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59"/>
  </p:notesMasterIdLst>
  <p:sldIdLst>
    <p:sldId id="256" r:id="rId2"/>
    <p:sldId id="257" r:id="rId3"/>
    <p:sldId id="415" r:id="rId4"/>
    <p:sldId id="407" r:id="rId5"/>
    <p:sldId id="282" r:id="rId6"/>
    <p:sldId id="284" r:id="rId7"/>
    <p:sldId id="285" r:id="rId8"/>
    <p:sldId id="287" r:id="rId9"/>
    <p:sldId id="288" r:id="rId10"/>
    <p:sldId id="330" r:id="rId11"/>
    <p:sldId id="331" r:id="rId12"/>
    <p:sldId id="332" r:id="rId13"/>
    <p:sldId id="273" r:id="rId14"/>
    <p:sldId id="348" r:id="rId15"/>
    <p:sldId id="293" r:id="rId16"/>
    <p:sldId id="300" r:id="rId17"/>
    <p:sldId id="301" r:id="rId18"/>
    <p:sldId id="375" r:id="rId19"/>
    <p:sldId id="302" r:id="rId20"/>
    <p:sldId id="374" r:id="rId21"/>
    <p:sldId id="303" r:id="rId22"/>
    <p:sldId id="304" r:id="rId23"/>
    <p:sldId id="326" r:id="rId24"/>
    <p:sldId id="406" r:id="rId25"/>
    <p:sldId id="403" r:id="rId26"/>
    <p:sldId id="402" r:id="rId27"/>
    <p:sldId id="408" r:id="rId28"/>
    <p:sldId id="334" r:id="rId29"/>
    <p:sldId id="377" r:id="rId30"/>
    <p:sldId id="380" r:id="rId31"/>
    <p:sldId id="378" r:id="rId32"/>
    <p:sldId id="381" r:id="rId33"/>
    <p:sldId id="404" r:id="rId34"/>
    <p:sldId id="384" r:id="rId35"/>
    <p:sldId id="385" r:id="rId36"/>
    <p:sldId id="405" r:id="rId37"/>
    <p:sldId id="411" r:id="rId38"/>
    <p:sldId id="414" r:id="rId39"/>
    <p:sldId id="416" r:id="rId40"/>
    <p:sldId id="327" r:id="rId41"/>
    <p:sldId id="298" r:id="rId42"/>
    <p:sldId id="294" r:id="rId43"/>
    <p:sldId id="315" r:id="rId44"/>
    <p:sldId id="305" r:id="rId45"/>
    <p:sldId id="317" r:id="rId46"/>
    <p:sldId id="316" r:id="rId47"/>
    <p:sldId id="307" r:id="rId48"/>
    <p:sldId id="308" r:id="rId49"/>
    <p:sldId id="321" r:id="rId50"/>
    <p:sldId id="270" r:id="rId51"/>
    <p:sldId id="342" r:id="rId52"/>
    <p:sldId id="323" r:id="rId53"/>
    <p:sldId id="259" r:id="rId54"/>
    <p:sldId id="349" r:id="rId55"/>
    <p:sldId id="318" r:id="rId56"/>
    <p:sldId id="319" r:id="rId57"/>
    <p:sldId id="320" r:id="rId5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3D8E710F-F669-4412-BA5F-23EC4DB91F7C}">
          <p14:sldIdLst>
            <p14:sldId id="256"/>
            <p14:sldId id="257"/>
            <p14:sldId id="415"/>
            <p14:sldId id="407"/>
            <p14:sldId id="282"/>
            <p14:sldId id="284"/>
            <p14:sldId id="285"/>
            <p14:sldId id="287"/>
            <p14:sldId id="288"/>
            <p14:sldId id="330"/>
            <p14:sldId id="331"/>
            <p14:sldId id="332"/>
            <p14:sldId id="273"/>
            <p14:sldId id="348"/>
            <p14:sldId id="293"/>
            <p14:sldId id="300"/>
            <p14:sldId id="301"/>
            <p14:sldId id="375"/>
            <p14:sldId id="302"/>
            <p14:sldId id="374"/>
            <p14:sldId id="303"/>
            <p14:sldId id="304"/>
            <p14:sldId id="326"/>
            <p14:sldId id="406"/>
            <p14:sldId id="403"/>
            <p14:sldId id="402"/>
            <p14:sldId id="408"/>
            <p14:sldId id="334"/>
            <p14:sldId id="377"/>
            <p14:sldId id="380"/>
            <p14:sldId id="378"/>
            <p14:sldId id="381"/>
            <p14:sldId id="404"/>
            <p14:sldId id="384"/>
            <p14:sldId id="385"/>
            <p14:sldId id="405"/>
            <p14:sldId id="411"/>
            <p14:sldId id="414"/>
            <p14:sldId id="416"/>
            <p14:sldId id="327"/>
            <p14:sldId id="298"/>
            <p14:sldId id="294"/>
            <p14:sldId id="315"/>
            <p14:sldId id="305"/>
            <p14:sldId id="317"/>
            <p14:sldId id="316"/>
            <p14:sldId id="307"/>
            <p14:sldId id="308"/>
            <p14:sldId id="321"/>
            <p14:sldId id="270"/>
            <p14:sldId id="342"/>
            <p14:sldId id="323"/>
            <p14:sldId id="259"/>
            <p14:sldId id="349"/>
            <p14:sldId id="318"/>
            <p14:sldId id="319"/>
            <p14:sldId id="32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9E03"/>
    <a:srgbClr val="2A549F"/>
    <a:srgbClr val="FF3399"/>
    <a:srgbClr val="AA1804"/>
    <a:srgbClr val="FA36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6" autoAdjust="0"/>
    <p:restoredTop sz="94678" autoAdjust="0"/>
  </p:normalViewPr>
  <p:slideViewPr>
    <p:cSldViewPr snapToGrid="0">
      <p:cViewPr>
        <p:scale>
          <a:sx n="100" d="100"/>
          <a:sy n="100" d="100"/>
        </p:scale>
        <p:origin x="525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598E5-8026-4D30-81E9-1453CEB60294}" type="datetimeFigureOut">
              <a:rPr lang="zh-CN" altLang="en-US" smtClean="0"/>
              <a:t>2019/6/25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74B536-27D1-49E8-87F7-01F273BBD8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4696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74B536-27D1-49E8-87F7-01F273BBD8AD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8653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1C5F-9C50-416E-9B66-CD3DE12CA370}" type="datetime1">
              <a:rPr lang="zh-CN" altLang="en-US" smtClean="0"/>
              <a:t>2019/6/25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033F-B9EF-4275-92BA-6FE75C4E9A92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78654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E73F-1FF0-4909-90C0-AC801916696B}" type="datetime1">
              <a:rPr lang="zh-CN" altLang="en-US" smtClean="0"/>
              <a:t>2019/6/25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033F-B9EF-4275-92BA-6FE75C4E9A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3155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DE977-5817-4365-9B7E-69AA3FB4F6B3}" type="datetime1">
              <a:rPr lang="zh-CN" altLang="en-US" smtClean="0"/>
              <a:t>2019/6/25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033F-B9EF-4275-92BA-6FE75C4E9A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6470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C3A5-E02C-4106-8D29-5A869E30FE20}" type="datetime1">
              <a:rPr lang="zh-CN" altLang="en-US" smtClean="0"/>
              <a:t>2019/6/25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033F-B9EF-4275-92BA-6FE75C4E9A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1770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B965F-C1F1-492F-A843-FA27640B61C1}" type="datetime1">
              <a:rPr lang="zh-CN" altLang="en-US" smtClean="0"/>
              <a:t>2019/6/25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033F-B9EF-4275-92BA-6FE75C4E9A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6845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1298A-07E1-455C-98DD-A92E5FBCF62A}" type="datetime1">
              <a:rPr lang="zh-CN" altLang="en-US" smtClean="0"/>
              <a:t>2019/6/25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033F-B9EF-4275-92BA-6FE75C4E9A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2121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747DD-E9A1-489B-9780-C5316E7EF1DE}" type="datetime1">
              <a:rPr lang="zh-CN" altLang="en-US" smtClean="0"/>
              <a:t>2019/6/25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033F-B9EF-4275-92BA-6FE75C4E9A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211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C417A-F95A-4582-904F-265ADB36FDEE}" type="datetime1">
              <a:rPr lang="zh-CN" altLang="en-US" smtClean="0"/>
              <a:t>2019/6/25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033F-B9EF-4275-92BA-6FE75C4E9A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0101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999AF-096E-462C-B2F1-C626715D997A}" type="datetime1">
              <a:rPr lang="zh-CN" altLang="en-US" smtClean="0"/>
              <a:t>2019/6/25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033F-B9EF-4275-92BA-6FE75C4E9A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5178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4D1A7-396E-4773-92F6-07972A1F5B96}" type="datetime1">
              <a:rPr lang="zh-CN" altLang="en-US" smtClean="0"/>
              <a:t>2019/6/25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033F-B9EF-4275-92BA-6FE75C4E9A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9250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E5051-D2C4-4CA2-9E31-D85E18240070}" type="datetime1">
              <a:rPr lang="zh-CN" altLang="en-US" smtClean="0"/>
              <a:t>2019/6/25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033F-B9EF-4275-92BA-6FE75C4E9A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5424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A2360-CAF7-4C90-A457-BEA4D0DA01EC}" type="datetime1">
              <a:rPr lang="zh-CN" altLang="en-US" smtClean="0"/>
              <a:t>2019/6/25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B033F-B9EF-4275-92BA-6FE75C4E9A92}" type="slidenum">
              <a:rPr lang="zh-CN" altLang="en-US" smtClean="0"/>
              <a:pPr/>
              <a:t>‹#›</a:t>
            </a:fld>
            <a:r>
              <a:rPr lang="en-US" altLang="zh-CN" dirty="0"/>
              <a:t>/10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25754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0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26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0" Type="http://schemas.openxmlformats.org/officeDocument/2006/relationships/image" Target="../media/image89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29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0.png"/><Relationship Id="rId2" Type="http://schemas.openxmlformats.org/officeDocument/2006/relationships/hyperlink" Target="https://scikit-learn.org/stable/modules/generated/sklearn.decomposition.PCA.html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0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0.png"/><Relationship Id="rId7" Type="http://schemas.openxmlformats.org/officeDocument/2006/relationships/image" Target="../media/image25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11" Type="http://schemas.openxmlformats.org/officeDocument/2006/relationships/image" Target="../media/image290.png"/><Relationship Id="rId5" Type="http://schemas.openxmlformats.org/officeDocument/2006/relationships/image" Target="../media/image230.png"/><Relationship Id="rId10" Type="http://schemas.openxmlformats.org/officeDocument/2006/relationships/image" Target="../media/image280.png"/><Relationship Id="rId4" Type="http://schemas.openxmlformats.org/officeDocument/2006/relationships/image" Target="../media/image220.png"/><Relationship Id="rId9" Type="http://schemas.openxmlformats.org/officeDocument/2006/relationships/image" Target="../media/image27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0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19A151A-1CAE-449F-AA55-927B616887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9375" y="154116"/>
            <a:ext cx="980013" cy="132891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53941" y="4113301"/>
            <a:ext cx="3436133" cy="2243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dirty="0"/>
              <a:t>For Initial Stages 2019</a:t>
            </a:r>
          </a:p>
          <a:p>
            <a:pPr algn="ctr">
              <a:lnSpc>
                <a:spcPct val="150000"/>
              </a:lnSpc>
            </a:pPr>
            <a:r>
              <a:rPr lang="en-US" altLang="zh-CN" sz="2400" dirty="0" err="1"/>
              <a:t>Ziming</a:t>
            </a:r>
            <a:r>
              <a:rPr lang="en-US" altLang="zh-CN" sz="2400" dirty="0"/>
              <a:t> Liu</a:t>
            </a:r>
          </a:p>
          <a:p>
            <a:pPr algn="ctr">
              <a:lnSpc>
                <a:spcPct val="150000"/>
              </a:lnSpc>
            </a:pPr>
            <a:r>
              <a:rPr lang="en-US" altLang="zh-CN" sz="2400" dirty="0"/>
              <a:t>Peking University</a:t>
            </a:r>
          </a:p>
          <a:p>
            <a:pPr algn="ctr">
              <a:lnSpc>
                <a:spcPct val="150000"/>
              </a:lnSpc>
            </a:pPr>
            <a:r>
              <a:rPr lang="en-US" altLang="zh-CN" sz="2400" dirty="0"/>
              <a:t>June 25, 2019</a:t>
            </a:r>
            <a:endParaRPr lang="zh-CN" alt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033F-B9EF-4275-92BA-6FE75C4E9A92}" type="slidenum">
              <a:rPr lang="zh-CN" altLang="en-US" smtClean="0"/>
              <a:t>1</a:t>
            </a:fld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CBDFE58-1505-439D-BE6A-47326F0848F3}"/>
              </a:ext>
            </a:extLst>
          </p:cNvPr>
          <p:cNvSpPr txBox="1"/>
          <p:nvPr/>
        </p:nvSpPr>
        <p:spPr>
          <a:xfrm>
            <a:off x="273737" y="1828672"/>
            <a:ext cx="868673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b="1" dirty="0"/>
              <a:t>Principal Component Analysis</a:t>
            </a:r>
          </a:p>
          <a:p>
            <a:pPr algn="ctr"/>
            <a:r>
              <a:rPr lang="en-US" altLang="zh-CN" sz="4000" b="1" dirty="0"/>
              <a:t>And its application to Relativistic</a:t>
            </a:r>
          </a:p>
          <a:p>
            <a:pPr algn="ctr"/>
            <a:r>
              <a:rPr lang="en-US" altLang="zh-CN" sz="4000" b="1" dirty="0"/>
              <a:t>Heavy-Ion Collisions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520CF75-6634-490E-8560-8D3B875B34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976" y="-605413"/>
            <a:ext cx="3797300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651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268622-3B1B-49A9-8A54-87195613D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16" y="83234"/>
            <a:ext cx="7886700" cy="644526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PCA in physics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3AC287E-28F7-42E4-9AE4-4551CA40B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033F-B9EF-4275-92BA-6FE75C4E9A92}" type="slidenum">
              <a:rPr lang="zh-CN" altLang="en-US" smtClean="0"/>
              <a:t>10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6F3EF2C-2FE3-481C-8EC8-81B6E8E010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7760"/>
            <a:ext cx="9144000" cy="572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997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268622-3B1B-49A9-8A54-87195613D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16" y="83234"/>
            <a:ext cx="7886700" cy="644526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PCA in physics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3AC287E-28F7-42E4-9AE4-4551CA40B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10338" y="6409641"/>
            <a:ext cx="2057400" cy="365125"/>
          </a:xfrm>
        </p:spPr>
        <p:txBody>
          <a:bodyPr/>
          <a:lstStyle/>
          <a:p>
            <a:fld id="{17DB033F-B9EF-4275-92BA-6FE75C4E9A92}" type="slidenum">
              <a:rPr lang="zh-CN" altLang="en-US" smtClean="0"/>
              <a:t>11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9F9AB1D-4CE5-45CE-B3C2-CB202D708F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" y="727760"/>
            <a:ext cx="9144000" cy="572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304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3AC287E-28F7-42E4-9AE4-4551CA40B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033F-B9EF-4275-92BA-6FE75C4E9A92}" type="slidenum">
              <a:rPr lang="zh-CN" altLang="en-US" smtClean="0"/>
              <a:t>12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5BC6FF3-2E31-4A6D-9528-F87A31AB9C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3929"/>
            <a:ext cx="9144000" cy="5075109"/>
          </a:xfrm>
          <a:prstGeom prst="rect">
            <a:avLst/>
          </a:prstGeom>
        </p:spPr>
      </p:pic>
      <p:sp>
        <p:nvSpPr>
          <p:cNvPr id="5" name="标题 4">
            <a:extLst>
              <a:ext uri="{FF2B5EF4-FFF2-40B4-BE49-F238E27FC236}">
                <a16:creationId xmlns:a16="http://schemas.microsoft.com/office/drawing/2014/main" id="{097D2583-A22D-44DF-A87A-056D3B932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8727" y="550550"/>
            <a:ext cx="4664803" cy="675621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PCA in Heavy-Ion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42FF64F-AE5A-481E-8EF5-3A5A4EBE19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66" t="58719" r="734" b="25412"/>
          <a:stretch/>
        </p:blipFill>
        <p:spPr>
          <a:xfrm>
            <a:off x="8389" y="4383510"/>
            <a:ext cx="4572000" cy="80534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BD8F68D-F3E6-42BE-98DF-B1F40FE54D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13" r="50841" b="20619"/>
          <a:stretch/>
        </p:blipFill>
        <p:spPr>
          <a:xfrm>
            <a:off x="4572000" y="4190564"/>
            <a:ext cx="4495101" cy="80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815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F77E76-B6D4-4EE2-A555-C2EDD5B4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786" y="1031495"/>
            <a:ext cx="8542134" cy="1797155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sz="6000" dirty="0"/>
              <a:t>Principal Component Analysis(PCA) in Heavy-ion Physics</a:t>
            </a:r>
            <a:endParaRPr lang="zh-CN" altLang="en-US" sz="60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21DEE11-8645-4F3C-9483-D662D72A4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033F-B9EF-4275-92BA-6FE75C4E9A92}" type="slidenum">
              <a:rPr lang="zh-CN" altLang="en-US" smtClean="0"/>
              <a:t>13</a:t>
            </a:fld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611B2F9-8507-4B16-B020-FDC24FA30643}"/>
              </a:ext>
            </a:extLst>
          </p:cNvPr>
          <p:cNvSpPr txBox="1"/>
          <p:nvPr/>
        </p:nvSpPr>
        <p:spPr>
          <a:xfrm>
            <a:off x="558304" y="5200167"/>
            <a:ext cx="82847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Recent work, paper in preparation</a:t>
            </a:r>
          </a:p>
          <a:p>
            <a:pPr algn="ctr"/>
            <a:r>
              <a:rPr lang="en-US" altLang="zh-CN" sz="2000" dirty="0" err="1"/>
              <a:t>Ziming</a:t>
            </a:r>
            <a:r>
              <a:rPr lang="en-US" altLang="zh-CN" sz="2000" dirty="0"/>
              <a:t> Liu, </a:t>
            </a:r>
            <a:r>
              <a:rPr lang="en-US" altLang="zh-CN" sz="2000" dirty="0" err="1"/>
              <a:t>Arabinda</a:t>
            </a:r>
            <a:r>
              <a:rPr lang="en-US" altLang="zh-CN" sz="2000" dirty="0"/>
              <a:t> Behera, </a:t>
            </a:r>
            <a:r>
              <a:rPr lang="en-US" altLang="zh-CN" sz="2000" b="1" dirty="0" err="1"/>
              <a:t>Huichao</a:t>
            </a:r>
            <a:r>
              <a:rPr lang="en-US" altLang="zh-CN" sz="2000" b="1" dirty="0"/>
              <a:t> Song, and </a:t>
            </a:r>
            <a:r>
              <a:rPr lang="en-US" altLang="zh-CN" sz="2000" b="1" dirty="0" err="1"/>
              <a:t>Jiangyong</a:t>
            </a:r>
            <a:r>
              <a:rPr lang="en-US" altLang="zh-CN" sz="2000" b="1" dirty="0"/>
              <a:t> Jia</a:t>
            </a:r>
          </a:p>
          <a:p>
            <a:pPr algn="ctr"/>
            <a:r>
              <a:rPr lang="en-US" altLang="zh-CN" sz="2000" dirty="0"/>
              <a:t>Reconsideration on studying sub-leading flow with PCA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1E31A46-8243-4FB3-B4DB-7385B43E856A}"/>
              </a:ext>
            </a:extLst>
          </p:cNvPr>
          <p:cNvSpPr txBox="1"/>
          <p:nvPr/>
        </p:nvSpPr>
        <p:spPr>
          <a:xfrm>
            <a:off x="984639" y="3616983"/>
            <a:ext cx="717472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 err="1"/>
              <a:t>arXiv</a:t>
            </a:r>
            <a:r>
              <a:rPr lang="en-US" altLang="zh-CN" sz="2000" dirty="0"/>
              <a:t>: 1903.09833</a:t>
            </a:r>
          </a:p>
          <a:p>
            <a:pPr algn="ctr"/>
            <a:r>
              <a:rPr lang="en-US" altLang="zh-CN" sz="2000" dirty="0" err="1"/>
              <a:t>Ziming</a:t>
            </a:r>
            <a:r>
              <a:rPr lang="en-US" altLang="zh-CN" sz="2000" dirty="0"/>
              <a:t> Liu, </a:t>
            </a:r>
            <a:r>
              <a:rPr lang="en-US" altLang="zh-CN" sz="2000" dirty="0" err="1"/>
              <a:t>Wenbin</a:t>
            </a:r>
            <a:r>
              <a:rPr lang="en-US" altLang="zh-CN" sz="2000" dirty="0"/>
              <a:t> Zhao, </a:t>
            </a:r>
            <a:r>
              <a:rPr lang="en-US" altLang="zh-CN" sz="2000" b="1" dirty="0" err="1"/>
              <a:t>Huichao</a:t>
            </a:r>
            <a:r>
              <a:rPr lang="en-US" altLang="zh-CN" sz="2000" b="1" dirty="0"/>
              <a:t> Song</a:t>
            </a:r>
          </a:p>
          <a:p>
            <a:pPr algn="ctr"/>
            <a:r>
              <a:rPr lang="en-US" altLang="zh-CN" sz="2000" dirty="0"/>
              <a:t>Principal Component Analysis (PCA) of Collective Modes </a:t>
            </a:r>
          </a:p>
          <a:p>
            <a:pPr algn="ctr"/>
            <a:r>
              <a:rPr lang="en-US" altLang="zh-CN" sz="2000" dirty="0"/>
              <a:t>in Relativistic Heavy-Ion Collisions</a:t>
            </a:r>
          </a:p>
          <a:p>
            <a:pPr algn="ctr"/>
            <a:endParaRPr lang="en-US" altLang="zh-CN" sz="2800" dirty="0"/>
          </a:p>
        </p:txBody>
      </p:sp>
    </p:spTree>
    <p:extLst>
      <p:ext uri="{BB962C8B-B14F-4D97-AF65-F5344CB8AC3E}">
        <p14:creationId xmlns:p14="http://schemas.microsoft.com/office/powerpoint/2010/main" val="2426244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AB042BF-2E76-449A-A051-0ED0B9B94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033F-B9EF-4275-92BA-6FE75C4E9A92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FA64037-E42E-470B-95E1-A638DD6450A0}"/>
              </a:ext>
            </a:extLst>
          </p:cNvPr>
          <p:cNvSpPr txBox="1"/>
          <p:nvPr/>
        </p:nvSpPr>
        <p:spPr>
          <a:xfrm>
            <a:off x="849370" y="2110591"/>
            <a:ext cx="794974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dirty="0"/>
              <a:t>Can a machine automatically</a:t>
            </a:r>
          </a:p>
          <a:p>
            <a:pPr algn="ctr"/>
            <a:r>
              <a:rPr lang="en-US" altLang="zh-CN" sz="4400" dirty="0"/>
              <a:t>discover flow?</a:t>
            </a:r>
            <a:endParaRPr lang="zh-CN" altLang="en-US" sz="44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13CF3EA-B5FC-4772-9A01-B77CB1453167}"/>
              </a:ext>
            </a:extLst>
          </p:cNvPr>
          <p:cNvSpPr txBox="1"/>
          <p:nvPr/>
        </p:nvSpPr>
        <p:spPr>
          <a:xfrm>
            <a:off x="1085960" y="3924869"/>
            <a:ext cx="7174721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dirty="0" err="1"/>
              <a:t>arXiv</a:t>
            </a:r>
            <a:r>
              <a:rPr lang="en-US" altLang="zh-CN" sz="2800" dirty="0"/>
              <a:t>: 1903.09833</a:t>
            </a:r>
          </a:p>
          <a:p>
            <a:pPr algn="ctr"/>
            <a:r>
              <a:rPr lang="en-US" altLang="zh-CN" sz="2000" dirty="0" err="1"/>
              <a:t>Ziming</a:t>
            </a:r>
            <a:r>
              <a:rPr lang="en-US" altLang="zh-CN" sz="2000" dirty="0"/>
              <a:t> Liu, </a:t>
            </a:r>
            <a:r>
              <a:rPr lang="en-US" altLang="zh-CN" sz="2000" dirty="0" err="1"/>
              <a:t>Wenbin</a:t>
            </a:r>
            <a:r>
              <a:rPr lang="en-US" altLang="zh-CN" sz="2000" dirty="0"/>
              <a:t> Zhao, </a:t>
            </a:r>
            <a:r>
              <a:rPr lang="en-US" altLang="zh-CN" sz="2000" b="1" dirty="0" err="1"/>
              <a:t>Huichao</a:t>
            </a:r>
            <a:r>
              <a:rPr lang="en-US" altLang="zh-CN" sz="2000" b="1" dirty="0"/>
              <a:t> Song</a:t>
            </a:r>
          </a:p>
          <a:p>
            <a:pPr algn="ctr"/>
            <a:r>
              <a:rPr lang="en-US" altLang="zh-CN" sz="2000" dirty="0"/>
              <a:t>Principal Component Analysis (PCA) of Collective Modes </a:t>
            </a:r>
          </a:p>
          <a:p>
            <a:pPr algn="ctr"/>
            <a:r>
              <a:rPr lang="en-US" altLang="zh-CN" sz="2000" dirty="0"/>
              <a:t>in Relativistic Heavy-Ion Collisions</a:t>
            </a:r>
          </a:p>
          <a:p>
            <a:pPr algn="ctr"/>
            <a:endParaRPr lang="en-US" altLang="zh-CN" sz="2800" dirty="0"/>
          </a:p>
        </p:txBody>
      </p:sp>
    </p:spTree>
    <p:extLst>
      <p:ext uri="{BB962C8B-B14F-4D97-AF65-F5344CB8AC3E}">
        <p14:creationId xmlns:p14="http://schemas.microsoft.com/office/powerpoint/2010/main" val="595967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951C102-32CC-485A-97F6-1252ECB94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033F-B9EF-4275-92BA-6FE75C4E9A92}" type="slidenum">
              <a:rPr lang="zh-CN" altLang="en-US" smtClean="0"/>
              <a:t>15</a:t>
            </a:fld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BF72DA56-4250-4FD2-BC72-D41213FB02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274"/>
            <a:ext cx="9144000" cy="5989451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59453D6E-0E13-4B18-9759-747E397906C5}"/>
              </a:ext>
            </a:extLst>
          </p:cNvPr>
          <p:cNvSpPr/>
          <p:nvPr/>
        </p:nvSpPr>
        <p:spPr>
          <a:xfrm>
            <a:off x="1969045" y="566591"/>
            <a:ext cx="151465" cy="325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3196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7A39A44F-D38A-400F-820D-63C90AFEFF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91" y="414938"/>
            <a:ext cx="8518396" cy="5614607"/>
          </a:xfr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16A385A-1732-4729-BDCC-EE65F738A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033F-B9EF-4275-92BA-6FE75C4E9A92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4772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666721CB-9DD2-4910-BC9A-8D28559DD4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90" y="442492"/>
            <a:ext cx="8759797" cy="5688367"/>
          </a:xfr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9094D3C-3722-428D-9A7B-C2AA3882B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033F-B9EF-4275-92BA-6FE75C4E9A92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55269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73C1DE9-0CC9-47B7-A1CB-646E1D25E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033F-B9EF-4275-92BA-6FE75C4E9A92}" type="slidenum">
              <a:rPr lang="zh-CN" altLang="en-US" smtClean="0"/>
              <a:t>18</a:t>
            </a:fld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CC25C85-C1BB-4A44-A2AB-BB5328C73E26}"/>
              </a:ext>
            </a:extLst>
          </p:cNvPr>
          <p:cNvSpPr txBox="1"/>
          <p:nvPr/>
        </p:nvSpPr>
        <p:spPr>
          <a:xfrm>
            <a:off x="1806525" y="608867"/>
            <a:ext cx="23939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Singular values</a:t>
            </a:r>
            <a:endParaRPr lang="zh-CN" altLang="en-US" sz="2400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1837854-0976-4ED7-BE6D-ADB60086CF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82"/>
          <a:stretch/>
        </p:blipFill>
        <p:spPr>
          <a:xfrm>
            <a:off x="1167956" y="1156680"/>
            <a:ext cx="6491192" cy="5701320"/>
          </a:xfrm>
          <a:prstGeom prst="rect">
            <a:avLst/>
          </a:prstGeom>
        </p:spPr>
      </p:pic>
      <p:sp>
        <p:nvSpPr>
          <p:cNvPr id="2" name="椭圆 1">
            <a:extLst>
              <a:ext uri="{FF2B5EF4-FFF2-40B4-BE49-F238E27FC236}">
                <a16:creationId xmlns:a16="http://schemas.microsoft.com/office/drawing/2014/main" id="{E7DC5BEC-F763-446E-86CF-2C68A523F224}"/>
              </a:ext>
            </a:extLst>
          </p:cNvPr>
          <p:cNvSpPr/>
          <p:nvPr/>
        </p:nvSpPr>
        <p:spPr>
          <a:xfrm>
            <a:off x="2575420" y="1535185"/>
            <a:ext cx="671119" cy="9647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D5A7545B-94DA-4220-B3C3-339B0568AAEE}"/>
              </a:ext>
            </a:extLst>
          </p:cNvPr>
          <p:cNvSpPr/>
          <p:nvPr/>
        </p:nvSpPr>
        <p:spPr>
          <a:xfrm>
            <a:off x="3003520" y="2396057"/>
            <a:ext cx="671119" cy="9647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E76D06E0-F2FE-4FBC-AE25-77A4456DBA3C}"/>
              </a:ext>
            </a:extLst>
          </p:cNvPr>
          <p:cNvSpPr/>
          <p:nvPr/>
        </p:nvSpPr>
        <p:spPr>
          <a:xfrm>
            <a:off x="3491480" y="3739296"/>
            <a:ext cx="671119" cy="9647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824CE6E6-D0F8-4E59-A39A-4DC3FEC8721F}"/>
              </a:ext>
            </a:extLst>
          </p:cNvPr>
          <p:cNvSpPr/>
          <p:nvPr/>
        </p:nvSpPr>
        <p:spPr>
          <a:xfrm>
            <a:off x="3979440" y="4295630"/>
            <a:ext cx="671119" cy="9647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653C33C3-FB90-4274-B85D-C3AE2EC8DED2}"/>
              </a:ext>
            </a:extLst>
          </p:cNvPr>
          <p:cNvSpPr/>
          <p:nvPr/>
        </p:nvSpPr>
        <p:spPr>
          <a:xfrm>
            <a:off x="4467400" y="4439641"/>
            <a:ext cx="671119" cy="9647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EB85A110-34AF-4A14-8886-46E0D16AFD2B}"/>
              </a:ext>
            </a:extLst>
          </p:cNvPr>
          <p:cNvSpPr/>
          <p:nvPr/>
        </p:nvSpPr>
        <p:spPr>
          <a:xfrm>
            <a:off x="4955360" y="4704030"/>
            <a:ext cx="671119" cy="9647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CDC101CF-5D21-4135-809D-E09830B29F22}"/>
                  </a:ext>
                </a:extLst>
              </p:cNvPr>
              <p:cNvSpPr txBox="1"/>
              <p:nvPr/>
            </p:nvSpPr>
            <p:spPr>
              <a:xfrm>
                <a:off x="5238342" y="3530286"/>
                <a:ext cx="3757312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rgbClr val="FF0000"/>
                    </a:solidFill>
                  </a:rPr>
                  <a:t>Degeneracy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zh-CN" sz="2800" dirty="0">
                    <a:solidFill>
                      <a:srgbClr val="FF0000"/>
                    </a:solidFill>
                  </a:rPr>
                  <a:t> </a:t>
                </a:r>
              </a:p>
              <a:p>
                <a:pPr algn="ctr"/>
                <a:r>
                  <a:rPr lang="en-US" altLang="zh-CN" sz="2800" dirty="0">
                    <a:solidFill>
                      <a:srgbClr val="FF0000"/>
                    </a:solidFill>
                  </a:rPr>
                  <a:t>Rotational symmetry</a:t>
                </a: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CDC101CF-5D21-4135-809D-E09830B29F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8342" y="3530286"/>
                <a:ext cx="3757312" cy="954107"/>
              </a:xfrm>
              <a:prstGeom prst="rect">
                <a:avLst/>
              </a:prstGeom>
              <a:blipFill>
                <a:blip r:embed="rId3"/>
                <a:stretch>
                  <a:fillRect l="-2755" t="-6369" r="-2593" b="-165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0">
            <a:extLst>
              <a:ext uri="{FF2B5EF4-FFF2-40B4-BE49-F238E27FC236}">
                <a16:creationId xmlns:a16="http://schemas.microsoft.com/office/drawing/2014/main" id="{8CFB5AD2-07CC-4B9A-B43E-D35FBED08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012" y="225496"/>
            <a:ext cx="4430251" cy="276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51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10" grpId="0" animBg="1"/>
      <p:bldP spid="11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73C1DE9-0CC9-47B7-A1CB-646E1D25E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033F-B9EF-4275-92BA-6FE75C4E9A92}" type="slidenum">
              <a:rPr lang="zh-CN" altLang="en-US" smtClean="0"/>
              <a:t>19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B1A7577-EDE4-43B1-BF7B-0C8727E58C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56"/>
          <a:stretch/>
        </p:blipFill>
        <p:spPr>
          <a:xfrm>
            <a:off x="415538" y="1561423"/>
            <a:ext cx="8312923" cy="3991522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1288290A-5817-4A4F-B8ED-25DBD8FDC2FF}"/>
              </a:ext>
            </a:extLst>
          </p:cNvPr>
          <p:cNvSpPr txBox="1"/>
          <p:nvPr/>
        </p:nvSpPr>
        <p:spPr>
          <a:xfrm>
            <a:off x="2018678" y="648477"/>
            <a:ext cx="5467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Eigenvectors/ Principal components</a:t>
            </a:r>
            <a:endParaRPr lang="zh-CN" altLang="en-US" sz="2400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BC465B95-149F-4E5A-A003-19AE933BB521}"/>
              </a:ext>
            </a:extLst>
          </p:cNvPr>
          <p:cNvSpPr txBox="1"/>
          <p:nvPr/>
        </p:nvSpPr>
        <p:spPr>
          <a:xfrm>
            <a:off x="1657350" y="1110142"/>
            <a:ext cx="58063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Elliptic flow  Triangular flow   ……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03CA8DC-B7DF-46F2-A6B9-C9EF7F282C61}"/>
              </a:ext>
            </a:extLst>
          </p:cNvPr>
          <p:cNvSpPr txBox="1"/>
          <p:nvPr/>
        </p:nvSpPr>
        <p:spPr>
          <a:xfrm>
            <a:off x="1524632" y="5707916"/>
            <a:ext cx="64560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Machines can automatically discover flow </a:t>
            </a:r>
          </a:p>
          <a:p>
            <a:r>
              <a:rPr lang="en-US" altLang="zh-CN" sz="2400" dirty="0">
                <a:solidFill>
                  <a:srgbClr val="FF0000"/>
                </a:solidFill>
              </a:rPr>
              <a:t>without any guidance from human beings!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65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5DE6E7-A70B-4274-84A0-15886F09E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Overview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D33C08E-85BF-4C8B-B105-9345AD355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Introduction to PCA</a:t>
            </a:r>
          </a:p>
          <a:p>
            <a:pPr marL="0" indent="0">
              <a:buNone/>
            </a:pPr>
            <a:endParaRPr lang="en-US" altLang="zh-CN" dirty="0"/>
          </a:p>
          <a:p>
            <a:r>
              <a:rPr lang="en-US" altLang="zh-CN" dirty="0"/>
              <a:t>Paper I: </a:t>
            </a:r>
          </a:p>
          <a:p>
            <a:pPr marL="0" indent="0">
              <a:buNone/>
            </a:pPr>
            <a:r>
              <a:rPr lang="en-US" altLang="zh-CN" dirty="0"/>
              <a:t>  PCA Analysis of Collective Flow</a:t>
            </a:r>
          </a:p>
          <a:p>
            <a:pPr marL="0" indent="0">
              <a:buNone/>
            </a:pPr>
            <a:endParaRPr lang="en-US" altLang="zh-CN" dirty="0"/>
          </a:p>
          <a:p>
            <a:r>
              <a:rPr lang="en-US" altLang="zh-CN" dirty="0"/>
              <a:t>Paper II:</a:t>
            </a:r>
          </a:p>
          <a:p>
            <a:pPr marL="0" indent="0">
              <a:buNone/>
            </a:pPr>
            <a:r>
              <a:rPr lang="en-US" altLang="zh-CN" dirty="0"/>
              <a:t>  PCA Analysis of flow factorization breaking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BD5920F-289A-4769-8E76-93F568FA9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033F-B9EF-4275-92BA-6FE75C4E9A9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16772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6D859F31-A18A-4900-A82B-A9B873FB6A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77"/>
          <a:stretch/>
        </p:blipFill>
        <p:spPr>
          <a:xfrm>
            <a:off x="136850" y="474518"/>
            <a:ext cx="5776352" cy="320222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47FEB73-9485-49AC-A4FB-C8E02AE81E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7566"/>
            <a:ext cx="9144000" cy="224967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EB3FA315-6905-4639-AA24-BAA7B3629424}"/>
              </a:ext>
            </a:extLst>
          </p:cNvPr>
          <p:cNvSpPr/>
          <p:nvPr/>
        </p:nvSpPr>
        <p:spPr>
          <a:xfrm>
            <a:off x="3355092" y="1638067"/>
            <a:ext cx="2445880" cy="19914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D5261465-0F5B-4457-9439-626CF9A774CC}"/>
                  </a:ext>
                </a:extLst>
              </p:cNvPr>
              <p:cNvSpPr txBox="1"/>
              <p:nvPr/>
            </p:nvSpPr>
            <p:spPr>
              <a:xfrm>
                <a:off x="5800972" y="2268153"/>
                <a:ext cx="3105657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dirty="0">
                    <a:solidFill>
                      <a:srgbClr val="FF0000"/>
                    </a:solidFill>
                  </a:rPr>
                  <a:t>PCA flow harmonics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altLang="zh-CN" dirty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US" altLang="zh-CN" dirty="0">
                    <a:solidFill>
                      <a:srgbClr val="FF0000"/>
                    </a:solidFill>
                  </a:rPr>
                  <a:t>Traditional flow harmonics</a:t>
                </a:r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D5261465-0F5B-4457-9439-626CF9A774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0972" y="2268153"/>
                <a:ext cx="3105657" cy="923330"/>
              </a:xfrm>
              <a:prstGeom prst="rect">
                <a:avLst/>
              </a:prstGeom>
              <a:blipFill>
                <a:blip r:embed="rId4"/>
                <a:stretch>
                  <a:fillRect l="-1572" t="-3289" r="-1375" b="-92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73C1DE9-0CC9-47B7-A1CB-646E1D25E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033F-B9EF-4275-92BA-6FE75C4E9A92}" type="slidenum">
              <a:rPr lang="zh-CN" altLang="en-US" smtClean="0"/>
              <a:t>20</a:t>
            </a:fld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E6582C4-6BFC-4B3D-82B0-165A47FDE142}"/>
              </a:ext>
            </a:extLst>
          </p:cNvPr>
          <p:cNvSpPr txBox="1"/>
          <p:nvPr/>
        </p:nvSpPr>
        <p:spPr>
          <a:xfrm>
            <a:off x="2665688" y="3878419"/>
            <a:ext cx="4377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Event-by-event comparisons</a:t>
            </a:r>
            <a:endParaRPr lang="zh-CN" altLang="en-US" sz="2400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38DFE6E-BA93-4E68-B095-E2DE85CBA9A5}"/>
              </a:ext>
            </a:extLst>
          </p:cNvPr>
          <p:cNvSpPr/>
          <p:nvPr/>
        </p:nvSpPr>
        <p:spPr>
          <a:xfrm>
            <a:off x="4611194" y="594627"/>
            <a:ext cx="42096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/>
              <a:t>Event average comparisons</a:t>
            </a:r>
          </a:p>
        </p:txBody>
      </p:sp>
      <p:sp>
        <p:nvSpPr>
          <p:cNvPr id="7" name="箭头: 右 6">
            <a:extLst>
              <a:ext uri="{FF2B5EF4-FFF2-40B4-BE49-F238E27FC236}">
                <a16:creationId xmlns:a16="http://schemas.microsoft.com/office/drawing/2014/main" id="{153105DB-6644-4C1A-BDB5-40E5795AD80F}"/>
              </a:ext>
            </a:extLst>
          </p:cNvPr>
          <p:cNvSpPr/>
          <p:nvPr/>
        </p:nvSpPr>
        <p:spPr>
          <a:xfrm rot="1081576">
            <a:off x="1844678" y="1027594"/>
            <a:ext cx="1570968" cy="33695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F62A1C8-7722-493B-B1EC-F2AC2D8D925D}"/>
              </a:ext>
            </a:extLst>
          </p:cNvPr>
          <p:cNvSpPr txBox="1"/>
          <p:nvPr/>
        </p:nvSpPr>
        <p:spPr>
          <a:xfrm>
            <a:off x="78538" y="233221"/>
            <a:ext cx="27345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/>
              <a:t>Define flow harmonics </a:t>
            </a:r>
          </a:p>
          <a:p>
            <a:pPr algn="ctr"/>
            <a:r>
              <a:rPr lang="en-US" altLang="zh-CN" dirty="0"/>
              <a:t>with PCA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FD2FBC2-63C7-4DBC-8ECE-DE065305D41B}"/>
              </a:ext>
            </a:extLst>
          </p:cNvPr>
          <p:cNvSpPr txBox="1"/>
          <p:nvPr/>
        </p:nvSpPr>
        <p:spPr>
          <a:xfrm>
            <a:off x="6284619" y="1053198"/>
            <a:ext cx="27345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/>
              <a:t>Define flow harmonics </a:t>
            </a:r>
          </a:p>
          <a:p>
            <a:pPr algn="ctr"/>
            <a:r>
              <a:rPr lang="en-US" altLang="zh-CN" dirty="0"/>
              <a:t>with Fourier (Tradition)</a:t>
            </a:r>
            <a:endParaRPr lang="zh-CN" altLang="en-US" dirty="0"/>
          </a:p>
        </p:txBody>
      </p:sp>
      <p:sp>
        <p:nvSpPr>
          <p:cNvPr id="14" name="箭头: 右 13">
            <a:extLst>
              <a:ext uri="{FF2B5EF4-FFF2-40B4-BE49-F238E27FC236}">
                <a16:creationId xmlns:a16="http://schemas.microsoft.com/office/drawing/2014/main" id="{E3A0A084-BD9C-4CDF-98F2-DF9CDC397D04}"/>
              </a:ext>
            </a:extLst>
          </p:cNvPr>
          <p:cNvSpPr/>
          <p:nvPr/>
        </p:nvSpPr>
        <p:spPr>
          <a:xfrm rot="10454081">
            <a:off x="5852870" y="1260250"/>
            <a:ext cx="487363" cy="33790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EAD1480-DE93-4F71-B3C3-D718D0E66320}"/>
              </a:ext>
            </a:extLst>
          </p:cNvPr>
          <p:cNvSpPr txBox="1"/>
          <p:nvPr/>
        </p:nvSpPr>
        <p:spPr>
          <a:xfrm flipH="1">
            <a:off x="4449425" y="4755634"/>
            <a:ext cx="9191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solidFill>
                  <a:srgbClr val="FF0000"/>
                </a:solidFill>
              </a:rPr>
              <a:t>?</a:t>
            </a:r>
            <a:endParaRPr lang="zh-CN" altLang="en-US" sz="6600" dirty="0">
              <a:solidFill>
                <a:srgbClr val="FF0000"/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2BD1E0D8-ED78-4CA3-9B07-A2EF06257F76}"/>
              </a:ext>
            </a:extLst>
          </p:cNvPr>
          <p:cNvSpPr txBox="1"/>
          <p:nvPr/>
        </p:nvSpPr>
        <p:spPr>
          <a:xfrm flipH="1">
            <a:off x="6183793" y="4794219"/>
            <a:ext cx="9191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solidFill>
                  <a:srgbClr val="FF0000"/>
                </a:solidFill>
              </a:rPr>
              <a:t>?</a:t>
            </a:r>
            <a:endParaRPr lang="zh-CN" altLang="en-US" sz="6600" dirty="0">
              <a:solidFill>
                <a:srgbClr val="FF0000"/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AC5FD471-76AE-46E8-857A-F2CC729DC3F1}"/>
              </a:ext>
            </a:extLst>
          </p:cNvPr>
          <p:cNvSpPr txBox="1"/>
          <p:nvPr/>
        </p:nvSpPr>
        <p:spPr>
          <a:xfrm flipH="1">
            <a:off x="7867175" y="4782961"/>
            <a:ext cx="9191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solidFill>
                  <a:srgbClr val="FF0000"/>
                </a:solidFill>
              </a:rPr>
              <a:t>?</a:t>
            </a:r>
            <a:endParaRPr lang="zh-CN" altLang="en-US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69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 animBg="1"/>
      <p:bldP spid="10" grpId="0"/>
      <p:bldP spid="13" grpId="0"/>
      <p:bldP spid="14" grpId="0" animBg="1"/>
      <p:bldP spid="11" grpId="0"/>
      <p:bldP spid="17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0CF55D63-C71B-482D-A618-FD03CA3252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58" y="2298171"/>
            <a:ext cx="8586483" cy="3437010"/>
          </a:xfr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C9A3D23-AB32-4B5F-A1DC-45D90F30C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033F-B9EF-4275-92BA-6FE75C4E9A92}" type="slidenum">
              <a:rPr lang="zh-CN" altLang="en-US" smtClean="0"/>
              <a:t>21</a:t>
            </a:fld>
            <a:endParaRPr lang="zh-CN" altLang="en-US"/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id="{ACFD3877-69AE-480E-AC65-CC06A8BA8F95}"/>
              </a:ext>
            </a:extLst>
          </p:cNvPr>
          <p:cNvSpPr txBox="1">
            <a:spLocks/>
          </p:cNvSpPr>
          <p:nvPr/>
        </p:nvSpPr>
        <p:spPr>
          <a:xfrm>
            <a:off x="2605436" y="336959"/>
            <a:ext cx="4542911" cy="885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/>
              <a:t>Symmetric cumulants</a:t>
            </a:r>
            <a:endParaRPr lang="zh-CN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283C2495-A820-4249-8124-926B9080A29C}"/>
                  </a:ext>
                </a:extLst>
              </p:cNvPr>
              <p:cNvSpPr txBox="1"/>
              <p:nvPr/>
            </p:nvSpPr>
            <p:spPr>
              <a:xfrm>
                <a:off x="2605436" y="1221391"/>
                <a:ext cx="4636975" cy="8243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altLang="zh-CN" sz="2000" b="0" dirty="0">
                    <a:solidFill>
                      <a:schemeClr val="accent5"/>
                    </a:solidFill>
                  </a:rPr>
                  <a:t>Fourier :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sSup>
                      <m:sSupPr>
                        <m:ctrlPr>
                          <a:rPr lang="en-US" altLang="zh-CN" sz="20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altLang="zh-CN" sz="20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p>
                    </m:sSup>
                    <m:d>
                      <m:dPr>
                        <m:ctrlPr>
                          <a:rPr lang="en-US" altLang="zh-CN" sz="20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CN" sz="20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zh-CN" sz="20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altLang="zh-CN" sz="20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sz="20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  <m:sup>
                            <m:r>
                              <a:rPr lang="en-US" altLang="zh-CN" sz="20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bSup>
                          <m:sSubSupPr>
                            <m:ctrlPr>
                              <a:rPr lang="en-US" altLang="zh-CN" sz="20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altLang="zh-CN" sz="20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altLang="zh-CN" sz="20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⟨"/>
                        <m:endChr m:val="⟩"/>
                        <m:ctrlPr>
                          <a:rPr lang="en-US" altLang="zh-CN" sz="20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sz="20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  <m:sup>
                            <m:r>
                              <a:rPr lang="en-US" altLang="zh-CN" sz="20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d>
                      <m:dPr>
                        <m:begChr m:val="⟨"/>
                        <m:endChr m:val="⟩"/>
                        <m:ctrlPr>
                          <a:rPr lang="en-US" altLang="zh-CN" sz="20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sz="20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altLang="zh-CN" sz="20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endParaRPr lang="en-US" altLang="zh-CN" dirty="0"/>
              </a:p>
              <a:p>
                <a:pPr algn="ctr"/>
                <a:r>
                  <a:rPr lang="en-US" altLang="zh-CN" dirty="0">
                    <a:solidFill>
                      <a:schemeClr val="accent2"/>
                    </a:solidFill>
                  </a:rPr>
                  <a:t>PCA :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sSup>
                      <m:sSupPr>
                        <m:ctrlPr>
                          <a:rPr lang="en-US" altLang="zh-C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sSup>
                          <m:sSupPr>
                            <m:ctrlPr>
                              <a:rPr lang="en-US" altLang="zh-CN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zh-CN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p>
                    <m:d>
                      <m:dPr>
                        <m:ctrlPr>
                          <a:rPr lang="en-US" altLang="zh-C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C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zh-CN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altLang="zh-C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sSup>
                              <m:sSupPr>
                                <m:ctrlPr>
                                  <a:rPr lang="en-US" altLang="zh-CN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  <m:sub>
                            <m:r>
                              <a:rPr lang="en-US" altLang="zh-CN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  <m:sup>
                            <m:r>
                              <a:rPr lang="en-US" altLang="zh-CN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bSup>
                          <m:sSubSupPr>
                            <m:ctrlPr>
                              <a:rPr lang="en-US" altLang="zh-CN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sSup>
                              <m:sSupPr>
                                <m:ctrlPr>
                                  <a:rPr lang="en-US" altLang="zh-CN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  <m:sub>
                            <m:r>
                              <a:rPr lang="en-US" altLang="zh-CN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altLang="zh-CN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altLang="zh-CN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⟨"/>
                        <m:endChr m:val="⟩"/>
                        <m:ctrlPr>
                          <a:rPr lang="en-US" altLang="zh-C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sSup>
                              <m:sSupPr>
                                <m:ctrlPr>
                                  <a:rPr lang="en-US" altLang="zh-CN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  <m:sub>
                            <m:r>
                              <a:rPr lang="en-US" altLang="zh-CN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  <m:sup>
                            <m:r>
                              <a:rPr lang="en-US" altLang="zh-CN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d>
                      <m:dPr>
                        <m:begChr m:val="⟨"/>
                        <m:endChr m:val="⟩"/>
                        <m:ctrlPr>
                          <a:rPr lang="en-US" altLang="zh-C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sSup>
                              <m:sSupPr>
                                <m:ctrlPr>
                                  <a:rPr lang="en-US" altLang="zh-CN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  <m:sub>
                            <m:r>
                              <a:rPr lang="en-US" altLang="zh-CN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altLang="zh-CN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283C2495-A820-4249-8124-926B9080A2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5436" y="1221391"/>
                <a:ext cx="4636975" cy="824328"/>
              </a:xfrm>
              <a:prstGeom prst="rect">
                <a:avLst/>
              </a:prstGeom>
              <a:blipFill>
                <a:blip r:embed="rId3"/>
                <a:stretch>
                  <a:fillRect l="-2102" t="-7353" b="-36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>
            <a:extLst>
              <a:ext uri="{FF2B5EF4-FFF2-40B4-BE49-F238E27FC236}">
                <a16:creationId xmlns:a16="http://schemas.microsoft.com/office/drawing/2014/main" id="{DA474111-E4D5-449A-B30D-07560D309C38}"/>
              </a:ext>
            </a:extLst>
          </p:cNvPr>
          <p:cNvSpPr txBox="1"/>
          <p:nvPr/>
        </p:nvSpPr>
        <p:spPr>
          <a:xfrm flipH="1">
            <a:off x="278758" y="5862976"/>
            <a:ext cx="8772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Correlation between different harmonics decrease for PCA !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7054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1FB611-25B0-49C2-9ECE-804009CB7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403" y="-251486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zh-CN" sz="2800" dirty="0"/>
              <a:t>Pearson correlation between initial and final</a:t>
            </a:r>
            <a:endParaRPr lang="zh-CN" altLang="en-US" sz="2800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85959F1A-8112-44CB-91FB-827E54E3A0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03" y="743114"/>
            <a:ext cx="7338252" cy="5944201"/>
          </a:xfr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66E88DB-2EED-46EE-8C34-BFBD869DD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033F-B9EF-4275-92BA-6FE75C4E9A92}" type="slidenum">
              <a:rPr lang="zh-CN" altLang="en-US" smtClean="0"/>
              <a:t>22</a:t>
            </a:fld>
            <a:endParaRPr lang="zh-CN" altLang="en-US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C7DBA216-199A-4D39-9DAF-CC20988B4B78}"/>
              </a:ext>
            </a:extLst>
          </p:cNvPr>
          <p:cNvSpPr/>
          <p:nvPr/>
        </p:nvSpPr>
        <p:spPr>
          <a:xfrm>
            <a:off x="1068363" y="4765755"/>
            <a:ext cx="1897957" cy="16136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49264813-11CA-4322-ACC9-5C1B7569C681}"/>
              </a:ext>
            </a:extLst>
          </p:cNvPr>
          <p:cNvSpPr/>
          <p:nvPr/>
        </p:nvSpPr>
        <p:spPr>
          <a:xfrm>
            <a:off x="1030703" y="3290554"/>
            <a:ext cx="2027305" cy="16136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3CA21DB5-9D41-4C3C-9446-87B98911109E}"/>
              </a:ext>
            </a:extLst>
          </p:cNvPr>
          <p:cNvSpPr/>
          <p:nvPr/>
        </p:nvSpPr>
        <p:spPr>
          <a:xfrm>
            <a:off x="2781381" y="4765755"/>
            <a:ext cx="1897957" cy="16136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58148FA5-CC0C-456E-9FED-F83CEF5CA20B}"/>
              </a:ext>
            </a:extLst>
          </p:cNvPr>
          <p:cNvSpPr/>
          <p:nvPr/>
        </p:nvSpPr>
        <p:spPr>
          <a:xfrm>
            <a:off x="4572000" y="3429000"/>
            <a:ext cx="1885949" cy="1475201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E497C13-41C4-4066-86BE-29DF09E9A98F}"/>
              </a:ext>
            </a:extLst>
          </p:cNvPr>
          <p:cNvSpPr txBox="1"/>
          <p:nvPr/>
        </p:nvSpPr>
        <p:spPr>
          <a:xfrm rot="2221234">
            <a:off x="4099840" y="3147428"/>
            <a:ext cx="39723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</a:rPr>
              <a:t>Diagonal correlation </a:t>
            </a: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</a:rPr>
              <a:t>↑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5C9F39C-1757-4AC3-AE54-C8716D20E82A}"/>
              </a:ext>
            </a:extLst>
          </p:cNvPr>
          <p:cNvSpPr txBox="1"/>
          <p:nvPr/>
        </p:nvSpPr>
        <p:spPr>
          <a:xfrm rot="2382983">
            <a:off x="727964" y="2918984"/>
            <a:ext cx="46070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Off-diagonal correlation </a:t>
            </a:r>
            <a:r>
              <a:rPr lang="zh-CN" altLang="en-US" sz="2800" dirty="0">
                <a:solidFill>
                  <a:srgbClr val="FF0000"/>
                </a:solidFill>
              </a:rPr>
              <a:t>↓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E88943A-D490-44EB-B26A-267B0AE0739A}"/>
              </a:ext>
            </a:extLst>
          </p:cNvPr>
          <p:cNvSpPr txBox="1"/>
          <p:nvPr/>
        </p:nvSpPr>
        <p:spPr>
          <a:xfrm>
            <a:off x="63772" y="644428"/>
            <a:ext cx="966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accent2"/>
                </a:solidFill>
              </a:rPr>
              <a:t>PCA</a:t>
            </a:r>
          </a:p>
          <a:p>
            <a:pPr algn="ctr"/>
            <a:r>
              <a:rPr lang="en-US" altLang="zh-CN" dirty="0">
                <a:solidFill>
                  <a:srgbClr val="0070C0"/>
                </a:solidFill>
              </a:rPr>
              <a:t>Fourier</a:t>
            </a:r>
            <a:endParaRPr lang="zh-CN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79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1FB611-25B0-49C2-9ECE-804009CB7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403" y="-251486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zh-CN" sz="2800" dirty="0"/>
              <a:t>Pearson correlation between initial and final</a:t>
            </a:r>
            <a:endParaRPr lang="zh-CN" altLang="en-US" sz="28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66E88DB-2EED-46EE-8C34-BFBD869DD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033F-B9EF-4275-92BA-6FE75C4E9A92}" type="slidenum">
              <a:rPr lang="zh-CN" altLang="en-US" smtClean="0"/>
              <a:t>23</a:t>
            </a:fld>
            <a:endParaRPr lang="zh-CN" altLang="en-US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6621FD2F-EB98-4E73-9F09-E0F6FD1EA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51" y="1545302"/>
            <a:ext cx="8352052" cy="4215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5D41ABC2-9284-499E-AC31-EBAC25B48955}"/>
              </a:ext>
            </a:extLst>
          </p:cNvPr>
          <p:cNvSpPr txBox="1"/>
          <p:nvPr/>
        </p:nvSpPr>
        <p:spPr>
          <a:xfrm>
            <a:off x="303051" y="909946"/>
            <a:ext cx="3788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20%-30% centrality data</a:t>
            </a:r>
            <a:endParaRPr lang="zh-CN" altLang="en-US" sz="2400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45DF581B-0B6F-4618-8D4A-F9D4838FC0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4" t="20806" r="61257" b="73205"/>
          <a:stretch/>
        </p:blipFill>
        <p:spPr bwMode="auto">
          <a:xfrm>
            <a:off x="5329325" y="2401000"/>
            <a:ext cx="2378562" cy="252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60FD6156-C51B-4B45-8734-7137A5840306}"/>
              </a:ext>
            </a:extLst>
          </p:cNvPr>
          <p:cNvSpPr txBox="1"/>
          <p:nvPr/>
        </p:nvSpPr>
        <p:spPr>
          <a:xfrm flipH="1">
            <a:off x="1661346" y="6015693"/>
            <a:ext cx="6658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PCA has a more diagonal pattern! 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8487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B00F00-4D04-4F8F-A9B6-0B10FFD50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Conclusion for paper 1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AF10581-CBBB-4C8E-A348-CD755A8CF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Without defining Fourier bases, PCA can automatically discover flow.</a:t>
            </a:r>
          </a:p>
          <a:p>
            <a:r>
              <a:rPr lang="en-US" altLang="zh-CN" dirty="0"/>
              <a:t>We use PCA bases to re-define flow harmonics and find that</a:t>
            </a:r>
          </a:p>
          <a:p>
            <a:pPr lvl="1"/>
            <a:r>
              <a:rPr lang="en-US" altLang="zh-CN" dirty="0"/>
              <a:t>PCA bases lead to less correlations between different flow harmonics.</a:t>
            </a:r>
          </a:p>
          <a:p>
            <a:pPr lvl="1"/>
            <a:r>
              <a:rPr lang="en-US" altLang="zh-CN" dirty="0"/>
              <a:t>PCA flow harmonics have a more diagonal pattern with initial eccentricities as compared to traditional one.</a:t>
            </a:r>
          </a:p>
          <a:p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A2F3C0D-FADC-413E-987A-6B0CA7DE1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033F-B9EF-4275-92BA-6FE75C4E9A92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15285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AA236D-9D97-4AF5-9DC0-82B09E2BD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08801"/>
            <a:ext cx="7886700" cy="1325563"/>
          </a:xfrm>
        </p:spPr>
        <p:txBody>
          <a:bodyPr/>
          <a:lstStyle/>
          <a:p>
            <a:pPr algn="ctr"/>
            <a:r>
              <a:rPr lang="en-US" altLang="zh-CN" dirty="0"/>
              <a:t>The limitation of studying sub-leading flow with PCA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4DB7ADA-AA4E-4BEA-92EA-36F9DAF60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033F-B9EF-4275-92BA-6FE75C4E9A92}" type="slidenum">
              <a:rPr lang="zh-CN" altLang="en-US" smtClean="0"/>
              <a:t>25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C68595A-E4DB-430A-9486-7BBECFAC84DE}"/>
              </a:ext>
            </a:extLst>
          </p:cNvPr>
          <p:cNvSpPr txBox="1"/>
          <p:nvPr/>
        </p:nvSpPr>
        <p:spPr>
          <a:xfrm>
            <a:off x="502206" y="4448451"/>
            <a:ext cx="82847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Recent work, paper in preparation</a:t>
            </a:r>
          </a:p>
          <a:p>
            <a:pPr algn="ctr"/>
            <a:r>
              <a:rPr lang="en-US" altLang="zh-CN" sz="2000" dirty="0" err="1"/>
              <a:t>Ziming</a:t>
            </a:r>
            <a:r>
              <a:rPr lang="en-US" altLang="zh-CN" sz="2000" dirty="0"/>
              <a:t> Liu, </a:t>
            </a:r>
            <a:r>
              <a:rPr lang="en-US" altLang="zh-CN" sz="2000" dirty="0" err="1"/>
              <a:t>Arabinda</a:t>
            </a:r>
            <a:r>
              <a:rPr lang="en-US" altLang="zh-CN" sz="2000" dirty="0"/>
              <a:t> Behera, </a:t>
            </a:r>
            <a:r>
              <a:rPr lang="en-US" altLang="zh-CN" sz="2000" b="1" dirty="0" err="1"/>
              <a:t>Huichao</a:t>
            </a:r>
            <a:r>
              <a:rPr lang="en-US" altLang="zh-CN" sz="2000" b="1" dirty="0"/>
              <a:t> Song, and </a:t>
            </a:r>
            <a:r>
              <a:rPr lang="en-US" altLang="zh-CN" sz="2000" b="1" dirty="0" err="1"/>
              <a:t>Jiangyong</a:t>
            </a:r>
            <a:r>
              <a:rPr lang="en-US" altLang="zh-CN" sz="2000" b="1" dirty="0"/>
              <a:t> Jia</a:t>
            </a:r>
          </a:p>
          <a:p>
            <a:pPr algn="ctr"/>
            <a:r>
              <a:rPr lang="en-US" altLang="zh-CN" sz="2000" dirty="0"/>
              <a:t>Reconsideration on studying sub-leading flow with PCA</a:t>
            </a:r>
          </a:p>
        </p:txBody>
      </p:sp>
    </p:spTree>
    <p:extLst>
      <p:ext uri="{BB962C8B-B14F-4D97-AF65-F5344CB8AC3E}">
        <p14:creationId xmlns:p14="http://schemas.microsoft.com/office/powerpoint/2010/main" val="7432643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E7788DE-8981-468D-ADE1-8DA76C6A3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033F-B9EF-4275-92BA-6FE75C4E9A92}" type="slidenum">
              <a:rPr lang="zh-CN" altLang="en-US" smtClean="0"/>
              <a:t>26</a:t>
            </a:fld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DFB488B-8559-47BA-B554-A042B2FF8B1C}"/>
              </a:ext>
            </a:extLst>
          </p:cNvPr>
          <p:cNvSpPr/>
          <p:nvPr/>
        </p:nvSpPr>
        <p:spPr>
          <a:xfrm>
            <a:off x="984523" y="1275441"/>
            <a:ext cx="78453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333333"/>
                </a:solidFill>
                <a:latin typeface="Georgia" panose="02040502050405020303" pitchFamily="18" charset="0"/>
              </a:rPr>
              <a:t>Rajeev S. </a:t>
            </a:r>
            <a:r>
              <a:rPr lang="en-US" altLang="zh-CN" dirty="0" err="1">
                <a:solidFill>
                  <a:srgbClr val="333333"/>
                </a:solidFill>
                <a:latin typeface="Georgia" panose="02040502050405020303" pitchFamily="18" charset="0"/>
              </a:rPr>
              <a:t>Bhalerao</a:t>
            </a:r>
            <a:r>
              <a:rPr lang="en-US" altLang="zh-CN" dirty="0">
                <a:solidFill>
                  <a:srgbClr val="333333"/>
                </a:solidFill>
                <a:latin typeface="Georgia" panose="02040502050405020303" pitchFamily="18" charset="0"/>
              </a:rPr>
              <a:t>, Jean-Yves </a:t>
            </a:r>
            <a:r>
              <a:rPr lang="en-US" altLang="zh-CN" dirty="0" err="1">
                <a:solidFill>
                  <a:srgbClr val="333333"/>
                </a:solidFill>
                <a:latin typeface="Georgia" panose="02040502050405020303" pitchFamily="18" charset="0"/>
              </a:rPr>
              <a:t>Ollitrault</a:t>
            </a:r>
            <a:r>
              <a:rPr lang="en-US" altLang="zh-CN" dirty="0">
                <a:solidFill>
                  <a:srgbClr val="333333"/>
                </a:solidFill>
                <a:latin typeface="Georgia" panose="02040502050405020303" pitchFamily="18" charset="0"/>
              </a:rPr>
              <a:t>, Subrata Pal, and Derek </a:t>
            </a:r>
            <a:r>
              <a:rPr lang="en-US" altLang="zh-CN" dirty="0" err="1">
                <a:solidFill>
                  <a:srgbClr val="333333"/>
                </a:solidFill>
                <a:latin typeface="Georgia" panose="02040502050405020303" pitchFamily="18" charset="0"/>
              </a:rPr>
              <a:t>Teaney</a:t>
            </a:r>
            <a:endParaRPr lang="zh-CN" altLang="en-US" dirty="0">
              <a:solidFill>
                <a:srgbClr val="333333"/>
              </a:solidFill>
              <a:latin typeface="Georgia" panose="02040502050405020303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536AF8E-17C0-46BE-8C43-5198C7241453}"/>
              </a:ext>
            </a:extLst>
          </p:cNvPr>
          <p:cNvSpPr/>
          <p:nvPr/>
        </p:nvSpPr>
        <p:spPr>
          <a:xfrm>
            <a:off x="659153" y="380713"/>
            <a:ext cx="83838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333333"/>
                </a:solidFill>
                <a:latin typeface="Georgia" panose="02040502050405020303" pitchFamily="18" charset="0"/>
              </a:rPr>
              <a:t>Principal component analysis of event-by-event fluctuations</a:t>
            </a:r>
            <a:endParaRPr lang="zh-CN" altLang="en-US" sz="2400" dirty="0">
              <a:solidFill>
                <a:srgbClr val="333333"/>
              </a:solidFill>
              <a:latin typeface="Georgia" panose="02040502050405020303" pitchFamily="18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B32C9A-674B-4D75-B9DB-98CF2AB8358F}"/>
              </a:ext>
            </a:extLst>
          </p:cNvPr>
          <p:cNvSpPr/>
          <p:nvPr/>
        </p:nvSpPr>
        <p:spPr>
          <a:xfrm>
            <a:off x="3427477" y="900497"/>
            <a:ext cx="2566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solidFill>
                  <a:srgbClr val="333333"/>
                </a:solidFill>
                <a:latin typeface="Georgia" panose="02040502050405020303" pitchFamily="18" charset="0"/>
              </a:rPr>
              <a:t>PRL 114, 152301 (2015)</a:t>
            </a:r>
            <a:endParaRPr lang="zh-CN" altLang="en-US" dirty="0">
              <a:solidFill>
                <a:srgbClr val="333333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4EA21E52-F92A-4F34-82A2-A467C3EA78D4}"/>
                  </a:ext>
                </a:extLst>
              </p:cNvPr>
              <p:cNvSpPr txBox="1"/>
              <p:nvPr/>
            </p:nvSpPr>
            <p:spPr>
              <a:xfrm>
                <a:off x="1088387" y="2311843"/>
                <a:ext cx="2352054" cy="745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𝑑𝑁</m:t>
                          </m:r>
                        </m:num>
                        <m:den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𝑑𝑝</m:t>
                          </m:r>
                        </m:den>
                      </m:f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  <m:sSup>
                            <m:sSup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4EA21E52-F92A-4F34-82A2-A467C3EA78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387" y="2311843"/>
                <a:ext cx="2352054" cy="745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2C5FA5FB-F701-40E0-A905-DDA64BC78430}"/>
                  </a:ext>
                </a:extLst>
              </p:cNvPr>
              <p:cNvSpPr txBox="1"/>
              <p:nvPr/>
            </p:nvSpPr>
            <p:spPr>
              <a:xfrm>
                <a:off x="5111627" y="2493163"/>
                <a:ext cx="346235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20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  <m:sSubSup>
                            <m:sSubSup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2C5FA5FB-F701-40E0-A905-DDA64BC784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1627" y="2493163"/>
                <a:ext cx="3462358" cy="307777"/>
              </a:xfrm>
              <a:prstGeom prst="rect">
                <a:avLst/>
              </a:prstGeom>
              <a:blipFill>
                <a:blip r:embed="rId3"/>
                <a:stretch>
                  <a:fillRect b="-28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1F86BFA0-DDFA-4DEC-BF89-7BB6196B292E}"/>
                  </a:ext>
                </a:extLst>
              </p:cNvPr>
              <p:cNvSpPr txBox="1"/>
              <p:nvPr/>
            </p:nvSpPr>
            <p:spPr>
              <a:xfrm>
                <a:off x="366249" y="4224148"/>
                <a:ext cx="7970259" cy="3751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bSup>
                    <m:sSubSup>
                      <m:sSub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bSup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d>
                          <m:d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bSup>
                    <m:sSubSup>
                      <m:sSub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d>
                          <m:d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bSup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d>
                          <m:d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sup>
                    </m:sSubSup>
                    <m:sSubSup>
                      <m:sSub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d>
                          <m:d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sup>
                    </m:sSubSup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altLang="zh-CN" sz="20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d>
                          <m:d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p>
                    </m:sSubSup>
                    <m:sSubSup>
                      <m:sSub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d>
                          <m:d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p>
                    </m:sSubSup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e>
                    </m:d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1F86BFA0-DDFA-4DEC-BF89-7BB6196B29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249" y="4224148"/>
                <a:ext cx="7970259" cy="3751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>
            <a:extLst>
              <a:ext uri="{FF2B5EF4-FFF2-40B4-BE49-F238E27FC236}">
                <a16:creationId xmlns:a16="http://schemas.microsoft.com/office/drawing/2014/main" id="{44F3C770-016F-4757-8A95-B825603ACA8D}"/>
              </a:ext>
            </a:extLst>
          </p:cNvPr>
          <p:cNvSpPr txBox="1"/>
          <p:nvPr/>
        </p:nvSpPr>
        <p:spPr>
          <a:xfrm>
            <a:off x="545471" y="1669561"/>
            <a:ext cx="3283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Single particle distribution</a:t>
            </a:r>
            <a:endParaRPr lang="zh-CN" altLang="en-US" b="1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FE55260-CF4C-4323-839D-B292AEB72657}"/>
              </a:ext>
            </a:extLst>
          </p:cNvPr>
          <p:cNvSpPr txBox="1"/>
          <p:nvPr/>
        </p:nvSpPr>
        <p:spPr>
          <a:xfrm>
            <a:off x="5355884" y="1675971"/>
            <a:ext cx="2980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Two-particle correlation</a:t>
            </a:r>
            <a:endParaRPr lang="zh-CN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FA930559-5BDE-4DA9-9D2E-5CDE967D9340}"/>
                  </a:ext>
                </a:extLst>
              </p:cNvPr>
              <p:cNvSpPr txBox="1"/>
              <p:nvPr/>
            </p:nvSpPr>
            <p:spPr>
              <a:xfrm>
                <a:off x="2523290" y="3526803"/>
                <a:ext cx="43195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/>
                  <a:t>Decompose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b="1" dirty="0"/>
                  <a:t> </a:t>
                </a:r>
                <a:r>
                  <a:rPr lang="en-US" altLang="zh-CN" b="1" dirty="0"/>
                  <a:t>with PCA modes</a:t>
                </a:r>
                <a:endParaRPr lang="zh-CN" altLang="en-US" b="1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FA930559-5BDE-4DA9-9D2E-5CDE967D9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3290" y="3526803"/>
                <a:ext cx="4319516" cy="369332"/>
              </a:xfrm>
              <a:prstGeom prst="rect">
                <a:avLst/>
              </a:prstGeom>
              <a:blipFill>
                <a:blip r:embed="rId5"/>
                <a:stretch>
                  <a:fillRect l="-1269" t="-10000" r="-282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箭头: 下 16">
            <a:extLst>
              <a:ext uri="{FF2B5EF4-FFF2-40B4-BE49-F238E27FC236}">
                <a16:creationId xmlns:a16="http://schemas.microsoft.com/office/drawing/2014/main" id="{682D1DC9-BDD9-4036-A16B-B2BD66274152}"/>
              </a:ext>
            </a:extLst>
          </p:cNvPr>
          <p:cNvSpPr/>
          <p:nvPr/>
        </p:nvSpPr>
        <p:spPr>
          <a:xfrm>
            <a:off x="3494575" y="4838997"/>
            <a:ext cx="375857" cy="477993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箭头: 下 17">
            <a:extLst>
              <a:ext uri="{FF2B5EF4-FFF2-40B4-BE49-F238E27FC236}">
                <a16:creationId xmlns:a16="http://schemas.microsoft.com/office/drawing/2014/main" id="{ECEF2D9E-9942-4FEE-A8B4-6C12C38355E8}"/>
              </a:ext>
            </a:extLst>
          </p:cNvPr>
          <p:cNvSpPr/>
          <p:nvPr/>
        </p:nvSpPr>
        <p:spPr>
          <a:xfrm>
            <a:off x="5271551" y="4830626"/>
            <a:ext cx="375857" cy="477993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箭头: 下 18">
            <a:extLst>
              <a:ext uri="{FF2B5EF4-FFF2-40B4-BE49-F238E27FC236}">
                <a16:creationId xmlns:a16="http://schemas.microsoft.com/office/drawing/2014/main" id="{9C615639-B499-4E09-BD96-890A51A7687F}"/>
              </a:ext>
            </a:extLst>
          </p:cNvPr>
          <p:cNvSpPr/>
          <p:nvPr/>
        </p:nvSpPr>
        <p:spPr>
          <a:xfrm>
            <a:off x="7381350" y="4830625"/>
            <a:ext cx="375857" cy="477993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2F50354F-B94D-4BA9-AB8E-96879543146F}"/>
              </a:ext>
            </a:extLst>
          </p:cNvPr>
          <p:cNvSpPr txBox="1"/>
          <p:nvPr/>
        </p:nvSpPr>
        <p:spPr>
          <a:xfrm>
            <a:off x="2919313" y="5385387"/>
            <a:ext cx="1526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/>
              <a:t>Sub-leading</a:t>
            </a:r>
          </a:p>
          <a:p>
            <a:pPr algn="ctr"/>
            <a:r>
              <a:rPr lang="en-US" altLang="zh-CN" dirty="0"/>
              <a:t>flow</a:t>
            </a:r>
            <a:endParaRPr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D84162C1-399F-4F7E-A80F-E8BE08C0F476}"/>
              </a:ext>
            </a:extLst>
          </p:cNvPr>
          <p:cNvSpPr txBox="1"/>
          <p:nvPr/>
        </p:nvSpPr>
        <p:spPr>
          <a:xfrm>
            <a:off x="4487498" y="5382007"/>
            <a:ext cx="2023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/>
              <a:t>Sub-sub-leading</a:t>
            </a:r>
          </a:p>
          <a:p>
            <a:pPr algn="ctr"/>
            <a:r>
              <a:rPr lang="en-US" altLang="zh-CN" dirty="0"/>
              <a:t>flow</a:t>
            </a:r>
            <a:endParaRPr lang="zh-CN" altLang="en-US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5B325132-A3E0-4FDB-B50A-9BC85973C2AB}"/>
              </a:ext>
            </a:extLst>
          </p:cNvPr>
          <p:cNvSpPr txBox="1"/>
          <p:nvPr/>
        </p:nvSpPr>
        <p:spPr>
          <a:xfrm>
            <a:off x="6860087" y="5380190"/>
            <a:ext cx="1333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/>
              <a:t>k-</a:t>
            </a:r>
            <a:r>
              <a:rPr lang="en-US" altLang="zh-CN" dirty="0" err="1"/>
              <a:t>th</a:t>
            </a:r>
            <a:r>
              <a:rPr lang="en-US" altLang="zh-CN" dirty="0"/>
              <a:t> mode</a:t>
            </a:r>
            <a:endParaRPr lang="zh-CN" altLang="en-US" dirty="0"/>
          </a:p>
        </p:txBody>
      </p:sp>
      <p:sp>
        <p:nvSpPr>
          <p:cNvPr id="23" name="箭头: 下 22">
            <a:extLst>
              <a:ext uri="{FF2B5EF4-FFF2-40B4-BE49-F238E27FC236}">
                <a16:creationId xmlns:a16="http://schemas.microsoft.com/office/drawing/2014/main" id="{523C7CC0-0E66-4CB0-B57D-FB02645298AB}"/>
              </a:ext>
            </a:extLst>
          </p:cNvPr>
          <p:cNvSpPr/>
          <p:nvPr/>
        </p:nvSpPr>
        <p:spPr>
          <a:xfrm>
            <a:off x="1842421" y="4838998"/>
            <a:ext cx="375857" cy="477993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14425F6F-754A-44FF-9417-41CBB08B5790}"/>
              </a:ext>
            </a:extLst>
          </p:cNvPr>
          <p:cNvSpPr txBox="1"/>
          <p:nvPr/>
        </p:nvSpPr>
        <p:spPr>
          <a:xfrm>
            <a:off x="1499594" y="5385387"/>
            <a:ext cx="10615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/>
              <a:t>Leading</a:t>
            </a:r>
          </a:p>
          <a:p>
            <a:pPr algn="ctr"/>
            <a:r>
              <a:rPr lang="en-US" altLang="zh-CN" dirty="0"/>
              <a:t>flow</a:t>
            </a:r>
            <a:endParaRPr lang="zh-CN" altLang="en-US" dirty="0"/>
          </a:p>
        </p:txBody>
      </p:sp>
      <p:sp>
        <p:nvSpPr>
          <p:cNvPr id="25" name="箭头: 下 24">
            <a:extLst>
              <a:ext uri="{FF2B5EF4-FFF2-40B4-BE49-F238E27FC236}">
                <a16:creationId xmlns:a16="http://schemas.microsoft.com/office/drawing/2014/main" id="{A91F951D-7FEB-435C-BDDC-94D2EA471F92}"/>
              </a:ext>
            </a:extLst>
          </p:cNvPr>
          <p:cNvSpPr/>
          <p:nvPr/>
        </p:nvSpPr>
        <p:spPr>
          <a:xfrm>
            <a:off x="5862258" y="2949682"/>
            <a:ext cx="319759" cy="579456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D5629233-7876-4BDC-AAF8-93ED6C4894EF}"/>
              </a:ext>
            </a:extLst>
          </p:cNvPr>
          <p:cNvSpPr txBox="1"/>
          <p:nvPr/>
        </p:nvSpPr>
        <p:spPr>
          <a:xfrm>
            <a:off x="6166954" y="2993465"/>
            <a:ext cx="188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diagonalization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294725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E7788DE-8981-468D-ADE1-8DA76C6A3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033F-B9EF-4275-92BA-6FE75C4E9A92}" type="slidenum">
              <a:rPr lang="zh-CN" altLang="en-US" smtClean="0"/>
              <a:t>27</a:t>
            </a:fld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DFB488B-8559-47BA-B554-A042B2FF8B1C}"/>
              </a:ext>
            </a:extLst>
          </p:cNvPr>
          <p:cNvSpPr/>
          <p:nvPr/>
        </p:nvSpPr>
        <p:spPr>
          <a:xfrm>
            <a:off x="984523" y="1275441"/>
            <a:ext cx="78453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333333"/>
                </a:solidFill>
                <a:latin typeface="Georgia" panose="02040502050405020303" pitchFamily="18" charset="0"/>
              </a:rPr>
              <a:t>Rajeev S. </a:t>
            </a:r>
            <a:r>
              <a:rPr lang="en-US" altLang="zh-CN" dirty="0" err="1">
                <a:solidFill>
                  <a:srgbClr val="333333"/>
                </a:solidFill>
                <a:latin typeface="Georgia" panose="02040502050405020303" pitchFamily="18" charset="0"/>
              </a:rPr>
              <a:t>Bhalerao</a:t>
            </a:r>
            <a:r>
              <a:rPr lang="en-US" altLang="zh-CN" dirty="0">
                <a:solidFill>
                  <a:srgbClr val="333333"/>
                </a:solidFill>
                <a:latin typeface="Georgia" panose="02040502050405020303" pitchFamily="18" charset="0"/>
              </a:rPr>
              <a:t>, Jean-Yves </a:t>
            </a:r>
            <a:r>
              <a:rPr lang="en-US" altLang="zh-CN" dirty="0" err="1">
                <a:solidFill>
                  <a:srgbClr val="333333"/>
                </a:solidFill>
                <a:latin typeface="Georgia" panose="02040502050405020303" pitchFamily="18" charset="0"/>
              </a:rPr>
              <a:t>Ollitrault</a:t>
            </a:r>
            <a:r>
              <a:rPr lang="en-US" altLang="zh-CN" dirty="0">
                <a:solidFill>
                  <a:srgbClr val="333333"/>
                </a:solidFill>
                <a:latin typeface="Georgia" panose="02040502050405020303" pitchFamily="18" charset="0"/>
              </a:rPr>
              <a:t>, Subrata Pal, and Derek </a:t>
            </a:r>
            <a:r>
              <a:rPr lang="en-US" altLang="zh-CN" dirty="0" err="1">
                <a:solidFill>
                  <a:srgbClr val="333333"/>
                </a:solidFill>
                <a:latin typeface="Georgia" panose="02040502050405020303" pitchFamily="18" charset="0"/>
              </a:rPr>
              <a:t>Teaney</a:t>
            </a:r>
            <a:endParaRPr lang="zh-CN" altLang="en-US" dirty="0">
              <a:solidFill>
                <a:srgbClr val="333333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CBEE81A-158C-442A-A8FE-2F6C24752B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515" y="2036361"/>
            <a:ext cx="4829088" cy="4556087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7536AF8E-17C0-46BE-8C43-5198C7241453}"/>
              </a:ext>
            </a:extLst>
          </p:cNvPr>
          <p:cNvSpPr/>
          <p:nvPr/>
        </p:nvSpPr>
        <p:spPr>
          <a:xfrm>
            <a:off x="659153" y="380713"/>
            <a:ext cx="83838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333333"/>
                </a:solidFill>
                <a:latin typeface="Georgia" panose="02040502050405020303" pitchFamily="18" charset="0"/>
              </a:rPr>
              <a:t>Principal component analysis of event-by-event fluctuations</a:t>
            </a:r>
            <a:endParaRPr lang="zh-CN" altLang="en-US" sz="2400" dirty="0">
              <a:solidFill>
                <a:srgbClr val="333333"/>
              </a:solidFill>
              <a:latin typeface="Georgia" panose="02040502050405020303" pitchFamily="18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B32C9A-674B-4D75-B9DB-98CF2AB8358F}"/>
              </a:ext>
            </a:extLst>
          </p:cNvPr>
          <p:cNvSpPr/>
          <p:nvPr/>
        </p:nvSpPr>
        <p:spPr>
          <a:xfrm>
            <a:off x="3427477" y="900497"/>
            <a:ext cx="2566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solidFill>
                  <a:srgbClr val="333333"/>
                </a:solidFill>
                <a:latin typeface="Georgia" panose="02040502050405020303" pitchFamily="18" charset="0"/>
              </a:rPr>
              <a:t>PRL 114, 152301 (2015)</a:t>
            </a:r>
            <a:endParaRPr lang="zh-CN" altLang="en-US" dirty="0">
              <a:solidFill>
                <a:srgbClr val="333333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5F9B892-C07F-475F-B315-116D242B18C5}"/>
              </a:ext>
            </a:extLst>
          </p:cNvPr>
          <p:cNvSpPr txBox="1"/>
          <p:nvPr/>
        </p:nvSpPr>
        <p:spPr>
          <a:xfrm rot="1335862" flipH="1">
            <a:off x="705126" y="3155184"/>
            <a:ext cx="80114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FF0000"/>
                </a:solidFill>
              </a:rPr>
              <a:t>Non-zero sub-leading flow?</a:t>
            </a:r>
            <a:endParaRPr lang="zh-CN" alt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54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7133AE-1FC6-42D2-AE98-92A9FD949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326" y="230659"/>
            <a:ext cx="7886700" cy="660959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Cause for Sub-leading flow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49B5A0D-5BEC-43ED-957A-A6A5F2043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033F-B9EF-4275-92BA-6FE75C4E9A92}" type="slidenum">
              <a:rPr lang="zh-CN" altLang="en-US" smtClean="0"/>
              <a:t>28</a:t>
            </a:fld>
            <a:endParaRPr lang="zh-CN" altLang="en-US"/>
          </a:p>
        </p:txBody>
      </p:sp>
      <p:pic>
        <p:nvPicPr>
          <p:cNvPr id="15" name="图片 6">
            <a:extLst>
              <a:ext uri="{FF2B5EF4-FFF2-40B4-BE49-F238E27FC236}">
                <a16:creationId xmlns:a16="http://schemas.microsoft.com/office/drawing/2014/main" id="{8F0E4FC6-27DF-4BAC-93A7-7A8C84222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70" y="2212048"/>
            <a:ext cx="7775204" cy="4004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7C0109A-B9D6-4751-90F2-697DA7FF021C}"/>
              </a:ext>
            </a:extLst>
          </p:cNvPr>
          <p:cNvSpPr/>
          <p:nvPr/>
        </p:nvSpPr>
        <p:spPr>
          <a:xfrm>
            <a:off x="2618580" y="920490"/>
            <a:ext cx="39068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err="1">
                <a:solidFill>
                  <a:srgbClr val="333333"/>
                </a:solidFill>
                <a:latin typeface="Georgia" panose="02040502050405020303" pitchFamily="18" charset="0"/>
              </a:rPr>
              <a:t>Phys.Rev</a:t>
            </a:r>
            <a:r>
              <a:rPr lang="en-US" altLang="zh-CN" dirty="0">
                <a:solidFill>
                  <a:srgbClr val="333333"/>
                </a:solidFill>
                <a:latin typeface="Georgia" panose="02040502050405020303" pitchFamily="18" charset="0"/>
              </a:rPr>
              <a:t>. C91 (2015) no.4, 044902</a:t>
            </a:r>
          </a:p>
          <a:p>
            <a:pPr algn="ctr"/>
            <a:r>
              <a:rPr lang="en-US" altLang="zh-CN" dirty="0" err="1">
                <a:solidFill>
                  <a:srgbClr val="333333"/>
                </a:solidFill>
                <a:latin typeface="Georgia" panose="02040502050405020303" pitchFamily="18" charset="0"/>
              </a:rPr>
              <a:t>Aleksas</a:t>
            </a:r>
            <a:r>
              <a:rPr lang="en-US" altLang="zh-CN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en-US" altLang="zh-CN" dirty="0" err="1">
                <a:solidFill>
                  <a:srgbClr val="333333"/>
                </a:solidFill>
                <a:latin typeface="Georgia" panose="02040502050405020303" pitchFamily="18" charset="0"/>
              </a:rPr>
              <a:t>Mazeliauskas</a:t>
            </a:r>
            <a:r>
              <a:rPr lang="en-US" altLang="zh-CN" dirty="0">
                <a:solidFill>
                  <a:srgbClr val="333333"/>
                </a:solidFill>
                <a:latin typeface="Georgia" panose="02040502050405020303" pitchFamily="18" charset="0"/>
              </a:rPr>
              <a:t>, Derek </a:t>
            </a:r>
            <a:r>
              <a:rPr lang="en-US" altLang="zh-CN" dirty="0" err="1">
                <a:solidFill>
                  <a:srgbClr val="333333"/>
                </a:solidFill>
                <a:latin typeface="Georgia" panose="02040502050405020303" pitchFamily="18" charset="0"/>
              </a:rPr>
              <a:t>Teany</a:t>
            </a:r>
            <a:r>
              <a:rPr lang="en-US" altLang="zh-CN" dirty="0">
                <a:solidFill>
                  <a:srgbClr val="333333"/>
                </a:solidFill>
                <a:latin typeface="Georgia" panose="02040502050405020303" pitchFamily="18" charset="0"/>
              </a:rPr>
              <a:t>  </a:t>
            </a:r>
            <a:endParaRPr lang="zh-CN" altLang="en-US" dirty="0">
              <a:solidFill>
                <a:srgbClr val="333333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87411279-AF52-498A-8B48-42D245752A3D}"/>
                  </a:ext>
                </a:extLst>
              </p:cNvPr>
              <p:cNvSpPr txBox="1"/>
              <p:nvPr/>
            </p:nvSpPr>
            <p:spPr>
              <a:xfrm flipH="1">
                <a:off x="4160602" y="1781161"/>
                <a:ext cx="546033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87411279-AF52-498A-8B48-42D245752A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160602" y="1781161"/>
                <a:ext cx="546033" cy="430887"/>
              </a:xfrm>
              <a:prstGeom prst="rect">
                <a:avLst/>
              </a:prstGeom>
              <a:blipFill>
                <a:blip r:embed="rId3"/>
                <a:stretch>
                  <a:fillRect r="-820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78D9408C-9EBB-4E06-8087-9F86C0771947}"/>
              </a:ext>
            </a:extLst>
          </p:cNvPr>
          <p:cNvSpPr txBox="1"/>
          <p:nvPr/>
        </p:nvSpPr>
        <p:spPr>
          <a:xfrm>
            <a:off x="4051344" y="2097419"/>
            <a:ext cx="4948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Radial excitation leads to sub-leading flow!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3469A3B-1661-40FE-87BF-C8B9F4A6CB36}"/>
              </a:ext>
            </a:extLst>
          </p:cNvPr>
          <p:cNvSpPr txBox="1"/>
          <p:nvPr/>
        </p:nvSpPr>
        <p:spPr>
          <a:xfrm>
            <a:off x="1401746" y="6169565"/>
            <a:ext cx="6770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Sub-leading flow is theoretically important!!!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9105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BA9B795F-9B18-4F8A-8B67-7676A6294E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79" y="2131729"/>
            <a:ext cx="4081085" cy="3192799"/>
          </a:xfr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9E8CD79-05E7-4DD0-B1F9-C154079DA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033F-B9EF-4275-92BA-6FE75C4E9A92}" type="slidenum">
              <a:rPr lang="zh-CN" altLang="en-US" smtClean="0"/>
              <a:t>29</a:t>
            </a:fld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34EC460B-FF19-4357-952B-DDCE31DC81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992" y="2175041"/>
            <a:ext cx="3970358" cy="31061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7F3887E2-EC3C-4F04-9E97-4D929CD9D354}"/>
                  </a:ext>
                </a:extLst>
              </p:cNvPr>
              <p:cNvSpPr txBox="1"/>
              <p:nvPr/>
            </p:nvSpPr>
            <p:spPr>
              <a:xfrm>
                <a:off x="1432011" y="1660062"/>
                <a:ext cx="693619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>
                    <a:solidFill>
                      <a:schemeClr val="tx1"/>
                    </a:solidFill>
                  </a:rPr>
                  <a:t>🔺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begChr m:val="{"/>
                        <m:endChr m:val="}"/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</m:d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&gt;2.0</m:t>
                        </m:r>
                      </m:e>
                    </m:d>
                  </m:oMath>
                </a14:m>
                <a:r>
                  <a:rPr lang="en-US" altLang="zh-CN" dirty="0">
                    <a:solidFill>
                      <a:schemeClr val="tx1"/>
                    </a:solidFill>
                  </a:rPr>
                  <a:t>, CMS                        </a:t>
                </a:r>
                <a:r>
                  <a:rPr lang="zh-CN" altLang="en-US" sz="2800" dirty="0">
                    <a:solidFill>
                      <a:schemeClr val="tx1"/>
                    </a:solidFill>
                  </a:rPr>
                  <a:t>★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begChr m:val="{"/>
                        <m:endChr m:val="}"/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</m:d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&gt;0.8</m:t>
                        </m:r>
                      </m:e>
                    </m:d>
                  </m:oMath>
                </a14:m>
                <a:r>
                  <a:rPr lang="en-US" altLang="zh-CN" dirty="0">
                    <a:solidFill>
                      <a:schemeClr val="tx1"/>
                    </a:solidFill>
                  </a:rPr>
                  <a:t>, ALICE 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7F3887E2-EC3C-4F04-9E97-4D929CD9D3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011" y="1660062"/>
                <a:ext cx="6936194" cy="523220"/>
              </a:xfrm>
              <a:prstGeom prst="rect">
                <a:avLst/>
              </a:prstGeom>
              <a:blipFill>
                <a:blip r:embed="rId4"/>
                <a:stretch>
                  <a:fillRect l="-791" t="-11628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>
            <a:extLst>
              <a:ext uri="{FF2B5EF4-FFF2-40B4-BE49-F238E27FC236}">
                <a16:creationId xmlns:a16="http://schemas.microsoft.com/office/drawing/2014/main" id="{079320FA-A0F0-4A5E-8BF8-2D4B2CF62516}"/>
              </a:ext>
            </a:extLst>
          </p:cNvPr>
          <p:cNvSpPr txBox="1"/>
          <p:nvPr/>
        </p:nvSpPr>
        <p:spPr>
          <a:xfrm>
            <a:off x="2103934" y="4036264"/>
            <a:ext cx="2441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5">
                    <a:lumMod val="75000"/>
                  </a:schemeClr>
                </a:solidFill>
              </a:rPr>
              <a:t>Leading flow</a:t>
            </a:r>
            <a:endParaRPr lang="zh-CN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B72625A-5000-47BB-B5A2-B267B551BC82}"/>
              </a:ext>
            </a:extLst>
          </p:cNvPr>
          <p:cNvSpPr txBox="1"/>
          <p:nvPr/>
        </p:nvSpPr>
        <p:spPr>
          <a:xfrm>
            <a:off x="2103934" y="4853312"/>
            <a:ext cx="2441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Sub-leading flow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C646783-D452-4414-997A-862910CBEE67}"/>
              </a:ext>
            </a:extLst>
          </p:cNvPr>
          <p:cNvSpPr txBox="1"/>
          <p:nvPr/>
        </p:nvSpPr>
        <p:spPr>
          <a:xfrm>
            <a:off x="6530171" y="4132565"/>
            <a:ext cx="2441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5">
                    <a:lumMod val="75000"/>
                  </a:schemeClr>
                </a:solidFill>
              </a:rPr>
              <a:t>Leading flow</a:t>
            </a:r>
            <a:endParaRPr lang="zh-CN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7E1730F-EDD5-4476-A486-0D3FC26D4E99}"/>
              </a:ext>
            </a:extLst>
          </p:cNvPr>
          <p:cNvSpPr txBox="1"/>
          <p:nvPr/>
        </p:nvSpPr>
        <p:spPr>
          <a:xfrm>
            <a:off x="6185019" y="4770100"/>
            <a:ext cx="2441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Sub-leading flow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6" name="标题 1">
            <a:extLst>
              <a:ext uri="{FF2B5EF4-FFF2-40B4-BE49-F238E27FC236}">
                <a16:creationId xmlns:a16="http://schemas.microsoft.com/office/drawing/2014/main" id="{3C7F55C6-0AE0-4990-B7AB-CDDADFB06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680" y="233910"/>
            <a:ext cx="5330315" cy="591165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Experimental results</a:t>
            </a:r>
            <a:endParaRPr lang="zh-CN" altLang="en-US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E014AD03-9790-44CA-AB38-6729A929A0E8}"/>
              </a:ext>
            </a:extLst>
          </p:cNvPr>
          <p:cNvSpPr/>
          <p:nvPr/>
        </p:nvSpPr>
        <p:spPr>
          <a:xfrm>
            <a:off x="3284024" y="938375"/>
            <a:ext cx="27430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solidFill>
                  <a:srgbClr val="333333"/>
                </a:solidFill>
                <a:latin typeface="Georgia" panose="02040502050405020303" pitchFamily="18" charset="0"/>
              </a:rPr>
              <a:t>Phys. Rev. C 96, 064902</a:t>
            </a:r>
          </a:p>
          <a:p>
            <a:pPr algn="ctr"/>
            <a:r>
              <a:rPr lang="en-US" altLang="zh-CN" dirty="0">
                <a:solidFill>
                  <a:srgbClr val="333333"/>
                </a:solidFill>
                <a:latin typeface="Georgia" panose="02040502050405020303" pitchFamily="18" charset="0"/>
              </a:rPr>
              <a:t>The CMS Collaboration</a:t>
            </a:r>
          </a:p>
        </p:txBody>
      </p:sp>
    </p:spTree>
    <p:extLst>
      <p:ext uri="{BB962C8B-B14F-4D97-AF65-F5344CB8AC3E}">
        <p14:creationId xmlns:p14="http://schemas.microsoft.com/office/powerpoint/2010/main" val="801612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9586BC-0DEE-4CE2-8C12-72A96DEC6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034" y="136524"/>
            <a:ext cx="7886700" cy="633676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Machine learning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BD30C0A-E10A-4CA6-9E45-F545A2AB9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48450" y="6437313"/>
            <a:ext cx="2057400" cy="365125"/>
          </a:xfrm>
        </p:spPr>
        <p:txBody>
          <a:bodyPr/>
          <a:lstStyle/>
          <a:p>
            <a:fld id="{17DB033F-B9EF-4275-92BA-6FE75C4E9A92}" type="slidenum">
              <a:rPr lang="zh-CN" altLang="en-US" smtClean="0"/>
              <a:t>3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D61E301-39D6-4021-8F2E-ACE4B30E93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07" y="770200"/>
            <a:ext cx="8355959" cy="573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0803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BE104FE-D30F-491B-9840-660D34A52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033F-B9EF-4275-92BA-6FE75C4E9A92}" type="slidenum">
              <a:rPr lang="zh-CN" altLang="en-US" smtClean="0"/>
              <a:t>30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538D4F4-A467-4CD9-B047-CB8F860D1B41}"/>
              </a:ext>
            </a:extLst>
          </p:cNvPr>
          <p:cNvSpPr txBox="1"/>
          <p:nvPr/>
        </p:nvSpPr>
        <p:spPr>
          <a:xfrm>
            <a:off x="1144866" y="1787613"/>
            <a:ext cx="7096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/>
              <a:t>Think more about it.</a:t>
            </a:r>
            <a:endParaRPr lang="zh-CN" altLang="en-US" sz="54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8F68745-EAC9-4EC6-B3F2-B2F15F5CDF75}"/>
              </a:ext>
            </a:extLst>
          </p:cNvPr>
          <p:cNvSpPr txBox="1"/>
          <p:nvPr/>
        </p:nvSpPr>
        <p:spPr>
          <a:xfrm>
            <a:off x="550694" y="4650404"/>
            <a:ext cx="8284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(paper in preparation)</a:t>
            </a:r>
          </a:p>
          <a:p>
            <a:pPr algn="ctr"/>
            <a:r>
              <a:rPr lang="en-US" altLang="zh-CN" sz="2000" dirty="0" err="1"/>
              <a:t>Ziming</a:t>
            </a:r>
            <a:r>
              <a:rPr lang="en-US" altLang="zh-CN" sz="2000" dirty="0"/>
              <a:t> Liu, </a:t>
            </a:r>
            <a:r>
              <a:rPr lang="en-US" altLang="zh-CN" sz="2000" dirty="0" err="1"/>
              <a:t>Arabinda</a:t>
            </a:r>
            <a:r>
              <a:rPr lang="en-US" altLang="zh-CN" sz="2000" dirty="0"/>
              <a:t> Behera, </a:t>
            </a:r>
            <a:r>
              <a:rPr lang="en-US" altLang="zh-CN" sz="2000" dirty="0" err="1"/>
              <a:t>Huichao</a:t>
            </a:r>
            <a:r>
              <a:rPr lang="en-US" altLang="zh-CN" sz="2000" dirty="0"/>
              <a:t> Song, and </a:t>
            </a:r>
            <a:r>
              <a:rPr lang="en-US" altLang="zh-CN" sz="2000" dirty="0" err="1"/>
              <a:t>Jiangyong</a:t>
            </a:r>
            <a:r>
              <a:rPr lang="en-US" altLang="zh-CN" sz="2000" dirty="0"/>
              <a:t> Jia</a:t>
            </a:r>
            <a:endParaRPr lang="zh-CN" altLang="en-US" sz="60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8E760E6-80FF-4C4D-B47E-BF5B5C3CB0FB}"/>
              </a:ext>
            </a:extLst>
          </p:cNvPr>
          <p:cNvSpPr txBox="1"/>
          <p:nvPr/>
        </p:nvSpPr>
        <p:spPr>
          <a:xfrm>
            <a:off x="3480980" y="3169584"/>
            <a:ext cx="24241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/>
              <a:t>Model setup: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zh-CN" dirty="0"/>
              <a:t>AMPT model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zh-CN" dirty="0"/>
              <a:t>1M UCC events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zh-CN" dirty="0"/>
              <a:t>subevent method</a:t>
            </a:r>
          </a:p>
        </p:txBody>
      </p:sp>
    </p:spTree>
    <p:extLst>
      <p:ext uri="{BB962C8B-B14F-4D97-AF65-F5344CB8AC3E}">
        <p14:creationId xmlns:p14="http://schemas.microsoft.com/office/powerpoint/2010/main" val="35968342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1">
            <a:extLst>
              <a:ext uri="{FF2B5EF4-FFF2-40B4-BE49-F238E27FC236}">
                <a16:creationId xmlns:a16="http://schemas.microsoft.com/office/drawing/2014/main" id="{3C7F55C6-0AE0-4990-B7AB-CDDADFB06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8557" y="549948"/>
            <a:ext cx="5895917" cy="591165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Reproduce CMS results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5EED4FF-6A45-4AAC-9FC9-6FAED1A36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01" y="1406105"/>
            <a:ext cx="8054118" cy="3462758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517A1053-C279-4FE2-9799-55B0FEC5BCB1}"/>
              </a:ext>
            </a:extLst>
          </p:cNvPr>
          <p:cNvSpPr txBox="1"/>
          <p:nvPr/>
        </p:nvSpPr>
        <p:spPr>
          <a:xfrm flipH="1">
            <a:off x="567432" y="4684197"/>
            <a:ext cx="5713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dirty="0"/>
              <a:t>0.0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F79A8357-5B78-4A40-AFDA-25DCE66001ED}"/>
                  </a:ext>
                </a:extLst>
              </p:cNvPr>
              <p:cNvSpPr txBox="1"/>
              <p:nvPr/>
            </p:nvSpPr>
            <p:spPr>
              <a:xfrm>
                <a:off x="557834" y="5053529"/>
                <a:ext cx="801873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FF0000"/>
                    </a:solidFill>
                  </a:rPr>
                  <a:t>Same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</a:rPr>
                  <a:t> cut and proper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</a:rPr>
                  <a:t> gap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|&lt;0.8</m:t>
                    </m:r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</a:rPr>
                  <a:t> .</a:t>
                </a:r>
              </a:p>
              <a:p>
                <a:r>
                  <a:rPr lang="en-US" altLang="zh-CN" sz="2400" dirty="0">
                    <a:solidFill>
                      <a:srgbClr val="FF0000"/>
                    </a:solidFill>
                  </a:rPr>
                  <a:t>Our model can properly reproduce the results @CMS</a:t>
                </a:r>
                <a:endParaRPr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F79A8357-5B78-4A40-AFDA-25DCE66001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834" y="5053529"/>
                <a:ext cx="8018734" cy="830997"/>
              </a:xfrm>
              <a:prstGeom prst="rect">
                <a:avLst/>
              </a:prstGeom>
              <a:blipFill>
                <a:blip r:embed="rId3"/>
                <a:stretch>
                  <a:fillRect l="-1217" t="-5882" r="-228" b="-161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灯片编号占位符 3">
            <a:extLst>
              <a:ext uri="{FF2B5EF4-FFF2-40B4-BE49-F238E27FC236}">
                <a16:creationId xmlns:a16="http://schemas.microsoft.com/office/drawing/2014/main" id="{0E446887-5190-4923-8261-76E2E9F41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17DB033F-B9EF-4275-92BA-6FE75C4E9A92}" type="slidenum">
              <a:rPr lang="zh-CN" altLang="en-US" smtClean="0"/>
              <a:t>31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069308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7C6B277-4005-49E2-ACD8-3298394E4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033F-B9EF-4275-92BA-6FE75C4E9A92}" type="slidenum">
              <a:rPr lang="zh-CN" altLang="en-US" smtClean="0"/>
              <a:t>32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标题 1">
                <a:extLst>
                  <a:ext uri="{FF2B5EF4-FFF2-40B4-BE49-F238E27FC236}">
                    <a16:creationId xmlns:a16="http://schemas.microsoft.com/office/drawing/2014/main" id="{F92CE4DB-6580-4ECB-8D93-F146B23E95F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14447" y="415257"/>
                <a:ext cx="8502165" cy="591165"/>
              </a:xfrm>
            </p:spPr>
            <p:txBody>
              <a:bodyPr>
                <a:normAutofit fontScale="90000"/>
              </a:bodyPr>
              <a:lstStyle/>
              <a:p>
                <a:pPr algn="ctr"/>
                <a:r>
                  <a:rPr lang="en-US" altLang="zh-CN" dirty="0"/>
                  <a:t>Problem 1: How to 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bins?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6" name="标题 1">
                <a:extLst>
                  <a:ext uri="{FF2B5EF4-FFF2-40B4-BE49-F238E27FC236}">
                    <a16:creationId xmlns:a16="http://schemas.microsoft.com/office/drawing/2014/main" id="{F92CE4DB-6580-4ECB-8D93-F146B23E95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14447" y="415257"/>
                <a:ext cx="8502165" cy="591165"/>
              </a:xfrm>
              <a:blipFill>
                <a:blip r:embed="rId2"/>
                <a:stretch>
                  <a:fillRect l="-4014" t="-32990" r="-4014" b="-484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BFC9499C-6802-46A4-A0A8-A72EC33D2E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531" y="2213097"/>
            <a:ext cx="4175470" cy="65570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7C3B472-27A0-486C-8860-2413E9C3BA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531" y="2907991"/>
            <a:ext cx="3778064" cy="14726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31DABDD8-E42B-459A-A871-ED85A3AED1E8}"/>
                  </a:ext>
                </a:extLst>
              </p:cNvPr>
              <p:cNvSpPr txBox="1"/>
              <p:nvPr/>
            </p:nvSpPr>
            <p:spPr>
              <a:xfrm>
                <a:off x="5169592" y="4574276"/>
                <a:ext cx="317529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dirty="0"/>
                  <a:t>Drop one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zh-CN" dirty="0"/>
                  <a:t> bin each time,</a:t>
                </a:r>
              </a:p>
              <a:p>
                <a:pPr algn="ctr"/>
                <a:r>
                  <a:rPr lang="en-US" altLang="zh-CN" dirty="0"/>
                  <a:t>and redo the PCA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31DABDD8-E42B-459A-A871-ED85A3AED1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592" y="4574276"/>
                <a:ext cx="3175293" cy="646331"/>
              </a:xfrm>
              <a:prstGeom prst="rect">
                <a:avLst/>
              </a:prstGeom>
              <a:blipFill>
                <a:blip r:embed="rId5"/>
                <a:stretch>
                  <a:fillRect l="-1152" t="-4717" r="-1344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组合 6">
            <a:extLst>
              <a:ext uri="{FF2B5EF4-FFF2-40B4-BE49-F238E27FC236}">
                <a16:creationId xmlns:a16="http://schemas.microsoft.com/office/drawing/2014/main" id="{CE5899A9-7E8A-481F-9233-C71765A38E4A}"/>
              </a:ext>
            </a:extLst>
          </p:cNvPr>
          <p:cNvGrpSpPr/>
          <p:nvPr/>
        </p:nvGrpSpPr>
        <p:grpSpPr>
          <a:xfrm>
            <a:off x="1309510" y="2254786"/>
            <a:ext cx="2000281" cy="350928"/>
            <a:chOff x="875131" y="2540948"/>
            <a:chExt cx="2457100" cy="350928"/>
          </a:xfrm>
        </p:grpSpPr>
        <p:cxnSp>
          <p:nvCxnSpPr>
            <p:cNvPr id="3" name="直接连接符 2">
              <a:extLst>
                <a:ext uri="{FF2B5EF4-FFF2-40B4-BE49-F238E27FC236}">
                  <a16:creationId xmlns:a16="http://schemas.microsoft.com/office/drawing/2014/main" id="{013E997E-F511-4B39-B6BE-92F4890AD7BB}"/>
                </a:ext>
              </a:extLst>
            </p:cNvPr>
            <p:cNvCxnSpPr/>
            <p:nvPr/>
          </p:nvCxnSpPr>
          <p:spPr>
            <a:xfrm>
              <a:off x="875131" y="2868800"/>
              <a:ext cx="24571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5B9F4DCE-20B3-480A-975A-2BB626C269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066" y="2540948"/>
              <a:ext cx="0" cy="35092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94E0D6C1-5B04-4EBE-B57C-7DF23878C7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17271" y="2540948"/>
              <a:ext cx="0" cy="35092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C06813C9-981C-4F6A-A453-45BA4ED0799C}"/>
              </a:ext>
            </a:extLst>
          </p:cNvPr>
          <p:cNvGrpSpPr/>
          <p:nvPr/>
        </p:nvGrpSpPr>
        <p:grpSpPr>
          <a:xfrm>
            <a:off x="1860208" y="4245822"/>
            <a:ext cx="1421534" cy="381817"/>
            <a:chOff x="875131" y="2540948"/>
            <a:chExt cx="2457100" cy="350928"/>
          </a:xfrm>
        </p:grpSpPr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61569438-D063-483F-8108-8254C4A8167B}"/>
                </a:ext>
              </a:extLst>
            </p:cNvPr>
            <p:cNvCxnSpPr/>
            <p:nvPr/>
          </p:nvCxnSpPr>
          <p:spPr>
            <a:xfrm>
              <a:off x="875131" y="2868800"/>
              <a:ext cx="24571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E836C64C-832C-4C71-B0FA-23FDFE534D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066" y="2540948"/>
              <a:ext cx="0" cy="35092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B86CA92E-6B4D-4DF7-8769-A382172379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17271" y="2540948"/>
              <a:ext cx="0" cy="35092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id="{790AB8FB-DF73-4914-912D-6109F496DA6D}"/>
              </a:ext>
            </a:extLst>
          </p:cNvPr>
          <p:cNvSpPr/>
          <p:nvPr/>
        </p:nvSpPr>
        <p:spPr>
          <a:xfrm>
            <a:off x="1335136" y="1846584"/>
            <a:ext cx="1969045" cy="733025"/>
          </a:xfrm>
          <a:custGeom>
            <a:avLst/>
            <a:gdLst>
              <a:gd name="connsiteX0" fmla="*/ 0 w 1969045"/>
              <a:gd name="connsiteY0" fmla="*/ 733025 h 733025"/>
              <a:gd name="connsiteX1" fmla="*/ 381467 w 1969045"/>
              <a:gd name="connsiteY1" fmla="*/ 205702 h 733025"/>
              <a:gd name="connsiteX2" fmla="*/ 729276 w 1969045"/>
              <a:gd name="connsiteY2" fmla="*/ 26188 h 733025"/>
              <a:gd name="connsiteX3" fmla="*/ 953668 w 1969045"/>
              <a:gd name="connsiteY3" fmla="*/ 14968 h 733025"/>
              <a:gd name="connsiteX4" fmla="*/ 1172451 w 1969045"/>
              <a:gd name="connsiteY4" fmla="*/ 14968 h 733025"/>
              <a:gd name="connsiteX5" fmla="*/ 1587577 w 1969045"/>
              <a:gd name="connsiteY5" fmla="*/ 211312 h 733025"/>
              <a:gd name="connsiteX6" fmla="*/ 1969045 w 1969045"/>
              <a:gd name="connsiteY6" fmla="*/ 721805 h 73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69045" h="733025">
                <a:moveTo>
                  <a:pt x="0" y="733025"/>
                </a:moveTo>
                <a:cubicBezTo>
                  <a:pt x="129960" y="528266"/>
                  <a:pt x="259921" y="323508"/>
                  <a:pt x="381467" y="205702"/>
                </a:cubicBezTo>
                <a:cubicBezTo>
                  <a:pt x="503013" y="87896"/>
                  <a:pt x="633909" y="57977"/>
                  <a:pt x="729276" y="26188"/>
                </a:cubicBezTo>
                <a:cubicBezTo>
                  <a:pt x="824643" y="-5601"/>
                  <a:pt x="879806" y="16838"/>
                  <a:pt x="953668" y="14968"/>
                </a:cubicBezTo>
                <a:cubicBezTo>
                  <a:pt x="1027530" y="13098"/>
                  <a:pt x="1066800" y="-17756"/>
                  <a:pt x="1172451" y="14968"/>
                </a:cubicBezTo>
                <a:cubicBezTo>
                  <a:pt x="1278102" y="47692"/>
                  <a:pt x="1454811" y="93506"/>
                  <a:pt x="1587577" y="211312"/>
                </a:cubicBezTo>
                <a:cubicBezTo>
                  <a:pt x="1720343" y="329118"/>
                  <a:pt x="1844694" y="525461"/>
                  <a:pt x="1969045" y="721805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任意多边形: 形状 23">
            <a:extLst>
              <a:ext uri="{FF2B5EF4-FFF2-40B4-BE49-F238E27FC236}">
                <a16:creationId xmlns:a16="http://schemas.microsoft.com/office/drawing/2014/main" id="{7A134AD0-5BFF-4DC7-95F0-43DF55898A47}"/>
              </a:ext>
            </a:extLst>
          </p:cNvPr>
          <p:cNvSpPr/>
          <p:nvPr/>
        </p:nvSpPr>
        <p:spPr>
          <a:xfrm>
            <a:off x="1329526" y="2227221"/>
            <a:ext cx="1952216" cy="719794"/>
          </a:xfrm>
          <a:custGeom>
            <a:avLst/>
            <a:gdLst>
              <a:gd name="connsiteX0" fmla="*/ 0 w 1952216"/>
              <a:gd name="connsiteY0" fmla="*/ 357998 h 719794"/>
              <a:gd name="connsiteX1" fmla="*/ 246832 w 1952216"/>
              <a:gd name="connsiteY1" fmla="*/ 666537 h 719794"/>
              <a:gd name="connsiteX2" fmla="*/ 549762 w 1952216"/>
              <a:gd name="connsiteY2" fmla="*/ 705806 h 719794"/>
              <a:gd name="connsiteX3" fmla="*/ 813423 w 1952216"/>
              <a:gd name="connsiteY3" fmla="*/ 515072 h 719794"/>
              <a:gd name="connsiteX4" fmla="*/ 1206110 w 1952216"/>
              <a:gd name="connsiteY4" fmla="*/ 161654 h 719794"/>
              <a:gd name="connsiteX5" fmla="*/ 1441722 w 1952216"/>
              <a:gd name="connsiteY5" fmla="*/ 10189 h 719794"/>
              <a:gd name="connsiteX6" fmla="*/ 1694164 w 1952216"/>
              <a:gd name="connsiteY6" fmla="*/ 49458 h 719794"/>
              <a:gd name="connsiteX7" fmla="*/ 1952216 w 1952216"/>
              <a:gd name="connsiteY7" fmla="*/ 335558 h 7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52216" h="719794">
                <a:moveTo>
                  <a:pt x="0" y="357998"/>
                </a:moveTo>
                <a:cubicBezTo>
                  <a:pt x="77602" y="483283"/>
                  <a:pt x="155205" y="608569"/>
                  <a:pt x="246832" y="666537"/>
                </a:cubicBezTo>
                <a:cubicBezTo>
                  <a:pt x="338459" y="724505"/>
                  <a:pt x="455330" y="731050"/>
                  <a:pt x="549762" y="705806"/>
                </a:cubicBezTo>
                <a:cubicBezTo>
                  <a:pt x="644194" y="680562"/>
                  <a:pt x="704032" y="605764"/>
                  <a:pt x="813423" y="515072"/>
                </a:cubicBezTo>
                <a:cubicBezTo>
                  <a:pt x="922814" y="424380"/>
                  <a:pt x="1101394" y="245801"/>
                  <a:pt x="1206110" y="161654"/>
                </a:cubicBezTo>
                <a:cubicBezTo>
                  <a:pt x="1310826" y="77507"/>
                  <a:pt x="1360380" y="28888"/>
                  <a:pt x="1441722" y="10189"/>
                </a:cubicBezTo>
                <a:cubicBezTo>
                  <a:pt x="1523064" y="-8510"/>
                  <a:pt x="1609082" y="-4770"/>
                  <a:pt x="1694164" y="49458"/>
                </a:cubicBezTo>
                <a:cubicBezTo>
                  <a:pt x="1779246" y="103686"/>
                  <a:pt x="1865731" y="219622"/>
                  <a:pt x="1952216" y="335558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0929AA35-9B19-49E8-B236-58481AC20FED}"/>
              </a:ext>
            </a:extLst>
          </p:cNvPr>
          <p:cNvSpPr txBox="1"/>
          <p:nvPr/>
        </p:nvSpPr>
        <p:spPr>
          <a:xfrm>
            <a:off x="529657" y="3170551"/>
            <a:ext cx="3811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Orthogonal on this large interval</a:t>
            </a:r>
            <a:endParaRPr lang="zh-CN" altLang="en-US" dirty="0"/>
          </a:p>
        </p:txBody>
      </p:sp>
      <p:sp>
        <p:nvSpPr>
          <p:cNvPr id="32" name="任意多边形: 形状 31">
            <a:extLst>
              <a:ext uri="{FF2B5EF4-FFF2-40B4-BE49-F238E27FC236}">
                <a16:creationId xmlns:a16="http://schemas.microsoft.com/office/drawing/2014/main" id="{4032CF7B-A620-47ED-8A75-71E0E1F0513D}"/>
              </a:ext>
            </a:extLst>
          </p:cNvPr>
          <p:cNvSpPr/>
          <p:nvPr/>
        </p:nvSpPr>
        <p:spPr>
          <a:xfrm>
            <a:off x="1269295" y="3865185"/>
            <a:ext cx="1969045" cy="733025"/>
          </a:xfrm>
          <a:custGeom>
            <a:avLst/>
            <a:gdLst>
              <a:gd name="connsiteX0" fmla="*/ 0 w 1969045"/>
              <a:gd name="connsiteY0" fmla="*/ 733025 h 733025"/>
              <a:gd name="connsiteX1" fmla="*/ 381467 w 1969045"/>
              <a:gd name="connsiteY1" fmla="*/ 205702 h 733025"/>
              <a:gd name="connsiteX2" fmla="*/ 729276 w 1969045"/>
              <a:gd name="connsiteY2" fmla="*/ 26188 h 733025"/>
              <a:gd name="connsiteX3" fmla="*/ 953668 w 1969045"/>
              <a:gd name="connsiteY3" fmla="*/ 14968 h 733025"/>
              <a:gd name="connsiteX4" fmla="*/ 1172451 w 1969045"/>
              <a:gd name="connsiteY4" fmla="*/ 14968 h 733025"/>
              <a:gd name="connsiteX5" fmla="*/ 1587577 w 1969045"/>
              <a:gd name="connsiteY5" fmla="*/ 211312 h 733025"/>
              <a:gd name="connsiteX6" fmla="*/ 1969045 w 1969045"/>
              <a:gd name="connsiteY6" fmla="*/ 721805 h 73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69045" h="733025">
                <a:moveTo>
                  <a:pt x="0" y="733025"/>
                </a:moveTo>
                <a:cubicBezTo>
                  <a:pt x="129960" y="528266"/>
                  <a:pt x="259921" y="323508"/>
                  <a:pt x="381467" y="205702"/>
                </a:cubicBezTo>
                <a:cubicBezTo>
                  <a:pt x="503013" y="87896"/>
                  <a:pt x="633909" y="57977"/>
                  <a:pt x="729276" y="26188"/>
                </a:cubicBezTo>
                <a:cubicBezTo>
                  <a:pt x="824643" y="-5601"/>
                  <a:pt x="879806" y="16838"/>
                  <a:pt x="953668" y="14968"/>
                </a:cubicBezTo>
                <a:cubicBezTo>
                  <a:pt x="1027530" y="13098"/>
                  <a:pt x="1066800" y="-17756"/>
                  <a:pt x="1172451" y="14968"/>
                </a:cubicBezTo>
                <a:cubicBezTo>
                  <a:pt x="1278102" y="47692"/>
                  <a:pt x="1454811" y="93506"/>
                  <a:pt x="1587577" y="211312"/>
                </a:cubicBezTo>
                <a:cubicBezTo>
                  <a:pt x="1720343" y="329118"/>
                  <a:pt x="1844694" y="525461"/>
                  <a:pt x="1969045" y="721805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任意多边形: 形状 32">
            <a:extLst>
              <a:ext uri="{FF2B5EF4-FFF2-40B4-BE49-F238E27FC236}">
                <a16:creationId xmlns:a16="http://schemas.microsoft.com/office/drawing/2014/main" id="{14626464-E803-4CBD-BF9D-7B319BF4DF50}"/>
              </a:ext>
            </a:extLst>
          </p:cNvPr>
          <p:cNvSpPr/>
          <p:nvPr/>
        </p:nvSpPr>
        <p:spPr>
          <a:xfrm>
            <a:off x="1263685" y="4245822"/>
            <a:ext cx="1952216" cy="719794"/>
          </a:xfrm>
          <a:custGeom>
            <a:avLst/>
            <a:gdLst>
              <a:gd name="connsiteX0" fmla="*/ 0 w 1952216"/>
              <a:gd name="connsiteY0" fmla="*/ 357998 h 719794"/>
              <a:gd name="connsiteX1" fmla="*/ 246832 w 1952216"/>
              <a:gd name="connsiteY1" fmla="*/ 666537 h 719794"/>
              <a:gd name="connsiteX2" fmla="*/ 549762 w 1952216"/>
              <a:gd name="connsiteY2" fmla="*/ 705806 h 719794"/>
              <a:gd name="connsiteX3" fmla="*/ 813423 w 1952216"/>
              <a:gd name="connsiteY3" fmla="*/ 515072 h 719794"/>
              <a:gd name="connsiteX4" fmla="*/ 1206110 w 1952216"/>
              <a:gd name="connsiteY4" fmla="*/ 161654 h 719794"/>
              <a:gd name="connsiteX5" fmla="*/ 1441722 w 1952216"/>
              <a:gd name="connsiteY5" fmla="*/ 10189 h 719794"/>
              <a:gd name="connsiteX6" fmla="*/ 1694164 w 1952216"/>
              <a:gd name="connsiteY6" fmla="*/ 49458 h 719794"/>
              <a:gd name="connsiteX7" fmla="*/ 1952216 w 1952216"/>
              <a:gd name="connsiteY7" fmla="*/ 335558 h 7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52216" h="719794">
                <a:moveTo>
                  <a:pt x="0" y="357998"/>
                </a:moveTo>
                <a:cubicBezTo>
                  <a:pt x="77602" y="483283"/>
                  <a:pt x="155205" y="608569"/>
                  <a:pt x="246832" y="666537"/>
                </a:cubicBezTo>
                <a:cubicBezTo>
                  <a:pt x="338459" y="724505"/>
                  <a:pt x="455330" y="731050"/>
                  <a:pt x="549762" y="705806"/>
                </a:cubicBezTo>
                <a:cubicBezTo>
                  <a:pt x="644194" y="680562"/>
                  <a:pt x="704032" y="605764"/>
                  <a:pt x="813423" y="515072"/>
                </a:cubicBezTo>
                <a:cubicBezTo>
                  <a:pt x="922814" y="424380"/>
                  <a:pt x="1101394" y="245801"/>
                  <a:pt x="1206110" y="161654"/>
                </a:cubicBezTo>
                <a:cubicBezTo>
                  <a:pt x="1310826" y="77507"/>
                  <a:pt x="1360380" y="28888"/>
                  <a:pt x="1441722" y="10189"/>
                </a:cubicBezTo>
                <a:cubicBezTo>
                  <a:pt x="1523064" y="-8510"/>
                  <a:pt x="1609082" y="-4770"/>
                  <a:pt x="1694164" y="49458"/>
                </a:cubicBezTo>
                <a:cubicBezTo>
                  <a:pt x="1779246" y="103686"/>
                  <a:pt x="1865731" y="219622"/>
                  <a:pt x="1952216" y="335558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F5DBDA32-7E8C-4952-9D4E-4160073349E4}"/>
              </a:ext>
            </a:extLst>
          </p:cNvPr>
          <p:cNvSpPr/>
          <p:nvPr/>
        </p:nvSpPr>
        <p:spPr>
          <a:xfrm>
            <a:off x="397722" y="5148912"/>
            <a:ext cx="4283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Not orthogonal on this small interval</a:t>
            </a:r>
            <a:endParaRPr lang="zh-CN" altLang="en-US" dirty="0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7B4DCD91-38B9-4824-B313-DA1ED1EC92D7}"/>
              </a:ext>
            </a:extLst>
          </p:cNvPr>
          <p:cNvSpPr txBox="1"/>
          <p:nvPr/>
        </p:nvSpPr>
        <p:spPr>
          <a:xfrm flipH="1">
            <a:off x="414447" y="5744452"/>
            <a:ext cx="4386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PCA will try to mix these two modes! 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CFB9CFCF-8F33-4353-B585-57D5E0576157}"/>
              </a:ext>
            </a:extLst>
          </p:cNvPr>
          <p:cNvSpPr txBox="1"/>
          <p:nvPr/>
        </p:nvSpPr>
        <p:spPr>
          <a:xfrm>
            <a:off x="5092140" y="5744452"/>
            <a:ext cx="3488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Will the modes still be stable?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84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2" grpId="0" animBg="1"/>
      <p:bldP spid="33" grpId="0" animBg="1"/>
      <p:bldP spid="34" grpId="0"/>
      <p:bldP spid="35" grpId="0"/>
      <p:bldP spid="3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7C6B277-4005-49E2-ACD8-3298394E4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033F-B9EF-4275-92BA-6FE75C4E9A92}" type="slidenum">
              <a:rPr lang="zh-CN" altLang="en-US" smtClean="0"/>
              <a:t>33</a:t>
            </a:fld>
            <a:endParaRPr lang="zh-CN" altLang="en-US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FD3F1DAF-58E4-4533-9251-34C2DCD00C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542" y="2441270"/>
            <a:ext cx="7157808" cy="36686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74AC8300-A8C5-4799-BA94-966EB7015457}"/>
                  </a:ext>
                </a:extLst>
              </p:cNvPr>
              <p:cNvSpPr txBox="1"/>
              <p:nvPr/>
            </p:nvSpPr>
            <p:spPr>
              <a:xfrm>
                <a:off x="1200580" y="6144824"/>
                <a:ext cx="738804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dirty="0">
                    <a:solidFill>
                      <a:srgbClr val="FF0000"/>
                    </a:solidFill>
                  </a:rPr>
                  <a:t>Different choice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zh-CN" altLang="en-US" sz="20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000" dirty="0">
                    <a:solidFill>
                      <a:srgbClr val="FF0000"/>
                    </a:solidFill>
                  </a:rPr>
                  <a:t>bins can introduce systematic errors!</a:t>
                </a:r>
              </a:p>
              <a:p>
                <a:pPr algn="ctr"/>
                <a:r>
                  <a:rPr lang="en-US" altLang="zh-CN" sz="2000" dirty="0">
                    <a:solidFill>
                      <a:srgbClr val="FF0000"/>
                    </a:solidFill>
                  </a:rPr>
                  <a:t>PCA modes are sensitive to our choice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zh-CN" altLang="en-US" sz="20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000" dirty="0">
                    <a:solidFill>
                      <a:srgbClr val="FF0000"/>
                    </a:solidFill>
                  </a:rPr>
                  <a:t>bins!</a:t>
                </a:r>
                <a:endParaRPr lang="zh-CN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74AC8300-A8C5-4799-BA94-966EB70154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580" y="6144824"/>
                <a:ext cx="7388048" cy="707886"/>
              </a:xfrm>
              <a:prstGeom prst="rect">
                <a:avLst/>
              </a:prstGeom>
              <a:blipFill>
                <a:blip r:embed="rId3"/>
                <a:stretch>
                  <a:fillRect l="-413" t="-4310" r="-413" b="-146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标题 1">
                <a:extLst>
                  <a:ext uri="{FF2B5EF4-FFF2-40B4-BE49-F238E27FC236}">
                    <a16:creationId xmlns:a16="http://schemas.microsoft.com/office/drawing/2014/main" id="{E51466F8-83C4-4AE6-B97B-06369296C87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14447" y="415257"/>
                <a:ext cx="8502165" cy="591165"/>
              </a:xfrm>
            </p:spPr>
            <p:txBody>
              <a:bodyPr>
                <a:normAutofit fontScale="90000"/>
              </a:bodyPr>
              <a:lstStyle/>
              <a:p>
                <a:pPr algn="ctr"/>
                <a:r>
                  <a:rPr lang="en-US" altLang="zh-CN" dirty="0"/>
                  <a:t>Problem 1: How to 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bins?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2" name="标题 1">
                <a:extLst>
                  <a:ext uri="{FF2B5EF4-FFF2-40B4-BE49-F238E27FC236}">
                    <a16:creationId xmlns:a16="http://schemas.microsoft.com/office/drawing/2014/main" id="{E51466F8-83C4-4AE6-B97B-06369296C8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14447" y="415257"/>
                <a:ext cx="8502165" cy="591165"/>
              </a:xfrm>
              <a:blipFill>
                <a:blip r:embed="rId4"/>
                <a:stretch>
                  <a:fillRect l="-4014" t="-32990" r="-4014" b="-484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箭头: 下 4">
            <a:extLst>
              <a:ext uri="{FF2B5EF4-FFF2-40B4-BE49-F238E27FC236}">
                <a16:creationId xmlns:a16="http://schemas.microsoft.com/office/drawing/2014/main" id="{658BB8AE-FE45-46D8-A1AA-AE661667DFDF}"/>
              </a:ext>
            </a:extLst>
          </p:cNvPr>
          <p:cNvSpPr/>
          <p:nvPr/>
        </p:nvSpPr>
        <p:spPr>
          <a:xfrm>
            <a:off x="2698321" y="2086852"/>
            <a:ext cx="448786" cy="41512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D9F01E5-51BA-4B52-9A32-7014F4F7E00C}"/>
              </a:ext>
            </a:extLst>
          </p:cNvPr>
          <p:cNvSpPr txBox="1"/>
          <p:nvPr/>
        </p:nvSpPr>
        <p:spPr>
          <a:xfrm flipH="1">
            <a:off x="2138180" y="1664653"/>
            <a:ext cx="1872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Leading flow </a:t>
            </a:r>
            <a:endParaRPr lang="zh-CN" altLang="en-US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1B443370-4EFC-49A4-A98B-90C5838AFA2C}"/>
              </a:ext>
            </a:extLst>
          </p:cNvPr>
          <p:cNvSpPr txBox="1"/>
          <p:nvPr/>
        </p:nvSpPr>
        <p:spPr>
          <a:xfrm flipH="1">
            <a:off x="3962306" y="1664653"/>
            <a:ext cx="2198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Sub-leading flow </a:t>
            </a:r>
            <a:endParaRPr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54217632-EDBB-4BA7-8D12-E02AA532C5EE}"/>
              </a:ext>
            </a:extLst>
          </p:cNvPr>
          <p:cNvSpPr txBox="1"/>
          <p:nvPr/>
        </p:nvSpPr>
        <p:spPr>
          <a:xfrm flipH="1">
            <a:off x="6011243" y="1664653"/>
            <a:ext cx="2669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Sub-sub-leading flow 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DB67B3B-EDCE-4A64-A262-DFB9EB0BE675}"/>
              </a:ext>
            </a:extLst>
          </p:cNvPr>
          <p:cNvSpPr txBox="1"/>
          <p:nvPr/>
        </p:nvSpPr>
        <p:spPr>
          <a:xfrm>
            <a:off x="78537" y="2800365"/>
            <a:ext cx="1952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Elliptic flow</a:t>
            </a:r>
            <a:endParaRPr lang="zh-CN" altLang="en-US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68B86817-6B31-4274-B2A7-8F0EE775399D}"/>
              </a:ext>
            </a:extLst>
          </p:cNvPr>
          <p:cNvSpPr txBox="1"/>
          <p:nvPr/>
        </p:nvSpPr>
        <p:spPr>
          <a:xfrm>
            <a:off x="0" y="4213869"/>
            <a:ext cx="1952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Triangular flow</a:t>
            </a:r>
            <a:endParaRPr lang="zh-CN" altLang="en-US" dirty="0"/>
          </a:p>
        </p:txBody>
      </p:sp>
      <p:sp>
        <p:nvSpPr>
          <p:cNvPr id="23" name="箭头: 下 22">
            <a:extLst>
              <a:ext uri="{FF2B5EF4-FFF2-40B4-BE49-F238E27FC236}">
                <a16:creationId xmlns:a16="http://schemas.microsoft.com/office/drawing/2014/main" id="{4299DCB0-B12D-45F3-AE12-41E8A83E903C}"/>
              </a:ext>
            </a:extLst>
          </p:cNvPr>
          <p:cNvSpPr/>
          <p:nvPr/>
        </p:nvSpPr>
        <p:spPr>
          <a:xfrm>
            <a:off x="7045244" y="2074697"/>
            <a:ext cx="448786" cy="41512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箭头: 下 23">
            <a:extLst>
              <a:ext uri="{FF2B5EF4-FFF2-40B4-BE49-F238E27FC236}">
                <a16:creationId xmlns:a16="http://schemas.microsoft.com/office/drawing/2014/main" id="{43389B75-2631-401F-84E5-B2FD759E61B9}"/>
              </a:ext>
            </a:extLst>
          </p:cNvPr>
          <p:cNvSpPr/>
          <p:nvPr/>
        </p:nvSpPr>
        <p:spPr>
          <a:xfrm>
            <a:off x="4886387" y="2068913"/>
            <a:ext cx="448786" cy="41512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箭头: 下 25">
            <a:extLst>
              <a:ext uri="{FF2B5EF4-FFF2-40B4-BE49-F238E27FC236}">
                <a16:creationId xmlns:a16="http://schemas.microsoft.com/office/drawing/2014/main" id="{40A201B4-0246-40F0-8B19-1BA52DCCAAE9}"/>
              </a:ext>
            </a:extLst>
          </p:cNvPr>
          <p:cNvSpPr/>
          <p:nvPr/>
        </p:nvSpPr>
        <p:spPr>
          <a:xfrm rot="19636112">
            <a:off x="1052708" y="4706501"/>
            <a:ext cx="448786" cy="41512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箭头: 下 26">
            <a:extLst>
              <a:ext uri="{FF2B5EF4-FFF2-40B4-BE49-F238E27FC236}">
                <a16:creationId xmlns:a16="http://schemas.microsoft.com/office/drawing/2014/main" id="{C6C53368-7B55-4136-8EA6-F3B7C114E806}"/>
              </a:ext>
            </a:extLst>
          </p:cNvPr>
          <p:cNvSpPr/>
          <p:nvPr/>
        </p:nvSpPr>
        <p:spPr>
          <a:xfrm rot="19636112">
            <a:off x="976187" y="3255979"/>
            <a:ext cx="448786" cy="41512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8EF688E-F210-4764-86BB-7D5C57580D7C}"/>
              </a:ext>
            </a:extLst>
          </p:cNvPr>
          <p:cNvSpPr/>
          <p:nvPr/>
        </p:nvSpPr>
        <p:spPr>
          <a:xfrm>
            <a:off x="6563485" y="2703931"/>
            <a:ext cx="148099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238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" grpId="0" animBg="1"/>
      <p:bldP spid="7" grpId="0"/>
      <p:bldP spid="20" grpId="0"/>
      <p:bldP spid="21" grpId="0"/>
      <p:bldP spid="8" grpId="0"/>
      <p:bldP spid="22" grpId="0"/>
      <p:bldP spid="23" grpId="0" animBg="1"/>
      <p:bldP spid="24" grpId="0" animBg="1"/>
      <p:bldP spid="26" grpId="0" animBg="1"/>
      <p:bldP spid="2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F92CE4DB-6580-4ECB-8D93-F146B23E9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038" y="174840"/>
            <a:ext cx="6767512" cy="591165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Problem 2 : Normalization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2503188E-8E54-4FC7-BAAC-3DD27BE7AC3C}"/>
                  </a:ext>
                </a:extLst>
              </p:cNvPr>
              <p:cNvSpPr txBox="1"/>
              <p:nvPr/>
            </p:nvSpPr>
            <p:spPr>
              <a:xfrm>
                <a:off x="552067" y="1247388"/>
                <a:ext cx="346235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20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  <m:sSubSup>
                            <m:sSubSup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2503188E-8E54-4FC7-BAAC-3DD27BE7AC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67" y="1247388"/>
                <a:ext cx="3462358" cy="307777"/>
              </a:xfrm>
              <a:prstGeom prst="rect">
                <a:avLst/>
              </a:prstGeom>
              <a:blipFill>
                <a:blip r:embed="rId3"/>
                <a:stretch>
                  <a:fillRect b="-28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B55BBE3A-8551-4AFF-86C7-6D308C9876FA}"/>
                  </a:ext>
                </a:extLst>
              </p:cNvPr>
              <p:cNvSpPr txBox="1"/>
              <p:nvPr/>
            </p:nvSpPr>
            <p:spPr>
              <a:xfrm>
                <a:off x="120076" y="3149345"/>
                <a:ext cx="4451924" cy="7394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𝜁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sSubSup>
                        <m:sSub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𝜁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bSup>
                      <m:sSubSup>
                        <m:sSubSup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bSup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CN" sz="2000" i="1" dirty="0">
                  <a:latin typeface="Cambria Math" panose="02040503050406030204" pitchFamily="18" charset="0"/>
                </a:endParaRPr>
              </a:p>
              <a:p>
                <a:r>
                  <a:rPr lang="en-US" altLang="zh-CN" sz="2000" b="0" dirty="0"/>
                  <a:t>   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d>
                          <m:d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sup>
                    </m:sSubSup>
                    <m:sSubSup>
                      <m:sSub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d>
                          <m:d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sup>
                    </m:sSubSup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altLang="zh-CN" sz="20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d>
                          <m:d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p>
                    </m:sSubSup>
                    <m:sSubSup>
                      <m:sSub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d>
                          <m:d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p>
                    </m:sSubSup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e>
                    </m:d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B55BBE3A-8551-4AFF-86C7-6D308C9876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76" y="3149345"/>
                <a:ext cx="4451924" cy="7394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078D8110-274F-4402-AD58-193D77C0F9E5}"/>
                  </a:ext>
                </a:extLst>
              </p:cNvPr>
              <p:cNvSpPr txBox="1"/>
              <p:nvPr/>
            </p:nvSpPr>
            <p:spPr>
              <a:xfrm>
                <a:off x="1306490" y="5442707"/>
                <a:ext cx="2079095" cy="6537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d>
                            <m:dPr>
                              <m:ctrlPr>
                                <a:rPr lang="en-US" altLang="zh-CN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sup>
                      </m:sSubSup>
                      <m:r>
                        <a:rPr lang="en-US" altLang="zh-CN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</m:sup>
                          </m:sSubSup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078D8110-274F-4402-AD58-193D77C0F9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490" y="5442707"/>
                <a:ext cx="2079095" cy="6537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箭头: 下 12">
            <a:extLst>
              <a:ext uri="{FF2B5EF4-FFF2-40B4-BE49-F238E27FC236}">
                <a16:creationId xmlns:a16="http://schemas.microsoft.com/office/drawing/2014/main" id="{EBEBAFB5-2747-48FC-8FDD-BC87734691AF}"/>
              </a:ext>
            </a:extLst>
          </p:cNvPr>
          <p:cNvSpPr/>
          <p:nvPr/>
        </p:nvSpPr>
        <p:spPr>
          <a:xfrm>
            <a:off x="2091089" y="1879782"/>
            <a:ext cx="384313" cy="1046922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箭头: 下 23">
            <a:extLst>
              <a:ext uri="{FF2B5EF4-FFF2-40B4-BE49-F238E27FC236}">
                <a16:creationId xmlns:a16="http://schemas.microsoft.com/office/drawing/2014/main" id="{062D7045-CF48-406C-8810-A842856D8A32}"/>
              </a:ext>
            </a:extLst>
          </p:cNvPr>
          <p:cNvSpPr/>
          <p:nvPr/>
        </p:nvSpPr>
        <p:spPr>
          <a:xfrm>
            <a:off x="2091089" y="4091893"/>
            <a:ext cx="424069" cy="1080052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1A87B59-EF3B-4B97-A1CD-601C67A4FCAB}"/>
              </a:ext>
            </a:extLst>
          </p:cNvPr>
          <p:cNvSpPr txBox="1"/>
          <p:nvPr/>
        </p:nvSpPr>
        <p:spPr>
          <a:xfrm>
            <a:off x="2475402" y="2167589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PCA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203653A2-AC42-45CB-A54C-B20AB51FE8B6}"/>
                  </a:ext>
                </a:extLst>
              </p:cNvPr>
              <p:cNvSpPr txBox="1"/>
              <p:nvPr/>
            </p:nvSpPr>
            <p:spPr>
              <a:xfrm>
                <a:off x="2515158" y="4385586"/>
                <a:ext cx="153477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Normalize</a:t>
                </a:r>
              </a:p>
              <a:p>
                <a:r>
                  <a:rPr lang="en-US" altLang="zh-CN" dirty="0"/>
                  <a:t>with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203653A2-AC42-45CB-A54C-B20AB51FE8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158" y="4385586"/>
                <a:ext cx="1534779" cy="646331"/>
              </a:xfrm>
              <a:prstGeom prst="rect">
                <a:avLst/>
              </a:prstGeom>
              <a:blipFill>
                <a:blip r:embed="rId6"/>
                <a:stretch>
                  <a:fillRect l="-3586" t="-4717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灯片编号占位符 3">
            <a:extLst>
              <a:ext uri="{FF2B5EF4-FFF2-40B4-BE49-F238E27FC236}">
                <a16:creationId xmlns:a16="http://schemas.microsoft.com/office/drawing/2014/main" id="{4B6AFB4A-6B88-4CA9-B403-C2B9D83D2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17DB033F-B9EF-4275-92BA-6FE75C4E9A92}" type="slidenum">
              <a:rPr lang="zh-CN" altLang="en-US" smtClean="0"/>
              <a:t>34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CF94CEC7-DFB6-4EA1-B11B-F3453291BAF7}"/>
                  </a:ext>
                </a:extLst>
              </p:cNvPr>
              <p:cNvSpPr txBox="1"/>
              <p:nvPr/>
            </p:nvSpPr>
            <p:spPr>
              <a:xfrm>
                <a:off x="4978212" y="1247387"/>
                <a:ext cx="346235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20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  <m:sSubSup>
                            <m:sSubSup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CF94CEC7-DFB6-4EA1-B11B-F3453291BA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8212" y="1247387"/>
                <a:ext cx="3462358" cy="307777"/>
              </a:xfrm>
              <a:prstGeom prst="rect">
                <a:avLst/>
              </a:prstGeom>
              <a:blipFill>
                <a:blip r:embed="rId7"/>
                <a:stretch>
                  <a:fillRect b="-28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箭头: 下 15">
            <a:extLst>
              <a:ext uri="{FF2B5EF4-FFF2-40B4-BE49-F238E27FC236}">
                <a16:creationId xmlns:a16="http://schemas.microsoft.com/office/drawing/2014/main" id="{3B645BFA-46D0-4060-A43C-5A84FEADE136}"/>
              </a:ext>
            </a:extLst>
          </p:cNvPr>
          <p:cNvSpPr/>
          <p:nvPr/>
        </p:nvSpPr>
        <p:spPr>
          <a:xfrm>
            <a:off x="6565598" y="1761558"/>
            <a:ext cx="384313" cy="1046922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A445A4C1-9689-4AA8-9020-37F40F1CC9C8}"/>
                  </a:ext>
                </a:extLst>
              </p:cNvPr>
              <p:cNvSpPr txBox="1"/>
              <p:nvPr/>
            </p:nvSpPr>
            <p:spPr>
              <a:xfrm>
                <a:off x="7047991" y="1957225"/>
                <a:ext cx="153477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Normalize</a:t>
                </a:r>
              </a:p>
              <a:p>
                <a:r>
                  <a:rPr lang="en-US" altLang="zh-CN" dirty="0"/>
                  <a:t>with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𝑀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A445A4C1-9689-4AA8-9020-37F40F1CC9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7991" y="1957225"/>
                <a:ext cx="1534779" cy="646331"/>
              </a:xfrm>
              <a:prstGeom prst="rect">
                <a:avLst/>
              </a:prstGeom>
              <a:blipFill>
                <a:blip r:embed="rId8"/>
                <a:stretch>
                  <a:fillRect l="-3175" t="-4717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4D1173F8-649B-462B-95C3-8DFAB2E02E8A}"/>
                  </a:ext>
                </a:extLst>
              </p:cNvPr>
              <p:cNvSpPr/>
              <p:nvPr/>
            </p:nvSpPr>
            <p:spPr>
              <a:xfrm>
                <a:off x="5039917" y="2838601"/>
                <a:ext cx="3257366" cy="12532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Δ</m:t>
                          </m:r>
                        </m:sub>
                      </m:sSub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num>
                        <m:den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den>
                      </m:f>
                    </m:oMath>
                  </m:oMathPara>
                </a14:m>
                <a:endParaRPr lang="en-US" altLang="zh-CN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4D1173F8-649B-462B-95C3-8DFAB2E02E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9917" y="2838601"/>
                <a:ext cx="3257366" cy="125329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箭头: 下 18">
            <a:extLst>
              <a:ext uri="{FF2B5EF4-FFF2-40B4-BE49-F238E27FC236}">
                <a16:creationId xmlns:a16="http://schemas.microsoft.com/office/drawing/2014/main" id="{514D4D27-06E3-4145-8E1F-DF3CF77CDC64}"/>
              </a:ext>
            </a:extLst>
          </p:cNvPr>
          <p:cNvSpPr/>
          <p:nvPr/>
        </p:nvSpPr>
        <p:spPr>
          <a:xfrm>
            <a:off x="6565598" y="4214892"/>
            <a:ext cx="424069" cy="1080052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CBFA7E7B-3750-4B3C-BC97-A013A8EA4032}"/>
              </a:ext>
            </a:extLst>
          </p:cNvPr>
          <p:cNvSpPr txBox="1"/>
          <p:nvPr/>
        </p:nvSpPr>
        <p:spPr>
          <a:xfrm>
            <a:off x="7517515" y="4471219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PCA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7E1ED504-99D7-4622-944C-92605C6157C3}"/>
                  </a:ext>
                </a:extLst>
              </p:cNvPr>
              <p:cNvSpPr txBox="1"/>
              <p:nvPr/>
            </p:nvSpPr>
            <p:spPr>
              <a:xfrm>
                <a:off x="5025452" y="5436711"/>
                <a:ext cx="3682034" cy="6656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𝜁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𝜁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bSup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bSup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𝜁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sup>
                      </m:sSubSup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sup>
                      </m:sSubSup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+…+</m:t>
                      </m:r>
                      <m:r>
                        <m:rPr>
                          <m:nor/>
                        </m:rPr>
                        <a:rPr lang="en-US" altLang="zh-CN" dirty="0"/>
                        <m:t> </m:t>
                      </m:r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𝜁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sup>
                      </m:sSubSup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sup>
                      </m:sSubSup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7E1ED504-99D7-4622-944C-92605C6157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5452" y="5436711"/>
                <a:ext cx="3682034" cy="665695"/>
              </a:xfrm>
              <a:prstGeom prst="rect">
                <a:avLst/>
              </a:prstGeom>
              <a:blipFill>
                <a:blip r:embed="rId10"/>
                <a:stretch>
                  <a:fillRect l="-497" b="-137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10685CFF-A4C1-48BF-BF04-C53D020523E4}"/>
                  </a:ext>
                </a:extLst>
              </p:cNvPr>
              <p:cNvSpPr txBox="1"/>
              <p:nvPr/>
            </p:nvSpPr>
            <p:spPr>
              <a:xfrm>
                <a:off x="6492478" y="6244173"/>
                <a:ext cx="914866" cy="3363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solidFill>
                                <a:srgbClr val="FD9E0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en-US" altLang="zh-CN" b="0" i="1" smtClean="0">
                                  <a:solidFill>
                                    <a:srgbClr val="FD9E0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solidFill>
                                    <a:srgbClr val="FD9E03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zh-CN" b="0" i="1" smtClean="0">
                              <a:solidFill>
                                <a:srgbClr val="FD9E03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altLang="zh-CN" b="0" i="1" smtClean="0">
                              <a:solidFill>
                                <a:srgbClr val="FD9E03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solidFill>
                                <a:srgbClr val="FD9E03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altLang="zh-CN" b="0" i="1" smtClean="0">
                              <a:solidFill>
                                <a:srgbClr val="FD9E03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d>
                        <m:dPr>
                          <m:ctrlPr>
                            <a:rPr lang="en-US" altLang="zh-CN" b="0" i="1" smtClean="0">
                              <a:solidFill>
                                <a:srgbClr val="FD9E0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rgbClr val="FD9E0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rgbClr val="FD9E03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FD9E03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10685CFF-A4C1-48BF-BF04-C53D020523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2478" y="6244173"/>
                <a:ext cx="914866" cy="336374"/>
              </a:xfrm>
              <a:prstGeom prst="rect">
                <a:avLst/>
              </a:prstGeom>
              <a:blipFill>
                <a:blip r:embed="rId11"/>
                <a:stretch>
                  <a:fillRect l="-2667" t="-3636" b="-218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F545185E-79A5-48FD-B49A-F8F60D0DB87B}"/>
              </a:ext>
            </a:extLst>
          </p:cNvPr>
          <p:cNvCxnSpPr/>
          <p:nvPr/>
        </p:nvCxnSpPr>
        <p:spPr>
          <a:xfrm>
            <a:off x="1907337" y="6148358"/>
            <a:ext cx="4386876" cy="432189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2A3215C2-E697-43B1-BC6B-243209301E4D}"/>
              </a:ext>
            </a:extLst>
          </p:cNvPr>
          <p:cNvSpPr txBox="1"/>
          <p:nvPr/>
        </p:nvSpPr>
        <p:spPr>
          <a:xfrm>
            <a:off x="2796163" y="6349714"/>
            <a:ext cx="162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Different?</a:t>
            </a:r>
            <a:endParaRPr lang="zh-CN" altLang="en-US" sz="24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722C690-BBD4-4775-AFFA-F517C59BC6C6}"/>
              </a:ext>
            </a:extLst>
          </p:cNvPr>
          <p:cNvSpPr txBox="1"/>
          <p:nvPr/>
        </p:nvSpPr>
        <p:spPr>
          <a:xfrm>
            <a:off x="1409338" y="882063"/>
            <a:ext cx="1873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Traditional PCA</a:t>
            </a:r>
            <a:endParaRPr lang="zh-CN" altLang="en-US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A0F6B002-06AC-4AFA-B319-AE8ECBB88FA9}"/>
              </a:ext>
            </a:extLst>
          </p:cNvPr>
          <p:cNvSpPr txBox="1"/>
          <p:nvPr/>
        </p:nvSpPr>
        <p:spPr>
          <a:xfrm>
            <a:off x="6171536" y="878055"/>
            <a:ext cx="1212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New PCA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4554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5" grpId="0"/>
      <p:bldP spid="16" grpId="0" animBg="1"/>
      <p:bldP spid="17" grpId="0"/>
      <p:bldP spid="18" grpId="0"/>
      <p:bldP spid="19" grpId="0" animBg="1"/>
      <p:bldP spid="20" grpId="0"/>
      <p:bldP spid="21" grpId="0"/>
      <p:bldP spid="27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7C6C9C1F-2CFE-482C-B6C6-07208AB3AF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1922327"/>
            <a:ext cx="8030257" cy="41157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DE031328-8BE5-4393-B34E-F7C31EDB1E85}"/>
                  </a:ext>
                </a:extLst>
              </p:cNvPr>
              <p:cNvSpPr txBox="1"/>
              <p:nvPr/>
            </p:nvSpPr>
            <p:spPr>
              <a:xfrm>
                <a:off x="2860295" y="1149981"/>
                <a:ext cx="3990131" cy="5981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32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32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32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altLang="zh-CN" sz="32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32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altLang="zh-CN" sz="32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d>
                      <m:dPr>
                        <m:ctrlPr>
                          <a:rPr lang="en-US" altLang="zh-CN" sz="32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32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32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32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sz="3200" dirty="0"/>
                  <a:t> </a:t>
                </a:r>
                <a:r>
                  <a:rPr lang="en-US" altLang="zh-CN" sz="3200" dirty="0"/>
                  <a:t>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3200" i="1" smtClean="0">
                            <a:solidFill>
                              <a:srgbClr val="FD9E03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altLang="zh-CN" sz="3200" i="1">
                                <a:solidFill>
                                  <a:srgbClr val="FD9E0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3200" i="1">
                                <a:solidFill>
                                  <a:srgbClr val="FD9E03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altLang="zh-CN" sz="3200" b="0" i="1" smtClean="0">
                            <a:solidFill>
                              <a:srgbClr val="FD9E03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altLang="zh-CN" sz="3200" i="1">
                            <a:solidFill>
                              <a:srgbClr val="FD9E03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3200" i="1">
                            <a:solidFill>
                              <a:srgbClr val="FD9E03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altLang="zh-CN" sz="3200" i="1">
                            <a:solidFill>
                              <a:srgbClr val="FD9E03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d>
                      <m:dPr>
                        <m:ctrlPr>
                          <a:rPr lang="en-US" altLang="zh-CN" sz="3200" i="1">
                            <a:solidFill>
                              <a:srgbClr val="FD9E0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3200" i="1">
                                <a:solidFill>
                                  <a:srgbClr val="FD9E0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3200" i="1">
                                <a:solidFill>
                                  <a:srgbClr val="FD9E03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3200" i="1">
                                <a:solidFill>
                                  <a:srgbClr val="FD9E03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3200" dirty="0"/>
                  <a:t> ?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DE031328-8BE5-4393-B34E-F7C31EDB1E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0295" y="1149981"/>
                <a:ext cx="3990131" cy="598177"/>
              </a:xfrm>
              <a:prstGeom prst="rect">
                <a:avLst/>
              </a:prstGeom>
              <a:blipFill>
                <a:blip r:embed="rId3"/>
                <a:stretch>
                  <a:fillRect t="-5102" r="-5191" b="-387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灯片编号占位符 3">
            <a:extLst>
              <a:ext uri="{FF2B5EF4-FFF2-40B4-BE49-F238E27FC236}">
                <a16:creationId xmlns:a16="http://schemas.microsoft.com/office/drawing/2014/main" id="{474E2F90-0689-481C-A9CE-F65383944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05645" y="6358006"/>
            <a:ext cx="2057400" cy="365125"/>
          </a:xfrm>
        </p:spPr>
        <p:txBody>
          <a:bodyPr/>
          <a:lstStyle/>
          <a:p>
            <a:fld id="{17DB033F-B9EF-4275-92BA-6FE75C4E9A92}" type="slidenum">
              <a:rPr lang="zh-CN" altLang="en-US" smtClean="0"/>
              <a:t>35</a:t>
            </a:fld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141498E-5130-4502-A222-AA4421D7BB8D}"/>
              </a:ext>
            </a:extLst>
          </p:cNvPr>
          <p:cNvSpPr txBox="1"/>
          <p:nvPr/>
        </p:nvSpPr>
        <p:spPr>
          <a:xfrm>
            <a:off x="898820" y="6057047"/>
            <a:ext cx="7451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FF0000"/>
                </a:solidFill>
              </a:rPr>
              <a:t>But which scheme can reveal more physics about initial profiles?</a:t>
            </a:r>
          </a:p>
          <a:p>
            <a:pPr algn="ctr"/>
            <a:r>
              <a:rPr lang="en-US" altLang="zh-CN" dirty="0">
                <a:solidFill>
                  <a:srgbClr val="FF0000"/>
                </a:solidFill>
              </a:rPr>
              <a:t>More analysis should be done to fully unravel the mystery of PCA!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80A17EC-1BBA-4E46-8815-3130485EB483}"/>
              </a:ext>
            </a:extLst>
          </p:cNvPr>
          <p:cNvSpPr txBox="1"/>
          <p:nvPr/>
        </p:nvSpPr>
        <p:spPr>
          <a:xfrm>
            <a:off x="3718998" y="819887"/>
            <a:ext cx="18114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Different!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5" name="箭头: 下 4">
            <a:extLst>
              <a:ext uri="{FF2B5EF4-FFF2-40B4-BE49-F238E27FC236}">
                <a16:creationId xmlns:a16="http://schemas.microsoft.com/office/drawing/2014/main" id="{9DDC7268-5AC9-45A3-853D-C08C6A5301B4}"/>
              </a:ext>
            </a:extLst>
          </p:cNvPr>
          <p:cNvSpPr/>
          <p:nvPr/>
        </p:nvSpPr>
        <p:spPr>
          <a:xfrm>
            <a:off x="1323916" y="1501326"/>
            <a:ext cx="342199" cy="40206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74EC6B8-6571-4961-9F22-FCE2B4D65592}"/>
              </a:ext>
            </a:extLst>
          </p:cNvPr>
          <p:cNvSpPr txBox="1"/>
          <p:nvPr/>
        </p:nvSpPr>
        <p:spPr>
          <a:xfrm>
            <a:off x="773740" y="1091330"/>
            <a:ext cx="1601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Leading flow</a:t>
            </a:r>
            <a:endParaRPr lang="zh-CN" altLang="en-US" dirty="0"/>
          </a:p>
        </p:txBody>
      </p:sp>
      <p:sp>
        <p:nvSpPr>
          <p:cNvPr id="11" name="箭头: 下 10">
            <a:extLst>
              <a:ext uri="{FF2B5EF4-FFF2-40B4-BE49-F238E27FC236}">
                <a16:creationId xmlns:a16="http://schemas.microsoft.com/office/drawing/2014/main" id="{A3055F95-98CF-4BE3-A814-7AF79F1E6521}"/>
              </a:ext>
            </a:extLst>
          </p:cNvPr>
          <p:cNvSpPr/>
          <p:nvPr/>
        </p:nvSpPr>
        <p:spPr>
          <a:xfrm>
            <a:off x="4229801" y="2871056"/>
            <a:ext cx="342199" cy="40206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9AAF34B-E8F2-4E75-825F-B3198DBA813B}"/>
              </a:ext>
            </a:extLst>
          </p:cNvPr>
          <p:cNvSpPr txBox="1"/>
          <p:nvPr/>
        </p:nvSpPr>
        <p:spPr>
          <a:xfrm>
            <a:off x="3679625" y="2461060"/>
            <a:ext cx="2066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Sub-leading flow</a:t>
            </a:r>
            <a:endParaRPr lang="zh-CN" altLang="en-US" dirty="0"/>
          </a:p>
        </p:txBody>
      </p:sp>
      <p:sp>
        <p:nvSpPr>
          <p:cNvPr id="14" name="箭头: 下 13">
            <a:extLst>
              <a:ext uri="{FF2B5EF4-FFF2-40B4-BE49-F238E27FC236}">
                <a16:creationId xmlns:a16="http://schemas.microsoft.com/office/drawing/2014/main" id="{F0A25585-1557-429B-9B7A-B3A04935174B}"/>
              </a:ext>
            </a:extLst>
          </p:cNvPr>
          <p:cNvSpPr/>
          <p:nvPr/>
        </p:nvSpPr>
        <p:spPr>
          <a:xfrm>
            <a:off x="7335260" y="2066396"/>
            <a:ext cx="342199" cy="40206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CEBB7E2B-36EA-40FA-BCFA-A4814058CA02}"/>
              </a:ext>
            </a:extLst>
          </p:cNvPr>
          <p:cNvSpPr txBox="1"/>
          <p:nvPr/>
        </p:nvSpPr>
        <p:spPr>
          <a:xfrm>
            <a:off x="6395698" y="1692745"/>
            <a:ext cx="2563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Sub-sub-leading flow</a:t>
            </a:r>
            <a:endParaRPr lang="zh-CN" altLang="en-US" dirty="0"/>
          </a:p>
        </p:txBody>
      </p:sp>
      <p:sp>
        <p:nvSpPr>
          <p:cNvPr id="17" name="箭头: 下 16">
            <a:extLst>
              <a:ext uri="{FF2B5EF4-FFF2-40B4-BE49-F238E27FC236}">
                <a16:creationId xmlns:a16="http://schemas.microsoft.com/office/drawing/2014/main" id="{DC2CDD0B-E375-46DC-83E2-FE94D9FF204C}"/>
              </a:ext>
            </a:extLst>
          </p:cNvPr>
          <p:cNvSpPr/>
          <p:nvPr/>
        </p:nvSpPr>
        <p:spPr>
          <a:xfrm rot="16200000">
            <a:off x="230098" y="2841122"/>
            <a:ext cx="342199" cy="40206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箭头: 下 17">
            <a:extLst>
              <a:ext uri="{FF2B5EF4-FFF2-40B4-BE49-F238E27FC236}">
                <a16:creationId xmlns:a16="http://schemas.microsoft.com/office/drawing/2014/main" id="{0254F428-7819-4B60-B474-43A2AD3A266D}"/>
              </a:ext>
            </a:extLst>
          </p:cNvPr>
          <p:cNvSpPr/>
          <p:nvPr/>
        </p:nvSpPr>
        <p:spPr>
          <a:xfrm rot="16200000">
            <a:off x="201018" y="4670857"/>
            <a:ext cx="342199" cy="40206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EC6C0AE-6D5E-42BB-9E92-2D9906C03D80}"/>
              </a:ext>
            </a:extLst>
          </p:cNvPr>
          <p:cNvSpPr txBox="1"/>
          <p:nvPr/>
        </p:nvSpPr>
        <p:spPr>
          <a:xfrm>
            <a:off x="134636" y="2552466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Elliptic</a:t>
            </a:r>
            <a:endParaRPr lang="zh-CN" altLang="en-US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CACE868-AE82-47CE-AF0A-00B87279E819}"/>
              </a:ext>
            </a:extLst>
          </p:cNvPr>
          <p:cNvSpPr txBox="1"/>
          <p:nvPr/>
        </p:nvSpPr>
        <p:spPr>
          <a:xfrm>
            <a:off x="19729" y="4286286"/>
            <a:ext cx="1283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Triangular</a:t>
            </a:r>
            <a:endParaRPr lang="zh-CN" altLang="en-US" dirty="0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ED1A4938-A307-48BD-A5E5-5C69A4C9FAA9}"/>
              </a:ext>
            </a:extLst>
          </p:cNvPr>
          <p:cNvSpPr/>
          <p:nvPr/>
        </p:nvSpPr>
        <p:spPr>
          <a:xfrm>
            <a:off x="6115783" y="2313843"/>
            <a:ext cx="2647262" cy="15371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06321FFD-FE91-4310-A8A6-20A7A3A5B2A6}"/>
              </a:ext>
            </a:extLst>
          </p:cNvPr>
          <p:cNvSpPr/>
          <p:nvPr/>
        </p:nvSpPr>
        <p:spPr>
          <a:xfrm>
            <a:off x="6108315" y="4091713"/>
            <a:ext cx="2647262" cy="15371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3E2F8982-0041-4F3F-9483-2A9E70BFF72C}"/>
              </a:ext>
            </a:extLst>
          </p:cNvPr>
          <p:cNvSpPr txBox="1"/>
          <p:nvPr/>
        </p:nvSpPr>
        <p:spPr>
          <a:xfrm>
            <a:off x="5774990" y="3588809"/>
            <a:ext cx="3499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Sub-sub-leading: real or fake?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2" name="标题 1">
            <a:extLst>
              <a:ext uri="{FF2B5EF4-FFF2-40B4-BE49-F238E27FC236}">
                <a16:creationId xmlns:a16="http://schemas.microsoft.com/office/drawing/2014/main" id="{56E94BE4-FAC9-4E3D-8769-31CC7F994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038" y="160551"/>
            <a:ext cx="6767512" cy="591165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Problem 2 : Normalization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9259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11" grpId="0" animBg="1"/>
      <p:bldP spid="13" grpId="0"/>
      <p:bldP spid="14" grpId="0" animBg="1"/>
      <p:bldP spid="16" grpId="0"/>
      <p:bldP spid="17" grpId="0" animBg="1"/>
      <p:bldP spid="18" grpId="0" animBg="1"/>
      <p:bldP spid="7" grpId="0"/>
      <p:bldP spid="19" grpId="0"/>
      <p:bldP spid="10" grpId="0" animBg="1"/>
      <p:bldP spid="20" grpId="0" animBg="1"/>
      <p:bldP spid="2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B00F00-4D04-4F8F-A9B6-0B10FFD50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Conclusion for paper 2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AF10581-CBBB-4C8E-A348-CD755A8CF4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The choice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zh-CN" dirty="0"/>
                  <a:t> bins introduces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systematic errors</a:t>
                </a:r>
                <a:r>
                  <a:rPr lang="en-US" altLang="zh-CN" dirty="0"/>
                  <a:t>, but we have no guidance from physics about how to choose them</a:t>
                </a:r>
              </a:p>
              <a:p>
                <a:r>
                  <a:rPr lang="en-US" altLang="zh-CN" dirty="0"/>
                  <a:t>Technically, the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normalization</a:t>
                </a:r>
                <a:r>
                  <a:rPr lang="en-US" altLang="zh-CN" dirty="0"/>
                  <a:t> procedure before/after PCA also lead to different results. Which is the real physics? Need more discussion.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AF10581-CBBB-4C8E-A348-CD755A8CF4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381" r="-15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A2F3C0D-FADC-413E-987A-6B0CA7DE1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033F-B9EF-4275-92BA-6FE75C4E9A92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7130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0737E1-6DAF-4D16-B5A1-702D3B61F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608" y="2697265"/>
            <a:ext cx="6116098" cy="1325563"/>
          </a:xfrm>
        </p:spPr>
        <p:txBody>
          <a:bodyPr/>
          <a:lstStyle/>
          <a:p>
            <a:r>
              <a:rPr lang="en-US" altLang="zh-CN" dirty="0"/>
              <a:t>Summary &amp; Outlook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6D364D4-58C1-4146-90B6-551E07094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033F-B9EF-4275-92BA-6FE75C4E9A92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28313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AABE7CA-F2F1-49CC-BD7A-1EE3DB73C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033F-B9EF-4275-92BA-6FE75C4E9A92}" type="slidenum">
              <a:rPr lang="zh-CN" altLang="en-US" smtClean="0"/>
              <a:t>38</a:t>
            </a:fld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9BE71D7-6357-41AF-92D8-CD4E1A5E45B5}"/>
              </a:ext>
            </a:extLst>
          </p:cNvPr>
          <p:cNvSpPr txBox="1"/>
          <p:nvPr/>
        </p:nvSpPr>
        <p:spPr>
          <a:xfrm>
            <a:off x="1757714" y="290880"/>
            <a:ext cx="59232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/>
              <a:t>Principal Component Analysis: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zh-CN" dirty="0"/>
              <a:t>Unsupervised learning (dimensionality reduction)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zh-CN" dirty="0"/>
              <a:t>Good at discovering hidden correlations in data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FEE17FB-87C3-4B55-9A98-125D8D0FBB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4182" b="53212"/>
          <a:stretch/>
        </p:blipFill>
        <p:spPr>
          <a:xfrm>
            <a:off x="557562" y="1366432"/>
            <a:ext cx="3544992" cy="18675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BDFDF79A-0ACE-4A5B-9C79-011F03684FD4}"/>
                  </a:ext>
                </a:extLst>
              </p:cNvPr>
              <p:cNvSpPr txBox="1"/>
              <p:nvPr/>
            </p:nvSpPr>
            <p:spPr>
              <a:xfrm>
                <a:off x="1354563" y="3397834"/>
                <a:ext cx="3483454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PCA for flow discovery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Integrate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zh-CN" dirty="0"/>
                  <a:t>, so stable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discover flow automatically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Reduce mode coupling</a:t>
                </a: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BDFDF79A-0ACE-4A5B-9C79-011F03684F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563" y="3397834"/>
                <a:ext cx="3483454" cy="1200329"/>
              </a:xfrm>
              <a:prstGeom prst="rect">
                <a:avLst/>
              </a:prstGeom>
              <a:blipFill>
                <a:blip r:embed="rId3"/>
                <a:stretch>
                  <a:fillRect l="-1399" t="-2538" r="-874" b="-71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1">
            <a:extLst>
              <a:ext uri="{FF2B5EF4-FFF2-40B4-BE49-F238E27FC236}">
                <a16:creationId xmlns:a16="http://schemas.microsoft.com/office/drawing/2014/main" id="{0DAB47DA-8FFA-44E6-B9CE-777A6BD7B3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479" y="1386530"/>
            <a:ext cx="2584641" cy="20082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8B574910-083B-4A9E-94EA-D956B0A70382}"/>
                  </a:ext>
                </a:extLst>
              </p:cNvPr>
              <p:cNvSpPr txBox="1"/>
              <p:nvPr/>
            </p:nvSpPr>
            <p:spPr>
              <a:xfrm>
                <a:off x="4181258" y="3082822"/>
                <a:ext cx="30636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8B574910-083B-4A9E-94EA-D956B0A703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1258" y="3082822"/>
                <a:ext cx="306366" cy="369332"/>
              </a:xfrm>
              <a:prstGeom prst="rect">
                <a:avLst/>
              </a:prstGeom>
              <a:blipFill>
                <a:blip r:embed="rId5"/>
                <a:stretch>
                  <a:fillRect l="-20000" r="-20000" b="-2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736BF433-F128-4E0C-8AC0-F049ECFCD9D4}"/>
                  </a:ext>
                </a:extLst>
              </p:cNvPr>
              <p:cNvSpPr txBox="1"/>
              <p:nvPr/>
            </p:nvSpPr>
            <p:spPr>
              <a:xfrm>
                <a:off x="8093824" y="3069441"/>
                <a:ext cx="42152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736BF433-F128-4E0C-8AC0-F049ECFCD9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3824" y="3069441"/>
                <a:ext cx="421526" cy="369332"/>
              </a:xfrm>
              <a:prstGeom prst="rect">
                <a:avLst/>
              </a:prstGeom>
              <a:blipFill>
                <a:blip r:embed="rId6"/>
                <a:stretch>
                  <a:fillRect l="-14493" r="-2899" b="-2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16A80C9D-E63D-4068-BD5F-240E82CF5F4F}"/>
                  </a:ext>
                </a:extLst>
              </p:cNvPr>
              <p:cNvSpPr txBox="1"/>
              <p:nvPr/>
            </p:nvSpPr>
            <p:spPr>
              <a:xfrm>
                <a:off x="4938682" y="3547473"/>
                <a:ext cx="4205318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PCA for sub-leading flow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zh-CN" dirty="0"/>
                  <a:t> differential, sensitive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zh-CN" dirty="0"/>
                  <a:t> bins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Ambiguity in normalization</a:t>
                </a: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16A80C9D-E63D-4068-BD5F-240E82CF5F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8682" y="3547473"/>
                <a:ext cx="4205318" cy="923330"/>
              </a:xfrm>
              <a:prstGeom prst="rect">
                <a:avLst/>
              </a:prstGeom>
              <a:blipFill>
                <a:blip r:embed="rId7"/>
                <a:stretch>
                  <a:fillRect l="-1159" t="-3974" r="-290" b="-99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本框 15">
            <a:extLst>
              <a:ext uri="{FF2B5EF4-FFF2-40B4-BE49-F238E27FC236}">
                <a16:creationId xmlns:a16="http://schemas.microsoft.com/office/drawing/2014/main" id="{64D77604-E9F1-4711-B5AC-B03FAB1C5ECB}"/>
              </a:ext>
            </a:extLst>
          </p:cNvPr>
          <p:cNvSpPr txBox="1"/>
          <p:nvPr/>
        </p:nvSpPr>
        <p:spPr>
          <a:xfrm>
            <a:off x="1353197" y="4658376"/>
            <a:ext cx="69513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All in all, PCA is a transparent yet powerful machine learning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tool to extract main information/ hidden correlations in data!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But we should also be more careful about its results.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6D14649F-97FF-49CE-A0E6-01BB3336DA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425"/>
            <a:ext cx="9144000" cy="132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06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  <p:bldP spid="1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B5ED41-C3F5-4353-B458-5A4AFC8E1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712" y="136524"/>
            <a:ext cx="7886700" cy="571501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dirty="0"/>
              <a:t>More advanced PCAs ……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97D1877-CE16-442C-A9FA-EE80E009E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175" y="873125"/>
            <a:ext cx="3286125" cy="455613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High-order PCA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995710A-8B55-455F-972D-8DC62572A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033F-B9EF-4275-92BA-6FE75C4E9A92}" type="slidenum">
              <a:rPr lang="zh-CN" altLang="en-US" smtClean="0"/>
              <a:t>39</a:t>
            </a:fld>
            <a:endParaRPr lang="zh-CN" altLang="en-US"/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193090E5-E335-4B88-867A-542BEB465864}"/>
              </a:ext>
            </a:extLst>
          </p:cNvPr>
          <p:cNvSpPr txBox="1">
            <a:spLocks/>
          </p:cNvSpPr>
          <p:nvPr/>
        </p:nvSpPr>
        <p:spPr>
          <a:xfrm>
            <a:off x="257174" y="2654300"/>
            <a:ext cx="3286125" cy="45561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Kernel PCA</a:t>
            </a:r>
            <a:endParaRPr lang="zh-CN" altLang="en-US" dirty="0"/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EC0A6B69-8906-44AE-BC05-D4C330950B86}"/>
              </a:ext>
            </a:extLst>
          </p:cNvPr>
          <p:cNvSpPr txBox="1">
            <a:spLocks/>
          </p:cNvSpPr>
          <p:nvPr/>
        </p:nvSpPr>
        <p:spPr>
          <a:xfrm>
            <a:off x="257174" y="4435475"/>
            <a:ext cx="3286125" cy="45561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Robust PCA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1A366E0-D677-46A8-ADBB-DBCEDE3170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962" y="1238250"/>
            <a:ext cx="4833938" cy="1283295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1D63E5CF-AB84-4334-91B2-AC5B09CBD433}"/>
              </a:ext>
            </a:extLst>
          </p:cNvPr>
          <p:cNvSpPr txBox="1"/>
          <p:nvPr/>
        </p:nvSpPr>
        <p:spPr>
          <a:xfrm>
            <a:off x="5957887" y="1328738"/>
            <a:ext cx="3138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Suitable for high-order data, not constrained to 2-part correlation matrix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129C22F-7209-4837-9792-30ABB01455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398" b="4323"/>
          <a:stretch/>
        </p:blipFill>
        <p:spPr>
          <a:xfrm>
            <a:off x="2933700" y="2654300"/>
            <a:ext cx="1104901" cy="18292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44966F8-9B13-4C65-A541-FE46C8BE55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98" b="4323"/>
          <a:stretch/>
        </p:blipFill>
        <p:spPr>
          <a:xfrm>
            <a:off x="4425553" y="2654300"/>
            <a:ext cx="1104901" cy="182920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15407B3E-C6E6-4189-8032-1CF2B6FF95F6}"/>
              </a:ext>
            </a:extLst>
          </p:cNvPr>
          <p:cNvSpPr txBox="1"/>
          <p:nvPr/>
        </p:nvSpPr>
        <p:spPr>
          <a:xfrm>
            <a:off x="5607843" y="3244334"/>
            <a:ext cx="3417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Able to capture non-linearity.</a:t>
            </a:r>
          </a:p>
          <a:p>
            <a:r>
              <a:rPr lang="en-US" altLang="zh-CN" dirty="0"/>
              <a:t>Hope can help study non-linearity in hydro.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9699F236-85C1-4DDF-990D-598CB5111C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60" y="4938713"/>
            <a:ext cx="4560279" cy="1235075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4EE61C18-8E6E-41AA-BA13-382823CD0D56}"/>
              </a:ext>
            </a:extLst>
          </p:cNvPr>
          <p:cNvSpPr txBox="1"/>
          <p:nvPr/>
        </p:nvSpPr>
        <p:spPr>
          <a:xfrm>
            <a:off x="601773" y="6291263"/>
            <a:ext cx="4806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Observed  =  Collective Flow + non-flow  </a:t>
            </a:r>
            <a:endParaRPr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90E8A5C2-8E02-49F0-8B64-767FA4A4599C}"/>
              </a:ext>
            </a:extLst>
          </p:cNvPr>
          <p:cNvSpPr txBox="1"/>
          <p:nvPr/>
        </p:nvSpPr>
        <p:spPr>
          <a:xfrm>
            <a:off x="5318610" y="4938713"/>
            <a:ext cx="37777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Hope: Eliminate non-flow</a:t>
            </a:r>
          </a:p>
          <a:p>
            <a:r>
              <a:rPr lang="en-US" altLang="zh-CN" dirty="0"/>
              <a:t>in the single particle distribution</a:t>
            </a:r>
          </a:p>
          <a:p>
            <a:r>
              <a:rPr lang="en-US" altLang="zh-CN" dirty="0"/>
              <a:t>level, without the trouble to</a:t>
            </a:r>
          </a:p>
          <a:p>
            <a:r>
              <a:rPr lang="en-US" altLang="zh-CN" dirty="0"/>
              <a:t>construct 2-part data.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31007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210E5C-3F52-438F-93A4-7F6763422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41270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sz="6600" dirty="0"/>
              <a:t>What is PCA?</a:t>
            </a:r>
            <a:endParaRPr lang="zh-CN" altLang="en-US" sz="66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1CFBD53-CB28-47A8-899A-90E31D5B6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033F-B9EF-4275-92BA-6FE75C4E9A9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32694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84165BE-2D1D-4886-90EA-29FC0A577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033F-B9EF-4275-92BA-6FE75C4E9A92}" type="slidenum">
              <a:rPr lang="zh-CN" altLang="en-US" smtClean="0"/>
              <a:t>40</a:t>
            </a:fld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0D125C1-F8CD-4CD9-BC99-03EAA6F2FBA8}"/>
              </a:ext>
            </a:extLst>
          </p:cNvPr>
          <p:cNvSpPr/>
          <p:nvPr/>
        </p:nvSpPr>
        <p:spPr>
          <a:xfrm>
            <a:off x="1098582" y="2339035"/>
            <a:ext cx="694683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6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 you </a:t>
            </a:r>
          </a:p>
          <a:p>
            <a:pPr algn="ctr"/>
            <a:r>
              <a:rPr lang="en-US" altLang="zh-CN" sz="6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 your attention!</a:t>
            </a:r>
            <a:endParaRPr lang="zh-CN" altLang="en-US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78503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F77E76-B6D4-4EE2-A555-C2EDD5B4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55" y="2333531"/>
            <a:ext cx="7550090" cy="1797155"/>
          </a:xfrm>
        </p:spPr>
        <p:txBody>
          <a:bodyPr>
            <a:normAutofit/>
          </a:bodyPr>
          <a:lstStyle/>
          <a:p>
            <a:pPr algn="ctr"/>
            <a:r>
              <a:rPr lang="en-US" altLang="zh-CN" sz="6000" dirty="0"/>
              <a:t>VI. Back up</a:t>
            </a:r>
            <a:endParaRPr lang="zh-CN" altLang="en-US" sz="60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21DEE11-8645-4F3C-9483-D662D72A4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033F-B9EF-4275-92BA-6FE75C4E9A92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41587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A9E048-A914-406D-A5FC-AF4529614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Model Details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ADF8B40-E991-4B2A-B79F-7960A6CE95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altLang="zh-CN" dirty="0"/>
                  <a:t>2.76 A </a:t>
                </a:r>
                <a:r>
                  <a:rPr lang="en-US" altLang="zh-CN" dirty="0" err="1"/>
                  <a:t>TeV</a:t>
                </a:r>
                <a:r>
                  <a:rPr lang="en-US" altLang="zh-CN" dirty="0"/>
                  <a:t> </a:t>
                </a:r>
                <a:r>
                  <a:rPr lang="en-US" altLang="zh-CN" dirty="0" err="1"/>
                  <a:t>Pb+Pb</a:t>
                </a:r>
                <a:endParaRPr lang="en-US" altLang="zh-CN" dirty="0"/>
              </a:p>
              <a:p>
                <a:r>
                  <a:rPr lang="en-US" altLang="zh-CN" dirty="0"/>
                  <a:t>Viscous Hydro: VISH2+1</a:t>
                </a:r>
              </a:p>
              <a:p>
                <a:r>
                  <a:rPr lang="en-US" altLang="zh-CN" dirty="0"/>
                  <a:t>EOS: s95-PCE</a:t>
                </a:r>
              </a:p>
              <a:p>
                <a:r>
                  <a:rPr lang="en-US" altLang="zh-CN" dirty="0"/>
                  <a:t>Initial condition: </a:t>
                </a:r>
                <a:r>
                  <a:rPr lang="en-US" altLang="zh-CN" dirty="0" err="1"/>
                  <a:t>TRENTo</a:t>
                </a:r>
                <a:endParaRPr lang="en-US" altLang="zh-CN" dirty="0"/>
              </a:p>
              <a:p>
                <a:r>
                  <a:rPr lang="en-US" altLang="zh-CN" dirty="0"/>
                  <a:t>Hydrodynamic starting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=0.6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Decoupling temperature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𝑠𝑤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148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𝑀𝑒𝑉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endParaRPr lang="en-US" altLang="zh-CN" b="0" dirty="0"/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0.3&lt;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&lt;3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𝐺𝑒𝑉</m:t>
                    </m:r>
                  </m:oMath>
                </a14:m>
                <a:r>
                  <a:rPr lang="en-US" altLang="zh-CN" b="0" dirty="0"/>
                  <a:t>, </a:t>
                </a:r>
                <a:r>
                  <a:rPr lang="en-US" altLang="zh-CN" b="0" dirty="0" err="1"/>
                  <a:t>Pions</a:t>
                </a:r>
                <a:r>
                  <a:rPr lang="en-US" altLang="zh-CN" b="0" dirty="0"/>
                  <a:t> only</a:t>
                </a:r>
              </a:p>
              <a:p>
                <a:r>
                  <a:rPr lang="en-US" altLang="zh-CN" dirty="0"/>
                  <a:t>0%-10%,……,50%-60%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totally 6 centrality bins, 2000 events for each bin</a:t>
                </a:r>
                <a:endParaRPr lang="en-US" altLang="zh-CN" b="0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ADF8B40-E991-4B2A-B79F-7960A6CE95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3361" b="-2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61FC57F-3B6A-4B8E-B9E5-4D448A337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033F-B9EF-4275-92BA-6FE75C4E9A92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25466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9ECCEC-08FB-4D95-9C26-E65687ED0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PCA Implementation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B1ED449-AFF3-40C3-BFC9-6236E1FA4D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Python – </a:t>
                </a:r>
                <a:r>
                  <a:rPr lang="en-US" altLang="zh-CN" dirty="0" err="1"/>
                  <a:t>sklearn</a:t>
                </a:r>
                <a:endParaRPr lang="en-US" altLang="zh-CN" dirty="0"/>
              </a:p>
              <a:p>
                <a:r>
                  <a:rPr lang="en-US" altLang="zh-CN" dirty="0"/>
                  <a:t>From </a:t>
                </a:r>
                <a:r>
                  <a:rPr lang="en-US" altLang="zh-CN" dirty="0" err="1"/>
                  <a:t>sklearn.decomposition</a:t>
                </a:r>
                <a:r>
                  <a:rPr lang="en-US" altLang="zh-CN" dirty="0"/>
                  <a:t> import PCA</a:t>
                </a:r>
              </a:p>
              <a:p>
                <a:r>
                  <a:rPr lang="en-US" altLang="zh-CN" dirty="0"/>
                  <a:t>Mode cut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=12</m:t>
                    </m:r>
                  </m:oMath>
                </a14:m>
                <a:endParaRPr lang="en-US" altLang="zh-CN" b="0" dirty="0"/>
              </a:p>
              <a:p>
                <a:r>
                  <a:rPr lang="en-US" altLang="zh-CN" dirty="0">
                    <a:hlinkClick r:id="rId2"/>
                  </a:rPr>
                  <a:t>https://scikit-learn.org/stable/modules/generated/sklearn.decomposition.PCA.html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B1ED449-AFF3-40C3-BFC9-6236E1FA4D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91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5994EFD-5FA5-4142-A593-31CB359E5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033F-B9EF-4275-92BA-6FE75C4E9A92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232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70129C-A225-4891-9602-969972418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Signal &amp; Noise</a:t>
            </a:r>
            <a:endParaRPr lang="zh-CN" altLang="en-US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DA9DBA63-1B45-40B7-A32A-8FDFB3A84B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524" y="2249151"/>
            <a:ext cx="5645522" cy="4472325"/>
          </a:xfr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80F34DB-2E3F-4D39-8231-2AF635001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033F-B9EF-4275-92BA-6FE75C4E9A92}" type="slidenum">
              <a:rPr lang="zh-CN" altLang="en-US" smtClean="0"/>
              <a:t>44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7312F3C-DCE6-4C9E-9604-A67676A00A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742" y="1390031"/>
            <a:ext cx="4385182" cy="816687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9DC3746C-1C57-49EF-A352-83EC6DA052E6}"/>
              </a:ext>
            </a:extLst>
          </p:cNvPr>
          <p:cNvSpPr txBox="1"/>
          <p:nvPr/>
        </p:nvSpPr>
        <p:spPr>
          <a:xfrm>
            <a:off x="1165076" y="1567541"/>
            <a:ext cx="2218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Copper-Fryer: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383385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2AE36C-2687-4493-88EA-1A549F92D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Bases Mixing (2</a:t>
            </a:r>
            <a:r>
              <a:rPr lang="en-US" altLang="zh-CN" baseline="30000" dirty="0"/>
              <a:t>nd</a:t>
            </a:r>
            <a:r>
              <a:rPr lang="en-US" altLang="zh-CN" dirty="0"/>
              <a:t> and 4</a:t>
            </a:r>
            <a:r>
              <a:rPr lang="en-US" altLang="zh-CN" baseline="30000" dirty="0"/>
              <a:t>th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54F5849-6E7C-40E6-A558-EA5C09702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033F-B9EF-4275-92BA-6FE75C4E9A92}" type="slidenum">
              <a:rPr lang="zh-CN" altLang="en-US" smtClean="0"/>
              <a:t>45</a:t>
            </a:fld>
            <a:endParaRPr lang="zh-CN" altLang="en-US"/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512DFB14-4E7A-409A-B5F5-26D8DCECB3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2198"/>
            <a:ext cx="9034895" cy="4387838"/>
          </a:xfrm>
        </p:spPr>
      </p:pic>
    </p:spTree>
    <p:extLst>
      <p:ext uri="{BB962C8B-B14F-4D97-AF65-F5344CB8AC3E}">
        <p14:creationId xmlns:p14="http://schemas.microsoft.com/office/powerpoint/2010/main" val="33980604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2AE36C-2687-4493-88EA-1A549F92D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Bases Mixing (2</a:t>
            </a:r>
            <a:r>
              <a:rPr lang="en-US" altLang="zh-CN" baseline="30000" dirty="0"/>
              <a:t>nd</a:t>
            </a:r>
            <a:r>
              <a:rPr lang="en-US" altLang="zh-CN" dirty="0"/>
              <a:t> and 4</a:t>
            </a:r>
            <a:r>
              <a:rPr lang="en-US" altLang="zh-CN" baseline="30000" dirty="0"/>
              <a:t>th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54F5849-6E7C-40E6-A558-EA5C09702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033F-B9EF-4275-92BA-6FE75C4E9A92}" type="slidenum">
              <a:rPr lang="zh-CN" altLang="en-US" smtClean="0"/>
              <a:t>46</a:t>
            </a:fld>
            <a:endParaRPr lang="zh-CN" altLang="en-US"/>
          </a:p>
        </p:txBody>
      </p:sp>
      <p:pic>
        <p:nvPicPr>
          <p:cNvPr id="10" name="内容占位符 9">
            <a:extLst>
              <a:ext uri="{FF2B5EF4-FFF2-40B4-BE49-F238E27FC236}">
                <a16:creationId xmlns:a16="http://schemas.microsoft.com/office/drawing/2014/main" id="{BCB6C95F-C84C-4FB4-AAAB-15E8CB3653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8" y="1571119"/>
            <a:ext cx="9104168" cy="4421481"/>
          </a:xfrm>
        </p:spPr>
      </p:pic>
    </p:spTree>
    <p:extLst>
      <p:ext uri="{BB962C8B-B14F-4D97-AF65-F5344CB8AC3E}">
        <p14:creationId xmlns:p14="http://schemas.microsoft.com/office/powerpoint/2010/main" val="26641013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990F0C-736C-4B61-9279-B8385C579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PCA for Initial Profiles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BC26A35-69DB-4345-B7C2-4A9D118F3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033F-B9EF-4275-92BA-6FE75C4E9A92}" type="slidenum">
              <a:rPr lang="zh-CN" altLang="en-US" smtClean="0"/>
              <a:t>47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8A1B4B9-DA3B-4A95-9E57-51A55AF8D0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1627"/>
            <a:ext cx="9144000" cy="223887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446C7B0F-2B28-487A-A261-546DF255B084}"/>
              </a:ext>
            </a:extLst>
          </p:cNvPr>
          <p:cNvSpPr txBox="1"/>
          <p:nvPr/>
        </p:nvSpPr>
        <p:spPr>
          <a:xfrm>
            <a:off x="335559" y="1459856"/>
            <a:ext cx="3404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Smoothing Procedure</a:t>
            </a:r>
            <a:endParaRPr lang="zh-C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5BA4A2B9-A82F-4DC3-9D4E-F0C7E4C6E803}"/>
                  </a:ext>
                </a:extLst>
              </p:cNvPr>
              <p:cNvSpPr txBox="1"/>
              <p:nvPr/>
            </p:nvSpPr>
            <p:spPr>
              <a:xfrm>
                <a:off x="2646726" y="1988182"/>
                <a:ext cx="4548425" cy="8799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𝑑𝑆</m:t>
                                  </m:r>
                                </m:num>
                                <m:den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𝑠𝑚𝑜𝑜𝑡h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𝑑𝑆</m:t>
                          </m:r>
                        </m:num>
                        <m:den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den>
                      </m:f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5BA4A2B9-A82F-4DC3-9D4E-F0C7E4C6E8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6726" y="1988182"/>
                <a:ext cx="4548425" cy="8799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CED5449F-6C86-4B26-B428-7E4CAA2392D3}"/>
                  </a:ext>
                </a:extLst>
              </p:cNvPr>
              <p:cNvSpPr txBox="1"/>
              <p:nvPr/>
            </p:nvSpPr>
            <p:spPr>
              <a:xfrm>
                <a:off x="2037756" y="2896373"/>
                <a:ext cx="5745034" cy="9157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altLang="zh-CN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𝜑</m:t>
                                          </m:r>
                                        </m:e>
                                        <m:sup>
                                          <m:r>
                                            <a:rPr lang="en-US" altLang="zh-CN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=0.251 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𝑟𝑎𝑑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CED5449F-6C86-4B26-B428-7E4CAA2392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7756" y="2896373"/>
                <a:ext cx="5745034" cy="9157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>
            <a:extLst>
              <a:ext uri="{FF2B5EF4-FFF2-40B4-BE49-F238E27FC236}">
                <a16:creationId xmlns:a16="http://schemas.microsoft.com/office/drawing/2014/main" id="{614A0177-55CF-4730-A969-BA5A77F8B607}"/>
              </a:ext>
            </a:extLst>
          </p:cNvPr>
          <p:cNvSpPr txBox="1"/>
          <p:nvPr/>
        </p:nvSpPr>
        <p:spPr>
          <a:xfrm>
            <a:off x="2282908" y="6301224"/>
            <a:ext cx="5276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For initial states, PCA=Fourier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5968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87A304-685F-4B36-8E4B-75178D049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355596" cy="1020576"/>
          </a:xfrm>
        </p:spPr>
        <p:txBody>
          <a:bodyPr/>
          <a:lstStyle/>
          <a:p>
            <a:r>
              <a:rPr lang="en-US" altLang="zh-CN" dirty="0"/>
              <a:t>Angle shift</a:t>
            </a:r>
            <a:endParaRPr lang="zh-CN" altLang="en-US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503D4046-6072-466C-A66B-D996E9E58C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798" y="2455336"/>
            <a:ext cx="6499501" cy="4174783"/>
          </a:xfr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93C41E0-6CB9-4AC7-8688-7FE7934C8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033F-B9EF-4275-92BA-6FE75C4E9A92}" type="slidenum">
              <a:rPr lang="zh-CN" altLang="en-US" smtClean="0"/>
              <a:t>48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E0A93AD-EA2E-454E-B436-B6ED5E6F3E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805" y="849857"/>
            <a:ext cx="4714614" cy="146541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715F9C6E-9908-4514-B96F-02F36146D13B}"/>
              </a:ext>
            </a:extLst>
          </p:cNvPr>
          <p:cNvSpPr txBox="1"/>
          <p:nvPr/>
        </p:nvSpPr>
        <p:spPr>
          <a:xfrm>
            <a:off x="6115574" y="2827090"/>
            <a:ext cx="21630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(Reaction Plane)</a:t>
            </a:r>
            <a:endParaRPr lang="zh-CN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48DE043E-2BC6-4CD4-8900-DC0A9582325D}"/>
                  </a:ext>
                </a:extLst>
              </p:cNvPr>
              <p:cNvSpPr txBox="1"/>
              <p:nvPr/>
            </p:nvSpPr>
            <p:spPr>
              <a:xfrm>
                <a:off x="4796743" y="6382350"/>
                <a:ext cx="36099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 dirty="0" smtClean="0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zh-CN" altLang="en-US" sz="2000" b="1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48DE043E-2BC6-4CD4-8900-DC0A958232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6743" y="6382350"/>
                <a:ext cx="360996" cy="400110"/>
              </a:xfrm>
              <a:prstGeom prst="rect">
                <a:avLst/>
              </a:prstGeom>
              <a:blipFill>
                <a:blip r:embed="rId4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A8B703ED-D16F-4BC8-B7CF-C95717928C47}"/>
                  </a:ext>
                </a:extLst>
              </p:cNvPr>
              <p:cNvSpPr txBox="1"/>
              <p:nvPr/>
            </p:nvSpPr>
            <p:spPr>
              <a:xfrm>
                <a:off x="1148930" y="3978726"/>
                <a:ext cx="635559" cy="5640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1" i="1" smtClean="0"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altLang="zh-CN" sz="2800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</m:oMath>
                  </m:oMathPara>
                </a14:m>
                <a:endParaRPr lang="zh-CN" altLang="en-US" sz="2000" b="1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A8B703ED-D16F-4BC8-B7CF-C95717928C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930" y="3978726"/>
                <a:ext cx="635559" cy="5640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32742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4CAB38-9E5D-4210-827F-F49206BCD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Angle Shift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24D0C74-FB4B-48FA-908A-84D238C0A8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The PCA is implemented in the reaction plane,</a:t>
            </a:r>
            <a:r>
              <a:rPr lang="zh-CN" altLang="en-US" dirty="0"/>
              <a:t> </a:t>
            </a:r>
            <a:r>
              <a:rPr lang="en-US" altLang="zh-CN" dirty="0"/>
              <a:t>so</a:t>
            </a:r>
            <a:r>
              <a:rPr lang="zh-CN" altLang="en-US" dirty="0"/>
              <a:t> </a:t>
            </a:r>
            <a:r>
              <a:rPr lang="en-US" altLang="zh-CN" dirty="0"/>
              <a:t>that eigenvectors mix 2</a:t>
            </a:r>
            <a:r>
              <a:rPr lang="en-US" altLang="zh-CN" baseline="30000" dirty="0"/>
              <a:t>nd</a:t>
            </a:r>
            <a:r>
              <a:rPr lang="en-US" altLang="zh-CN" dirty="0"/>
              <a:t> and 4</a:t>
            </a:r>
            <a:r>
              <a:rPr lang="en-US" altLang="zh-CN" baseline="30000" dirty="0"/>
              <a:t>th</a:t>
            </a:r>
            <a:r>
              <a:rPr lang="en-US" altLang="zh-CN" dirty="0"/>
              <a:t> flow harmonics.</a:t>
            </a:r>
          </a:p>
          <a:p>
            <a:r>
              <a:rPr lang="en-US" altLang="zh-CN" dirty="0"/>
              <a:t>If randomly shifting every event (as in experiments), the bases will be exact Fourier bases due to rotational symmetry.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E6F679E-B921-48A4-A9BC-0E619B5E9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033F-B9EF-4275-92BA-6FE75C4E9A92}" type="slidenum">
              <a:rPr lang="zh-CN" altLang="en-US" smtClean="0"/>
              <a:t>49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8887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94C9AB-1768-4A00-81BD-590D2ED7F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916" y="410062"/>
            <a:ext cx="8374201" cy="543137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dirty="0"/>
              <a:t>An intuitive way for PCA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AB0370E-2720-4C21-B0E3-A97B5E2EC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033F-B9EF-4275-92BA-6FE75C4E9A92}" type="slidenum">
              <a:rPr lang="zh-CN" altLang="en-US" smtClean="0"/>
              <a:t>5</a:t>
            </a:fld>
            <a:endParaRPr lang="zh-CN" altLang="en-US"/>
          </a:p>
        </p:txBody>
      </p:sp>
      <p:pic>
        <p:nvPicPr>
          <p:cNvPr id="5" name="图片 10">
            <a:extLst>
              <a:ext uri="{FF2B5EF4-FFF2-40B4-BE49-F238E27FC236}">
                <a16:creationId xmlns:a16="http://schemas.microsoft.com/office/drawing/2014/main" id="{1B85700D-286E-4DD0-8246-956CDFF39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73374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51617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5C5F68-FDA9-4BDE-838E-0FCE2325F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7" y="-266159"/>
            <a:ext cx="8442072" cy="1325563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Good about Neural Networks</a:t>
            </a:r>
            <a:endParaRPr lang="zh-CN" altLang="en-US" sz="40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6D609C3-7833-4351-B66D-D95692916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033F-B9EF-4275-92BA-6FE75C4E9A92}" type="slidenum">
              <a:rPr lang="zh-CN" altLang="en-US" smtClean="0"/>
              <a:t>50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A8EEB4D-B33C-434B-8594-374F3F14FA0F}"/>
              </a:ext>
            </a:extLst>
          </p:cNvPr>
          <p:cNvSpPr txBox="1"/>
          <p:nvPr/>
        </p:nvSpPr>
        <p:spPr>
          <a:xfrm>
            <a:off x="33166" y="628120"/>
            <a:ext cx="88047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Universal Approximation Theorem:</a:t>
            </a:r>
          </a:p>
          <a:p>
            <a:r>
              <a:rPr lang="en-US" altLang="zh-CN" dirty="0"/>
              <a:t>A neural network with one layer but infinitely many neurons can approximate </a:t>
            </a:r>
          </a:p>
          <a:p>
            <a:r>
              <a:rPr lang="en-US" altLang="zh-CN" dirty="0"/>
              <a:t>any continuous function.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3619437-5272-4A63-A0D5-D51187596337}"/>
              </a:ext>
            </a:extLst>
          </p:cNvPr>
          <p:cNvSpPr/>
          <p:nvPr/>
        </p:nvSpPr>
        <p:spPr>
          <a:xfrm>
            <a:off x="1768" y="3590106"/>
            <a:ext cx="89323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/>
              <a:t>Width </a:t>
            </a:r>
            <a:r>
              <a:rPr lang="en-US" altLang="zh-CN" sz="2400" b="1" dirty="0" err="1"/>
              <a:t>v.s</a:t>
            </a:r>
            <a:r>
              <a:rPr lang="en-US" altLang="zh-CN" sz="2400" b="1" dirty="0"/>
              <a:t>. Deep Theorem:</a:t>
            </a:r>
          </a:p>
          <a:p>
            <a:r>
              <a:rPr lang="en-US" altLang="zh-CN" dirty="0"/>
              <a:t>An exponentially number of neurons in one layer = linear number of layers</a:t>
            </a:r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D5462BA-326B-429B-BAE1-0E28F4E0D2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529" y="1537291"/>
            <a:ext cx="2647950" cy="1724025"/>
          </a:xfrm>
          <a:prstGeom prst="rect">
            <a:avLst/>
          </a:prstGeom>
        </p:spPr>
      </p:pic>
      <p:sp>
        <p:nvSpPr>
          <p:cNvPr id="11" name="椭圆 10">
            <a:extLst>
              <a:ext uri="{FF2B5EF4-FFF2-40B4-BE49-F238E27FC236}">
                <a16:creationId xmlns:a16="http://schemas.microsoft.com/office/drawing/2014/main" id="{B315B687-0C5F-4151-8416-B06277B718FA}"/>
              </a:ext>
            </a:extLst>
          </p:cNvPr>
          <p:cNvSpPr/>
          <p:nvPr/>
        </p:nvSpPr>
        <p:spPr>
          <a:xfrm>
            <a:off x="1276830" y="2203434"/>
            <a:ext cx="359764" cy="3597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020C9BDD-1CF6-47A0-97F8-5D20AA4DBDFD}"/>
              </a:ext>
            </a:extLst>
          </p:cNvPr>
          <p:cNvSpPr/>
          <p:nvPr/>
        </p:nvSpPr>
        <p:spPr>
          <a:xfrm>
            <a:off x="1867894" y="2203434"/>
            <a:ext cx="359764" cy="3597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6A1CF207-B151-471A-B229-B18771724D81}"/>
              </a:ext>
            </a:extLst>
          </p:cNvPr>
          <p:cNvSpPr/>
          <p:nvPr/>
        </p:nvSpPr>
        <p:spPr>
          <a:xfrm>
            <a:off x="2449764" y="2203434"/>
            <a:ext cx="359764" cy="3597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DC42C0EB-2946-4FF5-91BB-42C09FF9E9BE}"/>
              </a:ext>
            </a:extLst>
          </p:cNvPr>
          <p:cNvSpPr/>
          <p:nvPr/>
        </p:nvSpPr>
        <p:spPr>
          <a:xfrm>
            <a:off x="3907235" y="2203434"/>
            <a:ext cx="359764" cy="3597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EA532632-5B52-463F-A758-85BD80123D4C}"/>
              </a:ext>
            </a:extLst>
          </p:cNvPr>
          <p:cNvSpPr/>
          <p:nvPr/>
        </p:nvSpPr>
        <p:spPr>
          <a:xfrm>
            <a:off x="4497931" y="2203434"/>
            <a:ext cx="359764" cy="3597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AF0E1131-8768-481B-8924-C0BB5C2A08DB}"/>
              </a:ext>
            </a:extLst>
          </p:cNvPr>
          <p:cNvSpPr/>
          <p:nvPr/>
        </p:nvSpPr>
        <p:spPr>
          <a:xfrm>
            <a:off x="5086410" y="2203434"/>
            <a:ext cx="359764" cy="3597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椭圆 16">
                <a:extLst>
                  <a:ext uri="{FF2B5EF4-FFF2-40B4-BE49-F238E27FC236}">
                    <a16:creationId xmlns:a16="http://schemas.microsoft.com/office/drawing/2014/main" id="{9B17E1B1-875D-4850-A03F-F24C2D71E64B}"/>
                  </a:ext>
                </a:extLst>
              </p:cNvPr>
              <p:cNvSpPr/>
              <p:nvPr/>
            </p:nvSpPr>
            <p:spPr>
              <a:xfrm>
                <a:off x="3186781" y="1373214"/>
                <a:ext cx="616184" cy="61618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6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36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椭圆 16">
                <a:extLst>
                  <a:ext uri="{FF2B5EF4-FFF2-40B4-BE49-F238E27FC236}">
                    <a16:creationId xmlns:a16="http://schemas.microsoft.com/office/drawing/2014/main" id="{9B17E1B1-875D-4850-A03F-F24C2D71E6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6781" y="1373214"/>
                <a:ext cx="616184" cy="61618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椭圆 17">
                <a:extLst>
                  <a:ext uri="{FF2B5EF4-FFF2-40B4-BE49-F238E27FC236}">
                    <a16:creationId xmlns:a16="http://schemas.microsoft.com/office/drawing/2014/main" id="{64196973-342F-455F-9BEA-00BDF6F19DE6}"/>
                  </a:ext>
                </a:extLst>
              </p:cNvPr>
              <p:cNvSpPr/>
              <p:nvPr/>
            </p:nvSpPr>
            <p:spPr>
              <a:xfrm>
                <a:off x="3166931" y="2833374"/>
                <a:ext cx="720454" cy="72045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8" name="椭圆 17">
                <a:extLst>
                  <a:ext uri="{FF2B5EF4-FFF2-40B4-BE49-F238E27FC236}">
                    <a16:creationId xmlns:a16="http://schemas.microsoft.com/office/drawing/2014/main" id="{64196973-342F-455F-9BEA-00BDF6F19D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6931" y="2833374"/>
                <a:ext cx="720454" cy="720454"/>
              </a:xfrm>
              <a:prstGeom prst="ellipse">
                <a:avLst/>
              </a:prstGeom>
              <a:blipFill>
                <a:blip r:embed="rId4"/>
                <a:stretch>
                  <a:fillRect l="-13559" r="-101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本框 18">
            <a:extLst>
              <a:ext uri="{FF2B5EF4-FFF2-40B4-BE49-F238E27FC236}">
                <a16:creationId xmlns:a16="http://schemas.microsoft.com/office/drawing/2014/main" id="{CA4502DC-7411-4077-AB68-3D9B8DF1E891}"/>
              </a:ext>
            </a:extLst>
          </p:cNvPr>
          <p:cNvSpPr txBox="1"/>
          <p:nvPr/>
        </p:nvSpPr>
        <p:spPr>
          <a:xfrm>
            <a:off x="3116534" y="2188216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……</a:t>
            </a:r>
            <a:endParaRPr lang="zh-CN" altLang="en-US" dirty="0"/>
          </a:p>
        </p:txBody>
      </p: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FE029D1C-94BA-4EC4-A345-062B4944CC5D}"/>
              </a:ext>
            </a:extLst>
          </p:cNvPr>
          <p:cNvCxnSpPr>
            <a:cxnSpLocks/>
          </p:cNvCxnSpPr>
          <p:nvPr/>
        </p:nvCxnSpPr>
        <p:spPr>
          <a:xfrm flipH="1">
            <a:off x="2756842" y="1899160"/>
            <a:ext cx="520177" cy="356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9CD6B4D4-AE81-4708-A490-A9F90B082A22}"/>
              </a:ext>
            </a:extLst>
          </p:cNvPr>
          <p:cNvCxnSpPr>
            <a:cxnSpLocks/>
          </p:cNvCxnSpPr>
          <p:nvPr/>
        </p:nvCxnSpPr>
        <p:spPr>
          <a:xfrm flipH="1">
            <a:off x="2174972" y="1899160"/>
            <a:ext cx="1102047" cy="356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25B5E17E-71D1-4E5A-A047-A5328F72021E}"/>
              </a:ext>
            </a:extLst>
          </p:cNvPr>
          <p:cNvCxnSpPr>
            <a:cxnSpLocks/>
          </p:cNvCxnSpPr>
          <p:nvPr/>
        </p:nvCxnSpPr>
        <p:spPr>
          <a:xfrm flipH="1">
            <a:off x="1560815" y="1899160"/>
            <a:ext cx="1716204" cy="351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24C764F3-8F60-407A-AE31-03DC2D971B8B}"/>
              </a:ext>
            </a:extLst>
          </p:cNvPr>
          <p:cNvCxnSpPr>
            <a:cxnSpLocks/>
          </p:cNvCxnSpPr>
          <p:nvPr/>
        </p:nvCxnSpPr>
        <p:spPr>
          <a:xfrm>
            <a:off x="3712727" y="1899160"/>
            <a:ext cx="247194" cy="356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1EBC8543-892D-4F1B-A79A-48AD52C1374C}"/>
              </a:ext>
            </a:extLst>
          </p:cNvPr>
          <p:cNvCxnSpPr>
            <a:cxnSpLocks/>
          </p:cNvCxnSpPr>
          <p:nvPr/>
        </p:nvCxnSpPr>
        <p:spPr>
          <a:xfrm>
            <a:off x="3712727" y="1899160"/>
            <a:ext cx="837890" cy="356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A521E865-9573-4E60-9A47-DD1D7ED2F656}"/>
              </a:ext>
            </a:extLst>
          </p:cNvPr>
          <p:cNvCxnSpPr>
            <a:cxnSpLocks/>
          </p:cNvCxnSpPr>
          <p:nvPr/>
        </p:nvCxnSpPr>
        <p:spPr>
          <a:xfrm>
            <a:off x="3712727" y="1899160"/>
            <a:ext cx="1426369" cy="356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9C23C1BD-D759-4510-8237-531DC601ADC4}"/>
              </a:ext>
            </a:extLst>
          </p:cNvPr>
          <p:cNvCxnSpPr>
            <a:cxnSpLocks/>
          </p:cNvCxnSpPr>
          <p:nvPr/>
        </p:nvCxnSpPr>
        <p:spPr>
          <a:xfrm>
            <a:off x="1583908" y="2510512"/>
            <a:ext cx="1943250" cy="322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72BBB788-8B69-4C22-809B-4313348F5813}"/>
              </a:ext>
            </a:extLst>
          </p:cNvPr>
          <p:cNvCxnSpPr>
            <a:cxnSpLocks/>
          </p:cNvCxnSpPr>
          <p:nvPr/>
        </p:nvCxnSpPr>
        <p:spPr>
          <a:xfrm>
            <a:off x="2174972" y="2510512"/>
            <a:ext cx="1352186" cy="322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AA99C6C9-7E47-49B4-80B4-0B6BFE92E348}"/>
              </a:ext>
            </a:extLst>
          </p:cNvPr>
          <p:cNvCxnSpPr>
            <a:cxnSpLocks/>
          </p:cNvCxnSpPr>
          <p:nvPr/>
        </p:nvCxnSpPr>
        <p:spPr>
          <a:xfrm>
            <a:off x="2640814" y="2563134"/>
            <a:ext cx="886344" cy="270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43">
            <a:extLst>
              <a:ext uri="{FF2B5EF4-FFF2-40B4-BE49-F238E27FC236}">
                <a16:creationId xmlns:a16="http://schemas.microsoft.com/office/drawing/2014/main" id="{FF069562-943D-45EF-9F83-9673AA593FA3}"/>
              </a:ext>
            </a:extLst>
          </p:cNvPr>
          <p:cNvCxnSpPr>
            <a:cxnSpLocks/>
          </p:cNvCxnSpPr>
          <p:nvPr/>
        </p:nvCxnSpPr>
        <p:spPr>
          <a:xfrm flipH="1">
            <a:off x="3527158" y="2563198"/>
            <a:ext cx="559959" cy="2701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箭头连接符 46">
            <a:extLst>
              <a:ext uri="{FF2B5EF4-FFF2-40B4-BE49-F238E27FC236}">
                <a16:creationId xmlns:a16="http://schemas.microsoft.com/office/drawing/2014/main" id="{D02F2354-10BB-4654-A9AB-E235B1418677}"/>
              </a:ext>
            </a:extLst>
          </p:cNvPr>
          <p:cNvCxnSpPr>
            <a:cxnSpLocks/>
          </p:cNvCxnSpPr>
          <p:nvPr/>
        </p:nvCxnSpPr>
        <p:spPr>
          <a:xfrm flipH="1">
            <a:off x="3527158" y="2531440"/>
            <a:ext cx="1006560" cy="3019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箭头连接符 48">
            <a:extLst>
              <a:ext uri="{FF2B5EF4-FFF2-40B4-BE49-F238E27FC236}">
                <a16:creationId xmlns:a16="http://schemas.microsoft.com/office/drawing/2014/main" id="{277AEA7F-966C-4172-AC83-64CE0EDE07B9}"/>
              </a:ext>
            </a:extLst>
          </p:cNvPr>
          <p:cNvCxnSpPr>
            <a:cxnSpLocks/>
          </p:cNvCxnSpPr>
          <p:nvPr/>
        </p:nvCxnSpPr>
        <p:spPr>
          <a:xfrm flipH="1">
            <a:off x="3527158" y="2507917"/>
            <a:ext cx="1592090" cy="3254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椭圆 88">
            <a:extLst>
              <a:ext uri="{FF2B5EF4-FFF2-40B4-BE49-F238E27FC236}">
                <a16:creationId xmlns:a16="http://schemas.microsoft.com/office/drawing/2014/main" id="{48019E89-7848-4D17-B9A2-D3AAC704DFD3}"/>
              </a:ext>
            </a:extLst>
          </p:cNvPr>
          <p:cNvSpPr/>
          <p:nvPr/>
        </p:nvSpPr>
        <p:spPr>
          <a:xfrm>
            <a:off x="686134" y="5349081"/>
            <a:ext cx="359764" cy="3597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椭圆 89">
            <a:extLst>
              <a:ext uri="{FF2B5EF4-FFF2-40B4-BE49-F238E27FC236}">
                <a16:creationId xmlns:a16="http://schemas.microsoft.com/office/drawing/2014/main" id="{B9E90477-9308-4D6A-9DB9-DCA9DF10B06B}"/>
              </a:ext>
            </a:extLst>
          </p:cNvPr>
          <p:cNvSpPr/>
          <p:nvPr/>
        </p:nvSpPr>
        <p:spPr>
          <a:xfrm>
            <a:off x="1277198" y="5349081"/>
            <a:ext cx="359764" cy="3597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椭圆 90">
            <a:extLst>
              <a:ext uri="{FF2B5EF4-FFF2-40B4-BE49-F238E27FC236}">
                <a16:creationId xmlns:a16="http://schemas.microsoft.com/office/drawing/2014/main" id="{14CEAE79-C744-4900-969D-A43D1B8A2017}"/>
              </a:ext>
            </a:extLst>
          </p:cNvPr>
          <p:cNvSpPr/>
          <p:nvPr/>
        </p:nvSpPr>
        <p:spPr>
          <a:xfrm>
            <a:off x="1859068" y="5349081"/>
            <a:ext cx="359764" cy="3597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椭圆 91">
            <a:extLst>
              <a:ext uri="{FF2B5EF4-FFF2-40B4-BE49-F238E27FC236}">
                <a16:creationId xmlns:a16="http://schemas.microsoft.com/office/drawing/2014/main" id="{84FC4B07-D75D-4C0F-9483-71B9CD482BCB}"/>
              </a:ext>
            </a:extLst>
          </p:cNvPr>
          <p:cNvSpPr/>
          <p:nvPr/>
        </p:nvSpPr>
        <p:spPr>
          <a:xfrm>
            <a:off x="3316539" y="5349081"/>
            <a:ext cx="359764" cy="3597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椭圆 92">
            <a:extLst>
              <a:ext uri="{FF2B5EF4-FFF2-40B4-BE49-F238E27FC236}">
                <a16:creationId xmlns:a16="http://schemas.microsoft.com/office/drawing/2014/main" id="{C9666C55-8AA9-4F4A-A693-46E93EDF50BA}"/>
              </a:ext>
            </a:extLst>
          </p:cNvPr>
          <p:cNvSpPr/>
          <p:nvPr/>
        </p:nvSpPr>
        <p:spPr>
          <a:xfrm>
            <a:off x="3907235" y="5349081"/>
            <a:ext cx="359764" cy="3597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椭圆 93">
            <a:extLst>
              <a:ext uri="{FF2B5EF4-FFF2-40B4-BE49-F238E27FC236}">
                <a16:creationId xmlns:a16="http://schemas.microsoft.com/office/drawing/2014/main" id="{60B274D6-65A6-4083-AC12-BDF8D68819E4}"/>
              </a:ext>
            </a:extLst>
          </p:cNvPr>
          <p:cNvSpPr/>
          <p:nvPr/>
        </p:nvSpPr>
        <p:spPr>
          <a:xfrm>
            <a:off x="4495714" y="5349081"/>
            <a:ext cx="359764" cy="3597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椭圆 94">
                <a:extLst>
                  <a:ext uri="{FF2B5EF4-FFF2-40B4-BE49-F238E27FC236}">
                    <a16:creationId xmlns:a16="http://schemas.microsoft.com/office/drawing/2014/main" id="{72D82872-31E0-44B7-94B8-A2713FCB8E57}"/>
                  </a:ext>
                </a:extLst>
              </p:cNvPr>
              <p:cNvSpPr/>
              <p:nvPr/>
            </p:nvSpPr>
            <p:spPr>
              <a:xfrm>
                <a:off x="2596085" y="4518861"/>
                <a:ext cx="616184" cy="61618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6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36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5" name="椭圆 94">
                <a:extLst>
                  <a:ext uri="{FF2B5EF4-FFF2-40B4-BE49-F238E27FC236}">
                    <a16:creationId xmlns:a16="http://schemas.microsoft.com/office/drawing/2014/main" id="{72D82872-31E0-44B7-94B8-A2713FCB8E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6085" y="4518861"/>
                <a:ext cx="616184" cy="616184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椭圆 95">
                <a:extLst>
                  <a:ext uri="{FF2B5EF4-FFF2-40B4-BE49-F238E27FC236}">
                    <a16:creationId xmlns:a16="http://schemas.microsoft.com/office/drawing/2014/main" id="{47B0B70A-E2FB-4787-ABB1-0D6D526599A8}"/>
                  </a:ext>
                </a:extLst>
              </p:cNvPr>
              <p:cNvSpPr/>
              <p:nvPr/>
            </p:nvSpPr>
            <p:spPr>
              <a:xfrm>
                <a:off x="2576235" y="5979021"/>
                <a:ext cx="720454" cy="72045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96" name="椭圆 95">
                <a:extLst>
                  <a:ext uri="{FF2B5EF4-FFF2-40B4-BE49-F238E27FC236}">
                    <a16:creationId xmlns:a16="http://schemas.microsoft.com/office/drawing/2014/main" id="{47B0B70A-E2FB-4787-ABB1-0D6D526599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235" y="5979021"/>
                <a:ext cx="720454" cy="720454"/>
              </a:xfrm>
              <a:prstGeom prst="ellipse">
                <a:avLst/>
              </a:prstGeom>
              <a:blipFill>
                <a:blip r:embed="rId6"/>
                <a:stretch>
                  <a:fillRect l="-13559" r="-101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文本框 96">
            <a:extLst>
              <a:ext uri="{FF2B5EF4-FFF2-40B4-BE49-F238E27FC236}">
                <a16:creationId xmlns:a16="http://schemas.microsoft.com/office/drawing/2014/main" id="{9D0EA306-1698-4418-A87D-182F00BB303A}"/>
              </a:ext>
            </a:extLst>
          </p:cNvPr>
          <p:cNvSpPr txBox="1"/>
          <p:nvPr/>
        </p:nvSpPr>
        <p:spPr>
          <a:xfrm>
            <a:off x="2525838" y="5333863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……</a:t>
            </a:r>
            <a:endParaRPr lang="zh-CN" altLang="en-US" dirty="0"/>
          </a:p>
        </p:txBody>
      </p:sp>
      <p:cxnSp>
        <p:nvCxnSpPr>
          <p:cNvPr id="98" name="直接箭头连接符 97">
            <a:extLst>
              <a:ext uri="{FF2B5EF4-FFF2-40B4-BE49-F238E27FC236}">
                <a16:creationId xmlns:a16="http://schemas.microsoft.com/office/drawing/2014/main" id="{53F7813F-F5A9-43F6-A4DE-3B899A706AD4}"/>
              </a:ext>
            </a:extLst>
          </p:cNvPr>
          <p:cNvCxnSpPr>
            <a:cxnSpLocks/>
            <a:stCxn id="95" idx="3"/>
            <a:endCxn id="91" idx="7"/>
          </p:cNvCxnSpPr>
          <p:nvPr/>
        </p:nvCxnSpPr>
        <p:spPr>
          <a:xfrm flipH="1">
            <a:off x="2166146" y="5044807"/>
            <a:ext cx="520177" cy="356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箭头连接符 98">
            <a:extLst>
              <a:ext uri="{FF2B5EF4-FFF2-40B4-BE49-F238E27FC236}">
                <a16:creationId xmlns:a16="http://schemas.microsoft.com/office/drawing/2014/main" id="{8ED3A259-7075-4F8D-962A-121F62BAD5E8}"/>
              </a:ext>
            </a:extLst>
          </p:cNvPr>
          <p:cNvCxnSpPr>
            <a:cxnSpLocks/>
            <a:stCxn id="95" idx="3"/>
            <a:endCxn id="90" idx="7"/>
          </p:cNvCxnSpPr>
          <p:nvPr/>
        </p:nvCxnSpPr>
        <p:spPr>
          <a:xfrm flipH="1">
            <a:off x="1584276" y="5044807"/>
            <a:ext cx="1102047" cy="356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接箭头连接符 99">
            <a:extLst>
              <a:ext uri="{FF2B5EF4-FFF2-40B4-BE49-F238E27FC236}">
                <a16:creationId xmlns:a16="http://schemas.microsoft.com/office/drawing/2014/main" id="{1991024B-2C13-43D6-B02E-C073F7D4B9D4}"/>
              </a:ext>
            </a:extLst>
          </p:cNvPr>
          <p:cNvCxnSpPr>
            <a:cxnSpLocks/>
            <a:stCxn id="95" idx="3"/>
          </p:cNvCxnSpPr>
          <p:nvPr/>
        </p:nvCxnSpPr>
        <p:spPr>
          <a:xfrm flipH="1">
            <a:off x="970119" y="5044807"/>
            <a:ext cx="1716204" cy="351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箭头连接符 100">
            <a:extLst>
              <a:ext uri="{FF2B5EF4-FFF2-40B4-BE49-F238E27FC236}">
                <a16:creationId xmlns:a16="http://schemas.microsoft.com/office/drawing/2014/main" id="{7686E445-76F3-4F10-B236-E6FF3588361F}"/>
              </a:ext>
            </a:extLst>
          </p:cNvPr>
          <p:cNvCxnSpPr>
            <a:cxnSpLocks/>
            <a:stCxn id="95" idx="5"/>
            <a:endCxn id="92" idx="1"/>
          </p:cNvCxnSpPr>
          <p:nvPr/>
        </p:nvCxnSpPr>
        <p:spPr>
          <a:xfrm>
            <a:off x="3122031" y="5044807"/>
            <a:ext cx="247194" cy="356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箭头连接符 101">
            <a:extLst>
              <a:ext uri="{FF2B5EF4-FFF2-40B4-BE49-F238E27FC236}">
                <a16:creationId xmlns:a16="http://schemas.microsoft.com/office/drawing/2014/main" id="{74912691-E46A-4BF6-AD29-8E2DC3C92C55}"/>
              </a:ext>
            </a:extLst>
          </p:cNvPr>
          <p:cNvCxnSpPr>
            <a:cxnSpLocks/>
            <a:stCxn id="95" idx="5"/>
            <a:endCxn id="93" idx="1"/>
          </p:cNvCxnSpPr>
          <p:nvPr/>
        </p:nvCxnSpPr>
        <p:spPr>
          <a:xfrm>
            <a:off x="3122031" y="5044807"/>
            <a:ext cx="837890" cy="356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接箭头连接符 102">
            <a:extLst>
              <a:ext uri="{FF2B5EF4-FFF2-40B4-BE49-F238E27FC236}">
                <a16:creationId xmlns:a16="http://schemas.microsoft.com/office/drawing/2014/main" id="{28ED61EB-BB40-4ED0-B95A-87308FB31D77}"/>
              </a:ext>
            </a:extLst>
          </p:cNvPr>
          <p:cNvCxnSpPr>
            <a:cxnSpLocks/>
            <a:stCxn id="95" idx="5"/>
            <a:endCxn id="94" idx="1"/>
          </p:cNvCxnSpPr>
          <p:nvPr/>
        </p:nvCxnSpPr>
        <p:spPr>
          <a:xfrm>
            <a:off x="3122031" y="5044807"/>
            <a:ext cx="1426369" cy="356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接箭头连接符 103">
            <a:extLst>
              <a:ext uri="{FF2B5EF4-FFF2-40B4-BE49-F238E27FC236}">
                <a16:creationId xmlns:a16="http://schemas.microsoft.com/office/drawing/2014/main" id="{16B45D30-B94D-42B7-A294-7AE26F8B4057}"/>
              </a:ext>
            </a:extLst>
          </p:cNvPr>
          <p:cNvCxnSpPr>
            <a:cxnSpLocks/>
            <a:stCxn id="89" idx="5"/>
            <a:endCxn id="96" idx="0"/>
          </p:cNvCxnSpPr>
          <p:nvPr/>
        </p:nvCxnSpPr>
        <p:spPr>
          <a:xfrm>
            <a:off x="993212" y="5656159"/>
            <a:ext cx="1943250" cy="322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接箭头连接符 104">
            <a:extLst>
              <a:ext uri="{FF2B5EF4-FFF2-40B4-BE49-F238E27FC236}">
                <a16:creationId xmlns:a16="http://schemas.microsoft.com/office/drawing/2014/main" id="{3EC4E6EA-C10A-490E-B129-026A53F12A63}"/>
              </a:ext>
            </a:extLst>
          </p:cNvPr>
          <p:cNvCxnSpPr>
            <a:cxnSpLocks/>
            <a:stCxn id="90" idx="5"/>
            <a:endCxn id="96" idx="0"/>
          </p:cNvCxnSpPr>
          <p:nvPr/>
        </p:nvCxnSpPr>
        <p:spPr>
          <a:xfrm>
            <a:off x="1584276" y="5656159"/>
            <a:ext cx="1352186" cy="322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接箭头连接符 105">
            <a:extLst>
              <a:ext uri="{FF2B5EF4-FFF2-40B4-BE49-F238E27FC236}">
                <a16:creationId xmlns:a16="http://schemas.microsoft.com/office/drawing/2014/main" id="{7D62A5D0-20F9-46E8-911D-34994840AFE0}"/>
              </a:ext>
            </a:extLst>
          </p:cNvPr>
          <p:cNvCxnSpPr>
            <a:cxnSpLocks/>
            <a:endCxn id="96" idx="0"/>
          </p:cNvCxnSpPr>
          <p:nvPr/>
        </p:nvCxnSpPr>
        <p:spPr>
          <a:xfrm>
            <a:off x="2050118" y="5708781"/>
            <a:ext cx="886344" cy="270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接箭头连接符 106">
            <a:extLst>
              <a:ext uri="{FF2B5EF4-FFF2-40B4-BE49-F238E27FC236}">
                <a16:creationId xmlns:a16="http://schemas.microsoft.com/office/drawing/2014/main" id="{166D1EF6-E54A-46C0-8B3B-14CDED125BC9}"/>
              </a:ext>
            </a:extLst>
          </p:cNvPr>
          <p:cNvCxnSpPr>
            <a:cxnSpLocks/>
            <a:stCxn id="92" idx="4"/>
            <a:endCxn id="96" idx="0"/>
          </p:cNvCxnSpPr>
          <p:nvPr/>
        </p:nvCxnSpPr>
        <p:spPr>
          <a:xfrm flipH="1">
            <a:off x="2936462" y="5708845"/>
            <a:ext cx="559959" cy="2701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接箭头连接符 107">
            <a:extLst>
              <a:ext uri="{FF2B5EF4-FFF2-40B4-BE49-F238E27FC236}">
                <a16:creationId xmlns:a16="http://schemas.microsoft.com/office/drawing/2014/main" id="{30F2E5A1-6CC5-48F2-8A55-5EA30AED1B13}"/>
              </a:ext>
            </a:extLst>
          </p:cNvPr>
          <p:cNvCxnSpPr>
            <a:cxnSpLocks/>
            <a:endCxn id="96" idx="0"/>
          </p:cNvCxnSpPr>
          <p:nvPr/>
        </p:nvCxnSpPr>
        <p:spPr>
          <a:xfrm flipH="1">
            <a:off x="2936462" y="5677087"/>
            <a:ext cx="1006560" cy="3019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接箭头连接符 108">
            <a:extLst>
              <a:ext uri="{FF2B5EF4-FFF2-40B4-BE49-F238E27FC236}">
                <a16:creationId xmlns:a16="http://schemas.microsoft.com/office/drawing/2014/main" id="{BE8F8050-9761-4A04-A667-0BFD874A3A2B}"/>
              </a:ext>
            </a:extLst>
          </p:cNvPr>
          <p:cNvCxnSpPr>
            <a:cxnSpLocks/>
            <a:endCxn id="96" idx="0"/>
          </p:cNvCxnSpPr>
          <p:nvPr/>
        </p:nvCxnSpPr>
        <p:spPr>
          <a:xfrm flipH="1">
            <a:off x="2936462" y="5653564"/>
            <a:ext cx="1592090" cy="3254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左大括号 122">
            <a:extLst>
              <a:ext uri="{FF2B5EF4-FFF2-40B4-BE49-F238E27FC236}">
                <a16:creationId xmlns:a16="http://schemas.microsoft.com/office/drawing/2014/main" id="{562DC295-E4C6-4AB3-ACBC-38B822B45052}"/>
              </a:ext>
            </a:extLst>
          </p:cNvPr>
          <p:cNvSpPr/>
          <p:nvPr/>
        </p:nvSpPr>
        <p:spPr>
          <a:xfrm rot="16200000">
            <a:off x="2620906" y="3614743"/>
            <a:ext cx="200461" cy="4403315"/>
          </a:xfrm>
          <a:prstGeom prst="leftBrace">
            <a:avLst>
              <a:gd name="adj1" fmla="val 194201"/>
              <a:gd name="adj2" fmla="val 49845"/>
            </a:avLst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文本框 123">
                <a:extLst>
                  <a:ext uri="{FF2B5EF4-FFF2-40B4-BE49-F238E27FC236}">
                    <a16:creationId xmlns:a16="http://schemas.microsoft.com/office/drawing/2014/main" id="{AE91567A-EAEA-4436-8E64-D32CAFEBB8D1}"/>
                  </a:ext>
                </a:extLst>
              </p:cNvPr>
              <p:cNvSpPr txBox="1"/>
              <p:nvPr/>
            </p:nvSpPr>
            <p:spPr>
              <a:xfrm>
                <a:off x="4964260" y="5158574"/>
                <a:ext cx="68287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4000" b="0" i="1" smtClean="0">
                          <a:latin typeface="Cambria Math" panose="02040503050406030204" pitchFamily="18" charset="0"/>
                        </a:rPr>
                        <m:t>⇔</m:t>
                      </m:r>
                    </m:oMath>
                  </m:oMathPara>
                </a14:m>
                <a:endParaRPr lang="zh-CN" altLang="en-US" sz="4000" dirty="0"/>
              </a:p>
            </p:txBody>
          </p:sp>
        </mc:Choice>
        <mc:Fallback xmlns="">
          <p:sp>
            <p:nvSpPr>
              <p:cNvPr id="124" name="文本框 123">
                <a:extLst>
                  <a:ext uri="{FF2B5EF4-FFF2-40B4-BE49-F238E27FC236}">
                    <a16:creationId xmlns:a16="http://schemas.microsoft.com/office/drawing/2014/main" id="{AE91567A-EAEA-4436-8E64-D32CAFEBB8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4260" y="5158574"/>
                <a:ext cx="682879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文本框 124">
                <a:extLst>
                  <a:ext uri="{FF2B5EF4-FFF2-40B4-BE49-F238E27FC236}">
                    <a16:creationId xmlns:a16="http://schemas.microsoft.com/office/drawing/2014/main" id="{4F17089B-606F-41A8-BE1B-8D5A1AFE0275}"/>
                  </a:ext>
                </a:extLst>
              </p:cNvPr>
              <p:cNvSpPr txBox="1"/>
              <p:nvPr/>
            </p:nvSpPr>
            <p:spPr>
              <a:xfrm>
                <a:off x="519479" y="6066016"/>
                <a:ext cx="1803186" cy="4682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/>
                  <a:t>neurons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25" name="文本框 124">
                <a:extLst>
                  <a:ext uri="{FF2B5EF4-FFF2-40B4-BE49-F238E27FC236}">
                    <a16:creationId xmlns:a16="http://schemas.microsoft.com/office/drawing/2014/main" id="{4F17089B-606F-41A8-BE1B-8D5A1AFE02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479" y="6066016"/>
                <a:ext cx="1803186" cy="468205"/>
              </a:xfrm>
              <a:prstGeom prst="rect">
                <a:avLst/>
              </a:prstGeom>
              <a:blipFill>
                <a:blip r:embed="rId8"/>
                <a:stretch>
                  <a:fillRect l="-676" t="-9091" r="-4392" b="-28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椭圆 125">
                <a:extLst>
                  <a:ext uri="{FF2B5EF4-FFF2-40B4-BE49-F238E27FC236}">
                    <a16:creationId xmlns:a16="http://schemas.microsoft.com/office/drawing/2014/main" id="{9DECE320-4689-4C90-937E-1F412BE423D4}"/>
                  </a:ext>
                </a:extLst>
              </p:cNvPr>
              <p:cNvSpPr/>
              <p:nvPr/>
            </p:nvSpPr>
            <p:spPr>
              <a:xfrm>
                <a:off x="5767548" y="5200108"/>
                <a:ext cx="616184" cy="61618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6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36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6" name="椭圆 125">
                <a:extLst>
                  <a:ext uri="{FF2B5EF4-FFF2-40B4-BE49-F238E27FC236}">
                    <a16:creationId xmlns:a16="http://schemas.microsoft.com/office/drawing/2014/main" id="{9DECE320-4689-4C90-937E-1F412BE423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7548" y="5200108"/>
                <a:ext cx="616184" cy="616184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2" name="椭圆 131">
            <a:extLst>
              <a:ext uri="{FF2B5EF4-FFF2-40B4-BE49-F238E27FC236}">
                <a16:creationId xmlns:a16="http://schemas.microsoft.com/office/drawing/2014/main" id="{4CD386E1-7EF0-46B2-A9E9-A3A9E04653F4}"/>
              </a:ext>
            </a:extLst>
          </p:cNvPr>
          <p:cNvSpPr/>
          <p:nvPr/>
        </p:nvSpPr>
        <p:spPr>
          <a:xfrm>
            <a:off x="6668698" y="4955163"/>
            <a:ext cx="359764" cy="3597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3" name="椭圆 132">
            <a:extLst>
              <a:ext uri="{FF2B5EF4-FFF2-40B4-BE49-F238E27FC236}">
                <a16:creationId xmlns:a16="http://schemas.microsoft.com/office/drawing/2014/main" id="{01C29AA7-46DD-497C-876F-DB864446DD8F}"/>
              </a:ext>
            </a:extLst>
          </p:cNvPr>
          <p:cNvSpPr/>
          <p:nvPr/>
        </p:nvSpPr>
        <p:spPr>
          <a:xfrm>
            <a:off x="7200852" y="4942047"/>
            <a:ext cx="359764" cy="3597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4" name="椭圆 133">
            <a:extLst>
              <a:ext uri="{FF2B5EF4-FFF2-40B4-BE49-F238E27FC236}">
                <a16:creationId xmlns:a16="http://schemas.microsoft.com/office/drawing/2014/main" id="{5D5AE41B-B6E8-4BC7-80F6-13E0A62179AB}"/>
              </a:ext>
            </a:extLst>
          </p:cNvPr>
          <p:cNvSpPr/>
          <p:nvPr/>
        </p:nvSpPr>
        <p:spPr>
          <a:xfrm>
            <a:off x="6694791" y="5682319"/>
            <a:ext cx="359764" cy="3597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5" name="椭圆 134">
            <a:extLst>
              <a:ext uri="{FF2B5EF4-FFF2-40B4-BE49-F238E27FC236}">
                <a16:creationId xmlns:a16="http://schemas.microsoft.com/office/drawing/2014/main" id="{01334092-B624-4926-92ED-D341BE442EF5}"/>
              </a:ext>
            </a:extLst>
          </p:cNvPr>
          <p:cNvSpPr/>
          <p:nvPr/>
        </p:nvSpPr>
        <p:spPr>
          <a:xfrm>
            <a:off x="7200852" y="5682319"/>
            <a:ext cx="359764" cy="3597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椭圆 138">
                <a:extLst>
                  <a:ext uri="{FF2B5EF4-FFF2-40B4-BE49-F238E27FC236}">
                    <a16:creationId xmlns:a16="http://schemas.microsoft.com/office/drawing/2014/main" id="{412DE9D3-4DDC-46B0-9B14-4D6AF057BFBA}"/>
                  </a:ext>
                </a:extLst>
              </p:cNvPr>
              <p:cNvSpPr/>
              <p:nvPr/>
            </p:nvSpPr>
            <p:spPr>
              <a:xfrm>
                <a:off x="8357850" y="5095838"/>
                <a:ext cx="720454" cy="72045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39" name="椭圆 138">
                <a:extLst>
                  <a:ext uri="{FF2B5EF4-FFF2-40B4-BE49-F238E27FC236}">
                    <a16:creationId xmlns:a16="http://schemas.microsoft.com/office/drawing/2014/main" id="{412DE9D3-4DDC-46B0-9B14-4D6AF057BF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7850" y="5095838"/>
                <a:ext cx="720454" cy="720454"/>
              </a:xfrm>
              <a:prstGeom prst="ellipse">
                <a:avLst/>
              </a:prstGeom>
              <a:blipFill>
                <a:blip r:embed="rId10"/>
                <a:stretch>
                  <a:fillRect l="-13559" r="-101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0" name="文本框 139">
            <a:extLst>
              <a:ext uri="{FF2B5EF4-FFF2-40B4-BE49-F238E27FC236}">
                <a16:creationId xmlns:a16="http://schemas.microsoft.com/office/drawing/2014/main" id="{D84A52E6-EACD-4304-BC00-3A2C57FD8D39}"/>
              </a:ext>
            </a:extLst>
          </p:cNvPr>
          <p:cNvSpPr txBox="1"/>
          <p:nvPr/>
        </p:nvSpPr>
        <p:spPr>
          <a:xfrm>
            <a:off x="7474238" y="5223287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……</a:t>
            </a:r>
            <a:endParaRPr lang="zh-CN" altLang="en-US" dirty="0"/>
          </a:p>
        </p:txBody>
      </p:sp>
      <p:cxnSp>
        <p:nvCxnSpPr>
          <p:cNvPr id="141" name="直接箭头连接符 140">
            <a:extLst>
              <a:ext uri="{FF2B5EF4-FFF2-40B4-BE49-F238E27FC236}">
                <a16:creationId xmlns:a16="http://schemas.microsoft.com/office/drawing/2014/main" id="{488921C1-5684-48F3-ACF7-3EB5D02EE842}"/>
              </a:ext>
            </a:extLst>
          </p:cNvPr>
          <p:cNvCxnSpPr>
            <a:cxnSpLocks/>
            <a:stCxn id="126" idx="6"/>
            <a:endCxn id="132" idx="2"/>
          </p:cNvCxnSpPr>
          <p:nvPr/>
        </p:nvCxnSpPr>
        <p:spPr>
          <a:xfrm flipV="1">
            <a:off x="6383732" y="5135045"/>
            <a:ext cx="284966" cy="3731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椭圆 146">
            <a:extLst>
              <a:ext uri="{FF2B5EF4-FFF2-40B4-BE49-F238E27FC236}">
                <a16:creationId xmlns:a16="http://schemas.microsoft.com/office/drawing/2014/main" id="{6872C09D-806D-443A-AC8C-1613B7838ED6}"/>
              </a:ext>
            </a:extLst>
          </p:cNvPr>
          <p:cNvSpPr/>
          <p:nvPr/>
        </p:nvSpPr>
        <p:spPr>
          <a:xfrm>
            <a:off x="7893816" y="4930623"/>
            <a:ext cx="359764" cy="3597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8" name="椭圆 147">
            <a:extLst>
              <a:ext uri="{FF2B5EF4-FFF2-40B4-BE49-F238E27FC236}">
                <a16:creationId xmlns:a16="http://schemas.microsoft.com/office/drawing/2014/main" id="{B7508AA5-332D-419E-8BB6-ABDFEA00A47B}"/>
              </a:ext>
            </a:extLst>
          </p:cNvPr>
          <p:cNvSpPr/>
          <p:nvPr/>
        </p:nvSpPr>
        <p:spPr>
          <a:xfrm>
            <a:off x="7893816" y="5670895"/>
            <a:ext cx="359764" cy="3597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1" name="直接箭头连接符 150">
            <a:extLst>
              <a:ext uri="{FF2B5EF4-FFF2-40B4-BE49-F238E27FC236}">
                <a16:creationId xmlns:a16="http://schemas.microsoft.com/office/drawing/2014/main" id="{E5E153A9-A83E-4668-987E-7FF4C9A240F6}"/>
              </a:ext>
            </a:extLst>
          </p:cNvPr>
          <p:cNvCxnSpPr>
            <a:cxnSpLocks/>
            <a:stCxn id="126" idx="6"/>
            <a:endCxn id="134" idx="2"/>
          </p:cNvCxnSpPr>
          <p:nvPr/>
        </p:nvCxnSpPr>
        <p:spPr>
          <a:xfrm>
            <a:off x="6383732" y="5508200"/>
            <a:ext cx="311059" cy="3540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直接箭头连接符 153">
            <a:extLst>
              <a:ext uri="{FF2B5EF4-FFF2-40B4-BE49-F238E27FC236}">
                <a16:creationId xmlns:a16="http://schemas.microsoft.com/office/drawing/2014/main" id="{8F19CE14-4595-4E30-B326-E41910D89931}"/>
              </a:ext>
            </a:extLst>
          </p:cNvPr>
          <p:cNvCxnSpPr>
            <a:cxnSpLocks/>
            <a:endCxn id="135" idx="2"/>
          </p:cNvCxnSpPr>
          <p:nvPr/>
        </p:nvCxnSpPr>
        <p:spPr>
          <a:xfrm>
            <a:off x="7025754" y="5158574"/>
            <a:ext cx="175098" cy="7036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直接箭头连接符 155">
            <a:extLst>
              <a:ext uri="{FF2B5EF4-FFF2-40B4-BE49-F238E27FC236}">
                <a16:creationId xmlns:a16="http://schemas.microsoft.com/office/drawing/2014/main" id="{F03217E4-C6A0-4F8F-B861-A8FA2972145A}"/>
              </a:ext>
            </a:extLst>
          </p:cNvPr>
          <p:cNvCxnSpPr>
            <a:cxnSpLocks/>
            <a:stCxn id="134" idx="6"/>
            <a:endCxn id="133" idx="2"/>
          </p:cNvCxnSpPr>
          <p:nvPr/>
        </p:nvCxnSpPr>
        <p:spPr>
          <a:xfrm flipV="1">
            <a:off x="7054555" y="5121929"/>
            <a:ext cx="146297" cy="7402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接箭头连接符 158">
            <a:extLst>
              <a:ext uri="{FF2B5EF4-FFF2-40B4-BE49-F238E27FC236}">
                <a16:creationId xmlns:a16="http://schemas.microsoft.com/office/drawing/2014/main" id="{97464490-9CE4-4EC3-A1BD-86D85495796D}"/>
              </a:ext>
            </a:extLst>
          </p:cNvPr>
          <p:cNvCxnSpPr>
            <a:cxnSpLocks/>
            <a:stCxn id="134" idx="6"/>
            <a:endCxn id="135" idx="2"/>
          </p:cNvCxnSpPr>
          <p:nvPr/>
        </p:nvCxnSpPr>
        <p:spPr>
          <a:xfrm>
            <a:off x="7054555" y="5862201"/>
            <a:ext cx="1462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直接箭头连接符 164">
            <a:extLst>
              <a:ext uri="{FF2B5EF4-FFF2-40B4-BE49-F238E27FC236}">
                <a16:creationId xmlns:a16="http://schemas.microsoft.com/office/drawing/2014/main" id="{A8D7E3C1-6B24-47F4-97D1-013AA8910491}"/>
              </a:ext>
            </a:extLst>
          </p:cNvPr>
          <p:cNvCxnSpPr>
            <a:cxnSpLocks/>
            <a:stCxn id="132" idx="6"/>
            <a:endCxn id="133" idx="2"/>
          </p:cNvCxnSpPr>
          <p:nvPr/>
        </p:nvCxnSpPr>
        <p:spPr>
          <a:xfrm flipV="1">
            <a:off x="7028462" y="5121929"/>
            <a:ext cx="172390" cy="131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直接箭头连接符 169">
            <a:extLst>
              <a:ext uri="{FF2B5EF4-FFF2-40B4-BE49-F238E27FC236}">
                <a16:creationId xmlns:a16="http://schemas.microsoft.com/office/drawing/2014/main" id="{41C53CE3-BF98-404F-961B-1270968978FF}"/>
              </a:ext>
            </a:extLst>
          </p:cNvPr>
          <p:cNvCxnSpPr>
            <a:cxnSpLocks/>
          </p:cNvCxnSpPr>
          <p:nvPr/>
        </p:nvCxnSpPr>
        <p:spPr>
          <a:xfrm>
            <a:off x="7709361" y="5158574"/>
            <a:ext cx="175098" cy="7036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直接箭头连接符 170">
            <a:extLst>
              <a:ext uri="{FF2B5EF4-FFF2-40B4-BE49-F238E27FC236}">
                <a16:creationId xmlns:a16="http://schemas.microsoft.com/office/drawing/2014/main" id="{84F43375-5BC6-4CCD-93D7-38868A62E70F}"/>
              </a:ext>
            </a:extLst>
          </p:cNvPr>
          <p:cNvCxnSpPr>
            <a:cxnSpLocks/>
          </p:cNvCxnSpPr>
          <p:nvPr/>
        </p:nvCxnSpPr>
        <p:spPr>
          <a:xfrm flipV="1">
            <a:off x="7738162" y="5121929"/>
            <a:ext cx="146297" cy="7402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直接箭头连接符 171">
            <a:extLst>
              <a:ext uri="{FF2B5EF4-FFF2-40B4-BE49-F238E27FC236}">
                <a16:creationId xmlns:a16="http://schemas.microsoft.com/office/drawing/2014/main" id="{62E9525A-C18C-416B-8590-22958A9CDD99}"/>
              </a:ext>
            </a:extLst>
          </p:cNvPr>
          <p:cNvCxnSpPr>
            <a:cxnSpLocks/>
            <a:stCxn id="148" idx="6"/>
            <a:endCxn id="139" idx="2"/>
          </p:cNvCxnSpPr>
          <p:nvPr/>
        </p:nvCxnSpPr>
        <p:spPr>
          <a:xfrm flipV="1">
            <a:off x="8253580" y="5456065"/>
            <a:ext cx="104270" cy="3947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接箭头连接符 174">
            <a:extLst>
              <a:ext uri="{FF2B5EF4-FFF2-40B4-BE49-F238E27FC236}">
                <a16:creationId xmlns:a16="http://schemas.microsoft.com/office/drawing/2014/main" id="{5EE887E2-2BD3-4B68-9A2D-42BB4B7DB6CB}"/>
              </a:ext>
            </a:extLst>
          </p:cNvPr>
          <p:cNvCxnSpPr>
            <a:cxnSpLocks/>
            <a:endCxn id="139" idx="2"/>
          </p:cNvCxnSpPr>
          <p:nvPr/>
        </p:nvCxnSpPr>
        <p:spPr>
          <a:xfrm>
            <a:off x="8237438" y="5128487"/>
            <a:ext cx="120412" cy="3275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左大括号 176">
            <a:extLst>
              <a:ext uri="{FF2B5EF4-FFF2-40B4-BE49-F238E27FC236}">
                <a16:creationId xmlns:a16="http://schemas.microsoft.com/office/drawing/2014/main" id="{C9F91BD3-B3EC-4F6A-B9BD-C3CE720FBD27}"/>
              </a:ext>
            </a:extLst>
          </p:cNvPr>
          <p:cNvSpPr/>
          <p:nvPr/>
        </p:nvSpPr>
        <p:spPr>
          <a:xfrm rot="16200000">
            <a:off x="7357763" y="5112483"/>
            <a:ext cx="168255" cy="2007178"/>
          </a:xfrm>
          <a:prstGeom prst="leftBrace">
            <a:avLst>
              <a:gd name="adj1" fmla="val 194201"/>
              <a:gd name="adj2" fmla="val 49845"/>
            </a:avLst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8" name="文本框 177">
                <a:extLst>
                  <a:ext uri="{FF2B5EF4-FFF2-40B4-BE49-F238E27FC236}">
                    <a16:creationId xmlns:a16="http://schemas.microsoft.com/office/drawing/2014/main" id="{4CFB4073-07CD-40FD-912D-B89B9924D908}"/>
                  </a:ext>
                </a:extLst>
              </p:cNvPr>
              <p:cNvSpPr txBox="1"/>
              <p:nvPr/>
            </p:nvSpPr>
            <p:spPr>
              <a:xfrm>
                <a:off x="6000092" y="6279261"/>
                <a:ext cx="312104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/>
                  <a:t>layers,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/>
                  <a:t>neurons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178" name="文本框 177">
                <a:extLst>
                  <a:ext uri="{FF2B5EF4-FFF2-40B4-BE49-F238E27FC236}">
                    <a16:creationId xmlns:a16="http://schemas.microsoft.com/office/drawing/2014/main" id="{4CFB4073-07CD-40FD-912D-B89B9924D9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0092" y="6279261"/>
                <a:ext cx="3121047" cy="461665"/>
              </a:xfrm>
              <a:prstGeom prst="rect">
                <a:avLst/>
              </a:prstGeom>
              <a:blipFill>
                <a:blip r:embed="rId11"/>
                <a:stretch>
                  <a:fillRect l="-586" t="-10526" r="-2148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0" name="文本框 179">
            <a:extLst>
              <a:ext uri="{FF2B5EF4-FFF2-40B4-BE49-F238E27FC236}">
                <a16:creationId xmlns:a16="http://schemas.microsoft.com/office/drawing/2014/main" id="{E9758DB8-7D08-4339-BB84-3047E589AF82}"/>
              </a:ext>
            </a:extLst>
          </p:cNvPr>
          <p:cNvSpPr txBox="1"/>
          <p:nvPr/>
        </p:nvSpPr>
        <p:spPr>
          <a:xfrm>
            <a:off x="4801302" y="4382843"/>
            <a:ext cx="431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That is why we need DEEP learning!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56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A8BB65D-1C98-4E42-8DBD-5BFE9606E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033F-B9EF-4275-92BA-6FE75C4E9A92}" type="slidenum">
              <a:rPr lang="zh-CN" altLang="en-US" smtClean="0"/>
              <a:t>51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69A633C-D077-4A1E-9865-A1841670C8B9}"/>
              </a:ext>
            </a:extLst>
          </p:cNvPr>
          <p:cNvSpPr txBox="1"/>
          <p:nvPr/>
        </p:nvSpPr>
        <p:spPr>
          <a:xfrm>
            <a:off x="1746258" y="2721114"/>
            <a:ext cx="56514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/>
              <a:t>How to</a:t>
            </a:r>
            <a:r>
              <a:rPr lang="zh-CN" altLang="en-US" sz="4000" dirty="0"/>
              <a:t> </a:t>
            </a:r>
            <a:r>
              <a:rPr lang="en-US" altLang="zh-CN" sz="4000" dirty="0"/>
              <a:t>train a model?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563333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241C8B3-88EE-4EEF-B3B7-F2A0E8FDBD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9055"/>
            <a:ext cx="9144000" cy="3748945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76DC8025-FDAB-4F66-9A5D-8947693C6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200" y="201336"/>
            <a:ext cx="7886700" cy="667232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Train/Evaluate a model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C30D9B6-8850-4F0F-A7D6-CA4485007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033F-B9EF-4275-92BA-6FE75C4E9A92}" type="slidenum">
              <a:rPr lang="zh-CN" altLang="en-US" smtClean="0"/>
              <a:t>52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3ED1E1F-CE7C-41A1-9CEF-61B4E64CA0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7019"/>
            <a:ext cx="9144000" cy="30773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2823559-64AC-4484-A333-6C5457C41F21}"/>
                  </a:ext>
                </a:extLst>
              </p:cNvPr>
              <p:cNvSpPr txBox="1"/>
              <p:nvPr/>
            </p:nvSpPr>
            <p:spPr>
              <a:xfrm>
                <a:off x="1380015" y="3960530"/>
                <a:ext cx="66607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/>
                  <a:t>Train a model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altLang="zh-CN" sz="2400" dirty="0"/>
                  <a:t> Minimize the loss function 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2823559-64AC-4484-A333-6C5457C41F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015" y="3960530"/>
                <a:ext cx="6660798" cy="461665"/>
              </a:xfrm>
              <a:prstGeom prst="rect">
                <a:avLst/>
              </a:prstGeom>
              <a:blipFill>
                <a:blip r:embed="rId4"/>
                <a:stretch>
                  <a:fillRect l="-1372" t="-10667" r="-457" b="-3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>
            <a:extLst>
              <a:ext uri="{FF2B5EF4-FFF2-40B4-BE49-F238E27FC236}">
                <a16:creationId xmlns:a16="http://schemas.microsoft.com/office/drawing/2014/main" id="{89A89B3B-7E90-4B86-BC52-19C90814BF23}"/>
              </a:ext>
            </a:extLst>
          </p:cNvPr>
          <p:cNvSpPr/>
          <p:nvPr/>
        </p:nvSpPr>
        <p:spPr>
          <a:xfrm>
            <a:off x="3806260" y="6211669"/>
            <a:ext cx="50628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4A87E9"/>
                </a:solidFill>
                <a:latin typeface="LMSans8-Regular-Identity-H"/>
              </a:rPr>
              <a:t>Ian Goodfellow, </a:t>
            </a:r>
            <a:r>
              <a:rPr lang="en-US" altLang="zh-CN" dirty="0" err="1">
                <a:solidFill>
                  <a:srgbClr val="4A87E9"/>
                </a:solidFill>
                <a:latin typeface="LMSans8-Regular-Identity-H"/>
              </a:rPr>
              <a:t>Yoshua</a:t>
            </a:r>
            <a:r>
              <a:rPr lang="en-US" altLang="zh-CN" dirty="0">
                <a:solidFill>
                  <a:srgbClr val="4A87E9"/>
                </a:solidFill>
                <a:latin typeface="LMSans8-Regular-Identity-H"/>
              </a:rPr>
              <a:t> </a:t>
            </a:r>
            <a:r>
              <a:rPr lang="en-US" altLang="zh-CN" dirty="0" err="1">
                <a:solidFill>
                  <a:srgbClr val="4A87E9"/>
                </a:solidFill>
                <a:latin typeface="LMSans8-Regular-Identity-H"/>
              </a:rPr>
              <a:t>Bengio</a:t>
            </a:r>
            <a:r>
              <a:rPr lang="en-US" altLang="zh-CN" dirty="0">
                <a:solidFill>
                  <a:srgbClr val="4A87E9"/>
                </a:solidFill>
                <a:latin typeface="LMSans8-Regular-Identity-H"/>
              </a:rPr>
              <a:t>, and Aaron Courville, </a:t>
            </a:r>
            <a:r>
              <a:rPr lang="en-US" altLang="zh-CN" dirty="0">
                <a:solidFill>
                  <a:srgbClr val="4A87E9"/>
                </a:solidFill>
                <a:latin typeface="LMMono8-Regular-Identity-H"/>
              </a:rPr>
              <a:t>http://www.deeplearningbook.org </a:t>
            </a:r>
            <a:r>
              <a:rPr lang="en-US" altLang="zh-CN" dirty="0">
                <a:solidFill>
                  <a:srgbClr val="4A87E9"/>
                </a:solidFill>
                <a:latin typeface="LMSans8-Regular-Identity-H"/>
              </a:rPr>
              <a:t>MIT Press, 2016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3390334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B18E2E-80A1-46FA-9DB4-96DC246D9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What is Machine Learning?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EC22DD8-90CC-450D-B045-4F0671FCC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033F-B9EF-4275-92BA-6FE75C4E9A92}" type="slidenum">
              <a:rPr lang="zh-CN" altLang="en-US" smtClean="0"/>
              <a:t>53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975F94A-B58C-4A88-AC02-0C5C8483CE3D}"/>
              </a:ext>
            </a:extLst>
          </p:cNvPr>
          <p:cNvSpPr txBox="1"/>
          <p:nvPr/>
        </p:nvSpPr>
        <p:spPr>
          <a:xfrm>
            <a:off x="997789" y="1461656"/>
            <a:ext cx="7148421" cy="14773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/>
              <a:t>Machine learning</a:t>
            </a:r>
            <a:r>
              <a:rPr lang="en-US" altLang="zh-CN" dirty="0"/>
              <a:t> (</a:t>
            </a:r>
            <a:r>
              <a:rPr lang="en-US" altLang="zh-CN" b="1" dirty="0"/>
              <a:t>ML</a:t>
            </a:r>
            <a:r>
              <a:rPr lang="en-US" altLang="zh-CN" dirty="0"/>
              <a:t>) is the scientific study of </a:t>
            </a:r>
            <a:r>
              <a:rPr lang="en-US" altLang="zh-CN" dirty="0">
                <a:solidFill>
                  <a:schemeClr val="accent6"/>
                </a:solidFill>
              </a:rPr>
              <a:t>algorithms and statistical models</a:t>
            </a:r>
            <a:r>
              <a:rPr lang="en-US" altLang="zh-CN" dirty="0"/>
              <a:t> that computer systems use to effectively perform</a:t>
            </a:r>
            <a:r>
              <a:rPr lang="en-US" altLang="zh-CN" dirty="0">
                <a:solidFill>
                  <a:srgbClr val="FF0000"/>
                </a:solidFill>
              </a:rPr>
              <a:t> a specific task</a:t>
            </a:r>
            <a:r>
              <a:rPr lang="en-US" altLang="zh-CN" dirty="0"/>
              <a:t> </a:t>
            </a:r>
            <a:r>
              <a:rPr lang="en-US" altLang="zh-CN" dirty="0">
                <a:solidFill>
                  <a:srgbClr val="7030A0"/>
                </a:solidFill>
              </a:rPr>
              <a:t>without using explicit instructions</a:t>
            </a:r>
            <a:r>
              <a:rPr lang="en-US" altLang="zh-CN" dirty="0"/>
              <a:t>.</a:t>
            </a:r>
          </a:p>
          <a:p>
            <a:pPr algn="r"/>
            <a:r>
              <a:rPr lang="en-US" altLang="zh-CN" dirty="0"/>
              <a:t>——</a:t>
            </a:r>
            <a:r>
              <a:rPr lang="en-US" altLang="zh-CN" dirty="0" err="1"/>
              <a:t>wikipedia</a:t>
            </a:r>
            <a:endParaRPr lang="zh-CN" alt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69D0A6F-CDAB-4E84-AD8A-6141C4DEDF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636" y="3678465"/>
            <a:ext cx="6098726" cy="2950996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69C4A0D5-A563-4423-8EA1-6607BF227422}"/>
              </a:ext>
            </a:extLst>
          </p:cNvPr>
          <p:cNvSpPr txBox="1"/>
          <p:nvPr/>
        </p:nvSpPr>
        <p:spPr>
          <a:xfrm flipH="1">
            <a:off x="1913859" y="3179535"/>
            <a:ext cx="5465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</a:rPr>
              <a:t>Linear Regression is also Machine Learning!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77432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53FD392-BAEE-4E97-9E6B-26196561F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033F-B9EF-4275-92BA-6FE75C4E9A92}" type="slidenum">
              <a:rPr lang="zh-CN" altLang="en-US" smtClean="0"/>
              <a:t>54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6F04974-2524-49D6-ABF0-F9DE8CFC6283}"/>
              </a:ext>
            </a:extLst>
          </p:cNvPr>
          <p:cNvSpPr txBox="1"/>
          <p:nvPr/>
        </p:nvSpPr>
        <p:spPr>
          <a:xfrm flipH="1">
            <a:off x="1638906" y="2644170"/>
            <a:ext cx="6102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/>
              <a:t>How PCA bases mix Fourier bases? </a:t>
            </a:r>
            <a:endParaRPr lang="zh-CN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64272897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2AE36C-2687-4493-88EA-1A549F92D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Bases Mixing (2</a:t>
            </a:r>
            <a:r>
              <a:rPr lang="en-US" altLang="zh-CN" baseline="30000" dirty="0"/>
              <a:t>nd</a:t>
            </a:r>
            <a:r>
              <a:rPr lang="en-US" altLang="zh-CN" dirty="0"/>
              <a:t> and 4</a:t>
            </a:r>
            <a:r>
              <a:rPr lang="en-US" altLang="zh-CN" baseline="30000" dirty="0"/>
              <a:t>th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54F5849-6E7C-40E6-A558-EA5C09702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033F-B9EF-4275-92BA-6FE75C4E9A92}" type="slidenum">
              <a:rPr lang="zh-CN" altLang="en-US" smtClean="0"/>
              <a:t>55</a:t>
            </a:fld>
            <a:endParaRPr lang="zh-CN" altLang="en-US"/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35D9E15C-B5E7-4523-BEF2-745B638AF3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68" y="1540974"/>
            <a:ext cx="8702386" cy="4562283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378D2E1A-D9D8-4584-8B3D-49B798E5AD9D}"/>
                  </a:ext>
                </a:extLst>
              </p:cNvPr>
              <p:cNvSpPr txBox="1"/>
              <p:nvPr/>
            </p:nvSpPr>
            <p:spPr>
              <a:xfrm>
                <a:off x="2108966" y="1469493"/>
                <a:ext cx="23134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altLang="zh-CN" dirty="0"/>
                  <a:t>: PCA eigenmodes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378D2E1A-D9D8-4584-8B3D-49B798E5AD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8966" y="1469493"/>
                <a:ext cx="2313454" cy="369332"/>
              </a:xfrm>
              <a:prstGeom prst="rect">
                <a:avLst/>
              </a:prstGeom>
              <a:blipFill>
                <a:blip r:embed="rId3"/>
                <a:stretch>
                  <a:fillRect t="-8197" r="-2111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52A50DCB-7FC8-4727-ABCE-644E6A8BA07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3" t="3238" r="74576" b="63553"/>
          <a:stretch/>
        </p:blipFill>
        <p:spPr>
          <a:xfrm>
            <a:off x="471208" y="1447904"/>
            <a:ext cx="1480316" cy="87187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9AD3021-6B86-43E4-9618-F43F73868E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69" t="3817" r="40994" b="62974"/>
          <a:stretch/>
        </p:blipFill>
        <p:spPr>
          <a:xfrm>
            <a:off x="435429" y="2423964"/>
            <a:ext cx="1516095" cy="88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15227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2AE36C-2687-4493-88EA-1A549F92D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Bases Mixing (2</a:t>
            </a:r>
            <a:r>
              <a:rPr lang="en-US" altLang="zh-CN" baseline="30000" dirty="0"/>
              <a:t>nd</a:t>
            </a:r>
            <a:r>
              <a:rPr lang="en-US" altLang="zh-CN" dirty="0"/>
              <a:t> and 4</a:t>
            </a:r>
            <a:r>
              <a:rPr lang="en-US" altLang="zh-CN" baseline="30000" dirty="0"/>
              <a:t>th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54F5849-6E7C-40E6-A558-EA5C09702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033F-B9EF-4275-92BA-6FE75C4E9A92}" type="slidenum">
              <a:rPr lang="zh-CN" altLang="en-US" smtClean="0"/>
              <a:t>56</a:t>
            </a:fld>
            <a:endParaRPr lang="zh-CN" altLang="en-US"/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A04A773C-48B7-46AA-A0E0-E10C9B0AE1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21" y="1610791"/>
            <a:ext cx="8501497" cy="4456966"/>
          </a:xfrm>
        </p:spPr>
      </p:pic>
    </p:spTree>
    <p:extLst>
      <p:ext uri="{BB962C8B-B14F-4D97-AF65-F5344CB8AC3E}">
        <p14:creationId xmlns:p14="http://schemas.microsoft.com/office/powerpoint/2010/main" val="160299391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2AE36C-2687-4493-88EA-1A549F92D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Bases Mixing (2</a:t>
            </a:r>
            <a:r>
              <a:rPr lang="en-US" altLang="zh-CN" baseline="30000" dirty="0"/>
              <a:t>nd</a:t>
            </a:r>
            <a:r>
              <a:rPr lang="en-US" altLang="zh-CN" dirty="0"/>
              <a:t> and 4</a:t>
            </a:r>
            <a:r>
              <a:rPr lang="en-US" altLang="zh-CN" baseline="30000" dirty="0"/>
              <a:t>th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54F5849-6E7C-40E6-A558-EA5C09702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033F-B9EF-4275-92BA-6FE75C4E9A92}" type="slidenum">
              <a:rPr lang="zh-CN" altLang="en-US" smtClean="0"/>
              <a:t>57</a:t>
            </a:fld>
            <a:endParaRPr lang="zh-CN" altLang="en-US"/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F850BBF8-061F-4F73-82A6-2000B39EB3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" y="1582210"/>
            <a:ext cx="8783781" cy="4490403"/>
          </a:xfrm>
        </p:spPr>
      </p:pic>
      <p:sp>
        <p:nvSpPr>
          <p:cNvPr id="3" name="椭圆 2">
            <a:extLst>
              <a:ext uri="{FF2B5EF4-FFF2-40B4-BE49-F238E27FC236}">
                <a16:creationId xmlns:a16="http://schemas.microsoft.com/office/drawing/2014/main" id="{447D150E-78A7-4A9D-ADEE-F54B3F25DB46}"/>
              </a:ext>
            </a:extLst>
          </p:cNvPr>
          <p:cNvSpPr/>
          <p:nvPr/>
        </p:nvSpPr>
        <p:spPr>
          <a:xfrm>
            <a:off x="6097870" y="3096618"/>
            <a:ext cx="493664" cy="4936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3B0F922-C73A-47F9-B617-0B79A609A1D0}"/>
              </a:ext>
            </a:extLst>
          </p:cNvPr>
          <p:cNvSpPr txBox="1"/>
          <p:nvPr/>
        </p:nvSpPr>
        <p:spPr>
          <a:xfrm>
            <a:off x="6697200" y="2828835"/>
            <a:ext cx="23019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rgbClr val="FF0000"/>
                </a:solidFill>
              </a:rPr>
              <a:t>A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new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observable</a:t>
            </a:r>
          </a:p>
          <a:p>
            <a:pPr algn="ctr"/>
            <a:r>
              <a:rPr lang="en-US" altLang="zh-CN" dirty="0">
                <a:solidFill>
                  <a:srgbClr val="FF0000"/>
                </a:solidFill>
              </a:rPr>
              <a:t>defined by PCA to </a:t>
            </a:r>
          </a:p>
          <a:p>
            <a:pPr algn="ctr"/>
            <a:r>
              <a:rPr lang="en-US" altLang="zh-CN" dirty="0">
                <a:solidFill>
                  <a:srgbClr val="FF0000"/>
                </a:solidFill>
              </a:rPr>
              <a:t>characterize v2/v4 </a:t>
            </a:r>
          </a:p>
          <a:p>
            <a:pPr algn="ctr"/>
            <a:r>
              <a:rPr lang="en-US" altLang="zh-CN" dirty="0">
                <a:solidFill>
                  <a:srgbClr val="FF0000"/>
                </a:solidFill>
              </a:rPr>
              <a:t>correlation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86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94C9AB-1768-4A00-81BD-590D2ED7F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916" y="519478"/>
            <a:ext cx="8374201" cy="543137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dirty="0"/>
              <a:t>Principal component analysis</a:t>
            </a:r>
            <a:br>
              <a:rPr lang="en-US" altLang="zh-CN" dirty="0"/>
            </a:br>
            <a:r>
              <a:rPr lang="en-US" altLang="zh-CN" dirty="0"/>
              <a:t>——Application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AB0370E-2720-4C21-B0E3-A97B5E2EC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033F-B9EF-4275-92BA-6FE75C4E9A92}" type="slidenum">
              <a:rPr lang="zh-CN" altLang="en-US" smtClean="0"/>
              <a:t>6</a:t>
            </a:fld>
            <a:endParaRPr lang="zh-CN" altLang="en-US"/>
          </a:p>
        </p:txBody>
      </p:sp>
      <p:pic>
        <p:nvPicPr>
          <p:cNvPr id="10" name="内容占位符 4">
            <a:extLst>
              <a:ext uri="{FF2B5EF4-FFF2-40B4-BE49-F238E27FC236}">
                <a16:creationId xmlns:a16="http://schemas.microsoft.com/office/drawing/2014/main" id="{C33BA45A-4297-4482-A515-B8DD7A92956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396" y="1704626"/>
            <a:ext cx="8250045" cy="4446082"/>
          </a:xfrm>
        </p:spPr>
      </p:pic>
    </p:spTree>
    <p:extLst>
      <p:ext uri="{BB962C8B-B14F-4D97-AF65-F5344CB8AC3E}">
        <p14:creationId xmlns:p14="http://schemas.microsoft.com/office/powerpoint/2010/main" val="2461262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94C9AB-1768-4A00-81BD-590D2ED7F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916" y="519478"/>
            <a:ext cx="8374201" cy="543137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dirty="0"/>
              <a:t>Principal component analysis</a:t>
            </a:r>
            <a:br>
              <a:rPr lang="en-US" altLang="zh-CN" dirty="0"/>
            </a:br>
            <a:r>
              <a:rPr lang="en-US" altLang="zh-CN" dirty="0"/>
              <a:t>——Application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AB0370E-2720-4C21-B0E3-A97B5E2EC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033F-B9EF-4275-92BA-6FE75C4E9A92}" type="slidenum">
              <a:rPr lang="zh-CN" altLang="en-US" smtClean="0"/>
              <a:t>7</a:t>
            </a:fld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AC569BA2-3D00-452E-8EC1-B52BE1F51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3009" y="1355725"/>
            <a:ext cx="7466013" cy="550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994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94C9AB-1768-4A00-81BD-590D2ED7F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3600" y="501649"/>
            <a:ext cx="9519392" cy="543137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dirty="0"/>
              <a:t>Principal component analysis --math</a:t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AB0370E-2720-4C21-B0E3-A97B5E2EC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033F-B9EF-4275-92BA-6FE75C4E9A92}" type="slidenum">
              <a:rPr lang="zh-CN" altLang="en-US" smtClean="0"/>
              <a:t>8</a:t>
            </a:fld>
            <a:endParaRPr lang="zh-CN" altLang="en-US"/>
          </a:p>
        </p:txBody>
      </p:sp>
      <p:pic>
        <p:nvPicPr>
          <p:cNvPr id="6" name="图片 4">
            <a:extLst>
              <a:ext uri="{FF2B5EF4-FFF2-40B4-BE49-F238E27FC236}">
                <a16:creationId xmlns:a16="http://schemas.microsoft.com/office/drawing/2014/main" id="{35C0ABFF-A3F1-4A99-B844-AAB7974479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43"/>
          <a:stretch/>
        </p:blipFill>
        <p:spPr bwMode="auto">
          <a:xfrm>
            <a:off x="1" y="3046497"/>
            <a:ext cx="9143999" cy="3375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81EE2CDB-4EA2-4EAF-A938-84CDD1703CEE}"/>
              </a:ext>
            </a:extLst>
          </p:cNvPr>
          <p:cNvSpPr txBox="1"/>
          <p:nvPr/>
        </p:nvSpPr>
        <p:spPr>
          <a:xfrm>
            <a:off x="2095083" y="5569783"/>
            <a:ext cx="1231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(features)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B7706E1-1B5C-482D-8DD0-3E1A59B01584}"/>
                  </a:ext>
                </a:extLst>
              </p:cNvPr>
              <p:cNvSpPr txBox="1"/>
              <p:nvPr/>
            </p:nvSpPr>
            <p:spPr>
              <a:xfrm>
                <a:off x="115329" y="918885"/>
                <a:ext cx="8550931" cy="1631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b="1" dirty="0"/>
                  <a:t>Theorem: SVD(Singular Value Decomposition)</a:t>
                </a:r>
              </a:p>
              <a:p>
                <a:r>
                  <a:rPr lang="en-US" altLang="zh-CN" sz="2000" dirty="0"/>
                  <a:t>For a complex (real) matrix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,∃</m:t>
                    </m:r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unitary (orthogonal) matrices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along with a sub-diagonal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such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m:rPr>
                          <m:sty m:val="p"/>
                        </m:rP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altLang="zh-CN" sz="2000" dirty="0"/>
              </a:p>
              <a:p>
                <a:r>
                  <a:rPr lang="en-US" altLang="zh-CN" sz="2000" dirty="0"/>
                  <a:t>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𝑑𝑖𝑎𝑔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</m:e>
                    </m:d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≥=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B7706E1-1B5C-482D-8DD0-3E1A59B015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29" y="918885"/>
                <a:ext cx="8550931" cy="1631216"/>
              </a:xfrm>
              <a:prstGeom prst="rect">
                <a:avLst/>
              </a:prstGeom>
              <a:blipFill>
                <a:blip r:embed="rId3"/>
                <a:stretch>
                  <a:fillRect l="-784" t="-2247" b="-59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D48AED97-B8B9-47F2-9C51-29305DB9E7E9}"/>
                  </a:ext>
                </a:extLst>
              </p:cNvPr>
              <p:cNvSpPr txBox="1"/>
              <p:nvPr/>
            </p:nvSpPr>
            <p:spPr>
              <a:xfrm flipH="1">
                <a:off x="4717012" y="1851239"/>
                <a:ext cx="135478" cy="36784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D48AED97-B8B9-47F2-9C51-29305DB9E7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717012" y="1851239"/>
                <a:ext cx="135478" cy="367848"/>
              </a:xfrm>
              <a:prstGeom prst="rect">
                <a:avLst/>
              </a:prstGeom>
              <a:blipFill>
                <a:blip r:embed="rId4"/>
                <a:stretch>
                  <a:fillRect l="-13636" r="-1181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909CC6FC-FA2B-44D2-8E62-C15856D2A732}"/>
                  </a:ext>
                </a:extLst>
              </p:cNvPr>
              <p:cNvSpPr txBox="1"/>
              <p:nvPr/>
            </p:nvSpPr>
            <p:spPr>
              <a:xfrm>
                <a:off x="226964" y="2461067"/>
                <a:ext cx="6121291" cy="6585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altLang="zh-CN" dirty="0"/>
                  <a:t>: singular values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,:</m:t>
                        </m:r>
                      </m:sub>
                    </m:sSub>
                  </m:oMath>
                </a14:m>
                <a:r>
                  <a:rPr lang="en-US" altLang="zh-CN" dirty="0"/>
                  <a:t>: eigenmodes/ eigenvectors/principal components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909CC6FC-FA2B-44D2-8E62-C15856D2A7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964" y="2461067"/>
                <a:ext cx="6121291" cy="658514"/>
              </a:xfrm>
              <a:prstGeom prst="rect">
                <a:avLst/>
              </a:prstGeom>
              <a:blipFill>
                <a:blip r:embed="rId5"/>
                <a:stretch>
                  <a:fillRect t="-5556" b="-120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DAB215D4-7D86-4C3C-9DB1-FD337D56C91F}"/>
              </a:ext>
            </a:extLst>
          </p:cNvPr>
          <p:cNvSpPr txBox="1"/>
          <p:nvPr/>
        </p:nvSpPr>
        <p:spPr>
          <a:xfrm>
            <a:off x="7675926" y="5987019"/>
            <a:ext cx="34015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dirty="0"/>
              <a:t>V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65373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94C9AB-1768-4A00-81BD-590D2ED7F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7696" y="736616"/>
            <a:ext cx="9519392" cy="543137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dirty="0"/>
              <a:t>Principal component analysis --math</a:t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AB0370E-2720-4C21-B0E3-A97B5E2EC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033F-B9EF-4275-92BA-6FE75C4E9A92}" type="slidenum">
              <a:rPr lang="zh-CN" altLang="en-US" smtClean="0"/>
              <a:t>9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332CD8E-1449-45DD-BB32-92494CB77525}"/>
                  </a:ext>
                </a:extLst>
              </p:cNvPr>
              <p:cNvSpPr txBox="1"/>
              <p:nvPr/>
            </p:nvSpPr>
            <p:spPr>
              <a:xfrm>
                <a:off x="500121" y="1279753"/>
                <a:ext cx="8143758" cy="2736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/>
                  <a:t>Now, the 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sz="3200" dirty="0"/>
                  <a:t>th event can be decomposed as summation of eigenvectors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zh-CN" altLang="en-US" sz="3200" dirty="0"/>
                  <a:t>：</a:t>
                </a:r>
                <a:endParaRPr lang="en-US" altLang="zh-CN" sz="3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,:</m:t>
                          </m:r>
                        </m:sub>
                      </m:sSub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≈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=1,2,…,</m:t>
                          </m:r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CN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</a:rPr>
                                <m:t>:,</m:t>
                              </m:r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altLang="zh-CN" sz="2400" dirty="0"/>
              </a:p>
              <a:p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/>
                  <a:t>is the cut we choose to drop out minor modes.</a:t>
                </a: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332CD8E-1449-45DD-BB32-92494CB775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121" y="1279753"/>
                <a:ext cx="8143758" cy="2736839"/>
              </a:xfrm>
              <a:prstGeom prst="rect">
                <a:avLst/>
              </a:prstGeom>
              <a:blipFill>
                <a:blip r:embed="rId2"/>
                <a:stretch>
                  <a:fillRect l="-1871" t="-2895" b="-42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椭圆 6">
            <a:extLst>
              <a:ext uri="{FF2B5EF4-FFF2-40B4-BE49-F238E27FC236}">
                <a16:creationId xmlns:a16="http://schemas.microsoft.com/office/drawing/2014/main" id="{EF15DA1F-4C7D-4CD8-818A-D7EF3B45D0FF}"/>
              </a:ext>
            </a:extLst>
          </p:cNvPr>
          <p:cNvSpPr/>
          <p:nvPr/>
        </p:nvSpPr>
        <p:spPr>
          <a:xfrm>
            <a:off x="5207488" y="4366830"/>
            <a:ext cx="2500923" cy="146929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k numbers</a:t>
            </a:r>
            <a:endParaRPr lang="zh-CN" altLang="en-US" sz="2800" dirty="0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A96FD6BD-4371-4802-A013-8E56E29EC92E}"/>
              </a:ext>
            </a:extLst>
          </p:cNvPr>
          <p:cNvSpPr/>
          <p:nvPr/>
        </p:nvSpPr>
        <p:spPr>
          <a:xfrm>
            <a:off x="1332523" y="4366830"/>
            <a:ext cx="2500923" cy="146929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n numbers</a:t>
            </a:r>
            <a:endParaRPr lang="zh-CN" altLang="en-US" sz="2800" dirty="0"/>
          </a:p>
        </p:txBody>
      </p:sp>
      <p:sp>
        <p:nvSpPr>
          <p:cNvPr id="9" name="箭头: 右 8">
            <a:extLst>
              <a:ext uri="{FF2B5EF4-FFF2-40B4-BE49-F238E27FC236}">
                <a16:creationId xmlns:a16="http://schemas.microsoft.com/office/drawing/2014/main" id="{68EC009B-D2A6-4A80-91B8-541BA45A21E0}"/>
              </a:ext>
            </a:extLst>
          </p:cNvPr>
          <p:cNvSpPr/>
          <p:nvPr/>
        </p:nvSpPr>
        <p:spPr>
          <a:xfrm>
            <a:off x="3978031" y="4884615"/>
            <a:ext cx="1133231" cy="50800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6B46351A-746D-4B6B-85FB-CBB99AFA363B}"/>
                  </a:ext>
                </a:extLst>
              </p:cNvPr>
              <p:cNvSpPr/>
              <p:nvPr/>
            </p:nvSpPr>
            <p:spPr>
              <a:xfrm>
                <a:off x="1907767" y="5603133"/>
                <a:ext cx="1345625" cy="6063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3200" i="1">
                              <a:latin typeface="Cambria Math" panose="02040503050406030204" pitchFamily="18" charset="0"/>
                            </a:rPr>
                            <m:t>,1∼</m:t>
                          </m:r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6B46351A-746D-4B6B-85FB-CBB99AFA36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67" y="5603133"/>
                <a:ext cx="1345625" cy="6063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4C628898-CBFF-465C-81FF-4E39D03F0307}"/>
                  </a:ext>
                </a:extLst>
              </p:cNvPr>
              <p:cNvSpPr/>
              <p:nvPr/>
            </p:nvSpPr>
            <p:spPr>
              <a:xfrm>
                <a:off x="5890610" y="5620764"/>
                <a:ext cx="1333827" cy="6063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altLang="zh-CN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3200" i="1">
                              <a:latin typeface="Cambria Math" panose="02040503050406030204" pitchFamily="18" charset="0"/>
                            </a:rPr>
                            <m:t>,1∼</m:t>
                          </m:r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4C628898-CBFF-465C-81FF-4E39D03F03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0610" y="5620764"/>
                <a:ext cx="1333827" cy="6063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6B5EE3E0-5001-4E38-AE2C-48B989FCC207}"/>
                  </a:ext>
                </a:extLst>
              </p:cNvPr>
              <p:cNvSpPr/>
              <p:nvPr/>
            </p:nvSpPr>
            <p:spPr>
              <a:xfrm>
                <a:off x="3543082" y="4116518"/>
                <a:ext cx="222509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>
                    <a:solidFill>
                      <a:schemeClr val="accent2"/>
                    </a:solidFill>
                  </a:rPr>
                  <a:t>The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sz="2400" dirty="0">
                    <a:solidFill>
                      <a:schemeClr val="accent2"/>
                    </a:solidFill>
                  </a:rPr>
                  <a:t>th event </a:t>
                </a:r>
                <a:endParaRPr lang="zh-CN" alt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6B5EE3E0-5001-4E38-AE2C-48B989FCC2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082" y="4116518"/>
                <a:ext cx="2225096" cy="461665"/>
              </a:xfrm>
              <a:prstGeom prst="rect">
                <a:avLst/>
              </a:prstGeom>
              <a:blipFill>
                <a:blip r:embed="rId5"/>
                <a:stretch>
                  <a:fillRect l="-4110" t="-10526" r="-3288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50079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微软雅黑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1566</Words>
  <Application>Microsoft Office PowerPoint</Application>
  <PresentationFormat>全屏显示(4:3)</PresentationFormat>
  <Paragraphs>347</Paragraphs>
  <Slides>57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57</vt:i4>
      </vt:variant>
    </vt:vector>
  </HeadingPairs>
  <TitlesOfParts>
    <vt:vector size="65" baseType="lpstr">
      <vt:lpstr>LMMono8-Regular-Identity-H</vt:lpstr>
      <vt:lpstr>LMSans8-Regular-Identity-H</vt:lpstr>
      <vt:lpstr>等线</vt:lpstr>
      <vt:lpstr>微软雅黑</vt:lpstr>
      <vt:lpstr>Arial</vt:lpstr>
      <vt:lpstr>Cambria Math</vt:lpstr>
      <vt:lpstr>Georgia</vt:lpstr>
      <vt:lpstr>Office Theme</vt:lpstr>
      <vt:lpstr>PowerPoint 演示文稿</vt:lpstr>
      <vt:lpstr>Overview</vt:lpstr>
      <vt:lpstr>Machine learning</vt:lpstr>
      <vt:lpstr>What is PCA?</vt:lpstr>
      <vt:lpstr>An intuitive way for PCA</vt:lpstr>
      <vt:lpstr>Principal component analysis ——Application</vt:lpstr>
      <vt:lpstr>Principal component analysis ——Application</vt:lpstr>
      <vt:lpstr>Principal component analysis --math </vt:lpstr>
      <vt:lpstr>Principal component analysis --math </vt:lpstr>
      <vt:lpstr>PCA in physics</vt:lpstr>
      <vt:lpstr>PCA in physics</vt:lpstr>
      <vt:lpstr>PCA in Heavy-Ion</vt:lpstr>
      <vt:lpstr>Principal Component Analysis(PCA) in Heavy-ion Physics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Pearson correlation between initial and final</vt:lpstr>
      <vt:lpstr>Pearson correlation between initial and final</vt:lpstr>
      <vt:lpstr>Conclusion for paper 1</vt:lpstr>
      <vt:lpstr>The limitation of studying sub-leading flow with PCA</vt:lpstr>
      <vt:lpstr>PowerPoint 演示文稿</vt:lpstr>
      <vt:lpstr>PowerPoint 演示文稿</vt:lpstr>
      <vt:lpstr>Cause for Sub-leading flow</vt:lpstr>
      <vt:lpstr>Experimental results</vt:lpstr>
      <vt:lpstr>PowerPoint 演示文稿</vt:lpstr>
      <vt:lpstr>Reproduce CMS results</vt:lpstr>
      <vt:lpstr>Problem 1: How to choose p_T bins?</vt:lpstr>
      <vt:lpstr>Problem 1: How to choose p_T bins?</vt:lpstr>
      <vt:lpstr>Problem 2 : Normalization</vt:lpstr>
      <vt:lpstr>Problem 2 : Normalization</vt:lpstr>
      <vt:lpstr>Conclusion for paper 2</vt:lpstr>
      <vt:lpstr>Summary &amp; Outlook</vt:lpstr>
      <vt:lpstr>PowerPoint 演示文稿</vt:lpstr>
      <vt:lpstr>More advanced PCAs ……</vt:lpstr>
      <vt:lpstr>PowerPoint 演示文稿</vt:lpstr>
      <vt:lpstr>VI. Back up</vt:lpstr>
      <vt:lpstr>Model Details</vt:lpstr>
      <vt:lpstr>PCA Implementation</vt:lpstr>
      <vt:lpstr>Signal &amp; Noise</vt:lpstr>
      <vt:lpstr>Bases Mixing (2nd and 4th)</vt:lpstr>
      <vt:lpstr>Bases Mixing (2nd and 4th)</vt:lpstr>
      <vt:lpstr>PCA for Initial Profiles</vt:lpstr>
      <vt:lpstr>Angle shift</vt:lpstr>
      <vt:lpstr>Angle Shift</vt:lpstr>
      <vt:lpstr>Good about Neural Networks</vt:lpstr>
      <vt:lpstr>PowerPoint 演示文稿</vt:lpstr>
      <vt:lpstr>Train/Evaluate a model</vt:lpstr>
      <vt:lpstr>What is Machine Learning?</vt:lpstr>
      <vt:lpstr>PowerPoint 演示文稿</vt:lpstr>
      <vt:lpstr>Bases Mixing (2nd and 4th)</vt:lpstr>
      <vt:lpstr>Bases Mixing (2nd and 4th)</vt:lpstr>
      <vt:lpstr>Bases Mixing (2nd and 4th)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2018-09-24T13:03:09Z</dcterms:created>
  <dcterms:modified xsi:type="dcterms:W3CDTF">2019-06-25T04:25:34Z</dcterms:modified>
</cp:coreProperties>
</file>