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2"/>
  </p:notesMasterIdLst>
  <p:handoutMasterIdLst>
    <p:handoutMasterId r:id="rId33"/>
  </p:handoutMasterIdLst>
  <p:sldIdLst>
    <p:sldId id="477" r:id="rId2"/>
    <p:sldId id="915" r:id="rId3"/>
    <p:sldId id="916" r:id="rId4"/>
    <p:sldId id="929" r:id="rId5"/>
    <p:sldId id="920" r:id="rId6"/>
    <p:sldId id="930" r:id="rId7"/>
    <p:sldId id="928" r:id="rId8"/>
    <p:sldId id="919" r:id="rId9"/>
    <p:sldId id="921" r:id="rId10"/>
    <p:sldId id="923" r:id="rId11"/>
    <p:sldId id="931" r:id="rId12"/>
    <p:sldId id="927" r:id="rId13"/>
    <p:sldId id="932" r:id="rId14"/>
    <p:sldId id="925" r:id="rId15"/>
    <p:sldId id="938" r:id="rId16"/>
    <p:sldId id="926" r:id="rId17"/>
    <p:sldId id="933" r:id="rId18"/>
    <p:sldId id="936" r:id="rId19"/>
    <p:sldId id="937" r:id="rId20"/>
    <p:sldId id="934" r:id="rId21"/>
    <p:sldId id="935" r:id="rId22"/>
    <p:sldId id="924" r:id="rId23"/>
    <p:sldId id="940" r:id="rId24"/>
    <p:sldId id="941" r:id="rId25"/>
    <p:sldId id="944" r:id="rId26"/>
    <p:sldId id="946" r:id="rId27"/>
    <p:sldId id="939" r:id="rId28"/>
    <p:sldId id="947" r:id="rId29"/>
    <p:sldId id="945" r:id="rId30"/>
    <p:sldId id="345" r:id="rId31"/>
  </p:sldIdLst>
  <p:sldSz cx="9144000" cy="6858000" type="overhead"/>
  <p:notesSz cx="7315200" cy="9601200"/>
  <p:defaultTextStyle>
    <a:defPPr>
      <a:defRPr lang="en-US"/>
    </a:defPPr>
    <a:lvl1pPr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1pPr>
    <a:lvl2pPr marL="4572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2pPr>
    <a:lvl3pPr marL="9144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3pPr>
    <a:lvl4pPr marL="13716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4pPr>
    <a:lvl5pPr marL="18288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5pPr>
    <a:lvl6pPr marL="2286000" algn="l" defTabSz="914400" rtl="0" eaLnBrk="1" latinLnBrk="0" hangingPunct="1">
      <a:defRPr kumimoji="1" sz="2200" i="1" kern="1200">
        <a:solidFill>
          <a:schemeClr val="tx1"/>
        </a:solidFill>
        <a:latin typeface="Tahoma" pitchFamily="34" charset="0"/>
        <a:ea typeface="+mn-ea"/>
        <a:cs typeface="+mn-cs"/>
      </a:defRPr>
    </a:lvl6pPr>
    <a:lvl7pPr marL="2743200" algn="l" defTabSz="914400" rtl="0" eaLnBrk="1" latinLnBrk="0" hangingPunct="1">
      <a:defRPr kumimoji="1" sz="2200" i="1" kern="1200">
        <a:solidFill>
          <a:schemeClr val="tx1"/>
        </a:solidFill>
        <a:latin typeface="Tahoma" pitchFamily="34" charset="0"/>
        <a:ea typeface="+mn-ea"/>
        <a:cs typeface="+mn-cs"/>
      </a:defRPr>
    </a:lvl7pPr>
    <a:lvl8pPr marL="3200400" algn="l" defTabSz="914400" rtl="0" eaLnBrk="1" latinLnBrk="0" hangingPunct="1">
      <a:defRPr kumimoji="1" sz="2200" i="1" kern="1200">
        <a:solidFill>
          <a:schemeClr val="tx1"/>
        </a:solidFill>
        <a:latin typeface="Tahoma" pitchFamily="34" charset="0"/>
        <a:ea typeface="+mn-ea"/>
        <a:cs typeface="+mn-cs"/>
      </a:defRPr>
    </a:lvl8pPr>
    <a:lvl9pPr marL="3657600" algn="l" defTabSz="914400" rtl="0" eaLnBrk="1" latinLnBrk="0" hangingPunct="1">
      <a:defRPr kumimoji="1" sz="2200" i="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2AEB3"/>
    <a:srgbClr val="BFA99F"/>
    <a:srgbClr val="BDBF92"/>
    <a:srgbClr val="BFBF17"/>
    <a:srgbClr val="E3C35F"/>
    <a:srgbClr val="3399FF"/>
    <a:srgbClr val="FFCC66"/>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49" autoAdjust="0"/>
    <p:restoredTop sz="87739" autoAdjust="0"/>
  </p:normalViewPr>
  <p:slideViewPr>
    <p:cSldViewPr>
      <p:cViewPr varScale="1">
        <p:scale>
          <a:sx n="94" d="100"/>
          <a:sy n="94" d="100"/>
        </p:scale>
        <p:origin x="1576" y="19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8" d="100"/>
        <a:sy n="68"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2" y="2"/>
            <a:ext cx="3170255" cy="480060"/>
          </a:xfrm>
          <a:prstGeom prst="rect">
            <a:avLst/>
          </a:prstGeom>
          <a:noFill/>
          <a:ln w="9525">
            <a:noFill/>
            <a:miter lim="800000"/>
            <a:headEnd/>
            <a:tailEnd/>
          </a:ln>
          <a:effectLst/>
        </p:spPr>
        <p:txBody>
          <a:bodyPr vert="horz" wrap="square" lIns="95711" tIns="47856" rIns="95711" bIns="47856" numCol="1" anchor="t" anchorCtr="0" compatLnSpc="1">
            <a:prstTxWarp prst="textNoShape">
              <a:avLst/>
            </a:prstTxWarp>
          </a:bodyPr>
          <a:lstStyle>
            <a:lvl1pPr algn="l">
              <a:buFontTx/>
              <a:buNone/>
              <a:defRPr kumimoji="0" sz="1400" i="0"/>
            </a:lvl1pPr>
          </a:lstStyle>
          <a:p>
            <a:r>
              <a:rPr lang="en-US"/>
              <a:t>William A. Zajc</a:t>
            </a:r>
          </a:p>
        </p:txBody>
      </p:sp>
      <p:sp>
        <p:nvSpPr>
          <p:cNvPr id="372739" name="Rectangle 3"/>
          <p:cNvSpPr>
            <a:spLocks noGrp="1" noChangeArrowheads="1"/>
          </p:cNvSpPr>
          <p:nvPr>
            <p:ph type="dt" sz="quarter" idx="1"/>
          </p:nvPr>
        </p:nvSpPr>
        <p:spPr bwMode="auto">
          <a:xfrm>
            <a:off x="4144946" y="2"/>
            <a:ext cx="3170254" cy="480060"/>
          </a:xfrm>
          <a:prstGeom prst="rect">
            <a:avLst/>
          </a:prstGeom>
          <a:noFill/>
          <a:ln w="9525">
            <a:noFill/>
            <a:miter lim="800000"/>
            <a:headEnd/>
            <a:tailEnd/>
          </a:ln>
          <a:effectLst/>
        </p:spPr>
        <p:txBody>
          <a:bodyPr vert="horz" wrap="square" lIns="95711" tIns="47856" rIns="95711" bIns="47856" numCol="1" anchor="t" anchorCtr="0" compatLnSpc="1">
            <a:prstTxWarp prst="textNoShape">
              <a:avLst/>
            </a:prstTxWarp>
          </a:bodyPr>
          <a:lstStyle>
            <a:lvl1pPr algn="r">
              <a:buFontTx/>
              <a:buNone/>
              <a:defRPr kumimoji="0" sz="1400" i="0"/>
            </a:lvl1pPr>
          </a:lstStyle>
          <a:p>
            <a:endParaRPr lang="en-US"/>
          </a:p>
        </p:txBody>
      </p:sp>
      <p:sp>
        <p:nvSpPr>
          <p:cNvPr id="372740" name="Rectangle 4"/>
          <p:cNvSpPr>
            <a:spLocks noGrp="1" noChangeArrowheads="1"/>
          </p:cNvSpPr>
          <p:nvPr>
            <p:ph type="ftr" sz="quarter" idx="2"/>
          </p:nvPr>
        </p:nvSpPr>
        <p:spPr bwMode="auto">
          <a:xfrm>
            <a:off x="2" y="9121142"/>
            <a:ext cx="3170255" cy="480060"/>
          </a:xfrm>
          <a:prstGeom prst="rect">
            <a:avLst/>
          </a:prstGeom>
          <a:noFill/>
          <a:ln w="9525">
            <a:noFill/>
            <a:miter lim="800000"/>
            <a:headEnd/>
            <a:tailEnd/>
          </a:ln>
          <a:effectLst/>
        </p:spPr>
        <p:txBody>
          <a:bodyPr vert="horz" wrap="square" lIns="95711" tIns="47856" rIns="95711" bIns="47856" numCol="1" anchor="b" anchorCtr="0" compatLnSpc="1">
            <a:prstTxWarp prst="textNoShape">
              <a:avLst/>
            </a:prstTxWarp>
          </a:bodyPr>
          <a:lstStyle>
            <a:lvl1pPr algn="l">
              <a:buFontTx/>
              <a:buNone/>
              <a:defRPr kumimoji="0" sz="1400" i="0"/>
            </a:lvl1pPr>
          </a:lstStyle>
          <a:p>
            <a:r>
              <a:rPr lang="en-US"/>
              <a:t>Imaging the Final-State Phase Space</a:t>
            </a:r>
          </a:p>
        </p:txBody>
      </p:sp>
      <p:sp>
        <p:nvSpPr>
          <p:cNvPr id="372741" name="Rectangle 5"/>
          <p:cNvSpPr>
            <a:spLocks noGrp="1" noChangeArrowheads="1"/>
          </p:cNvSpPr>
          <p:nvPr>
            <p:ph type="sldNum" sz="quarter" idx="3"/>
          </p:nvPr>
        </p:nvSpPr>
        <p:spPr bwMode="auto">
          <a:xfrm>
            <a:off x="4144946" y="9121142"/>
            <a:ext cx="3170254" cy="480060"/>
          </a:xfrm>
          <a:prstGeom prst="rect">
            <a:avLst/>
          </a:prstGeom>
          <a:noFill/>
          <a:ln w="9525">
            <a:noFill/>
            <a:miter lim="800000"/>
            <a:headEnd/>
            <a:tailEnd/>
          </a:ln>
          <a:effectLst/>
        </p:spPr>
        <p:txBody>
          <a:bodyPr vert="horz" wrap="square" lIns="95711" tIns="47856" rIns="95711" bIns="47856" numCol="1" anchor="b" anchorCtr="0" compatLnSpc="1">
            <a:prstTxWarp prst="textNoShape">
              <a:avLst/>
            </a:prstTxWarp>
          </a:bodyPr>
          <a:lstStyle>
            <a:lvl1pPr algn="r">
              <a:buFontTx/>
              <a:buNone/>
              <a:defRPr kumimoji="0" sz="1400" i="0"/>
            </a:lvl1pPr>
          </a:lstStyle>
          <a:p>
            <a:fld id="{081A1F56-BE78-437D-9594-2B7B368780F6}" type="slidenum">
              <a:rPr lang="en-US"/>
              <a:pPr/>
              <a:t>‹#›</a:t>
            </a:fld>
            <a:endParaRPr lang="en-US"/>
          </a:p>
        </p:txBody>
      </p:sp>
    </p:spTree>
    <p:extLst>
      <p:ext uri="{BB962C8B-B14F-4D97-AF65-F5344CB8AC3E}">
        <p14:creationId xmlns:p14="http://schemas.microsoft.com/office/powerpoint/2010/main" val="2575898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2" y="2"/>
            <a:ext cx="3170255" cy="480060"/>
          </a:xfrm>
          <a:prstGeom prst="rect">
            <a:avLst/>
          </a:prstGeom>
          <a:noFill/>
          <a:ln w="9525">
            <a:noFill/>
            <a:miter lim="800000"/>
            <a:headEnd/>
            <a:tailEnd/>
          </a:ln>
          <a:effectLst/>
        </p:spPr>
        <p:txBody>
          <a:bodyPr vert="horz" wrap="square" lIns="95711" tIns="47856" rIns="95711" bIns="47856" numCol="1" anchor="t" anchorCtr="0" compatLnSpc="1">
            <a:prstTxWarp prst="textNoShape">
              <a:avLst/>
            </a:prstTxWarp>
          </a:bodyPr>
          <a:lstStyle>
            <a:lvl1pPr algn="l">
              <a:defRPr kumimoji="0" sz="1400" i="0"/>
            </a:lvl1pPr>
          </a:lstStyle>
          <a:p>
            <a:endParaRPr lang="en-US"/>
          </a:p>
        </p:txBody>
      </p:sp>
      <p:sp>
        <p:nvSpPr>
          <p:cNvPr id="362505" name="Rectangle 9"/>
          <p:cNvSpPr>
            <a:spLocks noGrp="1" noRot="1" noChangeAspect="1" noChangeArrowheads="1"/>
          </p:cNvSpPr>
          <p:nvPr>
            <p:ph type="sldImg" idx="2"/>
          </p:nvPr>
        </p:nvSpPr>
        <p:spPr bwMode="auto">
          <a:xfrm>
            <a:off x="1271588" y="722313"/>
            <a:ext cx="4797425" cy="3598862"/>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74691" y="4560571"/>
            <a:ext cx="5365821" cy="4318884"/>
          </a:xfrm>
          <a:prstGeom prst="rect">
            <a:avLst/>
          </a:prstGeom>
          <a:noFill/>
          <a:ln w="9525">
            <a:noFill/>
            <a:miter lim="800000"/>
            <a:headEnd/>
            <a:tailEnd/>
          </a:ln>
          <a:effectLst/>
        </p:spPr>
        <p:txBody>
          <a:bodyPr vert="horz" wrap="square" lIns="95711" tIns="47856" rIns="95711" bIns="47856"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sp>
        <p:nvSpPr>
          <p:cNvPr id="362507" name="Rectangle 11"/>
          <p:cNvSpPr>
            <a:spLocks noGrp="1" noChangeArrowheads="1"/>
          </p:cNvSpPr>
          <p:nvPr>
            <p:ph type="dt" idx="1"/>
          </p:nvPr>
        </p:nvSpPr>
        <p:spPr bwMode="auto">
          <a:xfrm>
            <a:off x="4144946" y="2"/>
            <a:ext cx="3170254" cy="480060"/>
          </a:xfrm>
          <a:prstGeom prst="rect">
            <a:avLst/>
          </a:prstGeom>
          <a:noFill/>
          <a:ln w="9525">
            <a:noFill/>
            <a:miter lim="800000"/>
            <a:headEnd/>
            <a:tailEnd/>
          </a:ln>
          <a:effectLst/>
        </p:spPr>
        <p:txBody>
          <a:bodyPr vert="horz" wrap="square" lIns="95711" tIns="47856" rIns="95711" bIns="47856" numCol="1" anchor="t" anchorCtr="0" compatLnSpc="1">
            <a:prstTxWarp prst="textNoShape">
              <a:avLst/>
            </a:prstTxWarp>
          </a:bodyPr>
          <a:lstStyle>
            <a:lvl1pPr algn="r">
              <a:defRPr kumimoji="0" sz="1400" i="0"/>
            </a:lvl1pPr>
          </a:lstStyle>
          <a:p>
            <a:endParaRPr lang="en-US"/>
          </a:p>
        </p:txBody>
      </p:sp>
      <p:sp>
        <p:nvSpPr>
          <p:cNvPr id="362508" name="Rectangle 12"/>
          <p:cNvSpPr>
            <a:spLocks noGrp="1" noChangeArrowheads="1"/>
          </p:cNvSpPr>
          <p:nvPr>
            <p:ph type="ftr" sz="quarter" idx="4"/>
          </p:nvPr>
        </p:nvSpPr>
        <p:spPr bwMode="auto">
          <a:xfrm>
            <a:off x="2" y="9121142"/>
            <a:ext cx="3170255" cy="480060"/>
          </a:xfrm>
          <a:prstGeom prst="rect">
            <a:avLst/>
          </a:prstGeom>
          <a:noFill/>
          <a:ln w="9525">
            <a:noFill/>
            <a:miter lim="800000"/>
            <a:headEnd/>
            <a:tailEnd/>
          </a:ln>
          <a:effectLst/>
        </p:spPr>
        <p:txBody>
          <a:bodyPr vert="horz" wrap="square" lIns="95711" tIns="47856" rIns="95711" bIns="47856" numCol="1" anchor="b" anchorCtr="0" compatLnSpc="1">
            <a:prstTxWarp prst="textNoShape">
              <a:avLst/>
            </a:prstTxWarp>
          </a:bodyPr>
          <a:lstStyle>
            <a:lvl1pPr algn="l">
              <a:defRPr kumimoji="0" sz="1400" i="0"/>
            </a:lvl1pPr>
          </a:lstStyle>
          <a:p>
            <a:endParaRPr lang="en-US"/>
          </a:p>
        </p:txBody>
      </p:sp>
      <p:sp>
        <p:nvSpPr>
          <p:cNvPr id="362509" name="Rectangle 13"/>
          <p:cNvSpPr>
            <a:spLocks noGrp="1" noChangeArrowheads="1"/>
          </p:cNvSpPr>
          <p:nvPr>
            <p:ph type="sldNum" sz="quarter" idx="5"/>
          </p:nvPr>
        </p:nvSpPr>
        <p:spPr bwMode="auto">
          <a:xfrm>
            <a:off x="4144946" y="9121142"/>
            <a:ext cx="3170254" cy="480060"/>
          </a:xfrm>
          <a:prstGeom prst="rect">
            <a:avLst/>
          </a:prstGeom>
          <a:noFill/>
          <a:ln w="9525">
            <a:noFill/>
            <a:miter lim="800000"/>
            <a:headEnd/>
            <a:tailEnd/>
          </a:ln>
          <a:effectLst/>
        </p:spPr>
        <p:txBody>
          <a:bodyPr vert="horz" wrap="square" lIns="95711" tIns="47856" rIns="95711" bIns="47856" numCol="1" anchor="b" anchorCtr="0" compatLnSpc="1">
            <a:prstTxWarp prst="textNoShape">
              <a:avLst/>
            </a:prstTxWarp>
          </a:bodyPr>
          <a:lstStyle>
            <a:lvl1pPr algn="r">
              <a:defRPr kumimoji="0" sz="1400" i="0"/>
            </a:lvl1pPr>
          </a:lstStyle>
          <a:p>
            <a:fld id="{4019369D-C755-4A6B-BECB-722EF723125B}" type="slidenum">
              <a:rPr lang="en-US"/>
              <a:pPr/>
              <a:t>‹#›</a:t>
            </a:fld>
            <a:endParaRPr lang="en-US"/>
          </a:p>
        </p:txBody>
      </p:sp>
    </p:spTree>
    <p:extLst>
      <p:ext uri="{BB962C8B-B14F-4D97-AF65-F5344CB8AC3E}">
        <p14:creationId xmlns:p14="http://schemas.microsoft.com/office/powerpoint/2010/main" val="31546695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C50EE-9AA5-4C65-8007-0D659FEC23C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9369D-C755-4A6B-BECB-722EF723125B}" type="slidenum">
              <a:rPr lang="en-US" smtClean="0"/>
              <a:pPr/>
              <a:t>2</a:t>
            </a:fld>
            <a:endParaRPr lang="en-US"/>
          </a:p>
        </p:txBody>
      </p:sp>
    </p:spTree>
    <p:extLst>
      <p:ext uri="{BB962C8B-B14F-4D97-AF65-F5344CB8AC3E}">
        <p14:creationId xmlns:p14="http://schemas.microsoft.com/office/powerpoint/2010/main" val="9846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9369D-C755-4A6B-BECB-722EF723125B}" type="slidenum">
              <a:rPr lang="en-US" smtClean="0"/>
              <a:pPr/>
              <a:t>16</a:t>
            </a:fld>
            <a:endParaRPr lang="en-US"/>
          </a:p>
        </p:txBody>
      </p:sp>
    </p:spTree>
    <p:extLst>
      <p:ext uri="{BB962C8B-B14F-4D97-AF65-F5344CB8AC3E}">
        <p14:creationId xmlns:p14="http://schemas.microsoft.com/office/powerpoint/2010/main" val="27890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9369D-C755-4A6B-BECB-722EF723125B}" type="slidenum">
              <a:rPr lang="en-US" smtClean="0"/>
              <a:pPr/>
              <a:t>19</a:t>
            </a:fld>
            <a:endParaRPr lang="en-US"/>
          </a:p>
        </p:txBody>
      </p:sp>
    </p:spTree>
    <p:extLst>
      <p:ext uri="{BB962C8B-B14F-4D97-AF65-F5344CB8AC3E}">
        <p14:creationId xmlns:p14="http://schemas.microsoft.com/office/powerpoint/2010/main" val="310909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9369D-C755-4A6B-BECB-722EF723125B}" type="slidenum">
              <a:rPr lang="en-US" smtClean="0"/>
              <a:pPr/>
              <a:t>21</a:t>
            </a:fld>
            <a:endParaRPr lang="en-US"/>
          </a:p>
        </p:txBody>
      </p:sp>
    </p:spTree>
    <p:extLst>
      <p:ext uri="{BB962C8B-B14F-4D97-AF65-F5344CB8AC3E}">
        <p14:creationId xmlns:p14="http://schemas.microsoft.com/office/powerpoint/2010/main" val="126450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7C50EE-9AA5-4C65-8007-0D659FEC23C6}" type="slidenum">
              <a:rPr lang="en-US" smtClean="0"/>
              <a:pPr/>
              <a:t>28</a:t>
            </a:fld>
            <a:endParaRPr lang="en-US"/>
          </a:p>
        </p:txBody>
      </p:sp>
    </p:spTree>
    <p:extLst>
      <p:ext uri="{BB962C8B-B14F-4D97-AF65-F5344CB8AC3E}">
        <p14:creationId xmlns:p14="http://schemas.microsoft.com/office/powerpoint/2010/main" val="154235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9369D-C755-4A6B-BECB-722EF723125B}" type="slidenum">
              <a:rPr lang="en-US" smtClean="0"/>
              <a:pPr/>
              <a:t>29</a:t>
            </a:fld>
            <a:endParaRPr lang="en-US"/>
          </a:p>
        </p:txBody>
      </p:sp>
    </p:spTree>
    <p:extLst>
      <p:ext uri="{BB962C8B-B14F-4D97-AF65-F5344CB8AC3E}">
        <p14:creationId xmlns:p14="http://schemas.microsoft.com/office/powerpoint/2010/main" val="285551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vl1pPr>
          </a:lstStyle>
          <a:p>
            <a:fld id="{99517998-6E04-4259-BF41-3F02D7F669FE}"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400" y="6642100"/>
            <a:ext cx="1905000" cy="342900"/>
          </a:xfrm>
          <a:prstGeom prst="rect">
            <a:avLst/>
          </a:prstGeom>
        </p:spPr>
        <p:txBody>
          <a:bodyPr/>
          <a:lstStyle>
            <a:lvl1pPr>
              <a:defRPr/>
            </a:lvl1pPr>
          </a:lstStyle>
          <a:p>
            <a:endParaRPr lang="en-US" b="0">
              <a:solidFill>
                <a:schemeClr val="tx1"/>
              </a:solidFill>
            </a:endParaRPr>
          </a:p>
        </p:txBody>
      </p:sp>
      <p:sp>
        <p:nvSpPr>
          <p:cNvPr id="5" name="Footer Placeholder 4"/>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35A4DAE3-F702-44FB-ACED-EEAAC231368E}"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0"/>
            <a:ext cx="20002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0"/>
            <a:ext cx="58483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400" y="6642100"/>
            <a:ext cx="1905000" cy="342900"/>
          </a:xfrm>
          <a:prstGeom prst="rect">
            <a:avLst/>
          </a:prstGeom>
        </p:spPr>
        <p:txBody>
          <a:bodyPr/>
          <a:lstStyle>
            <a:lvl1pPr>
              <a:defRPr/>
            </a:lvl1pPr>
          </a:lstStyle>
          <a:p>
            <a:endParaRPr lang="en-US" b="0">
              <a:solidFill>
                <a:schemeClr val="tx1"/>
              </a:solidFill>
            </a:endParaRPr>
          </a:p>
        </p:txBody>
      </p:sp>
      <p:sp>
        <p:nvSpPr>
          <p:cNvPr id="5" name="Footer Placeholder 4"/>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0D2C255D-E8AD-4624-B0BA-E6FAEC0B7329}"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8800" y="-47625"/>
            <a:ext cx="7315200" cy="647700"/>
          </a:xfrm>
        </p:spPr>
        <p:txBody>
          <a:bodyPr/>
          <a:lstStyle/>
          <a:p>
            <a:r>
              <a:rPr lang="en-US"/>
              <a:t>Click to edit Master title style</a:t>
            </a:r>
          </a:p>
        </p:txBody>
      </p:sp>
      <p:sp>
        <p:nvSpPr>
          <p:cNvPr id="3" name="Content Placeholder 2"/>
          <p:cNvSpPr>
            <a:spLocks noGrp="1"/>
          </p:cNvSpPr>
          <p:nvPr>
            <p:ph sz="quarter" idx="1"/>
          </p:nvPr>
        </p:nvSpPr>
        <p:spPr>
          <a:xfrm>
            <a:off x="539750" y="908050"/>
            <a:ext cx="36957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87850" y="908050"/>
            <a:ext cx="36957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9750" y="3575050"/>
            <a:ext cx="36957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387850" y="3575050"/>
            <a:ext cx="36957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25400" y="6642100"/>
            <a:ext cx="1905000" cy="34290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7362952" y="6629400"/>
            <a:ext cx="2895600" cy="45720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4D32C9F2-710B-4A97-9C32-94890484A6E9}" type="slidenum">
              <a:rPr lang="en-US"/>
              <a:pPr>
                <a:defRPr/>
              </a:pPr>
              <a:t>‹#›</a:t>
            </a:fld>
            <a:r>
              <a:rPr lang="en-US"/>
              <a:t> </a:t>
            </a:r>
            <a:endParaRPr lang="en-US" b="0"/>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i="0">
                <a:effectLst/>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08" y="-135396"/>
            <a:ext cx="9144000" cy="914400"/>
          </a:xfrm>
        </p:spPr>
        <p:txBody>
          <a:bodyPr/>
          <a:lstStyle>
            <a:lvl1pPr>
              <a:defRPr b="0" i="0">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7275512" y="-99392"/>
            <a:ext cx="1905000" cy="457200"/>
          </a:xfrm>
        </p:spPr>
        <p:txBody>
          <a:bodyPr/>
          <a:lstStyle>
            <a:lvl1pPr>
              <a:defRPr/>
            </a:lvl1pPr>
          </a:lstStyle>
          <a:p>
            <a:fld id="{A2D2CA8A-49B1-44D0-B863-6C6BFD9BB9EC}"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5400" y="6642100"/>
            <a:ext cx="1905000" cy="342900"/>
          </a:xfrm>
          <a:prstGeom prst="rect">
            <a:avLst/>
          </a:prstGeom>
        </p:spPr>
        <p:txBody>
          <a:bodyPr/>
          <a:lstStyle>
            <a:lvl1pPr>
              <a:defRPr/>
            </a:lvl1pPr>
          </a:lstStyle>
          <a:p>
            <a:endParaRPr lang="en-US" b="0" dirty="0">
              <a:solidFill>
                <a:schemeClr val="tx1"/>
              </a:solidFill>
            </a:endParaRPr>
          </a:p>
        </p:txBody>
      </p:sp>
      <p:sp>
        <p:nvSpPr>
          <p:cNvPr id="5" name="Footer Placeholder 4"/>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fld id="{8FC4BE8D-505E-41C0-BADE-4326E1535FF7}"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371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371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5400" y="6642100"/>
            <a:ext cx="1905000" cy="342900"/>
          </a:xfrm>
          <a:prstGeom prst="rect">
            <a:avLst/>
          </a:prstGeom>
        </p:spPr>
        <p:txBody>
          <a:bodyPr/>
          <a:lstStyle>
            <a:lvl1pPr>
              <a:defRPr/>
            </a:lvl1pPr>
          </a:lstStyle>
          <a:p>
            <a:endParaRPr lang="en-US" b="0" dirty="0">
              <a:solidFill>
                <a:schemeClr val="tx1"/>
              </a:solidFill>
            </a:endParaRPr>
          </a:p>
        </p:txBody>
      </p:sp>
      <p:sp>
        <p:nvSpPr>
          <p:cNvPr id="6" name="Footer Placeholder 5"/>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fld id="{44ADBCED-89B4-4F17-B19C-953979D87825}"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5400" y="6642100"/>
            <a:ext cx="1905000" cy="342900"/>
          </a:xfrm>
          <a:prstGeom prst="rect">
            <a:avLst/>
          </a:prstGeom>
        </p:spPr>
        <p:txBody>
          <a:bodyPr/>
          <a:lstStyle>
            <a:lvl1pPr>
              <a:defRPr/>
            </a:lvl1pPr>
          </a:lstStyle>
          <a:p>
            <a:endParaRPr lang="en-US" b="0">
              <a:solidFill>
                <a:schemeClr val="tx1"/>
              </a:solidFill>
            </a:endParaRPr>
          </a:p>
        </p:txBody>
      </p:sp>
      <p:sp>
        <p:nvSpPr>
          <p:cNvPr id="8" name="Footer Placeholder 7"/>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9" name="Slide Number Placeholder 8"/>
          <p:cNvSpPr>
            <a:spLocks noGrp="1"/>
          </p:cNvSpPr>
          <p:nvPr>
            <p:ph type="sldNum" sz="quarter" idx="12"/>
          </p:nvPr>
        </p:nvSpPr>
        <p:spPr/>
        <p:txBody>
          <a:bodyPr/>
          <a:lstStyle>
            <a:lvl1pPr>
              <a:defRPr/>
            </a:lvl1pPr>
          </a:lstStyle>
          <a:p>
            <a:fld id="{B79A0814-8645-4A62-99CA-CEA0A5A08E68}"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5400" y="6642100"/>
            <a:ext cx="1905000" cy="342900"/>
          </a:xfrm>
          <a:prstGeom prst="rect">
            <a:avLst/>
          </a:prstGeom>
        </p:spPr>
        <p:txBody>
          <a:bodyPr/>
          <a:lstStyle>
            <a:lvl1pPr>
              <a:defRPr/>
            </a:lvl1pPr>
          </a:lstStyle>
          <a:p>
            <a:endParaRPr lang="en-US" b="0">
              <a:solidFill>
                <a:schemeClr val="tx1"/>
              </a:solidFill>
            </a:endParaRPr>
          </a:p>
        </p:txBody>
      </p:sp>
      <p:sp>
        <p:nvSpPr>
          <p:cNvPr id="4" name="Footer Placeholder 3"/>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5" name="Slide Number Placeholder 4"/>
          <p:cNvSpPr>
            <a:spLocks noGrp="1"/>
          </p:cNvSpPr>
          <p:nvPr>
            <p:ph type="sldNum" sz="quarter" idx="12"/>
          </p:nvPr>
        </p:nvSpPr>
        <p:spPr/>
        <p:txBody>
          <a:bodyPr/>
          <a:lstStyle>
            <a:lvl1pPr>
              <a:defRPr/>
            </a:lvl1pPr>
          </a:lstStyle>
          <a:p>
            <a:fld id="{D3D847BC-F7D0-4197-B369-101D320A204C}"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400" y="6642100"/>
            <a:ext cx="1905000" cy="342900"/>
          </a:xfrm>
          <a:prstGeom prst="rect">
            <a:avLst/>
          </a:prstGeom>
        </p:spPr>
        <p:txBody>
          <a:bodyPr/>
          <a:lstStyle>
            <a:lvl1pPr>
              <a:defRPr/>
            </a:lvl1pPr>
          </a:lstStyle>
          <a:p>
            <a:endParaRPr lang="en-US" b="0">
              <a:solidFill>
                <a:schemeClr val="tx1"/>
              </a:solidFill>
            </a:endParaRPr>
          </a:p>
        </p:txBody>
      </p:sp>
      <p:sp>
        <p:nvSpPr>
          <p:cNvPr id="3" name="Footer Placeholder 2"/>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4" name="Slide Number Placeholder 3"/>
          <p:cNvSpPr>
            <a:spLocks noGrp="1"/>
          </p:cNvSpPr>
          <p:nvPr>
            <p:ph type="sldNum" sz="quarter" idx="12"/>
          </p:nvPr>
        </p:nvSpPr>
        <p:spPr/>
        <p:txBody>
          <a:bodyPr/>
          <a:lstStyle>
            <a:lvl1pPr>
              <a:defRPr/>
            </a:lvl1pPr>
          </a:lstStyle>
          <a:p>
            <a:fld id="{77B1B583-F6A9-42C4-8A94-4231252F28B1}"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400" y="6642100"/>
            <a:ext cx="1905000" cy="342900"/>
          </a:xfrm>
          <a:prstGeom prst="rect">
            <a:avLst/>
          </a:prstGeom>
        </p:spPr>
        <p:txBody>
          <a:bodyPr/>
          <a:lstStyle>
            <a:lvl1pPr>
              <a:defRPr/>
            </a:lvl1pPr>
          </a:lstStyle>
          <a:p>
            <a:endParaRPr lang="en-US" b="0">
              <a:solidFill>
                <a:schemeClr val="tx1"/>
              </a:solidFill>
            </a:endParaRPr>
          </a:p>
        </p:txBody>
      </p:sp>
      <p:sp>
        <p:nvSpPr>
          <p:cNvPr id="6" name="Footer Placeholder 5"/>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fld id="{341DEDB4-0DD3-4B20-8439-640FB1BBA2F2}"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400" y="6642100"/>
            <a:ext cx="1905000" cy="342900"/>
          </a:xfrm>
          <a:prstGeom prst="rect">
            <a:avLst/>
          </a:prstGeom>
        </p:spPr>
        <p:txBody>
          <a:bodyPr/>
          <a:lstStyle>
            <a:lvl1pPr>
              <a:defRPr/>
            </a:lvl1pPr>
          </a:lstStyle>
          <a:p>
            <a:endParaRPr lang="en-US" b="0">
              <a:solidFill>
                <a:schemeClr val="tx1"/>
              </a:solidFill>
            </a:endParaRPr>
          </a:p>
        </p:txBody>
      </p:sp>
      <p:sp>
        <p:nvSpPr>
          <p:cNvPr id="6" name="Footer Placeholder 5"/>
          <p:cNvSpPr>
            <a:spLocks noGrp="1"/>
          </p:cNvSpPr>
          <p:nvPr>
            <p:ph type="ftr" sz="quarter" idx="11"/>
          </p:nvPr>
        </p:nvSpPr>
        <p:spPr>
          <a:xfrm>
            <a:off x="7362952" y="6629400"/>
            <a:ext cx="2895600" cy="457200"/>
          </a:xfrm>
          <a:prstGeom prst="rect">
            <a:avLst/>
          </a:prstGeom>
        </p:spPr>
        <p:txBody>
          <a:bodyPr/>
          <a:lstStyle>
            <a:lvl1pPr>
              <a:defRPr/>
            </a:lvl1pPr>
          </a:lstStyle>
          <a:p>
            <a:endParaRPr lang="en-US" b="0">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fld id="{B1AA1033-7FB5-4921-850D-D80A2EE80AD2}"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bwMode="auto">
          <a:xfrm>
            <a:off x="0" y="-171400"/>
            <a:ext cx="9144000" cy="914400"/>
          </a:xfrm>
          <a:prstGeom prst="rect">
            <a:avLst/>
          </a:prstGeom>
          <a:gradFill flip="none" rotWithShape="1">
            <a:gsLst>
              <a:gs pos="46000">
                <a:srgbClr val="0000FF"/>
              </a:gs>
              <a:gs pos="100000">
                <a:schemeClr val="accent6"/>
              </a:gs>
              <a:gs pos="100000">
                <a:schemeClr val="accent1">
                  <a:tint val="23500"/>
                  <a:satMod val="160000"/>
                </a:schemeClr>
              </a:gs>
            </a:gsLst>
            <a:lin ang="10800000" scaled="1"/>
            <a:tileRect/>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5811" name="Rectangle 3"/>
          <p:cNvSpPr>
            <a:spLocks noGrp="1" noChangeArrowheads="1"/>
          </p:cNvSpPr>
          <p:nvPr>
            <p:ph type="body" idx="1"/>
          </p:nvPr>
        </p:nvSpPr>
        <p:spPr bwMode="auto">
          <a:xfrm>
            <a:off x="0" y="990600"/>
            <a:ext cx="9144000" cy="586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5814" name="Rectangle 6"/>
          <p:cNvSpPr>
            <a:spLocks noGrp="1" noChangeArrowheads="1"/>
          </p:cNvSpPr>
          <p:nvPr>
            <p:ph type="sldNum" sz="quarter" idx="4"/>
          </p:nvPr>
        </p:nvSpPr>
        <p:spPr bwMode="auto">
          <a:xfrm>
            <a:off x="7275512" y="-99392"/>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i="0">
                <a:solidFill>
                  <a:schemeClr val="bg1"/>
                </a:solidFill>
                <a:latin typeface="Times New Roman" pitchFamily="18" charset="0"/>
              </a:defRPr>
            </a:lvl1pPr>
          </a:lstStyle>
          <a:p>
            <a:fld id="{9F18BF22-0F7D-4B69-A753-258E117336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hf hdr="0" ftr="0" dt="0"/>
  <p:txStyles>
    <p:titleStyle>
      <a:lvl1pPr algn="ctr" rtl="0" eaLnBrk="0" fontAlgn="base" hangingPunct="0">
        <a:spcBef>
          <a:spcPct val="0"/>
        </a:spcBef>
        <a:spcAft>
          <a:spcPct val="0"/>
        </a:spcAft>
        <a:defRPr sz="3600" b="0">
          <a:solidFill>
            <a:schemeClr val="bg1"/>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eaLnBrk="0" fontAlgn="base" hangingPunct="0">
        <a:spcBef>
          <a:spcPct val="0"/>
        </a:spcBef>
        <a:spcAft>
          <a:spcPct val="0"/>
        </a:spcAft>
        <a:defRPr sz="2800" b="1">
          <a:solidFill>
            <a:srgbClr val="006600"/>
          </a:solidFill>
          <a:latin typeface="Arial" charset="0"/>
        </a:defRPr>
      </a:lvl6pPr>
      <a:lvl7pPr marL="914400" algn="ctr" rtl="0" eaLnBrk="0" fontAlgn="base" hangingPunct="0">
        <a:spcBef>
          <a:spcPct val="0"/>
        </a:spcBef>
        <a:spcAft>
          <a:spcPct val="0"/>
        </a:spcAft>
        <a:defRPr sz="2800" b="1">
          <a:solidFill>
            <a:srgbClr val="006600"/>
          </a:solidFill>
          <a:latin typeface="Arial" charset="0"/>
        </a:defRPr>
      </a:lvl7pPr>
      <a:lvl8pPr marL="1371600" algn="ctr" rtl="0" eaLnBrk="0" fontAlgn="base" hangingPunct="0">
        <a:spcBef>
          <a:spcPct val="0"/>
        </a:spcBef>
        <a:spcAft>
          <a:spcPct val="0"/>
        </a:spcAft>
        <a:defRPr sz="2800" b="1">
          <a:solidFill>
            <a:srgbClr val="006600"/>
          </a:solidFill>
          <a:latin typeface="Arial" charset="0"/>
        </a:defRPr>
      </a:lvl8pPr>
      <a:lvl9pPr marL="1828800" algn="ctr" rtl="0" eaLnBrk="0" fontAlgn="base" hangingPunct="0">
        <a:spcBef>
          <a:spcPct val="0"/>
        </a:spcBef>
        <a:spcAft>
          <a:spcPct val="0"/>
        </a:spcAft>
        <a:defRPr sz="2800" b="1">
          <a:solidFill>
            <a:srgbClr val="006600"/>
          </a:solidFill>
          <a:latin typeface="Arial" charset="0"/>
        </a:defRPr>
      </a:lvl9pPr>
    </p:titleStyle>
    <p:bodyStyle>
      <a:lvl1pPr marL="342900" indent="-342900" algn="l" rtl="0" eaLnBrk="0" fontAlgn="base" hangingPunct="0">
        <a:spcBef>
          <a:spcPct val="20000"/>
        </a:spcBef>
        <a:spcAft>
          <a:spcPct val="0"/>
        </a:spcAft>
        <a:buSzPct val="50000"/>
        <a:buFont typeface="Monotype Sorts" pitchFamily="2" charset="2"/>
        <a:buChar char="l"/>
        <a:defRPr sz="3200" b="0">
          <a:solidFill>
            <a:srgbClr val="0000CC"/>
          </a:solidFill>
          <a:effectLst/>
          <a:latin typeface="+mn-lt"/>
          <a:ea typeface="+mn-ea"/>
          <a:cs typeface="+mn-cs"/>
        </a:defRPr>
      </a:lvl1pPr>
      <a:lvl2pPr marL="742950" indent="-285750" algn="l" rtl="0" eaLnBrk="0" fontAlgn="base" hangingPunct="0">
        <a:spcBef>
          <a:spcPct val="20000"/>
        </a:spcBef>
        <a:spcAft>
          <a:spcPct val="0"/>
        </a:spcAft>
        <a:buFont typeface="Marlett" pitchFamily="2" charset="2"/>
        <a:buChar char="4"/>
        <a:defRPr sz="2800" b="0">
          <a:solidFill>
            <a:srgbClr val="FF0000"/>
          </a:solidFill>
          <a:latin typeface="+mn-lt"/>
        </a:defRPr>
      </a:lvl2pPr>
      <a:lvl3pPr marL="1143000" indent="-228600" algn="l" rtl="0" eaLnBrk="0" fontAlgn="base" hangingPunct="0">
        <a:spcBef>
          <a:spcPct val="20000"/>
        </a:spcBef>
        <a:spcAft>
          <a:spcPct val="0"/>
        </a:spcAft>
        <a:buSzPct val="75000"/>
        <a:buFont typeface="Monotype Sorts" pitchFamily="2" charset="2"/>
        <a:buChar char="o"/>
        <a:defRPr sz="2000" b="0">
          <a:solidFill>
            <a:srgbClr val="333300"/>
          </a:solidFill>
          <a:latin typeface="+mn-lt"/>
        </a:defRPr>
      </a:lvl3pPr>
      <a:lvl4pPr marL="1600200" indent="-228600" algn="l" rtl="0" eaLnBrk="0" fontAlgn="base" hangingPunct="0">
        <a:spcBef>
          <a:spcPct val="20000"/>
        </a:spcBef>
        <a:spcAft>
          <a:spcPct val="0"/>
        </a:spcAft>
        <a:buFont typeface="CommonBullets" pitchFamily="34" charset="2"/>
        <a:buChar char="u"/>
        <a:defRPr sz="1600" b="0">
          <a:solidFill>
            <a:srgbClr val="CC3300"/>
          </a:solidFill>
          <a:latin typeface="+mn-lt"/>
        </a:defRPr>
      </a:lvl4pPr>
      <a:lvl5pPr marL="2057400" indent="-228600" algn="l" rtl="0" eaLnBrk="0" fontAlgn="base" hangingPunct="0">
        <a:spcBef>
          <a:spcPct val="20000"/>
        </a:spcBef>
        <a:spcAft>
          <a:spcPct val="0"/>
        </a:spcAft>
        <a:buChar char="–"/>
        <a:defRPr sz="1100" b="0">
          <a:solidFill>
            <a:srgbClr val="FF0066"/>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pdf/1509.03499.pdf"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jamienagle/IPJazma"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1.emf"/><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arxiv.org/abs/arXiv:1202.6646" TargetMode="External"/><Relationship Id="rId5" Type="http://schemas.openxmlformats.org/officeDocument/2006/relationships/image" Target="../media/image5.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arxiv.org/abs/arXiv:1901.10506" TargetMode="Externa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rxiv.org/abs/arXiv:1901.10506" TargetMode="External"/><Relationship Id="rId5" Type="http://schemas.openxmlformats.org/officeDocument/2006/relationships/image" Target="../media/image5.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hyperlink" Target="http://www.int.washington.edu/talks/WorkShops/int_19_1b/People/Mace_M/Mace.pdf" TargetMode="Externa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sciencemag.org/authors/science-journals-editorial-policie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rxiv.org/pdf/1509.03499.pdf" TargetMode="Externa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hyperlink" Target="https://arxiv.org/abs/1509.03499"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3.emf"/><Relationship Id="rId7"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5.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052736"/>
            <a:ext cx="7772400" cy="1470025"/>
          </a:xfrm>
        </p:spPr>
        <p:txBody>
          <a:bodyPr>
            <a:normAutofit/>
          </a:bodyPr>
          <a:lstStyle/>
          <a:p>
            <a:r>
              <a:rPr lang="en-US" dirty="0"/>
              <a:t>IP-J</a:t>
            </a:r>
            <a:r>
              <a:rPr lang="en-US" sz="2800" dirty="0"/>
              <a:t>AZMA</a:t>
            </a:r>
            <a:r>
              <a:rPr lang="en-US" dirty="0"/>
              <a:t> Critical Assessment </a:t>
            </a:r>
            <a:br>
              <a:rPr lang="en-US" dirty="0"/>
            </a:br>
            <a:r>
              <a:rPr lang="en-US" dirty="0"/>
              <a:t>of Physics Attributions</a:t>
            </a:r>
          </a:p>
        </p:txBody>
      </p:sp>
      <p:sp>
        <p:nvSpPr>
          <p:cNvPr id="3" name="Subtitle 2"/>
          <p:cNvSpPr>
            <a:spLocks noGrp="1"/>
          </p:cNvSpPr>
          <p:nvPr>
            <p:ph type="subTitle" idx="1"/>
          </p:nvPr>
        </p:nvSpPr>
        <p:spPr>
          <a:xfrm>
            <a:off x="575556" y="2600908"/>
            <a:ext cx="8028892" cy="4257092"/>
          </a:xfrm>
        </p:spPr>
        <p:txBody>
          <a:bodyPr>
            <a:normAutofit/>
          </a:bodyPr>
          <a:lstStyle/>
          <a:p>
            <a:r>
              <a:rPr lang="en-US" sz="2000" dirty="0"/>
              <a:t>presented at </a:t>
            </a:r>
            <a:endParaRPr lang="en-US" sz="2600" dirty="0"/>
          </a:p>
          <a:p>
            <a:r>
              <a:rPr lang="en-US" sz="3900" dirty="0"/>
              <a:t>Initial Stages 2019</a:t>
            </a:r>
            <a:br>
              <a:rPr lang="en-US" sz="3900" dirty="0"/>
            </a:br>
            <a:r>
              <a:rPr lang="en-US" sz="2600" dirty="0"/>
              <a:t>June 26</a:t>
            </a:r>
            <a:r>
              <a:rPr lang="en-US" sz="2600" baseline="30000" dirty="0"/>
              <a:t>th</a:t>
            </a:r>
            <a:r>
              <a:rPr lang="en-US" sz="2600" dirty="0"/>
              <a:t> , 2019</a:t>
            </a:r>
          </a:p>
          <a:p>
            <a:br>
              <a:rPr lang="en-US" sz="2600" dirty="0"/>
            </a:br>
            <a:r>
              <a:rPr lang="en-US" sz="3600" dirty="0"/>
              <a:t>(work done with Jamie Nagle)</a:t>
            </a:r>
          </a:p>
          <a:p>
            <a:endParaRPr lang="en-US" sz="2600" dirty="0"/>
          </a:p>
          <a:p>
            <a:br>
              <a:rPr lang="en-US" sz="2600" dirty="0"/>
            </a:br>
            <a:r>
              <a:rPr lang="en-US" sz="1600" dirty="0"/>
              <a:t>W.A. Zajc</a:t>
            </a:r>
            <a:br>
              <a:rPr lang="en-US" sz="1600" dirty="0"/>
            </a:br>
            <a:r>
              <a:rPr lang="en-US" sz="1600" dirty="0"/>
              <a:t>Columbia University</a:t>
            </a:r>
            <a:endParaRPr lang="en-US" sz="2200" dirty="0"/>
          </a:p>
        </p:txBody>
      </p:sp>
      <p:sp>
        <p:nvSpPr>
          <p:cNvPr id="5" name="Slide Number Placeholder 4"/>
          <p:cNvSpPr>
            <a:spLocks noGrp="1"/>
          </p:cNvSpPr>
          <p:nvPr>
            <p:ph type="sldNum" sz="quarter" idx="12"/>
          </p:nvPr>
        </p:nvSpPr>
        <p:spPr/>
        <p:txBody>
          <a:bodyPr/>
          <a:lstStyle/>
          <a:p>
            <a:fld id="{689A8784-831D-4422-858D-EAE38F96585F}" type="slidenum">
              <a:rPr lang="en-US" smtClean="0"/>
              <a:pPr/>
              <a:t>1</a:t>
            </a:fld>
            <a:endParaRPr lang="en-US"/>
          </a:p>
        </p:txBody>
      </p:sp>
      <p:sp>
        <p:nvSpPr>
          <p:cNvPr id="6" name="TextBox 5">
            <a:extLst>
              <a:ext uri="{FF2B5EF4-FFF2-40B4-BE49-F238E27FC236}">
                <a16:creationId xmlns:a16="http://schemas.microsoft.com/office/drawing/2014/main" id="{487551A8-B447-504B-BB0D-1AA082B82BE0}"/>
              </a:ext>
            </a:extLst>
          </p:cNvPr>
          <p:cNvSpPr txBox="1"/>
          <p:nvPr/>
        </p:nvSpPr>
        <p:spPr>
          <a:xfrm>
            <a:off x="1763688" y="5230941"/>
            <a:ext cx="5646947" cy="646331"/>
          </a:xfrm>
          <a:prstGeom prst="rect">
            <a:avLst/>
          </a:prstGeom>
          <a:solidFill>
            <a:srgbClr val="FFC000"/>
          </a:solidFill>
          <a:effectLst>
            <a:glow rad="228600">
              <a:schemeClr val="accent6">
                <a:satMod val="175000"/>
                <a:alpha val="40000"/>
              </a:schemeClr>
            </a:glow>
            <a:outerShdw blurRad="50800" dist="38100" algn="l" rotWithShape="0">
              <a:prstClr val="black">
                <a:alpha val="40000"/>
              </a:prstClr>
            </a:outerShdw>
            <a:softEdge rad="12700"/>
          </a:effectLst>
        </p:spPr>
        <p:txBody>
          <a:bodyPr wrap="square" rtlCol="0">
            <a:spAutoFit/>
          </a:bodyPr>
          <a:lstStyle/>
          <a:p>
            <a:pPr>
              <a:buNone/>
            </a:pPr>
            <a:r>
              <a:rPr lang="en-US" sz="1800" i="0" dirty="0">
                <a:latin typeface="Times New Roman" pitchFamily="18" charset="0"/>
              </a:rPr>
              <a:t>This work was supported by the United States Department of Energy Grant DOE-FG02-86ER-40281</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9C0F56-C959-9946-8689-1C282415D8EC}"/>
              </a:ext>
            </a:extLst>
          </p:cNvPr>
          <p:cNvSpPr>
            <a:spLocks noGrp="1"/>
          </p:cNvSpPr>
          <p:nvPr>
            <p:ph idx="1"/>
          </p:nvPr>
        </p:nvSpPr>
        <p:spPr>
          <a:xfrm>
            <a:off x="0" y="800708"/>
            <a:ext cx="9144000" cy="5867400"/>
          </a:xfrm>
        </p:spPr>
        <p:txBody>
          <a:bodyPr/>
          <a:lstStyle/>
          <a:p>
            <a:r>
              <a:rPr lang="en-US" dirty="0"/>
              <a:t>Sensitive to scale for resolving domains:</a:t>
            </a:r>
          </a:p>
        </p:txBody>
      </p:sp>
      <p:sp>
        <p:nvSpPr>
          <p:cNvPr id="3" name="Title 2">
            <a:extLst>
              <a:ext uri="{FF2B5EF4-FFF2-40B4-BE49-F238E27FC236}">
                <a16:creationId xmlns:a16="http://schemas.microsoft.com/office/drawing/2014/main" id="{7A1282DF-7B03-1F42-915B-8949BB4777EB}"/>
              </a:ext>
            </a:extLst>
          </p:cNvPr>
          <p:cNvSpPr>
            <a:spLocks noGrp="1"/>
          </p:cNvSpPr>
          <p:nvPr>
            <p:ph type="title"/>
          </p:nvPr>
        </p:nvSpPr>
        <p:spPr/>
        <p:txBody>
          <a:bodyPr/>
          <a:lstStyle/>
          <a:p>
            <a:r>
              <a:rPr lang="en-US" dirty="0"/>
              <a:t>Expectation</a:t>
            </a:r>
          </a:p>
        </p:txBody>
      </p:sp>
      <p:sp>
        <p:nvSpPr>
          <p:cNvPr id="4" name="Slide Number Placeholder 3">
            <a:extLst>
              <a:ext uri="{FF2B5EF4-FFF2-40B4-BE49-F238E27FC236}">
                <a16:creationId xmlns:a16="http://schemas.microsoft.com/office/drawing/2014/main" id="{76D59CCF-C5F4-2043-B561-4DC2D8D52ACB}"/>
              </a:ext>
            </a:extLst>
          </p:cNvPr>
          <p:cNvSpPr>
            <a:spLocks noGrp="1"/>
          </p:cNvSpPr>
          <p:nvPr>
            <p:ph type="sldNum" sz="quarter" idx="12"/>
          </p:nvPr>
        </p:nvSpPr>
        <p:spPr/>
        <p:txBody>
          <a:bodyPr/>
          <a:lstStyle/>
          <a:p>
            <a:fld id="{A2D2CA8A-49B1-44D0-B863-6C6BFD9BB9EC}" type="slidenum">
              <a:rPr lang="en-US" smtClean="0"/>
              <a:pPr/>
              <a:t>10</a:t>
            </a:fld>
            <a:endParaRPr lang="en-US"/>
          </a:p>
        </p:txBody>
      </p:sp>
      <p:pic>
        <p:nvPicPr>
          <p:cNvPr id="5" name="Picture 4">
            <a:extLst>
              <a:ext uri="{FF2B5EF4-FFF2-40B4-BE49-F238E27FC236}">
                <a16:creationId xmlns:a16="http://schemas.microsoft.com/office/drawing/2014/main" id="{8A51DEE0-B67C-7F44-A79E-1CA9CC0158E8}"/>
              </a:ext>
            </a:extLst>
          </p:cNvPr>
          <p:cNvPicPr>
            <a:picLocks noChangeAspect="1"/>
          </p:cNvPicPr>
          <p:nvPr/>
        </p:nvPicPr>
        <p:blipFill>
          <a:blip r:embed="rId2"/>
          <a:stretch>
            <a:fillRect/>
          </a:stretch>
        </p:blipFill>
        <p:spPr>
          <a:xfrm>
            <a:off x="431540" y="1439033"/>
            <a:ext cx="8136904" cy="5184451"/>
          </a:xfrm>
          <a:prstGeom prst="rect">
            <a:avLst/>
          </a:prstGeom>
        </p:spPr>
      </p:pic>
      <p:pic>
        <p:nvPicPr>
          <p:cNvPr id="6" name="Picture 5">
            <a:hlinkClick r:id="rId3"/>
            <a:extLst>
              <a:ext uri="{FF2B5EF4-FFF2-40B4-BE49-F238E27FC236}">
                <a16:creationId xmlns:a16="http://schemas.microsoft.com/office/drawing/2014/main" id="{55B64BE9-32B8-A644-AF02-0D7D7CAD2020}"/>
              </a:ext>
            </a:extLst>
          </p:cNvPr>
          <p:cNvPicPr>
            <a:picLocks noChangeAspect="1"/>
          </p:cNvPicPr>
          <p:nvPr/>
        </p:nvPicPr>
        <p:blipFill rotWithShape="1">
          <a:blip r:embed="rId4"/>
          <a:srcRect l="17618" r="19165" b="19878"/>
          <a:stretch/>
        </p:blipFill>
        <p:spPr>
          <a:xfrm>
            <a:off x="6083866" y="2807060"/>
            <a:ext cx="1963692" cy="1684957"/>
          </a:xfrm>
          <a:prstGeom prst="rect">
            <a:avLst/>
          </a:prstGeom>
        </p:spPr>
      </p:pic>
      <p:pic>
        <p:nvPicPr>
          <p:cNvPr id="8" name="Picture 7">
            <a:hlinkClick r:id="rId3"/>
            <a:extLst>
              <a:ext uri="{FF2B5EF4-FFF2-40B4-BE49-F238E27FC236}">
                <a16:creationId xmlns:a16="http://schemas.microsoft.com/office/drawing/2014/main" id="{FB40B7C5-8349-8248-8F98-4B052D285FAF}"/>
              </a:ext>
            </a:extLst>
          </p:cNvPr>
          <p:cNvPicPr>
            <a:picLocks noChangeAspect="1"/>
          </p:cNvPicPr>
          <p:nvPr/>
        </p:nvPicPr>
        <p:blipFill rotWithShape="1">
          <a:blip r:embed="rId4"/>
          <a:srcRect l="17618" r="19165" b="19878"/>
          <a:stretch/>
        </p:blipFill>
        <p:spPr>
          <a:xfrm>
            <a:off x="1619672" y="4109000"/>
            <a:ext cx="1963692" cy="1684957"/>
          </a:xfrm>
          <a:prstGeom prst="rect">
            <a:avLst/>
          </a:prstGeom>
        </p:spPr>
      </p:pic>
      <p:sp>
        <p:nvSpPr>
          <p:cNvPr id="10" name="Freeform 9">
            <a:extLst>
              <a:ext uri="{FF2B5EF4-FFF2-40B4-BE49-F238E27FC236}">
                <a16:creationId xmlns:a16="http://schemas.microsoft.com/office/drawing/2014/main" id="{C169492C-0B10-E24A-B3BD-730DE832BEBF}"/>
              </a:ext>
            </a:extLst>
          </p:cNvPr>
          <p:cNvSpPr/>
          <p:nvPr/>
        </p:nvSpPr>
        <p:spPr>
          <a:xfrm>
            <a:off x="1734759" y="4173777"/>
            <a:ext cx="1793125" cy="1540558"/>
          </a:xfrm>
          <a:custGeom>
            <a:avLst/>
            <a:gdLst>
              <a:gd name="connsiteX0" fmla="*/ 265646 w 1793125"/>
              <a:gd name="connsiteY0" fmla="*/ 99 h 1540558"/>
              <a:gd name="connsiteX1" fmla="*/ 528039 w 1793125"/>
              <a:gd name="connsiteY1" fmla="*/ 39856 h 1540558"/>
              <a:gd name="connsiteX2" fmla="*/ 623455 w 1793125"/>
              <a:gd name="connsiteY2" fmla="*/ 151174 h 1540558"/>
              <a:gd name="connsiteX3" fmla="*/ 838140 w 1793125"/>
              <a:gd name="connsiteY3" fmla="*/ 175028 h 1540558"/>
              <a:gd name="connsiteX4" fmla="*/ 1243657 w 1793125"/>
              <a:gd name="connsiteY4" fmla="*/ 111418 h 1540558"/>
              <a:gd name="connsiteX5" fmla="*/ 1601465 w 1793125"/>
              <a:gd name="connsiteY5" fmla="*/ 182979 h 1540558"/>
              <a:gd name="connsiteX6" fmla="*/ 1760491 w 1793125"/>
              <a:gd name="connsiteY6" fmla="*/ 342005 h 1540558"/>
              <a:gd name="connsiteX7" fmla="*/ 1768443 w 1793125"/>
              <a:gd name="connsiteY7" fmla="*/ 572593 h 1540558"/>
              <a:gd name="connsiteX8" fmla="*/ 1490147 w 1793125"/>
              <a:gd name="connsiteY8" fmla="*/ 668009 h 1540558"/>
              <a:gd name="connsiteX9" fmla="*/ 1402683 w 1793125"/>
              <a:gd name="connsiteY9" fmla="*/ 707765 h 1540558"/>
              <a:gd name="connsiteX10" fmla="*/ 1434488 w 1793125"/>
              <a:gd name="connsiteY10" fmla="*/ 842938 h 1540558"/>
              <a:gd name="connsiteX11" fmla="*/ 1434488 w 1793125"/>
              <a:gd name="connsiteY11" fmla="*/ 1073525 h 1540558"/>
              <a:gd name="connsiteX12" fmla="*/ 1339072 w 1793125"/>
              <a:gd name="connsiteY12" fmla="*/ 1280259 h 1540558"/>
              <a:gd name="connsiteX13" fmla="*/ 1005118 w 1793125"/>
              <a:gd name="connsiteY13" fmla="*/ 1494945 h 1540558"/>
              <a:gd name="connsiteX14" fmla="*/ 893799 w 1793125"/>
              <a:gd name="connsiteY14" fmla="*/ 1471091 h 1540558"/>
              <a:gd name="connsiteX15" fmla="*/ 655260 w 1793125"/>
              <a:gd name="connsiteY15" fmla="*/ 1534701 h 1540558"/>
              <a:gd name="connsiteX16" fmla="*/ 424672 w 1793125"/>
              <a:gd name="connsiteY16" fmla="*/ 1518799 h 1540558"/>
              <a:gd name="connsiteX17" fmla="*/ 217938 w 1793125"/>
              <a:gd name="connsiteY17" fmla="*/ 1367724 h 1540558"/>
              <a:gd name="connsiteX18" fmla="*/ 98669 w 1793125"/>
              <a:gd name="connsiteY18" fmla="*/ 1145087 h 1540558"/>
              <a:gd name="connsiteX19" fmla="*/ 122523 w 1793125"/>
              <a:gd name="connsiteY19" fmla="*/ 970159 h 1540558"/>
              <a:gd name="connsiteX20" fmla="*/ 146377 w 1793125"/>
              <a:gd name="connsiteY20" fmla="*/ 906548 h 1540558"/>
              <a:gd name="connsiteX21" fmla="*/ 138425 w 1793125"/>
              <a:gd name="connsiteY21" fmla="*/ 827035 h 1540558"/>
              <a:gd name="connsiteX22" fmla="*/ 19156 w 1793125"/>
              <a:gd name="connsiteY22" fmla="*/ 644155 h 1540558"/>
              <a:gd name="connsiteX23" fmla="*/ 3253 w 1793125"/>
              <a:gd name="connsiteY23" fmla="*/ 365859 h 1540558"/>
              <a:gd name="connsiteX24" fmla="*/ 50961 w 1793125"/>
              <a:gd name="connsiteY24" fmla="*/ 246590 h 1540558"/>
              <a:gd name="connsiteX25" fmla="*/ 122523 w 1793125"/>
              <a:gd name="connsiteY25" fmla="*/ 135272 h 1540558"/>
              <a:gd name="connsiteX26" fmla="*/ 194085 w 1793125"/>
              <a:gd name="connsiteY26" fmla="*/ 31905 h 1540558"/>
              <a:gd name="connsiteX27" fmla="*/ 265646 w 1793125"/>
              <a:gd name="connsiteY27" fmla="*/ 99 h 154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3125" h="1540558">
                <a:moveTo>
                  <a:pt x="265646" y="99"/>
                </a:moveTo>
                <a:cubicBezTo>
                  <a:pt x="321305" y="1424"/>
                  <a:pt x="468404" y="14677"/>
                  <a:pt x="528039" y="39856"/>
                </a:cubicBezTo>
                <a:cubicBezTo>
                  <a:pt x="587674" y="65035"/>
                  <a:pt x="571772" y="128645"/>
                  <a:pt x="623455" y="151174"/>
                </a:cubicBezTo>
                <a:cubicBezTo>
                  <a:pt x="675139" y="173703"/>
                  <a:pt x="734773" y="181654"/>
                  <a:pt x="838140" y="175028"/>
                </a:cubicBezTo>
                <a:cubicBezTo>
                  <a:pt x="941507" y="168402"/>
                  <a:pt x="1116436" y="110093"/>
                  <a:pt x="1243657" y="111418"/>
                </a:cubicBezTo>
                <a:cubicBezTo>
                  <a:pt x="1370878" y="112743"/>
                  <a:pt x="1515326" y="144548"/>
                  <a:pt x="1601465" y="182979"/>
                </a:cubicBezTo>
                <a:cubicBezTo>
                  <a:pt x="1687604" y="221410"/>
                  <a:pt x="1732661" y="277069"/>
                  <a:pt x="1760491" y="342005"/>
                </a:cubicBezTo>
                <a:cubicBezTo>
                  <a:pt x="1788321" y="406941"/>
                  <a:pt x="1813500" y="518259"/>
                  <a:pt x="1768443" y="572593"/>
                </a:cubicBezTo>
                <a:cubicBezTo>
                  <a:pt x="1723386" y="626927"/>
                  <a:pt x="1551107" y="645480"/>
                  <a:pt x="1490147" y="668009"/>
                </a:cubicBezTo>
                <a:cubicBezTo>
                  <a:pt x="1429187" y="690538"/>
                  <a:pt x="1411960" y="678610"/>
                  <a:pt x="1402683" y="707765"/>
                </a:cubicBezTo>
                <a:cubicBezTo>
                  <a:pt x="1393407" y="736920"/>
                  <a:pt x="1429187" y="781978"/>
                  <a:pt x="1434488" y="842938"/>
                </a:cubicBezTo>
                <a:cubicBezTo>
                  <a:pt x="1439789" y="903898"/>
                  <a:pt x="1450391" y="1000638"/>
                  <a:pt x="1434488" y="1073525"/>
                </a:cubicBezTo>
                <a:cubicBezTo>
                  <a:pt x="1418585" y="1146412"/>
                  <a:pt x="1410634" y="1210022"/>
                  <a:pt x="1339072" y="1280259"/>
                </a:cubicBezTo>
                <a:cubicBezTo>
                  <a:pt x="1267510" y="1350496"/>
                  <a:pt x="1079330" y="1463140"/>
                  <a:pt x="1005118" y="1494945"/>
                </a:cubicBezTo>
                <a:cubicBezTo>
                  <a:pt x="930906" y="1526750"/>
                  <a:pt x="952109" y="1464465"/>
                  <a:pt x="893799" y="1471091"/>
                </a:cubicBezTo>
                <a:cubicBezTo>
                  <a:pt x="835489" y="1477717"/>
                  <a:pt x="733448" y="1526750"/>
                  <a:pt x="655260" y="1534701"/>
                </a:cubicBezTo>
                <a:cubicBezTo>
                  <a:pt x="577072" y="1542652"/>
                  <a:pt x="497559" y="1546628"/>
                  <a:pt x="424672" y="1518799"/>
                </a:cubicBezTo>
                <a:cubicBezTo>
                  <a:pt x="351785" y="1490970"/>
                  <a:pt x="272272" y="1430009"/>
                  <a:pt x="217938" y="1367724"/>
                </a:cubicBezTo>
                <a:cubicBezTo>
                  <a:pt x="163604" y="1305439"/>
                  <a:pt x="114571" y="1211348"/>
                  <a:pt x="98669" y="1145087"/>
                </a:cubicBezTo>
                <a:cubicBezTo>
                  <a:pt x="82767" y="1078826"/>
                  <a:pt x="114572" y="1009915"/>
                  <a:pt x="122523" y="970159"/>
                </a:cubicBezTo>
                <a:cubicBezTo>
                  <a:pt x="130474" y="930403"/>
                  <a:pt x="143727" y="930402"/>
                  <a:pt x="146377" y="906548"/>
                </a:cubicBezTo>
                <a:cubicBezTo>
                  <a:pt x="149027" y="882694"/>
                  <a:pt x="159628" y="870767"/>
                  <a:pt x="138425" y="827035"/>
                </a:cubicBezTo>
                <a:cubicBezTo>
                  <a:pt x="117221" y="783303"/>
                  <a:pt x="41685" y="721018"/>
                  <a:pt x="19156" y="644155"/>
                </a:cubicBezTo>
                <a:cubicBezTo>
                  <a:pt x="-3373" y="567292"/>
                  <a:pt x="-2048" y="432120"/>
                  <a:pt x="3253" y="365859"/>
                </a:cubicBezTo>
                <a:cubicBezTo>
                  <a:pt x="8554" y="299598"/>
                  <a:pt x="31083" y="285021"/>
                  <a:pt x="50961" y="246590"/>
                </a:cubicBezTo>
                <a:cubicBezTo>
                  <a:pt x="70839" y="208159"/>
                  <a:pt x="98669" y="171053"/>
                  <a:pt x="122523" y="135272"/>
                </a:cubicBezTo>
                <a:cubicBezTo>
                  <a:pt x="146377" y="99491"/>
                  <a:pt x="172882" y="53108"/>
                  <a:pt x="194085" y="31905"/>
                </a:cubicBezTo>
                <a:cubicBezTo>
                  <a:pt x="215288" y="10702"/>
                  <a:pt x="209987" y="-1226"/>
                  <a:pt x="265646" y="99"/>
                </a:cubicBezTo>
                <a:close/>
              </a:path>
            </a:pathLst>
          </a:custGeom>
          <a:gradFill flip="none" rotWithShape="1">
            <a:gsLst>
              <a:gs pos="0">
                <a:srgbClr val="FFC000">
                  <a:alpha val="79000"/>
                </a:srgbClr>
              </a:gs>
              <a:gs pos="23000">
                <a:srgbClr val="E3C35F">
                  <a:alpha val="79000"/>
                </a:srgbClr>
              </a:gs>
              <a:gs pos="69000">
                <a:srgbClr val="BFA99F">
                  <a:alpha val="92000"/>
                </a:srgbClr>
              </a:gs>
              <a:gs pos="97000">
                <a:srgbClr val="A2AEB3">
                  <a:alpha val="79000"/>
                </a:srgbClr>
              </a:gs>
            </a:gsLst>
            <a:path path="circle">
              <a:fillToRect l="50000" t="50000" r="50000" b="50000"/>
            </a:path>
            <a:tileRect/>
          </a:gradFill>
          <a:ln w="25400">
            <a:no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1" lang="en-US" sz="2200" b="0" i="1" u="none" strike="noStrike" cap="none" normalizeH="0" baseline="0">
              <a:ln>
                <a:noFill/>
              </a:ln>
              <a:solidFill>
                <a:schemeClr val="tx1"/>
              </a:solidFill>
              <a:effectLst/>
              <a:latin typeface="Tahoma" pitchFamily="34" charset="0"/>
            </a:endParaRPr>
          </a:p>
        </p:txBody>
      </p:sp>
      <p:sp>
        <p:nvSpPr>
          <p:cNvPr id="13" name="Freeform 12">
            <a:extLst>
              <a:ext uri="{FF2B5EF4-FFF2-40B4-BE49-F238E27FC236}">
                <a16:creationId xmlns:a16="http://schemas.microsoft.com/office/drawing/2014/main" id="{0EBC221A-A54F-2549-BFC6-68F465EAF5F4}"/>
              </a:ext>
            </a:extLst>
          </p:cNvPr>
          <p:cNvSpPr/>
          <p:nvPr/>
        </p:nvSpPr>
        <p:spPr>
          <a:xfrm>
            <a:off x="2385391" y="1690892"/>
            <a:ext cx="1311966" cy="385338"/>
          </a:xfrm>
          <a:custGeom>
            <a:avLst/>
            <a:gdLst>
              <a:gd name="connsiteX0" fmla="*/ 1311966 w 1311966"/>
              <a:gd name="connsiteY0" fmla="*/ 385338 h 385338"/>
              <a:gd name="connsiteX1" fmla="*/ 914400 w 1311966"/>
              <a:gd name="connsiteY1" fmla="*/ 87164 h 385338"/>
              <a:gd name="connsiteX2" fmla="*/ 357809 w 1311966"/>
              <a:gd name="connsiteY2" fmla="*/ 7651 h 385338"/>
              <a:gd name="connsiteX3" fmla="*/ 0 w 1311966"/>
              <a:gd name="connsiteY3" fmla="*/ 7651 h 385338"/>
            </a:gdLst>
            <a:ahLst/>
            <a:cxnLst>
              <a:cxn ang="0">
                <a:pos x="connsiteX0" y="connsiteY0"/>
              </a:cxn>
              <a:cxn ang="0">
                <a:pos x="connsiteX1" y="connsiteY1"/>
              </a:cxn>
              <a:cxn ang="0">
                <a:pos x="connsiteX2" y="connsiteY2"/>
              </a:cxn>
              <a:cxn ang="0">
                <a:pos x="connsiteX3" y="connsiteY3"/>
              </a:cxn>
            </a:cxnLst>
            <a:rect l="l" t="t" r="r" b="b"/>
            <a:pathLst>
              <a:path w="1311966" h="385338">
                <a:moveTo>
                  <a:pt x="1311966" y="385338"/>
                </a:moveTo>
                <a:cubicBezTo>
                  <a:pt x="1192696" y="267725"/>
                  <a:pt x="1073426" y="150112"/>
                  <a:pt x="914400" y="87164"/>
                </a:cubicBezTo>
                <a:cubicBezTo>
                  <a:pt x="755374" y="24216"/>
                  <a:pt x="510209" y="20903"/>
                  <a:pt x="357809" y="7651"/>
                </a:cubicBezTo>
                <a:cubicBezTo>
                  <a:pt x="205409" y="-5601"/>
                  <a:pt x="102704" y="1025"/>
                  <a:pt x="0" y="7651"/>
                </a:cubicBezTo>
              </a:path>
            </a:pathLst>
          </a:custGeom>
          <a:noFill/>
          <a:ln w="50800">
            <a:solidFill>
              <a:srgbClr val="FF0000">
                <a:alpha val="75000"/>
              </a:srgbClr>
            </a:solidFill>
            <a:tailEnd type="stealth" w="lg" len="med"/>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1" lang="en-US" sz="2200" b="0" i="1" u="none" strike="noStrike" cap="none" normalizeH="0" baseline="0">
              <a:ln>
                <a:noFill/>
              </a:ln>
              <a:solidFill>
                <a:schemeClr val="tx1"/>
              </a:solidFill>
              <a:effectLst/>
              <a:latin typeface="Tahoma" pitchFamily="34" charset="0"/>
            </a:endParaRPr>
          </a:p>
        </p:txBody>
      </p:sp>
      <p:pic>
        <p:nvPicPr>
          <p:cNvPr id="14" name="Picture 13">
            <a:extLst>
              <a:ext uri="{FF2B5EF4-FFF2-40B4-BE49-F238E27FC236}">
                <a16:creationId xmlns:a16="http://schemas.microsoft.com/office/drawing/2014/main" id="{AC716B69-7857-0749-B740-297990751466}"/>
              </a:ext>
            </a:extLst>
          </p:cNvPr>
          <p:cNvPicPr>
            <a:picLocks noChangeAspect="1"/>
          </p:cNvPicPr>
          <p:nvPr/>
        </p:nvPicPr>
        <p:blipFill>
          <a:blip r:embed="rId5"/>
          <a:stretch>
            <a:fillRect/>
          </a:stretch>
        </p:blipFill>
        <p:spPr>
          <a:xfrm>
            <a:off x="3832664" y="1870956"/>
            <a:ext cx="1351404" cy="571748"/>
          </a:xfrm>
          <a:prstGeom prst="rect">
            <a:avLst/>
          </a:prstGeom>
        </p:spPr>
      </p:pic>
    </p:spTree>
    <p:extLst>
      <p:ext uri="{BB962C8B-B14F-4D97-AF65-F5344CB8AC3E}">
        <p14:creationId xmlns:p14="http://schemas.microsoft.com/office/powerpoint/2010/main" val="357214618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A4522-BE05-1B4F-98AD-2B52410E1AE6}"/>
              </a:ext>
            </a:extLst>
          </p:cNvPr>
          <p:cNvSpPr>
            <a:spLocks noGrp="1"/>
          </p:cNvSpPr>
          <p:nvPr>
            <p:ph idx="1"/>
          </p:nvPr>
        </p:nvSpPr>
        <p:spPr/>
        <p:txBody>
          <a:bodyPr/>
          <a:lstStyle/>
          <a:p>
            <a:r>
              <a:rPr lang="en-US" dirty="0"/>
              <a:t>Hint of domain ordering only for </a:t>
            </a:r>
            <a:r>
              <a:rPr lang="en-US" dirty="0" err="1"/>
              <a:t>p</a:t>
            </a:r>
            <a:r>
              <a:rPr lang="en-US" baseline="-25000" dirty="0" err="1"/>
              <a:t>T</a:t>
            </a:r>
            <a:r>
              <a:rPr lang="en-US" dirty="0"/>
              <a:t> &gt; ~ 2.5 GeV</a:t>
            </a:r>
          </a:p>
        </p:txBody>
      </p:sp>
      <p:sp>
        <p:nvSpPr>
          <p:cNvPr id="3" name="Title 2">
            <a:extLst>
              <a:ext uri="{FF2B5EF4-FFF2-40B4-BE49-F238E27FC236}">
                <a16:creationId xmlns:a16="http://schemas.microsoft.com/office/drawing/2014/main" id="{C22F79FA-99B6-6544-BFD6-19CCAB164239}"/>
              </a:ext>
            </a:extLst>
          </p:cNvPr>
          <p:cNvSpPr>
            <a:spLocks noGrp="1"/>
          </p:cNvSpPr>
          <p:nvPr>
            <p:ph type="title"/>
          </p:nvPr>
        </p:nvSpPr>
        <p:spPr/>
        <p:txBody>
          <a:bodyPr/>
          <a:lstStyle/>
          <a:p>
            <a:r>
              <a:rPr lang="en-US" dirty="0"/>
              <a:t>Quantification</a:t>
            </a:r>
          </a:p>
        </p:txBody>
      </p:sp>
      <p:sp>
        <p:nvSpPr>
          <p:cNvPr id="4" name="Slide Number Placeholder 3">
            <a:extLst>
              <a:ext uri="{FF2B5EF4-FFF2-40B4-BE49-F238E27FC236}">
                <a16:creationId xmlns:a16="http://schemas.microsoft.com/office/drawing/2014/main" id="{C3048B09-18EE-C047-8F9C-3516AA5C095B}"/>
              </a:ext>
            </a:extLst>
          </p:cNvPr>
          <p:cNvSpPr>
            <a:spLocks noGrp="1"/>
          </p:cNvSpPr>
          <p:nvPr>
            <p:ph type="sldNum" sz="quarter" idx="12"/>
          </p:nvPr>
        </p:nvSpPr>
        <p:spPr/>
        <p:txBody>
          <a:bodyPr/>
          <a:lstStyle/>
          <a:p>
            <a:fld id="{A2D2CA8A-49B1-44D0-B863-6C6BFD9BB9EC}" type="slidenum">
              <a:rPr lang="en-US" smtClean="0"/>
              <a:pPr/>
              <a:t>11</a:t>
            </a:fld>
            <a:endParaRPr lang="en-US"/>
          </a:p>
        </p:txBody>
      </p:sp>
      <p:sp>
        <p:nvSpPr>
          <p:cNvPr id="13" name="Content Placeholder 6">
            <a:extLst>
              <a:ext uri="{FF2B5EF4-FFF2-40B4-BE49-F238E27FC236}">
                <a16:creationId xmlns:a16="http://schemas.microsoft.com/office/drawing/2014/main" id="{892714A8-0B37-5641-8943-B00356948F63}"/>
              </a:ext>
            </a:extLst>
          </p:cNvPr>
          <p:cNvSpPr txBox="1">
            <a:spLocks/>
          </p:cNvSpPr>
          <p:nvPr/>
        </p:nvSpPr>
        <p:spPr bwMode="auto">
          <a:xfrm>
            <a:off x="-508" y="5797713"/>
            <a:ext cx="9144000" cy="1015663"/>
          </a:xfrm>
          <a:prstGeom prst="rect">
            <a:avLst/>
          </a:prstGeom>
          <a:blipFill>
            <a:blip r:embed="rId2"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Hierarchy of azimuthal anisotropy harmonics in collisions of small systems from the Color Glass Condensate </a:t>
            </a:r>
            <a:r>
              <a:rPr lang="en-US" sz="2000" kern="0" dirty="0">
                <a:solidFill>
                  <a:schemeClr val="tx1"/>
                </a:solidFill>
                <a:latin typeface="Tahoma" pitchFamily="34" charset="0"/>
              </a:rPr>
              <a:t>, M. Mace, V. </a:t>
            </a:r>
            <a:r>
              <a:rPr lang="en-US" sz="2000" kern="0" dirty="0" err="1">
                <a:solidFill>
                  <a:schemeClr val="tx1"/>
                </a:solidFill>
                <a:latin typeface="Tahoma" pitchFamily="34" charset="0"/>
              </a:rPr>
              <a:t>Skokov</a:t>
            </a:r>
            <a:r>
              <a:rPr lang="en-US" sz="2000" kern="0" dirty="0">
                <a:solidFill>
                  <a:schemeClr val="tx1"/>
                </a:solidFill>
                <a:latin typeface="Tahoma" pitchFamily="34" charset="0"/>
              </a:rPr>
              <a:t>, P. </a:t>
            </a:r>
            <a:r>
              <a:rPr lang="en-US" sz="2000" kern="0" dirty="0" err="1">
                <a:solidFill>
                  <a:schemeClr val="tx1"/>
                </a:solidFill>
                <a:latin typeface="Tahoma" pitchFamily="34" charset="0"/>
              </a:rPr>
              <a:t>Tribedy</a:t>
            </a:r>
            <a:r>
              <a:rPr lang="en-US" sz="2000" kern="0" dirty="0">
                <a:solidFill>
                  <a:schemeClr val="tx1"/>
                </a:solidFill>
                <a:latin typeface="Tahoma" pitchFamily="34" charset="0"/>
              </a:rPr>
              <a:t>, R. </a:t>
            </a:r>
            <a:r>
              <a:rPr lang="en-US" sz="2000" kern="0" dirty="0" err="1">
                <a:solidFill>
                  <a:schemeClr val="tx1"/>
                </a:solidFill>
                <a:latin typeface="Tahoma" pitchFamily="34" charset="0"/>
              </a:rPr>
              <a:t>Venugopalan</a:t>
            </a:r>
            <a:r>
              <a:rPr lang="en-US" sz="2000" kern="0" dirty="0">
                <a:solidFill>
                  <a:schemeClr val="tx1"/>
                </a:solidFill>
                <a:latin typeface="Tahoma" pitchFamily="34" charset="0"/>
              </a:rPr>
              <a:t>, Phys. Rev. Lett. </a:t>
            </a:r>
            <a:r>
              <a:rPr lang="en-US" sz="2000" b="1" kern="0" dirty="0">
                <a:solidFill>
                  <a:schemeClr val="tx1"/>
                </a:solidFill>
                <a:latin typeface="Tahoma" pitchFamily="34" charset="0"/>
              </a:rPr>
              <a:t>121</a:t>
            </a:r>
            <a:r>
              <a:rPr lang="en-US" sz="2000" kern="0" dirty="0">
                <a:solidFill>
                  <a:schemeClr val="tx1"/>
                </a:solidFill>
                <a:latin typeface="Tahoma" pitchFamily="34" charset="0"/>
              </a:rPr>
              <a:t>, 052301 (2018)   referred to as ”MSTV”</a:t>
            </a:r>
            <a:endParaRPr kumimoji="1" lang="en-US" sz="2000" kern="0" dirty="0">
              <a:solidFill>
                <a:schemeClr val="tx1"/>
              </a:solidFill>
              <a:latin typeface="Tahoma" pitchFamily="34" charset="0"/>
            </a:endParaRPr>
          </a:p>
        </p:txBody>
      </p:sp>
      <p:pic>
        <p:nvPicPr>
          <p:cNvPr id="12" name="Picture 11">
            <a:extLst>
              <a:ext uri="{FF2B5EF4-FFF2-40B4-BE49-F238E27FC236}">
                <a16:creationId xmlns:a16="http://schemas.microsoft.com/office/drawing/2014/main" id="{1C4548C6-E326-E24A-814A-F29E563CE767}"/>
              </a:ext>
            </a:extLst>
          </p:cNvPr>
          <p:cNvPicPr>
            <a:picLocks noChangeAspect="1"/>
          </p:cNvPicPr>
          <p:nvPr/>
        </p:nvPicPr>
        <p:blipFill>
          <a:blip r:embed="rId3"/>
          <a:stretch>
            <a:fillRect/>
          </a:stretch>
        </p:blipFill>
        <p:spPr>
          <a:xfrm>
            <a:off x="1019926" y="1556792"/>
            <a:ext cx="6684422" cy="4199294"/>
          </a:xfrm>
          <a:prstGeom prst="rect">
            <a:avLst/>
          </a:prstGeom>
        </p:spPr>
      </p:pic>
    </p:spTree>
    <p:extLst>
      <p:ext uri="{BB962C8B-B14F-4D97-AF65-F5344CB8AC3E}">
        <p14:creationId xmlns:p14="http://schemas.microsoft.com/office/powerpoint/2010/main" val="128460064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73D48-9D13-0E42-8848-13E0DE53A8A3}"/>
              </a:ext>
            </a:extLst>
          </p:cNvPr>
          <p:cNvSpPr>
            <a:spLocks noGrp="1"/>
          </p:cNvSpPr>
          <p:nvPr>
            <p:ph idx="1"/>
          </p:nvPr>
        </p:nvSpPr>
        <p:spPr>
          <a:xfrm>
            <a:off x="0" y="836712"/>
            <a:ext cx="9144000" cy="5867400"/>
          </a:xfrm>
        </p:spPr>
        <p:txBody>
          <a:bodyPr/>
          <a:lstStyle/>
          <a:p>
            <a:r>
              <a:rPr lang="en-US" dirty="0"/>
              <a:t>Decided to develop simple model to “identify” </a:t>
            </a:r>
            <a:br>
              <a:rPr lang="en-US" dirty="0"/>
            </a:br>
            <a:r>
              <a:rPr lang="en-US" dirty="0"/>
              <a:t>relevant input to initial state description</a:t>
            </a:r>
          </a:p>
          <a:p>
            <a:endParaRPr lang="en-US" dirty="0"/>
          </a:p>
          <a:p>
            <a:endParaRPr lang="en-US" dirty="0"/>
          </a:p>
          <a:p>
            <a:endParaRPr lang="en-US" dirty="0"/>
          </a:p>
          <a:p>
            <a:endParaRPr lang="en-US" dirty="0"/>
          </a:p>
          <a:p>
            <a:endParaRPr lang="en-US" dirty="0"/>
          </a:p>
          <a:p>
            <a:pPr marL="1257300" lvl="3" indent="0">
              <a:buNone/>
            </a:pPr>
            <a:endParaRPr lang="en-US" dirty="0"/>
          </a:p>
          <a:p>
            <a:pPr marL="2628900" lvl="6" indent="0">
              <a:buNone/>
            </a:pPr>
            <a:endParaRPr lang="en-US" dirty="0"/>
          </a:p>
          <a:p>
            <a:pPr marL="2628900" lvl="6" indent="0">
              <a:buNone/>
            </a:pPr>
            <a:endParaRPr lang="en-US" dirty="0"/>
          </a:p>
          <a:p>
            <a:r>
              <a:rPr lang="en-US" sz="2800" dirty="0"/>
              <a:t>IP-J</a:t>
            </a:r>
            <a:r>
              <a:rPr lang="en-US" sz="2000" dirty="0"/>
              <a:t>AZMA</a:t>
            </a:r>
            <a:r>
              <a:rPr lang="en-US" sz="2800" dirty="0"/>
              <a:t>: Simplest possible model of initial state to test identification or attribution of final state features</a:t>
            </a:r>
          </a:p>
        </p:txBody>
      </p:sp>
      <p:sp>
        <p:nvSpPr>
          <p:cNvPr id="3" name="Title 2">
            <a:extLst>
              <a:ext uri="{FF2B5EF4-FFF2-40B4-BE49-F238E27FC236}">
                <a16:creationId xmlns:a16="http://schemas.microsoft.com/office/drawing/2014/main" id="{4E66367E-D077-D849-BDE7-07A62CA15185}"/>
              </a:ext>
            </a:extLst>
          </p:cNvPr>
          <p:cNvSpPr>
            <a:spLocks noGrp="1"/>
          </p:cNvSpPr>
          <p:nvPr>
            <p:ph type="title"/>
          </p:nvPr>
        </p:nvSpPr>
        <p:spPr/>
        <p:txBody>
          <a:bodyPr/>
          <a:lstStyle/>
          <a:p>
            <a:r>
              <a:rPr lang="en-US" dirty="0"/>
              <a:t>Desperation</a:t>
            </a:r>
          </a:p>
        </p:txBody>
      </p:sp>
      <p:sp>
        <p:nvSpPr>
          <p:cNvPr id="4" name="Slide Number Placeholder 3">
            <a:extLst>
              <a:ext uri="{FF2B5EF4-FFF2-40B4-BE49-F238E27FC236}">
                <a16:creationId xmlns:a16="http://schemas.microsoft.com/office/drawing/2014/main" id="{75916DA0-484A-3F49-BE64-9D80D005BFA4}"/>
              </a:ext>
            </a:extLst>
          </p:cNvPr>
          <p:cNvSpPr>
            <a:spLocks noGrp="1"/>
          </p:cNvSpPr>
          <p:nvPr>
            <p:ph type="sldNum" sz="quarter" idx="12"/>
          </p:nvPr>
        </p:nvSpPr>
        <p:spPr/>
        <p:txBody>
          <a:bodyPr/>
          <a:lstStyle/>
          <a:p>
            <a:fld id="{A2D2CA8A-49B1-44D0-B863-6C6BFD9BB9EC}" type="slidenum">
              <a:rPr lang="en-US" smtClean="0"/>
              <a:pPr/>
              <a:t>12</a:t>
            </a:fld>
            <a:endParaRPr lang="en-US"/>
          </a:p>
        </p:txBody>
      </p:sp>
      <p:sp>
        <p:nvSpPr>
          <p:cNvPr id="7" name="Content Placeholder 6">
            <a:extLst>
              <a:ext uri="{FF2B5EF4-FFF2-40B4-BE49-F238E27FC236}">
                <a16:creationId xmlns:a16="http://schemas.microsoft.com/office/drawing/2014/main" id="{5605EB37-A583-5B43-8AC7-F684317A614D}"/>
              </a:ext>
            </a:extLst>
          </p:cNvPr>
          <p:cNvSpPr txBox="1">
            <a:spLocks/>
          </p:cNvSpPr>
          <p:nvPr/>
        </p:nvSpPr>
        <p:spPr bwMode="auto">
          <a:xfrm>
            <a:off x="-508" y="1988840"/>
            <a:ext cx="9144000" cy="3416320"/>
          </a:xfrm>
          <a:prstGeom prst="rect">
            <a:avLst/>
          </a:prstGeom>
          <a:blipFill>
            <a:blip r:embed="rId2"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a:t>
            </a:r>
            <a:r>
              <a:rPr lang="en-US" sz="2800" i="1" kern="0" dirty="0">
                <a:solidFill>
                  <a:schemeClr val="tx1"/>
                </a:solidFill>
                <a:latin typeface="Tahoma" pitchFamily="34" charset="0"/>
              </a:rPr>
              <a:t>Assessing saturation physics explanations of collectivity in small collision systems with the </a:t>
            </a:r>
            <a:br>
              <a:rPr lang="en-US" sz="2800" i="1" kern="0" dirty="0">
                <a:solidFill>
                  <a:schemeClr val="tx1"/>
                </a:solidFill>
                <a:latin typeface="Tahoma" pitchFamily="34" charset="0"/>
              </a:rPr>
            </a:br>
            <a:r>
              <a:rPr lang="en-US" sz="2800" i="1" kern="0" dirty="0">
                <a:solidFill>
                  <a:srgbClr val="0000FF"/>
                </a:solidFill>
                <a:latin typeface="Tahoma" pitchFamily="34" charset="0"/>
              </a:rPr>
              <a:t>IP-</a:t>
            </a:r>
            <a:r>
              <a:rPr lang="en-US" sz="2800" i="1" kern="0" dirty="0" err="1">
                <a:solidFill>
                  <a:srgbClr val="0000FF"/>
                </a:solidFill>
                <a:latin typeface="Tahoma" pitchFamily="34" charset="0"/>
              </a:rPr>
              <a:t>Jazma</a:t>
            </a:r>
            <a:r>
              <a:rPr lang="en-US" sz="2800" i="1" kern="0" dirty="0">
                <a:solidFill>
                  <a:schemeClr val="tx1"/>
                </a:solidFill>
                <a:latin typeface="Tahoma" pitchFamily="34" charset="0"/>
              </a:rPr>
              <a:t> model  </a:t>
            </a:r>
            <a:r>
              <a:rPr lang="en-US" sz="2800" kern="0" dirty="0">
                <a:solidFill>
                  <a:schemeClr val="tx1"/>
                </a:solidFill>
                <a:latin typeface="Tahoma" pitchFamily="34" charset="0"/>
              </a:rPr>
              <a:t>, J.L. Nagle and W.A. Zajc,</a:t>
            </a:r>
            <a:br>
              <a:rPr lang="en-US" sz="2800" kern="0" dirty="0">
                <a:solidFill>
                  <a:schemeClr val="tx1"/>
                </a:solidFill>
                <a:latin typeface="Tahoma" pitchFamily="34" charset="0"/>
              </a:rPr>
            </a:br>
            <a:r>
              <a:rPr lang="en-US" sz="2800" kern="0" dirty="0">
                <a:solidFill>
                  <a:schemeClr val="tx1"/>
                </a:solidFill>
                <a:latin typeface="Tahoma" pitchFamily="34" charset="0"/>
              </a:rPr>
              <a:t>Phys. Rev. </a:t>
            </a:r>
            <a:r>
              <a:rPr lang="en-US" sz="2800" b="1" kern="0" dirty="0">
                <a:solidFill>
                  <a:schemeClr val="tx1"/>
                </a:solidFill>
                <a:latin typeface="Tahoma" pitchFamily="34" charset="0"/>
              </a:rPr>
              <a:t>C99</a:t>
            </a:r>
            <a:r>
              <a:rPr lang="en-US" sz="2800" kern="0" dirty="0">
                <a:solidFill>
                  <a:schemeClr val="tx1"/>
                </a:solidFill>
                <a:latin typeface="Tahoma" pitchFamily="34" charset="0"/>
              </a:rPr>
              <a:t>, 054908 (2019).  </a:t>
            </a:r>
          </a:p>
          <a:p>
            <a:pPr>
              <a:buNone/>
            </a:pPr>
            <a:endParaRPr kumimoji="1" lang="en-US" sz="2800" kern="0" dirty="0">
              <a:solidFill>
                <a:schemeClr val="tx1"/>
              </a:solidFill>
              <a:latin typeface="Tahoma" pitchFamily="34" charset="0"/>
            </a:endParaRPr>
          </a:p>
          <a:p>
            <a:pPr>
              <a:buNone/>
            </a:pPr>
            <a:r>
              <a:rPr lang="en-US" kern="0" dirty="0">
                <a:solidFill>
                  <a:schemeClr val="tx1"/>
                </a:solidFill>
                <a:latin typeface="Tahoma" pitchFamily="34" charset="0"/>
              </a:rPr>
              <a:t>Publicly available code: </a:t>
            </a:r>
            <a:r>
              <a:rPr lang="en-US" dirty="0">
                <a:hlinkClick r:id="rId3"/>
              </a:rPr>
              <a:t>https://github.com/jamienagle/IPJazma</a:t>
            </a:r>
            <a:endParaRPr lang="en-US" sz="2800" kern="0" dirty="0">
              <a:solidFill>
                <a:schemeClr val="tx1"/>
              </a:solidFill>
              <a:latin typeface="Tahoma" pitchFamily="34" charset="0"/>
            </a:endParaRPr>
          </a:p>
        </p:txBody>
      </p:sp>
    </p:spTree>
    <p:extLst>
      <p:ext uri="{BB962C8B-B14F-4D97-AF65-F5344CB8AC3E}">
        <p14:creationId xmlns:p14="http://schemas.microsoft.com/office/powerpoint/2010/main" val="4006856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73D48-9D13-0E42-8848-13E0DE53A8A3}"/>
              </a:ext>
            </a:extLst>
          </p:cNvPr>
          <p:cNvSpPr>
            <a:spLocks noGrp="1"/>
          </p:cNvSpPr>
          <p:nvPr>
            <p:ph idx="1"/>
          </p:nvPr>
        </p:nvSpPr>
        <p:spPr>
          <a:xfrm>
            <a:off x="0" y="836712"/>
            <a:ext cx="9144000" cy="5867400"/>
          </a:xfrm>
        </p:spPr>
        <p:txBody>
          <a:bodyPr/>
          <a:lstStyle/>
          <a:p>
            <a:r>
              <a:rPr lang="en-US" dirty="0"/>
              <a:t>Phrase borrowed from econometrics</a:t>
            </a:r>
          </a:p>
          <a:p>
            <a:endParaRPr lang="en-US" dirty="0"/>
          </a:p>
          <a:p>
            <a:endParaRPr lang="en-US" dirty="0"/>
          </a:p>
          <a:p>
            <a:endParaRPr lang="en-US" dirty="0"/>
          </a:p>
          <a:p>
            <a:endParaRPr lang="en-US" dirty="0"/>
          </a:p>
          <a:p>
            <a:endParaRPr lang="en-US" dirty="0"/>
          </a:p>
          <a:p>
            <a:endParaRPr lang="en-US" dirty="0"/>
          </a:p>
          <a:p>
            <a:endParaRPr lang="en-US" dirty="0"/>
          </a:p>
          <a:p>
            <a:r>
              <a:rPr lang="en-US" sz="2800" dirty="0"/>
              <a:t>IP-J</a:t>
            </a:r>
            <a:r>
              <a:rPr lang="en-US" sz="2000" dirty="0"/>
              <a:t>AZMA</a:t>
            </a:r>
            <a:r>
              <a:rPr lang="en-US" sz="2800" dirty="0"/>
              <a:t>: Simplest possible model of initial state to test </a:t>
            </a:r>
            <a:r>
              <a:rPr lang="en-US" sz="2800" dirty="0">
                <a:solidFill>
                  <a:srgbClr val="FF0000"/>
                </a:solidFill>
              </a:rPr>
              <a:t>identification</a:t>
            </a:r>
            <a:r>
              <a:rPr lang="en-US" sz="2800" dirty="0"/>
              <a:t> or </a:t>
            </a:r>
            <a:r>
              <a:rPr lang="en-US" sz="2800" dirty="0">
                <a:solidFill>
                  <a:srgbClr val="FF0000"/>
                </a:solidFill>
              </a:rPr>
              <a:t>attribution</a:t>
            </a:r>
            <a:r>
              <a:rPr lang="en-US" sz="2800" dirty="0"/>
              <a:t> of final state features</a:t>
            </a:r>
          </a:p>
        </p:txBody>
      </p:sp>
      <p:sp>
        <p:nvSpPr>
          <p:cNvPr id="3" name="Title 2">
            <a:extLst>
              <a:ext uri="{FF2B5EF4-FFF2-40B4-BE49-F238E27FC236}">
                <a16:creationId xmlns:a16="http://schemas.microsoft.com/office/drawing/2014/main" id="{4E66367E-D077-D849-BDE7-07A62CA15185}"/>
              </a:ext>
            </a:extLst>
          </p:cNvPr>
          <p:cNvSpPr>
            <a:spLocks noGrp="1"/>
          </p:cNvSpPr>
          <p:nvPr>
            <p:ph type="title"/>
          </p:nvPr>
        </p:nvSpPr>
        <p:spPr/>
        <p:txBody>
          <a:bodyPr/>
          <a:lstStyle/>
          <a:p>
            <a:r>
              <a:rPr lang="en-US" dirty="0"/>
              <a:t>Identification</a:t>
            </a:r>
          </a:p>
        </p:txBody>
      </p:sp>
      <p:sp>
        <p:nvSpPr>
          <p:cNvPr id="4" name="Slide Number Placeholder 3">
            <a:extLst>
              <a:ext uri="{FF2B5EF4-FFF2-40B4-BE49-F238E27FC236}">
                <a16:creationId xmlns:a16="http://schemas.microsoft.com/office/drawing/2014/main" id="{75916DA0-484A-3F49-BE64-9D80D005BFA4}"/>
              </a:ext>
            </a:extLst>
          </p:cNvPr>
          <p:cNvSpPr>
            <a:spLocks noGrp="1"/>
          </p:cNvSpPr>
          <p:nvPr>
            <p:ph type="sldNum" sz="quarter" idx="12"/>
          </p:nvPr>
        </p:nvSpPr>
        <p:spPr/>
        <p:txBody>
          <a:bodyPr/>
          <a:lstStyle/>
          <a:p>
            <a:fld id="{A2D2CA8A-49B1-44D0-B863-6C6BFD9BB9EC}" type="slidenum">
              <a:rPr lang="en-US" smtClean="0"/>
              <a:pPr/>
              <a:t>13</a:t>
            </a:fld>
            <a:endParaRPr lang="en-US"/>
          </a:p>
        </p:txBody>
      </p:sp>
      <p:pic>
        <p:nvPicPr>
          <p:cNvPr id="5" name="Picture 4">
            <a:extLst>
              <a:ext uri="{FF2B5EF4-FFF2-40B4-BE49-F238E27FC236}">
                <a16:creationId xmlns:a16="http://schemas.microsoft.com/office/drawing/2014/main" id="{DB09FA61-B4D7-B242-A933-AF8864AFECD3}"/>
              </a:ext>
            </a:extLst>
          </p:cNvPr>
          <p:cNvPicPr>
            <a:picLocks noChangeAspect="1"/>
          </p:cNvPicPr>
          <p:nvPr/>
        </p:nvPicPr>
        <p:blipFill>
          <a:blip r:embed="rId2"/>
          <a:stretch>
            <a:fillRect/>
          </a:stretch>
        </p:blipFill>
        <p:spPr>
          <a:xfrm>
            <a:off x="36512" y="1484784"/>
            <a:ext cx="9144000" cy="2796988"/>
          </a:xfrm>
          <a:prstGeom prst="rect">
            <a:avLst/>
          </a:prstGeom>
        </p:spPr>
      </p:pic>
      <p:sp>
        <p:nvSpPr>
          <p:cNvPr id="6" name="Content Placeholder 6">
            <a:extLst>
              <a:ext uri="{FF2B5EF4-FFF2-40B4-BE49-F238E27FC236}">
                <a16:creationId xmlns:a16="http://schemas.microsoft.com/office/drawing/2014/main" id="{793FAEDC-896D-364F-A6BE-8C48B0AD03E8}"/>
              </a:ext>
            </a:extLst>
          </p:cNvPr>
          <p:cNvSpPr txBox="1">
            <a:spLocks/>
          </p:cNvSpPr>
          <p:nvPr/>
        </p:nvSpPr>
        <p:spPr bwMode="auto">
          <a:xfrm>
            <a:off x="-508" y="4221088"/>
            <a:ext cx="9144000" cy="1323439"/>
          </a:xfrm>
          <a:prstGeom prst="rect">
            <a:avLst/>
          </a:prstGeom>
          <a:blipFill>
            <a:blip r:embed="rId3"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kern="0" dirty="0">
                <a:solidFill>
                  <a:schemeClr val="tx1"/>
                </a:solidFill>
                <a:latin typeface="Tahoma" pitchFamily="34" charset="0"/>
              </a:rPr>
              <a:t>     More generally, the term can be used to refer to any situation where a  statistical model will invariably have more than one set of parameters that generate the same distribution of observations, meaning that multiple parametrizations are observationally equivalent.   </a:t>
            </a:r>
            <a:endParaRPr kumimoji="1" lang="en-US" sz="2000" kern="0" dirty="0">
              <a:solidFill>
                <a:schemeClr val="tx1"/>
              </a:solidFill>
              <a:latin typeface="Tahoma" pitchFamily="34" charset="0"/>
            </a:endParaRPr>
          </a:p>
        </p:txBody>
      </p:sp>
    </p:spTree>
    <p:extLst>
      <p:ext uri="{BB962C8B-B14F-4D97-AF65-F5344CB8AC3E}">
        <p14:creationId xmlns:p14="http://schemas.microsoft.com/office/powerpoint/2010/main" val="374770158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75B703-7531-774D-B223-E0A6011D085B}"/>
              </a:ext>
            </a:extLst>
          </p:cNvPr>
          <p:cNvSpPr>
            <a:spLocks noGrp="1"/>
          </p:cNvSpPr>
          <p:nvPr>
            <p:ph idx="1"/>
          </p:nvPr>
        </p:nvSpPr>
        <p:spPr>
          <a:xfrm>
            <a:off x="0" y="764704"/>
            <a:ext cx="9144000" cy="5867400"/>
          </a:xfrm>
        </p:spPr>
        <p:txBody>
          <a:bodyPr/>
          <a:lstStyle/>
          <a:p>
            <a:r>
              <a:rPr lang="en-US" sz="2400" dirty="0"/>
              <a:t>MC-Glauber to find transverse position for </a:t>
            </a:r>
            <a:r>
              <a:rPr lang="en-US" sz="2400" i="1" dirty="0" err="1"/>
              <a:t>i</a:t>
            </a:r>
            <a:r>
              <a:rPr lang="en-US" sz="2400" dirty="0" err="1"/>
              <a:t>-th</a:t>
            </a:r>
            <a:r>
              <a:rPr lang="en-US" sz="2400" dirty="0"/>
              <a:t> interacting nucleon (</a:t>
            </a:r>
            <a:r>
              <a:rPr lang="en-US" sz="2400" i="1" dirty="0" err="1"/>
              <a:t>x</a:t>
            </a:r>
            <a:r>
              <a:rPr lang="en-US" sz="2400" i="1" baseline="-25000" dirty="0" err="1"/>
              <a:t>i</a:t>
            </a:r>
            <a:r>
              <a:rPr lang="en-US" sz="2400" i="1" dirty="0" err="1"/>
              <a:t>,y</a:t>
            </a:r>
            <a:r>
              <a:rPr lang="en-US" sz="2400" i="1" baseline="-25000" dirty="0" err="1"/>
              <a:t>i</a:t>
            </a:r>
            <a:r>
              <a:rPr lang="en-US" sz="2400" dirty="0"/>
              <a:t>) in each event</a:t>
            </a:r>
          </a:p>
          <a:p>
            <a:r>
              <a:rPr lang="en-US" sz="2400" dirty="0"/>
              <a:t>IP-Sat to find contribution to saturation scale:</a:t>
            </a:r>
            <a:br>
              <a:rPr lang="en-US" sz="2400" dirty="0"/>
            </a:br>
            <a:endParaRPr lang="en-US" sz="2400" dirty="0"/>
          </a:p>
          <a:p>
            <a:pPr lvl="2"/>
            <a:endParaRPr lang="en-US" sz="1200" dirty="0"/>
          </a:p>
          <a:p>
            <a:pPr lvl="1"/>
            <a:r>
              <a:rPr lang="en-US" sz="2000" dirty="0">
                <a:latin typeface="Symbol" pitchFamily="2" charset="2"/>
              </a:rPr>
              <a:t>                                                                 s</a:t>
            </a:r>
            <a:r>
              <a:rPr lang="en-US" sz="2000" dirty="0"/>
              <a:t> = 0.32 </a:t>
            </a:r>
            <a:r>
              <a:rPr lang="en-US" sz="2000" dirty="0" err="1"/>
              <a:t>fm</a:t>
            </a:r>
            <a:r>
              <a:rPr lang="en-US" sz="2000" dirty="0"/>
              <a:t> (RHIC) , 0.28 </a:t>
            </a:r>
            <a:r>
              <a:rPr lang="en-US" sz="2000" dirty="0" err="1"/>
              <a:t>fm</a:t>
            </a:r>
            <a:r>
              <a:rPr lang="en-US" sz="2000" dirty="0"/>
              <a:t> (LHC)</a:t>
            </a:r>
          </a:p>
          <a:p>
            <a:r>
              <a:rPr lang="en-US" sz="2400" dirty="0"/>
              <a:t>Linear sum to find local target and projectile saturation scales:</a:t>
            </a:r>
          </a:p>
          <a:p>
            <a:endParaRPr lang="en-US" sz="2400" dirty="0"/>
          </a:p>
          <a:p>
            <a:endParaRPr lang="en-US" sz="2400" dirty="0"/>
          </a:p>
          <a:p>
            <a:r>
              <a:rPr lang="en-US" sz="2400" dirty="0"/>
              <a:t>Assume:</a:t>
            </a:r>
          </a:p>
          <a:p>
            <a:pPr lvl="1"/>
            <a:r>
              <a:rPr lang="en-US" sz="2000" dirty="0"/>
              <a:t>dense-dense limit: </a:t>
            </a:r>
          </a:p>
          <a:p>
            <a:pPr lvl="1"/>
            <a:endParaRPr lang="en-US" sz="2000" dirty="0"/>
          </a:p>
          <a:p>
            <a:pPr lvl="1"/>
            <a:r>
              <a:rPr lang="en-US" sz="2000" dirty="0"/>
              <a:t>dilute- dense limit: </a:t>
            </a:r>
          </a:p>
        </p:txBody>
      </p:sp>
      <p:sp>
        <p:nvSpPr>
          <p:cNvPr id="3" name="Title 2">
            <a:extLst>
              <a:ext uri="{FF2B5EF4-FFF2-40B4-BE49-F238E27FC236}">
                <a16:creationId xmlns:a16="http://schemas.microsoft.com/office/drawing/2014/main" id="{A7F38351-B559-3E4E-8351-4B78570C86D8}"/>
              </a:ext>
            </a:extLst>
          </p:cNvPr>
          <p:cNvSpPr>
            <a:spLocks noGrp="1"/>
          </p:cNvSpPr>
          <p:nvPr>
            <p:ph type="title"/>
          </p:nvPr>
        </p:nvSpPr>
        <p:spPr/>
        <p:txBody>
          <a:bodyPr/>
          <a:lstStyle/>
          <a:p>
            <a:r>
              <a:rPr lang="en-US" dirty="0"/>
              <a:t>Instantiation</a:t>
            </a:r>
          </a:p>
        </p:txBody>
      </p:sp>
      <p:sp>
        <p:nvSpPr>
          <p:cNvPr id="4" name="Slide Number Placeholder 3">
            <a:extLst>
              <a:ext uri="{FF2B5EF4-FFF2-40B4-BE49-F238E27FC236}">
                <a16:creationId xmlns:a16="http://schemas.microsoft.com/office/drawing/2014/main" id="{F79CA2BF-1650-724E-AA99-7843D8E7E37C}"/>
              </a:ext>
            </a:extLst>
          </p:cNvPr>
          <p:cNvSpPr>
            <a:spLocks noGrp="1"/>
          </p:cNvSpPr>
          <p:nvPr>
            <p:ph type="sldNum" sz="quarter" idx="12"/>
          </p:nvPr>
        </p:nvSpPr>
        <p:spPr/>
        <p:txBody>
          <a:bodyPr/>
          <a:lstStyle/>
          <a:p>
            <a:fld id="{A2D2CA8A-49B1-44D0-B863-6C6BFD9BB9EC}" type="slidenum">
              <a:rPr lang="en-US" smtClean="0"/>
              <a:pPr/>
              <a:t>14</a:t>
            </a:fld>
            <a:endParaRPr lang="en-US"/>
          </a:p>
        </p:txBody>
      </p:sp>
      <p:pic>
        <p:nvPicPr>
          <p:cNvPr id="7" name="Picture 6">
            <a:extLst>
              <a:ext uri="{FF2B5EF4-FFF2-40B4-BE49-F238E27FC236}">
                <a16:creationId xmlns:a16="http://schemas.microsoft.com/office/drawing/2014/main" id="{D7401B14-5A23-DB49-941A-16D8603CF9AA}"/>
              </a:ext>
            </a:extLst>
          </p:cNvPr>
          <p:cNvPicPr>
            <a:picLocks noChangeAspect="1"/>
          </p:cNvPicPr>
          <p:nvPr/>
        </p:nvPicPr>
        <p:blipFill>
          <a:blip r:embed="rId2"/>
          <a:stretch>
            <a:fillRect/>
          </a:stretch>
        </p:blipFill>
        <p:spPr>
          <a:xfrm>
            <a:off x="2239642" y="2133836"/>
            <a:ext cx="5016500" cy="457200"/>
          </a:xfrm>
          <a:prstGeom prst="rect">
            <a:avLst/>
          </a:prstGeom>
        </p:spPr>
      </p:pic>
      <p:pic>
        <p:nvPicPr>
          <p:cNvPr id="11" name="Picture 10">
            <a:extLst>
              <a:ext uri="{FF2B5EF4-FFF2-40B4-BE49-F238E27FC236}">
                <a16:creationId xmlns:a16="http://schemas.microsoft.com/office/drawing/2014/main" id="{429D8FAC-A28E-9E48-9CF7-A628EC1793C9}"/>
              </a:ext>
            </a:extLst>
          </p:cNvPr>
          <p:cNvPicPr>
            <a:picLocks noChangeAspect="1"/>
          </p:cNvPicPr>
          <p:nvPr/>
        </p:nvPicPr>
        <p:blipFill>
          <a:blip r:embed="rId3"/>
          <a:stretch>
            <a:fillRect/>
          </a:stretch>
        </p:blipFill>
        <p:spPr>
          <a:xfrm>
            <a:off x="3202161" y="4762810"/>
            <a:ext cx="4214155" cy="320762"/>
          </a:xfrm>
          <a:prstGeom prst="rect">
            <a:avLst/>
          </a:prstGeom>
        </p:spPr>
      </p:pic>
      <p:pic>
        <p:nvPicPr>
          <p:cNvPr id="12" name="Picture 11">
            <a:extLst>
              <a:ext uri="{FF2B5EF4-FFF2-40B4-BE49-F238E27FC236}">
                <a16:creationId xmlns:a16="http://schemas.microsoft.com/office/drawing/2014/main" id="{EA8B1A5C-5577-054D-8586-758B4E3465BB}"/>
              </a:ext>
            </a:extLst>
          </p:cNvPr>
          <p:cNvPicPr>
            <a:picLocks noChangeAspect="1"/>
          </p:cNvPicPr>
          <p:nvPr/>
        </p:nvPicPr>
        <p:blipFill>
          <a:blip r:embed="rId4"/>
          <a:stretch>
            <a:fillRect/>
          </a:stretch>
        </p:blipFill>
        <p:spPr>
          <a:xfrm>
            <a:off x="1277634" y="3552352"/>
            <a:ext cx="6588732" cy="530128"/>
          </a:xfrm>
          <a:prstGeom prst="rect">
            <a:avLst/>
          </a:prstGeom>
        </p:spPr>
      </p:pic>
      <p:pic>
        <p:nvPicPr>
          <p:cNvPr id="17" name="Picture 16">
            <a:extLst>
              <a:ext uri="{FF2B5EF4-FFF2-40B4-BE49-F238E27FC236}">
                <a16:creationId xmlns:a16="http://schemas.microsoft.com/office/drawing/2014/main" id="{F5967F3E-CED0-F542-8935-73E88D83C009}"/>
              </a:ext>
            </a:extLst>
          </p:cNvPr>
          <p:cNvPicPr>
            <a:picLocks noChangeAspect="1"/>
          </p:cNvPicPr>
          <p:nvPr/>
        </p:nvPicPr>
        <p:blipFill>
          <a:blip r:embed="rId5"/>
          <a:stretch>
            <a:fillRect/>
          </a:stretch>
        </p:blipFill>
        <p:spPr>
          <a:xfrm>
            <a:off x="4265827" y="6055629"/>
            <a:ext cx="4642137" cy="576475"/>
          </a:xfrm>
          <a:prstGeom prst="rect">
            <a:avLst/>
          </a:prstGeom>
        </p:spPr>
      </p:pic>
      <p:pic>
        <p:nvPicPr>
          <p:cNvPr id="18" name="Picture 17">
            <a:extLst>
              <a:ext uri="{FF2B5EF4-FFF2-40B4-BE49-F238E27FC236}">
                <a16:creationId xmlns:a16="http://schemas.microsoft.com/office/drawing/2014/main" id="{62348DF1-89E6-E14C-990D-F3D9729CC74B}"/>
              </a:ext>
            </a:extLst>
          </p:cNvPr>
          <p:cNvPicPr>
            <a:picLocks noChangeAspect="1"/>
          </p:cNvPicPr>
          <p:nvPr/>
        </p:nvPicPr>
        <p:blipFill>
          <a:blip r:embed="rId6"/>
          <a:stretch>
            <a:fillRect/>
          </a:stretch>
        </p:blipFill>
        <p:spPr>
          <a:xfrm>
            <a:off x="3061958" y="5484792"/>
            <a:ext cx="5326466" cy="320472"/>
          </a:xfrm>
          <a:prstGeom prst="rect">
            <a:avLst/>
          </a:prstGeom>
        </p:spPr>
      </p:pic>
    </p:spTree>
    <p:extLst>
      <p:ext uri="{BB962C8B-B14F-4D97-AF65-F5344CB8AC3E}">
        <p14:creationId xmlns:p14="http://schemas.microsoft.com/office/powerpoint/2010/main" val="321636482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017C36-5B39-4A4D-AF23-AA548BF5C2DA}"/>
              </a:ext>
            </a:extLst>
          </p:cNvPr>
          <p:cNvPicPr>
            <a:picLocks noChangeAspect="1"/>
          </p:cNvPicPr>
          <p:nvPr/>
        </p:nvPicPr>
        <p:blipFill>
          <a:blip r:embed="rId2"/>
          <a:stretch>
            <a:fillRect/>
          </a:stretch>
        </p:blipFill>
        <p:spPr>
          <a:xfrm>
            <a:off x="5427218" y="2780928"/>
            <a:ext cx="3753294" cy="3107644"/>
          </a:xfrm>
          <a:prstGeom prst="rect">
            <a:avLst/>
          </a:prstGeom>
        </p:spPr>
      </p:pic>
      <p:sp>
        <p:nvSpPr>
          <p:cNvPr id="2" name="Content Placeholder 1">
            <a:extLst>
              <a:ext uri="{FF2B5EF4-FFF2-40B4-BE49-F238E27FC236}">
                <a16:creationId xmlns:a16="http://schemas.microsoft.com/office/drawing/2014/main" id="{0199FC04-AEA6-5E4A-BA2A-A5C9B015A0B4}"/>
              </a:ext>
            </a:extLst>
          </p:cNvPr>
          <p:cNvSpPr>
            <a:spLocks noGrp="1"/>
          </p:cNvSpPr>
          <p:nvPr>
            <p:ph idx="1"/>
          </p:nvPr>
        </p:nvSpPr>
        <p:spPr>
          <a:xfrm>
            <a:off x="0" y="764704"/>
            <a:ext cx="9144000" cy="5867400"/>
          </a:xfrm>
        </p:spPr>
        <p:txBody>
          <a:bodyPr/>
          <a:lstStyle/>
          <a:p>
            <a:r>
              <a:rPr lang="en-US" dirty="0"/>
              <a:t>Following MSTV and other CGC practitioners, IP-JAZMA has option for Q</a:t>
            </a:r>
            <a:r>
              <a:rPr lang="en-US" baseline="-25000" dirty="0"/>
              <a:t>s</a:t>
            </a:r>
            <a:r>
              <a:rPr lang="en-US" dirty="0"/>
              <a:t> fluctuations:</a:t>
            </a:r>
          </a:p>
        </p:txBody>
      </p:sp>
      <p:sp>
        <p:nvSpPr>
          <p:cNvPr id="3" name="Title 2">
            <a:extLst>
              <a:ext uri="{FF2B5EF4-FFF2-40B4-BE49-F238E27FC236}">
                <a16:creationId xmlns:a16="http://schemas.microsoft.com/office/drawing/2014/main" id="{68948F81-F9EA-2B47-9F55-6B53F8A2EDF0}"/>
              </a:ext>
            </a:extLst>
          </p:cNvPr>
          <p:cNvSpPr>
            <a:spLocks noGrp="1"/>
          </p:cNvSpPr>
          <p:nvPr>
            <p:ph type="title"/>
          </p:nvPr>
        </p:nvSpPr>
        <p:spPr/>
        <p:txBody>
          <a:bodyPr/>
          <a:lstStyle/>
          <a:p>
            <a:r>
              <a:rPr lang="en-US" dirty="0"/>
              <a:t>Fluctuation</a:t>
            </a:r>
          </a:p>
        </p:txBody>
      </p:sp>
      <p:sp>
        <p:nvSpPr>
          <p:cNvPr id="4" name="Slide Number Placeholder 3">
            <a:extLst>
              <a:ext uri="{FF2B5EF4-FFF2-40B4-BE49-F238E27FC236}">
                <a16:creationId xmlns:a16="http://schemas.microsoft.com/office/drawing/2014/main" id="{4D8299E4-E92E-E547-A852-20109FAF4F06}"/>
              </a:ext>
            </a:extLst>
          </p:cNvPr>
          <p:cNvSpPr>
            <a:spLocks noGrp="1"/>
          </p:cNvSpPr>
          <p:nvPr>
            <p:ph type="sldNum" sz="quarter" idx="12"/>
          </p:nvPr>
        </p:nvSpPr>
        <p:spPr/>
        <p:txBody>
          <a:bodyPr/>
          <a:lstStyle/>
          <a:p>
            <a:fld id="{A2D2CA8A-49B1-44D0-B863-6C6BFD9BB9EC}" type="slidenum">
              <a:rPr lang="en-US" smtClean="0"/>
              <a:pPr/>
              <a:t>15</a:t>
            </a:fld>
            <a:endParaRPr lang="en-US"/>
          </a:p>
        </p:txBody>
      </p:sp>
      <p:pic>
        <p:nvPicPr>
          <p:cNvPr id="5" name="Picture 4">
            <a:extLst>
              <a:ext uri="{FF2B5EF4-FFF2-40B4-BE49-F238E27FC236}">
                <a16:creationId xmlns:a16="http://schemas.microsoft.com/office/drawing/2014/main" id="{D88D97F3-4DA0-6341-B9E8-A364E1E433A9}"/>
              </a:ext>
            </a:extLst>
          </p:cNvPr>
          <p:cNvPicPr>
            <a:picLocks noChangeAspect="1"/>
          </p:cNvPicPr>
          <p:nvPr/>
        </p:nvPicPr>
        <p:blipFill>
          <a:blip r:embed="rId3"/>
          <a:stretch>
            <a:fillRect/>
          </a:stretch>
        </p:blipFill>
        <p:spPr>
          <a:xfrm>
            <a:off x="996293" y="4080527"/>
            <a:ext cx="1559483" cy="284577"/>
          </a:xfrm>
          <a:prstGeom prst="rect">
            <a:avLst/>
          </a:prstGeom>
        </p:spPr>
      </p:pic>
      <p:pic>
        <p:nvPicPr>
          <p:cNvPr id="6" name="Picture 5">
            <a:extLst>
              <a:ext uri="{FF2B5EF4-FFF2-40B4-BE49-F238E27FC236}">
                <a16:creationId xmlns:a16="http://schemas.microsoft.com/office/drawing/2014/main" id="{C48C2089-9001-EB4C-8DFA-0A356B96B319}"/>
              </a:ext>
            </a:extLst>
          </p:cNvPr>
          <p:cNvPicPr>
            <a:picLocks noChangeAspect="1"/>
          </p:cNvPicPr>
          <p:nvPr/>
        </p:nvPicPr>
        <p:blipFill>
          <a:blip r:embed="rId4"/>
          <a:stretch>
            <a:fillRect/>
          </a:stretch>
        </p:blipFill>
        <p:spPr>
          <a:xfrm>
            <a:off x="179512" y="3114620"/>
            <a:ext cx="5112568" cy="675862"/>
          </a:xfrm>
          <a:prstGeom prst="rect">
            <a:avLst/>
          </a:prstGeom>
        </p:spPr>
      </p:pic>
      <p:pic>
        <p:nvPicPr>
          <p:cNvPr id="7" name="Picture 6">
            <a:extLst>
              <a:ext uri="{FF2B5EF4-FFF2-40B4-BE49-F238E27FC236}">
                <a16:creationId xmlns:a16="http://schemas.microsoft.com/office/drawing/2014/main" id="{E868DA93-271E-524C-B48F-729223095F25}"/>
              </a:ext>
            </a:extLst>
          </p:cNvPr>
          <p:cNvPicPr>
            <a:picLocks noChangeAspect="1"/>
          </p:cNvPicPr>
          <p:nvPr/>
        </p:nvPicPr>
        <p:blipFill>
          <a:blip r:embed="rId5"/>
          <a:stretch>
            <a:fillRect/>
          </a:stretch>
        </p:blipFill>
        <p:spPr>
          <a:xfrm>
            <a:off x="2123728" y="1916832"/>
            <a:ext cx="5016500" cy="457200"/>
          </a:xfrm>
          <a:prstGeom prst="rect">
            <a:avLst/>
          </a:prstGeom>
        </p:spPr>
      </p:pic>
      <p:sp>
        <p:nvSpPr>
          <p:cNvPr id="13" name="Content Placeholder 6">
            <a:extLst>
              <a:ext uri="{FF2B5EF4-FFF2-40B4-BE49-F238E27FC236}">
                <a16:creationId xmlns:a16="http://schemas.microsoft.com/office/drawing/2014/main" id="{814FA5C0-C32E-DE4B-89C0-9F62E3C66EC9}"/>
              </a:ext>
            </a:extLst>
          </p:cNvPr>
          <p:cNvSpPr txBox="1">
            <a:spLocks/>
          </p:cNvSpPr>
          <p:nvPr/>
        </p:nvSpPr>
        <p:spPr bwMode="auto">
          <a:xfrm>
            <a:off x="-508" y="5833717"/>
            <a:ext cx="9144000" cy="1015663"/>
          </a:xfrm>
          <a:prstGeom prst="rect">
            <a:avLst/>
          </a:prstGeom>
          <a:blipFill>
            <a:blip r:embed="rId6"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Intrinsic Fluctuations of the Proton Saturation Momentum Scale in High Multiplicity </a:t>
            </a:r>
            <a:r>
              <a:rPr lang="en-US" sz="2000" i="1" kern="0" dirty="0" err="1">
                <a:solidFill>
                  <a:schemeClr val="tx1"/>
                </a:solidFill>
                <a:latin typeface="Tahoma" pitchFamily="34" charset="0"/>
              </a:rPr>
              <a:t>p+p</a:t>
            </a:r>
            <a:r>
              <a:rPr lang="en-US" sz="2000" i="1" kern="0" dirty="0">
                <a:solidFill>
                  <a:schemeClr val="tx1"/>
                </a:solidFill>
                <a:latin typeface="Tahoma" pitchFamily="34" charset="0"/>
              </a:rPr>
              <a:t> Collisions </a:t>
            </a:r>
            <a:r>
              <a:rPr lang="en-US" sz="2000" kern="0" dirty="0">
                <a:solidFill>
                  <a:schemeClr val="tx1"/>
                </a:solidFill>
                <a:latin typeface="Tahoma" pitchFamily="34" charset="0"/>
              </a:rPr>
              <a:t>, L. </a:t>
            </a:r>
            <a:r>
              <a:rPr lang="en-US" sz="2000" kern="0" dirty="0" err="1">
                <a:solidFill>
                  <a:schemeClr val="tx1"/>
                </a:solidFill>
                <a:latin typeface="Tahoma" pitchFamily="34" charset="0"/>
              </a:rPr>
              <a:t>McLerran</a:t>
            </a:r>
            <a:r>
              <a:rPr lang="en-US" sz="2000" kern="0" dirty="0">
                <a:solidFill>
                  <a:schemeClr val="tx1"/>
                </a:solidFill>
                <a:latin typeface="Tahoma" pitchFamily="34" charset="0"/>
              </a:rPr>
              <a:t> and P. </a:t>
            </a:r>
            <a:r>
              <a:rPr lang="en-US" sz="2000" kern="0" dirty="0" err="1">
                <a:solidFill>
                  <a:schemeClr val="tx1"/>
                </a:solidFill>
                <a:latin typeface="Tahoma" pitchFamily="34" charset="0"/>
              </a:rPr>
              <a:t>Tribedy</a:t>
            </a:r>
            <a:r>
              <a:rPr lang="en-US" sz="2000" kern="0" dirty="0">
                <a:solidFill>
                  <a:schemeClr val="tx1"/>
                </a:solidFill>
                <a:latin typeface="Tahoma" pitchFamily="34" charset="0"/>
              </a:rPr>
              <a:t>, </a:t>
            </a:r>
            <a:r>
              <a:rPr lang="en-US" sz="2000" kern="0" dirty="0" err="1">
                <a:solidFill>
                  <a:schemeClr val="tx1"/>
                </a:solidFill>
                <a:latin typeface="Tahoma" pitchFamily="34" charset="0"/>
              </a:rPr>
              <a:t>Nucl</a:t>
            </a:r>
            <a:r>
              <a:rPr lang="en-US" sz="2000" kern="0" dirty="0">
                <a:solidFill>
                  <a:schemeClr val="tx1"/>
                </a:solidFill>
                <a:latin typeface="Tahoma" pitchFamily="34" charset="0"/>
              </a:rPr>
              <a:t>. Phys. </a:t>
            </a:r>
            <a:r>
              <a:rPr lang="en-US" sz="2000" b="1" kern="0" dirty="0">
                <a:solidFill>
                  <a:schemeClr val="tx1"/>
                </a:solidFill>
                <a:latin typeface="Tahoma" pitchFamily="34" charset="0"/>
              </a:rPr>
              <a:t>A945</a:t>
            </a:r>
            <a:r>
              <a:rPr lang="en-US" sz="2000" kern="0" dirty="0">
                <a:solidFill>
                  <a:schemeClr val="tx1"/>
                </a:solidFill>
                <a:latin typeface="Tahoma" pitchFamily="34" charset="0"/>
              </a:rPr>
              <a:t>, 216 (2016)   </a:t>
            </a:r>
            <a:endParaRPr kumimoji="1" lang="en-US" sz="2000" kern="0" dirty="0">
              <a:solidFill>
                <a:schemeClr val="tx1"/>
              </a:solidFill>
              <a:latin typeface="Tahoma" pitchFamily="34" charset="0"/>
            </a:endParaRPr>
          </a:p>
        </p:txBody>
      </p:sp>
      <p:sp>
        <p:nvSpPr>
          <p:cNvPr id="33" name="Freeform 32">
            <a:extLst>
              <a:ext uri="{FF2B5EF4-FFF2-40B4-BE49-F238E27FC236}">
                <a16:creationId xmlns:a16="http://schemas.microsoft.com/office/drawing/2014/main" id="{3697B87E-7346-904C-A6A0-77872DE36A38}"/>
              </a:ext>
            </a:extLst>
          </p:cNvPr>
          <p:cNvSpPr/>
          <p:nvPr/>
        </p:nvSpPr>
        <p:spPr>
          <a:xfrm>
            <a:off x="600075" y="2386013"/>
            <a:ext cx="3200400" cy="871537"/>
          </a:xfrm>
          <a:custGeom>
            <a:avLst/>
            <a:gdLst>
              <a:gd name="connsiteX0" fmla="*/ 0 w 3200400"/>
              <a:gd name="connsiteY0" fmla="*/ 871537 h 871537"/>
              <a:gd name="connsiteX1" fmla="*/ 2400300 w 3200400"/>
              <a:gd name="connsiteY1" fmla="*/ 457200 h 871537"/>
              <a:gd name="connsiteX2" fmla="*/ 3200400 w 3200400"/>
              <a:gd name="connsiteY2" fmla="*/ 0 h 871537"/>
            </a:gdLst>
            <a:ahLst/>
            <a:cxnLst>
              <a:cxn ang="0">
                <a:pos x="connsiteX0" y="connsiteY0"/>
              </a:cxn>
              <a:cxn ang="0">
                <a:pos x="connsiteX1" y="connsiteY1"/>
              </a:cxn>
              <a:cxn ang="0">
                <a:pos x="connsiteX2" y="connsiteY2"/>
              </a:cxn>
            </a:cxnLst>
            <a:rect l="l" t="t" r="r" b="b"/>
            <a:pathLst>
              <a:path w="3200400" h="871537">
                <a:moveTo>
                  <a:pt x="0" y="871537"/>
                </a:moveTo>
                <a:cubicBezTo>
                  <a:pt x="933450" y="736996"/>
                  <a:pt x="1866900" y="602456"/>
                  <a:pt x="2400300" y="457200"/>
                </a:cubicBezTo>
                <a:cubicBezTo>
                  <a:pt x="2933700" y="311944"/>
                  <a:pt x="3067050" y="155972"/>
                  <a:pt x="3200400" y="0"/>
                </a:cubicBezTo>
              </a:path>
            </a:pathLst>
          </a:custGeom>
          <a:noFill/>
          <a:ln w="47625">
            <a:solidFill>
              <a:srgbClr val="FF0000">
                <a:alpha val="75000"/>
              </a:srgbClr>
            </a:solidFill>
            <a:tailEnd type="stealth" w="lg" len="lg"/>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1" lang="en-US" sz="2200" b="0" i="1" u="none" strike="noStrike" cap="none" normalizeH="0" baseline="0">
              <a:ln>
                <a:noFill/>
              </a:ln>
              <a:solidFill>
                <a:schemeClr val="tx1"/>
              </a:solidFill>
              <a:effectLst/>
              <a:latin typeface="Tahoma" pitchFamily="34" charset="0"/>
            </a:endParaRPr>
          </a:p>
        </p:txBody>
      </p:sp>
      <p:pic>
        <p:nvPicPr>
          <p:cNvPr id="34" name="Picture 33">
            <a:extLst>
              <a:ext uri="{FF2B5EF4-FFF2-40B4-BE49-F238E27FC236}">
                <a16:creationId xmlns:a16="http://schemas.microsoft.com/office/drawing/2014/main" id="{42CED5E3-19F7-5D4F-A026-27819967B644}"/>
              </a:ext>
            </a:extLst>
          </p:cNvPr>
          <p:cNvPicPr>
            <a:picLocks noChangeAspect="1"/>
          </p:cNvPicPr>
          <p:nvPr/>
        </p:nvPicPr>
        <p:blipFill>
          <a:blip r:embed="rId7"/>
          <a:stretch>
            <a:fillRect/>
          </a:stretch>
        </p:blipFill>
        <p:spPr>
          <a:xfrm>
            <a:off x="1043608" y="4783559"/>
            <a:ext cx="1003300" cy="215900"/>
          </a:xfrm>
          <a:prstGeom prst="rect">
            <a:avLst/>
          </a:prstGeom>
        </p:spPr>
      </p:pic>
    </p:spTree>
    <p:extLst>
      <p:ext uri="{BB962C8B-B14F-4D97-AF65-F5344CB8AC3E}">
        <p14:creationId xmlns:p14="http://schemas.microsoft.com/office/powerpoint/2010/main" val="5338678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68CD67-24CE-7940-9610-A0CF07D3E196}"/>
              </a:ext>
            </a:extLst>
          </p:cNvPr>
          <p:cNvSpPr>
            <a:spLocks noGrp="1"/>
          </p:cNvSpPr>
          <p:nvPr>
            <p:ph type="title"/>
          </p:nvPr>
        </p:nvSpPr>
        <p:spPr/>
        <p:txBody>
          <a:bodyPr/>
          <a:lstStyle/>
          <a:p>
            <a:r>
              <a:rPr lang="en-US" dirty="0"/>
              <a:t>Illustration </a:t>
            </a:r>
          </a:p>
        </p:txBody>
      </p:sp>
      <p:sp>
        <p:nvSpPr>
          <p:cNvPr id="4" name="Slide Number Placeholder 3">
            <a:extLst>
              <a:ext uri="{FF2B5EF4-FFF2-40B4-BE49-F238E27FC236}">
                <a16:creationId xmlns:a16="http://schemas.microsoft.com/office/drawing/2014/main" id="{3595A3F7-0ECF-E144-B5A2-02B56918CEAC}"/>
              </a:ext>
            </a:extLst>
          </p:cNvPr>
          <p:cNvSpPr>
            <a:spLocks noGrp="1"/>
          </p:cNvSpPr>
          <p:nvPr>
            <p:ph type="sldNum" sz="quarter" idx="12"/>
          </p:nvPr>
        </p:nvSpPr>
        <p:spPr/>
        <p:txBody>
          <a:bodyPr/>
          <a:lstStyle/>
          <a:p>
            <a:fld id="{A2D2CA8A-49B1-44D0-B863-6C6BFD9BB9EC}" type="slidenum">
              <a:rPr lang="en-US" smtClean="0"/>
              <a:pPr/>
              <a:t>16</a:t>
            </a:fld>
            <a:endParaRPr lang="en-US"/>
          </a:p>
        </p:txBody>
      </p:sp>
      <p:pic>
        <p:nvPicPr>
          <p:cNvPr id="5" name="Picture 4">
            <a:extLst>
              <a:ext uri="{FF2B5EF4-FFF2-40B4-BE49-F238E27FC236}">
                <a16:creationId xmlns:a16="http://schemas.microsoft.com/office/drawing/2014/main" id="{DB9F855B-4D62-104D-9DB6-7DA01A9ED634}"/>
              </a:ext>
            </a:extLst>
          </p:cNvPr>
          <p:cNvPicPr>
            <a:picLocks noChangeAspect="1"/>
          </p:cNvPicPr>
          <p:nvPr/>
        </p:nvPicPr>
        <p:blipFill rotWithShape="1">
          <a:blip r:embed="rId3"/>
          <a:srcRect l="5053" t="33299" r="20737" b="21228"/>
          <a:stretch/>
        </p:blipFill>
        <p:spPr>
          <a:xfrm>
            <a:off x="215516" y="1051509"/>
            <a:ext cx="8568952" cy="2953555"/>
          </a:xfrm>
          <a:prstGeom prst="rect">
            <a:avLst/>
          </a:prstGeom>
        </p:spPr>
      </p:pic>
      <p:pic>
        <p:nvPicPr>
          <p:cNvPr id="6" name="Picture 5">
            <a:extLst>
              <a:ext uri="{FF2B5EF4-FFF2-40B4-BE49-F238E27FC236}">
                <a16:creationId xmlns:a16="http://schemas.microsoft.com/office/drawing/2014/main" id="{E8B22FD8-2C42-E441-9754-E334C9A98EF2}"/>
              </a:ext>
            </a:extLst>
          </p:cNvPr>
          <p:cNvPicPr>
            <a:picLocks noChangeAspect="1"/>
          </p:cNvPicPr>
          <p:nvPr/>
        </p:nvPicPr>
        <p:blipFill>
          <a:blip r:embed="rId4"/>
          <a:stretch>
            <a:fillRect/>
          </a:stretch>
        </p:blipFill>
        <p:spPr>
          <a:xfrm>
            <a:off x="179512" y="4025852"/>
            <a:ext cx="8676456" cy="2821735"/>
          </a:xfrm>
          <a:prstGeom prst="rect">
            <a:avLst/>
          </a:prstGeom>
        </p:spPr>
      </p:pic>
      <p:sp>
        <p:nvSpPr>
          <p:cNvPr id="2" name="Content Placeholder 1">
            <a:extLst>
              <a:ext uri="{FF2B5EF4-FFF2-40B4-BE49-F238E27FC236}">
                <a16:creationId xmlns:a16="http://schemas.microsoft.com/office/drawing/2014/main" id="{1995A98D-216D-2D44-8BF9-78F678342DE2}"/>
              </a:ext>
            </a:extLst>
          </p:cNvPr>
          <p:cNvSpPr>
            <a:spLocks noGrp="1"/>
          </p:cNvSpPr>
          <p:nvPr>
            <p:ph idx="1"/>
          </p:nvPr>
        </p:nvSpPr>
        <p:spPr>
          <a:xfrm>
            <a:off x="0" y="764704"/>
            <a:ext cx="9144000" cy="5867400"/>
          </a:xfrm>
        </p:spPr>
        <p:txBody>
          <a:bodyPr/>
          <a:lstStyle/>
          <a:p>
            <a:r>
              <a:rPr lang="en-US" sz="2400" dirty="0"/>
              <a:t>IP-</a:t>
            </a:r>
            <a:r>
              <a:rPr lang="en-US" sz="2400" dirty="0" err="1"/>
              <a:t>Jazma</a:t>
            </a:r>
            <a:r>
              <a:rPr lang="en-US" sz="2400" dirty="0"/>
              <a:t> </a:t>
            </a:r>
            <a:r>
              <a:rPr lang="en-US" sz="2400" dirty="0" err="1"/>
              <a:t>Au+Au</a:t>
            </a:r>
            <a:r>
              <a:rPr lang="en-US" sz="2400" dirty="0"/>
              <a:t> event</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IP-</a:t>
            </a:r>
            <a:r>
              <a:rPr lang="en-US" sz="2400" dirty="0" err="1"/>
              <a:t>Jazma</a:t>
            </a:r>
            <a:r>
              <a:rPr lang="en-US" sz="2400" dirty="0"/>
              <a:t>  </a:t>
            </a:r>
            <a:r>
              <a:rPr lang="en-US" sz="2400" dirty="0" err="1"/>
              <a:t>d+Au</a:t>
            </a:r>
            <a:r>
              <a:rPr lang="en-US" sz="2400" dirty="0"/>
              <a:t> event</a:t>
            </a:r>
          </a:p>
        </p:txBody>
      </p:sp>
      <p:pic>
        <p:nvPicPr>
          <p:cNvPr id="7" name="Picture 6">
            <a:extLst>
              <a:ext uri="{FF2B5EF4-FFF2-40B4-BE49-F238E27FC236}">
                <a16:creationId xmlns:a16="http://schemas.microsoft.com/office/drawing/2014/main" id="{6D7081AF-513D-D745-927D-A9C85D11727C}"/>
              </a:ext>
            </a:extLst>
          </p:cNvPr>
          <p:cNvPicPr>
            <a:picLocks noChangeAspect="1"/>
          </p:cNvPicPr>
          <p:nvPr/>
        </p:nvPicPr>
        <p:blipFill>
          <a:blip r:embed="rId5"/>
          <a:stretch>
            <a:fillRect/>
          </a:stretch>
        </p:blipFill>
        <p:spPr>
          <a:xfrm>
            <a:off x="6300192" y="4342357"/>
            <a:ext cx="373598" cy="130759"/>
          </a:xfrm>
          <a:prstGeom prst="rect">
            <a:avLst/>
          </a:prstGeom>
          <a:solidFill>
            <a:schemeClr val="bg1"/>
          </a:solidFill>
        </p:spPr>
      </p:pic>
    </p:spTree>
    <p:extLst>
      <p:ext uri="{BB962C8B-B14F-4D97-AF65-F5344CB8AC3E}">
        <p14:creationId xmlns:p14="http://schemas.microsoft.com/office/powerpoint/2010/main" val="291142094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396036-0AF7-C846-B252-AEFE8EDF8ABE}"/>
              </a:ext>
            </a:extLst>
          </p:cNvPr>
          <p:cNvSpPr>
            <a:spLocks noGrp="1"/>
          </p:cNvSpPr>
          <p:nvPr>
            <p:ph idx="1"/>
          </p:nvPr>
        </p:nvSpPr>
        <p:spPr/>
        <p:txBody>
          <a:bodyPr/>
          <a:lstStyle/>
          <a:p>
            <a:r>
              <a:rPr lang="en-US" dirty="0"/>
              <a:t>IP-J</a:t>
            </a:r>
            <a:r>
              <a:rPr lang="en-US" sz="2400" dirty="0"/>
              <a:t>AZMA</a:t>
            </a:r>
            <a:r>
              <a:rPr lang="en-US" dirty="0"/>
              <a:t> replicates eccentricities calculated in IP-</a:t>
            </a:r>
            <a:r>
              <a:rPr lang="en-US" dirty="0" err="1"/>
              <a:t>Glasma</a:t>
            </a:r>
            <a:r>
              <a:rPr lang="en-US" dirty="0"/>
              <a:t> at t = 0.000015 </a:t>
            </a:r>
            <a:r>
              <a:rPr lang="en-US" dirty="0" err="1"/>
              <a:t>fm</a:t>
            </a:r>
            <a:r>
              <a:rPr lang="en-US" dirty="0"/>
              <a:t>/c </a:t>
            </a:r>
            <a:r>
              <a:rPr lang="en-US" sz="2800" dirty="0"/>
              <a:t>(</a:t>
            </a:r>
            <a:r>
              <a:rPr lang="en-US" sz="2800" dirty="0" err="1"/>
              <a:t>Au+Au</a:t>
            </a:r>
            <a:r>
              <a:rPr lang="en-US" sz="2800" dirty="0"/>
              <a:t>, b=0 </a:t>
            </a:r>
            <a:r>
              <a:rPr lang="en-US" sz="2800" dirty="0" err="1"/>
              <a:t>fm</a:t>
            </a:r>
            <a:r>
              <a:rPr lang="en-US" sz="2800" dirty="0"/>
              <a:t>)</a:t>
            </a:r>
            <a:endParaRPr lang="en-US" dirty="0"/>
          </a:p>
        </p:txBody>
      </p:sp>
      <p:sp>
        <p:nvSpPr>
          <p:cNvPr id="3" name="Title 2">
            <a:extLst>
              <a:ext uri="{FF2B5EF4-FFF2-40B4-BE49-F238E27FC236}">
                <a16:creationId xmlns:a16="http://schemas.microsoft.com/office/drawing/2014/main" id="{39ABFAAB-01D1-0344-A12D-2E2089DE8AEC}"/>
              </a:ext>
            </a:extLst>
          </p:cNvPr>
          <p:cNvSpPr>
            <a:spLocks noGrp="1"/>
          </p:cNvSpPr>
          <p:nvPr>
            <p:ph type="title"/>
          </p:nvPr>
        </p:nvSpPr>
        <p:spPr/>
        <p:txBody>
          <a:bodyPr/>
          <a:lstStyle/>
          <a:p>
            <a:r>
              <a:rPr lang="en-US" dirty="0"/>
              <a:t>Replication</a:t>
            </a:r>
          </a:p>
        </p:txBody>
      </p:sp>
      <p:sp>
        <p:nvSpPr>
          <p:cNvPr id="4" name="Slide Number Placeholder 3">
            <a:extLst>
              <a:ext uri="{FF2B5EF4-FFF2-40B4-BE49-F238E27FC236}">
                <a16:creationId xmlns:a16="http://schemas.microsoft.com/office/drawing/2014/main" id="{247F2718-D2EB-4B41-8CD9-46F4CC8D4F90}"/>
              </a:ext>
            </a:extLst>
          </p:cNvPr>
          <p:cNvSpPr>
            <a:spLocks noGrp="1"/>
          </p:cNvSpPr>
          <p:nvPr>
            <p:ph type="sldNum" sz="quarter" idx="12"/>
          </p:nvPr>
        </p:nvSpPr>
        <p:spPr/>
        <p:txBody>
          <a:bodyPr/>
          <a:lstStyle/>
          <a:p>
            <a:fld id="{A2D2CA8A-49B1-44D0-B863-6C6BFD9BB9EC}" type="slidenum">
              <a:rPr lang="en-US" smtClean="0"/>
              <a:pPr/>
              <a:t>17</a:t>
            </a:fld>
            <a:endParaRPr lang="en-US"/>
          </a:p>
        </p:txBody>
      </p:sp>
      <p:pic>
        <p:nvPicPr>
          <p:cNvPr id="5" name="Picture 4">
            <a:extLst>
              <a:ext uri="{FF2B5EF4-FFF2-40B4-BE49-F238E27FC236}">
                <a16:creationId xmlns:a16="http://schemas.microsoft.com/office/drawing/2014/main" id="{C4C24E5C-8F68-1942-821F-0F79C9888EEF}"/>
              </a:ext>
            </a:extLst>
          </p:cNvPr>
          <p:cNvPicPr>
            <a:picLocks noChangeAspect="1"/>
          </p:cNvPicPr>
          <p:nvPr/>
        </p:nvPicPr>
        <p:blipFill>
          <a:blip r:embed="rId2"/>
          <a:stretch>
            <a:fillRect/>
          </a:stretch>
        </p:blipFill>
        <p:spPr>
          <a:xfrm>
            <a:off x="-81376" y="1988840"/>
            <a:ext cx="9370120" cy="4572507"/>
          </a:xfrm>
          <a:prstGeom prst="rect">
            <a:avLst/>
          </a:prstGeom>
        </p:spPr>
      </p:pic>
      <p:sp>
        <p:nvSpPr>
          <p:cNvPr id="6" name="Content Placeholder 6">
            <a:extLst>
              <a:ext uri="{FF2B5EF4-FFF2-40B4-BE49-F238E27FC236}">
                <a16:creationId xmlns:a16="http://schemas.microsoft.com/office/drawing/2014/main" id="{8832A16D-EE29-4E43-BCB0-70FF47C88FB9}"/>
              </a:ext>
            </a:extLst>
          </p:cNvPr>
          <p:cNvSpPr txBox="1">
            <a:spLocks/>
          </p:cNvSpPr>
          <p:nvPr/>
        </p:nvSpPr>
        <p:spPr bwMode="auto">
          <a:xfrm>
            <a:off x="6336196" y="4761148"/>
            <a:ext cx="2628292" cy="1323439"/>
          </a:xfrm>
          <a:prstGeom prst="rect">
            <a:avLst/>
          </a:prstGeom>
          <a:blipFill>
            <a:blip r:embed="rId3"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kern="0" dirty="0">
                <a:solidFill>
                  <a:schemeClr val="tx1"/>
                </a:solidFill>
                <a:latin typeface="Tahoma" pitchFamily="34" charset="0"/>
              </a:rPr>
              <a:t>    Thanks to </a:t>
            </a:r>
            <a:r>
              <a:rPr lang="en-US" sz="2000" kern="0" dirty="0" err="1">
                <a:solidFill>
                  <a:schemeClr val="tx1"/>
                </a:solidFill>
                <a:latin typeface="Tahoma" pitchFamily="34" charset="0"/>
              </a:rPr>
              <a:t>Sanghoon</a:t>
            </a:r>
            <a:r>
              <a:rPr lang="en-US" sz="2000" kern="0" dirty="0">
                <a:solidFill>
                  <a:schemeClr val="tx1"/>
                </a:solidFill>
                <a:latin typeface="Tahoma" pitchFamily="34" charset="0"/>
              </a:rPr>
              <a:t> Lim </a:t>
            </a:r>
            <a:br>
              <a:rPr lang="en-US" sz="2000" kern="0" dirty="0">
                <a:solidFill>
                  <a:schemeClr val="tx1"/>
                </a:solidFill>
                <a:latin typeface="Tahoma" pitchFamily="34" charset="0"/>
              </a:rPr>
            </a:br>
            <a:r>
              <a:rPr lang="en-US" sz="2000" kern="0" dirty="0">
                <a:solidFill>
                  <a:schemeClr val="tx1"/>
                </a:solidFill>
                <a:latin typeface="Tahoma" pitchFamily="34" charset="0"/>
              </a:rPr>
              <a:t>for running </a:t>
            </a:r>
            <a:br>
              <a:rPr lang="en-US" sz="2000" kern="0" dirty="0">
                <a:solidFill>
                  <a:schemeClr val="tx1"/>
                </a:solidFill>
                <a:latin typeface="Tahoma" pitchFamily="34" charset="0"/>
              </a:rPr>
            </a:br>
            <a:r>
              <a:rPr lang="en-US" sz="2000" kern="0" dirty="0">
                <a:solidFill>
                  <a:schemeClr val="tx1"/>
                </a:solidFill>
                <a:latin typeface="Tahoma" pitchFamily="34" charset="0"/>
              </a:rPr>
              <a:t>IP-</a:t>
            </a:r>
            <a:r>
              <a:rPr lang="en-US" sz="2000" kern="0" dirty="0" err="1">
                <a:solidFill>
                  <a:schemeClr val="tx1"/>
                </a:solidFill>
                <a:latin typeface="Tahoma" pitchFamily="34" charset="0"/>
              </a:rPr>
              <a:t>Glasma</a:t>
            </a:r>
            <a:r>
              <a:rPr lang="en-US" sz="2000" kern="0" dirty="0">
                <a:solidFill>
                  <a:schemeClr val="tx1"/>
                </a:solidFill>
                <a:latin typeface="Tahoma" pitchFamily="34" charset="0"/>
              </a:rPr>
              <a:t> events.   </a:t>
            </a:r>
            <a:endParaRPr kumimoji="1" lang="en-US" sz="2000" kern="0" dirty="0">
              <a:solidFill>
                <a:schemeClr val="tx1"/>
              </a:solidFill>
              <a:latin typeface="Tahoma" pitchFamily="34" charset="0"/>
            </a:endParaRPr>
          </a:p>
        </p:txBody>
      </p:sp>
    </p:spTree>
    <p:extLst>
      <p:ext uri="{BB962C8B-B14F-4D97-AF65-F5344CB8AC3E}">
        <p14:creationId xmlns:p14="http://schemas.microsoft.com/office/powerpoint/2010/main" val="44963635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396036-0AF7-C846-B252-AEFE8EDF8ABE}"/>
              </a:ext>
            </a:extLst>
          </p:cNvPr>
          <p:cNvSpPr>
            <a:spLocks noGrp="1"/>
          </p:cNvSpPr>
          <p:nvPr>
            <p:ph idx="1"/>
          </p:nvPr>
        </p:nvSpPr>
        <p:spPr/>
        <p:txBody>
          <a:bodyPr/>
          <a:lstStyle/>
          <a:p>
            <a:r>
              <a:rPr lang="en-US" dirty="0"/>
              <a:t>IP-J</a:t>
            </a:r>
            <a:r>
              <a:rPr lang="en-US" sz="2400" dirty="0"/>
              <a:t>AZMA</a:t>
            </a:r>
            <a:r>
              <a:rPr lang="en-US" dirty="0"/>
              <a:t> replicates eccentricities calculated in IP-</a:t>
            </a:r>
            <a:r>
              <a:rPr lang="en-US" dirty="0" err="1"/>
              <a:t>Glasma</a:t>
            </a:r>
            <a:r>
              <a:rPr lang="en-US" dirty="0"/>
              <a:t> at t = 0.000015 </a:t>
            </a:r>
            <a:r>
              <a:rPr lang="en-US" dirty="0" err="1"/>
              <a:t>fm</a:t>
            </a:r>
            <a:r>
              <a:rPr lang="en-US" dirty="0"/>
              <a:t>/c </a:t>
            </a:r>
            <a:r>
              <a:rPr lang="en-US" sz="2800" dirty="0"/>
              <a:t>(</a:t>
            </a:r>
            <a:r>
              <a:rPr lang="en-US" sz="2800" dirty="0" err="1"/>
              <a:t>Au+Au</a:t>
            </a:r>
            <a:r>
              <a:rPr lang="en-US" sz="2800" dirty="0"/>
              <a:t>, b=9 </a:t>
            </a:r>
            <a:r>
              <a:rPr lang="en-US" sz="2800" dirty="0" err="1"/>
              <a:t>fm</a:t>
            </a:r>
            <a:r>
              <a:rPr lang="en-US" sz="2800" dirty="0"/>
              <a:t>)</a:t>
            </a:r>
            <a:endParaRPr lang="en-US" dirty="0"/>
          </a:p>
        </p:txBody>
      </p:sp>
      <p:sp>
        <p:nvSpPr>
          <p:cNvPr id="3" name="Title 2">
            <a:extLst>
              <a:ext uri="{FF2B5EF4-FFF2-40B4-BE49-F238E27FC236}">
                <a16:creationId xmlns:a16="http://schemas.microsoft.com/office/drawing/2014/main" id="{39ABFAAB-01D1-0344-A12D-2E2089DE8AEC}"/>
              </a:ext>
            </a:extLst>
          </p:cNvPr>
          <p:cNvSpPr>
            <a:spLocks noGrp="1"/>
          </p:cNvSpPr>
          <p:nvPr>
            <p:ph type="title"/>
          </p:nvPr>
        </p:nvSpPr>
        <p:spPr/>
        <p:txBody>
          <a:bodyPr/>
          <a:lstStyle/>
          <a:p>
            <a:r>
              <a:rPr lang="en-US" dirty="0"/>
              <a:t>Replication</a:t>
            </a:r>
          </a:p>
        </p:txBody>
      </p:sp>
      <p:sp>
        <p:nvSpPr>
          <p:cNvPr id="4" name="Slide Number Placeholder 3">
            <a:extLst>
              <a:ext uri="{FF2B5EF4-FFF2-40B4-BE49-F238E27FC236}">
                <a16:creationId xmlns:a16="http://schemas.microsoft.com/office/drawing/2014/main" id="{247F2718-D2EB-4B41-8CD9-46F4CC8D4F90}"/>
              </a:ext>
            </a:extLst>
          </p:cNvPr>
          <p:cNvSpPr>
            <a:spLocks noGrp="1"/>
          </p:cNvSpPr>
          <p:nvPr>
            <p:ph type="sldNum" sz="quarter" idx="12"/>
          </p:nvPr>
        </p:nvSpPr>
        <p:spPr/>
        <p:txBody>
          <a:bodyPr/>
          <a:lstStyle/>
          <a:p>
            <a:fld id="{A2D2CA8A-49B1-44D0-B863-6C6BFD9BB9EC}" type="slidenum">
              <a:rPr lang="en-US" smtClean="0"/>
              <a:pPr/>
              <a:t>18</a:t>
            </a:fld>
            <a:endParaRPr lang="en-US"/>
          </a:p>
        </p:txBody>
      </p:sp>
      <p:pic>
        <p:nvPicPr>
          <p:cNvPr id="6" name="Picture 5">
            <a:extLst>
              <a:ext uri="{FF2B5EF4-FFF2-40B4-BE49-F238E27FC236}">
                <a16:creationId xmlns:a16="http://schemas.microsoft.com/office/drawing/2014/main" id="{9E9F7224-BE62-6943-9E66-D3423E119214}"/>
              </a:ext>
            </a:extLst>
          </p:cNvPr>
          <p:cNvPicPr>
            <a:picLocks noChangeAspect="1"/>
          </p:cNvPicPr>
          <p:nvPr/>
        </p:nvPicPr>
        <p:blipFill>
          <a:blip r:embed="rId2"/>
          <a:stretch>
            <a:fillRect/>
          </a:stretch>
        </p:blipFill>
        <p:spPr>
          <a:xfrm>
            <a:off x="-508" y="2132856"/>
            <a:ext cx="8451507" cy="4554018"/>
          </a:xfrm>
          <a:prstGeom prst="rect">
            <a:avLst/>
          </a:prstGeom>
        </p:spPr>
      </p:pic>
      <p:sp>
        <p:nvSpPr>
          <p:cNvPr id="7" name="Content Placeholder 6">
            <a:extLst>
              <a:ext uri="{FF2B5EF4-FFF2-40B4-BE49-F238E27FC236}">
                <a16:creationId xmlns:a16="http://schemas.microsoft.com/office/drawing/2014/main" id="{F3B20164-A6D3-5444-BBA5-5D8D2006CC25}"/>
              </a:ext>
            </a:extLst>
          </p:cNvPr>
          <p:cNvSpPr txBox="1">
            <a:spLocks/>
          </p:cNvSpPr>
          <p:nvPr/>
        </p:nvSpPr>
        <p:spPr bwMode="auto">
          <a:xfrm>
            <a:off x="6336196" y="4761148"/>
            <a:ext cx="2628292" cy="1323439"/>
          </a:xfrm>
          <a:prstGeom prst="rect">
            <a:avLst/>
          </a:prstGeom>
          <a:blipFill>
            <a:blip r:embed="rId3"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kern="0" dirty="0">
                <a:solidFill>
                  <a:schemeClr val="tx1"/>
                </a:solidFill>
                <a:latin typeface="Tahoma" pitchFamily="34" charset="0"/>
              </a:rPr>
              <a:t>    Thanks to </a:t>
            </a:r>
            <a:r>
              <a:rPr lang="en-US" sz="2000" kern="0" dirty="0" err="1">
                <a:solidFill>
                  <a:schemeClr val="tx1"/>
                </a:solidFill>
                <a:latin typeface="Tahoma" pitchFamily="34" charset="0"/>
              </a:rPr>
              <a:t>Sanghoon</a:t>
            </a:r>
            <a:r>
              <a:rPr lang="en-US" sz="2000" kern="0" dirty="0">
                <a:solidFill>
                  <a:schemeClr val="tx1"/>
                </a:solidFill>
                <a:latin typeface="Tahoma" pitchFamily="34" charset="0"/>
              </a:rPr>
              <a:t> Lim </a:t>
            </a:r>
            <a:br>
              <a:rPr lang="en-US" sz="2000" kern="0" dirty="0">
                <a:solidFill>
                  <a:schemeClr val="tx1"/>
                </a:solidFill>
                <a:latin typeface="Tahoma" pitchFamily="34" charset="0"/>
              </a:rPr>
            </a:br>
            <a:r>
              <a:rPr lang="en-US" sz="2000" kern="0" dirty="0">
                <a:solidFill>
                  <a:schemeClr val="tx1"/>
                </a:solidFill>
                <a:latin typeface="Tahoma" pitchFamily="34" charset="0"/>
              </a:rPr>
              <a:t>for running </a:t>
            </a:r>
            <a:br>
              <a:rPr lang="en-US" sz="2000" kern="0" dirty="0">
                <a:solidFill>
                  <a:schemeClr val="tx1"/>
                </a:solidFill>
                <a:latin typeface="Tahoma" pitchFamily="34" charset="0"/>
              </a:rPr>
            </a:br>
            <a:r>
              <a:rPr lang="en-US" sz="2000" kern="0" dirty="0">
                <a:solidFill>
                  <a:schemeClr val="tx1"/>
                </a:solidFill>
                <a:latin typeface="Tahoma" pitchFamily="34" charset="0"/>
              </a:rPr>
              <a:t>IP-</a:t>
            </a:r>
            <a:r>
              <a:rPr lang="en-US" sz="2000" kern="0" dirty="0" err="1">
                <a:solidFill>
                  <a:schemeClr val="tx1"/>
                </a:solidFill>
                <a:latin typeface="Tahoma" pitchFamily="34" charset="0"/>
              </a:rPr>
              <a:t>Glasma</a:t>
            </a:r>
            <a:r>
              <a:rPr lang="en-US" sz="2000" kern="0" dirty="0">
                <a:solidFill>
                  <a:schemeClr val="tx1"/>
                </a:solidFill>
                <a:latin typeface="Tahoma" pitchFamily="34" charset="0"/>
              </a:rPr>
              <a:t> events.   </a:t>
            </a:r>
            <a:endParaRPr kumimoji="1" lang="en-US" sz="2000" kern="0" dirty="0">
              <a:solidFill>
                <a:schemeClr val="tx1"/>
              </a:solidFill>
              <a:latin typeface="Tahoma" pitchFamily="34" charset="0"/>
            </a:endParaRPr>
          </a:p>
        </p:txBody>
      </p:sp>
    </p:spTree>
    <p:extLst>
      <p:ext uri="{BB962C8B-B14F-4D97-AF65-F5344CB8AC3E}">
        <p14:creationId xmlns:p14="http://schemas.microsoft.com/office/powerpoint/2010/main" val="270503912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909F89-0561-1741-8F38-BF710A9CFA79}"/>
              </a:ext>
            </a:extLst>
          </p:cNvPr>
          <p:cNvSpPr txBox="1"/>
          <p:nvPr/>
        </p:nvSpPr>
        <p:spPr>
          <a:xfrm>
            <a:off x="3779232" y="4278210"/>
            <a:ext cx="874780" cy="523220"/>
          </a:xfrm>
          <a:prstGeom prst="rect">
            <a:avLst/>
          </a:prstGeom>
          <a:noFill/>
        </p:spPr>
        <p:txBody>
          <a:bodyPr wrap="square" rtlCol="0">
            <a:spAutoFit/>
          </a:bodyPr>
          <a:lstStyle/>
          <a:p>
            <a:pPr algn="l"/>
            <a:r>
              <a:rPr lang="en-US" sz="1400" dirty="0">
                <a:solidFill>
                  <a:srgbClr val="FF0000"/>
                </a:solidFill>
              </a:rPr>
              <a:t>Gaussian</a:t>
            </a:r>
          </a:p>
        </p:txBody>
      </p:sp>
      <p:pic>
        <p:nvPicPr>
          <p:cNvPr id="7" name="Picture 6">
            <a:extLst>
              <a:ext uri="{FF2B5EF4-FFF2-40B4-BE49-F238E27FC236}">
                <a16:creationId xmlns:a16="http://schemas.microsoft.com/office/drawing/2014/main" id="{4DBC3435-2C52-CC4F-800C-D3E9230D9C35}"/>
              </a:ext>
            </a:extLst>
          </p:cNvPr>
          <p:cNvPicPr>
            <a:picLocks noChangeAspect="1"/>
          </p:cNvPicPr>
          <p:nvPr/>
        </p:nvPicPr>
        <p:blipFill>
          <a:blip r:embed="rId3"/>
          <a:stretch>
            <a:fillRect/>
          </a:stretch>
        </p:blipFill>
        <p:spPr>
          <a:xfrm>
            <a:off x="3270526" y="620688"/>
            <a:ext cx="6126010" cy="4980579"/>
          </a:xfrm>
          <a:prstGeom prst="rect">
            <a:avLst/>
          </a:prstGeom>
        </p:spPr>
      </p:pic>
      <p:pic>
        <p:nvPicPr>
          <p:cNvPr id="8" name="Picture 7">
            <a:extLst>
              <a:ext uri="{FF2B5EF4-FFF2-40B4-BE49-F238E27FC236}">
                <a16:creationId xmlns:a16="http://schemas.microsoft.com/office/drawing/2014/main" id="{551E4D3B-2A6D-334D-B525-872125D6CE99}"/>
              </a:ext>
            </a:extLst>
          </p:cNvPr>
          <p:cNvPicPr>
            <a:picLocks noChangeAspect="1"/>
          </p:cNvPicPr>
          <p:nvPr/>
        </p:nvPicPr>
        <p:blipFill>
          <a:blip r:embed="rId4"/>
          <a:stretch>
            <a:fillRect/>
          </a:stretch>
        </p:blipFill>
        <p:spPr>
          <a:xfrm>
            <a:off x="3270526" y="620688"/>
            <a:ext cx="6126010" cy="4980579"/>
          </a:xfrm>
          <a:prstGeom prst="rect">
            <a:avLst/>
          </a:prstGeom>
        </p:spPr>
      </p:pic>
      <p:sp>
        <p:nvSpPr>
          <p:cNvPr id="9" name="TextBox 8">
            <a:extLst>
              <a:ext uri="{FF2B5EF4-FFF2-40B4-BE49-F238E27FC236}">
                <a16:creationId xmlns:a16="http://schemas.microsoft.com/office/drawing/2014/main" id="{AEE688AA-0189-674A-B17D-068529D75B2B}"/>
              </a:ext>
            </a:extLst>
          </p:cNvPr>
          <p:cNvSpPr txBox="1"/>
          <p:nvPr/>
        </p:nvSpPr>
        <p:spPr>
          <a:xfrm>
            <a:off x="4139513" y="1257947"/>
            <a:ext cx="1501369" cy="1021818"/>
          </a:xfrm>
          <a:prstGeom prst="rect">
            <a:avLst/>
          </a:prstGeom>
          <a:noFill/>
        </p:spPr>
        <p:txBody>
          <a:bodyPr wrap="square" rtlCol="0">
            <a:spAutoFit/>
          </a:bodyPr>
          <a:lstStyle/>
          <a:p>
            <a:pPr algn="ctr"/>
            <a:r>
              <a:rPr lang="en-US" dirty="0">
                <a:solidFill>
                  <a:srgbClr val="00B050"/>
                </a:solidFill>
              </a:rPr>
              <a:t>Gaussian</a:t>
            </a:r>
          </a:p>
          <a:p>
            <a:pPr algn="ctr"/>
            <a:r>
              <a:rPr lang="en-US" sz="1000" dirty="0">
                <a:solidFill>
                  <a:srgbClr val="00B050"/>
                </a:solidFill>
              </a:rPr>
              <a:t> </a:t>
            </a:r>
          </a:p>
          <a:p>
            <a:pPr algn="ctr"/>
            <a:r>
              <a:rPr lang="en-US" dirty="0">
                <a:solidFill>
                  <a:srgbClr val="FF0000"/>
                </a:solidFill>
              </a:rPr>
              <a:t>Gamma</a:t>
            </a:r>
          </a:p>
        </p:txBody>
      </p:sp>
      <p:sp>
        <p:nvSpPr>
          <p:cNvPr id="2" name="Content Placeholder 1">
            <a:extLst>
              <a:ext uri="{FF2B5EF4-FFF2-40B4-BE49-F238E27FC236}">
                <a16:creationId xmlns:a16="http://schemas.microsoft.com/office/drawing/2014/main" id="{7AC1FEF8-E1AD-F14F-AF26-EF46AC55930F}"/>
              </a:ext>
            </a:extLst>
          </p:cNvPr>
          <p:cNvSpPr>
            <a:spLocks noGrp="1"/>
          </p:cNvSpPr>
          <p:nvPr>
            <p:ph idx="1"/>
          </p:nvPr>
        </p:nvSpPr>
        <p:spPr>
          <a:xfrm>
            <a:off x="0" y="728700"/>
            <a:ext cx="3270526" cy="5867400"/>
          </a:xfrm>
        </p:spPr>
        <p:txBody>
          <a:bodyPr/>
          <a:lstStyle/>
          <a:p>
            <a:r>
              <a:rPr lang="en-US" dirty="0"/>
              <a:t>Yes, but …</a:t>
            </a:r>
          </a:p>
          <a:p>
            <a:pPr lvl="1"/>
            <a:r>
              <a:rPr lang="en-US" dirty="0"/>
              <a:t>IP-J</a:t>
            </a:r>
            <a:r>
              <a:rPr lang="en-US" sz="2000" dirty="0"/>
              <a:t>AZMA</a:t>
            </a:r>
            <a:r>
              <a:rPr lang="en-US" dirty="0"/>
              <a:t> suggests these features result from geometry only, </a:t>
            </a:r>
            <a:br>
              <a:rPr lang="en-US" dirty="0"/>
            </a:br>
            <a:r>
              <a:rPr lang="en-US" dirty="0"/>
              <a:t>even </a:t>
            </a:r>
            <a:r>
              <a:rPr lang="en-US" i="1" dirty="0"/>
              <a:t>without</a:t>
            </a:r>
            <a:br>
              <a:rPr lang="en-US" dirty="0"/>
            </a:br>
            <a:r>
              <a:rPr lang="en-US" dirty="0"/>
              <a:t>log-normal fluctuations. </a:t>
            </a:r>
            <a:br>
              <a:rPr lang="en-US" dirty="0"/>
            </a:br>
            <a:endParaRPr lang="en-US" dirty="0"/>
          </a:p>
          <a:p>
            <a:pPr lvl="1"/>
            <a:r>
              <a:rPr lang="en-US" sz="1800" dirty="0"/>
              <a:t>(</a:t>
            </a:r>
            <a:r>
              <a:rPr lang="en-US" sz="1800" dirty="0">
                <a:latin typeface="Symbol" pitchFamily="2" charset="2"/>
              </a:rPr>
              <a:t>G-</a:t>
            </a:r>
            <a:r>
              <a:rPr lang="en-US" sz="1800" dirty="0" err="1">
                <a:latin typeface="+mn-lt"/>
              </a:rPr>
              <a:t>dist</a:t>
            </a:r>
            <a:r>
              <a:rPr lang="en-US" sz="1800" dirty="0"/>
              <a:t>, not NBD) </a:t>
            </a:r>
          </a:p>
        </p:txBody>
      </p:sp>
      <p:sp>
        <p:nvSpPr>
          <p:cNvPr id="3" name="Title 2">
            <a:extLst>
              <a:ext uri="{FF2B5EF4-FFF2-40B4-BE49-F238E27FC236}">
                <a16:creationId xmlns:a16="http://schemas.microsoft.com/office/drawing/2014/main" id="{81BC3AA0-562C-5B4F-8E55-8CD54911C96F}"/>
              </a:ext>
            </a:extLst>
          </p:cNvPr>
          <p:cNvSpPr>
            <a:spLocks noGrp="1"/>
          </p:cNvSpPr>
          <p:nvPr>
            <p:ph type="title"/>
          </p:nvPr>
        </p:nvSpPr>
        <p:spPr/>
        <p:txBody>
          <a:bodyPr/>
          <a:lstStyle/>
          <a:p>
            <a:r>
              <a:rPr lang="en-US" dirty="0"/>
              <a:t>Elucidation</a:t>
            </a:r>
          </a:p>
        </p:txBody>
      </p:sp>
      <p:sp>
        <p:nvSpPr>
          <p:cNvPr id="4" name="Slide Number Placeholder 3">
            <a:extLst>
              <a:ext uri="{FF2B5EF4-FFF2-40B4-BE49-F238E27FC236}">
                <a16:creationId xmlns:a16="http://schemas.microsoft.com/office/drawing/2014/main" id="{67D385BE-2852-764E-A5D2-E195B4D30604}"/>
              </a:ext>
            </a:extLst>
          </p:cNvPr>
          <p:cNvSpPr>
            <a:spLocks noGrp="1"/>
          </p:cNvSpPr>
          <p:nvPr>
            <p:ph type="sldNum" sz="quarter" idx="12"/>
          </p:nvPr>
        </p:nvSpPr>
        <p:spPr/>
        <p:txBody>
          <a:bodyPr/>
          <a:lstStyle/>
          <a:p>
            <a:fld id="{A2D2CA8A-49B1-44D0-B863-6C6BFD9BB9EC}" type="slidenum">
              <a:rPr lang="en-US" smtClean="0"/>
              <a:pPr/>
              <a:t>19</a:t>
            </a:fld>
            <a:endParaRPr lang="en-US"/>
          </a:p>
        </p:txBody>
      </p:sp>
      <p:sp>
        <p:nvSpPr>
          <p:cNvPr id="10" name="Content Placeholder 6">
            <a:extLst>
              <a:ext uri="{FF2B5EF4-FFF2-40B4-BE49-F238E27FC236}">
                <a16:creationId xmlns:a16="http://schemas.microsoft.com/office/drawing/2014/main" id="{99D87D56-F817-D943-ACB0-01CC7579527D}"/>
              </a:ext>
            </a:extLst>
          </p:cNvPr>
          <p:cNvSpPr txBox="1">
            <a:spLocks/>
          </p:cNvSpPr>
          <p:nvPr/>
        </p:nvSpPr>
        <p:spPr bwMode="auto">
          <a:xfrm>
            <a:off x="35496" y="5553236"/>
            <a:ext cx="9144000" cy="1323439"/>
          </a:xfrm>
          <a:prstGeom prst="rect">
            <a:avLst/>
          </a:prstGeom>
          <a:blipFill>
            <a:blip r:embed="rId5"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“The best fit is given by a negative binomial (NBD) distribution, as predicted in the </a:t>
            </a:r>
            <a:r>
              <a:rPr lang="en-US" sz="2000" i="1" kern="0" dirty="0" err="1">
                <a:solidFill>
                  <a:schemeClr val="tx1"/>
                </a:solidFill>
                <a:latin typeface="Tahoma" pitchFamily="34" charset="0"/>
              </a:rPr>
              <a:t>Glasma</a:t>
            </a:r>
            <a:r>
              <a:rPr lang="en-US" sz="2000" i="1" kern="0" dirty="0">
                <a:solidFill>
                  <a:schemeClr val="tx1"/>
                </a:solidFill>
                <a:latin typeface="Tahoma" pitchFamily="34" charset="0"/>
              </a:rPr>
              <a:t> flux tube framework [37]; our result adds further confirmation to a previous non-perturbative study [38]”</a:t>
            </a:r>
            <a:r>
              <a:rPr lang="en-US" sz="2000" kern="0" dirty="0">
                <a:solidFill>
                  <a:schemeClr val="tx1"/>
                </a:solidFill>
                <a:latin typeface="Tahoma" pitchFamily="34" charset="0"/>
              </a:rPr>
              <a:t>, B. </a:t>
            </a:r>
            <a:r>
              <a:rPr lang="en-US" sz="2000" kern="0" dirty="0" err="1">
                <a:solidFill>
                  <a:schemeClr val="tx1"/>
                </a:solidFill>
                <a:latin typeface="Tahoma" pitchFamily="34" charset="0"/>
              </a:rPr>
              <a:t>Schenke</a:t>
            </a:r>
            <a:r>
              <a:rPr lang="en-US" sz="2000" kern="0" dirty="0">
                <a:solidFill>
                  <a:schemeClr val="tx1"/>
                </a:solidFill>
                <a:latin typeface="Tahoma" pitchFamily="34" charset="0"/>
              </a:rPr>
              <a:t>, P. </a:t>
            </a:r>
            <a:r>
              <a:rPr lang="en-US" sz="2000" kern="0" dirty="0" err="1">
                <a:solidFill>
                  <a:schemeClr val="tx1"/>
                </a:solidFill>
                <a:latin typeface="Tahoma" pitchFamily="34" charset="0"/>
              </a:rPr>
              <a:t>Tribedy</a:t>
            </a:r>
            <a:r>
              <a:rPr lang="en-US" sz="2000" kern="0" dirty="0">
                <a:solidFill>
                  <a:schemeClr val="tx1"/>
                </a:solidFill>
                <a:latin typeface="Tahoma" pitchFamily="34" charset="0"/>
              </a:rPr>
              <a:t>, R. </a:t>
            </a:r>
            <a:r>
              <a:rPr lang="en-US" sz="2000" kern="0" dirty="0" err="1">
                <a:solidFill>
                  <a:schemeClr val="tx1"/>
                </a:solidFill>
                <a:latin typeface="Tahoma" pitchFamily="34" charset="0"/>
              </a:rPr>
              <a:t>Venugopalan</a:t>
            </a:r>
            <a:r>
              <a:rPr lang="en-US" sz="2000" kern="0" dirty="0">
                <a:solidFill>
                  <a:schemeClr val="tx1"/>
                </a:solidFill>
                <a:latin typeface="Tahoma" pitchFamily="34" charset="0"/>
              </a:rPr>
              <a:t>, </a:t>
            </a:r>
            <a:r>
              <a:rPr lang="en-US" sz="2000" dirty="0">
                <a:hlinkClick r:id="rId6"/>
              </a:rPr>
              <a:t>arXiv:1202.6646</a:t>
            </a:r>
            <a:endParaRPr kumimoji="1" lang="en-US" sz="2000" kern="0" dirty="0">
              <a:solidFill>
                <a:schemeClr val="tx1"/>
              </a:solidFill>
              <a:latin typeface="Tahoma" pitchFamily="34" charset="0"/>
            </a:endParaRPr>
          </a:p>
        </p:txBody>
      </p:sp>
    </p:spTree>
    <p:extLst>
      <p:ext uri="{BB962C8B-B14F-4D97-AF65-F5344CB8AC3E}">
        <p14:creationId xmlns:p14="http://schemas.microsoft.com/office/powerpoint/2010/main" val="3704738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2000"/>
                                        <p:tgtEl>
                                          <p:spTgt spid="2">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0"/>
                                        <p:tgtEl>
                                          <p:spTgt spid="8"/>
                                        </p:tgtEl>
                                      </p:cBhvr>
                                    </p:animEffect>
                                  </p:childTnLst>
                                </p:cTn>
                              </p:par>
                            </p:childTnLst>
                          </p:cTn>
                        </p:par>
                        <p:par>
                          <p:cTn id="12" fill="hold">
                            <p:stCondLst>
                              <p:cond delay="5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Explication</a:t>
            </a:r>
          </a:p>
        </p:txBody>
      </p:sp>
      <p:sp>
        <p:nvSpPr>
          <p:cNvPr id="2" name="Content Placeholder 1"/>
          <p:cNvSpPr>
            <a:spLocks noGrp="1"/>
          </p:cNvSpPr>
          <p:nvPr>
            <p:ph sz="half" idx="1"/>
          </p:nvPr>
        </p:nvSpPr>
        <p:spPr>
          <a:xfrm>
            <a:off x="1143000" y="1340768"/>
            <a:ext cx="3581400" cy="4876800"/>
          </a:xfrm>
        </p:spPr>
        <p:txBody>
          <a:bodyPr/>
          <a:lstStyle/>
          <a:p>
            <a:r>
              <a:rPr lang="en-US" dirty="0"/>
              <a:t>Inspiration</a:t>
            </a:r>
          </a:p>
          <a:p>
            <a:r>
              <a:rPr lang="en-US" dirty="0"/>
              <a:t>Realization</a:t>
            </a:r>
          </a:p>
          <a:p>
            <a:r>
              <a:rPr lang="en-US" dirty="0"/>
              <a:t>“</a:t>
            </a:r>
            <a:r>
              <a:rPr lang="en-US" dirty="0" err="1"/>
              <a:t>Domaination</a:t>
            </a:r>
            <a:r>
              <a:rPr lang="en-US" dirty="0"/>
              <a:t>”</a:t>
            </a:r>
          </a:p>
          <a:p>
            <a:r>
              <a:rPr lang="en-US" dirty="0"/>
              <a:t>Argumentation</a:t>
            </a:r>
          </a:p>
          <a:p>
            <a:r>
              <a:rPr lang="en-US" dirty="0"/>
              <a:t>Publication</a:t>
            </a:r>
          </a:p>
          <a:p>
            <a:r>
              <a:rPr lang="en-US" dirty="0"/>
              <a:t>Observation</a:t>
            </a:r>
          </a:p>
          <a:p>
            <a:r>
              <a:rPr lang="en-US" dirty="0"/>
              <a:t>Mystification</a:t>
            </a:r>
          </a:p>
          <a:p>
            <a:r>
              <a:rPr lang="en-US" dirty="0"/>
              <a:t>Expectation</a:t>
            </a:r>
          </a:p>
          <a:p>
            <a:r>
              <a:rPr lang="en-US" dirty="0"/>
              <a:t>Quantification</a:t>
            </a:r>
          </a:p>
          <a:p>
            <a:r>
              <a:rPr lang="en-US" dirty="0"/>
              <a:t>Desperation</a:t>
            </a:r>
          </a:p>
          <a:p>
            <a:endParaRPr lang="en-US" sz="1600" dirty="0"/>
          </a:p>
        </p:txBody>
      </p:sp>
      <p:sp>
        <p:nvSpPr>
          <p:cNvPr id="5" name="Content Placeholder 4">
            <a:extLst>
              <a:ext uri="{FF2B5EF4-FFF2-40B4-BE49-F238E27FC236}">
                <a16:creationId xmlns:a16="http://schemas.microsoft.com/office/drawing/2014/main" id="{0676B64C-ECCF-4747-96EC-4A761DAA7677}"/>
              </a:ext>
            </a:extLst>
          </p:cNvPr>
          <p:cNvSpPr>
            <a:spLocks noGrp="1"/>
          </p:cNvSpPr>
          <p:nvPr>
            <p:ph sz="half" idx="2"/>
          </p:nvPr>
        </p:nvSpPr>
        <p:spPr>
          <a:xfrm>
            <a:off x="4876800" y="800708"/>
            <a:ext cx="3581400" cy="4876800"/>
          </a:xfrm>
        </p:spPr>
        <p:txBody>
          <a:bodyPr/>
          <a:lstStyle/>
          <a:p>
            <a:pPr marL="0" indent="0">
              <a:buNone/>
            </a:pPr>
            <a:r>
              <a:rPr lang="en-US" dirty="0"/>
              <a:t>   continuation    ;-)</a:t>
            </a:r>
          </a:p>
          <a:p>
            <a:r>
              <a:rPr lang="en-US" dirty="0"/>
              <a:t>Identification</a:t>
            </a:r>
          </a:p>
          <a:p>
            <a:r>
              <a:rPr lang="en-US" dirty="0"/>
              <a:t>Instantiation</a:t>
            </a:r>
          </a:p>
          <a:p>
            <a:r>
              <a:rPr lang="en-US" dirty="0"/>
              <a:t>Fluctuation</a:t>
            </a:r>
          </a:p>
          <a:p>
            <a:r>
              <a:rPr lang="en-US" dirty="0"/>
              <a:t>Illustration</a:t>
            </a:r>
          </a:p>
          <a:p>
            <a:r>
              <a:rPr lang="en-US" dirty="0"/>
              <a:t>Replication</a:t>
            </a:r>
          </a:p>
          <a:p>
            <a:r>
              <a:rPr lang="en-US" dirty="0"/>
              <a:t>Elucidation</a:t>
            </a:r>
          </a:p>
          <a:p>
            <a:r>
              <a:rPr lang="en-US" dirty="0"/>
              <a:t>Investigation</a:t>
            </a:r>
          </a:p>
          <a:p>
            <a:r>
              <a:rPr lang="en-US" dirty="0"/>
              <a:t>Clarification</a:t>
            </a:r>
          </a:p>
          <a:p>
            <a:r>
              <a:rPr lang="en-US" dirty="0"/>
              <a:t>Legislation</a:t>
            </a:r>
          </a:p>
          <a:p>
            <a:r>
              <a:rPr lang="en-US" dirty="0"/>
              <a:t>Summation</a:t>
            </a:r>
          </a:p>
        </p:txBody>
      </p:sp>
      <p:sp>
        <p:nvSpPr>
          <p:cNvPr id="4" name="Slide Number Placeholder 3"/>
          <p:cNvSpPr>
            <a:spLocks noGrp="1"/>
          </p:cNvSpPr>
          <p:nvPr>
            <p:ph type="sldNum" sz="quarter" idx="12"/>
          </p:nvPr>
        </p:nvSpPr>
        <p:spPr/>
        <p:txBody>
          <a:bodyPr/>
          <a:lstStyle/>
          <a:p>
            <a:fld id="{A2D2CA8A-49B1-44D0-B863-6C6BFD9BB9EC}" type="slidenum">
              <a:rPr lang="en-US" smtClean="0"/>
              <a:pPr/>
              <a:t>2</a:t>
            </a:fld>
            <a:endParaRPr lang="en-US"/>
          </a:p>
        </p:txBody>
      </p:sp>
    </p:spTree>
    <p:extLst>
      <p:ext uri="{BB962C8B-B14F-4D97-AF65-F5344CB8AC3E}">
        <p14:creationId xmlns:p14="http://schemas.microsoft.com/office/powerpoint/2010/main" val="4121960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500"/>
                                        <p:tgtEl>
                                          <p:spTgt spid="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500"/>
                                        <p:tgtEl>
                                          <p:spTgt spid="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up)">
                                      <p:cBhvr>
                                        <p:cTn id="27" dur="500"/>
                                        <p:tgtEl>
                                          <p:spTgt spid="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up)">
                                      <p:cBhvr>
                                        <p:cTn id="31" dur="500"/>
                                        <p:tgtEl>
                                          <p:spTgt spid="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up)">
                                      <p:cBhvr>
                                        <p:cTn id="35" dur="500"/>
                                        <p:tgtEl>
                                          <p:spTgt spid="5">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up)">
                                      <p:cBhvr>
                                        <p:cTn id="39" dur="500"/>
                                        <p:tgtEl>
                                          <p:spTgt spid="5">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up)">
                                      <p:cBhvr>
                                        <p:cTn id="43" dur="500"/>
                                        <p:tgtEl>
                                          <p:spTgt spid="5">
                                            <p:txEl>
                                              <p:pRg st="9" end="9"/>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up)">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74CDE-1082-F847-B0A2-54E8942E2A64}"/>
              </a:ext>
            </a:extLst>
          </p:cNvPr>
          <p:cNvPicPr>
            <a:picLocks noChangeAspect="1"/>
          </p:cNvPicPr>
          <p:nvPr/>
        </p:nvPicPr>
        <p:blipFill>
          <a:blip r:embed="rId2"/>
          <a:stretch>
            <a:fillRect/>
          </a:stretch>
        </p:blipFill>
        <p:spPr>
          <a:xfrm>
            <a:off x="3642086" y="440669"/>
            <a:ext cx="5511612" cy="4628493"/>
          </a:xfrm>
          <a:prstGeom prst="rect">
            <a:avLst/>
          </a:prstGeom>
        </p:spPr>
      </p:pic>
      <p:pic>
        <p:nvPicPr>
          <p:cNvPr id="6" name="Picture 5">
            <a:extLst>
              <a:ext uri="{FF2B5EF4-FFF2-40B4-BE49-F238E27FC236}">
                <a16:creationId xmlns:a16="http://schemas.microsoft.com/office/drawing/2014/main" id="{1B5D8CA1-C8A4-DB4B-8262-38B9B78E0101}"/>
              </a:ext>
            </a:extLst>
          </p:cNvPr>
          <p:cNvPicPr>
            <a:picLocks noChangeAspect="1"/>
          </p:cNvPicPr>
          <p:nvPr/>
        </p:nvPicPr>
        <p:blipFill>
          <a:blip r:embed="rId3"/>
          <a:stretch>
            <a:fillRect/>
          </a:stretch>
        </p:blipFill>
        <p:spPr>
          <a:xfrm>
            <a:off x="3627480" y="440668"/>
            <a:ext cx="5511612" cy="4628493"/>
          </a:xfrm>
          <a:prstGeom prst="rect">
            <a:avLst/>
          </a:prstGeom>
        </p:spPr>
      </p:pic>
      <p:sp>
        <p:nvSpPr>
          <p:cNvPr id="2" name="Content Placeholder 1">
            <a:extLst>
              <a:ext uri="{FF2B5EF4-FFF2-40B4-BE49-F238E27FC236}">
                <a16:creationId xmlns:a16="http://schemas.microsoft.com/office/drawing/2014/main" id="{FE107B24-DDD3-D844-ACBE-3844D4487F53}"/>
              </a:ext>
            </a:extLst>
          </p:cNvPr>
          <p:cNvSpPr>
            <a:spLocks noGrp="1"/>
          </p:cNvSpPr>
          <p:nvPr>
            <p:ph idx="1"/>
          </p:nvPr>
        </p:nvSpPr>
        <p:spPr>
          <a:xfrm>
            <a:off x="0" y="990600"/>
            <a:ext cx="3491880" cy="5867400"/>
          </a:xfrm>
        </p:spPr>
        <p:txBody>
          <a:bodyPr/>
          <a:lstStyle/>
          <a:p>
            <a:pPr>
              <a:buSzPct val="135000"/>
              <a:buFont typeface=".Hiragino Kaku Gothic Interface W3"/>
              <a:buChar char="☞"/>
            </a:pPr>
            <a:r>
              <a:rPr lang="en-US" dirty="0"/>
              <a:t>But in IP-J</a:t>
            </a:r>
            <a:r>
              <a:rPr lang="en-US" sz="2400" dirty="0"/>
              <a:t>AZMA</a:t>
            </a:r>
            <a:r>
              <a:rPr lang="en-US" dirty="0"/>
              <a:t> we can trace it to the  MC-Glauber and assumed </a:t>
            </a:r>
            <a:br>
              <a:rPr lang="en-US" dirty="0"/>
            </a:br>
            <a:r>
              <a:rPr lang="en-US" dirty="0"/>
              <a:t>log-normal fluctuations used by MSTV.</a:t>
            </a:r>
          </a:p>
        </p:txBody>
      </p:sp>
      <p:sp>
        <p:nvSpPr>
          <p:cNvPr id="3" name="Title 2">
            <a:extLst>
              <a:ext uri="{FF2B5EF4-FFF2-40B4-BE49-F238E27FC236}">
                <a16:creationId xmlns:a16="http://schemas.microsoft.com/office/drawing/2014/main" id="{52356290-9017-A74B-9D00-F4F939424B8C}"/>
              </a:ext>
            </a:extLst>
          </p:cNvPr>
          <p:cNvSpPr>
            <a:spLocks noGrp="1"/>
          </p:cNvSpPr>
          <p:nvPr>
            <p:ph type="title"/>
          </p:nvPr>
        </p:nvSpPr>
        <p:spPr/>
        <p:txBody>
          <a:bodyPr/>
          <a:lstStyle/>
          <a:p>
            <a:r>
              <a:rPr lang="en-US" dirty="0"/>
              <a:t>Elimination</a:t>
            </a:r>
          </a:p>
        </p:txBody>
      </p:sp>
      <p:sp>
        <p:nvSpPr>
          <p:cNvPr id="4" name="Slide Number Placeholder 3">
            <a:extLst>
              <a:ext uri="{FF2B5EF4-FFF2-40B4-BE49-F238E27FC236}">
                <a16:creationId xmlns:a16="http://schemas.microsoft.com/office/drawing/2014/main" id="{AD46A4D1-F304-EA44-944F-FFB0C7294F2E}"/>
              </a:ext>
            </a:extLst>
          </p:cNvPr>
          <p:cNvSpPr>
            <a:spLocks noGrp="1"/>
          </p:cNvSpPr>
          <p:nvPr>
            <p:ph type="sldNum" sz="quarter" idx="12"/>
          </p:nvPr>
        </p:nvSpPr>
        <p:spPr/>
        <p:txBody>
          <a:bodyPr/>
          <a:lstStyle/>
          <a:p>
            <a:fld id="{A2D2CA8A-49B1-44D0-B863-6C6BFD9BB9EC}" type="slidenum">
              <a:rPr lang="en-US" smtClean="0"/>
              <a:pPr/>
              <a:t>20</a:t>
            </a:fld>
            <a:endParaRPr lang="en-US"/>
          </a:p>
        </p:txBody>
      </p:sp>
      <p:sp>
        <p:nvSpPr>
          <p:cNvPr id="7" name="Content Placeholder 6">
            <a:extLst>
              <a:ext uri="{FF2B5EF4-FFF2-40B4-BE49-F238E27FC236}">
                <a16:creationId xmlns:a16="http://schemas.microsoft.com/office/drawing/2014/main" id="{80A15DBD-8F54-D14A-834A-FF007F181848}"/>
              </a:ext>
            </a:extLst>
          </p:cNvPr>
          <p:cNvSpPr txBox="1">
            <a:spLocks/>
          </p:cNvSpPr>
          <p:nvPr/>
        </p:nvSpPr>
        <p:spPr bwMode="auto">
          <a:xfrm>
            <a:off x="35496" y="4977172"/>
            <a:ext cx="9144000" cy="1840504"/>
          </a:xfrm>
          <a:prstGeom prst="rect">
            <a:avLst/>
          </a:prstGeom>
          <a:blipFill>
            <a:blip r:embed="rId4"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a:t>
            </a:r>
            <a:r>
              <a:rPr lang="en-US" sz="1800" i="1" kern="0" dirty="0">
                <a:solidFill>
                  <a:schemeClr val="tx1"/>
                </a:solidFill>
                <a:latin typeface="Tahoma" pitchFamily="34" charset="0"/>
              </a:rPr>
              <a:t>“In the CGC, we can analytically trace the emergence of this approximate negative binomial distribution to the multiparticle Bose statistics of gluons. The enhancement of the high multiplicity tail in the configuration of the deuteron wavefunction with overlapping nucleons is a nontrivial result originating in from the Bose enhancement of gluons in QCD that is captured in the CGC EFT”</a:t>
            </a:r>
            <a:r>
              <a:rPr lang="en-US" sz="1800" kern="0" dirty="0">
                <a:solidFill>
                  <a:schemeClr val="tx1"/>
                </a:solidFill>
                <a:latin typeface="Tahoma" pitchFamily="34" charset="0"/>
              </a:rPr>
              <a:t>, M. Mace, V. </a:t>
            </a:r>
            <a:r>
              <a:rPr lang="en-US" sz="1800" kern="0" dirty="0" err="1">
                <a:solidFill>
                  <a:schemeClr val="tx1"/>
                </a:solidFill>
                <a:latin typeface="Tahoma" pitchFamily="34" charset="0"/>
              </a:rPr>
              <a:t>Skokov</a:t>
            </a:r>
            <a:r>
              <a:rPr lang="en-US" sz="1800" kern="0" dirty="0">
                <a:solidFill>
                  <a:schemeClr val="tx1"/>
                </a:solidFill>
                <a:latin typeface="Tahoma" pitchFamily="34" charset="0"/>
              </a:rPr>
              <a:t>, P. </a:t>
            </a:r>
            <a:r>
              <a:rPr lang="en-US" sz="1800" kern="0" dirty="0" err="1">
                <a:solidFill>
                  <a:schemeClr val="tx1"/>
                </a:solidFill>
                <a:latin typeface="Tahoma" pitchFamily="34" charset="0"/>
              </a:rPr>
              <a:t>Tribedy</a:t>
            </a:r>
            <a:r>
              <a:rPr lang="en-US" sz="1800" kern="0" dirty="0">
                <a:solidFill>
                  <a:schemeClr val="tx1"/>
                </a:solidFill>
                <a:latin typeface="Tahoma" pitchFamily="34" charset="0"/>
              </a:rPr>
              <a:t>, R. </a:t>
            </a:r>
            <a:r>
              <a:rPr lang="en-US" sz="1800" kern="0" dirty="0" err="1">
                <a:solidFill>
                  <a:schemeClr val="tx1"/>
                </a:solidFill>
                <a:latin typeface="Tahoma" pitchFamily="34" charset="0"/>
              </a:rPr>
              <a:t>Venugopalan</a:t>
            </a:r>
            <a:r>
              <a:rPr lang="en-US" sz="1800" kern="0" dirty="0">
                <a:solidFill>
                  <a:schemeClr val="tx1"/>
                </a:solidFill>
                <a:latin typeface="Tahoma" pitchFamily="34" charset="0"/>
              </a:rPr>
              <a:t>, </a:t>
            </a:r>
            <a:r>
              <a:rPr lang="en-US" sz="1800" dirty="0">
                <a:hlinkClick r:id="rId5"/>
              </a:rPr>
              <a:t>arXiv:1901.10506</a:t>
            </a:r>
            <a:endParaRPr kumimoji="1" lang="en-US" sz="1800" kern="0" dirty="0">
              <a:solidFill>
                <a:schemeClr val="tx1"/>
              </a:solidFill>
              <a:latin typeface="Tahoma" pitchFamily="34" charset="0"/>
            </a:endParaRPr>
          </a:p>
        </p:txBody>
      </p:sp>
    </p:spTree>
    <p:extLst>
      <p:ext uri="{BB962C8B-B14F-4D97-AF65-F5344CB8AC3E}">
        <p14:creationId xmlns:p14="http://schemas.microsoft.com/office/powerpoint/2010/main" val="1006232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A3714-280C-804C-AE35-E0ACC1CB4458}"/>
              </a:ext>
            </a:extLst>
          </p:cNvPr>
          <p:cNvSpPr>
            <a:spLocks noGrp="1"/>
          </p:cNvSpPr>
          <p:nvPr>
            <p:ph idx="1"/>
          </p:nvPr>
        </p:nvSpPr>
        <p:spPr>
          <a:xfrm>
            <a:off x="0" y="800708"/>
            <a:ext cx="4115038" cy="5867400"/>
          </a:xfrm>
        </p:spPr>
        <p:txBody>
          <a:bodyPr/>
          <a:lstStyle/>
          <a:p>
            <a:r>
              <a:rPr lang="en-US" dirty="0"/>
              <a:t>Yes, but …</a:t>
            </a:r>
          </a:p>
          <a:p>
            <a:pPr lvl="1"/>
            <a:r>
              <a:rPr lang="en-US" dirty="0"/>
              <a:t>IP-J</a:t>
            </a:r>
            <a:r>
              <a:rPr lang="en-US" sz="2000" dirty="0"/>
              <a:t>AZMA</a:t>
            </a:r>
            <a:r>
              <a:rPr lang="en-US" dirty="0"/>
              <a:t> reproduces this result out to </a:t>
            </a:r>
            <a:br>
              <a:rPr lang="en-US" dirty="0"/>
            </a:br>
            <a:r>
              <a:rPr lang="en-US" dirty="0"/>
              <a:t>(at least) 3 x the average multiplicity in </a:t>
            </a:r>
            <a:r>
              <a:rPr lang="en-US" dirty="0" err="1"/>
              <a:t>d+Au</a:t>
            </a:r>
            <a:r>
              <a:rPr lang="en-US" dirty="0"/>
              <a:t> collisions.</a:t>
            </a:r>
          </a:p>
        </p:txBody>
      </p:sp>
      <p:sp>
        <p:nvSpPr>
          <p:cNvPr id="5" name="Slide Number Placeholder 3">
            <a:extLst>
              <a:ext uri="{FF2B5EF4-FFF2-40B4-BE49-F238E27FC236}">
                <a16:creationId xmlns:a16="http://schemas.microsoft.com/office/drawing/2014/main" id="{974BF96A-8C18-A849-BF81-AF4E5671DDFE}"/>
              </a:ext>
            </a:extLst>
          </p:cNvPr>
          <p:cNvSpPr txBox="1">
            <a:spLocks/>
          </p:cNvSpPr>
          <p:nvPr/>
        </p:nvSpPr>
        <p:spPr bwMode="auto">
          <a:xfrm>
            <a:off x="6091616" y="5220674"/>
            <a:ext cx="27432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kumimoji="1" sz="1400" i="0" kern="1200">
                <a:solidFill>
                  <a:schemeClr val="bg1"/>
                </a:solidFill>
                <a:latin typeface="Times New Roman" pitchFamily="18" charset="0"/>
                <a:ea typeface="+mn-ea"/>
                <a:cs typeface="+mn-cs"/>
              </a:defRPr>
            </a:lvl1pPr>
            <a:lvl2pPr marL="4572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2pPr>
            <a:lvl3pPr marL="9144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3pPr>
            <a:lvl4pPr marL="13716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4pPr>
            <a:lvl5pPr marL="1828800" algn="ctr" rtl="0" eaLnBrk="0" fontAlgn="base" hangingPunct="0">
              <a:spcBef>
                <a:spcPct val="20000"/>
              </a:spcBef>
              <a:spcAft>
                <a:spcPct val="0"/>
              </a:spcAft>
              <a:buChar char="•"/>
              <a:defRPr kumimoji="1" sz="2200" i="1" kern="1200">
                <a:solidFill>
                  <a:schemeClr val="tx1"/>
                </a:solidFill>
                <a:latin typeface="Tahoma" pitchFamily="34" charset="0"/>
                <a:ea typeface="+mn-ea"/>
                <a:cs typeface="+mn-cs"/>
              </a:defRPr>
            </a:lvl5pPr>
            <a:lvl6pPr marL="2286000" algn="l" defTabSz="914400" rtl="0" eaLnBrk="1" latinLnBrk="0" hangingPunct="1">
              <a:defRPr kumimoji="1" sz="2200" i="1" kern="1200">
                <a:solidFill>
                  <a:schemeClr val="tx1"/>
                </a:solidFill>
                <a:latin typeface="Tahoma" pitchFamily="34" charset="0"/>
                <a:ea typeface="+mn-ea"/>
                <a:cs typeface="+mn-cs"/>
              </a:defRPr>
            </a:lvl6pPr>
            <a:lvl7pPr marL="2743200" algn="l" defTabSz="914400" rtl="0" eaLnBrk="1" latinLnBrk="0" hangingPunct="1">
              <a:defRPr kumimoji="1" sz="2200" i="1" kern="1200">
                <a:solidFill>
                  <a:schemeClr val="tx1"/>
                </a:solidFill>
                <a:latin typeface="Tahoma" pitchFamily="34" charset="0"/>
                <a:ea typeface="+mn-ea"/>
                <a:cs typeface="+mn-cs"/>
              </a:defRPr>
            </a:lvl7pPr>
            <a:lvl8pPr marL="3200400" algn="l" defTabSz="914400" rtl="0" eaLnBrk="1" latinLnBrk="0" hangingPunct="1">
              <a:defRPr kumimoji="1" sz="2200" i="1" kern="1200">
                <a:solidFill>
                  <a:schemeClr val="tx1"/>
                </a:solidFill>
                <a:latin typeface="Tahoma" pitchFamily="34" charset="0"/>
                <a:ea typeface="+mn-ea"/>
                <a:cs typeface="+mn-cs"/>
              </a:defRPr>
            </a:lvl8pPr>
            <a:lvl9pPr marL="3657600" algn="l" defTabSz="914400" rtl="0" eaLnBrk="1" latinLnBrk="0" hangingPunct="1">
              <a:defRPr kumimoji="1" sz="2200" i="1" kern="1200">
                <a:solidFill>
                  <a:schemeClr val="tx1"/>
                </a:solidFill>
                <a:latin typeface="Tahoma" pitchFamily="34" charset="0"/>
                <a:ea typeface="+mn-ea"/>
                <a:cs typeface="+mn-cs"/>
              </a:defRPr>
            </a:lvl9pPr>
          </a:lstStyle>
          <a:p>
            <a:fld id="{37B7FE74-F5CB-804E-90B9-3090CA086527}" type="slidenum">
              <a:rPr lang="en-US" smtClean="0"/>
              <a:pPr/>
              <a:t>21</a:t>
            </a:fld>
            <a:endParaRPr lang="en-US"/>
          </a:p>
        </p:txBody>
      </p:sp>
      <p:pic>
        <p:nvPicPr>
          <p:cNvPr id="10" name="Picture 9">
            <a:extLst>
              <a:ext uri="{FF2B5EF4-FFF2-40B4-BE49-F238E27FC236}">
                <a16:creationId xmlns:a16="http://schemas.microsoft.com/office/drawing/2014/main" id="{62835EA0-932A-7F45-85A6-77BF6B138576}"/>
              </a:ext>
            </a:extLst>
          </p:cNvPr>
          <p:cNvPicPr>
            <a:picLocks noChangeAspect="1"/>
          </p:cNvPicPr>
          <p:nvPr/>
        </p:nvPicPr>
        <p:blipFill>
          <a:blip r:embed="rId3"/>
          <a:stretch>
            <a:fillRect/>
          </a:stretch>
        </p:blipFill>
        <p:spPr>
          <a:xfrm>
            <a:off x="4115038" y="332656"/>
            <a:ext cx="5334456" cy="5206172"/>
          </a:xfrm>
          <a:prstGeom prst="rect">
            <a:avLst/>
          </a:prstGeom>
        </p:spPr>
      </p:pic>
      <p:pic>
        <p:nvPicPr>
          <p:cNvPr id="11" name="Picture 10">
            <a:extLst>
              <a:ext uri="{FF2B5EF4-FFF2-40B4-BE49-F238E27FC236}">
                <a16:creationId xmlns:a16="http://schemas.microsoft.com/office/drawing/2014/main" id="{8A613BEC-BF65-C649-956B-0F79E06AEF30}"/>
              </a:ext>
            </a:extLst>
          </p:cNvPr>
          <p:cNvPicPr>
            <a:picLocks noChangeAspect="1"/>
          </p:cNvPicPr>
          <p:nvPr/>
        </p:nvPicPr>
        <p:blipFill>
          <a:blip r:embed="rId4"/>
          <a:stretch>
            <a:fillRect/>
          </a:stretch>
        </p:blipFill>
        <p:spPr>
          <a:xfrm>
            <a:off x="4134088" y="346813"/>
            <a:ext cx="5334456" cy="5206172"/>
          </a:xfrm>
          <a:prstGeom prst="rect">
            <a:avLst/>
          </a:prstGeom>
        </p:spPr>
      </p:pic>
      <p:sp>
        <p:nvSpPr>
          <p:cNvPr id="3" name="Title 2">
            <a:extLst>
              <a:ext uri="{FF2B5EF4-FFF2-40B4-BE49-F238E27FC236}">
                <a16:creationId xmlns:a16="http://schemas.microsoft.com/office/drawing/2014/main" id="{530542DF-8D13-B948-8D42-F0C8F7CDD41B}"/>
              </a:ext>
            </a:extLst>
          </p:cNvPr>
          <p:cNvSpPr>
            <a:spLocks noGrp="1"/>
          </p:cNvSpPr>
          <p:nvPr>
            <p:ph type="title"/>
          </p:nvPr>
        </p:nvSpPr>
        <p:spPr/>
        <p:txBody>
          <a:bodyPr/>
          <a:lstStyle/>
          <a:p>
            <a:r>
              <a:rPr lang="en-US" dirty="0"/>
              <a:t>Application</a:t>
            </a:r>
          </a:p>
        </p:txBody>
      </p:sp>
      <p:sp>
        <p:nvSpPr>
          <p:cNvPr id="4" name="Slide Number Placeholder 3">
            <a:extLst>
              <a:ext uri="{FF2B5EF4-FFF2-40B4-BE49-F238E27FC236}">
                <a16:creationId xmlns:a16="http://schemas.microsoft.com/office/drawing/2014/main" id="{B588EB00-F814-A549-A02E-BE863BFEF459}"/>
              </a:ext>
            </a:extLst>
          </p:cNvPr>
          <p:cNvSpPr>
            <a:spLocks noGrp="1"/>
          </p:cNvSpPr>
          <p:nvPr>
            <p:ph type="sldNum" sz="quarter" idx="12"/>
          </p:nvPr>
        </p:nvSpPr>
        <p:spPr/>
        <p:txBody>
          <a:bodyPr/>
          <a:lstStyle/>
          <a:p>
            <a:fld id="{A2D2CA8A-49B1-44D0-B863-6C6BFD9BB9EC}" type="slidenum">
              <a:rPr lang="en-US" smtClean="0"/>
              <a:pPr/>
              <a:t>21</a:t>
            </a:fld>
            <a:endParaRPr lang="en-US"/>
          </a:p>
        </p:txBody>
      </p:sp>
      <p:sp>
        <p:nvSpPr>
          <p:cNvPr id="14" name="Content Placeholder 6">
            <a:extLst>
              <a:ext uri="{FF2B5EF4-FFF2-40B4-BE49-F238E27FC236}">
                <a16:creationId xmlns:a16="http://schemas.microsoft.com/office/drawing/2014/main" id="{C1AE8F2A-44B1-EB4F-A447-FE9ACFF69554}"/>
              </a:ext>
            </a:extLst>
          </p:cNvPr>
          <p:cNvSpPr txBox="1">
            <a:spLocks/>
          </p:cNvSpPr>
          <p:nvPr/>
        </p:nvSpPr>
        <p:spPr bwMode="auto">
          <a:xfrm>
            <a:off x="35496" y="5517232"/>
            <a:ext cx="9144000" cy="1384995"/>
          </a:xfrm>
          <a:prstGeom prst="rect">
            <a:avLst/>
          </a:prstGeom>
          <a:blipFill>
            <a:blip r:embed="rId5"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a:t>
            </a:r>
            <a:r>
              <a:rPr lang="en-US" sz="1600" i="1" kern="0" dirty="0">
                <a:solidFill>
                  <a:schemeClr val="tx1"/>
                </a:solidFill>
                <a:latin typeface="Tahoma" pitchFamily="34" charset="0"/>
              </a:rPr>
              <a:t>“albeit configurations with overlapping nucleons are suppressed by the available phase space, Bose statistics enhanced higher order correlations present in the CGC lead to a significant contribution of these configurations (in contrast to the MC Glauber model) in the high multiplicity tails of </a:t>
            </a:r>
            <a:r>
              <a:rPr lang="en-US" sz="1600" i="1" kern="0" dirty="0" err="1">
                <a:solidFill>
                  <a:schemeClr val="tx1"/>
                </a:solidFill>
                <a:latin typeface="Tahoma" pitchFamily="34" charset="0"/>
              </a:rPr>
              <a:t>d+Au</a:t>
            </a:r>
            <a:r>
              <a:rPr lang="en-US" sz="1600" i="1" kern="0" dirty="0">
                <a:solidFill>
                  <a:schemeClr val="tx1"/>
                </a:solidFill>
                <a:latin typeface="Tahoma" pitchFamily="34" charset="0"/>
              </a:rPr>
              <a:t> collisions.” </a:t>
            </a:r>
            <a:r>
              <a:rPr lang="en-US" sz="1600" kern="0" dirty="0">
                <a:solidFill>
                  <a:schemeClr val="tx1"/>
                </a:solidFill>
                <a:latin typeface="Tahoma" pitchFamily="34" charset="0"/>
              </a:rPr>
              <a:t>,  M. Mace, V. </a:t>
            </a:r>
            <a:r>
              <a:rPr lang="en-US" sz="1600" kern="0" dirty="0" err="1">
                <a:solidFill>
                  <a:schemeClr val="tx1"/>
                </a:solidFill>
                <a:latin typeface="Tahoma" pitchFamily="34" charset="0"/>
              </a:rPr>
              <a:t>Skokov</a:t>
            </a:r>
            <a:r>
              <a:rPr lang="en-US" sz="1600" kern="0" dirty="0">
                <a:solidFill>
                  <a:schemeClr val="tx1"/>
                </a:solidFill>
                <a:latin typeface="Tahoma" pitchFamily="34" charset="0"/>
              </a:rPr>
              <a:t>, P. </a:t>
            </a:r>
            <a:r>
              <a:rPr lang="en-US" sz="1600" kern="0" dirty="0" err="1">
                <a:solidFill>
                  <a:schemeClr val="tx1"/>
                </a:solidFill>
                <a:latin typeface="Tahoma" pitchFamily="34" charset="0"/>
              </a:rPr>
              <a:t>Tribedy</a:t>
            </a:r>
            <a:r>
              <a:rPr lang="en-US" sz="1600" kern="0" dirty="0">
                <a:solidFill>
                  <a:schemeClr val="tx1"/>
                </a:solidFill>
                <a:latin typeface="Tahoma" pitchFamily="34" charset="0"/>
              </a:rPr>
              <a:t>, R. </a:t>
            </a:r>
            <a:r>
              <a:rPr lang="en-US" sz="1600" kern="0" dirty="0" err="1">
                <a:solidFill>
                  <a:schemeClr val="tx1"/>
                </a:solidFill>
                <a:latin typeface="Tahoma" pitchFamily="34" charset="0"/>
              </a:rPr>
              <a:t>Venugopalan</a:t>
            </a:r>
            <a:r>
              <a:rPr lang="en-US" sz="1600" kern="0" dirty="0">
                <a:solidFill>
                  <a:schemeClr val="tx1"/>
                </a:solidFill>
                <a:latin typeface="Tahoma" pitchFamily="34" charset="0"/>
              </a:rPr>
              <a:t>, </a:t>
            </a:r>
            <a:r>
              <a:rPr lang="en-US" sz="1600" dirty="0">
                <a:hlinkClick r:id="rId6"/>
              </a:rPr>
              <a:t>arXiv:1901.10506</a:t>
            </a:r>
            <a:endParaRPr kumimoji="1" lang="en-US" sz="2000" kern="0" dirty="0">
              <a:solidFill>
                <a:schemeClr val="tx1"/>
              </a:solidFill>
              <a:latin typeface="Tahoma" pitchFamily="34" charset="0"/>
            </a:endParaRPr>
          </a:p>
        </p:txBody>
      </p:sp>
    </p:spTree>
    <p:extLst>
      <p:ext uri="{BB962C8B-B14F-4D97-AF65-F5344CB8AC3E}">
        <p14:creationId xmlns:p14="http://schemas.microsoft.com/office/powerpoint/2010/main" val="3389328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1CA499-DD90-1742-9264-383169CAC72A}"/>
              </a:ext>
            </a:extLst>
          </p:cNvPr>
          <p:cNvPicPr>
            <a:picLocks noChangeAspect="1"/>
          </p:cNvPicPr>
          <p:nvPr/>
        </p:nvPicPr>
        <p:blipFill>
          <a:blip r:embed="rId2"/>
          <a:stretch>
            <a:fillRect/>
          </a:stretch>
        </p:blipFill>
        <p:spPr>
          <a:xfrm>
            <a:off x="5148064" y="682333"/>
            <a:ext cx="3853064" cy="3718775"/>
          </a:xfrm>
          <a:prstGeom prst="rect">
            <a:avLst/>
          </a:prstGeom>
        </p:spPr>
      </p:pic>
      <p:grpSp>
        <p:nvGrpSpPr>
          <p:cNvPr id="6" name="Group 5">
            <a:extLst>
              <a:ext uri="{FF2B5EF4-FFF2-40B4-BE49-F238E27FC236}">
                <a16:creationId xmlns:a16="http://schemas.microsoft.com/office/drawing/2014/main" id="{3E3450FC-743F-AC42-8CC3-1E6FB864D28E}"/>
              </a:ext>
            </a:extLst>
          </p:cNvPr>
          <p:cNvGrpSpPr/>
          <p:nvPr/>
        </p:nvGrpSpPr>
        <p:grpSpPr>
          <a:xfrm>
            <a:off x="4752020" y="4361167"/>
            <a:ext cx="3996444" cy="2287616"/>
            <a:chOff x="419412" y="4316965"/>
            <a:chExt cx="3853064" cy="2541035"/>
          </a:xfrm>
        </p:grpSpPr>
        <p:sp>
          <p:nvSpPr>
            <p:cNvPr id="7" name="Rectangle 6">
              <a:extLst>
                <a:ext uri="{FF2B5EF4-FFF2-40B4-BE49-F238E27FC236}">
                  <a16:creationId xmlns:a16="http://schemas.microsoft.com/office/drawing/2014/main" id="{D7113673-2F39-0A4B-BEB2-5540139137F5}"/>
                </a:ext>
              </a:extLst>
            </p:cNvPr>
            <p:cNvSpPr/>
            <p:nvPr/>
          </p:nvSpPr>
          <p:spPr>
            <a:xfrm>
              <a:off x="419412" y="4316965"/>
              <a:ext cx="3853064" cy="2541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80092FB-9559-E540-8489-173E2AE407DC}"/>
                </a:ext>
              </a:extLst>
            </p:cNvPr>
            <p:cNvPicPr>
              <a:picLocks noChangeAspect="1"/>
            </p:cNvPicPr>
            <p:nvPr/>
          </p:nvPicPr>
          <p:blipFill>
            <a:blip r:embed="rId3"/>
            <a:stretch>
              <a:fillRect/>
            </a:stretch>
          </p:blipFill>
          <p:spPr>
            <a:xfrm>
              <a:off x="921692" y="4375782"/>
              <a:ext cx="2684396" cy="2482218"/>
            </a:xfrm>
            <a:prstGeom prst="rect">
              <a:avLst/>
            </a:prstGeom>
          </p:spPr>
        </p:pic>
        <p:sp>
          <p:nvSpPr>
            <p:cNvPr id="9" name="Rectangle 8">
              <a:extLst>
                <a:ext uri="{FF2B5EF4-FFF2-40B4-BE49-F238E27FC236}">
                  <a16:creationId xmlns:a16="http://schemas.microsoft.com/office/drawing/2014/main" id="{291DD598-2387-5547-AB3D-6F302D0EBD81}"/>
                </a:ext>
              </a:extLst>
            </p:cNvPr>
            <p:cNvSpPr/>
            <p:nvPr/>
          </p:nvSpPr>
          <p:spPr>
            <a:xfrm>
              <a:off x="1210618" y="5318976"/>
              <a:ext cx="2273121" cy="405684"/>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a:extLst>
              <a:ext uri="{FF2B5EF4-FFF2-40B4-BE49-F238E27FC236}">
                <a16:creationId xmlns:a16="http://schemas.microsoft.com/office/drawing/2014/main" id="{AAFFC26F-1883-D543-A7BC-48DDB3A7C163}"/>
              </a:ext>
            </a:extLst>
          </p:cNvPr>
          <p:cNvSpPr>
            <a:spLocks noGrp="1"/>
          </p:cNvSpPr>
          <p:nvPr>
            <p:ph idx="1"/>
          </p:nvPr>
        </p:nvSpPr>
        <p:spPr>
          <a:xfrm>
            <a:off x="0" y="810580"/>
            <a:ext cx="5148064" cy="5867400"/>
          </a:xfrm>
        </p:spPr>
        <p:txBody>
          <a:bodyPr/>
          <a:lstStyle/>
          <a:p>
            <a:r>
              <a:rPr lang="en-US" dirty="0"/>
              <a:t>Why does this complex expression show ~no deviation from pure 1/k</a:t>
            </a:r>
            <a:r>
              <a:rPr lang="en-US" baseline="30000" dirty="0"/>
              <a:t>2</a:t>
            </a:r>
          </a:p>
        </p:txBody>
      </p:sp>
      <p:sp>
        <p:nvSpPr>
          <p:cNvPr id="3" name="Title 2">
            <a:extLst>
              <a:ext uri="{FF2B5EF4-FFF2-40B4-BE49-F238E27FC236}">
                <a16:creationId xmlns:a16="http://schemas.microsoft.com/office/drawing/2014/main" id="{119B751F-D2B7-FA4E-9B19-A7A59695DA60}"/>
              </a:ext>
            </a:extLst>
          </p:cNvPr>
          <p:cNvSpPr>
            <a:spLocks noGrp="1"/>
          </p:cNvSpPr>
          <p:nvPr>
            <p:ph type="title"/>
          </p:nvPr>
        </p:nvSpPr>
        <p:spPr/>
        <p:txBody>
          <a:bodyPr/>
          <a:lstStyle/>
          <a:p>
            <a:r>
              <a:rPr lang="en-US" dirty="0"/>
              <a:t>Investigation</a:t>
            </a:r>
          </a:p>
        </p:txBody>
      </p:sp>
      <p:sp>
        <p:nvSpPr>
          <p:cNvPr id="4" name="Slide Number Placeholder 3">
            <a:extLst>
              <a:ext uri="{FF2B5EF4-FFF2-40B4-BE49-F238E27FC236}">
                <a16:creationId xmlns:a16="http://schemas.microsoft.com/office/drawing/2014/main" id="{D6FAC5E8-787E-7246-BD47-F72B650F5C05}"/>
              </a:ext>
            </a:extLst>
          </p:cNvPr>
          <p:cNvSpPr>
            <a:spLocks noGrp="1"/>
          </p:cNvSpPr>
          <p:nvPr>
            <p:ph type="sldNum" sz="quarter" idx="12"/>
          </p:nvPr>
        </p:nvSpPr>
        <p:spPr/>
        <p:txBody>
          <a:bodyPr/>
          <a:lstStyle/>
          <a:p>
            <a:fld id="{A2D2CA8A-49B1-44D0-B863-6C6BFD9BB9EC}" type="slidenum">
              <a:rPr lang="en-US" smtClean="0"/>
              <a:pPr/>
              <a:t>22</a:t>
            </a:fld>
            <a:endParaRPr lang="en-US"/>
          </a:p>
        </p:txBody>
      </p:sp>
      <p:grpSp>
        <p:nvGrpSpPr>
          <p:cNvPr id="14" name="Group 13">
            <a:extLst>
              <a:ext uri="{FF2B5EF4-FFF2-40B4-BE49-F238E27FC236}">
                <a16:creationId xmlns:a16="http://schemas.microsoft.com/office/drawing/2014/main" id="{3E0806A3-F84C-9D40-84DB-A5E3916E6514}"/>
              </a:ext>
            </a:extLst>
          </p:cNvPr>
          <p:cNvGrpSpPr/>
          <p:nvPr/>
        </p:nvGrpSpPr>
        <p:grpSpPr>
          <a:xfrm>
            <a:off x="-7624" y="2672916"/>
            <a:ext cx="5234259" cy="2862322"/>
            <a:chOff x="3777243" y="255258"/>
            <a:chExt cx="8258781" cy="4538065"/>
          </a:xfrm>
        </p:grpSpPr>
        <p:pic>
          <p:nvPicPr>
            <p:cNvPr id="15" name="Picture 14">
              <a:extLst>
                <a:ext uri="{FF2B5EF4-FFF2-40B4-BE49-F238E27FC236}">
                  <a16:creationId xmlns:a16="http://schemas.microsoft.com/office/drawing/2014/main" id="{0C6944E1-011F-564F-9314-675D912F98C9}"/>
                </a:ext>
              </a:extLst>
            </p:cNvPr>
            <p:cNvPicPr>
              <a:picLocks noChangeAspect="1"/>
            </p:cNvPicPr>
            <p:nvPr/>
          </p:nvPicPr>
          <p:blipFill rotWithShape="1">
            <a:blip r:embed="rId4"/>
            <a:srcRect t="69032"/>
            <a:stretch/>
          </p:blipFill>
          <p:spPr>
            <a:xfrm>
              <a:off x="3777243" y="2030873"/>
              <a:ext cx="8258781" cy="2762450"/>
            </a:xfrm>
            <a:prstGeom prst="rect">
              <a:avLst/>
            </a:prstGeom>
          </p:spPr>
        </p:pic>
        <p:pic>
          <p:nvPicPr>
            <p:cNvPr id="16" name="Picture 15">
              <a:extLst>
                <a:ext uri="{FF2B5EF4-FFF2-40B4-BE49-F238E27FC236}">
                  <a16:creationId xmlns:a16="http://schemas.microsoft.com/office/drawing/2014/main" id="{E1FA19DB-C856-3B45-BA63-05DBE4EE3C3D}"/>
                </a:ext>
              </a:extLst>
            </p:cNvPr>
            <p:cNvPicPr>
              <a:picLocks noChangeAspect="1"/>
            </p:cNvPicPr>
            <p:nvPr/>
          </p:nvPicPr>
          <p:blipFill rotWithShape="1">
            <a:blip r:embed="rId4"/>
            <a:srcRect b="78137"/>
            <a:stretch/>
          </p:blipFill>
          <p:spPr>
            <a:xfrm>
              <a:off x="3777243" y="255258"/>
              <a:ext cx="8252926" cy="1948870"/>
            </a:xfrm>
            <a:prstGeom prst="rect">
              <a:avLst/>
            </a:prstGeom>
          </p:spPr>
        </p:pic>
      </p:grpSp>
      <p:sp>
        <p:nvSpPr>
          <p:cNvPr id="17" name="Oval 16">
            <a:extLst>
              <a:ext uri="{FF2B5EF4-FFF2-40B4-BE49-F238E27FC236}">
                <a16:creationId xmlns:a16="http://schemas.microsoft.com/office/drawing/2014/main" id="{788C76EC-9058-1248-A3C3-3B6BA1CAE1A2}"/>
              </a:ext>
            </a:extLst>
          </p:cNvPr>
          <p:cNvSpPr/>
          <p:nvPr/>
        </p:nvSpPr>
        <p:spPr>
          <a:xfrm>
            <a:off x="1763688" y="3573016"/>
            <a:ext cx="792088" cy="329123"/>
          </a:xfrm>
          <a:prstGeom prst="ellipse">
            <a:avLst/>
          </a:prstGeom>
          <a:ln w="25400">
            <a:solidFill>
              <a:srgbClr val="FF0000">
                <a:alpha val="75000"/>
              </a:srgbClr>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1" lang="en-US" sz="2200" b="0" i="1"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300080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A4522-BE05-1B4F-98AD-2B52410E1AE6}"/>
              </a:ext>
            </a:extLst>
          </p:cNvPr>
          <p:cNvSpPr>
            <a:spLocks noGrp="1"/>
          </p:cNvSpPr>
          <p:nvPr>
            <p:ph idx="1"/>
          </p:nvPr>
        </p:nvSpPr>
        <p:spPr/>
        <p:txBody>
          <a:bodyPr/>
          <a:lstStyle/>
          <a:p>
            <a:r>
              <a:rPr lang="en-US" dirty="0"/>
              <a:t>Hint of domain ordering only for </a:t>
            </a:r>
            <a:r>
              <a:rPr lang="en-US" dirty="0" err="1"/>
              <a:t>p</a:t>
            </a:r>
            <a:r>
              <a:rPr lang="en-US" baseline="-25000" dirty="0" err="1"/>
              <a:t>T</a:t>
            </a:r>
            <a:r>
              <a:rPr lang="en-US" dirty="0"/>
              <a:t> &gt; ~ 2.5 GeV</a:t>
            </a:r>
          </a:p>
        </p:txBody>
      </p:sp>
      <p:sp>
        <p:nvSpPr>
          <p:cNvPr id="3" name="Title 2">
            <a:extLst>
              <a:ext uri="{FF2B5EF4-FFF2-40B4-BE49-F238E27FC236}">
                <a16:creationId xmlns:a16="http://schemas.microsoft.com/office/drawing/2014/main" id="{C22F79FA-99B6-6544-BFD6-19CCAB164239}"/>
              </a:ext>
            </a:extLst>
          </p:cNvPr>
          <p:cNvSpPr>
            <a:spLocks noGrp="1"/>
          </p:cNvSpPr>
          <p:nvPr>
            <p:ph type="title"/>
          </p:nvPr>
        </p:nvSpPr>
        <p:spPr/>
        <p:txBody>
          <a:bodyPr/>
          <a:lstStyle/>
          <a:p>
            <a:r>
              <a:rPr lang="en-US" dirty="0"/>
              <a:t>Clarification</a:t>
            </a:r>
          </a:p>
        </p:txBody>
      </p:sp>
      <p:sp>
        <p:nvSpPr>
          <p:cNvPr id="4" name="Slide Number Placeholder 3">
            <a:extLst>
              <a:ext uri="{FF2B5EF4-FFF2-40B4-BE49-F238E27FC236}">
                <a16:creationId xmlns:a16="http://schemas.microsoft.com/office/drawing/2014/main" id="{C3048B09-18EE-C047-8F9C-3516AA5C095B}"/>
              </a:ext>
            </a:extLst>
          </p:cNvPr>
          <p:cNvSpPr>
            <a:spLocks noGrp="1"/>
          </p:cNvSpPr>
          <p:nvPr>
            <p:ph type="sldNum" sz="quarter" idx="12"/>
          </p:nvPr>
        </p:nvSpPr>
        <p:spPr/>
        <p:txBody>
          <a:bodyPr/>
          <a:lstStyle/>
          <a:p>
            <a:fld id="{A2D2CA8A-49B1-44D0-B863-6C6BFD9BB9EC}" type="slidenum">
              <a:rPr lang="en-US" smtClean="0"/>
              <a:pPr/>
              <a:t>23</a:t>
            </a:fld>
            <a:endParaRPr lang="en-US"/>
          </a:p>
        </p:txBody>
      </p:sp>
      <p:sp>
        <p:nvSpPr>
          <p:cNvPr id="13" name="Content Placeholder 6">
            <a:extLst>
              <a:ext uri="{FF2B5EF4-FFF2-40B4-BE49-F238E27FC236}">
                <a16:creationId xmlns:a16="http://schemas.microsoft.com/office/drawing/2014/main" id="{892714A8-0B37-5641-8943-B00356948F63}"/>
              </a:ext>
            </a:extLst>
          </p:cNvPr>
          <p:cNvSpPr txBox="1">
            <a:spLocks/>
          </p:cNvSpPr>
          <p:nvPr/>
        </p:nvSpPr>
        <p:spPr bwMode="auto">
          <a:xfrm>
            <a:off x="-508" y="5797713"/>
            <a:ext cx="9144000" cy="1015663"/>
          </a:xfrm>
          <a:prstGeom prst="rect">
            <a:avLst/>
          </a:prstGeom>
          <a:blipFill>
            <a:blip r:embed="rId2"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Hierarchy of azimuthal anisotropy harmonics in collisions of small systems from the Color Glass Condensate </a:t>
            </a:r>
            <a:r>
              <a:rPr lang="en-US" sz="2000" kern="0" dirty="0">
                <a:solidFill>
                  <a:schemeClr val="tx1"/>
                </a:solidFill>
                <a:latin typeface="Tahoma" pitchFamily="34" charset="0"/>
              </a:rPr>
              <a:t>, M. Mace, V. </a:t>
            </a:r>
            <a:r>
              <a:rPr lang="en-US" sz="2000" kern="0" dirty="0" err="1">
                <a:solidFill>
                  <a:schemeClr val="tx1"/>
                </a:solidFill>
                <a:latin typeface="Tahoma" pitchFamily="34" charset="0"/>
              </a:rPr>
              <a:t>Skokov</a:t>
            </a:r>
            <a:r>
              <a:rPr lang="en-US" sz="2000" kern="0" dirty="0">
                <a:solidFill>
                  <a:schemeClr val="tx1"/>
                </a:solidFill>
                <a:latin typeface="Tahoma" pitchFamily="34" charset="0"/>
              </a:rPr>
              <a:t>, P. </a:t>
            </a:r>
            <a:r>
              <a:rPr lang="en-US" sz="2000" kern="0" dirty="0" err="1">
                <a:solidFill>
                  <a:schemeClr val="tx1"/>
                </a:solidFill>
                <a:latin typeface="Tahoma" pitchFamily="34" charset="0"/>
              </a:rPr>
              <a:t>Tribedy</a:t>
            </a:r>
            <a:r>
              <a:rPr lang="en-US" sz="2000" kern="0" dirty="0">
                <a:solidFill>
                  <a:schemeClr val="tx1"/>
                </a:solidFill>
                <a:latin typeface="Tahoma" pitchFamily="34" charset="0"/>
              </a:rPr>
              <a:t>, R. </a:t>
            </a:r>
            <a:r>
              <a:rPr lang="en-US" sz="2000" kern="0" dirty="0" err="1">
                <a:solidFill>
                  <a:schemeClr val="tx1"/>
                </a:solidFill>
                <a:latin typeface="Tahoma" pitchFamily="34" charset="0"/>
              </a:rPr>
              <a:t>Venugopalan</a:t>
            </a:r>
            <a:r>
              <a:rPr lang="en-US" sz="2000" kern="0" dirty="0">
                <a:solidFill>
                  <a:schemeClr val="tx1"/>
                </a:solidFill>
                <a:latin typeface="Tahoma" pitchFamily="34" charset="0"/>
              </a:rPr>
              <a:t>, Phys. Rev. Lett. </a:t>
            </a:r>
            <a:r>
              <a:rPr lang="en-US" sz="2000" b="1" kern="0" dirty="0">
                <a:solidFill>
                  <a:schemeClr val="tx1"/>
                </a:solidFill>
                <a:latin typeface="Tahoma" pitchFamily="34" charset="0"/>
              </a:rPr>
              <a:t>121</a:t>
            </a:r>
            <a:r>
              <a:rPr lang="en-US" sz="2000" kern="0" dirty="0">
                <a:solidFill>
                  <a:schemeClr val="tx1"/>
                </a:solidFill>
                <a:latin typeface="Tahoma" pitchFamily="34" charset="0"/>
              </a:rPr>
              <a:t>, 052301 (2018)   referred to as ”MSTV”</a:t>
            </a:r>
            <a:endParaRPr kumimoji="1" lang="en-US" sz="2000" kern="0" dirty="0">
              <a:solidFill>
                <a:schemeClr val="tx1"/>
              </a:solidFill>
              <a:latin typeface="Tahoma" pitchFamily="34" charset="0"/>
            </a:endParaRPr>
          </a:p>
        </p:txBody>
      </p:sp>
      <p:pic>
        <p:nvPicPr>
          <p:cNvPr id="12" name="Picture 11">
            <a:extLst>
              <a:ext uri="{FF2B5EF4-FFF2-40B4-BE49-F238E27FC236}">
                <a16:creationId xmlns:a16="http://schemas.microsoft.com/office/drawing/2014/main" id="{1C4548C6-E326-E24A-814A-F29E563CE767}"/>
              </a:ext>
            </a:extLst>
          </p:cNvPr>
          <p:cNvPicPr>
            <a:picLocks noChangeAspect="1"/>
          </p:cNvPicPr>
          <p:nvPr/>
        </p:nvPicPr>
        <p:blipFill>
          <a:blip r:embed="rId3"/>
          <a:stretch>
            <a:fillRect/>
          </a:stretch>
        </p:blipFill>
        <p:spPr>
          <a:xfrm>
            <a:off x="1019926" y="1556792"/>
            <a:ext cx="6684422" cy="4199294"/>
          </a:xfrm>
          <a:prstGeom prst="rect">
            <a:avLst/>
          </a:prstGeom>
        </p:spPr>
      </p:pic>
    </p:spTree>
    <p:extLst>
      <p:ext uri="{BB962C8B-B14F-4D97-AF65-F5344CB8AC3E}">
        <p14:creationId xmlns:p14="http://schemas.microsoft.com/office/powerpoint/2010/main" val="43354339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A4522-BE05-1B4F-98AD-2B52410E1AE6}"/>
              </a:ext>
            </a:extLst>
          </p:cNvPr>
          <p:cNvSpPr>
            <a:spLocks noGrp="1"/>
          </p:cNvSpPr>
          <p:nvPr>
            <p:ph idx="1"/>
          </p:nvPr>
        </p:nvSpPr>
        <p:spPr/>
        <p:txBody>
          <a:bodyPr/>
          <a:lstStyle/>
          <a:p>
            <a:r>
              <a:rPr lang="en-US" dirty="0"/>
              <a:t>            domain ordering      for   </a:t>
            </a:r>
            <a:r>
              <a:rPr lang="en-US" dirty="0" err="1"/>
              <a:t>p</a:t>
            </a:r>
            <a:r>
              <a:rPr lang="en-US" baseline="-25000" dirty="0" err="1"/>
              <a:t>T</a:t>
            </a:r>
            <a:r>
              <a:rPr lang="en-US" dirty="0"/>
              <a:t> &gt; ~ </a:t>
            </a:r>
            <a:r>
              <a:rPr lang="en-US" dirty="0">
                <a:solidFill>
                  <a:srgbClr val="FF0000"/>
                </a:solidFill>
              </a:rPr>
              <a:t>0</a:t>
            </a:r>
            <a:r>
              <a:rPr lang="en-US" dirty="0"/>
              <a:t>.5 GeV</a:t>
            </a:r>
          </a:p>
        </p:txBody>
      </p:sp>
      <p:sp>
        <p:nvSpPr>
          <p:cNvPr id="3" name="Title 2">
            <a:extLst>
              <a:ext uri="{FF2B5EF4-FFF2-40B4-BE49-F238E27FC236}">
                <a16:creationId xmlns:a16="http://schemas.microsoft.com/office/drawing/2014/main" id="{C22F79FA-99B6-6544-BFD6-19CCAB164239}"/>
              </a:ext>
            </a:extLst>
          </p:cNvPr>
          <p:cNvSpPr>
            <a:spLocks noGrp="1"/>
          </p:cNvSpPr>
          <p:nvPr>
            <p:ph type="title"/>
          </p:nvPr>
        </p:nvSpPr>
        <p:spPr/>
        <p:txBody>
          <a:bodyPr/>
          <a:lstStyle/>
          <a:p>
            <a:r>
              <a:rPr lang="en-US" dirty="0"/>
              <a:t>Clarification</a:t>
            </a:r>
          </a:p>
        </p:txBody>
      </p:sp>
      <p:sp>
        <p:nvSpPr>
          <p:cNvPr id="4" name="Slide Number Placeholder 3">
            <a:extLst>
              <a:ext uri="{FF2B5EF4-FFF2-40B4-BE49-F238E27FC236}">
                <a16:creationId xmlns:a16="http://schemas.microsoft.com/office/drawing/2014/main" id="{C3048B09-18EE-C047-8F9C-3516AA5C095B}"/>
              </a:ext>
            </a:extLst>
          </p:cNvPr>
          <p:cNvSpPr>
            <a:spLocks noGrp="1"/>
          </p:cNvSpPr>
          <p:nvPr>
            <p:ph type="sldNum" sz="quarter" idx="12"/>
          </p:nvPr>
        </p:nvSpPr>
        <p:spPr/>
        <p:txBody>
          <a:bodyPr/>
          <a:lstStyle/>
          <a:p>
            <a:fld id="{A2D2CA8A-49B1-44D0-B863-6C6BFD9BB9EC}" type="slidenum">
              <a:rPr lang="en-US" smtClean="0"/>
              <a:pPr/>
              <a:t>24</a:t>
            </a:fld>
            <a:endParaRPr lang="en-US"/>
          </a:p>
        </p:txBody>
      </p:sp>
      <p:pic>
        <p:nvPicPr>
          <p:cNvPr id="12" name="Picture 11">
            <a:extLst>
              <a:ext uri="{FF2B5EF4-FFF2-40B4-BE49-F238E27FC236}">
                <a16:creationId xmlns:a16="http://schemas.microsoft.com/office/drawing/2014/main" id="{1C4548C6-E326-E24A-814A-F29E563CE767}"/>
              </a:ext>
            </a:extLst>
          </p:cNvPr>
          <p:cNvPicPr>
            <a:picLocks noChangeAspect="1"/>
          </p:cNvPicPr>
          <p:nvPr/>
        </p:nvPicPr>
        <p:blipFill>
          <a:blip r:embed="rId2"/>
          <a:stretch>
            <a:fillRect/>
          </a:stretch>
        </p:blipFill>
        <p:spPr>
          <a:xfrm>
            <a:off x="1019926" y="1556792"/>
            <a:ext cx="6684422" cy="4199294"/>
          </a:xfrm>
          <a:prstGeom prst="rect">
            <a:avLst/>
          </a:prstGeom>
        </p:spPr>
      </p:pic>
    </p:spTree>
    <p:extLst>
      <p:ext uri="{BB962C8B-B14F-4D97-AF65-F5344CB8AC3E}">
        <p14:creationId xmlns:p14="http://schemas.microsoft.com/office/powerpoint/2010/main" val="374075854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A4522-BE05-1B4F-98AD-2B52410E1AE6}"/>
              </a:ext>
            </a:extLst>
          </p:cNvPr>
          <p:cNvSpPr>
            <a:spLocks noGrp="1"/>
          </p:cNvSpPr>
          <p:nvPr>
            <p:ph idx="1"/>
          </p:nvPr>
        </p:nvSpPr>
        <p:spPr/>
        <p:txBody>
          <a:bodyPr/>
          <a:lstStyle/>
          <a:p>
            <a:r>
              <a:rPr lang="en-US" dirty="0"/>
              <a:t>            domain ordering      for   </a:t>
            </a:r>
            <a:r>
              <a:rPr lang="en-US" dirty="0" err="1"/>
              <a:t>p</a:t>
            </a:r>
            <a:r>
              <a:rPr lang="en-US" baseline="-25000" dirty="0" err="1"/>
              <a:t>T</a:t>
            </a:r>
            <a:r>
              <a:rPr lang="en-US" dirty="0"/>
              <a:t> &gt; ~ </a:t>
            </a:r>
            <a:r>
              <a:rPr lang="en-US" dirty="0">
                <a:solidFill>
                  <a:srgbClr val="FF0000"/>
                </a:solidFill>
              </a:rPr>
              <a:t>0</a:t>
            </a:r>
            <a:r>
              <a:rPr lang="en-US" dirty="0"/>
              <a:t>.5 GeV</a:t>
            </a:r>
          </a:p>
        </p:txBody>
      </p:sp>
      <p:sp>
        <p:nvSpPr>
          <p:cNvPr id="3" name="Title 2">
            <a:extLst>
              <a:ext uri="{FF2B5EF4-FFF2-40B4-BE49-F238E27FC236}">
                <a16:creationId xmlns:a16="http://schemas.microsoft.com/office/drawing/2014/main" id="{C22F79FA-99B6-6544-BFD6-19CCAB164239}"/>
              </a:ext>
            </a:extLst>
          </p:cNvPr>
          <p:cNvSpPr>
            <a:spLocks noGrp="1"/>
          </p:cNvSpPr>
          <p:nvPr>
            <p:ph type="title"/>
          </p:nvPr>
        </p:nvSpPr>
        <p:spPr/>
        <p:txBody>
          <a:bodyPr/>
          <a:lstStyle/>
          <a:p>
            <a:r>
              <a:rPr lang="en-US" dirty="0"/>
              <a:t>Clarification</a:t>
            </a:r>
          </a:p>
        </p:txBody>
      </p:sp>
      <p:sp>
        <p:nvSpPr>
          <p:cNvPr id="4" name="Slide Number Placeholder 3">
            <a:extLst>
              <a:ext uri="{FF2B5EF4-FFF2-40B4-BE49-F238E27FC236}">
                <a16:creationId xmlns:a16="http://schemas.microsoft.com/office/drawing/2014/main" id="{C3048B09-18EE-C047-8F9C-3516AA5C095B}"/>
              </a:ext>
            </a:extLst>
          </p:cNvPr>
          <p:cNvSpPr>
            <a:spLocks noGrp="1"/>
          </p:cNvSpPr>
          <p:nvPr>
            <p:ph type="sldNum" sz="quarter" idx="12"/>
          </p:nvPr>
        </p:nvSpPr>
        <p:spPr/>
        <p:txBody>
          <a:bodyPr/>
          <a:lstStyle/>
          <a:p>
            <a:fld id="{A2D2CA8A-49B1-44D0-B863-6C6BFD9BB9EC}" type="slidenum">
              <a:rPr lang="en-US" smtClean="0"/>
              <a:pPr/>
              <a:t>25</a:t>
            </a:fld>
            <a:endParaRPr lang="en-US"/>
          </a:p>
        </p:txBody>
      </p:sp>
      <p:pic>
        <p:nvPicPr>
          <p:cNvPr id="7" name="Picture 6">
            <a:extLst>
              <a:ext uri="{FF2B5EF4-FFF2-40B4-BE49-F238E27FC236}">
                <a16:creationId xmlns:a16="http://schemas.microsoft.com/office/drawing/2014/main" id="{0F2ECEE1-674D-C644-9E2B-051EED96ED5D}"/>
              </a:ext>
            </a:extLst>
          </p:cNvPr>
          <p:cNvPicPr>
            <a:picLocks noChangeAspect="1"/>
          </p:cNvPicPr>
          <p:nvPr/>
        </p:nvPicPr>
        <p:blipFill rotWithShape="1">
          <a:blip r:embed="rId2"/>
          <a:srcRect t="3137" r="16579" b="1"/>
          <a:stretch/>
        </p:blipFill>
        <p:spPr>
          <a:xfrm>
            <a:off x="-509" y="2312876"/>
            <a:ext cx="9037005" cy="2916325"/>
          </a:xfrm>
          <a:prstGeom prst="rect">
            <a:avLst/>
          </a:prstGeom>
        </p:spPr>
      </p:pic>
      <p:pic>
        <p:nvPicPr>
          <p:cNvPr id="8" name="Content Placeholder 11">
            <a:extLst>
              <a:ext uri="{FF2B5EF4-FFF2-40B4-BE49-F238E27FC236}">
                <a16:creationId xmlns:a16="http://schemas.microsoft.com/office/drawing/2014/main" id="{54085946-A860-DD47-839F-C045BD695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20072" y="2564904"/>
            <a:ext cx="3708412" cy="2448272"/>
          </a:xfrm>
          <a:prstGeom prst="rect">
            <a:avLst/>
          </a:prstGeom>
          <a:noFill/>
          <a:ln w="9525">
            <a:noFill/>
            <a:miter lim="800000"/>
            <a:headEnd/>
            <a:tailEnd/>
          </a:ln>
          <a:effectLst/>
        </p:spPr>
      </p:pic>
      <p:sp>
        <p:nvSpPr>
          <p:cNvPr id="9" name="Content Placeholder 6">
            <a:extLst>
              <a:ext uri="{FF2B5EF4-FFF2-40B4-BE49-F238E27FC236}">
                <a16:creationId xmlns:a16="http://schemas.microsoft.com/office/drawing/2014/main" id="{465A5F2E-DDA4-4C47-AA65-730E5A2619EA}"/>
              </a:ext>
            </a:extLst>
          </p:cNvPr>
          <p:cNvSpPr txBox="1">
            <a:spLocks/>
          </p:cNvSpPr>
          <p:nvPr/>
        </p:nvSpPr>
        <p:spPr bwMode="auto">
          <a:xfrm>
            <a:off x="18756" y="6408040"/>
            <a:ext cx="9144000" cy="369332"/>
          </a:xfrm>
          <a:prstGeom prst="rect">
            <a:avLst/>
          </a:prstGeom>
          <a:blipFill>
            <a:blip r:embed="rId4"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1800" kern="0" dirty="0">
                <a:solidFill>
                  <a:schemeClr val="tx1"/>
                </a:solidFill>
                <a:latin typeface="Tahoma" pitchFamily="34" charset="0"/>
              </a:rPr>
              <a:t>http://</a:t>
            </a:r>
            <a:r>
              <a:rPr lang="en-US" sz="1800" kern="0" dirty="0" err="1">
                <a:solidFill>
                  <a:schemeClr val="tx1"/>
                </a:solidFill>
                <a:latin typeface="Tahoma" pitchFamily="34" charset="0"/>
              </a:rPr>
              <a:t>www.int.</a:t>
            </a:r>
            <a:r>
              <a:rPr lang="en-US" sz="1800" kern="0" dirty="0" err="1">
                <a:solidFill>
                  <a:schemeClr val="tx1"/>
                </a:solidFill>
                <a:latin typeface="Tahoma" pitchFamily="34" charset="0"/>
                <a:hlinkClick r:id="rId5"/>
              </a:rPr>
              <a:t>washington</a:t>
            </a:r>
            <a:r>
              <a:rPr lang="en-US" sz="1800" kern="0" dirty="0" err="1">
                <a:solidFill>
                  <a:schemeClr val="tx1"/>
                </a:solidFill>
                <a:latin typeface="Tahoma" pitchFamily="34" charset="0"/>
              </a:rPr>
              <a:t>.edu</a:t>
            </a:r>
            <a:r>
              <a:rPr lang="en-US" sz="1800" kern="0" dirty="0">
                <a:solidFill>
                  <a:schemeClr val="tx1"/>
                </a:solidFill>
                <a:latin typeface="Tahoma" pitchFamily="34" charset="0"/>
              </a:rPr>
              <a:t>/talks/</a:t>
            </a:r>
            <a:r>
              <a:rPr lang="en-US" sz="1800" kern="0" dirty="0" err="1">
                <a:solidFill>
                  <a:schemeClr val="tx1"/>
                </a:solidFill>
                <a:latin typeface="Tahoma" pitchFamily="34" charset="0"/>
              </a:rPr>
              <a:t>WorkShops</a:t>
            </a:r>
            <a:r>
              <a:rPr lang="en-US" sz="1800" kern="0" dirty="0">
                <a:solidFill>
                  <a:schemeClr val="tx1"/>
                </a:solidFill>
                <a:latin typeface="Tahoma" pitchFamily="34" charset="0"/>
              </a:rPr>
              <a:t>/int_19_1b/People/</a:t>
            </a:r>
            <a:r>
              <a:rPr lang="en-US" sz="1800" kern="0" dirty="0" err="1">
                <a:solidFill>
                  <a:schemeClr val="tx1"/>
                </a:solidFill>
                <a:latin typeface="Tahoma" pitchFamily="34" charset="0"/>
              </a:rPr>
              <a:t>Mace_M</a:t>
            </a:r>
            <a:r>
              <a:rPr lang="en-US" sz="1800" kern="0" dirty="0">
                <a:solidFill>
                  <a:schemeClr val="tx1"/>
                </a:solidFill>
                <a:latin typeface="Tahoma" pitchFamily="34" charset="0"/>
              </a:rPr>
              <a:t>/</a:t>
            </a:r>
            <a:r>
              <a:rPr lang="en-US" sz="1800" kern="0" dirty="0" err="1">
                <a:solidFill>
                  <a:schemeClr val="tx1"/>
                </a:solidFill>
                <a:latin typeface="Tahoma" pitchFamily="34" charset="0"/>
              </a:rPr>
              <a:t>Mace.pdf</a:t>
            </a:r>
            <a:endParaRPr lang="en-US" sz="1800" kern="0" dirty="0">
              <a:solidFill>
                <a:schemeClr val="tx1"/>
              </a:solidFill>
              <a:latin typeface="Tahoma" pitchFamily="34" charset="0"/>
            </a:endParaRPr>
          </a:p>
        </p:txBody>
      </p:sp>
    </p:spTree>
    <p:extLst>
      <p:ext uri="{BB962C8B-B14F-4D97-AF65-F5344CB8AC3E}">
        <p14:creationId xmlns:p14="http://schemas.microsoft.com/office/powerpoint/2010/main" val="2339559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8FD9A3C7-BD59-C644-AAA1-A0334DDB0784}"/>
              </a:ext>
            </a:extLst>
          </p:cNvPr>
          <p:cNvPicPr>
            <a:picLocks noChangeAspect="1"/>
          </p:cNvPicPr>
          <p:nvPr/>
        </p:nvPicPr>
        <p:blipFill>
          <a:blip r:embed="rId3"/>
          <a:stretch>
            <a:fillRect/>
          </a:stretch>
        </p:blipFill>
        <p:spPr>
          <a:xfrm>
            <a:off x="3997694" y="764704"/>
            <a:ext cx="5139563" cy="4761148"/>
          </a:xfrm>
          <a:prstGeom prst="rect">
            <a:avLst/>
          </a:prstGeom>
        </p:spPr>
      </p:pic>
      <p:sp>
        <p:nvSpPr>
          <p:cNvPr id="2" name="Content Placeholder 1">
            <a:extLst>
              <a:ext uri="{FF2B5EF4-FFF2-40B4-BE49-F238E27FC236}">
                <a16:creationId xmlns:a16="http://schemas.microsoft.com/office/drawing/2014/main" id="{8038CA4E-278C-044F-A6FA-3B4A1B8B95CB}"/>
              </a:ext>
            </a:extLst>
          </p:cNvPr>
          <p:cNvSpPr>
            <a:spLocks noGrp="1"/>
          </p:cNvSpPr>
          <p:nvPr>
            <p:ph idx="1"/>
          </p:nvPr>
        </p:nvSpPr>
        <p:spPr/>
        <p:txBody>
          <a:bodyPr/>
          <a:lstStyle/>
          <a:p>
            <a:r>
              <a:rPr lang="en-US" dirty="0"/>
              <a:t>Science magazine:</a:t>
            </a:r>
          </a:p>
        </p:txBody>
      </p:sp>
      <p:sp>
        <p:nvSpPr>
          <p:cNvPr id="3" name="Title 2">
            <a:extLst>
              <a:ext uri="{FF2B5EF4-FFF2-40B4-BE49-F238E27FC236}">
                <a16:creationId xmlns:a16="http://schemas.microsoft.com/office/drawing/2014/main" id="{6034515C-90E6-984C-8CEC-F84CAEC68DDD}"/>
              </a:ext>
            </a:extLst>
          </p:cNvPr>
          <p:cNvSpPr>
            <a:spLocks noGrp="1"/>
          </p:cNvSpPr>
          <p:nvPr>
            <p:ph type="title"/>
          </p:nvPr>
        </p:nvSpPr>
        <p:spPr/>
        <p:txBody>
          <a:bodyPr/>
          <a:lstStyle/>
          <a:p>
            <a:r>
              <a:rPr lang="en-US" dirty="0"/>
              <a:t>Legislation</a:t>
            </a:r>
          </a:p>
        </p:txBody>
      </p:sp>
      <p:sp>
        <p:nvSpPr>
          <p:cNvPr id="4" name="Slide Number Placeholder 3">
            <a:extLst>
              <a:ext uri="{FF2B5EF4-FFF2-40B4-BE49-F238E27FC236}">
                <a16:creationId xmlns:a16="http://schemas.microsoft.com/office/drawing/2014/main" id="{8FBD9841-AC59-DC4D-8607-1F7205FEF4A5}"/>
              </a:ext>
            </a:extLst>
          </p:cNvPr>
          <p:cNvSpPr>
            <a:spLocks noGrp="1"/>
          </p:cNvSpPr>
          <p:nvPr>
            <p:ph type="sldNum" sz="quarter" idx="12"/>
          </p:nvPr>
        </p:nvSpPr>
        <p:spPr/>
        <p:txBody>
          <a:bodyPr/>
          <a:lstStyle/>
          <a:p>
            <a:fld id="{A2D2CA8A-49B1-44D0-B863-6C6BFD9BB9EC}" type="slidenum">
              <a:rPr lang="en-US" smtClean="0"/>
              <a:pPr/>
              <a:t>26</a:t>
            </a:fld>
            <a:endParaRPr lang="en-US"/>
          </a:p>
        </p:txBody>
      </p:sp>
      <p:sp>
        <p:nvSpPr>
          <p:cNvPr id="5" name="Content Placeholder 6">
            <a:hlinkClick r:id="rId2"/>
            <a:extLst>
              <a:ext uri="{FF2B5EF4-FFF2-40B4-BE49-F238E27FC236}">
                <a16:creationId xmlns:a16="http://schemas.microsoft.com/office/drawing/2014/main" id="{63789756-FA94-6741-A9D8-4D2148906A4A}"/>
              </a:ext>
            </a:extLst>
          </p:cNvPr>
          <p:cNvSpPr txBox="1">
            <a:spLocks/>
          </p:cNvSpPr>
          <p:nvPr/>
        </p:nvSpPr>
        <p:spPr bwMode="auto">
          <a:xfrm>
            <a:off x="-508" y="5541039"/>
            <a:ext cx="9144000" cy="1223412"/>
          </a:xfrm>
          <a:prstGeom prst="rect">
            <a:avLst/>
          </a:prstGeom>
          <a:blipFill>
            <a:blip r:embed="rId4"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450" i="1" kern="0" dirty="0">
                <a:solidFill>
                  <a:schemeClr val="tx1"/>
                </a:solidFill>
                <a:latin typeface="Tahoma" pitchFamily="34" charset="0"/>
              </a:rPr>
              <a:t>     We require that all computer code used for modeling and/or data analysis that is not commercially available be deposited in a publicly accessible repository upon publication. </a:t>
            </a:r>
            <a:endParaRPr kumimoji="1" lang="en-US" sz="2450" kern="0" dirty="0">
              <a:solidFill>
                <a:schemeClr val="tx1"/>
              </a:solidFill>
              <a:latin typeface="Tahoma" pitchFamily="34" charset="0"/>
            </a:endParaRPr>
          </a:p>
        </p:txBody>
      </p:sp>
    </p:spTree>
    <p:extLst>
      <p:ext uri="{BB962C8B-B14F-4D97-AF65-F5344CB8AC3E}">
        <p14:creationId xmlns:p14="http://schemas.microsoft.com/office/powerpoint/2010/main" val="142087765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F1101F-6F06-DB47-9D7F-4615651E6F93}"/>
              </a:ext>
            </a:extLst>
          </p:cNvPr>
          <p:cNvSpPr>
            <a:spLocks noGrp="1"/>
          </p:cNvSpPr>
          <p:nvPr>
            <p:ph idx="1"/>
          </p:nvPr>
        </p:nvSpPr>
        <p:spPr/>
        <p:txBody>
          <a:bodyPr/>
          <a:lstStyle/>
          <a:p>
            <a:r>
              <a:rPr lang="en-US" dirty="0"/>
              <a:t>The PHENIX </a:t>
            </a:r>
            <a:r>
              <a:rPr lang="en-US" dirty="0" err="1"/>
              <a:t>v</a:t>
            </a:r>
            <a:r>
              <a:rPr lang="en-US" baseline="-25000" dirty="0" err="1"/>
              <a:t>n</a:t>
            </a:r>
            <a:r>
              <a:rPr lang="en-US" dirty="0"/>
              <a:t> data from p/d/</a:t>
            </a:r>
            <a:r>
              <a:rPr lang="en-US" baseline="30000" dirty="0"/>
              <a:t>3</a:t>
            </a:r>
            <a:r>
              <a:rPr lang="en-US" dirty="0"/>
              <a:t>He+Au </a:t>
            </a:r>
            <a:r>
              <a:rPr lang="en-US" dirty="0" err="1"/>
              <a:t>coliisons</a:t>
            </a:r>
            <a:r>
              <a:rPr lang="en-US" dirty="0"/>
              <a:t> are well-described by relativistic viscous hydrodynamics.</a:t>
            </a:r>
          </a:p>
          <a:p>
            <a:r>
              <a:rPr lang="en-US" dirty="0"/>
              <a:t>The same data are not described by existing initial-state models.</a:t>
            </a:r>
          </a:p>
          <a:p>
            <a:r>
              <a:rPr lang="en-US" dirty="0"/>
              <a:t>IP-J</a:t>
            </a:r>
            <a:r>
              <a:rPr lang="en-US" sz="2400" dirty="0"/>
              <a:t>AZMA</a:t>
            </a:r>
            <a:r>
              <a:rPr lang="en-US" dirty="0"/>
              <a:t> has proven to be a useful diagnostic tool for </a:t>
            </a:r>
            <a:r>
              <a:rPr lang="en-US" i="1" dirty="0">
                <a:solidFill>
                  <a:srgbClr val="FF0000"/>
                </a:solidFill>
              </a:rPr>
              <a:t>identification</a:t>
            </a:r>
            <a:r>
              <a:rPr lang="en-US" dirty="0"/>
              <a:t> and </a:t>
            </a:r>
            <a:r>
              <a:rPr lang="en-US" i="1" dirty="0">
                <a:solidFill>
                  <a:srgbClr val="FF0000"/>
                </a:solidFill>
              </a:rPr>
              <a:t>attribution</a:t>
            </a:r>
            <a:r>
              <a:rPr lang="en-US" dirty="0"/>
              <a:t>.</a:t>
            </a:r>
          </a:p>
          <a:p>
            <a:r>
              <a:rPr lang="en-US" dirty="0"/>
              <a:t>The demonstrable benefit of open-source code will lead to further progress in these investigations. </a:t>
            </a:r>
          </a:p>
        </p:txBody>
      </p:sp>
      <p:sp>
        <p:nvSpPr>
          <p:cNvPr id="3" name="Title 2">
            <a:extLst>
              <a:ext uri="{FF2B5EF4-FFF2-40B4-BE49-F238E27FC236}">
                <a16:creationId xmlns:a16="http://schemas.microsoft.com/office/drawing/2014/main" id="{82F3D9DE-7316-C949-961C-DF2472AD48AB}"/>
              </a:ext>
            </a:extLst>
          </p:cNvPr>
          <p:cNvSpPr>
            <a:spLocks noGrp="1"/>
          </p:cNvSpPr>
          <p:nvPr>
            <p:ph type="title"/>
          </p:nvPr>
        </p:nvSpPr>
        <p:spPr/>
        <p:txBody>
          <a:bodyPr/>
          <a:lstStyle/>
          <a:p>
            <a:r>
              <a:rPr lang="en-US" dirty="0"/>
              <a:t>Summation</a:t>
            </a:r>
          </a:p>
        </p:txBody>
      </p:sp>
      <p:sp>
        <p:nvSpPr>
          <p:cNvPr id="4" name="Slide Number Placeholder 3">
            <a:extLst>
              <a:ext uri="{FF2B5EF4-FFF2-40B4-BE49-F238E27FC236}">
                <a16:creationId xmlns:a16="http://schemas.microsoft.com/office/drawing/2014/main" id="{D9EF4890-17B2-2849-AF30-F40C5BF9A614}"/>
              </a:ext>
            </a:extLst>
          </p:cNvPr>
          <p:cNvSpPr>
            <a:spLocks noGrp="1"/>
          </p:cNvSpPr>
          <p:nvPr>
            <p:ph type="sldNum" sz="quarter" idx="12"/>
          </p:nvPr>
        </p:nvSpPr>
        <p:spPr/>
        <p:txBody>
          <a:bodyPr/>
          <a:lstStyle/>
          <a:p>
            <a:fld id="{A2D2CA8A-49B1-44D0-B863-6C6BFD9BB9EC}" type="slidenum">
              <a:rPr lang="en-US" smtClean="0"/>
              <a:pPr/>
              <a:t>27</a:t>
            </a:fld>
            <a:endParaRPr lang="en-US"/>
          </a:p>
        </p:txBody>
      </p:sp>
    </p:spTree>
    <p:extLst>
      <p:ext uri="{BB962C8B-B14F-4D97-AF65-F5344CB8AC3E}">
        <p14:creationId xmlns:p14="http://schemas.microsoft.com/office/powerpoint/2010/main" val="155204660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052736"/>
            <a:ext cx="7772400" cy="1470025"/>
          </a:xfrm>
        </p:spPr>
        <p:txBody>
          <a:bodyPr>
            <a:normAutofit/>
          </a:bodyPr>
          <a:lstStyle/>
          <a:p>
            <a:r>
              <a:rPr lang="en-US" sz="4800" dirty="0"/>
              <a:t>Back-Up Material</a:t>
            </a:r>
          </a:p>
        </p:txBody>
      </p:sp>
      <p:sp>
        <p:nvSpPr>
          <p:cNvPr id="5" name="Slide Number Placeholder 4"/>
          <p:cNvSpPr>
            <a:spLocks noGrp="1"/>
          </p:cNvSpPr>
          <p:nvPr>
            <p:ph type="sldNum" sz="quarter" idx="12"/>
          </p:nvPr>
        </p:nvSpPr>
        <p:spPr/>
        <p:txBody>
          <a:bodyPr/>
          <a:lstStyle/>
          <a:p>
            <a:fld id="{689A8784-831D-4422-858D-EAE38F96585F}" type="slidenum">
              <a:rPr lang="en-US" smtClean="0"/>
              <a:pPr/>
              <a:t>28</a:t>
            </a:fld>
            <a:endParaRPr lang="en-US"/>
          </a:p>
        </p:txBody>
      </p:sp>
      <p:sp>
        <p:nvSpPr>
          <p:cNvPr id="6" name="TextBox 5">
            <a:extLst>
              <a:ext uri="{FF2B5EF4-FFF2-40B4-BE49-F238E27FC236}">
                <a16:creationId xmlns:a16="http://schemas.microsoft.com/office/drawing/2014/main" id="{487551A8-B447-504B-BB0D-1AA082B82BE0}"/>
              </a:ext>
            </a:extLst>
          </p:cNvPr>
          <p:cNvSpPr txBox="1"/>
          <p:nvPr/>
        </p:nvSpPr>
        <p:spPr>
          <a:xfrm>
            <a:off x="1763688" y="5230941"/>
            <a:ext cx="5646947" cy="646331"/>
          </a:xfrm>
          <a:prstGeom prst="rect">
            <a:avLst/>
          </a:prstGeom>
          <a:solidFill>
            <a:srgbClr val="FFC000"/>
          </a:solidFill>
          <a:effectLst>
            <a:glow rad="228600">
              <a:schemeClr val="accent6">
                <a:satMod val="175000"/>
                <a:alpha val="40000"/>
              </a:schemeClr>
            </a:glow>
            <a:outerShdw blurRad="50800" dist="38100" algn="l" rotWithShape="0">
              <a:prstClr val="black">
                <a:alpha val="40000"/>
              </a:prstClr>
            </a:outerShdw>
            <a:softEdge rad="12700"/>
          </a:effectLst>
        </p:spPr>
        <p:txBody>
          <a:bodyPr wrap="square" rtlCol="0">
            <a:spAutoFit/>
          </a:bodyPr>
          <a:lstStyle/>
          <a:p>
            <a:pPr>
              <a:buNone/>
            </a:pPr>
            <a:r>
              <a:rPr lang="en-US" sz="1800" i="0" dirty="0">
                <a:latin typeface="Times New Roman" pitchFamily="18" charset="0"/>
              </a:rPr>
              <a:t>This work was supported by the United States Department of Energy Grant DOE-FG02-86ER-40281</a:t>
            </a:r>
          </a:p>
        </p:txBody>
      </p:sp>
      <p:sp>
        <p:nvSpPr>
          <p:cNvPr id="7" name="Subtitle 6">
            <a:extLst>
              <a:ext uri="{FF2B5EF4-FFF2-40B4-BE49-F238E27FC236}">
                <a16:creationId xmlns:a16="http://schemas.microsoft.com/office/drawing/2014/main" id="{72F3F776-4721-4040-8C1D-749630BF621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117521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Continuation (words I didn’t use)</a:t>
            </a:r>
          </a:p>
        </p:txBody>
      </p:sp>
      <p:sp>
        <p:nvSpPr>
          <p:cNvPr id="2" name="Content Placeholder 1"/>
          <p:cNvSpPr>
            <a:spLocks noGrp="1"/>
          </p:cNvSpPr>
          <p:nvPr>
            <p:ph sz="half" idx="1"/>
          </p:nvPr>
        </p:nvSpPr>
        <p:spPr/>
        <p:txBody>
          <a:bodyPr/>
          <a:lstStyle/>
          <a:p>
            <a:r>
              <a:rPr lang="en-US" sz="2000" dirty="0"/>
              <a:t>Information</a:t>
            </a:r>
          </a:p>
          <a:p>
            <a:r>
              <a:rPr lang="en-US" sz="2000" dirty="0"/>
              <a:t>Reincarnation</a:t>
            </a:r>
          </a:p>
          <a:p>
            <a:r>
              <a:rPr lang="en-US" sz="2000" dirty="0"/>
              <a:t>Justification</a:t>
            </a:r>
          </a:p>
          <a:p>
            <a:r>
              <a:rPr lang="en-US" sz="2000" dirty="0"/>
              <a:t>Augmentation</a:t>
            </a:r>
          </a:p>
          <a:p>
            <a:r>
              <a:rPr lang="en-US" sz="2000" dirty="0"/>
              <a:t>Motivation</a:t>
            </a:r>
          </a:p>
          <a:p>
            <a:r>
              <a:rPr lang="en-US" sz="2000" dirty="0"/>
              <a:t>Affirmation</a:t>
            </a:r>
          </a:p>
          <a:p>
            <a:r>
              <a:rPr lang="en-US" sz="2000" dirty="0"/>
              <a:t>Hallucination</a:t>
            </a:r>
          </a:p>
          <a:p>
            <a:r>
              <a:rPr lang="en-US" sz="2000" dirty="0"/>
              <a:t>Verification</a:t>
            </a:r>
          </a:p>
          <a:p>
            <a:r>
              <a:rPr lang="en-US" sz="2000" dirty="0"/>
              <a:t>Explanation</a:t>
            </a:r>
          </a:p>
          <a:p>
            <a:r>
              <a:rPr lang="en-US" sz="2000" dirty="0"/>
              <a:t>Revelation</a:t>
            </a:r>
          </a:p>
          <a:p>
            <a:r>
              <a:rPr lang="en-US" sz="2000" dirty="0"/>
              <a:t>Implementation</a:t>
            </a:r>
          </a:p>
          <a:p>
            <a:r>
              <a:rPr lang="en-US" sz="2000" dirty="0"/>
              <a:t>Ramification</a:t>
            </a:r>
          </a:p>
          <a:p>
            <a:endParaRPr lang="en-US" sz="2000" dirty="0"/>
          </a:p>
          <a:p>
            <a:endParaRPr lang="en-US" sz="1600" dirty="0"/>
          </a:p>
        </p:txBody>
      </p:sp>
      <p:sp>
        <p:nvSpPr>
          <p:cNvPr id="5" name="Content Placeholder 4">
            <a:extLst>
              <a:ext uri="{FF2B5EF4-FFF2-40B4-BE49-F238E27FC236}">
                <a16:creationId xmlns:a16="http://schemas.microsoft.com/office/drawing/2014/main" id="{8F9271A5-56A6-3546-8B87-42444AF85A66}"/>
              </a:ext>
            </a:extLst>
          </p:cNvPr>
          <p:cNvSpPr>
            <a:spLocks noGrp="1"/>
          </p:cNvSpPr>
          <p:nvPr>
            <p:ph sz="half" idx="2"/>
          </p:nvPr>
        </p:nvSpPr>
        <p:spPr/>
        <p:txBody>
          <a:bodyPr/>
          <a:lstStyle/>
          <a:p>
            <a:r>
              <a:rPr lang="en-US" sz="2000" dirty="0"/>
              <a:t>Dramatization</a:t>
            </a:r>
          </a:p>
          <a:p>
            <a:r>
              <a:rPr lang="en-US" sz="2000" dirty="0"/>
              <a:t>Reconciliation</a:t>
            </a:r>
          </a:p>
          <a:p>
            <a:r>
              <a:rPr lang="en-US" sz="2000" dirty="0"/>
              <a:t>Diversification</a:t>
            </a:r>
          </a:p>
          <a:p>
            <a:r>
              <a:rPr lang="en-US" sz="2000" dirty="0"/>
              <a:t>Unification</a:t>
            </a:r>
          </a:p>
          <a:p>
            <a:r>
              <a:rPr lang="en-US" sz="2000" dirty="0"/>
              <a:t>Recrimination</a:t>
            </a:r>
          </a:p>
          <a:p>
            <a:r>
              <a:rPr lang="en-US" sz="2000" dirty="0"/>
              <a:t>Abnegation</a:t>
            </a:r>
          </a:p>
          <a:p>
            <a:r>
              <a:rPr lang="en-US" sz="2000" dirty="0"/>
              <a:t>Validation</a:t>
            </a:r>
          </a:p>
          <a:p>
            <a:r>
              <a:rPr lang="en-US" sz="2000" dirty="0"/>
              <a:t>Moralization</a:t>
            </a:r>
          </a:p>
          <a:p>
            <a:r>
              <a:rPr lang="en-US" sz="2000" dirty="0"/>
              <a:t>Normalization</a:t>
            </a:r>
          </a:p>
          <a:p>
            <a:r>
              <a:rPr lang="en-US" sz="2000" dirty="0"/>
              <a:t>Animation</a:t>
            </a:r>
          </a:p>
          <a:p>
            <a:r>
              <a:rPr lang="en-US" sz="2000" dirty="0"/>
              <a:t>Abomination</a:t>
            </a:r>
          </a:p>
          <a:p>
            <a:r>
              <a:rPr lang="en-US" sz="2000" dirty="0"/>
              <a:t>Derivation</a:t>
            </a:r>
          </a:p>
          <a:p>
            <a:r>
              <a:rPr lang="en-US" sz="2000" dirty="0"/>
              <a:t>Invocation</a:t>
            </a:r>
            <a:endParaRPr lang="en-US" dirty="0"/>
          </a:p>
        </p:txBody>
      </p:sp>
      <p:sp>
        <p:nvSpPr>
          <p:cNvPr id="4" name="Slide Number Placeholder 3"/>
          <p:cNvSpPr>
            <a:spLocks noGrp="1"/>
          </p:cNvSpPr>
          <p:nvPr>
            <p:ph type="sldNum" sz="quarter" idx="12"/>
          </p:nvPr>
        </p:nvSpPr>
        <p:spPr/>
        <p:txBody>
          <a:bodyPr/>
          <a:lstStyle/>
          <a:p>
            <a:fld id="{A2D2CA8A-49B1-44D0-B863-6C6BFD9BB9EC}" type="slidenum">
              <a:rPr lang="en-US" smtClean="0"/>
              <a:pPr/>
              <a:t>29</a:t>
            </a:fld>
            <a:endParaRPr lang="en-US"/>
          </a:p>
        </p:txBody>
      </p:sp>
    </p:spTree>
    <p:extLst>
      <p:ext uri="{BB962C8B-B14F-4D97-AF65-F5344CB8AC3E}">
        <p14:creationId xmlns:p14="http://schemas.microsoft.com/office/powerpoint/2010/main" val="256581381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FA312-F070-504F-800F-A1077C61F8CC}"/>
              </a:ext>
            </a:extLst>
          </p:cNvPr>
          <p:cNvSpPr>
            <a:spLocks noGrp="1"/>
          </p:cNvSpPr>
          <p:nvPr>
            <p:ph type="title"/>
          </p:nvPr>
        </p:nvSpPr>
        <p:spPr/>
        <p:txBody>
          <a:bodyPr/>
          <a:lstStyle/>
          <a:p>
            <a:r>
              <a:rPr lang="en-US" dirty="0"/>
              <a:t>Inspiration</a:t>
            </a:r>
          </a:p>
        </p:txBody>
      </p:sp>
      <p:sp>
        <p:nvSpPr>
          <p:cNvPr id="4" name="Slide Number Placeholder 3">
            <a:extLst>
              <a:ext uri="{FF2B5EF4-FFF2-40B4-BE49-F238E27FC236}">
                <a16:creationId xmlns:a16="http://schemas.microsoft.com/office/drawing/2014/main" id="{BB65A698-E411-0045-A3F4-183DF00AACA4}"/>
              </a:ext>
            </a:extLst>
          </p:cNvPr>
          <p:cNvSpPr>
            <a:spLocks noGrp="1"/>
          </p:cNvSpPr>
          <p:nvPr>
            <p:ph type="sldNum" sz="quarter" idx="12"/>
          </p:nvPr>
        </p:nvSpPr>
        <p:spPr/>
        <p:txBody>
          <a:bodyPr/>
          <a:lstStyle/>
          <a:p>
            <a:fld id="{A2D2CA8A-49B1-44D0-B863-6C6BFD9BB9EC}" type="slidenum">
              <a:rPr lang="en-US" smtClean="0"/>
              <a:pPr/>
              <a:t>3</a:t>
            </a:fld>
            <a:endParaRPr lang="en-US"/>
          </a:p>
        </p:txBody>
      </p:sp>
      <p:pic>
        <p:nvPicPr>
          <p:cNvPr id="7" name="Picture 6">
            <a:extLst>
              <a:ext uri="{FF2B5EF4-FFF2-40B4-BE49-F238E27FC236}">
                <a16:creationId xmlns:a16="http://schemas.microsoft.com/office/drawing/2014/main" id="{827171BD-B227-9E41-885E-B88BF540736D}"/>
              </a:ext>
            </a:extLst>
          </p:cNvPr>
          <p:cNvPicPr>
            <a:picLocks noChangeAspect="1"/>
          </p:cNvPicPr>
          <p:nvPr/>
        </p:nvPicPr>
        <p:blipFill rotWithShape="1">
          <a:blip r:embed="rId2"/>
          <a:srcRect b="16088"/>
          <a:stretch/>
        </p:blipFill>
        <p:spPr>
          <a:xfrm>
            <a:off x="35496" y="872716"/>
            <a:ext cx="6330448" cy="1303016"/>
          </a:xfrm>
          <a:prstGeom prst="rect">
            <a:avLst/>
          </a:prstGeom>
        </p:spPr>
      </p:pic>
      <p:pic>
        <p:nvPicPr>
          <p:cNvPr id="8" name="Picture 7">
            <a:extLst>
              <a:ext uri="{FF2B5EF4-FFF2-40B4-BE49-F238E27FC236}">
                <a16:creationId xmlns:a16="http://schemas.microsoft.com/office/drawing/2014/main" id="{679C9541-9211-EA42-ADDE-DADB04DBBF22}"/>
              </a:ext>
            </a:extLst>
          </p:cNvPr>
          <p:cNvPicPr>
            <a:picLocks noChangeAspect="1"/>
          </p:cNvPicPr>
          <p:nvPr/>
        </p:nvPicPr>
        <p:blipFill rotWithShape="1">
          <a:blip r:embed="rId3"/>
          <a:srcRect t="3497" r="3118" b="5693"/>
          <a:stretch/>
        </p:blipFill>
        <p:spPr>
          <a:xfrm>
            <a:off x="-508" y="2354382"/>
            <a:ext cx="6330448" cy="4494998"/>
          </a:xfrm>
          <a:prstGeom prst="rect">
            <a:avLst/>
          </a:prstGeom>
        </p:spPr>
      </p:pic>
      <p:pic>
        <p:nvPicPr>
          <p:cNvPr id="9" name="Content Placeholder 8">
            <a:extLst>
              <a:ext uri="{FF2B5EF4-FFF2-40B4-BE49-F238E27FC236}">
                <a16:creationId xmlns:a16="http://schemas.microsoft.com/office/drawing/2014/main" id="{85109057-1B54-414B-A245-403FE6AD9DE5}"/>
              </a:ext>
            </a:extLst>
          </p:cNvPr>
          <p:cNvPicPr>
            <a:picLocks noGrp="1" noChangeAspect="1"/>
          </p:cNvPicPr>
          <p:nvPr>
            <p:ph idx="1"/>
          </p:nvPr>
        </p:nvPicPr>
        <p:blipFill>
          <a:blip r:embed="rId4"/>
          <a:stretch>
            <a:fillRect/>
          </a:stretch>
        </p:blipFill>
        <p:spPr>
          <a:xfrm>
            <a:off x="6319393" y="3481412"/>
            <a:ext cx="2628900" cy="2755900"/>
          </a:xfrm>
          <a:prstGeom prst="rect">
            <a:avLst/>
          </a:prstGeom>
          <a:ln w="38100">
            <a:solidFill>
              <a:srgbClr val="FFFF00"/>
            </a:solidFill>
          </a:ln>
        </p:spPr>
      </p:pic>
      <p:sp>
        <p:nvSpPr>
          <p:cNvPr id="10" name="Content Placeholder 1">
            <a:extLst>
              <a:ext uri="{FF2B5EF4-FFF2-40B4-BE49-F238E27FC236}">
                <a16:creationId xmlns:a16="http://schemas.microsoft.com/office/drawing/2014/main" id="{331FEEB1-6F7B-2E4C-8317-728FAE54F79B}"/>
              </a:ext>
            </a:extLst>
          </p:cNvPr>
          <p:cNvSpPr txBox="1">
            <a:spLocks/>
          </p:cNvSpPr>
          <p:nvPr/>
        </p:nvSpPr>
        <p:spPr bwMode="auto">
          <a:xfrm>
            <a:off x="6406581" y="815008"/>
            <a:ext cx="2778056" cy="2666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SzPct val="133000"/>
              <a:buFont typeface=".Hiragino Kaku Gothic Interface W3"/>
              <a:buChar char="☞"/>
            </a:pPr>
            <a:r>
              <a:rPr kumimoji="0" lang="en-US" sz="2400" kern="0" dirty="0"/>
              <a:t>Use intrinsic geometry to test applicability of hydrodynamics</a:t>
            </a:r>
            <a:br>
              <a:rPr kumimoji="0" lang="en-US" sz="2400" kern="0" dirty="0"/>
            </a:br>
            <a:r>
              <a:rPr kumimoji="0" lang="en-US" sz="2400" kern="0" dirty="0"/>
              <a:t>in</a:t>
            </a:r>
            <a:br>
              <a:rPr kumimoji="0" lang="en-US" sz="2400" kern="0" dirty="0"/>
            </a:br>
            <a:r>
              <a:rPr kumimoji="0" lang="en-US" sz="2400" kern="0" dirty="0"/>
              <a:t>small systems.</a:t>
            </a:r>
            <a:r>
              <a:rPr kumimoji="0" lang="en-US" sz="4400" kern="0" dirty="0"/>
              <a:t>             </a:t>
            </a:r>
          </a:p>
        </p:txBody>
      </p:sp>
    </p:spTree>
    <p:extLst>
      <p:ext uri="{BB962C8B-B14F-4D97-AF65-F5344CB8AC3E}">
        <p14:creationId xmlns:p14="http://schemas.microsoft.com/office/powerpoint/2010/main" val="76374105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08F5E3-DF20-B746-A026-2D51A56AA9E1}"/>
              </a:ext>
            </a:extLst>
          </p:cNvPr>
          <p:cNvSpPr/>
          <p:nvPr/>
        </p:nvSpPr>
        <p:spPr>
          <a:xfrm>
            <a:off x="6408697" y="2422789"/>
            <a:ext cx="2656722" cy="4347440"/>
          </a:xfrm>
          <a:prstGeom prst="rect">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7DEA987-FF6B-CD4F-9928-9D9A14404F3D}"/>
              </a:ext>
            </a:extLst>
          </p:cNvPr>
          <p:cNvSpPr>
            <a:spLocks noGrp="1"/>
          </p:cNvSpPr>
          <p:nvPr>
            <p:ph type="sldNum" sz="quarter" idx="12"/>
          </p:nvPr>
        </p:nvSpPr>
        <p:spPr/>
        <p:txBody>
          <a:bodyPr/>
          <a:lstStyle/>
          <a:p>
            <a:fld id="{34A7B92C-F870-4A41-8B65-79C9C3836057}" type="slidenum">
              <a:rPr lang="en-US" smtClean="0"/>
              <a:t>30</a:t>
            </a:fld>
            <a:endParaRPr lang="en-US"/>
          </a:p>
        </p:txBody>
      </p:sp>
      <p:sp>
        <p:nvSpPr>
          <p:cNvPr id="3" name="Slide Number Placeholder 3">
            <a:extLst>
              <a:ext uri="{FF2B5EF4-FFF2-40B4-BE49-F238E27FC236}">
                <a16:creationId xmlns:a16="http://schemas.microsoft.com/office/drawing/2014/main" id="{CFE3D81F-680B-1942-AEAC-41E28BE14C0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B7FE74-F5CB-804E-90B9-3090CA086527}" type="slidenum">
              <a:rPr lang="en-US" smtClean="0"/>
              <a:pPr/>
              <a:t>30</a:t>
            </a:fld>
            <a:endParaRPr lang="en-US"/>
          </a:p>
        </p:txBody>
      </p:sp>
      <p:sp>
        <p:nvSpPr>
          <p:cNvPr id="4" name="TextBox 3">
            <a:extLst>
              <a:ext uri="{FF2B5EF4-FFF2-40B4-BE49-F238E27FC236}">
                <a16:creationId xmlns:a16="http://schemas.microsoft.com/office/drawing/2014/main" id="{C6D6AB98-621F-F647-8358-D341282FBA09}"/>
              </a:ext>
            </a:extLst>
          </p:cNvPr>
          <p:cNvSpPr txBox="1"/>
          <p:nvPr/>
        </p:nvSpPr>
        <p:spPr>
          <a:xfrm>
            <a:off x="899592" y="0"/>
            <a:ext cx="7581756" cy="584775"/>
          </a:xfrm>
          <a:prstGeom prst="rect">
            <a:avLst/>
          </a:prstGeom>
          <a:noFill/>
        </p:spPr>
        <p:txBody>
          <a:bodyPr wrap="none" rtlCol="0">
            <a:spAutoFit/>
          </a:bodyPr>
          <a:lstStyle/>
          <a:p>
            <a:pPr algn="l">
              <a:buNone/>
            </a:pPr>
            <a:r>
              <a:rPr lang="en-US" sz="3200" i="0" u="sng" dirty="0"/>
              <a:t>Flow and Non-Flow (Slide from J. Nagle)</a:t>
            </a:r>
          </a:p>
        </p:txBody>
      </p:sp>
      <p:sp>
        <p:nvSpPr>
          <p:cNvPr id="5" name="TextBox 4">
            <a:extLst>
              <a:ext uri="{FF2B5EF4-FFF2-40B4-BE49-F238E27FC236}">
                <a16:creationId xmlns:a16="http://schemas.microsoft.com/office/drawing/2014/main" id="{8E5FA68A-6757-6B4C-B1A2-AC2787257787}"/>
              </a:ext>
            </a:extLst>
          </p:cNvPr>
          <p:cNvSpPr txBox="1"/>
          <p:nvPr/>
        </p:nvSpPr>
        <p:spPr>
          <a:xfrm>
            <a:off x="151232" y="3598325"/>
            <a:ext cx="4216291" cy="369332"/>
          </a:xfrm>
          <a:prstGeom prst="rect">
            <a:avLst/>
          </a:prstGeom>
          <a:noFill/>
        </p:spPr>
        <p:txBody>
          <a:bodyPr wrap="square" rtlCol="0">
            <a:spAutoFit/>
          </a:bodyPr>
          <a:lstStyle/>
          <a:p>
            <a:r>
              <a:rPr lang="en-US" sz="900" dirty="0"/>
              <a:t>https://indico.cern.ch/event/656452/contributions/2869833/attachments/1649479/2637419/QM18-smallsystem-shengli-10.pdf</a:t>
            </a:r>
          </a:p>
        </p:txBody>
      </p:sp>
      <p:pic>
        <p:nvPicPr>
          <p:cNvPr id="6" name="Picture 5">
            <a:extLst>
              <a:ext uri="{FF2B5EF4-FFF2-40B4-BE49-F238E27FC236}">
                <a16:creationId xmlns:a16="http://schemas.microsoft.com/office/drawing/2014/main" id="{5D7FFFDB-29CB-6149-AA12-26549047191D}"/>
              </a:ext>
            </a:extLst>
          </p:cNvPr>
          <p:cNvPicPr>
            <a:picLocks noChangeAspect="1"/>
          </p:cNvPicPr>
          <p:nvPr/>
        </p:nvPicPr>
        <p:blipFill>
          <a:blip r:embed="rId2"/>
          <a:stretch>
            <a:fillRect/>
          </a:stretch>
        </p:blipFill>
        <p:spPr>
          <a:xfrm>
            <a:off x="214313" y="691366"/>
            <a:ext cx="4153210" cy="2925241"/>
          </a:xfrm>
          <a:prstGeom prst="rect">
            <a:avLst/>
          </a:prstGeom>
        </p:spPr>
      </p:pic>
      <p:sp>
        <p:nvSpPr>
          <p:cNvPr id="7" name="TextBox 6">
            <a:extLst>
              <a:ext uri="{FF2B5EF4-FFF2-40B4-BE49-F238E27FC236}">
                <a16:creationId xmlns:a16="http://schemas.microsoft.com/office/drawing/2014/main" id="{E21F62A7-0BDB-A840-ADE2-C1ABDB543563}"/>
              </a:ext>
            </a:extLst>
          </p:cNvPr>
          <p:cNvSpPr txBox="1"/>
          <p:nvPr/>
        </p:nvSpPr>
        <p:spPr>
          <a:xfrm>
            <a:off x="4508401" y="673941"/>
            <a:ext cx="4557018" cy="2062103"/>
          </a:xfrm>
          <a:prstGeom prst="rect">
            <a:avLst/>
          </a:prstGeom>
          <a:solidFill>
            <a:schemeClr val="tx1"/>
          </a:solidFill>
        </p:spPr>
        <p:txBody>
          <a:bodyPr wrap="square" rtlCol="0">
            <a:spAutoFit/>
          </a:bodyPr>
          <a:lstStyle/>
          <a:p>
            <a:r>
              <a:rPr lang="en-US" sz="2000" dirty="0">
                <a:solidFill>
                  <a:srgbClr val="FF0000"/>
                </a:solidFill>
              </a:rPr>
              <a:t>Recent STAR preliminary result with small </a:t>
            </a:r>
            <a:r>
              <a:rPr lang="en-US" sz="2000" dirty="0">
                <a:solidFill>
                  <a:srgbClr val="FF0000"/>
                </a:solidFill>
                <a:latin typeface="Symbol" panose="05050102010706020507" pitchFamily="18" charset="2"/>
              </a:rPr>
              <a:t>Dh</a:t>
            </a:r>
            <a:r>
              <a:rPr lang="en-US" sz="2000" dirty="0">
                <a:solidFill>
                  <a:srgbClr val="FF0000"/>
                </a:solidFill>
              </a:rPr>
              <a:t> gap, thus huge non-flow subtraction!</a:t>
            </a:r>
          </a:p>
          <a:p>
            <a:endParaRPr lang="en-US" sz="2000" dirty="0">
              <a:solidFill>
                <a:srgbClr val="FF0000"/>
              </a:solidFill>
            </a:endParaRPr>
          </a:p>
          <a:p>
            <a:pPr algn="l"/>
            <a:r>
              <a:rPr lang="en-US" sz="2000" dirty="0">
                <a:solidFill>
                  <a:srgbClr val="FF0000"/>
                </a:solidFill>
              </a:rPr>
              <a:t>Very sensitive to non-flow subtraction.   </a:t>
            </a:r>
          </a:p>
        </p:txBody>
      </p:sp>
      <p:sp>
        <p:nvSpPr>
          <p:cNvPr id="8" name="Freeform 7">
            <a:extLst>
              <a:ext uri="{FF2B5EF4-FFF2-40B4-BE49-F238E27FC236}">
                <a16:creationId xmlns:a16="http://schemas.microsoft.com/office/drawing/2014/main" id="{01A83B17-B64F-9F4A-BBCD-604F517ACADC}"/>
              </a:ext>
            </a:extLst>
          </p:cNvPr>
          <p:cNvSpPr/>
          <p:nvPr/>
        </p:nvSpPr>
        <p:spPr>
          <a:xfrm>
            <a:off x="1059820" y="2709023"/>
            <a:ext cx="2978780" cy="863453"/>
          </a:xfrm>
          <a:custGeom>
            <a:avLst/>
            <a:gdLst>
              <a:gd name="connsiteX0" fmla="*/ 0 w 3305175"/>
              <a:gd name="connsiteY0" fmla="*/ 323850 h 952500"/>
              <a:gd name="connsiteX1" fmla="*/ 552450 w 3305175"/>
              <a:gd name="connsiteY1" fmla="*/ 142875 h 952500"/>
              <a:gd name="connsiteX2" fmla="*/ 1190625 w 3305175"/>
              <a:gd name="connsiteY2" fmla="*/ 0 h 952500"/>
              <a:gd name="connsiteX3" fmla="*/ 1847850 w 3305175"/>
              <a:gd name="connsiteY3" fmla="*/ 133350 h 952500"/>
              <a:gd name="connsiteX4" fmla="*/ 2486025 w 3305175"/>
              <a:gd name="connsiteY4" fmla="*/ 352425 h 952500"/>
              <a:gd name="connsiteX5" fmla="*/ 3305175 w 3305175"/>
              <a:gd name="connsiteY5"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5175" h="952500">
                <a:moveTo>
                  <a:pt x="0" y="323850"/>
                </a:moveTo>
                <a:lnTo>
                  <a:pt x="552450" y="142875"/>
                </a:lnTo>
                <a:lnTo>
                  <a:pt x="1190625" y="0"/>
                </a:lnTo>
                <a:lnTo>
                  <a:pt x="1847850" y="133350"/>
                </a:lnTo>
                <a:lnTo>
                  <a:pt x="2486025" y="352425"/>
                </a:lnTo>
                <a:lnTo>
                  <a:pt x="3305175" y="95250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C705FC19-476C-714B-9036-7C1A96CA3E73}"/>
              </a:ext>
            </a:extLst>
          </p:cNvPr>
          <p:cNvSpPr/>
          <p:nvPr/>
        </p:nvSpPr>
        <p:spPr>
          <a:xfrm>
            <a:off x="2158031" y="5053659"/>
            <a:ext cx="2223686" cy="253916"/>
          </a:xfrm>
          <a:prstGeom prst="rect">
            <a:avLst/>
          </a:prstGeom>
        </p:spPr>
        <p:txBody>
          <a:bodyPr wrap="none">
            <a:spAutoFit/>
          </a:bodyPr>
          <a:lstStyle/>
          <a:p>
            <a:r>
              <a:rPr lang="en-US" sz="1050" dirty="0">
                <a:solidFill>
                  <a:srgbClr val="0000FF"/>
                </a:solidFill>
              </a:rPr>
              <a:t>https://</a:t>
            </a:r>
            <a:r>
              <a:rPr lang="en-US" sz="1050" dirty="0" err="1">
                <a:solidFill>
                  <a:srgbClr val="0000FF"/>
                </a:solidFill>
              </a:rPr>
              <a:t>arxiv.org</a:t>
            </a:r>
            <a:r>
              <a:rPr lang="en-US" sz="1050" dirty="0">
                <a:solidFill>
                  <a:srgbClr val="0000FF"/>
                </a:solidFill>
              </a:rPr>
              <a:t>/abs/1902.11290</a:t>
            </a:r>
          </a:p>
        </p:txBody>
      </p:sp>
      <p:pic>
        <p:nvPicPr>
          <p:cNvPr id="10" name="Picture 9">
            <a:extLst>
              <a:ext uri="{FF2B5EF4-FFF2-40B4-BE49-F238E27FC236}">
                <a16:creationId xmlns:a16="http://schemas.microsoft.com/office/drawing/2014/main" id="{7444A864-B051-E045-9755-124476C4EC25}"/>
              </a:ext>
            </a:extLst>
          </p:cNvPr>
          <p:cNvPicPr>
            <a:picLocks noChangeAspect="1"/>
          </p:cNvPicPr>
          <p:nvPr/>
        </p:nvPicPr>
        <p:blipFill>
          <a:blip r:embed="rId3"/>
          <a:stretch>
            <a:fillRect/>
          </a:stretch>
        </p:blipFill>
        <p:spPr>
          <a:xfrm>
            <a:off x="245921" y="4146775"/>
            <a:ext cx="5855396" cy="923018"/>
          </a:xfrm>
          <a:prstGeom prst="rect">
            <a:avLst/>
          </a:prstGeom>
        </p:spPr>
      </p:pic>
      <p:pic>
        <p:nvPicPr>
          <p:cNvPr id="11" name="Picture 10">
            <a:extLst>
              <a:ext uri="{FF2B5EF4-FFF2-40B4-BE49-F238E27FC236}">
                <a16:creationId xmlns:a16="http://schemas.microsoft.com/office/drawing/2014/main" id="{2E8F1155-5E09-F84F-989B-3BDEE372B434}"/>
              </a:ext>
            </a:extLst>
          </p:cNvPr>
          <p:cNvPicPr>
            <a:picLocks noChangeAspect="1"/>
          </p:cNvPicPr>
          <p:nvPr/>
        </p:nvPicPr>
        <p:blipFill>
          <a:blip r:embed="rId4"/>
          <a:stretch>
            <a:fillRect/>
          </a:stretch>
        </p:blipFill>
        <p:spPr>
          <a:xfrm>
            <a:off x="6408697" y="2545731"/>
            <a:ext cx="2656722" cy="2179413"/>
          </a:xfrm>
          <a:prstGeom prst="rect">
            <a:avLst/>
          </a:prstGeom>
        </p:spPr>
      </p:pic>
      <p:pic>
        <p:nvPicPr>
          <p:cNvPr id="12" name="Picture 11">
            <a:extLst>
              <a:ext uri="{FF2B5EF4-FFF2-40B4-BE49-F238E27FC236}">
                <a16:creationId xmlns:a16="http://schemas.microsoft.com/office/drawing/2014/main" id="{6B2E00FE-223C-A34B-A542-4A226F4A4CEC}"/>
              </a:ext>
            </a:extLst>
          </p:cNvPr>
          <p:cNvPicPr>
            <a:picLocks noChangeAspect="1"/>
          </p:cNvPicPr>
          <p:nvPr/>
        </p:nvPicPr>
        <p:blipFill>
          <a:blip r:embed="rId5"/>
          <a:stretch>
            <a:fillRect/>
          </a:stretch>
        </p:blipFill>
        <p:spPr>
          <a:xfrm>
            <a:off x="6408697" y="4602202"/>
            <a:ext cx="2656722" cy="2168027"/>
          </a:xfrm>
          <a:prstGeom prst="rect">
            <a:avLst/>
          </a:prstGeom>
        </p:spPr>
      </p:pic>
      <p:sp>
        <p:nvSpPr>
          <p:cNvPr id="14" name="TextBox 13">
            <a:extLst>
              <a:ext uri="{FF2B5EF4-FFF2-40B4-BE49-F238E27FC236}">
                <a16:creationId xmlns:a16="http://schemas.microsoft.com/office/drawing/2014/main" id="{C88B484A-B27F-ED44-8FC6-DF85B1E26AF1}"/>
              </a:ext>
            </a:extLst>
          </p:cNvPr>
          <p:cNvSpPr txBox="1"/>
          <p:nvPr/>
        </p:nvSpPr>
        <p:spPr>
          <a:xfrm>
            <a:off x="245639" y="5464974"/>
            <a:ext cx="5784439" cy="1255728"/>
          </a:xfrm>
          <a:prstGeom prst="rect">
            <a:avLst/>
          </a:prstGeom>
          <a:noFill/>
        </p:spPr>
        <p:txBody>
          <a:bodyPr wrap="square" rtlCol="0">
            <a:spAutoFit/>
          </a:bodyPr>
          <a:lstStyle/>
          <a:p>
            <a:pPr algn="l"/>
            <a:r>
              <a:rPr lang="en-US" sz="1800" dirty="0">
                <a:solidFill>
                  <a:srgbClr val="0000FF"/>
                </a:solidFill>
              </a:rPr>
              <a:t>HIJING and AMPT closure tests indicate significant over-subtraction by template method with STAR kinematics</a:t>
            </a:r>
          </a:p>
          <a:p>
            <a:pPr algn="l"/>
            <a:r>
              <a:rPr lang="en-US" sz="1800" dirty="0">
                <a:solidFill>
                  <a:srgbClr val="0000FF"/>
                </a:solidFill>
              </a:rPr>
              <a:t>Useful discussion moving forward, but details matter…</a:t>
            </a:r>
          </a:p>
        </p:txBody>
      </p:sp>
      <p:sp>
        <p:nvSpPr>
          <p:cNvPr id="16" name="Down Arrow 15">
            <a:extLst>
              <a:ext uri="{FF2B5EF4-FFF2-40B4-BE49-F238E27FC236}">
                <a16:creationId xmlns:a16="http://schemas.microsoft.com/office/drawing/2014/main" id="{BA01C145-3DFB-2F4B-BB16-488E71FB5A1E}"/>
              </a:ext>
            </a:extLst>
          </p:cNvPr>
          <p:cNvSpPr/>
          <p:nvPr/>
        </p:nvSpPr>
        <p:spPr>
          <a:xfrm>
            <a:off x="3399782" y="1492706"/>
            <a:ext cx="223741" cy="16654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16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P spid="8" grpId="0" animBg="1"/>
      <p:bldP spid="9" grpId="0"/>
      <p:bldP spid="14"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7AFDE6-DC00-F840-87DB-4E3F84DB33AD}"/>
              </a:ext>
            </a:extLst>
          </p:cNvPr>
          <p:cNvSpPr>
            <a:spLocks noGrp="1"/>
          </p:cNvSpPr>
          <p:nvPr>
            <p:ph idx="1"/>
          </p:nvPr>
        </p:nvSpPr>
        <p:spPr/>
        <p:txBody>
          <a:bodyPr/>
          <a:lstStyle/>
          <a:p>
            <a:r>
              <a:rPr lang="en-US" dirty="0"/>
              <a:t>These geometries also could provide a critical test of initial-state models.</a:t>
            </a:r>
          </a:p>
        </p:txBody>
      </p:sp>
      <p:sp>
        <p:nvSpPr>
          <p:cNvPr id="3" name="Title 2">
            <a:extLst>
              <a:ext uri="{FF2B5EF4-FFF2-40B4-BE49-F238E27FC236}">
                <a16:creationId xmlns:a16="http://schemas.microsoft.com/office/drawing/2014/main" id="{B1F7FF97-07C7-C148-992F-36014C16D051}"/>
              </a:ext>
            </a:extLst>
          </p:cNvPr>
          <p:cNvSpPr>
            <a:spLocks noGrp="1"/>
          </p:cNvSpPr>
          <p:nvPr>
            <p:ph type="title"/>
          </p:nvPr>
        </p:nvSpPr>
        <p:spPr/>
        <p:txBody>
          <a:bodyPr/>
          <a:lstStyle/>
          <a:p>
            <a:r>
              <a:rPr lang="en-US" dirty="0"/>
              <a:t>Realization</a:t>
            </a:r>
          </a:p>
        </p:txBody>
      </p:sp>
      <p:sp>
        <p:nvSpPr>
          <p:cNvPr id="4" name="Slide Number Placeholder 3">
            <a:extLst>
              <a:ext uri="{FF2B5EF4-FFF2-40B4-BE49-F238E27FC236}">
                <a16:creationId xmlns:a16="http://schemas.microsoft.com/office/drawing/2014/main" id="{093984EA-BB94-114D-ABF9-414F73BCE7CD}"/>
              </a:ext>
            </a:extLst>
          </p:cNvPr>
          <p:cNvSpPr>
            <a:spLocks noGrp="1"/>
          </p:cNvSpPr>
          <p:nvPr>
            <p:ph type="sldNum" sz="quarter" idx="12"/>
          </p:nvPr>
        </p:nvSpPr>
        <p:spPr/>
        <p:txBody>
          <a:bodyPr/>
          <a:lstStyle/>
          <a:p>
            <a:fld id="{A2D2CA8A-49B1-44D0-B863-6C6BFD9BB9EC}" type="slidenum">
              <a:rPr lang="en-US" smtClean="0"/>
              <a:pPr/>
              <a:t>4</a:t>
            </a:fld>
            <a:endParaRPr lang="en-US"/>
          </a:p>
        </p:txBody>
      </p:sp>
      <p:pic>
        <p:nvPicPr>
          <p:cNvPr id="5" name="Picture 4">
            <a:extLst>
              <a:ext uri="{FF2B5EF4-FFF2-40B4-BE49-F238E27FC236}">
                <a16:creationId xmlns:a16="http://schemas.microsoft.com/office/drawing/2014/main" id="{857155F0-A202-0F4F-B82D-ECB34B95CF74}"/>
              </a:ext>
            </a:extLst>
          </p:cNvPr>
          <p:cNvPicPr>
            <a:picLocks noChangeAspect="1"/>
          </p:cNvPicPr>
          <p:nvPr/>
        </p:nvPicPr>
        <p:blipFill rotWithShape="1">
          <a:blip r:embed="rId2"/>
          <a:srcRect t="3497" r="3118" b="5693"/>
          <a:stretch/>
        </p:blipFill>
        <p:spPr>
          <a:xfrm>
            <a:off x="-508" y="2354382"/>
            <a:ext cx="6330448" cy="4494998"/>
          </a:xfrm>
          <a:prstGeom prst="rect">
            <a:avLst/>
          </a:prstGeom>
        </p:spPr>
      </p:pic>
    </p:spTree>
    <p:extLst>
      <p:ext uri="{BB962C8B-B14F-4D97-AF65-F5344CB8AC3E}">
        <p14:creationId xmlns:p14="http://schemas.microsoft.com/office/powerpoint/2010/main" val="249051206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A7504-6470-8843-A370-EA83AC470543}"/>
              </a:ext>
            </a:extLst>
          </p:cNvPr>
          <p:cNvSpPr>
            <a:spLocks noGrp="1"/>
          </p:cNvSpPr>
          <p:nvPr>
            <p:ph type="title"/>
          </p:nvPr>
        </p:nvSpPr>
        <p:spPr/>
        <p:txBody>
          <a:bodyPr/>
          <a:lstStyle/>
          <a:p>
            <a:r>
              <a:rPr lang="en-US" dirty="0"/>
              <a:t>“</a:t>
            </a:r>
            <a:r>
              <a:rPr lang="en-US" dirty="0" err="1"/>
              <a:t>Domaination</a:t>
            </a:r>
            <a:r>
              <a:rPr lang="en-US" dirty="0"/>
              <a:t>”</a:t>
            </a:r>
          </a:p>
        </p:txBody>
      </p:sp>
      <p:sp>
        <p:nvSpPr>
          <p:cNvPr id="4" name="Slide Number Placeholder 3">
            <a:extLst>
              <a:ext uri="{FF2B5EF4-FFF2-40B4-BE49-F238E27FC236}">
                <a16:creationId xmlns:a16="http://schemas.microsoft.com/office/drawing/2014/main" id="{055FB0D1-4B4C-9949-992F-D0FC1652C468}"/>
              </a:ext>
            </a:extLst>
          </p:cNvPr>
          <p:cNvSpPr>
            <a:spLocks noGrp="1"/>
          </p:cNvSpPr>
          <p:nvPr>
            <p:ph type="sldNum" sz="quarter" idx="12"/>
          </p:nvPr>
        </p:nvSpPr>
        <p:spPr/>
        <p:txBody>
          <a:bodyPr/>
          <a:lstStyle/>
          <a:p>
            <a:fld id="{A2D2CA8A-49B1-44D0-B863-6C6BFD9BB9EC}" type="slidenum">
              <a:rPr lang="en-US" smtClean="0"/>
              <a:pPr/>
              <a:t>5</a:t>
            </a:fld>
            <a:endParaRPr lang="en-US"/>
          </a:p>
        </p:txBody>
      </p:sp>
      <p:pic>
        <p:nvPicPr>
          <p:cNvPr id="5" name="Picture 4">
            <a:hlinkClick r:id="rId2"/>
            <a:extLst>
              <a:ext uri="{FF2B5EF4-FFF2-40B4-BE49-F238E27FC236}">
                <a16:creationId xmlns:a16="http://schemas.microsoft.com/office/drawing/2014/main" id="{DDF5B0A5-00D2-0C41-9612-2612F06FC0A2}"/>
              </a:ext>
            </a:extLst>
          </p:cNvPr>
          <p:cNvPicPr>
            <a:picLocks noChangeAspect="1"/>
          </p:cNvPicPr>
          <p:nvPr/>
        </p:nvPicPr>
        <p:blipFill>
          <a:blip r:embed="rId3"/>
          <a:stretch>
            <a:fillRect/>
          </a:stretch>
        </p:blipFill>
        <p:spPr>
          <a:xfrm>
            <a:off x="2195736" y="1820241"/>
            <a:ext cx="6948264" cy="4704055"/>
          </a:xfrm>
          <a:prstGeom prst="rect">
            <a:avLst/>
          </a:prstGeom>
        </p:spPr>
      </p:pic>
      <p:sp>
        <p:nvSpPr>
          <p:cNvPr id="7" name="Content Placeholder 6">
            <a:extLst>
              <a:ext uri="{FF2B5EF4-FFF2-40B4-BE49-F238E27FC236}">
                <a16:creationId xmlns:a16="http://schemas.microsoft.com/office/drawing/2014/main" id="{FB5313FC-B8F4-3042-BF82-EB368AF93E13}"/>
              </a:ext>
            </a:extLst>
          </p:cNvPr>
          <p:cNvSpPr txBox="1">
            <a:spLocks noGrp="1"/>
          </p:cNvSpPr>
          <p:nvPr>
            <p:ph idx="1"/>
          </p:nvPr>
        </p:nvSpPr>
        <p:spPr>
          <a:xfrm>
            <a:off x="0" y="1183395"/>
            <a:ext cx="9144000" cy="769441"/>
          </a:xfrm>
          <a:prstGeom prst="rect">
            <a:avLst/>
          </a:prstGeom>
          <a:blipFill>
            <a:blip r:embed="rId4" cstate="print"/>
            <a:tile tx="0" ty="0" sx="100000" sy="100000" flip="none" algn="tl"/>
          </a:blipFill>
          <a:ln cap="rnd">
            <a:solidFill>
              <a:schemeClr val="tx1"/>
            </a:solidFill>
            <a:bevel/>
          </a:ln>
          <a:scene3d>
            <a:camera prst="orthographicFront"/>
            <a:lightRig rig="threePt" dir="t"/>
          </a:scene3d>
          <a:sp3d>
            <a:bevelT w="165100" prst="coolSlant"/>
          </a:sp3d>
        </p:spPr>
        <p:txBody>
          <a:bodyPr wrap="square" rtlCol="0">
            <a:spAutoFit/>
          </a:bodyPr>
          <a:lstStyle/>
          <a:p>
            <a:pPr algn="l">
              <a:buNone/>
            </a:pPr>
            <a:r>
              <a:rPr kumimoji="1" lang="en-US" sz="2000" dirty="0">
                <a:solidFill>
                  <a:schemeClr val="tx1"/>
                </a:solidFill>
                <a:latin typeface="Tahoma" pitchFamily="34" charset="0"/>
              </a:rPr>
              <a:t>T. </a:t>
            </a:r>
            <a:r>
              <a:rPr kumimoji="1" lang="en-US" sz="2000" dirty="0" err="1">
                <a:solidFill>
                  <a:schemeClr val="tx1"/>
                </a:solidFill>
                <a:latin typeface="Tahoma" pitchFamily="34" charset="0"/>
              </a:rPr>
              <a:t>Lappi</a:t>
            </a:r>
            <a:r>
              <a:rPr kumimoji="1" lang="en-US" sz="2000" dirty="0">
                <a:solidFill>
                  <a:schemeClr val="tx1"/>
                </a:solidFill>
                <a:latin typeface="Tahoma" pitchFamily="34" charset="0"/>
              </a:rPr>
              <a:t>, B. </a:t>
            </a:r>
            <a:r>
              <a:rPr kumimoji="1" lang="en-US" sz="2000" dirty="0" err="1">
                <a:solidFill>
                  <a:schemeClr val="tx1"/>
                </a:solidFill>
                <a:latin typeface="Tahoma" pitchFamily="34" charset="0"/>
              </a:rPr>
              <a:t>Schenke</a:t>
            </a:r>
            <a:r>
              <a:rPr kumimoji="1" lang="en-US" sz="2000" dirty="0">
                <a:solidFill>
                  <a:schemeClr val="tx1"/>
                </a:solidFill>
                <a:latin typeface="Tahoma" pitchFamily="34" charset="0"/>
              </a:rPr>
              <a:t>, S. </a:t>
            </a:r>
            <a:r>
              <a:rPr kumimoji="1" lang="en-US" sz="2000" dirty="0" err="1">
                <a:solidFill>
                  <a:schemeClr val="tx1"/>
                </a:solidFill>
                <a:latin typeface="Tahoma" pitchFamily="34" charset="0"/>
              </a:rPr>
              <a:t>Schlichting</a:t>
            </a:r>
            <a:r>
              <a:rPr kumimoji="1" lang="en-US" sz="2000" dirty="0">
                <a:solidFill>
                  <a:schemeClr val="tx1"/>
                </a:solidFill>
                <a:latin typeface="Tahoma" pitchFamily="34" charset="0"/>
              </a:rPr>
              <a:t>, R. </a:t>
            </a:r>
            <a:r>
              <a:rPr kumimoji="1" lang="en-US" sz="2000" dirty="0" err="1">
                <a:solidFill>
                  <a:schemeClr val="tx1"/>
                </a:solidFill>
                <a:latin typeface="Tahoma" pitchFamily="34" charset="0"/>
              </a:rPr>
              <a:t>Venugopalan</a:t>
            </a:r>
            <a:r>
              <a:rPr kumimoji="1" lang="en-US" sz="2000" dirty="0">
                <a:solidFill>
                  <a:schemeClr val="tx1"/>
                </a:solidFill>
                <a:latin typeface="Tahoma" pitchFamily="34" charset="0"/>
              </a:rPr>
              <a:t>, JHEP 1601, 061 (2016)</a:t>
            </a:r>
          </a:p>
          <a:p>
            <a:pPr algn="l">
              <a:buNone/>
            </a:pPr>
            <a:r>
              <a:rPr kumimoji="1" lang="en-US" sz="2000" b="0" dirty="0">
                <a:solidFill>
                  <a:schemeClr val="tx1"/>
                </a:solidFill>
                <a:latin typeface="Tahoma" pitchFamily="34" charset="0"/>
                <a:hlinkClick r:id="rId5"/>
              </a:rPr>
              <a:t>a</a:t>
            </a:r>
            <a:r>
              <a:rPr kumimoji="1" lang="en-US" sz="2000" dirty="0">
                <a:solidFill>
                  <a:schemeClr val="tx1"/>
                </a:solidFill>
                <a:latin typeface="Tahoma" pitchFamily="34" charset="0"/>
                <a:hlinkClick r:id="rId5"/>
              </a:rPr>
              <a:t>rXiv:1509.03499</a:t>
            </a:r>
            <a:endParaRPr kumimoji="1" lang="en-US" sz="2000" b="0" dirty="0">
              <a:solidFill>
                <a:schemeClr val="tx1"/>
              </a:solidFill>
              <a:latin typeface="Tahoma" pitchFamily="34" charset="0"/>
            </a:endParaRPr>
          </a:p>
        </p:txBody>
      </p:sp>
      <p:cxnSp>
        <p:nvCxnSpPr>
          <p:cNvPr id="10" name="Straight Arrow Connector 9">
            <a:extLst>
              <a:ext uri="{FF2B5EF4-FFF2-40B4-BE49-F238E27FC236}">
                <a16:creationId xmlns:a16="http://schemas.microsoft.com/office/drawing/2014/main" id="{BE81F115-370A-9D4E-9EEE-4FE6B51AC6B0}"/>
              </a:ext>
            </a:extLst>
          </p:cNvPr>
          <p:cNvCxnSpPr>
            <a:cxnSpLocks/>
          </p:cNvCxnSpPr>
          <p:nvPr/>
        </p:nvCxnSpPr>
        <p:spPr bwMode="auto">
          <a:xfrm flipV="1">
            <a:off x="6624228" y="3645024"/>
            <a:ext cx="651284" cy="1728192"/>
          </a:xfrm>
          <a:prstGeom prst="straightConnector1">
            <a:avLst/>
          </a:prstGeom>
          <a:solidFill>
            <a:srgbClr val="FFFFFF"/>
          </a:solidFill>
          <a:ln w="38100" cap="flat" cmpd="sng" algn="ctr">
            <a:solidFill>
              <a:srgbClr val="3399FF"/>
            </a:solidFill>
            <a:prstDash val="solid"/>
            <a:round/>
            <a:headEnd type="triangle" w="med" len="med"/>
            <a:tailEnd type="triangle"/>
          </a:ln>
          <a:effectLst/>
        </p:spPr>
      </p:cxnSp>
      <p:pic>
        <p:nvPicPr>
          <p:cNvPr id="12" name="Picture 11">
            <a:extLst>
              <a:ext uri="{FF2B5EF4-FFF2-40B4-BE49-F238E27FC236}">
                <a16:creationId xmlns:a16="http://schemas.microsoft.com/office/drawing/2014/main" id="{7D69A817-7C2A-BF4C-8F6F-FED398996FB5}"/>
              </a:ext>
            </a:extLst>
          </p:cNvPr>
          <p:cNvPicPr>
            <a:picLocks noChangeAspect="1"/>
          </p:cNvPicPr>
          <p:nvPr/>
        </p:nvPicPr>
        <p:blipFill>
          <a:blip r:embed="rId6"/>
          <a:stretch>
            <a:fillRect/>
          </a:stretch>
        </p:blipFill>
        <p:spPr>
          <a:xfrm>
            <a:off x="7020272" y="4147472"/>
            <a:ext cx="1787021" cy="901708"/>
          </a:xfrm>
          <a:prstGeom prst="rect">
            <a:avLst/>
          </a:prstGeom>
        </p:spPr>
      </p:pic>
    </p:spTree>
    <p:extLst>
      <p:ext uri="{BB962C8B-B14F-4D97-AF65-F5344CB8AC3E}">
        <p14:creationId xmlns:p14="http://schemas.microsoft.com/office/powerpoint/2010/main" val="20292536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A7504-6470-8843-A370-EA83AC470543}"/>
              </a:ext>
            </a:extLst>
          </p:cNvPr>
          <p:cNvSpPr>
            <a:spLocks noGrp="1"/>
          </p:cNvSpPr>
          <p:nvPr>
            <p:ph type="title"/>
          </p:nvPr>
        </p:nvSpPr>
        <p:spPr/>
        <p:txBody>
          <a:bodyPr/>
          <a:lstStyle/>
          <a:p>
            <a:r>
              <a:rPr lang="en-US" dirty="0"/>
              <a:t>Argumentation</a:t>
            </a:r>
          </a:p>
        </p:txBody>
      </p:sp>
      <p:sp>
        <p:nvSpPr>
          <p:cNvPr id="4" name="Slide Number Placeholder 3">
            <a:extLst>
              <a:ext uri="{FF2B5EF4-FFF2-40B4-BE49-F238E27FC236}">
                <a16:creationId xmlns:a16="http://schemas.microsoft.com/office/drawing/2014/main" id="{055FB0D1-4B4C-9949-992F-D0FC1652C468}"/>
              </a:ext>
            </a:extLst>
          </p:cNvPr>
          <p:cNvSpPr>
            <a:spLocks noGrp="1"/>
          </p:cNvSpPr>
          <p:nvPr>
            <p:ph type="sldNum" sz="quarter" idx="12"/>
          </p:nvPr>
        </p:nvSpPr>
        <p:spPr/>
        <p:txBody>
          <a:bodyPr/>
          <a:lstStyle/>
          <a:p>
            <a:fld id="{A2D2CA8A-49B1-44D0-B863-6C6BFD9BB9EC}" type="slidenum">
              <a:rPr lang="en-US" smtClean="0"/>
              <a:pPr/>
              <a:t>6</a:t>
            </a:fld>
            <a:endParaRPr lang="en-US"/>
          </a:p>
        </p:txBody>
      </p:sp>
      <p:pic>
        <p:nvPicPr>
          <p:cNvPr id="8" name="Picture 7">
            <a:extLst>
              <a:ext uri="{FF2B5EF4-FFF2-40B4-BE49-F238E27FC236}">
                <a16:creationId xmlns:a16="http://schemas.microsoft.com/office/drawing/2014/main" id="{BCEF56CD-A1E3-914D-A81A-E1F08A4090D9}"/>
              </a:ext>
            </a:extLst>
          </p:cNvPr>
          <p:cNvPicPr>
            <a:picLocks noChangeAspect="1"/>
          </p:cNvPicPr>
          <p:nvPr/>
        </p:nvPicPr>
        <p:blipFill>
          <a:blip r:embed="rId2"/>
          <a:stretch>
            <a:fillRect/>
          </a:stretch>
        </p:blipFill>
        <p:spPr>
          <a:xfrm>
            <a:off x="827584" y="1340768"/>
            <a:ext cx="7226276" cy="2646566"/>
          </a:xfrm>
          <a:prstGeom prst="rect">
            <a:avLst/>
          </a:prstGeom>
        </p:spPr>
      </p:pic>
      <p:sp>
        <p:nvSpPr>
          <p:cNvPr id="6" name="Content Placeholder 5">
            <a:extLst>
              <a:ext uri="{FF2B5EF4-FFF2-40B4-BE49-F238E27FC236}">
                <a16:creationId xmlns:a16="http://schemas.microsoft.com/office/drawing/2014/main" id="{A53D6280-79E9-E24B-A283-0753FB1CDCDE}"/>
              </a:ext>
            </a:extLst>
          </p:cNvPr>
          <p:cNvSpPr>
            <a:spLocks noGrp="1"/>
          </p:cNvSpPr>
          <p:nvPr>
            <p:ph idx="1"/>
          </p:nvPr>
        </p:nvSpPr>
        <p:spPr>
          <a:xfrm>
            <a:off x="0" y="764704"/>
            <a:ext cx="9144000" cy="5867400"/>
          </a:xfrm>
        </p:spPr>
        <p:txBody>
          <a:bodyPr/>
          <a:lstStyle/>
          <a:p>
            <a:r>
              <a:rPr lang="en-US" dirty="0"/>
              <a:t>Independent orientation of color fields implies</a:t>
            </a:r>
          </a:p>
          <a:p>
            <a:endParaRPr lang="en-US" dirty="0"/>
          </a:p>
          <a:p>
            <a:endParaRPr lang="en-US" dirty="0"/>
          </a:p>
          <a:p>
            <a:endParaRPr lang="en-US" dirty="0"/>
          </a:p>
          <a:p>
            <a:endParaRPr lang="en-US" dirty="0"/>
          </a:p>
          <a:p>
            <a:pPr marL="0" indent="0">
              <a:buNone/>
            </a:pPr>
            <a:endParaRPr lang="en-US" dirty="0"/>
          </a:p>
          <a:p>
            <a:r>
              <a:rPr lang="en-US" dirty="0"/>
              <a:t>as opposed to hydrodynamical translation of geometry</a:t>
            </a:r>
          </a:p>
        </p:txBody>
      </p:sp>
      <p:pic>
        <p:nvPicPr>
          <p:cNvPr id="9" name="Picture 8">
            <a:extLst>
              <a:ext uri="{FF2B5EF4-FFF2-40B4-BE49-F238E27FC236}">
                <a16:creationId xmlns:a16="http://schemas.microsoft.com/office/drawing/2014/main" id="{5E1BA4E5-F0B6-9342-A1D7-F519C353E52C}"/>
              </a:ext>
            </a:extLst>
          </p:cNvPr>
          <p:cNvPicPr>
            <a:picLocks noChangeAspect="1"/>
          </p:cNvPicPr>
          <p:nvPr/>
        </p:nvPicPr>
        <p:blipFill>
          <a:blip r:embed="rId3"/>
          <a:stretch>
            <a:fillRect/>
          </a:stretch>
        </p:blipFill>
        <p:spPr>
          <a:xfrm>
            <a:off x="1225550" y="3764424"/>
            <a:ext cx="6692900" cy="355600"/>
          </a:xfrm>
          <a:prstGeom prst="rect">
            <a:avLst/>
          </a:prstGeom>
        </p:spPr>
      </p:pic>
      <p:pic>
        <p:nvPicPr>
          <p:cNvPr id="10" name="Picture 9">
            <a:extLst>
              <a:ext uri="{FF2B5EF4-FFF2-40B4-BE49-F238E27FC236}">
                <a16:creationId xmlns:a16="http://schemas.microsoft.com/office/drawing/2014/main" id="{5DD73A73-A7EF-9D4B-A8E7-CBAAAFFAB8FB}"/>
              </a:ext>
            </a:extLst>
          </p:cNvPr>
          <p:cNvPicPr>
            <a:picLocks noChangeAspect="1"/>
          </p:cNvPicPr>
          <p:nvPr/>
        </p:nvPicPr>
        <p:blipFill>
          <a:blip r:embed="rId4"/>
          <a:stretch>
            <a:fillRect/>
          </a:stretch>
        </p:blipFill>
        <p:spPr>
          <a:xfrm>
            <a:off x="1354348" y="5377656"/>
            <a:ext cx="6350000" cy="355600"/>
          </a:xfrm>
          <a:prstGeom prst="rect">
            <a:avLst/>
          </a:prstGeom>
        </p:spPr>
      </p:pic>
      <p:pic>
        <p:nvPicPr>
          <p:cNvPr id="13" name="Picture 12">
            <a:extLst>
              <a:ext uri="{FF2B5EF4-FFF2-40B4-BE49-F238E27FC236}">
                <a16:creationId xmlns:a16="http://schemas.microsoft.com/office/drawing/2014/main" id="{9B09AA10-58D0-3341-AD21-3B4E77DC7D0F}"/>
              </a:ext>
            </a:extLst>
          </p:cNvPr>
          <p:cNvPicPr>
            <a:picLocks noChangeAspect="1"/>
          </p:cNvPicPr>
          <p:nvPr/>
        </p:nvPicPr>
        <p:blipFill>
          <a:blip r:embed="rId5"/>
          <a:stretch>
            <a:fillRect/>
          </a:stretch>
        </p:blipFill>
        <p:spPr>
          <a:xfrm>
            <a:off x="1367644" y="5809704"/>
            <a:ext cx="6350000" cy="355600"/>
          </a:xfrm>
          <a:prstGeom prst="rect">
            <a:avLst/>
          </a:prstGeom>
        </p:spPr>
      </p:pic>
    </p:spTree>
    <p:extLst>
      <p:ext uri="{BB962C8B-B14F-4D97-AF65-F5344CB8AC3E}">
        <p14:creationId xmlns:p14="http://schemas.microsoft.com/office/powerpoint/2010/main" val="13279154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C8B452-A428-2F4A-B461-337945EEB6E5}"/>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3C972B56-DE94-1A4D-80EC-A73EC894D45F}"/>
              </a:ext>
            </a:extLst>
          </p:cNvPr>
          <p:cNvSpPr>
            <a:spLocks noGrp="1"/>
          </p:cNvSpPr>
          <p:nvPr>
            <p:ph type="title"/>
          </p:nvPr>
        </p:nvSpPr>
        <p:spPr/>
        <p:txBody>
          <a:bodyPr/>
          <a:lstStyle/>
          <a:p>
            <a:r>
              <a:rPr lang="en-US" dirty="0"/>
              <a:t>Publication</a:t>
            </a:r>
          </a:p>
        </p:txBody>
      </p:sp>
      <p:sp>
        <p:nvSpPr>
          <p:cNvPr id="4" name="Slide Number Placeholder 3">
            <a:extLst>
              <a:ext uri="{FF2B5EF4-FFF2-40B4-BE49-F238E27FC236}">
                <a16:creationId xmlns:a16="http://schemas.microsoft.com/office/drawing/2014/main" id="{DA1AE8BF-7CAD-EA4B-A40A-B9D41EE51F3A}"/>
              </a:ext>
            </a:extLst>
          </p:cNvPr>
          <p:cNvSpPr>
            <a:spLocks noGrp="1"/>
          </p:cNvSpPr>
          <p:nvPr>
            <p:ph type="sldNum" sz="quarter" idx="12"/>
          </p:nvPr>
        </p:nvSpPr>
        <p:spPr/>
        <p:txBody>
          <a:bodyPr/>
          <a:lstStyle/>
          <a:p>
            <a:fld id="{A2D2CA8A-49B1-44D0-B863-6C6BFD9BB9EC}" type="slidenum">
              <a:rPr lang="en-US" smtClean="0"/>
              <a:pPr/>
              <a:t>7</a:t>
            </a:fld>
            <a:endParaRPr lang="en-US"/>
          </a:p>
        </p:txBody>
      </p:sp>
      <p:pic>
        <p:nvPicPr>
          <p:cNvPr id="5" name="Picture 4">
            <a:extLst>
              <a:ext uri="{FF2B5EF4-FFF2-40B4-BE49-F238E27FC236}">
                <a16:creationId xmlns:a16="http://schemas.microsoft.com/office/drawing/2014/main" id="{6B21B5CC-5B40-5F48-AF9E-7612795CDF40}"/>
              </a:ext>
            </a:extLst>
          </p:cNvPr>
          <p:cNvPicPr>
            <a:picLocks noChangeAspect="1"/>
          </p:cNvPicPr>
          <p:nvPr/>
        </p:nvPicPr>
        <p:blipFill>
          <a:blip r:embed="rId2"/>
          <a:stretch>
            <a:fillRect/>
          </a:stretch>
        </p:blipFill>
        <p:spPr>
          <a:xfrm>
            <a:off x="-13221" y="836967"/>
            <a:ext cx="9157221" cy="5112313"/>
          </a:xfrm>
          <a:prstGeom prst="rect">
            <a:avLst/>
          </a:prstGeom>
        </p:spPr>
      </p:pic>
      <p:sp>
        <p:nvSpPr>
          <p:cNvPr id="6" name="Content Placeholder 6">
            <a:extLst>
              <a:ext uri="{FF2B5EF4-FFF2-40B4-BE49-F238E27FC236}">
                <a16:creationId xmlns:a16="http://schemas.microsoft.com/office/drawing/2014/main" id="{92EAC812-FBA9-B046-A915-AD4BD3A81052}"/>
              </a:ext>
            </a:extLst>
          </p:cNvPr>
          <p:cNvSpPr txBox="1">
            <a:spLocks/>
          </p:cNvSpPr>
          <p:nvPr/>
        </p:nvSpPr>
        <p:spPr bwMode="auto">
          <a:xfrm>
            <a:off x="-508" y="6057292"/>
            <a:ext cx="9144000" cy="769441"/>
          </a:xfrm>
          <a:prstGeom prst="rect">
            <a:avLst/>
          </a:prstGeom>
          <a:blipFill>
            <a:blip r:embed="rId3"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Font typeface="Monotype Sorts" pitchFamily="2" charset="2"/>
              <a:buNone/>
            </a:pPr>
            <a:r>
              <a:rPr lang="en-US" sz="2000" i="1" kern="0" dirty="0">
                <a:solidFill>
                  <a:schemeClr val="tx1"/>
                </a:solidFill>
                <a:latin typeface="Tahoma" pitchFamily="34" charset="0"/>
              </a:rPr>
              <a:t>Creation of quark-gluon plasma droplets with three distinct geometries</a:t>
            </a:r>
            <a:r>
              <a:rPr lang="en-US" sz="2000" kern="0" dirty="0">
                <a:solidFill>
                  <a:schemeClr val="tx1"/>
                </a:solidFill>
                <a:latin typeface="Tahoma" pitchFamily="34" charset="0"/>
              </a:rPr>
              <a:t>, </a:t>
            </a:r>
          </a:p>
          <a:p>
            <a:pPr>
              <a:buFont typeface="Monotype Sorts" pitchFamily="2" charset="2"/>
              <a:buNone/>
            </a:pPr>
            <a:r>
              <a:rPr kumimoji="1" lang="en-US" sz="2000" kern="0" dirty="0">
                <a:solidFill>
                  <a:schemeClr val="tx1"/>
                </a:solidFill>
                <a:latin typeface="Tahoma" pitchFamily="34" charset="0"/>
              </a:rPr>
              <a:t>PHENIX Collaboration, Nature Physics </a:t>
            </a:r>
            <a:r>
              <a:rPr kumimoji="1" lang="en-US" sz="2000" b="1" kern="0" dirty="0">
                <a:solidFill>
                  <a:schemeClr val="tx1"/>
                </a:solidFill>
                <a:latin typeface="Tahoma" pitchFamily="34" charset="0"/>
              </a:rPr>
              <a:t>15</a:t>
            </a:r>
            <a:r>
              <a:rPr kumimoji="1" lang="en-US" sz="2000" kern="0" dirty="0">
                <a:solidFill>
                  <a:schemeClr val="tx1"/>
                </a:solidFill>
                <a:latin typeface="Tahoma" pitchFamily="34" charset="0"/>
              </a:rPr>
              <a:t>, 214 (2019)</a:t>
            </a:r>
          </a:p>
        </p:txBody>
      </p:sp>
    </p:spTree>
    <p:extLst>
      <p:ext uri="{BB962C8B-B14F-4D97-AF65-F5344CB8AC3E}">
        <p14:creationId xmlns:p14="http://schemas.microsoft.com/office/powerpoint/2010/main" val="364683743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A4522-BE05-1B4F-98AD-2B52410E1AE6}"/>
              </a:ext>
            </a:extLst>
          </p:cNvPr>
          <p:cNvSpPr>
            <a:spLocks noGrp="1"/>
          </p:cNvSpPr>
          <p:nvPr>
            <p:ph idx="1"/>
          </p:nvPr>
        </p:nvSpPr>
        <p:spPr>
          <a:xfrm>
            <a:off x="0" y="656692"/>
            <a:ext cx="9144000" cy="5867400"/>
          </a:xfrm>
        </p:spPr>
        <p:txBody>
          <a:bodyPr/>
          <a:lstStyle/>
          <a:p>
            <a:r>
              <a:rPr lang="en-US" dirty="0"/>
              <a:t>Hydro ordering!</a:t>
            </a:r>
          </a:p>
        </p:txBody>
      </p:sp>
      <p:sp>
        <p:nvSpPr>
          <p:cNvPr id="3" name="Title 2">
            <a:extLst>
              <a:ext uri="{FF2B5EF4-FFF2-40B4-BE49-F238E27FC236}">
                <a16:creationId xmlns:a16="http://schemas.microsoft.com/office/drawing/2014/main" id="{C22F79FA-99B6-6544-BFD6-19CCAB164239}"/>
              </a:ext>
            </a:extLst>
          </p:cNvPr>
          <p:cNvSpPr>
            <a:spLocks noGrp="1"/>
          </p:cNvSpPr>
          <p:nvPr>
            <p:ph type="title"/>
          </p:nvPr>
        </p:nvSpPr>
        <p:spPr/>
        <p:txBody>
          <a:bodyPr/>
          <a:lstStyle/>
          <a:p>
            <a:r>
              <a:rPr lang="en-US" dirty="0"/>
              <a:t>Observation</a:t>
            </a:r>
          </a:p>
        </p:txBody>
      </p:sp>
      <p:sp>
        <p:nvSpPr>
          <p:cNvPr id="4" name="Slide Number Placeholder 3">
            <a:extLst>
              <a:ext uri="{FF2B5EF4-FFF2-40B4-BE49-F238E27FC236}">
                <a16:creationId xmlns:a16="http://schemas.microsoft.com/office/drawing/2014/main" id="{C3048B09-18EE-C047-8F9C-3516AA5C095B}"/>
              </a:ext>
            </a:extLst>
          </p:cNvPr>
          <p:cNvSpPr>
            <a:spLocks noGrp="1"/>
          </p:cNvSpPr>
          <p:nvPr>
            <p:ph type="sldNum" sz="quarter" idx="12"/>
          </p:nvPr>
        </p:nvSpPr>
        <p:spPr/>
        <p:txBody>
          <a:bodyPr/>
          <a:lstStyle/>
          <a:p>
            <a:fld id="{A2D2CA8A-49B1-44D0-B863-6C6BFD9BB9EC}" type="slidenum">
              <a:rPr lang="en-US" smtClean="0"/>
              <a:pPr/>
              <a:t>8</a:t>
            </a:fld>
            <a:endParaRPr lang="en-US"/>
          </a:p>
        </p:txBody>
      </p:sp>
      <p:pic>
        <p:nvPicPr>
          <p:cNvPr id="6" name="Picture 5">
            <a:extLst>
              <a:ext uri="{FF2B5EF4-FFF2-40B4-BE49-F238E27FC236}">
                <a16:creationId xmlns:a16="http://schemas.microsoft.com/office/drawing/2014/main" id="{9E9A48DE-3081-D644-93CC-CB199671B3FB}"/>
              </a:ext>
            </a:extLst>
          </p:cNvPr>
          <p:cNvPicPr>
            <a:picLocks noChangeAspect="1"/>
          </p:cNvPicPr>
          <p:nvPr/>
        </p:nvPicPr>
        <p:blipFill>
          <a:blip r:embed="rId2"/>
          <a:stretch>
            <a:fillRect/>
          </a:stretch>
        </p:blipFill>
        <p:spPr>
          <a:xfrm>
            <a:off x="71500" y="2405285"/>
            <a:ext cx="8763959" cy="3489347"/>
          </a:xfrm>
          <a:prstGeom prst="rect">
            <a:avLst/>
          </a:prstGeom>
        </p:spPr>
      </p:pic>
      <p:pic>
        <p:nvPicPr>
          <p:cNvPr id="7" name="Picture 6">
            <a:extLst>
              <a:ext uri="{FF2B5EF4-FFF2-40B4-BE49-F238E27FC236}">
                <a16:creationId xmlns:a16="http://schemas.microsoft.com/office/drawing/2014/main" id="{F9643764-FAF3-7540-8301-5428626F59EA}"/>
              </a:ext>
            </a:extLst>
          </p:cNvPr>
          <p:cNvPicPr>
            <a:picLocks noChangeAspect="1"/>
          </p:cNvPicPr>
          <p:nvPr/>
        </p:nvPicPr>
        <p:blipFill rotWithShape="1">
          <a:blip r:embed="rId3"/>
          <a:srcRect l="66096" t="17143" r="25378" b="57820"/>
          <a:stretch/>
        </p:blipFill>
        <p:spPr>
          <a:xfrm>
            <a:off x="4223698" y="1844824"/>
            <a:ext cx="779646" cy="656773"/>
          </a:xfrm>
          <a:prstGeom prst="rect">
            <a:avLst/>
          </a:prstGeom>
        </p:spPr>
      </p:pic>
      <p:pic>
        <p:nvPicPr>
          <p:cNvPr id="8" name="Picture 7">
            <a:extLst>
              <a:ext uri="{FF2B5EF4-FFF2-40B4-BE49-F238E27FC236}">
                <a16:creationId xmlns:a16="http://schemas.microsoft.com/office/drawing/2014/main" id="{D8671538-D953-FB4A-9812-CDFAF438C412}"/>
              </a:ext>
            </a:extLst>
          </p:cNvPr>
          <p:cNvPicPr>
            <a:picLocks noChangeAspect="1"/>
          </p:cNvPicPr>
          <p:nvPr/>
        </p:nvPicPr>
        <p:blipFill rotWithShape="1">
          <a:blip r:embed="rId3"/>
          <a:srcRect l="91052" t="13678" r="1991" b="65958"/>
          <a:stretch/>
        </p:blipFill>
        <p:spPr>
          <a:xfrm>
            <a:off x="6904764" y="1865873"/>
            <a:ext cx="842225" cy="707261"/>
          </a:xfrm>
          <a:prstGeom prst="rect">
            <a:avLst/>
          </a:prstGeom>
        </p:spPr>
      </p:pic>
      <p:pic>
        <p:nvPicPr>
          <p:cNvPr id="9" name="Picture 8">
            <a:extLst>
              <a:ext uri="{FF2B5EF4-FFF2-40B4-BE49-F238E27FC236}">
                <a16:creationId xmlns:a16="http://schemas.microsoft.com/office/drawing/2014/main" id="{E4C7F121-0998-3843-AADC-FFD763E809D3}"/>
              </a:ext>
            </a:extLst>
          </p:cNvPr>
          <p:cNvPicPr>
            <a:picLocks noChangeAspect="1"/>
          </p:cNvPicPr>
          <p:nvPr/>
        </p:nvPicPr>
        <p:blipFill rotWithShape="1">
          <a:blip r:embed="rId3"/>
          <a:srcRect l="44343" t="32085" r="48605" b="45167"/>
          <a:stretch/>
        </p:blipFill>
        <p:spPr>
          <a:xfrm>
            <a:off x="1484880" y="1904831"/>
            <a:ext cx="644893" cy="596766"/>
          </a:xfrm>
          <a:prstGeom prst="rect">
            <a:avLst/>
          </a:prstGeom>
        </p:spPr>
      </p:pic>
      <p:pic>
        <p:nvPicPr>
          <p:cNvPr id="10" name="Picture 1">
            <a:extLst>
              <a:ext uri="{FF2B5EF4-FFF2-40B4-BE49-F238E27FC236}">
                <a16:creationId xmlns:a16="http://schemas.microsoft.com/office/drawing/2014/main" id="{7F622455-5BDB-7640-8381-068C610874EE}"/>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blip>
          <a:srcRect l="8785" t="28125" r="63104" b="26042"/>
          <a:stretch>
            <a:fillRect/>
          </a:stretch>
        </p:blipFill>
        <p:spPr bwMode="auto">
          <a:xfrm>
            <a:off x="6626375" y="2932976"/>
            <a:ext cx="740714" cy="715655"/>
          </a:xfrm>
          <a:prstGeom prst="rect">
            <a:avLst/>
          </a:prstGeom>
          <a:noFill/>
          <a:ln w="9525">
            <a:noFill/>
            <a:miter lim="800000"/>
            <a:headEnd/>
            <a:tailEnd/>
          </a:ln>
        </p:spPr>
      </p:pic>
      <p:pic>
        <p:nvPicPr>
          <p:cNvPr id="11" name="Picture 2">
            <a:extLst>
              <a:ext uri="{FF2B5EF4-FFF2-40B4-BE49-F238E27FC236}">
                <a16:creationId xmlns:a16="http://schemas.microsoft.com/office/drawing/2014/main" id="{4F12FFF0-2FB6-8841-95B0-57D14E0E1483}"/>
              </a:ext>
            </a:extLst>
          </p:cNvPr>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2">
                <a:tint val="45000"/>
                <a:satMod val="400000"/>
              </a:schemeClr>
            </a:duotone>
          </a:blip>
          <a:srcRect l="9370" t="29167" r="61933" b="25000"/>
          <a:stretch>
            <a:fillRect/>
          </a:stretch>
        </p:blipFill>
        <p:spPr bwMode="auto">
          <a:xfrm>
            <a:off x="7845575" y="3718252"/>
            <a:ext cx="762000" cy="736220"/>
          </a:xfrm>
          <a:prstGeom prst="rect">
            <a:avLst/>
          </a:prstGeom>
          <a:noFill/>
          <a:ln w="9525">
            <a:noFill/>
            <a:miter lim="800000"/>
            <a:headEnd/>
            <a:tailEnd/>
          </a:ln>
        </p:spPr>
      </p:pic>
      <p:sp>
        <p:nvSpPr>
          <p:cNvPr id="13" name="Content Placeholder 6">
            <a:extLst>
              <a:ext uri="{FF2B5EF4-FFF2-40B4-BE49-F238E27FC236}">
                <a16:creationId xmlns:a16="http://schemas.microsoft.com/office/drawing/2014/main" id="{A55760CA-D98D-044A-8588-B7F268E1C114}"/>
              </a:ext>
            </a:extLst>
          </p:cNvPr>
          <p:cNvSpPr txBox="1">
            <a:spLocks/>
          </p:cNvSpPr>
          <p:nvPr/>
        </p:nvSpPr>
        <p:spPr bwMode="auto">
          <a:xfrm>
            <a:off x="-508" y="6057292"/>
            <a:ext cx="9144000" cy="769441"/>
          </a:xfrm>
          <a:prstGeom prst="rect">
            <a:avLst/>
          </a:prstGeom>
          <a:blipFill>
            <a:blip r:embed="rId6"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Font typeface="Monotype Sorts" pitchFamily="2" charset="2"/>
              <a:buNone/>
            </a:pPr>
            <a:r>
              <a:rPr lang="en-US" sz="2000" i="1" kern="0" dirty="0">
                <a:solidFill>
                  <a:schemeClr val="tx1"/>
                </a:solidFill>
                <a:latin typeface="Tahoma" pitchFamily="34" charset="0"/>
              </a:rPr>
              <a:t>Creation of quark-gluon plasma droplets with three distinct geometries</a:t>
            </a:r>
            <a:r>
              <a:rPr lang="en-US" sz="2000" kern="0" dirty="0">
                <a:solidFill>
                  <a:schemeClr val="tx1"/>
                </a:solidFill>
                <a:latin typeface="Tahoma" pitchFamily="34" charset="0"/>
              </a:rPr>
              <a:t>, </a:t>
            </a:r>
          </a:p>
          <a:p>
            <a:pPr>
              <a:buFont typeface="Monotype Sorts" pitchFamily="2" charset="2"/>
              <a:buNone/>
            </a:pPr>
            <a:r>
              <a:rPr kumimoji="1" lang="en-US" sz="2000" kern="0" dirty="0">
                <a:solidFill>
                  <a:schemeClr val="tx1"/>
                </a:solidFill>
                <a:latin typeface="Tahoma" pitchFamily="34" charset="0"/>
              </a:rPr>
              <a:t>PHENIX Collaboration, Nature Physics </a:t>
            </a:r>
            <a:r>
              <a:rPr kumimoji="1" lang="en-US" sz="2000" b="1" kern="0" dirty="0">
                <a:solidFill>
                  <a:schemeClr val="tx1"/>
                </a:solidFill>
                <a:latin typeface="Tahoma" pitchFamily="34" charset="0"/>
              </a:rPr>
              <a:t>15</a:t>
            </a:r>
            <a:r>
              <a:rPr kumimoji="1" lang="en-US" sz="2000" kern="0" dirty="0">
                <a:solidFill>
                  <a:schemeClr val="tx1"/>
                </a:solidFill>
                <a:latin typeface="Tahoma" pitchFamily="34" charset="0"/>
              </a:rPr>
              <a:t>, 214 (2019)</a:t>
            </a:r>
          </a:p>
        </p:txBody>
      </p:sp>
      <p:pic>
        <p:nvPicPr>
          <p:cNvPr id="14" name="Picture 13">
            <a:extLst>
              <a:ext uri="{FF2B5EF4-FFF2-40B4-BE49-F238E27FC236}">
                <a16:creationId xmlns:a16="http://schemas.microsoft.com/office/drawing/2014/main" id="{B36B9CEE-76FC-C640-A7D2-6EE5B6071AF4}"/>
              </a:ext>
            </a:extLst>
          </p:cNvPr>
          <p:cNvPicPr>
            <a:picLocks noChangeAspect="1"/>
          </p:cNvPicPr>
          <p:nvPr/>
        </p:nvPicPr>
        <p:blipFill>
          <a:blip r:embed="rId7"/>
          <a:stretch>
            <a:fillRect/>
          </a:stretch>
        </p:blipFill>
        <p:spPr>
          <a:xfrm>
            <a:off x="1354348" y="1237196"/>
            <a:ext cx="6350000" cy="355600"/>
          </a:xfrm>
          <a:prstGeom prst="rect">
            <a:avLst/>
          </a:prstGeom>
        </p:spPr>
      </p:pic>
      <p:pic>
        <p:nvPicPr>
          <p:cNvPr id="16" name="Picture 15">
            <a:extLst>
              <a:ext uri="{FF2B5EF4-FFF2-40B4-BE49-F238E27FC236}">
                <a16:creationId xmlns:a16="http://schemas.microsoft.com/office/drawing/2014/main" id="{8751C937-21D7-214B-90AA-64FD242A878A}"/>
              </a:ext>
            </a:extLst>
          </p:cNvPr>
          <p:cNvPicPr>
            <a:picLocks noChangeAspect="1"/>
          </p:cNvPicPr>
          <p:nvPr/>
        </p:nvPicPr>
        <p:blipFill>
          <a:blip r:embed="rId8"/>
          <a:stretch>
            <a:fillRect/>
          </a:stretch>
        </p:blipFill>
        <p:spPr>
          <a:xfrm>
            <a:off x="1367644" y="1628800"/>
            <a:ext cx="6350000" cy="355600"/>
          </a:xfrm>
          <a:prstGeom prst="rect">
            <a:avLst/>
          </a:prstGeom>
        </p:spPr>
      </p:pic>
    </p:spTree>
    <p:extLst>
      <p:ext uri="{BB962C8B-B14F-4D97-AF65-F5344CB8AC3E}">
        <p14:creationId xmlns:p14="http://schemas.microsoft.com/office/powerpoint/2010/main" val="216912645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A4522-BE05-1B4F-98AD-2B52410E1AE6}"/>
              </a:ext>
            </a:extLst>
          </p:cNvPr>
          <p:cNvSpPr>
            <a:spLocks noGrp="1"/>
          </p:cNvSpPr>
          <p:nvPr>
            <p:ph idx="1"/>
          </p:nvPr>
        </p:nvSpPr>
        <p:spPr/>
        <p:txBody>
          <a:bodyPr/>
          <a:lstStyle/>
          <a:p>
            <a:r>
              <a:rPr lang="en-US" dirty="0"/>
              <a:t>How does MSTV reproduce hydro ordering ??</a:t>
            </a:r>
          </a:p>
        </p:txBody>
      </p:sp>
      <p:sp>
        <p:nvSpPr>
          <p:cNvPr id="3" name="Title 2">
            <a:extLst>
              <a:ext uri="{FF2B5EF4-FFF2-40B4-BE49-F238E27FC236}">
                <a16:creationId xmlns:a16="http://schemas.microsoft.com/office/drawing/2014/main" id="{C22F79FA-99B6-6544-BFD6-19CCAB164239}"/>
              </a:ext>
            </a:extLst>
          </p:cNvPr>
          <p:cNvSpPr>
            <a:spLocks noGrp="1"/>
          </p:cNvSpPr>
          <p:nvPr>
            <p:ph type="title"/>
          </p:nvPr>
        </p:nvSpPr>
        <p:spPr/>
        <p:txBody>
          <a:bodyPr/>
          <a:lstStyle/>
          <a:p>
            <a:r>
              <a:rPr lang="en-US" dirty="0"/>
              <a:t>Mystification</a:t>
            </a:r>
          </a:p>
        </p:txBody>
      </p:sp>
      <p:sp>
        <p:nvSpPr>
          <p:cNvPr id="4" name="Slide Number Placeholder 3">
            <a:extLst>
              <a:ext uri="{FF2B5EF4-FFF2-40B4-BE49-F238E27FC236}">
                <a16:creationId xmlns:a16="http://schemas.microsoft.com/office/drawing/2014/main" id="{C3048B09-18EE-C047-8F9C-3516AA5C095B}"/>
              </a:ext>
            </a:extLst>
          </p:cNvPr>
          <p:cNvSpPr>
            <a:spLocks noGrp="1"/>
          </p:cNvSpPr>
          <p:nvPr>
            <p:ph type="sldNum" sz="quarter" idx="12"/>
          </p:nvPr>
        </p:nvSpPr>
        <p:spPr/>
        <p:txBody>
          <a:bodyPr/>
          <a:lstStyle/>
          <a:p>
            <a:fld id="{A2D2CA8A-49B1-44D0-B863-6C6BFD9BB9EC}" type="slidenum">
              <a:rPr lang="en-US" smtClean="0"/>
              <a:pPr/>
              <a:t>9</a:t>
            </a:fld>
            <a:endParaRPr lang="en-US"/>
          </a:p>
        </p:txBody>
      </p:sp>
      <p:pic>
        <p:nvPicPr>
          <p:cNvPr id="6" name="Picture 5">
            <a:extLst>
              <a:ext uri="{FF2B5EF4-FFF2-40B4-BE49-F238E27FC236}">
                <a16:creationId xmlns:a16="http://schemas.microsoft.com/office/drawing/2014/main" id="{9E9A48DE-3081-D644-93CC-CB199671B3FB}"/>
              </a:ext>
            </a:extLst>
          </p:cNvPr>
          <p:cNvPicPr>
            <a:picLocks noChangeAspect="1"/>
          </p:cNvPicPr>
          <p:nvPr/>
        </p:nvPicPr>
        <p:blipFill>
          <a:blip r:embed="rId2"/>
          <a:stretch>
            <a:fillRect/>
          </a:stretch>
        </p:blipFill>
        <p:spPr>
          <a:xfrm>
            <a:off x="71500" y="2414514"/>
            <a:ext cx="8763959" cy="3489347"/>
          </a:xfrm>
          <a:prstGeom prst="rect">
            <a:avLst/>
          </a:prstGeom>
        </p:spPr>
      </p:pic>
      <p:pic>
        <p:nvPicPr>
          <p:cNvPr id="7" name="Picture 6">
            <a:extLst>
              <a:ext uri="{FF2B5EF4-FFF2-40B4-BE49-F238E27FC236}">
                <a16:creationId xmlns:a16="http://schemas.microsoft.com/office/drawing/2014/main" id="{F9643764-FAF3-7540-8301-5428626F59EA}"/>
              </a:ext>
            </a:extLst>
          </p:cNvPr>
          <p:cNvPicPr>
            <a:picLocks noChangeAspect="1"/>
          </p:cNvPicPr>
          <p:nvPr/>
        </p:nvPicPr>
        <p:blipFill rotWithShape="1">
          <a:blip r:embed="rId3"/>
          <a:srcRect l="66096" t="17143" r="25378" b="57820"/>
          <a:stretch/>
        </p:blipFill>
        <p:spPr>
          <a:xfrm>
            <a:off x="4223698" y="1844824"/>
            <a:ext cx="779646" cy="656773"/>
          </a:xfrm>
          <a:prstGeom prst="rect">
            <a:avLst/>
          </a:prstGeom>
        </p:spPr>
      </p:pic>
      <p:pic>
        <p:nvPicPr>
          <p:cNvPr id="8" name="Picture 7">
            <a:extLst>
              <a:ext uri="{FF2B5EF4-FFF2-40B4-BE49-F238E27FC236}">
                <a16:creationId xmlns:a16="http://schemas.microsoft.com/office/drawing/2014/main" id="{D8671538-D953-FB4A-9812-CDFAF438C412}"/>
              </a:ext>
            </a:extLst>
          </p:cNvPr>
          <p:cNvPicPr>
            <a:picLocks noChangeAspect="1"/>
          </p:cNvPicPr>
          <p:nvPr/>
        </p:nvPicPr>
        <p:blipFill rotWithShape="1">
          <a:blip r:embed="rId3"/>
          <a:srcRect l="91052" t="13678" r="1991" b="65958"/>
          <a:stretch/>
        </p:blipFill>
        <p:spPr>
          <a:xfrm>
            <a:off x="6904764" y="1865873"/>
            <a:ext cx="842225" cy="707261"/>
          </a:xfrm>
          <a:prstGeom prst="rect">
            <a:avLst/>
          </a:prstGeom>
        </p:spPr>
      </p:pic>
      <p:pic>
        <p:nvPicPr>
          <p:cNvPr id="9" name="Picture 8">
            <a:extLst>
              <a:ext uri="{FF2B5EF4-FFF2-40B4-BE49-F238E27FC236}">
                <a16:creationId xmlns:a16="http://schemas.microsoft.com/office/drawing/2014/main" id="{E4C7F121-0998-3843-AADC-FFD763E809D3}"/>
              </a:ext>
            </a:extLst>
          </p:cNvPr>
          <p:cNvPicPr>
            <a:picLocks noChangeAspect="1"/>
          </p:cNvPicPr>
          <p:nvPr/>
        </p:nvPicPr>
        <p:blipFill rotWithShape="1">
          <a:blip r:embed="rId3"/>
          <a:srcRect l="44343" t="32085" r="48605" b="45167"/>
          <a:stretch/>
        </p:blipFill>
        <p:spPr>
          <a:xfrm>
            <a:off x="1484880" y="1904831"/>
            <a:ext cx="644893" cy="596766"/>
          </a:xfrm>
          <a:prstGeom prst="rect">
            <a:avLst/>
          </a:prstGeom>
        </p:spPr>
      </p:pic>
      <p:pic>
        <p:nvPicPr>
          <p:cNvPr id="10" name="Picture 1">
            <a:extLst>
              <a:ext uri="{FF2B5EF4-FFF2-40B4-BE49-F238E27FC236}">
                <a16:creationId xmlns:a16="http://schemas.microsoft.com/office/drawing/2014/main" id="{7F622455-5BDB-7640-8381-068C610874EE}"/>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blip>
          <a:srcRect l="8785" t="28125" r="63104" b="26042"/>
          <a:stretch>
            <a:fillRect/>
          </a:stretch>
        </p:blipFill>
        <p:spPr bwMode="auto">
          <a:xfrm>
            <a:off x="6626375" y="2932976"/>
            <a:ext cx="740714" cy="715655"/>
          </a:xfrm>
          <a:prstGeom prst="rect">
            <a:avLst/>
          </a:prstGeom>
          <a:noFill/>
          <a:ln w="9525">
            <a:noFill/>
            <a:miter lim="800000"/>
            <a:headEnd/>
            <a:tailEnd/>
          </a:ln>
        </p:spPr>
      </p:pic>
      <p:pic>
        <p:nvPicPr>
          <p:cNvPr id="11" name="Picture 2">
            <a:extLst>
              <a:ext uri="{FF2B5EF4-FFF2-40B4-BE49-F238E27FC236}">
                <a16:creationId xmlns:a16="http://schemas.microsoft.com/office/drawing/2014/main" id="{4F12FFF0-2FB6-8841-95B0-57D14E0E1483}"/>
              </a:ext>
            </a:extLst>
          </p:cNvPr>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2">
                <a:tint val="45000"/>
                <a:satMod val="400000"/>
              </a:schemeClr>
            </a:duotone>
          </a:blip>
          <a:srcRect l="9370" t="29167" r="61933" b="25000"/>
          <a:stretch>
            <a:fillRect/>
          </a:stretch>
        </p:blipFill>
        <p:spPr bwMode="auto">
          <a:xfrm>
            <a:off x="7845575" y="3718252"/>
            <a:ext cx="762000" cy="736220"/>
          </a:xfrm>
          <a:prstGeom prst="rect">
            <a:avLst/>
          </a:prstGeom>
          <a:noFill/>
          <a:ln w="9525">
            <a:noFill/>
            <a:miter lim="800000"/>
            <a:headEnd/>
            <a:tailEnd/>
          </a:ln>
        </p:spPr>
      </p:pic>
      <p:pic>
        <p:nvPicPr>
          <p:cNvPr id="5" name="Picture 4">
            <a:extLst>
              <a:ext uri="{FF2B5EF4-FFF2-40B4-BE49-F238E27FC236}">
                <a16:creationId xmlns:a16="http://schemas.microsoft.com/office/drawing/2014/main" id="{8B901986-1F37-DF40-9BB7-E67E2CCA2937}"/>
              </a:ext>
            </a:extLst>
          </p:cNvPr>
          <p:cNvPicPr>
            <a:picLocks/>
          </p:cNvPicPr>
          <p:nvPr/>
        </p:nvPicPr>
        <p:blipFill>
          <a:blip r:embed="rId6">
            <a:alphaModFix/>
          </a:blip>
          <a:stretch>
            <a:fillRect/>
          </a:stretch>
        </p:blipFill>
        <p:spPr>
          <a:xfrm>
            <a:off x="-509" y="2462465"/>
            <a:ext cx="8844304" cy="3319272"/>
          </a:xfrm>
          <a:prstGeom prst="rect">
            <a:avLst/>
          </a:prstGeom>
        </p:spPr>
      </p:pic>
      <p:sp>
        <p:nvSpPr>
          <p:cNvPr id="13" name="Content Placeholder 6">
            <a:extLst>
              <a:ext uri="{FF2B5EF4-FFF2-40B4-BE49-F238E27FC236}">
                <a16:creationId xmlns:a16="http://schemas.microsoft.com/office/drawing/2014/main" id="{892714A8-0B37-5641-8943-B00356948F63}"/>
              </a:ext>
            </a:extLst>
          </p:cNvPr>
          <p:cNvSpPr txBox="1">
            <a:spLocks/>
          </p:cNvSpPr>
          <p:nvPr/>
        </p:nvSpPr>
        <p:spPr bwMode="auto">
          <a:xfrm>
            <a:off x="-508" y="5797713"/>
            <a:ext cx="9144000" cy="1015663"/>
          </a:xfrm>
          <a:prstGeom prst="rect">
            <a:avLst/>
          </a:prstGeom>
          <a:blipFill>
            <a:blip r:embed="rId7" cstate="print"/>
            <a:tile tx="0" ty="0" sx="100000" sy="100000" flip="none" algn="tl"/>
          </a:blipFill>
          <a:ln w="9525" cap="rnd">
            <a:solidFill>
              <a:schemeClr val="tx1"/>
            </a:solidFill>
            <a:bevel/>
            <a:headEnd/>
            <a:tailEn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SzPct val="50000"/>
              <a:buFont typeface="Monotype Sorts" pitchFamily="2" charset="2"/>
              <a:buChar char="l"/>
              <a:defRPr sz="3200" b="0" i="0">
                <a:solidFill>
                  <a:srgbClr val="0000CC"/>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Marlett" pitchFamily="2" charset="2"/>
              <a:buChar char="4"/>
              <a:defRPr sz="2800" b="0" i="0">
                <a:solidFill>
                  <a:srgbClr val="FF0000"/>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SzPct val="75000"/>
              <a:buFont typeface="Monotype Sorts" pitchFamily="2" charset="2"/>
              <a:buChar char="o"/>
              <a:defRPr sz="2000" b="0" i="0">
                <a:solidFill>
                  <a:srgbClr val="3333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CommonBullets" pitchFamily="34" charset="2"/>
              <a:buChar char="u"/>
              <a:defRPr sz="1600" b="0" i="0">
                <a:solidFill>
                  <a:srgbClr val="CC3300"/>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100" b="0" i="0">
                <a:solidFill>
                  <a:srgbClr val="FF0066"/>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har char="–"/>
              <a:defRPr sz="1000" b="1">
                <a:solidFill>
                  <a:srgbClr val="FF0066"/>
                </a:solidFill>
                <a:effectLst>
                  <a:outerShdw blurRad="38100" dist="38100" dir="2700000" algn="tl">
                    <a:srgbClr val="C0C0C0"/>
                  </a:outerShdw>
                </a:effectLst>
                <a:latin typeface="+mn-lt"/>
              </a:defRPr>
            </a:lvl9pPr>
          </a:lstStyle>
          <a:p>
            <a:pPr>
              <a:buNone/>
            </a:pPr>
            <a:r>
              <a:rPr lang="en-US" sz="2000" i="1" kern="0" dirty="0">
                <a:solidFill>
                  <a:schemeClr val="tx1"/>
                </a:solidFill>
                <a:latin typeface="Tahoma" pitchFamily="34" charset="0"/>
              </a:rPr>
              <a:t>    Hierarchy of azimuthal anisotropy harmonics in collisions of small systems from the Color Glass Condensate </a:t>
            </a:r>
            <a:r>
              <a:rPr lang="en-US" sz="2000" kern="0" dirty="0">
                <a:solidFill>
                  <a:schemeClr val="tx1"/>
                </a:solidFill>
                <a:latin typeface="Tahoma" pitchFamily="34" charset="0"/>
              </a:rPr>
              <a:t>, M. Mace, V. </a:t>
            </a:r>
            <a:r>
              <a:rPr lang="en-US" sz="2000" kern="0" dirty="0" err="1">
                <a:solidFill>
                  <a:schemeClr val="tx1"/>
                </a:solidFill>
                <a:latin typeface="Tahoma" pitchFamily="34" charset="0"/>
              </a:rPr>
              <a:t>Skokov</a:t>
            </a:r>
            <a:r>
              <a:rPr lang="en-US" sz="2000" kern="0" dirty="0">
                <a:solidFill>
                  <a:schemeClr val="tx1"/>
                </a:solidFill>
                <a:latin typeface="Tahoma" pitchFamily="34" charset="0"/>
              </a:rPr>
              <a:t>, P. </a:t>
            </a:r>
            <a:r>
              <a:rPr lang="en-US" sz="2000" kern="0" dirty="0" err="1">
                <a:solidFill>
                  <a:schemeClr val="tx1"/>
                </a:solidFill>
                <a:latin typeface="Tahoma" pitchFamily="34" charset="0"/>
              </a:rPr>
              <a:t>Tribedy</a:t>
            </a:r>
            <a:r>
              <a:rPr lang="en-US" sz="2000" kern="0" dirty="0">
                <a:solidFill>
                  <a:schemeClr val="tx1"/>
                </a:solidFill>
                <a:latin typeface="Tahoma" pitchFamily="34" charset="0"/>
              </a:rPr>
              <a:t>, R. </a:t>
            </a:r>
            <a:r>
              <a:rPr lang="en-US" sz="2000" kern="0" dirty="0" err="1">
                <a:solidFill>
                  <a:schemeClr val="tx1"/>
                </a:solidFill>
                <a:latin typeface="Tahoma" pitchFamily="34" charset="0"/>
              </a:rPr>
              <a:t>Venugopalan</a:t>
            </a:r>
            <a:r>
              <a:rPr lang="en-US" sz="2000" kern="0" dirty="0">
                <a:solidFill>
                  <a:schemeClr val="tx1"/>
                </a:solidFill>
                <a:latin typeface="Tahoma" pitchFamily="34" charset="0"/>
              </a:rPr>
              <a:t>, Phys. Rev. Lett. </a:t>
            </a:r>
            <a:r>
              <a:rPr lang="en-US" sz="2000" b="1" kern="0" dirty="0">
                <a:solidFill>
                  <a:schemeClr val="tx1"/>
                </a:solidFill>
                <a:latin typeface="Tahoma" pitchFamily="34" charset="0"/>
              </a:rPr>
              <a:t>121</a:t>
            </a:r>
            <a:r>
              <a:rPr lang="en-US" sz="2000" kern="0" dirty="0">
                <a:solidFill>
                  <a:schemeClr val="tx1"/>
                </a:solidFill>
                <a:latin typeface="Tahoma" pitchFamily="34" charset="0"/>
              </a:rPr>
              <a:t>, 052301 (2018)   referred to as ”MSTV”</a:t>
            </a:r>
            <a:endParaRPr kumimoji="1" lang="en-US" sz="2000" kern="0" dirty="0">
              <a:solidFill>
                <a:schemeClr val="tx1"/>
              </a:solidFill>
              <a:latin typeface="Tahoma" pitchFamily="34" charset="0"/>
            </a:endParaRPr>
          </a:p>
        </p:txBody>
      </p:sp>
    </p:spTree>
    <p:extLst>
      <p:ext uri="{BB962C8B-B14F-4D97-AF65-F5344CB8AC3E}">
        <p14:creationId xmlns:p14="http://schemas.microsoft.com/office/powerpoint/2010/main" val="824916578"/>
      </p:ext>
    </p:extLst>
  </p:cSld>
  <p:clrMapOvr>
    <a:masterClrMapping/>
  </p:clrMapOvr>
  <p:transition spd="slow">
    <p:fade/>
  </p:transition>
</p:sld>
</file>

<file path=ppt/theme/theme1.xml><?xml version="1.0" encoding="utf-8"?>
<a:theme xmlns:a="http://schemas.openxmlformats.org/drawingml/2006/main" name="NN9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NN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alpha val="75000"/>
            </a:srgbClr>
          </a:solidFill>
        </a:ln>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sz="2200" b="0"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FFFFFF"/>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sz="2200" b="0" i="1"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buNone/>
          <a:defRPr sz="1400" i="0" dirty="0" smtClean="0"/>
        </a:defPPr>
      </a:lstStyle>
    </a:txDef>
  </a:objectDefaults>
  <a:extraClrSchemeLst>
    <a:extraClrScheme>
      <a:clrScheme name="NN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N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N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N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N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N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N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1087541</TotalTime>
  <Words>1167</Words>
  <Application>Microsoft Macintosh PowerPoint</Application>
  <PresentationFormat>Overhead</PresentationFormat>
  <Paragraphs>223</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.Hiragino Kaku Gothic Interface W3</vt:lpstr>
      <vt:lpstr>Arial</vt:lpstr>
      <vt:lpstr>CommonBullets</vt:lpstr>
      <vt:lpstr>Marlett</vt:lpstr>
      <vt:lpstr>Monotype Sorts</vt:lpstr>
      <vt:lpstr>Symbol</vt:lpstr>
      <vt:lpstr>Tahoma</vt:lpstr>
      <vt:lpstr>Times New Roman</vt:lpstr>
      <vt:lpstr>NN97</vt:lpstr>
      <vt:lpstr>IP-JAZMA Critical Assessment  of Physics Attributions</vt:lpstr>
      <vt:lpstr>Explication</vt:lpstr>
      <vt:lpstr>Inspiration</vt:lpstr>
      <vt:lpstr>Realization</vt:lpstr>
      <vt:lpstr>“Domaination”</vt:lpstr>
      <vt:lpstr>Argumentation</vt:lpstr>
      <vt:lpstr>Publication</vt:lpstr>
      <vt:lpstr>Observation</vt:lpstr>
      <vt:lpstr>Mystification</vt:lpstr>
      <vt:lpstr>Expectation</vt:lpstr>
      <vt:lpstr>Quantification</vt:lpstr>
      <vt:lpstr>Desperation</vt:lpstr>
      <vt:lpstr>Identification</vt:lpstr>
      <vt:lpstr>Instantiation</vt:lpstr>
      <vt:lpstr>Fluctuation</vt:lpstr>
      <vt:lpstr>Illustration </vt:lpstr>
      <vt:lpstr>Replication</vt:lpstr>
      <vt:lpstr>Replication</vt:lpstr>
      <vt:lpstr>Elucidation</vt:lpstr>
      <vt:lpstr>Elimination</vt:lpstr>
      <vt:lpstr>Application</vt:lpstr>
      <vt:lpstr>Investigation</vt:lpstr>
      <vt:lpstr>Clarification</vt:lpstr>
      <vt:lpstr>Clarification</vt:lpstr>
      <vt:lpstr>Clarification</vt:lpstr>
      <vt:lpstr>Legislation</vt:lpstr>
      <vt:lpstr>Summation</vt:lpstr>
      <vt:lpstr>Back-Up Material</vt:lpstr>
      <vt:lpstr>Continuation (words I didn’t use)</vt:lpstr>
      <vt:lpstr>PowerPoint Presentation</vt:lpstr>
    </vt:vector>
  </TitlesOfParts>
  <Company>Columbia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Ion Physics Overview</dc:title>
  <dc:creator>William A. Zajc</dc:creator>
  <cp:lastModifiedBy>Bill Zajc</cp:lastModifiedBy>
  <cp:revision>1478</cp:revision>
  <cp:lastPrinted>2017-02-11T03:46:40Z</cp:lastPrinted>
  <dcterms:created xsi:type="dcterms:W3CDTF">1997-05-17T19:11:26Z</dcterms:created>
  <dcterms:modified xsi:type="dcterms:W3CDTF">2019-06-26T15:13:10Z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zajc@columbia.edu</vt:lpwstr>
  </property>
  <property fmtid="{D5CDD505-2E9C-101B-9397-08002B2CF9AE}" pid="8" name="HomePage">
    <vt:lpwstr>http://www.nevis.columbia.edu/~zajc/</vt:lpwstr>
  </property>
  <property fmtid="{D5CDD505-2E9C-101B-9397-08002B2CF9AE}" pid="9" name="Other">
    <vt:lpwstr>Non-technical overview of heavy ion physics presented as thesis "opponent" at the Ph.D. defense of J. Schmidt-Sorensen of Lund University, May-99.</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C:\WEBSHARE\WWWROOT\mypublicphenix\presentations\Janus</vt:lpwstr>
  </property>
</Properties>
</file>