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86" r:id="rId4"/>
    <p:sldId id="258" r:id="rId5"/>
    <p:sldId id="288" r:id="rId6"/>
    <p:sldId id="259" r:id="rId7"/>
    <p:sldId id="277" r:id="rId8"/>
    <p:sldId id="284" r:id="rId9"/>
    <p:sldId id="285" r:id="rId10"/>
    <p:sldId id="272" r:id="rId11"/>
    <p:sldId id="273" r:id="rId12"/>
    <p:sldId id="261" r:id="rId13"/>
    <p:sldId id="263" r:id="rId14"/>
    <p:sldId id="262" r:id="rId15"/>
    <p:sldId id="279" r:id="rId16"/>
    <p:sldId id="283" r:id="rId17"/>
    <p:sldId id="281" r:id="rId18"/>
    <p:sldId id="282" r:id="rId19"/>
    <p:sldId id="276" r:id="rId20"/>
    <p:sldId id="264" r:id="rId21"/>
    <p:sldId id="268" r:id="rId22"/>
    <p:sldId id="287" r:id="rId23"/>
    <p:sldId id="275" r:id="rId24"/>
    <p:sldId id="278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682A"/>
    <a:srgbClr val="0432FF"/>
    <a:srgbClr val="5F9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9"/>
    <p:restoredTop sz="94512"/>
  </p:normalViewPr>
  <p:slideViewPr>
    <p:cSldViewPr snapToGrid="0" snapToObjects="1">
      <p:cViewPr varScale="1">
        <p:scale>
          <a:sx n="131" d="100"/>
          <a:sy n="131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0EAF-334B-5F46-879D-55DF69C48ABC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B0E8B-1A4C-984C-A553-04BC0507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46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0C10-7EFA-5842-B298-C44381FC887A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4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33B5-29EA-C34B-B37B-CEF4ECC8B680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7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F2DD-E2DD-E84F-8CE3-8834147EE614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7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937-F9AC-3C45-AC62-62C230DDA623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4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2F539-F015-4E46-B443-7DD582654576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0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00E5-71A6-1843-B902-5053C9FAA222}" type="datetime1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7FDD-D8BF-714F-A478-B6299538D534}" type="datetime1">
              <a:rPr lang="en-US" smtClean="0"/>
              <a:t>6/24/19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9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EFF6-1256-B849-A07D-BED44C9E7474}" type="datetime1">
              <a:rPr lang="en-US" smtClean="0"/>
              <a:t>6/24/19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1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17C4-FDE6-2444-B6E3-969BDCBECD45}" type="datetime1">
              <a:rPr lang="en-US" smtClean="0"/>
              <a:t>6/24/19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2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E48A0-212B-2F41-B090-C515F43EC91F}" type="datetime1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1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C4BD-352D-6E41-A087-042D85EB407C}" type="datetime1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79F63-B2D1-6346-B7B7-5AC21EBCB2C6}" type="datetime1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75382-006C-F243-BCA5-2270DE17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6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7-006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B43BB-2FE9-A646-BE03-9616F3F44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463"/>
          <a:stretch/>
        </p:blipFill>
        <p:spPr>
          <a:xfrm>
            <a:off x="0" y="1798423"/>
            <a:ext cx="9144000" cy="5059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477093-347B-0E4B-B053-C608D153F8D3}"/>
              </a:ext>
            </a:extLst>
          </p:cNvPr>
          <p:cNvSpPr txBox="1"/>
          <p:nvPr/>
        </p:nvSpPr>
        <p:spPr>
          <a:xfrm>
            <a:off x="264404" y="4145458"/>
            <a:ext cx="43957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Helvetica" pitchFamily="2" charset="0"/>
              </a:rPr>
              <a:t>Kurt Hill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University of Colorado Boulder</a:t>
            </a:r>
          </a:p>
          <a:p>
            <a:r>
              <a:rPr lang="en-US" sz="2400" dirty="0">
                <a:solidFill>
                  <a:schemeClr val="accent1"/>
                </a:solidFill>
                <a:latin typeface="Helvetica Light" panose="020B0403020202020204" pitchFamily="34" charset="0"/>
              </a:rPr>
              <a:t>for the ATLAS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E1932-8410-F54E-832D-CCC37A4E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2779" y="5829407"/>
            <a:ext cx="1955457" cy="1028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CB1B5-B606-2B44-B7F5-3A60AEE4B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77466" cy="13771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B41A1-95C3-8C4B-ADA1-C65811462128}"/>
              </a:ext>
            </a:extLst>
          </p:cNvPr>
          <p:cNvSpPr/>
          <p:nvPr/>
        </p:nvSpPr>
        <p:spPr>
          <a:xfrm>
            <a:off x="264404" y="1521918"/>
            <a:ext cx="87804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latin typeface="Helvetica" pitchFamily="2" charset="0"/>
              </a:rPr>
              <a:t>ATLAS</a:t>
            </a:r>
            <a:r>
              <a:rPr lang="en-US" sz="3600" dirty="0">
                <a:latin typeface="Helvetica Light" panose="020B0403020202020204" pitchFamily="34" charset="0"/>
              </a:rPr>
              <a:t> measurements of azimuthal anisotropy of heavy flavor hadrons in </a:t>
            </a:r>
            <a:r>
              <a:rPr lang="en-US" sz="3600" dirty="0" err="1">
                <a:latin typeface="Helvetica Light" panose="020B0403020202020204" pitchFamily="34" charset="0"/>
              </a:rPr>
              <a:t>Pb+Pb</a:t>
            </a:r>
            <a:r>
              <a:rPr lang="en-US" sz="3600" dirty="0">
                <a:latin typeface="Helvetica Light" panose="020B0403020202020204" pitchFamily="34" charset="0"/>
              </a:rPr>
              <a:t>, </a:t>
            </a:r>
            <a:r>
              <a:rPr lang="en-US" sz="3600" i="1" dirty="0" err="1">
                <a:latin typeface="Helvetica Light" panose="020B0403020202020204" pitchFamily="34" charset="0"/>
              </a:rPr>
              <a:t>p</a:t>
            </a:r>
            <a:r>
              <a:rPr lang="en-US" sz="3600" dirty="0" err="1">
                <a:latin typeface="Helvetica Light" panose="020B0403020202020204" pitchFamily="34" charset="0"/>
              </a:rPr>
              <a:t>+Pb</a:t>
            </a:r>
            <a:r>
              <a:rPr lang="en-US" sz="3600" dirty="0">
                <a:latin typeface="Helvetica Light" panose="020B0403020202020204" pitchFamily="34" charset="0"/>
              </a:rPr>
              <a:t> and </a:t>
            </a:r>
            <a:r>
              <a:rPr lang="en-US" sz="3600" i="1" dirty="0">
                <a:latin typeface="Helvetica Light" panose="020B0403020202020204" pitchFamily="34" charset="0"/>
              </a:rPr>
              <a:t>pp</a:t>
            </a:r>
            <a:r>
              <a:rPr lang="en-US" sz="3600" dirty="0">
                <a:latin typeface="Helvetica Light" panose="020B0403020202020204" pitchFamily="34" charset="0"/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3247761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A201-0536-2640-8478-7C19D73C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3FB66-C319-F846-AF5C-D9649142F418}"/>
              </a:ext>
            </a:extLst>
          </p:cNvPr>
          <p:cNvSpPr txBox="1"/>
          <p:nvPr/>
        </p:nvSpPr>
        <p:spPr>
          <a:xfrm>
            <a:off x="171450" y="845941"/>
            <a:ext cx="8801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Use single muons from heavy-flavor decays and measure elliptic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 Light" panose="020B04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 Light" panose="020B0403020202020204" pitchFamily="34" charset="0"/>
              </a:rPr>
              <a:t> </a:t>
            </a:r>
            <a:r>
              <a:rPr lang="en-US" sz="2400" i="1" dirty="0">
                <a:latin typeface="Helvetica Light" panose="020B0403020202020204" pitchFamily="34" charset="0"/>
              </a:rPr>
              <a:t>pp</a:t>
            </a:r>
            <a:r>
              <a:rPr lang="en-US" sz="2400" dirty="0">
                <a:latin typeface="Helvetica Light" panose="020B0403020202020204" pitchFamily="34" charset="0"/>
              </a:rPr>
              <a:t> collisions at sqrt(s) = 13 </a:t>
            </a:r>
            <a:r>
              <a:rPr lang="en-US" sz="2400" dirty="0" err="1">
                <a:latin typeface="Helvetica Light" panose="020B0403020202020204" pitchFamily="34" charset="0"/>
              </a:rPr>
              <a:t>TeV</a:t>
            </a:r>
            <a:r>
              <a:rPr lang="en-US" sz="2400" dirty="0">
                <a:latin typeface="Helvetica Light" panose="020B0403020202020204" pitchFamily="34" charset="0"/>
              </a:rPr>
              <a:t> from 2017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low luminosity 𝜇 ~ 2 sample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integrated luminosity of 150 pb</a:t>
            </a:r>
            <a:r>
              <a:rPr lang="en-US" sz="2400" baseline="30000" dirty="0">
                <a:latin typeface="Helvetica Light" panose="020B0403020202020204" pitchFamily="34" charset="0"/>
              </a:rPr>
              <a:t>-1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muon triggers (</a:t>
            </a:r>
            <a:r>
              <a:rPr lang="en-US" sz="2400" i="1" dirty="0" err="1">
                <a:latin typeface="Helvetica Light" panose="020B0403020202020204" pitchFamily="34" charset="0"/>
              </a:rPr>
              <a:t>p</a:t>
            </a:r>
            <a:r>
              <a:rPr lang="en-US" sz="2400" baseline="-25000" dirty="0" err="1">
                <a:latin typeface="Helvetica Light" panose="020B0403020202020204" pitchFamily="34" charset="0"/>
              </a:rPr>
              <a:t>T</a:t>
            </a:r>
            <a:r>
              <a:rPr lang="en-US" sz="2400" dirty="0">
                <a:latin typeface="Helvetica Light" panose="020B0403020202020204" pitchFamily="34" charset="0"/>
              </a:rPr>
              <a:t> &gt; 4 GeV) + high multiplicity triggers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Helvetica Light" panose="020B04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 Light" panose="020B0403020202020204" pitchFamily="34" charset="0"/>
              </a:rPr>
              <a:t>First separate heavy-flavor muons (signal</a:t>
            </a:r>
            <a:r>
              <a:rPr lang="en-US" sz="2400">
                <a:latin typeface="Helvetica Light" panose="020B0403020202020204" pitchFamily="34" charset="0"/>
              </a:rPr>
              <a:t>) decays</a:t>
            </a:r>
            <a:r>
              <a:rPr lang="en-US" sz="2400" dirty="0">
                <a:latin typeface="Helvetica Light" panose="020B0403020202020204" pitchFamily="34" charset="0"/>
              </a:rPr>
              <a:t>, etc. (background).   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Helvetica Light" panose="020B04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 Light" panose="020B0403020202020204" pitchFamily="34" charset="0"/>
              </a:rPr>
              <a:t>Then separate charm and bottom within signal.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ATLAS-CONF-2019-023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94B54-1985-0E41-B690-18F234ACF40D}"/>
              </a:ext>
            </a:extLst>
          </p:cNvPr>
          <p:cNvSpPr txBox="1"/>
          <p:nvPr/>
        </p:nvSpPr>
        <p:spPr>
          <a:xfrm>
            <a:off x="2851015" y="117947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Analysis Details</a:t>
            </a:r>
          </a:p>
        </p:txBody>
      </p:sp>
    </p:spTree>
    <p:extLst>
      <p:ext uri="{BB962C8B-B14F-4D97-AF65-F5344CB8AC3E}">
        <p14:creationId xmlns:p14="http://schemas.microsoft.com/office/powerpoint/2010/main" val="219997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143D9-DB08-7044-8BFA-877D332A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38CBDD-39CE-BE4D-A1BD-82D0CC5DA73E}"/>
              </a:ext>
            </a:extLst>
          </p:cNvPr>
          <p:cNvSpPr/>
          <p:nvPr/>
        </p:nvSpPr>
        <p:spPr>
          <a:xfrm>
            <a:off x="27662" y="5648465"/>
            <a:ext cx="9116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 Light" panose="020B0403020202020204" pitchFamily="34" charset="0"/>
              </a:rPr>
              <a:t>* Note that in pp 13 </a:t>
            </a:r>
            <a:r>
              <a:rPr lang="en-US" sz="2000" dirty="0" err="1">
                <a:latin typeface="Helvetica Light" panose="020B0403020202020204" pitchFamily="34" charset="0"/>
              </a:rPr>
              <a:t>TeV</a:t>
            </a:r>
            <a:r>
              <a:rPr lang="en-US" sz="2000" dirty="0">
                <a:latin typeface="Helvetica Light" panose="020B0403020202020204" pitchFamily="34" charset="0"/>
              </a:rPr>
              <a:t>, the non-background contains ~ 2.5% from </a:t>
            </a:r>
            <a:r>
              <a:rPr lang="en-US" sz="2000" dirty="0" err="1">
                <a:latin typeface="Helvetica Light" panose="020B0403020202020204" pitchFamily="34" charset="0"/>
              </a:rPr>
              <a:t>quarkonia</a:t>
            </a:r>
            <a:r>
              <a:rPr lang="en-US" sz="2000" dirty="0">
                <a:latin typeface="Helvetica Light" panose="020B0403020202020204" pitchFamily="34" charset="0"/>
              </a:rPr>
              <a:t>, low mass resonances, and tau leptons (based on PYTHIA8 simulation)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9F8A6-A2B8-C94E-B355-54EFAE1D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106" y="1613614"/>
            <a:ext cx="3931508" cy="2738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FA9D7-9467-E345-A079-2CADE5869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5" y="2101850"/>
            <a:ext cx="4941001" cy="2539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D2E9BA-F5E9-0F42-8A44-F8470F0B2012}"/>
              </a:ext>
            </a:extLst>
          </p:cNvPr>
          <p:cNvSpPr txBox="1"/>
          <p:nvPr/>
        </p:nvSpPr>
        <p:spPr>
          <a:xfrm>
            <a:off x="701389" y="208451"/>
            <a:ext cx="774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Muon Signal and Background Separation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429FF7-24DF-D047-8179-936727E295A9}"/>
              </a:ext>
            </a:extLst>
          </p:cNvPr>
          <p:cNvSpPr txBox="1"/>
          <p:nvPr/>
        </p:nvSpPr>
        <p:spPr>
          <a:xfrm>
            <a:off x="250386" y="1185317"/>
            <a:ext cx="4925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𝛥</a:t>
            </a:r>
            <a:r>
              <a:rPr lang="en-US" sz="2800" i="1" dirty="0">
                <a:latin typeface="Helvetica Light" panose="020B0403020202020204" pitchFamily="34" charset="0"/>
              </a:rPr>
              <a:t>p</a:t>
            </a:r>
            <a:r>
              <a:rPr lang="en-US" sz="2800" dirty="0">
                <a:latin typeface="Helvetica Light" panose="020B0403020202020204" pitchFamily="34" charset="0"/>
              </a:rPr>
              <a:t> = </a:t>
            </a:r>
            <a:r>
              <a:rPr lang="en-US" sz="2800" i="1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p</a:t>
            </a:r>
            <a:r>
              <a:rPr lang="en-US" sz="2800" baseline="-25000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ID</a:t>
            </a:r>
            <a:r>
              <a:rPr lang="en-US" sz="2800" dirty="0">
                <a:latin typeface="Helvetica Light" panose="020B0403020202020204" pitchFamily="34" charset="0"/>
              </a:rPr>
              <a:t>  -  </a:t>
            </a:r>
            <a:r>
              <a:rPr lang="en-US" sz="2800" i="1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p</a:t>
            </a:r>
            <a:r>
              <a:rPr lang="en-US" sz="2800" baseline="-25000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muon</a:t>
            </a:r>
            <a:endParaRPr lang="en-US" sz="2800" dirty="0">
              <a:solidFill>
                <a:srgbClr val="0432FF"/>
              </a:solidFill>
              <a:latin typeface="Helvetica Light" panose="020B04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6B78EB-B75A-B74A-B57D-7E9C5CE3FBEC}"/>
              </a:ext>
            </a:extLst>
          </p:cNvPr>
          <p:cNvSpPr/>
          <p:nvPr/>
        </p:nvSpPr>
        <p:spPr>
          <a:xfrm rot="21204760">
            <a:off x="2393820" y="3054166"/>
            <a:ext cx="941673" cy="378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8E4607-0FD5-E64D-8890-DAB3A4AFB0DF}"/>
              </a:ext>
            </a:extLst>
          </p:cNvPr>
          <p:cNvSpPr/>
          <p:nvPr/>
        </p:nvSpPr>
        <p:spPr>
          <a:xfrm rot="21333283">
            <a:off x="1555357" y="2292889"/>
            <a:ext cx="2383772" cy="617062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3007F0-9E64-5546-92A0-9ED70CBA6B29}"/>
              </a:ext>
            </a:extLst>
          </p:cNvPr>
          <p:cNvSpPr/>
          <p:nvPr/>
        </p:nvSpPr>
        <p:spPr>
          <a:xfrm rot="21229986">
            <a:off x="1571879" y="3723607"/>
            <a:ext cx="2383772" cy="617062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40D8E8-24CC-A74B-B4A0-DDF7939D2B1F}"/>
              </a:ext>
            </a:extLst>
          </p:cNvPr>
          <p:cNvCxnSpPr>
            <a:cxnSpLocks/>
          </p:cNvCxnSpPr>
          <p:nvPr/>
        </p:nvCxnSpPr>
        <p:spPr>
          <a:xfrm flipH="1">
            <a:off x="3354103" y="1708537"/>
            <a:ext cx="225438" cy="492900"/>
          </a:xfrm>
          <a:prstGeom prst="straightConnector1">
            <a:avLst/>
          </a:prstGeom>
          <a:ln w="3492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C04B55-D2B4-2F49-AE3A-8AE5D26CDEE2}"/>
              </a:ext>
            </a:extLst>
          </p:cNvPr>
          <p:cNvCxnSpPr>
            <a:cxnSpLocks/>
          </p:cNvCxnSpPr>
          <p:nvPr/>
        </p:nvCxnSpPr>
        <p:spPr>
          <a:xfrm>
            <a:off x="2375210" y="1708537"/>
            <a:ext cx="184985" cy="129286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63538C4-07CC-E445-A583-E3F5A9F2A2F9}"/>
              </a:ext>
            </a:extLst>
          </p:cNvPr>
          <p:cNvSpPr txBox="1"/>
          <p:nvPr/>
        </p:nvSpPr>
        <p:spPr>
          <a:xfrm>
            <a:off x="5493813" y="1389934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Phys. Rev. C 98, 044905</a:t>
            </a:r>
          </a:p>
        </p:txBody>
      </p:sp>
    </p:spTree>
    <p:extLst>
      <p:ext uri="{BB962C8B-B14F-4D97-AF65-F5344CB8AC3E}">
        <p14:creationId xmlns:p14="http://schemas.microsoft.com/office/powerpoint/2010/main" val="285368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51F588-38D3-AD46-827B-3BA233550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9917" y="942966"/>
            <a:ext cx="2976751" cy="4372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B08153-1E80-8146-8410-FFE34207D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7917" y="942967"/>
            <a:ext cx="2976750" cy="43725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54D07-F414-4847-8498-A665C7E89560}"/>
              </a:ext>
            </a:extLst>
          </p:cNvPr>
          <p:cNvSpPr txBox="1"/>
          <p:nvPr/>
        </p:nvSpPr>
        <p:spPr>
          <a:xfrm>
            <a:off x="1212747" y="117714"/>
            <a:ext cx="6718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Muon-Hadron Correlation Functions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8624D-4065-6B40-B1FD-F79D6F51381C}"/>
              </a:ext>
            </a:extLst>
          </p:cNvPr>
          <p:cNvSpPr txBox="1"/>
          <p:nvPr/>
        </p:nvSpPr>
        <p:spPr>
          <a:xfrm>
            <a:off x="143712" y="829253"/>
            <a:ext cx="88565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 Light" panose="020B0403020202020204" pitchFamily="34" charset="0"/>
              </a:rPr>
              <a:t>Two-particle correlations and standard ATLAS template non-flow subtraction </a:t>
            </a:r>
            <a:r>
              <a:rPr lang="en-US" sz="1400" dirty="0">
                <a:solidFill>
                  <a:srgbClr val="FF0000"/>
                </a:solidFill>
                <a:latin typeface="Helvetica Light" panose="020B0403020202020204" pitchFamily="34" charset="0"/>
              </a:rPr>
              <a:t>[Phys. Rev. Lett. 116, 172301]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FB484-FC66-5F42-9435-2E8BACC82927}"/>
              </a:ext>
            </a:extLst>
          </p:cNvPr>
          <p:cNvSpPr txBox="1"/>
          <p:nvPr/>
        </p:nvSpPr>
        <p:spPr>
          <a:xfrm>
            <a:off x="934194" y="4479725"/>
            <a:ext cx="32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= 0.85, Background = 0.15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F4C42-96BC-AB46-A45B-6441A973A82C}"/>
              </a:ext>
            </a:extLst>
          </p:cNvPr>
          <p:cNvSpPr txBox="1"/>
          <p:nvPr/>
        </p:nvSpPr>
        <p:spPr>
          <a:xfrm>
            <a:off x="5385716" y="4490432"/>
            <a:ext cx="32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= 0.23, Background = 0.77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20B9F1-A75F-884E-9EF9-24AE08E24B38}"/>
                  </a:ext>
                </a:extLst>
              </p:cNvPr>
              <p:cNvSpPr txBox="1"/>
              <p:nvPr/>
            </p:nvSpPr>
            <p:spPr>
              <a:xfrm>
                <a:off x="434897" y="5320041"/>
                <a:ext cx="8169457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sz="2600" dirty="0"/>
                  <a:t>)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𝑠𝑖𝑔</m:t>
                        </m:r>
                      </m:sup>
                    </m:sSup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2,2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𝑠𝑖𝑔</m:t>
                        </m:r>
                      </m:sup>
                    </m:sSubSup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26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)+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𝑏𝑘𝑔</m:t>
                        </m:r>
                      </m:sup>
                    </m:sSub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26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20B9F1-A75F-884E-9EF9-24AE08E24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97" y="5320041"/>
                <a:ext cx="8169457" cy="612732"/>
              </a:xfrm>
              <a:prstGeom prst="rect">
                <a:avLst/>
              </a:prstGeom>
              <a:blipFill>
                <a:blip r:embed="rId4"/>
                <a:stretch>
                  <a:fillRect r="-465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138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268544-4B64-8649-83D7-7DCB22A93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16148" y="314653"/>
            <a:ext cx="3251125" cy="477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E6D2A-E951-9F4A-95B5-44CF7D54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2621" y="354173"/>
            <a:ext cx="3197317" cy="46965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78800-045A-F745-8072-C0A1B21BAB4C}"/>
              </a:ext>
            </a:extLst>
          </p:cNvPr>
          <p:cNvSpPr txBox="1"/>
          <p:nvPr/>
        </p:nvSpPr>
        <p:spPr>
          <a:xfrm>
            <a:off x="416932" y="338143"/>
            <a:ext cx="833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Heavy-flavor Muon Elliptic Flow in pp 13 </a:t>
            </a:r>
            <a:r>
              <a:rPr lang="en-US" sz="3200" dirty="0" err="1">
                <a:latin typeface="Helvetica Light" panose="020B0403020202020204" pitchFamily="34" charset="0"/>
              </a:rPr>
              <a:t>TeV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AFD60D-FD37-6847-9A05-9827071E6B56}"/>
                  </a:ext>
                </a:extLst>
              </p:cNvPr>
              <p:cNvSpPr txBox="1"/>
              <p:nvPr/>
            </p:nvSpPr>
            <p:spPr>
              <a:xfrm>
                <a:off x="186965" y="4868116"/>
                <a:ext cx="8795870" cy="1541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Helvetica Light" panose="020B0403020202020204" pitchFamily="34" charset="0"/>
                  </a:rPr>
                  <a:t>First observation of heavy-flavor elliptic flow in </a:t>
                </a:r>
                <a:r>
                  <a:rPr lang="en-US" sz="2100" i="1" dirty="0">
                    <a:latin typeface="Helvetica Light" panose="020B0403020202020204" pitchFamily="34" charset="0"/>
                  </a:rPr>
                  <a:t>pp</a:t>
                </a:r>
                <a:r>
                  <a:rPr lang="en-US" sz="2100" dirty="0">
                    <a:latin typeface="Helvetica Light" panose="020B0403020202020204" pitchFamily="34" charset="0"/>
                  </a:rPr>
                  <a:t> collisions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Helvetica Light" panose="020B0403020202020204" pitchFamily="34" charset="0"/>
                  </a:rPr>
                  <a:t>Non-zero v</a:t>
                </a:r>
                <a:r>
                  <a:rPr lang="en-US" sz="2100" baseline="-25000" dirty="0">
                    <a:latin typeface="Helvetica Light" panose="020B0403020202020204" pitchFamily="34" charset="0"/>
                  </a:rPr>
                  <a:t>2</a:t>
                </a:r>
                <a:r>
                  <a:rPr lang="en-US" sz="2100" dirty="0">
                    <a:latin typeface="Helvetica Light" panose="020B0403020202020204" pitchFamily="34" charset="0"/>
                  </a:rPr>
                  <a:t>  independent of multiplicity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rec</m:t>
                        </m:r>
                      </m:sup>
                    </m:sSubSup>
                    <m:r>
                      <a:rPr lang="en-US" sz="2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00" dirty="0">
                    <a:latin typeface="Helvetica Light" panose="020B0403020202020204" pitchFamily="34" charset="0"/>
                  </a:rPr>
                  <a:t>&gt; 60 (corresponding to ~ 1% highest </a:t>
                </a:r>
                <a:r>
                  <a:rPr lang="en-US" sz="2100" i="1" dirty="0">
                    <a:latin typeface="Helvetica Light" panose="020B0403020202020204" pitchFamily="34" charset="0"/>
                  </a:rPr>
                  <a:t>pp</a:t>
                </a:r>
                <a:r>
                  <a:rPr lang="en-US" sz="2100" dirty="0">
                    <a:latin typeface="Helvetica Light" panose="020B0403020202020204" pitchFamily="34" charset="0"/>
                  </a:rPr>
                  <a:t>)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Helvetica Light" panose="020B0403020202020204" pitchFamily="34" charset="0"/>
                  </a:rPr>
                  <a:t>Decreasing v</a:t>
                </a:r>
                <a:r>
                  <a:rPr lang="en-US" sz="2100" baseline="-25000" dirty="0">
                    <a:latin typeface="Helvetica Light" panose="020B0403020202020204" pitchFamily="34" charset="0"/>
                  </a:rPr>
                  <a:t>2</a:t>
                </a:r>
                <a:r>
                  <a:rPr lang="en-US" sz="2100" dirty="0">
                    <a:latin typeface="Helvetica Light" panose="020B0403020202020204" pitchFamily="34" charset="0"/>
                  </a:rPr>
                  <a:t> as a function of </a:t>
                </a:r>
                <a:r>
                  <a:rPr lang="en-US" sz="2100" i="1" dirty="0" err="1">
                    <a:latin typeface="Helvetica Light" panose="020B0403020202020204" pitchFamily="34" charset="0"/>
                  </a:rPr>
                  <a:t>p</a:t>
                </a:r>
                <a:r>
                  <a:rPr lang="en-US" sz="2100" baseline="-25000" dirty="0" err="1">
                    <a:latin typeface="Helvetica Light" panose="020B0403020202020204" pitchFamily="34" charset="0"/>
                  </a:rPr>
                  <a:t>T</a:t>
                </a:r>
                <a:endParaRPr lang="en-US" sz="2100" baseline="-25000" dirty="0"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AFD60D-FD37-6847-9A05-9827071E6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5" y="4868116"/>
                <a:ext cx="8795870" cy="1541832"/>
              </a:xfrm>
              <a:prstGeom prst="rect">
                <a:avLst/>
              </a:prstGeom>
              <a:blipFill>
                <a:blip r:embed="rId4"/>
                <a:stretch>
                  <a:fillRect l="-577" t="-1626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3F8AA-85E2-4942-81C0-93A20C6BB0D0}"/>
              </a:ext>
            </a:extLst>
          </p:cNvPr>
          <p:cNvCxnSpPr>
            <a:cxnSpLocks/>
          </p:cNvCxnSpPr>
          <p:nvPr/>
        </p:nvCxnSpPr>
        <p:spPr>
          <a:xfrm>
            <a:off x="710115" y="3259321"/>
            <a:ext cx="363029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C377BC-59BF-9C47-8B04-0EA0E81F4B13}"/>
              </a:ext>
            </a:extLst>
          </p:cNvPr>
          <p:cNvCxnSpPr>
            <a:cxnSpLocks/>
          </p:cNvCxnSpPr>
          <p:nvPr/>
        </p:nvCxnSpPr>
        <p:spPr>
          <a:xfrm>
            <a:off x="5340485" y="3278777"/>
            <a:ext cx="355194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10442E-48DA-DC42-8AEE-3C14F6ECA6DF}"/>
                  </a:ext>
                </a:extLst>
              </p:cNvPr>
              <p:cNvSpPr txBox="1"/>
              <p:nvPr/>
            </p:nvSpPr>
            <p:spPr>
              <a:xfrm>
                <a:off x="1217284" y="4301122"/>
                <a:ext cx="6479723" cy="465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rec</m:t>
                        </m:r>
                      </m:sup>
                    </m:sSubSup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Helvetica Light" panose="020B0403020202020204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Helvetica Light" panose="020B0403020202020204" pitchFamily="34" charset="0"/>
                  </a:rPr>
                  <a:t>p</a:t>
                </a:r>
                <a:r>
                  <a:rPr lang="en-US" sz="2400" baseline="-25000" dirty="0" err="1">
                    <a:solidFill>
                      <a:srgbClr val="FF0000"/>
                    </a:solidFill>
                    <a:latin typeface="Helvetica Light" panose="020B0403020202020204" pitchFamily="34" charset="0"/>
                  </a:rPr>
                  <a:t>T</a:t>
                </a:r>
                <a:r>
                  <a:rPr lang="en-US" sz="2400" dirty="0">
                    <a:solidFill>
                      <a:srgbClr val="FF0000"/>
                    </a:solidFill>
                    <a:latin typeface="Helvetica Light" panose="020B0403020202020204" pitchFamily="34" charset="0"/>
                  </a:rPr>
                  <a:t> &gt; 0.4 GeV, |𝜂| &lt; 2.5, no eff. correction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10442E-48DA-DC42-8AEE-3C14F6ECA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84" y="4301122"/>
                <a:ext cx="6479723" cy="465192"/>
              </a:xfrm>
              <a:prstGeom prst="rect">
                <a:avLst/>
              </a:prstGeom>
              <a:blipFill>
                <a:blip r:embed="rId5"/>
                <a:stretch>
                  <a:fillRect l="-196" t="-5405" r="-78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796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686EE4-E3B2-B944-A379-77DBAA28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45037" y="304245"/>
            <a:ext cx="3150856" cy="4628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4D522-D64F-174A-A58B-287A41E23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62849" y="601498"/>
            <a:ext cx="3240676" cy="40472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0696D-9818-F84B-BE5F-8BE356DA72AF}"/>
              </a:ext>
            </a:extLst>
          </p:cNvPr>
          <p:cNvSpPr txBox="1"/>
          <p:nvPr/>
        </p:nvSpPr>
        <p:spPr>
          <a:xfrm>
            <a:off x="1350606" y="210998"/>
            <a:ext cx="644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Charm and Bottom Separation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24DEA-C1EA-0743-A10A-50C668C98222}"/>
              </a:ext>
            </a:extLst>
          </p:cNvPr>
          <p:cNvSpPr txBox="1"/>
          <p:nvPr/>
        </p:nvSpPr>
        <p:spPr>
          <a:xfrm>
            <a:off x="387944" y="4123908"/>
            <a:ext cx="5208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d</a:t>
            </a:r>
            <a:r>
              <a:rPr lang="en-US" sz="1400" baseline="-25000" dirty="0">
                <a:latin typeface="Helvetica" pitchFamily="2" charset="0"/>
              </a:rPr>
              <a:t>0</a:t>
            </a:r>
            <a:r>
              <a:rPr lang="en-US" sz="1400" dirty="0">
                <a:latin typeface="Helvetica" pitchFamily="2" charset="0"/>
              </a:rPr>
              <a:t> = impact parameter of muon relative to the associated vertex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3EA801-54DE-174E-98F4-8CE3F0222EFA}"/>
              </a:ext>
            </a:extLst>
          </p:cNvPr>
          <p:cNvSpPr txBox="1"/>
          <p:nvPr/>
        </p:nvSpPr>
        <p:spPr>
          <a:xfrm>
            <a:off x="550273" y="4633532"/>
            <a:ext cx="82802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 Light" panose="020B0403020202020204" pitchFamily="34" charset="0"/>
              </a:rPr>
              <a:t>Redo correlation analysis selecting regions in d</a:t>
            </a:r>
            <a:r>
              <a:rPr lang="en-US" sz="2200" baseline="-25000" dirty="0">
                <a:latin typeface="Helvetica Light" panose="020B0403020202020204" pitchFamily="34" charset="0"/>
              </a:rPr>
              <a:t>0</a:t>
            </a:r>
            <a:r>
              <a:rPr lang="en-US" sz="2200" dirty="0">
                <a:latin typeface="Helvetica Light" panose="020B0403020202020204" pitchFamily="34" charset="0"/>
              </a:rPr>
              <a:t> and momentum mismatch.</a:t>
            </a:r>
          </a:p>
          <a:p>
            <a:endParaRPr lang="en-US" sz="2200" dirty="0">
              <a:latin typeface="Helvetica Light" panose="020B0403020202020204" pitchFamily="34" charset="0"/>
            </a:endParaRPr>
          </a:p>
          <a:p>
            <a:r>
              <a:rPr lang="en-US" sz="2200" dirty="0">
                <a:latin typeface="Helvetica Light" panose="020B0403020202020204" pitchFamily="34" charset="0"/>
              </a:rPr>
              <a:t>Extracted bottom fraction consistent with FONLL/PYTHIA8, which are used for additional systematic uncertainties.</a:t>
            </a:r>
          </a:p>
        </p:txBody>
      </p:sp>
    </p:spTree>
    <p:extLst>
      <p:ext uri="{BB962C8B-B14F-4D97-AF65-F5344CB8AC3E}">
        <p14:creationId xmlns:p14="http://schemas.microsoft.com/office/powerpoint/2010/main" val="2517346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DEE6BA-59C2-F246-ACE2-958700B7B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81960" y="471923"/>
            <a:ext cx="3466379" cy="432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362113"/>
            <a:ext cx="2057400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6A979-BCDB-C849-8BB0-F63F4247478C}"/>
              </a:ext>
            </a:extLst>
          </p:cNvPr>
          <p:cNvSpPr txBox="1"/>
          <p:nvPr/>
        </p:nvSpPr>
        <p:spPr>
          <a:xfrm>
            <a:off x="1350606" y="320929"/>
            <a:ext cx="644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Charm and Bottom Separation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B71CAE-96FC-7D4C-A19A-D67EE74A0320}"/>
                  </a:ext>
                </a:extLst>
              </p:cNvPr>
              <p:cNvSpPr txBox="1"/>
              <p:nvPr/>
            </p:nvSpPr>
            <p:spPr>
              <a:xfrm>
                <a:off x="1281614" y="6036894"/>
                <a:ext cx="6580777" cy="602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Helvetica Light" panose="020B0403020202020204" pitchFamily="34" charset="0"/>
                  </a:rPr>
                  <a:t>Measure</a:t>
                </a:r>
                <a:r>
                  <a:rPr lang="en-US" sz="24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  <m:sup/>
                    </m:sSubSup>
                  </m:oMath>
                </a14:m>
                <a:r>
                  <a:rPr lang="en-US" sz="2400" dirty="0">
                    <a:latin typeface="Helvetica Light" panose="020B0403020202020204" pitchFamily="34" charset="0"/>
                  </a:rPr>
                  <a:t> </a:t>
                </a:r>
                <a:r>
                  <a:rPr lang="en-US" sz="2800" dirty="0">
                    <a:latin typeface="Helvetica Light" panose="020B0403020202020204" pitchFamily="34" charset="0"/>
                  </a:rPr>
                  <a:t>in each of the four regions </a:t>
                </a:r>
                <a:endParaRPr lang="en-US" sz="2400" dirty="0"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B71CAE-96FC-7D4C-A19A-D67EE74A0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614" y="6036894"/>
                <a:ext cx="6580777" cy="602473"/>
              </a:xfrm>
              <a:prstGeom prst="rect">
                <a:avLst/>
              </a:prstGeom>
              <a:blipFill>
                <a:blip r:embed="rId3"/>
                <a:stretch>
                  <a:fillRect l="-1734" r="-1734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43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C3735-CE68-0940-9F8B-70DFC083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0354" y="976940"/>
            <a:ext cx="3322438" cy="4149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EE6BA-59C2-F246-ACE2-958700B7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81960" y="471923"/>
            <a:ext cx="3466379" cy="432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362113"/>
            <a:ext cx="2057400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6A979-BCDB-C849-8BB0-F63F4247478C}"/>
              </a:ext>
            </a:extLst>
          </p:cNvPr>
          <p:cNvSpPr txBox="1"/>
          <p:nvPr/>
        </p:nvSpPr>
        <p:spPr>
          <a:xfrm>
            <a:off x="1350606" y="320929"/>
            <a:ext cx="644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Charm and Bottom Separation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C26FA8-D163-8541-9A1A-F06996268913}"/>
              </a:ext>
            </a:extLst>
          </p:cNvPr>
          <p:cNvSpPr/>
          <p:nvPr/>
        </p:nvSpPr>
        <p:spPr>
          <a:xfrm>
            <a:off x="5441058" y="1057984"/>
            <a:ext cx="687689" cy="2758314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A8099-E980-8544-BD99-BCD791E5C9A7}"/>
              </a:ext>
            </a:extLst>
          </p:cNvPr>
          <p:cNvSpPr/>
          <p:nvPr/>
        </p:nvSpPr>
        <p:spPr>
          <a:xfrm>
            <a:off x="171449" y="1390416"/>
            <a:ext cx="4221981" cy="3322437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93B4E6-88EF-3E4F-A0BB-7A271EB82830}"/>
              </a:ext>
            </a:extLst>
          </p:cNvPr>
          <p:cNvCxnSpPr/>
          <p:nvPr/>
        </p:nvCxnSpPr>
        <p:spPr>
          <a:xfrm flipH="1">
            <a:off x="171449" y="1057984"/>
            <a:ext cx="5269609" cy="332431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FDE201-51C9-E342-BD6E-E42714B57041}"/>
              </a:ext>
            </a:extLst>
          </p:cNvPr>
          <p:cNvCxnSpPr>
            <a:cxnSpLocks/>
          </p:cNvCxnSpPr>
          <p:nvPr/>
        </p:nvCxnSpPr>
        <p:spPr>
          <a:xfrm flipH="1">
            <a:off x="4393430" y="3816299"/>
            <a:ext cx="1735318" cy="896554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12970C1-8748-0D4D-A275-10551D679FCC}"/>
              </a:ext>
            </a:extLst>
          </p:cNvPr>
          <p:cNvSpPr txBox="1"/>
          <p:nvPr/>
        </p:nvSpPr>
        <p:spPr>
          <a:xfrm>
            <a:off x="360786" y="4905067"/>
            <a:ext cx="416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Extrapolate low d</a:t>
            </a:r>
            <a:r>
              <a:rPr lang="en-US" sz="2000" baseline="-25000" dirty="0">
                <a:solidFill>
                  <a:srgbClr val="7030A0"/>
                </a:solidFill>
                <a:latin typeface="Helvetica Light" panose="020B0403020202020204" pitchFamily="34" charset="0"/>
              </a:rPr>
              <a:t>0</a:t>
            </a:r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 region to </a:t>
            </a:r>
            <a:r>
              <a:rPr lang="en-US" sz="2000" dirty="0" err="1">
                <a:solidFill>
                  <a:srgbClr val="7030A0"/>
                </a:solidFill>
                <a:latin typeface="Helvetica Light" panose="020B0403020202020204" pitchFamily="34" charset="0"/>
              </a:rPr>
              <a:t>f</a:t>
            </a:r>
            <a:r>
              <a:rPr lang="en-US" sz="2000" baseline="30000" dirty="0" err="1">
                <a:solidFill>
                  <a:srgbClr val="7030A0"/>
                </a:solidFill>
                <a:latin typeface="Helvetica Light" panose="020B0403020202020204" pitchFamily="34" charset="0"/>
              </a:rPr>
              <a:t>sig</a:t>
            </a:r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52A980-96B9-BA43-B9AE-520C01CF1E82}"/>
                  </a:ext>
                </a:extLst>
              </p:cNvPr>
              <p:cNvSpPr txBox="1"/>
              <p:nvPr/>
            </p:nvSpPr>
            <p:spPr>
              <a:xfrm>
                <a:off x="418988" y="5305177"/>
                <a:ext cx="404851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p>
                      </m:sSup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𝑠𝑖𝑔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𝑏𝑘𝑔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52A980-96B9-BA43-B9AE-520C01CF1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88" y="5305177"/>
                <a:ext cx="4048516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E5FF0C-0F67-F74E-938F-179B686A25AA}"/>
                  </a:ext>
                </a:extLst>
              </p:cNvPr>
              <p:cNvSpPr txBox="1"/>
              <p:nvPr/>
            </p:nvSpPr>
            <p:spPr>
              <a:xfrm>
                <a:off x="1281614" y="6036894"/>
                <a:ext cx="6580777" cy="602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Helvetica Light" panose="020B0403020202020204" pitchFamily="34" charset="0"/>
                  </a:rPr>
                  <a:t>Measure</a:t>
                </a:r>
                <a:r>
                  <a:rPr lang="en-US" sz="24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  <m:sup/>
                    </m:sSubSup>
                  </m:oMath>
                </a14:m>
                <a:r>
                  <a:rPr lang="en-US" sz="2400" dirty="0">
                    <a:latin typeface="Helvetica Light" panose="020B0403020202020204" pitchFamily="34" charset="0"/>
                  </a:rPr>
                  <a:t> </a:t>
                </a:r>
                <a:r>
                  <a:rPr lang="en-US" sz="2800" dirty="0">
                    <a:latin typeface="Helvetica Light" panose="020B0403020202020204" pitchFamily="34" charset="0"/>
                  </a:rPr>
                  <a:t>in each of the four regions </a:t>
                </a:r>
                <a:endParaRPr lang="en-US" sz="2400" dirty="0"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E5FF0C-0F67-F74E-938F-179B686A2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614" y="6036894"/>
                <a:ext cx="6580777" cy="602473"/>
              </a:xfrm>
              <a:prstGeom prst="rect">
                <a:avLst/>
              </a:prstGeom>
              <a:blipFill>
                <a:blip r:embed="rId5"/>
                <a:stretch>
                  <a:fillRect l="-1734" r="-1734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64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62A1D68-1503-E94D-BA3F-92728EBA1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0354" y="976940"/>
            <a:ext cx="3322438" cy="4149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EE6BA-59C2-F246-ACE2-958700B7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81960" y="471923"/>
            <a:ext cx="3466379" cy="432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362113"/>
            <a:ext cx="2057400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6A979-BCDB-C849-8BB0-F63F4247478C}"/>
              </a:ext>
            </a:extLst>
          </p:cNvPr>
          <p:cNvSpPr txBox="1"/>
          <p:nvPr/>
        </p:nvSpPr>
        <p:spPr>
          <a:xfrm>
            <a:off x="1350606" y="320929"/>
            <a:ext cx="644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Charm and Bottom Separation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C26FA8-D163-8541-9A1A-F06996268913}"/>
              </a:ext>
            </a:extLst>
          </p:cNvPr>
          <p:cNvSpPr/>
          <p:nvPr/>
        </p:nvSpPr>
        <p:spPr>
          <a:xfrm>
            <a:off x="5441058" y="1057984"/>
            <a:ext cx="687689" cy="2758314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A8099-E980-8544-BD99-BCD791E5C9A7}"/>
              </a:ext>
            </a:extLst>
          </p:cNvPr>
          <p:cNvSpPr/>
          <p:nvPr/>
        </p:nvSpPr>
        <p:spPr>
          <a:xfrm>
            <a:off x="171449" y="1390416"/>
            <a:ext cx="4221981" cy="3322437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93B4E6-88EF-3E4F-A0BB-7A271EB82830}"/>
              </a:ext>
            </a:extLst>
          </p:cNvPr>
          <p:cNvCxnSpPr/>
          <p:nvPr/>
        </p:nvCxnSpPr>
        <p:spPr>
          <a:xfrm flipH="1">
            <a:off x="171449" y="1057984"/>
            <a:ext cx="5269609" cy="332431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FDE201-51C9-E342-BD6E-E42714B57041}"/>
              </a:ext>
            </a:extLst>
          </p:cNvPr>
          <p:cNvCxnSpPr>
            <a:cxnSpLocks/>
          </p:cNvCxnSpPr>
          <p:nvPr/>
        </p:nvCxnSpPr>
        <p:spPr>
          <a:xfrm flipH="1">
            <a:off x="4393430" y="3816299"/>
            <a:ext cx="1735318" cy="896554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12970C1-8748-0D4D-A275-10551D679FCC}"/>
              </a:ext>
            </a:extLst>
          </p:cNvPr>
          <p:cNvSpPr txBox="1"/>
          <p:nvPr/>
        </p:nvSpPr>
        <p:spPr>
          <a:xfrm>
            <a:off x="360786" y="4905067"/>
            <a:ext cx="416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Extrapolate low d</a:t>
            </a:r>
            <a:r>
              <a:rPr lang="en-US" sz="2000" baseline="-25000" dirty="0">
                <a:solidFill>
                  <a:srgbClr val="7030A0"/>
                </a:solidFill>
                <a:latin typeface="Helvetica Light" panose="020B0403020202020204" pitchFamily="34" charset="0"/>
              </a:rPr>
              <a:t>0</a:t>
            </a:r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 region to </a:t>
            </a:r>
            <a:r>
              <a:rPr lang="en-US" sz="2000" dirty="0" err="1">
                <a:solidFill>
                  <a:srgbClr val="7030A0"/>
                </a:solidFill>
                <a:latin typeface="Helvetica Light" panose="020B0403020202020204" pitchFamily="34" charset="0"/>
              </a:rPr>
              <a:t>f</a:t>
            </a:r>
            <a:r>
              <a:rPr lang="en-US" sz="2000" baseline="30000" dirty="0" err="1">
                <a:solidFill>
                  <a:srgbClr val="7030A0"/>
                </a:solidFill>
                <a:latin typeface="Helvetica Light" panose="020B0403020202020204" pitchFamily="34" charset="0"/>
              </a:rPr>
              <a:t>sig</a:t>
            </a:r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52A980-96B9-BA43-B9AE-520C01CF1E82}"/>
                  </a:ext>
                </a:extLst>
              </p:cNvPr>
              <p:cNvSpPr txBox="1"/>
              <p:nvPr/>
            </p:nvSpPr>
            <p:spPr>
              <a:xfrm>
                <a:off x="418988" y="5305177"/>
                <a:ext cx="404851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p>
                      </m:sSup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𝑠𝑖𝑔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𝑏𝑘𝑔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52A980-96B9-BA43-B9AE-520C01CF1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88" y="5305177"/>
                <a:ext cx="4048516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23E6C09-0738-8240-B49C-9F63DE6BF8C4}"/>
              </a:ext>
            </a:extLst>
          </p:cNvPr>
          <p:cNvSpPr/>
          <p:nvPr/>
        </p:nvSpPr>
        <p:spPr>
          <a:xfrm>
            <a:off x="6157157" y="1057984"/>
            <a:ext cx="2699676" cy="2758314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19672-76D5-C646-A8FF-05D256890885}"/>
              </a:ext>
            </a:extLst>
          </p:cNvPr>
          <p:cNvSpPr txBox="1"/>
          <p:nvPr/>
        </p:nvSpPr>
        <p:spPr>
          <a:xfrm>
            <a:off x="4676497" y="5222111"/>
            <a:ext cx="4578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4682A"/>
                </a:solidFill>
                <a:latin typeface="Helvetica Light" panose="020B0403020202020204" pitchFamily="34" charset="0"/>
              </a:rPr>
              <a:t>High d</a:t>
            </a:r>
            <a:r>
              <a:rPr lang="en-US" sz="2000" baseline="-25000" dirty="0">
                <a:solidFill>
                  <a:srgbClr val="C4682A"/>
                </a:solidFill>
                <a:latin typeface="Helvetica Light" panose="020B0403020202020204" pitchFamily="34" charset="0"/>
              </a:rPr>
              <a:t>0</a:t>
            </a:r>
            <a:r>
              <a:rPr lang="en-US" sz="2000" dirty="0">
                <a:solidFill>
                  <a:srgbClr val="C4682A"/>
                </a:solidFill>
                <a:latin typeface="Helvetica Light" panose="020B0403020202020204" pitchFamily="34" charset="0"/>
              </a:rPr>
              <a:t> region v</a:t>
            </a:r>
            <a:r>
              <a:rPr lang="en-US" sz="2000" baseline="-25000" dirty="0">
                <a:solidFill>
                  <a:srgbClr val="C4682A"/>
                </a:solidFill>
                <a:latin typeface="Helvetica Light" panose="020B0403020202020204" pitchFamily="34" charset="0"/>
              </a:rPr>
              <a:t>2,2</a:t>
            </a:r>
            <a:r>
              <a:rPr lang="en-US" sz="2000" dirty="0">
                <a:solidFill>
                  <a:srgbClr val="C4682A"/>
                </a:solidFill>
                <a:latin typeface="Helvetica Light" panose="020B0403020202020204" pitchFamily="34" charset="0"/>
              </a:rPr>
              <a:t> determined directly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907A29-FDC0-A043-8F0F-6002ACE98E48}"/>
              </a:ext>
            </a:extLst>
          </p:cNvPr>
          <p:cNvCxnSpPr>
            <a:stCxn id="19" idx="0"/>
          </p:cNvCxnSpPr>
          <p:nvPr/>
        </p:nvCxnSpPr>
        <p:spPr>
          <a:xfrm flipV="1">
            <a:off x="6965746" y="3816298"/>
            <a:ext cx="1891087" cy="140581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A83C49-8129-DD41-9E3B-B05821DDCA4F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157158" y="3816299"/>
            <a:ext cx="808588" cy="140581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DD9A1D-D3E3-354B-82E2-2A666AE3CBB3}"/>
                  </a:ext>
                </a:extLst>
              </p:cNvPr>
              <p:cNvSpPr txBox="1"/>
              <p:nvPr/>
            </p:nvSpPr>
            <p:spPr>
              <a:xfrm>
                <a:off x="1281614" y="6036894"/>
                <a:ext cx="6580777" cy="602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Helvetica Light" panose="020B0403020202020204" pitchFamily="34" charset="0"/>
                  </a:rPr>
                  <a:t>Measure</a:t>
                </a:r>
                <a:r>
                  <a:rPr lang="en-US" sz="24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  <m:sup/>
                    </m:sSubSup>
                  </m:oMath>
                </a14:m>
                <a:r>
                  <a:rPr lang="en-US" sz="2400" dirty="0">
                    <a:latin typeface="Helvetica Light" panose="020B0403020202020204" pitchFamily="34" charset="0"/>
                  </a:rPr>
                  <a:t> </a:t>
                </a:r>
                <a:r>
                  <a:rPr lang="en-US" sz="2800" dirty="0">
                    <a:latin typeface="Helvetica Light" panose="020B0403020202020204" pitchFamily="34" charset="0"/>
                  </a:rPr>
                  <a:t>in each of the four regions </a:t>
                </a:r>
                <a:endParaRPr lang="en-US" sz="2400" dirty="0"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DD9A1D-D3E3-354B-82E2-2A666AE3C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614" y="6036894"/>
                <a:ext cx="6580777" cy="602473"/>
              </a:xfrm>
              <a:prstGeom prst="rect">
                <a:avLst/>
              </a:prstGeom>
              <a:blipFill>
                <a:blip r:embed="rId5"/>
                <a:stretch>
                  <a:fillRect l="-1734" r="-1734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3571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190359C-E5D0-734D-B34B-5D3100A2F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0354" y="976940"/>
            <a:ext cx="3322438" cy="41493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7260BF-A6C9-BE42-98F9-1DAEFB649419}"/>
              </a:ext>
            </a:extLst>
          </p:cNvPr>
          <p:cNvSpPr/>
          <p:nvPr/>
        </p:nvSpPr>
        <p:spPr>
          <a:xfrm>
            <a:off x="538620" y="6036894"/>
            <a:ext cx="7895020" cy="5725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DEE6BA-59C2-F246-ACE2-958700B7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81960" y="471923"/>
            <a:ext cx="3466379" cy="432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362113"/>
            <a:ext cx="2057400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6A979-BCDB-C849-8BB0-F63F4247478C}"/>
              </a:ext>
            </a:extLst>
          </p:cNvPr>
          <p:cNvSpPr txBox="1"/>
          <p:nvPr/>
        </p:nvSpPr>
        <p:spPr>
          <a:xfrm>
            <a:off x="1350606" y="320929"/>
            <a:ext cx="644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Charm and Bottom Separation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C26FA8-D163-8541-9A1A-F06996268913}"/>
              </a:ext>
            </a:extLst>
          </p:cNvPr>
          <p:cNvSpPr/>
          <p:nvPr/>
        </p:nvSpPr>
        <p:spPr>
          <a:xfrm>
            <a:off x="5441058" y="1057984"/>
            <a:ext cx="687689" cy="2758314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A8099-E980-8544-BD99-BCD791E5C9A7}"/>
              </a:ext>
            </a:extLst>
          </p:cNvPr>
          <p:cNvSpPr/>
          <p:nvPr/>
        </p:nvSpPr>
        <p:spPr>
          <a:xfrm>
            <a:off x="171449" y="1390416"/>
            <a:ext cx="4221981" cy="3322437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93B4E6-88EF-3E4F-A0BB-7A271EB82830}"/>
              </a:ext>
            </a:extLst>
          </p:cNvPr>
          <p:cNvCxnSpPr/>
          <p:nvPr/>
        </p:nvCxnSpPr>
        <p:spPr>
          <a:xfrm flipH="1">
            <a:off x="171449" y="1057984"/>
            <a:ext cx="5269609" cy="332431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FDE201-51C9-E342-BD6E-E42714B57041}"/>
              </a:ext>
            </a:extLst>
          </p:cNvPr>
          <p:cNvCxnSpPr>
            <a:cxnSpLocks/>
          </p:cNvCxnSpPr>
          <p:nvPr/>
        </p:nvCxnSpPr>
        <p:spPr>
          <a:xfrm flipH="1">
            <a:off x="4393430" y="3816299"/>
            <a:ext cx="1735318" cy="896554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12970C1-8748-0D4D-A275-10551D679FCC}"/>
              </a:ext>
            </a:extLst>
          </p:cNvPr>
          <p:cNvSpPr txBox="1"/>
          <p:nvPr/>
        </p:nvSpPr>
        <p:spPr>
          <a:xfrm>
            <a:off x="360786" y="4905067"/>
            <a:ext cx="416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Extrapolate low d</a:t>
            </a:r>
            <a:r>
              <a:rPr lang="en-US" sz="2000" baseline="-25000" dirty="0">
                <a:solidFill>
                  <a:srgbClr val="7030A0"/>
                </a:solidFill>
                <a:latin typeface="Helvetica Light" panose="020B0403020202020204" pitchFamily="34" charset="0"/>
              </a:rPr>
              <a:t>0</a:t>
            </a:r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 region to </a:t>
            </a:r>
            <a:r>
              <a:rPr lang="en-US" sz="2000" dirty="0" err="1">
                <a:solidFill>
                  <a:srgbClr val="7030A0"/>
                </a:solidFill>
                <a:latin typeface="Helvetica Light" panose="020B0403020202020204" pitchFamily="34" charset="0"/>
              </a:rPr>
              <a:t>f</a:t>
            </a:r>
            <a:r>
              <a:rPr lang="en-US" sz="2000" baseline="30000" dirty="0" err="1">
                <a:solidFill>
                  <a:srgbClr val="7030A0"/>
                </a:solidFill>
                <a:latin typeface="Helvetica Light" panose="020B0403020202020204" pitchFamily="34" charset="0"/>
              </a:rPr>
              <a:t>sig</a:t>
            </a:r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52A980-96B9-BA43-B9AE-520C01CF1E82}"/>
                  </a:ext>
                </a:extLst>
              </p:cNvPr>
              <p:cNvSpPr txBox="1"/>
              <p:nvPr/>
            </p:nvSpPr>
            <p:spPr>
              <a:xfrm>
                <a:off x="418988" y="5305177"/>
                <a:ext cx="404851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p>
                      </m:sSup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𝑠𝑖𝑔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𝑏𝑘𝑔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52A980-96B9-BA43-B9AE-520C01CF1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88" y="5305177"/>
                <a:ext cx="4048516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23E6C09-0738-8240-B49C-9F63DE6BF8C4}"/>
              </a:ext>
            </a:extLst>
          </p:cNvPr>
          <p:cNvSpPr/>
          <p:nvPr/>
        </p:nvSpPr>
        <p:spPr>
          <a:xfrm>
            <a:off x="6157157" y="1057984"/>
            <a:ext cx="2699676" cy="2758314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19672-76D5-C646-A8FF-05D256890885}"/>
              </a:ext>
            </a:extLst>
          </p:cNvPr>
          <p:cNvSpPr txBox="1"/>
          <p:nvPr/>
        </p:nvSpPr>
        <p:spPr>
          <a:xfrm>
            <a:off x="4676497" y="5222111"/>
            <a:ext cx="4578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4682A"/>
                </a:solidFill>
                <a:latin typeface="Helvetica Light" panose="020B0403020202020204" pitchFamily="34" charset="0"/>
              </a:rPr>
              <a:t>High d</a:t>
            </a:r>
            <a:r>
              <a:rPr lang="en-US" sz="2000" baseline="-25000" dirty="0">
                <a:solidFill>
                  <a:srgbClr val="C4682A"/>
                </a:solidFill>
                <a:latin typeface="Helvetica Light" panose="020B0403020202020204" pitchFamily="34" charset="0"/>
              </a:rPr>
              <a:t>0</a:t>
            </a:r>
            <a:r>
              <a:rPr lang="en-US" sz="2000" dirty="0">
                <a:solidFill>
                  <a:srgbClr val="C4682A"/>
                </a:solidFill>
                <a:latin typeface="Helvetica Light" panose="020B0403020202020204" pitchFamily="34" charset="0"/>
              </a:rPr>
              <a:t> region v</a:t>
            </a:r>
            <a:r>
              <a:rPr lang="en-US" sz="2000" baseline="-25000" dirty="0">
                <a:solidFill>
                  <a:srgbClr val="C4682A"/>
                </a:solidFill>
                <a:latin typeface="Helvetica Light" panose="020B0403020202020204" pitchFamily="34" charset="0"/>
              </a:rPr>
              <a:t>2,2</a:t>
            </a:r>
            <a:r>
              <a:rPr lang="en-US" sz="2000" dirty="0">
                <a:solidFill>
                  <a:srgbClr val="C4682A"/>
                </a:solidFill>
                <a:latin typeface="Helvetica Light" panose="020B0403020202020204" pitchFamily="34" charset="0"/>
              </a:rPr>
              <a:t> determined directly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907A29-FDC0-A043-8F0F-6002ACE98E48}"/>
              </a:ext>
            </a:extLst>
          </p:cNvPr>
          <p:cNvCxnSpPr>
            <a:stCxn id="19" idx="0"/>
          </p:cNvCxnSpPr>
          <p:nvPr/>
        </p:nvCxnSpPr>
        <p:spPr>
          <a:xfrm flipV="1">
            <a:off x="6965746" y="3816298"/>
            <a:ext cx="1891087" cy="140581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A83C49-8129-DD41-9E3B-B05821DDCA4F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157158" y="3816299"/>
            <a:ext cx="808588" cy="140581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249FCB-1342-6140-9F91-2C55E613BDD6}"/>
                  </a:ext>
                </a:extLst>
              </p:cNvPr>
              <p:cNvSpPr txBox="1"/>
              <p:nvPr/>
            </p:nvSpPr>
            <p:spPr>
              <a:xfrm>
                <a:off x="538620" y="6036894"/>
                <a:ext cx="8066760" cy="572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Helvetica" pitchFamily="2" charset="0"/>
                  </a:rPr>
                  <a:t>Two measurements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𝑠𝑖𝑔</m:t>
                        </m:r>
                      </m:sup>
                    </m:sSubSup>
                  </m:oMath>
                </a14:m>
                <a:r>
                  <a:rPr lang="en-US" sz="2400" dirty="0">
                    <a:latin typeface="Helvetica Light" panose="020B0403020202020204" pitchFamily="34" charset="0"/>
                  </a:rPr>
                  <a:t> </a:t>
                </a:r>
                <a:r>
                  <a:rPr lang="en-US" sz="2400" dirty="0">
                    <a:latin typeface="Helvetica" pitchFamily="2" charset="0"/>
                  </a:rPr>
                  <a:t>with two different b fractions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249FCB-1342-6140-9F91-2C55E613B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20" y="6036894"/>
                <a:ext cx="8066760" cy="572593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140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C04852-0EC2-7B43-9CCF-0F19689D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16041" y="839654"/>
            <a:ext cx="3508628" cy="4381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F4B3A-5863-0F43-AB64-EBE0C08BB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1191" y="839654"/>
            <a:ext cx="3508628" cy="43819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362113"/>
            <a:ext cx="2057400" cy="365125"/>
          </a:xfrm>
        </p:spPr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BFD33F-7850-064A-9DF6-B9E88DB71B73}"/>
              </a:ext>
            </a:extLst>
          </p:cNvPr>
          <p:cNvSpPr txBox="1"/>
          <p:nvPr/>
        </p:nvSpPr>
        <p:spPr>
          <a:xfrm>
            <a:off x="1350606" y="320929"/>
            <a:ext cx="644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Charm and Bottom Separation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336E50-7BD4-9B49-9C76-87247690FB8A}"/>
              </a:ext>
            </a:extLst>
          </p:cNvPr>
          <p:cNvSpPr txBox="1"/>
          <p:nvPr/>
        </p:nvSpPr>
        <p:spPr>
          <a:xfrm>
            <a:off x="604562" y="5838893"/>
            <a:ext cx="7934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Now can solve for </a:t>
            </a:r>
            <a:r>
              <a:rPr lang="en-US" sz="2800" dirty="0">
                <a:solidFill>
                  <a:srgbClr val="0432FF"/>
                </a:solidFill>
                <a:latin typeface="Helvetica Light" panose="020B0403020202020204" pitchFamily="34" charset="0"/>
              </a:rPr>
              <a:t>v</a:t>
            </a:r>
            <a:r>
              <a:rPr lang="en-US" sz="2800" baseline="-25000" dirty="0">
                <a:solidFill>
                  <a:srgbClr val="0432FF"/>
                </a:solidFill>
                <a:latin typeface="Helvetica Light" panose="020B0403020202020204" pitchFamily="34" charset="0"/>
              </a:rPr>
              <a:t>2</a:t>
            </a:r>
            <a:r>
              <a:rPr lang="en-US" sz="2800" dirty="0">
                <a:solidFill>
                  <a:srgbClr val="0432FF"/>
                </a:solidFill>
                <a:latin typeface="Helvetica Light" panose="020B0403020202020204" pitchFamily="34" charset="0"/>
              </a:rPr>
              <a:t> charm </a:t>
            </a:r>
            <a:r>
              <a:rPr lang="en-US" sz="2800" dirty="0">
                <a:latin typeface="Helvetica Light" panose="020B0403020202020204" pitchFamily="34" charset="0"/>
              </a:rPr>
              <a:t>and </a:t>
            </a:r>
            <a:r>
              <a:rPr lang="en-US" sz="2800" dirty="0">
                <a:solidFill>
                  <a:srgbClr val="FF0000"/>
                </a:solidFill>
                <a:latin typeface="Helvetica Light" panose="020B0403020202020204" pitchFamily="34" charset="0"/>
              </a:rPr>
              <a:t>v</a:t>
            </a:r>
            <a:r>
              <a:rPr lang="en-US" sz="2800" baseline="-25000" dirty="0">
                <a:solidFill>
                  <a:srgbClr val="FF0000"/>
                </a:solidFill>
                <a:latin typeface="Helvetica Light" panose="020B0403020202020204" pitchFamily="34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Helvetica Light" panose="020B0403020202020204" pitchFamily="34" charset="0"/>
              </a:rPr>
              <a:t> bottom </a:t>
            </a:r>
            <a:endParaRPr lang="en-US" sz="2800" dirty="0">
              <a:latin typeface="Helvetica Light" panose="020B04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0C73A9-2D77-6648-87BB-76E0819833C4}"/>
                  </a:ext>
                </a:extLst>
              </p:cNvPr>
              <p:cNvSpPr txBox="1"/>
              <p:nvPr/>
            </p:nvSpPr>
            <p:spPr>
              <a:xfrm>
                <a:off x="4640014" y="4716011"/>
                <a:ext cx="423586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𝑠𝑖𝑔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0C73A9-2D77-6648-87BB-76E081983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014" y="4716011"/>
                <a:ext cx="4235867" cy="492443"/>
              </a:xfrm>
              <a:prstGeom prst="rect">
                <a:avLst/>
              </a:prstGeom>
              <a:blipFill>
                <a:blip r:embed="rId4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3933F69F-1791-5042-9E7C-EB70451C0036}"/>
              </a:ext>
            </a:extLst>
          </p:cNvPr>
          <p:cNvSpPr/>
          <p:nvPr/>
        </p:nvSpPr>
        <p:spPr>
          <a:xfrm rot="629280">
            <a:off x="4001094" y="3440826"/>
            <a:ext cx="609040" cy="561718"/>
          </a:xfrm>
          <a:prstGeom prst="ellipse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714307-EC27-EF46-BD47-BEA7F763368D}"/>
              </a:ext>
            </a:extLst>
          </p:cNvPr>
          <p:cNvCxnSpPr>
            <a:cxnSpLocks/>
          </p:cNvCxnSpPr>
          <p:nvPr/>
        </p:nvCxnSpPr>
        <p:spPr>
          <a:xfrm flipV="1">
            <a:off x="4620558" y="3278221"/>
            <a:ext cx="1994251" cy="403094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542236-69B7-A343-8E13-A028BE9545E2}"/>
              </a:ext>
            </a:extLst>
          </p:cNvPr>
          <p:cNvSpPr txBox="1"/>
          <p:nvPr/>
        </p:nvSpPr>
        <p:spPr>
          <a:xfrm>
            <a:off x="407077" y="4784928"/>
            <a:ext cx="416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Extrapolate low d</a:t>
            </a:r>
            <a:r>
              <a:rPr lang="en-US" sz="2000" baseline="-25000" dirty="0">
                <a:solidFill>
                  <a:srgbClr val="7030A0"/>
                </a:solidFill>
                <a:latin typeface="Helvetica Light" panose="020B0403020202020204" pitchFamily="34" charset="0"/>
              </a:rPr>
              <a:t>0</a:t>
            </a:r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 region to </a:t>
            </a:r>
            <a:r>
              <a:rPr lang="en-US" sz="2000" dirty="0" err="1">
                <a:solidFill>
                  <a:srgbClr val="7030A0"/>
                </a:solidFill>
                <a:latin typeface="Helvetica Light" panose="020B0403020202020204" pitchFamily="34" charset="0"/>
              </a:rPr>
              <a:t>f</a:t>
            </a:r>
            <a:r>
              <a:rPr lang="en-US" sz="2000" baseline="30000" dirty="0" err="1">
                <a:solidFill>
                  <a:srgbClr val="7030A0"/>
                </a:solidFill>
                <a:latin typeface="Helvetica Light" panose="020B0403020202020204" pitchFamily="34" charset="0"/>
              </a:rPr>
              <a:t>sig</a:t>
            </a:r>
            <a:r>
              <a:rPr lang="en-US" sz="2000" dirty="0">
                <a:solidFill>
                  <a:srgbClr val="7030A0"/>
                </a:solidFill>
                <a:latin typeface="Helvetica Light" panose="020B0403020202020204" pitchFamily="34" charset="0"/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204487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FEFA0EF-C6DF-E647-BE03-ABC35D60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463"/>
          <a:stretch/>
        </p:blipFill>
        <p:spPr>
          <a:xfrm>
            <a:off x="0" y="1798423"/>
            <a:ext cx="9144000" cy="50595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96F74-ED65-2047-9523-8ABC19F8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82837-5589-9643-BB83-D44C08CEF9F9}"/>
              </a:ext>
            </a:extLst>
          </p:cNvPr>
          <p:cNvSpPr txBox="1"/>
          <p:nvPr/>
        </p:nvSpPr>
        <p:spPr>
          <a:xfrm>
            <a:off x="446183" y="148969"/>
            <a:ext cx="8251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Helvetica Light" panose="020B0403020202020204" pitchFamily="34" charset="0"/>
              </a:rPr>
              <a:t>Do charm and bottom quarks flow with the quark-gluon fluid?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E9903-00F6-D444-8100-D42640BDBA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3609" y="4449403"/>
            <a:ext cx="684290" cy="684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4F763-A979-F342-8341-41BD884A70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3358" y="4544877"/>
            <a:ext cx="913225" cy="9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47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0C6433-C2CB-3045-BA2A-3B3F72FCC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43907" y="490654"/>
            <a:ext cx="3159362" cy="4640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D091E2-1453-C447-940E-71642DC27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4884" y="497592"/>
            <a:ext cx="3129770" cy="4597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15FF6A-5AD3-DC48-968A-04333AEEE64A}"/>
              </a:ext>
            </a:extLst>
          </p:cNvPr>
          <p:cNvSpPr txBox="1"/>
          <p:nvPr/>
        </p:nvSpPr>
        <p:spPr>
          <a:xfrm>
            <a:off x="360538" y="5982812"/>
            <a:ext cx="8619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 Light" panose="020B0403020202020204" pitchFamily="34" charset="0"/>
              </a:rPr>
              <a:t>No theory calculations available yet.  Excited to see possible physics explanations.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BBDFB-C966-554B-9076-650CF299D96F}"/>
              </a:ext>
            </a:extLst>
          </p:cNvPr>
          <p:cNvSpPr txBox="1"/>
          <p:nvPr/>
        </p:nvSpPr>
        <p:spPr>
          <a:xfrm>
            <a:off x="392812" y="308610"/>
            <a:ext cx="835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Helvetica Light" panose="020B0403020202020204" pitchFamily="34" charset="0"/>
              </a:rPr>
              <a:t>Charm</a:t>
            </a:r>
            <a:r>
              <a:rPr lang="en-US" sz="3200" dirty="0">
                <a:latin typeface="Helvetica Light" panose="020B0403020202020204" pitchFamily="34" charset="0"/>
              </a:rPr>
              <a:t> and </a:t>
            </a:r>
            <a:r>
              <a:rPr lang="en-US" sz="3200" dirty="0">
                <a:solidFill>
                  <a:srgbClr val="FF0000"/>
                </a:solidFill>
                <a:latin typeface="Helvetica Light" panose="020B0403020202020204" pitchFamily="34" charset="0"/>
              </a:rPr>
              <a:t>Bottom</a:t>
            </a:r>
            <a:r>
              <a:rPr lang="en-US" sz="3200" dirty="0">
                <a:latin typeface="Helvetica Light" panose="020B0403020202020204" pitchFamily="34" charset="0"/>
              </a:rPr>
              <a:t> Elliptic Flow in </a:t>
            </a:r>
            <a:r>
              <a:rPr lang="en-US" sz="3200" i="1" dirty="0">
                <a:latin typeface="Helvetica Light" panose="020B0403020202020204" pitchFamily="34" charset="0"/>
              </a:rPr>
              <a:t>pp</a:t>
            </a:r>
            <a:r>
              <a:rPr lang="en-US" sz="3200" dirty="0">
                <a:latin typeface="Helvetica Light" panose="020B0403020202020204" pitchFamily="34" charset="0"/>
              </a:rPr>
              <a:t> 13 </a:t>
            </a:r>
            <a:r>
              <a:rPr lang="en-US" sz="3200" dirty="0" err="1">
                <a:latin typeface="Helvetica Light" panose="020B0403020202020204" pitchFamily="34" charset="0"/>
              </a:rPr>
              <a:t>TeV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493FAC-3000-5B4F-9AF4-1596F52E4C5E}"/>
              </a:ext>
            </a:extLst>
          </p:cNvPr>
          <p:cNvCxnSpPr>
            <a:cxnSpLocks/>
          </p:cNvCxnSpPr>
          <p:nvPr/>
        </p:nvCxnSpPr>
        <p:spPr>
          <a:xfrm>
            <a:off x="916900" y="3157783"/>
            <a:ext cx="346054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A8EC22-A055-5B41-B777-5663E9D58C52}"/>
              </a:ext>
            </a:extLst>
          </p:cNvPr>
          <p:cNvCxnSpPr>
            <a:cxnSpLocks/>
          </p:cNvCxnSpPr>
          <p:nvPr/>
        </p:nvCxnSpPr>
        <p:spPr>
          <a:xfrm>
            <a:off x="5361378" y="3179092"/>
            <a:ext cx="35005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4BF737-BB12-7A4E-9DB5-6E09B5CBC827}"/>
              </a:ext>
            </a:extLst>
          </p:cNvPr>
          <p:cNvSpPr txBox="1"/>
          <p:nvPr/>
        </p:nvSpPr>
        <p:spPr>
          <a:xfrm>
            <a:off x="192733" y="4361153"/>
            <a:ext cx="8954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432FF"/>
                </a:solidFill>
                <a:latin typeface="Helvetica Light" panose="020B0403020202020204" pitchFamily="34" charset="0"/>
              </a:rPr>
              <a:t>Charm decay muons show significant non-zero v</a:t>
            </a:r>
            <a:r>
              <a:rPr lang="en-US" sz="2200" baseline="-25000" dirty="0">
                <a:solidFill>
                  <a:srgbClr val="0432FF"/>
                </a:solidFill>
                <a:latin typeface="Helvetica Light" panose="020B0403020202020204" pitchFamily="34" charset="0"/>
              </a:rPr>
              <a:t>2</a:t>
            </a:r>
            <a:r>
              <a:rPr lang="en-US" sz="2200" dirty="0">
                <a:solidFill>
                  <a:srgbClr val="0432FF"/>
                </a:solidFill>
                <a:latin typeface="Helvetica Light" panose="020B0403020202020204" pitchFamily="34" charset="0"/>
              </a:rPr>
              <a:t>!</a:t>
            </a:r>
          </a:p>
          <a:p>
            <a:pPr algn="ctr"/>
            <a:r>
              <a:rPr lang="en-US" sz="2200" dirty="0">
                <a:solidFill>
                  <a:srgbClr val="0432FF"/>
                </a:solidFill>
                <a:latin typeface="Helvetica Light" panose="020B0403020202020204" pitchFamily="34" charset="0"/>
              </a:rPr>
              <a:t>Consistent with independent of </a:t>
            </a:r>
            <a:r>
              <a:rPr lang="en-US" sz="2200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N</a:t>
            </a:r>
            <a:r>
              <a:rPr lang="en-US" sz="2200" baseline="-25000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ch</a:t>
            </a:r>
            <a:r>
              <a:rPr lang="en-US" sz="2200" baseline="30000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rec</a:t>
            </a:r>
            <a:r>
              <a:rPr lang="en-US" sz="2200" dirty="0">
                <a:solidFill>
                  <a:srgbClr val="0432FF"/>
                </a:solidFill>
                <a:latin typeface="Helvetica Light" panose="020B0403020202020204" pitchFamily="34" charset="0"/>
              </a:rPr>
              <a:t> and decreasing with </a:t>
            </a:r>
            <a:r>
              <a:rPr lang="en-US" sz="2200" i="1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p</a:t>
            </a:r>
            <a:r>
              <a:rPr lang="en-US" sz="2200" baseline="-25000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T</a:t>
            </a:r>
            <a:endParaRPr lang="en-US" sz="2200" baseline="-25000" dirty="0">
              <a:solidFill>
                <a:srgbClr val="0432FF"/>
              </a:solidFill>
              <a:latin typeface="Helvetica Light" panose="020B0403020202020204" pitchFamily="34" charset="0"/>
            </a:endParaRPr>
          </a:p>
          <a:p>
            <a:pPr algn="ctr"/>
            <a:endParaRPr lang="en-US" sz="2200" dirty="0">
              <a:latin typeface="Helvetica Light" panose="020B0403020202020204" pitchFamily="34" charset="0"/>
            </a:endParaRPr>
          </a:p>
          <a:p>
            <a:pPr algn="ctr"/>
            <a:r>
              <a:rPr lang="en-US" sz="2200" dirty="0">
                <a:solidFill>
                  <a:srgbClr val="FF0000"/>
                </a:solidFill>
                <a:latin typeface="Helvetica Light" panose="020B0403020202020204" pitchFamily="34" charset="0"/>
              </a:rPr>
              <a:t>Bottom decay muons have v</a:t>
            </a:r>
            <a:r>
              <a:rPr lang="en-US" sz="2200" baseline="-25000" dirty="0">
                <a:solidFill>
                  <a:srgbClr val="FF0000"/>
                </a:solidFill>
                <a:latin typeface="Helvetica Light" panose="020B0403020202020204" pitchFamily="34" charset="0"/>
              </a:rPr>
              <a:t>2</a:t>
            </a:r>
            <a:r>
              <a:rPr lang="en-US" sz="2200" dirty="0">
                <a:solidFill>
                  <a:srgbClr val="FF0000"/>
                </a:solidFill>
                <a:latin typeface="Helvetica Light" panose="020B0403020202020204" pitchFamily="34" charset="0"/>
              </a:rPr>
              <a:t> consistent with zero within uncertainties</a:t>
            </a:r>
          </a:p>
        </p:txBody>
      </p:sp>
    </p:spTree>
    <p:extLst>
      <p:ext uri="{BB962C8B-B14F-4D97-AF65-F5344CB8AC3E}">
        <p14:creationId xmlns:p14="http://schemas.microsoft.com/office/powerpoint/2010/main" val="1445254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0A75CBF-C632-DD49-AE55-92E43A183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58533" y="-46447"/>
            <a:ext cx="3039636" cy="446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03F13-028D-0549-A233-30130FBF5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3575" y="-46447"/>
            <a:ext cx="3039636" cy="44649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8672" y="6530386"/>
            <a:ext cx="2057400" cy="365125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7CF50-B573-844A-AE45-41F9DC0EB997}"/>
              </a:ext>
            </a:extLst>
          </p:cNvPr>
          <p:cNvSpPr txBox="1"/>
          <p:nvPr/>
        </p:nvSpPr>
        <p:spPr>
          <a:xfrm>
            <a:off x="1209061" y="81439"/>
            <a:ext cx="6673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Comparison with Charged Hadrons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2AF75-70D7-254E-A673-6C3B65913706}"/>
              </a:ext>
            </a:extLst>
          </p:cNvPr>
          <p:cNvSpPr txBox="1"/>
          <p:nvPr/>
        </p:nvSpPr>
        <p:spPr>
          <a:xfrm>
            <a:off x="774128" y="3748413"/>
            <a:ext cx="774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Helvetica Light" panose="020B0403020202020204" pitchFamily="34" charset="0"/>
              </a:rPr>
              <a:t>Muons from charm </a:t>
            </a:r>
            <a:r>
              <a:rPr lang="en-US" sz="2400" dirty="0">
                <a:latin typeface="Helvetica Light" panose="020B0403020202020204" pitchFamily="34" charset="0"/>
              </a:rPr>
              <a:t>have v</a:t>
            </a:r>
            <a:r>
              <a:rPr lang="en-US" sz="2400" baseline="-25000" dirty="0">
                <a:latin typeface="Helvetica Light" panose="020B0403020202020204" pitchFamily="34" charset="0"/>
              </a:rPr>
              <a:t>2</a:t>
            </a:r>
            <a:r>
              <a:rPr lang="en-US" sz="2400" dirty="0">
                <a:latin typeface="Helvetica Light" panose="020B0403020202020204" pitchFamily="34" charset="0"/>
              </a:rPr>
              <a:t> similar 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charged hadrons</a:t>
            </a:r>
            <a:r>
              <a:rPr lang="en-US" sz="2400" dirty="0">
                <a:latin typeface="Helvetica Light" panose="020B040302020202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2FD073-033E-6A48-AC23-1E61B4651EE0}"/>
              </a:ext>
            </a:extLst>
          </p:cNvPr>
          <p:cNvCxnSpPr>
            <a:cxnSpLocks/>
          </p:cNvCxnSpPr>
          <p:nvPr/>
        </p:nvCxnSpPr>
        <p:spPr>
          <a:xfrm flipH="1">
            <a:off x="6778351" y="2539631"/>
            <a:ext cx="19377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E80644-A4F9-DC45-A794-D48E7D190A35}"/>
              </a:ext>
            </a:extLst>
          </p:cNvPr>
          <p:cNvCxnSpPr>
            <a:cxnSpLocks/>
          </p:cNvCxnSpPr>
          <p:nvPr/>
        </p:nvCxnSpPr>
        <p:spPr>
          <a:xfrm flipH="1">
            <a:off x="900588" y="2935934"/>
            <a:ext cx="33447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17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DDDDD5-8952-2847-BDEA-25700751E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18209" y="4036267"/>
            <a:ext cx="2186279" cy="27304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8672" y="6530386"/>
            <a:ext cx="2057400" cy="365125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7CF50-B573-844A-AE45-41F9DC0EB997}"/>
              </a:ext>
            </a:extLst>
          </p:cNvPr>
          <p:cNvSpPr txBox="1"/>
          <p:nvPr/>
        </p:nvSpPr>
        <p:spPr>
          <a:xfrm>
            <a:off x="1209061" y="81439"/>
            <a:ext cx="6673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Comparison with Charged Hadrons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2AF75-70D7-254E-A673-6C3B65913706}"/>
              </a:ext>
            </a:extLst>
          </p:cNvPr>
          <p:cNvSpPr txBox="1"/>
          <p:nvPr/>
        </p:nvSpPr>
        <p:spPr>
          <a:xfrm>
            <a:off x="774128" y="3748413"/>
            <a:ext cx="774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Helvetica Light" panose="020B0403020202020204" pitchFamily="34" charset="0"/>
              </a:rPr>
              <a:t>Muons from charm </a:t>
            </a:r>
            <a:r>
              <a:rPr lang="en-US" sz="2400" dirty="0">
                <a:latin typeface="Helvetica Light" panose="020B0403020202020204" pitchFamily="34" charset="0"/>
              </a:rPr>
              <a:t>have v</a:t>
            </a:r>
            <a:r>
              <a:rPr lang="en-US" sz="2400" baseline="-25000" dirty="0">
                <a:latin typeface="Helvetica Light" panose="020B0403020202020204" pitchFamily="34" charset="0"/>
              </a:rPr>
              <a:t>2</a:t>
            </a:r>
            <a:r>
              <a:rPr lang="en-US" sz="2400" dirty="0">
                <a:latin typeface="Helvetica Light" panose="020B0403020202020204" pitchFamily="34" charset="0"/>
              </a:rPr>
              <a:t> similar 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charged hadrons</a:t>
            </a:r>
            <a:r>
              <a:rPr lang="en-US" sz="2400" dirty="0">
                <a:latin typeface="Helvetica Light" panose="020B0403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CFB9C-CC76-3E49-AD39-27C3F1C836D7}"/>
              </a:ext>
            </a:extLst>
          </p:cNvPr>
          <p:cNvSpPr txBox="1"/>
          <p:nvPr/>
        </p:nvSpPr>
        <p:spPr>
          <a:xfrm>
            <a:off x="0" y="4413152"/>
            <a:ext cx="3746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Caveat:   kinematics really matter</a:t>
            </a:r>
          </a:p>
          <a:p>
            <a:pPr algn="ctr"/>
            <a:endParaRPr lang="en-US" dirty="0">
              <a:latin typeface="Helvetica Light" panose="020B0403020202020204" pitchFamily="34" charset="0"/>
            </a:endParaRPr>
          </a:p>
          <a:p>
            <a:pPr algn="ctr"/>
            <a:r>
              <a:rPr lang="en-US" dirty="0">
                <a:latin typeface="Helvetica Light" panose="020B0403020202020204" pitchFamily="34" charset="0"/>
              </a:rPr>
              <a:t>Charm muons </a:t>
            </a:r>
            <a:r>
              <a:rPr lang="en-US" dirty="0" err="1">
                <a:latin typeface="Helvetica Light" panose="020B0403020202020204" pitchFamily="34" charset="0"/>
              </a:rPr>
              <a:t>p</a:t>
            </a:r>
            <a:r>
              <a:rPr lang="en-US" baseline="-25000" dirty="0" err="1">
                <a:latin typeface="Helvetica Light" panose="020B0403020202020204" pitchFamily="34" charset="0"/>
              </a:rPr>
              <a:t>T</a:t>
            </a:r>
            <a:r>
              <a:rPr lang="en-US" dirty="0">
                <a:latin typeface="Helvetica Light" panose="020B0403020202020204" pitchFamily="34" charset="0"/>
              </a:rPr>
              <a:t> =4-6 GeV come from charm hadrons with most probable </a:t>
            </a:r>
            <a:r>
              <a:rPr lang="en-US" dirty="0" err="1">
                <a:latin typeface="Helvetica Light" panose="020B0403020202020204" pitchFamily="34" charset="0"/>
              </a:rPr>
              <a:t>p</a:t>
            </a:r>
            <a:r>
              <a:rPr lang="en-US" baseline="-25000" dirty="0" err="1">
                <a:latin typeface="Helvetica Light" panose="020B0403020202020204" pitchFamily="34" charset="0"/>
              </a:rPr>
              <a:t>T</a:t>
            </a:r>
            <a:r>
              <a:rPr lang="en-US" dirty="0">
                <a:latin typeface="Helvetica Light" panose="020B0403020202020204" pitchFamily="34" charset="0"/>
              </a:rPr>
              <a:t> ~ 7 GeV</a:t>
            </a:r>
          </a:p>
          <a:p>
            <a:pPr algn="ctr"/>
            <a:endParaRPr lang="en-US" dirty="0">
              <a:latin typeface="Helvetica Light" panose="020B0403020202020204" pitchFamily="34" charset="0"/>
            </a:endParaRPr>
          </a:p>
          <a:p>
            <a:pPr algn="ctr"/>
            <a:r>
              <a:rPr lang="en-US" dirty="0">
                <a:latin typeface="Helvetica Light" panose="020B0403020202020204" pitchFamily="34" charset="0"/>
              </a:rPr>
              <a:t>Also, there is an 𝛥𝜙 (hadron-muon) effect. This is modest.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9665B0-9EEB-BC44-A86D-4CB4DBD0E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58533" y="-46447"/>
            <a:ext cx="3039636" cy="446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53B6BE-DB6C-8140-BF31-DDB74E289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3575" y="-46447"/>
            <a:ext cx="3039636" cy="44649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1CBD77-B839-8742-899D-3EAB00EF457D}"/>
              </a:ext>
            </a:extLst>
          </p:cNvPr>
          <p:cNvCxnSpPr>
            <a:cxnSpLocks/>
          </p:cNvCxnSpPr>
          <p:nvPr/>
        </p:nvCxnSpPr>
        <p:spPr>
          <a:xfrm flipH="1">
            <a:off x="6778351" y="2539631"/>
            <a:ext cx="19377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9B6851-9766-674F-A2F1-F68DCDE7ED78}"/>
              </a:ext>
            </a:extLst>
          </p:cNvPr>
          <p:cNvCxnSpPr>
            <a:cxnSpLocks/>
          </p:cNvCxnSpPr>
          <p:nvPr/>
        </p:nvCxnSpPr>
        <p:spPr>
          <a:xfrm flipH="1">
            <a:off x="900588" y="2935934"/>
            <a:ext cx="33447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0244307-F69D-6A45-A3C7-D471B5F91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83255" y="4036267"/>
            <a:ext cx="2186279" cy="273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2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B43BB-2FE9-A646-BE03-9616F3F44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463"/>
          <a:stretch/>
        </p:blipFill>
        <p:spPr>
          <a:xfrm>
            <a:off x="0" y="1798423"/>
            <a:ext cx="9144000" cy="5059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E1932-8410-F54E-832D-CCC37A4E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2779" y="5829407"/>
            <a:ext cx="1955457" cy="1028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CB1B5-B606-2B44-B7F5-3A60AEE4B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77466" cy="13771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B41A1-95C3-8C4B-ADA1-C65811462128}"/>
              </a:ext>
            </a:extLst>
          </p:cNvPr>
          <p:cNvSpPr/>
          <p:nvPr/>
        </p:nvSpPr>
        <p:spPr>
          <a:xfrm>
            <a:off x="181778" y="2433189"/>
            <a:ext cx="8780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latin typeface="Helvetica" pitchFamily="2" charset="0"/>
              </a:rPr>
              <a:t>Thank you!</a:t>
            </a:r>
            <a:endParaRPr lang="en-US" sz="4000" dirty="0">
              <a:latin typeface="Helvetica Light" panose="020B04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A0BE6-C02B-7A45-A60F-5A56A6CF91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3609" y="4449403"/>
            <a:ext cx="684290" cy="684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B8D27-93BC-4046-A43B-73256181F2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3358" y="4544877"/>
            <a:ext cx="913225" cy="9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11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66F3A-0195-654E-B8F3-5B614A33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44" y="1510192"/>
            <a:ext cx="4998524" cy="3411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EE6BA-59C2-F246-ACE2-958700B7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9087" y="1078805"/>
            <a:ext cx="3466379" cy="432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6362113"/>
            <a:ext cx="2057400" cy="365125"/>
          </a:xfrm>
        </p:spPr>
        <p:txBody>
          <a:bodyPr/>
          <a:lstStyle/>
          <a:p>
            <a:fld id="{50B75382-006C-F243-BCA5-2270DE17DECF}" type="slidenum">
              <a:rPr lang="en-US" smtClean="0"/>
              <a:t>24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6A979-BCDB-C849-8BB0-F63F4247478C}"/>
              </a:ext>
            </a:extLst>
          </p:cNvPr>
          <p:cNvSpPr txBox="1"/>
          <p:nvPr/>
        </p:nvSpPr>
        <p:spPr>
          <a:xfrm>
            <a:off x="1350606" y="320929"/>
            <a:ext cx="6442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Charm and Bottom Separation</a:t>
            </a:r>
          </a:p>
        </p:txBody>
      </p:sp>
    </p:spTree>
    <p:extLst>
      <p:ext uri="{BB962C8B-B14F-4D97-AF65-F5344CB8AC3E}">
        <p14:creationId xmlns:p14="http://schemas.microsoft.com/office/powerpoint/2010/main" val="2002439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1E30B-3F96-D445-84EC-CBFF081D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45419" y="-1035524"/>
            <a:ext cx="4831022" cy="90104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D8A33-6F24-8D41-BC8E-EAF18E8B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75382-006C-F243-BCA5-2270DE17DECF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C7E62-125A-1046-BDB6-562F980BF2BC}"/>
              </a:ext>
            </a:extLst>
          </p:cNvPr>
          <p:cNvSpPr txBox="1"/>
          <p:nvPr/>
        </p:nvSpPr>
        <p:spPr>
          <a:xfrm>
            <a:off x="2977179" y="81439"/>
            <a:ext cx="3137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V</a:t>
            </a:r>
            <a:r>
              <a:rPr lang="en-US" sz="3200" baseline="-25000" dirty="0">
                <a:latin typeface="Helvetica Light" panose="020B0403020202020204" pitchFamily="34" charset="0"/>
              </a:rPr>
              <a:t>2,2</a:t>
            </a:r>
            <a:r>
              <a:rPr lang="en-US" sz="3200" dirty="0">
                <a:latin typeface="Helvetica Light" panose="020B0403020202020204" pitchFamily="34" charset="0"/>
              </a:rPr>
              <a:t> Correlations</a:t>
            </a:r>
          </a:p>
        </p:txBody>
      </p:sp>
    </p:spTree>
    <p:extLst>
      <p:ext uri="{BB962C8B-B14F-4D97-AF65-F5344CB8AC3E}">
        <p14:creationId xmlns:p14="http://schemas.microsoft.com/office/powerpoint/2010/main" val="2475904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FEFA0EF-C6DF-E647-BE03-ABC35D60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463"/>
          <a:stretch/>
        </p:blipFill>
        <p:spPr>
          <a:xfrm>
            <a:off x="0" y="1798423"/>
            <a:ext cx="9144000" cy="50595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96F74-ED65-2047-9523-8ABC19F8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82837-5589-9643-BB83-D44C08CEF9F9}"/>
              </a:ext>
            </a:extLst>
          </p:cNvPr>
          <p:cNvSpPr txBox="1"/>
          <p:nvPr/>
        </p:nvSpPr>
        <p:spPr>
          <a:xfrm>
            <a:off x="446183" y="148969"/>
            <a:ext cx="8251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Helvetica Light" panose="020B0403020202020204" pitchFamily="34" charset="0"/>
              </a:rPr>
              <a:t>Do charm and bottom quarks flow with the quark-gluon fluid?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E9903-00F6-D444-8100-D42640BDBA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3609" y="4449403"/>
            <a:ext cx="684290" cy="684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4F763-A979-F342-8341-41BD884A70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3358" y="4544877"/>
            <a:ext cx="913225" cy="9132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528B51-98ED-0C45-8DED-7DE9C8C4ECF4}"/>
              </a:ext>
            </a:extLst>
          </p:cNvPr>
          <p:cNvSpPr txBox="1"/>
          <p:nvPr/>
        </p:nvSpPr>
        <p:spPr>
          <a:xfrm>
            <a:off x="4623609" y="1808432"/>
            <a:ext cx="4142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Langevin (drag &amp; diffusion) type calculations indicate they should “flow”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28E04B-D804-874A-9CF5-DA19A8D69AA1}"/>
              </a:ext>
            </a:extLst>
          </p:cNvPr>
          <p:cNvSpPr txBox="1"/>
          <p:nvPr/>
        </p:nvSpPr>
        <p:spPr>
          <a:xfrm>
            <a:off x="148627" y="5147783"/>
            <a:ext cx="2501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Phys. Rev. C 90, 024911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39C4B-8C8E-2243-9609-7ABFC40B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26" y="1291257"/>
            <a:ext cx="4096737" cy="3898508"/>
          </a:xfrm>
          <a:prstGeom prst="rect">
            <a:avLst/>
          </a:prstGeom>
        </p:spPr>
      </p:pic>
      <p:pic>
        <p:nvPicPr>
          <p:cNvPr id="12" name="Picture 11" descr="anim.gif">
            <a:extLst>
              <a:ext uri="{FF2B5EF4-FFF2-40B4-BE49-F238E27FC236}">
                <a16:creationId xmlns:a16="http://schemas.microsoft.com/office/drawing/2014/main" id="{EBDFBE91-4982-024C-BDE3-276C5FCE2AF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8625" y="1283828"/>
            <a:ext cx="4096736" cy="38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2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7FC08-B4B0-F84E-83F0-F19673C232FD}"/>
              </a:ext>
            </a:extLst>
          </p:cNvPr>
          <p:cNvSpPr txBox="1"/>
          <p:nvPr/>
        </p:nvSpPr>
        <p:spPr>
          <a:xfrm>
            <a:off x="722227" y="87815"/>
            <a:ext cx="800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ATLAS Heavy-Flavor Muons in </a:t>
            </a:r>
            <a:r>
              <a:rPr lang="en-US" sz="3600" dirty="0" err="1">
                <a:latin typeface="Helvetica Light" panose="020B0403020202020204" pitchFamily="34" charset="0"/>
              </a:rPr>
              <a:t>Pb+Pb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2F978-516E-B645-9B06-F345149E5C16}"/>
              </a:ext>
            </a:extLst>
          </p:cNvPr>
          <p:cNvSpPr txBox="1"/>
          <p:nvPr/>
        </p:nvSpPr>
        <p:spPr>
          <a:xfrm>
            <a:off x="-23970" y="780306"/>
            <a:ext cx="91919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>
                <a:latin typeface="Helvetica Light" panose="020B0403020202020204" pitchFamily="34" charset="0"/>
              </a:rPr>
              <a:t>Significant modification of HF muon </a:t>
            </a:r>
            <a:r>
              <a:rPr lang="en-US" sz="2300" i="1" dirty="0" err="1">
                <a:latin typeface="Helvetica Light" panose="020B0403020202020204" pitchFamily="34" charset="0"/>
              </a:rPr>
              <a:t>p</a:t>
            </a:r>
            <a:r>
              <a:rPr lang="en-US" sz="2300" baseline="-25000" dirty="0" err="1">
                <a:latin typeface="Helvetica Light" panose="020B0403020202020204" pitchFamily="34" charset="0"/>
              </a:rPr>
              <a:t>T</a:t>
            </a:r>
            <a:r>
              <a:rPr lang="en-US" sz="2300" dirty="0">
                <a:latin typeface="Helvetica Light" panose="020B0403020202020204" pitchFamily="34" charset="0"/>
              </a:rPr>
              <a:t> distribution (R</a:t>
            </a:r>
            <a:r>
              <a:rPr lang="en-US" sz="2300" baseline="-25000" dirty="0">
                <a:latin typeface="Helvetica Light" panose="020B0403020202020204" pitchFamily="34" charset="0"/>
              </a:rPr>
              <a:t>AA</a:t>
            </a:r>
            <a:r>
              <a:rPr lang="en-US" sz="2300" dirty="0">
                <a:latin typeface="Helvetica Light" panose="020B0403020202020204" pitchFamily="34" charset="0"/>
              </a:rPr>
              <a:t> suppression)</a:t>
            </a:r>
          </a:p>
          <a:p>
            <a:pPr algn="ctr"/>
            <a:r>
              <a:rPr lang="en-US" sz="2300" dirty="0">
                <a:latin typeface="Helvetica Light" panose="020B0403020202020204" pitchFamily="34" charset="0"/>
              </a:rPr>
              <a:t>Significant non-zero elliptic flow (v</a:t>
            </a:r>
            <a:r>
              <a:rPr lang="en-US" sz="2300" baseline="-25000" dirty="0">
                <a:latin typeface="Helvetica Light" panose="020B0403020202020204" pitchFamily="34" charset="0"/>
              </a:rPr>
              <a:t>2</a:t>
            </a:r>
            <a:r>
              <a:rPr lang="en-US" sz="2300" dirty="0">
                <a:latin typeface="Helvetica Light" panose="020B0403020202020204" pitchFamily="34" charset="0"/>
              </a:rPr>
              <a:t>) event at high </a:t>
            </a:r>
            <a:r>
              <a:rPr lang="en-US" sz="2300" i="1" dirty="0" err="1">
                <a:latin typeface="Helvetica Light" panose="020B0403020202020204" pitchFamily="34" charset="0"/>
              </a:rPr>
              <a:t>p</a:t>
            </a:r>
            <a:r>
              <a:rPr lang="en-US" sz="2300" baseline="-25000" dirty="0" err="1">
                <a:latin typeface="Helvetica Light" panose="020B0403020202020204" pitchFamily="34" charset="0"/>
              </a:rPr>
              <a:t>T</a:t>
            </a:r>
            <a:endParaRPr lang="en-US" sz="2300" baseline="-25000" dirty="0">
              <a:latin typeface="Helvetica Light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C5E8A-BFFB-A043-8532-E91C018D8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87" y="2070762"/>
            <a:ext cx="3090727" cy="26473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B23482-5726-4D4E-B45D-386CA1B02581}"/>
              </a:ext>
            </a:extLst>
          </p:cNvPr>
          <p:cNvGrpSpPr/>
          <p:nvPr/>
        </p:nvGrpSpPr>
        <p:grpSpPr>
          <a:xfrm>
            <a:off x="4847610" y="2138428"/>
            <a:ext cx="4080344" cy="2600618"/>
            <a:chOff x="4787195" y="1817930"/>
            <a:chExt cx="4080344" cy="26006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4217FD-C8A4-E84C-AE21-3C29730A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3746" y="1818859"/>
              <a:ext cx="3483793" cy="20707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1742A4-6C8A-9049-83D6-80C761F9E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7195" y="1817930"/>
              <a:ext cx="632911" cy="207078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D6AA15-471D-AF4C-9306-F5F02CA01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3745" y="3855263"/>
              <a:ext cx="3483794" cy="56328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101988-86FB-E44E-987E-8BD72FC16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27" y="2306129"/>
            <a:ext cx="1396010" cy="1495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B5D3AD-D16B-F443-8709-1CA7E82813E2}"/>
              </a:ext>
            </a:extLst>
          </p:cNvPr>
          <p:cNvSpPr txBox="1"/>
          <p:nvPr/>
        </p:nvSpPr>
        <p:spPr>
          <a:xfrm>
            <a:off x="60415" y="4718066"/>
            <a:ext cx="36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Light" panose="020B0403020202020204" pitchFamily="34" charset="0"/>
              </a:rPr>
              <a:t>ATLAS : Phys Rev. C 98, 044905</a:t>
            </a:r>
          </a:p>
        </p:txBody>
      </p:sp>
    </p:spTree>
    <p:extLst>
      <p:ext uri="{BB962C8B-B14F-4D97-AF65-F5344CB8AC3E}">
        <p14:creationId xmlns:p14="http://schemas.microsoft.com/office/powerpoint/2010/main" val="197911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7FC08-B4B0-F84E-83F0-F19673C232FD}"/>
              </a:ext>
            </a:extLst>
          </p:cNvPr>
          <p:cNvSpPr txBox="1"/>
          <p:nvPr/>
        </p:nvSpPr>
        <p:spPr>
          <a:xfrm>
            <a:off x="722227" y="87815"/>
            <a:ext cx="800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ATLAS Heavy-Flavor Muons in </a:t>
            </a:r>
            <a:r>
              <a:rPr lang="en-US" sz="3600" dirty="0" err="1">
                <a:latin typeface="Helvetica Light" panose="020B0403020202020204" pitchFamily="34" charset="0"/>
              </a:rPr>
              <a:t>Pb+Pb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2F978-516E-B645-9B06-F345149E5C16}"/>
              </a:ext>
            </a:extLst>
          </p:cNvPr>
          <p:cNvSpPr txBox="1"/>
          <p:nvPr/>
        </p:nvSpPr>
        <p:spPr>
          <a:xfrm>
            <a:off x="-23970" y="780306"/>
            <a:ext cx="91919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>
                <a:latin typeface="Helvetica Light" panose="020B0403020202020204" pitchFamily="34" charset="0"/>
              </a:rPr>
              <a:t>Significant modification of HF muon </a:t>
            </a:r>
            <a:r>
              <a:rPr lang="en-US" sz="2300" i="1" dirty="0" err="1">
                <a:latin typeface="Helvetica Light" panose="020B0403020202020204" pitchFamily="34" charset="0"/>
              </a:rPr>
              <a:t>p</a:t>
            </a:r>
            <a:r>
              <a:rPr lang="en-US" sz="2300" baseline="-25000" dirty="0" err="1">
                <a:latin typeface="Helvetica Light" panose="020B0403020202020204" pitchFamily="34" charset="0"/>
              </a:rPr>
              <a:t>T</a:t>
            </a:r>
            <a:r>
              <a:rPr lang="en-US" sz="2300" dirty="0">
                <a:latin typeface="Helvetica Light" panose="020B0403020202020204" pitchFamily="34" charset="0"/>
              </a:rPr>
              <a:t> distribution (R</a:t>
            </a:r>
            <a:r>
              <a:rPr lang="en-US" sz="2300" baseline="-25000" dirty="0">
                <a:latin typeface="Helvetica Light" panose="020B0403020202020204" pitchFamily="34" charset="0"/>
              </a:rPr>
              <a:t>AA</a:t>
            </a:r>
            <a:r>
              <a:rPr lang="en-US" sz="2300" dirty="0">
                <a:latin typeface="Helvetica Light" panose="020B0403020202020204" pitchFamily="34" charset="0"/>
              </a:rPr>
              <a:t> suppression)</a:t>
            </a:r>
          </a:p>
          <a:p>
            <a:pPr algn="ctr"/>
            <a:r>
              <a:rPr lang="en-US" sz="2300" dirty="0">
                <a:latin typeface="Helvetica Light" panose="020B0403020202020204" pitchFamily="34" charset="0"/>
              </a:rPr>
              <a:t>Significant non-zero elliptic flow (v</a:t>
            </a:r>
            <a:r>
              <a:rPr lang="en-US" sz="2300" baseline="-25000" dirty="0">
                <a:latin typeface="Helvetica Light" panose="020B0403020202020204" pitchFamily="34" charset="0"/>
              </a:rPr>
              <a:t>2</a:t>
            </a:r>
            <a:r>
              <a:rPr lang="en-US" sz="2300" dirty="0">
                <a:latin typeface="Helvetica Light" panose="020B0403020202020204" pitchFamily="34" charset="0"/>
              </a:rPr>
              <a:t>) event at high </a:t>
            </a:r>
            <a:r>
              <a:rPr lang="en-US" sz="2300" i="1" dirty="0" err="1">
                <a:latin typeface="Helvetica Light" panose="020B0403020202020204" pitchFamily="34" charset="0"/>
              </a:rPr>
              <a:t>p</a:t>
            </a:r>
            <a:r>
              <a:rPr lang="en-US" sz="2300" baseline="-25000" dirty="0" err="1">
                <a:latin typeface="Helvetica Light" panose="020B0403020202020204" pitchFamily="34" charset="0"/>
              </a:rPr>
              <a:t>T</a:t>
            </a:r>
            <a:endParaRPr lang="en-US" sz="2300" baseline="-25000" dirty="0">
              <a:latin typeface="Helvetica Light" panose="020B04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602A1-BB89-764A-96D9-045C6404A6D9}"/>
              </a:ext>
            </a:extLst>
          </p:cNvPr>
          <p:cNvSpPr txBox="1"/>
          <p:nvPr/>
        </p:nvSpPr>
        <p:spPr>
          <a:xfrm>
            <a:off x="60415" y="5402142"/>
            <a:ext cx="89961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 Light" panose="020B0403020202020204" pitchFamily="34" charset="0"/>
              </a:rPr>
              <a:t>Heavy quark transport calculations have a </a:t>
            </a:r>
            <a:r>
              <a:rPr lang="en-US" sz="2200" u="sng" dirty="0">
                <a:latin typeface="Helvetica Light" panose="020B0403020202020204" pitchFamily="34" charset="0"/>
              </a:rPr>
              <a:t>tension</a:t>
            </a:r>
            <a:r>
              <a:rPr lang="en-US" sz="2200" dirty="0">
                <a:latin typeface="Helvetica Light" panose="020B0403020202020204" pitchFamily="34" charset="0"/>
              </a:rPr>
              <a:t> to simultaneously describe both R</a:t>
            </a:r>
            <a:r>
              <a:rPr lang="en-US" sz="2200" baseline="-25000" dirty="0">
                <a:latin typeface="Helvetica Light" panose="020B0403020202020204" pitchFamily="34" charset="0"/>
              </a:rPr>
              <a:t>AA</a:t>
            </a:r>
            <a:r>
              <a:rPr lang="en-US" sz="2200" dirty="0">
                <a:latin typeface="Helvetica Light" panose="020B0403020202020204" pitchFamily="34" charset="0"/>
              </a:rPr>
              <a:t> &amp; v</a:t>
            </a:r>
            <a:r>
              <a:rPr lang="en-US" sz="2200" baseline="-25000" dirty="0">
                <a:latin typeface="Helvetica Light" panose="020B0403020202020204" pitchFamily="34" charset="0"/>
              </a:rPr>
              <a:t>2</a:t>
            </a:r>
            <a:endParaRPr lang="en-US" dirty="0">
              <a:latin typeface="Helvetica Light" panose="020B0403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Helvetica Light" panose="020B0403020202020204" pitchFamily="34" charset="0"/>
              </a:rPr>
              <a:t>Many measurements in </a:t>
            </a:r>
            <a:r>
              <a:rPr lang="en-US" dirty="0" err="1">
                <a:latin typeface="Helvetica Light" panose="020B0403020202020204" pitchFamily="34" charset="0"/>
              </a:rPr>
              <a:t>Pb+Pb</a:t>
            </a:r>
            <a:r>
              <a:rPr lang="en-US" dirty="0">
                <a:latin typeface="Helvetica Light" panose="020B0403020202020204" pitchFamily="34" charset="0"/>
              </a:rPr>
              <a:t> – see recent review (https://arxiv.org/abs/1903.07709)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C5E8A-BFFB-A043-8532-E91C018D8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87" y="2070762"/>
            <a:ext cx="3090727" cy="26473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B23482-5726-4D4E-B45D-386CA1B02581}"/>
              </a:ext>
            </a:extLst>
          </p:cNvPr>
          <p:cNvGrpSpPr/>
          <p:nvPr/>
        </p:nvGrpSpPr>
        <p:grpSpPr>
          <a:xfrm>
            <a:off x="4847610" y="2138428"/>
            <a:ext cx="4080344" cy="2600618"/>
            <a:chOff x="4787195" y="1817930"/>
            <a:chExt cx="4080344" cy="26006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4217FD-C8A4-E84C-AE21-3C29730A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3746" y="1818859"/>
              <a:ext cx="3483793" cy="20707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1742A4-6C8A-9049-83D6-80C761F9E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7195" y="1817930"/>
              <a:ext cx="632911" cy="207078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D6AA15-471D-AF4C-9306-F5F02CA01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3745" y="3855263"/>
              <a:ext cx="3483794" cy="56328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101988-86FB-E44E-987E-8BD72FC16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27" y="2306129"/>
            <a:ext cx="1396010" cy="1495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B5D3AD-D16B-F443-8709-1CA7E82813E2}"/>
              </a:ext>
            </a:extLst>
          </p:cNvPr>
          <p:cNvSpPr txBox="1"/>
          <p:nvPr/>
        </p:nvSpPr>
        <p:spPr>
          <a:xfrm>
            <a:off x="60415" y="4718066"/>
            <a:ext cx="36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Light" panose="020B0403020202020204" pitchFamily="34" charset="0"/>
              </a:rPr>
              <a:t>ATLAS : Phys Rev. C 98, 044905</a:t>
            </a:r>
          </a:p>
        </p:txBody>
      </p:sp>
    </p:spTree>
    <p:extLst>
      <p:ext uri="{BB962C8B-B14F-4D97-AF65-F5344CB8AC3E}">
        <p14:creationId xmlns:p14="http://schemas.microsoft.com/office/powerpoint/2010/main" val="375919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762C91-F7CF-0A49-9973-2D879D71F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278" y="1245933"/>
            <a:ext cx="5067437" cy="35870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898D4-099A-A040-A95B-3C96E0DFA2AC}"/>
              </a:ext>
            </a:extLst>
          </p:cNvPr>
          <p:cNvSpPr txBox="1"/>
          <p:nvPr/>
        </p:nvSpPr>
        <p:spPr>
          <a:xfrm>
            <a:off x="960510" y="123604"/>
            <a:ext cx="7721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ATLAS Heavy-Flavor Muons in </a:t>
            </a:r>
            <a:r>
              <a:rPr lang="en-US" sz="3600" i="1" dirty="0" err="1">
                <a:latin typeface="Helvetica Light" panose="020B0403020202020204" pitchFamily="34" charset="0"/>
              </a:rPr>
              <a:t>p</a:t>
            </a:r>
            <a:r>
              <a:rPr lang="en-US" sz="3600" dirty="0" err="1">
                <a:latin typeface="Helvetica Light" panose="020B0403020202020204" pitchFamily="34" charset="0"/>
              </a:rPr>
              <a:t>+Pb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B6A352-61C3-AD4C-947D-DF2C8CB75CFC}"/>
              </a:ext>
            </a:extLst>
          </p:cNvPr>
          <p:cNvSpPr/>
          <p:nvPr/>
        </p:nvSpPr>
        <p:spPr>
          <a:xfrm>
            <a:off x="2136268" y="1132519"/>
            <a:ext cx="55351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https://atlas.web.cern.ch/Atlas/GROUPS/PHYSICS/CONFNOTES/ATLAS-CONF-2017-006/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56A1B-D32D-1F4F-BFEF-0AEC2A52A3D5}"/>
              </a:ext>
            </a:extLst>
          </p:cNvPr>
          <p:cNvSpPr txBox="1"/>
          <p:nvPr/>
        </p:nvSpPr>
        <p:spPr>
          <a:xfrm>
            <a:off x="906840" y="4832995"/>
            <a:ext cx="7330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Helvetica Light" panose="020B0403020202020204" pitchFamily="34" charset="0"/>
              </a:rPr>
              <a:t>Non-zero heavy-flavor muon v</a:t>
            </a:r>
            <a:r>
              <a:rPr lang="en-US" sz="2400" baseline="-25000" dirty="0">
                <a:solidFill>
                  <a:srgbClr val="0432FF"/>
                </a:solidFill>
                <a:latin typeface="Helvetica Light" panose="020B0403020202020204" pitchFamily="34" charset="0"/>
              </a:rPr>
              <a:t>2</a:t>
            </a:r>
          </a:p>
          <a:p>
            <a:pPr algn="ctr"/>
            <a:endParaRPr lang="en-US" sz="2400" baseline="-25000" dirty="0">
              <a:solidFill>
                <a:srgbClr val="0432FF"/>
              </a:solidFill>
              <a:latin typeface="Helvetica Light" panose="020B0403020202020204" pitchFamily="34" charset="0"/>
            </a:endParaRPr>
          </a:p>
          <a:p>
            <a:pPr algn="ctr"/>
            <a:r>
              <a:rPr lang="en-US" sz="2400" dirty="0">
                <a:solidFill>
                  <a:srgbClr val="0432FF"/>
                </a:solidFill>
                <a:latin typeface="Helvetica Light" panose="020B0403020202020204" pitchFamily="34" charset="0"/>
              </a:rPr>
              <a:t>Not so different magnitude from </a:t>
            </a:r>
            <a:r>
              <a:rPr lang="en-US" sz="2400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Pb+Pb</a:t>
            </a:r>
            <a:r>
              <a:rPr lang="en-US" sz="2400" dirty="0">
                <a:solidFill>
                  <a:srgbClr val="0432FF"/>
                </a:solidFill>
                <a:latin typeface="Helvetica Light" panose="020B0403020202020204" pitchFamily="34" charset="0"/>
              </a:rPr>
              <a:t> v</a:t>
            </a:r>
            <a:r>
              <a:rPr lang="en-US" sz="2400" baseline="-25000" dirty="0">
                <a:solidFill>
                  <a:srgbClr val="0432FF"/>
                </a:solidFill>
                <a:latin typeface="Helvetica Light" panose="020B0403020202020204" pitchFamily="34" charset="0"/>
              </a:rPr>
              <a:t>2</a:t>
            </a:r>
            <a:r>
              <a:rPr lang="en-US" sz="2400" dirty="0">
                <a:solidFill>
                  <a:srgbClr val="0432FF"/>
                </a:solidFill>
                <a:latin typeface="Helvetica Light" panose="020B0403020202020204" pitchFamily="34" charset="0"/>
              </a:rPr>
              <a:t> at </a:t>
            </a:r>
            <a:r>
              <a:rPr lang="en-US" sz="2400" i="1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p</a:t>
            </a:r>
            <a:r>
              <a:rPr lang="en-US" sz="2400" baseline="-25000" dirty="0" err="1">
                <a:solidFill>
                  <a:srgbClr val="0432FF"/>
                </a:solidFill>
                <a:latin typeface="Helvetica Light" panose="020B0403020202020204" pitchFamily="34" charset="0"/>
              </a:rPr>
              <a:t>T</a:t>
            </a:r>
            <a:r>
              <a:rPr lang="en-US" sz="2400" dirty="0">
                <a:solidFill>
                  <a:srgbClr val="0432FF"/>
                </a:solidFill>
                <a:latin typeface="Helvetica Light" panose="020B0403020202020204" pitchFamily="34" charset="0"/>
              </a:rPr>
              <a:t> ~ 4 GeV, though maybe dropping more quickly</a:t>
            </a:r>
          </a:p>
        </p:txBody>
      </p:sp>
    </p:spTree>
    <p:extLst>
      <p:ext uri="{BB962C8B-B14F-4D97-AF65-F5344CB8AC3E}">
        <p14:creationId xmlns:p14="http://schemas.microsoft.com/office/powerpoint/2010/main" val="370351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13DFB3-890A-3549-9179-27329774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576" y="1974272"/>
            <a:ext cx="3461325" cy="33593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0F797-3496-C040-ADF2-8415BC6998E9}"/>
              </a:ext>
            </a:extLst>
          </p:cNvPr>
          <p:cNvSpPr txBox="1"/>
          <p:nvPr/>
        </p:nvSpPr>
        <p:spPr>
          <a:xfrm>
            <a:off x="734463" y="894673"/>
            <a:ext cx="797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 Light" panose="020B0403020202020204" pitchFamily="34" charset="0"/>
              </a:rPr>
              <a:t>CMS </a:t>
            </a:r>
            <a:r>
              <a:rPr lang="en-US" sz="2200" dirty="0" err="1">
                <a:latin typeface="Helvetica Light" panose="020B0403020202020204" pitchFamily="34" charset="0"/>
              </a:rPr>
              <a:t>p+Pb</a:t>
            </a:r>
            <a:r>
              <a:rPr lang="en-US" sz="2200" dirty="0">
                <a:latin typeface="Helvetica Light" panose="020B0403020202020204" pitchFamily="34" charset="0"/>
              </a:rPr>
              <a:t> D mesons show significant v</a:t>
            </a:r>
            <a:r>
              <a:rPr lang="en-US" sz="2200" baseline="-25000" dirty="0">
                <a:latin typeface="Helvetica Light" panose="020B0403020202020204" pitchFamily="34" charset="0"/>
              </a:rPr>
              <a:t>2</a:t>
            </a:r>
            <a:r>
              <a:rPr lang="en-US" sz="2200" dirty="0">
                <a:latin typeface="Helvetica Light" panose="020B0403020202020204" pitchFamily="34" charset="0"/>
              </a:rPr>
              <a:t>, but the ALICE </a:t>
            </a:r>
            <a:r>
              <a:rPr lang="en-US" sz="2200" dirty="0" err="1">
                <a:latin typeface="Helvetica Light" panose="020B0403020202020204" pitchFamily="34" charset="0"/>
              </a:rPr>
              <a:t>R</a:t>
            </a:r>
            <a:r>
              <a:rPr lang="en-US" sz="2200" baseline="-25000" dirty="0" err="1">
                <a:latin typeface="Helvetica Light" panose="020B0403020202020204" pitchFamily="34" charset="0"/>
              </a:rPr>
              <a:t>pPb</a:t>
            </a:r>
            <a:r>
              <a:rPr lang="en-US" sz="2200" dirty="0">
                <a:latin typeface="Helvetica Light" panose="020B0403020202020204" pitchFamily="34" charset="0"/>
              </a:rPr>
              <a:t> is consistent with one – tension!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898D4-099A-A040-A95B-3C96E0DFA2AC}"/>
              </a:ext>
            </a:extLst>
          </p:cNvPr>
          <p:cNvSpPr txBox="1"/>
          <p:nvPr/>
        </p:nvSpPr>
        <p:spPr>
          <a:xfrm>
            <a:off x="2557666" y="136524"/>
            <a:ext cx="4028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D mesons in </a:t>
            </a:r>
            <a:r>
              <a:rPr lang="en-US" sz="3600" i="1" dirty="0" err="1">
                <a:latin typeface="Helvetica Light" panose="020B0403020202020204" pitchFamily="34" charset="0"/>
              </a:rPr>
              <a:t>p</a:t>
            </a:r>
            <a:r>
              <a:rPr lang="en-US" sz="3600" dirty="0" err="1">
                <a:latin typeface="Helvetica Light" panose="020B0403020202020204" pitchFamily="34" charset="0"/>
              </a:rPr>
              <a:t>+Pb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7BB96-1BA5-EF4D-97EC-D1DB1634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7110"/>
            <a:ext cx="5066618" cy="3013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A3230F-4E4C-8344-8A45-6DEB8A9CFB19}"/>
              </a:ext>
            </a:extLst>
          </p:cNvPr>
          <p:cNvSpPr txBox="1"/>
          <p:nvPr/>
        </p:nvSpPr>
        <p:spPr>
          <a:xfrm>
            <a:off x="438099" y="1899758"/>
            <a:ext cx="2868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Phys. Rev. Lett. 121, 082301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DC757E-9964-0245-B38D-3CD32797D7F2}"/>
              </a:ext>
            </a:extLst>
          </p:cNvPr>
          <p:cNvSpPr txBox="1"/>
          <p:nvPr/>
        </p:nvSpPr>
        <p:spPr>
          <a:xfrm>
            <a:off x="5647257" y="1684083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arXiv:1906.03425</a:t>
            </a:r>
          </a:p>
        </p:txBody>
      </p:sp>
    </p:spTree>
    <p:extLst>
      <p:ext uri="{BB962C8B-B14F-4D97-AF65-F5344CB8AC3E}">
        <p14:creationId xmlns:p14="http://schemas.microsoft.com/office/powerpoint/2010/main" val="261572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13DFB3-890A-3549-9179-27329774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576" y="1974272"/>
            <a:ext cx="3461325" cy="33593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0F797-3496-C040-ADF2-8415BC6998E9}"/>
              </a:ext>
            </a:extLst>
          </p:cNvPr>
          <p:cNvSpPr txBox="1"/>
          <p:nvPr/>
        </p:nvSpPr>
        <p:spPr>
          <a:xfrm>
            <a:off x="734463" y="894673"/>
            <a:ext cx="797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 Light" panose="020B0403020202020204" pitchFamily="34" charset="0"/>
              </a:rPr>
              <a:t>CMS </a:t>
            </a:r>
            <a:r>
              <a:rPr lang="en-US" sz="2200" dirty="0" err="1">
                <a:latin typeface="Helvetica Light" panose="020B0403020202020204" pitchFamily="34" charset="0"/>
              </a:rPr>
              <a:t>p+Pb</a:t>
            </a:r>
            <a:r>
              <a:rPr lang="en-US" sz="2200" dirty="0">
                <a:latin typeface="Helvetica Light" panose="020B0403020202020204" pitchFamily="34" charset="0"/>
              </a:rPr>
              <a:t> D mesons show significant v</a:t>
            </a:r>
            <a:r>
              <a:rPr lang="en-US" sz="2200" baseline="-25000" dirty="0">
                <a:latin typeface="Helvetica Light" panose="020B0403020202020204" pitchFamily="34" charset="0"/>
              </a:rPr>
              <a:t>2</a:t>
            </a:r>
            <a:r>
              <a:rPr lang="en-US" sz="2200" dirty="0">
                <a:latin typeface="Helvetica Light" panose="020B0403020202020204" pitchFamily="34" charset="0"/>
              </a:rPr>
              <a:t>, but the ALICE </a:t>
            </a:r>
            <a:r>
              <a:rPr lang="en-US" sz="2200" dirty="0" err="1">
                <a:latin typeface="Helvetica Light" panose="020B0403020202020204" pitchFamily="34" charset="0"/>
              </a:rPr>
              <a:t>R</a:t>
            </a:r>
            <a:r>
              <a:rPr lang="en-US" sz="2200" baseline="-25000" dirty="0" err="1">
                <a:latin typeface="Helvetica Light" panose="020B0403020202020204" pitchFamily="34" charset="0"/>
              </a:rPr>
              <a:t>pPb</a:t>
            </a:r>
            <a:r>
              <a:rPr lang="en-US" sz="2200" dirty="0">
                <a:latin typeface="Helvetica Light" panose="020B0403020202020204" pitchFamily="34" charset="0"/>
              </a:rPr>
              <a:t> is consistent with one – tension!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898D4-099A-A040-A95B-3C96E0DFA2AC}"/>
              </a:ext>
            </a:extLst>
          </p:cNvPr>
          <p:cNvSpPr txBox="1"/>
          <p:nvPr/>
        </p:nvSpPr>
        <p:spPr>
          <a:xfrm>
            <a:off x="2557666" y="136524"/>
            <a:ext cx="4028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D mesons in </a:t>
            </a:r>
            <a:r>
              <a:rPr lang="en-US" sz="3600" i="1" dirty="0" err="1">
                <a:latin typeface="Helvetica Light" panose="020B0403020202020204" pitchFamily="34" charset="0"/>
              </a:rPr>
              <a:t>p</a:t>
            </a:r>
            <a:r>
              <a:rPr lang="en-US" sz="3600" dirty="0" err="1">
                <a:latin typeface="Helvetica Light" panose="020B0403020202020204" pitchFamily="34" charset="0"/>
              </a:rPr>
              <a:t>+Pb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7BB96-1BA5-EF4D-97EC-D1DB1634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7110"/>
            <a:ext cx="5066618" cy="3013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A3230F-4E4C-8344-8A45-6DEB8A9CFB19}"/>
              </a:ext>
            </a:extLst>
          </p:cNvPr>
          <p:cNvSpPr txBox="1"/>
          <p:nvPr/>
        </p:nvSpPr>
        <p:spPr>
          <a:xfrm>
            <a:off x="438099" y="1899758"/>
            <a:ext cx="2868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Phys. Rev. Lett. 121, 082301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DC757E-9964-0245-B38D-3CD32797D7F2}"/>
              </a:ext>
            </a:extLst>
          </p:cNvPr>
          <p:cNvSpPr txBox="1"/>
          <p:nvPr/>
        </p:nvSpPr>
        <p:spPr>
          <a:xfrm>
            <a:off x="5647257" y="1684083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arXiv:1906.03425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C2DB2-7B93-4246-97AB-FF1190F0986C}"/>
              </a:ext>
            </a:extLst>
          </p:cNvPr>
          <p:cNvSpPr txBox="1"/>
          <p:nvPr/>
        </p:nvSpPr>
        <p:spPr>
          <a:xfrm>
            <a:off x="2838192" y="5205178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What about </a:t>
            </a:r>
            <a:r>
              <a:rPr lang="en-US" sz="3600" i="1" dirty="0">
                <a:latin typeface="Helvetica Light" panose="020B0403020202020204" pitchFamily="34" charset="0"/>
              </a:rPr>
              <a:t>pp</a:t>
            </a:r>
            <a:r>
              <a:rPr lang="en-US" sz="3600" dirty="0">
                <a:latin typeface="Helvetica Light" panose="020B04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068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13DFB3-890A-3549-9179-27329774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576" y="1974272"/>
            <a:ext cx="3461325" cy="33593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78342-E93C-5E4B-84B6-FF590D0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0F797-3496-C040-ADF2-8415BC6998E9}"/>
              </a:ext>
            </a:extLst>
          </p:cNvPr>
          <p:cNvSpPr txBox="1"/>
          <p:nvPr/>
        </p:nvSpPr>
        <p:spPr>
          <a:xfrm>
            <a:off x="734463" y="894673"/>
            <a:ext cx="797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 Light" panose="020B0403020202020204" pitchFamily="34" charset="0"/>
              </a:rPr>
              <a:t>CMS </a:t>
            </a:r>
            <a:r>
              <a:rPr lang="en-US" sz="2200" dirty="0" err="1">
                <a:latin typeface="Helvetica Light" panose="020B0403020202020204" pitchFamily="34" charset="0"/>
              </a:rPr>
              <a:t>p+Pb</a:t>
            </a:r>
            <a:r>
              <a:rPr lang="en-US" sz="2200" dirty="0">
                <a:latin typeface="Helvetica Light" panose="020B0403020202020204" pitchFamily="34" charset="0"/>
              </a:rPr>
              <a:t> D mesons show significant v</a:t>
            </a:r>
            <a:r>
              <a:rPr lang="en-US" sz="2200" baseline="-25000" dirty="0">
                <a:latin typeface="Helvetica Light" panose="020B0403020202020204" pitchFamily="34" charset="0"/>
              </a:rPr>
              <a:t>2</a:t>
            </a:r>
            <a:r>
              <a:rPr lang="en-US" sz="2200" dirty="0">
                <a:latin typeface="Helvetica Light" panose="020B0403020202020204" pitchFamily="34" charset="0"/>
              </a:rPr>
              <a:t>, but the ALICE </a:t>
            </a:r>
            <a:r>
              <a:rPr lang="en-US" sz="2200" dirty="0" err="1">
                <a:latin typeface="Helvetica Light" panose="020B0403020202020204" pitchFamily="34" charset="0"/>
              </a:rPr>
              <a:t>R</a:t>
            </a:r>
            <a:r>
              <a:rPr lang="en-US" sz="2200" baseline="-25000" dirty="0" err="1">
                <a:latin typeface="Helvetica Light" panose="020B0403020202020204" pitchFamily="34" charset="0"/>
              </a:rPr>
              <a:t>pPb</a:t>
            </a:r>
            <a:r>
              <a:rPr lang="en-US" sz="2200" dirty="0">
                <a:latin typeface="Helvetica Light" panose="020B0403020202020204" pitchFamily="34" charset="0"/>
              </a:rPr>
              <a:t> is consistent with one – tension!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898D4-099A-A040-A95B-3C96E0DFA2AC}"/>
              </a:ext>
            </a:extLst>
          </p:cNvPr>
          <p:cNvSpPr txBox="1"/>
          <p:nvPr/>
        </p:nvSpPr>
        <p:spPr>
          <a:xfrm>
            <a:off x="2557666" y="136524"/>
            <a:ext cx="4028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D mesons in </a:t>
            </a:r>
            <a:r>
              <a:rPr lang="en-US" sz="3600" i="1" dirty="0" err="1">
                <a:latin typeface="Helvetica Light" panose="020B0403020202020204" pitchFamily="34" charset="0"/>
              </a:rPr>
              <a:t>p</a:t>
            </a:r>
            <a:r>
              <a:rPr lang="en-US" sz="3600" dirty="0" err="1">
                <a:latin typeface="Helvetica Light" panose="020B0403020202020204" pitchFamily="34" charset="0"/>
              </a:rPr>
              <a:t>+Pb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7BB96-1BA5-EF4D-97EC-D1DB1634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7110"/>
            <a:ext cx="5066618" cy="3013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A3230F-4E4C-8344-8A45-6DEB8A9CFB19}"/>
              </a:ext>
            </a:extLst>
          </p:cNvPr>
          <p:cNvSpPr txBox="1"/>
          <p:nvPr/>
        </p:nvSpPr>
        <p:spPr>
          <a:xfrm>
            <a:off x="438099" y="1899758"/>
            <a:ext cx="2868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Phys. Rev. Lett. 121, 082301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DC757E-9964-0245-B38D-3CD32797D7F2}"/>
              </a:ext>
            </a:extLst>
          </p:cNvPr>
          <p:cNvSpPr txBox="1"/>
          <p:nvPr/>
        </p:nvSpPr>
        <p:spPr>
          <a:xfrm>
            <a:off x="5647257" y="1684083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arXiv:1906.03425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C2DB2-7B93-4246-97AB-FF1190F0986C}"/>
              </a:ext>
            </a:extLst>
          </p:cNvPr>
          <p:cNvSpPr txBox="1"/>
          <p:nvPr/>
        </p:nvSpPr>
        <p:spPr>
          <a:xfrm>
            <a:off x="2838192" y="5205178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What about </a:t>
            </a:r>
            <a:r>
              <a:rPr lang="en-US" sz="3600" i="1" dirty="0">
                <a:latin typeface="Helvetica Light" panose="020B0403020202020204" pitchFamily="34" charset="0"/>
              </a:rPr>
              <a:t>pp</a:t>
            </a:r>
            <a:r>
              <a:rPr lang="en-US" sz="3600" dirty="0">
                <a:latin typeface="Helvetica Light" panose="020B0403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0A45AB-6142-1B43-A082-50C8FE68EBEE}"/>
              </a:ext>
            </a:extLst>
          </p:cNvPr>
          <p:cNvSpPr txBox="1"/>
          <p:nvPr/>
        </p:nvSpPr>
        <p:spPr>
          <a:xfrm>
            <a:off x="2621088" y="5963327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Do the experiment!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68E2F2-DA8C-7648-9F37-971402ACB8DE}"/>
              </a:ext>
            </a:extLst>
          </p:cNvPr>
          <p:cNvGrpSpPr/>
          <p:nvPr/>
        </p:nvGrpSpPr>
        <p:grpSpPr>
          <a:xfrm>
            <a:off x="1908224" y="5925368"/>
            <a:ext cx="684290" cy="684290"/>
            <a:chOff x="7977909" y="3596954"/>
            <a:chExt cx="912387" cy="9123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D2A079-3747-7149-B933-742F3C831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7909" y="3596954"/>
              <a:ext cx="912387" cy="912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DC8CEE-3094-9E4B-BF77-C0ABD4448297}"/>
                </a:ext>
              </a:extLst>
            </p:cNvPr>
            <p:cNvSpPr txBox="1"/>
            <p:nvPr/>
          </p:nvSpPr>
          <p:spPr>
            <a:xfrm>
              <a:off x="8211926" y="3596954"/>
              <a:ext cx="506976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FFD755-D617-324C-ABCC-CBAD4B209AA7}"/>
              </a:ext>
            </a:extLst>
          </p:cNvPr>
          <p:cNvGrpSpPr/>
          <p:nvPr/>
        </p:nvGrpSpPr>
        <p:grpSpPr>
          <a:xfrm>
            <a:off x="6751075" y="5793195"/>
            <a:ext cx="913225" cy="913225"/>
            <a:chOff x="10136167" y="3819134"/>
            <a:chExt cx="1217633" cy="12176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8380BC-EC82-5245-B047-5AB29E4A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36167" y="3819134"/>
              <a:ext cx="1217633" cy="12176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566CBC-F70B-B949-BCAB-878B878F1C21}"/>
                </a:ext>
              </a:extLst>
            </p:cNvPr>
            <p:cNvSpPr txBox="1"/>
            <p:nvPr/>
          </p:nvSpPr>
          <p:spPr>
            <a:xfrm>
              <a:off x="10515460" y="3991969"/>
              <a:ext cx="56896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513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16914</TotalTime>
  <Words>926</Words>
  <Application>Microsoft Macintosh PowerPoint</Application>
  <PresentationFormat>On-screen Show (4:3)</PresentationFormat>
  <Paragraphs>133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Helvetica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Microsoft Office User</cp:lastModifiedBy>
  <cp:revision>72</cp:revision>
  <cp:lastPrinted>2019-06-21T16:38:07Z</cp:lastPrinted>
  <dcterms:created xsi:type="dcterms:W3CDTF">2019-06-07T14:15:56Z</dcterms:created>
  <dcterms:modified xsi:type="dcterms:W3CDTF">2019-06-26T13:46:31Z</dcterms:modified>
</cp:coreProperties>
</file>