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76" r:id="rId2"/>
    <p:sldId id="275" r:id="rId3"/>
    <p:sldId id="285" r:id="rId4"/>
    <p:sldId id="286" r:id="rId5"/>
    <p:sldId id="284" r:id="rId6"/>
    <p:sldId id="277" r:id="rId7"/>
    <p:sldId id="280" r:id="rId8"/>
    <p:sldId id="281" r:id="rId9"/>
    <p:sldId id="283" r:id="rId10"/>
    <p:sldId id="278" r:id="rId11"/>
    <p:sldId id="279" r:id="rId12"/>
    <p:sldId id="287" r:id="rId13"/>
    <p:sldId id="288" r:id="rId14"/>
    <p:sldId id="28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-1440" y="-2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902C1-46A9-CE4A-A34B-B08C08E94971}" type="datetimeFigureOut">
              <a:rPr lang="en-US" smtClean="0"/>
              <a:t>12/14/18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C8D72-6CBE-3744-9928-F913132EC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833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A79B2-4DF9-4F4F-964A-D29ACBD94099}" type="datetimeFigureOut">
              <a:rPr lang="en-US" smtClean="0"/>
              <a:t>12/14/18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20B08-4E42-4055-BA55-5DA104A10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938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762001"/>
            <a:ext cx="11582400" cy="1470025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sz="4267" b="1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12/14/2018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253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12/14/2018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3838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0800" y="884240"/>
            <a:ext cx="2641600" cy="56689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884237"/>
            <a:ext cx="7721600" cy="5668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12/14/2018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204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12/14/2018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8810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124201"/>
            <a:ext cx="10363200" cy="762000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762001"/>
            <a:ext cx="11480800" cy="6096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12/14/2018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9035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12/14/2018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9063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12/14/2018</a:t>
            </a:r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4998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12/14/2018</a:t>
            </a:r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67200" y="6569076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8262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12/14/2018</a:t>
            </a:r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797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12/14/2018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5024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0292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914400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63880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12/14/2018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0258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3338"/>
            <a:ext cx="109728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28448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smtClean="0"/>
              <a:t>12/14/2018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28041" y="6553201"/>
            <a:ext cx="38608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9741" y="6492876"/>
            <a:ext cx="71225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402169" y="762000"/>
            <a:ext cx="11512551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https://www.sphenix.bnl.gov/web/system/files/u7/sphenix-logo-white-bg.png">
            <a:extLst>
              <a:ext uri="{FF2B5EF4-FFF2-40B4-BE49-F238E27FC236}">
                <a16:creationId xmlns="" xmlns:a16="http://schemas.microsoft.com/office/drawing/2014/main" id="{E21E0E1C-C51F-4944-BAEC-913171417A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1" y="2"/>
            <a:ext cx="1533044" cy="7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9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667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33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867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10639" y="1033154"/>
            <a:ext cx="11071761" cy="3978234"/>
          </a:xfrm>
        </p:spPr>
        <p:txBody>
          <a:bodyPr/>
          <a:lstStyle/>
          <a:p>
            <a:r>
              <a:rPr lang="en-US" dirty="0" smtClean="0"/>
              <a:t>Update on R&amp;R</a:t>
            </a:r>
          </a:p>
          <a:p>
            <a:r>
              <a:rPr lang="en-US" dirty="0" smtClean="0"/>
              <a:t>Status </a:t>
            </a:r>
            <a:r>
              <a:rPr lang="en-US" dirty="0"/>
              <a:t>of </a:t>
            </a:r>
            <a:r>
              <a:rPr lang="en-US" dirty="0" err="1"/>
              <a:t>iHCAL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Status of </a:t>
            </a:r>
            <a:r>
              <a:rPr lang="en-US" dirty="0" err="1" smtClean="0"/>
              <a:t>MoAs</a:t>
            </a:r>
            <a:endParaRPr lang="en-US" dirty="0"/>
          </a:p>
          <a:p>
            <a:r>
              <a:rPr lang="en-US" dirty="0"/>
              <a:t>Status of </a:t>
            </a:r>
            <a:r>
              <a:rPr lang="en-US" dirty="0" smtClean="0"/>
              <a:t>LLPs</a:t>
            </a:r>
          </a:p>
          <a:p>
            <a:r>
              <a:rPr lang="en-US" dirty="0" smtClean="0"/>
              <a:t>PPMP</a:t>
            </a:r>
            <a:endParaRPr lang="en-US" dirty="0" smtClean="0"/>
          </a:p>
          <a:p>
            <a:r>
              <a:rPr lang="en-US" dirty="0" smtClean="0"/>
              <a:t>MVTX Cost &amp; </a:t>
            </a:r>
            <a:r>
              <a:rPr lang="en-US" dirty="0" err="1" smtClean="0"/>
              <a:t>Sschedule</a:t>
            </a:r>
            <a:r>
              <a:rPr lang="en-US" dirty="0" smtClean="0"/>
              <a:t> update</a:t>
            </a:r>
          </a:p>
          <a:p>
            <a:r>
              <a:rPr lang="en-US" dirty="0" smtClean="0"/>
              <a:t>Any </a:t>
            </a:r>
            <a:r>
              <a:rPr lang="en-US" dirty="0"/>
              <a:t>news/issues from the FSU meeting</a:t>
            </a:r>
            <a:r>
              <a:rPr lang="en-US" dirty="0" smtClean="0"/>
              <a:t>?</a:t>
            </a:r>
          </a:p>
          <a:p>
            <a:r>
              <a:rPr lang="en-US" dirty="0"/>
              <a:t>Decision on Silicon configuration (INTT+MVTX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Sub</a:t>
            </a:r>
            <a:r>
              <a:rPr lang="en-US" dirty="0"/>
              <a:t>-detector status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12/14/2018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2559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695"/>
            <a:ext cx="10972800" cy="728663"/>
          </a:xfrm>
        </p:spPr>
        <p:txBody>
          <a:bodyPr/>
          <a:lstStyle/>
          <a:p>
            <a:r>
              <a:rPr lang="en-US" sz="4300" dirty="0"/>
              <a:t>sPHENIX Collaboration Meeting, Dec 6-8, FSU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685800"/>
            <a:ext cx="11176000" cy="5791200"/>
          </a:xfrm>
        </p:spPr>
        <p:txBody>
          <a:bodyPr/>
          <a:lstStyle/>
          <a:p>
            <a:r>
              <a:rPr lang="en-US" sz="2700" dirty="0"/>
              <a:t>There is a general agreement between LANL, LBNL and MIT on MVTX tasks. All had representatives at the </a:t>
            </a:r>
            <a:r>
              <a:rPr lang="en-US" sz="2700" dirty="0" smtClean="0"/>
              <a:t>meeting</a:t>
            </a:r>
            <a:endParaRPr lang="en-US" sz="2100" dirty="0"/>
          </a:p>
          <a:p>
            <a:pPr lvl="1"/>
            <a:r>
              <a:rPr lang="en-US" sz="2100" dirty="0"/>
              <a:t>Dave Lee will provide a MS-Project file that reflects the updated tasks and any updated costs. The MVTX MS-Project file will be retired after this final release.  The P-6 file will be our control document after the next revision.</a:t>
            </a:r>
          </a:p>
          <a:p>
            <a:r>
              <a:rPr lang="en-US" sz="2700" dirty="0"/>
              <a:t>It is very likely that the INTT will be two layers only. </a:t>
            </a:r>
          </a:p>
          <a:p>
            <a:pPr lvl="1"/>
            <a:r>
              <a:rPr lang="en-US" sz="2100" dirty="0"/>
              <a:t>sPHENIX EC meeting this week to finalize that task force recommendation.</a:t>
            </a:r>
          </a:p>
          <a:p>
            <a:pPr lvl="1"/>
            <a:r>
              <a:rPr lang="en-US" sz="2100" dirty="0"/>
              <a:t>Both Purdue </a:t>
            </a:r>
            <a:r>
              <a:rPr lang="en-US" sz="2100" dirty="0" err="1"/>
              <a:t>Univ</a:t>
            </a:r>
            <a:r>
              <a:rPr lang="en-US" sz="2100" dirty="0"/>
              <a:t> and NCU will join INTT project</a:t>
            </a:r>
          </a:p>
          <a:p>
            <a:pPr lvl="1"/>
            <a:r>
              <a:rPr lang="en-US" sz="2100" dirty="0"/>
              <a:t>Need some follow-up with CERN on the RU orders. Contact Luciano </a:t>
            </a:r>
            <a:r>
              <a:rPr lang="en-US" sz="2100" dirty="0" smtClean="0"/>
              <a:t>Musa</a:t>
            </a:r>
            <a:r>
              <a:rPr lang="en-US" sz="2100" dirty="0"/>
              <a:t>?</a:t>
            </a:r>
          </a:p>
          <a:p>
            <a:r>
              <a:rPr lang="en-US" sz="2700" dirty="0"/>
              <a:t>Four new institutions on sPHENIX including USP, UNC-Greensboro, NCU -Taiwan and </a:t>
            </a:r>
            <a:r>
              <a:rPr lang="en-US" sz="2700" dirty="0" err="1"/>
              <a:t>Sejong</a:t>
            </a:r>
            <a:r>
              <a:rPr lang="en-US" sz="2700" dirty="0"/>
              <a:t> </a:t>
            </a:r>
            <a:r>
              <a:rPr lang="en-US" sz="2700" dirty="0" err="1"/>
              <a:t>Univ</a:t>
            </a:r>
            <a:endParaRPr lang="en-US" sz="2700" dirty="0"/>
          </a:p>
          <a:p>
            <a:pPr marL="0" indent="0">
              <a:buNone/>
            </a:pPr>
            <a:endParaRPr lang="en-US" sz="2700" dirty="0">
              <a:solidFill>
                <a:srgbClr val="0099FF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12/14/2018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9013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33347"/>
            <a:ext cx="11582400" cy="728663"/>
          </a:xfrm>
        </p:spPr>
        <p:txBody>
          <a:bodyPr/>
          <a:lstStyle/>
          <a:p>
            <a:r>
              <a:rPr lang="en-US" sz="4300" dirty="0"/>
              <a:t>New Institutions Applying to Join sPHENIX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12/14/2018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" t="30324" r="7943" b="12101"/>
          <a:stretch/>
        </p:blipFill>
        <p:spPr bwMode="auto">
          <a:xfrm>
            <a:off x="157174" y="990600"/>
            <a:ext cx="1203482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211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MVTX &amp; INTT Configuration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887682"/>
            <a:ext cx="10972800" cy="179614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The sPHENIX Collaboration charged an Inner Tracker Task Force in July 2018 to determine the optimal configuration of the INTT and MVTX</a:t>
            </a:r>
          </a:p>
          <a:p>
            <a:pPr marL="0" indent="0">
              <a:buNone/>
            </a:pPr>
            <a:r>
              <a:rPr lang="en-US" sz="2400" b="1" dirty="0" smtClean="0"/>
              <a:t>Task Force Membership:</a:t>
            </a:r>
            <a:endParaRPr lang="en-US" sz="24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12/14/2018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8" t="56017" r="24016" b="35183"/>
          <a:stretch/>
        </p:blipFill>
        <p:spPr bwMode="auto">
          <a:xfrm>
            <a:off x="3669475" y="1715986"/>
            <a:ext cx="8360228" cy="843148"/>
          </a:xfrm>
          <a:prstGeom prst="rect">
            <a:avLst/>
          </a:prstGeom>
          <a:noFill/>
          <a:ln w="19050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5" t="29124" r="28565" b="23038"/>
          <a:stretch/>
        </p:blipFill>
        <p:spPr bwMode="auto">
          <a:xfrm>
            <a:off x="2137558" y="2713511"/>
            <a:ext cx="6670209" cy="390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370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87" y="0"/>
            <a:ext cx="10972800" cy="728663"/>
          </a:xfrm>
        </p:spPr>
        <p:txBody>
          <a:bodyPr/>
          <a:lstStyle/>
          <a:p>
            <a:r>
              <a:rPr lang="en-US" sz="3200" dirty="0" smtClean="0"/>
              <a:t>Recommendation for the Optimal MVTX + INTT Configuration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12/14/2018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6" t="37303" r="25881" b="23286"/>
          <a:stretch/>
        </p:blipFill>
        <p:spPr bwMode="auto">
          <a:xfrm>
            <a:off x="1413162" y="1253445"/>
            <a:ext cx="1017916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7506" y="884113"/>
            <a:ext cx="6882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Conclusions presented by the Task Force at the Collaboration meeting: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80655" y="5937662"/>
            <a:ext cx="7614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sPHENIX will write this up for the record and release the final decision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89515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Subsystem Issues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6888" y="938151"/>
            <a:ext cx="11095512" cy="51880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wo </a:t>
            </a:r>
            <a:r>
              <a:rPr lang="en-US" dirty="0" smtClean="0"/>
              <a:t>major issues and concerns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400" dirty="0" smtClean="0"/>
              <a:t>Replacing two retiring </a:t>
            </a:r>
            <a:r>
              <a:rPr lang="en-US" sz="2400" dirty="0" smtClean="0"/>
              <a:t>engineers</a:t>
            </a:r>
            <a:r>
              <a:rPr lang="en-US" sz="2400" dirty="0" smtClean="0"/>
              <a:t>, Don Lynch and Paul Giannotti</a:t>
            </a:r>
            <a:endParaRPr lang="en-US" sz="2400" dirty="0" smtClean="0"/>
          </a:p>
          <a:p>
            <a:pPr lvl="1"/>
            <a:r>
              <a:rPr lang="en-US" sz="1867" dirty="0" smtClean="0"/>
              <a:t>We also need a temporary designer to fill in while someone is out sick.</a:t>
            </a:r>
          </a:p>
          <a:p>
            <a:endParaRPr lang="en-US" sz="2400" dirty="0"/>
          </a:p>
          <a:p>
            <a:r>
              <a:rPr lang="en-US" sz="2400" dirty="0" smtClean="0"/>
              <a:t>Getting the scintillating tile order placed with Uniplast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12/14/2018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4427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12-13 at 2.10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657" y="1718909"/>
            <a:ext cx="4050344" cy="4027892"/>
          </a:xfrm>
          <a:prstGeom prst="rect">
            <a:avLst/>
          </a:prstGeom>
        </p:spPr>
      </p:pic>
      <p:pic>
        <p:nvPicPr>
          <p:cNvPr id="5" name="Picture 4" descr="Screen Shot 2018-12-13 at 2.11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602" y="1718909"/>
            <a:ext cx="4030140" cy="4027892"/>
          </a:xfrm>
          <a:prstGeom prst="rect">
            <a:avLst/>
          </a:prstGeom>
        </p:spPr>
      </p:pic>
      <p:pic>
        <p:nvPicPr>
          <p:cNvPr id="6" name="Picture 5" descr="Screen Shot 2018-12-13 at 2.15.42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1" y="1718909"/>
            <a:ext cx="3403964" cy="40278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728663"/>
          </a:xfrm>
        </p:spPr>
        <p:txBody>
          <a:bodyPr/>
          <a:lstStyle/>
          <a:p>
            <a:r>
              <a:rPr lang="en-US" dirty="0" smtClean="0"/>
              <a:t>Status of 1008 Hall 12/13/18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12/14/2018</a:t>
            </a:r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7104" y="907863"/>
            <a:ext cx="9806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Final PHENIX R&amp;R rigging activity requiring rental of commercial equipment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72216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728663"/>
          </a:xfrm>
        </p:spPr>
        <p:txBody>
          <a:bodyPr/>
          <a:lstStyle/>
          <a:p>
            <a:r>
              <a:rPr lang="en-US" dirty="0" smtClean="0"/>
              <a:t>IHCal NSF MRI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12/14/2018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6" t="33759" r="20214" b="8613"/>
          <a:stretch/>
        </p:blipFill>
        <p:spPr bwMode="auto">
          <a:xfrm>
            <a:off x="973777" y="1235034"/>
            <a:ext cx="9856519" cy="552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897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87" y="0"/>
            <a:ext cx="10972800" cy="728663"/>
          </a:xfrm>
        </p:spPr>
        <p:txBody>
          <a:bodyPr/>
          <a:lstStyle/>
          <a:p>
            <a:r>
              <a:rPr lang="en-US" dirty="0" smtClean="0"/>
              <a:t>IHCal Collaborating Institution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12/14/2018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6" t="36560" r="18574" b="35679"/>
          <a:stretch/>
        </p:blipFill>
        <p:spPr bwMode="auto">
          <a:xfrm>
            <a:off x="1745674" y="884015"/>
            <a:ext cx="9144000" cy="240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8774" y="3930731"/>
            <a:ext cx="10984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would like temporarily front this effort $60k for SiPM purchases now so that they can participate in the ongoing sPHENIX SiPM procurement that they will pay back when funding comes in fro NSF this summer.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256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MoA Status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961901"/>
            <a:ext cx="11083636" cy="5164263"/>
          </a:xfrm>
        </p:spPr>
        <p:txBody>
          <a:bodyPr/>
          <a:lstStyle/>
          <a:p>
            <a:r>
              <a:rPr lang="en-US" sz="2400" dirty="0" smtClean="0"/>
              <a:t>All MoA’s complete and signed with the exception of the conventional facility MoA w/ CAD. Joe Tuozzolo and Jim Mills are working on this.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12/14/2018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9625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04" y="45249"/>
            <a:ext cx="10972800" cy="728663"/>
          </a:xfrm>
        </p:spPr>
        <p:txBody>
          <a:bodyPr/>
          <a:lstStyle/>
          <a:p>
            <a:r>
              <a:rPr lang="en-US" dirty="0" smtClean="0"/>
              <a:t>LLP Status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12192000" cy="5689600"/>
          </a:xfrm>
        </p:spPr>
        <p:txBody>
          <a:bodyPr/>
          <a:lstStyle/>
          <a:p>
            <a:r>
              <a:rPr lang="en-US" sz="2700" dirty="0"/>
              <a:t>TEC accounts for LLPs are open.</a:t>
            </a:r>
            <a:endParaRPr lang="en-US" sz="2100" dirty="0"/>
          </a:p>
          <a:p>
            <a:r>
              <a:rPr lang="en-US" sz="2700" dirty="0"/>
              <a:t>LLP-1, 100k SiPMs has been placed. We have the delivery schedule from Hamamatsu for the production SiPMs.  </a:t>
            </a:r>
          </a:p>
          <a:p>
            <a:r>
              <a:rPr lang="en-US" sz="2700" dirty="0"/>
              <a:t>Scintillating </a:t>
            </a:r>
            <a:r>
              <a:rPr lang="en-US" sz="2700" dirty="0" smtClean="0"/>
              <a:t>tile </a:t>
            </a:r>
            <a:r>
              <a:rPr lang="en-US" sz="2700" dirty="0"/>
              <a:t>LLP-2 contract will be awarded </a:t>
            </a:r>
            <a:r>
              <a:rPr lang="en-US" sz="2700" dirty="0" smtClean="0"/>
              <a:t>if we can get DOE approval.</a:t>
            </a:r>
            <a:endParaRPr lang="en-US" sz="2700" dirty="0"/>
          </a:p>
          <a:p>
            <a:r>
              <a:rPr lang="en-US" sz="2700" dirty="0"/>
              <a:t>Scintillating fiber LLP-3  can be placed as soon as funding is available</a:t>
            </a:r>
            <a:r>
              <a:rPr lang="en-US" sz="2700" dirty="0" smtClean="0"/>
              <a:t>.</a:t>
            </a:r>
            <a:endParaRPr lang="en-US" sz="2100" dirty="0"/>
          </a:p>
          <a:p>
            <a:r>
              <a:rPr lang="en-US" sz="2700" dirty="0"/>
              <a:t>Tungsten powder LLP-4 order waits for additional preproduction work at UIUC.</a:t>
            </a:r>
          </a:p>
          <a:p>
            <a:pPr lvl="1"/>
            <a:r>
              <a:rPr lang="en-US" sz="2100" dirty="0"/>
              <a:t>Prototype EMCal blocks are being manufactured using powder from 2</a:t>
            </a:r>
            <a:r>
              <a:rPr lang="en-US" sz="2100" baseline="30000" dirty="0"/>
              <a:t>nd</a:t>
            </a:r>
            <a:r>
              <a:rPr lang="en-US" sz="2100" dirty="0"/>
              <a:t> vendor</a:t>
            </a:r>
          </a:p>
          <a:p>
            <a:pPr lvl="1"/>
            <a:r>
              <a:rPr lang="en-US" sz="2100" dirty="0"/>
              <a:t>The tungsten order will wait until we have 85-90% of the FY19 funding available.</a:t>
            </a:r>
          </a:p>
          <a:p>
            <a:pPr marL="0" indent="0">
              <a:buNone/>
            </a:pPr>
            <a:endParaRPr lang="en-US" sz="2100" dirty="0"/>
          </a:p>
          <a:p>
            <a:endParaRPr lang="en-US" dirty="0"/>
          </a:p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endParaRPr lang="en-US" sz="21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12/14/2018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7639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PPMP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843149"/>
            <a:ext cx="11321143" cy="5283016"/>
          </a:xfrm>
        </p:spPr>
        <p:txBody>
          <a:bodyPr/>
          <a:lstStyle/>
          <a:p>
            <a:r>
              <a:rPr lang="en-US" sz="2400" dirty="0" smtClean="0"/>
              <a:t>All changes requested by BHSO </a:t>
            </a:r>
            <a:r>
              <a:rPr lang="en-US" sz="2400" dirty="0" smtClean="0"/>
              <a:t>incorporated into PPMP</a:t>
            </a:r>
          </a:p>
          <a:p>
            <a:endParaRPr lang="en-US" sz="2400" dirty="0" smtClean="0"/>
          </a:p>
          <a:p>
            <a:r>
              <a:rPr lang="en-US" sz="2400" dirty="0" smtClean="0"/>
              <a:t>Submitted to ALDs office for revision </a:t>
            </a:r>
            <a:r>
              <a:rPr lang="en-US" sz="2400" dirty="0" smtClean="0"/>
              <a:t>end of November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Revised PPMP with BNL Management proposal will be submitted to BHSO &amp; DOE-NP early next </a:t>
            </a:r>
            <a:r>
              <a:rPr lang="en-US" sz="2400" dirty="0" smtClean="0"/>
              <a:t>week</a:t>
            </a:r>
          </a:p>
          <a:p>
            <a:endParaRPr lang="en-US" sz="2400" dirty="0"/>
          </a:p>
          <a:p>
            <a:r>
              <a:rPr lang="en-US" sz="2400" dirty="0" smtClean="0"/>
              <a:t>DOE-NP/BHSO requested that BHSO Site Manager be part of the approval process for the PD’s and associated documentation like PMP approval.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12/14/2018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3002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6" y="0"/>
            <a:ext cx="10972800" cy="728663"/>
          </a:xfrm>
        </p:spPr>
        <p:txBody>
          <a:bodyPr/>
          <a:lstStyle/>
          <a:p>
            <a:r>
              <a:rPr lang="en-US" dirty="0" smtClean="0"/>
              <a:t>MVTX Cost and Schedule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634" y="890649"/>
            <a:ext cx="11261766" cy="5235515"/>
          </a:xfrm>
        </p:spPr>
        <p:txBody>
          <a:bodyPr/>
          <a:lstStyle/>
          <a:p>
            <a:r>
              <a:rPr lang="en-US" sz="2000" dirty="0" smtClean="0"/>
              <a:t>All resource and schedule information including burdens and rates at LANL, LBNL, MIT and U Texas in P-6.</a:t>
            </a:r>
          </a:p>
          <a:p>
            <a:r>
              <a:rPr lang="en-US" sz="2000" dirty="0" smtClean="0"/>
              <a:t>Will have one more revision based on assignments of institutional responsibilities made at MVTX collaboration meeting last week.  </a:t>
            </a:r>
          </a:p>
          <a:p>
            <a:pPr marL="0" indent="0">
              <a:buNone/>
            </a:pPr>
            <a:r>
              <a:rPr lang="en-US" sz="2400" b="1" dirty="0" smtClean="0"/>
              <a:t>Prior revisions to MVTX RLS</a:t>
            </a:r>
          </a:p>
          <a:p>
            <a:r>
              <a:rPr lang="en-US" sz="2000" dirty="0"/>
              <a:t>Installed all revised labor rates (LANL, LBNL, MIT, UT-Austin) w/overhead</a:t>
            </a:r>
          </a:p>
          <a:p>
            <a:r>
              <a:rPr lang="en-US" sz="2000" dirty="0"/>
              <a:t>Removed “Lead Coordinator” ($300K)</a:t>
            </a:r>
          </a:p>
          <a:p>
            <a:r>
              <a:rPr lang="en-US" sz="2000" dirty="0"/>
              <a:t>Removed cables to be bought from CERN via U Tennessee ($86K)</a:t>
            </a:r>
          </a:p>
          <a:p>
            <a:r>
              <a:rPr lang="en-US" sz="2000" dirty="0"/>
              <a:t>Moved Installation from WBS 3.2.4.5 over to </a:t>
            </a:r>
            <a:r>
              <a:rPr lang="en-US" sz="2000" dirty="0" smtClean="0"/>
              <a:t>WBS </a:t>
            </a:r>
            <a:r>
              <a:rPr lang="en-US" sz="2000" dirty="0"/>
              <a:t>2.5.10 for general installation of sPHENIX ($70K)</a:t>
            </a:r>
          </a:p>
          <a:p>
            <a:r>
              <a:rPr lang="en-US" sz="2000" dirty="0"/>
              <a:t>Moved about half of the hours for LANL PROF4 (Walt S.) to either MIT PROF or LBNL PROF, depending on task (lower labor rates)</a:t>
            </a:r>
          </a:p>
          <a:p>
            <a:r>
              <a:rPr lang="en-US" sz="2000" dirty="0"/>
              <a:t>Made explicit links to the 4 expected batches of “staves” coming from CERN to LBNL in order to drive the overall schedule, esp. at Berkeley</a:t>
            </a:r>
          </a:p>
          <a:p>
            <a:r>
              <a:rPr lang="en-US" sz="2000" dirty="0"/>
              <a:t>Made links to </a:t>
            </a:r>
            <a:r>
              <a:rPr lang="en-US" sz="2000" dirty="0" smtClean="0"/>
              <a:t>FY </a:t>
            </a:r>
            <a:r>
              <a:rPr lang="en-US" sz="2000" dirty="0"/>
              <a:t>funding dates to ensure B.A. in hand</a:t>
            </a:r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12/14/2018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6961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726548-E388-4D1A-A9F6-B5FBF8EA4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"/>
            <a:ext cx="10972800" cy="728663"/>
          </a:xfrm>
        </p:spPr>
        <p:txBody>
          <a:bodyPr/>
          <a:lstStyle/>
          <a:p>
            <a:r>
              <a:rPr lang="en-US" dirty="0"/>
              <a:t>Estimated MVTX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4B9AF11-DA3B-40B4-8416-6F583F8DC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990600"/>
            <a:ext cx="11443855" cy="508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The revised MVTX cost estimate using the accurate labor and burden rates and making corrections as defined on the previous slides has the  Total Project Cost w/o contingency totaling  to </a:t>
            </a:r>
            <a:r>
              <a:rPr lang="en-US" sz="2000" dirty="0"/>
              <a:t>$</a:t>
            </a:r>
            <a:r>
              <a:rPr lang="en-US" sz="2000" dirty="0" smtClean="0"/>
              <a:t>4.37M</a:t>
            </a:r>
            <a:endParaRPr lang="en-US" sz="2000" dirty="0"/>
          </a:p>
          <a:p>
            <a:r>
              <a:rPr lang="en-US" sz="2000" dirty="0" smtClean="0"/>
              <a:t>DOE requires that the MVTX project has deliverables defined such that the Total Project cost is &lt; $5M. </a:t>
            </a:r>
            <a:endParaRPr lang="en-US" sz="2000" dirty="0"/>
          </a:p>
          <a:p>
            <a:r>
              <a:rPr lang="en-US" sz="2000" dirty="0" smtClean="0"/>
              <a:t>This implies that we are carrying a contingency under 15% which DOE won’t accept.  </a:t>
            </a:r>
          </a:p>
          <a:p>
            <a:r>
              <a:rPr lang="en-US" sz="2000" dirty="0" smtClean="0"/>
              <a:t>Will resolve this after final revision to RLS based on changes agreed to at MVTX Workshop Dec 5.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12/14/2018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1460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29777</TotalTime>
  <Words>934</Words>
  <Application>Microsoft Macintosh PowerPoint</Application>
  <PresentationFormat>Custom</PresentationFormat>
  <Paragraphs>115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1_Office Theme</vt:lpstr>
      <vt:lpstr>Agenda</vt:lpstr>
      <vt:lpstr>Status of 1008 Hall 12/13/18</vt:lpstr>
      <vt:lpstr>IHCal NSF MRI</vt:lpstr>
      <vt:lpstr>IHCal Collaborating Institution</vt:lpstr>
      <vt:lpstr>MoA Status</vt:lpstr>
      <vt:lpstr>LLP Status  </vt:lpstr>
      <vt:lpstr>PPMP Status</vt:lpstr>
      <vt:lpstr>MVTX Cost and Schedule Update</vt:lpstr>
      <vt:lpstr>Estimated MVTX Cost</vt:lpstr>
      <vt:lpstr>sPHENIX Collaboration Meeting, Dec 6-8, FSU</vt:lpstr>
      <vt:lpstr>New Institutions Applying to Join sPHENIX  </vt:lpstr>
      <vt:lpstr>MVTX &amp; INTT Configuration</vt:lpstr>
      <vt:lpstr>Recommendation for the Optimal MVTX + INTT Configuration</vt:lpstr>
      <vt:lpstr>Subsystem Issues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Funding Profile</dc:title>
  <dc:creator>Lavelle, Cathleen B</dc:creator>
  <cp:lastModifiedBy>Ann O'Brien</cp:lastModifiedBy>
  <cp:revision>33</cp:revision>
  <dcterms:created xsi:type="dcterms:W3CDTF">2018-05-24T17:00:11Z</dcterms:created>
  <dcterms:modified xsi:type="dcterms:W3CDTF">2018-12-14T05:52:49Z</dcterms:modified>
</cp:coreProperties>
</file>