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24" r:id="rId2"/>
    <p:sldId id="434" r:id="rId3"/>
    <p:sldId id="426" r:id="rId4"/>
    <p:sldId id="435" r:id="rId5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872" autoAdjust="0"/>
  </p:normalViewPr>
  <p:slideViewPr>
    <p:cSldViewPr>
      <p:cViewPr>
        <p:scale>
          <a:sx n="122" d="100"/>
          <a:sy n="122" d="100"/>
        </p:scale>
        <p:origin x="-96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641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609" y="0"/>
            <a:ext cx="2982641" cy="4641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37DB6B-55ED-4249-BA1E-E948113C61F4}" type="datetimeFigureOut">
              <a:rPr lang="en-US" altLang="en-US"/>
              <a:pPr/>
              <a:t>12/14/18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2982641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609" y="8830627"/>
            <a:ext cx="2982641" cy="4641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366E04-6360-4839-8AA2-1749D5CA7F4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686746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641" cy="464184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609" y="0"/>
            <a:ext cx="2982641" cy="464184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8C9284-E3F8-4D87-B0A8-5DBDDC2FC668}" type="datetimeFigureOut">
              <a:rPr lang="en-US" altLang="en-US"/>
              <a:pPr/>
              <a:t>12/14/18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8500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6108"/>
            <a:ext cx="5505450" cy="418242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27"/>
            <a:ext cx="2982641" cy="464184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609" y="8830627"/>
            <a:ext cx="2982641" cy="464184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B0354B-7771-4630-B454-53C09215E4B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608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686800" cy="1470025"/>
          </a:xfrm>
          <a:solidFill>
            <a:srgbClr val="3399FF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1F277-6815-4626-B152-BFE6B2C0FEE8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615D7-3BC1-4233-BC99-0E8D4008AB5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44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44159-C2F6-4C36-9DAA-E1F0CF3D141A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02D54-6124-4A07-84DF-DC258B2E3D6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902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884238"/>
            <a:ext cx="1981200" cy="56689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84238"/>
            <a:ext cx="5791200" cy="5668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DA63B-CFEB-43F0-8238-9D407192490A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D13BC-AB3C-4A21-AA4D-4F8B67A157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56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5B2AD-EA25-434C-91E3-5CB74DEF24D8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32B3A-BA38-40C7-ADEE-2A1902CEB26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54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124201"/>
            <a:ext cx="7772400" cy="7620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762001"/>
            <a:ext cx="8610600" cy="609600"/>
          </a:xfrm>
          <a:solidFill>
            <a:srgbClr val="3399FF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A3388-4CB8-41D3-BC0D-F9CAEB307E19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FCDEC-F6B6-422E-BA54-90C8645EF9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5997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C4EDF-B321-425C-8090-1A8C00BBB932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B7689-1836-4D61-9E3B-BD5F97E6A30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0244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C36EB-54C3-4B7E-B7DF-1C2CE1800B6F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62ED1-0628-4F6E-8766-956371ABBD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195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71EFB-729D-47E4-8F71-7ED9512CCFB6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569075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0C637-5835-444B-B8C0-92C25AFA208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414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9AC5D-8C98-4111-874F-E82DB460EC9A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E5DAE-5A25-4D93-A5BA-3F3E3A62C8C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692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7589C-FAC3-48D5-B555-FEAED71E8E57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F53E-39E3-4364-949C-11FEB55F898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481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292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914400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388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78387-1498-4F41-8C2B-426797E20B04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F5ED1-7F2B-4A78-A513-4A7819BDBA8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531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338"/>
            <a:ext cx="822960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9400"/>
            <a:ext cx="21336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1AB7EA2D-0ECF-45AA-A280-99838F2B79D8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1031" y="6553200"/>
            <a:ext cx="28956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806" y="6492875"/>
            <a:ext cx="534194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3C23168-0BC3-45A3-990F-8F7CC949181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301625" y="762000"/>
            <a:ext cx="8634413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" name="Picture 2" descr="https://www.sphenix.bnl.gov/web/system/files/u7/sphenix-logo-white-bg.png">
            <a:extLst>
              <a:ext uri="{FF2B5EF4-FFF2-40B4-BE49-F238E27FC236}">
                <a16:creationId xmlns="" xmlns:a16="http://schemas.microsoft.com/office/drawing/2014/main" id="{E21E0E1C-C51F-4944-BAEC-913171417A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"/>
            <a:ext cx="1454584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83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8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0"/>
            <a:ext cx="8229600" cy="72866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D79852-A448-4E66-B697-F6FA09A7AE70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1</a:t>
            </a:fld>
            <a:endParaRPr lang="en-US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96232"/>
            <a:ext cx="7105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ESHC</a:t>
            </a:r>
            <a:r>
              <a:rPr lang="en-US" sz="2800" b="1" dirty="0"/>
              <a:t> Review of the sPHENIX Cryogenic System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2953425B-5380-4A0B-9AFA-48B9B0752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" y="778975"/>
            <a:ext cx="3286218" cy="24688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5351262E-50C6-421E-9C28-3735C6AF4CA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2700" y="3380559"/>
            <a:ext cx="3657600" cy="23774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71B63423-8690-4A94-BAEE-81D3E47BC7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143000"/>
            <a:ext cx="5374433" cy="411480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1288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0"/>
            <a:ext cx="8229600" cy="72866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481135-0C83-4CA8-A0F5-E2116AB60D72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1E23EA64-9CFA-4A8B-9451-52DFE2FFA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45355"/>
            <a:ext cx="4495800" cy="5730082"/>
          </a:xfrm>
        </p:spPr>
        <p:txBody>
          <a:bodyPr/>
          <a:lstStyle/>
          <a:p>
            <a:r>
              <a:rPr lang="en-US" sz="1400" dirty="0"/>
              <a:t>Project Summary System review summary/overview and charges </a:t>
            </a:r>
          </a:p>
          <a:p>
            <a:r>
              <a:rPr lang="en-US" sz="1400" dirty="0"/>
              <a:t>Present summary of previous reviews: LESHC of the magnet safety issues</a:t>
            </a:r>
          </a:p>
          <a:p>
            <a:r>
              <a:rPr lang="en-US" sz="1400" dirty="0"/>
              <a:t>Solenoid and SC bus extension</a:t>
            </a:r>
          </a:p>
          <a:p>
            <a:r>
              <a:rPr lang="en-US" sz="1400" dirty="0"/>
              <a:t>Magnet Power and quench protection System</a:t>
            </a:r>
          </a:p>
          <a:p>
            <a:pPr lvl="1"/>
            <a:r>
              <a:rPr lang="en-US" sz="1400" b="0" dirty="0"/>
              <a:t>Vapor cooled Leads &amp; Cooling</a:t>
            </a:r>
          </a:p>
          <a:p>
            <a:pPr lvl="1"/>
            <a:r>
              <a:rPr lang="en-US" sz="1400" b="0" dirty="0"/>
              <a:t>Burn out time</a:t>
            </a:r>
          </a:p>
          <a:p>
            <a:pPr lvl="1"/>
            <a:r>
              <a:rPr lang="en-US" sz="1400" b="0" dirty="0"/>
              <a:t>Voltage tap locations</a:t>
            </a:r>
          </a:p>
          <a:p>
            <a:pPr lvl="1"/>
            <a:r>
              <a:rPr lang="en-US" sz="1400" b="0" dirty="0"/>
              <a:t>Quench detection system</a:t>
            </a:r>
          </a:p>
          <a:p>
            <a:pPr lvl="2"/>
            <a:r>
              <a:rPr lang="en-US" sz="1400" b="0" dirty="0"/>
              <a:t>Detection time, Fast discharge: </a:t>
            </a:r>
            <a:r>
              <a:rPr lang="el-GR" sz="1400" b="0" dirty="0"/>
              <a:t>τ </a:t>
            </a:r>
            <a:r>
              <a:rPr lang="en-US" sz="1400" b="0" dirty="0"/>
              <a:t> = 37 seconds</a:t>
            </a:r>
          </a:p>
          <a:p>
            <a:pPr lvl="2"/>
            <a:r>
              <a:rPr lang="en-US" sz="1400" b="0" dirty="0"/>
              <a:t>Slow Discharge: </a:t>
            </a:r>
            <a:r>
              <a:rPr lang="el-GR" sz="1400" b="0" dirty="0"/>
              <a:t>τ</a:t>
            </a:r>
            <a:r>
              <a:rPr lang="en-US" sz="1400" b="0" dirty="0"/>
              <a:t> = 40 min</a:t>
            </a:r>
          </a:p>
          <a:p>
            <a:r>
              <a:rPr lang="en-US" sz="1400" dirty="0"/>
              <a:t>High Power Tests Summary</a:t>
            </a:r>
          </a:p>
          <a:p>
            <a:r>
              <a:rPr lang="en-US" sz="1400" dirty="0"/>
              <a:t>Address Action items list from Jan 2018 Technical Review</a:t>
            </a:r>
          </a:p>
          <a:p>
            <a:r>
              <a:rPr lang="en-US" sz="1400" dirty="0"/>
              <a:t>System requirements</a:t>
            </a:r>
          </a:p>
          <a:p>
            <a:r>
              <a:rPr lang="en-US" sz="1400" dirty="0"/>
              <a:t>System description and layout</a:t>
            </a:r>
          </a:p>
          <a:p>
            <a:pPr lvl="1"/>
            <a:r>
              <a:rPr lang="en-US" sz="1400" b="0" dirty="0"/>
              <a:t>PFD and </a:t>
            </a:r>
            <a:r>
              <a:rPr lang="en-US" sz="1400" b="0" dirty="0" err="1"/>
              <a:t>P&amp;ID’s</a:t>
            </a:r>
            <a:endParaRPr lang="en-US" sz="1400" b="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="" xmlns:a16="http://schemas.microsoft.com/office/drawing/2014/main" id="{1093D670-9C91-4923-955A-1B437674BB99}"/>
              </a:ext>
            </a:extLst>
          </p:cNvPr>
          <p:cNvSpPr txBox="1">
            <a:spLocks/>
          </p:cNvSpPr>
          <p:nvPr/>
        </p:nvSpPr>
        <p:spPr bwMode="auto">
          <a:xfrm>
            <a:off x="4671060" y="808984"/>
            <a:ext cx="4495800" cy="573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b="1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 b="1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400" b="1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Layout</a:t>
            </a:r>
          </a:p>
          <a:p>
            <a:pPr lvl="1"/>
            <a:r>
              <a:rPr lang="en-US" sz="1400" b="0" dirty="0" err="1"/>
              <a:t>1008B</a:t>
            </a:r>
            <a:r>
              <a:rPr lang="en-US" sz="1400" b="0" dirty="0"/>
              <a:t> </a:t>
            </a:r>
            <a:r>
              <a:rPr lang="en-US" sz="1400" b="0" dirty="0" err="1"/>
              <a:t>valvebox</a:t>
            </a:r>
            <a:r>
              <a:rPr lang="en-US" sz="1400" b="0" dirty="0"/>
              <a:t> and interface - Transfer line system - </a:t>
            </a:r>
            <a:r>
              <a:rPr lang="en-US" sz="1400" b="0" dirty="0" err="1"/>
              <a:t>IP8</a:t>
            </a:r>
            <a:r>
              <a:rPr lang="en-US" sz="1400" b="0" dirty="0"/>
              <a:t> </a:t>
            </a:r>
            <a:r>
              <a:rPr lang="en-US" sz="1400" b="0" dirty="0" err="1"/>
              <a:t>valvebox</a:t>
            </a:r>
            <a:r>
              <a:rPr lang="en-US" sz="1400" b="0" dirty="0"/>
              <a:t> - Jumper adjustment: Solenoid physics location range / Cradle platform adjustment</a:t>
            </a:r>
          </a:p>
          <a:p>
            <a:r>
              <a:rPr lang="en-US" sz="1400" dirty="0"/>
              <a:t>Summary of Design ratings</a:t>
            </a:r>
          </a:p>
          <a:p>
            <a:pPr lvl="1"/>
            <a:r>
              <a:rPr lang="en-US" sz="1400" b="0" dirty="0" err="1"/>
              <a:t>400L</a:t>
            </a:r>
            <a:r>
              <a:rPr lang="en-US" sz="1400" b="0" dirty="0"/>
              <a:t> reservoir, Relief system</a:t>
            </a:r>
          </a:p>
          <a:p>
            <a:pPr lvl="1"/>
            <a:r>
              <a:rPr lang="en-US" sz="1400" b="0" dirty="0"/>
              <a:t>LN2 Cooling System: Boiler &amp; sensible heat, heat exchanger</a:t>
            </a:r>
          </a:p>
          <a:p>
            <a:pPr lvl="1"/>
            <a:r>
              <a:rPr lang="en-US" sz="1400" b="0" dirty="0"/>
              <a:t>Control valve sizing</a:t>
            </a:r>
          </a:p>
          <a:p>
            <a:r>
              <a:rPr lang="en-US" sz="1400" dirty="0"/>
              <a:t>Pressure drop profile calculations, updated</a:t>
            </a:r>
          </a:p>
          <a:p>
            <a:pPr lvl="1"/>
            <a:r>
              <a:rPr lang="en-US" sz="1400" b="0" dirty="0"/>
              <a:t> Cooldown/Warmup 293K Supply 1010 Compressor, 45K supply RHIC 45K wave</a:t>
            </a:r>
          </a:p>
          <a:p>
            <a:pPr lvl="1"/>
            <a:r>
              <a:rPr lang="en-US" sz="1400" b="0" dirty="0"/>
              <a:t>   4.5K operation</a:t>
            </a:r>
          </a:p>
          <a:p>
            <a:pPr lvl="1"/>
            <a:r>
              <a:rPr lang="en-US" sz="1400" b="0" dirty="0"/>
              <a:t>   100K Hold summer shutdown</a:t>
            </a:r>
          </a:p>
          <a:p>
            <a:r>
              <a:rPr lang="en-US" sz="1400" dirty="0"/>
              <a:t>Controls logic summary</a:t>
            </a:r>
          </a:p>
          <a:p>
            <a:pPr lvl="1"/>
            <a:r>
              <a:rPr lang="en-US" sz="1400" b="0" dirty="0"/>
              <a:t>Control logic during normal operations</a:t>
            </a:r>
          </a:p>
          <a:p>
            <a:pPr lvl="1"/>
            <a:r>
              <a:rPr lang="en-US" sz="1400" b="0" dirty="0"/>
              <a:t>Control logic during Quench</a:t>
            </a:r>
          </a:p>
          <a:p>
            <a:pPr lvl="2"/>
            <a:r>
              <a:rPr lang="en-US" sz="1400" b="0" dirty="0"/>
              <a:t>Dump valve and Reliefs</a:t>
            </a:r>
          </a:p>
          <a:p>
            <a:pPr lvl="2"/>
            <a:r>
              <a:rPr lang="en-US" sz="1400" b="0" dirty="0"/>
              <a:t>Return to RHIC protection</a:t>
            </a:r>
          </a:p>
          <a:p>
            <a:r>
              <a:rPr lang="en-US" sz="1400" dirty="0"/>
              <a:t>LN2 transfer line system: </a:t>
            </a:r>
          </a:p>
          <a:p>
            <a:pPr lvl="1"/>
            <a:r>
              <a:rPr lang="en-US" sz="1400" b="0" dirty="0"/>
              <a:t>Layout and rating specifications</a:t>
            </a:r>
          </a:p>
          <a:p>
            <a:pPr lvl="1"/>
            <a:r>
              <a:rPr lang="en-US" sz="1400" b="0" dirty="0"/>
              <a:t>Procurement later in 2019.</a:t>
            </a:r>
          </a:p>
          <a:p>
            <a:r>
              <a:rPr lang="en-US" sz="1400" dirty="0"/>
              <a:t>ODH Analysis and Summary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A35F1C3C-1D6F-40CA-BF77-B09DD736C823}"/>
              </a:ext>
            </a:extLst>
          </p:cNvPr>
          <p:cNvSpPr txBox="1"/>
          <p:nvPr/>
        </p:nvSpPr>
        <p:spPr>
          <a:xfrm>
            <a:off x="152400" y="102721"/>
            <a:ext cx="3278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Presentation Outline</a:t>
            </a:r>
          </a:p>
        </p:txBody>
      </p:sp>
    </p:spTree>
    <p:extLst>
      <p:ext uri="{BB962C8B-B14F-4D97-AF65-F5344CB8AC3E}">
        <p14:creationId xmlns:p14="http://schemas.microsoft.com/office/powerpoint/2010/main" val="420212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0"/>
            <a:ext cx="8229600" cy="72866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983E05-6EF6-4535-B49F-44B77360AB4F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1A1DBAC-830B-418B-B68C-ADC23ADA95A3}"/>
              </a:ext>
            </a:extLst>
          </p:cNvPr>
          <p:cNvSpPr txBox="1"/>
          <p:nvPr/>
        </p:nvSpPr>
        <p:spPr>
          <a:xfrm>
            <a:off x="152400" y="102721"/>
            <a:ext cx="4987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Recommendations/Action Items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7505151F-6FF6-4D29-B1F4-CF1EB7AE5645}"/>
              </a:ext>
            </a:extLst>
          </p:cNvPr>
          <p:cNvSpPr/>
          <p:nvPr/>
        </p:nvSpPr>
        <p:spPr>
          <a:xfrm>
            <a:off x="152400" y="844160"/>
            <a:ext cx="8978900" cy="575542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3200400" algn="r"/>
                <a:tab pos="3829050" algn="l"/>
                <a:tab pos="228600" algn="l"/>
                <a:tab pos="685800" algn="l"/>
                <a:tab pos="3200400" algn="r"/>
                <a:tab pos="3829050" algn="l"/>
              </a:tabLst>
            </a:pPr>
            <a:r>
              <a:rPr lang="en-US" sz="16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The PCSS is satisfied with the design and gives permission for sPHENIX (C-AD </a:t>
            </a:r>
            <a:r>
              <a:rPr lang="en-US" sz="1600" b="1" dirty="0" err="1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Cryo</a:t>
            </a:r>
            <a:r>
              <a:rPr lang="en-US" sz="16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 Group) to proceed with the procurement plans for the system. </a:t>
            </a: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3200400" algn="r"/>
                <a:tab pos="3829050" algn="l"/>
                <a:tab pos="228600" algn="l"/>
                <a:tab pos="685800" algn="l"/>
                <a:tab pos="3200400" algn="r"/>
                <a:tab pos="3829050" algn="l"/>
              </a:tabLst>
            </a:pPr>
            <a:r>
              <a:rPr lang="en-US" sz="1400" u="sng" dirty="0">
                <a:latin typeface="+mn-lt"/>
                <a:ea typeface="Times New Roman" panose="02020603050405020304" pitchFamily="18" charset="0"/>
              </a:rPr>
              <a:t>Post Procurement Action Item</a:t>
            </a:r>
          </a:p>
          <a:p>
            <a:pPr marL="1200150" marR="0" lvl="2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3200400" algn="r"/>
                <a:tab pos="3829050" algn="l"/>
                <a:tab pos="708660" algn="l"/>
                <a:tab pos="1314450" algn="l"/>
                <a:tab pos="3200400" algn="r"/>
                <a:tab pos="3829050" algn="l"/>
              </a:tabLst>
            </a:pPr>
            <a:r>
              <a:rPr lang="en-US" sz="1400" dirty="0">
                <a:latin typeface="+mn-lt"/>
                <a:ea typeface="Times New Roman" panose="02020603050405020304" pitchFamily="18" charset="0"/>
              </a:rPr>
              <a:t>A </a:t>
            </a:r>
            <a:r>
              <a:rPr lang="en-US" sz="1400" dirty="0">
                <a:latin typeface="+mn-lt"/>
              </a:rPr>
              <a:t>Failure Mode Effect Analysis (FMEA) </a:t>
            </a:r>
            <a:r>
              <a:rPr lang="en-US" sz="1400" dirty="0">
                <a:latin typeface="+mn-lt"/>
                <a:ea typeface="Times New Roman" panose="02020603050405020304" pitchFamily="18" charset="0"/>
              </a:rPr>
              <a:t> is recommended for the </a:t>
            </a:r>
            <a:r>
              <a:rPr lang="en-US" sz="1400" dirty="0" err="1">
                <a:latin typeface="+mn-lt"/>
                <a:ea typeface="Times New Roman" panose="02020603050405020304" pitchFamily="18" charset="0"/>
              </a:rPr>
              <a:t>cryo</a:t>
            </a:r>
            <a:r>
              <a:rPr lang="en-US" sz="1400" dirty="0">
                <a:latin typeface="+mn-lt"/>
                <a:ea typeface="Times New Roman" panose="02020603050405020304" pitchFamily="18" charset="0"/>
              </a:rPr>
              <a:t> system prior to Vendor’s Preliminary Design Review </a:t>
            </a:r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3200400" algn="r"/>
                <a:tab pos="3829050" algn="l"/>
                <a:tab pos="228600" algn="l"/>
                <a:tab pos="685800" algn="l"/>
                <a:tab pos="3200400" algn="r"/>
                <a:tab pos="3829050" algn="l"/>
              </a:tabLst>
            </a:pPr>
            <a:r>
              <a:rPr lang="en-US" sz="1400" u="sng" dirty="0">
                <a:latin typeface="+mn-lt"/>
                <a:ea typeface="Times New Roman" panose="02020603050405020304" pitchFamily="18" charset="0"/>
              </a:rPr>
              <a:t>Pre-Operational Action Items</a:t>
            </a:r>
          </a:p>
          <a:p>
            <a:pPr marL="1200150" marR="0" lvl="2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3200400" algn="r"/>
                <a:tab pos="3829050" algn="l"/>
                <a:tab pos="708660" algn="l"/>
                <a:tab pos="1314450" algn="l"/>
                <a:tab pos="3200400" algn="r"/>
                <a:tab pos="3829050" algn="l"/>
              </a:tabLst>
            </a:pPr>
            <a:r>
              <a:rPr lang="en-US" sz="1400" dirty="0">
                <a:latin typeface="+mn-lt"/>
                <a:ea typeface="Times New Roman" panose="02020603050405020304" pitchFamily="18" charset="0"/>
              </a:rPr>
              <a:t>Coil voltage taps shall be calibrated prior to each run</a:t>
            </a:r>
          </a:p>
          <a:p>
            <a:pPr marL="1200150" marR="0" lvl="2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3200400" algn="r"/>
                <a:tab pos="3829050" algn="l"/>
                <a:tab pos="228600" algn="l"/>
                <a:tab pos="708660" algn="l"/>
                <a:tab pos="1314450" algn="l"/>
                <a:tab pos="3200400" algn="r"/>
                <a:tab pos="3829050" algn="l"/>
              </a:tabLst>
            </a:pPr>
            <a:r>
              <a:rPr lang="en-US" sz="1400" dirty="0">
                <a:latin typeface="+mn-lt"/>
                <a:ea typeface="Times New Roman" panose="02020603050405020304" pitchFamily="18" charset="0"/>
              </a:rPr>
              <a:t>The </a:t>
            </a:r>
            <a:r>
              <a:rPr lang="en-US" sz="1400" dirty="0" err="1">
                <a:latin typeface="+mn-lt"/>
                <a:ea typeface="Times New Roman" panose="02020603050405020304" pitchFamily="18" charset="0"/>
              </a:rPr>
              <a:t>Cryo</a:t>
            </a:r>
            <a:r>
              <a:rPr lang="en-US" sz="1400" dirty="0">
                <a:latin typeface="+mn-lt"/>
                <a:ea typeface="Times New Roman" panose="02020603050405020304" pitchFamily="18" charset="0"/>
              </a:rPr>
              <a:t> Group should implement formal configuration management of different versions of the PLC controls program or justify why it is safe not to do it</a:t>
            </a:r>
          </a:p>
          <a:p>
            <a:pPr marL="1200150" marR="0" lvl="2" indent="-28575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3200400" algn="r"/>
                <a:tab pos="3829050" algn="l"/>
                <a:tab pos="228600" algn="l"/>
                <a:tab pos="708660" algn="l"/>
                <a:tab pos="1314450" algn="l"/>
                <a:tab pos="3200400" algn="r"/>
                <a:tab pos="3829050" algn="l"/>
              </a:tabLst>
            </a:pPr>
            <a:r>
              <a:rPr lang="en-US" sz="1400" dirty="0">
                <a:latin typeface="+mn-lt"/>
              </a:rPr>
              <a:t>It was noted that the </a:t>
            </a:r>
            <a:r>
              <a:rPr lang="en-US" sz="1400" dirty="0" err="1">
                <a:latin typeface="+mn-lt"/>
              </a:rPr>
              <a:t>RHIC</a:t>
            </a:r>
            <a:r>
              <a:rPr lang="en-US" sz="1400" dirty="0">
                <a:latin typeface="+mn-lt"/>
              </a:rPr>
              <a:t> </a:t>
            </a:r>
            <a:r>
              <a:rPr lang="en-US" sz="1400" dirty="0"/>
              <a:t>Accelerator Safety Envelope (ASE)</a:t>
            </a:r>
            <a:r>
              <a:rPr lang="en-US" sz="1400" dirty="0">
                <a:latin typeface="+mn-lt"/>
              </a:rPr>
              <a:t> will need to be revised to include the Credited Controls for the new </a:t>
            </a:r>
            <a:r>
              <a:rPr lang="en-US" sz="1400" dirty="0" err="1">
                <a:latin typeface="+mn-lt"/>
              </a:rPr>
              <a:t>ODH</a:t>
            </a:r>
            <a:r>
              <a:rPr lang="en-US" sz="1400" dirty="0">
                <a:latin typeface="+mn-lt"/>
              </a:rPr>
              <a:t> hazards in </a:t>
            </a:r>
            <a:r>
              <a:rPr lang="en-US" sz="1400" dirty="0" err="1">
                <a:latin typeface="+mn-lt"/>
              </a:rPr>
              <a:t>IR8</a:t>
            </a:r>
            <a:r>
              <a:rPr lang="en-US" sz="1400" dirty="0">
                <a:latin typeface="+mn-lt"/>
              </a:rPr>
              <a:t>.  </a:t>
            </a:r>
            <a:r>
              <a:rPr lang="en-US" sz="1400" dirty="0">
                <a:latin typeface="+mn-lt"/>
                <a:ea typeface="Times New Roman" panose="02020603050405020304" pitchFamily="18" charset="0"/>
              </a:rPr>
              <a:t>An </a:t>
            </a:r>
            <a:r>
              <a:rPr lang="en-US" sz="1400" dirty="0"/>
              <a:t>Unreviewed Safety Issue (</a:t>
            </a:r>
            <a:r>
              <a:rPr lang="en-US" sz="1400" dirty="0" err="1"/>
              <a:t>USI</a:t>
            </a:r>
            <a:r>
              <a:rPr lang="en-US" sz="1400" dirty="0"/>
              <a:t>)</a:t>
            </a:r>
            <a:r>
              <a:rPr lang="en-US" sz="1400" dirty="0">
                <a:latin typeface="+mn-lt"/>
                <a:ea typeface="Times New Roman" panose="02020603050405020304" pitchFamily="18" charset="0"/>
              </a:rPr>
              <a:t> document for the </a:t>
            </a:r>
            <a:r>
              <a:rPr lang="en-US" sz="1400" dirty="0" err="1">
                <a:latin typeface="+mn-lt"/>
                <a:ea typeface="Times New Roman" panose="02020603050405020304" pitchFamily="18" charset="0"/>
              </a:rPr>
              <a:t>cryo</a:t>
            </a:r>
            <a:r>
              <a:rPr lang="en-US" sz="1400" dirty="0">
                <a:latin typeface="+mn-lt"/>
                <a:ea typeface="Times New Roman" panose="02020603050405020304" pitchFamily="18" charset="0"/>
              </a:rPr>
              <a:t> revisions and </a:t>
            </a:r>
            <a:r>
              <a:rPr lang="en-US" sz="1400" dirty="0" err="1">
                <a:latin typeface="+mn-lt"/>
                <a:ea typeface="Times New Roman" panose="02020603050405020304" pitchFamily="18" charset="0"/>
              </a:rPr>
              <a:t>ODH</a:t>
            </a:r>
            <a:r>
              <a:rPr lang="en-US" sz="1400" dirty="0">
                <a:latin typeface="+mn-lt"/>
                <a:ea typeface="Times New Roman" panose="02020603050405020304" pitchFamily="18" charset="0"/>
              </a:rPr>
              <a:t> hazards must be created and submitted to the PCSS for review and approval</a:t>
            </a:r>
          </a:p>
          <a:p>
            <a:pPr marL="97155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3200400" algn="r"/>
                <a:tab pos="3829050" algn="l"/>
                <a:tab pos="685800" algn="l"/>
                <a:tab pos="971550" algn="l"/>
                <a:tab pos="3200400" algn="r"/>
                <a:tab pos="382905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57BDE1AD-C055-411F-B3BB-C4F5A12CC4BD}"/>
              </a:ext>
            </a:extLst>
          </p:cNvPr>
          <p:cNvSpPr/>
          <p:nvPr/>
        </p:nvSpPr>
        <p:spPr>
          <a:xfrm>
            <a:off x="581297" y="990600"/>
            <a:ext cx="80002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09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/>
          <a:lstStyle/>
          <a:p>
            <a:r>
              <a:rPr lang="en-US" sz="3200" dirty="0" smtClean="0"/>
              <a:t>Complete Design and Prepare Bid Package – 12/18 to 5/19</a:t>
            </a:r>
          </a:p>
          <a:p>
            <a:endParaRPr lang="en-US" sz="3200" dirty="0" smtClean="0"/>
          </a:p>
          <a:p>
            <a:r>
              <a:rPr lang="en-US" sz="3200" dirty="0" smtClean="0"/>
              <a:t>Procurement Readiness Review – 6/19</a:t>
            </a:r>
          </a:p>
          <a:p>
            <a:endParaRPr lang="en-US" sz="3200" dirty="0" smtClean="0"/>
          </a:p>
          <a:p>
            <a:r>
              <a:rPr lang="en-US" sz="3200" dirty="0" smtClean="0"/>
              <a:t>Solicit Bid – 7/19</a:t>
            </a:r>
          </a:p>
          <a:p>
            <a:endParaRPr lang="en-US" sz="3200" dirty="0" smtClean="0"/>
          </a:p>
          <a:p>
            <a:r>
              <a:rPr lang="en-US" sz="3200" dirty="0" smtClean="0"/>
              <a:t>Vendor Selection and Contract Award– 11/19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95B2AD-EA25-434C-91E3-5CB74DEF24D8}" type="datetime1">
              <a:rPr lang="en-US" altLang="en-US" smtClean="0"/>
              <a:t>12/14/18</a:t>
            </a:fld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566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43908</TotalTime>
  <Words>353</Words>
  <Application>Microsoft Macintosh PowerPoint</Application>
  <PresentationFormat>On-screen Show (4:3)</PresentationFormat>
  <Paragraphs>64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</vt:lpstr>
      <vt:lpstr> </vt:lpstr>
      <vt:lpstr> </vt:lpstr>
      <vt:lpstr>Path Forward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Labor Distribution Sorted by FY and Job Category</dc:title>
  <dc:creator>EdwardOBrien</dc:creator>
  <cp:lastModifiedBy>Ann O'Brien</cp:lastModifiedBy>
  <cp:revision>358</cp:revision>
  <cp:lastPrinted>2017-10-23T16:33:50Z</cp:lastPrinted>
  <dcterms:created xsi:type="dcterms:W3CDTF">2015-10-24T00:32:43Z</dcterms:created>
  <dcterms:modified xsi:type="dcterms:W3CDTF">2018-12-14T05:35:17Z</dcterms:modified>
</cp:coreProperties>
</file>