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7" r:id="rId3"/>
    <p:sldId id="322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90" r:id="rId12"/>
    <p:sldId id="332" r:id="rId13"/>
    <p:sldId id="331" r:id="rId14"/>
    <p:sldId id="270" r:id="rId15"/>
    <p:sldId id="268" r:id="rId16"/>
    <p:sldId id="267" r:id="rId17"/>
    <p:sldId id="291" r:id="rId18"/>
    <p:sldId id="274" r:id="rId19"/>
    <p:sldId id="275" r:id="rId20"/>
    <p:sldId id="278" r:id="rId21"/>
    <p:sldId id="279" r:id="rId22"/>
    <p:sldId id="280" r:id="rId23"/>
    <p:sldId id="281" r:id="rId24"/>
    <p:sldId id="266" r:id="rId25"/>
    <p:sldId id="284" r:id="rId26"/>
    <p:sldId id="292" r:id="rId27"/>
    <p:sldId id="282" r:id="rId28"/>
    <p:sldId id="297" r:id="rId29"/>
    <p:sldId id="298" r:id="rId30"/>
    <p:sldId id="299" r:id="rId31"/>
    <p:sldId id="328" r:id="rId32"/>
    <p:sldId id="303" r:id="rId33"/>
    <p:sldId id="304" r:id="rId34"/>
    <p:sldId id="305" r:id="rId35"/>
    <p:sldId id="306" r:id="rId36"/>
    <p:sldId id="307" r:id="rId37"/>
    <p:sldId id="313" r:id="rId38"/>
    <p:sldId id="329" r:id="rId39"/>
    <p:sldId id="308" r:id="rId40"/>
    <p:sldId id="309" r:id="rId41"/>
    <p:sldId id="311" r:id="rId42"/>
    <p:sldId id="293" r:id="rId43"/>
    <p:sldId id="314" r:id="rId44"/>
    <p:sldId id="286" r:id="rId45"/>
    <p:sldId id="319" r:id="rId46"/>
    <p:sldId id="325" r:id="rId47"/>
    <p:sldId id="289" r:id="rId48"/>
    <p:sldId id="287" r:id="rId49"/>
    <p:sldId id="323" r:id="rId50"/>
    <p:sldId id="315" r:id="rId51"/>
    <p:sldId id="295" r:id="rId52"/>
    <p:sldId id="321" r:id="rId53"/>
    <p:sldId id="296" r:id="rId54"/>
    <p:sldId id="300" r:id="rId55"/>
    <p:sldId id="301" r:id="rId56"/>
    <p:sldId id="302" r:id="rId57"/>
    <p:sldId id="316" r:id="rId58"/>
    <p:sldId id="317" r:id="rId59"/>
    <p:sldId id="330" r:id="rId60"/>
    <p:sldId id="318" r:id="rId61"/>
    <p:sldId id="326" r:id="rId62"/>
    <p:sldId id="32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379"/>
    <a:srgbClr val="E9F36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98" autoAdjust="0"/>
  </p:normalViewPr>
  <p:slideViewPr>
    <p:cSldViewPr snapToGrid="0">
      <p:cViewPr varScale="1">
        <p:scale>
          <a:sx n="102" d="100"/>
          <a:sy n="102" d="100"/>
        </p:scale>
        <p:origin x="12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Energy Budget of the</a:t>
            </a:r>
            <a:r>
              <a:rPr lang="en-US" sz="2800" baseline="0" dirty="0" smtClean="0"/>
              <a:t> Universe</a:t>
            </a:r>
            <a:endParaRPr lang="en-US" sz="2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945-4263-B7DB-EB3CE55136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945-4263-B7DB-EB3CE55136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945-4263-B7DB-EB3CE55136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945-4263-B7DB-EB3CE55136CA}"/>
              </c:ext>
            </c:extLst>
          </c:dPt>
          <c:cat>
            <c:strRef>
              <c:f>Sheet1!$A$2:$A$5</c:f>
              <c:strCache>
                <c:ptCount val="4"/>
                <c:pt idx="0">
                  <c:v>Dark Energy ~73%</c:v>
                </c:pt>
                <c:pt idx="1">
                  <c:v>Dark Matter ~23%</c:v>
                </c:pt>
                <c:pt idx="2">
                  <c:v>Visible Matter ~4%</c:v>
                </c:pt>
                <c:pt idx="3">
                  <c:v>Neutrino &gt;~ 0.3%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</c:v>
                </c:pt>
                <c:pt idx="1">
                  <c:v>23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0-4F02-924B-A1C8C0B28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70693775137121"/>
          <c:y val="0.2576172723990835"/>
          <c:w val="0.3662930622486289"/>
          <c:h val="0.643057960230161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4" Type="http://schemas.openxmlformats.org/officeDocument/2006/relationships/image" Target="../media/image13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7EF0D-D078-4887-B821-6FB1DE8AC64C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00813-CA1C-4618-A63B-D959C4A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every proton/neutron/electron the Universe contains a billion of neutrinos from the Big Bang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68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Regulartor</a:t>
            </a:r>
            <a:r>
              <a:rPr lang="en-US" baseline="0" dirty="0"/>
              <a:t> and HV power supply noise …  1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DB50-F9B4-4ECC-807C-B02F40E43F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19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set</a:t>
            </a:r>
            <a:r>
              <a:rPr lang="en-US" baseline="0" dirty="0"/>
              <a:t> of plots …  First time ever in </a:t>
            </a:r>
            <a:r>
              <a:rPr lang="en-US" baseline="0" dirty="0" err="1"/>
              <a:t>LArTPC</a:t>
            </a:r>
            <a:r>
              <a:rPr lang="en-US" baseline="0" dirty="0"/>
              <a:t> to reach charge matching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DB50-F9B4-4ECC-807C-B02F40E43F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03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</a:t>
            </a:r>
            <a:r>
              <a:rPr lang="en-US" baseline="0" dirty="0"/>
              <a:t> improvement in SP and … write something …  why is better ??? Remove last line, more dots </a:t>
            </a:r>
            <a:r>
              <a:rPr lang="en-US" baseline="0" dirty="0">
                <a:sym typeface="Wingdings" panose="05000000000000000000" pitchFamily="2" charset="2"/>
              </a:rPr>
              <a:t> more hits, high efficiency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DB50-F9B4-4ECC-807C-B02F40E43F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28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84B5D-CCA7-4337-9064-57B2B9ADAA60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2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92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6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D1863-C20E-4FA0-A5F4-76066B0496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5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</a:t>
            </a:r>
            <a:r>
              <a:rPr lang="en-US" baseline="0" dirty="0"/>
              <a:t> rid of this 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DB50-F9B4-4ECC-807C-B02F40E43F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 and computing (important</a:t>
            </a:r>
            <a:r>
              <a:rPr lang="en-US" baseline="0" dirty="0"/>
              <a:t> technique developed, BNL brought in these for </a:t>
            </a:r>
            <a:r>
              <a:rPr lang="en-US" baseline="0" dirty="0" err="1"/>
              <a:t>LArTPC</a:t>
            </a:r>
            <a:r>
              <a:rPr lang="en-US" baseline="0" dirty="0"/>
              <a:t> PS and reconstruction), underdetermined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DB50-F9B4-4ECC-807C-B02F40E43F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mole of neutrino passing through your body through your lifetime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20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 and computing (important</a:t>
            </a:r>
            <a:r>
              <a:rPr lang="en-US" baseline="0" dirty="0"/>
              <a:t> technique developed, BNL brought in these for </a:t>
            </a:r>
            <a:r>
              <a:rPr lang="en-US" baseline="0" dirty="0" err="1"/>
              <a:t>LArTPC</a:t>
            </a:r>
            <a:r>
              <a:rPr lang="en-US" baseline="0" dirty="0"/>
              <a:t> PS and reconstruction), underdetermined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DB50-F9B4-4ECC-807C-B02F40E43F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66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84B5D-CCA7-4337-9064-57B2B9ADAA60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3402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3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Maximal violation of parity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92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0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FCDAC-DB54-461F-9580-D84D986F34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6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66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38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00813-CA1C-4618-A63B-D959C4A523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6F947-0321-458E-A5C9-82BCFF0934A7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3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C59D-DCBD-4164-80BC-83622141B815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0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1F4DE-0D1C-4B2C-A5B8-A80EB9B9C579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7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9082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30200" y="1393825"/>
            <a:ext cx="11482917" cy="45227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58BE-C7AE-41BA-B8E6-DB99C595E5CD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0B9B-4170-46D4-8D3D-C4EE91E034E1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1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D353-990F-478C-8733-743111036D82}" type="datetime1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9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42B-E267-491A-827A-DC456992469F}" type="datetime1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D08F-16EC-4E1E-A440-73627E008F7C}" type="datetime1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1906-CFF4-4199-A412-1F56FCBFB950}" type="datetime1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1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0AB-88AA-4E7B-80E3-2087B2300591}" type="datetime1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8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3295-76E9-436B-9B54-A378C8F1D129}" type="datetime1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3D763-32BF-4211-908B-A27C0545F608}" type="datetime1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53EA-8CF0-4C01-AA96-8407815B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5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r.bnl.gov/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nualreviews.org/doi/10.1146/annurev-nucl-102014-021939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9.wmf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41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wmf"/><Relationship Id="rId10" Type="http://schemas.openxmlformats.org/officeDocument/2006/relationships/image" Target="../media/image64.gi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article/10.1088/1748-0221/12/08/P08003/meta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1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://iopscience.iop.org/article/10.1088/1748-0221/12/08/P08003/meta" TargetMode="Externa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6.png"/><Relationship Id="rId7" Type="http://schemas.openxmlformats.org/officeDocument/2006/relationships/hyperlink" Target="http://iopscience.iop.org/article/10.1088/1748-0221/12/10/P10002/met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://iopscience.iop.org/article/10.1088/1748-0221/13/07/P07006" TargetMode="External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iopscience.iop.org/article/10.1088/1748-0221/13/07/P0700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8.pn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hyperlink" Target="http://iopscience.iop.org/article/10.1088/1748-0221/13/07/P07007/meta" TargetMode="External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y.bnl.gov/wire-cell/bee/set/f3161aa9-7370-48f6-9cb5-5f7a28515104/event/14/" TargetMode="External"/><Relationship Id="rId3" Type="http://schemas.openxmlformats.org/officeDocument/2006/relationships/image" Target="../media/image91.png"/><Relationship Id="rId7" Type="http://schemas.openxmlformats.org/officeDocument/2006/relationships/hyperlink" Target="http://www.phy.bnl.gov/wire-cell/bee/set/dca28af8-5866-454d-8ab7-c7f6402fdf3c/event/0/" TargetMode="External"/><Relationship Id="rId12" Type="http://schemas.openxmlformats.org/officeDocument/2006/relationships/hyperlink" Target="http://iopscience.iop.org/article/10.1088/1748-0221/13/07/P0700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2.jp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microboone.fnal.gov/wp-content/uploads/MICROBOONE-NOTE-1040-PUB.pdf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2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y.bnl.gov/twister/bee/set/7ab3a69b-09cf-473e-a220-33615b6f1e55/event/12/" TargetMode="External"/><Relationship Id="rId5" Type="http://schemas.openxmlformats.org/officeDocument/2006/relationships/image" Target="../media/image106.png"/><Relationship Id="rId10" Type="http://schemas.openxmlformats.org/officeDocument/2006/relationships/image" Target="../media/image88.png"/><Relationship Id="rId4" Type="http://schemas.openxmlformats.org/officeDocument/2006/relationships/image" Target="../media/image105.png"/><Relationship Id="rId9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jpg"/><Relationship Id="rId7" Type="http://schemas.openxmlformats.org/officeDocument/2006/relationships/image" Target="../media/image110.png"/><Relationship Id="rId2" Type="http://schemas.openxmlformats.org/officeDocument/2006/relationships/hyperlink" Target="https://www.phy.bnl.gov/wire-cell/bee/set/8ce87fc2-ecd0-49c2-b227-2deec9a6a566/event/12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8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article/10.1088/1361-6633/aae881" TargetMode="External"/><Relationship Id="rId5" Type="http://schemas.openxmlformats.org/officeDocument/2006/relationships/image" Target="../media/image126.jpeg"/><Relationship Id="rId4" Type="http://schemas.openxmlformats.org/officeDocument/2006/relationships/image" Target="../media/image1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15.jpe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gif"/><Relationship Id="rId4" Type="http://schemas.openxmlformats.org/officeDocument/2006/relationships/image" Target="../media/image13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hyperlink" Target="http://iopscience.iop.org/article/10.1088/1748-0221/12/07/P07010/meta" TargetMode="External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15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14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7.wmf"/><Relationship Id="rId12" Type="http://schemas.openxmlformats.org/officeDocument/2006/relationships/image" Target="../media/image1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39.wmf"/><Relationship Id="rId5" Type="http://schemas.openxmlformats.org/officeDocument/2006/relationships/image" Target="../media/image136.wmf"/><Relationship Id="rId15" Type="http://schemas.openxmlformats.org/officeDocument/2006/relationships/hyperlink" Target="https://www.sciencedirect.com/science/article/pii/S0168900218304133?via%3Dihub" TargetMode="External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38.wmf"/><Relationship Id="rId14" Type="http://schemas.openxmlformats.org/officeDocument/2006/relationships/hyperlink" Target="http://iopscience.iop.org/article/10.1088/1748-0221/12/10/P10002/meta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image" Target="../media/image144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iopscience.iop.org/article/10.1088/1748-0221/13/07/P07006" TargetMode="External"/><Relationship Id="rId5" Type="http://schemas.openxmlformats.org/officeDocument/2006/relationships/image" Target="../media/image76.png"/><Relationship Id="rId10" Type="http://schemas.openxmlformats.org/officeDocument/2006/relationships/image" Target="../media/image143.wmf"/><Relationship Id="rId4" Type="http://schemas.openxmlformats.org/officeDocument/2006/relationships/image" Target="../media/image2.jpg"/><Relationship Id="rId9" Type="http://schemas.openxmlformats.org/officeDocument/2006/relationships/oleObject" Target="../embeddings/oleObject2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opscience.iop.org/article/10.1088/1748-0221/13/07/P07006/meta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opscience.iop.org/article/10.1088/1748-0221/13/07/P07007/meta" TargetMode="External"/><Relationship Id="rId4" Type="http://schemas.openxmlformats.org/officeDocument/2006/relationships/image" Target="../media/image14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9.xml"/><Relationship Id="rId7" Type="http://schemas.openxmlformats.org/officeDocument/2006/relationships/hyperlink" Target="http://iopscience.iop.org/article/10.1088/1748-0221/13/07/P07007/meta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4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46641015000307?via%3Dihub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article/10.1088/1748-0221/13/07/P07007/meta" TargetMode="Externa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Development of LArTPCs for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Neutrino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Xin Qian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BNL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14" y="4438932"/>
            <a:ext cx="5149586" cy="2399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299"/>
            <a:ext cx="3455126" cy="1077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98" y="-1"/>
            <a:ext cx="4744102" cy="1191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13950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451" y="6322142"/>
            <a:ext cx="1875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http://lar.bnl.gov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1</a:t>
            </a:fld>
            <a:endParaRPr lang="en-US"/>
          </a:p>
        </p:txBody>
      </p:sp>
      <p:pic>
        <p:nvPicPr>
          <p:cNvPr id="10" name="droppedImage.png"/>
          <p:cNvPicPr>
            <a:picLocks noChangeAspect="1"/>
          </p:cNvPicPr>
          <p:nvPr/>
        </p:nvPicPr>
        <p:blipFill>
          <a:blip r:embed="rId7">
            <a:alphaModFix amt="6000"/>
            <a:extLst/>
          </a:blip>
          <a:stretch>
            <a:fillRect/>
          </a:stretch>
        </p:blipFill>
        <p:spPr>
          <a:xfrm>
            <a:off x="3311062" y="652845"/>
            <a:ext cx="5604337" cy="5736873"/>
          </a:xfrm>
          <a:prstGeom prst="rect">
            <a:avLst/>
          </a:prstGeom>
          <a:ln w="25400"/>
        </p:spPr>
      </p:pic>
    </p:spTree>
    <p:extLst>
      <p:ext uri="{BB962C8B-B14F-4D97-AF65-F5344CB8AC3E}">
        <p14:creationId xmlns:p14="http://schemas.microsoft.com/office/powerpoint/2010/main" val="34152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952"/>
            <a:ext cx="8229600" cy="857250"/>
          </a:xfrm>
        </p:spPr>
        <p:txBody>
          <a:bodyPr/>
          <a:lstStyle/>
          <a:p>
            <a:r>
              <a:rPr lang="en-US" dirty="0" smtClean="0"/>
              <a:t>Big Questions in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247045"/>
            <a:ext cx="6041036" cy="5109308"/>
          </a:xfrm>
        </p:spPr>
        <p:txBody>
          <a:bodyPr>
            <a:noAutofit/>
          </a:bodyPr>
          <a:lstStyle/>
          <a:p>
            <a:r>
              <a:rPr lang="en-US" dirty="0"/>
              <a:t>Are neutrinos responsible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large matter anti-matter asymmetry?</a:t>
            </a:r>
          </a:p>
          <a:p>
            <a:r>
              <a:rPr lang="en-US" dirty="0"/>
              <a:t>What’s the neutrino mass hierarchy?</a:t>
            </a:r>
          </a:p>
          <a:p>
            <a:r>
              <a:rPr lang="en-US" dirty="0"/>
              <a:t>Do sterile neutrinos exist?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Are neutrinos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Dirac or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Majorana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particles?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is the neutrino mass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463" y="2569217"/>
            <a:ext cx="6529170" cy="341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0829" y="1247045"/>
            <a:ext cx="6093542" cy="1200329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Precision neutrino oscillation measurements with man-made accelerator neutrinos are crucial to answer these questions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80100" y="5988691"/>
            <a:ext cx="608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of “Long-Baseline Neutrino Experiments”,  M. V. </a:t>
            </a:r>
            <a:r>
              <a:rPr lang="en-US" dirty="0" err="1" smtClean="0"/>
              <a:t>Diwan</a:t>
            </a:r>
            <a:r>
              <a:rPr lang="en-US" dirty="0" smtClean="0"/>
              <a:t>, V. </a:t>
            </a:r>
            <a:r>
              <a:rPr lang="en-US" dirty="0" err="1" smtClean="0"/>
              <a:t>Galymov</a:t>
            </a:r>
            <a:r>
              <a:rPr lang="en-US" dirty="0" smtClean="0"/>
              <a:t>, XQ, A. Rubbia, </a:t>
            </a:r>
            <a:r>
              <a:rPr lang="en-US" dirty="0" smtClean="0">
                <a:hlinkClick r:id="rId4"/>
              </a:rPr>
              <a:t>Annu. Rev. </a:t>
            </a:r>
            <a:r>
              <a:rPr lang="en-US" dirty="0" err="1" smtClean="0">
                <a:hlinkClick r:id="rId4"/>
              </a:rPr>
              <a:t>Nucl</a:t>
            </a:r>
            <a:r>
              <a:rPr lang="en-US" dirty="0" smtClean="0">
                <a:hlinkClick r:id="rId4"/>
              </a:rPr>
              <a:t>. Par. Sci. 66, 47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Liquid </a:t>
            </a:r>
            <a:r>
              <a:rPr lang="en-US" dirty="0"/>
              <a:t>Argon Time Projection Chambers (LArTPCs) for neutrino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272" y="77726"/>
            <a:ext cx="10010988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Early History of </a:t>
            </a:r>
            <a:r>
              <a:rPr lang="en-US" dirty="0" err="1" smtClean="0"/>
              <a:t>LArTPC</a:t>
            </a:r>
            <a:r>
              <a:rPr lang="en-US" dirty="0" smtClean="0"/>
              <a:t>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1" y="970149"/>
            <a:ext cx="7900736" cy="5293492"/>
          </a:xfrm>
        </p:spPr>
        <p:txBody>
          <a:bodyPr>
            <a:noAutofit/>
          </a:bodyPr>
          <a:lstStyle/>
          <a:p>
            <a:r>
              <a:rPr lang="en-US" sz="2400" b="1" dirty="0"/>
              <a:t>W. Willis and V. </a:t>
            </a:r>
            <a:r>
              <a:rPr lang="en-US" sz="2400" b="1" dirty="0" err="1"/>
              <a:t>Radeka</a:t>
            </a:r>
            <a:r>
              <a:rPr lang="en-US" sz="2400" dirty="0"/>
              <a:t>, Liquid argon ionization chambers as total absorption detector, NIMA 120:221 (1974)</a:t>
            </a:r>
          </a:p>
          <a:p>
            <a:endParaRPr lang="en-US" sz="2400" dirty="0"/>
          </a:p>
          <a:p>
            <a:r>
              <a:rPr lang="en-US" sz="2400" b="1" dirty="0"/>
              <a:t>D. R. </a:t>
            </a:r>
            <a:r>
              <a:rPr lang="en-US" sz="2400" b="1" dirty="0" err="1"/>
              <a:t>Nygren</a:t>
            </a:r>
            <a:r>
              <a:rPr lang="en-US" sz="2400" dirty="0"/>
              <a:t>, The Time Projection Chamber: A New 4</a:t>
            </a:r>
            <a:r>
              <a:rPr lang="el-GR" sz="2400" dirty="0"/>
              <a:t>π</a:t>
            </a:r>
            <a:r>
              <a:rPr lang="en-US" sz="2400" dirty="0"/>
              <a:t> Detector for Charged Particles. </a:t>
            </a:r>
            <a:r>
              <a:rPr lang="en-US" sz="2400" dirty="0" err="1"/>
              <a:t>eConf</a:t>
            </a:r>
            <a:r>
              <a:rPr lang="en-US" sz="2400" dirty="0"/>
              <a:t>. C740805:58 (1974)</a:t>
            </a:r>
          </a:p>
          <a:p>
            <a:endParaRPr lang="en-US" sz="2400" dirty="0"/>
          </a:p>
          <a:p>
            <a:r>
              <a:rPr lang="en-US" sz="2400" b="1" dirty="0"/>
              <a:t>H. H. Chen</a:t>
            </a:r>
            <a:r>
              <a:rPr lang="en-US" sz="2400" dirty="0"/>
              <a:t> et al. A Neutrino detector sensitive to rare process. I. A study of neutrino electron reactions. FNAL-Proposal-0496 (1976)</a:t>
            </a:r>
          </a:p>
          <a:p>
            <a:endParaRPr lang="en-US" sz="2400" dirty="0"/>
          </a:p>
          <a:p>
            <a:r>
              <a:rPr lang="en-US" sz="2400" b="1" dirty="0"/>
              <a:t>C. Rubbia</a:t>
            </a:r>
            <a:r>
              <a:rPr lang="en-US" sz="2400" dirty="0"/>
              <a:t>, The liquid argon time projection chamber: a new concept for neutrino detector, CERN-EP/77-08 (1977)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97809" y="6456149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22" name="Picture 2" descr="https://www.bnl.gov/bnlweb/pubaf/pr/photos/2009%5C04%5Cd3000409-radeka-30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090" y="1057946"/>
            <a:ext cx="1402340" cy="12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William Wil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90" y="896727"/>
            <a:ext cx="1238249" cy="193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7618" y="2233852"/>
            <a:ext cx="1085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V. </a:t>
            </a:r>
            <a:r>
              <a:rPr lang="en-US" sz="900" dirty="0" err="1"/>
              <a:t>Radeka</a:t>
            </a:r>
            <a:endParaRPr lang="en-US" sz="900" dirty="0"/>
          </a:p>
        </p:txBody>
      </p:sp>
      <p:pic>
        <p:nvPicPr>
          <p:cNvPr id="30726" name="Picture 6" descr="Nygren D by Jerry Przybyls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75" y="3059493"/>
            <a:ext cx="1069244" cy="12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76076" y="4334478"/>
            <a:ext cx="8659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D. R. </a:t>
            </a:r>
            <a:r>
              <a:rPr lang="en-US" sz="1050" dirty="0" err="1"/>
              <a:t>Nygren</a:t>
            </a:r>
            <a:endParaRPr lang="en-US" sz="1050" dirty="0"/>
          </a:p>
        </p:txBody>
      </p:sp>
      <p:sp>
        <p:nvSpPr>
          <p:cNvPr id="8" name="AutoShape 8" descr="data:image/jpeg;base64,/9j/4AAQSkZJRgABAQAAAQABAAD/2wCEAAkGBxMTEhUTExMWFRUWGBoYGRcYGBoYGhoYHR0dGRobGxoYHSgjGholHRcYITEhJSkrLi4uGh8zODMsNygtLisBCgoKDg0OGhAQGy0lHyUtLS0tLS0tLS0tLS0tLS0tLS0tLS0tLS0tLS0tLS0tLS0tLS0tLS0tLS0tLS0tLS0tLf/AABEIALYBFQMBIgACEQEDEQH/xAAcAAABBQEBAQAAAAAAAAAAAAADAAIEBQYBBwj/xAA9EAABAwIEBAMGBQQCAQQDAAABAgMRACEEEjFBBSJRYRNxgQYykaGx8BRCwdHhByNS8WJyFSQzorJDgpL/xAAYAQADAQEAAAAAAAAAAAAAAAAAAQIDBP/EACIRAQEBAAIDAQACAwEAAAAAAAABEQIhAxIxQSJRE2FxMv/aAAwDAQACEQMRAD8Au2bHWxo7yLTI7UNQAA3B3pjZjzrZJqURprQyog39KkBUi4MzrO3n8qY6pJsTI670E40b0ehpQNdaRcoMUuUooZM1xJoBzaY+/u9ccE6V0muKoACra0jTlD60iKeljiFVJbFAinBylaB1+dDLlCXWL9rOL+IosolQE5wCRPqOh66zQeNHivarCoMF0E6coKvmLUXBe0WHcOVLoCuigU/UV5EpwTuKIMV+1VkGPbjQi5WH9iPaQlf4dwzPuE9Rcp+AkeVbhKhvUg9FRsQq9qKt2bCorvWnCMUaYXNadNMpkIkWpBNczRpXc1BuQetMWa7NNXewoDkmklw1JwywmxQFdzrXXXRskJ8tfUmlowDwYPTtREprtKjQdmpzZ60OnCkYi0zeQPOlQXdaVIC/QR/NcHanhVNKNxRpacoyPT70qOsEde1EUmx608KmxJ7zTMNKjtRW3QRcQRQTa3wpvfzoA65AN6YHaGlRFpkGjFsHagjg7Xc1MLe810ojegzwumqTTS5FcLnSkDyquTTT0rlADxj2VClf4pJ+AmvPPZB8FTy3CACACT8a9DxLeZJSdCCD5ER+tYn2f4MUeI0pRSoL94b2EEWqOd6a+GfyRONYTDrB8NfOOxH1rMJYUTAEmvQMF7PJU8fFczJTIJUqRJFhJOu9BwnAktuEF0gi9s1xsRlMQY3FTx8kkbcvFeXbJcDQtOLYEEK8VuxEfmH6TXsrtYfGcNUt9koB/tyVLBuCfdv01razarnP2Y8/H6ulXT/dLMmCCPIjY02aYoVTMIpNDUKkTXFAU/YsR1KNNC+1HKRSbjoKejA1Jp6U96Jaux2paMDBnaupFdmlSMppwpk+ldSqgHFNcKorhX8K4Vdd6CNK+qo++9KuCNzFKgkpKI8qUnzouQxIoJF7gDzpHY7m7A04pFcKBrp3Fx/FLxALHXr/ADQMNI6imhPS/r92p4Xb9Df51wtk3+lGnhqR60dCYAoQSrX6044jqIo0j1C9CWrtRC8D/NBeM0wCaI0u1Cin5qRHFVqQNLMNqkYbCyJUYSdBufL96XLlJ9VJvwFtM6T5Cs17UPJzZEuQsCSBtPUjc3tWh9oeKpZRkQIJ2SJUf5ry3jPiB1QIKSmDAMyo3k9TtWU5e7fjPTtYfhtnEoi5Cyogn6Ub8IqApKUoQJAUgm5O9/3qPw/jbuQJ5TGhKQfrUxeNddASSInYQKV1vLKkYHjxadSCM7cAOm8idFeQtetliFEEQJTYgzsareD/ANPi9hfxCVlvEEqUjopMAJSrsQCfWq7Ae0SSE4d2UOIVly5RBIMBMzYA0XZ/5ZXOV7alaSkwRBoZNNZ4ulUNupKNpPXz2/WoeOfUkkJuAYmPr0NXw5+3THnw9UlbgFyYoC8UmohdnXeuKFas9FOKnQWoYdNNCbCN+1OKDtQTiHVWkxU5jiSkE2BkRBvNV4bM/wA1xaOpk0CLJrEZjF56a3qSUka28xf4VTsLJgTA+9a0aYShKgvNMgJ1I88w07UVU7Qouf4rpjeuuGR7sRtFV6n5tlI+P12pCk6+SSE7bmhJWokUm3JOUfDr6iiOJkhRgR500hOJPQ0qO08q9p/TtSpaeLRIuIPx/ek84ryHfemhMamKdktYikOwUqymVWBjT+KS1JOh/iuOYQEyQJ2ppaVvItoP4oLsxxQMgWNJleWw+H60J1QA0Mnp+tRlOmYVa9onTzplq3Q+Dv8AGnLV9/6qtW6I2nba/frXW3VaZot5/Kkv2TciTMddRTSwai4NwJBCusz/ALqU2+CYB/mgdOKSRqPhegH61JW4J1MChwFUtGO4ZBKoi2p8qJi8UEZlawNBufyp8qh4nFKQMrYBJ12+cedQOL8VQ1AAzuaIb1lZ3Nc3kt5csdPj4+s1WcaxBbBUs/3F3P8Awbm5/wCx0HnVfwX/ANU4gpHNmHKbxHMJA1BigrZViFwoqcQDK1DV1Q1IjRAmB/s1d/06wv8A6ta2ZWtIkiBkKScuVMkTGsyNIE1pxkk/2LatcV7Ph9ClBpth/wAQnRSUKEkEHUJMXmLmpXs37JrK5eSEhJHKCFSdpItG8VueHIKlEqiOkXT1mRbT1+ZdxPHstWESDt1jb0OvencqZy5TqJeIeDaDHSvF/wConBEIU24gGXM6lEazZWb/AORre8R4yFWkk3ACSAZi6pMgBPXrVHi8WMQvNHK0nJ2lVzHon6U59LGL4f7ROABvEQpJEBwpCj6zvUpXFl2zZDlkBQMJWn8sX1BsUm4kUuMcIVhFBZQFYZw3BEhJ6HpOxomK4a2tkljJlUNCCSTtzTAI2JHaRUcslXO4vGwCkKiAQD8RNJyOk/e/aofs4+V4ZE+8mUHrKbD9KswmBzC8XP8Auttc1iGHVGdq4id9amOIGmnbSaCp1CZCozDbt3709LDFDeTTFmJhJubH72o2IkIkpi4i438tqdgccqRyTe3LqB3286NAuHYcIEpiegqczg1hQUYy+v3NQmOJrCsqwSlX5gSInYVLZSkKjMvTRVx/FI4syUkXV6fzUN1xucvhpJN5kSTtaajY7KIgzubixOmmtov8qh4dwAzmOskm3wjU0aemhwuEzlQkaxlzW/neuvKTEp00F7zuYA0o7kSYEJtHVXwFBCVZZEAdtR8ppXkkJKFdCem1qVRVvKV7q7D0pUy1p0qBsCDFJM96CjDAKBGpH8+lMff1AueoPWmvRlEimoJUDF/va00Jl4Hl3tJpuIAUkgm3UWoGhOsgCQk3170AKA1kdqlOoBESYA1H8ig+Dm1UTtNqEomJc3ABI0/eozmKTYkXESamsYDLOZU/K1DZwCcxO3n9aexJxxIF4J6bCdvOhMvK3TcTP6VJU2rsPv5U1vBlM8wuZIJ1+VLTOYkgGIHSbfOjsuSdPlt5mh+KCoiwI+EetO8ZMTGlpiPSs+dyL4TbjjpCQXDsD8ao+G8EUoqxC8qlLBypUYCUnc9SR5QKlPS4pLM8q1En/oLq+It603iyVrdCOYoKYDbYUpxQ65Emw7mB3rnjrUPGcWrMG0kajPkPKEja1X39M+IJZfJI1SRG+oPraapuO4B5pCR+GW02TKuQnTTMqOpn0qv4dzXGn1NdHGfxZ8r329l4lxlrDonxAtwgco/yIupX7G9YjE4x15RULSIHXcknuSSaBwzAkxN602B4dJAjtRIncVXDeAurSsqWYIgDYnuNxT+Nn8NhW0FIQ4QFLSDMGIid963OVDDeZVgBvXlftjjy7mWSBJsNTG0CrkTtrbeznEGsThUtlKV5hlWFCQNjbqdZ8qzPEeBu8PUVIlbB33RNubttPxqP/S3h+KUVqCcrJ0WqwKhY5Rqq2+lta9SUwAgpWc0iCCLfDpXP5LfaxvwzHlHAmM63k5zGZLiSTchQgzH5pQQe9aF1sAQVRNpjSbazrVRjOE/hMWpKLtupzIAuQAeZI/6kz/8AtR1Yi6UlJI3np5dq043pz+SZySHcPEXIiwuNY1+FR8VhUBQJc5lCI19Z6zQOI465gJEGRESahtLzcxzdddCPpVxnasW8KSrnVCfKZtHlUjFs5QA2JFoM/uJqCh9RMkjTz+P70ZPEQAEq33GlLaEjDsZwE5Soi9j87bXqU7w5YHOog9CQD1sDRcGltMK8SFGxAkW6Ex170DGOZ15iTAACRuI+9daWngmBIQnJZSVGSYuR0JEW8qZiEJSDEDy+5oKnQDlMg9NJjXQXoK3UAzGu4P3FK3SNfcUUkoJBsIP1oGFbcJIUDBHn6xRHcclJiNvP6ipKH72MzFyYp6WBpwfYjz5fkDalUl18J6T5j9aVLTxWf+SVCkpVp1NQcK8oq185ttVhieFBFwTEydJjfa1RMLmUeVOhuTYR510dZ0i6tsPiVZf7ogj/ABqX4iYAmZ6+VVTePHiBBiNJPX9qnpy6jUbXE7eRHnWdVKItJKCApObyt/FRWGnA2BIkHpm+FSnF+feB+1MQ7qAD596WhxAIHMfmAKTilBMdekUNpy90Hrr/ADTESVGQf0o0xmnFCJJ03oGIZmOY/fnRHAo6R8J+tClMySVH1t1HT4UaB2mhHMAT13+YqI46JIE2m5pYnGpEgESATOveqlh45CTzGL9ax57W3in2o+M4itK1BlOZ1QDSITmieZaoHSE/Ktj7MI/BtXbXnXdxxQJUo9ydqrOFvKZaOiVKuqOvQncjr+lJ3jhABJJ29Tp6TReHWLnkytej2najmUKiPjhzplTaAo/mTyn1KYn1ryHivETnCk2zTI2nqOlFwpdUfeA7laR9CTT/AMXKK/yca9iwnCsPHI4R2JB+omrPC4VKY5pjtXmHCcC6khQxTae0OqHxyVcte0rqDlW2sgWJSCr1BFK+8GcOTZ8Tw7TwUlecqFwJyz/16+tY3FYPDsFbrqfxbCRztgeG61B1ylWVwdQSD06U/E8chGdJ8fDzckEOMqPWL5f+Q8iN6rPaDGy0sFzMVtq5wJ8RuIIgfnTr9ipnPlq74+OL5H9QMN4KVISUTMIMAgAwBAttVYfbJ3EKIYbU4R/joPXSvKVAkhPQVqPZjiKm1JQlQCVZgRbWJnzmtb4YynlxYY/izzuIaZcQpDiQ574g3H0tR3As/wBuJI1M1YOueMlObmW2eU/m6EA+VAS1kTmzkkm4VAIHa9OdMfJfa6gDhxUr3wO0z9TVswx4acoOfN8KojisyiY0Os1eM4wFAMhIJ0GnrRytRDG8GCZunW0VIb4eAnbNMm0kXtFjB13pqHkmwUJO0/fWiOKAjmjyP38an2oHw2LQieUHzRBG3WiK4lKSIAuDIEE9pk2qK6sZSRf771XYPFKVImd/3sKO6NWJxAUrKsGNgdCelqalKIhKUi+wk96GMHfNAkXMTRXnkpiCEzGp+lAphblUwkWiSL28jUPjDyvD5Rvsn6VZMtFMkmelj9BSWlXY9tqJSVuFcXkGYHNuFD4a0qmOPJHvAE6XBPwvSo01m8DdM6nfSPUGo/4Ugi6RF4TNTfwyR+Umen+644hJESU9yavQz+J4QpbhXmypmdZPwq2bCjaQbaxe3eaKhCRufjPzN6KrLoBPrReWliNMWGvX/QNM8Y7IP350ZY1+/v4UDxABGaTqdKRmpWuTJSPmZprjwBgn5T+lcViJHJE9/wBqc0VJnMAo7RAoBwcTG0ddBSVlix+E/pXfDBVJCSdouR5fYrpUL2Pp+9L9Cr4zlQ3AMFRjX1moPDZI6gaDqdvvzoftQ+SpCSmLE6zImx7G1SOHjIyFbn/Q/Wr58fjWXOLuPeMR6VmcVi1QL7kfqP1q5xy4B8qzOKNj8arjEI2O/et57JYrDJQkq8Fsn/IjN5wb15866Sb1Iw2IUkcpg9YB+oqg9ubxzJHLjGh5KSflNA4rjSAgeIhalOJSCgRY6z1gTXjx4tiogPrA6JOX/wCsVZjiC0YdhQVKwtRJVcmJ1kydRrWXk42zI18Vku1q8Qhxt1DjRTmW4pBCrpWACTmTvoRWX9oscG1LZaVZSsygNEmIyp3GpnzjahOcccV+c2VmEW87jzNU3E3gp1ahfMZ9Tc/Oanx8MvbTy8+ugUnmmp3DXYcSekmqtJvVhgffSe1dDlbPheI5jerbiWIRkSA2FKIN76+Q1rMcJXzfL4Vo+FrC+VSssHWJiO3cWrLlDUK8PnKgkFMHS8fM/KpODwrqQoKECxmJMdunnWlawzVsoUDMkwBPXSYo7+Gb5RlmR+YkH5Gw+dR7CcKzi+DPFQCWlyqVCUwf4HnUpPse6Od15KDElIKlEecb+VX68VlASCQDYi9uwtcdaA65lOYFRBkgCbEST3nXXvROVX/jiKrh6ynULToYMH5xNU+HwRbJkjpBmR0MHerIvOXteSSI6b662pMYkxzIzGdCPp09NqUovjBwOFcWspZTqJJJ+ZKrCpWJ4WpEe64oD8ipJPkaLh+LArWcvLEkQAJPSBp2Ncb4yFQAckzmKU5SRO/xqbyuosw38K5ZKkKQYmDGnoLUdjO0rLKVFQGl42i4F+09aceJIQLQViwJE5up7T1pmNczQomCIIIAIga73H81PsMQuKAlfOkA9o+eU60qlyYnkP8A2H70qqchifhzIlRCQQSnmmfvvTVeETlSSpXYT9O9NdKgbpAtoRe/0o2CdymZSN80Ax5A71rUhKYyOZU5lq2mLGNwJmOlHYxKcoBEK3UnUk9c027WFdeUk2W4kX1SJkeve0WqA4kk8ultQEkHyBM0j+JDxlUBKIIEqIEjr7o66U11hAJCDMDUg3PbtXBhlH3U3Bg7fU0IOIEhUhV4ExQNPDQJ09fsUF0/8SfKK4w6mTMqHS4jy/mmuOp7nzqSN8Q7AgnrpSSuDcfUCmY10IgdRtt1HnURDs2gmjKGW41is+JXH5SER5fpM1ardnKkaJSPiazmLgrWoak281GKvmzAJ9f0FbZ005f0j8XXCe5Meg+xWeUq96tOL4gHLHeqLEOWmqiAFG5rqXKBXZphIS5ftTnHJqMFUgqgHldMNcmlNAIVOwa+ZNQZqRhdQaA0/A1ST1Bkeo/irdp/I4Dsao+BmFKPUG3lf96t3k2k1PL6bVZ5EC19ht56RQ/DKVyZFrKuZ8h2JoXBEl5ED8gGa8a6a+vwqS4pKUmQopSQARET36ma5uVytJenFH/JWa8AERqOu4tQX2z2Hf8AYelPexAITBtaxk60i82IMEkG957fH0qfY5RmkpHuqF5E7kkedtr1zGNkJKVGARBIgwfPrvUT8aC6SlI5RAtaRvAruLcCvXsJmNp/epK21DDIQCEAwqJ6zpsN4vTmMNH+JJG5UR5XNrdBtSzARP8Av9tKO04mDN1EiBMwO8b6U04CzgMyoSsgzNgIO+8ntrUx7D+JYHKI2gwLaSN4M+dRlJKVlKtfnYaelRUvrbSV6pVbX8u2/lR2XUTcQ8gH3Sr1iLDoRM0qp38aoqJKTB0hO1KrnAvZui+gSnmMHTonpIGlDebAIzI/tqm8HXt18qNhcUkEwhQWTfLoSNJzCRQUoWSXXHMoCjA5rnQAEG+oFq2wkx8NqRlCgALgqi8cto0E1BxsNr5By2gxFRsS4S57sJTMGCdT5SdJjpViMSciYKslyCoAgWMEAzmBpYf0PFlQglKCVACALibzECoj2JaGrJGpSVCLDW8XNiOgpi8V7xQRMgE5eYxM+VztRhiUq9/MogSMoESdIHW+tGDFWp9KzsAb/MVLbUUqz6i4AEi+xiNN6bimED/8fhidCrVQ6hVhrHpRG8zRITCwmBmSATm96E5vhYXooxCdxJJi2eDBiJG/qZqi9ocBim0DENlRQkgFKCZm8GBtcfem1dxTiVf3oVYRmAy23hNp7RvQX+IRyq91UgRyiYv7vpS0/leaYDiuJeWlsg5SZUcpmB3NWzyE+4SZmTl67Cewqy9peN+CyltIlxawAmbEiw9Lirxr+nTy2wXMSsLIuG0pSAekxJrSfP6FtrzbjcZjE8sC/wB9zWexKtq2HtN7PPYJXhuSpC5yr/Q996Pwz2daKUlSApUSqQTfpbarJgZrs16g1wRgGzSAQJIypPf8wMfKuf8AhmgguKwrJIBsQmVHYdL6g0vaDHmIBrpQRW8wmMwhWpC20NR7pCYv+ZJJFjPXaoJ4h/dgNpcZzJAKpBg62TMi/TpT0YyEGkEnpXqOL9n8Oq2RI3kEzHpA20Iqi4lwDJnV4aUtgiDnJJHX5xptS2HjHsNAqAXmCdylOYx2BIn40ZCII6bGIJ9Nq0+C4c1ZSXNIkHUTbpep/wCDCkm7eS8beZ0udaLy7OcetVHBVAKTOn1BrSJSJIOUpPfQ+tYR3HlBhMSNTr8K13sphsVjSEIbQerhJR62Bv5CjlErbgqChzKYEggKM5f8kqlO4iPWr53hDi5VqDdJChHay4JFhVJxfgOIwjai+gLZ/OpBzgJNpUmygnvFqscNiw02kNpSEZRFyAd5ETGoNYcuMt1chDhT4b5kSRsFXjrawioCYRyqJIVuRlKVbiYOYD0qz4bxaVrBWkgjlQArMk9FKnX0prvDXPE8QYiWxPKuMnYSBMz3FL0GAYZqSrJv/wAZ2/y1vH1qFihefl+9WzHEwQA022XB72qR6Lyze229DXh4P99gonQtK8QaTrmmfSKj1p4pwJgj50N0kSAQVA2IuZ7du1WL68KnLmccQRPvIgRuTbtrtUrD8GB91wK1UesdTB0uKPWlipwj8gAkEi99z66a0fKClOs5ZiLXMUdzhTgVIW2uJ5c0HtItUR1h1BlTa0wCCYkEekgaxNPKioeIyqN06SI6D0I70qLicI4mFeEFJUJSSRMeptSppaxvG85SSIJyg3EE9IPUdPjUXGPgQoKJuAQY5bmw67bdelW2C4MhAzuQVg2zKCUE25SDr579qr/ECnQ0XBkK9RFldoka710TFXTPxOVY3gWTJiTp8jRl4hASUZSqAImDHaNR6dqJxLhyBlLa8xSeYrOl4vlEHp/NAVw4vD+1iEFWYG39ueuU3nSCYFLodoLKV+6ox5XjVQ0ubmJ1rmMxwgZAmdzGgnSxsLfSmolsqC82YWM62JM37HSgY1tvL4gBJBzSkySAFRN9Bm+OtX6lqfg8SXypOVCVFKhEJSALAGCPeiD1NqaOKtplDchRJuSFEq6SLAa6VTPeIUxLYJSYWspC4tPaYt6ajd+ExikoSkBCtAtQSCo9Oa8eQtJpXgNX34sEkpsdAYkC15nfyqG9h1ZsoJWYERJPz0sRUfAglcGRYyYiAN+5/WrteKQlKwlQzI94RJBjlCjaST9RS9eznbNcW9nSt/CukgpbeRnSPeyZkkkDeCL9j2r1Vp7ESCcqRJhAPMU7E9J6XrF+zeNL6g4Vh0otCRYHqepnpb4W1cqQytZKs6rqUE+IR3y7pGkUuX9KzO2T/rJxEJwzSVNhXiOJhW6MvOTOhlIUL1kvZ/GqxCVrlKEpVlkg6RIk6Ter/GOjKtByBCSHEQcyMwBKvCKtG1pI5dlFQqPwjBeE0oZiFA5lpBCQLDk5tBeZOsUfOhIM3ZSkISSrRRCSCLAjmNt+kVmONOuMKKlpddaOoeWEpKgZ5UnmsoxdJHYWraYPGI8HMXUKSCZUFBdtAJSLkGh47h7GLhLyA4GzPLKTEaSkzF+tzUynjNcP4g1iAgpwiwlJHN5WMGIyAASLa6a0VOEaU6UM4fMQEqCUjlSDOVYTBgE1Zo41hVKGDaRAAUkJyHKdRAO95vpY3tVKj2dCFEtoW1lPKsPJKhePdiQDIG+1MTtLfxLgWUuICDA5oUnlBvedL/E1IxTaloUiSpJBA8MFSp6zoI6jelh+HBDYTsFEkrJcMm5MxmFxt1qGcSlxaVctjGUJJKuwVrJ7zUztdVWHwnhoCHCfETmJPNzIneBzHaJqRhvCUkpWpUFJGiSD5lIHW3zqQ/gHFLgojKZStYuDrAM3n7moeIaUpS1iIFjzDXfTperzUbjNK4KkvFAckbQnmVGyU9bda9R9gnkMIAKlgrVkbSU5lKECbJA010tWIbx6wsILWaTCdZudARfUadquOFYpS3k+GpQlIahNnEicy0pn3VKhKZ2vVWb9T/x6xjcCHEkpUfEAyg2giNFDdJ3PevNcCwpptLBkOMtlJVAhJSL8pMkeVekcHwq/D5m4BAASCTCYiJGvmay3t/w8JyOFBlUIJiRMW190/EHfSsPvVa8bncULHD0KWh0PpEk53W0kLJ15klZSrUa3o2PWpCwlYSpuJyr5ARJIJSkx6aVCwIdKylLeYgSki02P5Tadr2pYzwnSlDxbDpgG8Ogj8isihcaenarwtpmHVkUtXhtNNriDnlOaYFgiTr7oI79tIzw0hP8AdUc0kBSdgbwArUbzVXgfZjBpIlC1uZrStZy5hKcyfn3rSYzDBQjxCCBaNR//AEZH0qLd+HJn1TY32dagLJU4sRzSRB3JyJJHrNWGHKEN8uQK3CCBY75VX+lUXFMK+06FfiHkg2zZQQE6kGZvMXtvasm/jFN4nnR4hkqhJKCdzIQZiR8Kr1t/S2NyXsG07GQ+J/klpStb3yg9frV4hB8OwRlmedOUie2oP71m+He0rj4HgsEkQFAEmJIAEqjrPoancW4UrFN+CX0trBCoygpTG0j3jG2nc1Nv5Ri3aYaWIUG+S0yJ9RFqVCZ4YhIADi5gZigkZlCxUrJv9BA2pUux0tG8GlkBKvCUrYLlZEyonLtrvQUtMOnOApNicyAAE7+5lgmRPrRm+FDNzuIJWJVEpB2IBBkwZN4qs4vw1ptEoKgokdYnYDcyAdzpWsQhe0jaVAOMqTkSk5iVc2u4Ub3E26+VDe4oktpGQN631NrR66/rUHF4pzKhKwfDSYumx2nMNTIPxG9GVw55SkpLJgAkKmBE3KiJA29I61pnXaf+JLyE+EC3iEGNUFKrARIk6adL1nDdQKdATa3rrFrR61p8XwRCGEpLZcVIOfOcuafdsbdIP7Cqpj2cU0ha3XgkD8iQpS1AahIgRcgzfQWp8bCsqJhXIzAnXaAQkTMxEEmaWJ4kZypSLEJUYCTMagJpmHUyhalKSt8cxSCcl1R7xFzEH50biOKw0Q0nwgCozMqXeJkSdtqr9K/B+GMKWFuGABMkiAAkDqdNPhUPGsq/CKxEoUVNkeIVQcgPKQnUlRSL2947Wq74NiQ2wlYQpRUsoCYzET1GoFpJO0Gqz2iyY1GUrShttQCnr5c8WQnKLgBUAGNexhb2ufGq/powy1w9kqEZhnPSSTCiTufStG9xxpOgA7ki/qCZr5x4xiA4fCbeUWW8qUByQDbKVQJAuJvsarsG+4CEIWoAnQExOkxpU8vHven7R6j7R45kYsBpHjuq5m0RDDZnmcUR7xzbX9JqKy0ppayttpalnmKWFq5LCyjE+9m0i1VXAODrCyovBOUBK1k5SnMEq5Sd9dQKl8Z4oWMSlCnVPNIaOcKVyrUqQlKki6oMaknvtU2fkES+GIcabGJhCm1BRRzJQspm4UgWixFr0d/2k8NtILLjRUApLc51ESfzb5rn60sJjG3UoxCv/aKMgbQ2A2hQJnMc03JsfKag4T2hw7WIdbTh05dEQsFKinoCDzTMEGLbTNR3bdi7mRKcx5UC67lbQASG1f8AuTNiReAekmTFLgOMbxbqiqQtITZSYPUc1xG4BN72qq4rxHFFSFO4YoSZKSUKMRbUdgCfMVccJ4ql5lDg8JDhVzzbKU2TJV2gyDYedVmQp20mUAAhUC89CIjU/WqX/wAa2x/dTnKAZ5YGpHY25gdaMriUJUFKQXIkFKVFOXZJOWSo7W6WNRgUZMobOYkXXPMdIA0UJE3qTxE41j85UEqhMyk/mO4v17dqhJZKgQgXMqKoynNEmyfeJ6n51bNYVChK0pAAvFri0adbb0ZKGQFFZUkpHMQbXNhe+8T0pe8zo/XvtiuJ4d0KCiFZgCQUxaNFZkk7xfrXMDx1SHEHENkLQZDyDkWY/KvZUiRNjetficKkpIkWvCd/MnraNayHGsIoZohQ101J7z0quHL2+zC58JPl1u+H/wBT2Ue8taR5BXbz6VIV/VPB4oHDupdQlfL4ikpgGeVXKqU3g6V4otutF7KNsmS8yFgGQb69DG1O+OInK1skt4hGqUuJ6zBsfMHrpagL4Z/eL2WXFGRImNSAkSO3MSY71bYLBuLTnSUZVXyKOYRqNNPKiOMPBQK20Kiych5dL32I6WqOW/jTjZPruEwqiFOJSlKtCsEzEyJ7SBrp23WJccBHi8oJBCimc3RJvIGozWFcwuLUUlpDgURM5nATczJIAOtvT1pPYVbigtDZWgEoUtJG1rTqke6Yn0qPX8VeX7puJ43dLQw4LRBIU6CQoJ3SFCCQBMAjQ1FbeC0lxIDaISlwKASkpVKZQokDNMHLeRPrPKG22ihSVoMhQE+8EnRKbwuY0G8VRe1GPUWf7zAUiBZUylUEJWoJIyquRe19KrEL3C+06EhCSlQ8RSwgkjKoNkgkGdCR8NO8jE8QWrMoAXmxMX/LcCSI9awGA4O0+hKvEcyAEIBgZTpIuY5gDFaHheEcw3ieMoPKN0XgRGuVO87VHPhJ8q+F38T+GvYtwHMh9nLblQhWYySdRYAFMW3pVnn2nJzh5znvY2B6ACOo9IpVpn+2ex6eribgKkEzAuTB19KhYN5KXiVjPrYiQBpCQe41pUqZLsobWyM6OTTKDaxMQLAdajsMIyqbOY5VZiCZTOgAAiBFKlUmqmsUPECUpgA/T43/AIrmN4kUPBsAXJEwAQZ2V3NyYpUqvAzPtEtDuZZGV5tQnKkEKAA1WTmNuvTSqRnHLSgGAoWkHpfTf08qVKtuPxlzWDWHWUpaLqwHeXlJESMxm8+6gix1I01qF7TY1rDLxOEDKVJQElEiblMqJUTmzSoEH/jtSpVMu1fyPO1qp2HbKlQmAddxpSpVSFovEHNnUEuFcTnTplgCwMG3UVHCAtxKAkAqUE6mJJj0HlSpUG3vA/Z5xKmUurS4BnIbsEAg62TKusHfetKcQpKkgpQBlkZRoLgxItofj51ylWNaREc4ktxeRNm4zRoVQPcVqMtxePTrkuFcYl5SnkJcbKzKSlJIM6iwBMW2kHalSpyD9wXE44Yl50qBShkAnJCFKCZMSmBEzoBonSKt3OMIyohKiAJM2O0GZPUa0qVGK/tQYj2oJUEtICZIknzvYHeKs+C8PV4hUpQWggKykaE3F+u0/KuUqjlPT4vj/Kdt63LksoSlCIgbwARYCO+tZHjPs2kTkVljT66bV2lTlysqyGKwiQmVDlzKTCbXTfQiwufsXncJ4aAQbXAMSSCCZg9rUqVa/hfrb8LbKMvugaBIuNhJJ86ncdw7obyhcFe4JTEW1A6dI70qVY36pS8O9n8NzS0FLNipRKtrwSexN5qzViEMtkIBShsWQAMs6iwje5pUqVquM7eer424/iczkKyK5Y5ITIm4m9t/lWwxQQVZQn30lJnud06G43pUqfL7gk/jqmxnEQyFZWwAdIOg0sIofsziVYsrbdIUFJBSYuIVpPcSCdb0qVVeMzU+1+NDwb2PdhQL4ABkJgrABJ3MEm1KlSrKjH//2Q=="/>
          <p:cNvSpPr>
            <a:spLocks noChangeAspect="1" noChangeArrowheads="1"/>
          </p:cNvSpPr>
          <p:nvPr/>
        </p:nvSpPr>
        <p:spPr bwMode="auto">
          <a:xfrm>
            <a:off x="2783681" y="-45244"/>
            <a:ext cx="2857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AutoShape 10" descr="data:image/jpeg;base64,/9j/4AAQSkZJRgABAQAAAQABAAD/2wCEAAkGBxMTEhUTExMWFRUWGBoYGRcYGBoYGhoYHR0dGRobGxoYHSgjGholHRcYITEhJSkrLi4uGh8zODMsNygtLisBCgoKDg0OGhAQGy0lHyUtLS0tLS0tLS0tLS0tLS0tLS0tLS0tLS0tLS0tLS0tLS0tLS0tLS0tLS0tLS0tLS0tLf/AABEIALYBFQMBIgACEQEDEQH/xAAcAAABBQEBAQAAAAAAAAAAAAADAAIEBQYBBwj/xAA9EAABAwIEBAMGBQQCAQQDAAABAgMRACEEEjFBBSJRYRNxgQYykaGx8BRCwdHhByNS8WJyFSQzorJDgpL/xAAYAQADAQEAAAAAAAAAAAAAAAAAAQIDBP/EACIRAQEBAAIDAQACAwEAAAAAAAABEQIhAxIxQSJRE2FxMv/aAAwDAQACEQMRAD8Au2bHWxo7yLTI7UNQAA3B3pjZjzrZJqURprQyog39KkBUi4MzrO3n8qY6pJsTI670E40b0ehpQNdaRcoMUuUooZM1xJoBzaY+/u9ccE6V0muKoACra0jTlD60iKeljiFVJbFAinBylaB1+dDLlCXWL9rOL+IosolQE5wCRPqOh66zQeNHivarCoMF0E6coKvmLUXBe0WHcOVLoCuigU/UV5EpwTuKIMV+1VkGPbjQi5WH9iPaQlf4dwzPuE9Rcp+AkeVbhKhvUg9FRsQq9qKt2bCorvWnCMUaYXNadNMpkIkWpBNczRpXc1BuQetMWa7NNXewoDkmklw1JwywmxQFdzrXXXRskJ8tfUmlowDwYPTtREprtKjQdmpzZ60OnCkYi0zeQPOlQXdaVIC/QR/NcHanhVNKNxRpacoyPT70qOsEde1EUmx608KmxJ7zTMNKjtRW3QRcQRQTa3wpvfzoA65AN6YHaGlRFpkGjFsHagjg7Xc1MLe810ojegzwumqTTS5FcLnSkDyquTTT0rlADxj2VClf4pJ+AmvPPZB8FTy3CACACT8a9DxLeZJSdCCD5ER+tYn2f4MUeI0pRSoL94b2EEWqOd6a+GfyRONYTDrB8NfOOxH1rMJYUTAEmvQMF7PJU8fFczJTIJUqRJFhJOu9BwnAktuEF0gi9s1xsRlMQY3FTx8kkbcvFeXbJcDQtOLYEEK8VuxEfmH6TXsrtYfGcNUt9koB/tyVLBuCfdv01razarnP2Y8/H6ulXT/dLMmCCPIjY02aYoVTMIpNDUKkTXFAU/YsR1KNNC+1HKRSbjoKejA1Jp6U96Jaux2paMDBnaupFdmlSMppwpk+ldSqgHFNcKorhX8K4Vdd6CNK+qo++9KuCNzFKgkpKI8qUnzouQxIoJF7gDzpHY7m7A04pFcKBrp3Fx/FLxALHXr/ADQMNI6imhPS/r92p4Xb9Df51wtk3+lGnhqR60dCYAoQSrX6044jqIo0j1C9CWrtRC8D/NBeM0wCaI0u1Cin5qRHFVqQNLMNqkYbCyJUYSdBufL96XLlJ9VJvwFtM6T5Cs17UPJzZEuQsCSBtPUjc3tWh9oeKpZRkQIJ2SJUf5ry3jPiB1QIKSmDAMyo3k9TtWU5e7fjPTtYfhtnEoi5Cyogn6Ub8IqApKUoQJAUgm5O9/3qPw/jbuQJ5TGhKQfrUxeNddASSInYQKV1vLKkYHjxadSCM7cAOm8idFeQtetliFEEQJTYgzsareD/ANPi9hfxCVlvEEqUjopMAJSrsQCfWq7Ae0SSE4d2UOIVly5RBIMBMzYA0XZ/5ZXOV7alaSkwRBoZNNZ4ulUNupKNpPXz2/WoeOfUkkJuAYmPr0NXw5+3THnw9UlbgFyYoC8UmohdnXeuKFas9FOKnQWoYdNNCbCN+1OKDtQTiHVWkxU5jiSkE2BkRBvNV4bM/wA1xaOpk0CLJrEZjF56a3qSUka28xf4VTsLJgTA+9a0aYShKgvNMgJ1I88w07UVU7Qouf4rpjeuuGR7sRtFV6n5tlI+P12pCk6+SSE7bmhJWokUm3JOUfDr6iiOJkhRgR500hOJPQ0qO08q9p/TtSpaeLRIuIPx/ek84ryHfemhMamKdktYikOwUqymVWBjT+KS1JOh/iuOYQEyQJ2ppaVvItoP4oLsxxQMgWNJleWw+H60J1QA0Mnp+tRlOmYVa9onTzplq3Q+Dv8AGnLV9/6qtW6I2nba/frXW3VaZot5/Kkv2TciTMddRTSwai4NwJBCusz/ALqU2+CYB/mgdOKSRqPhegH61JW4J1MChwFUtGO4ZBKoi2p8qJi8UEZlawNBufyp8qh4nFKQMrYBJ12+cedQOL8VQ1AAzuaIb1lZ3Nc3kt5csdPj4+s1WcaxBbBUs/3F3P8Awbm5/wCx0HnVfwX/ANU4gpHNmHKbxHMJA1BigrZViFwoqcQDK1DV1Q1IjRAmB/s1d/06wv8A6ta2ZWtIkiBkKScuVMkTGsyNIE1pxkk/2LatcV7Ph9ClBpth/wAQnRSUKEkEHUJMXmLmpXs37JrK5eSEhJHKCFSdpItG8VueHIKlEqiOkXT1mRbT1+ZdxPHstWESDt1jb0OvencqZy5TqJeIeDaDHSvF/wConBEIU24gGXM6lEazZWb/AORre8R4yFWkk3ACSAZi6pMgBPXrVHi8WMQvNHK0nJ2lVzHon6U59LGL4f7ROABvEQpJEBwpCj6zvUpXFl2zZDlkBQMJWn8sX1BsUm4kUuMcIVhFBZQFYZw3BEhJ6HpOxomK4a2tkljJlUNCCSTtzTAI2JHaRUcslXO4vGwCkKiAQD8RNJyOk/e/aofs4+V4ZE+8mUHrKbD9KswmBzC8XP8Auttc1iGHVGdq4id9amOIGmnbSaCp1CZCozDbt3709LDFDeTTFmJhJubH72o2IkIkpi4i438tqdgccqRyTe3LqB3286NAuHYcIEpiegqczg1hQUYy+v3NQmOJrCsqwSlX5gSInYVLZSkKjMvTRVx/FI4syUkXV6fzUN1xucvhpJN5kSTtaajY7KIgzubixOmmtov8qh4dwAzmOskm3wjU0aemhwuEzlQkaxlzW/neuvKTEp00F7zuYA0o7kSYEJtHVXwFBCVZZEAdtR8ppXkkJKFdCem1qVRVvKV7q7D0pUy1p0qBsCDFJM96CjDAKBGpH8+lMff1AueoPWmvRlEimoJUDF/va00Jl4Hl3tJpuIAUkgm3UWoGhOsgCQk3170AKA1kdqlOoBESYA1H8ig+Dm1UTtNqEomJc3ABI0/eozmKTYkXESamsYDLOZU/K1DZwCcxO3n9aexJxxIF4J6bCdvOhMvK3TcTP6VJU2rsPv5U1vBlM8wuZIJ1+VLTOYkgGIHSbfOjsuSdPlt5mh+KCoiwI+EetO8ZMTGlpiPSs+dyL4TbjjpCQXDsD8ao+G8EUoqxC8qlLBypUYCUnc9SR5QKlPS4pLM8q1En/oLq+It603iyVrdCOYoKYDbYUpxQ65Emw7mB3rnjrUPGcWrMG0kajPkPKEja1X39M+IJZfJI1SRG+oPraapuO4B5pCR+GW02TKuQnTTMqOpn0qv4dzXGn1NdHGfxZ8r329l4lxlrDonxAtwgco/yIupX7G9YjE4x15RULSIHXcknuSSaBwzAkxN602B4dJAjtRIncVXDeAurSsqWYIgDYnuNxT+Nn8NhW0FIQ4QFLSDMGIid963OVDDeZVgBvXlftjjy7mWSBJsNTG0CrkTtrbeznEGsThUtlKV5hlWFCQNjbqdZ8qzPEeBu8PUVIlbB33RNubttPxqP/S3h+KUVqCcrJ0WqwKhY5Rqq2+lta9SUwAgpWc0iCCLfDpXP5LfaxvwzHlHAmM63k5zGZLiSTchQgzH5pQQe9aF1sAQVRNpjSbazrVRjOE/hMWpKLtupzIAuQAeZI/6kz/8AtR1Yi6UlJI3np5dq043pz+SZySHcPEXIiwuNY1+FR8VhUBQJc5lCI19Z6zQOI465gJEGRESahtLzcxzdddCPpVxnasW8KSrnVCfKZtHlUjFs5QA2JFoM/uJqCh9RMkjTz+P70ZPEQAEq33GlLaEjDsZwE5Soi9j87bXqU7w5YHOog9CQD1sDRcGltMK8SFGxAkW6Ex170DGOZ15iTAACRuI+9daWngmBIQnJZSVGSYuR0JEW8qZiEJSDEDy+5oKnQDlMg9NJjXQXoK3UAzGu4P3FK3SNfcUUkoJBsIP1oGFbcJIUDBHn6xRHcclJiNvP6ipKH72MzFyYp6WBpwfYjz5fkDalUl18J6T5j9aVLTxWf+SVCkpVp1NQcK8oq185ttVhieFBFwTEydJjfa1RMLmUeVOhuTYR510dZ0i6tsPiVZf7ogj/ABqX4iYAmZ6+VVTePHiBBiNJPX9qnpy6jUbXE7eRHnWdVKItJKCApObyt/FRWGnA2BIkHpm+FSnF+feB+1MQ7qAD596WhxAIHMfmAKTilBMdekUNpy90Hrr/ADTESVGQf0o0xmnFCJJ03oGIZmOY/fnRHAo6R8J+tClMySVH1t1HT4UaB2mhHMAT13+YqI46JIE2m5pYnGpEgESATOveqlh45CTzGL9ax57W3in2o+M4itK1BlOZ1QDSITmieZaoHSE/Ktj7MI/BtXbXnXdxxQJUo9ydqrOFvKZaOiVKuqOvQncjr+lJ3jhABJJ29Tp6TReHWLnkytej2najmUKiPjhzplTaAo/mTyn1KYn1ryHivETnCk2zTI2nqOlFwpdUfeA7laR9CTT/AMXKK/yca9iwnCsPHI4R2JB+omrPC4VKY5pjtXmHCcC6khQxTae0OqHxyVcte0rqDlW2sgWJSCr1BFK+8GcOTZ8Tw7TwUlecqFwJyz/16+tY3FYPDsFbrqfxbCRztgeG61B1ylWVwdQSD06U/E8chGdJ8fDzckEOMqPWL5f+Q8iN6rPaDGy0sFzMVtq5wJ8RuIIgfnTr9ipnPlq74+OL5H9QMN4KVISUTMIMAgAwBAttVYfbJ3EKIYbU4R/joPXSvKVAkhPQVqPZjiKm1JQlQCVZgRbWJnzmtb4YynlxYY/izzuIaZcQpDiQ574g3H0tR3As/wBuJI1M1YOueMlObmW2eU/m6EA+VAS1kTmzkkm4VAIHa9OdMfJfa6gDhxUr3wO0z9TVswx4acoOfN8KojisyiY0Os1eM4wFAMhIJ0GnrRytRDG8GCZunW0VIb4eAnbNMm0kXtFjB13pqHkmwUJO0/fWiOKAjmjyP38an2oHw2LQieUHzRBG3WiK4lKSIAuDIEE9pk2qK6sZSRf771XYPFKVImd/3sKO6NWJxAUrKsGNgdCelqalKIhKUi+wk96GMHfNAkXMTRXnkpiCEzGp+lAphblUwkWiSL28jUPjDyvD5Rvsn6VZMtFMkmelj9BSWlXY9tqJSVuFcXkGYHNuFD4a0qmOPJHvAE6XBPwvSo01m8DdM6nfSPUGo/4Ugi6RF4TNTfwyR+Umen+644hJESU9yavQz+J4QpbhXmypmdZPwq2bCjaQbaxe3eaKhCRufjPzN6KrLoBPrReWliNMWGvX/QNM8Y7IP350ZY1+/v4UDxABGaTqdKRmpWuTJSPmZprjwBgn5T+lcViJHJE9/wBqc0VJnMAo7RAoBwcTG0ddBSVlix+E/pXfDBVJCSdouR5fYrpUL2Pp+9L9Cr4zlQ3AMFRjX1moPDZI6gaDqdvvzoftQ+SpCSmLE6zImx7G1SOHjIyFbn/Q/Wr58fjWXOLuPeMR6VmcVi1QL7kfqP1q5xy4B8qzOKNj8arjEI2O/et57JYrDJQkq8Fsn/IjN5wb15866Sb1Iw2IUkcpg9YB+oqg9ubxzJHLjGh5KSflNA4rjSAgeIhalOJSCgRY6z1gTXjx4tiogPrA6JOX/wCsVZjiC0YdhQVKwtRJVcmJ1kydRrWXk42zI18Vku1q8Qhxt1DjRTmW4pBCrpWACTmTvoRWX9oscG1LZaVZSsygNEmIyp3GpnzjahOcccV+c2VmEW87jzNU3E3gp1ahfMZ9Tc/Oanx8MvbTy8+ugUnmmp3DXYcSekmqtJvVhgffSe1dDlbPheI5jerbiWIRkSA2FKIN76+Q1rMcJXzfL4Vo+FrC+VSssHWJiO3cWrLlDUK8PnKgkFMHS8fM/KpODwrqQoKECxmJMdunnWlawzVsoUDMkwBPXSYo7+Gb5RlmR+YkH5Gw+dR7CcKzi+DPFQCWlyqVCUwf4HnUpPse6Od15KDElIKlEecb+VX68VlASCQDYi9uwtcdaA65lOYFRBkgCbEST3nXXvROVX/jiKrh6ynULToYMH5xNU+HwRbJkjpBmR0MHerIvOXteSSI6b662pMYkxzIzGdCPp09NqUovjBwOFcWspZTqJJJ+ZKrCpWJ4WpEe64oD8ipJPkaLh+LArWcvLEkQAJPSBp2Ncb4yFQAckzmKU5SRO/xqbyuosw38K5ZKkKQYmDGnoLUdjO0rLKVFQGl42i4F+09aceJIQLQViwJE5up7T1pmNczQomCIIIAIga73H81PsMQuKAlfOkA9o+eU60qlyYnkP8A2H70qqchifhzIlRCQQSnmmfvvTVeETlSSpXYT9O9NdKgbpAtoRe/0o2CdymZSN80Ax5A71rUhKYyOZU5lq2mLGNwJmOlHYxKcoBEK3UnUk9c027WFdeUk2W4kX1SJkeve0WqA4kk8ultQEkHyBM0j+JDxlUBKIIEqIEjr7o66U11hAJCDMDUg3PbtXBhlH3U3Bg7fU0IOIEhUhV4ExQNPDQJ09fsUF0/8SfKK4w6mTMqHS4jy/mmuOp7nzqSN8Q7AgnrpSSuDcfUCmY10IgdRtt1HnURDs2gmjKGW41is+JXH5SER5fpM1ardnKkaJSPiazmLgrWoak281GKvmzAJ9f0FbZ005f0j8XXCe5Meg+xWeUq96tOL4gHLHeqLEOWmqiAFG5rqXKBXZphIS5ftTnHJqMFUgqgHldMNcmlNAIVOwa+ZNQZqRhdQaA0/A1ST1Bkeo/irdp/I4Dsao+BmFKPUG3lf96t3k2k1PL6bVZ5EC19ht56RQ/DKVyZFrKuZ8h2JoXBEl5ED8gGa8a6a+vwqS4pKUmQopSQARET36ma5uVytJenFH/JWa8AERqOu4tQX2z2Hf8AYelPexAITBtaxk60i82IMEkG957fH0qfY5RmkpHuqF5E7kkedtr1zGNkJKVGARBIgwfPrvUT8aC6SlI5RAtaRvAruLcCvXsJmNp/epK21DDIQCEAwqJ6zpsN4vTmMNH+JJG5UR5XNrdBtSzARP8Av9tKO04mDN1EiBMwO8b6U04CzgMyoSsgzNgIO+8ntrUx7D+JYHKI2gwLaSN4M+dRlJKVlKtfnYaelRUvrbSV6pVbX8u2/lR2XUTcQ8gH3Sr1iLDoRM0qp38aoqJKTB0hO1KrnAvZui+gSnmMHTonpIGlDebAIzI/tqm8HXt18qNhcUkEwhQWTfLoSNJzCRQUoWSXXHMoCjA5rnQAEG+oFq2wkx8NqRlCgALgqi8cto0E1BxsNr5By2gxFRsS4S57sJTMGCdT5SdJjpViMSciYKslyCoAgWMEAzmBpYf0PFlQglKCVACALibzECoj2JaGrJGpSVCLDW8XNiOgpi8V7xQRMgE5eYxM+VztRhiUq9/MogSMoESdIHW+tGDFWp9KzsAb/MVLbUUqz6i4AEi+xiNN6bimED/8fhidCrVQ6hVhrHpRG8zRITCwmBmSATm96E5vhYXooxCdxJJi2eDBiJG/qZqi9ocBim0DENlRQkgFKCZm8GBtcfem1dxTiVf3oVYRmAy23hNp7RvQX+IRyq91UgRyiYv7vpS0/leaYDiuJeWlsg5SZUcpmB3NWzyE+4SZmTl67Cewqy9peN+CyltIlxawAmbEiw9Lirxr+nTy2wXMSsLIuG0pSAekxJrSfP6FtrzbjcZjE8sC/wB9zWexKtq2HtN7PPYJXhuSpC5yr/Q996Pwz2daKUlSApUSqQTfpbarJgZrs16g1wRgGzSAQJIypPf8wMfKuf8AhmgguKwrJIBsQmVHYdL6g0vaDHmIBrpQRW8wmMwhWpC20NR7pCYv+ZJJFjPXaoJ4h/dgNpcZzJAKpBg62TMi/TpT0YyEGkEnpXqOL9n8Oq2RI3kEzHpA20Iqi4lwDJnV4aUtgiDnJJHX5xptS2HjHsNAqAXmCdylOYx2BIn40ZCII6bGIJ9Nq0+C4c1ZSXNIkHUTbpep/wCDCkm7eS8beZ0udaLy7OcetVHBVAKTOn1BrSJSJIOUpPfQ+tYR3HlBhMSNTr8K13sphsVjSEIbQerhJR62Bv5CjlErbgqChzKYEggKM5f8kqlO4iPWr53hDi5VqDdJChHay4JFhVJxfgOIwjai+gLZ/OpBzgJNpUmygnvFqscNiw02kNpSEZRFyAd5ETGoNYcuMt1chDhT4b5kSRsFXjrawioCYRyqJIVuRlKVbiYOYD0qz4bxaVrBWkgjlQArMk9FKnX0prvDXPE8QYiWxPKuMnYSBMz3FL0GAYZqSrJv/wAZ2/y1vH1qFihefl+9WzHEwQA022XB72qR6Lyze229DXh4P99gonQtK8QaTrmmfSKj1p4pwJgj50N0kSAQVA2IuZ7du1WL68KnLmccQRPvIgRuTbtrtUrD8GB91wK1UesdTB0uKPWlipwj8gAkEi99z66a0fKClOs5ZiLXMUdzhTgVIW2uJ5c0HtItUR1h1BlTa0wCCYkEekgaxNPKioeIyqN06SI6D0I70qLicI4mFeEFJUJSSRMeptSppaxvG85SSIJyg3EE9IPUdPjUXGPgQoKJuAQY5bmw67bdelW2C4MhAzuQVg2zKCUE25SDr579qr/ECnQ0XBkK9RFldoka710TFXTPxOVY3gWTJiTp8jRl4hASUZSqAImDHaNR6dqJxLhyBlLa8xSeYrOl4vlEHp/NAVw4vD+1iEFWYG39ueuU3nSCYFLodoLKV+6ox5XjVQ0ubmJ1rmMxwgZAmdzGgnSxsLfSmolsqC82YWM62JM37HSgY1tvL4gBJBzSkySAFRN9Bm+OtX6lqfg8SXypOVCVFKhEJSALAGCPeiD1NqaOKtplDchRJuSFEq6SLAa6VTPeIUxLYJSYWspC4tPaYt6ajd+ExikoSkBCtAtQSCo9Oa8eQtJpXgNX34sEkpsdAYkC15nfyqG9h1ZsoJWYERJPz0sRUfAglcGRYyYiAN+5/WrteKQlKwlQzI94RJBjlCjaST9RS9eznbNcW9nSt/CukgpbeRnSPeyZkkkDeCL9j2r1Vp7ESCcqRJhAPMU7E9J6XrF+zeNL6g4Vh0otCRYHqepnpb4W1cqQytZKs6rqUE+IR3y7pGkUuX9KzO2T/rJxEJwzSVNhXiOJhW6MvOTOhlIUL1kvZ/GqxCVrlKEpVlkg6RIk6Ter/GOjKtByBCSHEQcyMwBKvCKtG1pI5dlFQqPwjBeE0oZiFA5lpBCQLDk5tBeZOsUfOhIM3ZSkISSrRRCSCLAjmNt+kVmONOuMKKlpddaOoeWEpKgZ5UnmsoxdJHYWraYPGI8HMXUKSCZUFBdtAJSLkGh47h7GLhLyA4GzPLKTEaSkzF+tzUynjNcP4g1iAgpwiwlJHN5WMGIyAASLa6a0VOEaU6UM4fMQEqCUjlSDOVYTBgE1Zo41hVKGDaRAAUkJyHKdRAO95vpY3tVKj2dCFEtoW1lPKsPJKhePdiQDIG+1MTtLfxLgWUuICDA5oUnlBvedL/E1IxTaloUiSpJBA8MFSp6zoI6jelh+HBDYTsFEkrJcMm5MxmFxt1qGcSlxaVctjGUJJKuwVrJ7zUztdVWHwnhoCHCfETmJPNzIneBzHaJqRhvCUkpWpUFJGiSD5lIHW3zqQ/gHFLgojKZStYuDrAM3n7moeIaUpS1iIFjzDXfTperzUbjNK4KkvFAckbQnmVGyU9bda9R9gnkMIAKlgrVkbSU5lKECbJA010tWIbx6wsILWaTCdZudARfUadquOFYpS3k+GpQlIahNnEicy0pn3VKhKZ2vVWb9T/x6xjcCHEkpUfEAyg2giNFDdJ3PevNcCwpptLBkOMtlJVAhJSL8pMkeVekcHwq/D5m4BAASCTCYiJGvmay3t/w8JyOFBlUIJiRMW190/EHfSsPvVa8bncULHD0KWh0PpEk53W0kLJ15klZSrUa3o2PWpCwlYSpuJyr5ARJIJSkx6aVCwIdKylLeYgSki02P5Tadr2pYzwnSlDxbDpgG8Ogj8isihcaenarwtpmHVkUtXhtNNriDnlOaYFgiTr7oI79tIzw0hP8AdUc0kBSdgbwArUbzVXgfZjBpIlC1uZrStZy5hKcyfn3rSYzDBQjxCCBaNR//AEZH0qLd+HJn1TY32dagLJU4sRzSRB3JyJJHrNWGHKEN8uQK3CCBY75VX+lUXFMK+06FfiHkg2zZQQE6kGZvMXtvasm/jFN4nnR4hkqhJKCdzIQZiR8Kr1t/S2NyXsG07GQ+J/klpStb3yg9frV4hB8OwRlmedOUie2oP71m+He0rj4HgsEkQFAEmJIAEqjrPoancW4UrFN+CX0trBCoygpTG0j3jG2nc1Nv5Ri3aYaWIUG+S0yJ9RFqVCZ4YhIADi5gZigkZlCxUrJv9BA2pUux0tG8GlkBKvCUrYLlZEyonLtrvQUtMOnOApNicyAAE7+5lgmRPrRm+FDNzuIJWJVEpB2IBBkwZN4qs4vw1ptEoKgokdYnYDcyAdzpWsQhe0jaVAOMqTkSk5iVc2u4Ub3E26+VDe4oktpGQN631NrR66/rUHF4pzKhKwfDSYumx2nMNTIPxG9GVw55SkpLJgAkKmBE3KiJA29I61pnXaf+JLyE+EC3iEGNUFKrARIk6adL1nDdQKdATa3rrFrR61p8XwRCGEpLZcVIOfOcuafdsbdIP7Cqpj2cU0ha3XgkD8iQpS1AahIgRcgzfQWp8bCsqJhXIzAnXaAQkTMxEEmaWJ4kZypSLEJUYCTMagJpmHUyhalKSt8cxSCcl1R7xFzEH50biOKw0Q0nwgCozMqXeJkSdtqr9K/B+GMKWFuGABMkiAAkDqdNPhUPGsq/CKxEoUVNkeIVQcgPKQnUlRSL2947Wq74NiQ2wlYQpRUsoCYzET1GoFpJO0Gqz2iyY1GUrShttQCnr5c8WQnKLgBUAGNexhb2ufGq/powy1w9kqEZhnPSSTCiTufStG9xxpOgA7ki/qCZr5x4xiA4fCbeUWW8qUByQDbKVQJAuJvsarsG+4CEIWoAnQExOkxpU8vHven7R6j7R45kYsBpHjuq5m0RDDZnmcUR7xzbX9JqKy0ppayttpalnmKWFq5LCyjE+9m0i1VXAODrCyovBOUBK1k5SnMEq5Sd9dQKl8Z4oWMSlCnVPNIaOcKVyrUqQlKki6oMaknvtU2fkES+GIcabGJhCm1BRRzJQspm4UgWixFr0d/2k8NtILLjRUApLc51ESfzb5rn60sJjG3UoxCv/aKMgbQ2A2hQJnMc03JsfKag4T2hw7WIdbTh05dEQsFKinoCDzTMEGLbTNR3bdi7mRKcx5UC67lbQASG1f8AuTNiReAekmTFLgOMbxbqiqQtITZSYPUc1xG4BN72qq4rxHFFSFO4YoSZKSUKMRbUdgCfMVccJ4ql5lDg8JDhVzzbKU2TJV2gyDYedVmQp20mUAAhUC89CIjU/WqX/wAa2x/dTnKAZ5YGpHY25gdaMriUJUFKQXIkFKVFOXZJOWSo7W6WNRgUZMobOYkXXPMdIA0UJE3qTxE41j85UEqhMyk/mO4v17dqhJZKgQgXMqKoynNEmyfeJ6n51bNYVChK0pAAvFri0adbb0ZKGQFFZUkpHMQbXNhe+8T0pe8zo/XvtiuJ4d0KCiFZgCQUxaNFZkk7xfrXMDx1SHEHENkLQZDyDkWY/KvZUiRNjetficKkpIkWvCd/MnraNayHGsIoZohQ101J7z0quHL2+zC58JPl1u+H/wBT2Ue8taR5BXbz6VIV/VPB4oHDupdQlfL4ikpgGeVXKqU3g6V4otutF7KNsmS8yFgGQb69DG1O+OInK1skt4hGqUuJ6zBsfMHrpagL4Z/eL2WXFGRImNSAkSO3MSY71bYLBuLTnSUZVXyKOYRqNNPKiOMPBQK20Kiych5dL32I6WqOW/jTjZPruEwqiFOJSlKtCsEzEyJ7SBrp23WJccBHi8oJBCimc3RJvIGozWFcwuLUUlpDgURM5nATczJIAOtvT1pPYVbigtDZWgEoUtJG1rTqke6Yn0qPX8VeX7puJ43dLQw4LRBIU6CQoJ3SFCCQBMAjQ1FbeC0lxIDaISlwKASkpVKZQokDNMHLeRPrPKG22ihSVoMhQE+8EnRKbwuY0G8VRe1GPUWf7zAUiBZUylUEJWoJIyquRe19KrEL3C+06EhCSlQ8RSwgkjKoNkgkGdCR8NO8jE8QWrMoAXmxMX/LcCSI9awGA4O0+hKvEcyAEIBgZTpIuY5gDFaHheEcw3ieMoPKN0XgRGuVO87VHPhJ8q+F38T+GvYtwHMh9nLblQhWYySdRYAFMW3pVnn2nJzh5znvY2B6ACOo9IpVpn+2ex6eribgKkEzAuTB19KhYN5KXiVjPrYiQBpCQe41pUqZLsobWyM6OTTKDaxMQLAdajsMIyqbOY5VZiCZTOgAAiBFKlUmqmsUPECUpgA/T43/AIrmN4kUPBsAXJEwAQZ2V3NyYpUqvAzPtEtDuZZGV5tQnKkEKAA1WTmNuvTSqRnHLSgGAoWkHpfTf08qVKtuPxlzWDWHWUpaLqwHeXlJESMxm8+6gix1I01qF7TY1rDLxOEDKVJQElEiblMqJUTmzSoEH/jtSpVMu1fyPO1qp2HbKlQmAddxpSpVSFovEHNnUEuFcTnTplgCwMG3UVHCAtxKAkAqUE6mJJj0HlSpUG3vA/Z5xKmUurS4BnIbsEAg62TKusHfetKcQpKkgpQBlkZRoLgxItofj51ylWNaREc4ktxeRNm4zRoVQPcVqMtxePTrkuFcYl5SnkJcbKzKSlJIM6iwBMW2kHalSpyD9wXE44Yl50qBShkAnJCFKCZMSmBEzoBonSKt3OMIyohKiAJM2O0GZPUa0qVGK/tQYj2oJUEtICZIknzvYHeKs+C8PV4hUpQWggKykaE3F+u0/KuUqjlPT4vj/Kdt63LksoSlCIgbwARYCO+tZHjPs2kTkVljT66bV2lTlysqyGKwiQmVDlzKTCbXTfQiwufsXncJ4aAQbXAMSSCCZg9rUqVa/hfrb8LbKMvugaBIuNhJJ86ncdw7obyhcFe4JTEW1A6dI70qVY36pS8O9n8NzS0FLNipRKtrwSexN5qzViEMtkIBShsWQAMs6iwje5pUqVquM7eer424/iczkKyK5Y5ITIm4m9t/lWwxQQVZQn30lJnud06G43pUqfL7gk/jqmxnEQyFZWwAdIOg0sIofsziVYsrbdIUFJBSYuIVpPcSCdb0qVVeMzU+1+NDwb2PdhQL4ABkJgrABJ3MEm1KlSrKjH//2Q=="/>
          <p:cNvSpPr>
            <a:spLocks noChangeAspect="1" noChangeArrowheads="1"/>
          </p:cNvSpPr>
          <p:nvPr/>
        </p:nvSpPr>
        <p:spPr bwMode="auto">
          <a:xfrm>
            <a:off x="2897981" y="69056"/>
            <a:ext cx="2857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AutoShape 12" descr="data:image/jpeg;base64,/9j/4AAQSkZJRgABAQAAAQABAAD/2wCEAAkGBxMTEhUTExMWFRUWGBoYGRcYGBoYGhoYHR0dGRobGxoYHSgjGholHRcYITEhJSkrLi4uGh8zODMsNygtLisBCgoKDg0OGhAQGy0lHyUtLS0tLS0tLS0tLS0tLS0tLS0tLS0tLS0tLS0tLS0tLS0tLS0tLS0tLS0tLS0tLS0tLf/AABEIALYBFQMBIgACEQEDEQH/xAAcAAABBQEBAQAAAAAAAAAAAAADAAIEBQYBBwj/xAA9EAABAwIEBAMGBQQCAQQDAAABAgMRACEEEjFBBSJRYRNxgQYykaGx8BRCwdHhByNS8WJyFSQzorJDgpL/xAAYAQADAQEAAAAAAAAAAAAAAAAAAQIDBP/EACIRAQEBAAIDAQACAwEAAAAAAAABEQIhAxIxQSJRE2FxMv/aAAwDAQACEQMRAD8Au2bHWxo7yLTI7UNQAA3B3pjZjzrZJqURprQyog39KkBUi4MzrO3n8qY6pJsTI670E40b0ehpQNdaRcoMUuUooZM1xJoBzaY+/u9ccE6V0muKoACra0jTlD60iKeljiFVJbFAinBylaB1+dDLlCXWL9rOL+IosolQE5wCRPqOh66zQeNHivarCoMF0E6coKvmLUXBe0WHcOVLoCuigU/UV5EpwTuKIMV+1VkGPbjQi5WH9iPaQlf4dwzPuE9Rcp+AkeVbhKhvUg9FRsQq9qKt2bCorvWnCMUaYXNadNMpkIkWpBNczRpXc1BuQetMWa7NNXewoDkmklw1JwywmxQFdzrXXXRskJ8tfUmlowDwYPTtREprtKjQdmpzZ60OnCkYi0zeQPOlQXdaVIC/QR/NcHanhVNKNxRpacoyPT70qOsEde1EUmx608KmxJ7zTMNKjtRW3QRcQRQTa3wpvfzoA65AN6YHaGlRFpkGjFsHagjg7Xc1MLe810ojegzwumqTTS5FcLnSkDyquTTT0rlADxj2VClf4pJ+AmvPPZB8FTy3CACACT8a9DxLeZJSdCCD5ER+tYn2f4MUeI0pRSoL94b2EEWqOd6a+GfyRONYTDrB8NfOOxH1rMJYUTAEmvQMF7PJU8fFczJTIJUqRJFhJOu9BwnAktuEF0gi9s1xsRlMQY3FTx8kkbcvFeXbJcDQtOLYEEK8VuxEfmH6TXsrtYfGcNUt9koB/tyVLBuCfdv01razarnP2Y8/H6ulXT/dLMmCCPIjY02aYoVTMIpNDUKkTXFAU/YsR1KNNC+1HKRSbjoKejA1Jp6U96Jaux2paMDBnaupFdmlSMppwpk+ldSqgHFNcKorhX8K4Vdd6CNK+qo++9KuCNzFKgkpKI8qUnzouQxIoJF7gDzpHY7m7A04pFcKBrp3Fx/FLxALHXr/ADQMNI6imhPS/r92p4Xb9Df51wtk3+lGnhqR60dCYAoQSrX6044jqIo0j1C9CWrtRC8D/NBeM0wCaI0u1Cin5qRHFVqQNLMNqkYbCyJUYSdBufL96XLlJ9VJvwFtM6T5Cs17UPJzZEuQsCSBtPUjc3tWh9oeKpZRkQIJ2SJUf5ry3jPiB1QIKSmDAMyo3k9TtWU5e7fjPTtYfhtnEoi5Cyogn6Ub8IqApKUoQJAUgm5O9/3qPw/jbuQJ5TGhKQfrUxeNddASSInYQKV1vLKkYHjxadSCM7cAOm8idFeQtetliFEEQJTYgzsareD/ANPi9hfxCVlvEEqUjopMAJSrsQCfWq7Ae0SSE4d2UOIVly5RBIMBMzYA0XZ/5ZXOV7alaSkwRBoZNNZ4ulUNupKNpPXz2/WoeOfUkkJuAYmPr0NXw5+3THnw9UlbgFyYoC8UmohdnXeuKFas9FOKnQWoYdNNCbCN+1OKDtQTiHVWkxU5jiSkE2BkRBvNV4bM/wA1xaOpk0CLJrEZjF56a3qSUka28xf4VTsLJgTA+9a0aYShKgvNMgJ1I88w07UVU7Qouf4rpjeuuGR7sRtFV6n5tlI+P12pCk6+SSE7bmhJWokUm3JOUfDr6iiOJkhRgR500hOJPQ0qO08q9p/TtSpaeLRIuIPx/ek84ryHfemhMamKdktYikOwUqymVWBjT+KS1JOh/iuOYQEyQJ2ppaVvItoP4oLsxxQMgWNJleWw+H60J1QA0Mnp+tRlOmYVa9onTzplq3Q+Dv8AGnLV9/6qtW6I2nba/frXW3VaZot5/Kkv2TciTMddRTSwai4NwJBCusz/ALqU2+CYB/mgdOKSRqPhegH61JW4J1MChwFUtGO4ZBKoi2p8qJi8UEZlawNBufyp8qh4nFKQMrYBJ12+cedQOL8VQ1AAzuaIb1lZ3Nc3kt5csdPj4+s1WcaxBbBUs/3F3P8Awbm5/wCx0HnVfwX/ANU4gpHNmHKbxHMJA1BigrZViFwoqcQDK1DV1Q1IjRAmB/s1d/06wv8A6ta2ZWtIkiBkKScuVMkTGsyNIE1pxkk/2LatcV7Ph9ClBpth/wAQnRSUKEkEHUJMXmLmpXs37JrK5eSEhJHKCFSdpItG8VueHIKlEqiOkXT1mRbT1+ZdxPHstWESDt1jb0OvencqZy5TqJeIeDaDHSvF/wConBEIU24gGXM6lEazZWb/AORre8R4yFWkk3ACSAZi6pMgBPXrVHi8WMQvNHK0nJ2lVzHon6U59LGL4f7ROABvEQpJEBwpCj6zvUpXFl2zZDlkBQMJWn8sX1BsUm4kUuMcIVhFBZQFYZw3BEhJ6HpOxomK4a2tkljJlUNCCSTtzTAI2JHaRUcslXO4vGwCkKiAQD8RNJyOk/e/aofs4+V4ZE+8mUHrKbD9KswmBzC8XP8Auttc1iGHVGdq4id9amOIGmnbSaCp1CZCozDbt3709LDFDeTTFmJhJubH72o2IkIkpi4i438tqdgccqRyTe3LqB3286NAuHYcIEpiegqczg1hQUYy+v3NQmOJrCsqwSlX5gSInYVLZSkKjMvTRVx/FI4syUkXV6fzUN1xucvhpJN5kSTtaajY7KIgzubixOmmtov8qh4dwAzmOskm3wjU0aemhwuEzlQkaxlzW/neuvKTEp00F7zuYA0o7kSYEJtHVXwFBCVZZEAdtR8ppXkkJKFdCem1qVRVvKV7q7D0pUy1p0qBsCDFJM96CjDAKBGpH8+lMff1AueoPWmvRlEimoJUDF/va00Jl4Hl3tJpuIAUkgm3UWoGhOsgCQk3170AKA1kdqlOoBESYA1H8ig+Dm1UTtNqEomJc3ABI0/eozmKTYkXESamsYDLOZU/K1DZwCcxO3n9aexJxxIF4J6bCdvOhMvK3TcTP6VJU2rsPv5U1vBlM8wuZIJ1+VLTOYkgGIHSbfOjsuSdPlt5mh+KCoiwI+EetO8ZMTGlpiPSs+dyL4TbjjpCQXDsD8ao+G8EUoqxC8qlLBypUYCUnc9SR5QKlPS4pLM8q1En/oLq+It603iyVrdCOYoKYDbYUpxQ65Emw7mB3rnjrUPGcWrMG0kajPkPKEja1X39M+IJZfJI1SRG+oPraapuO4B5pCR+GW02TKuQnTTMqOpn0qv4dzXGn1NdHGfxZ8r329l4lxlrDonxAtwgco/yIupX7G9YjE4x15RULSIHXcknuSSaBwzAkxN602B4dJAjtRIncVXDeAurSsqWYIgDYnuNxT+Nn8NhW0FIQ4QFLSDMGIid963OVDDeZVgBvXlftjjy7mWSBJsNTG0CrkTtrbeznEGsThUtlKV5hlWFCQNjbqdZ8qzPEeBu8PUVIlbB33RNubttPxqP/S3h+KUVqCcrJ0WqwKhY5Rqq2+lta9SUwAgpWc0iCCLfDpXP5LfaxvwzHlHAmM63k5zGZLiSTchQgzH5pQQe9aF1sAQVRNpjSbazrVRjOE/hMWpKLtupzIAuQAeZI/6kz/8AtR1Yi6UlJI3np5dq043pz+SZySHcPEXIiwuNY1+FR8VhUBQJc5lCI19Z6zQOI465gJEGRESahtLzcxzdddCPpVxnasW8KSrnVCfKZtHlUjFs5QA2JFoM/uJqCh9RMkjTz+P70ZPEQAEq33GlLaEjDsZwE5Soi9j87bXqU7w5YHOog9CQD1sDRcGltMK8SFGxAkW6Ex170DGOZ15iTAACRuI+9daWngmBIQnJZSVGSYuR0JEW8qZiEJSDEDy+5oKnQDlMg9NJjXQXoK3UAzGu4P3FK3SNfcUUkoJBsIP1oGFbcJIUDBHn6xRHcclJiNvP6ipKH72MzFyYp6WBpwfYjz5fkDalUl18J6T5j9aVLTxWf+SVCkpVp1NQcK8oq185ttVhieFBFwTEydJjfa1RMLmUeVOhuTYR510dZ0i6tsPiVZf7ogj/ABqX4iYAmZ6+VVTePHiBBiNJPX9qnpy6jUbXE7eRHnWdVKItJKCApObyt/FRWGnA2BIkHpm+FSnF+feB+1MQ7qAD596WhxAIHMfmAKTilBMdekUNpy90Hrr/ADTESVGQf0o0xmnFCJJ03oGIZmOY/fnRHAo6R8J+tClMySVH1t1HT4UaB2mhHMAT13+YqI46JIE2m5pYnGpEgESATOveqlh45CTzGL9ax57W3in2o+M4itK1BlOZ1QDSITmieZaoHSE/Ktj7MI/BtXbXnXdxxQJUo9ydqrOFvKZaOiVKuqOvQncjr+lJ3jhABJJ29Tp6TReHWLnkytej2najmUKiPjhzplTaAo/mTyn1KYn1ryHivETnCk2zTI2nqOlFwpdUfeA7laR9CTT/AMXKK/yca9iwnCsPHI4R2JB+omrPC4VKY5pjtXmHCcC6khQxTae0OqHxyVcte0rqDlW2sgWJSCr1BFK+8GcOTZ8Tw7TwUlecqFwJyz/16+tY3FYPDsFbrqfxbCRztgeG61B1ylWVwdQSD06U/E8chGdJ8fDzckEOMqPWL5f+Q8iN6rPaDGy0sFzMVtq5wJ8RuIIgfnTr9ipnPlq74+OL5H9QMN4KVISUTMIMAgAwBAttVYfbJ3EKIYbU4R/joPXSvKVAkhPQVqPZjiKm1JQlQCVZgRbWJnzmtb4YynlxYY/izzuIaZcQpDiQ574g3H0tR3As/wBuJI1M1YOueMlObmW2eU/m6EA+VAS1kTmzkkm4VAIHa9OdMfJfa6gDhxUr3wO0z9TVswx4acoOfN8KojisyiY0Os1eM4wFAMhIJ0GnrRytRDG8GCZunW0VIb4eAnbNMm0kXtFjB13pqHkmwUJO0/fWiOKAjmjyP38an2oHw2LQieUHzRBG3WiK4lKSIAuDIEE9pk2qK6sZSRf771XYPFKVImd/3sKO6NWJxAUrKsGNgdCelqalKIhKUi+wk96GMHfNAkXMTRXnkpiCEzGp+lAphblUwkWiSL28jUPjDyvD5Rvsn6VZMtFMkmelj9BSWlXY9tqJSVuFcXkGYHNuFD4a0qmOPJHvAE6XBPwvSo01m8DdM6nfSPUGo/4Ugi6RF4TNTfwyR+Umen+644hJESU9yavQz+J4QpbhXmypmdZPwq2bCjaQbaxe3eaKhCRufjPzN6KrLoBPrReWliNMWGvX/QNM8Y7IP350ZY1+/v4UDxABGaTqdKRmpWuTJSPmZprjwBgn5T+lcViJHJE9/wBqc0VJnMAo7RAoBwcTG0ddBSVlix+E/pXfDBVJCSdouR5fYrpUL2Pp+9L9Cr4zlQ3AMFRjX1moPDZI6gaDqdvvzoftQ+SpCSmLE6zImx7G1SOHjIyFbn/Q/Wr58fjWXOLuPeMR6VmcVi1QL7kfqP1q5xy4B8qzOKNj8arjEI2O/et57JYrDJQkq8Fsn/IjN5wb15866Sb1Iw2IUkcpg9YB+oqg9ubxzJHLjGh5KSflNA4rjSAgeIhalOJSCgRY6z1gTXjx4tiogPrA6JOX/wCsVZjiC0YdhQVKwtRJVcmJ1kydRrWXk42zI18Vku1q8Qhxt1DjRTmW4pBCrpWACTmTvoRWX9oscG1LZaVZSsygNEmIyp3GpnzjahOcccV+c2VmEW87jzNU3E3gp1ahfMZ9Tc/Oanx8MvbTy8+ugUnmmp3DXYcSekmqtJvVhgffSe1dDlbPheI5jerbiWIRkSA2FKIN76+Q1rMcJXzfL4Vo+FrC+VSssHWJiO3cWrLlDUK8PnKgkFMHS8fM/KpODwrqQoKECxmJMdunnWlawzVsoUDMkwBPXSYo7+Gb5RlmR+YkH5Gw+dR7CcKzi+DPFQCWlyqVCUwf4HnUpPse6Od15KDElIKlEecb+VX68VlASCQDYi9uwtcdaA65lOYFRBkgCbEST3nXXvROVX/jiKrh6ynULToYMH5xNU+HwRbJkjpBmR0MHerIvOXteSSI6b662pMYkxzIzGdCPp09NqUovjBwOFcWspZTqJJJ+ZKrCpWJ4WpEe64oD8ipJPkaLh+LArWcvLEkQAJPSBp2Ncb4yFQAckzmKU5SRO/xqbyuosw38K5ZKkKQYmDGnoLUdjO0rLKVFQGl42i4F+09aceJIQLQViwJE5up7T1pmNczQomCIIIAIga73H81PsMQuKAlfOkA9o+eU60qlyYnkP8A2H70qqchifhzIlRCQQSnmmfvvTVeETlSSpXYT9O9NdKgbpAtoRe/0o2CdymZSN80Ax5A71rUhKYyOZU5lq2mLGNwJmOlHYxKcoBEK3UnUk9c027WFdeUk2W4kX1SJkeve0WqA4kk8ultQEkHyBM0j+JDxlUBKIIEqIEjr7o66U11hAJCDMDUg3PbtXBhlH3U3Bg7fU0IOIEhUhV4ExQNPDQJ09fsUF0/8SfKK4w6mTMqHS4jy/mmuOp7nzqSN8Q7AgnrpSSuDcfUCmY10IgdRtt1HnURDs2gmjKGW41is+JXH5SER5fpM1ardnKkaJSPiazmLgrWoak281GKvmzAJ9f0FbZ005f0j8XXCe5Meg+xWeUq96tOL4gHLHeqLEOWmqiAFG5rqXKBXZphIS5ftTnHJqMFUgqgHldMNcmlNAIVOwa+ZNQZqRhdQaA0/A1ST1Bkeo/irdp/I4Dsao+BmFKPUG3lf96t3k2k1PL6bVZ5EC19ht56RQ/DKVyZFrKuZ8h2JoXBEl5ED8gGa8a6a+vwqS4pKUmQopSQARET36ma5uVytJenFH/JWa8AERqOu4tQX2z2Hf8AYelPexAITBtaxk60i82IMEkG957fH0qfY5RmkpHuqF5E7kkedtr1zGNkJKVGARBIgwfPrvUT8aC6SlI5RAtaRvAruLcCvXsJmNp/epK21DDIQCEAwqJ6zpsN4vTmMNH+JJG5UR5XNrdBtSzARP8Av9tKO04mDN1EiBMwO8b6U04CzgMyoSsgzNgIO+8ntrUx7D+JYHKI2gwLaSN4M+dRlJKVlKtfnYaelRUvrbSV6pVbX8u2/lR2XUTcQ8gH3Sr1iLDoRM0qp38aoqJKTB0hO1KrnAvZui+gSnmMHTonpIGlDebAIzI/tqm8HXt18qNhcUkEwhQWTfLoSNJzCRQUoWSXXHMoCjA5rnQAEG+oFq2wkx8NqRlCgALgqi8cto0E1BxsNr5By2gxFRsS4S57sJTMGCdT5SdJjpViMSciYKslyCoAgWMEAzmBpYf0PFlQglKCVACALibzECoj2JaGrJGpSVCLDW8XNiOgpi8V7xQRMgE5eYxM+VztRhiUq9/MogSMoESdIHW+tGDFWp9KzsAb/MVLbUUqz6i4AEi+xiNN6bimED/8fhidCrVQ6hVhrHpRG8zRITCwmBmSATm96E5vhYXooxCdxJJi2eDBiJG/qZqi9ocBim0DENlRQkgFKCZm8GBtcfem1dxTiVf3oVYRmAy23hNp7RvQX+IRyq91UgRyiYv7vpS0/leaYDiuJeWlsg5SZUcpmB3NWzyE+4SZmTl67Cewqy9peN+CyltIlxawAmbEiw9Lirxr+nTy2wXMSsLIuG0pSAekxJrSfP6FtrzbjcZjE8sC/wB9zWexKtq2HtN7PPYJXhuSpC5yr/Q996Pwz2daKUlSApUSqQTfpbarJgZrs16g1wRgGzSAQJIypPf8wMfKuf8AhmgguKwrJIBsQmVHYdL6g0vaDHmIBrpQRW8wmMwhWpC20NR7pCYv+ZJJFjPXaoJ4h/dgNpcZzJAKpBg62TMi/TpT0YyEGkEnpXqOL9n8Oq2RI3kEzHpA20Iqi4lwDJnV4aUtgiDnJJHX5xptS2HjHsNAqAXmCdylOYx2BIn40ZCII6bGIJ9Nq0+C4c1ZSXNIkHUTbpep/wCDCkm7eS8beZ0udaLy7OcetVHBVAKTOn1BrSJSJIOUpPfQ+tYR3HlBhMSNTr8K13sphsVjSEIbQerhJR62Bv5CjlErbgqChzKYEggKM5f8kqlO4iPWr53hDi5VqDdJChHay4JFhVJxfgOIwjai+gLZ/OpBzgJNpUmygnvFqscNiw02kNpSEZRFyAd5ETGoNYcuMt1chDhT4b5kSRsFXjrawioCYRyqJIVuRlKVbiYOYD0qz4bxaVrBWkgjlQArMk9FKnX0prvDXPE8QYiWxPKuMnYSBMz3FL0GAYZqSrJv/wAZ2/y1vH1qFihefl+9WzHEwQA022XB72qR6Lyze229DXh4P99gonQtK8QaTrmmfSKj1p4pwJgj50N0kSAQVA2IuZ7du1WL68KnLmccQRPvIgRuTbtrtUrD8GB91wK1UesdTB0uKPWlipwj8gAkEi99z66a0fKClOs5ZiLXMUdzhTgVIW2uJ5c0HtItUR1h1BlTa0wCCYkEekgaxNPKioeIyqN06SI6D0I70qLicI4mFeEFJUJSSRMeptSppaxvG85SSIJyg3EE9IPUdPjUXGPgQoKJuAQY5bmw67bdelW2C4MhAzuQVg2zKCUE25SDr579qr/ECnQ0XBkK9RFldoka710TFXTPxOVY3gWTJiTp8jRl4hASUZSqAImDHaNR6dqJxLhyBlLa8xSeYrOl4vlEHp/NAVw4vD+1iEFWYG39ueuU3nSCYFLodoLKV+6ox5XjVQ0ubmJ1rmMxwgZAmdzGgnSxsLfSmolsqC82YWM62JM37HSgY1tvL4gBJBzSkySAFRN9Bm+OtX6lqfg8SXypOVCVFKhEJSALAGCPeiD1NqaOKtplDchRJuSFEq6SLAa6VTPeIUxLYJSYWspC4tPaYt6ajd+ExikoSkBCtAtQSCo9Oa8eQtJpXgNX34sEkpsdAYkC15nfyqG9h1ZsoJWYERJPz0sRUfAglcGRYyYiAN+5/WrteKQlKwlQzI94RJBjlCjaST9RS9eznbNcW9nSt/CukgpbeRnSPeyZkkkDeCL9j2r1Vp7ESCcqRJhAPMU7E9J6XrF+zeNL6g4Vh0otCRYHqepnpb4W1cqQytZKs6rqUE+IR3y7pGkUuX9KzO2T/rJxEJwzSVNhXiOJhW6MvOTOhlIUL1kvZ/GqxCVrlKEpVlkg6RIk6Ter/GOjKtByBCSHEQcyMwBKvCKtG1pI5dlFQqPwjBeE0oZiFA5lpBCQLDk5tBeZOsUfOhIM3ZSkISSrRRCSCLAjmNt+kVmONOuMKKlpddaOoeWEpKgZ5UnmsoxdJHYWraYPGI8HMXUKSCZUFBdtAJSLkGh47h7GLhLyA4GzPLKTEaSkzF+tzUynjNcP4g1iAgpwiwlJHN5WMGIyAASLa6a0VOEaU6UM4fMQEqCUjlSDOVYTBgE1Zo41hVKGDaRAAUkJyHKdRAO95vpY3tVKj2dCFEtoW1lPKsPJKhePdiQDIG+1MTtLfxLgWUuICDA5oUnlBvedL/E1IxTaloUiSpJBA8MFSp6zoI6jelh+HBDYTsFEkrJcMm5MxmFxt1qGcSlxaVctjGUJJKuwVrJ7zUztdVWHwnhoCHCfETmJPNzIneBzHaJqRhvCUkpWpUFJGiSD5lIHW3zqQ/gHFLgojKZStYuDrAM3n7moeIaUpS1iIFjzDXfTperzUbjNK4KkvFAckbQnmVGyU9bda9R9gnkMIAKlgrVkbSU5lKECbJA010tWIbx6wsILWaTCdZudARfUadquOFYpS3k+GpQlIahNnEicy0pn3VKhKZ2vVWb9T/x6xjcCHEkpUfEAyg2giNFDdJ3PevNcCwpptLBkOMtlJVAhJSL8pMkeVekcHwq/D5m4BAASCTCYiJGvmay3t/w8JyOFBlUIJiRMW190/EHfSsPvVa8bncULHD0KWh0PpEk53W0kLJ15klZSrUa3o2PWpCwlYSpuJyr5ARJIJSkx6aVCwIdKylLeYgSki02P5Tadr2pYzwnSlDxbDpgG8Ogj8isihcaenarwtpmHVkUtXhtNNriDnlOaYFgiTr7oI79tIzw0hP8AdUc0kBSdgbwArUbzVXgfZjBpIlC1uZrStZy5hKcyfn3rSYzDBQjxCCBaNR//AEZH0qLd+HJn1TY32dagLJU4sRzSRB3JyJJHrNWGHKEN8uQK3CCBY75VX+lUXFMK+06FfiHkg2zZQQE6kGZvMXtvasm/jFN4nnR4hkqhJKCdzIQZiR8Kr1t/S2NyXsG07GQ+J/klpStb3yg9frV4hB8OwRlmedOUie2oP71m+He0rj4HgsEkQFAEmJIAEqjrPoancW4UrFN+CX0trBCoygpTG0j3jG2nc1Nv5Ri3aYaWIUG+S0yJ9RFqVCZ4YhIADi5gZigkZlCxUrJv9BA2pUux0tG8GlkBKvCUrYLlZEyonLtrvQUtMOnOApNicyAAE7+5lgmRPrRm+FDNzuIJWJVEpB2IBBkwZN4qs4vw1ptEoKgokdYnYDcyAdzpWsQhe0jaVAOMqTkSk5iVc2u4Ub3E26+VDe4oktpGQN631NrR66/rUHF4pzKhKwfDSYumx2nMNTIPxG9GVw55SkpLJgAkKmBE3KiJA29I61pnXaf+JLyE+EC3iEGNUFKrARIk6adL1nDdQKdATa3rrFrR61p8XwRCGEpLZcVIOfOcuafdsbdIP7Cqpj2cU0ha3XgkD8iQpS1AahIgRcgzfQWp8bCsqJhXIzAnXaAQkTMxEEmaWJ4kZypSLEJUYCTMagJpmHUyhalKSt8cxSCcl1R7xFzEH50biOKw0Q0nwgCozMqXeJkSdtqr9K/B+GMKWFuGABMkiAAkDqdNPhUPGsq/CKxEoUVNkeIVQcgPKQnUlRSL2947Wq74NiQ2wlYQpRUsoCYzET1GoFpJO0Gqz2iyY1GUrShttQCnr5c8WQnKLgBUAGNexhb2ufGq/powy1w9kqEZhnPSSTCiTufStG9xxpOgA7ki/qCZr5x4xiA4fCbeUWW8qUByQDbKVQJAuJvsarsG+4CEIWoAnQExOkxpU8vHven7R6j7R45kYsBpHjuq5m0RDDZnmcUR7xzbX9JqKy0ppayttpalnmKWFq5LCyjE+9m0i1VXAODrCyovBOUBK1k5SnMEq5Sd9dQKl8Z4oWMSlCnVPNIaOcKVyrUqQlKki6oMaknvtU2fkES+GIcabGJhCm1BRRzJQspm4UgWixFr0d/2k8NtILLjRUApLc51ESfzb5rn60sJjG3UoxCv/aKMgbQ2A2hQJnMc03JsfKag4T2hw7WIdbTh05dEQsFKinoCDzTMEGLbTNR3bdi7mRKcx5UC67lbQASG1f8AuTNiReAekmTFLgOMbxbqiqQtITZSYPUc1xG4BN72qq4rxHFFSFO4YoSZKSUKMRbUdgCfMVccJ4ql5lDg8JDhVzzbKU2TJV2gyDYedVmQp20mUAAhUC89CIjU/WqX/wAa2x/dTnKAZ5YGpHY25gdaMriUJUFKQXIkFKVFOXZJOWSo7W6WNRgUZMobOYkXXPMdIA0UJE3qTxE41j85UEqhMyk/mO4v17dqhJZKgQgXMqKoynNEmyfeJ6n51bNYVChK0pAAvFri0adbb0ZKGQFFZUkpHMQbXNhe+8T0pe8zo/XvtiuJ4d0KCiFZgCQUxaNFZkk7xfrXMDx1SHEHENkLQZDyDkWY/KvZUiRNjetficKkpIkWvCd/MnraNayHGsIoZohQ101J7z0quHL2+zC58JPl1u+H/wBT2Ue8taR5BXbz6VIV/VPB4oHDupdQlfL4ikpgGeVXKqU3g6V4otutF7KNsmS8yFgGQb69DG1O+OInK1skt4hGqUuJ6zBsfMHrpagL4Z/eL2WXFGRImNSAkSO3MSY71bYLBuLTnSUZVXyKOYRqNNPKiOMPBQK20Kiych5dL32I6WqOW/jTjZPruEwqiFOJSlKtCsEzEyJ7SBrp23WJccBHi8oJBCimc3RJvIGozWFcwuLUUlpDgURM5nATczJIAOtvT1pPYVbigtDZWgEoUtJG1rTqke6Yn0qPX8VeX7puJ43dLQw4LRBIU6CQoJ3SFCCQBMAjQ1FbeC0lxIDaISlwKASkpVKZQokDNMHLeRPrPKG22ihSVoMhQE+8EnRKbwuY0G8VRe1GPUWf7zAUiBZUylUEJWoJIyquRe19KrEL3C+06EhCSlQ8RSwgkjKoNkgkGdCR8NO8jE8QWrMoAXmxMX/LcCSI9awGA4O0+hKvEcyAEIBgZTpIuY5gDFaHheEcw3ieMoPKN0XgRGuVO87VHPhJ8q+F38T+GvYtwHMh9nLblQhWYySdRYAFMW3pVnn2nJzh5znvY2B6ACOo9IpVpn+2ex6eribgKkEzAuTB19KhYN5KXiVjPrYiQBpCQe41pUqZLsobWyM6OTTKDaxMQLAdajsMIyqbOY5VZiCZTOgAAiBFKlUmqmsUPECUpgA/T43/AIrmN4kUPBsAXJEwAQZ2V3NyYpUqvAzPtEtDuZZGV5tQnKkEKAA1WTmNuvTSqRnHLSgGAoWkHpfTf08qVKtuPxlzWDWHWUpaLqwHeXlJESMxm8+6gix1I01qF7TY1rDLxOEDKVJQElEiblMqJUTmzSoEH/jtSpVMu1fyPO1qp2HbKlQmAddxpSpVSFovEHNnUEuFcTnTplgCwMG3UVHCAtxKAkAqUE6mJJj0HlSpUG3vA/Z5xKmUurS4BnIbsEAg62TKusHfetKcQpKkgpQBlkZRoLgxItofj51ylWNaREc4ktxeRNm4zRoVQPcVqMtxePTrkuFcYl5SnkJcbKzKSlJIM6iwBMW2kHalSpyD9wXE44Yl50qBShkAnJCFKCZMSmBEzoBonSKt3OMIyohKiAJM2O0GZPUa0qVGK/tQYj2oJUEtICZIknzvYHeKs+C8PV4hUpQWggKykaE3F+u0/KuUqjlPT4vj/Kdt63LksoSlCIgbwARYCO+tZHjPs2kTkVljT66bV2lTlysqyGKwiQmVDlzKTCbXTfQiwufsXncJ4aAQbXAMSSCCZg9rUqVa/hfrb8LbKMvugaBIuNhJJ86ncdw7obyhcFe4JTEW1A6dI70qVY36pS8O9n8NzS0FLNipRKtrwSexN5qzViEMtkIBShsWQAMs6iwje5pUqVquM7eer424/iczkKyK5Y5ITIm4m9t/lWwxQQVZQn30lJnud06G43pUqfL7gk/jqmxnEQyFZWwAdIOg0sIofsziVYsrbdIUFJBSYuIVpPcSCdb0qVVeMzU+1+NDwb2PdhQL4ABkJgrABJ3MEm1KlSrKjH//2Q=="/>
          <p:cNvSpPr>
            <a:spLocks noChangeAspect="1" noChangeArrowheads="1"/>
          </p:cNvSpPr>
          <p:nvPr/>
        </p:nvSpPr>
        <p:spPr bwMode="auto">
          <a:xfrm>
            <a:off x="3012281" y="183356"/>
            <a:ext cx="2857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0734" name="Picture 14" descr="Herb Che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05" y="3306462"/>
            <a:ext cx="1316811" cy="86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584537" y="2990933"/>
            <a:ext cx="7601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H. H. </a:t>
            </a:r>
            <a:r>
              <a:rPr lang="en-US" sz="1050" dirty="0" smtClean="0"/>
              <a:t>Chen</a:t>
            </a:r>
            <a:endParaRPr lang="en-US" sz="1050" dirty="0"/>
          </a:p>
        </p:txBody>
      </p:sp>
      <p:pic>
        <p:nvPicPr>
          <p:cNvPr id="30736" name="Picture 16" descr="https://upload.wikimedia.org/wikipedia/commons/a/a0/Carlo_Rubbia_2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001" y="4899821"/>
            <a:ext cx="965276" cy="148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0281" y="552626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C. Rubbia</a:t>
            </a:r>
          </a:p>
        </p:txBody>
      </p:sp>
    </p:spTree>
    <p:extLst>
      <p:ext uri="{BB962C8B-B14F-4D97-AF65-F5344CB8AC3E}">
        <p14:creationId xmlns:p14="http://schemas.microsoft.com/office/powerpoint/2010/main" val="15556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6156973" y="1073664"/>
            <a:ext cx="5856695" cy="4851860"/>
            <a:chOff x="37781" y="17477"/>
            <a:chExt cx="7414539" cy="6237549"/>
          </a:xfrm>
        </p:grpSpPr>
        <p:pic>
          <p:nvPicPr>
            <p:cNvPr id="8" name="Picture 2" descr="C:\Documents and Settings\flanni\Desktop\TPC.gif"/>
            <p:cNvPicPr>
              <a:picLocks noChangeAspect="1" noChangeArrowheads="1" noCrop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7781" y="17477"/>
              <a:ext cx="7414539" cy="623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6113505" y="5511623"/>
              <a:ext cx="1086787" cy="5096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i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4283968" y="5427677"/>
              <a:ext cx="599607" cy="1588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377072" y="5482855"/>
              <a:ext cx="303236" cy="1967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</a:rPr>
                <a:t>time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407" y="139850"/>
            <a:ext cx="11359043" cy="12242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 of Single-Phase Liquid Argon Time Projection Chamber (</a:t>
            </a:r>
            <a:r>
              <a:rPr lang="en-US" dirty="0" err="1" smtClean="0"/>
              <a:t>LArTPC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868" y="1366428"/>
            <a:ext cx="6314067" cy="2278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~mm scale position resolution with multiple 1D wire readouts</a:t>
            </a:r>
          </a:p>
          <a:p>
            <a:r>
              <a:rPr lang="en-US" sz="2800" dirty="0" smtClean="0"/>
              <a:t>Particle identification (PID) with energy depositions and topologies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58936" y="6062016"/>
            <a:ext cx="475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Drift velocity 1.6 km/s  </a:t>
            </a:r>
            <a:r>
              <a:rPr lang="en-US" dirty="0">
                <a:sym typeface="Wingdings" panose="05000000000000000000" pitchFamily="2" charset="2"/>
              </a:rPr>
              <a:t>  several </a:t>
            </a:r>
            <a:r>
              <a:rPr lang="en-US" dirty="0" err="1">
                <a:sym typeface="Wingdings" panose="05000000000000000000" pitchFamily="2" charset="2"/>
              </a:rPr>
              <a:t>ms</a:t>
            </a:r>
            <a:r>
              <a:rPr lang="en-US" dirty="0">
                <a:sym typeface="Wingdings" panose="05000000000000000000" pitchFamily="2" charset="2"/>
              </a:rPr>
              <a:t> drift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7" y="3381804"/>
            <a:ext cx="5388080" cy="32328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58935" y="1592826"/>
            <a:ext cx="226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Made by Bo Yu (BNL)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44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895" y="3384751"/>
            <a:ext cx="3337763" cy="3410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33" y="1098742"/>
            <a:ext cx="5842509" cy="246623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16194" y="56458"/>
            <a:ext cx="11459496" cy="12741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Unique capability to identify </a:t>
            </a:r>
            <a:r>
              <a:rPr lang="el-GR" dirty="0" smtClean="0"/>
              <a:t>ν</a:t>
            </a:r>
            <a:r>
              <a:rPr lang="en-US" baseline="-25000" dirty="0"/>
              <a:t>e</a:t>
            </a:r>
            <a:r>
              <a:rPr lang="en-US" dirty="0"/>
              <a:t> charge-current </a:t>
            </a:r>
            <a:r>
              <a:rPr lang="en-US" dirty="0" smtClean="0"/>
              <a:t>interactions in LArTPC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81920" y="3535941"/>
            <a:ext cx="4213312" cy="1502625"/>
          </a:xfrm>
        </p:spPr>
        <p:txBody>
          <a:bodyPr>
            <a:normAutofit/>
          </a:bodyPr>
          <a:lstStyle/>
          <a:p>
            <a:r>
              <a:rPr lang="en-US" sz="2800" dirty="0"/>
              <a:t>Gap Identification + </a:t>
            </a:r>
            <a:br>
              <a:rPr lang="en-US" sz="2800" dirty="0"/>
            </a:br>
            <a:r>
              <a:rPr lang="en-US" sz="2800" dirty="0" err="1"/>
              <a:t>dE</a:t>
            </a:r>
            <a:r>
              <a:rPr lang="en-US" sz="2800" dirty="0"/>
              <a:t>/dx to </a:t>
            </a:r>
            <a:r>
              <a:rPr lang="en-US" sz="2800" dirty="0" smtClean="0"/>
              <a:t>separate e/</a:t>
            </a:r>
            <a:r>
              <a:rPr lang="el-GR" sz="2800" dirty="0" smtClean="0"/>
              <a:t>γ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Content Placeholder 11"/>
          <p:cNvSpPr txBox="1">
            <a:spLocks/>
          </p:cNvSpPr>
          <p:nvPr/>
        </p:nvSpPr>
        <p:spPr>
          <a:xfrm>
            <a:off x="7735056" y="1537494"/>
            <a:ext cx="4456944" cy="2161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Comparison of P</a:t>
            </a:r>
            <a:r>
              <a:rPr lang="en-US" sz="2800" baseline="-25000" dirty="0" smtClean="0"/>
              <a:t>MCS</a:t>
            </a:r>
            <a:r>
              <a:rPr lang="en-US" sz="2800" dirty="0" smtClean="0"/>
              <a:t> and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Range</a:t>
            </a:r>
            <a:r>
              <a:rPr lang="en-US" sz="2800" dirty="0" smtClean="0"/>
              <a:t> to separate </a:t>
            </a:r>
            <a:br>
              <a:rPr lang="en-US" sz="2800" dirty="0" smtClean="0"/>
            </a:br>
            <a:r>
              <a:rPr lang="en-US" sz="2800" dirty="0" smtClean="0"/>
              <a:t>low-energy e/µ for </a:t>
            </a:r>
            <a:r>
              <a:rPr lang="el-GR" sz="2800" dirty="0"/>
              <a:t>ν</a:t>
            </a:r>
            <a:r>
              <a:rPr lang="en-US" sz="2800" baseline="-25000" dirty="0"/>
              <a:t>e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charge-current interaction</a:t>
            </a:r>
            <a:endParaRPr lang="en-US" sz="2800" dirty="0"/>
          </a:p>
          <a:p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968697" y="3763717"/>
            <a:ext cx="4097153" cy="2834997"/>
            <a:chOff x="7909659" y="3811424"/>
            <a:chExt cx="4097153" cy="2834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9659" y="3811424"/>
              <a:ext cx="4097153" cy="283499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9878938" y="4666004"/>
              <a:ext cx="1247686" cy="52873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0887342" y="5425269"/>
              <a:ext cx="410199" cy="62405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8161578">
              <a:off x="10783368" y="5633423"/>
              <a:ext cx="1028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Michel 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325271">
              <a:off x="9972261" y="4669876"/>
              <a:ext cx="13466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Stopped muon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9567361" y="5475278"/>
              <a:ext cx="1116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Dead ch.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191" y="4665858"/>
            <a:ext cx="2091225" cy="20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57" y="196180"/>
            <a:ext cx="3971251" cy="293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96" y="395283"/>
            <a:ext cx="7258461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Short-Baseline Neutrino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8412" y="3397081"/>
            <a:ext cx="4363587" cy="3084835"/>
          </a:xfrm>
        </p:spPr>
        <p:txBody>
          <a:bodyPr>
            <a:noAutofit/>
          </a:bodyPr>
          <a:lstStyle/>
          <a:p>
            <a:r>
              <a:rPr lang="en-US" sz="2800" dirty="0" smtClean="0"/>
              <a:t>Search for light sterile neutrino(s) through anomalous </a:t>
            </a:r>
            <a:r>
              <a:rPr lang="el-GR" sz="2800" b="1" dirty="0" smtClean="0"/>
              <a:t>ν</a:t>
            </a:r>
            <a:r>
              <a:rPr lang="el-GR" sz="2800" b="1" baseline="-25000" dirty="0" smtClean="0"/>
              <a:t>μ</a:t>
            </a:r>
            <a:r>
              <a:rPr lang="en-US" sz="2800" b="1" dirty="0" smtClean="0">
                <a:sym typeface="Wingdings" panose="05000000000000000000" pitchFamily="2" charset="2"/>
              </a:rPr>
              <a:t></a:t>
            </a:r>
            <a:r>
              <a:rPr lang="el-GR" sz="2800" b="1" dirty="0" smtClean="0"/>
              <a:t>ν</a:t>
            </a:r>
            <a:r>
              <a:rPr lang="en-US" sz="2800" b="1" baseline="-25000" dirty="0" smtClean="0"/>
              <a:t>e </a:t>
            </a:r>
            <a:r>
              <a:rPr lang="en-US" sz="2800" b="1" dirty="0" smtClean="0"/>
              <a:t>oscillation </a:t>
            </a:r>
            <a:r>
              <a:rPr lang="en-US" sz="2800" dirty="0" smtClean="0"/>
              <a:t>motivated by LSND and </a:t>
            </a:r>
            <a:r>
              <a:rPr lang="en-US" sz="2800" dirty="0" err="1" smtClean="0"/>
              <a:t>MiniBooNE</a:t>
            </a:r>
            <a:r>
              <a:rPr lang="en-US" sz="2800" dirty="0" smtClean="0"/>
              <a:t> anomalies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" y="1422140"/>
            <a:ext cx="7769571" cy="45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212" y="3384754"/>
            <a:ext cx="4402137" cy="3473245"/>
          </a:xfrm>
          <a:prstGeom prst="rect">
            <a:avLst/>
          </a:prstGeom>
        </p:spPr>
      </p:pic>
      <p:pic>
        <p:nvPicPr>
          <p:cNvPr id="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019" y="0"/>
            <a:ext cx="10420545" cy="34634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60" y="0"/>
            <a:ext cx="11457650" cy="857250"/>
          </a:xfrm>
        </p:spPr>
        <p:txBody>
          <a:bodyPr>
            <a:noAutofit/>
          </a:bodyPr>
          <a:lstStyle/>
          <a:p>
            <a:r>
              <a:rPr lang="en-US" sz="4000" dirty="0"/>
              <a:t>Deep Underground Neutrino Experiment (DUNE)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923" y="3681086"/>
            <a:ext cx="6472340" cy="312150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S</a:t>
            </a:r>
            <a:r>
              <a:rPr lang="en-US" sz="3000" dirty="0" smtClean="0"/>
              <a:t>earch </a:t>
            </a:r>
            <a:r>
              <a:rPr lang="en-US" sz="3000" dirty="0"/>
              <a:t>for new CP </a:t>
            </a:r>
            <a:r>
              <a:rPr lang="en-US" sz="3000" dirty="0" smtClean="0"/>
              <a:t>violation and </a:t>
            </a:r>
            <a:r>
              <a:rPr lang="en-US" sz="3000" dirty="0"/>
              <a:t>determine the mass </a:t>
            </a:r>
            <a:r>
              <a:rPr lang="en-US" sz="3000" dirty="0" smtClean="0"/>
              <a:t>hierarchy through </a:t>
            </a:r>
            <a:r>
              <a:rPr lang="en-US" sz="3000" dirty="0"/>
              <a:t>precision measurement of </a:t>
            </a:r>
            <a:r>
              <a:rPr lang="en-US" sz="3000" b="1" dirty="0"/>
              <a:t>(anti)</a:t>
            </a:r>
            <a:r>
              <a:rPr lang="el-GR" sz="3000" b="1" dirty="0"/>
              <a:t>ν</a:t>
            </a:r>
            <a:r>
              <a:rPr lang="el-GR" sz="3000" b="1" baseline="-25000" dirty="0"/>
              <a:t>μ</a:t>
            </a:r>
            <a:r>
              <a:rPr lang="en-US" sz="3000" b="1" dirty="0">
                <a:sym typeface="Wingdings" panose="05000000000000000000" pitchFamily="2" charset="2"/>
              </a:rPr>
              <a:t>(anti)</a:t>
            </a:r>
            <a:r>
              <a:rPr lang="el-GR" sz="3000" b="1" dirty="0"/>
              <a:t>ν</a:t>
            </a:r>
            <a:r>
              <a:rPr lang="en-US" sz="3000" b="1" baseline="-25000" dirty="0"/>
              <a:t>e </a:t>
            </a:r>
            <a:r>
              <a:rPr lang="en-US" sz="3000" b="1" dirty="0" smtClean="0"/>
              <a:t>oscillation</a:t>
            </a:r>
          </a:p>
          <a:p>
            <a:endParaRPr lang="en-US" sz="3000" b="1" dirty="0"/>
          </a:p>
          <a:p>
            <a:r>
              <a:rPr lang="en-US" sz="3000" dirty="0"/>
              <a:t>Also search for proton decay and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detection of supernova </a:t>
            </a:r>
            <a:r>
              <a:rPr lang="en-US" sz="3000" dirty="0"/>
              <a:t>neutrinos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Path to 10s </a:t>
            </a:r>
            <a:r>
              <a:rPr lang="en-US" dirty="0" err="1"/>
              <a:t>kT</a:t>
            </a:r>
            <a:r>
              <a:rPr lang="en-US" dirty="0"/>
              <a:t> </a:t>
            </a:r>
            <a:r>
              <a:rPr lang="en-US" dirty="0" smtClean="0"/>
              <a:t>LArTPCs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943" y="149127"/>
            <a:ext cx="10670457" cy="1143000"/>
          </a:xfrm>
        </p:spPr>
        <p:txBody>
          <a:bodyPr>
            <a:normAutofit/>
          </a:bodyPr>
          <a:lstStyle/>
          <a:p>
            <a:r>
              <a:rPr lang="en-US" dirty="0"/>
              <a:t>Why massive </a:t>
            </a:r>
            <a:r>
              <a:rPr lang="en-US" dirty="0" err="1"/>
              <a:t>LArTPC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41" y="1047032"/>
            <a:ext cx="6291307" cy="4963784"/>
          </a:xfrm>
          <a:prstGeom prst="rect">
            <a:avLst/>
          </a:prstGeom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6435" y="1622119"/>
            <a:ext cx="4368064" cy="4260741"/>
          </a:xfrm>
          <a:prstGeom prst="rect">
            <a:avLst/>
          </a:prstGeom>
          <a:ln w="25400"/>
        </p:spPr>
      </p:pic>
      <p:sp>
        <p:nvSpPr>
          <p:cNvPr id="3" name="TextBox 2"/>
          <p:cNvSpPr txBox="1"/>
          <p:nvPr/>
        </p:nvSpPr>
        <p:spPr>
          <a:xfrm>
            <a:off x="1126699" y="6012324"/>
            <a:ext cx="1015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O(1)% measurement </a:t>
            </a:r>
            <a:r>
              <a:rPr lang="en-US" sz="3200" dirty="0">
                <a:sym typeface="Wingdings" panose="05000000000000000000" pitchFamily="2" charset="2"/>
              </a:rPr>
              <a:t> O(1000) events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48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7" y="-118938"/>
            <a:ext cx="8229600" cy="1143000"/>
          </a:xfrm>
        </p:spPr>
        <p:txBody>
          <a:bodyPr/>
          <a:lstStyle/>
          <a:p>
            <a:r>
              <a:rPr lang="en-US" dirty="0" smtClean="0"/>
              <a:t>Why massive LArTPC?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629279"/>
              </p:ext>
            </p:extLst>
          </p:nvPr>
        </p:nvGraphicFramePr>
        <p:xfrm>
          <a:off x="401894" y="910662"/>
          <a:ext cx="11496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name="Equation" r:id="rId3" imgW="5486400" imgH="203040" progId="Equation.DSMT4">
                  <p:embed/>
                </p:oleObj>
              </mc:Choice>
              <mc:Fallback>
                <p:oleObj name="Equation" r:id="rId3" imgW="54864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894" y="910662"/>
                        <a:ext cx="11496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33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9" y="286873"/>
            <a:ext cx="5325986" cy="53333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14205485"/>
              </p:ext>
            </p:extLst>
          </p:nvPr>
        </p:nvGraphicFramePr>
        <p:xfrm>
          <a:off x="5814012" y="1376634"/>
          <a:ext cx="6301788" cy="3423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5767371"/>
            <a:ext cx="11049000" cy="954107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As fundamental particles in the standard model of particle physics, neutrinos are the second most abundant (known) particles in our universe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53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7" y="-118938"/>
            <a:ext cx="8229600" cy="1143000"/>
          </a:xfrm>
        </p:spPr>
        <p:txBody>
          <a:bodyPr/>
          <a:lstStyle/>
          <a:p>
            <a:r>
              <a:rPr lang="en-US" dirty="0" smtClean="0"/>
              <a:t>Why massive LArTPC?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400361"/>
              </p:ext>
            </p:extLst>
          </p:nvPr>
        </p:nvGraphicFramePr>
        <p:xfrm>
          <a:off x="401894" y="910662"/>
          <a:ext cx="11496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" name="Equation" r:id="rId3" imgW="5486400" imgH="203040" progId="Equation.DSMT4">
                  <p:embed/>
                </p:oleObj>
              </mc:Choice>
              <mc:Fallback>
                <p:oleObj name="Equation" r:id="rId3" imgW="54864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894" y="910662"/>
                        <a:ext cx="11496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036916" y="1530442"/>
            <a:ext cx="8029421" cy="523220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Neutrino flux ~ 10</a:t>
            </a:r>
            <a:r>
              <a:rPr lang="en-US" sz="2800" baseline="30000" dirty="0"/>
              <a:t>17</a:t>
            </a:r>
            <a:r>
              <a:rPr lang="en-US" sz="2800" dirty="0"/>
              <a:t> /m</a:t>
            </a:r>
            <a:r>
              <a:rPr lang="en-US" sz="2800" baseline="30000" dirty="0"/>
              <a:t>2</a:t>
            </a:r>
            <a:r>
              <a:rPr lang="en-US" sz="2800" dirty="0"/>
              <a:t>/10</a:t>
            </a:r>
            <a:r>
              <a:rPr lang="en-US" sz="2800" baseline="30000" dirty="0"/>
              <a:t>20</a:t>
            </a:r>
            <a:r>
              <a:rPr lang="en-US" sz="2800" dirty="0"/>
              <a:t> (Proton On Target)</a:t>
            </a:r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0231" y="2221621"/>
            <a:ext cx="5554501" cy="4515950"/>
          </a:xfrm>
          <a:prstGeom prst="rect">
            <a:avLst/>
          </a:prstGeom>
          <a:ln w="25400"/>
        </p:spPr>
      </p:pic>
      <p:sp>
        <p:nvSpPr>
          <p:cNvPr id="3" name="TextBox 2"/>
          <p:cNvSpPr txBox="1"/>
          <p:nvPr/>
        </p:nvSpPr>
        <p:spPr>
          <a:xfrm>
            <a:off x="94841" y="4809986"/>
            <a:ext cx="5934330" cy="954107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LBNF beam: 60-120 GeV proton beam 1.2 MW, upgradeable to 2.4 MW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31" y="2455491"/>
            <a:ext cx="5969000" cy="15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7" y="-118938"/>
            <a:ext cx="8229600" cy="1143000"/>
          </a:xfrm>
        </p:spPr>
        <p:txBody>
          <a:bodyPr/>
          <a:lstStyle/>
          <a:p>
            <a:r>
              <a:rPr lang="en-US" dirty="0" smtClean="0"/>
              <a:t>Why need massive LArTPC?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603863"/>
              </p:ext>
            </p:extLst>
          </p:nvPr>
        </p:nvGraphicFramePr>
        <p:xfrm>
          <a:off x="401894" y="910662"/>
          <a:ext cx="11496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9" name="Equation" r:id="rId3" imgW="5486400" imgH="203040" progId="Equation.DSMT4">
                  <p:embed/>
                </p:oleObj>
              </mc:Choice>
              <mc:Fallback>
                <p:oleObj name="Equation" r:id="rId3" imgW="54864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894" y="910662"/>
                        <a:ext cx="11496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070100" y="1503569"/>
            <a:ext cx="8178799" cy="523220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Neutrino cross section ~ 10</a:t>
            </a:r>
            <a:r>
              <a:rPr lang="en-US" sz="2800" baseline="30000" dirty="0"/>
              <a:t>-38</a:t>
            </a:r>
            <a:r>
              <a:rPr lang="en-US" sz="2800" dirty="0"/>
              <a:t> cm</a:t>
            </a:r>
            <a:r>
              <a:rPr lang="en-US" sz="2800" baseline="30000" dirty="0"/>
              <a:t>2</a:t>
            </a:r>
            <a:r>
              <a:rPr lang="en-US" sz="2800" dirty="0"/>
              <a:t> x Energy (GeV)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6" y="2149651"/>
            <a:ext cx="11934825" cy="40671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14149" y="6219208"/>
            <a:ext cx="7234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2"/>
              </a:rPr>
              <a:t>J</a:t>
            </a:r>
            <a:r>
              <a:rPr lang="en-US" dirty="0" smtClean="0">
                <a:latin typeface="CMR12"/>
              </a:rPr>
              <a:t>. A</a:t>
            </a:r>
            <a:r>
              <a:rPr lang="en-US" dirty="0">
                <a:latin typeface="CMR12"/>
              </a:rPr>
              <a:t>. </a:t>
            </a:r>
            <a:r>
              <a:rPr lang="en-US" dirty="0" err="1">
                <a:latin typeface="CMR12"/>
              </a:rPr>
              <a:t>Formaggio</a:t>
            </a:r>
            <a:r>
              <a:rPr lang="en-US" dirty="0">
                <a:latin typeface="CMR12"/>
              </a:rPr>
              <a:t> and G</a:t>
            </a:r>
            <a:r>
              <a:rPr lang="en-US" dirty="0" smtClean="0">
                <a:latin typeface="CMR12"/>
              </a:rPr>
              <a:t>. P</a:t>
            </a:r>
            <a:r>
              <a:rPr lang="en-US" dirty="0">
                <a:latin typeface="CMR12"/>
              </a:rPr>
              <a:t>. </a:t>
            </a:r>
            <a:r>
              <a:rPr lang="en-US" dirty="0" smtClean="0">
                <a:latin typeface="CMR12"/>
              </a:rPr>
              <a:t>Zeller, Rev. Mod. Phys</a:t>
            </a:r>
            <a:r>
              <a:rPr lang="en-US" dirty="0">
                <a:latin typeface="CMR12"/>
              </a:rPr>
              <a:t>., </a:t>
            </a:r>
            <a:r>
              <a:rPr lang="en-US" dirty="0" smtClean="0">
                <a:latin typeface="CMR12"/>
              </a:rPr>
              <a:t>84:1307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7" y="-118938"/>
            <a:ext cx="8229600" cy="1143000"/>
          </a:xfrm>
        </p:spPr>
        <p:txBody>
          <a:bodyPr/>
          <a:lstStyle/>
          <a:p>
            <a:r>
              <a:rPr lang="en-US" dirty="0" smtClean="0"/>
              <a:t>Why massive LArTPC?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671898"/>
              </p:ext>
            </p:extLst>
          </p:nvPr>
        </p:nvGraphicFramePr>
        <p:xfrm>
          <a:off x="401894" y="910662"/>
          <a:ext cx="11496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2" name="Equation" r:id="rId4" imgW="5486400" imgH="203040" progId="Equation.DSMT4">
                  <p:embed/>
                </p:oleObj>
              </mc:Choice>
              <mc:Fallback>
                <p:oleObj name="Equation" r:id="rId4" imgW="54864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894" y="910662"/>
                        <a:ext cx="11496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dScaled_IAVsubtracted_LBNLresult.pdf" descr="AdScaled_IAVsubtracted_LBNLresult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87686" y="1888997"/>
            <a:ext cx="5210883" cy="34739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8103978" y="5691450"/>
            <a:ext cx="3277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Neutrino oscillation in </a:t>
            </a:r>
            <a:r>
              <a:rPr lang="en-US" sz="2400" dirty="0" err="1" smtClean="0"/>
              <a:t>Daya</a:t>
            </a:r>
            <a:r>
              <a:rPr lang="en-US" sz="2400" dirty="0" smtClean="0"/>
              <a:t> </a:t>
            </a:r>
            <a:r>
              <a:rPr lang="en-US" sz="2400" dirty="0"/>
              <a:t>Bay </a:t>
            </a:r>
          </a:p>
        </p:txBody>
      </p:sp>
      <p:grpSp>
        <p:nvGrpSpPr>
          <p:cNvPr id="18" name="Group 14"/>
          <p:cNvGrpSpPr/>
          <p:nvPr/>
        </p:nvGrpSpPr>
        <p:grpSpPr>
          <a:xfrm>
            <a:off x="401894" y="5415410"/>
            <a:ext cx="6724657" cy="1108555"/>
            <a:chOff x="-82971" y="5382678"/>
            <a:chExt cx="7274856" cy="1271144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4425387"/>
                </p:ext>
              </p:extLst>
            </p:nvPr>
          </p:nvGraphicFramePr>
          <p:xfrm>
            <a:off x="1738796" y="5382678"/>
            <a:ext cx="5453089" cy="12590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3" name="Equation" r:id="rId7" imgW="3301920" imgH="761760" progId="Equation.DSMT4">
                    <p:embed/>
                  </p:oleObj>
                </mc:Choice>
                <mc:Fallback>
                  <p:oleObj name="Equation" r:id="rId7" imgW="3301920" imgH="76176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38796" y="5382678"/>
                          <a:ext cx="5453089" cy="1259074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-82971" y="5506840"/>
              <a:ext cx="2438400" cy="1146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Appearance</a:t>
              </a:r>
            </a:p>
            <a:p>
              <a:endParaRPr lang="en-US" sz="1000" dirty="0" smtClean="0"/>
            </a:p>
            <a:p>
              <a:r>
                <a:rPr lang="en-US" sz="2400" dirty="0" smtClean="0"/>
                <a:t>Survival</a:t>
              </a:r>
              <a:endParaRPr lang="en-US" sz="2400" dirty="0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2539612"/>
                </p:ext>
              </p:extLst>
            </p:nvPr>
          </p:nvGraphicFramePr>
          <p:xfrm>
            <a:off x="4976693" y="6198975"/>
            <a:ext cx="1728513" cy="453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4" name="Equation" r:id="rId9" imgW="1066680" imgH="279360" progId="Equation.DSMT4">
                    <p:embed/>
                  </p:oleObj>
                </mc:Choice>
                <mc:Fallback>
                  <p:oleObj name="Equation" r:id="rId9" imgW="1066680" imgH="27936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6693" y="6198975"/>
                          <a:ext cx="1728513" cy="45310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03133" y="1761322"/>
            <a:ext cx="7584453" cy="1742707"/>
            <a:chOff x="503133" y="1576969"/>
            <a:chExt cx="7584453" cy="1742707"/>
          </a:xfrm>
        </p:grpSpPr>
        <p:grpSp>
          <p:nvGrpSpPr>
            <p:cNvPr id="13" name="Group 7"/>
            <p:cNvGrpSpPr/>
            <p:nvPr/>
          </p:nvGrpSpPr>
          <p:grpSpPr>
            <a:xfrm>
              <a:off x="789039" y="2249382"/>
              <a:ext cx="5476086" cy="1070294"/>
              <a:chOff x="1292959" y="1867063"/>
              <a:chExt cx="7299952" cy="1532487"/>
            </a:xfrm>
          </p:grpSpPr>
          <p:graphicFrame>
            <p:nvGraphicFramePr>
              <p:cNvPr id="14" name="Content Placeholder 3"/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96551531"/>
                  </p:ext>
                </p:extLst>
              </p:nvPr>
            </p:nvGraphicFramePr>
            <p:xfrm>
              <a:off x="1292959" y="1923548"/>
              <a:ext cx="5562600" cy="14760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75" name="Equation" r:id="rId11" imgW="1841400" imgH="482400" progId="Equation.DSMT4">
                      <p:embed/>
                    </p:oleObj>
                  </mc:Choice>
                  <mc:Fallback>
                    <p:oleObj name="Equation" r:id="rId11" imgW="1841400" imgH="482400" progId="Equation.DSMT4">
                      <p:embed/>
                      <p:pic>
                        <p:nvPicPr>
                          <p:cNvPr id="4" name="Content Placeholder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2959" y="1923548"/>
                            <a:ext cx="5562600" cy="147600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TextBox 16"/>
              <p:cNvSpPr txBox="1"/>
              <p:nvPr/>
            </p:nvSpPr>
            <p:spPr>
              <a:xfrm>
                <a:off x="7145110" y="1867063"/>
                <a:ext cx="1447801" cy="136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m</a:t>
                </a:r>
                <a:r>
                  <a:rPr lang="en-US" sz="2800" baseline="-25000" dirty="0" smtClean="0"/>
                  <a:t>1</a:t>
                </a:r>
              </a:p>
              <a:p>
                <a:r>
                  <a:rPr lang="en-US" sz="2800" dirty="0" smtClean="0"/>
                  <a:t>m</a:t>
                </a:r>
                <a:r>
                  <a:rPr lang="en-US" sz="2800" baseline="-25000" dirty="0" smtClean="0"/>
                  <a:t>2</a:t>
                </a:r>
                <a:endParaRPr lang="en-US" sz="2800" baseline="-25000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03133" y="1576969"/>
              <a:ext cx="7584453" cy="627608"/>
              <a:chOff x="274533" y="1558160"/>
              <a:chExt cx="7584453" cy="62760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74533" y="1638369"/>
                <a:ext cx="411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/>
                  <a:t>ν</a:t>
                </a:r>
                <a:r>
                  <a:rPr lang="en-US" sz="2400" dirty="0" smtClean="0"/>
                  <a:t> Flavor Eigenstate</a:t>
                </a:r>
                <a:endParaRPr lang="en-US" sz="2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96586" y="1634106"/>
                <a:ext cx="3962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/>
                  <a:t>ν</a:t>
                </a:r>
                <a:r>
                  <a:rPr lang="en-US" sz="2400" dirty="0" smtClean="0"/>
                  <a:t> Mass Eigenstate</a:t>
                </a:r>
                <a:endParaRPr lang="en-US" sz="2400" dirty="0"/>
              </a:p>
            </p:txBody>
          </p:sp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3118551"/>
                  </p:ext>
                </p:extLst>
              </p:nvPr>
            </p:nvGraphicFramePr>
            <p:xfrm>
              <a:off x="3031230" y="1558160"/>
              <a:ext cx="457200" cy="6276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76" name="Equation" r:id="rId13" imgW="139680" imgH="139680" progId="Equation.3">
                      <p:embed/>
                    </p:oleObj>
                  </mc:Choice>
                  <mc:Fallback>
                    <p:oleObj name="Equation" r:id="rId13" imgW="139680" imgH="139680" progId="Equation.3">
                      <p:embed/>
                      <p:pic>
                        <p:nvPicPr>
                          <p:cNvPr id="13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31230" y="1558160"/>
                            <a:ext cx="457200" cy="62760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00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3" name="Group 16"/>
          <p:cNvGrpSpPr/>
          <p:nvPr/>
        </p:nvGrpSpPr>
        <p:grpSpPr>
          <a:xfrm>
            <a:off x="272114" y="3641414"/>
            <a:ext cx="6432631" cy="1497585"/>
            <a:chOff x="100745" y="3044459"/>
            <a:chExt cx="6432631" cy="1231188"/>
          </a:xfrm>
        </p:grpSpPr>
        <p:sp>
          <p:nvSpPr>
            <p:cNvPr id="24" name="TextBox 23"/>
            <p:cNvSpPr txBox="1"/>
            <p:nvPr/>
          </p:nvSpPr>
          <p:spPr>
            <a:xfrm>
              <a:off x="100745" y="3044459"/>
              <a:ext cx="6432631" cy="68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Neutrinos are </a:t>
              </a:r>
              <a:r>
                <a:rPr lang="en-US" sz="2400" dirty="0" smtClean="0">
                  <a:solidFill>
                    <a:srgbClr val="00B050"/>
                  </a:solidFill>
                </a:rPr>
                <a:t>produced and detected </a:t>
              </a:r>
              <a:r>
                <a:rPr lang="en-US" sz="2400" dirty="0" smtClean="0"/>
                <a:t>by the weak </a:t>
              </a:r>
              <a:br>
                <a:rPr lang="en-US" sz="2400" dirty="0" smtClean="0"/>
              </a:br>
              <a:r>
                <a:rPr lang="en-US" sz="2400" dirty="0" smtClean="0"/>
                <a:t>interaction, but </a:t>
              </a:r>
              <a:r>
                <a:rPr lang="en-US" sz="2400" dirty="0" smtClean="0">
                  <a:solidFill>
                    <a:srgbClr val="FF0000"/>
                  </a:solidFill>
                </a:rPr>
                <a:t>propagate</a:t>
              </a:r>
              <a:r>
                <a:rPr lang="en-US" sz="2400" dirty="0" smtClean="0"/>
                <a:t> as mass eigenstates</a:t>
              </a:r>
              <a:endParaRPr lang="en-US" sz="2400" dirty="0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7919254"/>
                </p:ext>
              </p:extLst>
            </p:nvPr>
          </p:nvGraphicFramePr>
          <p:xfrm>
            <a:off x="228600" y="3858867"/>
            <a:ext cx="6046839" cy="416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77" name="Equation" r:id="rId15" imgW="3390840" imgH="253800" progId="Equation.3">
                    <p:embed/>
                  </p:oleObj>
                </mc:Choice>
                <mc:Fallback>
                  <p:oleObj name="Equation" r:id="rId15" imgW="3390840" imgH="253800" progId="Equation.3">
                    <p:embed/>
                    <p:pic>
                      <p:nvPicPr>
                        <p:cNvPr id="14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3858867"/>
                          <a:ext cx="6046839" cy="41678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446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7" y="-118938"/>
            <a:ext cx="8229600" cy="1143000"/>
          </a:xfrm>
        </p:spPr>
        <p:txBody>
          <a:bodyPr/>
          <a:lstStyle/>
          <a:p>
            <a:r>
              <a:rPr lang="en-US" dirty="0" smtClean="0"/>
              <a:t>Why massive LArTPC?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576507"/>
              </p:ext>
            </p:extLst>
          </p:nvPr>
        </p:nvGraphicFramePr>
        <p:xfrm>
          <a:off x="401894" y="910662"/>
          <a:ext cx="11496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0" name="Equation" r:id="rId3" imgW="5486400" imgH="203040" progId="Equation.DSMT4">
                  <p:embed/>
                </p:oleObj>
              </mc:Choice>
              <mc:Fallback>
                <p:oleObj name="Equation" r:id="rId3" imgW="548640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894" y="910662"/>
                        <a:ext cx="11496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14768"/>
              </p:ext>
            </p:extLst>
          </p:nvPr>
        </p:nvGraphicFramePr>
        <p:xfrm>
          <a:off x="765226" y="1336112"/>
          <a:ext cx="10770010" cy="1698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1" name="Equation" r:id="rId5" imgW="4508280" imgH="711000" progId="Equation.DSMT4">
                  <p:embed/>
                </p:oleObj>
              </mc:Choice>
              <mc:Fallback>
                <p:oleObj name="Equation" r:id="rId5" imgW="4508280" imgH="711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226" y="1336112"/>
                        <a:ext cx="10770010" cy="1698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10163" y="3678697"/>
            <a:ext cx="61463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Neutrino interaction rate is approximately </a:t>
            </a:r>
            <a:r>
              <a:rPr lang="en-US" sz="2800" dirty="0">
                <a:solidFill>
                  <a:srgbClr val="0070C0"/>
                </a:solidFill>
              </a:rPr>
              <a:t>independent </a:t>
            </a:r>
            <a:r>
              <a:rPr lang="en-US" sz="2800" dirty="0" smtClean="0">
                <a:solidFill>
                  <a:srgbClr val="0070C0"/>
                </a:solidFill>
              </a:rPr>
              <a:t>of </a:t>
            </a:r>
            <a:r>
              <a:rPr lang="en-US" sz="2800" dirty="0">
                <a:solidFill>
                  <a:srgbClr val="0070C0"/>
                </a:solidFill>
              </a:rPr>
              <a:t>neutrino energy and baseline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We </a:t>
            </a:r>
            <a:r>
              <a:rPr lang="en-US" sz="2800" dirty="0"/>
              <a:t>need at least </a:t>
            </a:r>
            <a:r>
              <a:rPr lang="en-US" sz="2800" u="sng" dirty="0"/>
              <a:t>10s </a:t>
            </a:r>
            <a:r>
              <a:rPr lang="en-US" sz="2800" u="sng" dirty="0" err="1" smtClean="0"/>
              <a:t>kTons</a:t>
            </a:r>
            <a:r>
              <a:rPr lang="en-US" sz="2800" dirty="0" smtClean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target mass for O(1000) events</a:t>
            </a:r>
            <a:endParaRPr lang="en-US" sz="2800" dirty="0"/>
          </a:p>
        </p:txBody>
      </p:sp>
      <p:pic>
        <p:nvPicPr>
          <p:cNvPr id="7" name="DUNE-F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38272" y="3549249"/>
            <a:ext cx="5960297" cy="31722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6919604" y="3133750"/>
            <a:ext cx="4305916" cy="830997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Four 10 </a:t>
            </a:r>
            <a:r>
              <a:rPr lang="en-US" sz="2400" dirty="0" err="1" smtClean="0"/>
              <a:t>kT</a:t>
            </a:r>
            <a:r>
              <a:rPr lang="en-US" sz="2400" dirty="0" smtClean="0"/>
              <a:t> fiducial (17 </a:t>
            </a:r>
            <a:r>
              <a:rPr lang="en-US" sz="2400" dirty="0" err="1" smtClean="0"/>
              <a:t>kT</a:t>
            </a:r>
            <a:r>
              <a:rPr lang="en-US" sz="2400" dirty="0" smtClean="0"/>
              <a:t> total) LArTPCs 4850 feet underground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25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38317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First 10 </a:t>
            </a:r>
            <a:r>
              <a:rPr lang="en-US" dirty="0" err="1" smtClean="0"/>
              <a:t>kT</a:t>
            </a:r>
            <a:r>
              <a:rPr lang="en-US" dirty="0" smtClean="0"/>
              <a:t> Module of DUNE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13" y="870891"/>
            <a:ext cx="6437243" cy="34259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24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13702" y="3445545"/>
            <a:ext cx="369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Cryostat</a:t>
            </a:r>
            <a:endParaRPr lang="en-US" sz="24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966" y="801979"/>
            <a:ext cx="4894434" cy="439864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43" y="4391812"/>
            <a:ext cx="5949899" cy="2403407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 flipH="1">
            <a:off x="5766619" y="2831690"/>
            <a:ext cx="1194620" cy="146518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408172" y="5423310"/>
            <a:ext cx="5694927" cy="1138773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150 APAs with 2560 readout channels each within three (1D) wire planes (~ 5 mm pitch)</a:t>
            </a:r>
          </a:p>
          <a:p>
            <a:r>
              <a:rPr lang="en-US" sz="2000" dirty="0" smtClean="0"/>
              <a:t>Cost and power consumption of electronics in </a:t>
            </a:r>
            <a:r>
              <a:rPr lang="en-US" sz="2000" dirty="0" err="1" smtClean="0"/>
              <a:t>LAr</a:t>
            </a:r>
            <a:endParaRPr lang="en-US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56535" y="6502044"/>
            <a:ext cx="295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Anode Plane Assembly (APA)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269" y="-201546"/>
            <a:ext cx="10972800" cy="1143000"/>
          </a:xfrm>
        </p:spPr>
        <p:txBody>
          <a:bodyPr/>
          <a:lstStyle/>
          <a:p>
            <a:r>
              <a:rPr lang="en-US" dirty="0" smtClean="0"/>
              <a:t>Path towards 10 </a:t>
            </a:r>
            <a:r>
              <a:rPr lang="en-US" dirty="0" err="1" smtClean="0"/>
              <a:t>kT</a:t>
            </a:r>
            <a:r>
              <a:rPr lang="en-US" dirty="0" smtClean="0"/>
              <a:t> Single-Phase LArTPCs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2711452"/>
            <a:ext cx="2619627" cy="20433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278" y="2625623"/>
            <a:ext cx="214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ICARUS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 descr="TPC-sketch.jpg">
            <a:extLst>
              <a:ext uri="{FF2B5EF4-FFF2-40B4-BE49-F238E27FC236}">
                <a16:creationId xmlns:a16="http://schemas.microsoft.com/office/drawing/2014/main" id="{E0001BC3-3381-4F27-99BA-E08A4BBE5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4308860"/>
            <a:ext cx="2402673" cy="21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1" y="1234696"/>
            <a:ext cx="2371678" cy="133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832" y="4011605"/>
            <a:ext cx="1810433" cy="2260789"/>
          </a:xfrm>
          <a:prstGeom prst="rect">
            <a:avLst/>
          </a:prstGeom>
        </p:spPr>
      </p:pic>
      <p:pic>
        <p:nvPicPr>
          <p:cNvPr id="1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00734" y="1225464"/>
            <a:ext cx="2719281" cy="1877889"/>
          </a:xfrm>
          <a:prstGeom prst="rect">
            <a:avLst/>
          </a:prstGeom>
          <a:ln w="25400"/>
        </p:spPr>
      </p:pic>
      <p:pic>
        <p:nvPicPr>
          <p:cNvPr id="11" name="Content Placeholder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230" y="2804776"/>
            <a:ext cx="3172139" cy="168825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625600" y="1901730"/>
            <a:ext cx="1366646" cy="66703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03400" y="1901730"/>
            <a:ext cx="118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LBL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41215" y="5289462"/>
            <a:ext cx="118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SBL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79828" y="4826548"/>
            <a:ext cx="1312418" cy="63090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89469" y="772623"/>
            <a:ext cx="267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35-ton prototype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04270" y="6378232"/>
            <a:ext cx="256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MicroBooNE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900" y="5992077"/>
            <a:ext cx="252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Also </a:t>
            </a:r>
            <a:r>
              <a:rPr lang="en-US" sz="2400" dirty="0" err="1" smtClean="0">
                <a:solidFill>
                  <a:srgbClr val="C00000"/>
                </a:solidFill>
              </a:rPr>
              <a:t>ArgonNeuT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3271" y="3252322"/>
            <a:ext cx="235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2014-2018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3832" y="3288029"/>
            <a:ext cx="235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2018-2020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77511" y="6415387"/>
            <a:ext cx="256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SBND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9669" y="782118"/>
            <a:ext cx="263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ProtoDUNE</a:t>
            </a:r>
            <a:r>
              <a:rPr lang="en-US" sz="2400" dirty="0" smtClean="0">
                <a:solidFill>
                  <a:srgbClr val="7030A0"/>
                </a:solidFill>
              </a:rPr>
              <a:t> (NP04)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12557" y="1601628"/>
            <a:ext cx="323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DUNE reference design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012557" y="4754837"/>
            <a:ext cx="303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46 times larger than ICARUS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670549" y="5400730"/>
            <a:ext cx="717551" cy="1349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469997" y="4409868"/>
            <a:ext cx="542560" cy="62284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71196" y="1825780"/>
            <a:ext cx="728473" cy="338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597568" y="1854579"/>
            <a:ext cx="742225" cy="89482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32401" y="5962733"/>
            <a:ext cx="3311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Also development of dual-phase technology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77072" y="1243783"/>
            <a:ext cx="171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2001-2012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43897" y="-144463"/>
            <a:ext cx="10363200" cy="1470025"/>
          </a:xfrm>
        </p:spPr>
        <p:txBody>
          <a:bodyPr/>
          <a:lstStyle/>
          <a:p>
            <a:r>
              <a:rPr lang="en-US" dirty="0" smtClean="0"/>
              <a:t>Technology Development in </a:t>
            </a:r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26</a:t>
            </a:fld>
            <a:endParaRPr lang="en-US"/>
          </a:p>
        </p:txBody>
      </p:sp>
      <p:sp>
        <p:nvSpPr>
          <p:cNvPr id="7" name="AutoShape 2" descr="Image result for MicroBo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70084"/>
            <a:ext cx="5338917" cy="4004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57" y="1070084"/>
            <a:ext cx="5998784" cy="4004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3702" y="5199188"/>
            <a:ext cx="7184395" cy="1569660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Physics motivation: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Understand the low-energy excess in </a:t>
            </a:r>
            <a:r>
              <a:rPr lang="en-US" sz="2400" dirty="0" err="1" smtClean="0"/>
              <a:t>MiniBooNE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Measure </a:t>
            </a:r>
            <a:r>
              <a:rPr lang="el-GR" sz="2400" dirty="0" smtClean="0"/>
              <a:t>ν</a:t>
            </a:r>
            <a:r>
              <a:rPr lang="en-US" sz="2400" dirty="0" smtClean="0"/>
              <a:t>-</a:t>
            </a:r>
            <a:r>
              <a:rPr lang="en-US" sz="2400" dirty="0" err="1" smtClean="0"/>
              <a:t>Ar</a:t>
            </a:r>
            <a:r>
              <a:rPr lang="en-US" sz="2400" dirty="0" smtClean="0"/>
              <a:t> cross sections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Develop </a:t>
            </a:r>
            <a:r>
              <a:rPr lang="en-US" sz="2400" dirty="0" err="1" smtClean="0"/>
              <a:t>LArTPC</a:t>
            </a:r>
            <a:r>
              <a:rPr lang="en-US" sz="2400" dirty="0" smtClean="0"/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26165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45572"/>
            <a:ext cx="5850194" cy="1143000"/>
          </a:xfrm>
        </p:spPr>
        <p:txBody>
          <a:bodyPr/>
          <a:lstStyle/>
          <a:p>
            <a:r>
              <a:rPr lang="en-US" dirty="0" smtClean="0"/>
              <a:t>TPC Signal 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46185" y="807607"/>
            <a:ext cx="5902006" cy="1567462"/>
            <a:chOff x="5426729" y="4937612"/>
            <a:chExt cx="6479444" cy="179567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5472656" y="4937612"/>
            <a:ext cx="5853953" cy="100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93" name="Equation" r:id="rId4" imgW="2806560" imgH="482400" progId="Equation.DSMT4">
                    <p:embed/>
                  </p:oleObj>
                </mc:Choice>
                <mc:Fallback>
                  <p:oleObj name="Equation" r:id="rId4" imgW="2806560" imgH="48240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472656" y="4937612"/>
                          <a:ext cx="5853953" cy="10065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6881906" y="6200107"/>
              <a:ext cx="1335741" cy="4231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Wire pitch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26729" y="5992853"/>
              <a:ext cx="1588994" cy="740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Energy deposition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89153" y="6200107"/>
              <a:ext cx="1758390" cy="4231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Recombination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47543" y="5808974"/>
              <a:ext cx="2058630" cy="740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Attenuation due to attachment</a:t>
              </a:r>
            </a:p>
          </p:txBody>
        </p:sp>
        <p:cxnSp>
          <p:nvCxnSpPr>
            <p:cNvPr id="11" name="Straight Arrow Connector 10"/>
            <p:cNvCxnSpPr>
              <a:stCxn id="7" idx="0"/>
            </p:cNvCxnSpPr>
            <p:nvPr/>
          </p:nvCxnSpPr>
          <p:spPr>
            <a:xfrm flipV="1">
              <a:off x="7549777" y="5818094"/>
              <a:ext cx="150905" cy="382013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8732745" y="5801847"/>
              <a:ext cx="150905" cy="382013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9678147" y="5755745"/>
              <a:ext cx="503075" cy="153364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623209" y="-7375"/>
            <a:ext cx="5541554" cy="4684153"/>
            <a:chOff x="6623209" y="-7375"/>
            <a:chExt cx="5541554" cy="46841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r="5842"/>
            <a:stretch/>
          </p:blipFill>
          <p:spPr>
            <a:xfrm>
              <a:off x="6623209" y="670956"/>
              <a:ext cx="1918603" cy="39926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77057" y="700464"/>
              <a:ext cx="1607446" cy="39763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30727" y="24625"/>
              <a:ext cx="1660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Induction U</a:t>
              </a:r>
              <a:br>
                <a:rPr lang="en-US" dirty="0" smtClean="0"/>
              </a:br>
              <a:r>
                <a:rPr lang="en-US" dirty="0" smtClean="0"/>
                <a:t>bipolar shape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377057" y="-7374"/>
              <a:ext cx="1787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Collection Y</a:t>
              </a:r>
              <a:br>
                <a:rPr lang="en-US" dirty="0" smtClean="0"/>
              </a:br>
              <a:r>
                <a:rPr lang="en-US" dirty="0" smtClean="0"/>
                <a:t>unipolar shape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962" t="4693"/>
            <a:stretch/>
          </p:blipFill>
          <p:spPr>
            <a:xfrm>
              <a:off x="8583520" y="700464"/>
              <a:ext cx="1706978" cy="396316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698724" y="-7375"/>
              <a:ext cx="1660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Induction </a:t>
              </a:r>
              <a:r>
                <a:rPr lang="en-US" dirty="0"/>
                <a:t>V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bipolar shape</a:t>
              </a:r>
              <a:endParaRPr lang="en-US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26" y="733792"/>
            <a:ext cx="1185226" cy="369683"/>
          </a:xfrm>
          <a:prstGeom prst="rect">
            <a:avLst/>
          </a:prstGeom>
        </p:spPr>
      </p:pic>
      <p:pic>
        <p:nvPicPr>
          <p:cNvPr id="25" name="Picture 4" descr="ChargeInduction">
            <a:extLst>
              <a:ext uri="{FF2B5EF4-FFF2-40B4-BE49-F238E27FC236}">
                <a16:creationId xmlns:a16="http://schemas.microsoft.com/office/drawing/2014/main" id="{EAB1B421-4E87-458D-A2B6-4B1ADE56962F}"/>
              </a:ext>
            </a:extLst>
          </p:cNvPr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190" y="2433531"/>
            <a:ext cx="5046851" cy="4185463"/>
          </a:xfrm>
        </p:spPr>
      </p:pic>
      <p:sp>
        <p:nvSpPr>
          <p:cNvPr id="26" name="TextBox 25"/>
          <p:cNvSpPr txBox="1"/>
          <p:nvPr/>
        </p:nvSpPr>
        <p:spPr>
          <a:xfrm>
            <a:off x="2074174" y="5624337"/>
            <a:ext cx="4274017" cy="120032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</a:t>
            </a:r>
            <a:r>
              <a:rPr lang="en-US" sz="2400" dirty="0"/>
              <a:t>ionization signal in </a:t>
            </a:r>
            <a:r>
              <a:rPr lang="en-US" sz="2400" dirty="0" err="1" smtClean="0"/>
              <a:t>LAr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>
                <a:sym typeface="Wingdings" panose="05000000000000000000" pitchFamily="2" charset="2"/>
              </a:rPr>
              <a:t>m</a:t>
            </a:r>
            <a:r>
              <a:rPr lang="en-US" sz="2400" dirty="0" smtClean="0"/>
              <a:t>ultiple </a:t>
            </a:r>
            <a:r>
              <a:rPr lang="en-US" sz="2400" dirty="0"/>
              <a:t>wire planes with non-destructive induction readouts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40544" y="5257956"/>
            <a:ext cx="178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 Yu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6185" y="733792"/>
            <a:ext cx="5726015" cy="16997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1019" y="6098458"/>
            <a:ext cx="4807975" cy="461665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Enabling technology: cold </a:t>
            </a:r>
            <a:r>
              <a:rPr lang="en-US" sz="2400" dirty="0" smtClean="0"/>
              <a:t>electronics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1" y="5393866"/>
            <a:ext cx="943255" cy="111739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511260"/>
            <a:ext cx="1104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Yichen</a:t>
            </a:r>
            <a:r>
              <a:rPr lang="en-US" sz="1600" dirty="0" smtClean="0"/>
              <a:t> Li</a:t>
            </a:r>
            <a:endParaRPr lang="en-US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928" y="5393260"/>
            <a:ext cx="985237" cy="1118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04273" y="6517540"/>
            <a:ext cx="1203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Brett </a:t>
            </a:r>
            <a:r>
              <a:rPr lang="en-US" sz="1600" dirty="0" err="1" smtClean="0"/>
              <a:t>Viren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459794" y="4710092"/>
            <a:ext cx="5732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Nature of induction (long-range, position-dependent, following superposition principle) </a:t>
            </a:r>
            <a:r>
              <a:rPr lang="en-US" sz="2400" dirty="0" smtClean="0">
                <a:sym typeface="Wingdings" panose="05000000000000000000" pitchFamily="2" charset="2"/>
              </a:rPr>
              <a:t> smaller induction plane signals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6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337"/>
            <a:ext cx="6568035" cy="1143000"/>
          </a:xfrm>
        </p:spPr>
        <p:txBody>
          <a:bodyPr/>
          <a:lstStyle/>
          <a:p>
            <a:r>
              <a:rPr lang="en-US" dirty="0" smtClean="0"/>
              <a:t>Cold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002D-55C7-4887-B855-91386DF42096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417" y="47818"/>
            <a:ext cx="5163380" cy="3267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43417" y="3301485"/>
            <a:ext cx="5163380" cy="64633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1st International Workshop towards the Giant Liquid Argon Charge Imaging </a:t>
            </a:r>
            <a:r>
              <a:rPr lang="en-US" dirty="0" smtClean="0"/>
              <a:t>Experiment (2011)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426" y="4166332"/>
            <a:ext cx="2557082" cy="2500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58" y="4297763"/>
            <a:ext cx="3025142" cy="2369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1282" y="5983185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JINST 12 </a:t>
            </a:r>
            <a:r>
              <a:rPr lang="en-US" dirty="0" smtClean="0">
                <a:hlinkClick r:id="rId6"/>
              </a:rPr>
              <a:t>P08003</a:t>
            </a:r>
            <a:endParaRPr lang="en-US" dirty="0"/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6841" y="976646"/>
            <a:ext cx="6649735" cy="22682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244905"/>
            <a:ext cx="67729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Placing the preamplifier inside </a:t>
            </a:r>
            <a:r>
              <a:rPr lang="en-US" sz="2400" dirty="0" err="1"/>
              <a:t>LAr</a:t>
            </a:r>
            <a:r>
              <a:rPr lang="en-US" sz="2400" dirty="0"/>
              <a:t> significantly reduced the electronics noise </a:t>
            </a:r>
            <a:endParaRPr lang="en-US" sz="2000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 smtClean="0"/>
              <a:t>5-6 </a:t>
            </a:r>
            <a:r>
              <a:rPr lang="en-US" sz="2400" dirty="0"/>
              <a:t>times </a:t>
            </a:r>
            <a:r>
              <a:rPr lang="en-US" sz="2400" dirty="0" smtClean="0"/>
              <a:t>compared </a:t>
            </a:r>
            <a:r>
              <a:rPr lang="en-US" sz="2400" dirty="0"/>
              <a:t>to past warm electronics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ym typeface="Wingdings" panose="05000000000000000000" pitchFamily="2" charset="2"/>
              </a:rPr>
              <a:t>60:1</a:t>
            </a:r>
            <a:r>
              <a:rPr lang="en-US" sz="2400" dirty="0"/>
              <a:t> MIP peak-to-noise </a:t>
            </a:r>
            <a:r>
              <a:rPr lang="en-US" sz="2400" dirty="0" smtClean="0"/>
              <a:t>ratio </a:t>
            </a:r>
            <a:r>
              <a:rPr lang="en-US" sz="2400" dirty="0"/>
              <a:t>in the </a:t>
            </a:r>
            <a:r>
              <a:rPr lang="en-US" sz="2400" dirty="0" smtClean="0"/>
              <a:t>collection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2400" dirty="0" smtClean="0"/>
              <a:t>Significantly </a:t>
            </a:r>
            <a:r>
              <a:rPr lang="en-US" sz="2400" dirty="0"/>
              <a:t>improve </a:t>
            </a:r>
            <a:r>
              <a:rPr lang="en-US" sz="2400" dirty="0" smtClean="0"/>
              <a:t>the </a:t>
            </a:r>
            <a:r>
              <a:rPr lang="en-US" sz="2400" dirty="0"/>
              <a:t>performance of </a:t>
            </a:r>
            <a:r>
              <a:rPr lang="en-US" sz="2400" dirty="0" smtClean="0"/>
              <a:t>induction </a:t>
            </a:r>
            <a:r>
              <a:rPr lang="en-US" sz="2400" dirty="0"/>
              <a:t>wire plane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ym typeface="Wingdings" panose="05000000000000000000" pitchFamily="2" charset="2"/>
              </a:rPr>
              <a:t>An enabling technology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72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41" y="1656240"/>
            <a:ext cx="5620033" cy="3734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76" y="-157447"/>
            <a:ext cx="6188364" cy="1143000"/>
          </a:xfrm>
        </p:spPr>
        <p:txBody>
          <a:bodyPr>
            <a:normAutofit/>
          </a:bodyPr>
          <a:lstStyle/>
          <a:p>
            <a:r>
              <a:rPr lang="en-US" dirty="0"/>
              <a:t>Excess Noise Removal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9D77-8DE1-49D2-80E3-2B4D0BB9D69B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151" y="223483"/>
            <a:ext cx="4224048" cy="586547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2233" y="739969"/>
            <a:ext cx="6813754" cy="216404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Excess </a:t>
            </a:r>
            <a:r>
              <a:rPr lang="en-US" sz="2400" dirty="0"/>
              <a:t>noise </a:t>
            </a:r>
            <a:r>
              <a:rPr lang="en-US" sz="2400" dirty="0" smtClean="0"/>
              <a:t>during initial phase caused by </a:t>
            </a:r>
            <a:r>
              <a:rPr lang="en-US" sz="2400" dirty="0"/>
              <a:t>voltage regulator and HV power supply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53414" y="297155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mitigation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43000" y="1561753"/>
            <a:ext cx="648929" cy="15944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51206" y="1474358"/>
            <a:ext cx="274555" cy="18839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78626" y="1474358"/>
            <a:ext cx="772580" cy="11508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375178" y="6171687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5"/>
              </a:rPr>
              <a:t>JINST 12 P08003 (2017) </a:t>
            </a:r>
            <a:endParaRPr lang="en-US" u="sng" dirty="0"/>
          </a:p>
        </p:txBody>
      </p:sp>
      <p:sp>
        <p:nvSpPr>
          <p:cNvPr id="19" name="Rectangle 18"/>
          <p:cNvSpPr/>
          <p:nvPr/>
        </p:nvSpPr>
        <p:spPr>
          <a:xfrm>
            <a:off x="52819" y="5461761"/>
            <a:ext cx="4451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Identified noise sources and developed both hardware </a:t>
            </a:r>
            <a:r>
              <a:rPr lang="en-US" sz="2400" dirty="0" smtClean="0"/>
              <a:t>fix and software mitigation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30" y="5364336"/>
            <a:ext cx="1122248" cy="11222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0873" y="6480353"/>
            <a:ext cx="1153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Jyoti</a:t>
            </a:r>
            <a:r>
              <a:rPr lang="en-US" sz="1600" dirty="0" smtClean="0"/>
              <a:t> Joshi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16859" r="17611" b="27806"/>
          <a:stretch/>
        </p:blipFill>
        <p:spPr>
          <a:xfrm>
            <a:off x="5580708" y="5365984"/>
            <a:ext cx="971676" cy="11268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29125" y="6486583"/>
            <a:ext cx="246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Mike Mooney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83" y="5364335"/>
            <a:ext cx="1116018" cy="11160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1848" y="6480353"/>
            <a:ext cx="1195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Brian </a:t>
            </a:r>
            <a:r>
              <a:rPr lang="en-US" sz="1600" dirty="0" smtClean="0"/>
              <a:t>Kirby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31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 smtClean="0"/>
              <a:t>Neutrinos from the Universe</a:t>
            </a:r>
            <a:endParaRPr lang="en-US" dirty="0"/>
          </a:p>
        </p:txBody>
      </p:sp>
      <p:pic>
        <p:nvPicPr>
          <p:cNvPr id="5" name="pasted-image.png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46677" y="1233495"/>
            <a:ext cx="5664119" cy="4214966"/>
          </a:xfrm>
          <a:prstGeom prst="rect">
            <a:avLst/>
          </a:prstGeom>
          <a:ln w="25400"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3</a:t>
            </a:fld>
            <a:endParaRPr lang="en-US"/>
          </a:p>
        </p:txBody>
      </p:sp>
      <p:pic>
        <p:nvPicPr>
          <p:cNvPr id="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2983" y="1233495"/>
            <a:ext cx="6090063" cy="4214966"/>
          </a:xfrm>
          <a:prstGeom prst="rect">
            <a:avLst/>
          </a:prstGeom>
          <a:ln w="25400"/>
        </p:spPr>
      </p:pic>
      <p:sp>
        <p:nvSpPr>
          <p:cNvPr id="7" name="Rectangle 6"/>
          <p:cNvSpPr/>
          <p:nvPr/>
        </p:nvSpPr>
        <p:spPr>
          <a:xfrm>
            <a:off x="296491" y="5657671"/>
            <a:ext cx="5028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99% of the energy in a </a:t>
            </a:r>
            <a:r>
              <a:rPr lang="en-US" sz="2400" dirty="0" smtClean="0"/>
              <a:t>core collapse supernova </a:t>
            </a:r>
            <a:r>
              <a:rPr lang="en-US" sz="2400" dirty="0"/>
              <a:t>explosion is carried away by neutrinos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3294" y="5894688"/>
            <a:ext cx="5359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10</a:t>
            </a:r>
            <a:r>
              <a:rPr lang="en-US" sz="2400" baseline="30000" dirty="0" smtClean="0"/>
              <a:t>38</a:t>
            </a:r>
            <a:r>
              <a:rPr lang="en-US" sz="2400" dirty="0" smtClean="0"/>
              <a:t> </a:t>
            </a:r>
            <a:r>
              <a:rPr lang="el-GR" sz="2400" dirty="0" smtClean="0"/>
              <a:t>ν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/s are produced by the sun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48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95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Signal Processing: “2D Deconvolution”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86922" y="1229522"/>
            <a:ext cx="5866152" cy="5016459"/>
            <a:chOff x="1595538" y="750691"/>
            <a:chExt cx="6204565" cy="5249573"/>
          </a:xfrm>
        </p:grpSpPr>
        <p:grpSp>
          <p:nvGrpSpPr>
            <p:cNvPr id="6" name="Group 5"/>
            <p:cNvGrpSpPr/>
            <p:nvPr/>
          </p:nvGrpSpPr>
          <p:grpSpPr>
            <a:xfrm>
              <a:off x="1595538" y="750691"/>
              <a:ext cx="6204565" cy="5249573"/>
              <a:chOff x="71537" y="750690"/>
              <a:chExt cx="6204565" cy="524957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l="19163" r="40766" b="7851"/>
              <a:stretch/>
            </p:blipFill>
            <p:spPr>
              <a:xfrm>
                <a:off x="71537" y="772969"/>
                <a:ext cx="4021581" cy="522729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l="77905" b="7851"/>
              <a:stretch/>
            </p:blipFill>
            <p:spPr>
              <a:xfrm>
                <a:off x="4058575" y="750690"/>
                <a:ext cx="2217527" cy="5227294"/>
              </a:xfrm>
              <a:prstGeom prst="rect">
                <a:avLst/>
              </a:prstGeom>
            </p:spPr>
          </p:pic>
        </p:grpSp>
        <p:cxnSp>
          <p:nvCxnSpPr>
            <p:cNvPr id="7" name="Straight Arrow Connector 6"/>
            <p:cNvCxnSpPr/>
            <p:nvPr/>
          </p:nvCxnSpPr>
          <p:spPr>
            <a:xfrm flipV="1">
              <a:off x="3896176" y="1541200"/>
              <a:ext cx="13854" cy="38515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448365" y="1776727"/>
              <a:ext cx="461665" cy="26035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dirty="0"/>
                <a:t>Drift Time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897881" y="5824906"/>
              <a:ext cx="5073862" cy="241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326447" y="5427631"/>
              <a:ext cx="2216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Wire number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64683" y="6377071"/>
            <a:ext cx="374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JINST 13 P07006/7 </a:t>
            </a:r>
            <a:r>
              <a:rPr lang="en-US" dirty="0" smtClean="0"/>
              <a:t>(2018)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84687" y="1379849"/>
            <a:ext cx="2147360" cy="3756067"/>
            <a:chOff x="6311630" y="1076832"/>
            <a:chExt cx="2292579" cy="4484464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1076832"/>
              <a:ext cx="1981199" cy="69817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Number of ionized electrons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315200" y="1789331"/>
              <a:ext cx="0" cy="57286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324312" y="2362200"/>
              <a:ext cx="1981199" cy="69817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Signal on Wire Plane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61748" y="1893751"/>
              <a:ext cx="1829087" cy="4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Field Response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315200" y="3008531"/>
              <a:ext cx="0" cy="57286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324600" y="3581400"/>
              <a:ext cx="1981199" cy="69817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Signal to be digitized by ADC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11630" y="3032817"/>
              <a:ext cx="2292579" cy="404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Electronic Response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316680" y="4260815"/>
              <a:ext cx="0" cy="57286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24600" y="4863118"/>
              <a:ext cx="1981199" cy="698178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Number of ionized electrons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13040" y="4292854"/>
              <a:ext cx="1845105" cy="404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(Signal Processing)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07" y="5344245"/>
            <a:ext cx="1025390" cy="12228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102" y="6557030"/>
            <a:ext cx="2471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Hanyu</a:t>
            </a:r>
            <a:r>
              <a:rPr lang="en-US" sz="1600" dirty="0" smtClean="0"/>
              <a:t> Wei Brooke Russell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691" y="5345138"/>
            <a:ext cx="1030544" cy="12247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00565" y="1184381"/>
            <a:ext cx="454090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econvolution </a:t>
            </a:r>
            <a:r>
              <a:rPr lang="en-US" sz="2400" dirty="0"/>
              <a:t>technique with </a:t>
            </a:r>
            <a:r>
              <a:rPr lang="en-US" sz="2400" b="1" dirty="0"/>
              <a:t>fast Fourier transformation </a:t>
            </a:r>
            <a:r>
              <a:rPr lang="en-US" sz="2400" dirty="0"/>
              <a:t>(FFT)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O(N</a:t>
            </a:r>
            <a:r>
              <a:rPr lang="en-US" sz="2000" baseline="30000" dirty="0" smtClean="0"/>
              <a:t>2.4~3</a:t>
            </a:r>
            <a:r>
              <a:rPr lang="en-US" sz="2000" dirty="0"/>
              <a:t>) </a:t>
            </a:r>
            <a:r>
              <a:rPr lang="en-US" sz="2000" dirty="0">
                <a:sym typeface="Wingdings" panose="05000000000000000000" pitchFamily="2" charset="2"/>
              </a:rPr>
              <a:t> O(N </a:t>
            </a:r>
            <a:r>
              <a:rPr lang="en-US" sz="2000" dirty="0" err="1" smtClean="0">
                <a:sym typeface="Wingdings" panose="05000000000000000000" pitchFamily="2" charset="2"/>
              </a:rPr>
              <a:t>logN</a:t>
            </a:r>
            <a:r>
              <a:rPr lang="en-US" sz="2000" dirty="0" smtClean="0">
                <a:sym typeface="Wingdings" panose="05000000000000000000" pitchFamily="2" charset="2"/>
              </a:rPr>
              <a:t>) with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N = </a:t>
            </a:r>
            <a:r>
              <a:rPr lang="en-US" sz="2000" dirty="0"/>
              <a:t>2400 (</a:t>
            </a:r>
            <a:r>
              <a:rPr lang="en-US" sz="2000" dirty="0" err="1" smtClean="0"/>
              <a:t>ch.</a:t>
            </a:r>
            <a:r>
              <a:rPr lang="en-US" sz="2000" dirty="0" smtClean="0"/>
              <a:t>) </a:t>
            </a:r>
            <a:r>
              <a:rPr lang="en-US" sz="2000" dirty="0"/>
              <a:t>x 8256 </a:t>
            </a:r>
            <a:r>
              <a:rPr lang="en-US" sz="2000" dirty="0" smtClean="0"/>
              <a:t>(time) </a:t>
            </a:r>
            <a:r>
              <a:rPr lang="en-US" sz="2000" dirty="0">
                <a:sym typeface="Wingdings" panose="05000000000000000000" pitchFamily="2" charset="2"/>
              </a:rPr>
              <a:t>~ </a:t>
            </a:r>
            <a:r>
              <a:rPr lang="en-US" sz="2000" dirty="0" smtClean="0"/>
              <a:t>2x10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Applied signal processing concepts to general data unfolding problem: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“Data Unfolding with Wiener-SVD Method”, W. Tang, X. Li, XQ, H. Wei, C. Zhang, </a:t>
            </a:r>
            <a:r>
              <a:rPr lang="en-US" sz="2000" dirty="0">
                <a:hlinkClick r:id="rId7"/>
              </a:rPr>
              <a:t>JINST 12, </a:t>
            </a:r>
            <a:r>
              <a:rPr lang="en-US" sz="2000" dirty="0" smtClean="0">
                <a:hlinkClick r:id="rId7"/>
              </a:rPr>
              <a:t>P10002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6322" r="16328" b="36082"/>
          <a:stretch/>
        </p:blipFill>
        <p:spPr>
          <a:xfrm>
            <a:off x="9789364" y="5345138"/>
            <a:ext cx="1083115" cy="115081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5810" y="5345138"/>
            <a:ext cx="1081759" cy="11533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680979" y="6469077"/>
            <a:ext cx="288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Wei Tang        </a:t>
            </a:r>
            <a:r>
              <a:rPr lang="en-US" dirty="0" err="1" smtClean="0"/>
              <a:t>Xiaoyue</a:t>
            </a:r>
            <a:r>
              <a:rPr lang="en-US" dirty="0" smtClean="0"/>
              <a:t> 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image reconstruction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2084"/>
            <a:ext cx="5056909" cy="425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work\Upcoming Travel\SP_uboone\Signal_Calibration\figs\TPC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86" y="742510"/>
            <a:ext cx="5431250" cy="45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968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Traditional Reconstruction Approach: </a:t>
            </a:r>
            <a:br>
              <a:rPr lang="en-US" dirty="0" smtClean="0"/>
            </a:br>
            <a:r>
              <a:rPr lang="en-US" dirty="0" smtClean="0"/>
              <a:t>2D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matching  </a:t>
            </a:r>
            <a:r>
              <a:rPr lang="en-US" dirty="0" smtClean="0">
                <a:sym typeface="Wingdings" panose="05000000000000000000" pitchFamily="2" charset="2"/>
              </a:rPr>
              <a:t>3D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01643" y="4899061"/>
            <a:ext cx="8229600" cy="14662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2D pattern recognition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7080086" y="4925724"/>
            <a:ext cx="8229600" cy="146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Matching to 3D objects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0774" y="5767371"/>
            <a:ext cx="8799226" cy="95410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Error made in pattern recognition will propagate to the later reconstruction steps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0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Wire-Cell Tomographic Event Reconstruction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5651" y="5796116"/>
            <a:ext cx="8374566" cy="925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“</a:t>
            </a:r>
            <a:r>
              <a:rPr lang="en-US" sz="2400" dirty="0"/>
              <a:t>Three-dimensional Imaging for Large LArTPCs”, </a:t>
            </a:r>
            <a:r>
              <a:rPr lang="en-US" sz="2400" dirty="0" smtClean="0"/>
              <a:t>XQ, </a:t>
            </a:r>
            <a:r>
              <a:rPr lang="en-US" sz="2400" dirty="0"/>
              <a:t>C. Zhang, B. </a:t>
            </a:r>
            <a:r>
              <a:rPr lang="en-US" sz="2400" dirty="0" err="1"/>
              <a:t>Viren</a:t>
            </a:r>
            <a:r>
              <a:rPr lang="en-US" sz="2400" dirty="0"/>
              <a:t>, M. </a:t>
            </a:r>
            <a:r>
              <a:rPr lang="en-US" sz="2400" dirty="0" err="1"/>
              <a:t>Diwan</a:t>
            </a:r>
            <a:r>
              <a:rPr lang="en-US" sz="2400" dirty="0"/>
              <a:t>, </a:t>
            </a:r>
            <a:r>
              <a:rPr lang="en-US" sz="2400" dirty="0" smtClean="0">
                <a:hlinkClick r:id="rId2"/>
              </a:rPr>
              <a:t>JINST </a:t>
            </a:r>
            <a:r>
              <a:rPr lang="en-US" sz="2400" dirty="0">
                <a:hlinkClick r:id="rId2"/>
              </a:rPr>
              <a:t>13, P05032 (2018)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FDC7-4BFA-4AB7-B857-D801FFC6DA7E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4" y="1231052"/>
            <a:ext cx="2872705" cy="502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549819" y="1231052"/>
            <a:ext cx="8032581" cy="4313561"/>
            <a:chOff x="3724547" y="2595528"/>
            <a:chExt cx="7735428" cy="41259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10569"/>
            <a:stretch/>
          </p:blipFill>
          <p:spPr>
            <a:xfrm>
              <a:off x="3724547" y="2595528"/>
              <a:ext cx="7735428" cy="4125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3150" y="2629231"/>
              <a:ext cx="2766825" cy="1231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4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48" y="948032"/>
            <a:ext cx="9233390" cy="3546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843" y="-101375"/>
            <a:ext cx="12311843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Solving: usage </a:t>
            </a:r>
            <a:r>
              <a:rPr lang="en-US" sz="3600" dirty="0"/>
              <a:t>of Charge, Sparsity, </a:t>
            </a:r>
            <a:r>
              <a:rPr lang="en-US" sz="3600" dirty="0" smtClean="0"/>
              <a:t>Positivity, Connectivity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76544" y="4684172"/>
            <a:ext cx="74497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The goal is to differentiate the true hits from fake ones by using the charge information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2000" dirty="0"/>
              <a:t> ~ large charge  </a:t>
            </a:r>
            <a:r>
              <a:rPr lang="en-US" sz="2000" dirty="0">
                <a:sym typeface="Wingdings" panose="05000000000000000000" pitchFamily="2" charset="2"/>
              </a:rPr>
              <a:t> true hits            </a:t>
            </a:r>
            <a:r>
              <a:rPr lang="en-US" sz="2000" dirty="0" smtClean="0">
                <a:sym typeface="Wingdings" panose="05000000000000000000" pitchFamily="2" charset="2"/>
              </a:rPr>
              <a:t>  </a:t>
            </a:r>
            <a:r>
              <a:rPr lang="en-US" sz="2000" dirty="0">
                <a:sym typeface="Wingdings" panose="05000000000000000000" pitchFamily="2" charset="2"/>
              </a:rPr>
              <a:t>~ zero charge   fake hits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Sparsity, positivity, and connectivity information are added through compressed sensing </a:t>
            </a:r>
            <a:r>
              <a:rPr lang="en-US" sz="2400" dirty="0"/>
              <a:t>(L1 regularization)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428556"/>
              </p:ext>
            </p:extLst>
          </p:nvPr>
        </p:nvGraphicFramePr>
        <p:xfrm>
          <a:off x="8071181" y="4912197"/>
          <a:ext cx="3709987" cy="164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Equation" r:id="rId4" imgW="1828800" imgH="812520" progId="Equation.DSMT4">
                  <p:embed/>
                </p:oleObj>
              </mc:Choice>
              <mc:Fallback>
                <p:oleObj name="Equation" r:id="rId4" imgW="182880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71181" y="4912197"/>
                        <a:ext cx="3709987" cy="1649412"/>
                      </a:xfrm>
                      <a:prstGeom prst="rect">
                        <a:avLst/>
                      </a:prstGeom>
                      <a:ln w="317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26675" y="5925248"/>
            <a:ext cx="31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Candes</a:t>
            </a:r>
            <a:r>
              <a:rPr lang="en-US" dirty="0" smtClean="0"/>
              <a:t>, J. Romberg, T. Tao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-math/0503066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83726" y="2258775"/>
            <a:ext cx="1203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Brett </a:t>
            </a:r>
            <a:r>
              <a:rPr lang="en-US" sz="1600" dirty="0" err="1" smtClean="0"/>
              <a:t>Viren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698" y="2668894"/>
            <a:ext cx="1085221" cy="1154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6942" y="1077142"/>
            <a:ext cx="1017348" cy="1154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02376" y="3833380"/>
            <a:ext cx="121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Chao Zhang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96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48" y="-270537"/>
            <a:ext cx="11789895" cy="1839951"/>
          </a:xfrm>
        </p:spPr>
        <p:txBody>
          <a:bodyPr>
            <a:normAutofit/>
          </a:bodyPr>
          <a:lstStyle/>
          <a:p>
            <a:r>
              <a:rPr lang="en-US" dirty="0"/>
              <a:t>Demonstration of </a:t>
            </a:r>
            <a:r>
              <a:rPr lang="en-US" dirty="0" smtClean="0"/>
              <a:t>Charge 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9D77-8DE1-49D2-80E3-2B4D0BB9D69B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4662" y="2791823"/>
            <a:ext cx="2088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Old </a:t>
            </a:r>
            <a:r>
              <a:rPr lang="en-US" sz="3200" dirty="0" smtClean="0"/>
              <a:t>1D</a:t>
            </a:r>
          </a:p>
          <a:p>
            <a:pPr algn="ctr"/>
            <a:r>
              <a:rPr lang="en-US" sz="3200" dirty="0" smtClean="0"/>
              <a:t>Signal Processing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799998" y="5940854"/>
            <a:ext cx="405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JINST</a:t>
            </a:r>
            <a:r>
              <a:rPr lang="en-US" sz="2400" dirty="0">
                <a:hlinkClick r:id="rId3"/>
              </a:rPr>
              <a:t>, 13, P07007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" y="6095276"/>
            <a:ext cx="2445340" cy="762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247" y="1343594"/>
            <a:ext cx="7576898" cy="2646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288" y="4197349"/>
            <a:ext cx="7342816" cy="257450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677948" y="2258233"/>
            <a:ext cx="763097" cy="282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677948" y="5107784"/>
            <a:ext cx="763097" cy="282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890145" y="2835438"/>
            <a:ext cx="2088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New 2D</a:t>
            </a:r>
          </a:p>
          <a:p>
            <a:pPr algn="ctr"/>
            <a:r>
              <a:rPr lang="en-US" sz="3200" dirty="0" smtClean="0"/>
              <a:t>Signal Processing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16859" r="17611" b="27806"/>
          <a:stretch/>
        </p:blipFill>
        <p:spPr>
          <a:xfrm>
            <a:off x="10454045" y="1281602"/>
            <a:ext cx="971676" cy="11268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02462" y="2402201"/>
            <a:ext cx="2468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Mike Mooney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045" y="4430301"/>
            <a:ext cx="1116018" cy="11160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86436" y="5546319"/>
            <a:ext cx="119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Brian </a:t>
            </a:r>
            <a:r>
              <a:rPr lang="en-US" dirty="0" smtClean="0"/>
              <a:t>Kirby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50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37" y="542318"/>
            <a:ext cx="4639250" cy="2662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643" y="-285156"/>
            <a:ext cx="10495145" cy="1143000"/>
          </a:xfrm>
        </p:spPr>
        <p:txBody>
          <a:bodyPr>
            <a:normAutofit/>
          </a:bodyPr>
          <a:lstStyle/>
          <a:p>
            <a:r>
              <a:rPr lang="en-US" dirty="0"/>
              <a:t>Wire-Cell on </a:t>
            </a:r>
            <a:r>
              <a:rPr lang="en-US" dirty="0" smtClean="0"/>
              <a:t>the </a:t>
            </a:r>
            <a:r>
              <a:rPr lang="en-US" dirty="0" err="1" smtClean="0"/>
              <a:t>MicroBooNE</a:t>
            </a:r>
            <a:r>
              <a:rPr lang="en-US" dirty="0" smtClean="0"/>
              <a:t> </a:t>
            </a:r>
            <a:r>
              <a:rPr lang="en-US" dirty="0"/>
              <a:t>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C7A8-D972-47BD-94EC-BC5A32F9606F}" type="slidenum">
              <a:rPr lang="en-US" smtClean="0"/>
              <a:t>36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216" y="4051688"/>
            <a:ext cx="2732739" cy="220096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722" y="771302"/>
            <a:ext cx="2691743" cy="220096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42" y="3695874"/>
            <a:ext cx="4723849" cy="2614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7644" y="629604"/>
            <a:ext cx="367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2015, after several hours of CPU running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4044" y="3897951"/>
            <a:ext cx="367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2018, 3 mins of CPU running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64888" y="5843639"/>
            <a:ext cx="897365" cy="339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Bee link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86353" y="639529"/>
            <a:ext cx="848834" cy="339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Bee link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6943" y="4100815"/>
            <a:ext cx="2226638" cy="2151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8571" y="773897"/>
            <a:ext cx="2185010" cy="2131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3391668" y="4457563"/>
            <a:ext cx="500268" cy="50409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57784" y="1342826"/>
            <a:ext cx="500268" cy="50409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2158" y="6273376"/>
            <a:ext cx="631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(lower) 2D deconvolution + L1 regularization</a:t>
            </a:r>
            <a:endParaRPr lang="en-US" sz="24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F8EB2A0-A70E-4989-B47A-5580898B24F2}"/>
              </a:ext>
            </a:extLst>
          </p:cNvPr>
          <p:cNvSpPr/>
          <p:nvPr/>
        </p:nvSpPr>
        <p:spPr>
          <a:xfrm>
            <a:off x="311251" y="1005768"/>
            <a:ext cx="392054" cy="4338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D9E862-23E8-4EFC-B9B7-270BF5A32316}"/>
              </a:ext>
            </a:extLst>
          </p:cNvPr>
          <p:cNvCxnSpPr>
            <a:cxnSpLocks/>
          </p:cNvCxnSpPr>
          <p:nvPr/>
        </p:nvCxnSpPr>
        <p:spPr>
          <a:xfrm>
            <a:off x="793100" y="3695874"/>
            <a:ext cx="11342914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43C3FA-40C8-460F-9032-612CBB36C09D}"/>
              </a:ext>
            </a:extLst>
          </p:cNvPr>
          <p:cNvCxnSpPr/>
          <p:nvPr/>
        </p:nvCxnSpPr>
        <p:spPr>
          <a:xfrm>
            <a:off x="6536987" y="4202676"/>
            <a:ext cx="428017" cy="2548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C401C5-19F9-4C58-A580-90EBB0C5A32D}"/>
              </a:ext>
            </a:extLst>
          </p:cNvPr>
          <p:cNvCxnSpPr/>
          <p:nvPr/>
        </p:nvCxnSpPr>
        <p:spPr>
          <a:xfrm>
            <a:off x="6536986" y="859783"/>
            <a:ext cx="428017" cy="2548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316FD52-7F2F-4AE0-8252-83B4EEA324D3}"/>
              </a:ext>
            </a:extLst>
          </p:cNvPr>
          <p:cNvCxnSpPr>
            <a:cxnSpLocks/>
          </p:cNvCxnSpPr>
          <p:nvPr/>
        </p:nvCxnSpPr>
        <p:spPr>
          <a:xfrm flipH="1">
            <a:off x="9581746" y="4104884"/>
            <a:ext cx="466926" cy="32479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436DA-433A-41B5-B996-D364B520E163}"/>
              </a:ext>
            </a:extLst>
          </p:cNvPr>
          <p:cNvCxnSpPr>
            <a:cxnSpLocks/>
          </p:cNvCxnSpPr>
          <p:nvPr/>
        </p:nvCxnSpPr>
        <p:spPr>
          <a:xfrm flipH="1">
            <a:off x="9581746" y="936099"/>
            <a:ext cx="466926" cy="32479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0"/>
            <a:ext cx="2177143" cy="679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2158" y="3094601"/>
            <a:ext cx="6893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(upper) 1D </a:t>
            </a:r>
            <a:r>
              <a:rPr lang="en-US" sz="2400" dirty="0" smtClean="0"/>
              <a:t>deconvolution + L0 compressed sensing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8191514" y="6365709"/>
            <a:ext cx="2696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2"/>
              </a:rPr>
              <a:t>JINST </a:t>
            </a:r>
            <a:r>
              <a:rPr lang="en-US" dirty="0">
                <a:hlinkClick r:id="rId12"/>
              </a:rPr>
              <a:t>13, P05032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3" y="1628490"/>
            <a:ext cx="6341124" cy="5042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199" y="3751265"/>
            <a:ext cx="4879975" cy="291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037" y="-67337"/>
            <a:ext cx="10972800" cy="1143000"/>
          </a:xfrm>
        </p:spPr>
        <p:txBody>
          <a:bodyPr/>
          <a:lstStyle/>
          <a:p>
            <a:r>
              <a:rPr lang="en-US" dirty="0"/>
              <a:t>Wire-Cell on </a:t>
            </a:r>
            <a:r>
              <a:rPr lang="en-US" dirty="0" err="1"/>
              <a:t>MicroBooNE</a:t>
            </a:r>
            <a:r>
              <a:rPr lang="en-US" dirty="0"/>
              <a:t> Data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9006" y="1138239"/>
            <a:ext cx="5058697" cy="2799580"/>
          </a:xfrm>
        </p:spPr>
        <p:txBody>
          <a:bodyPr>
            <a:normAutofit/>
          </a:bodyPr>
          <a:lstStyle/>
          <a:p>
            <a:r>
              <a:rPr lang="en-US" sz="2400" dirty="0"/>
              <a:t>A set of 3D clustering  </a:t>
            </a:r>
            <a:r>
              <a:rPr lang="en-US" sz="2400" dirty="0" smtClean="0"/>
              <a:t>algorithms </a:t>
            </a:r>
            <a:r>
              <a:rPr lang="en-US" sz="2400" dirty="0"/>
              <a:t>is developed based on data events</a:t>
            </a:r>
          </a:p>
          <a:p>
            <a:endParaRPr lang="en-US" sz="2400" dirty="0" smtClean="0"/>
          </a:p>
          <a:p>
            <a:r>
              <a:rPr lang="en-US" sz="2400" dirty="0" smtClean="0"/>
              <a:t>The damage of 10% dead channels can be sufficiently mitigated in the reconstruction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46BA-FCF2-45DF-9904-9A6F0C5B3D3B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3" y="75662"/>
            <a:ext cx="932574" cy="1112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008" y="1177755"/>
            <a:ext cx="2471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Hanyu</a:t>
            </a:r>
            <a:r>
              <a:rPr lang="en-US" sz="1600" dirty="0" smtClean="0"/>
              <a:t> Wei   </a:t>
            </a:r>
            <a:r>
              <a:rPr lang="en-US" sz="1600" dirty="0" err="1" smtClean="0"/>
              <a:t>Xiangpan</a:t>
            </a:r>
            <a:r>
              <a:rPr lang="en-US" sz="1600" dirty="0" smtClean="0"/>
              <a:t> Ji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192" y="68449"/>
            <a:ext cx="994063" cy="112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Neutrino Selection and Particle Identification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011" y="3218565"/>
            <a:ext cx="4928008" cy="36394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9884" y="3506863"/>
            <a:ext cx="5681963" cy="2857384"/>
            <a:chOff x="609600" y="1066799"/>
            <a:chExt cx="5681963" cy="28573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135" y="1113243"/>
              <a:ext cx="5531428" cy="28109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09600" y="1066799"/>
              <a:ext cx="1596571" cy="419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629" y="-251603"/>
            <a:ext cx="1028337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 in Selecting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002D-55C7-4887-B855-91386DF42096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7501" y="3862338"/>
            <a:ext cx="553998" cy="29154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dirty="0" smtClean="0"/>
              <a:t>4.8 </a:t>
            </a:r>
            <a:r>
              <a:rPr lang="en-US" sz="2400" dirty="0" err="1" smtClean="0"/>
              <a:t>ms</a:t>
            </a:r>
            <a:r>
              <a:rPr lang="en-US" sz="2400" dirty="0" smtClean="0"/>
              <a:t> drift window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639370" y="6353259"/>
            <a:ext cx="3732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20-30 TPC activities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117501" y="871160"/>
            <a:ext cx="6776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LArTPC</a:t>
            </a:r>
            <a:r>
              <a:rPr lang="en-US" sz="2400" dirty="0" smtClean="0"/>
              <a:t> is a slow detector, running on surface leads to significant challenges in selecting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key is to associate the correct T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(light info.) to the corresponding TPC cluster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Compressed Sensing with L1 regularization!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"/>
            <a:ext cx="2177143" cy="679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19" y="728831"/>
            <a:ext cx="4300399" cy="22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" y="213131"/>
            <a:ext cx="5325986" cy="5333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3510" y="104345"/>
            <a:ext cx="294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1973-2012-Now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814" y="997729"/>
            <a:ext cx="6021506" cy="4363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76567" y="100291"/>
            <a:ext cx="3110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1998-2012-Now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16100" y="5755899"/>
            <a:ext cx="9080500" cy="954107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Non-zero neutrino mass and mixing is evidence of physics beyond the standard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05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26" y="55500"/>
            <a:ext cx="112377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Before and After L1 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8FE0-3854-4128-BD4B-84AA4F5C6642}" type="slidenum">
              <a:rPr lang="en-US" smtClean="0"/>
              <a:t>40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2736" y="1320861"/>
            <a:ext cx="6077590" cy="4526772"/>
            <a:chOff x="72736" y="1487772"/>
            <a:chExt cx="6077590" cy="4526772"/>
          </a:xfrm>
        </p:grpSpPr>
        <p:sp>
          <p:nvSpPr>
            <p:cNvPr id="8" name="TextBox 7"/>
            <p:cNvSpPr txBox="1"/>
            <p:nvPr/>
          </p:nvSpPr>
          <p:spPr>
            <a:xfrm>
              <a:off x="797724" y="1487772"/>
              <a:ext cx="135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view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21823" y="1516843"/>
              <a:ext cx="135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Top view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0234" y="3864243"/>
              <a:ext cx="135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Front view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2736" y="1863716"/>
              <a:ext cx="6077590" cy="4150828"/>
              <a:chOff x="72736" y="2047909"/>
              <a:chExt cx="6077590" cy="415082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2736" y="2047909"/>
                <a:ext cx="5964342" cy="1951743"/>
                <a:chOff x="72736" y="818194"/>
                <a:chExt cx="5964342" cy="1951743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736" y="1006941"/>
                  <a:ext cx="2809232" cy="1532975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29122" y="818194"/>
                  <a:ext cx="3207956" cy="1951743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576" y="4388987"/>
                <a:ext cx="6000750" cy="1809750"/>
              </a:xfrm>
              <a:prstGeom prst="rect">
                <a:avLst/>
              </a:prstGeom>
            </p:spPr>
          </p:pic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922" y="1487772"/>
            <a:ext cx="5764727" cy="44999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89589" y="6135505"/>
            <a:ext cx="30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Charge-Current </a:t>
            </a:r>
            <a:r>
              <a:rPr lang="el-GR" dirty="0">
                <a:hlinkClick r:id="rId6"/>
              </a:rPr>
              <a:t>ν</a:t>
            </a:r>
            <a:r>
              <a:rPr lang="el-GR" baseline="-25000" dirty="0">
                <a:hlinkClick r:id="rId6"/>
              </a:rPr>
              <a:t>μ</a:t>
            </a:r>
            <a:r>
              <a:rPr lang="en-US" dirty="0">
                <a:hlinkClick r:id="rId6"/>
              </a:rPr>
              <a:t> candidate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7" y="6122155"/>
            <a:ext cx="2177143" cy="6790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16800" y="5377543"/>
            <a:ext cx="121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Prediction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74857" y="4158343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Flash Observation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84238" y="6133401"/>
            <a:ext cx="4775762" cy="37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More details in </a:t>
            </a:r>
            <a:r>
              <a:rPr lang="en-US" dirty="0" smtClean="0">
                <a:hlinkClick r:id="rId8"/>
              </a:rPr>
              <a:t>MICROBOONE-NOTE-1040-PUB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550329" y="1288502"/>
            <a:ext cx="2471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Brooke Russell</a:t>
            </a:r>
            <a:endParaRPr lang="en-US" sz="16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8465" y="112619"/>
            <a:ext cx="917381" cy="10902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0170" y="83621"/>
            <a:ext cx="1085221" cy="11544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899589" y="1287914"/>
            <a:ext cx="241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Chao Zhang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78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26" y="55500"/>
            <a:ext cx="112377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Before and After L1 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8FE0-3854-4128-BD4B-84AA4F5C6642}" type="slidenum">
              <a:rPr lang="en-US" smtClean="0"/>
              <a:t>41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89589" y="6135505"/>
            <a:ext cx="308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CC </a:t>
            </a:r>
            <a:r>
              <a:rPr lang="el-GR" sz="2400" dirty="0">
                <a:hlinkClick r:id="rId2"/>
              </a:rPr>
              <a:t>ν</a:t>
            </a:r>
            <a:r>
              <a:rPr lang="en-US" sz="2400" baseline="-25000" dirty="0">
                <a:hlinkClick r:id="rId2"/>
              </a:rPr>
              <a:t>e</a:t>
            </a:r>
            <a:r>
              <a:rPr lang="en-US" sz="2400" dirty="0">
                <a:hlinkClick r:id="rId2"/>
              </a:rPr>
              <a:t> </a:t>
            </a:r>
            <a:r>
              <a:rPr lang="en-US" sz="2400" dirty="0" smtClean="0">
                <a:hlinkClick r:id="rId2"/>
              </a:rPr>
              <a:t>candidate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7" y="6122155"/>
            <a:ext cx="2177143" cy="6790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16800" y="5377543"/>
            <a:ext cx="121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Prediction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74857" y="4158343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Flash Observation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61923" y="6241368"/>
            <a:ext cx="6284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Over 98% matching accuracy evaluated with cosmic muons</a:t>
            </a: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10495" y="1268660"/>
            <a:ext cx="5983566" cy="4576036"/>
            <a:chOff x="6172082" y="1666705"/>
            <a:chExt cx="5983566" cy="4576036"/>
          </a:xfrm>
        </p:grpSpPr>
        <p:grpSp>
          <p:nvGrpSpPr>
            <p:cNvPr id="28" name="Group 27"/>
            <p:cNvGrpSpPr/>
            <p:nvPr/>
          </p:nvGrpSpPr>
          <p:grpSpPr>
            <a:xfrm>
              <a:off x="6343288" y="2047908"/>
              <a:ext cx="5812360" cy="1951744"/>
              <a:chOff x="6343288" y="818193"/>
              <a:chExt cx="5812360" cy="1951744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3288" y="1006941"/>
                <a:ext cx="2450176" cy="140175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3464" y="818193"/>
                <a:ext cx="3362184" cy="1951744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161745" y="1666705"/>
              <a:ext cx="135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view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985844" y="1695776"/>
              <a:ext cx="135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Top view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64255" y="4043176"/>
              <a:ext cx="135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Front view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2082" y="4404416"/>
              <a:ext cx="5943600" cy="1838325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820" y="1414465"/>
            <a:ext cx="5789969" cy="45735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01755" y="1297735"/>
            <a:ext cx="2471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Brooke Russell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9891" y="121852"/>
            <a:ext cx="917381" cy="1090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0170" y="83621"/>
            <a:ext cx="1085221" cy="11544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899589" y="1287914"/>
            <a:ext cx="241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Chao Zhang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33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3784"/>
            <a:ext cx="6128899" cy="4214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606" y="60786"/>
            <a:ext cx="1135134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Focus: Development of Particle Identification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217" y="1238509"/>
            <a:ext cx="5643539" cy="5482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954" y="5621495"/>
            <a:ext cx="5619136" cy="830997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Development of precision PID with </a:t>
            </a:r>
            <a:r>
              <a:rPr lang="en-US" sz="2400" dirty="0" err="1" smtClean="0"/>
              <a:t>dE</a:t>
            </a:r>
            <a:r>
              <a:rPr lang="en-US" sz="2400" dirty="0" smtClean="0"/>
              <a:t>/dx information is critical for </a:t>
            </a:r>
            <a:r>
              <a:rPr lang="en-US" sz="2400" dirty="0" err="1" smtClean="0"/>
              <a:t>LArTPC</a:t>
            </a:r>
            <a:r>
              <a:rPr lang="en-US" sz="2400" dirty="0" smtClean="0"/>
              <a:t> technology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18096" y="3132694"/>
            <a:ext cx="240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Preliminary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075" y="1296771"/>
            <a:ext cx="963954" cy="12749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85714" y="2571010"/>
            <a:ext cx="1306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Wenqiang</a:t>
            </a:r>
            <a:r>
              <a:rPr lang="en-US" sz="1600" dirty="0" smtClean="0"/>
              <a:t> </a:t>
            </a:r>
            <a:r>
              <a:rPr lang="en-US" sz="1600" dirty="0" err="1" smtClean="0"/>
              <a:t>Gu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8"/>
          <a:stretch/>
        </p:blipFill>
        <p:spPr>
          <a:xfrm>
            <a:off x="11063075" y="3096202"/>
            <a:ext cx="952500" cy="10330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9470" y="4095009"/>
            <a:ext cx="159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London </a:t>
            </a:r>
            <a:br>
              <a:rPr lang="en-US" sz="1600" dirty="0" smtClean="0"/>
            </a:br>
            <a:r>
              <a:rPr lang="en-US" sz="1600" dirty="0" smtClean="0"/>
              <a:t>Cooper-</a:t>
            </a:r>
            <a:r>
              <a:rPr lang="en-US" sz="1600" dirty="0" err="1" smtClean="0"/>
              <a:t>Troendle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05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73394" y="677712"/>
            <a:ext cx="10363200" cy="1470025"/>
          </a:xfrm>
        </p:spPr>
        <p:txBody>
          <a:bodyPr/>
          <a:lstStyle/>
          <a:p>
            <a:r>
              <a:rPr lang="en-US" dirty="0" smtClean="0"/>
              <a:t>Stay </a:t>
            </a:r>
            <a:r>
              <a:rPr lang="en-US" smtClean="0"/>
              <a:t>tuned for </a:t>
            </a:r>
            <a:r>
              <a:rPr lang="en-US" dirty="0" smtClean="0"/>
              <a:t>physics results from </a:t>
            </a:r>
            <a:r>
              <a:rPr lang="en-US" dirty="0" err="1" smtClean="0"/>
              <a:t>MicroBooNE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 l="4492" t="2318" r="5324" b="2577"/>
          <a:stretch>
            <a:fillRect/>
          </a:stretch>
        </p:blipFill>
        <p:spPr bwMode="auto">
          <a:xfrm>
            <a:off x="921775" y="2978875"/>
            <a:ext cx="3228227" cy="267005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12" y="2302922"/>
            <a:ext cx="3898313" cy="389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077615" y="4313903"/>
            <a:ext cx="1799303" cy="5383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9711" y="6234126"/>
            <a:ext cx="306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MicroBooNE</a:t>
            </a:r>
            <a:r>
              <a:rPr lang="en-US" dirty="0" smtClean="0"/>
              <a:t>: 70 Ton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29854" y="6228817"/>
            <a:ext cx="306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rotoDUNE</a:t>
            </a:r>
            <a:r>
              <a:rPr lang="en-US" dirty="0" smtClean="0"/>
              <a:t>: ~ 420 </a:t>
            </a:r>
            <a:r>
              <a:rPr lang="en-US" dirty="0"/>
              <a:t>T</a:t>
            </a:r>
            <a:r>
              <a:rPr lang="en-US" dirty="0" smtClean="0"/>
              <a:t>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 err="1" smtClean="0"/>
              <a:t>ProtoDUNE</a:t>
            </a:r>
            <a:r>
              <a:rPr lang="en-US" dirty="0" smtClean="0"/>
              <a:t> @ CERN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44</a:t>
            </a:fld>
            <a:endParaRPr lang="en-US"/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603" y="1234537"/>
            <a:ext cx="5767984" cy="3579145"/>
          </a:xfrm>
          <a:prstGeom prst="rect">
            <a:avLst/>
          </a:prstGeom>
          <a:ln w="25400"/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0" y="1051463"/>
            <a:ext cx="6045867" cy="4175174"/>
          </a:xfrm>
          <a:prstGeom prst="rect">
            <a:avLst/>
          </a:prstGeom>
          <a:ln w="25400"/>
        </p:spPr>
      </p:pic>
      <p:sp>
        <p:nvSpPr>
          <p:cNvPr id="9" name="TextBox 8"/>
          <p:cNvSpPr txBox="1"/>
          <p:nvPr/>
        </p:nvSpPr>
        <p:spPr>
          <a:xfrm>
            <a:off x="293603" y="5226637"/>
            <a:ext cx="11580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Prototype of DUNE with six APAs </a:t>
            </a:r>
            <a:r>
              <a:rPr lang="en-US" sz="2400" dirty="0" smtClean="0">
                <a:sym typeface="Wingdings" panose="05000000000000000000" pitchFamily="2" charset="2"/>
              </a:rPr>
              <a:t> validating design, prototyping production/installation procedure, demonstrating long-term operation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Test beam + cosmic data  detector response + cross section measurements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3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450" y="818448"/>
            <a:ext cx="7592557" cy="3851736"/>
          </a:xfrm>
          <a:prstGeom prst="rect">
            <a:avLst/>
          </a:prstGeom>
          <a:ln w="25400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376" y="-34165"/>
            <a:ext cx="7623024" cy="1143000"/>
          </a:xfrm>
        </p:spPr>
        <p:txBody>
          <a:bodyPr/>
          <a:lstStyle/>
          <a:p>
            <a:r>
              <a:rPr lang="en-US" dirty="0" smtClean="0"/>
              <a:t>APA and Cold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45</a:t>
            </a:fld>
            <a:endParaRPr lang="en-US" dirty="0"/>
          </a:p>
        </p:txBody>
      </p:sp>
      <p:pic>
        <p:nvPicPr>
          <p:cNvPr id="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02" y="193396"/>
            <a:ext cx="3171731" cy="3868814"/>
          </a:xfrm>
          <a:prstGeom prst="rect">
            <a:avLst/>
          </a:prstGeom>
          <a:ln w="25400"/>
        </p:spPr>
      </p:pic>
      <p:sp>
        <p:nvSpPr>
          <p:cNvPr id="9" name="TextBox 8"/>
          <p:cNvSpPr txBox="1"/>
          <p:nvPr/>
        </p:nvSpPr>
        <p:spPr>
          <a:xfrm>
            <a:off x="4656429" y="4671277"/>
            <a:ext cx="7757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&lt; 1% dead channels combining wires and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ENC &lt; 750 e as expected </a:t>
            </a:r>
            <a:r>
              <a:rPr lang="en-US" sz="2400" dirty="0" smtClean="0">
                <a:sym typeface="Wingdings" panose="05000000000000000000" pitchFamily="2" charset="2"/>
              </a:rPr>
              <a:t>without software noise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Maura </a:t>
            </a:r>
            <a:r>
              <a:rPr lang="en-US" sz="2400" dirty="0" err="1"/>
              <a:t>Spanu’s</a:t>
            </a:r>
            <a:r>
              <a:rPr lang="en-US" sz="2400" dirty="0"/>
              <a:t> particle physics seminar this Thursday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00539" y="6008961"/>
            <a:ext cx="6982468" cy="461665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Major success of the BNL electronics team!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1998" y="63918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1" y="4282157"/>
            <a:ext cx="3665872" cy="24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4191" y="1297212"/>
            <a:ext cx="11936613" cy="5410200"/>
            <a:chOff x="621891" y="1002247"/>
            <a:chExt cx="11936613" cy="5410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2201" y="1002247"/>
              <a:ext cx="7901495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0751720" y="2044418"/>
              <a:ext cx="1806784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002060"/>
                  </a:solidFill>
                </a:rPr>
                <a:t>MIP </a:t>
              </a:r>
              <a:r>
                <a:rPr lang="en-US" b="1" u="sng" dirty="0">
                  <a:solidFill>
                    <a:srgbClr val="002060"/>
                  </a:solidFill>
                </a:rPr>
                <a:t>Signal </a:t>
              </a:r>
              <a:r>
                <a:rPr lang="en-US" b="1" dirty="0">
                  <a:solidFill>
                    <a:srgbClr val="002060"/>
                  </a:solidFill>
                </a:rPr>
                <a:t>for </a:t>
              </a:r>
              <a:r>
                <a:rPr lang="en-US" b="1" u="sng" dirty="0" smtClean="0">
                  <a:solidFill>
                    <a:srgbClr val="002060"/>
                  </a:solidFill>
                </a:rPr>
                <a:t>5x5 </a:t>
              </a:r>
              <a:r>
                <a:rPr lang="en-US" b="1" u="sng" dirty="0">
                  <a:solidFill>
                    <a:srgbClr val="002060"/>
                  </a:solidFill>
                </a:rPr>
                <a:t>mm Sense Wire </a:t>
              </a:r>
              <a:r>
                <a:rPr lang="en-US" b="1" u="sng" dirty="0" smtClean="0">
                  <a:solidFill>
                    <a:srgbClr val="002060"/>
                  </a:solidFill>
                </a:rPr>
                <a:t>Spacing</a:t>
              </a:r>
              <a:endParaRPr lang="en-US" b="1" u="sng" dirty="0">
                <a:solidFill>
                  <a:srgbClr val="00206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10132143" y="2155407"/>
              <a:ext cx="530938" cy="522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8915400" y="4672782"/>
              <a:ext cx="0" cy="2286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0263696" y="4883015"/>
              <a:ext cx="1981200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2060"/>
                  </a:solidFill>
                </a:rPr>
                <a:t>CMOS at 77K: ENC&lt; 10</a:t>
              </a:r>
              <a:r>
                <a:rPr lang="en-US" b="1" i="1" baseline="30000" dirty="0">
                  <a:solidFill>
                    <a:srgbClr val="002060"/>
                  </a:solidFill>
                </a:rPr>
                <a:t>3 </a:t>
              </a:r>
              <a:r>
                <a:rPr lang="en-US" b="1" i="1" dirty="0">
                  <a:solidFill>
                    <a:srgbClr val="002060"/>
                  </a:solidFill>
                </a:rPr>
                <a:t>e rms</a:t>
              </a:r>
              <a:endParaRPr lang="en-US" b="1" i="1" baseline="30000" dirty="0">
                <a:solidFill>
                  <a:srgbClr val="00206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8991600" y="4884175"/>
              <a:ext cx="1140542" cy="33497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Oval 24"/>
            <p:cNvSpPr/>
            <p:nvPr/>
          </p:nvSpPr>
          <p:spPr bwMode="auto">
            <a:xfrm rot="917267">
              <a:off x="5812629" y="1907199"/>
              <a:ext cx="1295400" cy="9144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latin typeface="Arial" charset="0"/>
                <a:ea typeface="ＭＳ Ｐゴシック" pitchFamily="48" charset="-128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4805563" y="5611764"/>
              <a:ext cx="6147" cy="14379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stCxn id="20" idx="3"/>
            </p:cNvCxnSpPr>
            <p:nvPr/>
          </p:nvCxnSpPr>
          <p:spPr bwMode="auto">
            <a:xfrm>
              <a:off x="2964028" y="2092513"/>
              <a:ext cx="3362232" cy="2303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621891" y="4682614"/>
              <a:ext cx="1981200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2060"/>
                  </a:solidFill>
                </a:rPr>
                <a:t>ProtoDUNE</a:t>
              </a:r>
              <a:r>
                <a:rPr lang="en-US" b="1" dirty="0" smtClean="0">
                  <a:solidFill>
                    <a:srgbClr val="002060"/>
                  </a:solidFill>
                </a:rPr>
                <a:t> (89 K)</a:t>
              </a:r>
              <a:endParaRPr lang="en-US" b="1" dirty="0">
                <a:solidFill>
                  <a:srgbClr val="002060"/>
                </a:solidFill>
              </a:endParaRPr>
            </a:p>
            <a:p>
              <a:r>
                <a:rPr lang="en-US" b="1" dirty="0" smtClean="0">
                  <a:solidFill>
                    <a:srgbClr val="002060"/>
                  </a:solidFill>
                </a:rPr>
                <a:t>ENC~750 </a:t>
              </a:r>
              <a:r>
                <a:rPr lang="en-US" b="1" dirty="0">
                  <a:solidFill>
                    <a:srgbClr val="002060"/>
                  </a:solidFill>
                </a:rPr>
                <a:t>e </a:t>
              </a:r>
              <a:r>
                <a:rPr lang="en-US" b="1" dirty="0" err="1">
                  <a:solidFill>
                    <a:srgbClr val="002060"/>
                  </a:solidFill>
                </a:rPr>
                <a:t>rms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8028" y="1630848"/>
              <a:ext cx="2286000" cy="9233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DUNE with warm electronics (300K)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ENC~6x10^3 e </a:t>
              </a:r>
              <a:r>
                <a:rPr lang="en-US" b="1" dirty="0" err="1">
                  <a:solidFill>
                    <a:srgbClr val="002060"/>
                  </a:solidFill>
                </a:rPr>
                <a:t>rms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>
              <a:off x="2625213" y="5206181"/>
              <a:ext cx="2158228" cy="54815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9202403" y="1656630"/>
              <a:ext cx="5284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00466" y="2967748"/>
              <a:ext cx="417823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543232" y="7486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Enabling Technology for Giant </a:t>
            </a:r>
            <a:r>
              <a:rPr lang="en-US" dirty="0" err="1" smtClean="0"/>
              <a:t>LArTPCs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Cold </a:t>
            </a:r>
            <a:r>
              <a:rPr lang="en-US" dirty="0" smtClean="0"/>
              <a:t>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49" y="-43167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7 GeV beam proton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47</a:t>
            </a:fld>
            <a:endParaRPr lang="en-US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248" y="1080220"/>
            <a:ext cx="11160001" cy="5013914"/>
          </a:xfrm>
          <a:prstGeom prst="rect">
            <a:avLst/>
          </a:prstGeom>
          <a:ln w="25400"/>
        </p:spPr>
      </p:pic>
      <p:sp>
        <p:nvSpPr>
          <p:cNvPr id="6" name="Shape 1740"/>
          <p:cNvSpPr/>
          <p:nvPr/>
        </p:nvSpPr>
        <p:spPr>
          <a:xfrm>
            <a:off x="4848763" y="758520"/>
            <a:ext cx="102657" cy="42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  <p:sp>
        <p:nvSpPr>
          <p:cNvPr id="7" name="Shape 1741"/>
          <p:cNvSpPr/>
          <p:nvPr/>
        </p:nvSpPr>
        <p:spPr>
          <a:xfrm>
            <a:off x="565809" y="6398751"/>
            <a:ext cx="11160126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Shape 1742"/>
          <p:cNvSpPr/>
          <p:nvPr/>
        </p:nvSpPr>
        <p:spPr>
          <a:xfrm>
            <a:off x="5692469" y="6334914"/>
            <a:ext cx="773685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7 m</a:t>
            </a:r>
          </a:p>
        </p:txBody>
      </p:sp>
    </p:spTree>
    <p:extLst>
      <p:ext uri="{BB962C8B-B14F-4D97-AF65-F5344CB8AC3E}">
        <p14:creationId xmlns:p14="http://schemas.microsoft.com/office/powerpoint/2010/main" val="40513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48</a:t>
            </a:fld>
            <a:endParaRPr lang="en-US"/>
          </a:p>
        </p:txBody>
      </p:sp>
      <p:pic>
        <p:nvPicPr>
          <p:cNvPr id="5" name="protodune-booth.mp4"/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0299290" y="140110"/>
            <a:ext cx="1892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Made by Chao Zhang (BNL)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179" y="926551"/>
            <a:ext cx="1085221" cy="11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48" y="-176981"/>
            <a:ext cx="60452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History of Large Liquid Scintillator Detector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109541"/>
            <a:ext cx="2752725" cy="21047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28" y="2363792"/>
            <a:ext cx="2799568" cy="1954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28" y="4614865"/>
            <a:ext cx="2808817" cy="2106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7100" y="406400"/>
            <a:ext cx="226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1950s </a:t>
            </a:r>
          </a:p>
          <a:p>
            <a:r>
              <a:rPr lang="en-US" sz="2400" b="1" dirty="0" err="1" smtClean="0"/>
              <a:t>Reines</a:t>
            </a:r>
            <a:r>
              <a:rPr lang="en-US" sz="2400" b="1" dirty="0" smtClean="0"/>
              <a:t> &amp; Cowan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Discovery of </a:t>
            </a:r>
            <a:r>
              <a:rPr lang="el-GR" sz="2400" dirty="0" smtClean="0">
                <a:solidFill>
                  <a:srgbClr val="FF0000"/>
                </a:solidFill>
              </a:rPr>
              <a:t>ν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7100" y="2603500"/>
            <a:ext cx="237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2000s </a:t>
            </a:r>
          </a:p>
          <a:p>
            <a:r>
              <a:rPr lang="en-US" sz="2400" b="1" dirty="0" err="1" smtClean="0"/>
              <a:t>KamLAND</a:t>
            </a:r>
            <a:endParaRPr lang="en-US" sz="2400" b="1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Solving solar </a:t>
            </a:r>
            <a:r>
              <a:rPr lang="el-GR" sz="2400" dirty="0" smtClean="0">
                <a:solidFill>
                  <a:srgbClr val="FF0000"/>
                </a:solidFill>
              </a:rPr>
              <a:t>ν</a:t>
            </a:r>
            <a:r>
              <a:rPr lang="en-US" sz="2400" dirty="0" smtClean="0">
                <a:solidFill>
                  <a:srgbClr val="FF0000"/>
                </a:solidFill>
              </a:rPr>
              <a:t> problem on Earth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17100" y="4885445"/>
            <a:ext cx="226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2010s </a:t>
            </a:r>
          </a:p>
          <a:p>
            <a:r>
              <a:rPr lang="en-US" sz="2400" b="1" dirty="0" err="1" smtClean="0"/>
              <a:t>Daya</a:t>
            </a:r>
            <a:r>
              <a:rPr lang="en-US" sz="2400" b="1" dirty="0" smtClean="0"/>
              <a:t> Bay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Discovery of non-zero </a:t>
            </a:r>
            <a:r>
              <a:rPr lang="el-GR" sz="2400" dirty="0" smtClean="0">
                <a:solidFill>
                  <a:srgbClr val="FF0000"/>
                </a:solidFill>
              </a:rPr>
              <a:t>θ</a:t>
            </a:r>
            <a:r>
              <a:rPr lang="en-US" sz="2400" baseline="-25000" dirty="0" smtClean="0">
                <a:solidFill>
                  <a:srgbClr val="FF0000"/>
                </a:solidFill>
              </a:rPr>
              <a:t>13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849799"/>
              </p:ext>
            </p:extLst>
          </p:nvPr>
        </p:nvGraphicFramePr>
        <p:xfrm>
          <a:off x="107923" y="1451771"/>
          <a:ext cx="6616563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521">
                  <a:extLst>
                    <a:ext uri="{9D8B030D-6E8A-4147-A177-3AD203B41FA5}">
                      <a16:colId xmlns:a16="http://schemas.microsoft.com/office/drawing/2014/main" val="2673452461"/>
                    </a:ext>
                  </a:extLst>
                </a:gridCol>
                <a:gridCol w="2205521">
                  <a:extLst>
                    <a:ext uri="{9D8B030D-6E8A-4147-A177-3AD203B41FA5}">
                      <a16:colId xmlns:a16="http://schemas.microsoft.com/office/drawing/2014/main" val="645198889"/>
                    </a:ext>
                  </a:extLst>
                </a:gridCol>
                <a:gridCol w="2205521">
                  <a:extLst>
                    <a:ext uri="{9D8B030D-6E8A-4147-A177-3AD203B41FA5}">
                      <a16:colId xmlns:a16="http://schemas.microsoft.com/office/drawing/2014/main" val="276384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Goal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304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1950s-1970s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Reines</a:t>
                      </a:r>
                      <a:r>
                        <a:rPr lang="en-US" b="1" dirty="0" smtClean="0"/>
                        <a:t> &amp;</a:t>
                      </a:r>
                      <a:r>
                        <a:rPr lang="en-US" b="1" baseline="0" dirty="0" smtClean="0"/>
                        <a:t> Cowan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Search for </a:t>
                      </a:r>
                      <a:r>
                        <a:rPr lang="el-GR" dirty="0" smtClean="0"/>
                        <a:t>ν</a:t>
                      </a:r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47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1980s-1990s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Bugey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Reines</a:t>
                      </a:r>
                      <a:r>
                        <a:rPr lang="en-US" dirty="0" smtClean="0"/>
                        <a:t> and co., </a:t>
                      </a:r>
                      <a:r>
                        <a:rPr lang="en-US" dirty="0" err="1" smtClean="0"/>
                        <a:t>Gosgen</a:t>
                      </a:r>
                      <a:r>
                        <a:rPr lang="en-US" baseline="0" dirty="0" smtClean="0"/>
                        <a:t> … (~28 experiments)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Search for </a:t>
                      </a:r>
                      <a:r>
                        <a:rPr lang="el-GR" dirty="0" smtClean="0"/>
                        <a:t>ν</a:t>
                      </a:r>
                      <a:r>
                        <a:rPr lang="en-US" dirty="0" smtClean="0"/>
                        <a:t> oscillation at </a:t>
                      </a:r>
                    </a:p>
                    <a:p>
                      <a:r>
                        <a:rPr lang="en-US" dirty="0" smtClean="0"/>
                        <a:t>L&lt;100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935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1990s-2000s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CHOOZ and Palo Verde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Measurement of </a:t>
                      </a:r>
                      <a:r>
                        <a:rPr lang="el-GR" dirty="0" smtClean="0"/>
                        <a:t>θ</a:t>
                      </a:r>
                      <a:r>
                        <a:rPr lang="en-US" baseline="-25000" dirty="0" smtClean="0"/>
                        <a:t>13</a:t>
                      </a:r>
                    </a:p>
                    <a:p>
                      <a:r>
                        <a:rPr lang="en-US" dirty="0" smtClean="0"/>
                        <a:t>L ~ 1 km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16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KamLAND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 of </a:t>
                      </a:r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-25000" dirty="0" smtClean="0"/>
                        <a:t>21  </a:t>
                      </a:r>
                      <a:r>
                        <a:rPr lang="en-US" baseline="0" dirty="0" smtClean="0"/>
                        <a:t>L~ 180 km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958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Daya</a:t>
                      </a:r>
                      <a:r>
                        <a:rPr lang="en-US" b="1" dirty="0" smtClean="0"/>
                        <a:t> Bay</a:t>
                      </a:r>
                      <a:r>
                        <a:rPr lang="en-US" baseline="0" dirty="0" smtClean="0"/>
                        <a:t>/ RENO/ Double </a:t>
                      </a:r>
                      <a:r>
                        <a:rPr lang="en-US" baseline="0" dirty="0" err="1" smtClean="0"/>
                        <a:t>Chooz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 of </a:t>
                      </a:r>
                      <a:r>
                        <a:rPr lang="el-GR" dirty="0" smtClean="0"/>
                        <a:t>θ</a:t>
                      </a:r>
                      <a:r>
                        <a:rPr lang="en-US" baseline="-25000" dirty="0" smtClean="0"/>
                        <a:t>13 </a:t>
                      </a:r>
                      <a:r>
                        <a:rPr lang="en-US" baseline="0" dirty="0" smtClean="0"/>
                        <a:t>L~ 2 km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09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NEOS/DANSS/PROSPECT/STEREO</a:t>
                      </a:r>
                      <a:r>
                        <a:rPr lang="en-US" baseline="0" dirty="0" smtClean="0"/>
                        <a:t>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Search for sterile  </a:t>
                      </a:r>
                      <a:r>
                        <a:rPr lang="el-GR" dirty="0" smtClean="0"/>
                        <a:t>ν</a:t>
                      </a:r>
                      <a:r>
                        <a:rPr lang="en-US" dirty="0" smtClean="0"/>
                        <a:t> at O(10) m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5995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4948" y="5817712"/>
            <a:ext cx="655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Petr Vogel arXiv:1902.03281 and also review on </a:t>
            </a:r>
            <a:br>
              <a:rPr lang="en-US" sz="2000" dirty="0" smtClean="0"/>
            </a:br>
            <a:r>
              <a:rPr lang="en-US" sz="2000" dirty="0" smtClean="0"/>
              <a:t>“Physics with Reactor Neutrinos”, XQ, J. C. Peng </a:t>
            </a:r>
            <a:br>
              <a:rPr lang="en-US" sz="2000" dirty="0" smtClean="0"/>
            </a:br>
            <a:r>
              <a:rPr lang="en-US" sz="2000" dirty="0" smtClean="0">
                <a:hlinkClick r:id="rId6"/>
              </a:rPr>
              <a:t>Rept. Prog. Phys. 82, 036201 (2019)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18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952"/>
            <a:ext cx="8229600" cy="857250"/>
          </a:xfrm>
        </p:spPr>
        <p:txBody>
          <a:bodyPr/>
          <a:lstStyle/>
          <a:p>
            <a:r>
              <a:rPr lang="en-US" dirty="0" smtClean="0"/>
              <a:t>Big Questions in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247045"/>
            <a:ext cx="6041036" cy="5109308"/>
          </a:xfrm>
        </p:spPr>
        <p:txBody>
          <a:bodyPr>
            <a:noAutofit/>
          </a:bodyPr>
          <a:lstStyle/>
          <a:p>
            <a:r>
              <a:rPr lang="en-US" dirty="0"/>
              <a:t>Are neutrinos responsible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large matter anti-matter asymmetry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4" descr="http://www.quantumdiaries.org/wp-content/uploads/2011/11/60secs_vio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98" y="1247045"/>
            <a:ext cx="5629362" cy="382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372798"/>
              </p:ext>
            </p:extLst>
          </p:nvPr>
        </p:nvGraphicFramePr>
        <p:xfrm>
          <a:off x="7010400" y="5466533"/>
          <a:ext cx="43370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4" imgW="2628720" imgH="507960" progId="Equation.DSMT4">
                  <p:embed/>
                </p:oleObj>
              </mc:Choice>
              <mc:Fallback>
                <p:oleObj name="Equation" r:id="rId4" imgW="262872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5466533"/>
                        <a:ext cx="4337050" cy="838200"/>
                      </a:xfrm>
                      <a:prstGeom prst="rect">
                        <a:avLst/>
                      </a:prstGeom>
                      <a:solidFill>
                        <a:srgbClr val="E9F369"/>
                      </a:solidFill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2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20D47-1385-4FBC-93E8-B91FE46B5ADB}" type="slidenum">
              <a:rPr lang="en-US" smtClean="0"/>
              <a:t>50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3736578"/>
            <a:ext cx="8307927" cy="2715175"/>
            <a:chOff x="152400" y="2831293"/>
            <a:chExt cx="10602238" cy="3721907"/>
          </a:xfrm>
        </p:grpSpPr>
        <p:pic>
          <p:nvPicPr>
            <p:cNvPr id="9" name="Picture 2" descr="C:\Users\Bo Yu\Documents\LBNE\FD\TPC_v0\FD_TPCx25_v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" t="10695" r="8115" b="14546"/>
            <a:stretch/>
          </p:blipFill>
          <p:spPr bwMode="auto">
            <a:xfrm>
              <a:off x="6857722" y="3042665"/>
              <a:ext cx="3896916" cy="3510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844" y="3414718"/>
              <a:ext cx="2921894" cy="313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676" y="4572000"/>
              <a:ext cx="1911288" cy="181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rcRect l="4492" t="2318" r="5324" b="2577"/>
            <a:stretch>
              <a:fillRect/>
            </a:stretch>
          </p:blipFill>
          <p:spPr bwMode="auto">
            <a:xfrm>
              <a:off x="152400" y="4642912"/>
              <a:ext cx="1828800" cy="162474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33400" y="4295001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MicroBooNE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57193" y="4150426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SBND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38684" y="3053087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ProtoDUNE</a:t>
              </a:r>
              <a:r>
                <a:rPr lang="en-US" sz="1200" dirty="0"/>
                <a:t> SP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30264" y="2831293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DUNE FD, SP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44" y="132852"/>
            <a:ext cx="3331768" cy="44773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2815" y="208982"/>
            <a:ext cx="1769594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Noise Filtering &amp; </a:t>
            </a:r>
          </a:p>
          <a:p>
            <a:r>
              <a:rPr lang="en-US" dirty="0"/>
              <a:t>ADC Mitigation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2370" y="208982"/>
            <a:ext cx="1309103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TPC Signal </a:t>
            </a:r>
            <a:br>
              <a:rPr lang="en-US" dirty="0"/>
            </a:br>
            <a:r>
              <a:rPr lang="en-US" dirty="0"/>
              <a:t>Processing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97305" y="204050"/>
            <a:ext cx="1618290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3D Image Reconstruction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06187" y="342550"/>
            <a:ext cx="1618290" cy="36933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3D Clustering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06187" y="1270285"/>
            <a:ext cx="1618290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TPC/PMT flash matching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09044" y="1270285"/>
            <a:ext cx="1794812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Trajectory fitting and dE/dx reco.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6162" y="1270284"/>
            <a:ext cx="1368310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3D Pattern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Recognition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67065" y="1131784"/>
            <a:ext cx="1662695" cy="92333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Track/shower separation, PID &amp; Event ID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49475" y="2439511"/>
            <a:ext cx="1887183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Neutrino Energy Reconstruction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32370" y="2448249"/>
            <a:ext cx="1764935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LEE and Cross section analyses</a:t>
            </a:r>
          </a:p>
        </p:txBody>
      </p:sp>
      <p:cxnSp>
        <p:nvCxnSpPr>
          <p:cNvPr id="30" name="Straight Arrow Connector 29"/>
          <p:cNvCxnSpPr>
            <a:stCxn id="18" idx="3"/>
            <a:endCxn id="19" idx="1"/>
          </p:cNvCxnSpPr>
          <p:nvPr/>
        </p:nvCxnSpPr>
        <p:spPr>
          <a:xfrm>
            <a:off x="6032409" y="532148"/>
            <a:ext cx="499961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20" idx="1"/>
          </p:cNvCxnSpPr>
          <p:nvPr/>
        </p:nvCxnSpPr>
        <p:spPr>
          <a:xfrm flipV="1">
            <a:off x="7841473" y="527216"/>
            <a:ext cx="455832" cy="4932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0" idx="3"/>
            <a:endCxn id="21" idx="1"/>
          </p:cNvCxnSpPr>
          <p:nvPr/>
        </p:nvCxnSpPr>
        <p:spPr>
          <a:xfrm>
            <a:off x="9915595" y="527216"/>
            <a:ext cx="390592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1" idx="2"/>
            <a:endCxn id="22" idx="0"/>
          </p:cNvCxnSpPr>
          <p:nvPr/>
        </p:nvCxnSpPr>
        <p:spPr>
          <a:xfrm>
            <a:off x="11115332" y="711882"/>
            <a:ext cx="0" cy="55840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2" idx="1"/>
            <a:endCxn id="23" idx="3"/>
          </p:cNvCxnSpPr>
          <p:nvPr/>
        </p:nvCxnSpPr>
        <p:spPr>
          <a:xfrm flipH="1">
            <a:off x="10003856" y="1593451"/>
            <a:ext cx="302331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3" idx="1"/>
            <a:endCxn id="24" idx="3"/>
          </p:cNvCxnSpPr>
          <p:nvPr/>
        </p:nvCxnSpPr>
        <p:spPr>
          <a:xfrm flipH="1" flipV="1">
            <a:off x="7804472" y="1593450"/>
            <a:ext cx="404572" cy="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4" idx="1"/>
            <a:endCxn id="26" idx="3"/>
          </p:cNvCxnSpPr>
          <p:nvPr/>
        </p:nvCxnSpPr>
        <p:spPr>
          <a:xfrm flipH="1" flipV="1">
            <a:off x="5929760" y="1593449"/>
            <a:ext cx="506402" cy="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6" idx="2"/>
            <a:endCxn id="27" idx="0"/>
          </p:cNvCxnSpPr>
          <p:nvPr/>
        </p:nvCxnSpPr>
        <p:spPr>
          <a:xfrm flipH="1">
            <a:off x="5093067" y="2055114"/>
            <a:ext cx="5346" cy="384397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7" idx="3"/>
            <a:endCxn id="28" idx="1"/>
          </p:cNvCxnSpPr>
          <p:nvPr/>
        </p:nvCxnSpPr>
        <p:spPr>
          <a:xfrm>
            <a:off x="6036658" y="2762677"/>
            <a:ext cx="495712" cy="873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ight Arrow 65"/>
          <p:cNvSpPr/>
          <p:nvPr/>
        </p:nvSpPr>
        <p:spPr>
          <a:xfrm>
            <a:off x="1109766" y="6558076"/>
            <a:ext cx="6079418" cy="22662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8308587" y="3195932"/>
            <a:ext cx="3846966" cy="3477875"/>
          </a:xfrm>
          <a:prstGeom prst="rect">
            <a:avLst/>
          </a:prstGeom>
          <a:solidFill>
            <a:srgbClr val="E9F369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LArTPC</a:t>
            </a:r>
            <a:r>
              <a:rPr lang="en-US" sz="2200" dirty="0"/>
              <a:t> is a crucial detector </a:t>
            </a:r>
            <a:r>
              <a:rPr lang="en-US" sz="2200" dirty="0" smtClean="0"/>
              <a:t>technology to answer many remaining questions in neutrino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The development of </a:t>
            </a:r>
            <a:r>
              <a:rPr lang="en-US" sz="2200" dirty="0" err="1" smtClean="0"/>
              <a:t>LArTPC</a:t>
            </a:r>
            <a:r>
              <a:rPr lang="en-US" sz="2200" dirty="0" smtClean="0"/>
              <a:t> technology is building a solid foundation for next discoveries with neutrino oscillation in coming decades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480668" y="2571360"/>
            <a:ext cx="1572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936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18750" y="3044279"/>
            <a:ext cx="59920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Thanks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1306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53EA-8CF0-4C01-AA96-8407815B9C0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4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55662"/>
          </a:xfrm>
        </p:spPr>
        <p:txBody>
          <a:bodyPr>
            <a:normAutofit/>
          </a:bodyPr>
          <a:lstStyle/>
          <a:p>
            <a:r>
              <a:rPr lang="en-US" dirty="0"/>
              <a:t>Signals from a Track Segment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Dec. 7,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Far Site Review, December 6-9,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AAD8-6CD3-42FA-A537-8DCD176E3E9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Users\yubo\Documents\LBNE\TPC\signal\drift-lines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1143000"/>
            <a:ext cx="4229101" cy="47625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rot="5400000">
            <a:off x="3657600" y="1828800"/>
            <a:ext cx="990600" cy="990600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352800" y="5486400"/>
            <a:ext cx="1676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:\Users\yubo\Documents\LBNE\TPC\signal\drift-line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1143000"/>
            <a:ext cx="4229101" cy="4762500"/>
          </a:xfrm>
          <a:prstGeom prst="rect">
            <a:avLst/>
          </a:prstGeom>
          <a:noFill/>
        </p:spPr>
      </p:pic>
      <p:pic>
        <p:nvPicPr>
          <p:cNvPr id="11" name="Picture 4" descr="C:\Users\yubo\Documents\LBNE\TPC\signal\waveform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9302" y="1905001"/>
            <a:ext cx="4359965" cy="365601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829301" y="1905000"/>
            <a:ext cx="43434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C:\Users\yubo\Documents\LBNE\TPC\signal\waveform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2" y="1905001"/>
            <a:ext cx="4359965" cy="365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9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-3.51145E-6 L 0.00417 0.549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42124E-6 L 0.47083 -3.4212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95331" y="1184276"/>
            <a:ext cx="689666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Tensor R is </a:t>
            </a:r>
            <a:r>
              <a:rPr lang="en-US" sz="2800" dirty="0" smtClean="0"/>
              <a:t>Toeplitz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Response only depends on the relative positions between signal and measurement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(R</a:t>
            </a:r>
            <a:r>
              <a:rPr lang="en-US" sz="2800" baseline="30000" dirty="0" smtClean="0"/>
              <a:t>T</a:t>
            </a:r>
            <a:r>
              <a:rPr lang="en-US" sz="2800" dirty="0" smtClean="0"/>
              <a:t>R)</a:t>
            </a:r>
            <a:r>
              <a:rPr lang="en-US" sz="2800" baseline="30000" dirty="0" smtClean="0"/>
              <a:t>-1 </a:t>
            </a:r>
            <a:r>
              <a:rPr lang="en-US" sz="2800" dirty="0" smtClean="0"/>
              <a:t>can be achieved through the deconvolution technique with </a:t>
            </a:r>
            <a:r>
              <a:rPr lang="en-US" sz="2800" b="1" dirty="0" smtClean="0"/>
              <a:t>fast Fourier transformation </a:t>
            </a:r>
            <a:r>
              <a:rPr lang="en-US" sz="2800" dirty="0" smtClean="0"/>
              <a:t>(FFT)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O(N</a:t>
            </a:r>
            <a:r>
              <a:rPr lang="en-US" sz="2800" baseline="30000" dirty="0" smtClean="0"/>
              <a:t>2.4~3</a:t>
            </a:r>
            <a:r>
              <a:rPr lang="en-US" sz="2800" dirty="0" smtClean="0"/>
              <a:t>) </a:t>
            </a:r>
            <a:r>
              <a:rPr lang="en-US" sz="2800" dirty="0" smtClean="0">
                <a:sym typeface="Wingdings" panose="05000000000000000000" pitchFamily="2" charset="2"/>
              </a:rPr>
              <a:t> O(N </a:t>
            </a:r>
            <a:r>
              <a:rPr lang="en-US" sz="2800" dirty="0" err="1" smtClean="0">
                <a:sym typeface="Wingdings" panose="05000000000000000000" pitchFamily="2" charset="2"/>
              </a:rPr>
              <a:t>logN</a:t>
            </a:r>
            <a:r>
              <a:rPr lang="en-US" sz="2800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One of top 10 </a:t>
            </a:r>
            <a:r>
              <a:rPr lang="en-US" sz="28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algs</a:t>
            </a:r>
            <a:r>
              <a:rPr lang="en-US" sz="2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. in 20</a:t>
            </a:r>
            <a:r>
              <a:rPr lang="en-US" sz="2800" baseline="30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th</a:t>
            </a:r>
            <a:r>
              <a:rPr lang="en-US" sz="2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century</a:t>
            </a:r>
            <a:endParaRPr lang="en-US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39720"/>
            <a:ext cx="6226628" cy="218175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Immense dimension of M and S:</a:t>
            </a:r>
            <a:br>
              <a:rPr lang="en-US" sz="2800" dirty="0" smtClean="0"/>
            </a:br>
            <a:r>
              <a:rPr lang="en-US" sz="2800" dirty="0" smtClean="0"/>
              <a:t> 2400 (</a:t>
            </a:r>
            <a:r>
              <a:rPr lang="en-US" sz="2800" dirty="0" err="1" smtClean="0"/>
              <a:t>chs</a:t>
            </a:r>
            <a:r>
              <a:rPr lang="en-US" sz="2800" dirty="0" smtClean="0"/>
              <a:t>.) x 8256 (time bins) </a:t>
            </a:r>
            <a:br>
              <a:rPr lang="en-US" sz="2800" dirty="0" smtClean="0"/>
            </a:br>
            <a:r>
              <a:rPr lang="en-US" sz="2800" dirty="0" smtClean="0"/>
              <a:t>~ 2 x 10</a:t>
            </a:r>
            <a:r>
              <a:rPr lang="en-US" sz="2800" baseline="30000" dirty="0" smtClean="0"/>
              <a:t>7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Extreme challenge in matrix inversion!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8FE0-3854-4128-BD4B-84AA4F5C6642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90800" y="-153901"/>
            <a:ext cx="9884229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Matrix Inversion and Deconvolution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0"/>
            <a:ext cx="2604504" cy="812369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63575" y="1201738"/>
          <a:ext cx="4184650" cy="294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3" name="Equation" r:id="rId4" imgW="2019240" imgH="1422360" progId="Equation.DSMT4">
                  <p:embed/>
                </p:oleObj>
              </mc:Choice>
              <mc:Fallback>
                <p:oleObj name="Equation" r:id="rId4" imgW="2019240" imgH="14223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575" y="1201738"/>
                        <a:ext cx="4184650" cy="2947987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16399" y="5742318"/>
            <a:ext cx="4810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/>
              <a:t>1D deconvolution SP in </a:t>
            </a:r>
            <a:r>
              <a:rPr lang="en-US" sz="2000" dirty="0" err="1"/>
              <a:t>LArTPC</a:t>
            </a:r>
            <a:r>
              <a:rPr lang="en-US" sz="2000" dirty="0"/>
              <a:t>  described in B. Baller </a:t>
            </a:r>
            <a:r>
              <a:rPr lang="en-US" sz="2000" dirty="0">
                <a:hlinkClick r:id="rId6"/>
              </a:rPr>
              <a:t>JINST 12, P07010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1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8FE0-3854-4128-BD4B-84AA4F5C6642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ChangeAspect="1"/>
          </p:cNvGraphicFramePr>
          <p:nvPr>
            <p:extLst/>
          </p:nvPr>
        </p:nvGraphicFramePr>
        <p:xfrm>
          <a:off x="383996" y="1162553"/>
          <a:ext cx="3507443" cy="82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0" name="Equation" r:id="rId4" imgW="1612800" imgH="380880" progId="Equation.DSMT4">
                  <p:embed/>
                </p:oleObj>
              </mc:Choice>
              <mc:Fallback>
                <p:oleObj name="Equation" r:id="rId4" imgW="1612800" imgH="380880" progId="Equation.DSMT4">
                  <p:embed/>
                  <p:pic>
                    <p:nvPicPr>
                      <p:cNvPr id="5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96" y="1162553"/>
                        <a:ext cx="3507443" cy="828146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Grp="1" noChangeAspect="1"/>
          </p:cNvGraphicFramePr>
          <p:nvPr>
            <p:extLst/>
          </p:nvPr>
        </p:nvGraphicFramePr>
        <p:xfrm>
          <a:off x="347194" y="2654803"/>
          <a:ext cx="3571956" cy="582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1" name="Equation" r:id="rId6" imgW="1244520" imgH="203040" progId="Equation.DSMT4">
                  <p:embed/>
                </p:oleObj>
              </mc:Choice>
              <mc:Fallback>
                <p:oleObj name="Equation" r:id="rId6" imgW="1244520" imgH="203040" progId="Equation.DSMT4">
                  <p:embed/>
                  <p:pic>
                    <p:nvPicPr>
                      <p:cNvPr id="6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94" y="2654803"/>
                        <a:ext cx="3571956" cy="582406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2141177" y="1990699"/>
            <a:ext cx="1" cy="685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50928" y="2042167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Fourier transformation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3344" y="829889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9875" y="3340603"/>
            <a:ext cx="308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domain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50071" y="3300423"/>
            <a:ext cx="2" cy="4810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Grp="1" noChangeAspect="1"/>
          </p:cNvGraphicFramePr>
          <p:nvPr>
            <p:extLst/>
          </p:nvPr>
        </p:nvGraphicFramePr>
        <p:xfrm>
          <a:off x="1812987" y="5315902"/>
          <a:ext cx="713540" cy="542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2" name="Equation" r:id="rId8" imgW="266400" imgH="203040" progId="Equation.DSMT4">
                  <p:embed/>
                </p:oleObj>
              </mc:Choice>
              <mc:Fallback>
                <p:oleObj name="Equation" r:id="rId8" imgW="266400" imgH="203040" progId="Equation.DSMT4">
                  <p:embed/>
                  <p:pic>
                    <p:nvPicPr>
                      <p:cNvPr id="12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87" y="5315902"/>
                        <a:ext cx="713540" cy="542644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44413" y="4956412"/>
            <a:ext cx="23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to time </a:t>
            </a:r>
            <a:br>
              <a:rPr lang="en-US" dirty="0"/>
            </a:br>
            <a:r>
              <a:rPr lang="en-US" dirty="0"/>
              <a:t>domain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9277" y="4987157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Inverse Fourier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transformation </a:t>
            </a:r>
          </a:p>
        </p:txBody>
      </p:sp>
      <p:graphicFrame>
        <p:nvGraphicFramePr>
          <p:cNvPr id="15" name="Object 14"/>
          <p:cNvGraphicFramePr>
            <a:graphicFrameLocks noGrp="1" noChangeAspect="1"/>
          </p:cNvGraphicFramePr>
          <p:nvPr>
            <p:extLst/>
          </p:nvPr>
        </p:nvGraphicFramePr>
        <p:xfrm>
          <a:off x="681257" y="3778185"/>
          <a:ext cx="2977000" cy="990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3" name="Equation" r:id="rId10" imgW="1257120" imgH="419040" progId="Equation.DSMT4">
                  <p:embed/>
                </p:oleObj>
              </mc:Choice>
              <mc:Fallback>
                <p:oleObj name="Equation" r:id="rId10" imgW="1257120" imgH="419040" progId="Equation.DSMT4">
                  <p:embed/>
                  <p:pic>
                    <p:nvPicPr>
                      <p:cNvPr id="15" name="Object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257" y="3778185"/>
                        <a:ext cx="2977000" cy="990773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H="1">
            <a:off x="2150071" y="4788573"/>
            <a:ext cx="539" cy="48724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1154545" y="-172106"/>
            <a:ext cx="9470572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Deconvolution Technique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7452" y="758675"/>
            <a:ext cx="6919051" cy="46188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6258" y="5543512"/>
            <a:ext cx="4122882" cy="117796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61213" y="5380672"/>
            <a:ext cx="3800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Wiener filter: optimized </a:t>
            </a:r>
            <a:br>
              <a:rPr lang="en-US" dirty="0" smtClean="0"/>
            </a:br>
            <a:r>
              <a:rPr lang="en-US" dirty="0" smtClean="0"/>
              <a:t>by power of signal and </a:t>
            </a:r>
            <a:br>
              <a:rPr lang="en-US" dirty="0" smtClean="0"/>
            </a:br>
            <a:r>
              <a:rPr lang="en-US" dirty="0" smtClean="0"/>
              <a:t>noise in freq. domain</a:t>
            </a:r>
          </a:p>
          <a:p>
            <a:endParaRPr lang="en-US" dirty="0" smtClean="0"/>
          </a:p>
          <a:p>
            <a:r>
              <a:rPr lang="en-US" dirty="0" smtClean="0"/>
              <a:t>N. Wiener (1964)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6090530"/>
            <a:ext cx="498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taken from X. Li et al. </a:t>
            </a:r>
            <a:r>
              <a:rPr lang="en-US" dirty="0" smtClean="0">
                <a:hlinkClick r:id="rId14"/>
              </a:rPr>
              <a:t>JINST 12, P10002</a:t>
            </a:r>
            <a:endParaRPr lang="en-US" dirty="0" smtClean="0"/>
          </a:p>
          <a:p>
            <a:r>
              <a:rPr lang="en-US" dirty="0" smtClean="0"/>
              <a:t>Also PMT SP in </a:t>
            </a:r>
            <a:r>
              <a:rPr lang="en-US" dirty="0" err="1" smtClean="0"/>
              <a:t>Daya</a:t>
            </a:r>
            <a:r>
              <a:rPr lang="en-US" dirty="0" smtClean="0"/>
              <a:t> Bay: </a:t>
            </a:r>
            <a:r>
              <a:rPr lang="en-US" dirty="0">
                <a:hlinkClick r:id="rId15"/>
              </a:rPr>
              <a:t>NIMA, 895, 48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23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5" y="1540922"/>
            <a:ext cx="3832471" cy="2470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457" y="-213951"/>
            <a:ext cx="10972800" cy="1143000"/>
          </a:xfrm>
        </p:spPr>
        <p:txBody>
          <a:bodyPr/>
          <a:lstStyle/>
          <a:p>
            <a:r>
              <a:rPr lang="en-US" dirty="0" smtClean="0"/>
              <a:t>2D Deconvolution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8FE0-3854-4128-BD4B-84AA4F5C6642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96" y="2628"/>
            <a:ext cx="2604504" cy="81236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20129" y="960454"/>
            <a:ext cx="5700012" cy="5567371"/>
            <a:chOff x="0" y="659613"/>
            <a:chExt cx="5700012" cy="55673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19646" t="13655" r="60702" b="8773"/>
            <a:stretch/>
          </p:blipFill>
          <p:spPr>
            <a:xfrm>
              <a:off x="0" y="1404091"/>
              <a:ext cx="1952172" cy="4355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78316" t="13459" b="8437"/>
            <a:stretch/>
          </p:blipFill>
          <p:spPr>
            <a:xfrm>
              <a:off x="3545960" y="1404091"/>
              <a:ext cx="2154052" cy="43853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74692" y="5857652"/>
              <a:ext cx="3744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linkClick r:id="rId6"/>
                </a:rPr>
                <a:t>JINST 13 P07006/7 </a:t>
              </a:r>
              <a:r>
                <a:rPr lang="en-US" dirty="0"/>
                <a:t>(2018)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39596" t="13754" r="41336" b="9858"/>
            <a:stretch/>
          </p:blipFill>
          <p:spPr>
            <a:xfrm>
              <a:off x="1756232" y="1432050"/>
              <a:ext cx="1894115" cy="428897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8857" y="696580"/>
              <a:ext cx="1731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Measured waveform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172" y="681401"/>
              <a:ext cx="1731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1-D deconvolution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57150" y="659613"/>
              <a:ext cx="1731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2-D deconvolution</a:t>
              </a:r>
              <a:endParaRPr lang="en-US" dirty="0"/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47663" y="738188"/>
          <a:ext cx="4808537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2" name="Equation" r:id="rId7" imgW="3200400" imgH="609480" progId="Equation.DSMT4">
                  <p:embed/>
                </p:oleObj>
              </mc:Choice>
              <mc:Fallback>
                <p:oleObj name="Equation" r:id="rId7" imgW="3200400" imgH="6094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738188"/>
                        <a:ext cx="4808537" cy="915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186755" y="3991926"/>
          <a:ext cx="5709054" cy="15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3" name="Equation" r:id="rId9" imgW="4216320" imgH="1168200" progId="Equation.DSMT4">
                  <p:embed/>
                </p:oleObj>
              </mc:Choice>
              <mc:Fallback>
                <p:oleObj name="Equation" r:id="rId9" imgW="4216320" imgH="11682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755" y="3991926"/>
                        <a:ext cx="5709054" cy="15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780981" y="1881998"/>
            <a:ext cx="25671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100" dirty="0"/>
              <a:t>R</a:t>
            </a:r>
            <a:r>
              <a:rPr lang="en-US" sz="2100" baseline="-25000" dirty="0"/>
              <a:t>1</a:t>
            </a:r>
            <a:r>
              <a:rPr lang="en-US" sz="2100" dirty="0"/>
              <a:t> represents the induced signal 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from (i+1)</a:t>
            </a:r>
            <a:r>
              <a:rPr lang="en-US" sz="2100" dirty="0" err="1" smtClean="0"/>
              <a:t>th</a:t>
            </a:r>
            <a:r>
              <a:rPr lang="en-US" sz="2100" dirty="0" smtClean="0"/>
              <a:t> </a:t>
            </a:r>
            <a:r>
              <a:rPr lang="en-US" sz="2100" dirty="0"/>
              <a:t>wire signal to </a:t>
            </a:r>
            <a:r>
              <a:rPr lang="en-US" sz="2100" dirty="0" err="1"/>
              <a:t>i</a:t>
            </a:r>
            <a:r>
              <a:rPr lang="en-US" sz="2100" dirty="0" err="1" smtClean="0"/>
              <a:t>th</a:t>
            </a:r>
            <a:r>
              <a:rPr lang="en-US" sz="2100" dirty="0" smtClean="0"/>
              <a:t> </a:t>
            </a:r>
            <a:r>
              <a:rPr lang="en-US" sz="2100" dirty="0"/>
              <a:t>wire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3338" y="5662969"/>
            <a:ext cx="4871818" cy="1061829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The inversion of matrix R can again </a:t>
            </a: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 smtClean="0"/>
              <a:t>be </a:t>
            </a:r>
            <a:r>
              <a:rPr lang="en-US" sz="2100" b="1" dirty="0"/>
              <a:t>done with deconvolution </a:t>
            </a:r>
            <a:r>
              <a:rPr lang="en-US" sz="2100" b="1" dirty="0" smtClean="0">
                <a:sym typeface="Wingdings" panose="05000000000000000000" pitchFamily="2" charset="2"/>
              </a:rPr>
              <a:t> </a:t>
            </a:r>
            <a:br>
              <a:rPr lang="en-US" sz="2100" b="1" dirty="0" smtClean="0">
                <a:sym typeface="Wingdings" panose="05000000000000000000" pitchFamily="2" charset="2"/>
              </a:rPr>
            </a:br>
            <a:r>
              <a:rPr lang="en-US" sz="2100" b="1" dirty="0" smtClean="0"/>
              <a:t>2-D </a:t>
            </a:r>
            <a:r>
              <a:rPr lang="en-US" sz="2100" b="1" dirty="0"/>
              <a:t>Fast Fourier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7699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02" y="1092820"/>
            <a:ext cx="6594088" cy="5263533"/>
          </a:xfrm>
        </p:spPr>
        <p:txBody>
          <a:bodyPr/>
          <a:lstStyle/>
          <a:p>
            <a:r>
              <a:rPr lang="en-US" dirty="0"/>
              <a:t>Quantitative evaluation of the signal processing chain </a:t>
            </a:r>
            <a:r>
              <a:rPr lang="en-US" dirty="0">
                <a:sym typeface="Wingdings" panose="05000000000000000000" pitchFamily="2" charset="2"/>
              </a:rPr>
              <a:t> inefficiency for prolonged tracks (large-angle) track</a:t>
            </a:r>
          </a:p>
          <a:p>
            <a:pPr lvl="1"/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4-wire plane proposal for DUNE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FDC7-4BFA-4AB7-B857-D801FFC6DA7E}" type="slidenum">
              <a:rPr lang="en-US" smtClean="0"/>
              <a:t>57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4702" y="66194"/>
            <a:ext cx="114076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Signal Processing Evaluation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28" y="1092820"/>
            <a:ext cx="5312866" cy="4516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17" y="3143436"/>
            <a:ext cx="6208257" cy="3714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21699" y="5707918"/>
            <a:ext cx="242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4"/>
              </a:rPr>
              <a:t>JINST</a:t>
            </a:r>
            <a:r>
              <a:rPr lang="en-US" sz="2400" dirty="0">
                <a:hlinkClick r:id="rId4"/>
              </a:rPr>
              <a:t>, 13, P07006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95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10" y="3468028"/>
            <a:ext cx="8806633" cy="3389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254" y="138083"/>
            <a:ext cx="720436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Calibration of Electronics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6108"/>
            <a:ext cx="7195127" cy="5257797"/>
          </a:xfrm>
        </p:spPr>
        <p:txBody>
          <a:bodyPr>
            <a:normAutofit/>
          </a:bodyPr>
          <a:lstStyle/>
          <a:p>
            <a:r>
              <a:rPr lang="en-US" dirty="0"/>
              <a:t>Observed imperfect response due to “imperfect pole cancellation”</a:t>
            </a:r>
          </a:p>
          <a:p>
            <a:pPr lvl="1"/>
            <a:r>
              <a:rPr lang="en-US" dirty="0"/>
              <a:t>Significantly reduced in the newer generation of ASICs</a:t>
            </a:r>
            <a:endParaRPr lang="en-US" sz="2800" dirty="0"/>
          </a:p>
          <a:p>
            <a:endParaRPr lang="en-US" sz="800" dirty="0"/>
          </a:p>
          <a:p>
            <a:r>
              <a:rPr lang="en-US" sz="2800" dirty="0"/>
              <a:t>Developed a procedure to </a:t>
            </a:r>
            <a:br>
              <a:rPr lang="en-US" sz="2800" dirty="0"/>
            </a:br>
            <a:r>
              <a:rPr lang="en-US" sz="2800" dirty="0"/>
              <a:t>calibrate out imperfect </a:t>
            </a:r>
            <a:br>
              <a:rPr lang="en-US" sz="2800" dirty="0"/>
            </a:br>
            <a:r>
              <a:rPr lang="en-US" sz="2800" dirty="0"/>
              <a:t>electronics response 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Being applied to </a:t>
            </a:r>
            <a:r>
              <a:rPr lang="en-US" sz="2400" dirty="0" err="1">
                <a:solidFill>
                  <a:srgbClr val="0070C0"/>
                </a:solidFill>
              </a:rPr>
              <a:t>protoDUNE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for ADC nonlinearity calibration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9D77-8DE1-49D2-80E3-2B4D0BB9D69B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109" y="138084"/>
            <a:ext cx="5181188" cy="3144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337" y="5832908"/>
            <a:ext cx="4862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 part II: </a:t>
            </a:r>
            <a:r>
              <a:rPr lang="en-US" sz="2400" dirty="0">
                <a:hlinkClick r:id="rId5"/>
              </a:rPr>
              <a:t>JINST, 13, P07007</a:t>
            </a:r>
            <a:endParaRPr lang="en-US" sz="2400" dirty="0"/>
          </a:p>
          <a:p>
            <a:r>
              <a:rPr lang="en-US" sz="2400" dirty="0"/>
              <a:t>Led by BNL in collaboration with CSU</a:t>
            </a:r>
          </a:p>
        </p:txBody>
      </p:sp>
    </p:spTree>
    <p:extLst>
      <p:ext uri="{BB962C8B-B14F-4D97-AF65-F5344CB8AC3E}">
        <p14:creationId xmlns:p14="http://schemas.microsoft.com/office/powerpoint/2010/main" val="20155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6" y="2724687"/>
            <a:ext cx="7647802" cy="3308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9" y="-200025"/>
            <a:ext cx="6659418" cy="1143000"/>
          </a:xfrm>
        </p:spPr>
        <p:txBody>
          <a:bodyPr/>
          <a:lstStyle/>
          <a:p>
            <a:r>
              <a:rPr lang="en-US" dirty="0" smtClean="0"/>
              <a:t>L1 Signal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81" y="667350"/>
            <a:ext cx="7894771" cy="5353372"/>
          </a:xfrm>
        </p:spPr>
        <p:txBody>
          <a:bodyPr/>
          <a:lstStyle/>
          <a:p>
            <a:r>
              <a:rPr lang="en-US" sz="2800" dirty="0"/>
              <a:t>L1 (compressed sensing)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a </a:t>
            </a:r>
            <a:r>
              <a:rPr lang="en-US" sz="2800" dirty="0"/>
              <a:t>good solution to the signal processing in the V-Y shorted region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9D77-8DE1-49D2-80E3-2B4D0BB9D69B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597" y="3206891"/>
            <a:ext cx="4464403" cy="297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152" y="116703"/>
            <a:ext cx="3376030" cy="3214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26" y="6297086"/>
            <a:ext cx="740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Thorough understanding of MicroBooNE detector achieved!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9536" y="6190898"/>
            <a:ext cx="405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7"/>
              </a:rPr>
              <a:t>JINST</a:t>
            </a:r>
            <a:r>
              <a:rPr lang="en-US" sz="2400" dirty="0">
                <a:hlinkClick r:id="rId7"/>
              </a:rPr>
              <a:t>, 13, P07007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953960" y="1653601"/>
          <a:ext cx="3295212" cy="111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Equation" r:id="rId8" imgW="1726920" imgH="583920" progId="Equation.DSMT4">
                  <p:embed/>
                </p:oleObj>
              </mc:Choice>
              <mc:Fallback>
                <p:oleObj name="Equation" r:id="rId8" imgW="1726920" imgH="5839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3960" y="1653601"/>
                        <a:ext cx="3295212" cy="1114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91363" y="1874138"/>
            <a:ext cx="4257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Candes</a:t>
            </a:r>
            <a:r>
              <a:rPr lang="en-US" dirty="0" smtClean="0"/>
              <a:t>, J. Romberg, T. Tao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-math/0503066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069" y="1239671"/>
            <a:ext cx="6627931" cy="480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952"/>
            <a:ext cx="8229600" cy="857250"/>
          </a:xfrm>
        </p:spPr>
        <p:txBody>
          <a:bodyPr/>
          <a:lstStyle/>
          <a:p>
            <a:r>
              <a:rPr lang="en-US" dirty="0" smtClean="0"/>
              <a:t>Big Questions in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247045"/>
            <a:ext cx="6041036" cy="5109308"/>
          </a:xfrm>
        </p:spPr>
        <p:txBody>
          <a:bodyPr>
            <a:noAutofit/>
          </a:bodyPr>
          <a:lstStyle/>
          <a:p>
            <a:r>
              <a:rPr lang="en-US" dirty="0"/>
              <a:t>Are neutrinos responsible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large matter anti-matter asymmetry?</a:t>
            </a:r>
          </a:p>
          <a:p>
            <a:r>
              <a:rPr lang="en-US" dirty="0"/>
              <a:t>What’s the neutrino mass hierarchy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4449" y="6042408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Review of “Neutrino Mass Hierarchy”</a:t>
            </a:r>
          </a:p>
          <a:p>
            <a:pPr algn="ctr"/>
            <a:r>
              <a:rPr lang="en-US" sz="2000" dirty="0" smtClean="0"/>
              <a:t>XQ and P. Vogel, </a:t>
            </a:r>
            <a:r>
              <a:rPr lang="en-US" sz="2000" dirty="0" smtClean="0">
                <a:hlinkClick r:id="rId3"/>
              </a:rPr>
              <a:t>Prog. Part. </a:t>
            </a:r>
            <a:r>
              <a:rPr lang="en-US" sz="2000" dirty="0" err="1" smtClean="0">
                <a:hlinkClick r:id="rId3"/>
              </a:rPr>
              <a:t>Nucl</a:t>
            </a:r>
            <a:r>
              <a:rPr lang="en-US" sz="2000" dirty="0" smtClean="0">
                <a:hlinkClick r:id="rId3"/>
              </a:rPr>
              <a:t>. Phys. 83, 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792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6" y="2724687"/>
            <a:ext cx="7647802" cy="3308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9" y="-200025"/>
            <a:ext cx="6659418" cy="1143000"/>
          </a:xfrm>
        </p:spPr>
        <p:txBody>
          <a:bodyPr/>
          <a:lstStyle/>
          <a:p>
            <a:r>
              <a:rPr lang="en-US" dirty="0"/>
              <a:t>SP for shorted-Y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81" y="825033"/>
            <a:ext cx="7894771" cy="5353372"/>
          </a:xfrm>
        </p:spPr>
        <p:txBody>
          <a:bodyPr/>
          <a:lstStyle/>
          <a:p>
            <a:r>
              <a:rPr lang="en-US" sz="2800" dirty="0"/>
              <a:t>L1 (compressed sensing) became a good solution to the signal processing in the V-Y shorted region  </a:t>
            </a:r>
          </a:p>
          <a:p>
            <a:pPr lvl="1"/>
            <a:r>
              <a:rPr lang="en-US" sz="2400" dirty="0"/>
              <a:t>Powerful new technique </a:t>
            </a:r>
            <a:r>
              <a:rPr lang="en-US" sz="2400" dirty="0" smtClean="0"/>
              <a:t>first </a:t>
            </a:r>
            <a:r>
              <a:rPr lang="en-US" sz="2400" dirty="0"/>
              <a:t>introduced in </a:t>
            </a:r>
            <a:r>
              <a:rPr lang="en-US" sz="2400" dirty="0" err="1"/>
              <a:t>LArTPC</a:t>
            </a:r>
            <a:r>
              <a:rPr lang="en-US" sz="2400" dirty="0"/>
              <a:t> </a:t>
            </a:r>
            <a:r>
              <a:rPr lang="en-US" sz="2400" dirty="0" smtClean="0"/>
              <a:t>by </a:t>
            </a:r>
            <a:r>
              <a:rPr lang="en-US" sz="2400" dirty="0"/>
              <a:t>BNL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9D77-8DE1-49D2-80E3-2B4D0BB9D69B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97" y="3206891"/>
            <a:ext cx="4464403" cy="297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152" y="116703"/>
            <a:ext cx="3376030" cy="3214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26" y="6297086"/>
            <a:ext cx="740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Thorough understanding of MicroBooNE detector achieved!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9536" y="6190898"/>
            <a:ext cx="405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6"/>
              </a:rPr>
              <a:t>JINST</a:t>
            </a:r>
            <a:r>
              <a:rPr lang="en-US" sz="2400" dirty="0">
                <a:hlinkClick r:id="rId6"/>
              </a:rPr>
              <a:t>, 13, P07007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96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1" y="1066800"/>
            <a:ext cx="790149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 bwMode="auto">
          <a:xfrm>
            <a:off x="644013" y="4606413"/>
            <a:ext cx="1905000" cy="8382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322F31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220272" y="4838700"/>
            <a:ext cx="1905000" cy="6858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322F3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413" y="152400"/>
            <a:ext cx="10574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Noise (ENC) </a:t>
            </a:r>
            <a:r>
              <a:rPr lang="en-US" sz="2400" b="1" i="1" dirty="0" err="1">
                <a:solidFill>
                  <a:srgbClr val="002060"/>
                </a:solidFill>
              </a:rPr>
              <a:t>vs</a:t>
            </a:r>
            <a:r>
              <a:rPr lang="en-US" sz="2400" b="1" dirty="0">
                <a:solidFill>
                  <a:srgbClr val="002060"/>
                </a:solidFill>
              </a:rPr>
              <a:t> TPC Sense Wire and Signal Cable Length  for CMOS at 300K and 89K                                                                                           </a:t>
            </a:r>
            <a:r>
              <a:rPr lang="en-US" b="1" u="sng" dirty="0">
                <a:solidFill>
                  <a:srgbClr val="002060"/>
                </a:solidFill>
              </a:rPr>
              <a:t>MIP Signal </a:t>
            </a:r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u="sng" dirty="0">
                <a:solidFill>
                  <a:srgbClr val="002060"/>
                </a:solidFill>
              </a:rPr>
              <a:t>3x3 and 5x5 mm Sense Wire Spacing</a:t>
            </a: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001000" y="1002247"/>
            <a:ext cx="1219200" cy="5979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8915400" y="4724400"/>
            <a:ext cx="0" cy="228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0218994" y="488301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CMOS at 77K: ENC&lt; 10</a:t>
            </a:r>
            <a:r>
              <a:rPr lang="en-US" b="1" i="1" baseline="30000" dirty="0">
                <a:solidFill>
                  <a:srgbClr val="002060"/>
                </a:solidFill>
              </a:rPr>
              <a:t>3 </a:t>
            </a:r>
            <a:r>
              <a:rPr lang="en-US" b="1" i="1" dirty="0">
                <a:solidFill>
                  <a:srgbClr val="002060"/>
                </a:solidFill>
              </a:rPr>
              <a:t>e rms</a:t>
            </a:r>
            <a:endParaRPr lang="en-US" b="1" i="1" baseline="30000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8991600" y="4876800"/>
            <a:ext cx="1272096" cy="3293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Oval 24"/>
          <p:cNvSpPr/>
          <p:nvPr/>
        </p:nvSpPr>
        <p:spPr bwMode="auto">
          <a:xfrm rot="917267">
            <a:off x="5812629" y="1907199"/>
            <a:ext cx="1295400" cy="914400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charset="0"/>
              <a:ea typeface="ＭＳ Ｐゴシック" pitchFamily="48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257800" y="5943600"/>
            <a:ext cx="0" cy="76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>
            <a:stCxn id="20" idx="3"/>
          </p:cNvCxnSpPr>
          <p:nvPr/>
        </p:nvCxnSpPr>
        <p:spPr bwMode="auto">
          <a:xfrm>
            <a:off x="2971800" y="1693741"/>
            <a:ext cx="3505200" cy="5922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685800" y="1225277"/>
            <a:ext cx="2209800" cy="9144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322F3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0213" y="468261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MicroBooNE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ENC~400 e </a:t>
            </a:r>
            <a:r>
              <a:rPr lang="en-US" b="1" dirty="0" err="1">
                <a:solidFill>
                  <a:srgbClr val="002060"/>
                </a:solidFill>
              </a:rPr>
              <a:t>rms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123207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DUNE with warm electronics (300K)</a:t>
            </a:r>
          </a:p>
          <a:p>
            <a:r>
              <a:rPr lang="en-US" b="1" dirty="0">
                <a:solidFill>
                  <a:srgbClr val="002060"/>
                </a:solidFill>
              </a:rPr>
              <a:t>ENC~6x10^3 e </a:t>
            </a:r>
            <a:r>
              <a:rPr lang="en-US" b="1" dirty="0" err="1">
                <a:solidFill>
                  <a:srgbClr val="002060"/>
                </a:solidFill>
              </a:rPr>
              <a:t>rms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2625213" y="5206181"/>
            <a:ext cx="2556387" cy="8136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035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629" y="-251603"/>
            <a:ext cx="1028337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 in Selecting Neutrinos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2825" y="762939"/>
            <a:ext cx="5742037" cy="39561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002D-55C7-4887-B855-91386DF42096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875" y="1314595"/>
            <a:ext cx="553998" cy="29154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dirty="0" smtClean="0"/>
              <a:t>4.8 </a:t>
            </a:r>
            <a:r>
              <a:rPr lang="en-US" sz="2400" dirty="0" err="1" smtClean="0"/>
              <a:t>ms</a:t>
            </a:r>
            <a:r>
              <a:rPr lang="en-US" sz="2400" dirty="0" smtClean="0"/>
              <a:t> drift window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057" y="1238152"/>
            <a:ext cx="2085343" cy="1502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9033" y="1443178"/>
            <a:ext cx="119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Coin. with ν beam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512751" y="1263384"/>
            <a:ext cx="1116138" cy="1321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512751" y="2518713"/>
            <a:ext cx="1138110" cy="66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0448144" y="1766343"/>
            <a:ext cx="26895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24937" y="4412691"/>
            <a:ext cx="373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20-30 TPC activities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69521" y="4412691"/>
            <a:ext cx="373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40-50 PMT activities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862199" y="5065891"/>
            <a:ext cx="10858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LArTPC</a:t>
            </a:r>
            <a:r>
              <a:rPr lang="en-US" sz="2400" dirty="0" smtClean="0"/>
              <a:t> is a slow detector, running on surface leads to significant challenges in selecting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key is to associate the correct T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(light info.) to the corresponding TPC cluster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Compressed Sensing with L1 regularization!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1066799"/>
            <a:ext cx="5681963" cy="2857384"/>
            <a:chOff x="609600" y="1066799"/>
            <a:chExt cx="5681963" cy="28573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135" y="1113243"/>
              <a:ext cx="5531428" cy="28109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09600" y="1066799"/>
              <a:ext cx="1596571" cy="419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"/>
            <a:ext cx="2177143" cy="6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952"/>
            <a:ext cx="8229600" cy="857250"/>
          </a:xfrm>
        </p:spPr>
        <p:txBody>
          <a:bodyPr/>
          <a:lstStyle/>
          <a:p>
            <a:r>
              <a:rPr lang="en-US" dirty="0" smtClean="0"/>
              <a:t>Big Questions in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247045"/>
            <a:ext cx="6041036" cy="5109308"/>
          </a:xfrm>
        </p:spPr>
        <p:txBody>
          <a:bodyPr>
            <a:noAutofit/>
          </a:bodyPr>
          <a:lstStyle/>
          <a:p>
            <a:r>
              <a:rPr lang="en-US" dirty="0"/>
              <a:t>Are neutrinos responsible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large matter anti-matter asymmetry?</a:t>
            </a:r>
          </a:p>
          <a:p>
            <a:r>
              <a:rPr lang="en-US" dirty="0"/>
              <a:t>What’s the neutrino mass hierarchy?</a:t>
            </a:r>
          </a:p>
          <a:p>
            <a:r>
              <a:rPr lang="en-US" dirty="0" smtClean="0"/>
              <a:t>Do sterile neutrinos exist?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8" y="2042651"/>
            <a:ext cx="6318864" cy="3554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6300" y="5803900"/>
            <a:ext cx="425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Symmetry magazine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8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952"/>
            <a:ext cx="8229600" cy="857250"/>
          </a:xfrm>
        </p:spPr>
        <p:txBody>
          <a:bodyPr/>
          <a:lstStyle/>
          <a:p>
            <a:r>
              <a:rPr lang="en-US" dirty="0" smtClean="0"/>
              <a:t>Big Questions in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247045"/>
            <a:ext cx="6041036" cy="5109308"/>
          </a:xfrm>
        </p:spPr>
        <p:txBody>
          <a:bodyPr>
            <a:noAutofit/>
          </a:bodyPr>
          <a:lstStyle/>
          <a:p>
            <a:r>
              <a:rPr lang="en-US" dirty="0"/>
              <a:t>Are neutrinos responsible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large matter anti-matter asymmetry?</a:t>
            </a:r>
          </a:p>
          <a:p>
            <a:r>
              <a:rPr lang="en-US" dirty="0"/>
              <a:t>What’s the neutrino mass hierarchy?</a:t>
            </a:r>
          </a:p>
          <a:p>
            <a:r>
              <a:rPr lang="en-US" dirty="0"/>
              <a:t>Do sterile neutrinos exist?</a:t>
            </a:r>
          </a:p>
          <a:p>
            <a:r>
              <a:rPr lang="en-US" dirty="0" smtClean="0"/>
              <a:t>Are neutrinos </a:t>
            </a:r>
            <a:r>
              <a:rPr lang="en-US" dirty="0"/>
              <a:t>Dirac 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Majorana</a:t>
            </a:r>
            <a:r>
              <a:rPr lang="en-US" dirty="0" smtClean="0"/>
              <a:t> </a:t>
            </a:r>
            <a:r>
              <a:rPr lang="en-US" dirty="0"/>
              <a:t>particles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 descr="http://hitoshi.berkeley.edu/neutrino/mas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49" y="1125202"/>
            <a:ext cx="5831666" cy="22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physics.umd.edu/news/photon/iss040/images/seesa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89" y="3683579"/>
            <a:ext cx="3722663" cy="29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2121" b="50954"/>
          <a:stretch/>
        </p:blipFill>
        <p:spPr>
          <a:xfrm>
            <a:off x="5769518" y="1003348"/>
            <a:ext cx="5936164" cy="520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952"/>
            <a:ext cx="8229600" cy="857250"/>
          </a:xfrm>
        </p:spPr>
        <p:txBody>
          <a:bodyPr/>
          <a:lstStyle/>
          <a:p>
            <a:r>
              <a:rPr lang="en-US" dirty="0" smtClean="0"/>
              <a:t>Big Questions in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247045"/>
            <a:ext cx="6041036" cy="5109308"/>
          </a:xfrm>
        </p:spPr>
        <p:txBody>
          <a:bodyPr>
            <a:noAutofit/>
          </a:bodyPr>
          <a:lstStyle/>
          <a:p>
            <a:r>
              <a:rPr lang="en-US" dirty="0"/>
              <a:t>Are neutrinos responsible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large matter anti-matter asymmetry?</a:t>
            </a:r>
          </a:p>
          <a:p>
            <a:r>
              <a:rPr lang="en-US" dirty="0"/>
              <a:t>What’s the neutrino mass hierarchy?</a:t>
            </a:r>
          </a:p>
          <a:p>
            <a:r>
              <a:rPr lang="en-US" dirty="0"/>
              <a:t>Do sterile neutrinos exist?</a:t>
            </a:r>
          </a:p>
          <a:p>
            <a:r>
              <a:rPr lang="en-US" dirty="0" smtClean="0"/>
              <a:t>Are neutrinos </a:t>
            </a:r>
            <a:r>
              <a:rPr lang="en-US" dirty="0"/>
              <a:t>Dirac 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Majorana</a:t>
            </a:r>
            <a:r>
              <a:rPr lang="en-US" dirty="0" smtClean="0"/>
              <a:t> </a:t>
            </a:r>
            <a:r>
              <a:rPr lang="en-US" dirty="0"/>
              <a:t>particles?</a:t>
            </a:r>
          </a:p>
          <a:p>
            <a:r>
              <a:rPr lang="en-US" dirty="0"/>
              <a:t>What is the neutrino mass</a:t>
            </a:r>
            <a:r>
              <a:rPr lang="en-US" dirty="0" smtClean="0"/>
              <a:t>?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FB77-A5AD-45B6-82AE-29E69E911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7D574DF-90B9-48FD-8F51-AA80B777E496}" vid="{489CFC70-3206-4E98-9D6E-673B48E9D2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2457</TotalTime>
  <Words>2299</Words>
  <Application>Microsoft Office PowerPoint</Application>
  <PresentationFormat>Widescreen</PresentationFormat>
  <Paragraphs>480</Paragraphs>
  <Slides>62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CMR12</vt:lpstr>
      <vt:lpstr>Helvetica Neue</vt:lpstr>
      <vt:lpstr>ＭＳ Ｐゴシック</vt:lpstr>
      <vt:lpstr>Arial</vt:lpstr>
      <vt:lpstr>Calibri</vt:lpstr>
      <vt:lpstr>Wingdings</vt:lpstr>
      <vt:lpstr>Theme1</vt:lpstr>
      <vt:lpstr>Equation</vt:lpstr>
      <vt:lpstr>Development of LArTPCs for  Neutrino Physics</vt:lpstr>
      <vt:lpstr>PowerPoint Presentation</vt:lpstr>
      <vt:lpstr>Neutrinos from the Universe</vt:lpstr>
      <vt:lpstr>PowerPoint Presentation</vt:lpstr>
      <vt:lpstr>Big Questions in Neutrino Physics</vt:lpstr>
      <vt:lpstr>Big Questions in Neutrino Physics</vt:lpstr>
      <vt:lpstr>Big Questions in Neutrino Physics</vt:lpstr>
      <vt:lpstr>Big Questions in Neutrino Physics</vt:lpstr>
      <vt:lpstr>Big Questions in Neutrino Physics</vt:lpstr>
      <vt:lpstr>Big Questions in Neutrino Physics</vt:lpstr>
      <vt:lpstr>Liquid Argon Time Projection Chambers (LArTPCs) for neutrino physics</vt:lpstr>
      <vt:lpstr>Early History of LArTPC Development</vt:lpstr>
      <vt:lpstr>Principle of Single-Phase Liquid Argon Time Projection Chamber (LArTPC) </vt:lpstr>
      <vt:lpstr>Unique capability to identify νe charge-current interactions in LArTPC</vt:lpstr>
      <vt:lpstr>Short-Baseline Neutrino Program</vt:lpstr>
      <vt:lpstr>Deep Underground Neutrino Experiment (DUNE)</vt:lpstr>
      <vt:lpstr>Path to 10s kT LArTPCs</vt:lpstr>
      <vt:lpstr>Why massive LArTPC?</vt:lpstr>
      <vt:lpstr>Why massive LArTPC?</vt:lpstr>
      <vt:lpstr>Why massive LArTPC?</vt:lpstr>
      <vt:lpstr>Why need massive LArTPC?</vt:lpstr>
      <vt:lpstr>Why massive LArTPC?</vt:lpstr>
      <vt:lpstr>Why massive LArTPC?</vt:lpstr>
      <vt:lpstr>The First 10 kT Module of DUNE</vt:lpstr>
      <vt:lpstr>Path towards 10 kT Single-Phase LArTPCs</vt:lpstr>
      <vt:lpstr>Technology Development in MicroBooNE</vt:lpstr>
      <vt:lpstr>TPC Signal Formation</vt:lpstr>
      <vt:lpstr>Cold Electronics</vt:lpstr>
      <vt:lpstr>Excess Noise Removal</vt:lpstr>
      <vt:lpstr>Improved Signal Processing: “2D Deconvolution”</vt:lpstr>
      <vt:lpstr>3D image reconstruction</vt:lpstr>
      <vt:lpstr>Traditional Reconstruction Approach:  2D matching  3D</vt:lpstr>
      <vt:lpstr>Wire-Cell Tomographic Event Reconstruction </vt:lpstr>
      <vt:lpstr>Solving: usage of Charge, Sparsity, Positivity, Connectivity</vt:lpstr>
      <vt:lpstr>Demonstration of Charge Matching</vt:lpstr>
      <vt:lpstr>Wire-Cell on the MicroBooNE Data</vt:lpstr>
      <vt:lpstr>Wire-Cell on MicroBooNE Data</vt:lpstr>
      <vt:lpstr>Neutrino Selection and Particle Identification</vt:lpstr>
      <vt:lpstr>Challenge in Selecting Neutrinos</vt:lpstr>
      <vt:lpstr>Before and After L1 Matching</vt:lpstr>
      <vt:lpstr>Before and After L1 Matching</vt:lpstr>
      <vt:lpstr>Current Focus: Development of Particle Identification</vt:lpstr>
      <vt:lpstr>Stay tuned for physics results from MicroBooNE!</vt:lpstr>
      <vt:lpstr>ProtoDUNE @ CERN </vt:lpstr>
      <vt:lpstr>APA and Cold Electronics</vt:lpstr>
      <vt:lpstr>The Enabling Technology for Giant LArTPCs: Cold Electronics</vt:lpstr>
      <vt:lpstr>7 GeV beam proton </vt:lpstr>
      <vt:lpstr>PowerPoint Presentation</vt:lpstr>
      <vt:lpstr>History of Large Liquid Scintillator Detector</vt:lpstr>
      <vt:lpstr>PowerPoint Presentation</vt:lpstr>
      <vt:lpstr>PowerPoint Presentation</vt:lpstr>
      <vt:lpstr>PowerPoint Presentation</vt:lpstr>
      <vt:lpstr>Signals from a Track Segment</vt:lpstr>
      <vt:lpstr>PowerPoint Presentation</vt:lpstr>
      <vt:lpstr>PowerPoint Presentation</vt:lpstr>
      <vt:lpstr>2D Deconvolution</vt:lpstr>
      <vt:lpstr>PowerPoint Presentation</vt:lpstr>
      <vt:lpstr>Calibration of Electronics Response</vt:lpstr>
      <vt:lpstr>L1 Signal Processing</vt:lpstr>
      <vt:lpstr>SP for shorted-Y region</vt:lpstr>
      <vt:lpstr>PowerPoint Presentation</vt:lpstr>
      <vt:lpstr>Challenge in Selecting Neutrinos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LArTPCs for Precision Neutrino Physics</dc:title>
  <dc:creator>Qian, Xin</dc:creator>
  <cp:lastModifiedBy>Qian, Xin</cp:lastModifiedBy>
  <cp:revision>215</cp:revision>
  <dcterms:created xsi:type="dcterms:W3CDTF">2019-02-02T20:38:36Z</dcterms:created>
  <dcterms:modified xsi:type="dcterms:W3CDTF">2019-03-19T15:45:59Z</dcterms:modified>
</cp:coreProperties>
</file>