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76" r:id="rId2"/>
    <p:sldId id="290" r:id="rId3"/>
    <p:sldId id="285" r:id="rId4"/>
    <p:sldId id="277" r:id="rId5"/>
    <p:sldId id="291" r:id="rId6"/>
    <p:sldId id="292" r:id="rId7"/>
    <p:sldId id="293" r:id="rId8"/>
    <p:sldId id="294" r:id="rId9"/>
    <p:sldId id="295" r:id="rId10"/>
    <p:sldId id="299" r:id="rId11"/>
    <p:sldId id="296" r:id="rId12"/>
    <p:sldId id="298" r:id="rId13"/>
    <p:sldId id="281" r:id="rId14"/>
    <p:sldId id="300" r:id="rId15"/>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autoAdjust="0"/>
  </p:normalViewPr>
  <p:slideViewPr>
    <p:cSldViewPr snapToGrid="0">
      <p:cViewPr>
        <p:scale>
          <a:sx n="80" d="100"/>
          <a:sy n="80" d="100"/>
        </p:scale>
        <p:origin x="-1440" y="-2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23"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6902C1-46A9-CE4A-A34B-B08C08E94971}" type="datetimeFigureOut">
              <a:rPr lang="en-US" smtClean="0"/>
              <a:t>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1C8D72-6CBE-3744-9928-F913132EC550}" type="slidenum">
              <a:rPr lang="en-US" smtClean="0"/>
              <a:t>‹#›</a:t>
            </a:fld>
            <a:endParaRPr lang="en-US"/>
          </a:p>
        </p:txBody>
      </p:sp>
    </p:spTree>
    <p:extLst>
      <p:ext uri="{BB962C8B-B14F-4D97-AF65-F5344CB8AC3E}">
        <p14:creationId xmlns:p14="http://schemas.microsoft.com/office/powerpoint/2010/main" val="22364833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A79B2-4DF9-4F4F-964A-D29ACBD94099}" type="datetimeFigureOut">
              <a:rPr lang="en-US" smtClean="0"/>
              <a:t>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220B08-4E42-4055-BA55-5DA104A10765}" type="slidenum">
              <a:rPr lang="en-US" smtClean="0"/>
              <a:t>‹#›</a:t>
            </a:fld>
            <a:endParaRPr lang="en-US"/>
          </a:p>
        </p:txBody>
      </p:sp>
    </p:spTree>
    <p:extLst>
      <p:ext uri="{BB962C8B-B14F-4D97-AF65-F5344CB8AC3E}">
        <p14:creationId xmlns:p14="http://schemas.microsoft.com/office/powerpoint/2010/main" val="2509093825"/>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762002"/>
            <a:ext cx="11582400" cy="1470025"/>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4300" b="1">
                <a:solidFill>
                  <a:schemeClr val="tx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75253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366383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884241"/>
            <a:ext cx="2641600" cy="56689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884237"/>
            <a:ext cx="77216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72204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183881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124201"/>
            <a:ext cx="10363200" cy="762000"/>
          </a:xfrm>
        </p:spPr>
        <p:txBody>
          <a:bodyPr anchor="t"/>
          <a:lstStyle>
            <a:lvl1pPr algn="l">
              <a:defRPr sz="5300" b="1" cap="all"/>
            </a:lvl1pPr>
          </a:lstStyle>
          <a:p>
            <a:r>
              <a:rPr lang="en-US" dirty="0"/>
              <a:t>Click to edit Master title style</a:t>
            </a:r>
          </a:p>
        </p:txBody>
      </p:sp>
      <p:sp>
        <p:nvSpPr>
          <p:cNvPr id="3" name="Text Placeholder 2"/>
          <p:cNvSpPr>
            <a:spLocks noGrp="1"/>
          </p:cNvSpPr>
          <p:nvPr>
            <p:ph type="body" idx="1"/>
          </p:nvPr>
        </p:nvSpPr>
        <p:spPr>
          <a:xfrm>
            <a:off x="406400" y="762001"/>
            <a:ext cx="11480800" cy="609600"/>
          </a:xfrm>
          <a:solidFill>
            <a:srgbClr val="3399FF"/>
          </a:solidFill>
        </p:spPr>
        <p:txBody>
          <a:bodyPr anchor="b"/>
          <a:lstStyle>
            <a:lvl1pPr marL="0" indent="0" algn="ctr">
              <a:buNone/>
              <a:defRPr sz="3200" b="1">
                <a:solidFill>
                  <a:schemeClr val="bg1"/>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132903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235906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269499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4" name="Footer Placeholder 4"/>
          <p:cNvSpPr>
            <a:spLocks noGrp="1"/>
          </p:cNvSpPr>
          <p:nvPr>
            <p:ph type="ftr" sz="quarter" idx="11"/>
          </p:nvPr>
        </p:nvSpPr>
        <p:spPr>
          <a:xfrm>
            <a:off x="4267200" y="6569076"/>
            <a:ext cx="3860800" cy="288925"/>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360826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242797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319502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50292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438400" y="914400"/>
            <a:ext cx="7315200" cy="4114800"/>
          </a:xfrm>
        </p:spPr>
        <p:txBody>
          <a:bodyPr rtlCol="0">
            <a:normAutofit/>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pPr lvl="0"/>
            <a:endParaRPr lang="en-US" noProof="0" dirty="0"/>
          </a:p>
        </p:txBody>
      </p:sp>
      <p:sp>
        <p:nvSpPr>
          <p:cNvPr id="4" name="Text Placeholder 3"/>
          <p:cNvSpPr>
            <a:spLocks noGrp="1"/>
          </p:cNvSpPr>
          <p:nvPr>
            <p:ph type="body" sz="half" idx="2"/>
          </p:nvPr>
        </p:nvSpPr>
        <p:spPr>
          <a:xfrm>
            <a:off x="2438400" y="5638802"/>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1/03/2019</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37702580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33339"/>
            <a:ext cx="10972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6629400"/>
            <a:ext cx="2844800" cy="228600"/>
          </a:xfrm>
          <a:prstGeom prst="rect">
            <a:avLst/>
          </a:prstGeom>
        </p:spPr>
        <p:txBody>
          <a:bodyPr vert="horz" wrap="square" lIns="91438" tIns="45719" rIns="91438" bIns="45719" numCol="1" anchor="ctr" anchorCtr="0" compatLnSpc="1">
            <a:prstTxWarp prst="textNoShape">
              <a:avLst/>
            </a:prstTxWarp>
          </a:bodyPr>
          <a:lstStyle>
            <a:lvl1pPr>
              <a:defRPr sz="1600">
                <a:solidFill>
                  <a:schemeClr val="tx1"/>
                </a:solidFill>
                <a:latin typeface="Calibri" pitchFamily="34" charset="0"/>
                <a:ea typeface="MS PGothic" pitchFamily="34" charset="-128"/>
                <a:cs typeface="+mn-cs"/>
              </a:defRPr>
            </a:lvl1pPr>
          </a:lstStyle>
          <a:p>
            <a:pPr>
              <a:defRPr/>
            </a:pPr>
            <a:r>
              <a:rPr lang="en-US" altLang="en-US" smtClean="0"/>
              <a:t>1/03/2019</a:t>
            </a:r>
            <a:endParaRPr lang="en-US" altLang="en-US" dirty="0"/>
          </a:p>
        </p:txBody>
      </p:sp>
      <p:sp>
        <p:nvSpPr>
          <p:cNvPr id="5" name="Footer Placeholder 4"/>
          <p:cNvSpPr>
            <a:spLocks noGrp="1"/>
          </p:cNvSpPr>
          <p:nvPr>
            <p:ph type="ftr" sz="quarter" idx="3"/>
          </p:nvPr>
        </p:nvSpPr>
        <p:spPr>
          <a:xfrm>
            <a:off x="4228041" y="6553202"/>
            <a:ext cx="3860800" cy="276225"/>
          </a:xfrm>
          <a:prstGeom prst="rect">
            <a:avLst/>
          </a:prstGeom>
        </p:spPr>
        <p:txBody>
          <a:bodyPr vert="horz" lIns="91438" tIns="45719" rIns="91438" bIns="45719" rtlCol="0" anchor="ctr"/>
          <a:lstStyle>
            <a:lvl1pPr algn="ctr" fontAlgn="auto">
              <a:spcBef>
                <a:spcPts val="0"/>
              </a:spcBef>
              <a:spcAft>
                <a:spcPts val="0"/>
              </a:spcAft>
              <a:defRPr sz="16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11479741" y="6492876"/>
            <a:ext cx="712259" cy="365125"/>
          </a:xfrm>
          <a:prstGeom prst="rect">
            <a:avLst/>
          </a:prstGeom>
        </p:spPr>
        <p:txBody>
          <a:bodyPr vert="horz" wrap="square" lIns="91438" tIns="45719" rIns="91438" bIns="45719" numCol="1" anchor="ctr" anchorCtr="0" compatLnSpc="1">
            <a:prstTxWarp prst="textNoShape">
              <a:avLst/>
            </a:prstTxWarp>
          </a:bodyPr>
          <a:lstStyle>
            <a:lvl1pPr algn="r">
              <a:defRPr sz="16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402170" y="762000"/>
            <a:ext cx="11512551"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6402" y="3"/>
            <a:ext cx="1533044" cy="76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9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5pPr>
      <a:lvl6pPr marL="609570" algn="ctr" rtl="0" fontAlgn="base">
        <a:spcBef>
          <a:spcPct val="0"/>
        </a:spcBef>
        <a:spcAft>
          <a:spcPct val="0"/>
        </a:spcAft>
        <a:defRPr sz="5900">
          <a:solidFill>
            <a:schemeClr val="tx1"/>
          </a:solidFill>
          <a:latin typeface="Calibri" charset="0"/>
          <a:ea typeface="ＭＳ Ｐゴシック" charset="0"/>
        </a:defRPr>
      </a:lvl6pPr>
      <a:lvl7pPr marL="1219140" algn="ctr" rtl="0" fontAlgn="base">
        <a:spcBef>
          <a:spcPct val="0"/>
        </a:spcBef>
        <a:spcAft>
          <a:spcPct val="0"/>
        </a:spcAft>
        <a:defRPr sz="5900">
          <a:solidFill>
            <a:schemeClr val="tx1"/>
          </a:solidFill>
          <a:latin typeface="Calibri" charset="0"/>
          <a:ea typeface="ＭＳ Ｐゴシック" charset="0"/>
        </a:defRPr>
      </a:lvl7pPr>
      <a:lvl8pPr marL="1828709" algn="ctr" rtl="0" fontAlgn="base">
        <a:spcBef>
          <a:spcPct val="0"/>
        </a:spcBef>
        <a:spcAft>
          <a:spcPct val="0"/>
        </a:spcAft>
        <a:defRPr sz="5900">
          <a:solidFill>
            <a:schemeClr val="tx1"/>
          </a:solidFill>
          <a:latin typeface="Calibri" charset="0"/>
          <a:ea typeface="ＭＳ Ｐゴシック" charset="0"/>
        </a:defRPr>
      </a:lvl8pPr>
      <a:lvl9pPr marL="2438278" algn="ctr" rtl="0" fontAlgn="base">
        <a:spcBef>
          <a:spcPct val="0"/>
        </a:spcBef>
        <a:spcAft>
          <a:spcPct val="0"/>
        </a:spcAft>
        <a:defRPr sz="5900">
          <a:solidFill>
            <a:schemeClr val="tx1"/>
          </a:solidFill>
          <a:latin typeface="Calibri" charset="0"/>
          <a:ea typeface="ＭＳ Ｐゴシック" charset="0"/>
        </a:defRPr>
      </a:lvl9pPr>
    </p:titleStyle>
    <p:bodyStyle>
      <a:lvl1pPr marL="457178" indent="-457178"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990550" indent="-380981" algn="l" rtl="0" eaLnBrk="0" fontAlgn="base" hangingPunct="0">
        <a:spcBef>
          <a:spcPct val="20000"/>
        </a:spcBef>
        <a:spcAft>
          <a:spcPct val="0"/>
        </a:spcAft>
        <a:buFont typeface="Arial" pitchFamily="34" charset="0"/>
        <a:buChar char="–"/>
        <a:defRPr sz="2700" b="1" kern="1200">
          <a:solidFill>
            <a:schemeClr val="tx1"/>
          </a:solidFill>
          <a:latin typeface="+mn-lt"/>
          <a:ea typeface="MS PGothic" pitchFamily="34" charset="-128"/>
          <a:cs typeface="MS PGothic" charset="0"/>
        </a:defRPr>
      </a:lvl2pPr>
      <a:lvl3pPr marL="1523925" indent="-304784" algn="l" rtl="0" eaLnBrk="0" fontAlgn="base" hangingPunct="0">
        <a:spcBef>
          <a:spcPct val="20000"/>
        </a:spcBef>
        <a:spcAft>
          <a:spcPct val="0"/>
        </a:spcAft>
        <a:buFont typeface="Arial" pitchFamily="34" charset="0"/>
        <a:buChar char="•"/>
        <a:defRPr sz="2400" b="1" kern="1200">
          <a:solidFill>
            <a:schemeClr val="tx1"/>
          </a:solidFill>
          <a:latin typeface="+mn-lt"/>
          <a:ea typeface="MS PGothic" pitchFamily="34" charset="-128"/>
          <a:cs typeface="MS PGothic" charset="0"/>
        </a:defRPr>
      </a:lvl3pPr>
      <a:lvl4pPr marL="2133493" indent="-304784" algn="l" rtl="0" eaLnBrk="0" fontAlgn="base" hangingPunct="0">
        <a:spcBef>
          <a:spcPct val="20000"/>
        </a:spcBef>
        <a:spcAft>
          <a:spcPct val="0"/>
        </a:spcAft>
        <a:buFont typeface="Arial" pitchFamily="34" charset="0"/>
        <a:buChar char="–"/>
        <a:defRPr sz="2100" b="1" kern="1200">
          <a:solidFill>
            <a:schemeClr val="tx1"/>
          </a:solidFill>
          <a:latin typeface="+mn-lt"/>
          <a:ea typeface="MS PGothic" pitchFamily="34" charset="-128"/>
          <a:cs typeface="MS PGothic" charset="0"/>
        </a:defRPr>
      </a:lvl4pPr>
      <a:lvl5pPr marL="2743062" indent="-304784" algn="l" rtl="0" eaLnBrk="0" fontAlgn="base" hangingPunct="0">
        <a:spcBef>
          <a:spcPct val="20000"/>
        </a:spcBef>
        <a:spcAft>
          <a:spcPct val="0"/>
        </a:spcAft>
        <a:buFont typeface="Arial" pitchFamily="34" charset="0"/>
        <a:buChar char="»"/>
        <a:defRPr sz="1900" b="1" kern="1200">
          <a:solidFill>
            <a:schemeClr val="tx1"/>
          </a:solidFill>
          <a:latin typeface="+mn-lt"/>
          <a:ea typeface="MS PGothic" pitchFamily="34" charset="-128"/>
          <a:cs typeface="MS PGothic" charset="0"/>
        </a:defRPr>
      </a:lvl5pPr>
      <a:lvl6pPr marL="335263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t>Agenda</a:t>
            </a:r>
            <a:endParaRPr lang="en-US" sz="4000" dirty="0"/>
          </a:p>
        </p:txBody>
      </p:sp>
      <p:sp>
        <p:nvSpPr>
          <p:cNvPr id="7" name="Content Placeholder 6"/>
          <p:cNvSpPr>
            <a:spLocks noGrp="1"/>
          </p:cNvSpPr>
          <p:nvPr>
            <p:ph idx="1"/>
          </p:nvPr>
        </p:nvSpPr>
        <p:spPr>
          <a:xfrm>
            <a:off x="510641" y="1033153"/>
            <a:ext cx="11071761" cy="3978235"/>
          </a:xfrm>
        </p:spPr>
        <p:txBody>
          <a:bodyPr/>
          <a:lstStyle/>
          <a:p>
            <a:r>
              <a:rPr lang="en-US" dirty="0"/>
              <a:t>Evolution of the HCAL Tiles contract</a:t>
            </a:r>
          </a:p>
          <a:p>
            <a:r>
              <a:rPr lang="en-US" dirty="0"/>
              <a:t>P</a:t>
            </a:r>
            <a:r>
              <a:rPr lang="en-US" dirty="0" smtClean="0"/>
              <a:t>lan </a:t>
            </a:r>
            <a:r>
              <a:rPr lang="en-US" dirty="0"/>
              <a:t>to replace people retiring and timescale</a:t>
            </a:r>
          </a:p>
          <a:p>
            <a:r>
              <a:rPr lang="en-US" dirty="0"/>
              <a:t>Status of LLP procurements</a:t>
            </a:r>
          </a:p>
          <a:p>
            <a:r>
              <a:rPr lang="en-US" dirty="0"/>
              <a:t>Status of sub-detectors</a:t>
            </a:r>
          </a:p>
          <a:p>
            <a:r>
              <a:rPr lang="en-US" dirty="0"/>
              <a:t>Outcome of the MVTX review that took place in November ’18</a:t>
            </a:r>
          </a:p>
          <a:p>
            <a:r>
              <a:rPr lang="en-US" dirty="0"/>
              <a:t>Any issues / </a:t>
            </a:r>
            <a:r>
              <a:rPr lang="en-US" dirty="0" smtClean="0"/>
              <a:t>concerns</a:t>
            </a:r>
            <a:r>
              <a:rPr lang="en-US" dirty="0" smtClean="0"/>
              <a:t>  </a:t>
            </a:r>
            <a:endParaRPr lang="en-US" dirty="0"/>
          </a:p>
        </p:txBody>
      </p:sp>
      <p:sp>
        <p:nvSpPr>
          <p:cNvPr id="3" name="Date Placeholder 2"/>
          <p:cNvSpPr>
            <a:spLocks noGrp="1"/>
          </p:cNvSpPr>
          <p:nvPr>
            <p:ph type="dt" sz="half" idx="10"/>
          </p:nvPr>
        </p:nvSpPr>
        <p:spPr/>
        <p:txBody>
          <a:bodyPr/>
          <a:lstStyle/>
          <a:p>
            <a:pPr>
              <a:defRPr/>
            </a:pPr>
            <a:r>
              <a:rPr lang="en-US" altLang="en-US" smtClean="0"/>
              <a:t>1/03/2019</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a:t>
            </a:fld>
            <a:endParaRPr lang="en-US" altLang="en-US" dirty="0"/>
          </a:p>
        </p:txBody>
      </p:sp>
    </p:spTree>
    <p:extLst>
      <p:ext uri="{BB962C8B-B14F-4D97-AF65-F5344CB8AC3E}">
        <p14:creationId xmlns:p14="http://schemas.microsoft.com/office/powerpoint/2010/main" val="37325597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1127B-EB10-FE4C-87BC-D87E2E5F259D}"/>
              </a:ext>
            </a:extLst>
          </p:cNvPr>
          <p:cNvSpPr>
            <a:spLocks noGrp="1"/>
          </p:cNvSpPr>
          <p:nvPr>
            <p:ph type="title"/>
          </p:nvPr>
        </p:nvSpPr>
        <p:spPr/>
        <p:txBody>
          <a:bodyPr/>
          <a:lstStyle/>
          <a:p>
            <a:r>
              <a:rPr lang="en-US" dirty="0"/>
              <a:t>OHCAL sectors piling up</a:t>
            </a:r>
          </a:p>
        </p:txBody>
      </p:sp>
      <p:sp>
        <p:nvSpPr>
          <p:cNvPr id="3" name="Date Placeholder 2">
            <a:extLst>
              <a:ext uri="{FF2B5EF4-FFF2-40B4-BE49-F238E27FC236}">
                <a16:creationId xmlns:a16="http://schemas.microsoft.com/office/drawing/2014/main" xmlns="" id="{5F511145-38A7-6B4A-9610-FB137FEAB91E}"/>
              </a:ext>
            </a:extLst>
          </p:cNvPr>
          <p:cNvSpPr>
            <a:spLocks noGrp="1"/>
          </p:cNvSpPr>
          <p:nvPr>
            <p:ph type="dt" sz="half" idx="10"/>
          </p:nvPr>
        </p:nvSpPr>
        <p:spPr/>
        <p:txBody>
          <a:bodyPr/>
          <a:lstStyle/>
          <a:p>
            <a:r>
              <a:rPr lang="en-US" smtClean="0"/>
              <a:t>1/03/2019</a:t>
            </a:r>
            <a:endParaRPr lang="en-US"/>
          </a:p>
        </p:txBody>
      </p:sp>
      <p:sp>
        <p:nvSpPr>
          <p:cNvPr id="4" name="Footer Placeholder 3">
            <a:extLst>
              <a:ext uri="{FF2B5EF4-FFF2-40B4-BE49-F238E27FC236}">
                <a16:creationId xmlns:a16="http://schemas.microsoft.com/office/drawing/2014/main" xmlns="" id="{AE3BFDA6-F46A-D644-B318-6C62D4881DEF}"/>
              </a:ext>
            </a:extLst>
          </p:cNvPr>
          <p:cNvSpPr>
            <a:spLocks noGrp="1"/>
          </p:cNvSpPr>
          <p:nvPr>
            <p:ph type="ftr" sz="quarter" idx="11"/>
          </p:nvPr>
        </p:nvSpPr>
        <p:spPr/>
        <p:txBody>
          <a:bodyPr/>
          <a:lstStyle/>
          <a:p>
            <a:r>
              <a:rPr lang="en-US" smtClean="0"/>
              <a:t>PMG</a:t>
            </a:r>
            <a:endParaRPr lang="en-US"/>
          </a:p>
        </p:txBody>
      </p:sp>
      <p:sp>
        <p:nvSpPr>
          <p:cNvPr id="5" name="Slide Number Placeholder 4">
            <a:extLst>
              <a:ext uri="{FF2B5EF4-FFF2-40B4-BE49-F238E27FC236}">
                <a16:creationId xmlns:a16="http://schemas.microsoft.com/office/drawing/2014/main" xmlns="" id="{93852C36-76BC-4840-AED5-A3B6FBB64830}"/>
              </a:ext>
            </a:extLst>
          </p:cNvPr>
          <p:cNvSpPr>
            <a:spLocks noGrp="1"/>
          </p:cNvSpPr>
          <p:nvPr>
            <p:ph type="sldNum" sz="quarter" idx="12"/>
          </p:nvPr>
        </p:nvSpPr>
        <p:spPr/>
        <p:txBody>
          <a:bodyPr/>
          <a:lstStyle/>
          <a:p>
            <a:fld id="{6831589C-E703-044C-B732-0A5D3C1F72A6}" type="slidenum">
              <a:rPr lang="en-US" smtClean="0"/>
              <a:t>10</a:t>
            </a:fld>
            <a:endParaRPr lang="en-US"/>
          </a:p>
        </p:txBody>
      </p:sp>
      <p:pic>
        <p:nvPicPr>
          <p:cNvPr id="7" name="Picture 6">
            <a:extLst>
              <a:ext uri="{FF2B5EF4-FFF2-40B4-BE49-F238E27FC236}">
                <a16:creationId xmlns:a16="http://schemas.microsoft.com/office/drawing/2014/main" xmlns="" id="{E0F03ECF-7162-244C-8D2C-E69CFA6978D2}"/>
              </a:ext>
            </a:extLst>
          </p:cNvPr>
          <p:cNvPicPr>
            <a:picLocks noChangeAspect="1"/>
          </p:cNvPicPr>
          <p:nvPr/>
        </p:nvPicPr>
        <p:blipFill>
          <a:blip r:embed="rId2"/>
          <a:stretch>
            <a:fillRect/>
          </a:stretch>
        </p:blipFill>
        <p:spPr>
          <a:xfrm>
            <a:off x="320233" y="1102660"/>
            <a:ext cx="3441530" cy="3429000"/>
          </a:xfrm>
          <a:prstGeom prst="rect">
            <a:avLst/>
          </a:prstGeom>
        </p:spPr>
      </p:pic>
      <p:pic>
        <p:nvPicPr>
          <p:cNvPr id="9" name="Picture 8">
            <a:extLst>
              <a:ext uri="{FF2B5EF4-FFF2-40B4-BE49-F238E27FC236}">
                <a16:creationId xmlns:a16="http://schemas.microsoft.com/office/drawing/2014/main" xmlns="" id="{F352B3D0-E64D-194D-B36D-60510B481EBA}"/>
              </a:ext>
            </a:extLst>
          </p:cNvPr>
          <p:cNvPicPr>
            <a:picLocks noChangeAspect="1"/>
          </p:cNvPicPr>
          <p:nvPr/>
        </p:nvPicPr>
        <p:blipFill>
          <a:blip r:embed="rId3"/>
          <a:stretch>
            <a:fillRect/>
          </a:stretch>
        </p:blipFill>
        <p:spPr>
          <a:xfrm>
            <a:off x="4038600" y="1102660"/>
            <a:ext cx="4178232" cy="3133674"/>
          </a:xfrm>
          <a:prstGeom prst="rect">
            <a:avLst/>
          </a:prstGeom>
        </p:spPr>
      </p:pic>
      <p:pic>
        <p:nvPicPr>
          <p:cNvPr id="10" name="Picture 9">
            <a:extLst>
              <a:ext uri="{FF2B5EF4-FFF2-40B4-BE49-F238E27FC236}">
                <a16:creationId xmlns:a16="http://schemas.microsoft.com/office/drawing/2014/main" xmlns="" id="{71B3E488-8E87-DA43-A3D4-F27DA49674DF}"/>
              </a:ext>
            </a:extLst>
          </p:cNvPr>
          <p:cNvPicPr>
            <a:picLocks noChangeAspect="1"/>
          </p:cNvPicPr>
          <p:nvPr/>
        </p:nvPicPr>
        <p:blipFill>
          <a:blip r:embed="rId4"/>
          <a:stretch>
            <a:fillRect/>
          </a:stretch>
        </p:blipFill>
        <p:spPr>
          <a:xfrm>
            <a:off x="8430239" y="1498922"/>
            <a:ext cx="3649883" cy="2737412"/>
          </a:xfrm>
          <a:prstGeom prst="rect">
            <a:avLst/>
          </a:prstGeom>
        </p:spPr>
      </p:pic>
      <p:sp>
        <p:nvSpPr>
          <p:cNvPr id="6" name="TextBox 5"/>
          <p:cNvSpPr txBox="1"/>
          <p:nvPr/>
        </p:nvSpPr>
        <p:spPr>
          <a:xfrm>
            <a:off x="4127500" y="5000625"/>
            <a:ext cx="2861280" cy="584776"/>
          </a:xfrm>
          <a:prstGeom prst="rect">
            <a:avLst/>
          </a:prstGeom>
          <a:noFill/>
        </p:spPr>
        <p:txBody>
          <a:bodyPr wrap="none" rtlCol="0">
            <a:spAutoFit/>
          </a:bodyPr>
          <a:lstStyle/>
          <a:p>
            <a:r>
              <a:rPr lang="en-US" sz="3200" dirty="0" smtClean="0"/>
              <a:t>8 sectors at BNL</a:t>
            </a:r>
            <a:endParaRPr lang="en-US" sz="3200" dirty="0"/>
          </a:p>
        </p:txBody>
      </p:sp>
    </p:spTree>
    <p:extLst>
      <p:ext uri="{BB962C8B-B14F-4D97-AF65-F5344CB8AC3E}">
        <p14:creationId xmlns:p14="http://schemas.microsoft.com/office/powerpoint/2010/main" val="358463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7" y="1"/>
            <a:ext cx="10972800" cy="728663"/>
          </a:xfrm>
        </p:spPr>
        <p:txBody>
          <a:bodyPr/>
          <a:lstStyle/>
          <a:p>
            <a:r>
              <a:rPr lang="en-US" dirty="0" smtClean="0"/>
              <a:t>Calorimeter Electronics Update</a:t>
            </a:r>
            <a:endParaRPr lang="en-US" dirty="0"/>
          </a:p>
        </p:txBody>
      </p:sp>
      <p:sp>
        <p:nvSpPr>
          <p:cNvPr id="3" name="Content Placeholder 2"/>
          <p:cNvSpPr>
            <a:spLocks noGrp="1"/>
          </p:cNvSpPr>
          <p:nvPr>
            <p:ph idx="1"/>
          </p:nvPr>
        </p:nvSpPr>
        <p:spPr>
          <a:xfrm>
            <a:off x="304800" y="990600"/>
            <a:ext cx="11887200" cy="4525963"/>
          </a:xfrm>
        </p:spPr>
        <p:txBody>
          <a:bodyPr/>
          <a:lstStyle/>
          <a:p>
            <a:r>
              <a:rPr lang="en-US" sz="2100" dirty="0"/>
              <a:t>SiPM </a:t>
            </a:r>
            <a:r>
              <a:rPr lang="en-US" sz="2100" dirty="0"/>
              <a:t>order has been placed with </a:t>
            </a:r>
            <a:r>
              <a:rPr lang="en-US" sz="2100" dirty="0"/>
              <a:t>Hamamatsu.  </a:t>
            </a:r>
            <a:r>
              <a:rPr lang="en-US" sz="2100" dirty="0"/>
              <a:t>Delivery of first devices </a:t>
            </a:r>
            <a:r>
              <a:rPr lang="en-US" sz="2100" dirty="0"/>
              <a:t> Feb 2019</a:t>
            </a:r>
          </a:p>
          <a:p>
            <a:r>
              <a:rPr lang="en-US" sz="2100" dirty="0"/>
              <a:t>Work </a:t>
            </a:r>
            <a:r>
              <a:rPr lang="en-US" sz="2100" dirty="0"/>
              <a:t>continues to develop Q/A testing and sorting stands for the SiPM testing </a:t>
            </a:r>
            <a:r>
              <a:rPr lang="en-US" sz="2100" dirty="0"/>
              <a:t>up at Debrecen University. Debrecen and Univ </a:t>
            </a:r>
            <a:r>
              <a:rPr lang="en-US" sz="2100" dirty="0"/>
              <a:t>of Michigan </a:t>
            </a:r>
            <a:r>
              <a:rPr lang="en-US" sz="2100" dirty="0"/>
              <a:t> will share the testing  responsibilities.</a:t>
            </a:r>
            <a:endParaRPr lang="en-US" sz="2100" dirty="0"/>
          </a:p>
          <a:p>
            <a:r>
              <a:rPr lang="en-US" sz="2100" dirty="0"/>
              <a:t>The orders for the EMCal Sector 0 preamps and internal SiPM-to-Preamp flex cables have been delivered and Q/A tested. </a:t>
            </a:r>
            <a:r>
              <a:rPr lang="en-US" sz="2100" dirty="0"/>
              <a:t> </a:t>
            </a:r>
          </a:p>
          <a:p>
            <a:r>
              <a:rPr lang="en-US" sz="2100" dirty="0"/>
              <a:t>The </a:t>
            </a:r>
            <a:r>
              <a:rPr lang="en-US" sz="2100" dirty="0"/>
              <a:t>order for the EMCal Interface board has been </a:t>
            </a:r>
            <a:r>
              <a:rPr lang="en-US" sz="2100" dirty="0"/>
              <a:t>placed. Delivery Dec 2018</a:t>
            </a:r>
          </a:p>
          <a:p>
            <a:r>
              <a:rPr lang="en-US" sz="2100" dirty="0"/>
              <a:t>HCal </a:t>
            </a:r>
            <a:r>
              <a:rPr lang="en-US" sz="2100" dirty="0"/>
              <a:t>Preamp boards </a:t>
            </a:r>
            <a:r>
              <a:rPr lang="en-US" sz="2100" dirty="0"/>
              <a:t>&amp; Interface </a:t>
            </a:r>
            <a:r>
              <a:rPr lang="en-US" sz="2100" dirty="0"/>
              <a:t>Boards for module 1-6 has been </a:t>
            </a:r>
            <a:r>
              <a:rPr lang="en-US" sz="2100" dirty="0"/>
              <a:t>placed. Delivery Jan 2019  </a:t>
            </a:r>
            <a:r>
              <a:rPr lang="en-US" sz="2100" dirty="0"/>
              <a:t>Components for a mock up installation on an HCal module have been assembled, with a mockup installation of electronics and cabling scheduled in </a:t>
            </a:r>
            <a:r>
              <a:rPr lang="en-US" sz="2100" dirty="0"/>
              <a:t>December </a:t>
            </a:r>
            <a:endParaRPr lang="en-US" sz="2100" dirty="0"/>
          </a:p>
          <a:p>
            <a:r>
              <a:rPr lang="en-US" sz="2100" dirty="0"/>
              <a:t>Design of the next version of the sPHENIX Calorimeter Digitizer Crate Controller and Clock Module has been completed and modules assembled. Testing of the new modules has started and is expected to be completed before a design review currently now scheduled for the first week of January </a:t>
            </a:r>
            <a:r>
              <a:rPr lang="en-US" sz="2100" dirty="0"/>
              <a:t>2019.</a:t>
            </a:r>
          </a:p>
          <a:p>
            <a:r>
              <a:rPr lang="en-US" sz="2100" dirty="0"/>
              <a:t>SOW </a:t>
            </a:r>
            <a:r>
              <a:rPr lang="en-US" sz="2100" dirty="0"/>
              <a:t>between Columbia University/Nevis Labs and Brookhaven National Lab for the assembly of a 7-Crate Calorimeter Digitizer System has been completed and submitted to BNL procurement. The 7-Crate system will be used to develop and test the full calorimeter readout </a:t>
            </a:r>
            <a:r>
              <a:rPr lang="en-US" sz="2100" dirty="0"/>
              <a:t>chain. </a:t>
            </a:r>
            <a:endParaRPr lang="en-US" sz="2100" dirty="0"/>
          </a:p>
          <a:p>
            <a:pPr marL="0" indent="0">
              <a:buNone/>
            </a:pPr>
            <a:endParaRPr lang="en-US" sz="2100"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Tree>
    <p:extLst>
      <p:ext uri="{BB962C8B-B14F-4D97-AF65-F5344CB8AC3E}">
        <p14:creationId xmlns:p14="http://schemas.microsoft.com/office/powerpoint/2010/main" val="199407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DAQ/Trigger Update</a:t>
            </a:r>
            <a:endParaRPr lang="en-US" dirty="0"/>
          </a:p>
        </p:txBody>
      </p:sp>
      <p:sp>
        <p:nvSpPr>
          <p:cNvPr id="9" name="Content Placeholder 8"/>
          <p:cNvSpPr>
            <a:spLocks noGrp="1"/>
          </p:cNvSpPr>
          <p:nvPr>
            <p:ph idx="1"/>
          </p:nvPr>
        </p:nvSpPr>
        <p:spPr>
          <a:xfrm>
            <a:off x="587375" y="2332037"/>
            <a:ext cx="10972800" cy="4525963"/>
          </a:xfrm>
        </p:spPr>
        <p:txBody>
          <a:bodyPr/>
          <a:lstStyle/>
          <a:p>
            <a:r>
              <a:rPr lang="en-US" sz="2700" dirty="0"/>
              <a:t>Prep for a January </a:t>
            </a:r>
            <a:r>
              <a:rPr lang="en-US" sz="2700" dirty="0"/>
              <a:t>“down-select” review that will determine whether the Local-Level 1 </a:t>
            </a:r>
            <a:r>
              <a:rPr lang="en-US" sz="2700" dirty="0"/>
              <a:t>hardware.  </a:t>
            </a:r>
            <a:r>
              <a:rPr lang="en-US" sz="2700" dirty="0"/>
              <a:t>we will consist of </a:t>
            </a:r>
            <a:endParaRPr lang="en-US" sz="2700" dirty="0"/>
          </a:p>
          <a:p>
            <a:pPr lvl="1"/>
            <a:r>
              <a:rPr lang="en-US" sz="2100" dirty="0"/>
              <a:t>A new </a:t>
            </a:r>
            <a:r>
              <a:rPr lang="en-US" sz="2100" dirty="0"/>
              <a:t>electronics boards designed by the Nevis </a:t>
            </a:r>
            <a:r>
              <a:rPr lang="en-US" sz="2100" dirty="0"/>
              <a:t>group</a:t>
            </a:r>
          </a:p>
          <a:p>
            <a:pPr lvl="1"/>
            <a:r>
              <a:rPr lang="en-US" sz="2100" dirty="0"/>
              <a:t>The </a:t>
            </a:r>
            <a:r>
              <a:rPr lang="en-US" sz="2100" dirty="0"/>
              <a:t>ATLAS gFEX (“global Feature Extractor”) board. </a:t>
            </a:r>
            <a:endParaRPr lang="en-US" sz="2100" dirty="0"/>
          </a:p>
          <a:p>
            <a:pPr lvl="1"/>
            <a:r>
              <a:rPr lang="en-US" sz="2100" b="0" dirty="0"/>
              <a:t>The </a:t>
            </a:r>
            <a:r>
              <a:rPr lang="en-US" sz="2100" b="0" dirty="0"/>
              <a:t>Local-Level 1 system uses information from the detectors, </a:t>
            </a:r>
            <a:r>
              <a:rPr lang="en-US" sz="2100" b="0" dirty="0"/>
              <a:t> to </a:t>
            </a:r>
            <a:r>
              <a:rPr lang="en-US" sz="2100" b="0" dirty="0"/>
              <a:t>help the master Global Level-1 system (GL1) determine whether or not the data from a given RHIC collision should be recorded or </a:t>
            </a:r>
            <a:r>
              <a:rPr lang="en-US" sz="2100" b="0" dirty="0"/>
              <a:t>discarded.  </a:t>
            </a:r>
            <a:endParaRPr lang="en-US" sz="2100" b="0" dirty="0"/>
          </a:p>
          <a:p>
            <a:r>
              <a:rPr lang="en-US" sz="2700" dirty="0"/>
              <a:t>The development of the “Granule Timing Module” (GTM) firmware that </a:t>
            </a:r>
            <a:r>
              <a:rPr lang="en-US" sz="2700" dirty="0" smtClean="0"/>
              <a:t>has </a:t>
            </a:r>
            <a:r>
              <a:rPr lang="en-US" sz="2700" dirty="0"/>
              <a:t>been </a:t>
            </a:r>
            <a:r>
              <a:rPr lang="en-US" sz="2700" dirty="0"/>
              <a:t>completed. </a:t>
            </a:r>
            <a:r>
              <a:rPr lang="en-US" dirty="0" smtClean="0"/>
              <a:t> </a:t>
            </a:r>
          </a:p>
          <a:p>
            <a:pPr lvl="1"/>
            <a:r>
              <a:rPr lang="en-US" sz="2100" dirty="0"/>
              <a:t>We </a:t>
            </a:r>
            <a:r>
              <a:rPr lang="en-US" sz="2100" dirty="0"/>
              <a:t>refer to the sPHENIX GTM as “virtual GTM” (</a:t>
            </a:r>
            <a:r>
              <a:rPr lang="en-US" sz="2100" dirty="0" err="1"/>
              <a:t>vGTM</a:t>
            </a:r>
            <a:r>
              <a:rPr lang="en-US" sz="2100" dirty="0"/>
              <a:t>), because it is now entirely implemented in firmware on a FPGA. </a:t>
            </a:r>
            <a:r>
              <a:rPr lang="en-US" sz="2100" dirty="0"/>
              <a:t> </a:t>
            </a:r>
            <a:endParaRPr lang="en-US" sz="2100" dirty="0"/>
          </a:p>
          <a:p>
            <a:pPr marL="0" indent="0">
              <a:buNone/>
            </a:pPr>
            <a:endParaRPr lang="en-US"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pic>
        <p:nvPicPr>
          <p:cNvPr id="7" name="Picture 6"/>
          <p:cNvPicPr/>
          <p:nvPr/>
        </p:nvPicPr>
        <p:blipFill>
          <a:blip r:embed="rId2"/>
          <a:stretch>
            <a:fillRect/>
          </a:stretch>
        </p:blipFill>
        <p:spPr>
          <a:xfrm>
            <a:off x="2508250" y="873125"/>
            <a:ext cx="6858000" cy="1600200"/>
          </a:xfrm>
          <a:prstGeom prst="rect">
            <a:avLst/>
          </a:prstGeom>
        </p:spPr>
      </p:pic>
    </p:spTree>
    <p:extLst>
      <p:ext uri="{BB962C8B-B14F-4D97-AF65-F5344CB8AC3E}">
        <p14:creationId xmlns:p14="http://schemas.microsoft.com/office/powerpoint/2010/main" val="404622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7" y="2"/>
            <a:ext cx="10972800" cy="728663"/>
          </a:xfrm>
        </p:spPr>
        <p:txBody>
          <a:bodyPr/>
          <a:lstStyle/>
          <a:p>
            <a:r>
              <a:rPr lang="en-US" sz="4000" dirty="0" smtClean="0"/>
              <a:t>Report from MVTX  Review November 18, 2018</a:t>
            </a:r>
            <a:endParaRPr lang="en-US" sz="4000" dirty="0"/>
          </a:p>
        </p:txBody>
      </p:sp>
      <p:sp>
        <p:nvSpPr>
          <p:cNvPr id="3" name="Content Placeholder 2"/>
          <p:cNvSpPr>
            <a:spLocks noGrp="1"/>
          </p:cNvSpPr>
          <p:nvPr>
            <p:ph idx="1"/>
          </p:nvPr>
        </p:nvSpPr>
        <p:spPr>
          <a:xfrm>
            <a:off x="320634" y="890649"/>
            <a:ext cx="11261767" cy="5235515"/>
          </a:xfrm>
        </p:spPr>
        <p:txBody>
          <a:bodyPr/>
          <a:lstStyle/>
          <a:p>
            <a:pPr marL="0" indent="0">
              <a:buNone/>
            </a:pPr>
            <a:r>
              <a:rPr lang="en-US" sz="2400" dirty="0" smtClean="0"/>
              <a:t>John Haggerty : Chair</a:t>
            </a:r>
          </a:p>
          <a:p>
            <a:pPr marL="0" indent="0">
              <a:buNone/>
            </a:pPr>
            <a:r>
              <a:rPr lang="en-US" sz="2400" b="1" dirty="0" smtClean="0"/>
              <a:t>Summary</a:t>
            </a:r>
          </a:p>
          <a:p>
            <a:pPr marL="0" indent="0">
              <a:buNone/>
            </a:pPr>
            <a:r>
              <a:rPr lang="en-US" sz="2000" dirty="0" smtClean="0"/>
              <a:t>There </a:t>
            </a:r>
            <a:r>
              <a:rPr lang="en-US" sz="2000" dirty="0"/>
              <a:t>were no evident showstoppers in the presentations, and substantial progress was shown from the review in the summer of 2018. </a:t>
            </a:r>
            <a:endParaRPr lang="en-US" sz="2000" dirty="0" smtClean="0"/>
          </a:p>
          <a:p>
            <a:pPr marL="0" indent="0">
              <a:buNone/>
            </a:pPr>
            <a:r>
              <a:rPr lang="en-US" sz="2000" b="1" dirty="0" smtClean="0"/>
              <a:t>Recommendations </a:t>
            </a:r>
            <a:endParaRPr lang="en-US" sz="2000" dirty="0"/>
          </a:p>
          <a:p>
            <a:r>
              <a:rPr lang="en-US" sz="2000" dirty="0"/>
              <a:t>The outline of the step-by-step assembly procedure for the MVTX showing installation of the barrel staves, power cables, and signal cables, should be written down and summarized in one or two slides. This does not have to be the final, more comprehensive assembly procedure, but should show the installation of major components and at what point tests are conducted. </a:t>
            </a:r>
          </a:p>
          <a:p>
            <a:r>
              <a:rPr lang="en-US" sz="2000" dirty="0"/>
              <a:t>The cables to the racks probably need to be longer than 8m, and this should be assessed conservatively. </a:t>
            </a:r>
          </a:p>
          <a:p>
            <a:r>
              <a:rPr lang="en-US" sz="2000" dirty="0"/>
              <a:t>A memo approving the halogenated cables should be on file from the fire protection group. </a:t>
            </a:r>
          </a:p>
          <a:p>
            <a:r>
              <a:rPr lang="en-US" sz="2000" dirty="0"/>
              <a:t>A proposal for extending the beam pipe to move the flanges further from the IP should be discussed with CAD and sPHENIX, as well as beginning a discussion of the beam pipe support. </a:t>
            </a:r>
          </a:p>
          <a:p>
            <a:pPr marL="0" indent="0">
              <a:buNone/>
            </a:pPr>
            <a:r>
              <a:rPr lang="en-US" sz="2000" dirty="0" smtClean="0"/>
              <a:t> </a:t>
            </a:r>
            <a:endParaRPr lang="en-US" sz="2400" b="1"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13</a:t>
            </a:fld>
            <a:endParaRPr lang="en-US" altLang="en-US" dirty="0"/>
          </a:p>
        </p:txBody>
      </p:sp>
    </p:spTree>
    <p:extLst>
      <p:ext uri="{BB962C8B-B14F-4D97-AF65-F5344CB8AC3E}">
        <p14:creationId xmlns:p14="http://schemas.microsoft.com/office/powerpoint/2010/main" val="18269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US" dirty="0"/>
          </a:p>
        </p:txBody>
      </p:sp>
      <p:sp>
        <p:nvSpPr>
          <p:cNvPr id="3" name="Content Placeholder 2"/>
          <p:cNvSpPr>
            <a:spLocks noGrp="1"/>
          </p:cNvSpPr>
          <p:nvPr>
            <p:ph idx="1"/>
          </p:nvPr>
        </p:nvSpPr>
        <p:spPr>
          <a:xfrm>
            <a:off x="523875" y="1079501"/>
            <a:ext cx="11058525" cy="5046664"/>
          </a:xfrm>
        </p:spPr>
        <p:txBody>
          <a:bodyPr/>
          <a:lstStyle/>
          <a:p>
            <a:r>
              <a:rPr lang="en-US" dirty="0" smtClean="0"/>
              <a:t>Getting the Production Tile order placed  is the project’s biggest challenge.</a:t>
            </a:r>
            <a:endParaRPr lang="en-US"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spTree>
    <p:extLst>
      <p:ext uri="{BB962C8B-B14F-4D97-AF65-F5344CB8AC3E}">
        <p14:creationId xmlns:p14="http://schemas.microsoft.com/office/powerpoint/2010/main" val="109715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Status Tile Contract</a:t>
            </a:r>
          </a:p>
        </p:txBody>
      </p:sp>
      <p:sp>
        <p:nvSpPr>
          <p:cNvPr id="6" name="Content Placeholder 5"/>
          <p:cNvSpPr>
            <a:spLocks noGrp="1"/>
          </p:cNvSpPr>
          <p:nvPr>
            <p:ph idx="1"/>
          </p:nvPr>
        </p:nvSpPr>
        <p:spPr>
          <a:xfrm>
            <a:off x="2" y="936625"/>
            <a:ext cx="12017375" cy="5189539"/>
          </a:xfrm>
        </p:spPr>
        <p:txBody>
          <a:bodyPr/>
          <a:lstStyle/>
          <a:p>
            <a:r>
              <a:rPr lang="en-US" sz="2400" dirty="0"/>
              <a:t>Plan is to place the tile contract through ISU ($1.3M + overhead and shipping)</a:t>
            </a:r>
          </a:p>
          <a:p>
            <a:r>
              <a:rPr lang="en-US" sz="2400" dirty="0"/>
              <a:t>Phone meeting with ISU VP for Research</a:t>
            </a:r>
          </a:p>
          <a:p>
            <a:r>
              <a:rPr lang="en-US" sz="2400" dirty="0"/>
              <a:t>They seem amenable to placing the order but have not yet formally agreed</a:t>
            </a:r>
          </a:p>
          <a:p>
            <a:r>
              <a:rPr lang="en-US" sz="2400" dirty="0"/>
              <a:t>The overhead fee is being negotiated with ISU</a:t>
            </a:r>
          </a:p>
          <a:p>
            <a:pPr lvl="1"/>
            <a:r>
              <a:rPr lang="en-US" sz="2400" dirty="0"/>
              <a:t>We’re asking for a flat fee rather than a percentage</a:t>
            </a:r>
          </a:p>
          <a:p>
            <a:r>
              <a:rPr lang="en-US" sz="2400" dirty="0"/>
              <a:t>There is a concern that  BNL PPM will not agree to this approach. They have recommended going this route but have changed their minds in the past. </a:t>
            </a:r>
          </a:p>
          <a:p>
            <a:endParaRPr lang="en-US" sz="2400" dirty="0"/>
          </a:p>
          <a:p>
            <a:pPr marL="0" indent="0">
              <a:buNone/>
            </a:pPr>
            <a:r>
              <a:rPr lang="en-US" sz="2400" dirty="0"/>
              <a:t>We would like to have a seamless transition from preproduction tile fab to production tile fab in April so getting a contract in place quickly is high priority</a:t>
            </a:r>
          </a:p>
          <a:p>
            <a:endParaRPr lang="en-US" dirty="0"/>
          </a:p>
        </p:txBody>
      </p:sp>
      <p:sp>
        <p:nvSpPr>
          <p:cNvPr id="3" name="Date Placeholder 2"/>
          <p:cNvSpPr>
            <a:spLocks noGrp="1"/>
          </p:cNvSpPr>
          <p:nvPr>
            <p:ph type="dt" sz="half" idx="10"/>
          </p:nvPr>
        </p:nvSpPr>
        <p:spPr/>
        <p:txBody>
          <a:bodyPr/>
          <a:lstStyle/>
          <a:p>
            <a:pPr>
              <a:defRPr/>
            </a:pPr>
            <a:r>
              <a:rPr lang="en-US" altLang="en-US" smtClean="0"/>
              <a:t>1/03/2019</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a:t>
            </a:fld>
            <a:endParaRPr lang="en-US" altLang="en-US" dirty="0"/>
          </a:p>
        </p:txBody>
      </p:sp>
    </p:spTree>
    <p:extLst>
      <p:ext uri="{BB962C8B-B14F-4D97-AF65-F5344CB8AC3E}">
        <p14:creationId xmlns:p14="http://schemas.microsoft.com/office/powerpoint/2010/main" val="6188800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7475" y="2"/>
            <a:ext cx="10972800" cy="728663"/>
          </a:xfrm>
        </p:spPr>
        <p:txBody>
          <a:bodyPr/>
          <a:lstStyle/>
          <a:p>
            <a:r>
              <a:rPr lang="en-US" sz="4000" dirty="0"/>
              <a:t>Status of Filling Positions Due to Retirements </a:t>
            </a:r>
            <a:endParaRPr lang="en-US" sz="4000" dirty="0"/>
          </a:p>
        </p:txBody>
      </p:sp>
      <p:sp>
        <p:nvSpPr>
          <p:cNvPr id="2" name="Content Placeholder 1"/>
          <p:cNvSpPr>
            <a:spLocks noGrp="1"/>
          </p:cNvSpPr>
          <p:nvPr>
            <p:ph idx="1"/>
          </p:nvPr>
        </p:nvSpPr>
        <p:spPr>
          <a:xfrm>
            <a:off x="349250" y="984251"/>
            <a:ext cx="11233151" cy="5141915"/>
          </a:xfrm>
        </p:spPr>
        <p:txBody>
          <a:bodyPr/>
          <a:lstStyle/>
          <a:p>
            <a:r>
              <a:rPr lang="en-US" sz="2400" dirty="0"/>
              <a:t>Two P-10 engineers Don Lynch and Paul Giannotti are retiring this month.</a:t>
            </a:r>
          </a:p>
          <a:p>
            <a:endParaRPr lang="en-US" sz="2400" dirty="0"/>
          </a:p>
          <a:p>
            <a:r>
              <a:rPr lang="en-US" sz="2400" dirty="0"/>
              <a:t>We are opening </a:t>
            </a:r>
            <a:r>
              <a:rPr lang="en-US" sz="2400" dirty="0" err="1"/>
              <a:t>reqs</a:t>
            </a:r>
            <a:r>
              <a:rPr lang="en-US" sz="2400" dirty="0"/>
              <a:t> to fill both positions.</a:t>
            </a:r>
          </a:p>
          <a:p>
            <a:pPr marL="0" indent="0">
              <a:buNone/>
            </a:pPr>
            <a:endParaRPr lang="en-US" sz="2400" dirty="0"/>
          </a:p>
          <a:p>
            <a:r>
              <a:rPr lang="en-US" sz="2400" dirty="0"/>
              <a:t>Based on experience it should take 6-8 weeks to have new people in those positions.</a:t>
            </a:r>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Tree>
    <p:extLst>
      <p:ext uri="{BB962C8B-B14F-4D97-AF65-F5344CB8AC3E}">
        <p14:creationId xmlns:p14="http://schemas.microsoft.com/office/powerpoint/2010/main" val="15868974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4" y="45250"/>
            <a:ext cx="10972800" cy="728663"/>
          </a:xfrm>
        </p:spPr>
        <p:txBody>
          <a:bodyPr/>
          <a:lstStyle/>
          <a:p>
            <a:r>
              <a:rPr lang="en-US" dirty="0" smtClean="0"/>
              <a:t>LLP Status  </a:t>
            </a:r>
            <a:endParaRPr lang="en-US" dirty="0"/>
          </a:p>
        </p:txBody>
      </p:sp>
      <p:sp>
        <p:nvSpPr>
          <p:cNvPr id="3" name="Content Placeholder 2"/>
          <p:cNvSpPr>
            <a:spLocks noGrp="1"/>
          </p:cNvSpPr>
          <p:nvPr>
            <p:ph idx="1"/>
          </p:nvPr>
        </p:nvSpPr>
        <p:spPr>
          <a:xfrm>
            <a:off x="190502" y="955675"/>
            <a:ext cx="11636375" cy="4552951"/>
          </a:xfrm>
        </p:spPr>
        <p:txBody>
          <a:bodyPr/>
          <a:lstStyle/>
          <a:p>
            <a:r>
              <a:rPr lang="en-US" sz="2400" dirty="0"/>
              <a:t>SiPM order has been placed.</a:t>
            </a:r>
          </a:p>
          <a:p>
            <a:pPr lvl="1"/>
            <a:r>
              <a:rPr lang="en-US" sz="2000" dirty="0"/>
              <a:t>1</a:t>
            </a:r>
            <a:r>
              <a:rPr lang="en-US" sz="2000" baseline="30000" dirty="0"/>
              <a:t>st</a:t>
            </a:r>
            <a:r>
              <a:rPr lang="en-US" sz="2000" dirty="0"/>
              <a:t> parts arrive in Feb. </a:t>
            </a:r>
          </a:p>
          <a:p>
            <a:pPr lvl="1"/>
            <a:r>
              <a:rPr lang="en-US" sz="2000" dirty="0"/>
              <a:t>12 months for all 100k to arrive</a:t>
            </a:r>
            <a:endParaRPr lang="en-US" sz="2000" dirty="0"/>
          </a:p>
          <a:p>
            <a:r>
              <a:rPr lang="en-US" sz="2400" dirty="0"/>
              <a:t>Scintillating tile order has been discussed</a:t>
            </a:r>
            <a:endParaRPr lang="en-US" sz="2400" dirty="0"/>
          </a:p>
          <a:p>
            <a:r>
              <a:rPr lang="en-US" sz="2400" dirty="0"/>
              <a:t>Scintillating fiber </a:t>
            </a:r>
            <a:r>
              <a:rPr lang="en-US" sz="2400" dirty="0"/>
              <a:t>order </a:t>
            </a:r>
            <a:r>
              <a:rPr lang="en-US" sz="2400" dirty="0" err="1"/>
              <a:t>WebReq</a:t>
            </a:r>
            <a:r>
              <a:rPr lang="en-US" sz="2400" dirty="0"/>
              <a:t> is being prepared. Start to get PO signatures in the next few days.</a:t>
            </a:r>
            <a:endParaRPr lang="en-US" sz="2400" dirty="0"/>
          </a:p>
          <a:p>
            <a:r>
              <a:rPr lang="en-US" sz="2400" dirty="0"/>
              <a:t>Tungsten powder LLP-4 order waits for additional preproduction work at UIUC.</a:t>
            </a:r>
          </a:p>
          <a:p>
            <a:pPr lvl="1"/>
            <a:r>
              <a:rPr lang="en-US" sz="2000" dirty="0"/>
              <a:t>Placed in two parts FY19 and FY20 in order to free Budget Authority for TEC purchases later in FY19 </a:t>
            </a:r>
            <a:endParaRPr lang="en-US" sz="2000" dirty="0"/>
          </a:p>
          <a:p>
            <a:pPr marL="0" indent="0">
              <a:buNone/>
            </a:pPr>
            <a:endParaRPr lang="en-US" sz="2100" dirty="0"/>
          </a:p>
          <a:p>
            <a:endParaRPr lang="en-US" dirty="0"/>
          </a:p>
          <a:p>
            <a:pPr marL="0" indent="0">
              <a:buNone/>
            </a:pPr>
            <a:endParaRPr lang="en-US" sz="2700" dirty="0"/>
          </a:p>
          <a:p>
            <a:pPr marL="0" indent="0">
              <a:buNone/>
            </a:pPr>
            <a:endParaRPr lang="en-US" sz="2100"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1/03/2019</a:t>
            </a:r>
            <a:endParaRPr lang="en-US" altLang="en-US" dirty="0"/>
          </a:p>
        </p:txBody>
      </p:sp>
    </p:spTree>
    <p:extLst>
      <p:ext uri="{BB962C8B-B14F-4D97-AF65-F5344CB8AC3E}">
        <p14:creationId xmlns:p14="http://schemas.microsoft.com/office/powerpoint/2010/main" val="33276398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0972800" cy="728663"/>
          </a:xfrm>
        </p:spPr>
        <p:txBody>
          <a:bodyPr/>
          <a:lstStyle/>
          <a:p>
            <a:r>
              <a:rPr lang="en-US" dirty="0" err="1" smtClean="0"/>
              <a:t>Subdetector</a:t>
            </a:r>
            <a:r>
              <a:rPr lang="en-US" dirty="0" smtClean="0"/>
              <a:t> Status</a:t>
            </a:r>
            <a:endParaRPr lang="en-US" dirty="0"/>
          </a:p>
        </p:txBody>
      </p:sp>
      <p:sp>
        <p:nvSpPr>
          <p:cNvPr id="3" name="Content Placeholder 2"/>
          <p:cNvSpPr>
            <a:spLocks noGrp="1"/>
          </p:cNvSpPr>
          <p:nvPr>
            <p:ph idx="1"/>
          </p:nvPr>
        </p:nvSpPr>
        <p:spPr>
          <a:xfrm>
            <a:off x="381001" y="1190625"/>
            <a:ext cx="11620500" cy="4935539"/>
          </a:xfrm>
        </p:spPr>
        <p:txBody>
          <a:bodyPr/>
          <a:lstStyle/>
          <a:p>
            <a:pPr marL="0" indent="0">
              <a:buNone/>
            </a:pPr>
            <a:r>
              <a:rPr lang="en-US" sz="2800" dirty="0" err="1"/>
              <a:t>S</a:t>
            </a:r>
            <a:r>
              <a:rPr lang="en-US" sz="2800" dirty="0" err="1" smtClean="0"/>
              <a:t>ubdetector</a:t>
            </a:r>
            <a:r>
              <a:rPr lang="en-US" sz="2800" dirty="0" smtClean="0"/>
              <a:t> </a:t>
            </a:r>
            <a:r>
              <a:rPr lang="en-US" sz="2800" dirty="0"/>
              <a:t>work focuses on completing the engineering designs and preproduction work. </a:t>
            </a:r>
            <a:endParaRPr lang="en-US" sz="2800" dirty="0" smtClean="0"/>
          </a:p>
          <a:p>
            <a:pPr marL="0" indent="0">
              <a:buNone/>
            </a:pPr>
            <a:endParaRPr lang="en-US" sz="2800" dirty="0"/>
          </a:p>
          <a:p>
            <a:pPr marL="0" indent="0">
              <a:buNone/>
            </a:pPr>
            <a:r>
              <a:rPr lang="en-US" sz="2800" dirty="0" smtClean="0"/>
              <a:t>Good progress is being made on all MIE subsystems, the major Infrastructure and Facility upgrade work (Cryo and Carriage/Cradle) and Si detectors</a:t>
            </a:r>
            <a:endParaRPr lang="en-US" sz="2800" dirty="0"/>
          </a:p>
          <a:p>
            <a:pPr marL="0" indent="0">
              <a:buNone/>
            </a:pPr>
            <a:endParaRPr lang="en-US" sz="2400"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spTree>
    <p:extLst>
      <p:ext uri="{BB962C8B-B14F-4D97-AF65-F5344CB8AC3E}">
        <p14:creationId xmlns:p14="http://schemas.microsoft.com/office/powerpoint/2010/main" val="304058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TPC Update</a:t>
            </a:r>
            <a:endParaRPr lang="en-US" dirty="0"/>
          </a:p>
        </p:txBody>
      </p:sp>
      <p:sp>
        <p:nvSpPr>
          <p:cNvPr id="9" name="Content Placeholder 8"/>
          <p:cNvSpPr>
            <a:spLocks noGrp="1"/>
          </p:cNvSpPr>
          <p:nvPr>
            <p:ph idx="1"/>
          </p:nvPr>
        </p:nvSpPr>
        <p:spPr>
          <a:xfrm>
            <a:off x="203200" y="889000"/>
            <a:ext cx="11988800" cy="5033968"/>
          </a:xfrm>
        </p:spPr>
        <p:txBody>
          <a:bodyPr/>
          <a:lstStyle/>
          <a:p>
            <a:r>
              <a:rPr lang="en-US" sz="2400" dirty="0"/>
              <a:t>Machining of the TPC assembly frame has begun in the SBU </a:t>
            </a:r>
            <a:r>
              <a:rPr lang="en-US" sz="2400" dirty="0"/>
              <a:t>shop.</a:t>
            </a:r>
            <a:endParaRPr lang="en-US" sz="2400" dirty="0"/>
          </a:p>
          <a:p>
            <a:r>
              <a:rPr lang="en-US" sz="2400" dirty="0"/>
              <a:t>The inner field cage mandrel was completed in the SBU shop.  </a:t>
            </a:r>
            <a:r>
              <a:rPr lang="en-US" sz="2400" dirty="0"/>
              <a:t> </a:t>
            </a:r>
            <a:endParaRPr lang="en-US" sz="2400" dirty="0"/>
          </a:p>
          <a:p>
            <a:r>
              <a:rPr lang="en-US" sz="2400" dirty="0"/>
              <a:t>We have succeeded in reading the full chain for FEE through </a:t>
            </a:r>
            <a:r>
              <a:rPr lang="en-US" sz="2400" dirty="0"/>
              <a:t>FELIX 2.0 (DAM) </a:t>
            </a:r>
            <a:r>
              <a:rPr lang="en-US" sz="2400" dirty="0"/>
              <a:t>cards into the sPHENIX DAQ, a significant milestone.  This will allow us to use SAMPA chips in future test beam campaigns.</a:t>
            </a:r>
          </a:p>
          <a:p>
            <a:r>
              <a:rPr lang="en-US" sz="2400" dirty="0"/>
              <a:t>Multiple irradiation tests have been performed on the FEE electronics with no failures this far.</a:t>
            </a:r>
          </a:p>
          <a:p>
            <a:r>
              <a:rPr lang="en-US" sz="2400" dirty="0"/>
              <a:t>A new version of the HV divider board is complete.  </a:t>
            </a:r>
            <a:r>
              <a:rPr lang="en-US" sz="2400" dirty="0"/>
              <a:t>Revision </a:t>
            </a:r>
            <a:r>
              <a:rPr lang="en-US" sz="2400" dirty="0"/>
              <a:t>minimizes surface fields via clever placement of </a:t>
            </a:r>
            <a:r>
              <a:rPr lang="en-US" sz="2400" dirty="0"/>
              <a:t>parts. </a:t>
            </a:r>
            <a:r>
              <a:rPr lang="en-US" sz="2400" dirty="0"/>
              <a:t>Will </a:t>
            </a:r>
            <a:r>
              <a:rPr lang="en-US" sz="2400" dirty="0"/>
              <a:t>be manufactured </a:t>
            </a:r>
            <a:r>
              <a:rPr lang="en-US" sz="2400" dirty="0"/>
              <a:t>used in </a:t>
            </a:r>
            <a:r>
              <a:rPr lang="en-US" sz="2400" dirty="0"/>
              <a:t>the upcoming test beam</a:t>
            </a:r>
            <a:r>
              <a:rPr lang="en-US" sz="2400" dirty="0" smtClean="0"/>
              <a:t>.</a:t>
            </a:r>
            <a:endParaRPr lang="en-US" sz="2400" dirty="0"/>
          </a:p>
          <a:p>
            <a:r>
              <a:rPr lang="en-US" sz="2400" dirty="0"/>
              <a:t>Test </a:t>
            </a:r>
            <a:r>
              <a:rPr lang="en-US" sz="2400" dirty="0"/>
              <a:t>results from the MPW run of the components of the SAMPA </a:t>
            </a:r>
            <a:r>
              <a:rPr lang="en-US" sz="2400" dirty="0"/>
              <a:t>V5</a:t>
            </a:r>
          </a:p>
          <a:p>
            <a:r>
              <a:rPr lang="en-US" sz="2400" dirty="0"/>
              <a:t>Prep for an </a:t>
            </a:r>
            <a:r>
              <a:rPr lang="en-US" sz="2400" dirty="0"/>
              <a:t>engineering run of </a:t>
            </a:r>
            <a:r>
              <a:rPr lang="en-US" sz="2400" dirty="0"/>
              <a:t>SAMPA chips. If successful chip production follows  </a:t>
            </a:r>
            <a:endParaRPr lang="en-US" sz="2400" dirty="0"/>
          </a:p>
          <a:p>
            <a:pPr marL="0" indent="0">
              <a:buNone/>
            </a:pPr>
            <a:endParaRPr lang="en-US" sz="2700" u="sng" dirty="0"/>
          </a:p>
          <a:p>
            <a:endParaRPr lang="en-US" sz="2700"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1773093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TPC Update</a:t>
            </a:r>
            <a:endParaRPr lang="en-US" dirty="0"/>
          </a:p>
        </p:txBody>
      </p:sp>
      <p:sp>
        <p:nvSpPr>
          <p:cNvPr id="3" name="Content Placeholder 2"/>
          <p:cNvSpPr>
            <a:spLocks noGrp="1"/>
          </p:cNvSpPr>
          <p:nvPr>
            <p:ph idx="1"/>
          </p:nvPr>
        </p:nvSpPr>
        <p:spPr>
          <a:xfrm>
            <a:off x="203200" y="5435600"/>
            <a:ext cx="11785600" cy="1422400"/>
          </a:xfrm>
        </p:spPr>
        <p:txBody>
          <a:bodyPr/>
          <a:lstStyle/>
          <a:p>
            <a:pPr marL="0" indent="0">
              <a:buNone/>
            </a:pPr>
            <a:r>
              <a:rPr lang="en-US" sz="2100" b="1" dirty="0"/>
              <a:t>U</a:t>
            </a:r>
            <a:r>
              <a:rPr lang="en-US" sz="2100" b="1" dirty="0"/>
              <a:t>pper </a:t>
            </a:r>
            <a:r>
              <a:rPr lang="en-US" sz="2100" b="1" dirty="0"/>
              <a:t>left and moving </a:t>
            </a:r>
            <a:r>
              <a:rPr lang="en-US" sz="2100" b="1" dirty="0"/>
              <a:t>clockwise: </a:t>
            </a:r>
            <a:r>
              <a:rPr lang="en-US" sz="2100" dirty="0"/>
              <a:t>Machining of TPC inner field cage </a:t>
            </a:r>
            <a:r>
              <a:rPr lang="en-US" sz="2100" dirty="0"/>
              <a:t>mandrel, </a:t>
            </a:r>
            <a:r>
              <a:rPr lang="en-US" sz="2100" dirty="0"/>
              <a:t>HV voltage divider circuit </a:t>
            </a:r>
            <a:r>
              <a:rPr lang="en-US" sz="2100" dirty="0"/>
              <a:t>board, measurement </a:t>
            </a:r>
            <a:r>
              <a:rPr lang="en-US" sz="2100" dirty="0"/>
              <a:t>of </a:t>
            </a:r>
            <a:r>
              <a:rPr lang="en-US" sz="2100" baseline="30000" dirty="0"/>
              <a:t>55</a:t>
            </a:r>
            <a:r>
              <a:rPr lang="en-US" sz="2100" dirty="0"/>
              <a:t>Fe signal in prototype GEM </a:t>
            </a:r>
            <a:r>
              <a:rPr lang="en-US" sz="2100" dirty="0"/>
              <a:t>module, </a:t>
            </a:r>
            <a:r>
              <a:rPr lang="en-US" sz="2100" dirty="0"/>
              <a:t>SAMPA v5 multi-project wafer run layout. 3D module of R2 GEM module.</a:t>
            </a:r>
          </a:p>
          <a:p>
            <a:pPr marL="0" indent="0">
              <a:buNone/>
            </a:pPr>
            <a:endParaRPr lang="en-US" sz="2100"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625600" y="990600"/>
            <a:ext cx="7620000" cy="4368800"/>
          </a:xfrm>
          <a:prstGeom prst="rect">
            <a:avLst/>
          </a:prstGeom>
        </p:spPr>
      </p:pic>
    </p:spTree>
    <p:extLst>
      <p:ext uri="{BB962C8B-B14F-4D97-AF65-F5344CB8AC3E}">
        <p14:creationId xmlns:p14="http://schemas.microsoft.com/office/powerpoint/2010/main" val="73823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EMCal Update</a:t>
            </a:r>
            <a:endParaRPr lang="en-US" dirty="0"/>
          </a:p>
        </p:txBody>
      </p:sp>
      <p:sp>
        <p:nvSpPr>
          <p:cNvPr id="6" name="Content Placeholder 5"/>
          <p:cNvSpPr>
            <a:spLocks noGrp="1"/>
          </p:cNvSpPr>
          <p:nvPr>
            <p:ph idx="1"/>
          </p:nvPr>
        </p:nvSpPr>
        <p:spPr>
          <a:xfrm>
            <a:off x="508000" y="990600"/>
            <a:ext cx="11480800" cy="5135568"/>
          </a:xfrm>
        </p:spPr>
        <p:txBody>
          <a:bodyPr/>
          <a:lstStyle/>
          <a:p>
            <a:r>
              <a:rPr lang="en-US" sz="2700" dirty="0"/>
              <a:t>The 800 km of fibers for </a:t>
            </a:r>
            <a:r>
              <a:rPr lang="en-US" sz="2700" dirty="0"/>
              <a:t>preproduction Sectors </a:t>
            </a:r>
            <a:r>
              <a:rPr lang="en-US" sz="2700" dirty="0"/>
              <a:t>1-12 have all been delivered to UIUC and the screens are being delivered according to the </a:t>
            </a:r>
            <a:r>
              <a:rPr lang="en-US" sz="2700" dirty="0"/>
              <a:t>schedule.</a:t>
            </a:r>
          </a:p>
          <a:p>
            <a:r>
              <a:rPr lang="en-US" sz="2700" dirty="0"/>
              <a:t>Tungsten powder has been delivered for the first 3 preproduction sectors.</a:t>
            </a:r>
          </a:p>
          <a:p>
            <a:r>
              <a:rPr lang="en-US" sz="2700" dirty="0"/>
              <a:t>Sector 0 blocks have started to be received at BNL from UIUC and they are being prepared for Sector assembly. </a:t>
            </a:r>
          </a:p>
          <a:p>
            <a:r>
              <a:rPr lang="en-US" sz="2700" dirty="0"/>
              <a:t>There is a modest delay in getting the sector 0 mechanics ordered. Primarily sheet metal work and small parts. </a:t>
            </a:r>
            <a:endParaRPr lang="en-US" sz="2700" dirty="0"/>
          </a:p>
        </p:txBody>
      </p:sp>
      <p:sp>
        <p:nvSpPr>
          <p:cNvPr id="3" name="Date Placeholder 2"/>
          <p:cNvSpPr>
            <a:spLocks noGrp="1"/>
          </p:cNvSpPr>
          <p:nvPr>
            <p:ph type="dt" sz="half" idx="10"/>
          </p:nvPr>
        </p:nvSpPr>
        <p:spPr/>
        <p:txBody>
          <a:bodyPr/>
          <a:lstStyle/>
          <a:p>
            <a:pPr>
              <a:defRPr/>
            </a:pPr>
            <a:r>
              <a:rPr lang="en-US" altLang="en-US" smtClean="0"/>
              <a:t>1/03/2019</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8</a:t>
            </a:fld>
            <a:endParaRPr lang="en-US" altLang="en-US" dirty="0"/>
          </a:p>
        </p:txBody>
      </p:sp>
      <p:pic>
        <p:nvPicPr>
          <p:cNvPr id="8" name="Picture 7" descr="Screen Shot 2018-11-27 at 11.54.52 PM.png"/>
          <p:cNvPicPr>
            <a:picLocks noChangeAspect="1"/>
          </p:cNvPicPr>
          <p:nvPr/>
        </p:nvPicPr>
        <p:blipFill rotWithShape="1">
          <a:blip r:embed="rId2">
            <a:extLst>
              <a:ext uri="{28A0092B-C50C-407E-A947-70E740481C1C}">
                <a14:useLocalDpi xmlns:a14="http://schemas.microsoft.com/office/drawing/2010/main" val="0"/>
              </a:ext>
            </a:extLst>
          </a:blip>
          <a:srcRect r="26044" b="54959"/>
          <a:stretch/>
        </p:blipFill>
        <p:spPr>
          <a:xfrm>
            <a:off x="203201" y="4140200"/>
            <a:ext cx="5258615" cy="2382013"/>
          </a:xfrm>
          <a:prstGeom prst="rect">
            <a:avLst/>
          </a:prstGeom>
        </p:spPr>
      </p:pic>
      <p:pic>
        <p:nvPicPr>
          <p:cNvPr id="9" name="Picture 8" descr="C:\Users\stoll\AppData\Local\Temp\2\IMG_2758.JPG"/>
          <p:cNvPicPr/>
          <p:nvPr/>
        </p:nvPicPr>
        <p:blipFill rotWithShape="1">
          <a:blip r:embed="rId3" cstate="print">
            <a:extLst>
              <a:ext uri="{28A0092B-C50C-407E-A947-70E740481C1C}">
                <a14:useLocalDpi xmlns:a14="http://schemas.microsoft.com/office/drawing/2010/main" val="0"/>
              </a:ext>
            </a:extLst>
          </a:blip>
          <a:srcRect l="9120" t="5709" r="20532" b="3355"/>
          <a:stretch/>
        </p:blipFill>
        <p:spPr bwMode="auto">
          <a:xfrm rot="16200000">
            <a:off x="7213600" y="3764280"/>
            <a:ext cx="3048000"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448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972800" cy="728663"/>
          </a:xfrm>
        </p:spPr>
        <p:txBody>
          <a:bodyPr/>
          <a:lstStyle/>
          <a:p>
            <a:r>
              <a:rPr lang="en-US" dirty="0" smtClean="0"/>
              <a:t>HCal Update</a:t>
            </a:r>
            <a:endParaRPr lang="en-US" dirty="0"/>
          </a:p>
        </p:txBody>
      </p:sp>
      <p:sp>
        <p:nvSpPr>
          <p:cNvPr id="3" name="Content Placeholder 2"/>
          <p:cNvSpPr>
            <a:spLocks noGrp="1"/>
          </p:cNvSpPr>
          <p:nvPr>
            <p:ph idx="1"/>
          </p:nvPr>
        </p:nvSpPr>
        <p:spPr>
          <a:xfrm>
            <a:off x="40640" y="889000"/>
            <a:ext cx="11948160" cy="2946400"/>
          </a:xfrm>
        </p:spPr>
        <p:txBody>
          <a:bodyPr/>
          <a:lstStyle/>
          <a:p>
            <a:r>
              <a:rPr lang="en-US" sz="2400" dirty="0"/>
              <a:t>A pre-production order for 20% of the scintillating tiles for the outer HCAL has been placed with the vendor. The vendor will ship the first 200 tiles of the pre-production order by the end of December 2018. </a:t>
            </a:r>
            <a:r>
              <a:rPr lang="en-US" sz="2400" dirty="0"/>
              <a:t> They will be tested at GSU and then forwarded to BNL.</a:t>
            </a:r>
          </a:p>
          <a:p>
            <a:r>
              <a:rPr lang="en-US" sz="2400" dirty="0"/>
              <a:t>Barrel Magnet steel sectors that will serve as the Outer HCal absorber are arriving at BNL  at a rate of ~ 1/week. </a:t>
            </a:r>
            <a:r>
              <a:rPr lang="en-US" sz="2400" dirty="0" smtClean="0"/>
              <a:t> Eight of 32 steel sectors at BNL.</a:t>
            </a:r>
            <a:endParaRPr lang="en-US" sz="2400" dirty="0"/>
          </a:p>
          <a:p>
            <a:pPr lvl="1"/>
            <a:r>
              <a:rPr lang="en-US" sz="1900" dirty="0" smtClean="0"/>
              <a:t> All now pass inspection</a:t>
            </a:r>
            <a:endParaRPr lang="en-US" sz="1900" dirty="0"/>
          </a:p>
          <a:p>
            <a:r>
              <a:rPr lang="en-US" sz="2400" dirty="0"/>
              <a:t>We will instrument 6 OHCal sectors with preproduction tiles. This work starts in Feb.</a:t>
            </a:r>
            <a:endParaRPr lang="en-US" sz="2400" dirty="0"/>
          </a:p>
        </p:txBody>
      </p:sp>
      <p:sp>
        <p:nvSpPr>
          <p:cNvPr id="4" name="Date Placeholder 3"/>
          <p:cNvSpPr>
            <a:spLocks noGrp="1"/>
          </p:cNvSpPr>
          <p:nvPr>
            <p:ph type="dt" sz="half" idx="10"/>
          </p:nvPr>
        </p:nvSpPr>
        <p:spPr/>
        <p:txBody>
          <a:bodyPr/>
          <a:lstStyle/>
          <a:p>
            <a:pPr>
              <a:defRPr/>
            </a:pPr>
            <a:r>
              <a:rPr lang="en-US" altLang="en-US" smtClean="0"/>
              <a:t>1/03/2019</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t="13185" b="23965"/>
          <a:stretch/>
        </p:blipFill>
        <p:spPr>
          <a:xfrm>
            <a:off x="40641" y="3937000"/>
            <a:ext cx="5739553" cy="2656840"/>
          </a:xfrm>
          <a:prstGeom prst="rect">
            <a:avLst/>
          </a:prstGeom>
        </p:spPr>
      </p:pic>
      <p:pic>
        <p:nvPicPr>
          <p:cNvPr id="8" name="Picture 7">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cx="http://schemas.microsoft.com/office/drawing/2014/chartex" xmlns:cx1="http://schemas.microsoft.com/office/drawing/2015/9/8/chartex" xmlns:o="urn:schemas-microsoft-com:office:office" xmlns:v="urn:schemas-microsoft-com:vml" xmlns:w10="urn:schemas-microsoft-com:office:word" xmlns:w="http://schemas.openxmlformats.org/wordprocessingml/2006/main" xmlns:w15="http://schemas.microsoft.com/office/word/2012/wordml" xmlns:w16se="http://schemas.microsoft.com/office/word/2015/wordml/symex" xmlns:a16="http://schemas.microsoft.com/office/drawing/2014/main" xmlns:lc="http://schemas.openxmlformats.org/drawingml/2006/lockedCanvas" id="{49319189-EC4B-B44D-914E-3061E8F228E1}"/>
              </a:ext>
            </a:extLst>
          </p:cNvPr>
          <p:cNvPicPr/>
          <p:nvPr/>
        </p:nvPicPr>
        <p:blipFill rotWithShape="1">
          <a:blip r:embed="rId3"/>
          <a:srcRect r="10268"/>
          <a:stretch/>
        </p:blipFill>
        <p:spPr>
          <a:xfrm>
            <a:off x="5994400" y="3937001"/>
            <a:ext cx="4267200" cy="2656839"/>
          </a:xfrm>
          <a:prstGeom prst="rect">
            <a:avLst/>
          </a:prstGeom>
        </p:spPr>
      </p:pic>
    </p:spTree>
    <p:extLst>
      <p:ext uri="{BB962C8B-B14F-4D97-AF65-F5344CB8AC3E}">
        <p14:creationId xmlns:p14="http://schemas.microsoft.com/office/powerpoint/2010/main" val="1630598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29855</TotalTime>
  <Words>1371</Words>
  <Application>Microsoft Macintosh PowerPoint</Application>
  <PresentationFormat>Custom</PresentationFormat>
  <Paragraphs>127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Agenda</vt:lpstr>
      <vt:lpstr>Status Tile Contract</vt:lpstr>
      <vt:lpstr>Status of Filling Positions Due to Retirements </vt:lpstr>
      <vt:lpstr>LLP Status  </vt:lpstr>
      <vt:lpstr>Subdetector Status</vt:lpstr>
      <vt:lpstr>TPC Update</vt:lpstr>
      <vt:lpstr>TPC Update</vt:lpstr>
      <vt:lpstr>EMCal Update</vt:lpstr>
      <vt:lpstr>HCal Update</vt:lpstr>
      <vt:lpstr>OHCAL sectors piling up</vt:lpstr>
      <vt:lpstr>Calorimeter Electronics Update</vt:lpstr>
      <vt:lpstr>DAQ/Trigger Update</vt:lpstr>
      <vt:lpstr>Report from MVTX  Review November 18, 2018</vt:lpstr>
      <vt:lpstr>Issues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Funding Profile</dc:title>
  <dc:creator>Lavelle, Cathleen B</dc:creator>
  <cp:lastModifiedBy>Ann O'Brien</cp:lastModifiedBy>
  <cp:revision>40</cp:revision>
  <dcterms:created xsi:type="dcterms:W3CDTF">2018-05-24T17:00:11Z</dcterms:created>
  <dcterms:modified xsi:type="dcterms:W3CDTF">2019-01-03T04:52:36Z</dcterms:modified>
</cp:coreProperties>
</file>