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47" r:id="rId2"/>
    <p:sldId id="489" r:id="rId3"/>
    <p:sldId id="486" r:id="rId4"/>
    <p:sldId id="459" r:id="rId5"/>
    <p:sldId id="460" r:id="rId6"/>
    <p:sldId id="433" r:id="rId7"/>
    <p:sldId id="378" r:id="rId8"/>
    <p:sldId id="463" r:id="rId9"/>
    <p:sldId id="464" r:id="rId10"/>
    <p:sldId id="490" r:id="rId11"/>
    <p:sldId id="470" r:id="rId12"/>
    <p:sldId id="488" r:id="rId13"/>
    <p:sldId id="466" r:id="rId14"/>
    <p:sldId id="492" r:id="rId15"/>
    <p:sldId id="462" r:id="rId16"/>
    <p:sldId id="491" r:id="rId17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339933"/>
    <a:srgbClr val="006600"/>
    <a:srgbClr val="339966"/>
    <a:srgbClr val="00CC66"/>
    <a:srgbClr val="CC0000"/>
    <a:srgbClr val="0099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42" autoAdjust="0"/>
    <p:restoredTop sz="94270" autoAdjust="0"/>
  </p:normalViewPr>
  <p:slideViewPr>
    <p:cSldViewPr>
      <p:cViewPr varScale="1">
        <p:scale>
          <a:sx n="121" d="100"/>
          <a:sy n="121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09:00, 45 min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REAL CALCULATION FOR DX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4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 range: 5-8 GHz transverse, 6-9</a:t>
            </a:r>
            <a:r>
              <a:rPr lang="en-US" baseline="0" dirty="0" smtClean="0"/>
              <a:t> GHz longitudinal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Fillno 16991 06/15/12, last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8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Fillno</a:t>
            </a:r>
            <a:r>
              <a:rPr lang="en-US" baseline="0" dirty="0" smtClean="0"/>
              <a:t> </a:t>
            </a:r>
            <a:r>
              <a:rPr lang="en-US" dirty="0" smtClean="0"/>
              <a:t>15443, one of best stores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3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909 RHIC aerial, R. Bow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24182" cy="6901293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24000" y="914400"/>
            <a:ext cx="6553200" cy="28956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Path forward toward </a:t>
            </a:r>
            <a:r>
              <a:rPr lang="en-US" sz="3200" dirty="0" err="1" smtClean="0"/>
              <a:t>p+A</a:t>
            </a:r>
            <a:r>
              <a:rPr lang="en-US" sz="3200" dirty="0" smtClean="0"/>
              <a:t> collisions in </a:t>
            </a:r>
            <a:r>
              <a:rPr lang="en-US" sz="3200" dirty="0" smtClean="0">
                <a:solidFill>
                  <a:schemeClr val="tx1"/>
                </a:solidFill>
              </a:rPr>
              <a:t>RHIC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Wolfram Fischer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br>
              <a:rPr lang="en-US" sz="900" dirty="0" smtClean="0">
                <a:solidFill>
                  <a:schemeClr val="tx1"/>
                </a:solidFill>
              </a:rPr>
            </a:br>
            <a:endParaRPr lang="en-US" sz="4400" b="0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5867400"/>
            <a:ext cx="4495800" cy="8382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r"/>
            <a:r>
              <a:rPr lang="en-US" dirty="0" smtClean="0"/>
              <a:t> 8 January 2013</a:t>
            </a:r>
          </a:p>
          <a:p>
            <a:pPr algn="r"/>
            <a:r>
              <a:rPr lang="en-US" dirty="0" smtClean="0"/>
              <a:t>Workshop on </a:t>
            </a:r>
            <a:r>
              <a:rPr lang="en-US" dirty="0" err="1" smtClean="0"/>
              <a:t>p+A</a:t>
            </a:r>
            <a:r>
              <a:rPr lang="en-US" dirty="0" smtClean="0"/>
              <a:t> collisions at RHIC, BNL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48917" y="5867400"/>
            <a:ext cx="2899083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95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control improvement – feedbacks on ramp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5692784" cy="5977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010" y="914400"/>
            <a:ext cx="163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Blue orbits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295400"/>
            <a:ext cx="85181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x</a:t>
            </a:r>
            <a:r>
              <a:rPr lang="en-US" baseline="-25000" dirty="0" err="1" smtClean="0"/>
              <a:t>mean</a:t>
            </a:r>
            <a:endParaRPr lang="en-US" baseline="-25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57400" y="2357735"/>
            <a:ext cx="85181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y</a:t>
            </a:r>
            <a:r>
              <a:rPr lang="en-US" baseline="-25000" dirty="0" err="1" smtClean="0"/>
              <a:t>mean</a:t>
            </a:r>
            <a:endParaRPr lang="en-US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295400"/>
            <a:ext cx="680395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x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0"/>
            <a:ext cx="680395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y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685800"/>
            <a:ext cx="2403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M. Minty, </a:t>
            </a:r>
            <a:br>
              <a:rPr lang="en-US" dirty="0" smtClean="0"/>
            </a:br>
            <a:r>
              <a:rPr lang="en-US" dirty="0" smtClean="0"/>
              <a:t>A. </a:t>
            </a:r>
            <a:r>
              <a:rPr lang="en-US" dirty="0" err="1" smtClean="0"/>
              <a:t>Marusic</a:t>
            </a:r>
            <a:r>
              <a:rPr lang="en-US" dirty="0" smtClean="0"/>
              <a:t> et 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4034135"/>
            <a:ext cx="526657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Q</a:t>
            </a:r>
            <a:r>
              <a:rPr lang="en-US" baseline="-25000" dirty="0" smtClean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5181600"/>
            <a:ext cx="526657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Q</a:t>
            </a:r>
            <a:r>
              <a:rPr lang="en-US" baseline="-25000" dirty="0" smtClean="0"/>
              <a:t>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1918616" y="1602433"/>
            <a:ext cx="214984" cy="15016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3810000" y="1600200"/>
            <a:ext cx="152401" cy="22860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9" idx="1"/>
          </p:cNvCxnSpPr>
          <p:nvPr/>
        </p:nvCxnSpPr>
        <p:spPr bwMode="auto">
          <a:xfrm flipH="1" flipV="1">
            <a:off x="1815184" y="2362202"/>
            <a:ext cx="242216" cy="22636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</p:cNvCxnSpPr>
          <p:nvPr/>
        </p:nvCxnSpPr>
        <p:spPr bwMode="auto">
          <a:xfrm flipV="1">
            <a:off x="4033195" y="2286000"/>
            <a:ext cx="220389" cy="23083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676400" y="6019800"/>
            <a:ext cx="3048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90735" y="5786735"/>
            <a:ext cx="1305265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 = 2/3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1298" y="5618795"/>
            <a:ext cx="1570303" cy="400110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000" b="1" dirty="0" err="1" smtClean="0">
                <a:solidFill>
                  <a:srgbClr val="0000FF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2000" b="1" dirty="0" smtClean="0">
                <a:solidFill>
                  <a:srgbClr val="0000FF"/>
                </a:solidFill>
              </a:rPr>
              <a:t> = 0.006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2895600" y="5334000"/>
            <a:ext cx="0" cy="914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895600" y="5334000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2895600" y="6019800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105400" y="1857338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5105400" y="2286000"/>
            <a:ext cx="0" cy="3810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800600" y="1447800"/>
            <a:ext cx="4427321" cy="400110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x,y</a:t>
            </a:r>
            <a:r>
              <a:rPr lang="en-US" sz="2000" b="1" baseline="-25000" dirty="0" smtClean="0">
                <a:solidFill>
                  <a:schemeClr val="accent2"/>
                </a:solidFill>
              </a:rPr>
              <a:t>rms</a:t>
            </a:r>
            <a:r>
              <a:rPr lang="en-US" sz="2000" b="1" dirty="0" smtClean="0">
                <a:solidFill>
                  <a:schemeClr val="accent2"/>
                </a:solidFill>
              </a:rPr>
              <a:t> ≈ 20 </a:t>
            </a:r>
            <a:r>
              <a:rPr lang="en-US" sz="2000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2000" b="1" dirty="0" smtClean="0">
                <a:solidFill>
                  <a:schemeClr val="accent2"/>
                </a:solidFill>
              </a:rPr>
              <a:t>m (!</a:t>
            </a:r>
            <a:r>
              <a:rPr lang="en-US" sz="2000" b="1" dirty="0">
                <a:solidFill>
                  <a:schemeClr val="accent2"/>
                </a:solidFill>
              </a:rPr>
              <a:t>) </a:t>
            </a:r>
            <a:r>
              <a:rPr lang="en-US" sz="2000" b="1" dirty="0" smtClean="0">
                <a:solidFill>
                  <a:schemeClr val="accent2"/>
                </a:solidFill>
              </a:rPr>
              <a:t>≈ 3% of rms size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20041" y="1905000"/>
            <a:ext cx="322395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Orbit feedback on every </a:t>
            </a:r>
            <a:br>
              <a:rPr lang="en-US" sz="2000" dirty="0" smtClean="0"/>
            </a:br>
            <a:r>
              <a:rPr lang="en-US" sz="2000" dirty="0" smtClean="0"/>
              <a:t>ramp allows for </a:t>
            </a:r>
            <a:endParaRPr lang="en-US" sz="2000" dirty="0"/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Smaller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rms</a:t>
            </a:r>
            <a:r>
              <a:rPr lang="en-US" sz="1800" dirty="0" smtClean="0"/>
              <a:t> </a:t>
            </a:r>
            <a:r>
              <a:rPr lang="en-US" sz="1600" dirty="0" smtClean="0"/>
              <a:t>(smaller </a:t>
            </a:r>
            <a:br>
              <a:rPr lang="en-US" sz="1600" dirty="0" smtClean="0"/>
            </a:br>
            <a:r>
              <a:rPr lang="en-US" sz="1600" dirty="0" smtClean="0"/>
              <a:t>imperfection resonance </a:t>
            </a:r>
            <a:br>
              <a:rPr lang="en-US" sz="1600" dirty="0" smtClean="0"/>
            </a:br>
            <a:r>
              <a:rPr lang="en-US" sz="1600" dirty="0" smtClean="0"/>
              <a:t>strength)</a:t>
            </a:r>
            <a:endParaRPr lang="en-US" sz="1800" dirty="0" smtClean="0"/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Ramp reproducibility</a:t>
            </a:r>
            <a:br>
              <a:rPr lang="en-US" sz="1800" dirty="0" smtClean="0"/>
            </a:br>
            <a:r>
              <a:rPr lang="en-US" sz="1600" dirty="0" smtClean="0"/>
              <a:t>(have 24 h orbit variation)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Tune/coupling feedback</a:t>
            </a:r>
            <a:br>
              <a:rPr lang="en-US" sz="2000" dirty="0" smtClean="0"/>
            </a:br>
            <a:r>
              <a:rPr lang="en-US" sz="2000" dirty="0" smtClean="0"/>
              <a:t>on every ramp allows for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Acceleration near Q</a:t>
            </a:r>
            <a:r>
              <a:rPr lang="en-US" sz="1800" baseline="-25000" dirty="0" smtClean="0"/>
              <a:t>y</a:t>
            </a:r>
            <a:r>
              <a:rPr lang="en-US" sz="1800" dirty="0" smtClean="0"/>
              <a:t> = 2/3</a:t>
            </a:r>
            <a:br>
              <a:rPr lang="en-US" sz="1800" dirty="0" smtClean="0"/>
            </a:br>
            <a:r>
              <a:rPr lang="en-US" sz="1600" dirty="0" smtClean="0"/>
              <a:t>(better P transmission </a:t>
            </a:r>
            <a:br>
              <a:rPr lang="en-US" sz="1600" dirty="0" smtClean="0"/>
            </a:br>
            <a:r>
              <a:rPr lang="en-US" sz="1600" dirty="0" smtClean="0"/>
              <a:t>compared to higher tune)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2400" y="3733800"/>
            <a:ext cx="6125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0.7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6243935"/>
            <a:ext cx="7836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0.66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" y="3048000"/>
            <a:ext cx="7150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-0.2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8600" y="609600"/>
            <a:ext cx="6125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0.3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533400" y="1828800"/>
            <a:ext cx="1620906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Orbit [mm]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-76200" y="4948535"/>
            <a:ext cx="874759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Tune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152400" y="3698190"/>
            <a:ext cx="5791200" cy="76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5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hicTimeInSt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2759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Time-in-store as fraction of calendar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823200" y="1219200"/>
            <a:ext cx="1124450" cy="27432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180582"/>
            <a:ext cx="8195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Run-12 with low failure rates in all systems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Highest time-in-store ratios to date</a:t>
            </a:r>
            <a:br>
              <a:rPr lang="en-US" dirty="0" smtClean="0"/>
            </a:br>
            <a:r>
              <a:rPr lang="en-US" sz="1600" dirty="0" smtClean="0"/>
              <a:t>even with increased APEX time during 255 GeV protons, and few weeks per species</a:t>
            </a:r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-126024" y="1130300"/>
            <a:ext cx="6980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85%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27976" y="1733490"/>
            <a:ext cx="6980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201269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still need for </a:t>
            </a:r>
            <a:r>
              <a:rPr lang="en-US" dirty="0" err="1" smtClean="0"/>
              <a:t>p+Au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Demonstrate DX move by 1 cm</a:t>
            </a: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Can be done at end of Run-13</a:t>
            </a: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Move for p beam in Yellow, Au beam in Blue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(different from d-Au)</a:t>
            </a:r>
          </a:p>
          <a:p>
            <a:pPr marL="681037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p beam in Blue is needed (and Au beam in Yellow)</a:t>
            </a: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Modify vacuum pump stands in IR6 and IR8</a:t>
            </a: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Modify shielding IR6 and IR8</a:t>
            </a:r>
          </a:p>
          <a:p>
            <a:pPr marL="338137" lvl="1" indent="0"/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Operate with new injection and acceleration scheme</a:t>
            </a:r>
            <a:endParaRPr lang="en-US" dirty="0"/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Inject and accelerate Au to intermediate level above transition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Then inject p and accelerate both beams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0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IR6 and IR8 </a:t>
            </a:r>
            <a:r>
              <a:rPr lang="en-US" dirty="0"/>
              <a:t>DX magnets by 1cm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Bellows allow for 1 cm movement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Installed </a:t>
            </a:r>
            <a:r>
              <a:rPr lang="en-US" sz="2400" dirty="0"/>
              <a:t>shielding creates tight spaces but acceptable</a:t>
            </a:r>
            <a:br>
              <a:rPr lang="en-US" sz="2400" dirty="0"/>
            </a:br>
            <a:r>
              <a:rPr lang="en-US" sz="2400" dirty="0" smtClean="0">
                <a:solidFill>
                  <a:srgbClr val="0000FF"/>
                </a:solidFill>
              </a:rPr>
              <a:t>	“6</a:t>
            </a:r>
            <a:r>
              <a:rPr lang="en-US" sz="2400" dirty="0">
                <a:solidFill>
                  <a:srgbClr val="0000FF"/>
                </a:solidFill>
              </a:rPr>
              <a:t>:00 the bellows and ion pump stand were swapped </a:t>
            </a:r>
            <a:r>
              <a:rPr lang="en-US" sz="2400" dirty="0" smtClean="0">
                <a:solidFill>
                  <a:srgbClr val="0000FF"/>
                </a:solidFill>
              </a:rPr>
              <a:t>	to make space </a:t>
            </a:r>
            <a:r>
              <a:rPr lang="en-US" sz="2400" dirty="0">
                <a:solidFill>
                  <a:srgbClr val="0000FF"/>
                </a:solidFill>
              </a:rPr>
              <a:t>for the </a:t>
            </a:r>
            <a:r>
              <a:rPr lang="en-US" sz="2400" dirty="0" smtClean="0">
                <a:solidFill>
                  <a:srgbClr val="0000FF"/>
                </a:solidFill>
              </a:rPr>
              <a:t>shielding, … cannot </a:t>
            </a:r>
            <a:r>
              <a:rPr lang="en-US" sz="2400" dirty="0">
                <a:solidFill>
                  <a:srgbClr val="0000FF"/>
                </a:solidFill>
              </a:rPr>
              <a:t>be moved </a:t>
            </a:r>
            <a:r>
              <a:rPr lang="en-US" sz="2400" dirty="0" smtClean="0">
                <a:solidFill>
                  <a:srgbClr val="0000FF"/>
                </a:solidFill>
              </a:rPr>
              <a:t>	because </a:t>
            </a:r>
            <a:r>
              <a:rPr lang="en-US" sz="2400" dirty="0">
                <a:solidFill>
                  <a:srgbClr val="0000FF"/>
                </a:solidFill>
              </a:rPr>
              <a:t>of the ion </a:t>
            </a:r>
            <a:r>
              <a:rPr lang="en-US" sz="2400" dirty="0" smtClean="0">
                <a:solidFill>
                  <a:srgbClr val="0000FF"/>
                </a:solidFill>
              </a:rPr>
              <a:t>	pump stand” (M. </a:t>
            </a:r>
            <a:r>
              <a:rPr lang="en-US" sz="2400" dirty="0" err="1" smtClean="0">
                <a:solidFill>
                  <a:srgbClr val="0000FF"/>
                </a:solidFill>
              </a:rPr>
              <a:t>Mapes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Easier to do have p in Yellow, Au in Blue </a:t>
            </a:r>
            <a:br>
              <a:rPr lang="en-US" sz="2400" dirty="0" smtClean="0"/>
            </a:br>
            <a:r>
              <a:rPr lang="en-US" sz="2400" dirty="0" smtClean="0"/>
              <a:t>(different from d-Au!)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0" indent="0"/>
            <a:r>
              <a:rPr lang="en-US" sz="2400" b="1" dirty="0" smtClean="0">
                <a:solidFill>
                  <a:srgbClr val="FF0000"/>
                </a:solidFill>
              </a:rPr>
              <a:t>Can be done in ~ 2 shifts (i.e. during a run) when properly prepared in previous shut-down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7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p+Au</a:t>
            </a:r>
            <a:r>
              <a:rPr lang="en-US" dirty="0" smtClean="0"/>
              <a:t> injection and acceleration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676400" y="4953000"/>
            <a:ext cx="5943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676400" y="1828800"/>
            <a:ext cx="0" cy="31242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06295" y="50292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761" y="914400"/>
            <a:ext cx="1211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Lorentz</a:t>
            </a:r>
            <a:br>
              <a:rPr lang="en-US" dirty="0" smtClean="0"/>
            </a:br>
            <a:r>
              <a:rPr lang="en-US" dirty="0" smtClean="0"/>
              <a:t>factor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76400" y="4495800"/>
            <a:ext cx="1371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81400" y="4038600"/>
            <a:ext cx="1447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188868" y="2057400"/>
            <a:ext cx="1371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5" name="Freeform 24"/>
          <p:cNvSpPr/>
          <p:nvPr/>
        </p:nvSpPr>
        <p:spPr>
          <a:xfrm>
            <a:off x="3055855" y="2500132"/>
            <a:ext cx="1428711" cy="808294"/>
          </a:xfrm>
          <a:custGeom>
            <a:avLst/>
            <a:gdLst>
              <a:gd name="connsiteX0" fmla="*/ 0 w 1428711"/>
              <a:gd name="connsiteY0" fmla="*/ 793692 h 808294"/>
              <a:gd name="connsiteX1" fmla="*/ 446472 w 1428711"/>
              <a:gd name="connsiteY1" fmla="*/ 783771 h 808294"/>
              <a:gd name="connsiteX2" fmla="*/ 634982 w 1428711"/>
              <a:gd name="connsiteY2" fmla="*/ 565506 h 808294"/>
              <a:gd name="connsiteX3" fmla="*/ 863179 w 1428711"/>
              <a:gd name="connsiteY3" fmla="*/ 625033 h 808294"/>
              <a:gd name="connsiteX4" fmla="*/ 892944 w 1428711"/>
              <a:gd name="connsiteY4" fmla="*/ 605190 h 808294"/>
              <a:gd name="connsiteX5" fmla="*/ 1299730 w 1428711"/>
              <a:gd name="connsiteY5" fmla="*/ 79369 h 808294"/>
              <a:gd name="connsiteX6" fmla="*/ 1428711 w 1428711"/>
              <a:gd name="connsiteY6" fmla="*/ 0 h 80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11" h="808294">
                <a:moveTo>
                  <a:pt x="0" y="793692"/>
                </a:moveTo>
                <a:cubicBezTo>
                  <a:pt x="170321" y="807747"/>
                  <a:pt x="340642" y="821802"/>
                  <a:pt x="446472" y="783771"/>
                </a:cubicBezTo>
                <a:cubicBezTo>
                  <a:pt x="552302" y="745740"/>
                  <a:pt x="565531" y="591962"/>
                  <a:pt x="634982" y="565506"/>
                </a:cubicBezTo>
                <a:cubicBezTo>
                  <a:pt x="704433" y="539050"/>
                  <a:pt x="820185" y="618419"/>
                  <a:pt x="863179" y="625033"/>
                </a:cubicBezTo>
                <a:cubicBezTo>
                  <a:pt x="906173" y="631647"/>
                  <a:pt x="820186" y="696134"/>
                  <a:pt x="892944" y="605190"/>
                </a:cubicBezTo>
                <a:cubicBezTo>
                  <a:pt x="965702" y="514246"/>
                  <a:pt x="1210436" y="180234"/>
                  <a:pt x="1299730" y="79369"/>
                </a:cubicBezTo>
                <a:cubicBezTo>
                  <a:pt x="1389025" y="-21496"/>
                  <a:pt x="1094684" y="507632"/>
                  <a:pt x="1428711" y="0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447800" y="44958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447800" y="40386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447800" y="21336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69141" y="1905000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107.4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8055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25.4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4262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10.5</a:t>
            </a:r>
          </a:p>
        </p:txBody>
      </p:sp>
      <p:sp>
        <p:nvSpPr>
          <p:cNvPr id="35" name="Freeform 34"/>
          <p:cNvSpPr/>
          <p:nvPr/>
        </p:nvSpPr>
        <p:spPr>
          <a:xfrm>
            <a:off x="2887187" y="2701807"/>
            <a:ext cx="1598113" cy="889652"/>
          </a:xfrm>
          <a:custGeom>
            <a:avLst/>
            <a:gdLst>
              <a:gd name="connsiteX0" fmla="*/ 0 w 1598113"/>
              <a:gd name="connsiteY0" fmla="*/ 889652 h 889652"/>
              <a:gd name="connsiteX1" fmla="*/ 327413 w 1598113"/>
              <a:gd name="connsiteY1" fmla="*/ 711071 h 889652"/>
              <a:gd name="connsiteX2" fmla="*/ 515924 w 1598113"/>
              <a:gd name="connsiteY2" fmla="*/ 393594 h 889652"/>
              <a:gd name="connsiteX3" fmla="*/ 982239 w 1598113"/>
              <a:gd name="connsiteY3" fmla="*/ 76117 h 889652"/>
              <a:gd name="connsiteX4" fmla="*/ 1597379 w 1598113"/>
              <a:gd name="connsiteY4" fmla="*/ 6669 h 889652"/>
              <a:gd name="connsiteX5" fmla="*/ 853258 w 1598113"/>
              <a:gd name="connsiteY5" fmla="*/ 195171 h 88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113" h="889652">
                <a:moveTo>
                  <a:pt x="0" y="889652"/>
                </a:moveTo>
                <a:cubicBezTo>
                  <a:pt x="120713" y="841699"/>
                  <a:pt x="241426" y="793747"/>
                  <a:pt x="327413" y="711071"/>
                </a:cubicBezTo>
                <a:cubicBezTo>
                  <a:pt x="413400" y="628395"/>
                  <a:pt x="406786" y="499420"/>
                  <a:pt x="515924" y="393594"/>
                </a:cubicBezTo>
                <a:cubicBezTo>
                  <a:pt x="625062" y="287768"/>
                  <a:pt x="801997" y="140604"/>
                  <a:pt x="982239" y="76117"/>
                </a:cubicBezTo>
                <a:cubicBezTo>
                  <a:pt x="1162482" y="11629"/>
                  <a:pt x="1618876" y="-13173"/>
                  <a:pt x="1597379" y="6669"/>
                </a:cubicBezTo>
                <a:cubicBezTo>
                  <a:pt x="1575882" y="26511"/>
                  <a:pt x="785460" y="157140"/>
                  <a:pt x="853258" y="19517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5410200" y="2362200"/>
            <a:ext cx="457200" cy="12954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5" name="Freeform 44"/>
          <p:cNvSpPr/>
          <p:nvPr/>
        </p:nvSpPr>
        <p:spPr>
          <a:xfrm>
            <a:off x="6518495" y="2867214"/>
            <a:ext cx="357178" cy="485586"/>
          </a:xfrm>
          <a:custGeom>
            <a:avLst/>
            <a:gdLst>
              <a:gd name="connsiteX0" fmla="*/ 0 w 357178"/>
              <a:gd name="connsiteY0" fmla="*/ 9922 h 9922"/>
              <a:gd name="connsiteX1" fmla="*/ 357178 w 357178"/>
              <a:gd name="connsiteY1" fmla="*/ 0 h 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78" h="9922">
                <a:moveTo>
                  <a:pt x="0" y="9922"/>
                </a:moveTo>
                <a:lnTo>
                  <a:pt x="357178" y="0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029200" y="3657600"/>
            <a:ext cx="381000" cy="381000"/>
            <a:chOff x="5029200" y="3657600"/>
            <a:chExt cx="381000" cy="381000"/>
          </a:xfrm>
        </p:grpSpPr>
        <p:cxnSp>
          <p:nvCxnSpPr>
            <p:cNvPr id="50" name="Straight Connector 49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3048000" y="4191000"/>
            <a:ext cx="304800" cy="304800"/>
            <a:chOff x="5029200" y="3657600"/>
            <a:chExt cx="381000" cy="381000"/>
          </a:xfrm>
        </p:grpSpPr>
        <p:cxnSp>
          <p:nvCxnSpPr>
            <p:cNvPr id="58" name="Straight Connector 57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 flipH="1" flipV="1">
            <a:off x="5867400" y="2057400"/>
            <a:ext cx="307976" cy="304800"/>
            <a:chOff x="5029200" y="3657600"/>
            <a:chExt cx="381000" cy="381000"/>
          </a:xfrm>
        </p:grpSpPr>
        <p:cxnSp>
          <p:nvCxnSpPr>
            <p:cNvPr id="62" name="Straight Connector 61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 flipH="1" flipV="1">
            <a:off x="3352800" y="4038600"/>
            <a:ext cx="228600" cy="152400"/>
            <a:chOff x="5029200" y="3657600"/>
            <a:chExt cx="381000" cy="381000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7" name="TextBox 76"/>
          <p:cNvSpPr txBox="1"/>
          <p:nvPr/>
        </p:nvSpPr>
        <p:spPr>
          <a:xfrm>
            <a:off x="1752600" y="3581400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njection Au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57600" y="3124200"/>
            <a:ext cx="136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</a:rPr>
              <a:t>i</a:t>
            </a:r>
            <a:r>
              <a:rPr lang="en-US" sz="1800" dirty="0" smtClean="0">
                <a:solidFill>
                  <a:srgbClr val="0000FF"/>
                </a:solidFill>
              </a:rPr>
              <a:t>njection p</a:t>
            </a:r>
            <a:r>
              <a:rPr lang="en-US" sz="1800" baseline="30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800" baseline="30000" dirty="0" smtClean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11009" y="4441189"/>
            <a:ext cx="353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acceleration </a:t>
            </a:r>
            <a:r>
              <a:rPr lang="en-US" sz="1800" dirty="0" smtClean="0">
                <a:solidFill>
                  <a:srgbClr val="FF0000"/>
                </a:solidFill>
              </a:rPr>
              <a:t>Au (cross transition)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80956" y="3309948"/>
            <a:ext cx="201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6600"/>
                </a:solidFill>
              </a:rPr>
              <a:t>acceleration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p</a:t>
            </a:r>
            <a:r>
              <a:rPr lang="en-US" sz="1800" dirty="0" smtClean="0">
                <a:solidFill>
                  <a:srgbClr val="0066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19800" y="1143000"/>
            <a:ext cx="161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6600"/>
                </a:solidFill>
              </a:rPr>
              <a:t>c</a:t>
            </a:r>
            <a:r>
              <a:rPr lang="en-US" sz="1800" dirty="0" smtClean="0">
                <a:solidFill>
                  <a:srgbClr val="006600"/>
                </a:solidFill>
              </a:rPr>
              <a:t>ollision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err="1" smtClean="0">
                <a:solidFill>
                  <a:srgbClr val="006600"/>
                </a:solidFill>
              </a:rPr>
              <a:t>+</a:t>
            </a:r>
            <a:r>
              <a:rPr lang="en-US" sz="1800" dirty="0" err="1" smtClean="0">
                <a:solidFill>
                  <a:srgbClr val="FF0000"/>
                </a:solidFill>
              </a:rPr>
              <a:t>Au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2438400" y="39624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4343400" y="35052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6858000" y="15240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H="1" flipV="1">
            <a:off x="3276600" y="4267200"/>
            <a:ext cx="38100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H="1" flipV="1">
            <a:off x="5715000" y="2895600"/>
            <a:ext cx="68580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81000" y="5695890"/>
            <a:ext cx="808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Note: now tolerate ion beam instabilities at transition obtain higher intensity</a:t>
            </a:r>
            <a:br>
              <a:rPr lang="en-US" sz="1800" dirty="0" smtClean="0"/>
            </a:br>
            <a:r>
              <a:rPr lang="en-US" sz="1800" dirty="0" smtClean="0"/>
              <a:t>          (can be cooled down again), not possible with </a:t>
            </a:r>
            <a:r>
              <a:rPr lang="en-US" sz="1800" dirty="0" err="1" smtClean="0"/>
              <a:t>p+Au</a:t>
            </a:r>
            <a:r>
              <a:rPr lang="en-US" sz="1800" dirty="0" smtClean="0"/>
              <a:t> since have smaller</a:t>
            </a:r>
            <a:br>
              <a:rPr lang="en-US" sz="1800" dirty="0" smtClean="0"/>
            </a:br>
            <a:r>
              <a:rPr lang="en-US" sz="1800" dirty="0" smtClean="0"/>
              <a:t>          aperture available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1716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8" y="2057400"/>
            <a:ext cx="8222422" cy="4210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collisions </a:t>
            </a:r>
            <a:r>
              <a:rPr lang="en-US" dirty="0" smtClean="0"/>
              <a:t>(</a:t>
            </a:r>
            <a:r>
              <a:rPr lang="en-US" dirty="0" err="1" smtClean="0"/>
              <a:t>p+Au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562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p+Au</a:t>
            </a:r>
            <a:r>
              <a:rPr lang="en-US" dirty="0" smtClean="0"/>
              <a:t> energies: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100.8 GeV p </a:t>
            </a:r>
            <a:r>
              <a:rPr lang="en-US" sz="1800" dirty="0">
                <a:solidFill>
                  <a:srgbClr val="0000FF"/>
                </a:solidFill>
              </a:rPr>
              <a:t>on 100.0 GeV/nucleon Au (</a:t>
            </a:r>
            <a:r>
              <a:rPr lang="en-US" sz="1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</a:t>
            </a:r>
            <a:r>
              <a:rPr lang="en-US" sz="18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aseline="-25000" dirty="0" err="1">
                <a:solidFill>
                  <a:srgbClr val="0000FF"/>
                </a:solidFill>
              </a:rPr>
              <a:t>Au</a:t>
            </a:r>
            <a:r>
              <a:rPr lang="en-US" sz="1800" dirty="0">
                <a:solidFill>
                  <a:srgbClr val="0000FF"/>
                </a:solidFill>
              </a:rPr>
              <a:t> = 107.4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 </a:t>
            </a:r>
            <a:r>
              <a:rPr lang="en-US" dirty="0"/>
              <a:t>energy scan need to match Lorentz factor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 of both beams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5702670" y="5943600"/>
            <a:ext cx="838200" cy="3048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239000" y="5715000"/>
            <a:ext cx="838200" cy="3048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324600"/>
            <a:ext cx="830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/>
              <a:t>L</a:t>
            </a:r>
            <a:r>
              <a:rPr lang="en-US" sz="2000" baseline="-25000" dirty="0" smtClean="0"/>
              <a:t>NN</a:t>
            </a:r>
            <a:r>
              <a:rPr lang="en-US" sz="2000" dirty="0" smtClean="0"/>
              <a:t>/week, min/max                             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        15                  </a:t>
            </a:r>
            <a:r>
              <a:rPr lang="en-US" sz="2000" dirty="0" smtClean="0"/>
              <a:t>37         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4547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p</a:t>
            </a:r>
            <a:r>
              <a:rPr lang="en-US" dirty="0" err="1" smtClean="0"/>
              <a:t>+Au</a:t>
            </a:r>
            <a:r>
              <a:rPr lang="en-US" dirty="0" smtClean="0"/>
              <a:t> is possible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	max energy 100 GeV/nucleon for both beams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Stochastic cooling helps: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	DX move only in IR6 &amp; </a:t>
            </a:r>
            <a:r>
              <a:rPr lang="en-US" dirty="0" smtClean="0">
                <a:solidFill>
                  <a:schemeClr val="accent2"/>
                </a:solidFill>
              </a:rPr>
              <a:t>IR8, no </a:t>
            </a:r>
            <a:r>
              <a:rPr lang="en-US" dirty="0" smtClean="0">
                <a:solidFill>
                  <a:schemeClr val="accent2"/>
                </a:solidFill>
              </a:rPr>
              <a:t>Au beam growth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DX move in ~2 shifts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>
                <a:solidFill>
                  <a:schemeClr val="accent2"/>
                </a:solidFill>
              </a:rPr>
              <a:t>possible upgrade fo</a:t>
            </a:r>
            <a:r>
              <a:rPr lang="en-US" sz="1600" dirty="0" smtClean="0">
                <a:solidFill>
                  <a:schemeClr val="accent2"/>
                </a:solidFill>
              </a:rPr>
              <a:t>r pp2pp in IR6 requires change of DX bellows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	will reduce flexibility, cannot move DX magnets during run</a:t>
            </a: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New </a:t>
            </a:r>
            <a:r>
              <a:rPr lang="en-US" dirty="0" smtClean="0"/>
              <a:t>injection/acceleration scheme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store Au beam above transition for ~15 </a:t>
            </a:r>
            <a:r>
              <a:rPr lang="en-US" dirty="0" smtClean="0">
                <a:solidFill>
                  <a:srgbClr val="0000FF"/>
                </a:solidFill>
              </a:rPr>
              <a:t>min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Luminosity </a:t>
            </a:r>
            <a:r>
              <a:rPr lang="en-US" dirty="0" smtClean="0"/>
              <a:t>estimate based on p</a:t>
            </a:r>
            <a:r>
              <a:rPr lang="en-US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/>
              <a:t> beam available </a:t>
            </a:r>
            <a:r>
              <a:rPr lang="en-US" dirty="0" smtClean="0">
                <a:solidFill>
                  <a:srgbClr val="0000FF"/>
                </a:solidFill>
              </a:rPr>
              <a:t>(anticipated)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Au beam available </a:t>
            </a:r>
            <a:r>
              <a:rPr lang="en-US" dirty="0" smtClean="0">
                <a:solidFill>
                  <a:srgbClr val="0000FF"/>
                </a:solidFill>
              </a:rPr>
              <a:t>(anticipated)</a:t>
            </a:r>
          </a:p>
          <a:p>
            <a:pPr marL="338137" lvl="1" indent="0"/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 smtClean="0">
                <a:solidFill>
                  <a:schemeClr val="accent4"/>
                </a:solidFill>
              </a:rPr>
              <a:t>L</a:t>
            </a:r>
            <a:r>
              <a:rPr lang="en-US" baseline="-25000" dirty="0" smtClean="0">
                <a:solidFill>
                  <a:schemeClr val="accent4"/>
                </a:solidFill>
              </a:rPr>
              <a:t>NN</a:t>
            </a:r>
            <a:r>
              <a:rPr lang="en-US" dirty="0" smtClean="0">
                <a:solidFill>
                  <a:schemeClr val="accent4"/>
                </a:solidFill>
              </a:rPr>
              <a:t> = 15 </a:t>
            </a:r>
            <a:r>
              <a:rPr lang="en-US" dirty="0" err="1" smtClean="0">
                <a:solidFill>
                  <a:schemeClr val="accent4"/>
                </a:solidFill>
              </a:rPr>
              <a:t>pb</a:t>
            </a:r>
            <a:r>
              <a:rPr lang="en-US" dirty="0" smtClean="0">
                <a:solidFill>
                  <a:schemeClr val="accent4"/>
                </a:solidFill>
              </a:rPr>
              <a:t>/week min (now)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i="1" dirty="0" smtClean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NN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smtClean="0">
                <a:solidFill>
                  <a:srgbClr val="0000FF"/>
                </a:solidFill>
              </a:rPr>
              <a:t>37 </a:t>
            </a:r>
            <a:r>
              <a:rPr lang="en-US" dirty="0" err="1" smtClean="0">
                <a:solidFill>
                  <a:srgbClr val="0000FF"/>
                </a:solidFill>
              </a:rPr>
              <a:t>pb</a:t>
            </a:r>
            <a:r>
              <a:rPr lang="en-US" dirty="0" smtClean="0">
                <a:solidFill>
                  <a:srgbClr val="0000FF"/>
                </a:solidFill>
              </a:rPr>
              <a:t>/week max (few years)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1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do we have for </a:t>
            </a:r>
            <a:r>
              <a:rPr lang="en-US" sz="2800" dirty="0" err="1" smtClean="0"/>
              <a:t>p+Au</a:t>
            </a:r>
            <a:r>
              <a:rPr lang="en-US" sz="2800" dirty="0" smtClean="0"/>
              <a:t> collisions?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do we still need for </a:t>
            </a:r>
            <a:r>
              <a:rPr lang="en-US" sz="2800" dirty="0" err="1" smtClean="0"/>
              <a:t>p+Au</a:t>
            </a:r>
            <a:r>
              <a:rPr lang="en-US" sz="2800" dirty="0" smtClean="0"/>
              <a:t> collisions?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Luminosity projection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1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have for </a:t>
            </a:r>
            <a:r>
              <a:rPr lang="en-US" dirty="0" err="1" smtClean="0"/>
              <a:t>p+Au</a:t>
            </a:r>
            <a:r>
              <a:rPr lang="en-US" dirty="0" smtClean="0"/>
              <a:t> collisions?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RHIC was designed for </a:t>
            </a:r>
            <a:r>
              <a:rPr lang="en-US" dirty="0" err="1" smtClean="0"/>
              <a:t>p+Au</a:t>
            </a:r>
            <a:r>
              <a:rPr lang="en-US" dirty="0" smtClean="0"/>
              <a:t> collisions</a:t>
            </a:r>
          </a:p>
          <a:p>
            <a:pPr marL="338137" lvl="1" indent="0"/>
            <a:r>
              <a:rPr lang="en-US" dirty="0" smtClean="0">
                <a:solidFill>
                  <a:schemeClr val="accent2"/>
                </a:solidFill>
              </a:rPr>
              <a:t>	Independent rings except DX magnets</a:t>
            </a:r>
          </a:p>
          <a:p>
            <a:pPr marL="338137" lvl="1" indent="0"/>
            <a:r>
              <a:rPr lang="en-US" dirty="0" smtClean="0">
                <a:solidFill>
                  <a:schemeClr val="accent2"/>
                </a:solidFill>
              </a:rPr>
              <a:t>	DX magnets movable (~1 shift)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With stochastic cooling initial Au beam size is at its maximum</a:t>
            </a: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Allows for DX move in IR6 and IR8 only (~1 shift)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Solutions for lattice, injection and acceleration</a:t>
            </a:r>
            <a:endParaRPr lang="en-US" dirty="0" smtClean="0">
              <a:solidFill>
                <a:srgbClr val="0000FF"/>
              </a:solidFill>
            </a:endParaRP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Lattice takes advantage of stochastic cooling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Machine with fast setup </a:t>
            </a:r>
            <a:r>
              <a:rPr lang="en-US" dirty="0"/>
              <a:t>(</a:t>
            </a:r>
            <a:r>
              <a:rPr lang="en-US" dirty="0" smtClean="0"/>
              <a:t>beam-based feedbacks), </a:t>
            </a:r>
            <a:r>
              <a:rPr lang="en-US" dirty="0"/>
              <a:t>good </a:t>
            </a:r>
            <a:r>
              <a:rPr lang="en-US" dirty="0" smtClean="0"/>
              <a:t>reliability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Experience with asymmetric collisions (</a:t>
            </a:r>
            <a:r>
              <a:rPr lang="en-US" dirty="0" err="1" smtClean="0">
                <a:solidFill>
                  <a:schemeClr val="tx2"/>
                </a:solidFill>
              </a:rPr>
              <a:t>d+Au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Cu+Au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Proton beam with </a:t>
            </a:r>
            <a:r>
              <a:rPr lang="en-US" i="1" dirty="0" smtClean="0">
                <a:solidFill>
                  <a:schemeClr val="tx2"/>
                </a:solidFill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 = 2x10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i="1" dirty="0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 = 55%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with upgrades (OPPIS):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baseline="-25000" dirty="0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dirty="0" smtClean="0">
                <a:solidFill>
                  <a:schemeClr val="accent2"/>
                </a:solidFill>
              </a:rPr>
              <a:t>3x10</a:t>
            </a:r>
            <a:r>
              <a:rPr lang="en-US" baseline="30000" dirty="0" smtClean="0">
                <a:solidFill>
                  <a:schemeClr val="accent2"/>
                </a:solidFill>
              </a:rPr>
              <a:t>11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i="1" dirty="0">
                <a:solidFill>
                  <a:schemeClr val="accent2"/>
                </a:solidFill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= </a:t>
            </a:r>
            <a:r>
              <a:rPr lang="en-US" dirty="0" smtClean="0">
                <a:solidFill>
                  <a:schemeClr val="accent2"/>
                </a:solidFill>
              </a:rPr>
              <a:t>65%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Au beam with </a:t>
            </a:r>
            <a:r>
              <a:rPr lang="en-US" i="1" dirty="0" smtClean="0">
                <a:solidFill>
                  <a:schemeClr val="tx2"/>
                </a:solidFill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 = 1.3x10</a:t>
            </a:r>
            <a:r>
              <a:rPr lang="en-US" baseline="30000" dirty="0" smtClean="0">
                <a:solidFill>
                  <a:schemeClr val="tx2"/>
                </a:solidFill>
              </a:rPr>
              <a:t>9</a:t>
            </a:r>
          </a:p>
          <a:p>
            <a:pPr marL="0" indent="0"/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with </a:t>
            </a:r>
            <a:r>
              <a:rPr lang="en-US" dirty="0" smtClean="0">
                <a:solidFill>
                  <a:srgbClr val="0000FF"/>
                </a:solidFill>
              </a:rPr>
              <a:t>upgrades (EBIS/Booster/AGS/RHIC): 2.0x10</a:t>
            </a:r>
            <a:r>
              <a:rPr lang="en-US" baseline="30000" dirty="0" smtClean="0">
                <a:solidFill>
                  <a:srgbClr val="0000FF"/>
                </a:solidFill>
              </a:rPr>
              <a:t>9 </a:t>
            </a:r>
            <a:r>
              <a:rPr lang="en-US" sz="1800" dirty="0" smtClean="0"/>
              <a:t>(emittance?)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7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126919" cy="6342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</a:t>
            </a:r>
            <a:r>
              <a:rPr lang="en-US" dirty="0"/>
              <a:t>D</a:t>
            </a:r>
            <a:r>
              <a:rPr lang="en-US" dirty="0" smtClean="0"/>
              <a:t>esign Manual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38200" y="1447800"/>
            <a:ext cx="7391400" cy="381000"/>
            <a:chOff x="838200" y="1447800"/>
            <a:chExt cx="7391400" cy="3810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4953000" y="1447800"/>
              <a:ext cx="32766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838200" y="1828800"/>
              <a:ext cx="381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5638800" y="762000"/>
            <a:ext cx="33622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Run-11: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avg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30×10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26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-2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-1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438400" y="3124200"/>
            <a:ext cx="259080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733800" y="2419290"/>
            <a:ext cx="57380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Run-12: 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L</a:t>
            </a:r>
            <a:r>
              <a:rPr lang="en-US" sz="2000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avg</a:t>
            </a:r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10.5×10</a:t>
            </a:r>
            <a:r>
              <a:rPr lang="en-US" sz="2000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31</a:t>
            </a:r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cm</a:t>
            </a:r>
            <a:r>
              <a:rPr lang="en-US" sz="2000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-2</a:t>
            </a:r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s</a:t>
            </a:r>
            <a:r>
              <a:rPr lang="en-US" sz="2000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-1</a:t>
            </a:r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(with P</a:t>
            </a:r>
            <a:r>
              <a:rPr lang="en-US" sz="2000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avg</a:t>
            </a:r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53%)</a:t>
            </a:r>
            <a:endParaRPr lang="en-US" sz="2000" b="1" baseline="30000" dirty="0" smtClean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362200" y="1828800"/>
            <a:ext cx="57912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838200" y="4495800"/>
            <a:ext cx="7391400" cy="304800"/>
            <a:chOff x="914400" y="4495800"/>
            <a:chExt cx="7391400" cy="304800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6934200" y="4495800"/>
              <a:ext cx="13716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914400" y="4800600"/>
              <a:ext cx="43434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4643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6095999" cy="5159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Design </a:t>
            </a:r>
            <a:r>
              <a:rPr lang="en-US" dirty="0" smtClean="0"/>
              <a:t>Manual (July 1998)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IR design with beam splitting DX dipoles first</a:t>
            </a:r>
          </a:p>
        </p:txBody>
      </p:sp>
      <p:pic>
        <p:nvPicPr>
          <p:cNvPr id="7" name="Picture 6" descr="2001-1127 DX Crotch Trip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44704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5410200"/>
            <a:ext cx="160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DX dipole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4338935"/>
            <a:ext cx="179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D0,Q1—Q3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2672" y="1032808"/>
            <a:ext cx="315983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DX dipoles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L</a:t>
            </a:r>
            <a:r>
              <a:rPr lang="en-US" sz="1800" baseline="-25000" dirty="0" smtClean="0">
                <a:latin typeface="Times New Roman"/>
                <a:cs typeface="Times New Roman"/>
              </a:rPr>
              <a:t>mag</a:t>
            </a:r>
            <a:r>
              <a:rPr lang="en-US" sz="1800" dirty="0" smtClean="0"/>
              <a:t> = 3.7 </a:t>
            </a:r>
            <a:r>
              <a:rPr lang="en-US" sz="1800" dirty="0" smtClean="0">
                <a:latin typeface="Times New Roman"/>
                <a:cs typeface="Times New Roman"/>
              </a:rPr>
              <a:t>m</a:t>
            </a:r>
            <a:r>
              <a:rPr lang="en-US" sz="1800" dirty="0" smtClean="0"/>
              <a:t>, </a:t>
            </a:r>
            <a:r>
              <a:rPr lang="en-US" sz="1800" i="1" dirty="0" smtClean="0">
                <a:latin typeface="Times New Roman"/>
                <a:cs typeface="Times New Roman"/>
              </a:rPr>
              <a:t>B</a:t>
            </a:r>
            <a:r>
              <a:rPr lang="en-US" sz="1800" baseline="-25000" dirty="0" smtClean="0">
                <a:latin typeface="Times New Roman"/>
                <a:cs typeface="Times New Roman"/>
              </a:rPr>
              <a:t>max</a:t>
            </a:r>
            <a:r>
              <a:rPr lang="en-US" sz="1800" dirty="0" smtClean="0"/>
              <a:t> = 4.3 </a:t>
            </a:r>
            <a:r>
              <a:rPr lang="en-US" sz="1800" dirty="0" smtClean="0">
                <a:latin typeface="Times New Roman"/>
                <a:cs typeface="Times New Roman"/>
              </a:rPr>
              <a:t>T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large aperture </a:t>
            </a:r>
            <a:br>
              <a:rPr lang="en-US" sz="1800" dirty="0" smtClean="0"/>
            </a:br>
            <a:r>
              <a:rPr lang="en-US" sz="1600" dirty="0" smtClean="0"/>
              <a:t>(18 cm coil ID)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only magnets that </a:t>
            </a:r>
            <a:br>
              <a:rPr lang="en-US" sz="1800" dirty="0" smtClean="0"/>
            </a:br>
            <a:r>
              <a:rPr lang="en-US" sz="1800" dirty="0" smtClean="0"/>
              <a:t>need training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(~5 for IR6/8 only)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87570" y="2527054"/>
            <a:ext cx="712501" cy="15877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871E-6 2.08189E-6 L -0.0007 0.05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Cnew7_03_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54" y="838200"/>
            <a:ext cx="5561646" cy="5181600"/>
          </a:xfrm>
          <a:prstGeom prst="rect">
            <a:avLst/>
          </a:prstGeom>
        </p:spPr>
      </p:pic>
      <p:pic>
        <p:nvPicPr>
          <p:cNvPr id="30" name="Picture 1" descr="pi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2500300"/>
            <a:ext cx="2897187" cy="19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have full 3D stochastic cooling for heavy 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4023"/>
            <a:ext cx="891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M. Brennan, M. Blaskiewicz, F. Severino, PRL </a:t>
            </a:r>
            <a:r>
              <a:rPr lang="en-US" sz="1600" b="1" dirty="0" smtClean="0"/>
              <a:t>100</a:t>
            </a:r>
            <a:r>
              <a:rPr lang="en-US" sz="1600" dirty="0" smtClean="0"/>
              <a:t> 174803 (2008);  PRSTAB, PAC, EPAC</a:t>
            </a:r>
            <a:endParaRPr lang="en-US" sz="1400" dirty="0" smtClean="0"/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2701212"/>
            <a:ext cx="1295400" cy="1718388"/>
          </a:xfrm>
          <a:prstGeom prst="rect">
            <a:avLst/>
          </a:prstGeom>
        </p:spPr>
      </p:pic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706" y="675027"/>
            <a:ext cx="1839438" cy="1799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7997" y="685800"/>
            <a:ext cx="1218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longitudinal</a:t>
            </a:r>
            <a:br>
              <a:rPr lang="en-US" sz="1600" dirty="0" smtClean="0"/>
            </a:br>
            <a:r>
              <a:rPr lang="en-US" sz="1600" dirty="0" smtClean="0"/>
              <a:t> kicker </a:t>
            </a:r>
            <a:br>
              <a:rPr lang="en-US" sz="1600" dirty="0" smtClean="0"/>
            </a:br>
            <a:r>
              <a:rPr lang="en-US" sz="1600" dirty="0" smtClean="0"/>
              <a:t>(closed)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997" y="2544168"/>
            <a:ext cx="1824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</a:rPr>
              <a:t>orizontal kicker 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(open)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308" y="4395521"/>
            <a:ext cx="158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horizontal and</a:t>
            </a:r>
            <a:br>
              <a:rPr lang="en-US" sz="1600" dirty="0" smtClean="0"/>
            </a:br>
            <a:r>
              <a:rPr lang="en-US" sz="1600" dirty="0" smtClean="0"/>
              <a:t>vertical pickups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52" y="609600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longitudinal pickup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8661" y="5948082"/>
            <a:ext cx="399179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5-9 GHz, cooling times ~1 h</a:t>
            </a:r>
          </a:p>
        </p:txBody>
      </p:sp>
      <p:pic>
        <p:nvPicPr>
          <p:cNvPr id="17" name="Picture 16" descr="2010 RHIC stochastic cooling, longitudinal pick-u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301" y="928048"/>
            <a:ext cx="1614299" cy="1621808"/>
          </a:xfrm>
          <a:prstGeom prst="rect">
            <a:avLst/>
          </a:prstGeom>
        </p:spPr>
      </p:pic>
      <p:pic>
        <p:nvPicPr>
          <p:cNvPr id="18" name="Picture 17" descr="2010 RHIC transverse pick-u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683" y="4988256"/>
            <a:ext cx="1953917" cy="13079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75345" y="5148461"/>
            <a:ext cx="914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vertical</a:t>
            </a:r>
            <a:br>
              <a:rPr lang="en-US" sz="1600" dirty="0" smtClean="0"/>
            </a:br>
            <a:r>
              <a:rPr lang="en-US" sz="1600" dirty="0" smtClean="0"/>
              <a:t>kicker</a:t>
            </a:r>
            <a:br>
              <a:rPr lang="en-US" sz="1600" dirty="0" smtClean="0"/>
            </a:br>
            <a:r>
              <a:rPr lang="en-US" sz="1600" dirty="0" smtClean="0"/>
              <a:t>(closed)</a:t>
            </a:r>
          </a:p>
        </p:txBody>
      </p:sp>
      <p:pic>
        <p:nvPicPr>
          <p:cNvPr id="21" name="Picture 20" descr="2010 RHIC stochastic cooling, vertical kicker, clos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6585" y="4482353"/>
            <a:ext cx="223121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556260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Cu-Au store – new mode in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76200"/>
            <a:ext cx="5334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52400" y="948729"/>
            <a:ext cx="35963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52400" y="3276600"/>
            <a:ext cx="359635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52400" y="5029200"/>
            <a:ext cx="35963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3400" y="605135"/>
            <a:ext cx="105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10%/h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7442" y="3505200"/>
            <a:ext cx="30227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 smtClean="0"/>
              <a:t>transverse emittances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6096000"/>
            <a:ext cx="16585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 smtClean="0"/>
              <a:t>luminosities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990600"/>
            <a:ext cx="2176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 smtClean="0"/>
              <a:t>beam loss rates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2343" y="2921913"/>
            <a:ext cx="1846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 smtClean="0">
                <a:solidFill>
                  <a:srgbClr val="FF0000"/>
                </a:solidFill>
              </a:rPr>
              <a:t>25 </a:t>
            </a:r>
            <a:r>
              <a:rPr lang="en-US" sz="2200" b="1" dirty="0" err="1" smtClean="0">
                <a:solidFill>
                  <a:srgbClr val="FF0000"/>
                </a:solidFill>
              </a:rPr>
              <a:t>mm.mrad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648200"/>
            <a:ext cx="2171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 smtClean="0"/>
              <a:t>120x10</a:t>
            </a:r>
            <a:r>
              <a:rPr lang="en-US" sz="2200" baseline="30000" dirty="0" smtClean="0"/>
              <a:t>26</a:t>
            </a:r>
            <a:r>
              <a:rPr lang="en-US" sz="2200" dirty="0" smtClean="0"/>
              <a:t>cm</a:t>
            </a:r>
            <a:r>
              <a:rPr lang="en-US" sz="2200" baseline="30000" dirty="0" smtClean="0"/>
              <a:t>-2</a:t>
            </a:r>
            <a:r>
              <a:rPr lang="en-US" sz="2200" dirty="0" smtClean="0"/>
              <a:t>s</a:t>
            </a:r>
            <a:r>
              <a:rPr lang="en-US" sz="2200" baseline="30000" dirty="0" smtClean="0"/>
              <a:t>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00" y="806440"/>
            <a:ext cx="297438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 and Au have different 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1600" dirty="0" smtClean="0"/>
              <a:t>- </a:t>
            </a:r>
            <a:r>
              <a:rPr lang="en-US" sz="1400" dirty="0" smtClean="0"/>
              <a:t>intrabeam scattering growth rates</a:t>
            </a:r>
            <a:br>
              <a:rPr lang="en-US" sz="1400" dirty="0" smtClean="0"/>
            </a:br>
            <a:r>
              <a:rPr lang="en-US" sz="1400" dirty="0" smtClean="0"/>
              <a:t>   (~</a:t>
            </a:r>
            <a:r>
              <a:rPr lang="en-US" sz="1400" i="1" dirty="0" smtClean="0"/>
              <a:t>Z</a:t>
            </a:r>
            <a:r>
              <a:rPr lang="en-US" sz="1400" baseline="30000" dirty="0" smtClean="0"/>
              <a:t>4</a:t>
            </a:r>
            <a:r>
              <a:rPr lang="en-US" sz="1400" i="1" dirty="0"/>
              <a:t>N</a:t>
            </a:r>
            <a:r>
              <a:rPr lang="en-US" sz="1400" baseline="-25000" dirty="0"/>
              <a:t>b</a:t>
            </a:r>
            <a:r>
              <a:rPr lang="en-US" sz="1400" dirty="0" smtClean="0"/>
              <a:t>/</a:t>
            </a:r>
            <a:r>
              <a:rPr lang="en-US" sz="1400" i="1" dirty="0" smtClean="0"/>
              <a:t>A</a:t>
            </a:r>
            <a:r>
              <a:rPr lang="en-US" sz="1400" i="1" baseline="30000" dirty="0" smtClean="0"/>
              <a:t>2</a:t>
            </a:r>
            <a:r>
              <a:rPr lang="en-US" sz="1400" dirty="0" smtClean="0"/>
              <a:t>)  </a:t>
            </a:r>
            <a:r>
              <a:rPr lang="en-US" sz="1400" i="1" dirty="0" err="1" smtClean="0">
                <a:solidFill>
                  <a:schemeClr val="accent2"/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IBS,Au</a:t>
            </a:r>
            <a:r>
              <a:rPr lang="en-US" sz="1400" dirty="0" smtClean="0">
                <a:solidFill>
                  <a:schemeClr val="accent2"/>
                </a:solidFill>
              </a:rPr>
              <a:t> ≈ 2x </a:t>
            </a:r>
            <a:r>
              <a:rPr lang="en-US" sz="1400" i="1" dirty="0" err="1" smtClean="0">
                <a:solidFill>
                  <a:schemeClr val="accent2"/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IBS,Cu</a:t>
            </a: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sz="1400" dirty="0" smtClean="0"/>
              <a:t>- cooling rates </a:t>
            </a:r>
            <a:br>
              <a:rPr lang="en-US" sz="1400" dirty="0" smtClean="0"/>
            </a:br>
            <a:r>
              <a:rPr lang="en-US" sz="1400" dirty="0" smtClean="0"/>
              <a:t>   (~1/</a:t>
            </a:r>
            <a:r>
              <a:rPr lang="en-US" sz="1400" i="1" dirty="0" smtClean="0"/>
              <a:t>N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)  </a:t>
            </a:r>
            <a:r>
              <a:rPr lang="en-US" sz="1400" i="1" dirty="0" err="1" smtClean="0">
                <a:solidFill>
                  <a:schemeClr val="accent2"/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SC,</a:t>
            </a:r>
            <a:r>
              <a:rPr lang="en-US" sz="1400" baseline="-25000" dirty="0" err="1">
                <a:solidFill>
                  <a:schemeClr val="accent2"/>
                </a:solidFill>
              </a:rPr>
              <a:t>Au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≈ 3x </a:t>
            </a:r>
            <a:r>
              <a:rPr lang="en-US" sz="1400" i="1" dirty="0" err="1" smtClean="0">
                <a:solidFill>
                  <a:schemeClr val="accent2"/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SC,</a:t>
            </a:r>
            <a:r>
              <a:rPr lang="en-US" sz="1400" baseline="-25000" dirty="0" err="1">
                <a:solidFill>
                  <a:schemeClr val="accent2"/>
                </a:solidFill>
              </a:rPr>
              <a:t>Cu</a:t>
            </a:r>
            <a:r>
              <a:rPr lang="en-US" sz="1400" dirty="0" smtClean="0"/>
              <a:t>  </a:t>
            </a:r>
          </a:p>
          <a:p>
            <a:pPr algn="l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84225" y="2971800"/>
            <a:ext cx="31787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Stores start with large </a:t>
            </a:r>
            <a:r>
              <a:rPr lang="en-US" sz="2000" dirty="0" smtClean="0">
                <a:latin typeface="Symbol" charset="2"/>
                <a:cs typeface="Symbol" charset="2"/>
              </a:rPr>
              <a:t>e </a:t>
            </a:r>
            <a:r>
              <a:rPr lang="en-US" sz="2000" dirty="0">
                <a:latin typeface="Symbol" charset="2"/>
                <a:cs typeface="Symbol" charset="2"/>
              </a:rPr>
              <a:t/>
            </a:r>
            <a:br>
              <a:rPr lang="en-US" sz="2000" dirty="0">
                <a:latin typeface="Symbol" charset="2"/>
                <a:cs typeface="Symbol" charset="2"/>
              </a:rPr>
            </a:br>
            <a:r>
              <a:rPr lang="en-US" sz="2000" dirty="0" smtClean="0"/>
              <a:t>after undergoing instability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at transition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Possible with stochastic </a:t>
            </a:r>
            <a:br>
              <a:rPr lang="en-US" sz="2000" dirty="0" smtClean="0"/>
            </a:br>
            <a:r>
              <a:rPr lang="en-US" sz="2000" dirty="0" smtClean="0"/>
              <a:t>  cooling</a:t>
            </a:r>
          </a:p>
          <a:p>
            <a:pPr algn="l"/>
            <a:r>
              <a:rPr lang="en-US" sz="2000" dirty="0" smtClean="0"/>
              <a:t>Increase bunch intensity </a:t>
            </a:r>
            <a:br>
              <a:rPr lang="en-US" sz="2000" dirty="0" smtClean="0"/>
            </a:br>
            <a:r>
              <a:rPr lang="en-US" sz="2000" dirty="0" smtClean="0"/>
              <a:t>  until loss at transition</a:t>
            </a:r>
          </a:p>
        </p:txBody>
      </p:sp>
    </p:spTree>
    <p:extLst>
      <p:ext uri="{BB962C8B-B14F-4D97-AF65-F5344CB8AC3E}">
        <p14:creationId xmlns:p14="http://schemas.microsoft.com/office/powerpoint/2010/main" val="80631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p+Au</a:t>
            </a:r>
            <a:r>
              <a:rPr lang="en-US" dirty="0" smtClean="0"/>
              <a:t> easier with stochastic cooling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38200"/>
            <a:ext cx="698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only need to accommodate initial Au emittances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ufficient to move IR6 and IR8 DX magnets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5943600"/>
            <a:ext cx="691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S. </a:t>
            </a:r>
            <a:r>
              <a:rPr lang="en-US" dirty="0" err="1" smtClean="0"/>
              <a:t>Tepikian</a:t>
            </a:r>
            <a:r>
              <a:rPr lang="en-US" dirty="0" smtClean="0"/>
              <a:t>, D. Trbojevic, C-A/AP/447 (Jan. 2012)</a:t>
            </a:r>
          </a:p>
        </p:txBody>
      </p:sp>
      <p:pic>
        <p:nvPicPr>
          <p:cNvPr id="7" name="Picture 6" descr="Untitled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390"/>
            <a:ext cx="6096000" cy="3962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3893403"/>
            <a:ext cx="2527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c</a:t>
            </a:r>
            <a:r>
              <a:rPr lang="en-US" dirty="0" smtClean="0"/>
              <a:t>olliding IR</a:t>
            </a:r>
            <a:br>
              <a:rPr lang="en-US" dirty="0" smtClean="0"/>
            </a:br>
            <a:r>
              <a:rPr lang="en-US" dirty="0" smtClean="0"/>
              <a:t>move DX by 1cm</a:t>
            </a:r>
          </a:p>
        </p:txBody>
      </p:sp>
    </p:spTree>
    <p:extLst>
      <p:ext uri="{BB962C8B-B14F-4D97-AF65-F5344CB8AC3E}">
        <p14:creationId xmlns:p14="http://schemas.microsoft.com/office/powerpoint/2010/main" val="61234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+Au</a:t>
            </a:r>
            <a:r>
              <a:rPr lang="en-US" dirty="0" smtClean="0"/>
              <a:t> </a:t>
            </a:r>
            <a:r>
              <a:rPr lang="en-US" dirty="0"/>
              <a:t>easier with stochastic cooling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7" y="1143000"/>
            <a:ext cx="6059523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2286000"/>
            <a:ext cx="2306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</a:t>
            </a:r>
            <a:r>
              <a:rPr lang="en-US" dirty="0" smtClean="0"/>
              <a:t>on-colliding IR</a:t>
            </a:r>
          </a:p>
          <a:p>
            <a:pPr algn="l"/>
            <a:r>
              <a:rPr lang="en-US" dirty="0" smtClean="0"/>
              <a:t>no DX move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943600"/>
            <a:ext cx="691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S. </a:t>
            </a:r>
            <a:r>
              <a:rPr lang="en-US" dirty="0" err="1" smtClean="0"/>
              <a:t>Tepikian</a:t>
            </a:r>
            <a:r>
              <a:rPr lang="en-US" dirty="0" smtClean="0"/>
              <a:t>, D. Trbojevic, C-A/AP/447 (Jan. 2012)</a:t>
            </a:r>
          </a:p>
        </p:txBody>
      </p:sp>
    </p:spTree>
    <p:extLst>
      <p:ext uri="{BB962C8B-B14F-4D97-AF65-F5344CB8AC3E}">
        <p14:creationId xmlns:p14="http://schemas.microsoft.com/office/powerpoint/2010/main" val="4283507853"/>
      </p:ext>
    </p:extLst>
  </p:cSld>
  <p:clrMapOvr>
    <a:masterClrMapping/>
  </p:clrMapOvr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46407163</TotalTime>
  <Words>580</Words>
  <Application>Microsoft Macintosh PowerPoint</Application>
  <PresentationFormat>Letter Paper (8.5x11 in)</PresentationFormat>
  <Paragraphs>175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Uslhc</vt:lpstr>
      <vt:lpstr> Path forward toward p+A collisions in RHIC  Wolfram Fischer  </vt:lpstr>
      <vt:lpstr>Content</vt:lpstr>
      <vt:lpstr>What do we have for p+Au collisions?</vt:lpstr>
      <vt:lpstr>RHIC Design Manual</vt:lpstr>
      <vt:lpstr>RHIC Design Manual (July 1998)</vt:lpstr>
      <vt:lpstr>Now have full 3D stochastic cooling for heavy ions</vt:lpstr>
      <vt:lpstr>Cu-Au store – new mode in 2012</vt:lpstr>
      <vt:lpstr>p+Au easier with stochastic cooling</vt:lpstr>
      <vt:lpstr>p+Au easier with stochastic cooling</vt:lpstr>
      <vt:lpstr>Beam control improvement – feedbacks on ramp</vt:lpstr>
      <vt:lpstr>Time-in-store as fraction of calendar time</vt:lpstr>
      <vt:lpstr>What do we still need for p+Au?</vt:lpstr>
      <vt:lpstr>Moving IR6 and IR8 DX magnets by 1cm</vt:lpstr>
      <vt:lpstr>p+Au injection and acceleration</vt:lpstr>
      <vt:lpstr>Asymmetric collisions (p+Au)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2970</cp:revision>
  <cp:lastPrinted>1998-09-11T14:49:03Z</cp:lastPrinted>
  <dcterms:created xsi:type="dcterms:W3CDTF">2010-11-14T17:34:40Z</dcterms:created>
  <dcterms:modified xsi:type="dcterms:W3CDTF">2013-01-06T01:57:32Z</dcterms:modified>
</cp:coreProperties>
</file>