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4" r:id="rId1"/>
  </p:sldMasterIdLst>
  <p:notesMasterIdLst>
    <p:notesMasterId r:id="rId8"/>
  </p:notesMasterIdLst>
  <p:sldIdLst>
    <p:sldId id="288" r:id="rId2"/>
    <p:sldId id="307" r:id="rId3"/>
    <p:sldId id="265" r:id="rId4"/>
    <p:sldId id="311" r:id="rId5"/>
    <p:sldId id="312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13"/>
  </p:normalViewPr>
  <p:slideViewPr>
    <p:cSldViewPr snapToGrid="0" snapToObjects="1">
      <p:cViewPr varScale="1">
        <p:scale>
          <a:sx n="82" d="100"/>
          <a:sy n="82" d="100"/>
        </p:scale>
        <p:origin x="176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68F2-64C3-7E42-990B-A41EE5077642}" type="datetimeFigureOut">
              <a:rPr lang="en-US" smtClean="0"/>
              <a:t>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AA75D-8E96-E047-BBCC-D73986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D6EE41CF-90AB-4B83-B0E9-1E49B40EE9B7}" type="slidenum">
              <a:rPr lang="de-DE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0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D6EE41CF-90AB-4B83-B0E9-1E49B40EE9B7}" type="slidenum">
              <a:rPr lang="de-DE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2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D6EE41CF-90AB-4B83-B0E9-1E49B40EE9B7}" type="slidenum">
              <a:rPr lang="de-DE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1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D6EE41CF-90AB-4B83-B0E9-1E49B40EE9B7}" type="slidenum">
              <a:rPr lang="de-DE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67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fld id="{D6EE41CF-90AB-4B83-B0E9-1E49B40EE9B7}" type="slidenum">
              <a:rPr lang="de-DE"/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92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BD10-A8A0-614A-B5C9-FD8FD9B76625}" type="datetime1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EB2-CD93-9744-9A93-9CD70D2677DF}" type="datetime1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1BB-A05B-6E47-AB3C-CCD1BFB9E15B}" type="datetime1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2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2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E809-37C0-204D-98A7-1C8062911993}" type="datetime1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A8B3-85EB-1E4F-A823-EC157AE91AF4}" type="datetime1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439C-5D14-1C42-AD2B-D51B7F292B48}" type="datetime1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252B-EB37-6545-98CB-08BBFAABAFEF}" type="datetime1">
              <a:rPr lang="en-US" smtClean="0"/>
              <a:t>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075-A02C-0C4C-9E96-60A284DD413B}" type="datetime1">
              <a:rPr lang="en-US" smtClean="0"/>
              <a:t>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0805-2A93-DB4A-8729-BD7044A7AAA2}" type="datetime1">
              <a:rPr lang="en-US" smtClean="0"/>
              <a:t>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60D2-1ECF-2B4A-9BF0-4EDD963124B3}" type="datetime1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531-7C7B-7541-93FE-191A33EB9CFF}" type="datetime1">
              <a:rPr lang="en-US" smtClean="0"/>
              <a:t>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7F01-3262-5148-99A2-F7D6B119F8B3}" type="datetime1">
              <a:rPr lang="en-US" smtClean="0"/>
              <a:t>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  <p:sldLayoutId id="2147483798" r:id="rId13"/>
    <p:sldLayoutId id="2147483800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48608" y="978031"/>
            <a:ext cx="7440264" cy="9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High-performance DIRC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2166" y="1991200"/>
            <a:ext cx="7496642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Lucida Sans Unicode" charset="0"/>
              </a:rPr>
              <a:t>Goal: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2166" y="3857232"/>
            <a:ext cx="7446240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Lucida Sans Unicode" charset="0"/>
              </a:rPr>
              <a:t>FY 19 progress: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906" y="4351223"/>
            <a:ext cx="8330331" cy="2192453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successful radiation hardness study was performed.</a:t>
            </a:r>
          </a:p>
          <a:p>
            <a:pPr marL="302381" indent="-302381">
              <a:buFont typeface="Wingdings" charset="2"/>
              <a:buChar char="§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Purchase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two custom-made 3-layer lenses using sapphire and PbF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the middle layer is almost finalized.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successful beam test of the PANDA Barrel DIRC prototype.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940" y="2387219"/>
            <a:ext cx="8526035" cy="1283780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Very compact device with coverage up to 10 GeV/c for p/K, 6 GeV/c for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Symbol" pitchFamily="18" charset="2"/>
              </a:rPr>
              <a:t>/K, and 1.8 GeV/c for e/, pushing performance well beyond state-of-the-art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02381" indent="-302381">
              <a:buFont typeface="Wingdings" charset="2"/>
              <a:buChar char="§"/>
            </a:pPr>
            <a:endParaRPr lang="en-US" sz="800" dirty="0">
              <a:latin typeface="Arial"/>
              <a:cs typeface="Arial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First DIRC aiming to utilize high-resolution 3D (</a:t>
            </a:r>
            <a:r>
              <a:rPr lang="en-US" dirty="0" err="1">
                <a:latin typeface="Arial"/>
                <a:cs typeface="Arial"/>
              </a:rPr>
              <a:t>x,y,t</a:t>
            </a:r>
            <a:r>
              <a:rPr lang="en-US" dirty="0">
                <a:latin typeface="Arial"/>
                <a:cs typeface="Arial"/>
              </a:rPr>
              <a:t>) reconstruction (performance and cost)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464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09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49020" y="572662"/>
            <a:ext cx="3158713" cy="1256138"/>
          </a:xfrm>
          <a:prstGeom prst="rect">
            <a:avLst/>
          </a:prstGeom>
          <a:ln/>
        </p:spPr>
      </p:pic>
      <p:sp>
        <p:nvSpPr>
          <p:cNvPr id="53" name="TextBox 52"/>
          <p:cNvSpPr txBox="1"/>
          <p:nvPr/>
        </p:nvSpPr>
        <p:spPr>
          <a:xfrm>
            <a:off x="7037989" y="185169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3-layer lens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06873" y="200067"/>
            <a:ext cx="369814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DIRC – overview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67" y="854294"/>
            <a:ext cx="5903553" cy="1687952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hardness test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Detailed radiation hardness study was performed at BNL, and five materials were tested up to 750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Sapphire and PbF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were confirmed to be extremally radiation hard.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66" y="2571565"/>
            <a:ext cx="5903553" cy="2218482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hard 3-layer lens prototypes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sapphire and PbF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present new manufacturing challenges that have to be addressed by potential vendors.</a:t>
            </a: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are in final stage to finalize the purchase of two custom-made 3-layer lenses using sapphire and PbF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the middle layer.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67" y="4901368"/>
            <a:ext cx="5903552" cy="1687952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Reducing sensors coverage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successful beam test of the PANDA Barrel DIRC prototype identified the potential for a significant reduction in the number of sensors required to cover the detector plane.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F7C0BF-4916-2B49-A85E-B4334F5A6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68" y="4176460"/>
            <a:ext cx="2859865" cy="1884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B7831A-516F-9B47-AF6B-B6C78D42E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574" y="2065591"/>
            <a:ext cx="2843615" cy="18740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A13AB0-0445-A44B-B54D-3617FDC61D96}"/>
              </a:ext>
            </a:extLst>
          </p:cNvPr>
          <p:cNvSpPr txBox="1"/>
          <p:nvPr/>
        </p:nvSpPr>
        <p:spPr>
          <a:xfrm>
            <a:off x="7164628" y="183369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Sapphire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9C21F5-B1DA-7D41-BB90-52AB8C0E7C08}"/>
              </a:ext>
            </a:extLst>
          </p:cNvPr>
          <p:cNvSpPr txBox="1"/>
          <p:nvPr/>
        </p:nvSpPr>
        <p:spPr>
          <a:xfrm>
            <a:off x="7372217" y="377956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PbF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81" b="1" dirty="0"/>
          </a:p>
        </p:txBody>
      </p:sp>
    </p:spTree>
    <p:extLst>
      <p:ext uri="{BB962C8B-B14F-4D97-AF65-F5344CB8AC3E}">
        <p14:creationId xmlns:p14="http://schemas.microsoft.com/office/powerpoint/2010/main" val="6805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805" y="573400"/>
            <a:ext cx="4609834" cy="344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 setup at BNL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Radiation damage quantified by measuring the transmission in the 190-800 nm range in a monochromator.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materials studied.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Sapphire and PbF2 great radiation hardness confirmed.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06872" y="200067"/>
            <a:ext cx="412236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Radiation Hardness Test</a:t>
            </a:r>
            <a:endParaRPr lang="en-US" sz="2963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9AC6B-9F72-ED40-822F-174127E3B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0" r="21218" b="11813"/>
          <a:stretch/>
        </p:blipFill>
        <p:spPr>
          <a:xfrm>
            <a:off x="620675" y="4118369"/>
            <a:ext cx="1415210" cy="2622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E013E2-E3D9-1A4F-A63C-524CF0F78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67" y="4118370"/>
            <a:ext cx="1966589" cy="2622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5A0085-DD51-A442-A442-EBA73A3E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339" y="542067"/>
            <a:ext cx="2884380" cy="3845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9F47E3-2BDC-554D-BAD2-9BD6F14BA9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78" t="20001" b="10293"/>
          <a:stretch/>
        </p:blipFill>
        <p:spPr>
          <a:xfrm>
            <a:off x="5726558" y="4782158"/>
            <a:ext cx="3202161" cy="18192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82CCD2-214D-5447-AB01-8152405B3347}"/>
              </a:ext>
            </a:extLst>
          </p:cNvPr>
          <p:cNvSpPr txBox="1"/>
          <p:nvPr/>
        </p:nvSpPr>
        <p:spPr>
          <a:xfrm>
            <a:off x="6375123" y="203314"/>
            <a:ext cx="224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</a:t>
            </a:r>
            <a:r>
              <a:rPr lang="en-US" sz="1600" b="1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60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Chamber             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C1D52E-382D-384A-8527-3412D76041C0}"/>
              </a:ext>
            </a:extLst>
          </p:cNvPr>
          <p:cNvSpPr txBox="1"/>
          <p:nvPr/>
        </p:nvSpPr>
        <p:spPr>
          <a:xfrm>
            <a:off x="1088368" y="3745037"/>
            <a:ext cx="224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Tested samples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AE45D-A569-5142-A4D6-4067008129E9}"/>
              </a:ext>
            </a:extLst>
          </p:cNvPr>
          <p:cNvSpPr txBox="1"/>
          <p:nvPr/>
        </p:nvSpPr>
        <p:spPr>
          <a:xfrm>
            <a:off x="6202810" y="4431144"/>
            <a:ext cx="224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Monochromator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96"/>
    </mc:Choice>
    <mc:Fallback xmlns="">
      <p:transition xmlns:p14="http://schemas.microsoft.com/office/powerpoint/2010/main" spd="slow" advTm="723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805" y="573400"/>
            <a:ext cx="4609834" cy="344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 setup at BNL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Radiation damage quantified by measuring the transmission in the 190-800 nm range in a monochromator.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materials studied.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Sapphire and PbF2 great radiation hardness confirmed.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06872" y="200067"/>
            <a:ext cx="412236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Radiation Hardness Test</a:t>
            </a:r>
            <a:endParaRPr lang="en-US" sz="2963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C1D52E-382D-384A-8527-3412D76041C0}"/>
              </a:ext>
            </a:extLst>
          </p:cNvPr>
          <p:cNvSpPr txBox="1"/>
          <p:nvPr/>
        </p:nvSpPr>
        <p:spPr>
          <a:xfrm>
            <a:off x="1243224" y="4039425"/>
            <a:ext cx="224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Tested samples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6F5C07-7FE5-3A48-BD6C-A51012B85CC6}"/>
              </a:ext>
            </a:extLst>
          </p:cNvPr>
          <p:cNvSpPr txBox="1"/>
          <p:nvPr/>
        </p:nvSpPr>
        <p:spPr>
          <a:xfrm>
            <a:off x="6458860" y="407592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Sapphire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200AA9-525E-D04A-814B-640CACBD14EB}"/>
              </a:ext>
            </a:extLst>
          </p:cNvPr>
          <p:cNvSpPr txBox="1"/>
          <p:nvPr/>
        </p:nvSpPr>
        <p:spPr>
          <a:xfrm>
            <a:off x="6655483" y="3621278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PbF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81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8F5E14-D805-454C-BB50-47EDEFAA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5" y="4395369"/>
            <a:ext cx="4609834" cy="21086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976C4D-D619-FD4D-B2EB-98D748C93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600" y="3959832"/>
            <a:ext cx="3860098" cy="25441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4B8C35-3093-5546-B593-58CA08F39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533" y="715149"/>
            <a:ext cx="3838165" cy="25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96"/>
    </mc:Choice>
    <mc:Fallback xmlns="">
      <p:transition xmlns:p14="http://schemas.microsoft.com/office/powerpoint/2010/main" spd="slow" advTm="723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805" y="573400"/>
            <a:ext cx="4609834" cy="344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 setup at BNL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Radiation damage quantified by measuring the transmission in the 190-800 nm range in a monochromator.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materials studied.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Sapphire and PbF2 great radiation hardness confirmed.</a:t>
            </a:r>
          </a:p>
          <a:p>
            <a:pPr marL="302381" indent="-302381">
              <a:buFont typeface="Wingdings" charset="2"/>
              <a:buChar char="§"/>
            </a:pP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06872" y="200067"/>
            <a:ext cx="412236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Radiation Hardness Test</a:t>
            </a:r>
            <a:endParaRPr lang="en-US" sz="2963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C1D52E-382D-384A-8527-3412D76041C0}"/>
              </a:ext>
            </a:extLst>
          </p:cNvPr>
          <p:cNvSpPr txBox="1"/>
          <p:nvPr/>
        </p:nvSpPr>
        <p:spPr>
          <a:xfrm>
            <a:off x="1243224" y="4039425"/>
            <a:ext cx="224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Tested samples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6F5C07-7FE5-3A48-BD6C-A51012B85CC6}"/>
              </a:ext>
            </a:extLst>
          </p:cNvPr>
          <p:cNvSpPr txBox="1"/>
          <p:nvPr/>
        </p:nvSpPr>
        <p:spPr>
          <a:xfrm>
            <a:off x="5980366" y="407592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S-YGH51 (NLaK33)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200AA9-525E-D04A-814B-640CACBD14EB}"/>
              </a:ext>
            </a:extLst>
          </p:cNvPr>
          <p:cNvSpPr txBox="1"/>
          <p:nvPr/>
        </p:nvSpPr>
        <p:spPr>
          <a:xfrm>
            <a:off x="5917302" y="3621278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mRICH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Fresnel lens</a:t>
            </a:r>
            <a:endParaRPr lang="en-US" sz="1481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8F5E14-D805-454C-BB50-47EDEFAA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5" y="4395369"/>
            <a:ext cx="4609834" cy="2108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8CD10F-D769-0E4A-8BE8-CD36EDF16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698" y="763536"/>
            <a:ext cx="3614246" cy="2379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9C42BE-C465-824B-A274-048D144DF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108" y="3977222"/>
            <a:ext cx="3641836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96"/>
    </mc:Choice>
    <mc:Fallback xmlns="">
      <p:transition xmlns:p14="http://schemas.microsoft.com/office/powerpoint/2010/main" spd="slow" advTm="723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4636" y="784736"/>
            <a:ext cx="5538741" cy="607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1163" algn="l"/>
              </a:tabLst>
            </a:pPr>
            <a:r>
              <a:rPr lang="en-US" b="1" dirty="0">
                <a:latin typeface="Arial"/>
                <a:cs typeface="Arial"/>
              </a:rPr>
              <a:t>The performance of new design ideas has been validated using the PANDA Barrel DIRC prototype at CERN PS</a:t>
            </a:r>
          </a:p>
          <a:p>
            <a:pPr>
              <a:tabLst>
                <a:tab pos="571163" algn="l"/>
              </a:tabLst>
            </a:pPr>
            <a:endParaRPr lang="en-US" sz="1481" dirty="0">
              <a:latin typeface="Arial"/>
              <a:cs typeface="Arial"/>
            </a:endParaRP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Larger sensor pixels, slower electronics than EIC DIRC: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prototype goal: 3σ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/K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separation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@ 3.5GeV/c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Optics similar to EIC DIRC design: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narrow bar, fused silica prism, 3-layer spherical lens.</a:t>
            </a: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Measured photon yield, Cherenkov angle resolution per photon (SPR), and per particle 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Δθ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/K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separation power </a:t>
            </a:r>
            <a:r>
              <a:rPr lang="mr-IN" sz="1600" dirty="0">
                <a:latin typeface="Arial" panose="020B0604020202020204" pitchFamily="34" charset="0"/>
                <a:cs typeface="Arial"/>
              </a:rPr>
              <a:t>–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all in good agreement with simulation (which is also used to predict the performance of the EIC DIRC)</a:t>
            </a: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endParaRPr lang="en-US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CERN2018 data analysis in progress.</a:t>
            </a: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r>
              <a:rPr lang="en-US" sz="1600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performance nevertheless a significant reduction in the number of sensors covering the detector plane was observed.</a:t>
            </a: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endParaRPr lang="en-US" sz="1600" dirty="0">
              <a:solidFill>
                <a:srgbClr val="007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381" indent="-302381">
              <a:buFont typeface="Wingdings" charset="2"/>
              <a:buChar char="§"/>
              <a:tabLst>
                <a:tab pos="571163" algn="l"/>
              </a:tabLst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Impact of reducing number of sensors has to be tested in EIC simulation.</a:t>
            </a:r>
          </a:p>
        </p:txBody>
      </p:sp>
      <p:sp>
        <p:nvSpPr>
          <p:cNvPr id="5" name="AutoShape 2" descr="imap://campus%5Cjschwien@imap.gsi.de:993/fetch%3EUID%3E/Sent%3E26899?part=1.2&amp;type=image/png&amp;filename=ctres_125deg.png"/>
          <p:cNvSpPr>
            <a:spLocks noChangeAspect="1" noChangeArrowheads="1"/>
          </p:cNvSpPr>
          <p:nvPr/>
        </p:nvSpPr>
        <p:spPr bwMode="auto">
          <a:xfrm>
            <a:off x="164636" y="-152666"/>
            <a:ext cx="322552" cy="3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65" tIns="48383" rIns="96765" bIns="48383" numCol="1" anchor="t" anchorCtr="0" compatLnSpc="1">
            <a:prstTxWarp prst="textNoShape">
              <a:avLst/>
            </a:prstTxWarp>
          </a:bodyPr>
          <a:lstStyle/>
          <a:p>
            <a:endParaRPr lang="en-US" sz="1905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306872" y="200067"/>
            <a:ext cx="412236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Reducing sensor coverage</a:t>
            </a:r>
            <a:endParaRPr lang="en-US" sz="2963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12313D-D94C-7749-ABD4-D16B8973D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44" r="7318"/>
          <a:stretch/>
        </p:blipFill>
        <p:spPr>
          <a:xfrm>
            <a:off x="5243910" y="4215539"/>
            <a:ext cx="3900090" cy="2339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727112-BD64-5E42-A17D-857AE0FE1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8"/>
          <a:stretch/>
        </p:blipFill>
        <p:spPr>
          <a:xfrm>
            <a:off x="5703377" y="2396218"/>
            <a:ext cx="3381372" cy="16460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35C60C-43E9-1641-9395-564605A676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61" r="17500" b="12944"/>
          <a:stretch/>
        </p:blipFill>
        <p:spPr>
          <a:xfrm>
            <a:off x="6067519" y="424647"/>
            <a:ext cx="2653088" cy="17053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4D069F2-5D85-434C-A07F-4CD09914842D}"/>
              </a:ext>
            </a:extLst>
          </p:cNvPr>
          <p:cNvSpPr txBox="1"/>
          <p:nvPr/>
        </p:nvSpPr>
        <p:spPr>
          <a:xfrm>
            <a:off x="6173216" y="6178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MCP-PMT arrangement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9E3B08-EE44-3545-9804-A400AAA26BC7}"/>
              </a:ext>
            </a:extLst>
          </p:cNvPr>
          <p:cNvSpPr txBox="1"/>
          <p:nvPr/>
        </p:nvSpPr>
        <p:spPr>
          <a:xfrm>
            <a:off x="6222913" y="2154265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Example of hit pattern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DF7CC6-9B90-FD44-ABC5-0A2FD8528287}"/>
              </a:ext>
            </a:extLst>
          </p:cNvPr>
          <p:cNvSpPr txBox="1"/>
          <p:nvPr/>
        </p:nvSpPr>
        <p:spPr>
          <a:xfrm>
            <a:off x="6203673" y="3945666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π/p separation power</a:t>
            </a:r>
          </a:p>
        </p:txBody>
      </p:sp>
    </p:spTree>
    <p:extLst>
      <p:ext uri="{BB962C8B-B14F-4D97-AF65-F5344CB8AC3E}">
        <p14:creationId xmlns:p14="http://schemas.microsoft.com/office/powerpoint/2010/main" val="13290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96"/>
    </mc:Choice>
    <mc:Fallback xmlns="">
      <p:transition xmlns:p14="http://schemas.microsoft.com/office/powerpoint/2010/main" spd="slow" advTm="72396"/>
    </mc:Fallback>
  </mc:AlternateContent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3160</TotalTime>
  <Words>339</Words>
  <Application>Microsoft Macintosh PowerPoint</Application>
  <PresentationFormat>On-screen Show (4:3)</PresentationFormat>
  <Paragraphs>86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Comic Sans MS</vt:lpstr>
      <vt:lpstr>Lucida Sans Unicode</vt:lpstr>
      <vt:lpstr>Symbol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psTOF Self-Determined Start Time Study</dc:title>
  <dc:creator>Mickey Chiu</dc:creator>
  <cp:lastModifiedBy>Microsoft Office User</cp:lastModifiedBy>
  <cp:revision>132</cp:revision>
  <dcterms:created xsi:type="dcterms:W3CDTF">2017-01-16T16:17:30Z</dcterms:created>
  <dcterms:modified xsi:type="dcterms:W3CDTF">2019-01-05T19:30:31Z</dcterms:modified>
</cp:coreProperties>
</file>