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89" r:id="rId4"/>
    <p:sldId id="290" r:id="rId5"/>
    <p:sldId id="291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0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3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4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550F-75D7-4133-B7B1-C3C3C51AD8A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89852-1F3C-464C-91A3-0A92B65E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7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51868" y="319087"/>
            <a:ext cx="7440264" cy="9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386" dirty="0">
                <a:solidFill>
                  <a:srgbClr val="006633"/>
                </a:solidFill>
                <a:latin typeface="Times New Roman" charset="0"/>
                <a:cs typeface="Arial" charset="0"/>
              </a:rPr>
              <a:t>MCP-PMT/LAPPD</a:t>
            </a:r>
            <a:r>
              <a:rPr lang="en-US" sz="3386" i="1" baseline="300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TM</a:t>
            </a:r>
            <a:endParaRPr lang="en-US" sz="3386" i="1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6479" y="1231375"/>
            <a:ext cx="7496642" cy="3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638" tIns="42451" rIns="81638" bIns="4245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6479" y="2781833"/>
            <a:ext cx="7446240" cy="3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FY 19 Progress: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67014"/>
            <a:ext cx="9144000" cy="3008387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[1] Produce and test 6cm MCP-PMT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 µm pore size MCPs, the spacing is the same as current standard design;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[2] Order glass components (side wall and spacer), design and prepare for another 10 µm MCP-PMT with reduced spacing;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[3] Convince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management to devote efforts on delivery of the pixelated LAPPD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[4] Transfer SLAC MCP-PMT scanning system to ANL, establish 2D single photoelectron efficiency and TTS timing scan capability;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[5] Enhance MCP-PMT simulation effort to guide MCP-PMT design for high magnetic field;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[6] Perform an initial test of newly produced LAPPD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without magnetic sensitive components.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001" y="1670711"/>
            <a:ext cx="8392476" cy="1045295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 LAPPD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the EIC requirements: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Highly pixelated LAPPD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working at 2~3 Tesla, to be used as photosensors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mRICH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DIRC detectors, as well as TOF applications.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86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2DA59F8-18C1-49B0-B3C4-44677C8A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22" y="82283"/>
            <a:ext cx="8808553" cy="57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Fabrication of MCP-PMTs with </a:t>
            </a:r>
            <a:r>
              <a:rPr lang="en-GB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10 </a:t>
            </a:r>
            <a:r>
              <a:rPr lang="el-GR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μ</a:t>
            </a: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m pore size MCPs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4FB42-C760-44DC-9478-15505DABC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" y="765808"/>
            <a:ext cx="8721333" cy="2241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31EE8-10A9-4754-86F0-628868807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4" y="3088420"/>
            <a:ext cx="8319052" cy="37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8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3BFE2D0-D1D1-4778-9659-E20AF7EA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1" y="0"/>
            <a:ext cx="8970478" cy="10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MCP-PMT performance improvement with 10 </a:t>
            </a:r>
            <a:r>
              <a:rPr lang="el-GR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μ</a:t>
            </a: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m MCPs</a:t>
            </a:r>
          </a:p>
          <a:p>
            <a:r>
              <a:rPr lang="en-US" sz="22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                                                   - Same stack height, no spacing reduction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A2031-712F-4C68-9874-25F344C85B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18" y="1578875"/>
            <a:ext cx="6595045" cy="232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39490-46E5-48C1-AEC0-66A7928B2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" y="4241981"/>
            <a:ext cx="7115986" cy="2527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8E0AF4-605A-405C-AEF5-0B7E2B95BF43}"/>
              </a:ext>
            </a:extLst>
          </p:cNvPr>
          <p:cNvSpPr txBox="1"/>
          <p:nvPr/>
        </p:nvSpPr>
        <p:spPr>
          <a:xfrm>
            <a:off x="520169" y="1330161"/>
            <a:ext cx="159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Rise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04B24-1D7C-465B-B213-4AD69CAA7677}"/>
              </a:ext>
            </a:extLst>
          </p:cNvPr>
          <p:cNvSpPr txBox="1"/>
          <p:nvPr/>
        </p:nvSpPr>
        <p:spPr>
          <a:xfrm>
            <a:off x="469498" y="3905698"/>
            <a:ext cx="159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Gain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63B61-5D75-4A9F-9AA2-E5CF3563F12D}"/>
              </a:ext>
            </a:extLst>
          </p:cNvPr>
          <p:cNvSpPr/>
          <p:nvPr/>
        </p:nvSpPr>
        <p:spPr>
          <a:xfrm>
            <a:off x="1536642" y="1008618"/>
            <a:ext cx="28326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version 2: IBD design 20 </a:t>
            </a:r>
            <a:r>
              <a:rPr lang="el-GR" b="1" dirty="0">
                <a:solidFill>
                  <a:schemeClr val="tx1">
                    <a:lumMod val="50000"/>
                  </a:schemeClr>
                </a:solidFill>
              </a:rPr>
              <a:t>μ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28D23-FC83-405D-9A65-835975F4493E}"/>
              </a:ext>
            </a:extLst>
          </p:cNvPr>
          <p:cNvSpPr/>
          <p:nvPr/>
        </p:nvSpPr>
        <p:spPr>
          <a:xfrm>
            <a:off x="4641819" y="1027668"/>
            <a:ext cx="28326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version 3: IBD design 10 </a:t>
            </a:r>
            <a:r>
              <a:rPr lang="el-GR" b="1" dirty="0">
                <a:solidFill>
                  <a:schemeClr val="tx1">
                    <a:lumMod val="50000"/>
                  </a:schemeClr>
                </a:solidFill>
              </a:rPr>
              <a:t>μ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8289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3BFE2D0-D1D1-4778-9659-E20AF7EA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1" y="0"/>
            <a:ext cx="8970478" cy="10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MCP-PMT performance improvement with 10 </a:t>
            </a:r>
            <a:r>
              <a:rPr lang="el-GR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μ</a:t>
            </a: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m MCPs</a:t>
            </a:r>
          </a:p>
          <a:p>
            <a:r>
              <a:rPr lang="en-US" sz="22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                                                   - Same stack height, no spacing reduction yet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DE5F8-6E71-47C0-B393-77AE5A7425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37" y="4019879"/>
            <a:ext cx="5366208" cy="276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E3B8D-880E-4028-B58B-98C59E5FD8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75" y="1560767"/>
            <a:ext cx="5943601" cy="22636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0D8117-5B70-4EB3-A2F7-5B7FEEB1E787}"/>
              </a:ext>
            </a:extLst>
          </p:cNvPr>
          <p:cNvSpPr txBox="1"/>
          <p:nvPr/>
        </p:nvSpPr>
        <p:spPr>
          <a:xfrm>
            <a:off x="220510" y="819942"/>
            <a:ext cx="316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Timing resolution (SPE)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5835DC-A93B-4F9D-9801-3F96BBDC5BB5}"/>
              </a:ext>
            </a:extLst>
          </p:cNvPr>
          <p:cNvSpPr txBox="1"/>
          <p:nvPr/>
        </p:nvSpPr>
        <p:spPr>
          <a:xfrm>
            <a:off x="355076" y="3711277"/>
            <a:ext cx="276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Magnetic field 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0330C-ECA9-42CF-9236-778FD75F3773}"/>
              </a:ext>
            </a:extLst>
          </p:cNvPr>
          <p:cNvSpPr txBox="1"/>
          <p:nvPr/>
        </p:nvSpPr>
        <p:spPr>
          <a:xfrm>
            <a:off x="6527471" y="2354879"/>
            <a:ext cx="2569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System: </a:t>
            </a:r>
            <a:r>
              <a:rPr lang="el-GR" sz="1600" i="1" dirty="0">
                <a:solidFill>
                  <a:schemeClr val="bg2">
                    <a:lumMod val="10000"/>
                  </a:schemeClr>
                </a:solidFill>
              </a:rPr>
              <a:t>σ</a:t>
            </a:r>
            <a:r>
              <a:rPr lang="en-US" sz="1600" i="1" baseline="-25000" dirty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 = 37.2 </a:t>
            </a:r>
            <a:r>
              <a:rPr lang="en-US" sz="1600" i="1" dirty="0" err="1">
                <a:solidFill>
                  <a:schemeClr val="bg2">
                    <a:lumMod val="10000"/>
                  </a:schemeClr>
                </a:solidFill>
              </a:rPr>
              <a:t>ps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Laser jitter: </a:t>
            </a:r>
            <a:r>
              <a:rPr lang="el-GR" sz="1600" i="1" dirty="0">
                <a:solidFill>
                  <a:schemeClr val="bg2">
                    <a:lumMod val="10000"/>
                  </a:schemeClr>
                </a:solidFill>
              </a:rPr>
              <a:t>σ</a:t>
            </a:r>
            <a:r>
              <a:rPr lang="en-US" sz="1600" i="1" baseline="-25000" dirty="0">
                <a:solidFill>
                  <a:schemeClr val="bg2">
                    <a:lumMod val="10000"/>
                  </a:schemeClr>
                </a:solidFill>
              </a:rPr>
              <a:t>Laser</a:t>
            </a:r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 = 30 </a:t>
            </a:r>
            <a:r>
              <a:rPr lang="en-US" sz="1600" i="1" dirty="0" err="1">
                <a:solidFill>
                  <a:schemeClr val="bg2">
                    <a:lumMod val="10000"/>
                  </a:schemeClr>
                </a:solidFill>
              </a:rPr>
              <a:t>ps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Electronics: </a:t>
            </a:r>
            <a:r>
              <a:rPr lang="el-GR" sz="1600" i="1" dirty="0">
                <a:solidFill>
                  <a:schemeClr val="bg2">
                    <a:lumMod val="10000"/>
                  </a:schemeClr>
                </a:solidFill>
              </a:rPr>
              <a:t>σ</a:t>
            </a:r>
            <a:r>
              <a:rPr lang="en-US" sz="1600" i="1" baseline="-25000" dirty="0" err="1">
                <a:solidFill>
                  <a:schemeClr val="bg2">
                    <a:lumMod val="10000"/>
                  </a:schemeClr>
                </a:solidFill>
              </a:rPr>
              <a:t>Ele</a:t>
            </a:r>
            <a:r>
              <a:rPr lang="en-US" sz="1600" i="1" baseline="-250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 = 7 </a:t>
            </a:r>
            <a:r>
              <a:rPr lang="en-US" sz="1600" i="1" dirty="0" err="1">
                <a:solidFill>
                  <a:schemeClr val="bg2">
                    <a:lumMod val="10000"/>
                  </a:schemeClr>
                </a:solidFill>
              </a:rPr>
              <a:t>ps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10 </a:t>
            </a:r>
            <a:r>
              <a:rPr lang="el-GR" sz="1600" i="1" dirty="0">
                <a:solidFill>
                  <a:schemeClr val="bg2">
                    <a:lumMod val="10000"/>
                  </a:schemeClr>
                </a:solidFill>
              </a:rPr>
              <a:t>μ</a:t>
            </a:r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m MCP-PMT: </a:t>
            </a:r>
            <a:r>
              <a:rPr lang="en-US" sz="1600" b="1" i="1" dirty="0">
                <a:solidFill>
                  <a:schemeClr val="bg2">
                    <a:lumMod val="10000"/>
                  </a:schemeClr>
                </a:solidFill>
              </a:rPr>
              <a:t>σ = 20 </a:t>
            </a:r>
            <a:r>
              <a:rPr lang="en-US" sz="1600" b="1" i="1" dirty="0" err="1">
                <a:solidFill>
                  <a:schemeClr val="bg2">
                    <a:lumMod val="10000"/>
                  </a:schemeClr>
                </a:solidFill>
              </a:rPr>
              <a:t>ps</a:t>
            </a:r>
            <a:endParaRPr lang="en-US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F7E684-640B-471C-9CD0-A1FE3368BEC0}"/>
                  </a:ext>
                </a:extLst>
              </p:cNvPr>
              <p:cNvSpPr txBox="1"/>
              <p:nvPr/>
            </p:nvSpPr>
            <p:spPr>
              <a:xfrm>
                <a:off x="6562618" y="1322545"/>
                <a:ext cx="2256643" cy="375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𝑀𝐶𝑃</m:t>
                          </m:r>
                          <m:r>
                            <a:rPr lang="en-US" sz="1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𝑃𝑀𝑇</m:t>
                          </m:r>
                        </m:sub>
                      </m:sSub>
                      <m:r>
                        <a:rPr lang="en-US" sz="12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2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𝐿𝑎𝑠𝑒𝑟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𝐸𝑙𝑒</m:t>
                              </m:r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F7E684-640B-471C-9CD0-A1FE3368B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18" y="1322545"/>
                <a:ext cx="2256643" cy="375809"/>
              </a:xfrm>
              <a:prstGeom prst="rect">
                <a:avLst/>
              </a:prstGeom>
              <a:blipFill>
                <a:blip r:embed="rId4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582337-4CE0-47AE-833B-48F576A946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52055" y="5512323"/>
          <a:ext cx="2456276" cy="49199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28138">
                  <a:extLst>
                    <a:ext uri="{9D8B030D-6E8A-4147-A177-3AD203B41FA5}">
                      <a16:colId xmlns:a16="http://schemas.microsoft.com/office/drawing/2014/main" val="3416302052"/>
                    </a:ext>
                  </a:extLst>
                </a:gridCol>
                <a:gridCol w="1228138">
                  <a:extLst>
                    <a:ext uri="{9D8B030D-6E8A-4147-A177-3AD203B41FA5}">
                      <a16:colId xmlns:a16="http://schemas.microsoft.com/office/drawing/2014/main" val="3437751437"/>
                    </a:ext>
                  </a:extLst>
                </a:gridCol>
              </a:tblGrid>
              <a:tr h="1378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 </a:t>
                      </a:r>
                      <a:r>
                        <a:rPr lang="en-US" sz="12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μm</a:t>
                      </a: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MCP-PMT</a:t>
                      </a:r>
                      <a:endParaRPr 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 </a:t>
                      </a:r>
                      <a:r>
                        <a:rPr lang="en-US" sz="12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μm</a:t>
                      </a: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MCP-PMT</a:t>
                      </a:r>
                      <a:endParaRPr 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636210"/>
                  </a:ext>
                </a:extLst>
              </a:tr>
              <a:tr h="1378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0.7 Tesla</a:t>
                      </a:r>
                      <a:endParaRPr lang="en-US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1.3 Tesla</a:t>
                      </a:r>
                      <a:endParaRPr lang="en-US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9092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53D2D02-9A32-4C88-9E51-02A80C143AAC}"/>
              </a:ext>
            </a:extLst>
          </p:cNvPr>
          <p:cNvSpPr/>
          <p:nvPr/>
        </p:nvSpPr>
        <p:spPr>
          <a:xfrm>
            <a:off x="2608359" y="1836107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200" b="1" dirty="0">
                <a:solidFill>
                  <a:srgbClr val="045AF6"/>
                </a:solidFill>
              </a:rPr>
              <a:t>σ</a:t>
            </a:r>
            <a:r>
              <a:rPr lang="en-US" altLang="zh-CN" sz="1200" b="1" baseline="-25000" dirty="0">
                <a:solidFill>
                  <a:srgbClr val="045AF6"/>
                </a:solidFill>
              </a:rPr>
              <a:t>TTS</a:t>
            </a:r>
            <a:r>
              <a:rPr lang="en-US" altLang="zh-CN" sz="1200" b="1" dirty="0">
                <a:solidFill>
                  <a:srgbClr val="045AF6"/>
                </a:solidFill>
              </a:rPr>
              <a:t> ~ 63 </a:t>
            </a:r>
            <a:r>
              <a:rPr lang="en-US" altLang="zh-CN" sz="1200" b="1" dirty="0" err="1">
                <a:solidFill>
                  <a:srgbClr val="045AF6"/>
                </a:solidFill>
              </a:rPr>
              <a:t>ps</a:t>
            </a:r>
            <a:r>
              <a:rPr lang="en-US" altLang="zh-CN" sz="1200" b="1" dirty="0">
                <a:solidFill>
                  <a:srgbClr val="045AF6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3BEBE-FD6F-4161-92B5-D78FB9F3894E}"/>
              </a:ext>
            </a:extLst>
          </p:cNvPr>
          <p:cNvSpPr/>
          <p:nvPr/>
        </p:nvSpPr>
        <p:spPr>
          <a:xfrm>
            <a:off x="5589394" y="181932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200" b="1" dirty="0">
                <a:solidFill>
                  <a:srgbClr val="045AF6"/>
                </a:solidFill>
              </a:rPr>
              <a:t>σ</a:t>
            </a:r>
            <a:r>
              <a:rPr lang="en-US" altLang="zh-CN" sz="1200" b="1" baseline="-25000" dirty="0">
                <a:solidFill>
                  <a:srgbClr val="045AF6"/>
                </a:solidFill>
              </a:rPr>
              <a:t>TTS</a:t>
            </a:r>
            <a:r>
              <a:rPr lang="en-US" altLang="zh-CN" sz="1200" b="1" dirty="0">
                <a:solidFill>
                  <a:srgbClr val="045AF6"/>
                </a:solidFill>
              </a:rPr>
              <a:t> ~ 20 </a:t>
            </a:r>
            <a:r>
              <a:rPr lang="en-US" altLang="zh-CN" sz="1200" b="1" dirty="0" err="1">
                <a:solidFill>
                  <a:srgbClr val="045AF6"/>
                </a:solidFill>
              </a:rPr>
              <a:t>ps</a:t>
            </a:r>
            <a:r>
              <a:rPr lang="en-US" altLang="zh-CN" sz="1200" b="1" dirty="0">
                <a:solidFill>
                  <a:srgbClr val="045AF6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67A5DE-4B75-4B40-B879-1226660D6E5C}"/>
              </a:ext>
            </a:extLst>
          </p:cNvPr>
          <p:cNvSpPr/>
          <p:nvPr/>
        </p:nvSpPr>
        <p:spPr>
          <a:xfrm>
            <a:off x="2424222" y="1304147"/>
            <a:ext cx="105015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version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4CBAF-8A4D-4502-A3FD-2B398CB2E095}"/>
              </a:ext>
            </a:extLst>
          </p:cNvPr>
          <p:cNvSpPr/>
          <p:nvPr/>
        </p:nvSpPr>
        <p:spPr>
          <a:xfrm>
            <a:off x="5401896" y="1353697"/>
            <a:ext cx="105015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version 3</a:t>
            </a:r>
          </a:p>
        </p:txBody>
      </p:sp>
    </p:spTree>
    <p:extLst>
      <p:ext uri="{BB962C8B-B14F-4D97-AF65-F5344CB8AC3E}">
        <p14:creationId xmlns:p14="http://schemas.microsoft.com/office/powerpoint/2010/main" val="153028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1C63A-E019-4C53-A7F3-BF0E41F82CA1}"/>
              </a:ext>
            </a:extLst>
          </p:cNvPr>
          <p:cNvPicPr/>
          <p:nvPr/>
        </p:nvPicPr>
        <p:blipFill rotWithShape="1">
          <a:blip r:embed="rId2"/>
          <a:srcRect l="15828" t="30650" r="30938" b="5741"/>
          <a:stretch/>
        </p:blipFill>
        <p:spPr bwMode="auto">
          <a:xfrm>
            <a:off x="305835" y="1905000"/>
            <a:ext cx="6695039" cy="4800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9EACB4E7-EBDB-4028-A9C9-4BF585122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6" y="0"/>
            <a:ext cx="9123914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Enhanced communication with </a:t>
            </a:r>
            <a:r>
              <a:rPr lang="en-US" sz="2963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Incom</a:t>
            </a: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on LAPPD</a:t>
            </a:r>
            <a:r>
              <a:rPr lang="en-US" sz="2963" i="1" baseline="300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TM</a:t>
            </a:r>
            <a:endParaRPr lang="en-US" sz="2963" i="1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03352-AADE-4758-BF0C-C0742F49DEFD}"/>
              </a:ext>
            </a:extLst>
          </p:cNvPr>
          <p:cNvSpPr/>
          <p:nvPr/>
        </p:nvSpPr>
        <p:spPr>
          <a:xfrm>
            <a:off x="67710" y="676275"/>
            <a:ext cx="901810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advices and recommendations from the committee and feedbacks from EIC user groups were well explained and emphasized during ANL-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bi-weekly meetings.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Pixel LAPPD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available for the first time, negotiating one to be delivered at ANL.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5EBB8-3414-4804-A46A-2A7067197C11}"/>
              </a:ext>
            </a:extLst>
          </p:cNvPr>
          <p:cNvSpPr txBox="1"/>
          <p:nvPr/>
        </p:nvSpPr>
        <p:spPr>
          <a:xfrm>
            <a:off x="6051400" y="2067788"/>
            <a:ext cx="278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demonstrated pixel size: 25 mm x 25 mm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F138E-4392-45A2-AAC9-59F612D5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32" y="3429000"/>
            <a:ext cx="3058933" cy="2296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E5AB58-1EF1-41E0-9F95-294102CDA150}"/>
              </a:ext>
            </a:extLst>
          </p:cNvPr>
          <p:cNvSpPr txBox="1"/>
          <p:nvPr/>
        </p:nvSpPr>
        <p:spPr>
          <a:xfrm>
            <a:off x="6051400" y="2782669"/>
            <a:ext cx="278676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QE uniformity issue was solved here!</a:t>
            </a:r>
          </a:p>
        </p:txBody>
      </p:sp>
    </p:spTree>
    <p:extLst>
      <p:ext uri="{BB962C8B-B14F-4D97-AF65-F5344CB8AC3E}">
        <p14:creationId xmlns:p14="http://schemas.microsoft.com/office/powerpoint/2010/main" val="37892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9EACB4E7-EBDB-4028-A9C9-4BF585122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6" y="94043"/>
            <a:ext cx="9123914" cy="86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Magnetic field test on new LAPPD</a:t>
            </a:r>
            <a:r>
              <a:rPr lang="en-US" sz="2963" i="1" baseline="300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TM</a:t>
            </a:r>
            <a:r>
              <a:rPr lang="en-US" sz="2963" i="1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</a:t>
            </a:r>
            <a:br>
              <a:rPr lang="en-US" sz="2963" i="1" dirty="0">
                <a:solidFill>
                  <a:srgbClr val="006633"/>
                </a:solidFill>
                <a:latin typeface="Times New Roman" charset="0"/>
                <a:cs typeface="Arial" charset="0"/>
              </a:rPr>
            </a:br>
            <a:r>
              <a:rPr lang="en-US" sz="2963" i="1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                                             -</a:t>
            </a:r>
            <a:r>
              <a:rPr lang="en-US" sz="22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without magnetic sensitive components</a:t>
            </a:r>
            <a:endParaRPr lang="en-US" sz="2200" i="1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03352-AADE-4758-BF0C-C0742F49DEFD}"/>
              </a:ext>
            </a:extLst>
          </p:cNvPr>
          <p:cNvSpPr/>
          <p:nvPr/>
        </p:nvSpPr>
        <p:spPr>
          <a:xfrm>
            <a:off x="181592" y="1041060"/>
            <a:ext cx="8770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new LAPPD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without magnetic sensitive components was delivered at ANL for a one day test.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SBIR Phase I was fulfilled, Phase II will be submit at end of Jan. 2019.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4C464D-7E1B-4FBA-AB30-9B17088EA44A}"/>
              </a:ext>
            </a:extLst>
          </p:cNvPr>
          <p:cNvGrpSpPr/>
          <p:nvPr/>
        </p:nvGrpSpPr>
        <p:grpSpPr>
          <a:xfrm>
            <a:off x="28356" y="3895070"/>
            <a:ext cx="3383258" cy="2598397"/>
            <a:chOff x="2997662" y="5031984"/>
            <a:chExt cx="3383258" cy="25983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1D02FD-1DDA-4FEF-810E-A686CA834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662" y="5031984"/>
              <a:ext cx="3383258" cy="259839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3D3915-49A1-4072-B6ED-2D0402042506}"/>
                </a:ext>
              </a:extLst>
            </p:cNvPr>
            <p:cNvSpPr txBox="1"/>
            <p:nvPr/>
          </p:nvSpPr>
          <p:spPr>
            <a:xfrm rot="20180947">
              <a:off x="4000859" y="6072120"/>
              <a:ext cx="1297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preliminary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1D2AC-86B7-4876-8585-D4ED1885C63A}"/>
              </a:ext>
            </a:extLst>
          </p:cNvPr>
          <p:cNvGrpSpPr/>
          <p:nvPr/>
        </p:nvGrpSpPr>
        <p:grpSpPr>
          <a:xfrm>
            <a:off x="3069211" y="3863171"/>
            <a:ext cx="3279185" cy="2598397"/>
            <a:chOff x="6140405" y="5121240"/>
            <a:chExt cx="3091225" cy="237411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E4A8E2-9616-43F2-85D2-A26EE2F2C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405" y="5121240"/>
              <a:ext cx="3091225" cy="23741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14C94C-F354-41C2-8105-4563B9BF5ABE}"/>
                </a:ext>
              </a:extLst>
            </p:cNvPr>
            <p:cNvSpPr txBox="1"/>
            <p:nvPr/>
          </p:nvSpPr>
          <p:spPr>
            <a:xfrm rot="20180947">
              <a:off x="7037188" y="5884367"/>
              <a:ext cx="1297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preliminary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E84A8-4AF3-4478-944B-49752EF950E4}"/>
              </a:ext>
            </a:extLst>
          </p:cNvPr>
          <p:cNvGrpSpPr/>
          <p:nvPr/>
        </p:nvGrpSpPr>
        <p:grpSpPr>
          <a:xfrm>
            <a:off x="6348397" y="3983469"/>
            <a:ext cx="2070868" cy="2299468"/>
            <a:chOff x="9231630" y="5223054"/>
            <a:chExt cx="1999103" cy="23185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77E35C-A3D6-42F7-999A-54F361B61A5E}"/>
                </a:ext>
              </a:extLst>
            </p:cNvPr>
            <p:cNvGrpSpPr/>
            <p:nvPr/>
          </p:nvGrpSpPr>
          <p:grpSpPr>
            <a:xfrm>
              <a:off x="9231630" y="5223054"/>
              <a:ext cx="1999103" cy="2318542"/>
              <a:chOff x="3250763" y="1789905"/>
              <a:chExt cx="2642474" cy="332595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960F6A4-9174-493C-BA75-B9C830919B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3" t="2778" r="24806" b="1250"/>
              <a:stretch/>
            </p:blipFill>
            <p:spPr>
              <a:xfrm>
                <a:off x="3250763" y="1789905"/>
                <a:ext cx="2642474" cy="3325955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0D0CD4A-7DE4-40CC-9406-0390C4152D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57600" y="3619500"/>
                <a:ext cx="2133600" cy="0"/>
              </a:xfrm>
              <a:prstGeom prst="line">
                <a:avLst/>
              </a:prstGeom>
              <a:ln w="19050"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4914BF-1D99-413E-9DC8-C2F2FF5B130C}"/>
                </a:ext>
              </a:extLst>
            </p:cNvPr>
            <p:cNvSpPr txBox="1"/>
            <p:nvPr/>
          </p:nvSpPr>
          <p:spPr>
            <a:xfrm rot="20180947">
              <a:off x="9582353" y="6002958"/>
              <a:ext cx="1297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preliminary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2444473-7A0F-49B2-8CFB-75DCB6A78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" y="2325260"/>
            <a:ext cx="2084827" cy="15883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1B3F2BD-8D39-4CA9-B0B1-72CB9CF9CFE4}"/>
              </a:ext>
            </a:extLst>
          </p:cNvPr>
          <p:cNvSpPr txBox="1"/>
          <p:nvPr/>
        </p:nvSpPr>
        <p:spPr>
          <a:xfrm>
            <a:off x="5920786" y="2398738"/>
            <a:ext cx="25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HV bias connection</a:t>
            </a:r>
          </a:p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4361E1-109A-4873-B28F-21B45377B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31" y="2018660"/>
            <a:ext cx="3084190" cy="173664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2D53158-7A69-465A-B28A-B9090BCA29E1}"/>
              </a:ext>
            </a:extLst>
          </p:cNvPr>
          <p:cNvSpPr/>
          <p:nvPr/>
        </p:nvSpPr>
        <p:spPr>
          <a:xfrm>
            <a:off x="30273" y="6398117"/>
            <a:ext cx="9242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The B field tolerance can also be further enhanced by adjusting the HVs, further study planned.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EAE1E5-3AAD-4802-9109-A99B31386F7A}"/>
              </a:ext>
            </a:extLst>
          </p:cNvPr>
          <p:cNvSpPr txBox="1"/>
          <p:nvPr/>
        </p:nvSpPr>
        <p:spPr>
          <a:xfrm>
            <a:off x="5821833" y="2902790"/>
            <a:ext cx="308419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LAPPD</a:t>
            </a:r>
            <a:r>
              <a:rPr lang="en-US" b="1" i="1" baseline="30000" dirty="0"/>
              <a:t>TM</a:t>
            </a:r>
            <a:r>
              <a:rPr lang="en-US" b="1" dirty="0"/>
              <a:t> shows better B field tolerance than the 6cm one with individual HV biases.</a:t>
            </a:r>
          </a:p>
        </p:txBody>
      </p:sp>
    </p:spTree>
    <p:extLst>
      <p:ext uri="{BB962C8B-B14F-4D97-AF65-F5344CB8AC3E}">
        <p14:creationId xmlns:p14="http://schemas.microsoft.com/office/powerpoint/2010/main" val="373865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443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Junqi Xie</dc:creator>
  <cp:lastModifiedBy>Junqi Xie</cp:lastModifiedBy>
  <cp:revision>17</cp:revision>
  <dcterms:created xsi:type="dcterms:W3CDTF">2019-01-07T18:04:32Z</dcterms:created>
  <dcterms:modified xsi:type="dcterms:W3CDTF">2019-01-08T04:24:39Z</dcterms:modified>
</cp:coreProperties>
</file>