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2"/>
  </p:notesMasterIdLst>
  <p:handoutMasterIdLst>
    <p:handoutMasterId r:id="rId23"/>
  </p:handoutMasterIdLst>
  <p:sldIdLst>
    <p:sldId id="294" r:id="rId2"/>
    <p:sldId id="311" r:id="rId3"/>
    <p:sldId id="315" r:id="rId4"/>
    <p:sldId id="310" r:id="rId5"/>
    <p:sldId id="321" r:id="rId6"/>
    <p:sldId id="308" r:id="rId7"/>
    <p:sldId id="316" r:id="rId8"/>
    <p:sldId id="319" r:id="rId9"/>
    <p:sldId id="305" r:id="rId10"/>
    <p:sldId id="307" r:id="rId11"/>
    <p:sldId id="302" r:id="rId12"/>
    <p:sldId id="309" r:id="rId13"/>
    <p:sldId id="306" r:id="rId14"/>
    <p:sldId id="297" r:id="rId15"/>
    <p:sldId id="313" r:id="rId16"/>
    <p:sldId id="300" r:id="rId17"/>
    <p:sldId id="320" r:id="rId18"/>
    <p:sldId id="275" r:id="rId19"/>
    <p:sldId id="312" r:id="rId20"/>
    <p:sldId id="284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1735F"/>
    <a:srgbClr val="B1CF95"/>
    <a:srgbClr val="404040"/>
    <a:srgbClr val="505050"/>
    <a:srgbClr val="003087"/>
    <a:srgbClr val="63666A"/>
    <a:srgbClr val="0F2D62"/>
    <a:srgbClr val="50504E"/>
    <a:srgbClr val="4E4E4E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79" autoAdjust="0"/>
    <p:restoredTop sz="95915"/>
  </p:normalViewPr>
  <p:slideViewPr>
    <p:cSldViewPr snapToGrid="0" snapToObjects="1" showGuides="1">
      <p:cViewPr varScale="1">
        <p:scale>
          <a:sx n="110" d="100"/>
          <a:sy n="110" d="100"/>
        </p:scale>
        <p:origin x="2120" y="16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-8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4/26/19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1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744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42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lqcd-admin@fnal.gov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Amitoj Singh</a:t>
            </a:r>
          </a:p>
          <a:p>
            <a:r>
              <a:rPr lang="en-US" dirty="0"/>
              <a:t>USQCD All-Hands Collaboration Meeting</a:t>
            </a:r>
          </a:p>
          <a:p>
            <a:r>
              <a:rPr lang="en-US" dirty="0"/>
              <a:t>26-27 April 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Fermilab Facilities Report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5334F0-852A-2F4D-9D4D-9A1BBEDC19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F02D9E-8A8B-6C42-87CF-6590FCCEC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A2C2099-D0E8-504E-8865-D4314D7A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600" dirty="0"/>
              <a:t>II of VI:</a:t>
            </a:r>
            <a:r>
              <a:rPr lang="en-US" dirty="0"/>
              <a:t> Tape data migration</a:t>
            </a: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13EAB3F4-000E-8244-A9C7-91871CA61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289D2-3937-0D42-8FB4-03BF9E674DD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8533434" cy="4966263"/>
          </a:xfrm>
        </p:spPr>
        <p:txBody>
          <a:bodyPr/>
          <a:lstStyle/>
          <a:p>
            <a:r>
              <a:rPr lang="en-US" dirty="0"/>
              <a:t>Support for LTO4 tape media ends and replacement parts not available after September 2019. </a:t>
            </a:r>
          </a:p>
          <a:p>
            <a:r>
              <a:rPr lang="en-US" dirty="0"/>
              <a:t>Costly to USQCD to have all data migrated.</a:t>
            </a:r>
          </a:p>
          <a:p>
            <a:r>
              <a:rPr lang="en-US" dirty="0"/>
              <a:t>Data on tape is a mix of long-term data and short-term data.</a:t>
            </a:r>
          </a:p>
          <a:p>
            <a:r>
              <a:rPr lang="en-US" dirty="0"/>
              <a:t>We will need to help from users to...</a:t>
            </a:r>
          </a:p>
          <a:p>
            <a:pPr lvl="1"/>
            <a:r>
              <a:rPr lang="en-US" dirty="0"/>
              <a:t>Identify long-term data of lasting scientific value such as gauge ensembles that need to be migrated to new media.</a:t>
            </a:r>
          </a:p>
          <a:p>
            <a:pPr lvl="1"/>
            <a:r>
              <a:rPr lang="en-US" dirty="0"/>
              <a:t>Remove short-term data past its useful life, e.g., propagators, etc. belonging to projects that have ended.</a:t>
            </a:r>
          </a:p>
          <a:p>
            <a:r>
              <a:rPr lang="en-US" dirty="0"/>
              <a:t>We will be contacting affected projects shortly.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D2916B7-F644-EB49-9989-14B83E806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223" y="977985"/>
            <a:ext cx="4102673" cy="4719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2BF3C4-42FD-BE4F-843B-A2E08228D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64" y="984136"/>
            <a:ext cx="4102672" cy="471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2250" y="349716"/>
            <a:ext cx="8686800" cy="427877"/>
          </a:xfrm>
        </p:spPr>
        <p:txBody>
          <a:bodyPr/>
          <a:lstStyle/>
          <a:p>
            <a:pPr algn="ctr"/>
            <a:r>
              <a:rPr lang="en-US" sz="1600" dirty="0"/>
              <a:t>III of VI:</a:t>
            </a:r>
            <a:r>
              <a:rPr lang="en-US" sz="2400" dirty="0"/>
              <a:t> Job &amp; Memory Size Distribution (conventional) in PY18-19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DF972-AE4E-DB44-9C97-EFC65AAECC38}"/>
              </a:ext>
            </a:extLst>
          </p:cNvPr>
          <p:cNvSpPr txBox="1"/>
          <p:nvPr/>
        </p:nvSpPr>
        <p:spPr>
          <a:xfrm>
            <a:off x="2985542" y="1448271"/>
            <a:ext cx="124286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32 node jobs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1E7B21-95B2-9447-8540-6E4991296C4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3606975" y="1756048"/>
            <a:ext cx="298601" cy="6771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72867A1-BD8E-F541-8A97-D1E9F6604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981" y="1977025"/>
            <a:ext cx="1744481" cy="166387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FDB5E2-88B9-7B43-AA62-64EB2FB7CF31}"/>
              </a:ext>
            </a:extLst>
          </p:cNvPr>
          <p:cNvCxnSpPr>
            <a:cxnSpLocks/>
          </p:cNvCxnSpPr>
          <p:nvPr/>
        </p:nvCxnSpPr>
        <p:spPr>
          <a:xfrm flipH="1" flipV="1">
            <a:off x="3379808" y="3429000"/>
            <a:ext cx="540091" cy="70316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53261CB-7B6E-1048-8384-AC8867233808}"/>
              </a:ext>
            </a:extLst>
          </p:cNvPr>
          <p:cNvSpPr txBox="1"/>
          <p:nvPr/>
        </p:nvSpPr>
        <p:spPr>
          <a:xfrm>
            <a:off x="7425019" y="1981235"/>
            <a:ext cx="130204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128GB/node 32 nodes = 4TB</a:t>
            </a:r>
          </a:p>
        </p:txBody>
      </p:sp>
    </p:spTree>
    <p:extLst>
      <p:ext uri="{BB962C8B-B14F-4D97-AF65-F5344CB8AC3E}">
        <p14:creationId xmlns:p14="http://schemas.microsoft.com/office/powerpoint/2010/main" val="28462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019F7-B4E8-014A-83B6-34E8AE975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606" y="928886"/>
            <a:ext cx="6926111" cy="5000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600" dirty="0"/>
              <a:t>III of VI:</a:t>
            </a:r>
            <a:r>
              <a:rPr lang="en-US" sz="2400" dirty="0"/>
              <a:t> Job Size Distribution (accelerated) in PY18-19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DF972-AE4E-DB44-9C97-EFC65AAECC38}"/>
              </a:ext>
            </a:extLst>
          </p:cNvPr>
          <p:cNvSpPr txBox="1"/>
          <p:nvPr/>
        </p:nvSpPr>
        <p:spPr>
          <a:xfrm>
            <a:off x="2939913" y="1319559"/>
            <a:ext cx="131383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Single node (4 GPU) jobs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6D9CF0CC-7772-254F-B147-520A9A9F540F}"/>
              </a:ext>
            </a:extLst>
          </p:cNvPr>
          <p:cNvSpPr/>
          <p:nvPr/>
        </p:nvSpPr>
        <p:spPr>
          <a:xfrm rot="16200000">
            <a:off x="4857026" y="-51496"/>
            <a:ext cx="370390" cy="4962645"/>
          </a:xfrm>
          <a:prstGeom prst="rightBrac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CDD060-9463-C045-A2FD-44E4DEE1C5D7}"/>
              </a:ext>
            </a:extLst>
          </p:cNvPr>
          <p:cNvSpPr txBox="1"/>
          <p:nvPr/>
        </p:nvSpPr>
        <p:spPr>
          <a:xfrm>
            <a:off x="4363655" y="1904334"/>
            <a:ext cx="239306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Multi node multi GPU jobs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6B447A4-11FD-0C40-8322-FF9C5DAB8E0B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2195656" y="1611947"/>
            <a:ext cx="744257" cy="2923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508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A62FB3-D092-5641-8800-77517B00E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5" y="1193580"/>
            <a:ext cx="4129830" cy="2411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B2CC4C-575E-3048-9E9D-1F7EDDCF8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698" y="1187301"/>
            <a:ext cx="4692589" cy="2417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CC16C99-75EC-1346-AE63-9607E2A8DD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CFD2E1-1FAD-0049-8A71-6AFFB7EDD2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B4E9C62-51A8-9A44-8C12-143D3D23E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600" dirty="0"/>
              <a:t>IV of VI:</a:t>
            </a:r>
            <a:r>
              <a:rPr lang="en-US" dirty="0"/>
              <a:t> New web portal for Fermilab resources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72F0884-6215-0842-A6E8-90DADDBDD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69F7D85-9BD8-EB4F-9805-9662CB2CFF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700"/>
          <a:stretch/>
        </p:blipFill>
        <p:spPr>
          <a:xfrm>
            <a:off x="164560" y="3782159"/>
            <a:ext cx="4048625" cy="2375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920775-3A6D-BD4B-8B63-8F332C1E0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419" y="3775880"/>
            <a:ext cx="4653021" cy="2381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F24C568-097C-9F4E-ADC2-D01E37E3483D}"/>
              </a:ext>
            </a:extLst>
          </p:cNvPr>
          <p:cNvSpPr txBox="1"/>
          <p:nvPr/>
        </p:nvSpPr>
        <p:spPr>
          <a:xfrm>
            <a:off x="3093897" y="5287847"/>
            <a:ext cx="1006997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Tape Usage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451BCB-6681-4A40-AEA3-4DB021C96482}"/>
              </a:ext>
            </a:extLst>
          </p:cNvPr>
          <p:cNvSpPr txBox="1"/>
          <p:nvPr/>
        </p:nvSpPr>
        <p:spPr>
          <a:xfrm>
            <a:off x="8046775" y="2686479"/>
            <a:ext cx="790014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Jobs List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A66C0C-C83D-2249-81A0-C448D9F805CE}"/>
              </a:ext>
            </a:extLst>
          </p:cNvPr>
          <p:cNvSpPr txBox="1"/>
          <p:nvPr/>
        </p:nvSpPr>
        <p:spPr>
          <a:xfrm>
            <a:off x="7452824" y="5287846"/>
            <a:ext cx="1383965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Allocation Used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4E8A53-78F4-0D48-B674-240CA7F90274}"/>
              </a:ext>
            </a:extLst>
          </p:cNvPr>
          <p:cNvSpPr txBox="1"/>
          <p:nvPr/>
        </p:nvSpPr>
        <p:spPr>
          <a:xfrm>
            <a:off x="3211974" y="2689984"/>
            <a:ext cx="888920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346B90-6774-6047-B758-6F818C0A832D}"/>
              </a:ext>
            </a:extLst>
          </p:cNvPr>
          <p:cNvSpPr txBox="1"/>
          <p:nvPr/>
        </p:nvSpPr>
        <p:spPr>
          <a:xfrm>
            <a:off x="2190888" y="721835"/>
            <a:ext cx="446204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http://</a:t>
            </a:r>
            <a:r>
              <a:rPr lang="en-US" sz="2000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www.usqcd.org</a:t>
            </a:r>
            <a:r>
              <a:rPr lang="en-US" sz="20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lang="en-US" sz="2000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fnal</a:t>
            </a:r>
            <a:r>
              <a:rPr lang="en-US" sz="20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lang="en-US" sz="2000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clusterstatus</a:t>
            </a:r>
            <a:endParaRPr lang="en-US" sz="20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74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0" y="1035936"/>
            <a:ext cx="8686799" cy="5132688"/>
          </a:xfrm>
        </p:spPr>
        <p:txBody>
          <a:bodyPr/>
          <a:lstStyle/>
          <a:p>
            <a:r>
              <a:rPr lang="en-US" sz="2000" dirty="0"/>
              <a:t>During the start of FY20 we plan to upgrade ALL existing clusters to CentOS 8 to match the OS on LQ1. This will require a prolonged downtime, stay tuned for details.</a:t>
            </a:r>
          </a:p>
          <a:p>
            <a:r>
              <a:rPr lang="en-US" sz="2000" u="sng" dirty="0"/>
              <a:t>pi</a:t>
            </a:r>
            <a:r>
              <a:rPr lang="en-US" sz="2000" u="sng" baseline="-25000" dirty="0"/>
              <a:t>0</a:t>
            </a:r>
            <a:r>
              <a:rPr lang="en-US" sz="2000" u="sng" dirty="0"/>
              <a:t> cluster:</a:t>
            </a:r>
          </a:p>
          <a:p>
            <a:pPr lvl="1"/>
            <a:r>
              <a:rPr lang="en-US" sz="1800" dirty="0"/>
              <a:t>Starting Oct 1, 2019 70% of pi</a:t>
            </a:r>
            <a:r>
              <a:rPr lang="en-US" sz="1800" baseline="-25000" dirty="0"/>
              <a:t>0</a:t>
            </a:r>
            <a:r>
              <a:rPr lang="en-US" sz="1800" dirty="0"/>
              <a:t> and all of pi</a:t>
            </a:r>
            <a:r>
              <a:rPr lang="en-US" sz="1800" baseline="-25000" dirty="0"/>
              <a:t>0</a:t>
            </a:r>
            <a:r>
              <a:rPr lang="en-US" sz="1800" dirty="0"/>
              <a:t>g cluster will no longer be available as an allocated resource.</a:t>
            </a:r>
            <a:r>
              <a:rPr lang="en-US" sz="2000" dirty="0"/>
              <a:t> </a:t>
            </a:r>
          </a:p>
          <a:p>
            <a:r>
              <a:rPr lang="en-US" sz="2000" u="sng" dirty="0"/>
              <a:t>Batch queueing system</a:t>
            </a:r>
          </a:p>
          <a:p>
            <a:pPr marL="571500" lvl="1" indent="-171450"/>
            <a:r>
              <a:rPr lang="en-US" sz="1800" dirty="0"/>
              <a:t>We are adjusting SLURM configuration to better manage dispatch priority using QoS (Quality of Service) parameter: </a:t>
            </a:r>
          </a:p>
          <a:p>
            <a:pPr marL="971550" lvl="2" indent="-171450"/>
            <a:r>
              <a:rPr lang="en-US" sz="1600" dirty="0"/>
              <a:t>Billable partitions (pi</a:t>
            </a:r>
            <a:r>
              <a:rPr lang="en-US" sz="1600" baseline="-25000" dirty="0"/>
              <a:t>0</a:t>
            </a:r>
            <a:r>
              <a:rPr lang="en-US" sz="1600" dirty="0"/>
              <a:t>, pi</a:t>
            </a:r>
            <a:r>
              <a:rPr lang="en-US" sz="1600" baseline="-25000" dirty="0"/>
              <a:t>0</a:t>
            </a:r>
            <a:r>
              <a:rPr lang="en-US" sz="1600" dirty="0"/>
              <a:t>g) use </a:t>
            </a:r>
            <a:r>
              <a:rPr lang="en-US" sz="1600" i="1" dirty="0">
                <a:highlight>
                  <a:srgbClr val="FFFF00"/>
                </a:highlight>
              </a:rPr>
              <a:t>normal</a:t>
            </a:r>
            <a:r>
              <a:rPr lang="en-US" sz="1600" dirty="0"/>
              <a:t> and </a:t>
            </a:r>
            <a:r>
              <a:rPr lang="en-US" sz="1600" i="1" dirty="0" err="1">
                <a:highlight>
                  <a:srgbClr val="FFFF00"/>
                </a:highlight>
              </a:rPr>
              <a:t>opp</a:t>
            </a:r>
            <a:r>
              <a:rPr lang="en-US" sz="1600" dirty="0"/>
              <a:t> QoS</a:t>
            </a:r>
          </a:p>
          <a:p>
            <a:pPr marL="971550" lvl="2" indent="-171450"/>
            <a:r>
              <a:rPr lang="en-US" sz="1600" dirty="0"/>
              <a:t>Non-billable partitions (</a:t>
            </a:r>
            <a:r>
              <a:rPr lang="en-US" sz="1600" dirty="0" err="1"/>
              <a:t>b</a:t>
            </a:r>
            <a:r>
              <a:rPr lang="en-US" sz="1600" baseline="-25000" dirty="0" err="1"/>
              <a:t>c</a:t>
            </a:r>
            <a:r>
              <a:rPr lang="en-US" sz="1600" dirty="0"/>
              <a:t>, d</a:t>
            </a:r>
            <a:r>
              <a:rPr lang="en-US" sz="1600" baseline="-25000" dirty="0"/>
              <a:t>s</a:t>
            </a:r>
            <a:r>
              <a:rPr lang="en-US" sz="1600" dirty="0"/>
              <a:t>, d</a:t>
            </a:r>
            <a:r>
              <a:rPr lang="en-US" sz="1600" baseline="-25000" dirty="0"/>
              <a:t>s</a:t>
            </a:r>
            <a:r>
              <a:rPr lang="en-US" sz="1600" dirty="0"/>
              <a:t>g) use </a:t>
            </a:r>
            <a:r>
              <a:rPr lang="en-US" sz="1600" i="1" dirty="0" err="1">
                <a:highlight>
                  <a:srgbClr val="FFFF00"/>
                </a:highlight>
              </a:rPr>
              <a:t>fifo</a:t>
            </a:r>
            <a:r>
              <a:rPr lang="en-US" sz="1600" dirty="0"/>
              <a:t> QoS</a:t>
            </a:r>
          </a:p>
          <a:p>
            <a:pPr marL="971550" lvl="2" indent="-171450"/>
            <a:r>
              <a:rPr lang="en-US" sz="1600" dirty="0"/>
              <a:t>User’s can use </a:t>
            </a:r>
            <a:r>
              <a:rPr lang="en-US" sz="1600" i="1" dirty="0">
                <a:highlight>
                  <a:srgbClr val="FFFF00"/>
                </a:highlight>
              </a:rPr>
              <a:t>test</a:t>
            </a:r>
            <a:r>
              <a:rPr lang="en-US" sz="1600" dirty="0"/>
              <a:t> QoS for short test jobs (&lt;=30 min, max 2 nodes) at high priority</a:t>
            </a:r>
          </a:p>
          <a:p>
            <a:pPr marL="571500" lvl="1" indent="-171450"/>
            <a:r>
              <a:rPr lang="en-US" sz="1800" dirty="0"/>
              <a:t>The default wall-time limit for users has been 24 hours, which is the maximum wall-time allowed. To improve scheduling, we are changing the default to 8 hrs.</a:t>
            </a:r>
          </a:p>
          <a:p>
            <a:pPr marL="971550" lvl="2" indent="-171450"/>
            <a:r>
              <a:rPr lang="en-US" sz="1600" dirty="0"/>
              <a:t>It is much easier to backfill idle nodes with smaller jobs of shorter duration.</a:t>
            </a:r>
          </a:p>
          <a:p>
            <a:pPr marL="971550" lvl="2" indent="-171450"/>
            <a:r>
              <a:rPr lang="en-US" sz="1600" dirty="0"/>
              <a:t>There is a demonstrated advantage when using realistic estimates of the wall-time needed for your jobs.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2250" y="370713"/>
            <a:ext cx="8686800" cy="427877"/>
          </a:xfrm>
        </p:spPr>
        <p:txBody>
          <a:bodyPr/>
          <a:lstStyle/>
          <a:p>
            <a:pPr algn="ctr"/>
            <a:r>
              <a:rPr lang="en-US" sz="1600" dirty="0"/>
              <a:t>V of VI:</a:t>
            </a:r>
            <a:r>
              <a:rPr lang="en-US" dirty="0"/>
              <a:t> Upcoming upgrades and major changes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4470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7212A7-68F7-884D-9C8D-1955F2C4FF9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0" y="971550"/>
            <a:ext cx="8521699" cy="5099050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u="sng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itchFamily="2" charset="0"/>
              </a:rPr>
              <a:t>https://</a:t>
            </a:r>
            <a:r>
              <a:rPr lang="en-US" sz="1800" u="sng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Helvetica" pitchFamily="2" charset="0"/>
              </a:rPr>
              <a:t>www.usqcd.org</a:t>
            </a:r>
            <a:r>
              <a:rPr lang="en-US" sz="1800" u="sng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itchFamily="2" charset="0"/>
              </a:rPr>
              <a:t>/</a:t>
            </a:r>
            <a:r>
              <a:rPr lang="en-US" sz="1800" u="sng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Helvetica" pitchFamily="2" charset="0"/>
              </a:rPr>
              <a:t>fnal</a:t>
            </a:r>
            <a:r>
              <a:rPr lang="en-US" sz="1800" u="sng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itchFamily="2" charset="0"/>
              </a:rPr>
              <a:t>/</a:t>
            </a:r>
            <a:r>
              <a:rPr lang="en-US" sz="1800" u="sng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Helvetica" pitchFamily="2" charset="0"/>
              </a:rPr>
              <a:t>ServiceDesk.html</a:t>
            </a:r>
            <a:endParaRPr lang="en-US" sz="1800" u="sng" dirty="0">
              <a:solidFill>
                <a:schemeClr val="tx1">
                  <a:lumMod val="60000"/>
                  <a:lumOff val="40000"/>
                </a:schemeClr>
              </a:solidFill>
              <a:latin typeface="Helvetica" pitchFamily="2" charset="0"/>
            </a:endParaRPr>
          </a:p>
          <a:p>
            <a:pPr marL="400050" lvl="2" indent="0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Helvetica" pitchFamily="2" charset="0"/>
            </a:endParaRPr>
          </a:p>
          <a:p>
            <a:pPr marL="342900" lvl="1" indent="-342900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Helvetica" pitchFamily="2" charset="0"/>
              </a:rPr>
              <a:t>Please send email to </a:t>
            </a:r>
            <a:r>
              <a:rPr lang="en-US" sz="2000" dirty="0"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lqcd-admin@fnal.gov</a:t>
            </a:r>
            <a:r>
              <a:rPr lang="en-US" sz="2000" dirty="0">
                <a:latin typeface="Helvetica" pitchFamily="2" charset="0"/>
              </a:rPr>
              <a:t> as this autogenerates a support ticket.</a:t>
            </a:r>
          </a:p>
          <a:p>
            <a:pPr marL="0" lvl="1" indent="0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Helvetica" pitchFamily="2" charset="0"/>
            </a:endParaRPr>
          </a:p>
          <a:p>
            <a:pPr marL="685800" lvl="2" indent="-285750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Helvetica" pitchFamily="2" charset="0"/>
              </a:rPr>
              <a:t>We may convert </a:t>
            </a:r>
            <a:r>
              <a:rPr lang="en-US" sz="1800" dirty="0" err="1">
                <a:latin typeface="Helvetica" pitchFamily="2" charset="0"/>
              </a:rPr>
              <a:t>INCidents</a:t>
            </a:r>
            <a:r>
              <a:rPr lang="en-US" sz="1800" dirty="0">
                <a:latin typeface="Helvetica" pitchFamily="2" charset="0"/>
              </a:rPr>
              <a:t> (something broken) to </a:t>
            </a:r>
            <a:r>
              <a:rPr lang="en-US" sz="1800" dirty="0" err="1">
                <a:latin typeface="Helvetica" pitchFamily="2" charset="0"/>
              </a:rPr>
              <a:t>REQests</a:t>
            </a:r>
            <a:r>
              <a:rPr lang="en-US" sz="1800" dirty="0">
                <a:latin typeface="Helvetica" pitchFamily="2" charset="0"/>
              </a:rPr>
              <a:t> (something asked for).</a:t>
            </a:r>
          </a:p>
          <a:p>
            <a:pPr marL="685800" lvl="2" indent="-285750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Helvetica" pitchFamily="2" charset="0"/>
              </a:rPr>
              <a:t>Benefits:</a:t>
            </a:r>
          </a:p>
          <a:p>
            <a:pPr marL="1143000" lvl="3" indent="-285750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Helvetica" pitchFamily="2" charset="0"/>
              </a:rPr>
              <a:t>Escalations / SLA for INC tickets is 4 business hours, management gets reports on response and resolution times.</a:t>
            </a:r>
          </a:p>
          <a:p>
            <a:pPr marL="1143000" lvl="3" indent="-285750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Helvetica" pitchFamily="2" charset="0"/>
              </a:rPr>
              <a:t>Tracked to completion - Nothing falls “off-the-plate”</a:t>
            </a:r>
          </a:p>
          <a:p>
            <a:pPr marL="1143000" lvl="3" indent="-285750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Helvetica" pitchFamily="2" charset="0"/>
              </a:rPr>
              <a:t>Assigned to a staff member </a:t>
            </a:r>
            <a:r>
              <a:rPr lang="mr-IN" sz="1600" dirty="0">
                <a:latin typeface="Helvetica" pitchFamily="2" charset="0"/>
              </a:rPr>
              <a:t>–</a:t>
            </a:r>
            <a:r>
              <a:rPr lang="en-US" sz="1600" dirty="0">
                <a:latin typeface="Helvetica" pitchFamily="2" charset="0"/>
              </a:rPr>
              <a:t> Responsibility/owner of the issue</a:t>
            </a:r>
          </a:p>
          <a:p>
            <a:pPr marL="1143000" lvl="3" indent="-285750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Helvetica" pitchFamily="2" charset="0"/>
              </a:rPr>
              <a:t>We can add additional users to a Watchlist </a:t>
            </a:r>
            <a:r>
              <a:rPr lang="mr-IN" sz="1600" dirty="0">
                <a:latin typeface="Helvetica" pitchFamily="2" charset="0"/>
              </a:rPr>
              <a:t>–</a:t>
            </a:r>
            <a:r>
              <a:rPr lang="en-US" sz="1600" dirty="0">
                <a:latin typeface="Helvetica" pitchFamily="2" charset="0"/>
              </a:rPr>
              <a:t> Helps improve communication</a:t>
            </a:r>
          </a:p>
          <a:p>
            <a:pPr marL="0" lvl="1" indent="0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285750"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</a:rPr>
              <a:t>Please avoid sending support related emails directly to support staff members.</a:t>
            </a:r>
          </a:p>
          <a:p>
            <a:pPr marL="0" lvl="1" indent="0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Helvetica" pitchFamily="2" charset="0"/>
            </a:endParaRPr>
          </a:p>
          <a:p>
            <a:pPr marL="0" indent="0">
              <a:buNone/>
            </a:pPr>
            <a:br>
              <a:rPr lang="en-US" sz="1800" dirty="0">
                <a:latin typeface="Helvetica" pitchFamily="2" charset="0"/>
              </a:rPr>
            </a:br>
            <a:endParaRPr lang="en-US" sz="1800" dirty="0">
              <a:latin typeface="Helvetica" pitchFamily="2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0BFDE79-A963-024E-B2E4-AF0A5AD4DE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D8588E-CD1A-8B4E-91B7-47B3057AA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384D189-C062-4742-8EE1-39DBEDF26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34A42FD-350C-834C-9A01-68327112E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600" dirty="0"/>
              <a:t>VI of VI:</a:t>
            </a:r>
            <a:r>
              <a:rPr lang="en-US" dirty="0"/>
              <a:t> User Support</a:t>
            </a:r>
          </a:p>
        </p:txBody>
      </p:sp>
    </p:spTree>
    <p:extLst>
      <p:ext uri="{BB962C8B-B14F-4D97-AF65-F5344CB8AC3E}">
        <p14:creationId xmlns:p14="http://schemas.microsoft.com/office/powerpoint/2010/main" val="3504709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50" y="2896098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1747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50" y="2896098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73918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Fermilab LQCD Clusters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736827" y="863825"/>
          <a:ext cx="7666393" cy="4791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6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9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43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10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CPU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Nodes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Cores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GPUs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Network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Online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1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</a:t>
                      </a:r>
                      <a:r>
                        <a:rPr lang="en-US" sz="1400" baseline="-25000" dirty="0"/>
                        <a:t>s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Quad 2.0 GHz Opteron</a:t>
                      </a:r>
                      <a:r>
                        <a:rPr lang="en-US" sz="1400" baseline="0" dirty="0"/>
                        <a:t> 6128 (8-core)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4,896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Mellanox QDR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Sept 2010</a:t>
                      </a:r>
                    </a:p>
                    <a:p>
                      <a:r>
                        <a:rPr lang="en-US" sz="1400" dirty="0"/>
                        <a:t>Oct 2010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5061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d</a:t>
                      </a:r>
                      <a:r>
                        <a:rPr lang="en-US" sz="1400" i="1" baseline="-25000" dirty="0"/>
                        <a:t>s</a:t>
                      </a:r>
                      <a:r>
                        <a:rPr lang="en-US" sz="1400" i="1" dirty="0"/>
                        <a:t>g</a:t>
                      </a:r>
                      <a:endParaRPr lang="en-US" sz="14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/>
                        <a:t>Dual NVIDIA</a:t>
                      </a:r>
                      <a:r>
                        <a:rPr lang="en-US" sz="1400" i="1" baseline="0" dirty="0"/>
                        <a:t> M2050 GPUs+Intel 2.53 GHz E5630 (4-core)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baseline="0" dirty="0"/>
                        <a:t>304 </a:t>
                      </a:r>
                      <a:r>
                        <a:rPr lang="en-US" sz="1400" i="1" dirty="0"/>
                        <a:t>Cores</a:t>
                      </a:r>
                      <a:r>
                        <a:rPr lang="en-US" sz="1400" i="1" baseline="0" dirty="0"/>
                        <a:t> </a:t>
                      </a:r>
                    </a:p>
                    <a:p>
                      <a:pPr algn="ctr"/>
                      <a:r>
                        <a:rPr lang="en-US" sz="1400" i="1" baseline="0" dirty="0"/>
                        <a:t>0 </a:t>
                      </a:r>
                      <a:r>
                        <a:rPr lang="en-US" sz="1400" i="1" dirty="0"/>
                        <a:t>GPUs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/>
                        <a:t>Mellanox QDR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/>
                        <a:t>Mar</a:t>
                      </a:r>
                      <a:r>
                        <a:rPr lang="en-US" sz="1400" i="1" baseline="0" dirty="0"/>
                        <a:t> 2012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50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b</a:t>
                      </a:r>
                      <a:r>
                        <a:rPr lang="en-US" sz="1400" baseline="-25000" dirty="0" err="1"/>
                        <a:t>c</a:t>
                      </a:r>
                      <a:endParaRPr lang="en-US" sz="1400" baseline="-25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Quad 2.8</a:t>
                      </a:r>
                      <a:r>
                        <a:rPr lang="en-US" sz="1400" baseline="0" dirty="0"/>
                        <a:t> GHz Opteron 6320 (8-core)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6,944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Mellanox QDR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July 2013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50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pi</a:t>
                      </a:r>
                      <a:r>
                        <a:rPr lang="en-US" sz="1400" baseline="-250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Dual 2.6 GHz Xeon E2650v2 (8-core)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5,024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Mellanox QDR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Sept 2014</a:t>
                      </a:r>
                    </a:p>
                    <a:p>
                      <a:r>
                        <a:rPr lang="en-US" sz="1400" dirty="0"/>
                        <a:t>Apr</a:t>
                      </a:r>
                      <a:r>
                        <a:rPr lang="en-US" sz="1400" baseline="0" dirty="0"/>
                        <a:t> 2015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5061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pi</a:t>
                      </a:r>
                      <a:r>
                        <a:rPr lang="en-US" sz="1400" i="1" baseline="-25000" dirty="0"/>
                        <a:t>0</a:t>
                      </a:r>
                      <a:r>
                        <a:rPr lang="en-US" sz="1400" i="1" dirty="0"/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/>
                        <a:t>Dual NVIDIA</a:t>
                      </a:r>
                      <a:r>
                        <a:rPr lang="en-US" sz="1400" i="1" baseline="0" dirty="0"/>
                        <a:t> K40 GPUs+Intel 2.6 GHz E2650v2 (8-core)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512</a:t>
                      </a:r>
                      <a:r>
                        <a:rPr lang="en-US" sz="1400" i="1" baseline="0" dirty="0"/>
                        <a:t> </a:t>
                      </a:r>
                      <a:r>
                        <a:rPr lang="en-US" sz="1400" i="1" dirty="0"/>
                        <a:t>Cores</a:t>
                      </a:r>
                      <a:r>
                        <a:rPr lang="en-US" sz="1400" i="1" baseline="0" dirty="0"/>
                        <a:t> </a:t>
                      </a:r>
                    </a:p>
                    <a:p>
                      <a:pPr algn="ctr"/>
                      <a:r>
                        <a:rPr lang="en-US" sz="1400" i="1" dirty="0"/>
                        <a:t>128</a:t>
                      </a:r>
                      <a:r>
                        <a:rPr lang="en-US" sz="1400" i="1" baseline="0" dirty="0"/>
                        <a:t> </a:t>
                      </a:r>
                      <a:r>
                        <a:rPr lang="en-US" sz="1400" i="1" dirty="0"/>
                        <a:t>GPUs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/>
                        <a:t>Mellanox QDR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/>
                        <a:t>Sept 2014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9406"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LQ1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0" dirty="0"/>
                        <a:t>Dual 2.5 GHz Xeon 6248 (20-core)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117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/>
                        <a:t>4,480 Cores </a:t>
                      </a:r>
                    </a:p>
                    <a:p>
                      <a:pPr algn="ctr"/>
                      <a:endParaRPr lang="en-US" sz="14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0" dirty="0"/>
                        <a:t>Omni-Path EDR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0" dirty="0"/>
                        <a:t>July 1, 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64781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1698" y="5865849"/>
            <a:ext cx="562657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Unallocated resource operated in DNR (Do Not Resuscitate) mode</a:t>
            </a:r>
          </a:p>
        </p:txBody>
      </p:sp>
    </p:spTree>
    <p:extLst>
      <p:ext uri="{BB962C8B-B14F-4D97-AF65-F5344CB8AC3E}">
        <p14:creationId xmlns:p14="http://schemas.microsoft.com/office/powerpoint/2010/main" val="724480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A3AAF-7E23-5041-BCFF-60F5D8E33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0" y="732622"/>
            <a:ext cx="6650836" cy="3741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FAEC84-5A3A-2C44-B0A3-46F03884B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Future Fermilab Institutional Cluster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6D7F9-A4CC-654F-B686-DAC1D2B2D2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98BEC-D967-E849-8ED0-3A541A333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C8787-81CD-0D4C-AC34-7C7D5CD54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21A908-9A64-3B4D-B04D-564E273FAED4}"/>
              </a:ext>
            </a:extLst>
          </p:cNvPr>
          <p:cNvSpPr txBox="1"/>
          <p:nvPr/>
        </p:nvSpPr>
        <p:spPr>
          <a:xfrm>
            <a:off x="1227263" y="3585344"/>
            <a:ext cx="604096" cy="338554"/>
          </a:xfrm>
          <a:prstGeom prst="rect">
            <a:avLst/>
          </a:prstGeom>
          <a:solidFill>
            <a:srgbClr val="E1735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LQ1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5671AB-8A10-4349-BB0F-25CE7DBB2921}"/>
              </a:ext>
            </a:extLst>
          </p:cNvPr>
          <p:cNvSpPr txBox="1"/>
          <p:nvPr/>
        </p:nvSpPr>
        <p:spPr>
          <a:xfrm>
            <a:off x="1983807" y="3579220"/>
            <a:ext cx="556194" cy="338554"/>
          </a:xfrm>
          <a:prstGeom prst="rect">
            <a:avLst/>
          </a:prstGeom>
          <a:solidFill>
            <a:srgbClr val="E1735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LQ2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EAEB3A-96B1-1243-A674-2D0A680B89DB}"/>
              </a:ext>
            </a:extLst>
          </p:cNvPr>
          <p:cNvCxnSpPr>
            <a:cxnSpLocks/>
          </p:cNvCxnSpPr>
          <p:nvPr/>
        </p:nvCxnSpPr>
        <p:spPr>
          <a:xfrm>
            <a:off x="2238154" y="3268362"/>
            <a:ext cx="0" cy="310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17955C-4AF1-FE4D-9F88-3CEA09F1FDF8}"/>
              </a:ext>
            </a:extLst>
          </p:cNvPr>
          <p:cNvCxnSpPr>
            <a:cxnSpLocks/>
          </p:cNvCxnSpPr>
          <p:nvPr/>
        </p:nvCxnSpPr>
        <p:spPr>
          <a:xfrm>
            <a:off x="1539333" y="3282953"/>
            <a:ext cx="0" cy="310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7D51913-C003-8148-B785-6463BD61BDF0}"/>
              </a:ext>
            </a:extLst>
          </p:cNvPr>
          <p:cNvSpPr txBox="1"/>
          <p:nvPr/>
        </p:nvSpPr>
        <p:spPr>
          <a:xfrm>
            <a:off x="127321" y="4632310"/>
            <a:ext cx="425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404040"/>
                </a:solidFill>
                <a:latin typeface="Helvetica" pitchFamily="2" charset="0"/>
              </a:rPr>
              <a:t>Resource demand spikes that cannot be met by on-</a:t>
            </a:r>
            <a:r>
              <a:rPr lang="en-US" sz="1800" dirty="0" err="1">
                <a:solidFill>
                  <a:srgbClr val="404040"/>
                </a:solidFill>
                <a:latin typeface="Helvetica" pitchFamily="2" charset="0"/>
              </a:rPr>
              <a:t>prem</a:t>
            </a:r>
            <a:r>
              <a:rPr lang="en-US" sz="1800" dirty="0">
                <a:solidFill>
                  <a:srgbClr val="404040"/>
                </a:solidFill>
                <a:latin typeface="Helvetica" pitchFamily="2" charset="0"/>
              </a:rPr>
              <a:t> resources can be satisfied by routing jobs to commercial clouds, OSG resources or LCF’s.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37C50E8-760C-DD40-91CA-7788E634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450" y="4367838"/>
            <a:ext cx="4395832" cy="1847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41614F6-12B4-CD45-99BF-D312AEA56F3D}"/>
              </a:ext>
            </a:extLst>
          </p:cNvPr>
          <p:cNvSpPr txBox="1"/>
          <p:nvPr/>
        </p:nvSpPr>
        <p:spPr>
          <a:xfrm>
            <a:off x="6888914" y="2286581"/>
            <a:ext cx="2107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404040"/>
                </a:solidFill>
                <a:latin typeface="Helvetica" pitchFamily="2" charset="0"/>
              </a:rPr>
              <a:t>NOvA</a:t>
            </a:r>
            <a:r>
              <a:rPr lang="en-US" sz="1800" dirty="0">
                <a:solidFill>
                  <a:srgbClr val="404040"/>
                </a:solidFill>
                <a:latin typeface="Helvetica" pitchFamily="2" charset="0"/>
              </a:rPr>
              <a:t> using HEPCloud to claim ~1M cores at NERSC to perform a large-scale analysis over a short timeframe.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18D4F66-6D0E-264F-9AD7-E836767E5048}"/>
              </a:ext>
            </a:extLst>
          </p:cNvPr>
          <p:cNvCxnSpPr/>
          <p:nvPr/>
        </p:nvCxnSpPr>
        <p:spPr>
          <a:xfrm flipV="1">
            <a:off x="4132160" y="4477334"/>
            <a:ext cx="0" cy="5486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142967F-D19F-3C48-ADE4-45F78C65657B}"/>
              </a:ext>
            </a:extLst>
          </p:cNvPr>
          <p:cNvCxnSpPr>
            <a:cxnSpLocks/>
          </p:cNvCxnSpPr>
          <p:nvPr/>
        </p:nvCxnSpPr>
        <p:spPr>
          <a:xfrm>
            <a:off x="8721093" y="3757733"/>
            <a:ext cx="0" cy="5847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510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EB9D92-0083-AB44-8643-A41AC9AA5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US" dirty="0"/>
              <a:t>To be deployed and existing Fermilab LQCD clusters.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/>
              <a:t>Storage (disk and tape).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/>
              <a:t>Allocation year 2018-2019 (PY18-19) Job statistics.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/>
              <a:t>New user web portal.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/>
              <a:t>Upcoming upgrades and changes.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/>
              <a:t>User support.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83B565-458C-904D-8C7D-D5434477D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4301A-EA15-B248-A7C5-DBC9634E27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F28C4-76F4-3442-BBE7-1A63D4C55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17A6E-BBC6-1343-B16F-71A05E180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638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0" y="971550"/>
            <a:ext cx="8686799" cy="5132688"/>
          </a:xfrm>
        </p:spPr>
        <p:txBody>
          <a:bodyPr/>
          <a:lstStyle/>
          <a:p>
            <a:r>
              <a:rPr lang="en-US" sz="1800" dirty="0"/>
              <a:t>Global disk storage:</a:t>
            </a:r>
          </a:p>
          <a:p>
            <a:pPr lvl="1"/>
            <a:r>
              <a:rPr lang="en-US" sz="1800" dirty="0"/>
              <a:t>960 TB (raw) Lustre file-system for LQ1 (</a:t>
            </a:r>
            <a:r>
              <a:rPr lang="en-US" sz="1800" dirty="0">
                <a:solidFill>
                  <a:srgbClr val="FF0000"/>
                </a:solidFill>
              </a:rPr>
              <a:t>not backed up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For existing clusters and will not be accessible from LQ1.</a:t>
            </a:r>
          </a:p>
          <a:p>
            <a:pPr lvl="2"/>
            <a:r>
              <a:rPr lang="en-US" sz="1600" dirty="0"/>
              <a:t>776 TB Lustre file-system at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/lqcdproj.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1600" dirty="0">
                <a:solidFill>
                  <a:srgbClr val="FF0000"/>
                </a:solidFill>
              </a:rPr>
              <a:t>not backed up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lvl="2"/>
            <a:r>
              <a:rPr lang="en-US" sz="1600" dirty="0"/>
              <a:t>14.5 TB “project” space at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/project </a:t>
            </a:r>
            <a:r>
              <a:rPr lang="en-US" sz="1600" dirty="0"/>
              <a:t>(</a:t>
            </a:r>
            <a:r>
              <a:rPr lang="en-US" sz="1600" dirty="0">
                <a:solidFill>
                  <a:schemeClr val="accent3"/>
                </a:solidFill>
              </a:rPr>
              <a:t>backed up nightly</a:t>
            </a:r>
            <a:r>
              <a:rPr lang="en-US" sz="1600" dirty="0"/>
              <a:t>)</a:t>
            </a:r>
          </a:p>
          <a:p>
            <a:pPr lvl="2"/>
            <a:r>
              <a:rPr lang="en-US" sz="1600" dirty="0"/>
              <a:t>6 GB per user at /home on each cluster (</a:t>
            </a:r>
            <a:r>
              <a:rPr lang="en-US" sz="1600" dirty="0">
                <a:solidFill>
                  <a:schemeClr val="accent3"/>
                </a:solidFill>
              </a:rPr>
              <a:t>backed up nightly</a:t>
            </a:r>
            <a:r>
              <a:rPr lang="en-US" sz="1600" dirty="0"/>
              <a:t>)</a:t>
            </a:r>
          </a:p>
          <a:p>
            <a:r>
              <a:rPr lang="en-US" sz="1800" dirty="0"/>
              <a:t>Robotic tape storage is available via </a:t>
            </a:r>
            <a:r>
              <a:rPr lang="en-US" sz="18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dccp</a:t>
            </a:r>
            <a:r>
              <a:rPr lang="en-US" sz="1800" dirty="0"/>
              <a:t> commands against the dCache filesystem at 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/pnfs/lqcd</a:t>
            </a:r>
            <a:r>
              <a:rPr lang="en-US" sz="1800" dirty="0"/>
              <a:t>.</a:t>
            </a:r>
          </a:p>
          <a:p>
            <a:pPr lvl="1"/>
            <a:r>
              <a:rPr lang="en-US" sz="1800" dirty="0"/>
              <a:t>Some users will benefit from direct access to tape by using </a:t>
            </a:r>
            <a:r>
              <a:rPr lang="en-US" sz="18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encp</a:t>
            </a:r>
            <a:r>
              <a:rPr lang="en-US" sz="1800" dirty="0"/>
              <a:t> commands on </a:t>
            </a:r>
            <a:r>
              <a:rPr lang="en-US" sz="1800" dirty="0" err="1"/>
              <a:t>lqcdsrm.fnal.gov</a:t>
            </a:r>
            <a:r>
              <a:rPr lang="en-US" sz="1800" dirty="0"/>
              <a:t> or LQ1-IO.</a:t>
            </a:r>
          </a:p>
          <a:p>
            <a:pPr lvl="1"/>
            <a:r>
              <a:rPr lang="en-US" sz="1800" dirty="0"/>
              <a:t>Please email us if you plan on transferring a large number of small (&lt; 200MB) or big (&gt;1TB) files. We may want to guide how these are written to avoid wasted space on tape.</a:t>
            </a:r>
          </a:p>
          <a:p>
            <a:r>
              <a:rPr lang="en-US" sz="1800" dirty="0"/>
              <a:t>Globus Online endpoint: </a:t>
            </a:r>
          </a:p>
          <a:p>
            <a:pPr lvl="1"/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lqcd#fnal - </a:t>
            </a:r>
            <a:r>
              <a:rPr lang="en-US" sz="1800" dirty="0"/>
              <a:t>for transfers in or out of 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lang="en-US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lqcdproj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/>
              <a:t>Lustre file system.</a:t>
            </a:r>
          </a:p>
          <a:p>
            <a:pPr lvl="1"/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LQ1#fnal</a:t>
            </a:r>
            <a:r>
              <a:rPr lang="en-US" sz="1800" dirty="0"/>
              <a:t>– for transfers in or out of LQ1 Lustre file-system.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Data integrity is your responsibility.</a:t>
            </a:r>
          </a:p>
          <a:p>
            <a:pPr lvl="1"/>
            <a:endParaRPr lang="en-US" sz="1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8600" y="325885"/>
            <a:ext cx="8686800" cy="427877"/>
          </a:xfrm>
        </p:spPr>
        <p:txBody>
          <a:bodyPr/>
          <a:lstStyle/>
          <a:p>
            <a:pPr algn="ctr"/>
            <a:r>
              <a:rPr lang="en-US" sz="1600" dirty="0"/>
              <a:t>II of VI:</a:t>
            </a:r>
            <a:r>
              <a:rPr lang="en-US" dirty="0"/>
              <a:t> Storage Details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236DB2-271F-6048-A059-B4821BDA3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367" y="0"/>
            <a:ext cx="9148367" cy="6172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ECE86-11C3-C24E-8C57-C571D58043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1D15D-1585-6649-895A-4626F9D81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27713-FCE0-C649-A8F4-5AB9338B8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040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DF329E-D456-EB43-8A53-37A4C5537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Total </a:t>
            </a:r>
            <a:r>
              <a:rPr lang="en-US" sz="1800" u="sng" dirty="0"/>
              <a:t>112 nodes </a:t>
            </a:r>
            <a:r>
              <a:rPr lang="en-US" sz="1800" dirty="0"/>
              <a:t>connected by a 2:1 oversubscribed Intel Omni-Path network. </a:t>
            </a:r>
          </a:p>
          <a:p>
            <a:r>
              <a:rPr lang="en-US" sz="1800" dirty="0"/>
              <a:t>Per node configuration:</a:t>
            </a:r>
          </a:p>
          <a:p>
            <a:pPr lvl="1"/>
            <a:r>
              <a:rPr lang="en-US" sz="1800" dirty="0"/>
              <a:t>dual socket Intel Xeon 6248 “</a:t>
            </a:r>
            <a:r>
              <a:rPr lang="en-US" sz="1800" i="1" dirty="0"/>
              <a:t>Cascade Lake</a:t>
            </a:r>
            <a:r>
              <a:rPr lang="en-US" sz="1800" dirty="0"/>
              <a:t>” 2.5 GHz </a:t>
            </a:r>
          </a:p>
          <a:p>
            <a:pPr lvl="1"/>
            <a:r>
              <a:rPr lang="en-US" sz="1800" dirty="0"/>
              <a:t>20-cores/socket .. 40-cores total</a:t>
            </a:r>
          </a:p>
          <a:p>
            <a:pPr lvl="1"/>
            <a:r>
              <a:rPr lang="en-US" sz="1800" dirty="0"/>
              <a:t>192GB 2933 memory</a:t>
            </a:r>
          </a:p>
          <a:p>
            <a:pPr lvl="1"/>
            <a:r>
              <a:rPr lang="en-US" sz="1800" dirty="0"/>
              <a:t>Intel Omni-Path EDR (100Gbps)</a:t>
            </a:r>
          </a:p>
          <a:p>
            <a:pPr lvl="1"/>
            <a:r>
              <a:rPr lang="en-US" sz="1800" dirty="0"/>
              <a:t>~0.9 TB local scratch space</a:t>
            </a:r>
          </a:p>
          <a:p>
            <a:pPr lvl="1"/>
            <a:r>
              <a:rPr lang="en-US" sz="1800" dirty="0"/>
              <a:t>333 GFlops/node</a:t>
            </a:r>
            <a:r>
              <a:rPr lang="en-US" sz="1800" dirty="0">
                <a:solidFill>
                  <a:srgbClr val="FF0000"/>
                </a:solidFill>
              </a:rPr>
              <a:t>**</a:t>
            </a:r>
            <a:r>
              <a:rPr lang="en-US" sz="1800" dirty="0"/>
              <a:t> </a:t>
            </a:r>
          </a:p>
          <a:p>
            <a:r>
              <a:rPr lang="en-US" sz="1800" dirty="0"/>
              <a:t>$0.02/MFlop ($0.03/MFlop</a:t>
            </a:r>
            <a:r>
              <a:rPr lang="en-US" sz="1800" baseline="30000" dirty="0">
                <a:solidFill>
                  <a:srgbClr val="FF0000"/>
                </a:solidFill>
              </a:rPr>
              <a:t>++</a:t>
            </a:r>
            <a:r>
              <a:rPr lang="en-US" sz="1800" dirty="0"/>
              <a:t> for BNL-SKL).</a:t>
            </a:r>
          </a:p>
          <a:p>
            <a:r>
              <a:rPr lang="en-US" sz="1800" dirty="0"/>
              <a:t>CentOS 8.</a:t>
            </a:r>
          </a:p>
          <a:p>
            <a:r>
              <a:rPr lang="en-US" sz="1800" dirty="0"/>
              <a:t>Omni-Path attached to ~960TB of Lustre file-system.</a:t>
            </a:r>
          </a:p>
          <a:p>
            <a:r>
              <a:rPr lang="en-US" sz="1800" dirty="0"/>
              <a:t>Worker nodes have public net access via host router.</a:t>
            </a:r>
          </a:p>
          <a:p>
            <a:r>
              <a:rPr lang="en-US" sz="1800" dirty="0"/>
              <a:t>Release to “</a:t>
            </a:r>
            <a:r>
              <a:rPr lang="en-US" sz="1800" i="1" dirty="0"/>
              <a:t>friendly user mode</a:t>
            </a:r>
            <a:r>
              <a:rPr lang="en-US" sz="1800" dirty="0"/>
              <a:t>” June 14 and release to “</a:t>
            </a:r>
            <a:r>
              <a:rPr lang="en-US" sz="1800" i="1" dirty="0"/>
              <a:t>production</a:t>
            </a:r>
            <a:r>
              <a:rPr lang="en-US" sz="1800" dirty="0"/>
              <a:t>” July 1.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**</a:t>
            </a:r>
            <a:r>
              <a:rPr lang="en-US" sz="1400" dirty="0"/>
              <a:t> average of P. Boyle’s Grid Benchmark for MILC and DWF on a single-node.</a:t>
            </a:r>
          </a:p>
          <a:p>
            <a:pPr marL="0" indent="0">
              <a:buNone/>
            </a:pPr>
            <a:r>
              <a:rPr lang="en-US" sz="1400" baseline="30000" dirty="0">
                <a:solidFill>
                  <a:srgbClr val="FF0000"/>
                </a:solidFill>
              </a:rPr>
              <a:t>++</a:t>
            </a:r>
            <a:r>
              <a:rPr lang="en-US" sz="1400" baseline="30000" dirty="0"/>
              <a:t>  </a:t>
            </a:r>
            <a:r>
              <a:rPr lang="en-US" sz="1400" dirty="0"/>
              <a:t>price adjusted for current memory pricing.</a:t>
            </a:r>
            <a:endParaRPr lang="en-US" sz="1400" baseline="30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E423D9-B1E4-9147-845A-DA847EEB6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600" dirty="0"/>
              <a:t>I of VI: </a:t>
            </a:r>
            <a:r>
              <a:rPr lang="en-US" dirty="0"/>
              <a:t>Fermilab FY19 LQCD Cluster – LQ1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C38B4-5D40-2442-A101-2DB51E68FF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51D38-0E0A-4147-86F0-39481E7CB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3F003-E68C-3248-8DC2-DCF85C59F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C23E076C-FFDB-F745-8E77-F4EDBF6CBEB1}"/>
              </a:ext>
            </a:extLst>
          </p:cNvPr>
          <p:cNvSpPr/>
          <p:nvPr/>
        </p:nvSpPr>
        <p:spPr>
          <a:xfrm>
            <a:off x="5856789" y="2453833"/>
            <a:ext cx="2789499" cy="2338086"/>
          </a:xfrm>
          <a:prstGeom prst="star5">
            <a:avLst/>
          </a:prstGeom>
          <a:gradFill>
            <a:gsLst>
              <a:gs pos="95000">
                <a:schemeClr val="tx2">
                  <a:lumMod val="60000"/>
                  <a:lumOff val="4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LQ1     July 2019</a:t>
            </a:r>
          </a:p>
        </p:txBody>
      </p:sp>
    </p:spTree>
    <p:extLst>
      <p:ext uri="{BB962C8B-B14F-4D97-AF65-F5344CB8AC3E}">
        <p14:creationId xmlns:p14="http://schemas.microsoft.com/office/powerpoint/2010/main" val="3305576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4E802B-2A83-7641-B8DB-05775219F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1 CSL node-hour = 1.14 SKL node-hour</a:t>
            </a:r>
          </a:p>
          <a:p>
            <a:r>
              <a:rPr lang="en-US" sz="3200" dirty="0"/>
              <a:t>1 CSL node-hour = 220 </a:t>
            </a:r>
            <a:r>
              <a:rPr lang="en-US" sz="3200" dirty="0" err="1"/>
              <a:t>Jpsi</a:t>
            </a:r>
            <a:r>
              <a:rPr lang="en-US" sz="3200" dirty="0"/>
              <a:t> core-hour</a:t>
            </a:r>
          </a:p>
          <a:p>
            <a:r>
              <a:rPr lang="en-US" sz="3200" dirty="0"/>
              <a:t>LQ1 rating:</a:t>
            </a:r>
          </a:p>
          <a:p>
            <a:pPr lvl="1"/>
            <a:r>
              <a:rPr lang="en-US" sz="3000" dirty="0"/>
              <a:t>981K node-hours </a:t>
            </a:r>
          </a:p>
          <a:p>
            <a:pPr lvl="1"/>
            <a:r>
              <a:rPr lang="en-US" sz="3000" dirty="0"/>
              <a:t>1.1 M SKL node-hour</a:t>
            </a:r>
          </a:p>
          <a:p>
            <a:pPr lvl="1"/>
            <a:r>
              <a:rPr lang="en-US" sz="3000" u="sng" dirty="0"/>
              <a:t>215 M </a:t>
            </a:r>
            <a:r>
              <a:rPr lang="en-US" sz="3000" u="sng" dirty="0" err="1"/>
              <a:t>Jpsi</a:t>
            </a:r>
            <a:r>
              <a:rPr lang="en-US" sz="3000" u="sng" dirty="0"/>
              <a:t> core hours</a:t>
            </a:r>
          </a:p>
          <a:p>
            <a:r>
              <a:rPr lang="en-US" sz="3200" dirty="0"/>
              <a:t>Pi</a:t>
            </a:r>
            <a:r>
              <a:rPr lang="en-US" sz="3200" baseline="-25000" dirty="0"/>
              <a:t>0 </a:t>
            </a:r>
            <a:r>
              <a:rPr lang="en-US" sz="3200" dirty="0"/>
              <a:t>rating:</a:t>
            </a:r>
          </a:p>
          <a:p>
            <a:pPr lvl="1"/>
            <a:r>
              <a:rPr lang="en-US" sz="3000" u="sng" dirty="0"/>
              <a:t>113.6 M </a:t>
            </a:r>
            <a:r>
              <a:rPr lang="en-US" sz="3000" u="sng" dirty="0" err="1"/>
              <a:t>Jpsi</a:t>
            </a:r>
            <a:r>
              <a:rPr lang="en-US" sz="3000" u="sng" dirty="0"/>
              <a:t>-core-hours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829F2-790E-7B40-9895-FFA2EF952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600" dirty="0"/>
              <a:t>I of VI: </a:t>
            </a:r>
            <a:r>
              <a:rPr lang="en-US" dirty="0"/>
              <a:t>Fermilab FY19 LQCD Cluster – LQ1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5FE72-0623-F94D-BF0E-651FFBF535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7A73A-D670-1A4B-ABB3-03F94A3AA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87234-E9AA-3049-848E-7D3B4C76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811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96D3B-118A-474D-BB9E-FB2A8BE1C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45" y="797104"/>
            <a:ext cx="7905509" cy="526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B2032C-AD07-444B-9C11-83D23B899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600" dirty="0"/>
              <a:t>I of VI:</a:t>
            </a:r>
            <a:r>
              <a:rPr lang="en-US" dirty="0"/>
              <a:t> Age of Fermilab LQCD clusters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BE66C-5F64-FB40-8B12-21651B6B18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95BCF-5202-C04F-B913-2492110F94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1BCA9-E8E2-F24C-90FA-8BC9F3F28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4C8924-2784-9E4A-9D41-E2370AA9E736}"/>
              </a:ext>
            </a:extLst>
          </p:cNvPr>
          <p:cNvCxnSpPr>
            <a:cxnSpLocks/>
          </p:cNvCxnSpPr>
          <p:nvPr/>
        </p:nvCxnSpPr>
        <p:spPr>
          <a:xfrm flipH="1">
            <a:off x="1315006" y="2357778"/>
            <a:ext cx="708821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4">
            <a:extLst>
              <a:ext uri="{FF2B5EF4-FFF2-40B4-BE49-F238E27FC236}">
                <a16:creationId xmlns:a16="http://schemas.microsoft.com/office/drawing/2014/main" id="{864DDE26-93A8-2942-83D8-0DC294567153}"/>
              </a:ext>
            </a:extLst>
          </p:cNvPr>
          <p:cNvSpPr txBox="1"/>
          <p:nvPr/>
        </p:nvSpPr>
        <p:spPr>
          <a:xfrm>
            <a:off x="1685483" y="2028209"/>
            <a:ext cx="698902" cy="329569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Today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EB6DE4-6863-EF4B-9D3C-0A79B5A150BE}"/>
              </a:ext>
            </a:extLst>
          </p:cNvPr>
          <p:cNvSpPr txBox="1"/>
          <p:nvPr/>
        </p:nvSpPr>
        <p:spPr>
          <a:xfrm>
            <a:off x="2097454" y="2801847"/>
            <a:ext cx="38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</a:t>
            </a:r>
            <a:r>
              <a:rPr lang="en-US" sz="1600" baseline="-25000" dirty="0"/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42414C-FCDF-664A-AD7E-BDB9D167F244}"/>
              </a:ext>
            </a:extLst>
          </p:cNvPr>
          <p:cNvSpPr txBox="1"/>
          <p:nvPr/>
        </p:nvSpPr>
        <p:spPr>
          <a:xfrm>
            <a:off x="5600469" y="2311164"/>
            <a:ext cx="544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b</a:t>
            </a:r>
            <a:r>
              <a:rPr lang="en-US" sz="1600" baseline="-25000" dirty="0" err="1"/>
              <a:t>c</a:t>
            </a:r>
            <a:endParaRPr lang="en-US" sz="1600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235E3-5612-3D4F-9843-B4D3B9DD9371}"/>
              </a:ext>
            </a:extLst>
          </p:cNvPr>
          <p:cNvSpPr txBox="1"/>
          <p:nvPr/>
        </p:nvSpPr>
        <p:spPr>
          <a:xfrm>
            <a:off x="6482310" y="1857419"/>
            <a:ext cx="544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</a:t>
            </a:r>
            <a:r>
              <a:rPr lang="en-US" sz="1600" baseline="-25000" dirty="0"/>
              <a:t>0</a:t>
            </a:r>
            <a:r>
              <a:rPr lang="en-US" sz="1600" dirty="0"/>
              <a:t>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BC111D-F3DC-9F49-9C04-694DB758483A}"/>
              </a:ext>
            </a:extLst>
          </p:cNvPr>
          <p:cNvSpPr txBox="1"/>
          <p:nvPr/>
        </p:nvSpPr>
        <p:spPr>
          <a:xfrm>
            <a:off x="8005281" y="1009198"/>
            <a:ext cx="544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LQ1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EA248D-6A04-0641-978E-FC4B5ADCCE42}"/>
              </a:ext>
            </a:extLst>
          </p:cNvPr>
          <p:cNvCxnSpPr>
            <a:cxnSpLocks/>
          </p:cNvCxnSpPr>
          <p:nvPr/>
        </p:nvCxnSpPr>
        <p:spPr>
          <a:xfrm flipV="1">
            <a:off x="2233839" y="3066362"/>
            <a:ext cx="0" cy="1163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73C28F6-7102-5B46-914B-5B8B1480D0CE}"/>
              </a:ext>
            </a:extLst>
          </p:cNvPr>
          <p:cNvCxnSpPr>
            <a:cxnSpLocks/>
          </p:cNvCxnSpPr>
          <p:nvPr/>
        </p:nvCxnSpPr>
        <p:spPr>
          <a:xfrm flipV="1">
            <a:off x="3290129" y="3066362"/>
            <a:ext cx="0" cy="1163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C8BC673-5A2F-124A-8C9E-BBAD535F37FF}"/>
              </a:ext>
            </a:extLst>
          </p:cNvPr>
          <p:cNvSpPr txBox="1"/>
          <p:nvPr/>
        </p:nvSpPr>
        <p:spPr>
          <a:xfrm>
            <a:off x="3140675" y="2802690"/>
            <a:ext cx="38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</a:t>
            </a:r>
            <a:r>
              <a:rPr lang="en-US" sz="1600" baseline="-25000" dirty="0"/>
              <a:t>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8583C81-8133-5148-88FF-C236F2D0FF47}"/>
              </a:ext>
            </a:extLst>
          </p:cNvPr>
          <p:cNvCxnSpPr>
            <a:cxnSpLocks/>
          </p:cNvCxnSpPr>
          <p:nvPr/>
        </p:nvCxnSpPr>
        <p:spPr>
          <a:xfrm flipV="1">
            <a:off x="5113673" y="2822114"/>
            <a:ext cx="0" cy="1408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7A9BB8A-DC88-0A40-96E9-95B978D53022}"/>
              </a:ext>
            </a:extLst>
          </p:cNvPr>
          <p:cNvSpPr txBox="1"/>
          <p:nvPr/>
        </p:nvSpPr>
        <p:spPr>
          <a:xfrm>
            <a:off x="4913318" y="2555889"/>
            <a:ext cx="544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</a:t>
            </a:r>
            <a:r>
              <a:rPr lang="en-US" sz="1600" baseline="-25000" dirty="0"/>
              <a:t>s</a:t>
            </a:r>
            <a:r>
              <a:rPr lang="en-US" sz="1600" dirty="0"/>
              <a:t>g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5A12BF1-25D9-9447-B1F7-22855D79E9C8}"/>
              </a:ext>
            </a:extLst>
          </p:cNvPr>
          <p:cNvCxnSpPr>
            <a:cxnSpLocks/>
          </p:cNvCxnSpPr>
          <p:nvPr/>
        </p:nvCxnSpPr>
        <p:spPr>
          <a:xfrm flipV="1">
            <a:off x="5901947" y="2480441"/>
            <a:ext cx="0" cy="1749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E8E9F89-73FE-5442-9301-9EE38240F8C6}"/>
              </a:ext>
            </a:extLst>
          </p:cNvPr>
          <p:cNvCxnSpPr>
            <a:cxnSpLocks/>
          </p:cNvCxnSpPr>
          <p:nvPr/>
        </p:nvCxnSpPr>
        <p:spPr>
          <a:xfrm flipV="1">
            <a:off x="6695479" y="2112579"/>
            <a:ext cx="0" cy="2117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560D731-29F5-034C-9941-9EC69730C5BD}"/>
              </a:ext>
            </a:extLst>
          </p:cNvPr>
          <p:cNvCxnSpPr>
            <a:cxnSpLocks/>
          </p:cNvCxnSpPr>
          <p:nvPr/>
        </p:nvCxnSpPr>
        <p:spPr>
          <a:xfrm flipV="1">
            <a:off x="6427706" y="2112579"/>
            <a:ext cx="0" cy="2127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BF88314-4E03-1249-B65F-EDDF96639A38}"/>
              </a:ext>
            </a:extLst>
          </p:cNvPr>
          <p:cNvCxnSpPr>
            <a:cxnSpLocks/>
          </p:cNvCxnSpPr>
          <p:nvPr/>
        </p:nvCxnSpPr>
        <p:spPr>
          <a:xfrm flipV="1">
            <a:off x="7221236" y="2112579"/>
            <a:ext cx="0" cy="2127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DB7321A-07FF-7741-A557-E16EBAF29B5C}"/>
              </a:ext>
            </a:extLst>
          </p:cNvPr>
          <p:cNvCxnSpPr>
            <a:cxnSpLocks/>
          </p:cNvCxnSpPr>
          <p:nvPr/>
        </p:nvCxnSpPr>
        <p:spPr>
          <a:xfrm flipV="1">
            <a:off x="8003159" y="2028209"/>
            <a:ext cx="2122" cy="2202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8B068A6-6A2E-4841-824D-96C91B631C7F}"/>
              </a:ext>
            </a:extLst>
          </p:cNvPr>
          <p:cNvSpPr txBox="1"/>
          <p:nvPr/>
        </p:nvSpPr>
        <p:spPr>
          <a:xfrm>
            <a:off x="6238043" y="1851615"/>
            <a:ext cx="544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</a:t>
            </a:r>
            <a:r>
              <a:rPr lang="en-US" sz="1600" baseline="-25000" dirty="0"/>
              <a:t>0</a:t>
            </a:r>
            <a:r>
              <a:rPr lang="en-US" sz="1600" dirty="0"/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7FA02E-F39B-6148-9FFF-D77EAFEF053B}"/>
              </a:ext>
            </a:extLst>
          </p:cNvPr>
          <p:cNvSpPr txBox="1"/>
          <p:nvPr/>
        </p:nvSpPr>
        <p:spPr>
          <a:xfrm>
            <a:off x="7044002" y="1863980"/>
            <a:ext cx="544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</a:t>
            </a:r>
            <a:r>
              <a:rPr lang="en-US" sz="1600" baseline="-25000" dirty="0"/>
              <a:t>0</a:t>
            </a:r>
            <a:r>
              <a:rPr lang="en-US" sz="1600" dirty="0"/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A01DD9B-24F5-3449-BF7D-ED6E9671B10C}"/>
              </a:ext>
            </a:extLst>
          </p:cNvPr>
          <p:cNvSpPr txBox="1"/>
          <p:nvPr/>
        </p:nvSpPr>
        <p:spPr>
          <a:xfrm>
            <a:off x="7791551" y="1783781"/>
            <a:ext cx="544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</a:t>
            </a:r>
            <a:r>
              <a:rPr lang="en-US" sz="1600" baseline="-25000" dirty="0"/>
              <a:t>0</a:t>
            </a:r>
            <a:r>
              <a:rPr lang="en-US" sz="1600" dirty="0"/>
              <a:t> 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0C6C188-BFCC-4E4D-9313-3C10B9C807A3}"/>
              </a:ext>
            </a:extLst>
          </p:cNvPr>
          <p:cNvCxnSpPr>
            <a:cxnSpLocks/>
          </p:cNvCxnSpPr>
          <p:nvPr/>
        </p:nvCxnSpPr>
        <p:spPr>
          <a:xfrm flipV="1">
            <a:off x="8263707" y="1292772"/>
            <a:ext cx="0" cy="2947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AA28BDC6-19A2-F847-B5CC-82BC0B692097}"/>
              </a:ext>
            </a:extLst>
          </p:cNvPr>
          <p:cNvSpPr txBox="1"/>
          <p:nvPr/>
        </p:nvSpPr>
        <p:spPr>
          <a:xfrm>
            <a:off x="6990398" y="1400794"/>
            <a:ext cx="702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Lustre 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63A18B5-9C19-5143-8E75-B9D88D1A7B2D}"/>
              </a:ext>
            </a:extLst>
          </p:cNvPr>
          <p:cNvCxnSpPr/>
          <p:nvPr/>
        </p:nvCxnSpPr>
        <p:spPr>
          <a:xfrm>
            <a:off x="7316007" y="1664835"/>
            <a:ext cx="272006" cy="455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F5DB2803-08DD-4B43-A066-552C54021699}"/>
              </a:ext>
            </a:extLst>
          </p:cNvPr>
          <p:cNvSpPr/>
          <p:nvPr/>
        </p:nvSpPr>
        <p:spPr>
          <a:xfrm>
            <a:off x="7344839" y="2106615"/>
            <a:ext cx="486560" cy="220552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4A08E3A-9FAA-0349-96F6-3183E03C66C4}"/>
              </a:ext>
            </a:extLst>
          </p:cNvPr>
          <p:cNvCxnSpPr>
            <a:cxnSpLocks/>
          </p:cNvCxnSpPr>
          <p:nvPr/>
        </p:nvCxnSpPr>
        <p:spPr>
          <a:xfrm flipH="1">
            <a:off x="6993663" y="1689655"/>
            <a:ext cx="204418" cy="512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697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DDDCF16-18AB-9A41-A129-2AF0F5A9C5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6841B59-234A-1949-9A76-D248B0129F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3C922C-0EC3-6B4B-A6C2-73CBD3459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3F6B839-BC10-7C46-86FC-B4884EF8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1600" dirty="0"/>
              <a:t>II of VI:</a:t>
            </a:r>
            <a:r>
              <a:rPr lang="en-US" dirty="0"/>
              <a:t> Storage – Existing Clusters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E27624-1CA5-D046-96D3-1FA8470F2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836638"/>
            <a:ext cx="8801100" cy="515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58894C-69FA-D443-B7C3-A474E90CB13D}"/>
              </a:ext>
            </a:extLst>
          </p:cNvPr>
          <p:cNvSpPr txBox="1"/>
          <p:nvPr/>
        </p:nvSpPr>
        <p:spPr>
          <a:xfrm>
            <a:off x="7038754" y="2052084"/>
            <a:ext cx="690171" cy="3077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776 TB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DF460A-DC11-A84A-8640-3CAB02EE333C}"/>
              </a:ext>
            </a:extLst>
          </p:cNvPr>
          <p:cNvSpPr txBox="1"/>
          <p:nvPr/>
        </p:nvSpPr>
        <p:spPr>
          <a:xfrm>
            <a:off x="3949280" y="4830725"/>
            <a:ext cx="750311" cy="3077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14.5 TB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E6F223-D9C2-E34D-A920-E11F1F876544}"/>
              </a:ext>
            </a:extLst>
          </p:cNvPr>
          <p:cNvSpPr/>
          <p:nvPr/>
        </p:nvSpPr>
        <p:spPr>
          <a:xfrm>
            <a:off x="318977" y="4221126"/>
            <a:ext cx="2190307" cy="1771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DD5DBF-BDA3-BE49-8339-2943D1CF7039}"/>
              </a:ext>
            </a:extLst>
          </p:cNvPr>
          <p:cNvSpPr txBox="1"/>
          <p:nvPr/>
        </p:nvSpPr>
        <p:spPr>
          <a:xfrm>
            <a:off x="7214304" y="5106982"/>
            <a:ext cx="750311" cy="3077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250 GB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D38FE0-F749-F548-8C85-7EB021AEF263}"/>
              </a:ext>
            </a:extLst>
          </p:cNvPr>
          <p:cNvCxnSpPr>
            <a:cxnSpLocks/>
          </p:cNvCxnSpPr>
          <p:nvPr/>
        </p:nvCxnSpPr>
        <p:spPr>
          <a:xfrm>
            <a:off x="1286719" y="3719556"/>
            <a:ext cx="0" cy="15805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loud 24">
            <a:extLst>
              <a:ext uri="{FF2B5EF4-FFF2-40B4-BE49-F238E27FC236}">
                <a16:creationId xmlns:a16="http://schemas.microsoft.com/office/drawing/2014/main" id="{25281BEE-A232-4641-A13D-77B593F23963}"/>
              </a:ext>
            </a:extLst>
          </p:cNvPr>
          <p:cNvSpPr/>
          <p:nvPr/>
        </p:nvSpPr>
        <p:spPr>
          <a:xfrm>
            <a:off x="532434" y="5106982"/>
            <a:ext cx="1874547" cy="88585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Internet</a:t>
            </a:r>
          </a:p>
        </p:txBody>
      </p:sp>
    </p:spTree>
    <p:extLst>
      <p:ext uri="{BB962C8B-B14F-4D97-AF65-F5344CB8AC3E}">
        <p14:creationId xmlns:p14="http://schemas.microsoft.com/office/powerpoint/2010/main" val="2194034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DDDCF16-18AB-9A41-A129-2AF0F5A9C5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6841B59-234A-1949-9A76-D248B0129F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3C922C-0EC3-6B4B-A6C2-73CBD3459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3F6B839-BC10-7C46-86FC-B4884EF8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1600" dirty="0"/>
              <a:t>II of VI:</a:t>
            </a:r>
            <a:r>
              <a:rPr lang="en-US" dirty="0"/>
              <a:t> Storage – LQ1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E27624-1CA5-D046-96D3-1FA8470F2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836638"/>
            <a:ext cx="8801100" cy="5156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DF460A-DC11-A84A-8640-3CAB02EE333C}"/>
              </a:ext>
            </a:extLst>
          </p:cNvPr>
          <p:cNvSpPr txBox="1"/>
          <p:nvPr/>
        </p:nvSpPr>
        <p:spPr>
          <a:xfrm>
            <a:off x="3949280" y="4830725"/>
            <a:ext cx="750311" cy="3077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14.5 TB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E6F223-D9C2-E34D-A920-E11F1F876544}"/>
              </a:ext>
            </a:extLst>
          </p:cNvPr>
          <p:cNvSpPr/>
          <p:nvPr/>
        </p:nvSpPr>
        <p:spPr>
          <a:xfrm>
            <a:off x="318977" y="4221126"/>
            <a:ext cx="2190307" cy="1771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645EB3-AF6F-1644-BB1D-59FC1B0A412F}"/>
              </a:ext>
            </a:extLst>
          </p:cNvPr>
          <p:cNvSpPr txBox="1"/>
          <p:nvPr/>
        </p:nvSpPr>
        <p:spPr>
          <a:xfrm>
            <a:off x="4428606" y="1678329"/>
            <a:ext cx="1057793" cy="307777"/>
          </a:xfrm>
          <a:prstGeom prst="rect">
            <a:avLst/>
          </a:prstGeom>
          <a:solidFill>
            <a:srgbClr val="B1CF95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LQ1#fnal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5B42EE-879C-3344-9B8B-6EFBB64D59AC}"/>
              </a:ext>
            </a:extLst>
          </p:cNvPr>
          <p:cNvSpPr txBox="1"/>
          <p:nvPr/>
        </p:nvSpPr>
        <p:spPr>
          <a:xfrm>
            <a:off x="829422" y="3298261"/>
            <a:ext cx="1311893" cy="307777"/>
          </a:xfrm>
          <a:prstGeom prst="rect">
            <a:avLst/>
          </a:prstGeom>
          <a:solidFill>
            <a:srgbClr val="B1CF95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LQ1.fnal.gov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AE4BF3-E0F4-BF43-89DE-302B4C973417}"/>
              </a:ext>
            </a:extLst>
          </p:cNvPr>
          <p:cNvSpPr txBox="1"/>
          <p:nvPr/>
        </p:nvSpPr>
        <p:spPr>
          <a:xfrm>
            <a:off x="5810492" y="1982634"/>
            <a:ext cx="11921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LQ1-Lustre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D04731-69FA-8444-B6C3-7D6B93E0D954}"/>
              </a:ext>
            </a:extLst>
          </p:cNvPr>
          <p:cNvSpPr txBox="1"/>
          <p:nvPr/>
        </p:nvSpPr>
        <p:spPr>
          <a:xfrm>
            <a:off x="7214304" y="5106982"/>
            <a:ext cx="750311" cy="3077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900 GB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FE298E-38A4-E44C-8830-0AB2A743C199}"/>
              </a:ext>
            </a:extLst>
          </p:cNvPr>
          <p:cNvSpPr txBox="1"/>
          <p:nvPr/>
        </p:nvSpPr>
        <p:spPr>
          <a:xfrm>
            <a:off x="7038754" y="2052084"/>
            <a:ext cx="690171" cy="3077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960 TB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5A4026-81D2-7F47-AD9C-CD7E0BFB7412}"/>
              </a:ext>
            </a:extLst>
          </p:cNvPr>
          <p:cNvCxnSpPr/>
          <p:nvPr/>
        </p:nvCxnSpPr>
        <p:spPr>
          <a:xfrm>
            <a:off x="5370653" y="4618299"/>
            <a:ext cx="0" cy="1111169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EA7888B-1AF9-984D-924C-EC36EDEC97E7}"/>
              </a:ext>
            </a:extLst>
          </p:cNvPr>
          <p:cNvSpPr txBox="1"/>
          <p:nvPr/>
        </p:nvSpPr>
        <p:spPr>
          <a:xfrm>
            <a:off x="4988690" y="5694744"/>
            <a:ext cx="717628" cy="523220"/>
          </a:xfrm>
          <a:prstGeom prst="rect">
            <a:avLst/>
          </a:prstGeom>
          <a:solidFill>
            <a:srgbClr val="B1CF95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Host Router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855C39-BDDF-2447-9FD3-2357F52ACB09}"/>
              </a:ext>
            </a:extLst>
          </p:cNvPr>
          <p:cNvCxnSpPr>
            <a:cxnSpLocks/>
          </p:cNvCxnSpPr>
          <p:nvPr/>
        </p:nvCxnSpPr>
        <p:spPr>
          <a:xfrm>
            <a:off x="1625600" y="5881868"/>
            <a:ext cx="33630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F29BF5-F09A-1947-9335-D33F2301E38A}"/>
              </a:ext>
            </a:extLst>
          </p:cNvPr>
          <p:cNvCxnSpPr>
            <a:cxnSpLocks/>
          </p:cNvCxnSpPr>
          <p:nvPr/>
        </p:nvCxnSpPr>
        <p:spPr>
          <a:xfrm>
            <a:off x="1286719" y="3719556"/>
            <a:ext cx="0" cy="15805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loud 20">
            <a:extLst>
              <a:ext uri="{FF2B5EF4-FFF2-40B4-BE49-F238E27FC236}">
                <a16:creationId xmlns:a16="http://schemas.microsoft.com/office/drawing/2014/main" id="{71DCEB08-EDE1-154B-BAE4-7158A0B33555}"/>
              </a:ext>
            </a:extLst>
          </p:cNvPr>
          <p:cNvSpPr/>
          <p:nvPr/>
        </p:nvSpPr>
        <p:spPr>
          <a:xfrm>
            <a:off x="532434" y="5106982"/>
            <a:ext cx="1874547" cy="88585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Internet</a:t>
            </a:r>
          </a:p>
        </p:txBody>
      </p:sp>
    </p:spTree>
    <p:extLst>
      <p:ext uri="{BB962C8B-B14F-4D97-AF65-F5344CB8AC3E}">
        <p14:creationId xmlns:p14="http://schemas.microsoft.com/office/powerpoint/2010/main" val="3588520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AB0E56B-6880-8547-9D4B-72D1F6AF64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t>4/26/19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44DEC1-92BA-0749-9E75-0E621162F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Amitoj Singh | 2019 USQCD All-Hands Collaboration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C418A3E-F0E5-8D42-9D5D-AB1F50503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239E042-F805-9B47-9AA6-7591B960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600" dirty="0"/>
              <a:t>II of VI:</a:t>
            </a:r>
            <a:r>
              <a:rPr lang="en-US" dirty="0"/>
              <a:t> Tape data migration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B787F-444D-7D41-B6BD-8B94DC7CE051}"/>
              </a:ext>
            </a:extLst>
          </p:cNvPr>
          <p:cNvSpPr txBox="1"/>
          <p:nvPr/>
        </p:nvSpPr>
        <p:spPr>
          <a:xfrm>
            <a:off x="228601" y="853794"/>
            <a:ext cx="8815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Urgent push to migrate data on existing tape media to LTO8 !! Estimated cost of migrating ALL data is </a:t>
            </a:r>
            <a:r>
              <a:rPr lang="en-US" sz="2000" dirty="0">
                <a:highlight>
                  <a:srgbClr val="FFFF00"/>
                </a:highlight>
              </a:rPr>
              <a:t>~$69k</a:t>
            </a:r>
            <a:r>
              <a:rPr lang="en-US" sz="2000" dirty="0"/>
              <a:t>. Please review and delete legacy data under </a:t>
            </a:r>
            <a:r>
              <a:rPr lang="en-US" sz="2000" dirty="0">
                <a:highlight>
                  <a:srgbClr val="FFFF00"/>
                </a:highlight>
              </a:rPr>
              <a:t>/</a:t>
            </a:r>
            <a:r>
              <a:rPr lang="en-US" sz="2000" dirty="0" err="1">
                <a:highlight>
                  <a:srgbClr val="FFFF00"/>
                </a:highlight>
              </a:rPr>
              <a:t>pnfs</a:t>
            </a:r>
            <a:r>
              <a:rPr lang="en-US" sz="2000" dirty="0">
                <a:highlight>
                  <a:srgbClr val="FFFF00"/>
                </a:highlight>
              </a:rPr>
              <a:t>/</a:t>
            </a:r>
            <a:r>
              <a:rPr lang="en-US" sz="2000" dirty="0" err="1">
                <a:highlight>
                  <a:srgbClr val="FFFF00"/>
                </a:highlight>
              </a:rPr>
              <a:t>lqcd</a:t>
            </a:r>
            <a:r>
              <a:rPr lang="en-US" sz="20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DF15FF-28E2-6E48-93CC-E280BACBE381}"/>
              </a:ext>
            </a:extLst>
          </p:cNvPr>
          <p:cNvSpPr txBox="1"/>
          <p:nvPr/>
        </p:nvSpPr>
        <p:spPr>
          <a:xfrm>
            <a:off x="1558695" y="5201445"/>
            <a:ext cx="118696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2004-2012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7CE1138-3B48-694D-9219-725FE4726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96" t="6756" r="388" b="5045"/>
          <a:stretch/>
        </p:blipFill>
        <p:spPr>
          <a:xfrm>
            <a:off x="4458459" y="2494869"/>
            <a:ext cx="3279531" cy="32259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FF5C69-3E14-3345-92D3-1641C452D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9" t="3911" r="31560" b="28219"/>
          <a:stretch/>
        </p:blipFill>
        <p:spPr>
          <a:xfrm>
            <a:off x="443014" y="2726007"/>
            <a:ext cx="2532184" cy="248244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D7D0FBE-0418-0B46-9F88-29826B7F88BC}"/>
              </a:ext>
            </a:extLst>
          </p:cNvPr>
          <p:cNvSpPr txBox="1"/>
          <p:nvPr/>
        </p:nvSpPr>
        <p:spPr>
          <a:xfrm>
            <a:off x="5460337" y="5500583"/>
            <a:ext cx="10843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2012-YTD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248F73-8587-DA49-8A06-C66F06A504C5}"/>
              </a:ext>
            </a:extLst>
          </p:cNvPr>
          <p:cNvSpPr txBox="1"/>
          <p:nvPr/>
        </p:nvSpPr>
        <p:spPr>
          <a:xfrm>
            <a:off x="365319" y="1834606"/>
            <a:ext cx="2700844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LTO4 Media (0.8TB)    Total: ~1.3 PB, 1,617 tapes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E11173-FC65-5F41-AD27-04160088842B}"/>
              </a:ext>
            </a:extLst>
          </p:cNvPr>
          <p:cNvSpPr txBox="1"/>
          <p:nvPr/>
        </p:nvSpPr>
        <p:spPr>
          <a:xfrm>
            <a:off x="6383292" y="1834606"/>
            <a:ext cx="2484961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T10K Media (8.4TB), Total: ~4.2 PB, 564 tapes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C20D7BD-DBFE-4A4B-901A-F23506ED9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126" y="3362237"/>
            <a:ext cx="757318" cy="75731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9C82EF3-02A0-284A-A83A-217F5C752949}"/>
              </a:ext>
            </a:extLst>
          </p:cNvPr>
          <p:cNvSpPr txBox="1"/>
          <p:nvPr/>
        </p:nvSpPr>
        <p:spPr>
          <a:xfrm>
            <a:off x="3009833" y="4074089"/>
            <a:ext cx="137236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Maintenance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$5.6k/year</a:t>
            </a:r>
          </a:p>
          <a:p>
            <a:pPr algn="ctr"/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Migration to LTO8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$6,400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2BEB50-B87C-D348-9FBE-D27CA39729F0}"/>
              </a:ext>
            </a:extLst>
          </p:cNvPr>
          <p:cNvSpPr txBox="1"/>
          <p:nvPr/>
        </p:nvSpPr>
        <p:spPr>
          <a:xfrm>
            <a:off x="7573331" y="4077609"/>
            <a:ext cx="134206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Maintenance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$12.4k/year</a:t>
            </a:r>
          </a:p>
          <a:p>
            <a:pPr algn="ctr"/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Migration to LTO8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$63,000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56E504-F92C-4F48-99F5-D3F8EB135E5D}"/>
              </a:ext>
            </a:extLst>
          </p:cNvPr>
          <p:cNvSpPr/>
          <p:nvPr/>
        </p:nvSpPr>
        <p:spPr>
          <a:xfrm>
            <a:off x="3066163" y="3291014"/>
            <a:ext cx="1217474" cy="176795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D716EA-B497-AA4D-8BDD-25D467855CEC}"/>
              </a:ext>
            </a:extLst>
          </p:cNvPr>
          <p:cNvSpPr/>
          <p:nvPr/>
        </p:nvSpPr>
        <p:spPr>
          <a:xfrm>
            <a:off x="7652767" y="3291014"/>
            <a:ext cx="1183195" cy="176795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342150-D0A0-3642-ABFD-015B97E5B3A1}"/>
              </a:ext>
            </a:extLst>
          </p:cNvPr>
          <p:cNvSpPr/>
          <p:nvPr/>
        </p:nvSpPr>
        <p:spPr>
          <a:xfrm>
            <a:off x="365319" y="1834606"/>
            <a:ext cx="4153955" cy="426525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BAFAFF-CB23-0742-8155-121DAC418B20}"/>
              </a:ext>
            </a:extLst>
          </p:cNvPr>
          <p:cNvSpPr/>
          <p:nvPr/>
        </p:nvSpPr>
        <p:spPr>
          <a:xfrm>
            <a:off x="4568296" y="1834606"/>
            <a:ext cx="4299957" cy="426525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069930-18C1-9C4D-B34A-3D2B8EC3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706" y="3316771"/>
            <a:ext cx="757318" cy="75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7230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8080</TotalTime>
  <Words>1415</Words>
  <Application>Microsoft Macintosh PowerPoint</Application>
  <PresentationFormat>On-screen Show (4:3)</PresentationFormat>
  <Paragraphs>254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Helvetica</vt:lpstr>
      <vt:lpstr>Fermilab_PPT_090815</vt:lpstr>
      <vt:lpstr>PowerPoint Presentation</vt:lpstr>
      <vt:lpstr>Introduction</vt:lpstr>
      <vt:lpstr>PowerPoint Presentation</vt:lpstr>
      <vt:lpstr>I of VI: Fermilab FY19 LQCD Cluster – LQ1</vt:lpstr>
      <vt:lpstr>I of VI: Fermilab FY19 LQCD Cluster – LQ1</vt:lpstr>
      <vt:lpstr>I of VI: Age of Fermilab LQCD clusters</vt:lpstr>
      <vt:lpstr>II of VI: Storage – Existing Clusters</vt:lpstr>
      <vt:lpstr>II of VI: Storage – LQ1</vt:lpstr>
      <vt:lpstr>II of VI: Tape data migration</vt:lpstr>
      <vt:lpstr>II of VI: Tape data migration</vt:lpstr>
      <vt:lpstr>III of VI: Job &amp; Memory Size Distribution (conventional) in PY18-19</vt:lpstr>
      <vt:lpstr>III of VI: Job Size Distribution (accelerated) in PY18-19</vt:lpstr>
      <vt:lpstr>IV of VI: New web portal for Fermilab resources</vt:lpstr>
      <vt:lpstr>V of VI: Upcoming upgrades and major changes</vt:lpstr>
      <vt:lpstr>VI of VI: User Support</vt:lpstr>
      <vt:lpstr>Questions?</vt:lpstr>
      <vt:lpstr>Backup Slides</vt:lpstr>
      <vt:lpstr>Fermilab LQCD Clusters</vt:lpstr>
      <vt:lpstr>Future Fermilab Institutional Cluster Model</vt:lpstr>
      <vt:lpstr>II of VI: Storage Details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Amitoj Singh</dc:creator>
  <cp:lastModifiedBy>Amitoj G Singh</cp:lastModifiedBy>
  <cp:revision>263</cp:revision>
  <cp:lastPrinted>2018-04-18T22:02:24Z</cp:lastPrinted>
  <dcterms:created xsi:type="dcterms:W3CDTF">2016-04-26T15:06:09Z</dcterms:created>
  <dcterms:modified xsi:type="dcterms:W3CDTF">2019-04-26T13:16:11Z</dcterms:modified>
</cp:coreProperties>
</file>