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</p:sldMasterIdLst>
  <p:notesMasterIdLst>
    <p:notesMasterId r:id="rId32"/>
  </p:notesMasterIdLst>
  <p:handoutMasterIdLst>
    <p:handoutMasterId r:id="rId33"/>
  </p:handoutMasterIdLst>
  <p:sldIdLst>
    <p:sldId id="370" r:id="rId2"/>
    <p:sldId id="731" r:id="rId3"/>
    <p:sldId id="1151" r:id="rId4"/>
    <p:sldId id="774" r:id="rId5"/>
    <p:sldId id="819" r:id="rId6"/>
    <p:sldId id="1221" r:id="rId7"/>
    <p:sldId id="1149" r:id="rId8"/>
    <p:sldId id="1150" r:id="rId9"/>
    <p:sldId id="1224" r:id="rId10"/>
    <p:sldId id="1222" r:id="rId11"/>
    <p:sldId id="1216" r:id="rId12"/>
    <p:sldId id="809" r:id="rId13"/>
    <p:sldId id="1214" r:id="rId14"/>
    <p:sldId id="787" r:id="rId15"/>
    <p:sldId id="1212" r:id="rId16"/>
    <p:sldId id="1210" r:id="rId17"/>
    <p:sldId id="1190" r:id="rId18"/>
    <p:sldId id="1189" r:id="rId19"/>
    <p:sldId id="1225" r:id="rId20"/>
    <p:sldId id="850" r:id="rId21"/>
    <p:sldId id="307" r:id="rId22"/>
    <p:sldId id="1193" r:id="rId23"/>
    <p:sldId id="1194" r:id="rId24"/>
    <p:sldId id="1205" r:id="rId25"/>
    <p:sldId id="1187" r:id="rId26"/>
    <p:sldId id="833" r:id="rId27"/>
    <p:sldId id="1228" r:id="rId28"/>
    <p:sldId id="1218" r:id="rId29"/>
    <p:sldId id="849" r:id="rId30"/>
    <p:sldId id="12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C Colloquium" id="{7BCA0768-59F7-9543-9080-D02B448A0358}">
          <p14:sldIdLst>
            <p14:sldId id="370"/>
            <p14:sldId id="731"/>
            <p14:sldId id="1151"/>
            <p14:sldId id="774"/>
            <p14:sldId id="819"/>
            <p14:sldId id="1221"/>
            <p14:sldId id="1149"/>
            <p14:sldId id="1150"/>
            <p14:sldId id="1224"/>
            <p14:sldId id="1222"/>
            <p14:sldId id="1216"/>
            <p14:sldId id="809"/>
            <p14:sldId id="1214"/>
            <p14:sldId id="787"/>
            <p14:sldId id="1212"/>
            <p14:sldId id="1210"/>
            <p14:sldId id="1190"/>
            <p14:sldId id="1189"/>
            <p14:sldId id="1225"/>
            <p14:sldId id="850"/>
            <p14:sldId id="307"/>
            <p14:sldId id="1193"/>
            <p14:sldId id="1194"/>
            <p14:sldId id="1205"/>
            <p14:sldId id="1187"/>
            <p14:sldId id="833"/>
            <p14:sldId id="1228"/>
            <p14:sldId id="1218"/>
            <p14:sldId id="849"/>
            <p14:sldId id="12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F2FF4"/>
    <a:srgbClr val="002AF4"/>
    <a:srgbClr val="000080"/>
    <a:srgbClr val="0096CF"/>
    <a:srgbClr val="0092D2"/>
    <a:srgbClr val="197D8C"/>
    <a:srgbClr val="1EBDA3"/>
    <a:srgbClr val="149FFB"/>
    <a:srgbClr val="000000"/>
    <a:srgbClr val="37A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37"/>
    <p:restoredTop sz="93034"/>
  </p:normalViewPr>
  <p:slideViewPr>
    <p:cSldViewPr snapToGrid="0" snapToObjects="1">
      <p:cViewPr varScale="1">
        <p:scale>
          <a:sx n="82" d="100"/>
          <a:sy n="82" d="100"/>
        </p:scale>
        <p:origin x="101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9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44B70-76A0-564B-B1F3-84321B9B9F18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1AC4F-4F93-CD4C-AE15-BF0ADEFA0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9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8497C-81FD-0A45-873A-7A22D9574B26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71430-EBBA-144C-9116-6DF925E7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9EC9-432A-9D4D-9E7F-2234E3773A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60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0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Argonne National</a:t>
            </a:r>
            <a:r>
              <a:rPr lang="en-US" baseline="0" dirty="0"/>
              <a:t> Lab: recently joined the effort and have proposed a new detector concept based on the particle flow in detectors: high precision Si tracker, coupled with high resolution </a:t>
            </a:r>
            <a:r>
              <a:rPr lang="en-US" baseline="0" dirty="0" err="1"/>
              <a:t>calorimetry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3673-99EB-334B-985C-A4006E00FF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3673-99EB-334B-985C-A4006E00FF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5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3673-99EB-334B-985C-A4006E00FF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81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3673-99EB-334B-985C-A4006E00FF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</a:t>
            </a:r>
            <a:r>
              <a:rPr lang="en-US" baseline="0" dirty="0"/>
              <a:t> with HERA could be made more explicit. Table/column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3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Minimize words, keep and</a:t>
            </a:r>
            <a:r>
              <a:rPr lang="en-US" baseline="0" dirty="0"/>
              <a:t> enhance the figures….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4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0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connection from measured x to unmeasured</a:t>
            </a:r>
            <a:r>
              <a:rPr lang="en-US" baseline="0" dirty="0"/>
              <a:t> x very clear. </a:t>
            </a:r>
          </a:p>
          <a:p>
            <a:r>
              <a:rPr lang="en-US" baseline="0" dirty="0"/>
              <a:t>Figure on the right bottom: replace by the EIC money plot. Drop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9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why </a:t>
            </a:r>
            <a:r>
              <a:rPr lang="en-US" dirty="0" err="1"/>
              <a:t>wigner</a:t>
            </a:r>
            <a:r>
              <a:rPr lang="en-US" baseline="0" dirty="0"/>
              <a:t> </a:t>
            </a:r>
            <a:r>
              <a:rPr lang="en-US" baseline="0" dirty="0" err="1"/>
              <a:t>fcts</a:t>
            </a:r>
            <a:r>
              <a:rPr lang="en-US" baseline="0" dirty="0"/>
              <a:t>. are important. and added reference statement that diffraction allows access to gluon </a:t>
            </a:r>
            <a:r>
              <a:rPr lang="en-US" baseline="0" dirty="0" err="1"/>
              <a:t>wigner</a:t>
            </a:r>
            <a:r>
              <a:rPr lang="en-US" baseline="0" dirty="0"/>
              <a:t> functions</a:t>
            </a:r>
          </a:p>
          <a:p>
            <a:endParaRPr lang="en-US" baseline="0" dirty="0"/>
          </a:p>
          <a:p>
            <a:r>
              <a:rPr lang="en-US" baseline="0" dirty="0"/>
              <a:t>Y. </a:t>
            </a:r>
            <a:r>
              <a:rPr lang="en-US" baseline="0" dirty="0" err="1"/>
              <a:t>Hatta</a:t>
            </a:r>
            <a:r>
              <a:rPr lang="en-US" baseline="0" dirty="0"/>
              <a:t>, Bo-Wen Xiao  &amp; F. Yuan, PRL 116, 022301 (2016) </a:t>
            </a:r>
          </a:p>
          <a:p>
            <a:r>
              <a:rPr lang="en-US" baseline="0" dirty="0"/>
              <a:t>10.1103/PhysRevLett.116.202301 </a:t>
            </a:r>
          </a:p>
          <a:p>
            <a:r>
              <a:rPr lang="en-US" baseline="0" dirty="0"/>
              <a:t>Angular correlation between the nucleon’s recoil momentum and the di-jet transverse momentum carry non-trivial information about the phase space of the Wigner distribution.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00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0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</a:t>
            </a:r>
            <a:r>
              <a:rPr lang="en-US" baseline="0" dirty="0"/>
              <a:t> nu measurements, Q2 large, so Shadowing effects are absent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4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36576"/>
            <a:ext cx="3860800" cy="3291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April 26,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0"/>
            <a:ext cx="1422400" cy="329184"/>
          </a:xfrm>
        </p:spPr>
        <p:txBody>
          <a:bodyPr/>
          <a:lstStyle>
            <a:lvl1pPr>
              <a:defRPr b="1"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11757581" y="0"/>
            <a:ext cx="348140" cy="28789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642915">
              <a:defRPr>
                <a:solidFill>
                  <a:srgbClr val="000000"/>
                </a:solidFill>
                <a:uFillTx/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8142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26,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EIC at US QCD All Hands Meeting @ BNL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3941" y="6356875"/>
            <a:ext cx="660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9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2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April 26,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3544" y="18288"/>
            <a:ext cx="6274856" cy="347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7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hyperlink" Target="http://www.stonybrook.edu/cf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tif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eicu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iccenter.org/eic-center-jefferson-lab" TargetMode="External"/><Relationship Id="rId5" Type="http://schemas.openxmlformats.org/officeDocument/2006/relationships/hyperlink" Target="http://www.stonybrook.edu/cfns/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69.emf"/><Relationship Id="rId4" Type="http://schemas.openxmlformats.org/officeDocument/2006/relationships/image" Target="../media/image64.emf"/><Relationship Id="rId9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2/S201019451660053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496583"/>
            <a:ext cx="7848600" cy="2279421"/>
          </a:xfrm>
        </p:spPr>
        <p:txBody>
          <a:bodyPr anchor="t">
            <a:normAutofit/>
          </a:bodyPr>
          <a:lstStyle/>
          <a:p>
            <a:pPr algn="ctr"/>
            <a:r>
              <a:rPr lang="en-US" sz="4000" cap="none" dirty="0"/>
              <a:t>Electron Ion Collider:</a:t>
            </a:r>
            <a:br>
              <a:rPr lang="en-US" sz="4000" cap="none" dirty="0"/>
            </a:br>
            <a:r>
              <a:rPr lang="en-US" sz="4000" cap="none" dirty="0"/>
              <a:t>The next QCD frontier</a:t>
            </a:r>
            <a:endParaRPr lang="en-US" sz="2400" cap="none" dirty="0">
              <a:solidFill>
                <a:srgbClr val="29293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3" y="3415835"/>
            <a:ext cx="10270463" cy="120032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Why the EIC?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“Gluon Imaging”</a:t>
            </a:r>
            <a:endParaRPr lang="en-US" sz="2400" dirty="0">
              <a:solidFill>
                <a:srgbClr val="0000FF"/>
              </a:solidFill>
            </a:endParaRPr>
          </a:p>
          <a:p>
            <a:pPr algn="ctr"/>
            <a:r>
              <a:rPr lang="en-US" sz="2400" dirty="0">
                <a:solidFill>
                  <a:srgbClr val="800000"/>
                </a:solidFill>
                <a:cs typeface="Apple Chancery"/>
              </a:rPr>
              <a:t>To understand the role of </a:t>
            </a:r>
            <a:r>
              <a:rPr lang="en-US" sz="2400" dirty="0">
                <a:solidFill>
                  <a:srgbClr val="0000FF"/>
                </a:solidFill>
                <a:cs typeface="Apple Chancery"/>
              </a:rPr>
              <a:t>gluons </a:t>
            </a:r>
            <a:r>
              <a:rPr lang="en-US" sz="2400" dirty="0">
                <a:solidFill>
                  <a:srgbClr val="800000"/>
                </a:solidFill>
                <a:cs typeface="Apple Chancery"/>
              </a:rPr>
              <a:t>in binding quarks &amp; gluons into Nucleons and Nuclei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6113"/>
            <a:ext cx="2009558" cy="3383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27609" y="6596664"/>
            <a:ext cx="1612981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pple Chancery"/>
                <a:cs typeface="Apple Chancery"/>
              </a:rPr>
              <a:t>Abhay </a:t>
            </a:r>
            <a:r>
              <a:rPr lang="en-US" sz="1400" b="1" dirty="0">
                <a:latin typeface="Apple Chancery"/>
                <a:cs typeface="Apple Chancery"/>
              </a:rPr>
              <a:t>Deshpande</a:t>
            </a: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1928" y="575695"/>
            <a:ext cx="948143" cy="87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857" y="356939"/>
            <a:ext cx="948143" cy="1227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9124" y="6433316"/>
            <a:ext cx="1299712" cy="471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952875" y="2460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hlinkClick r:id="rId7"/>
            <a:extLst>
              <a:ext uri="{FF2B5EF4-FFF2-40B4-BE49-F238E27FC236}">
                <a16:creationId xmlns:a16="http://schemas.microsoft.com/office/drawing/2014/main" id="{3D370275-EC57-C64F-88B1-DF0703873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5" y="404900"/>
            <a:ext cx="2121972" cy="1060986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ED527-90E7-DE47-926A-CA5998A400E5}"/>
              </a:ext>
            </a:extLst>
          </p:cNvPr>
          <p:cNvGrpSpPr/>
          <p:nvPr/>
        </p:nvGrpSpPr>
        <p:grpSpPr>
          <a:xfrm>
            <a:off x="3008734" y="4648679"/>
            <a:ext cx="6174531" cy="1488418"/>
            <a:chOff x="1667746" y="4771051"/>
            <a:chExt cx="6174531" cy="148841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1A122E-249E-E64C-884C-A1A887FB20F7}"/>
                </a:ext>
              </a:extLst>
            </p:cNvPr>
            <p:cNvGrpSpPr/>
            <p:nvPr/>
          </p:nvGrpSpPr>
          <p:grpSpPr>
            <a:xfrm>
              <a:off x="1667746" y="4771051"/>
              <a:ext cx="5198479" cy="1488418"/>
              <a:chOff x="1667746" y="4677264"/>
              <a:chExt cx="5198479" cy="148841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1FB41F2-E288-C646-9D8C-2B71437210BC}"/>
                  </a:ext>
                </a:extLst>
              </p:cNvPr>
              <p:cNvGrpSpPr/>
              <p:nvPr/>
            </p:nvGrpSpPr>
            <p:grpSpPr>
              <a:xfrm>
                <a:off x="3161583" y="4677264"/>
                <a:ext cx="3704642" cy="1481592"/>
                <a:chOff x="3309495" y="5194440"/>
                <a:chExt cx="3704642" cy="1481592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D81C2B9-9201-9E40-87E1-765AAD3408DA}"/>
                    </a:ext>
                  </a:extLst>
                </p:cNvPr>
                <p:cNvSpPr txBox="1"/>
                <p:nvPr/>
              </p:nvSpPr>
              <p:spPr>
                <a:xfrm>
                  <a:off x="6188032" y="6003667"/>
                  <a:ext cx="826105" cy="369332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Nuclei</a:t>
                  </a:r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83A4A09D-7538-2146-A5AA-6D526E27A7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09495" y="5194440"/>
                  <a:ext cx="2619245" cy="1481592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566A22F-C613-4544-8E8D-8D22B3825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67746" y="4723848"/>
                <a:ext cx="1422338" cy="1441834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9E6E4A3-99B5-7A42-B839-717CC241A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2327" y="4771051"/>
              <a:ext cx="1989950" cy="1488418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5D9F8-8813-B140-93D1-080D5789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66D2-AEA7-9C4C-861C-AF9856C1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A8D7D-790B-714B-9678-806E3D38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46F7-49F4-AC42-9C51-C7246711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Solving the nucleon spin puzzle on the lattice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F9586-3D38-6746-BC32-AB97654B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9C058-B806-CF48-AA57-72025C3F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A4C19-4C90-4348-869B-64820405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AD806-1D81-1145-B1EE-808E6D51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1" y="741171"/>
            <a:ext cx="1149378" cy="775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9BCCCA-BE14-8A4B-8EA6-F0420D57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4" y="2143352"/>
            <a:ext cx="6510449" cy="30989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C6C57C-3A97-114E-9AE2-89439EDD9CBC}"/>
              </a:ext>
            </a:extLst>
          </p:cNvPr>
          <p:cNvSpPr/>
          <p:nvPr/>
        </p:nvSpPr>
        <p:spPr>
          <a:xfrm>
            <a:off x="177221" y="5525325"/>
            <a:ext cx="7978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Helvetica Neue" panose="02000503000000020004" pitchFamily="2" charset="0"/>
              </a:rPr>
              <a:t>(Left panel) Nucleon spin decomposition. (Right panel) Nucleon momentum decomposition. All quantities are given in the </a:t>
            </a:r>
            <a:r>
              <a:rPr lang="en-US" dirty="0" err="1">
                <a:solidFill>
                  <a:srgbClr val="222222"/>
                </a:solidFill>
                <a:latin typeface="MJXc-TeX-main-R"/>
              </a:rPr>
              <a:t>MSbar</a:t>
            </a:r>
            <a:r>
              <a:rPr lang="en-US" dirty="0">
                <a:solidFill>
                  <a:srgbClr val="222222"/>
                </a:solidFill>
                <a:latin typeface="Helvetica Neue" panose="02000503000000020004" pitchFamily="2" charset="0"/>
              </a:rPr>
              <a:t> scheme at 2 GeV. The striped segments show valence quark contributions (connected), and the solid segments the sea quark and gluon contributions (disconnected).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21528-0D36-C540-9F93-4AB65576809C}"/>
              </a:ext>
            </a:extLst>
          </p:cNvPr>
          <p:cNvSpPr txBox="1"/>
          <p:nvPr/>
        </p:nvSpPr>
        <p:spPr>
          <a:xfrm>
            <a:off x="1181506" y="1652701"/>
            <a:ext cx="651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Alexandrou</a:t>
            </a:r>
            <a:r>
              <a:rPr lang="en-US" dirty="0"/>
              <a:t>  et al. PRL 119, 142002 (2017)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87385C-E23B-B14A-B0CA-71CCA7FC3BD0}"/>
              </a:ext>
            </a:extLst>
          </p:cNvPr>
          <p:cNvGrpSpPr/>
          <p:nvPr/>
        </p:nvGrpSpPr>
        <p:grpSpPr>
          <a:xfrm>
            <a:off x="8995501" y="2436677"/>
            <a:ext cx="2847624" cy="2020197"/>
            <a:chOff x="571846" y="2220685"/>
            <a:chExt cx="2011668" cy="13280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672B93-03AC-634D-B0BD-62156E88D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75" t="10548" r="8934" b="7627"/>
            <a:stretch/>
          </p:blipFill>
          <p:spPr>
            <a:xfrm>
              <a:off x="571846" y="2220685"/>
              <a:ext cx="2011668" cy="13280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225973-DCAD-3C49-B935-AF4EBCF1110A}"/>
                </a:ext>
              </a:extLst>
            </p:cNvPr>
            <p:cNvSpPr/>
            <p:nvPr/>
          </p:nvSpPr>
          <p:spPr>
            <a:xfrm>
              <a:off x="2270017" y="2394856"/>
              <a:ext cx="313497" cy="5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21BDA6-F71F-4A42-A413-74B75DAE9A9F}"/>
              </a:ext>
            </a:extLst>
          </p:cNvPr>
          <p:cNvSpPr/>
          <p:nvPr/>
        </p:nvSpPr>
        <p:spPr>
          <a:xfrm>
            <a:off x="8595880" y="4721130"/>
            <a:ext cx="364437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b="1" dirty="0"/>
              <a:t>Gluon’s spin contribution on Lattice: S</a:t>
            </a:r>
            <a:r>
              <a:rPr lang="en-US" sz="1600" b="1" baseline="-25000" dirty="0"/>
              <a:t>G </a:t>
            </a:r>
            <a:r>
              <a:rPr lang="en-US" sz="1600" b="1" dirty="0"/>
              <a:t>= 0.5</a:t>
            </a:r>
            <a:r>
              <a:rPr lang="en-US" sz="1600" b="1" dirty="0">
                <a:solidFill>
                  <a:srgbClr val="000000"/>
                </a:solidFill>
              </a:rPr>
              <a:t>(0.1): </a:t>
            </a:r>
            <a:r>
              <a:rPr lang="en-US" sz="1600" dirty="0"/>
              <a:t>Yi-Bo Yang et al. PRL </a:t>
            </a:r>
            <a:r>
              <a:rPr lang="en-US" sz="1600" b="1" dirty="0"/>
              <a:t>118</a:t>
            </a:r>
            <a:r>
              <a:rPr lang="en-US" sz="1600" dirty="0"/>
              <a:t>, 102001 (2017)</a:t>
            </a:r>
          </a:p>
          <a:p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F4C70-3A69-0846-839C-08B1F439C37F}"/>
              </a:ext>
            </a:extLst>
          </p:cNvPr>
          <p:cNvSpPr txBox="1"/>
          <p:nvPr/>
        </p:nvSpPr>
        <p:spPr>
          <a:xfrm>
            <a:off x="8595880" y="5633807"/>
            <a:ext cx="3703694" cy="821523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b="1" dirty="0" err="1">
                <a:solidFill>
                  <a:srgbClr val="000000"/>
                </a:solidFill>
              </a:rPr>
              <a:t>J</a:t>
            </a:r>
            <a:r>
              <a:rPr lang="en-US" sz="1600" b="1" baseline="-25000" dirty="0" err="1">
                <a:solidFill>
                  <a:srgbClr val="000000"/>
                </a:solidFill>
              </a:rPr>
              <a:t>q</a:t>
            </a:r>
            <a:r>
              <a:rPr lang="en-US" sz="1600" b="1" dirty="0">
                <a:solidFill>
                  <a:srgbClr val="000000"/>
                </a:solidFill>
              </a:rPr>
              <a:t> calculated on Lattice QCD: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 𝛘</a:t>
            </a:r>
            <a:r>
              <a:rPr lang="en-US" sz="1600" dirty="0">
                <a:solidFill>
                  <a:srgbClr val="000000"/>
                </a:solidFill>
              </a:rPr>
              <a:t>QCD Collaboration, PRD91, 014505, 2015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96E948-BE68-9045-9A7C-50B9A225F404}"/>
              </a:ext>
            </a:extLst>
          </p:cNvPr>
          <p:cNvSpPr txBox="1"/>
          <p:nvPr/>
        </p:nvSpPr>
        <p:spPr>
          <a:xfrm>
            <a:off x="8595880" y="1790346"/>
            <a:ext cx="338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Spin and Lattice:  Recent Activities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215C44-27A4-8F45-BD5F-8DB8B4E61003}"/>
              </a:ext>
            </a:extLst>
          </p:cNvPr>
          <p:cNvCxnSpPr/>
          <p:nvPr/>
        </p:nvCxnSpPr>
        <p:spPr>
          <a:xfrm>
            <a:off x="8473757" y="1224265"/>
            <a:ext cx="0" cy="545675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9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08" y="510237"/>
            <a:ext cx="2759381" cy="1135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29" y="3604198"/>
            <a:ext cx="5355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DS/2</a:t>
            </a:r>
            <a:r>
              <a:rPr lang="en-US" dirty="0"/>
              <a:t> = Quark contribution to Proton Spin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baseline="-25000" dirty="0">
                <a:solidFill>
                  <a:srgbClr val="0000FF"/>
                </a:solidFill>
              </a:rPr>
              <a:t>Q   </a:t>
            </a:r>
            <a:r>
              <a:rPr lang="en-US" dirty="0">
                <a:solidFill>
                  <a:srgbClr val="0000FF"/>
                </a:solidFill>
              </a:rPr>
              <a:t>= Quark Orbital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Ang. Mom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008000"/>
                </a:solidFill>
              </a:rPr>
              <a:t>g</a:t>
            </a:r>
            <a:r>
              <a:rPr lang="en-US" baseline="-25000" dirty="0">
                <a:solidFill>
                  <a:srgbClr val="008000"/>
                </a:solidFill>
              </a:rPr>
              <a:t>    </a:t>
            </a:r>
            <a:r>
              <a:rPr lang="en-US" dirty="0">
                <a:solidFill>
                  <a:srgbClr val="008000"/>
                </a:solidFill>
              </a:rPr>
              <a:t>= Gluon contribution to Proton Spin</a:t>
            </a:r>
            <a:endParaRPr lang="en-US" dirty="0"/>
          </a:p>
          <a:p>
            <a:r>
              <a:rPr lang="en-US" dirty="0"/>
              <a:t>  L</a:t>
            </a:r>
            <a:r>
              <a:rPr lang="en-US" baseline="-25000" dirty="0"/>
              <a:t>G   </a:t>
            </a:r>
            <a:r>
              <a:rPr lang="en-US" dirty="0"/>
              <a:t>= Gluon Orbital Ang. Mom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 amt="88000"/>
          </a:blip>
          <a:srcRect l="-322" t="16444" r="322" b="22860"/>
          <a:stretch/>
        </p:blipFill>
        <p:spPr>
          <a:xfrm>
            <a:off x="4648272" y="1435125"/>
            <a:ext cx="3022212" cy="13118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1366" y="577934"/>
            <a:ext cx="654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Understanding of Nucleon Spin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" y="2067329"/>
            <a:ext cx="4135079" cy="757247"/>
          </a:xfrm>
          <a:prstGeom prst="rect">
            <a:avLst/>
          </a:prstGeom>
        </p:spPr>
      </p:pic>
      <p:pic>
        <p:nvPicPr>
          <p:cNvPr id="11" name="Picture 10" descr="deltaG_Delta_Sigm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181" y="2657430"/>
            <a:ext cx="3860068" cy="3834441"/>
          </a:xfrm>
          <a:prstGeom prst="rect">
            <a:avLst/>
          </a:prstGeom>
        </p:spPr>
      </p:pic>
      <p:pic>
        <p:nvPicPr>
          <p:cNvPr id="12" name="Picture 11" descr="spot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609370" y="3445536"/>
            <a:ext cx="723763" cy="262927"/>
          </a:xfrm>
          <a:prstGeom prst="rect">
            <a:avLst/>
          </a:prstGeom>
        </p:spPr>
      </p:pic>
      <p:pic>
        <p:nvPicPr>
          <p:cNvPr id="13" name="Picture 12" descr="spot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038007" y="4927700"/>
            <a:ext cx="723763" cy="2629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322" y="5245367"/>
            <a:ext cx="4135079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Precision in </a:t>
            </a:r>
            <a:r>
              <a:rPr lang="en-US" dirty="0">
                <a:latin typeface="Symbol" charset="2"/>
                <a:cs typeface="Symbol" charset="2"/>
              </a:rPr>
              <a:t>DS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g </a:t>
            </a:r>
            <a:r>
              <a:rPr lang="en-US" dirty="0">
                <a:sym typeface="Wingdings"/>
              </a:rPr>
              <a:t>  A clear idea</a:t>
            </a:r>
          </a:p>
          <a:p>
            <a:r>
              <a:rPr lang="en-US" dirty="0">
                <a:sym typeface="Wingdings"/>
              </a:rPr>
              <a:t>Of the magnitude of L</a:t>
            </a:r>
            <a:r>
              <a:rPr lang="en-US" baseline="-25000" dirty="0">
                <a:sym typeface="Wingdings"/>
              </a:rPr>
              <a:t>Q</a:t>
            </a:r>
            <a:r>
              <a:rPr lang="en-US" dirty="0">
                <a:sym typeface="Wingdings"/>
              </a:rPr>
              <a:t>+L</a:t>
            </a:r>
            <a:r>
              <a:rPr lang="en-US" baseline="-25000" dirty="0">
                <a:sym typeface="Wingdings"/>
              </a:rPr>
              <a:t>G</a:t>
            </a:r>
            <a:endParaRPr lang="en-US" baseline="-25000" dirty="0"/>
          </a:p>
        </p:txBody>
      </p:sp>
      <p:sp>
        <p:nvSpPr>
          <p:cNvPr id="7" name="Up Arrow 6"/>
          <p:cNvSpPr/>
          <p:nvPr/>
        </p:nvSpPr>
        <p:spPr>
          <a:xfrm>
            <a:off x="1077169" y="2666819"/>
            <a:ext cx="322522" cy="58281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2949686" y="2666819"/>
            <a:ext cx="322522" cy="58281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77B816-BE6C-794E-AFA6-3773286EFFA6}"/>
              </a:ext>
            </a:extLst>
          </p:cNvPr>
          <p:cNvCxnSpPr/>
          <p:nvPr/>
        </p:nvCxnSpPr>
        <p:spPr>
          <a:xfrm>
            <a:off x="8473757" y="1224265"/>
            <a:ext cx="0" cy="545675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8FA36-FEC1-6F4C-88D0-1090491EF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79ECD1-D37B-984A-95E0-C30748FB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5BC6D378-3F5D-E342-A3A4-D5180FD7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989544-EAA6-EF4E-8D27-0DC3C51D6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116" y="2849285"/>
            <a:ext cx="3617955" cy="34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039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3-Dimensional Imaging Quarks and Gluons</a:t>
            </a:r>
          </a:p>
        </p:txBody>
      </p:sp>
      <p:sp>
        <p:nvSpPr>
          <p:cNvPr id="4" name="Shape 50"/>
          <p:cNvSpPr/>
          <p:nvPr/>
        </p:nvSpPr>
        <p:spPr>
          <a:xfrm>
            <a:off x="5237889" y="1562208"/>
            <a:ext cx="145751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W(x,b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,k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5" name="Shape 51"/>
          <p:cNvSpPr/>
          <p:nvPr/>
        </p:nvSpPr>
        <p:spPr>
          <a:xfrm>
            <a:off x="7347675" y="1953616"/>
            <a:ext cx="9098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∫ d</a:t>
            </a:r>
            <a:r>
              <a:rPr sz="2400" baseline="30000" dirty="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k</a:t>
            </a:r>
            <a:r>
              <a:rPr sz="2400" baseline="-25000" dirty="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sp>
        <p:nvSpPr>
          <p:cNvPr id="6" name="Shape 52"/>
          <p:cNvSpPr/>
          <p:nvPr/>
        </p:nvSpPr>
        <p:spPr>
          <a:xfrm>
            <a:off x="7843866" y="3036048"/>
            <a:ext cx="9435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f(x,b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7" name="Shape 53"/>
          <p:cNvSpPr/>
          <p:nvPr/>
        </p:nvSpPr>
        <p:spPr>
          <a:xfrm>
            <a:off x="3212411" y="3036048"/>
            <a:ext cx="9371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f(x,k</a:t>
            </a:r>
            <a:r>
              <a:rPr sz="2400" baseline="-25000" dirty="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8" name="Shape 54"/>
          <p:cNvSpPr/>
          <p:nvPr/>
        </p:nvSpPr>
        <p:spPr>
          <a:xfrm>
            <a:off x="3666023" y="2019741"/>
            <a:ext cx="84894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sz="2400" baseline="3000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b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pic>
        <p:nvPicPr>
          <p:cNvPr id="9" name="buffer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01" y="2274276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57"/>
          <p:cNvSpPr/>
          <p:nvPr/>
        </p:nvSpPr>
        <p:spPr>
          <a:xfrm flipH="1">
            <a:off x="3804558" y="1936337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11" name="Shape 59"/>
          <p:cNvSpPr/>
          <p:nvPr/>
        </p:nvSpPr>
        <p:spPr>
          <a:xfrm>
            <a:off x="1805215" y="4470119"/>
            <a:ext cx="41891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3</a:t>
            </a:r>
            <a:r>
              <a:rPr lang="en-US" dirty="0"/>
              <a:t>D</a:t>
            </a:r>
            <a:r>
              <a:rPr dirty="0"/>
              <a:t> </a:t>
            </a:r>
            <a:r>
              <a:rPr dirty="0">
                <a:solidFill>
                  <a:srgbClr val="0000FF"/>
                </a:solidFill>
              </a:rPr>
              <a:t>momentum space </a:t>
            </a:r>
          </a:p>
          <a:p>
            <a:pPr lvl="0"/>
            <a:r>
              <a:rPr dirty="0"/>
              <a:t>images from semi-inclusive scattering</a:t>
            </a:r>
            <a:endParaRPr lang="en-US" dirty="0"/>
          </a:p>
          <a:p>
            <a:pPr lvl="0"/>
            <a:r>
              <a:rPr lang="en-US" dirty="0">
                <a:sym typeface="Wingdings"/>
              </a:rPr>
              <a:t>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TMDs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2" name="Shape 61"/>
          <p:cNvSpPr/>
          <p:nvPr/>
        </p:nvSpPr>
        <p:spPr>
          <a:xfrm>
            <a:off x="6800022" y="195348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13" name="Shape 63"/>
          <p:cNvSpPr/>
          <p:nvPr/>
        </p:nvSpPr>
        <p:spPr>
          <a:xfrm>
            <a:off x="6168573" y="4193121"/>
            <a:ext cx="457041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2D </a:t>
            </a:r>
            <a:r>
              <a:rPr lang="en-US" dirty="0">
                <a:solidFill>
                  <a:srgbClr val="008000"/>
                </a:solidFill>
              </a:rPr>
              <a:t>coordinate space </a:t>
            </a:r>
            <a:r>
              <a:rPr lang="en-US" dirty="0"/>
              <a:t>(transverse) +</a:t>
            </a:r>
            <a:r>
              <a:rPr dirty="0"/>
              <a:t> 1D (longitudinal momentum) </a:t>
            </a:r>
            <a:endParaRPr lang="en-US" dirty="0"/>
          </a:p>
          <a:p>
            <a:pPr lvl="0"/>
            <a:r>
              <a:rPr dirty="0"/>
              <a:t>images from exclusive scattering</a:t>
            </a:r>
            <a:endParaRPr lang="en-US" dirty="0"/>
          </a:p>
          <a:p>
            <a:pPr lvl="0"/>
            <a:r>
              <a:rPr lang="en-US" b="1" dirty="0">
                <a:solidFill>
                  <a:srgbClr val="008000"/>
                </a:solidFill>
                <a:sym typeface="Wingdings"/>
              </a:rPr>
              <a:t> GPDs</a:t>
            </a:r>
            <a:endParaRPr b="1" dirty="0">
              <a:solidFill>
                <a:srgbClr val="008000"/>
              </a:solidFill>
            </a:endParaRPr>
          </a:p>
        </p:txBody>
      </p:sp>
      <p:sp>
        <p:nvSpPr>
          <p:cNvPr id="14" name="Shape 65"/>
          <p:cNvSpPr/>
          <p:nvPr/>
        </p:nvSpPr>
        <p:spPr>
          <a:xfrm>
            <a:off x="2156457" y="2135403"/>
            <a:ext cx="13234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b="1" i="1" dirty="0">
                <a:solidFill>
                  <a:srgbClr val="0000FF"/>
                </a:solidFill>
              </a:rPr>
              <a:t>Momentum</a:t>
            </a:r>
          </a:p>
          <a:p>
            <a:pPr lvl="0"/>
            <a:r>
              <a:rPr b="1" i="1" dirty="0">
                <a:solidFill>
                  <a:srgbClr val="0000FF"/>
                </a:solidFill>
              </a:rPr>
              <a:t>space</a:t>
            </a:r>
          </a:p>
        </p:txBody>
      </p:sp>
      <p:sp>
        <p:nvSpPr>
          <p:cNvPr id="15" name="Shape 66"/>
          <p:cNvSpPr/>
          <p:nvPr/>
        </p:nvSpPr>
        <p:spPr>
          <a:xfrm>
            <a:off x="8351901" y="2201528"/>
            <a:ext cx="131061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b="1" i="1" dirty="0">
                <a:solidFill>
                  <a:srgbClr val="008000"/>
                </a:solidFill>
              </a:rPr>
              <a:t>Coordinate</a:t>
            </a:r>
          </a:p>
          <a:p>
            <a:pPr lvl="0"/>
            <a:r>
              <a:rPr b="1" i="1" dirty="0">
                <a:solidFill>
                  <a:srgbClr val="008000"/>
                </a:solidFill>
              </a:rPr>
              <a:t>space</a:t>
            </a:r>
            <a:endParaRPr i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4159" y="5630580"/>
            <a:ext cx="732835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Position and momentum </a:t>
            </a:r>
            <a:r>
              <a:rPr lang="en-US" dirty="0">
                <a:sym typeface="Wingdings"/>
              </a:rPr>
              <a:t> Orbital motion of quarks and gluons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69897" y="990249"/>
            <a:ext cx="818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Wigner functions W(</a:t>
            </a:r>
            <a:r>
              <a:rPr lang="en-US" b="1" dirty="0" err="1">
                <a:solidFill>
                  <a:srgbClr val="0000FF"/>
                </a:solidFill>
              </a:rPr>
              <a:t>x,b</a:t>
            </a:r>
            <a:r>
              <a:rPr lang="en-US" b="1" baseline="-25000" dirty="0" err="1">
                <a:solidFill>
                  <a:srgbClr val="0000FF"/>
                </a:solidFill>
              </a:rPr>
              <a:t>T</a:t>
            </a:r>
            <a:r>
              <a:rPr lang="en-US" b="1" dirty="0" err="1">
                <a:solidFill>
                  <a:srgbClr val="0000FF"/>
                </a:solidFill>
              </a:rPr>
              <a:t>,k</a:t>
            </a:r>
            <a:r>
              <a:rPr lang="en-US" b="1" baseline="-25000" dirty="0" err="1">
                <a:solidFill>
                  <a:srgbClr val="0000FF"/>
                </a:solidFill>
              </a:rPr>
              <a:t>T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  <a:p>
            <a:r>
              <a:rPr lang="en-US" dirty="0"/>
              <a:t>offer unprecedented insight into confinement and chiral symmetry breaking.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72960" y="7269354"/>
            <a:ext cx="70460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pple Chancery"/>
                <a:cs typeface="Apple Chancery"/>
              </a:rPr>
              <a:t>Possible direct access to gluon Wigner function through diffractive di-jet measurements at an EIC: Y. </a:t>
            </a:r>
            <a:r>
              <a:rPr lang="en-US" sz="1600" dirty="0" err="1">
                <a:solidFill>
                  <a:srgbClr val="0000FF"/>
                </a:solidFill>
                <a:latin typeface="Apple Chancery"/>
                <a:cs typeface="Apple Chancery"/>
              </a:rPr>
              <a:t>Hatta</a:t>
            </a:r>
            <a:r>
              <a:rPr lang="en-US" sz="1600" dirty="0">
                <a:solidFill>
                  <a:srgbClr val="0000FF"/>
                </a:solidFill>
                <a:latin typeface="Apple Chancery"/>
                <a:cs typeface="Apple Chancery"/>
              </a:rPr>
              <a:t> et al. PRL 16, 022301 (2016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D8A2B-433A-3341-8DC0-6C692C071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DD56623-C2C5-9A44-81EB-22C425BA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61190F2-F71B-F44A-97FC-4EC841EC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86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2+1 D </a:t>
            </a:r>
            <a:r>
              <a:rPr lang="en-US" sz="2800" b="1" dirty="0" err="1"/>
              <a:t>partonic</a:t>
            </a:r>
            <a:r>
              <a:rPr lang="en-US" sz="2800" b="1" dirty="0"/>
              <a:t> image of the proton with the EIC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7" name="Shape 59"/>
          <p:cNvSpPr/>
          <p:nvPr/>
        </p:nvSpPr>
        <p:spPr>
          <a:xfrm>
            <a:off x="242888" y="1174926"/>
            <a:ext cx="529030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3</a:t>
            </a:r>
            <a:r>
              <a:rPr lang="en-US" dirty="0"/>
              <a:t>D</a:t>
            </a:r>
            <a:r>
              <a:rPr dirty="0"/>
              <a:t> </a:t>
            </a:r>
            <a:r>
              <a:rPr dirty="0">
                <a:solidFill>
                  <a:srgbClr val="0000FF"/>
                </a:solidFill>
              </a:rPr>
              <a:t>momentum spac</a:t>
            </a:r>
            <a:r>
              <a:rPr lang="en-US" dirty="0">
                <a:solidFill>
                  <a:srgbClr val="0000FF"/>
                </a:solidFill>
              </a:rPr>
              <a:t>e</a:t>
            </a:r>
            <a:r>
              <a:rPr dirty="0">
                <a:solidFill>
                  <a:srgbClr val="0000FF"/>
                </a:solidFill>
              </a:rPr>
              <a:t> </a:t>
            </a:r>
            <a:r>
              <a:rPr dirty="0"/>
              <a:t>images from semi-inclusive scattering</a:t>
            </a:r>
          </a:p>
        </p:txBody>
      </p:sp>
      <p:sp>
        <p:nvSpPr>
          <p:cNvPr id="18" name="Shape 63"/>
          <p:cNvSpPr/>
          <p:nvPr/>
        </p:nvSpPr>
        <p:spPr>
          <a:xfrm>
            <a:off x="6300789" y="1244817"/>
            <a:ext cx="564832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2D </a:t>
            </a:r>
            <a:r>
              <a:rPr lang="en-US" dirty="0">
                <a:solidFill>
                  <a:srgbClr val="008000"/>
                </a:solidFill>
              </a:rPr>
              <a:t>coordinate space </a:t>
            </a:r>
            <a:r>
              <a:rPr lang="en-US" dirty="0"/>
              <a:t>(transverse) +</a:t>
            </a:r>
            <a:r>
              <a:rPr dirty="0"/>
              <a:t> 1D (longitudinal momentum) images from exclusive scattering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8589" y="2573454"/>
            <a:ext cx="4290161" cy="2933700"/>
            <a:chOff x="2763382" y="2869301"/>
            <a:chExt cx="5720218" cy="3911600"/>
          </a:xfrm>
        </p:grpSpPr>
        <p:pic>
          <p:nvPicPr>
            <p:cNvPr id="19" name="Picture 18" descr="ES_Fig3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00" y="2869301"/>
              <a:ext cx="5689600" cy="3911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Rectangle 19"/>
            <p:cNvSpPr/>
            <p:nvPr/>
          </p:nvSpPr>
          <p:spPr>
            <a:xfrm rot="20040000">
              <a:off x="2763382" y="3365910"/>
              <a:ext cx="2353410" cy="270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375313" y="2172079"/>
            <a:ext cx="38660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094285"/>
            <a:ext cx="41865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Transverse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Distributions</a:t>
            </a:r>
          </a:p>
        </p:txBody>
      </p:sp>
      <p:pic>
        <p:nvPicPr>
          <p:cNvPr id="43" name="Picture 42" descr="ES_Fig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08" y="3429000"/>
            <a:ext cx="4914931" cy="295941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883786" y="3297850"/>
            <a:ext cx="99731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Gluons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63534" y="3102844"/>
            <a:ext cx="111115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u-Quark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8E01B-A73E-C948-A932-2FF5BDF0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D9A81-3FBD-1C42-A532-7AE3A932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86420-77D8-5947-8CEA-2DB327DA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05" y="2777707"/>
            <a:ext cx="1003300" cy="571500"/>
          </a:xfrm>
          <a:prstGeom prst="rect">
            <a:avLst/>
          </a:prstGeom>
        </p:spPr>
      </p:pic>
      <p:pic>
        <p:nvPicPr>
          <p:cNvPr id="15" name="Picture 2" descr="hadroniza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30" y="1987177"/>
            <a:ext cx="2180923" cy="239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33046" y="6304759"/>
            <a:ext cx="7777755" cy="359820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+mj-lt"/>
              </a:rPr>
              <a:t>Need the collider energy of EIC and its control on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parton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kinematics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31304" y="4395107"/>
            <a:ext cx="5600345" cy="191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21" tIns="41010" rIns="82021" bIns="4101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Control of </a:t>
            </a:r>
            <a:r>
              <a:rPr lang="fr-FR" dirty="0" err="1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ν</a:t>
            </a: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 by </a:t>
            </a:r>
            <a:r>
              <a:rPr lang="fr-FR" dirty="0" err="1">
                <a:solidFill>
                  <a:srgbClr val="0000FF"/>
                </a:solidFill>
                <a:latin typeface="+mj-lt"/>
                <a:sym typeface="Symbol" charset="0"/>
              </a:rPr>
              <a:t>selecting</a:t>
            </a: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+mj-lt"/>
                <a:sym typeface="Symbol" charset="0"/>
              </a:rPr>
              <a:t>kinematics</a:t>
            </a: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;</a:t>
            </a:r>
          </a:p>
          <a:p>
            <a:pPr algn="ctr">
              <a:spcBef>
                <a:spcPct val="20000"/>
              </a:spcBef>
            </a:pPr>
            <a:r>
              <a:rPr lang="fr-FR" dirty="0" err="1">
                <a:solidFill>
                  <a:srgbClr val="0000FF"/>
                </a:solidFill>
                <a:latin typeface="+mj-lt"/>
                <a:sym typeface="Symbol" charset="0"/>
              </a:rPr>
              <a:t>Also</a:t>
            </a: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+mj-lt"/>
                <a:sym typeface="Symbol" charset="0"/>
              </a:rPr>
              <a:t>under</a:t>
            </a: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 control the </a:t>
            </a:r>
            <a:r>
              <a:rPr lang="fr-FR" dirty="0" err="1">
                <a:solidFill>
                  <a:srgbClr val="0000FF"/>
                </a:solidFill>
                <a:latin typeface="+mj-lt"/>
                <a:sym typeface="Symbol" charset="0"/>
              </a:rPr>
              <a:t>nuclear</a:t>
            </a: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 size.</a:t>
            </a:r>
          </a:p>
          <a:p>
            <a:pPr algn="ctr">
              <a:spcBef>
                <a:spcPct val="20000"/>
              </a:spcBef>
            </a:pPr>
            <a:r>
              <a:rPr lang="fr-FR" dirty="0">
                <a:solidFill>
                  <a:srgbClr val="0000FF"/>
                </a:solidFill>
                <a:latin typeface="+mj-lt"/>
                <a:sym typeface="Symbol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(</a:t>
            </a:r>
            <a:r>
              <a:rPr lang="fr-FR" i="1" dirty="0" err="1">
                <a:solidFill>
                  <a:srgbClr val="292934"/>
                </a:solidFill>
                <a:latin typeface="+mj-lt"/>
                <a:sym typeface="Symbol" charset="0"/>
              </a:rPr>
              <a:t>colored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) Quark passing </a:t>
            </a:r>
            <a:r>
              <a:rPr lang="fr-FR" i="1" dirty="0" err="1">
                <a:solidFill>
                  <a:srgbClr val="292934"/>
                </a:solidFill>
                <a:latin typeface="+mj-lt"/>
                <a:sym typeface="Symbol" charset="0"/>
              </a:rPr>
              <a:t>through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 cold QCD </a:t>
            </a:r>
            <a:r>
              <a:rPr lang="fr-FR" i="1" dirty="0" err="1">
                <a:solidFill>
                  <a:srgbClr val="292934"/>
                </a:solidFill>
                <a:latin typeface="+mj-lt"/>
                <a:sym typeface="Symbol" charset="0"/>
              </a:rPr>
              <a:t>matter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 </a:t>
            </a:r>
            <a:r>
              <a:rPr lang="fr-FR" i="1" dirty="0" err="1">
                <a:solidFill>
                  <a:srgbClr val="292934"/>
                </a:solidFill>
                <a:latin typeface="+mj-lt"/>
                <a:sym typeface="Symbol" charset="0"/>
              </a:rPr>
              <a:t>emerges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 as </a:t>
            </a:r>
            <a:r>
              <a:rPr lang="fr-FR" i="1" dirty="0" err="1">
                <a:solidFill>
                  <a:srgbClr val="292934"/>
                </a:solidFill>
                <a:latin typeface="+mj-lt"/>
                <a:sym typeface="Symbol" charset="0"/>
              </a:rPr>
              <a:t>color-neutral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 hadron </a:t>
            </a:r>
            <a:r>
              <a:rPr lang="fr-FR" i="1" dirty="0">
                <a:solidFill>
                  <a:srgbClr val="292934"/>
                </a:solidFill>
                <a:latin typeface="+mj-lt"/>
                <a:sym typeface="Wingdings"/>
              </a:rPr>
              <a:t>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 Clues to </a:t>
            </a:r>
            <a:r>
              <a:rPr lang="fr-FR" i="1" dirty="0" err="1">
                <a:solidFill>
                  <a:srgbClr val="292934"/>
                </a:solidFill>
                <a:latin typeface="+mj-lt"/>
                <a:sym typeface="Symbol" charset="0"/>
              </a:rPr>
              <a:t>color</a:t>
            </a:r>
            <a:r>
              <a:rPr lang="fr-FR" i="1" dirty="0">
                <a:solidFill>
                  <a:srgbClr val="292934"/>
                </a:solidFill>
                <a:latin typeface="+mj-lt"/>
                <a:sym typeface="Symbol" charset="0"/>
              </a:rPr>
              <a:t>-confinement?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420952" y="1279792"/>
            <a:ext cx="560034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2" tIns="50911" rIns="101822" bIns="5091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  <a:cs typeface="Arial Rounded MT Bold"/>
              </a:rPr>
              <a:t>Unprecedented </a:t>
            </a:r>
            <a:r>
              <a:rPr lang="en-US" sz="2000" dirty="0" err="1">
                <a:solidFill>
                  <a:srgbClr val="006600"/>
                </a:solidFill>
                <a:latin typeface="Symbol" charset="2"/>
                <a:ea typeface="Lucida Grande"/>
                <a:cs typeface="Symbol" charset="2"/>
              </a:rPr>
              <a:t>ν</a:t>
            </a:r>
            <a:r>
              <a:rPr lang="en-US" sz="2000" dirty="0">
                <a:solidFill>
                  <a:srgbClr val="006600"/>
                </a:solidFill>
                <a:ea typeface="Lucida Grande"/>
                <a:cs typeface="Lucida Grande"/>
              </a:rPr>
              <a:t>, the virtual photon energy range @ EIC : </a:t>
            </a:r>
            <a:r>
              <a:rPr lang="en-US" sz="2000" i="1" u="sng" dirty="0">
                <a:solidFill>
                  <a:srgbClr val="006600"/>
                </a:solidFill>
                <a:ea typeface="Lucida Grande"/>
                <a:cs typeface="Lucida Grande"/>
              </a:rPr>
              <a:t>precision &amp;  control</a:t>
            </a:r>
            <a:r>
              <a:rPr lang="en-US" sz="2000" i="1" u="sng" dirty="0">
                <a:solidFill>
                  <a:srgbClr val="006600"/>
                </a:solidFill>
                <a:cs typeface="Arial Rounded MT Bold"/>
              </a:rPr>
              <a:t>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73610" y="329786"/>
            <a:ext cx="8866094" cy="990600"/>
          </a:xfrm>
        </p:spPr>
        <p:txBody>
          <a:bodyPr anchor="t">
            <a:normAutofit/>
          </a:bodyPr>
          <a:lstStyle/>
          <a:p>
            <a:pPr algn="ctr"/>
            <a:r>
              <a:rPr lang="en-US" sz="2800" dirty="0"/>
              <a:t>Emergence of Hadrons from </a:t>
            </a:r>
            <a:r>
              <a:rPr lang="en-US" sz="2800" dirty="0" err="1"/>
              <a:t>Partons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987248" y="826468"/>
            <a:ext cx="4313957" cy="369310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Nucleus as a </a:t>
            </a:r>
            <a:r>
              <a:rPr lang="en-US" b="1" dirty="0" err="1">
                <a:solidFill>
                  <a:srgbClr val="0000FF"/>
                </a:solidFill>
              </a:rPr>
              <a:t>Femtometer</a:t>
            </a:r>
            <a:r>
              <a:rPr lang="en-US" b="1" dirty="0">
                <a:solidFill>
                  <a:srgbClr val="0000FF"/>
                </a:solidFill>
              </a:rPr>
              <a:t> sized filter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60356" y="1264403"/>
            <a:ext cx="5322044" cy="4789569"/>
            <a:chOff x="4736355" y="1264403"/>
            <a:chExt cx="5322044" cy="4789569"/>
          </a:xfrm>
        </p:grpSpPr>
        <p:sp>
          <p:nvSpPr>
            <p:cNvPr id="19" name="TextBox 18"/>
            <p:cNvSpPr txBox="1"/>
            <p:nvPr/>
          </p:nvSpPr>
          <p:spPr>
            <a:xfrm>
              <a:off x="4736355" y="4853643"/>
              <a:ext cx="53220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Identify </a:t>
              </a:r>
              <a:r>
                <a:rPr lang="en-US" dirty="0">
                  <a:latin typeface="Symbol" charset="2"/>
                  <a:cs typeface="Symbol" charset="2"/>
                </a:rPr>
                <a:t>p</a:t>
              </a:r>
              <a:r>
                <a:rPr lang="en-US" dirty="0"/>
                <a:t> vs. D</a:t>
              </a:r>
              <a:r>
                <a:rPr lang="en-US" baseline="30000" dirty="0"/>
                <a:t>0 </a:t>
              </a:r>
              <a:r>
                <a:rPr lang="en-US" b="1" baseline="30000" dirty="0">
                  <a:solidFill>
                    <a:srgbClr val="FF0000"/>
                  </a:solidFill>
                </a:rPr>
                <a:t>(charm) </a:t>
              </a:r>
              <a:r>
                <a:rPr lang="en-US" dirty="0"/>
                <a:t>mesons in e-A collisions: </a:t>
              </a:r>
              <a:r>
                <a:rPr lang="en-US" dirty="0">
                  <a:solidFill>
                    <a:srgbClr val="0000FF"/>
                  </a:solidFill>
                </a:rPr>
                <a:t>Understand energy loss of light vs. heavy quarks </a:t>
              </a:r>
              <a:r>
                <a:rPr lang="en-US" dirty="0"/>
                <a:t>traversing the </a:t>
              </a:r>
              <a:r>
                <a:rPr lang="en-US" dirty="0">
                  <a:solidFill>
                    <a:srgbClr val="0000FF"/>
                  </a:solidFill>
                </a:rPr>
                <a:t>cold nuclear</a:t>
              </a:r>
              <a:r>
                <a:rPr lang="en-US" dirty="0"/>
                <a:t> matter: </a:t>
              </a:r>
            </a:p>
            <a:p>
              <a:pPr algn="ctr"/>
              <a:r>
                <a:rPr lang="en-US" i="1" dirty="0"/>
                <a:t>Connect to energy loss in Hot QCD</a:t>
              </a:r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035175" y="1264403"/>
              <a:ext cx="4283635" cy="749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822" tIns="50911" rIns="101822" bIns="5091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6600"/>
                  </a:solidFill>
                  <a:cs typeface="Arial Rounded MT Bold"/>
                </a:rPr>
                <a:t>Energy loss by light vs. heavy quarks</a:t>
              </a:r>
              <a:r>
                <a:rPr lang="en-US" sz="2200" dirty="0">
                  <a:solidFill>
                    <a:srgbClr val="006600"/>
                  </a:solidFill>
                  <a:cs typeface="Arial Rounded MT Bold"/>
                </a:rPr>
                <a:t>:</a:t>
              </a:r>
            </a:p>
          </p:txBody>
        </p:sp>
        <p:pic>
          <p:nvPicPr>
            <p:cNvPr id="17" name="Picture 1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872" y="1692460"/>
              <a:ext cx="2851192" cy="30579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0926-B0C3-FD4D-8808-FE46EE23E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84428-2352-1849-9BE2-3C92DC70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D0DC5-F1E6-5047-A97D-B6E4232F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19ABA5-48C5-6141-BD3B-B8F2C015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6240"/>
            <a:ext cx="10972800" cy="990600"/>
          </a:xfrm>
        </p:spPr>
        <p:txBody>
          <a:bodyPr/>
          <a:lstStyle/>
          <a:p>
            <a:r>
              <a:rPr lang="en-US" dirty="0"/>
              <a:t>Advantage of the nucleus over proton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17DF2-6921-0945-BEE7-127EA4E7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BEAE-ADAB-1F49-B006-C9EAC8F0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E065A-3BE3-9B40-A805-D12813B3D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508AF-F492-6F4C-8F6C-E8A56B10A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521" y="3812636"/>
            <a:ext cx="7641783" cy="3045364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61BF5-09A0-C24F-AEDF-80E51025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1" y="1524000"/>
            <a:ext cx="4383798" cy="3279128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CEAD76-4178-4D45-BC1B-DAF0A3C0CB53}"/>
              </a:ext>
            </a:extLst>
          </p:cNvPr>
          <p:cNvSpPr txBox="1"/>
          <p:nvPr/>
        </p:nvSpPr>
        <p:spPr>
          <a:xfrm>
            <a:off x="514814" y="5862935"/>
            <a:ext cx="3955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Accessible range of saturation scale Q</a:t>
            </a:r>
            <a:r>
              <a:rPr lang="en-US" baseline="-25000" dirty="0"/>
              <a:t>s</a:t>
            </a:r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at the EIC with </a:t>
            </a:r>
            <a:r>
              <a:rPr lang="en-US" dirty="0" err="1"/>
              <a:t>e+A</a:t>
            </a:r>
            <a:r>
              <a:rPr lang="en-US" dirty="0"/>
              <a:t> collisions.</a:t>
            </a:r>
          </a:p>
          <a:p>
            <a:pPr algn="r"/>
            <a:r>
              <a:rPr lang="en-US" dirty="0"/>
              <a:t>arXiv:1708.01527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CAA154-C40C-4440-834F-7D2BEB92F1D6}"/>
              </a:ext>
            </a:extLst>
          </p:cNvPr>
          <p:cNvGrpSpPr/>
          <p:nvPr/>
        </p:nvGrpSpPr>
        <p:grpSpPr>
          <a:xfrm>
            <a:off x="8111613" y="1606661"/>
            <a:ext cx="3731342" cy="1822339"/>
            <a:chOff x="0" y="3118910"/>
            <a:chExt cx="4891570" cy="22701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7125EA-631E-F741-BBCE-B21DF81BE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18910"/>
              <a:ext cx="2714896" cy="2270135"/>
            </a:xfrm>
            <a:prstGeom prst="rect">
              <a:avLst/>
            </a:prstGeom>
          </p:spPr>
        </p:pic>
        <p:pic>
          <p:nvPicPr>
            <p:cNvPr id="13" name="Picture 12" descr="latex-image-1.pdf">
              <a:extLst>
                <a:ext uri="{FF2B5EF4-FFF2-40B4-BE49-F238E27FC236}">
                  <a16:creationId xmlns:a16="http://schemas.microsoft.com/office/drawing/2014/main" id="{D1C5F1B5-C17C-6142-9AD0-280388EB1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8" y="3609289"/>
              <a:ext cx="2462992" cy="74268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06E462-D02E-FC48-BD55-7AB542B0FA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4221" y="3571338"/>
              <a:ext cx="412692" cy="411480"/>
              <a:chOff x="-1337236" y="3365598"/>
              <a:chExt cx="859118" cy="86571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B46268-10DC-FE46-815D-C89DC10FDD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337236" y="3365598"/>
                <a:ext cx="859118" cy="865711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-Shape 15">
                <a:extLst>
                  <a:ext uri="{FF2B5EF4-FFF2-40B4-BE49-F238E27FC236}">
                    <a16:creationId xmlns:a16="http://schemas.microsoft.com/office/drawing/2014/main" id="{F7DF95B3-F045-8F45-9FDC-A972335942AE}"/>
                  </a:ext>
                </a:extLst>
              </p:cNvPr>
              <p:cNvSpPr/>
              <p:nvPr/>
            </p:nvSpPr>
            <p:spPr>
              <a:xfrm>
                <a:off x="-1299879" y="3410421"/>
                <a:ext cx="164353" cy="179293"/>
              </a:xfrm>
              <a:prstGeom prst="corne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L-Shape 16">
                <a:extLst>
                  <a:ext uri="{FF2B5EF4-FFF2-40B4-BE49-F238E27FC236}">
                    <a16:creationId xmlns:a16="http://schemas.microsoft.com/office/drawing/2014/main" id="{8ABAB031-062B-E14A-B111-E52E89667572}"/>
                  </a:ext>
                </a:extLst>
              </p:cNvPr>
              <p:cNvSpPr/>
              <p:nvPr/>
            </p:nvSpPr>
            <p:spPr>
              <a:xfrm rot="10800000">
                <a:off x="-669367" y="3981169"/>
                <a:ext cx="164353" cy="179293"/>
              </a:xfrm>
              <a:prstGeom prst="corne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Content Placeholder 3" descr="mcl_v.eps">
            <a:extLst>
              <a:ext uri="{FF2B5EF4-FFF2-40B4-BE49-F238E27FC236}">
                <a16:creationId xmlns:a16="http://schemas.microsoft.com/office/drawing/2014/main" id="{2A2E3364-0980-C04C-80F8-2E02D5B9EC5D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5012226" y="1666144"/>
            <a:ext cx="2697075" cy="1822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5B0BFE-7602-F14F-8AC8-00CFB1A1151F}"/>
              </a:ext>
            </a:extLst>
          </p:cNvPr>
          <p:cNvSpPr txBox="1"/>
          <p:nvPr/>
        </p:nvSpPr>
        <p:spPr>
          <a:xfrm>
            <a:off x="5265591" y="564618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GeV</a:t>
            </a:r>
          </a:p>
        </p:txBody>
      </p:sp>
    </p:spTree>
    <p:extLst>
      <p:ext uri="{BB962C8B-B14F-4D97-AF65-F5344CB8AC3E}">
        <p14:creationId xmlns:p14="http://schemas.microsoft.com/office/powerpoint/2010/main" val="326287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8856">
            <a:off x="5696072" y="3654614"/>
            <a:ext cx="1362795" cy="1362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5856"/>
            <a:ext cx="10820400" cy="1232330"/>
          </a:xfrm>
        </p:spPr>
        <p:txBody>
          <a:bodyPr>
            <a:normAutofit/>
          </a:bodyPr>
          <a:lstStyle/>
          <a:p>
            <a:r>
              <a:rPr lang="en-US" dirty="0"/>
              <a:t>Detector integration with the Interaction Region</a:t>
            </a:r>
            <a:br>
              <a:rPr lang="en-US" dirty="0"/>
            </a:br>
            <a:r>
              <a:rPr lang="en-US" sz="2700" dirty="0">
                <a:solidFill>
                  <a:srgbClr val="002AF4"/>
                </a:solidFill>
              </a:rPr>
              <a:t>Lessons learned from HERA</a:t>
            </a:r>
            <a:endParaRPr lang="en-US" sz="2700" baseline="-25000" dirty="0">
              <a:solidFill>
                <a:srgbClr val="002AF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205111" y="3193362"/>
            <a:ext cx="4951572" cy="621082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3337514" y="2412512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Ion beamline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57786" y="2218598"/>
            <a:ext cx="4218659" cy="2226403"/>
          </a:xfrm>
          <a:prstGeom prst="line">
            <a:avLst/>
          </a:prstGeom>
          <a:ln w="3175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21241863">
            <a:off x="7487088" y="2987766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Electron beamline</a:t>
            </a:r>
          </a:p>
        </p:txBody>
      </p:sp>
      <p:sp>
        <p:nvSpPr>
          <p:cNvPr id="76" name="Can 75"/>
          <p:cNvSpPr/>
          <p:nvPr/>
        </p:nvSpPr>
        <p:spPr>
          <a:xfrm rot="15932619">
            <a:off x="4298421" y="2254369"/>
            <a:ext cx="3343625" cy="2555252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Cube 77"/>
          <p:cNvSpPr/>
          <p:nvPr/>
        </p:nvSpPr>
        <p:spPr>
          <a:xfrm rot="15190135">
            <a:off x="7352143" y="3889027"/>
            <a:ext cx="588467" cy="934181"/>
          </a:xfrm>
          <a:prstGeom prst="cube">
            <a:avLst>
              <a:gd name="adj" fmla="val 5825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7676445" y="4445001"/>
            <a:ext cx="1227667" cy="1030111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6-06-28 at 10.1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776">
            <a:off x="5247277" y="2882002"/>
            <a:ext cx="1027812" cy="21308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flipH="1">
            <a:off x="6448158" y="2446668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Screen Shot 2016-06-28 at 10.1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709">
            <a:off x="2824160" y="3838610"/>
            <a:ext cx="1027812" cy="2130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 flipH="1">
            <a:off x="2784750" y="4267328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Cube 76"/>
          <p:cNvSpPr/>
          <p:nvPr/>
        </p:nvSpPr>
        <p:spPr>
          <a:xfrm rot="15846891">
            <a:off x="3983858" y="3402098"/>
            <a:ext cx="490850" cy="932387"/>
          </a:xfrm>
          <a:prstGeom prst="cube">
            <a:avLst>
              <a:gd name="adj" fmla="val 4244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2873317" y="3814444"/>
            <a:ext cx="1331794" cy="486892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830960" y="4501396"/>
            <a:ext cx="1227667" cy="566733"/>
          </a:xfrm>
          <a:prstGeom prst="line">
            <a:avLst/>
          </a:prstGeom>
          <a:ln w="31750">
            <a:solidFill>
              <a:srgbClr val="000090"/>
            </a:solidFill>
            <a:prstDash val="sysDot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 flipV="1">
            <a:off x="5626074" y="2758238"/>
            <a:ext cx="999813" cy="721095"/>
          </a:xfrm>
          <a:prstGeom prst="curvedConnector3">
            <a:avLst>
              <a:gd name="adj1" fmla="val 3424"/>
            </a:avLst>
          </a:prstGeom>
          <a:ln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 flipV="1">
            <a:off x="5455378" y="4272029"/>
            <a:ext cx="134140" cy="187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 flipV="1">
            <a:off x="6721693" y="4215476"/>
            <a:ext cx="166946" cy="2008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 flipV="1">
            <a:off x="6863084" y="4634553"/>
            <a:ext cx="134140" cy="187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562568" y="5068129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7776410" y="4576982"/>
            <a:ext cx="0" cy="369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9102074" y="5017726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8694112" y="4321856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8064777" y="5093925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562568" y="4912858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7979148" y="4399353"/>
            <a:ext cx="551977" cy="59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7739487" y="5068129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09234" y="1668162"/>
            <a:ext cx="22614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Possible to get ~100% acceptance for the whole event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271890" y="5475111"/>
            <a:ext cx="371133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acceptance detector (and IR)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8856">
            <a:off x="5866845" y="3555189"/>
            <a:ext cx="920381" cy="9203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8347">
            <a:off x="5535951" y="3579002"/>
            <a:ext cx="920381" cy="920381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8017742" y="5913147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Crossing angles:  </a:t>
            </a:r>
          </a:p>
          <a:p>
            <a:r>
              <a:rPr lang="en-US" dirty="0" err="1"/>
              <a:t>eRHIC</a:t>
            </a:r>
            <a:r>
              <a:rPr lang="en-US" dirty="0"/>
              <a:t>: 25 </a:t>
            </a:r>
            <a:r>
              <a:rPr lang="en-US" dirty="0" err="1"/>
              <a:t>mrad</a:t>
            </a:r>
            <a:endParaRPr lang="en-US" dirty="0"/>
          </a:p>
          <a:p>
            <a:r>
              <a:rPr lang="en-US" dirty="0"/>
              <a:t>JLEIC :  50 </a:t>
            </a:r>
            <a:r>
              <a:rPr lang="en-US" dirty="0" err="1"/>
              <a:t>mrad</a:t>
            </a:r>
            <a:r>
              <a:rPr lang="en-US" dirty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3169" y="6414073"/>
            <a:ext cx="328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</a:t>
            </a:r>
            <a:r>
              <a:rPr lang="en-US" dirty="0" err="1"/>
              <a:t>Courtesey</a:t>
            </a:r>
            <a:r>
              <a:rPr lang="en-US" dirty="0"/>
              <a:t>: </a:t>
            </a:r>
            <a:r>
              <a:rPr lang="en-US" dirty="0" err="1"/>
              <a:t>Rik</a:t>
            </a:r>
            <a:r>
              <a:rPr lang="en-US" dirty="0"/>
              <a:t> Yoshida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29457-EB70-2A4D-AE02-E00C017C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A1669-CFF1-144C-AE6F-5850E967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B1AA4-0EF4-6644-AB4F-B0A093DE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813" y="351482"/>
            <a:ext cx="10747330" cy="742950"/>
          </a:xfrm>
        </p:spPr>
        <p:txBody>
          <a:bodyPr anchor="t">
            <a:normAutofit/>
          </a:bodyPr>
          <a:lstStyle/>
          <a:p>
            <a:pPr algn="ctr"/>
            <a:r>
              <a:rPr lang="en-US" sz="3200" dirty="0"/>
              <a:t>EIC Detector Concepts, others expected to emerge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C69055-6442-8D45-BF8F-9F4CB9B3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8" y="1085369"/>
            <a:ext cx="4734390" cy="2665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59262-5DF1-C446-A44F-617D39145EE4}"/>
              </a:ext>
            </a:extLst>
          </p:cNvPr>
          <p:cNvSpPr txBox="1"/>
          <p:nvPr/>
        </p:nvSpPr>
        <p:spPr>
          <a:xfrm>
            <a:off x="705813" y="935328"/>
            <a:ext cx="32913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EIC Day 1 detector, with </a:t>
            </a:r>
            <a:r>
              <a:rPr lang="en-US" sz="1350" dirty="0" err="1"/>
              <a:t>BaBar</a:t>
            </a:r>
            <a:r>
              <a:rPr lang="en-US" sz="1350" dirty="0"/>
              <a:t> Solenoid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E6CFED-2C0C-654B-A22F-D843F756B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679" y="956632"/>
            <a:ext cx="3291350" cy="24971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73AF3-58A3-3242-A99F-11BC4C89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E179D-5FDF-7E41-9483-EFCC05EC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518BD-333E-B948-87E8-F4B4521C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4AF4-9BB1-6A45-808E-84A3660AD856}" type="slidenum">
              <a:rPr lang="en-US" smtClean="0"/>
              <a:t>17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0701D2-1AF3-524D-BFEA-B761DE8BD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83" y="4104534"/>
            <a:ext cx="3522117" cy="2558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59D7A-88BB-724E-9D1A-4722D191D646}"/>
              </a:ext>
            </a:extLst>
          </p:cNvPr>
          <p:cNvSpPr txBox="1"/>
          <p:nvPr/>
        </p:nvSpPr>
        <p:spPr>
          <a:xfrm>
            <a:off x="9899155" y="1004864"/>
            <a:ext cx="15539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BeAST</a:t>
            </a:r>
            <a:r>
              <a:rPr lang="en-US" sz="1350" dirty="0"/>
              <a:t> at BNL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A4E76-2741-CE4C-9748-CCFE62D42D3A}"/>
              </a:ext>
            </a:extLst>
          </p:cNvPr>
          <p:cNvSpPr txBox="1"/>
          <p:nvPr/>
        </p:nvSpPr>
        <p:spPr>
          <a:xfrm>
            <a:off x="7262520" y="3793624"/>
            <a:ext cx="36952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JLEIC Detector Concept, with CLEO Solenoid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B28D5-0AC4-0141-93A8-889B939898D4}"/>
              </a:ext>
            </a:extLst>
          </p:cNvPr>
          <p:cNvSpPr txBox="1"/>
          <p:nvPr/>
        </p:nvSpPr>
        <p:spPr>
          <a:xfrm>
            <a:off x="4470400" y="2621288"/>
            <a:ext cx="274347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AF4"/>
                </a:solidFill>
              </a:rPr>
              <a:t>Ample opportunity and need for additional contributors and collaborators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F3DB11-E3AE-9E4C-BF8B-14505D8A5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48" y="4299060"/>
            <a:ext cx="4866179" cy="2558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3A257-C533-E14B-96CA-627D5DA53C8F}"/>
              </a:ext>
            </a:extLst>
          </p:cNvPr>
          <p:cNvSpPr txBox="1"/>
          <p:nvPr/>
        </p:nvSpPr>
        <p:spPr>
          <a:xfrm>
            <a:off x="256345" y="3892106"/>
            <a:ext cx="582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TOPSiDE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ptimized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ID </a:t>
            </a:r>
            <a:r>
              <a:rPr lang="en-US" dirty="0">
                <a:solidFill>
                  <a:srgbClr val="FF0000"/>
                </a:solidFill>
              </a:rPr>
              <a:t>Si</a:t>
            </a:r>
            <a:r>
              <a:rPr lang="en-US" dirty="0"/>
              <a:t>licon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etector for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IC</a:t>
            </a:r>
          </a:p>
        </p:txBody>
      </p:sp>
    </p:spTree>
    <p:extLst>
      <p:ext uri="{BB962C8B-B14F-4D97-AF65-F5344CB8AC3E}">
        <p14:creationId xmlns:p14="http://schemas.microsoft.com/office/powerpoint/2010/main" val="148245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>
          <a:xfrm>
            <a:off x="977030" y="576239"/>
            <a:ext cx="6602010" cy="482815"/>
          </a:xfrm>
          <a:prstGeom prst="rect">
            <a:avLst/>
          </a:prstGeom>
        </p:spPr>
        <p:txBody>
          <a:bodyPr/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en-US" sz="27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EIC Users Group: </a:t>
            </a:r>
            <a:r>
              <a:rPr lang="en-US" altLang="en-US" sz="2700" dirty="0"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/>
              </a:rPr>
              <a:t>EICUG.ORG</a:t>
            </a:r>
            <a:endParaRPr lang="en-US" altLang="en-US" sz="2100" dirty="0">
              <a:solidFill>
                <a:srgbClr val="0000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9362" t="22651" r="18969" b="18057"/>
          <a:stretch/>
        </p:blipFill>
        <p:spPr bwMode="auto">
          <a:xfrm>
            <a:off x="563427" y="2296980"/>
            <a:ext cx="6858000" cy="417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28187" y="1383324"/>
            <a:ext cx="7015613" cy="7909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s-IS" sz="2000" dirty="0">
                <a:latin typeface="Book Antiqua" panose="02040602050305030304" pitchFamily="18" charset="0"/>
              </a:rPr>
              <a:t>Formally established in 2016</a:t>
            </a:r>
          </a:p>
          <a:p>
            <a:r>
              <a:rPr lang="is-IS" sz="2000" dirty="0">
                <a:latin typeface="Book Antiqua" panose="02040602050305030304" pitchFamily="18" charset="0"/>
              </a:rPr>
              <a:t>864 Ph.D. Members from 30 countries, 184 institutions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637" y="2396624"/>
            <a:ext cx="2345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39" y="511298"/>
            <a:ext cx="4049533" cy="29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0533" y="-22621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A283F-44F9-4D46-868A-DFC51DB61676}"/>
              </a:ext>
            </a:extLst>
          </p:cNvPr>
          <p:cNvSpPr txBox="1"/>
          <p:nvPr/>
        </p:nvSpPr>
        <p:spPr>
          <a:xfrm>
            <a:off x="7445429" y="3503374"/>
            <a:ext cx="474657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EICUG Structures in place and active.</a:t>
            </a:r>
          </a:p>
          <a:p>
            <a:endParaRPr lang="en-US" sz="1350" dirty="0"/>
          </a:p>
          <a:p>
            <a:r>
              <a:rPr lang="en-US" sz="1350" dirty="0">
                <a:latin typeface="Book Antiqua" panose="02040602050305030304" pitchFamily="18" charset="0"/>
              </a:rPr>
              <a:t>EIC UG Steering Committee (</a:t>
            </a:r>
            <a:r>
              <a:rPr lang="en-US" sz="1350" dirty="0">
                <a:solidFill>
                  <a:srgbClr val="FF0000"/>
                </a:solidFill>
                <a:latin typeface="Book Antiqua" panose="02040602050305030304" pitchFamily="18" charset="0"/>
              </a:rPr>
              <a:t>w/ European Representative</a:t>
            </a:r>
            <a:r>
              <a:rPr lang="en-US" sz="1350" dirty="0">
                <a:latin typeface="Book Antiqua" panose="02040602050305030304" pitchFamily="18" charset="0"/>
              </a:rPr>
              <a:t>)</a:t>
            </a:r>
          </a:p>
          <a:p>
            <a:r>
              <a:rPr lang="en-US" sz="1350" dirty="0">
                <a:latin typeface="Book Antiqua" panose="02040602050305030304" pitchFamily="18" charset="0"/>
              </a:rPr>
              <a:t>EIC UG Institutional Board</a:t>
            </a:r>
          </a:p>
          <a:p>
            <a:r>
              <a:rPr lang="en-US" sz="1350" dirty="0">
                <a:latin typeface="Book Antiqua" panose="02040602050305030304" pitchFamily="18" charset="0"/>
              </a:rPr>
              <a:t>EIC UG Speaker’s Committee </a:t>
            </a:r>
            <a:r>
              <a:rPr lang="en-US" sz="1350" dirty="0">
                <a:solidFill>
                  <a:srgbClr val="FF0000"/>
                </a:solidFill>
                <a:latin typeface="Book Antiqua" panose="02040602050305030304" pitchFamily="18" charset="0"/>
              </a:rPr>
              <a:t>(w/European Rep.)</a:t>
            </a:r>
          </a:p>
          <a:p>
            <a:endParaRPr lang="en-US" sz="1350" dirty="0">
              <a:latin typeface="Book Antiqua" panose="02040602050305030304" pitchFamily="18" charset="0"/>
            </a:endParaRPr>
          </a:p>
          <a:p>
            <a:r>
              <a:rPr lang="en-US" sz="1350" b="1" dirty="0">
                <a:latin typeface="Book Antiqua" panose="02040602050305030304" pitchFamily="18" charset="0"/>
              </a:rPr>
              <a:t>Task forces on</a:t>
            </a:r>
            <a:r>
              <a:rPr lang="en-US" sz="1350" dirty="0">
                <a:latin typeface="Book Antiqua" panose="02040602050305030304" pitchFamily="18" charset="0"/>
              </a:rPr>
              <a:t>:</a:t>
            </a:r>
          </a:p>
          <a:p>
            <a:r>
              <a:rPr lang="en-US" sz="1350" dirty="0">
                <a:latin typeface="Book Antiqua" panose="02040602050305030304" pitchFamily="18" charset="0"/>
              </a:rPr>
              <a:t>-- Beam polarimetry</a:t>
            </a:r>
          </a:p>
          <a:p>
            <a:r>
              <a:rPr lang="en-US" sz="1350" dirty="0">
                <a:latin typeface="Book Antiqua" panose="02040602050305030304" pitchFamily="18" charset="0"/>
              </a:rPr>
              <a:t>-- Luminosity measurement</a:t>
            </a:r>
          </a:p>
          <a:p>
            <a:r>
              <a:rPr lang="en-US" sz="1350" dirty="0">
                <a:latin typeface="Book Antiqua" panose="02040602050305030304" pitchFamily="18" charset="0"/>
              </a:rPr>
              <a:t>-- Background studies</a:t>
            </a:r>
          </a:p>
          <a:p>
            <a:r>
              <a:rPr lang="en-US" sz="1350" dirty="0">
                <a:latin typeface="Book Antiqua" panose="02040602050305030304" pitchFamily="18" charset="0"/>
              </a:rPr>
              <a:t>-- IR Design</a:t>
            </a:r>
          </a:p>
          <a:p>
            <a:endParaRPr lang="en-US" sz="1350" dirty="0">
              <a:latin typeface="Book Antiqua" panose="02040602050305030304" pitchFamily="18" charset="0"/>
            </a:endParaRPr>
          </a:p>
          <a:p>
            <a:r>
              <a:rPr lang="en-US" sz="1350" dirty="0">
                <a:latin typeface="Book Antiqua" panose="02040602050305030304" pitchFamily="18" charset="0"/>
              </a:rPr>
              <a:t>Annual meetings: Stony Brook (2014), Berkeley (2015), </a:t>
            </a:r>
            <a:r>
              <a:rPr lang="en-US" sz="1350" b="1" dirty="0">
                <a:latin typeface="Book Antiqua" panose="02040602050305030304" pitchFamily="18" charset="0"/>
              </a:rPr>
              <a:t>ANL (2016), </a:t>
            </a:r>
            <a:r>
              <a:rPr lang="en-US" sz="1350" b="1" dirty="0">
                <a:solidFill>
                  <a:srgbClr val="FF0000"/>
                </a:solidFill>
                <a:latin typeface="Book Antiqua" panose="02040602050305030304" pitchFamily="18" charset="0"/>
              </a:rPr>
              <a:t>Trieste (2017), </a:t>
            </a:r>
            <a:r>
              <a:rPr lang="en-US" sz="1350" b="1" dirty="0">
                <a:latin typeface="Book Antiqua" panose="02040602050305030304" pitchFamily="18" charset="0"/>
              </a:rPr>
              <a:t>CAU (2018), </a:t>
            </a:r>
            <a:r>
              <a:rPr lang="en-US" sz="1350" b="1" dirty="0">
                <a:solidFill>
                  <a:srgbClr val="FF0000"/>
                </a:solidFill>
                <a:latin typeface="Book Antiqua" panose="02040602050305030304" pitchFamily="18" charset="0"/>
              </a:rPr>
              <a:t>Paris (2019)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C9F76-FFEB-7743-8B39-23ACB277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D16DE6-ECFE-AB48-94EF-7A667076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F3ED48-6547-9240-924C-8534BC81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4AF4-9BB1-6A45-808E-84A3660AD856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DCC15-5B46-E847-8B81-DAC7303CC0CF}"/>
              </a:ext>
            </a:extLst>
          </p:cNvPr>
          <p:cNvSpPr txBox="1"/>
          <p:nvPr/>
        </p:nvSpPr>
        <p:spPr>
          <a:xfrm>
            <a:off x="1363434" y="6106623"/>
            <a:ext cx="5020926" cy="73866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New:</a:t>
            </a:r>
          </a:p>
          <a:p>
            <a:pPr algn="ctr"/>
            <a:r>
              <a:rPr lang="en-US" sz="1400" dirty="0">
                <a:hlinkClick r:id="rId5"/>
              </a:rPr>
              <a:t>Center for Frontiers in Nuclear Science </a:t>
            </a:r>
            <a:r>
              <a:rPr lang="en-US" sz="1400" dirty="0"/>
              <a:t>(at Stony Brook/BNL)</a:t>
            </a:r>
          </a:p>
          <a:p>
            <a:pPr algn="ctr"/>
            <a:r>
              <a:rPr lang="en-US" sz="1400" dirty="0">
                <a:hlinkClick r:id="rId6"/>
              </a:rPr>
              <a:t>EIC</a:t>
            </a:r>
            <a:r>
              <a:rPr lang="en-US" sz="1400" baseline="30000" dirty="0">
                <a:hlinkClick r:id="rId6"/>
              </a:rPr>
              <a:t>2</a:t>
            </a:r>
            <a:r>
              <a:rPr lang="en-US" sz="1400" dirty="0"/>
              <a:t> at Jefferson Laboratory</a:t>
            </a:r>
          </a:p>
        </p:txBody>
      </p:sp>
    </p:spTree>
    <p:extLst>
      <p:ext uri="{BB962C8B-B14F-4D97-AF65-F5344CB8AC3E}">
        <p14:creationId xmlns:p14="http://schemas.microsoft.com/office/powerpoint/2010/main" val="3857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26204-6D80-3140-B3AE-57AEC7C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362201"/>
            <a:ext cx="11228916" cy="2200275"/>
          </a:xfrm>
        </p:spPr>
        <p:txBody>
          <a:bodyPr/>
          <a:lstStyle/>
          <a:p>
            <a:r>
              <a:rPr lang="en-US" cap="none" dirty="0"/>
              <a:t>The National Academy Review of the EIC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44197-C3CE-C144-95F3-7B0FA4686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2017-2018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858E-B23F-9A4C-A36A-8492D256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CACE3-76C4-6847-B7E9-4186DD78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7E73B-09EB-4249-AFDC-305B607C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9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SAC LRP 2015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13" y="1018264"/>
            <a:ext cx="4003201" cy="5180612"/>
          </a:xfrm>
          <a:prstGeom prst="rect">
            <a:avLst/>
          </a:prstGeom>
          <a:ln w="41275">
            <a:solidFill>
              <a:srgbClr val="002AF4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66013" y="1217622"/>
            <a:ext cx="602524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	   </a:t>
            </a:r>
          </a:p>
          <a:p>
            <a:r>
              <a:rPr lang="en-US" sz="2000" u="sng" dirty="0">
                <a:solidFill>
                  <a:srgbClr val="FF0000"/>
                </a:solidFill>
              </a:rPr>
              <a:t>RECOMMENDATION: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Apple Chancery"/>
                <a:cs typeface="Apple Chancery"/>
              </a:rPr>
              <a:t>We recommend a high-energy high-luminosity polarized EIC as the highest priority for new facility construction following the completion of FRIB.	  </a:t>
            </a:r>
            <a:endParaRPr lang="en-US" sz="2000" dirty="0">
              <a:solidFill>
                <a:srgbClr val="0000FF"/>
              </a:solidFill>
              <a:latin typeface="+mj-lt"/>
              <a:cs typeface="Apple Chancery"/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u="sng" dirty="0">
                <a:solidFill>
                  <a:srgbClr val="FF0000"/>
                </a:solidFill>
              </a:rPr>
              <a:t>Initiatives:</a:t>
            </a:r>
          </a:p>
          <a:p>
            <a:r>
              <a:rPr lang="en-US" dirty="0">
                <a:solidFill>
                  <a:srgbClr val="5C697C"/>
                </a:solidFill>
              </a:rPr>
              <a:t>Theory 	     </a:t>
            </a:r>
          </a:p>
          <a:p>
            <a:r>
              <a:rPr lang="en-US" dirty="0">
                <a:solidFill>
                  <a:srgbClr val="5C697C"/>
                </a:solidFill>
              </a:rPr>
              <a:t>Detector &amp; Accelerator R&amp;D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013" y="5891099"/>
            <a:ext cx="3015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science.energy.gov</a:t>
            </a:r>
            <a:r>
              <a:rPr lang="en-US" sz="1400" dirty="0"/>
              <a:t>/</a:t>
            </a:r>
            <a:r>
              <a:rPr lang="en-US" sz="1400" dirty="0" err="1"/>
              <a:t>np</a:t>
            </a:r>
            <a:r>
              <a:rPr lang="en-US" sz="1400" dirty="0"/>
              <a:t>/reports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6013" y="4721548"/>
            <a:ext cx="652598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Detector R&amp;D money ~1.3M/</a:t>
            </a:r>
            <a:r>
              <a:rPr lang="en-US" dirty="0" err="1"/>
              <a:t>yr</a:t>
            </a:r>
            <a:r>
              <a:rPr lang="en-US" dirty="0"/>
              <a:t> since 2011</a:t>
            </a:r>
          </a:p>
          <a:p>
            <a:r>
              <a:rPr lang="en-US" dirty="0"/>
              <a:t>Significant increase </a:t>
            </a:r>
            <a:r>
              <a:rPr lang="en-US" dirty="0">
                <a:sym typeface="Wingdings"/>
              </a:rPr>
              <a:t>anticipated </a:t>
            </a:r>
            <a:r>
              <a:rPr lang="en-US" dirty="0" err="1">
                <a:sym typeface="Wingdings"/>
              </a:rPr>
              <a:t>soonr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Since FY 2017</a:t>
            </a:r>
          </a:p>
          <a:p>
            <a:r>
              <a:rPr lang="en-US" dirty="0"/>
              <a:t>EIC Accelerator R&amp;D already assigned $7m/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70F479-3575-6F49-ACF1-64F175CA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0F3AD-4256-7E41-9831-421075E7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A491E-B739-4048-B464-DB2EE5BD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62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2AF4"/>
                </a:solidFill>
              </a:rPr>
              <a:t>Statement of Task from the Office of Science (DOE/NSF) to the</a:t>
            </a:r>
            <a:br>
              <a:rPr lang="en-US" sz="3200" dirty="0"/>
            </a:br>
            <a:r>
              <a:rPr lang="en-US" sz="3200" dirty="0"/>
              <a:t>National Academy of Science, Engineering &amp; Medicine (NAS)</a:t>
            </a:r>
            <a:endParaRPr lang="en-US" sz="2000" dirty="0">
              <a:solidFill>
                <a:srgbClr val="002AF4"/>
              </a:solidFill>
            </a:endParaRPr>
          </a:p>
        </p:txBody>
      </p:sp>
      <p:pic>
        <p:nvPicPr>
          <p:cNvPr id="7" name="Content Placeholder 6" descr="Screen Shot 2018-10-09 at 1.45.4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10463134" cy="535168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5D78CB-AE1D-C148-9762-2F21B7521149}"/>
              </a:ext>
            </a:extLst>
          </p:cNvPr>
          <p:cNvSpPr/>
          <p:nvPr/>
        </p:nvSpPr>
        <p:spPr>
          <a:xfrm>
            <a:off x="284813" y="3072984"/>
            <a:ext cx="11437495" cy="3537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69" y="35713"/>
            <a:ext cx="11545301" cy="1143000"/>
          </a:xfrm>
        </p:spPr>
        <p:txBody>
          <a:bodyPr/>
          <a:lstStyle/>
          <a:p>
            <a:r>
              <a:rPr lang="en-US" dirty="0"/>
              <a:t>EIC Science Endorsed Unanimously by the NAS</a:t>
            </a:r>
          </a:p>
        </p:txBody>
      </p:sp>
      <p:pic>
        <p:nvPicPr>
          <p:cNvPr id="7" name="Content Placeholder 6" descr="NAS cove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22" r="-80822"/>
          <a:stretch>
            <a:fillRect/>
          </a:stretch>
        </p:blipFill>
        <p:spPr>
          <a:xfrm>
            <a:off x="4251202" y="1136236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Screen Shot 2018-10-13 at 4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7" y="1134737"/>
            <a:ext cx="3485484" cy="4513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9524" y="5759240"/>
            <a:ext cx="3787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Developed by US QCD community</a:t>
            </a:r>
          </a:p>
          <a:p>
            <a:pPr algn="ctr"/>
            <a:r>
              <a:rPr lang="en-US" dirty="0"/>
              <a:t>over two decades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0245" y="5793688"/>
            <a:ext cx="279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Developed by NAS with</a:t>
            </a:r>
          </a:p>
          <a:p>
            <a:pPr algn="ctr"/>
            <a:r>
              <a:rPr lang="en-US" dirty="0"/>
              <a:t>broad science perspective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27552" y="7011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42988" y="4674680"/>
            <a:ext cx="3046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EIC science: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compelling, fundamental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and timely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3492D-D151-AA4D-87ED-556A5D9CD608}"/>
              </a:ext>
            </a:extLst>
          </p:cNvPr>
          <p:cNvSpPr txBox="1"/>
          <p:nvPr/>
        </p:nvSpPr>
        <p:spPr>
          <a:xfrm>
            <a:off x="9894263" y="1400181"/>
            <a:ext cx="2143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solidFill>
                  <a:srgbClr val="002AF4"/>
                </a:solidFill>
              </a:rPr>
              <a:t> consensus </a:t>
            </a:r>
            <a:r>
              <a:rPr lang="en-US" dirty="0"/>
              <a:t>report</a:t>
            </a:r>
          </a:p>
          <a:p>
            <a:r>
              <a:rPr lang="en-US" dirty="0"/>
              <a:t>July 26, 2018</a:t>
            </a:r>
          </a:p>
        </p:txBody>
      </p:sp>
    </p:spTree>
    <p:extLst>
      <p:ext uri="{BB962C8B-B14F-4D97-AF65-F5344CB8AC3E}">
        <p14:creationId xmlns:p14="http://schemas.microsoft.com/office/powerpoint/2010/main" val="37210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81EF-39CE-6B4C-9D69-EDBC9A01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77" y="609600"/>
            <a:ext cx="10972800" cy="990600"/>
          </a:xfrm>
        </p:spPr>
        <p:txBody>
          <a:bodyPr/>
          <a:lstStyle/>
          <a:p>
            <a:r>
              <a:rPr lang="en-US" dirty="0"/>
              <a:t>National Academy’s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6D19-404D-9E46-ABAF-6ACB485C0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77" y="1600200"/>
            <a:ext cx="11900847" cy="5239512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Finding 1</a:t>
            </a:r>
            <a:r>
              <a:rPr lang="en-US" sz="2000" dirty="0"/>
              <a:t>: An EIC can uniquely address three profound questions about nucleons—neutrons and protons—and how they are assembled to form the nuclei of atoms: </a:t>
            </a:r>
          </a:p>
          <a:p>
            <a:pPr lvl="1"/>
            <a:r>
              <a:rPr lang="en-US" sz="2000" dirty="0"/>
              <a:t> How does the </a:t>
            </a:r>
            <a:r>
              <a:rPr lang="en-US" sz="2000" dirty="0">
                <a:solidFill>
                  <a:srgbClr val="FF0000"/>
                </a:solidFill>
              </a:rPr>
              <a:t>mass</a:t>
            </a:r>
            <a:r>
              <a:rPr lang="en-US" sz="2000" dirty="0"/>
              <a:t> of the nucleon arise? </a:t>
            </a:r>
          </a:p>
          <a:p>
            <a:pPr lvl="1"/>
            <a:r>
              <a:rPr lang="en-US" sz="2000" dirty="0"/>
              <a:t> How does the </a:t>
            </a:r>
            <a:r>
              <a:rPr lang="en-US" sz="2000" dirty="0">
                <a:solidFill>
                  <a:srgbClr val="FF0000"/>
                </a:solidFill>
              </a:rPr>
              <a:t>spin</a:t>
            </a:r>
            <a:r>
              <a:rPr lang="en-US" sz="2000" dirty="0"/>
              <a:t> of the nucleon arise? </a:t>
            </a:r>
          </a:p>
          <a:p>
            <a:pPr lvl="1"/>
            <a:r>
              <a:rPr lang="en-US" sz="2000" dirty="0"/>
              <a:t> What are the </a:t>
            </a:r>
            <a:r>
              <a:rPr lang="en-US" sz="2000" dirty="0">
                <a:solidFill>
                  <a:srgbClr val="FF0000"/>
                </a:solidFill>
              </a:rPr>
              <a:t>emergent properties </a:t>
            </a:r>
            <a:r>
              <a:rPr lang="en-US" sz="2000" dirty="0"/>
              <a:t>of dense systems of gluons?</a:t>
            </a:r>
          </a:p>
          <a:p>
            <a:r>
              <a:rPr lang="en-US" sz="2000" b="1" dirty="0"/>
              <a:t>Finding 2:</a:t>
            </a:r>
            <a:r>
              <a:rPr lang="en-US" sz="2000" dirty="0"/>
              <a:t> These three high-priority science questions can be answered by an EIC with </a:t>
            </a:r>
            <a:r>
              <a:rPr lang="en-US" sz="2000" dirty="0">
                <a:solidFill>
                  <a:srgbClr val="0000FF"/>
                </a:solidFill>
              </a:rPr>
              <a:t>highly polarized beams </a:t>
            </a:r>
            <a:r>
              <a:rPr lang="en-US" sz="2000" dirty="0"/>
              <a:t>of electrons and ions, with </a:t>
            </a:r>
            <a:r>
              <a:rPr lang="en-US" sz="2000" dirty="0">
                <a:solidFill>
                  <a:srgbClr val="FF0000"/>
                </a:solidFill>
              </a:rPr>
              <a:t>sufficiently high luminosity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0000"/>
                </a:solidFill>
              </a:rPr>
              <a:t>sufficient, and variable, center-of-mass energy</a:t>
            </a:r>
            <a:r>
              <a:rPr lang="en-US" sz="2000" dirty="0"/>
              <a:t>. </a:t>
            </a:r>
          </a:p>
          <a:p>
            <a:r>
              <a:rPr lang="en-US" sz="2000" b="1" dirty="0"/>
              <a:t>Finding 3</a:t>
            </a:r>
            <a:r>
              <a:rPr lang="en-US" sz="2000" dirty="0"/>
              <a:t>: An EIC would be a unique facility in the world and would maintain U.S. leadership in nuclear physics. </a:t>
            </a:r>
          </a:p>
          <a:p>
            <a:r>
              <a:rPr lang="en-US" sz="2000" b="1" dirty="0"/>
              <a:t>Finding 4: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8F2FF4"/>
                </a:solidFill>
              </a:rPr>
              <a:t>An EIC would maintain U.S. leadership in the accelerator science and technology of colliders and help to maintain scientific leadership more broadly. </a:t>
            </a:r>
          </a:p>
          <a:p>
            <a:r>
              <a:rPr lang="en-US" sz="2000" b="1" dirty="0"/>
              <a:t>Finding 5:</a:t>
            </a:r>
            <a:r>
              <a:rPr lang="en-US" sz="2000" dirty="0"/>
              <a:t> Taking advantage of </a:t>
            </a:r>
            <a:r>
              <a:rPr lang="en-US" sz="2000" dirty="0">
                <a:solidFill>
                  <a:srgbClr val="0000FF"/>
                </a:solidFill>
              </a:rPr>
              <a:t>existing accelerator infrastructure </a:t>
            </a:r>
            <a:r>
              <a:rPr lang="en-US" sz="2000" dirty="0"/>
              <a:t>and accelerator expertise would make development of an </a:t>
            </a:r>
            <a:r>
              <a:rPr lang="en-US" sz="2000" dirty="0">
                <a:solidFill>
                  <a:srgbClr val="0000FF"/>
                </a:solidFill>
              </a:rPr>
              <a:t>EIC cost effective and would potentially reduce risk</a:t>
            </a:r>
            <a:r>
              <a:rPr lang="en-US" sz="2000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CFB7C-1FE2-4A46-95D4-56D7FE89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42B5E-2AAC-1E48-8F48-F8F16D96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E2B59-344B-D342-B236-F615E2B8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6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7EFF-21FE-8A4F-90DF-77CB0F4A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6" y="848193"/>
            <a:ext cx="10972800" cy="990600"/>
          </a:xfrm>
        </p:spPr>
        <p:txBody>
          <a:bodyPr/>
          <a:lstStyle/>
          <a:p>
            <a:r>
              <a:rPr lang="en-US" dirty="0"/>
              <a:t>National Academy’s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16E9-1022-934A-A5C1-E23FB2DB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00200"/>
            <a:ext cx="12078269" cy="5141794"/>
          </a:xfrm>
        </p:spPr>
        <p:txBody>
          <a:bodyPr anchor="ctr">
            <a:normAutofit/>
          </a:bodyPr>
          <a:lstStyle/>
          <a:p>
            <a:r>
              <a:rPr lang="en-US" b="1" dirty="0"/>
              <a:t>Finding 6:</a:t>
            </a:r>
            <a:r>
              <a:rPr lang="en-US" dirty="0"/>
              <a:t> The current </a:t>
            </a:r>
            <a:r>
              <a:rPr lang="en-US" dirty="0">
                <a:solidFill>
                  <a:srgbClr val="8F2FF4"/>
                </a:solidFill>
              </a:rPr>
              <a:t>accelerator R&amp;D program </a:t>
            </a:r>
            <a:r>
              <a:rPr lang="en-US" dirty="0"/>
              <a:t>supported by DOE is crucial to addressing outstanding design challenges. </a:t>
            </a:r>
          </a:p>
          <a:p>
            <a:r>
              <a:rPr lang="en-US" b="1" dirty="0"/>
              <a:t>Finding 7</a:t>
            </a:r>
            <a:r>
              <a:rPr lang="en-US" dirty="0"/>
              <a:t>: </a:t>
            </a:r>
            <a:r>
              <a:rPr lang="en-US" dirty="0">
                <a:solidFill>
                  <a:srgbClr val="C00000"/>
                </a:solidFill>
              </a:rPr>
              <a:t>To realize fully the scientific opportunities an EIC would enable</a:t>
            </a:r>
            <a:r>
              <a:rPr lang="en-US" dirty="0"/>
              <a:t>, </a:t>
            </a:r>
            <a:r>
              <a:rPr lang="en-US" u="sng" dirty="0">
                <a:solidFill>
                  <a:srgbClr val="0000FF"/>
                </a:solidFill>
              </a:rPr>
              <a:t>a theory program </a:t>
            </a:r>
            <a:r>
              <a:rPr lang="en-US" dirty="0">
                <a:solidFill>
                  <a:srgbClr val="C00000"/>
                </a:solidFill>
              </a:rPr>
              <a:t>will be required to predict and interpret the experimental  results within the context of QCD, and furthermore, to glean the fundamental insights into QCD that an EIC can reveal</a:t>
            </a:r>
            <a:r>
              <a:rPr lang="en-US" dirty="0"/>
              <a:t>. </a:t>
            </a:r>
          </a:p>
          <a:p>
            <a:r>
              <a:rPr lang="en-US" b="1" dirty="0"/>
              <a:t>Finding 8</a:t>
            </a:r>
            <a:r>
              <a:rPr lang="en-US" dirty="0"/>
              <a:t>: The U.S. nuclear science community has been </a:t>
            </a:r>
            <a:r>
              <a:rPr lang="en-US" u="sng" dirty="0">
                <a:solidFill>
                  <a:srgbClr val="002AF4"/>
                </a:solidFill>
              </a:rPr>
              <a:t>thorough and thoughtful in its planning for the future</a:t>
            </a:r>
            <a:r>
              <a:rPr lang="en-US" dirty="0"/>
              <a:t>, taking into account both science priorities and budgetary realities. Its 2015 Long Range Plan identifies the construction of a high-luminosity polarized EIC as the highest priority for new facility construction </a:t>
            </a:r>
            <a:r>
              <a:rPr lang="en-US" u="sng" dirty="0">
                <a:solidFill>
                  <a:srgbClr val="002AF4"/>
                </a:solidFill>
              </a:rPr>
              <a:t>following the completion </a:t>
            </a:r>
            <a:r>
              <a:rPr lang="en-US" dirty="0"/>
              <a:t>of the Facility for Rare Isotope Beams (FRIB) at Michigan State University. </a:t>
            </a:r>
          </a:p>
          <a:p>
            <a:r>
              <a:rPr lang="en-US" b="1" dirty="0"/>
              <a:t>Finding 9: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The broader impacts of building an EIC in the United States are significant in related fields of science</a:t>
            </a:r>
            <a:r>
              <a:rPr lang="en-US" dirty="0"/>
              <a:t>, including in particular the </a:t>
            </a:r>
            <a:r>
              <a:rPr lang="en-US" dirty="0">
                <a:solidFill>
                  <a:srgbClr val="8F2FF4"/>
                </a:solidFill>
              </a:rPr>
              <a:t>accelerator science and technology of colliders</a:t>
            </a:r>
            <a:r>
              <a:rPr lang="en-US" dirty="0"/>
              <a:t> and workforce development.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E925-C502-EE43-B995-D4EF316C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29C1-8A8D-8542-A167-1920589B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5F01A-4E8F-864C-BB18-C2FB8F96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34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59" y="726967"/>
            <a:ext cx="6500081" cy="4515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3025">
            <a:solidFill>
              <a:schemeClr val="accent2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50" y="672648"/>
            <a:ext cx="1588138" cy="175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46" y="489463"/>
            <a:ext cx="1889604" cy="22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07" y="2934613"/>
            <a:ext cx="1583244" cy="2289283"/>
          </a:xfrm>
          <a:prstGeom prst="rect">
            <a:avLst/>
          </a:prstGeom>
          <a:noFill/>
          <a:ln w="73025">
            <a:solidFill>
              <a:schemeClr val="accent2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046" y="5448936"/>
            <a:ext cx="7959095" cy="954107"/>
          </a:xfrm>
          <a:prstGeom prst="rect">
            <a:avLst/>
          </a:prstGeom>
          <a:solidFill>
            <a:srgbClr val="002A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ldhabi" pitchFamily="2" charset="-78"/>
                <a:cs typeface="Aldhabi" pitchFamily="2" charset="-78"/>
              </a:rPr>
              <a:t>NAS Study endorses machine parameters suggested by the  2012 White Paper and 2015 NSAC Long Range Plan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April 26,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2FDA13-6B6D-154D-A564-F144070292E7}"/>
              </a:ext>
            </a:extLst>
          </p:cNvPr>
          <p:cNvCxnSpPr>
            <a:cxnSpLocks/>
          </p:cNvCxnSpPr>
          <p:nvPr/>
        </p:nvCxnSpPr>
        <p:spPr>
          <a:xfrm>
            <a:off x="1578494" y="2533690"/>
            <a:ext cx="864220" cy="0"/>
          </a:xfrm>
          <a:prstGeom prst="line">
            <a:avLst/>
          </a:prstGeom>
          <a:ln w="412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6EE6E9-0388-2C46-96D3-A0E2DD9340D9}"/>
              </a:ext>
            </a:extLst>
          </p:cNvPr>
          <p:cNvCxnSpPr>
            <a:cxnSpLocks/>
          </p:cNvCxnSpPr>
          <p:nvPr/>
        </p:nvCxnSpPr>
        <p:spPr>
          <a:xfrm>
            <a:off x="4053195" y="2979819"/>
            <a:ext cx="864220" cy="0"/>
          </a:xfrm>
          <a:prstGeom prst="line">
            <a:avLst/>
          </a:prstGeom>
          <a:ln w="412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F0AD2F-2EB3-EC42-BC6D-FD3E57CEA902}"/>
              </a:ext>
            </a:extLst>
          </p:cNvPr>
          <p:cNvCxnSpPr>
            <a:cxnSpLocks/>
          </p:cNvCxnSpPr>
          <p:nvPr/>
        </p:nvCxnSpPr>
        <p:spPr>
          <a:xfrm>
            <a:off x="3626740" y="3206817"/>
            <a:ext cx="2124308" cy="0"/>
          </a:xfrm>
          <a:prstGeom prst="line">
            <a:avLst/>
          </a:prstGeom>
          <a:ln w="412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D47E4-5116-6C43-B058-680D84C0674B}"/>
              </a:ext>
            </a:extLst>
          </p:cNvPr>
          <p:cNvCxnSpPr>
            <a:cxnSpLocks/>
          </p:cNvCxnSpPr>
          <p:nvPr/>
        </p:nvCxnSpPr>
        <p:spPr>
          <a:xfrm>
            <a:off x="4866577" y="4319675"/>
            <a:ext cx="2124308" cy="0"/>
          </a:xfrm>
          <a:prstGeom prst="line">
            <a:avLst/>
          </a:prstGeom>
          <a:ln w="412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9EDB-95B6-964C-A4C2-E5B7A8944CFF}"/>
              </a:ext>
            </a:extLst>
          </p:cNvPr>
          <p:cNvCxnSpPr>
            <a:cxnSpLocks/>
          </p:cNvCxnSpPr>
          <p:nvPr/>
        </p:nvCxnSpPr>
        <p:spPr>
          <a:xfrm>
            <a:off x="1854851" y="4322992"/>
            <a:ext cx="2124308" cy="0"/>
          </a:xfrm>
          <a:prstGeom prst="line">
            <a:avLst/>
          </a:prstGeom>
          <a:ln w="412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A9CBEB-46E5-6F4E-9370-914E40B87E96}"/>
              </a:ext>
            </a:extLst>
          </p:cNvPr>
          <p:cNvCxnSpPr>
            <a:cxnSpLocks/>
          </p:cNvCxnSpPr>
          <p:nvPr/>
        </p:nvCxnSpPr>
        <p:spPr>
          <a:xfrm>
            <a:off x="4434468" y="2323950"/>
            <a:ext cx="1923586" cy="0"/>
          </a:xfrm>
          <a:prstGeom prst="line">
            <a:avLst/>
          </a:prstGeom>
          <a:ln w="34925">
            <a:solidFill>
              <a:srgbClr val="002AF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08C6B73-7E8C-B04B-9003-415BC178B98A}"/>
              </a:ext>
            </a:extLst>
          </p:cNvPr>
          <p:cNvCxnSpPr/>
          <p:nvPr/>
        </p:nvCxnSpPr>
        <p:spPr>
          <a:xfrm flipH="1" flipV="1">
            <a:off x="7390151" y="3942413"/>
            <a:ext cx="1190471" cy="509666"/>
          </a:xfrm>
          <a:prstGeom prst="straightConnector1">
            <a:avLst/>
          </a:prstGeom>
          <a:ln w="730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80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taG_Delta_Sigma.png">
            <a:extLst>
              <a:ext uri="{FF2B5EF4-FFF2-40B4-BE49-F238E27FC236}">
                <a16:creationId xmlns:a16="http://schemas.microsoft.com/office/drawing/2014/main" id="{1D6A4882-8CA7-D14F-BD0B-D7453B14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36" y="3267514"/>
            <a:ext cx="1814399" cy="1800792"/>
          </a:xfrm>
          <a:prstGeom prst="rect">
            <a:avLst/>
          </a:prstGeo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4E8FA2EA-ADC4-F94C-925A-2AFB4349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2800" dirty="0"/>
              <a:t>EIC science and required luminosity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0113810-9BE7-F340-82CB-6AD10A59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CD03F-ED09-EC4B-8276-2CDBC98A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US"/>
              <a:t>EIC at US QCD All Hands Meeting @ 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39552-6ECE-A44C-BE39-A200B7B4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06AB4AF4-9BB1-6A45-808E-84A3660AD856}" type="slidenum">
              <a:rPr lang="en-US" smtClean="0"/>
              <a:pPr>
                <a:spcAft>
                  <a:spcPts val="450"/>
                </a:spcAft>
              </a:pPr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FB572-57B1-8045-BECE-118038224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198" y="1167754"/>
            <a:ext cx="5889070" cy="39005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C06A811-25A6-E443-B7F9-EB8D2B3EC4E8}"/>
              </a:ext>
            </a:extLst>
          </p:cNvPr>
          <p:cNvGrpSpPr/>
          <p:nvPr/>
        </p:nvGrpSpPr>
        <p:grpSpPr>
          <a:xfrm>
            <a:off x="9120378" y="3998328"/>
            <a:ext cx="2139956" cy="2395180"/>
            <a:chOff x="6600521" y="3766365"/>
            <a:chExt cx="2139956" cy="23951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2A6C50-EA80-8945-993A-DB81566C2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0521" y="3766365"/>
              <a:ext cx="2139956" cy="21399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0A26B7-E324-D841-A695-7DA4472A3614}"/>
                </a:ext>
              </a:extLst>
            </p:cNvPr>
            <p:cNvSpPr txBox="1"/>
            <p:nvPr/>
          </p:nvSpPr>
          <p:spPr>
            <a:xfrm>
              <a:off x="6731273" y="5761435"/>
              <a:ext cx="19688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Gluons at high energy in nuclei:</a:t>
              </a:r>
            </a:p>
            <a:p>
              <a:pPr algn="ctr"/>
              <a:r>
                <a:rPr lang="en-US" sz="1000" dirty="0"/>
                <a:t>(Gluon imaging in nuclei)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F84000-1BC6-504D-8A3F-E660CA966E66}"/>
              </a:ext>
            </a:extLst>
          </p:cNvPr>
          <p:cNvGrpSpPr/>
          <p:nvPr/>
        </p:nvGrpSpPr>
        <p:grpSpPr>
          <a:xfrm>
            <a:off x="5195705" y="5634052"/>
            <a:ext cx="3450534" cy="1008463"/>
            <a:chOff x="2190773" y="5290547"/>
            <a:chExt cx="4106814" cy="12817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2E471A-DD55-EB49-AFB7-1B1CF818A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2143" y="5290547"/>
              <a:ext cx="3586097" cy="8913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8F01E4-0D5E-AF48-94D7-59BFFFD9FA37}"/>
                </a:ext>
              </a:extLst>
            </p:cNvPr>
            <p:cNvSpPr txBox="1"/>
            <p:nvPr/>
          </p:nvSpPr>
          <p:spPr>
            <a:xfrm>
              <a:off x="2190773" y="6259376"/>
              <a:ext cx="4106814" cy="312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Color propagation, neutralization in nuclei &amp; hadronization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E6E033-22B2-BA45-BFAE-13276473069F}"/>
              </a:ext>
            </a:extLst>
          </p:cNvPr>
          <p:cNvGrpSpPr/>
          <p:nvPr/>
        </p:nvGrpSpPr>
        <p:grpSpPr>
          <a:xfrm>
            <a:off x="8905144" y="757594"/>
            <a:ext cx="2962655" cy="2185560"/>
            <a:chOff x="6115050" y="943170"/>
            <a:chExt cx="2962655" cy="2185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E05948-4279-6945-A3DA-45A3CC5F3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050" y="943170"/>
              <a:ext cx="2962655" cy="18917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447BC5-FC56-834E-9DED-7A075254CE22}"/>
                </a:ext>
              </a:extLst>
            </p:cNvPr>
            <p:cNvSpPr txBox="1"/>
            <p:nvPr/>
          </p:nvSpPr>
          <p:spPr>
            <a:xfrm>
              <a:off x="6872337" y="2882509"/>
              <a:ext cx="16866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Gluon imaging in nucleons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253890-4F15-F844-A944-A40F37C3E931}"/>
              </a:ext>
            </a:extLst>
          </p:cNvPr>
          <p:cNvGrpSpPr/>
          <p:nvPr/>
        </p:nvGrpSpPr>
        <p:grpSpPr>
          <a:xfrm>
            <a:off x="626866" y="619346"/>
            <a:ext cx="2522483" cy="2029970"/>
            <a:chOff x="109315" y="491832"/>
            <a:chExt cx="2671675" cy="23246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7ADB41-83E3-984E-BA7B-65046CCA9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164" y="491832"/>
              <a:ext cx="1793979" cy="19245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BA7982-9C44-E94B-882C-826E6DFA39B6}"/>
                </a:ext>
              </a:extLst>
            </p:cNvPr>
            <p:cNvSpPr txBox="1"/>
            <p:nvPr/>
          </p:nvSpPr>
          <p:spPr>
            <a:xfrm>
              <a:off x="109315" y="2416370"/>
              <a:ext cx="2671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2+1D imaging of quarks and gluons, dynamics,  and emergence of  spin &amp; mass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E7BA293-9933-1643-8CC7-FE7BC906F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1" y="6019730"/>
            <a:ext cx="647272" cy="8382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E36113-894A-3F4E-9BB8-D46E669E6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5482" y="6005811"/>
            <a:ext cx="587717" cy="852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E81FEA-3B1B-B144-8800-B3A6B16AA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32" t="-13485" b="-9481"/>
          <a:stretch/>
        </p:blipFill>
        <p:spPr>
          <a:xfrm>
            <a:off x="2472025" y="4901831"/>
            <a:ext cx="2055742" cy="21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86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1717-129F-B740-BFBA-F1BAA3B5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470" y="1085913"/>
            <a:ext cx="5972330" cy="1538130"/>
          </a:xfrm>
        </p:spPr>
        <p:txBody>
          <a:bodyPr>
            <a:normAutofit fontScale="90000"/>
          </a:bodyPr>
          <a:lstStyle/>
          <a:p>
            <a:r>
              <a:rPr lang="en-US" sz="2500" dirty="0"/>
              <a:t>Consensus Study Report on  the US based Electron Ion Collider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>
                <a:solidFill>
                  <a:srgbClr val="002AF4"/>
                </a:solidFill>
              </a:rPr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70568-DA79-B145-AFC2-C9E4C5157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469" y="2624043"/>
            <a:ext cx="6196191" cy="34700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>
                <a:latin typeface="+mn-lt"/>
              </a:rPr>
              <a:t>The science questions that an EIC will answer </a:t>
            </a:r>
            <a:r>
              <a:rPr lang="en-US" sz="2200" i="1" dirty="0">
                <a:latin typeface="+mn-lt"/>
              </a:rPr>
              <a:t>are </a:t>
            </a:r>
            <a:r>
              <a:rPr lang="en-US" sz="2200" i="1" dirty="0">
                <a:solidFill>
                  <a:srgbClr val="C00000"/>
                </a:solidFill>
                <a:latin typeface="+mn-lt"/>
              </a:rPr>
              <a:t>central</a:t>
            </a:r>
            <a:r>
              <a:rPr lang="en-US" sz="2200" i="1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to completing an understanding of atoms as well as being integral to the agenda of nuclear physics today. In addition, the development of an EIC would </a:t>
            </a:r>
            <a:r>
              <a:rPr lang="en-US" sz="2200" i="1" dirty="0">
                <a:solidFill>
                  <a:srgbClr val="C00000"/>
                </a:solidFill>
                <a:latin typeface="+mn-lt"/>
              </a:rPr>
              <a:t>advance accelerator science and technology</a:t>
            </a:r>
            <a:r>
              <a:rPr lang="en-US" sz="2200" i="1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in nuclear science; it would as well </a:t>
            </a:r>
            <a:r>
              <a:rPr lang="en-US" sz="2200" i="1" dirty="0">
                <a:solidFill>
                  <a:srgbClr val="C00000"/>
                </a:solidFill>
                <a:latin typeface="+mn-lt"/>
              </a:rPr>
              <a:t>benefit other fields of accelerator based science and society</a:t>
            </a:r>
            <a:r>
              <a:rPr lang="en-US" sz="2200" dirty="0">
                <a:latin typeface="+mn-lt"/>
              </a:rPr>
              <a:t>, from medicine through materials science to elementary particle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AA24F-2B63-4941-8C6A-15C61E1C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6DBC5-F5ED-9944-9F4B-7257C5BB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EIC at US QCD All Hands Meeting @ 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2BA-AD0A-6B4B-AB60-ABBFAF73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2624407-28DE-BD41-95A4-C2879D3551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6" descr="NAS cover.jpeg">
            <a:extLst>
              <a:ext uri="{FF2B5EF4-FFF2-40B4-BE49-F238E27FC236}">
                <a16:creationId xmlns:a16="http://schemas.microsoft.com/office/drawing/2014/main" id="{7FA8C4B3-FC5F-9149-B9E0-26524271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22" r="-80822"/>
          <a:stretch>
            <a:fillRect/>
          </a:stretch>
        </p:blipFill>
        <p:spPr>
          <a:xfrm>
            <a:off x="-1316011" y="1166018"/>
            <a:ext cx="8960849" cy="49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9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13509"/>
            <a:ext cx="8229600" cy="990600"/>
          </a:xfrm>
        </p:spPr>
        <p:txBody>
          <a:bodyPr anchor="t"/>
          <a:lstStyle/>
          <a:p>
            <a:pPr algn="ctr"/>
            <a:r>
              <a:rPr lang="en-US" dirty="0"/>
              <a:t>Critical Decision Process DOE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829" y="1079814"/>
            <a:ext cx="7146538" cy="25027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68" y="3763093"/>
            <a:ext cx="9948088" cy="25027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960204" y="6500122"/>
            <a:ext cx="299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PED: Project Engineering &amp;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70F2-D271-A043-958F-25CDF2317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C5E4A0-2915-B64E-B91F-4D0F705A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ED308-467A-C348-BC4D-CB1C6F9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D65BDC-D0B8-1F4B-9CAC-6128E031B44C}"/>
              </a:ext>
            </a:extLst>
          </p:cNvPr>
          <p:cNvSpPr/>
          <p:nvPr/>
        </p:nvSpPr>
        <p:spPr>
          <a:xfrm>
            <a:off x="2938072" y="2360280"/>
            <a:ext cx="1100528" cy="106872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D40042-F2E5-7348-81CA-533A7A32B691}"/>
              </a:ext>
            </a:extLst>
          </p:cNvPr>
          <p:cNvCxnSpPr/>
          <p:nvPr/>
        </p:nvCxnSpPr>
        <p:spPr>
          <a:xfrm flipH="1" flipV="1">
            <a:off x="1981200" y="2578308"/>
            <a:ext cx="956872" cy="479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355258-659C-D547-981F-2B8ADB9E6E1B}"/>
              </a:ext>
            </a:extLst>
          </p:cNvPr>
          <p:cNvSpPr txBox="1"/>
          <p:nvPr/>
        </p:nvSpPr>
        <p:spPr>
          <a:xfrm>
            <a:off x="1178603" y="2171436"/>
            <a:ext cx="13676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Expected </a:t>
            </a:r>
          </a:p>
          <a:p>
            <a:r>
              <a:rPr lang="en-US" dirty="0"/>
              <a:t>Soon (2019)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6B891-13F4-F241-9761-093E83CC3967}"/>
              </a:ext>
            </a:extLst>
          </p:cNvPr>
          <p:cNvSpPr/>
          <p:nvPr/>
        </p:nvSpPr>
        <p:spPr>
          <a:xfrm>
            <a:off x="7603137" y="2360280"/>
            <a:ext cx="1282445" cy="119081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F66383-802C-3144-BB19-9589ECB00EF8}"/>
              </a:ext>
            </a:extLst>
          </p:cNvPr>
          <p:cNvCxnSpPr>
            <a:cxnSpLocks/>
          </p:cNvCxnSpPr>
          <p:nvPr/>
        </p:nvCxnSpPr>
        <p:spPr>
          <a:xfrm flipV="1">
            <a:off x="8729066" y="2497263"/>
            <a:ext cx="1567274" cy="7005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19E921-3228-C849-AC34-8FEF5AAAA3A5}"/>
              </a:ext>
            </a:extLst>
          </p:cNvPr>
          <p:cNvSpPr txBox="1"/>
          <p:nvPr/>
        </p:nvSpPr>
        <p:spPr>
          <a:xfrm>
            <a:off x="9533499" y="2090389"/>
            <a:ext cx="136905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Technical feasibility</a:t>
            </a:r>
          </a:p>
          <a:p>
            <a:r>
              <a:rPr lang="en-US" dirty="0"/>
              <a:t>(~2030)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7D7B31-5B95-0941-A131-DFD2EA4D13A9}"/>
              </a:ext>
            </a:extLst>
          </p:cNvPr>
          <p:cNvGrpSpPr/>
          <p:nvPr/>
        </p:nvGrpSpPr>
        <p:grpSpPr>
          <a:xfrm>
            <a:off x="1266422" y="581705"/>
            <a:ext cx="4662090" cy="6033292"/>
            <a:chOff x="1266422" y="581705"/>
            <a:chExt cx="4662090" cy="60332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DE6795-6FEF-4544-84BF-6F564F1B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422" y="581705"/>
              <a:ext cx="4662090" cy="60332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BD40F6-D0A9-5340-AB47-DF9D4C329C39}"/>
                </a:ext>
              </a:extLst>
            </p:cNvPr>
            <p:cNvSpPr/>
            <p:nvPr/>
          </p:nvSpPr>
          <p:spPr>
            <a:xfrm>
              <a:off x="1396908" y="4856809"/>
              <a:ext cx="4290990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/>
                <a:t>Volume 4, Page 272:</a:t>
              </a:r>
              <a:endParaRPr lang="en-US" dirty="0"/>
            </a:p>
            <a:p>
              <a:pPr algn="ctr"/>
              <a:r>
                <a:rPr lang="en-US" dirty="0"/>
                <a:t>“..</a:t>
              </a:r>
              <a:r>
                <a:rPr lang="en-US" dirty="0">
                  <a:solidFill>
                    <a:srgbClr val="0070C0"/>
                  </a:solidFill>
                </a:rPr>
                <a:t>(EIC)..</a:t>
              </a:r>
              <a:r>
                <a:rPr lang="en-US" dirty="0">
                  <a:solidFill>
                    <a:srgbClr val="0000FF"/>
                  </a:solidFill>
                </a:rPr>
                <a:t>Critical Decision-0, Approve Mission Need, is planned for FY 2019.</a:t>
              </a:r>
              <a:r>
                <a:rPr lang="en-US" dirty="0"/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65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9FDC-957E-4544-9AB2-F969DB6B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support, outreach and other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589B-92C6-174F-8F5D-EC77DE44F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0"/>
            <a:ext cx="11427725" cy="4876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AF4"/>
                </a:solidFill>
              </a:rPr>
              <a:t>European High Energy Physics Strategic Planning:</a:t>
            </a:r>
          </a:p>
          <a:p>
            <a:r>
              <a:rPr lang="en-US" sz="1800" dirty="0"/>
              <a:t>CERN management very well informed about the US EIC status, very supportive, suggested strong involvement and input on EIC in the European High Energy Strategy Planning activity (ongoing now)</a:t>
            </a:r>
          </a:p>
          <a:p>
            <a:r>
              <a:rPr lang="en-US" sz="1800" dirty="0"/>
              <a:t>EICUG presenting a science paper (led by its European contingent), and an accelerator design paper led by BNL and </a:t>
            </a:r>
            <a:r>
              <a:rPr lang="en-US" sz="1800" dirty="0" err="1"/>
              <a:t>Jlab</a:t>
            </a:r>
            <a:r>
              <a:rPr lang="en-US" sz="1800" dirty="0"/>
              <a:t> together</a:t>
            </a:r>
          </a:p>
          <a:p>
            <a:r>
              <a:rPr lang="en-US" sz="1800" dirty="0"/>
              <a:t>EIC at the Plenary session of  ECFA meeting November 2018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Recent success in funding of EIC as part of the Hadron studies (Strong2020) in </a:t>
            </a:r>
            <a:r>
              <a:rPr lang="en-US" dirty="0">
                <a:solidFill>
                  <a:srgbClr val="002AF4"/>
                </a:solidFill>
              </a:rPr>
              <a:t>European Nuclear Physics $Eu 12M (</a:t>
            </a:r>
            <a:r>
              <a:rPr lang="en-US" dirty="0" err="1">
                <a:solidFill>
                  <a:srgbClr val="002AF4"/>
                </a:solidFill>
              </a:rPr>
              <a:t>Saclay</a:t>
            </a:r>
            <a:r>
              <a:rPr lang="en-US" dirty="0">
                <a:solidFill>
                  <a:srgbClr val="002AF4"/>
                </a:solidFill>
              </a:rPr>
              <a:t>, INFN and others) over 3 years</a:t>
            </a:r>
          </a:p>
          <a:p>
            <a:pPr marL="0" indent="0">
              <a:buNone/>
            </a:pPr>
            <a:endParaRPr lang="en-US" sz="1900" dirty="0">
              <a:solidFill>
                <a:srgbClr val="002AF4"/>
              </a:solidFill>
            </a:endParaRPr>
          </a:p>
          <a:p>
            <a:pPr marL="0" indent="0">
              <a:buNone/>
            </a:pPr>
            <a:r>
              <a:rPr lang="en-US" dirty="0"/>
              <a:t>A Consortium of </a:t>
            </a:r>
            <a:r>
              <a:rPr lang="en-US" dirty="0">
                <a:solidFill>
                  <a:srgbClr val="002AF4"/>
                </a:solidFill>
              </a:rPr>
              <a:t>5 California Universities and 3 national labs </a:t>
            </a:r>
            <a:r>
              <a:rPr lang="en-US" dirty="0"/>
              <a:t>supported by UC Chancellor’s office for EIC in addition to contributions from the </a:t>
            </a:r>
            <a:r>
              <a:rPr lang="en-US" b="1" dirty="0"/>
              <a:t>States of New York and Virginia.</a:t>
            </a:r>
            <a:endParaRPr lang="en-US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7FEE0-38C8-FB44-A6BE-1F01BFD5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D23A-7693-2444-B88D-E96605A6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82C90-0871-EC46-8D51-44A7CA1F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4407-28DE-BD41-95A4-C2879D3551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001F-DA9D-E940-A381-1DCA98BE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1375571" cy="990600"/>
          </a:xfrm>
        </p:spPr>
        <p:txBody>
          <a:bodyPr>
            <a:normAutofit/>
          </a:bodyPr>
          <a:lstStyle/>
          <a:p>
            <a:r>
              <a:rPr lang="en-US" sz="3100" dirty="0"/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E4E58-7EFF-D743-A70D-E2335961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0260"/>
            <a:ext cx="11582400" cy="4876800"/>
          </a:xfrm>
        </p:spPr>
        <p:txBody>
          <a:bodyPr anchor="ctr">
            <a:noAutofit/>
          </a:bodyPr>
          <a:lstStyle/>
          <a:p>
            <a:r>
              <a:rPr lang="en-US" sz="1900" dirty="0"/>
              <a:t>Science of EIC: Gluons that bind us all… understanding their role in QCD</a:t>
            </a:r>
          </a:p>
          <a:p>
            <a:r>
              <a:rPr lang="en-US" sz="1900" dirty="0">
                <a:solidFill>
                  <a:srgbClr val="8F2FF4"/>
                </a:solidFill>
              </a:rPr>
              <a:t>EIC precision measurements </a:t>
            </a:r>
            <a:r>
              <a:rPr lang="en-US" sz="1900" dirty="0">
                <a:solidFill>
                  <a:srgbClr val="8F2FF4"/>
                </a:solidFill>
                <a:sym typeface="Wingdings" pitchFamily="2" charset="2"/>
              </a:rPr>
              <a:t> Lattice QCD : essential interplay  deeper understanding of QCD </a:t>
            </a:r>
            <a:endParaRPr lang="en-US" sz="1900" dirty="0">
              <a:solidFill>
                <a:srgbClr val="8F2FF4"/>
              </a:solidFill>
            </a:endParaRPr>
          </a:p>
          <a:p>
            <a:endParaRPr lang="en-US" sz="1900" dirty="0">
              <a:solidFill>
                <a:srgbClr val="8F2FF4"/>
              </a:solidFill>
            </a:endParaRPr>
          </a:p>
          <a:p>
            <a:r>
              <a:rPr lang="en-US" sz="1900" dirty="0"/>
              <a:t>The US EIC project has </a:t>
            </a:r>
            <a:r>
              <a:rPr lang="en-US" sz="1900" dirty="0">
                <a:solidFill>
                  <a:srgbClr val="002AF4"/>
                </a:solidFill>
              </a:rPr>
              <a:t>significant momentum on all fronts right now:</a:t>
            </a:r>
          </a:p>
          <a:p>
            <a:pPr lvl="1"/>
            <a:r>
              <a:rPr lang="en-US" sz="1900" dirty="0"/>
              <a:t>National Academy’s positive evaluation </a:t>
            </a:r>
            <a:r>
              <a:rPr lang="en-US" sz="1900" dirty="0">
                <a:sym typeface="Wingdings" pitchFamily="2" charset="2"/>
              </a:rPr>
              <a:t> </a:t>
            </a:r>
            <a:r>
              <a:rPr lang="en-US" sz="1900" dirty="0">
                <a:solidFill>
                  <a:srgbClr val="C00000"/>
                </a:solidFill>
                <a:sym typeface="Wingdings" pitchFamily="2" charset="2"/>
              </a:rPr>
              <a:t>Science compelling, fundamental and timely</a:t>
            </a:r>
          </a:p>
          <a:p>
            <a:pPr lvl="1"/>
            <a:r>
              <a:rPr lang="en-US" sz="1900" dirty="0">
                <a:sym typeface="Wingdings" pitchFamily="2" charset="2"/>
              </a:rPr>
              <a:t>EIC Users Group is energized, active and enthusiast: organized</a:t>
            </a:r>
          </a:p>
          <a:p>
            <a:pPr lvl="2"/>
            <a:r>
              <a:rPr lang="en-US" sz="1900" dirty="0">
                <a:sym typeface="Wingdings" pitchFamily="2" charset="2"/>
              </a:rPr>
              <a:t>EICUG led working groups on polarimetry, luminosity measurement, IR design evolving</a:t>
            </a:r>
          </a:p>
          <a:p>
            <a:pPr lvl="1"/>
            <a:r>
              <a:rPr lang="en-US" sz="1900" dirty="0">
                <a:solidFill>
                  <a:srgbClr val="002AF4"/>
                </a:solidFill>
                <a:sym typeface="Wingdings" pitchFamily="2" charset="2"/>
              </a:rPr>
              <a:t>Funding agencies taking note of the momentum: not just in the US but also internationally</a:t>
            </a:r>
          </a:p>
          <a:p>
            <a:pPr lvl="1"/>
            <a:endParaRPr lang="en-US" sz="1900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en-US" sz="1900" dirty="0">
                <a:sym typeface="Wingdings" pitchFamily="2" charset="2"/>
              </a:rPr>
              <a:t>The science of EIC, technical designs (</a:t>
            </a:r>
            <a:r>
              <a:rPr lang="en-US" sz="1900" dirty="0" err="1">
                <a:sym typeface="Wingdings" pitchFamily="2" charset="2"/>
              </a:rPr>
              <a:t>eRHIC</a:t>
            </a:r>
            <a:r>
              <a:rPr lang="en-US" sz="1900" dirty="0">
                <a:sym typeface="Wingdings" pitchFamily="2" charset="2"/>
              </a:rPr>
              <a:t> and JLEIC) moving forward</a:t>
            </a:r>
          </a:p>
          <a:p>
            <a:pPr lvl="1"/>
            <a:r>
              <a:rPr lang="en-US" sz="1900" dirty="0">
                <a:solidFill>
                  <a:srgbClr val="002AF4"/>
                </a:solidFill>
                <a:sym typeface="Wingdings" pitchFamily="2" charset="2"/>
              </a:rPr>
              <a:t>Pre-CDRs prepared by BNL (</a:t>
            </a:r>
            <a:r>
              <a:rPr lang="en-US" sz="1900" dirty="0" err="1">
                <a:solidFill>
                  <a:srgbClr val="002AF4"/>
                </a:solidFill>
                <a:sym typeface="Wingdings" pitchFamily="2" charset="2"/>
              </a:rPr>
              <a:t>eRHIC</a:t>
            </a:r>
            <a:r>
              <a:rPr lang="en-US" sz="1900" dirty="0">
                <a:sym typeface="Wingdings" pitchFamily="2" charset="2"/>
              </a:rPr>
              <a:t>) and </a:t>
            </a:r>
            <a:r>
              <a:rPr lang="en-US" sz="1900" dirty="0" err="1">
                <a:sym typeface="Wingdings" pitchFamily="2" charset="2"/>
              </a:rPr>
              <a:t>Jlab</a:t>
            </a:r>
            <a:r>
              <a:rPr lang="en-US" sz="1900" dirty="0">
                <a:sym typeface="Wingdings" pitchFamily="2" charset="2"/>
              </a:rPr>
              <a:t> </a:t>
            </a:r>
            <a:r>
              <a:rPr lang="en-US" sz="1900" dirty="0">
                <a:solidFill>
                  <a:srgbClr val="C00000"/>
                </a:solidFill>
                <a:sym typeface="Wingdings" pitchFamily="2" charset="2"/>
              </a:rPr>
              <a:t>(under preparation) </a:t>
            </a:r>
            <a:r>
              <a:rPr lang="en-US" sz="1900" dirty="0">
                <a:sym typeface="Wingdings" pitchFamily="2" charset="2"/>
              </a:rPr>
              <a:t>: machine &amp; IR designs</a:t>
            </a:r>
          </a:p>
          <a:p>
            <a:pPr lvl="1"/>
            <a:r>
              <a:rPr lang="en-US" sz="1900" dirty="0">
                <a:sym typeface="Wingdings" pitchFamily="2" charset="2"/>
              </a:rPr>
              <a:t>CFNS, EIC</a:t>
            </a:r>
            <a:r>
              <a:rPr lang="en-US" sz="1900" baseline="30000" dirty="0">
                <a:sym typeface="Wingdings" pitchFamily="2" charset="2"/>
              </a:rPr>
              <a:t>2</a:t>
            </a:r>
            <a:r>
              <a:rPr lang="en-US" sz="1900" dirty="0">
                <a:sym typeface="Wingdings" pitchFamily="2" charset="2"/>
              </a:rPr>
              <a:t> Centers established in the US to help EIC Users</a:t>
            </a:r>
          </a:p>
          <a:p>
            <a:pPr lvl="1"/>
            <a:endParaRPr lang="en-US" sz="1900" dirty="0">
              <a:solidFill>
                <a:srgbClr val="00FDFF"/>
              </a:solidFill>
              <a:sym typeface="Wingdings" pitchFamily="2" charset="2"/>
            </a:endParaRPr>
          </a:p>
          <a:p>
            <a:r>
              <a:rPr lang="en-US" sz="1900" b="1" dirty="0">
                <a:solidFill>
                  <a:srgbClr val="8F2FF4"/>
                </a:solidFill>
                <a:sym typeface="Wingdings" pitchFamily="2" charset="2"/>
              </a:rPr>
              <a:t>CD0 for the EIC project very near…. Exciting times ahead….</a:t>
            </a:r>
            <a:endParaRPr lang="en-US" sz="1900" b="1" dirty="0">
              <a:solidFill>
                <a:srgbClr val="8F2FF4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DBA0B-0734-6847-97B3-F33D2C5C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92113-43C1-F440-B165-7E7E426F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at US QCD All Hands Meeting @ 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FE5B9-E92F-3D42-B555-32D7E353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4407-28DE-BD41-95A4-C2879D3551F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/>
          <p:cNvSpPr txBox="1"/>
          <p:nvPr/>
        </p:nvSpPr>
        <p:spPr>
          <a:xfrm>
            <a:off x="2540000" y="4418094"/>
            <a:ext cx="4142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World’s </a:t>
            </a:r>
            <a:r>
              <a:rPr lang="en-US" b="1" dirty="0">
                <a:solidFill>
                  <a:srgbClr val="FF0000"/>
                </a:solidFill>
              </a:rPr>
              <a:t>first</a:t>
            </a:r>
          </a:p>
          <a:p>
            <a:r>
              <a:rPr lang="en-US" b="1" dirty="0">
                <a:solidFill>
                  <a:srgbClr val="D2533C"/>
                </a:solidFill>
              </a:rPr>
              <a:t>Polarized electron-proton/light ion </a:t>
            </a:r>
          </a:p>
          <a:p>
            <a:r>
              <a:rPr lang="en-US" b="1" dirty="0"/>
              <a:t>and </a:t>
            </a:r>
            <a:r>
              <a:rPr lang="en-US" b="1" dirty="0">
                <a:solidFill>
                  <a:srgbClr val="0000FF"/>
                </a:solidFill>
              </a:rPr>
              <a:t>electron-Nucleus collider</a:t>
            </a:r>
          </a:p>
          <a:p>
            <a:endParaRPr lang="en-US" b="1" dirty="0">
              <a:solidFill>
                <a:srgbClr val="E248F7"/>
              </a:solidFill>
            </a:endParaRPr>
          </a:p>
          <a:p>
            <a:r>
              <a:rPr lang="en-US" b="1" dirty="0">
                <a:solidFill>
                  <a:srgbClr val="E248F7"/>
                </a:solidFill>
              </a:rPr>
              <a:t>Both designs use DOE’s significant investments in infrastructure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529894" y="3143391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e-A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D2533C"/>
                </a:solidFill>
              </a:rPr>
              <a:t>Wide range in nuclei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</a:rPr>
              <a:t>Luminosity per nucleon same as e-p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</a:rPr>
              <a:t>Variable center of mass energy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676" y="459651"/>
            <a:ext cx="6552866" cy="990600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The Electron Ion Collider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529894" y="1314690"/>
            <a:ext cx="39677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e-N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Polarized beams: e, p, d/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</a:rPr>
              <a:t>e beam 5-10(20)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</a:rPr>
              <a:t>Luminosity </a:t>
            </a:r>
            <a:r>
              <a:rPr lang="en-US" dirty="0" err="1">
                <a:solidFill>
                  <a:srgbClr val="0000FF"/>
                </a:solidFill>
              </a:rPr>
              <a:t>L</a:t>
            </a:r>
            <a:r>
              <a:rPr lang="en-US" baseline="-25000" dirty="0" err="1">
                <a:solidFill>
                  <a:srgbClr val="0000FF"/>
                </a:solidFill>
              </a:rPr>
              <a:t>ep</a:t>
            </a:r>
            <a:r>
              <a:rPr lang="en-US" dirty="0">
                <a:solidFill>
                  <a:srgbClr val="0000FF"/>
                </a:solidFill>
              </a:rPr>
              <a:t> ~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33-34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cm</a:t>
            </a:r>
            <a:r>
              <a:rPr lang="en-US" baseline="30000" dirty="0">
                <a:solidFill>
                  <a:srgbClr val="0000FF"/>
                </a:solidFill>
              </a:rPr>
              <a:t>-2</a:t>
            </a:r>
            <a:r>
              <a:rPr lang="en-US" dirty="0">
                <a:solidFill>
                  <a:srgbClr val="0000FF"/>
                </a:solidFill>
              </a:rPr>
              <a:t>sec</a:t>
            </a:r>
            <a:r>
              <a:rPr lang="en-US" baseline="30000" dirty="0">
                <a:solidFill>
                  <a:srgbClr val="0000FF"/>
                </a:solidFill>
              </a:rPr>
              <a:t>-1</a:t>
            </a:r>
          </a:p>
          <a:p>
            <a:pPr lvl="1" algn="r"/>
            <a:r>
              <a:rPr lang="en-US" dirty="0">
                <a:solidFill>
                  <a:srgbClr val="0000FF"/>
                </a:solidFill>
              </a:rPr>
              <a:t>100-1000 times HERA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</a:rPr>
              <a:t>20-100 (140)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Variable </a:t>
            </a:r>
            <a:r>
              <a:rPr lang="en-US" dirty="0" err="1">
                <a:solidFill>
                  <a:srgbClr val="FF0000"/>
                </a:solidFill>
              </a:rPr>
              <a:t>CoM</a:t>
            </a: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2932" y="2034265"/>
            <a:ext cx="2039076" cy="3178083"/>
            <a:chOff x="455427" y="1310671"/>
            <a:chExt cx="4122506" cy="67378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427" y="1310671"/>
              <a:ext cx="4122506" cy="533898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5427" y="6678250"/>
              <a:ext cx="4102412" cy="137028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1212.1701.v3</a:t>
              </a:r>
            </a:p>
            <a:p>
              <a:pPr marL="228600" indent="-228600">
                <a:buAutoNum type="alphaUcPeriod"/>
              </a:pPr>
              <a:r>
                <a:rPr lang="en-US" sz="1200" dirty="0" err="1">
                  <a:solidFill>
                    <a:srgbClr val="0000FF"/>
                  </a:solidFill>
                </a:rPr>
                <a:t>Accardi</a:t>
              </a:r>
              <a:r>
                <a:rPr lang="en-US" sz="1200" dirty="0">
                  <a:solidFill>
                    <a:srgbClr val="0000FF"/>
                  </a:solidFill>
                </a:rPr>
                <a:t> et al 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Eur. </a:t>
              </a:r>
              <a:r>
                <a:rPr lang="en-US" sz="1200" dirty="0" err="1">
                  <a:solidFill>
                    <a:srgbClr val="0000FF"/>
                  </a:solidFill>
                </a:rPr>
                <a:t>Phy</a:t>
              </a:r>
              <a:r>
                <a:rPr lang="en-US" sz="1200" dirty="0">
                  <a:solidFill>
                    <a:srgbClr val="0000FF"/>
                  </a:solidFill>
                </a:rPr>
                <a:t>. J.  A, 52 9(2016)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867320" y="1314690"/>
            <a:ext cx="292680" cy="379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07F78-59FF-F54A-BB18-D4F98A403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114" y="4010822"/>
            <a:ext cx="4602199" cy="2071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5B143-366E-E14E-923C-9D0E4984830E}"/>
              </a:ext>
            </a:extLst>
          </p:cNvPr>
          <p:cNvSpPr txBox="1"/>
          <p:nvPr/>
        </p:nvSpPr>
        <p:spPr>
          <a:xfrm>
            <a:off x="8139296" y="5953465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JLEIC Collaboration</a:t>
            </a:r>
          </a:p>
          <a:p>
            <a:r>
              <a:rPr lang="en-US" sz="1200" dirty="0"/>
              <a:t>JLEIC Pre-CDR about to be finalized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5D5AC76-7088-B34A-B0D9-20A012FE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06583D6-CE6C-4E4B-B4FE-9D88E6C8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809909-6E86-C546-9531-AABA945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C39CE4-391E-2F42-A0E3-512199010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07" y="368050"/>
            <a:ext cx="4628860" cy="3332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6844E-818D-C945-B532-32037FB9E44C}"/>
              </a:ext>
            </a:extLst>
          </p:cNvPr>
          <p:cNvSpPr txBox="1"/>
          <p:nvPr/>
        </p:nvSpPr>
        <p:spPr>
          <a:xfrm>
            <a:off x="9575655" y="2640564"/>
            <a:ext cx="189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eRHIC</a:t>
            </a:r>
            <a:r>
              <a:rPr lang="en-US" sz="1200" dirty="0"/>
              <a:t> Design Group</a:t>
            </a:r>
          </a:p>
          <a:p>
            <a:r>
              <a:rPr lang="en-US" sz="1200" dirty="0" err="1"/>
              <a:t>eRHIC</a:t>
            </a:r>
            <a:r>
              <a:rPr lang="en-US" sz="1200" dirty="0"/>
              <a:t> pre-CDR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960AA4-C81A-464E-AE0D-3593233AB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6926" y="1196863"/>
            <a:ext cx="832713" cy="1079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F99DF-88E4-E947-81AA-4B9B35C73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0794" y="3681343"/>
            <a:ext cx="798845" cy="995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E626A7-14FB-E040-BAEB-3F2C634DFB7F}"/>
              </a:ext>
            </a:extLst>
          </p:cNvPr>
          <p:cNvSpPr txBox="1"/>
          <p:nvPr/>
        </p:nvSpPr>
        <p:spPr>
          <a:xfrm>
            <a:off x="11402176" y="222368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AF4"/>
                </a:solidFill>
              </a:rPr>
              <a:t>2018</a:t>
            </a:r>
          </a:p>
        </p:txBody>
      </p:sp>
      <p:pic>
        <p:nvPicPr>
          <p:cNvPr id="20" name="Picture 27">
            <a:extLst>
              <a:ext uri="{FF2B5EF4-FFF2-40B4-BE49-F238E27FC236}">
                <a16:creationId xmlns:a16="http://schemas.microsoft.com/office/drawing/2014/main" id="{41539C46-3456-4146-90E1-8681FFF8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61" y="516511"/>
            <a:ext cx="753672" cy="69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671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815E30-90CF-4A47-AAB1-46F018811F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7B6139A-6E1F-DF4D-9A54-51E91F1E9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768CD-2F0A-EE44-B0A0-8696FE520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B1AE0-47D2-AD44-BF83-9D6FB58E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AFE7-CECF-A644-90E0-E94FA6AE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0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375" y="3676749"/>
            <a:ext cx="4636309" cy="3296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2" y="1053961"/>
            <a:ext cx="4449079" cy="3203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210" y="294344"/>
            <a:ext cx="8687983" cy="990600"/>
          </a:xfrm>
        </p:spPr>
        <p:txBody>
          <a:bodyPr anchor="t">
            <a:normAutofit/>
          </a:bodyPr>
          <a:lstStyle/>
          <a:p>
            <a:r>
              <a:rPr lang="en-US" dirty="0"/>
              <a:t>    EIC: Kinematic reach &amp; properties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0271" y="1161147"/>
            <a:ext cx="589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e-N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292934"/>
                </a:solidFill>
              </a:rPr>
              <a:t>Polarized </a:t>
            </a:r>
            <a:r>
              <a:rPr lang="en-US" dirty="0">
                <a:solidFill>
                  <a:srgbClr val="292934"/>
                </a:solidFill>
              </a:rPr>
              <a:t>beams: e, p, d/</a:t>
            </a:r>
            <a:r>
              <a:rPr lang="en-US" baseline="30000" dirty="0">
                <a:solidFill>
                  <a:srgbClr val="292934"/>
                </a:solidFill>
              </a:rPr>
              <a:t>3</a:t>
            </a:r>
            <a:r>
              <a:rPr lang="en-US" dirty="0">
                <a:solidFill>
                  <a:srgbClr val="292934"/>
                </a:solidFill>
              </a:rPr>
              <a:t>He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292934"/>
                </a:solidFill>
              </a:rPr>
              <a:t>Variable center of mass energy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Wide 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range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evolution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Wide x range  spanning valence to low-x physics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1683" y="4855160"/>
            <a:ext cx="598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For e-A collisions at the EIC: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b="1" dirty="0"/>
              <a:t>Wide range in nuclei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 err="1"/>
              <a:t>Lum</a:t>
            </a:r>
            <a:r>
              <a:rPr lang="en-US" dirty="0"/>
              <a:t>. per nucleon same as e-p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/>
              <a:t>Variable center of mass energy 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Wide x range (evolution)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</a:rPr>
              <a:t>Wide x region (reach high gluon densities)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24298" y="3695560"/>
            <a:ext cx="1991027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924608" y="1053960"/>
            <a:ext cx="0" cy="194511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519210" y="5750516"/>
            <a:ext cx="2341285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956964" y="4015409"/>
            <a:ext cx="0" cy="15151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494732" y="2167538"/>
            <a:ext cx="2429876" cy="1376065"/>
          </a:xfrm>
          <a:prstGeom prst="ellipse">
            <a:avLst/>
          </a:prstGeom>
          <a:noFill/>
          <a:ln w="38100" cmpd="sng">
            <a:solidFill>
              <a:srgbClr val="E248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70230" y="4910665"/>
            <a:ext cx="2773331" cy="969750"/>
          </a:xfrm>
          <a:prstGeom prst="ellipse">
            <a:avLst/>
          </a:prstGeom>
          <a:noFill/>
          <a:ln w="38100" cmpd="sng">
            <a:solidFill>
              <a:srgbClr val="E248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860495" y="376165"/>
            <a:ext cx="1265449" cy="1462635"/>
            <a:chOff x="457200" y="1310671"/>
            <a:chExt cx="4161049" cy="53389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alphaModFix amt="21000"/>
            </a:blip>
            <a:stretch>
              <a:fillRect/>
            </a:stretch>
          </p:blipFill>
          <p:spPr>
            <a:xfrm>
              <a:off x="495743" y="1310671"/>
              <a:ext cx="4122506" cy="533898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7200" y="1338705"/>
              <a:ext cx="607432" cy="101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50D77-965F-B045-B910-64DF8737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CB26D-F47C-C44B-9B96-8C04E5D1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CD455-103E-8F40-8A73-712801A1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" y="1132981"/>
            <a:ext cx="5077560" cy="5503995"/>
          </a:xfrm>
          <a:prstGeom prst="rect">
            <a:avLst/>
          </a:prstGeom>
          <a:ln w="12700"/>
        </p:spPr>
      </p:pic>
      <p:pic>
        <p:nvPicPr>
          <p:cNvPr id="129" name="c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58" y="1132243"/>
            <a:ext cx="5074135" cy="5504732"/>
          </a:xfrm>
          <a:prstGeom prst="rect">
            <a:avLst/>
          </a:prstGeom>
          <a:ln w="12700"/>
        </p:spPr>
      </p:pic>
      <p:pic>
        <p:nvPicPr>
          <p:cNvPr id="130" name="c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1" y="1132244"/>
            <a:ext cx="5077560" cy="5503995"/>
          </a:xfrm>
          <a:prstGeom prst="rect">
            <a:avLst/>
          </a:prstGeom>
          <a:ln w="12700"/>
        </p:spPr>
      </p:pic>
      <p:sp>
        <p:nvSpPr>
          <p:cNvPr id="131" name="Shape 131"/>
          <p:cNvSpPr/>
          <p:nvPr/>
        </p:nvSpPr>
        <p:spPr>
          <a:xfrm>
            <a:off x="1579140" y="28921"/>
            <a:ext cx="902758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solidFill>
                  <a:srgbClr val="DD69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Uniqueness of EIC among all DIS Facilities</a:t>
            </a:r>
            <a:endParaRPr lang="en-US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937040" y="1360060"/>
            <a:ext cx="484258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0433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All DIS facilities in the world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However, </a:t>
            </a:r>
            <a:r>
              <a:rPr dirty="0"/>
              <a:t>if we ask for: </a:t>
            </a:r>
          </a:p>
        </p:txBody>
      </p:sp>
      <p:sp>
        <p:nvSpPr>
          <p:cNvPr id="133" name="Shape 133"/>
          <p:cNvSpPr/>
          <p:nvPr/>
        </p:nvSpPr>
        <p:spPr>
          <a:xfrm>
            <a:off x="6937040" y="2858876"/>
            <a:ext cx="484258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63744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42900" indent="-342900">
              <a:buFont typeface="Arial" charset="0"/>
              <a:buChar char="•"/>
            </a:pPr>
            <a:r>
              <a:rPr dirty="0"/>
              <a:t>high luminosity &amp; wide reach in √s</a:t>
            </a:r>
          </a:p>
        </p:txBody>
      </p:sp>
      <p:sp>
        <p:nvSpPr>
          <p:cNvPr id="134" name="Shape 134"/>
          <p:cNvSpPr/>
          <p:nvPr/>
        </p:nvSpPr>
        <p:spPr>
          <a:xfrm>
            <a:off x="6937038" y="3599860"/>
            <a:ext cx="507413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buFont typeface="Arial" charset="0"/>
              <a:buChar char="•"/>
              <a:defRPr sz="2200">
                <a:solidFill>
                  <a:srgbClr val="36374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200" dirty="0"/>
              <a:t>polarized lepton &amp; hadron beams</a:t>
            </a:r>
          </a:p>
          <a:p>
            <a:pPr marL="342900" indent="-342900">
              <a:buFont typeface="Arial" charset="0"/>
              <a:buChar char="•"/>
              <a:defRPr sz="2200">
                <a:solidFill>
                  <a:srgbClr val="36374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200" dirty="0"/>
              <a:t>nuclear beams</a:t>
            </a:r>
          </a:p>
        </p:txBody>
      </p:sp>
      <p:sp>
        <p:nvSpPr>
          <p:cNvPr id="135" name="Shape 135"/>
          <p:cNvSpPr/>
          <p:nvPr/>
        </p:nvSpPr>
        <p:spPr>
          <a:xfrm>
            <a:off x="7087821" y="4999654"/>
            <a:ext cx="255358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EIC </a:t>
            </a:r>
            <a:r>
              <a:rPr lang="en-US" dirty="0"/>
              <a:t>stands out as </a:t>
            </a:r>
          </a:p>
          <a:p>
            <a:r>
              <a:rPr dirty="0"/>
              <a:t>unique </a:t>
            </a:r>
            <a:r>
              <a:rPr lang="en-US" dirty="0"/>
              <a:t>facility </a:t>
            </a:r>
            <a:r>
              <a:rPr dirty="0"/>
              <a:t>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7C686F-10C4-9940-9D88-58D1B35929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17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 advAuto="0"/>
      <p:bldP spid="129" grpId="0" animBg="1" advAuto="0"/>
      <p:bldP spid="129" grpId="1" animBg="1" advAuto="0"/>
      <p:bldP spid="130" grpId="0" animBg="1" advAuto="0"/>
      <p:bldP spid="133" grpId="0" animBg="1" advAuto="0"/>
      <p:bldP spid="134" grpId="0" animBg="1" advAuto="0"/>
      <p:bldP spid="13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11F7-F755-7241-8492-0BF4C399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</a:t>
            </a:r>
            <a:r>
              <a:rPr lang="en-US" cap="none" dirty="0"/>
              <a:t>at the </a:t>
            </a:r>
            <a:r>
              <a:rPr lang="en-US" dirty="0"/>
              <a:t>EIC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9DAA5-A5B4-6F4E-9223-D86EE5A84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0C05E-E1F1-4C45-9C57-A6479262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09D07-EFEE-AC46-BA31-C0BF0117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2E067-67BA-6E4B-A8F3-A864A268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1209975" y="417023"/>
            <a:ext cx="9084179" cy="6744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QCD Landscape to be explored by EIC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5" y="1851168"/>
            <a:ext cx="4847532" cy="4380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4280" y="1175469"/>
            <a:ext cx="81755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QCD at high resolution (Q</a:t>
            </a:r>
            <a:r>
              <a:rPr lang="en-US" sz="1600" baseline="30000" dirty="0"/>
              <a:t>2</a:t>
            </a:r>
            <a:r>
              <a:rPr lang="en-US" sz="1600" dirty="0"/>
              <a:t>) —weakly correlated quarks and gluons are well-described</a:t>
            </a:r>
          </a:p>
        </p:txBody>
      </p:sp>
      <p:sp>
        <p:nvSpPr>
          <p:cNvPr id="10" name="Oval 9"/>
          <p:cNvSpPr/>
          <p:nvPr/>
        </p:nvSpPr>
        <p:spPr>
          <a:xfrm>
            <a:off x="1254579" y="1694370"/>
            <a:ext cx="3688897" cy="86011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/>
            <a:endCxn id="10" idx="7"/>
          </p:cNvCxnSpPr>
          <p:nvPr/>
        </p:nvCxnSpPr>
        <p:spPr>
          <a:xfrm>
            <a:off x="4178777" y="1335803"/>
            <a:ext cx="224472" cy="484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84386" y="1655651"/>
            <a:ext cx="52206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QCD dynamics creates many-body correlations between quarks and gluons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</a:rPr>
              <a:t>hadron structure emerges</a:t>
            </a:r>
          </a:p>
        </p:txBody>
      </p:sp>
      <p:sp>
        <p:nvSpPr>
          <p:cNvPr id="13" name="Oval 12"/>
          <p:cNvSpPr/>
          <p:nvPr/>
        </p:nvSpPr>
        <p:spPr>
          <a:xfrm rot="18482311">
            <a:off x="1204933" y="2886056"/>
            <a:ext cx="2779988" cy="2271738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38873" y="3370872"/>
            <a:ext cx="486617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EIC will systematically explore correlations in this region.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3705371" y="3437742"/>
            <a:ext cx="2033502" cy="250878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778953" y="3942621"/>
            <a:ext cx="1067502" cy="86011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56467" y="4851595"/>
            <a:ext cx="4748583" cy="92333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exciting opportunity: Observation by EIC of a new regime in QCD of weakly coupled high density matter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4693583" y="4437242"/>
            <a:ext cx="1162884" cy="414353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-347895" y="4267965"/>
            <a:ext cx="185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arXiv</a:t>
            </a:r>
            <a:r>
              <a:rPr lang="en-US" sz="1600" dirty="0"/>
              <a:t>: 1708.01527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83AE9A-7B86-4A4A-8F8C-626A48C4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0CC582-18E4-BA4D-A45A-DC9C809C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D273720-9160-614C-ACE1-9F9A6738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59E501-9477-414E-BFD6-93DF8EAEC224}"/>
              </a:ext>
            </a:extLst>
          </p:cNvPr>
          <p:cNvGrpSpPr/>
          <p:nvPr/>
        </p:nvGrpSpPr>
        <p:grpSpPr>
          <a:xfrm>
            <a:off x="1154356" y="6208797"/>
            <a:ext cx="3443748" cy="674550"/>
            <a:chOff x="-32149" y="5058958"/>
            <a:chExt cx="5798772" cy="1115216"/>
          </a:xfrm>
        </p:grpSpPr>
        <p:pic>
          <p:nvPicPr>
            <p:cNvPr id="21" name="Picture 20" descr="Screen Shot 2018-10-15 at 2.33.39 PM.png">
              <a:extLst>
                <a:ext uri="{FF2B5EF4-FFF2-40B4-BE49-F238E27FC236}">
                  <a16:creationId xmlns:a16="http://schemas.microsoft.com/office/drawing/2014/main" id="{3513DFAD-6A16-4643-88D3-D2B83624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149" y="5058958"/>
              <a:ext cx="1133106" cy="1115216"/>
            </a:xfrm>
            <a:prstGeom prst="rect">
              <a:avLst/>
            </a:prstGeom>
          </p:spPr>
        </p:pic>
        <p:pic>
          <p:nvPicPr>
            <p:cNvPr id="22" name="Picture 21" descr="Screen Shot 2018-10-15 at 2.33.53 PM.png">
              <a:extLst>
                <a:ext uri="{FF2B5EF4-FFF2-40B4-BE49-F238E27FC236}">
                  <a16:creationId xmlns:a16="http://schemas.microsoft.com/office/drawing/2014/main" id="{08D6E9AA-5E56-2B46-85DF-6644B0A23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824" y="5058958"/>
              <a:ext cx="1155553" cy="1066378"/>
            </a:xfrm>
            <a:prstGeom prst="rect">
              <a:avLst/>
            </a:prstGeom>
          </p:spPr>
        </p:pic>
        <p:pic>
          <p:nvPicPr>
            <p:cNvPr id="23" name="Picture 22" descr="Screen Shot 2018-10-15 at 2.34.02 PM.png">
              <a:extLst>
                <a:ext uri="{FF2B5EF4-FFF2-40B4-BE49-F238E27FC236}">
                  <a16:creationId xmlns:a16="http://schemas.microsoft.com/office/drawing/2014/main" id="{7572F3D3-DCDA-3640-BBCE-43A09A9DE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0310" y="5099039"/>
              <a:ext cx="1106313" cy="1032782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1318D08-28E4-5648-BA82-92D8C597C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8059" y="5586870"/>
              <a:ext cx="1055289" cy="29696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5435E61-E072-2A45-8E4B-48E2CE480A58}"/>
                </a:ext>
              </a:extLst>
            </p:cNvPr>
            <p:cNvCxnSpPr>
              <a:cxnSpLocks/>
            </p:cNvCxnSpPr>
            <p:nvPr/>
          </p:nvCxnSpPr>
          <p:spPr>
            <a:xfrm>
              <a:off x="3503377" y="5606056"/>
              <a:ext cx="947349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450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346" y="477211"/>
            <a:ext cx="10185193" cy="707886"/>
          </a:xfrm>
          <a:prstGeom prst="rect">
            <a:avLst/>
          </a:prstGeom>
          <a:noFill/>
          <a:ln w="22225">
            <a:solidFill>
              <a:srgbClr val="37A5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 new facility is needed to investigate, with precision, the dynamics of gluons &amp; sea quarks and their role in the structure of visible matter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625119" y="1413986"/>
            <a:ext cx="7261266" cy="1198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How are the sea quarks and gluons, and their spins, </a:t>
            </a:r>
            <a:r>
              <a:rPr lang="en-US" sz="1800" dirty="0">
                <a:solidFill>
                  <a:srgbClr val="0000FF"/>
                </a:solidFill>
              </a:rPr>
              <a:t>distributed in space and momentum </a:t>
            </a:r>
            <a:r>
              <a:rPr lang="en-US" sz="1800" dirty="0"/>
              <a:t>inside the nucleon?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How do the </a:t>
            </a:r>
            <a:r>
              <a:rPr lang="en-US" sz="1800" dirty="0">
                <a:solidFill>
                  <a:srgbClr val="0000FF"/>
                </a:solidFill>
              </a:rPr>
              <a:t>nucleon properties emerge </a:t>
            </a:r>
            <a:r>
              <a:rPr lang="en-US" sz="1800" dirty="0"/>
              <a:t>from them and their interactions?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7728405" y="1395413"/>
            <a:ext cx="2717483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752852" y="2757068"/>
            <a:ext cx="11343354" cy="1625767"/>
            <a:chOff x="-421817" y="5133259"/>
            <a:chExt cx="11343354" cy="1625767"/>
          </a:xfrm>
        </p:grpSpPr>
        <p:sp>
          <p:nvSpPr>
            <p:cNvPr id="17" name="TextBox 16"/>
            <p:cNvSpPr txBox="1"/>
            <p:nvPr/>
          </p:nvSpPr>
          <p:spPr>
            <a:xfrm>
              <a:off x="2848691" y="5358097"/>
              <a:ext cx="8072846" cy="130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 color-charged quarks and gluons, and colorless jets, </a:t>
              </a:r>
              <a:r>
                <a:rPr lang="en-US" dirty="0">
                  <a:solidFill>
                    <a:srgbClr val="0000FF"/>
                  </a:solidFill>
                </a:rPr>
                <a:t>interact with a nuclear medium</a:t>
              </a:r>
              <a:r>
                <a:rPr lang="en-US" dirty="0">
                  <a:solidFill>
                    <a:srgbClr val="292934"/>
                  </a:solidFill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 the </a:t>
              </a:r>
              <a:r>
                <a:rPr lang="en-US" dirty="0">
                  <a:solidFill>
                    <a:srgbClr val="0000FF"/>
                  </a:solidFill>
                </a:rPr>
                <a:t>confined hadronic states emerge </a:t>
              </a:r>
              <a:r>
                <a:rPr lang="en-US" dirty="0">
                  <a:solidFill>
                    <a:srgbClr val="292934"/>
                  </a:solidFill>
                </a:rPr>
                <a:t>from these quarks and gluons? 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 the quark-gluon </a:t>
              </a:r>
              <a:r>
                <a:rPr lang="en-US" dirty="0">
                  <a:solidFill>
                    <a:srgbClr val="0000FF"/>
                  </a:solidFill>
                </a:rPr>
                <a:t>interactions create nuclear binding?</a:t>
              </a:r>
            </a:p>
          </p:txBody>
        </p:sp>
        <p:pic>
          <p:nvPicPr>
            <p:cNvPr id="18" name="Picture 2" descr="hadronization.eps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583"/>
            <a:stretch/>
          </p:blipFill>
          <p:spPr bwMode="auto">
            <a:xfrm>
              <a:off x="-421817" y="5133259"/>
              <a:ext cx="2792365" cy="162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62347" y="4376818"/>
            <a:ext cx="10683895" cy="2349491"/>
            <a:chOff x="-861653" y="3816598"/>
            <a:chExt cx="10683895" cy="23494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6478" y="5359644"/>
              <a:ext cx="1325228" cy="800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19086" y="5359644"/>
              <a:ext cx="1372981" cy="8064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27733" y="4884657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gluon </a:t>
              </a:r>
            </a:p>
            <a:p>
              <a:r>
                <a:rPr lang="en-US" dirty="0"/>
                <a:t>emission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19086" y="4883794"/>
              <a:ext cx="200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gluon recombination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11594" y="5397744"/>
              <a:ext cx="37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80"/>
                  </a:solidFill>
                </a:rPr>
                <a:t>?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861653" y="4332252"/>
              <a:ext cx="6959227" cy="152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does a </a:t>
              </a:r>
              <a:r>
                <a:rPr lang="en-US" dirty="0">
                  <a:solidFill>
                    <a:srgbClr val="0000FF"/>
                  </a:solidFill>
                </a:rPr>
                <a:t>dense nuclear environment affect </a:t>
              </a:r>
              <a:r>
                <a:rPr lang="en-US" dirty="0">
                  <a:solidFill>
                    <a:srgbClr val="292934"/>
                  </a:solidFill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What happens to the </a:t>
              </a:r>
              <a:r>
                <a:rPr lang="en-US" dirty="0">
                  <a:solidFill>
                    <a:srgbClr val="0000FF"/>
                  </a:solidFill>
                </a:rPr>
                <a:t>gluon density in nuclei</a:t>
              </a:r>
              <a:r>
                <a:rPr lang="en-US" dirty="0">
                  <a:solidFill>
                    <a:srgbClr val="292934"/>
                  </a:solidFill>
                </a:rPr>
                <a:t>? Does it </a:t>
              </a:r>
              <a:r>
                <a:rPr lang="en-US" dirty="0">
                  <a:solidFill>
                    <a:srgbClr val="0000FF"/>
                  </a:solidFill>
                </a:rPr>
                <a:t>saturate at high energy</a:t>
              </a:r>
              <a:r>
                <a:rPr lang="en-US" dirty="0">
                  <a:solidFill>
                    <a:srgbClr val="292934"/>
                  </a:solidFill>
                </a:rPr>
                <a:t>, giving rise to a </a:t>
              </a:r>
              <a:r>
                <a:rPr lang="en-US" dirty="0">
                  <a:solidFill>
                    <a:srgbClr val="0000FF"/>
                  </a:solidFill>
                </a:rPr>
                <a:t>gluonic matter with universal properties </a:t>
              </a:r>
              <a:r>
                <a:rPr lang="en-US" dirty="0">
                  <a:solidFill>
                    <a:srgbClr val="292934"/>
                  </a:solidFill>
                </a:rPr>
                <a:t>in all nuclei, even the proton?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393" y="3816598"/>
              <a:ext cx="1297069" cy="131651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325276" y="5640869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80"/>
                  </a:solidFill>
                </a:rPr>
                <a:t>=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3D13D-6E33-C644-AF17-9CCD63AF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4E463-21FB-834E-BAF0-F27CCBDD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00C0BA-6A4C-6E48-982D-353E2AF4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B4AD0D-1373-EC46-854B-BED80E9A1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5534" y="347473"/>
            <a:ext cx="1066466" cy="1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6510-9E34-C341-985D-C171DE5A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progress in Lattice QCD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87E4E-46F7-4248-A2AC-466AC9C5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447800"/>
            <a:ext cx="11547764" cy="539191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Accessing Gluon Distribution in Large Momentum Effective Theory, Jian-Hui Zhang et al., PRL 122, 142001, April 2019</a:t>
            </a:r>
          </a:p>
          <a:p>
            <a:endParaRPr lang="en-US" sz="2400" dirty="0"/>
          </a:p>
          <a:p>
            <a:r>
              <a:rPr lang="en-US" sz="2400" dirty="0"/>
              <a:t>First Direct lattice-QCD calculation of the x-dependence of the pion PDF, J-</a:t>
            </a:r>
            <a:r>
              <a:rPr lang="en-US" sz="2400" dirty="0" err="1"/>
              <a:t>W.Chen</a:t>
            </a:r>
            <a:r>
              <a:rPr lang="en-US" sz="2400" dirty="0"/>
              <a:t> et al, </a:t>
            </a:r>
            <a:r>
              <a:rPr lang="en-US" sz="2400" dirty="0" err="1"/>
              <a:t>arXiv</a:t>
            </a:r>
            <a:r>
              <a:rPr lang="en-US" sz="2400" dirty="0"/>
              <a:t> 1804.01483 </a:t>
            </a:r>
          </a:p>
          <a:p>
            <a:endParaRPr lang="en-US" sz="2400" dirty="0"/>
          </a:p>
          <a:p>
            <a:r>
              <a:rPr lang="en-US" sz="2400" dirty="0"/>
              <a:t>Parton Distribution functions and one loop matching, </a:t>
            </a:r>
            <a:r>
              <a:rPr lang="en-US" sz="2400" dirty="0">
                <a:hlinkClick r:id="rId2"/>
              </a:rPr>
              <a:t>https://doi.org/10.1142/S2010194516600533</a:t>
            </a:r>
            <a:r>
              <a:rPr lang="en-US" sz="2400" dirty="0"/>
              <a:t> , X. Ji et al.</a:t>
            </a:r>
          </a:p>
          <a:p>
            <a:endParaRPr lang="en-US" sz="2400" dirty="0"/>
          </a:p>
          <a:p>
            <a:r>
              <a:rPr lang="en-US" sz="2400" dirty="0"/>
              <a:t>And many such papers …. </a:t>
            </a:r>
            <a:r>
              <a:rPr lang="en-US" sz="2400" b="1" dirty="0">
                <a:solidFill>
                  <a:srgbClr val="C00000"/>
                </a:solidFill>
              </a:rPr>
              <a:t>For the first time PDFs are attempted to being calculated on the lattice! </a:t>
            </a:r>
            <a:r>
              <a:rPr lang="en-US" sz="2400" b="1" dirty="0">
                <a:solidFill>
                  <a:srgbClr val="C00000"/>
                </a:solidFill>
                <a:sym typeface="Wingdings" pitchFamily="2" charset="2"/>
              </a:rPr>
              <a:t> Precision lattice calculations need precision experimental measurements!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3ACFB-EDD6-1546-BFE9-EB676877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26,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5CEC9-1CF4-BA44-9387-AFEA051E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EIC at US QCD All Hands Meeting @ BNL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333A2-C897-A243-8F91-FC272D47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483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56057</TotalTime>
  <Words>2626</Words>
  <Application>Microsoft Macintosh PowerPoint</Application>
  <PresentationFormat>Widescreen</PresentationFormat>
  <Paragraphs>365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Aldhabi</vt:lpstr>
      <vt:lpstr>Apple Chancery</vt:lpstr>
      <vt:lpstr>Arial</vt:lpstr>
      <vt:lpstr>Book Antiqua</vt:lpstr>
      <vt:lpstr>Calibri</vt:lpstr>
      <vt:lpstr>Cambria Math</vt:lpstr>
      <vt:lpstr>Helvetica Neue</vt:lpstr>
      <vt:lpstr>MJXc-TeX-main-R</vt:lpstr>
      <vt:lpstr>Symbol</vt:lpstr>
      <vt:lpstr>Wingdings</vt:lpstr>
      <vt:lpstr>Clarity</vt:lpstr>
      <vt:lpstr>Electron Ion Collider: The next QCD frontier</vt:lpstr>
      <vt:lpstr>PowerPoint Presentation</vt:lpstr>
      <vt:lpstr>The Electron Ion Collider</vt:lpstr>
      <vt:lpstr>    EIC: Kinematic reach &amp; properties</vt:lpstr>
      <vt:lpstr>PowerPoint Presentation</vt:lpstr>
      <vt:lpstr>QCD at the EIC</vt:lpstr>
      <vt:lpstr>PowerPoint Presentation</vt:lpstr>
      <vt:lpstr>PowerPoint Presentation</vt:lpstr>
      <vt:lpstr>Recent progress in Lattice QCD</vt:lpstr>
      <vt:lpstr>Solving the nucleon spin puzzle on the lattice</vt:lpstr>
      <vt:lpstr>PowerPoint Presentation</vt:lpstr>
      <vt:lpstr>PowerPoint Presentation</vt:lpstr>
      <vt:lpstr>PowerPoint Presentation</vt:lpstr>
      <vt:lpstr>Emergence of Hadrons from Partons</vt:lpstr>
      <vt:lpstr>Advantage of the nucleus over proton</vt:lpstr>
      <vt:lpstr>Detector integration with the Interaction Region Lessons learned from HERA</vt:lpstr>
      <vt:lpstr>EIC Detector Concepts, others expected to emerge </vt:lpstr>
      <vt:lpstr>PowerPoint Presentation</vt:lpstr>
      <vt:lpstr>The National Academy Review of the EIC</vt:lpstr>
      <vt:lpstr>Statement of Task from the Office of Science (DOE/NSF) to the National Academy of Science, Engineering &amp; Medicine (NAS)</vt:lpstr>
      <vt:lpstr>EIC Science Endorsed Unanimously by the NAS</vt:lpstr>
      <vt:lpstr>National Academy’s Findings</vt:lpstr>
      <vt:lpstr>National Academy’s Findings</vt:lpstr>
      <vt:lpstr>PowerPoint Presentation</vt:lpstr>
      <vt:lpstr>EIC science and required luminosity</vt:lpstr>
      <vt:lpstr>Consensus Study Report on  the US based Electron Ion Collider  Summary:</vt:lpstr>
      <vt:lpstr>Critical Decision Process DOE</vt:lpstr>
      <vt:lpstr>EIC support, outreach and other news</vt:lpstr>
      <vt:lpstr>Summary:</vt:lpstr>
      <vt:lpstr>Thank you.</vt:lpstr>
    </vt:vector>
  </TitlesOfParts>
  <Company>Stony Brook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Abhay Deshpande</dc:creator>
  <cp:lastModifiedBy>Abhay Deshpande</cp:lastModifiedBy>
  <cp:revision>1106</cp:revision>
  <cp:lastPrinted>2018-06-28T00:38:39Z</cp:lastPrinted>
  <dcterms:created xsi:type="dcterms:W3CDTF">2014-10-12T00:31:24Z</dcterms:created>
  <dcterms:modified xsi:type="dcterms:W3CDTF">2019-04-26T10:50:03Z</dcterms:modified>
</cp:coreProperties>
</file>