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4" r:id="rId1"/>
  </p:sldMasterIdLst>
  <p:notesMasterIdLst>
    <p:notesMasterId r:id="rId63"/>
  </p:notesMasterIdLst>
  <p:sldIdLst>
    <p:sldId id="812" r:id="rId2"/>
    <p:sldId id="277" r:id="rId3"/>
    <p:sldId id="323" r:id="rId4"/>
    <p:sldId id="813" r:id="rId5"/>
    <p:sldId id="814" r:id="rId6"/>
    <p:sldId id="281" r:id="rId7"/>
    <p:sldId id="491" r:id="rId8"/>
    <p:sldId id="326" r:id="rId9"/>
    <p:sldId id="282" r:id="rId10"/>
    <p:sldId id="815" r:id="rId11"/>
    <p:sldId id="287" r:id="rId12"/>
    <p:sldId id="292" r:id="rId13"/>
    <p:sldId id="289" r:id="rId14"/>
    <p:sldId id="314" r:id="rId15"/>
    <p:sldId id="290" r:id="rId16"/>
    <p:sldId id="291" r:id="rId17"/>
    <p:sldId id="315" r:id="rId18"/>
    <p:sldId id="482" r:id="rId19"/>
    <p:sldId id="483" r:id="rId20"/>
    <p:sldId id="484" r:id="rId21"/>
    <p:sldId id="485" r:id="rId22"/>
    <p:sldId id="513" r:id="rId23"/>
    <p:sldId id="514" r:id="rId24"/>
    <p:sldId id="515" r:id="rId25"/>
    <p:sldId id="409" r:id="rId26"/>
    <p:sldId id="408" r:id="rId27"/>
    <p:sldId id="486" r:id="rId28"/>
    <p:sldId id="836" r:id="rId29"/>
    <p:sldId id="837" r:id="rId30"/>
    <p:sldId id="288" r:id="rId31"/>
    <p:sldId id="307" r:id="rId32"/>
    <p:sldId id="265" r:id="rId33"/>
    <p:sldId id="311" r:id="rId34"/>
    <p:sldId id="312" r:id="rId35"/>
    <p:sldId id="266" r:id="rId36"/>
    <p:sldId id="313" r:id="rId37"/>
    <p:sldId id="516" r:id="rId38"/>
    <p:sldId id="414" r:id="rId39"/>
    <p:sldId id="415" r:id="rId40"/>
    <p:sldId id="417" r:id="rId41"/>
    <p:sldId id="420" r:id="rId42"/>
    <p:sldId id="419" r:id="rId43"/>
    <p:sldId id="418" r:id="rId44"/>
    <p:sldId id="517" r:id="rId45"/>
    <p:sldId id="518" r:id="rId46"/>
    <p:sldId id="519" r:id="rId47"/>
    <p:sldId id="520" r:id="rId48"/>
    <p:sldId id="521" r:id="rId49"/>
    <p:sldId id="522" r:id="rId50"/>
    <p:sldId id="294" r:id="rId51"/>
    <p:sldId id="412" r:id="rId52"/>
    <p:sldId id="811" r:id="rId53"/>
    <p:sldId id="804" r:id="rId54"/>
    <p:sldId id="831" r:id="rId55"/>
    <p:sldId id="832" r:id="rId56"/>
    <p:sldId id="512" r:id="rId57"/>
    <p:sldId id="818" r:id="rId58"/>
    <p:sldId id="317" r:id="rId59"/>
    <p:sldId id="816" r:id="rId60"/>
    <p:sldId id="829" r:id="rId61"/>
    <p:sldId id="830"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chen Schwiening" initials="JS" lastIdx="1" clrIdx="0">
    <p:extLst>
      <p:ext uri="{19B8F6BF-5375-455C-9EA6-DF929625EA0E}">
        <p15:presenceInfo xmlns:p15="http://schemas.microsoft.com/office/powerpoint/2012/main" userId="S::j.schwiening@cern.ch::05cbbf66-fb27-4913-8de2-36218978b0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09"/>
    <p:restoredTop sz="94643"/>
  </p:normalViewPr>
  <p:slideViewPr>
    <p:cSldViewPr snapToGrid="0" snapToObjects="1">
      <p:cViewPr varScale="1">
        <p:scale>
          <a:sx n="90" d="100"/>
          <a:sy n="90" d="100"/>
        </p:scale>
        <p:origin x="1080"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image" Target="../media/image7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2E68F2-64C3-7E42-990B-A41EE5077642}" type="datetimeFigureOut">
              <a:rPr lang="en-US" smtClean="0"/>
              <a:t>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FAA75D-8E96-E047-BBCC-D73986C31D0D}" type="slidenum">
              <a:rPr lang="en-US" smtClean="0"/>
              <a:t>‹#›</a:t>
            </a:fld>
            <a:endParaRPr lang="en-US"/>
          </a:p>
        </p:txBody>
      </p:sp>
    </p:spTree>
    <p:extLst>
      <p:ext uri="{BB962C8B-B14F-4D97-AF65-F5344CB8AC3E}">
        <p14:creationId xmlns:p14="http://schemas.microsoft.com/office/powerpoint/2010/main" val="143307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95523D-7ED3-4A0F-8F4F-954297170FDB}" type="slidenum">
              <a:rPr lang="de-DE" smtClean="0"/>
              <a:pPr>
                <a:defRPr/>
              </a:pPr>
              <a:t>1</a:t>
            </a:fld>
            <a:endParaRPr lang="de-DE"/>
          </a:p>
        </p:txBody>
      </p:sp>
    </p:spTree>
    <p:extLst>
      <p:ext uri="{BB962C8B-B14F-4D97-AF65-F5344CB8AC3E}">
        <p14:creationId xmlns:p14="http://schemas.microsoft.com/office/powerpoint/2010/main" val="3785214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Fare </a:t>
            </a:r>
            <a:r>
              <a:rPr lang="en-US" dirty="0" err="1"/>
              <a:t>una</a:t>
            </a:r>
            <a:r>
              <a:rPr lang="en-US" dirty="0"/>
              <a:t> </a:t>
            </a:r>
            <a:r>
              <a:rPr lang="en-US" dirty="0" err="1"/>
              <a:t>immagine</a:t>
            </a:r>
            <a:r>
              <a:rPr lang="en-US" dirty="0"/>
              <a:t> del PMT </a:t>
            </a:r>
            <a:r>
              <a:rPr lang="en-US" dirty="0" err="1"/>
              <a:t>sulla</a:t>
            </a:r>
            <a:r>
              <a:rPr lang="en-US" dirty="0"/>
              <a:t> </a:t>
            </a:r>
            <a:r>
              <a:rPr lang="en-US" dirty="0" err="1"/>
              <a:t>risoluzione</a:t>
            </a:r>
            <a:endParaRPr lang="en-US" dirty="0"/>
          </a:p>
        </p:txBody>
      </p:sp>
      <p:sp>
        <p:nvSpPr>
          <p:cNvPr id="4" name="Slide Number Placeholder 3"/>
          <p:cNvSpPr>
            <a:spLocks noGrp="1"/>
          </p:cNvSpPr>
          <p:nvPr>
            <p:ph type="sldNum" sz="quarter" idx="10"/>
          </p:nvPr>
        </p:nvSpPr>
        <p:spPr/>
        <p:txBody>
          <a:bodyPr/>
          <a:lstStyle/>
          <a:p>
            <a:fld id="{6C38A572-61CB-384F-BB4C-DB6F1BE60B7D}" type="slidenum">
              <a:rPr lang="en-US" smtClean="0"/>
              <a:pPr/>
              <a:t>28</a:t>
            </a:fld>
            <a:endParaRPr lang="en-US"/>
          </a:p>
        </p:txBody>
      </p:sp>
    </p:spTree>
    <p:extLst>
      <p:ext uri="{BB962C8B-B14F-4D97-AF65-F5344CB8AC3E}">
        <p14:creationId xmlns:p14="http://schemas.microsoft.com/office/powerpoint/2010/main" val="2032946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Fare </a:t>
            </a:r>
            <a:r>
              <a:rPr lang="en-US" dirty="0" err="1"/>
              <a:t>una</a:t>
            </a:r>
            <a:r>
              <a:rPr lang="en-US" dirty="0"/>
              <a:t> </a:t>
            </a:r>
            <a:r>
              <a:rPr lang="en-US" dirty="0" err="1"/>
              <a:t>immagine</a:t>
            </a:r>
            <a:r>
              <a:rPr lang="en-US" dirty="0"/>
              <a:t> del PMT </a:t>
            </a:r>
            <a:r>
              <a:rPr lang="en-US" dirty="0" err="1"/>
              <a:t>sulla</a:t>
            </a:r>
            <a:r>
              <a:rPr lang="en-US" dirty="0"/>
              <a:t> </a:t>
            </a:r>
            <a:r>
              <a:rPr lang="en-US" dirty="0" err="1"/>
              <a:t>risoluzione</a:t>
            </a:r>
            <a:endParaRPr lang="en-US" dirty="0"/>
          </a:p>
        </p:txBody>
      </p:sp>
      <p:sp>
        <p:nvSpPr>
          <p:cNvPr id="4" name="Slide Number Placeholder 3"/>
          <p:cNvSpPr>
            <a:spLocks noGrp="1"/>
          </p:cNvSpPr>
          <p:nvPr>
            <p:ph type="sldNum" sz="quarter" idx="10"/>
          </p:nvPr>
        </p:nvSpPr>
        <p:spPr/>
        <p:txBody>
          <a:bodyPr/>
          <a:lstStyle/>
          <a:p>
            <a:fld id="{6C38A572-61CB-384F-BB4C-DB6F1BE60B7D}" type="slidenum">
              <a:rPr lang="en-US" smtClean="0"/>
              <a:pPr/>
              <a:t>29</a:t>
            </a:fld>
            <a:endParaRPr lang="en-US"/>
          </a:p>
        </p:txBody>
      </p:sp>
    </p:spTree>
    <p:extLst>
      <p:ext uri="{BB962C8B-B14F-4D97-AF65-F5344CB8AC3E}">
        <p14:creationId xmlns:p14="http://schemas.microsoft.com/office/powerpoint/2010/main" val="2016636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776288" fontAlgn="base">
              <a:spcBef>
                <a:spcPct val="0"/>
              </a:spcBef>
              <a:spcAft>
                <a:spcPct val="0"/>
              </a:spcAft>
            </a:pPr>
            <a:fld id="{D6EE41CF-90AB-4B83-B0E9-1E49B40EE9B7}" type="slidenum">
              <a:rPr lang="de-DE"/>
              <a:pPr defTabSz="776288" fontAlgn="base">
                <a:spcBef>
                  <a:spcPct val="0"/>
                </a:spcBef>
                <a:spcAft>
                  <a:spcPct val="0"/>
                </a:spcAft>
              </a:pPr>
              <a:t>31</a:t>
            </a:fld>
            <a:endParaRPr lang="de-DE"/>
          </a:p>
        </p:txBody>
      </p:sp>
    </p:spTree>
    <p:extLst>
      <p:ext uri="{BB962C8B-B14F-4D97-AF65-F5344CB8AC3E}">
        <p14:creationId xmlns:p14="http://schemas.microsoft.com/office/powerpoint/2010/main" val="909902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776288" fontAlgn="base">
              <a:spcBef>
                <a:spcPct val="0"/>
              </a:spcBef>
              <a:spcAft>
                <a:spcPct val="0"/>
              </a:spcAft>
            </a:pPr>
            <a:fld id="{D6EE41CF-90AB-4B83-B0E9-1E49B40EE9B7}" type="slidenum">
              <a:rPr lang="de-DE"/>
              <a:pPr defTabSz="776288" fontAlgn="base">
                <a:spcBef>
                  <a:spcPct val="0"/>
                </a:spcBef>
                <a:spcAft>
                  <a:spcPct val="0"/>
                </a:spcAft>
              </a:pPr>
              <a:t>32</a:t>
            </a:fld>
            <a:endParaRPr lang="de-DE"/>
          </a:p>
        </p:txBody>
      </p:sp>
    </p:spTree>
    <p:extLst>
      <p:ext uri="{BB962C8B-B14F-4D97-AF65-F5344CB8AC3E}">
        <p14:creationId xmlns:p14="http://schemas.microsoft.com/office/powerpoint/2010/main" val="1499827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776288" fontAlgn="base">
              <a:spcBef>
                <a:spcPct val="0"/>
              </a:spcBef>
              <a:spcAft>
                <a:spcPct val="0"/>
              </a:spcAft>
            </a:pPr>
            <a:fld id="{D6EE41CF-90AB-4B83-B0E9-1E49B40EE9B7}" type="slidenum">
              <a:rPr lang="de-DE"/>
              <a:pPr defTabSz="776288" fontAlgn="base">
                <a:spcBef>
                  <a:spcPct val="0"/>
                </a:spcBef>
                <a:spcAft>
                  <a:spcPct val="0"/>
                </a:spcAft>
              </a:pPr>
              <a:t>33</a:t>
            </a:fld>
            <a:endParaRPr lang="de-DE"/>
          </a:p>
        </p:txBody>
      </p:sp>
    </p:spTree>
    <p:extLst>
      <p:ext uri="{BB962C8B-B14F-4D97-AF65-F5344CB8AC3E}">
        <p14:creationId xmlns:p14="http://schemas.microsoft.com/office/powerpoint/2010/main" val="4007515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776288" fontAlgn="base">
              <a:spcBef>
                <a:spcPct val="0"/>
              </a:spcBef>
              <a:spcAft>
                <a:spcPct val="0"/>
              </a:spcAft>
            </a:pPr>
            <a:fld id="{D6EE41CF-90AB-4B83-B0E9-1E49B40EE9B7}" type="slidenum">
              <a:rPr lang="de-DE"/>
              <a:pPr defTabSz="776288" fontAlgn="base">
                <a:spcBef>
                  <a:spcPct val="0"/>
                </a:spcBef>
                <a:spcAft>
                  <a:spcPct val="0"/>
                </a:spcAft>
              </a:pPr>
              <a:t>34</a:t>
            </a:fld>
            <a:endParaRPr lang="de-DE"/>
          </a:p>
        </p:txBody>
      </p:sp>
    </p:spTree>
    <p:extLst>
      <p:ext uri="{BB962C8B-B14F-4D97-AF65-F5344CB8AC3E}">
        <p14:creationId xmlns:p14="http://schemas.microsoft.com/office/powerpoint/2010/main" val="3073678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dirty="0"/>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776288" fontAlgn="base">
              <a:spcBef>
                <a:spcPct val="0"/>
              </a:spcBef>
              <a:spcAft>
                <a:spcPct val="0"/>
              </a:spcAft>
            </a:pPr>
            <a:fld id="{D6EE41CF-90AB-4B83-B0E9-1E49B40EE9B7}" type="slidenum">
              <a:rPr lang="de-DE"/>
              <a:pPr defTabSz="776288" fontAlgn="base">
                <a:spcBef>
                  <a:spcPct val="0"/>
                </a:spcBef>
                <a:spcAft>
                  <a:spcPct val="0"/>
                </a:spcAft>
              </a:pPr>
              <a:t>35</a:t>
            </a:fld>
            <a:endParaRPr lang="de-DE" dirty="0"/>
          </a:p>
        </p:txBody>
      </p:sp>
    </p:spTree>
    <p:extLst>
      <p:ext uri="{BB962C8B-B14F-4D97-AF65-F5344CB8AC3E}">
        <p14:creationId xmlns:p14="http://schemas.microsoft.com/office/powerpoint/2010/main" val="1547923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x-none" altLang="x-none">
              <a:ea typeface="ＭＳ Ｐゴシック" charset="-128"/>
            </a:endParaRPr>
          </a:p>
        </p:txBody>
      </p:sp>
      <p:sp>
        <p:nvSpPr>
          <p:cNvPr id="21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fld id="{97953F44-5CF7-6F4C-9314-E8C83B38E96E}" type="slidenum">
              <a:rPr lang="en-US" altLang="x-none" sz="1200"/>
              <a:pPr eaLnBrk="1" hangingPunct="1"/>
              <a:t>38</a:t>
            </a:fld>
            <a:endParaRPr lang="en-US" altLang="x-none" sz="1200"/>
          </a:p>
        </p:txBody>
      </p:sp>
    </p:spTree>
    <p:extLst>
      <p:ext uri="{BB962C8B-B14F-4D97-AF65-F5344CB8AC3E}">
        <p14:creationId xmlns:p14="http://schemas.microsoft.com/office/powerpoint/2010/main" val="964806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x-none" altLang="x-none">
              <a:ea typeface="ＭＳ Ｐゴシック" charset="-128"/>
            </a:endParaRPr>
          </a:p>
        </p:txBody>
      </p:sp>
      <p:sp>
        <p:nvSpPr>
          <p:cNvPr id="21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fld id="{97953F44-5CF7-6F4C-9314-E8C83B38E96E}" type="slidenum">
              <a:rPr lang="en-US" altLang="x-none" sz="1200"/>
              <a:pPr eaLnBrk="1" hangingPunct="1"/>
              <a:t>39</a:t>
            </a:fld>
            <a:endParaRPr lang="en-US" altLang="x-none" sz="1200"/>
          </a:p>
        </p:txBody>
      </p:sp>
    </p:spTree>
    <p:extLst>
      <p:ext uri="{BB962C8B-B14F-4D97-AF65-F5344CB8AC3E}">
        <p14:creationId xmlns:p14="http://schemas.microsoft.com/office/powerpoint/2010/main" val="1115712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x-none" altLang="x-none">
              <a:ea typeface="ＭＳ Ｐゴシック" charset="-128"/>
            </a:endParaRPr>
          </a:p>
        </p:txBody>
      </p:sp>
      <p:sp>
        <p:nvSpPr>
          <p:cNvPr id="21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fld id="{97953F44-5CF7-6F4C-9314-E8C83B38E96E}" type="slidenum">
              <a:rPr lang="en-US" altLang="x-none" sz="1200"/>
              <a:pPr eaLnBrk="1" hangingPunct="1"/>
              <a:t>40</a:t>
            </a:fld>
            <a:endParaRPr lang="en-US" altLang="x-none" sz="1200"/>
          </a:p>
        </p:txBody>
      </p:sp>
    </p:spTree>
    <p:extLst>
      <p:ext uri="{BB962C8B-B14F-4D97-AF65-F5344CB8AC3E}">
        <p14:creationId xmlns:p14="http://schemas.microsoft.com/office/powerpoint/2010/main" val="882488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7FCECB2-3F8A-574B-B06E-FB9B808E109F}" type="slidenum">
              <a:rPr lang="en-US"/>
              <a:pPr/>
              <a:t>2</a:t>
            </a:fld>
            <a:endParaRPr lang="en-US"/>
          </a:p>
        </p:txBody>
      </p:sp>
      <p:sp>
        <p:nvSpPr>
          <p:cNvPr id="39937" name="Text Box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22252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x-none" altLang="x-none">
              <a:ea typeface="ＭＳ Ｐゴシック" charset="-128"/>
            </a:endParaRPr>
          </a:p>
        </p:txBody>
      </p:sp>
      <p:sp>
        <p:nvSpPr>
          <p:cNvPr id="21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fld id="{97953F44-5CF7-6F4C-9314-E8C83B38E96E}" type="slidenum">
              <a:rPr lang="en-US" altLang="x-none" sz="1200"/>
              <a:pPr eaLnBrk="1" hangingPunct="1"/>
              <a:t>41</a:t>
            </a:fld>
            <a:endParaRPr lang="en-US" altLang="x-none" sz="1200"/>
          </a:p>
        </p:txBody>
      </p:sp>
    </p:spTree>
    <p:extLst>
      <p:ext uri="{BB962C8B-B14F-4D97-AF65-F5344CB8AC3E}">
        <p14:creationId xmlns:p14="http://schemas.microsoft.com/office/powerpoint/2010/main" val="1172840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x-none" altLang="x-none">
              <a:ea typeface="ＭＳ Ｐゴシック" charset="-128"/>
            </a:endParaRPr>
          </a:p>
        </p:txBody>
      </p:sp>
      <p:sp>
        <p:nvSpPr>
          <p:cNvPr id="21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fld id="{97953F44-5CF7-6F4C-9314-E8C83B38E96E}" type="slidenum">
              <a:rPr lang="en-US" altLang="x-none" sz="1200"/>
              <a:pPr eaLnBrk="1" hangingPunct="1"/>
              <a:t>42</a:t>
            </a:fld>
            <a:endParaRPr lang="en-US" altLang="x-none" sz="1200"/>
          </a:p>
        </p:txBody>
      </p:sp>
    </p:spTree>
    <p:extLst>
      <p:ext uri="{BB962C8B-B14F-4D97-AF65-F5344CB8AC3E}">
        <p14:creationId xmlns:p14="http://schemas.microsoft.com/office/powerpoint/2010/main" val="2278423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x-none" altLang="x-none">
              <a:ea typeface="ＭＳ Ｐゴシック" charset="-128"/>
            </a:endParaRPr>
          </a:p>
        </p:txBody>
      </p:sp>
      <p:sp>
        <p:nvSpPr>
          <p:cNvPr id="21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fld id="{97953F44-5CF7-6F4C-9314-E8C83B38E96E}" type="slidenum">
              <a:rPr lang="en-US" altLang="x-none" sz="1200"/>
              <a:pPr eaLnBrk="1" hangingPunct="1"/>
              <a:t>43</a:t>
            </a:fld>
            <a:endParaRPr lang="en-US" altLang="x-none" sz="1200"/>
          </a:p>
        </p:txBody>
      </p:sp>
    </p:spTree>
    <p:extLst>
      <p:ext uri="{BB962C8B-B14F-4D97-AF65-F5344CB8AC3E}">
        <p14:creationId xmlns:p14="http://schemas.microsoft.com/office/powerpoint/2010/main" val="3191615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Fare </a:t>
            </a:r>
            <a:r>
              <a:rPr lang="en-US" dirty="0" err="1"/>
              <a:t>una</a:t>
            </a:r>
            <a:r>
              <a:rPr lang="en-US" dirty="0"/>
              <a:t> </a:t>
            </a:r>
            <a:r>
              <a:rPr lang="en-US" dirty="0" err="1"/>
              <a:t>immagine</a:t>
            </a:r>
            <a:r>
              <a:rPr lang="en-US" dirty="0"/>
              <a:t> del PMT </a:t>
            </a:r>
            <a:r>
              <a:rPr lang="en-US" dirty="0" err="1"/>
              <a:t>sulla</a:t>
            </a:r>
            <a:r>
              <a:rPr lang="en-US" dirty="0"/>
              <a:t> </a:t>
            </a:r>
            <a:r>
              <a:rPr lang="en-US" dirty="0" err="1"/>
              <a:t>risoluzione</a:t>
            </a:r>
            <a:endParaRPr lang="en-US" dirty="0"/>
          </a:p>
        </p:txBody>
      </p:sp>
      <p:sp>
        <p:nvSpPr>
          <p:cNvPr id="4" name="Slide Number Placeholder 3"/>
          <p:cNvSpPr>
            <a:spLocks noGrp="1"/>
          </p:cNvSpPr>
          <p:nvPr>
            <p:ph type="sldNum" sz="quarter" idx="10"/>
          </p:nvPr>
        </p:nvSpPr>
        <p:spPr/>
        <p:txBody>
          <a:bodyPr/>
          <a:lstStyle/>
          <a:p>
            <a:fld id="{6C38A572-61CB-384F-BB4C-DB6F1BE60B7D}" type="slidenum">
              <a:rPr lang="en-US" smtClean="0"/>
              <a:pPr/>
              <a:t>52</a:t>
            </a:fld>
            <a:endParaRPr lang="en-US"/>
          </a:p>
        </p:txBody>
      </p:sp>
    </p:spTree>
    <p:extLst>
      <p:ext uri="{BB962C8B-B14F-4D97-AF65-F5344CB8AC3E}">
        <p14:creationId xmlns:p14="http://schemas.microsoft.com/office/powerpoint/2010/main" val="445801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Fare </a:t>
            </a:r>
            <a:r>
              <a:rPr lang="en-US" dirty="0" err="1"/>
              <a:t>una</a:t>
            </a:r>
            <a:r>
              <a:rPr lang="en-US" dirty="0"/>
              <a:t> </a:t>
            </a:r>
            <a:r>
              <a:rPr lang="en-US" dirty="0" err="1"/>
              <a:t>immagine</a:t>
            </a:r>
            <a:r>
              <a:rPr lang="en-US" dirty="0"/>
              <a:t> del PMT </a:t>
            </a:r>
            <a:r>
              <a:rPr lang="en-US" dirty="0" err="1"/>
              <a:t>sulla</a:t>
            </a:r>
            <a:r>
              <a:rPr lang="en-US" dirty="0"/>
              <a:t> </a:t>
            </a:r>
            <a:r>
              <a:rPr lang="en-US" dirty="0" err="1"/>
              <a:t>risoluzione</a:t>
            </a:r>
            <a:endParaRPr lang="en-US" dirty="0"/>
          </a:p>
        </p:txBody>
      </p:sp>
      <p:sp>
        <p:nvSpPr>
          <p:cNvPr id="4" name="Slide Number Placeholder 3"/>
          <p:cNvSpPr>
            <a:spLocks noGrp="1"/>
          </p:cNvSpPr>
          <p:nvPr>
            <p:ph type="sldNum" sz="quarter" idx="10"/>
          </p:nvPr>
        </p:nvSpPr>
        <p:spPr/>
        <p:txBody>
          <a:bodyPr/>
          <a:lstStyle/>
          <a:p>
            <a:fld id="{6C38A572-61CB-384F-BB4C-DB6F1BE60B7D}" type="slidenum">
              <a:rPr lang="en-US" smtClean="0"/>
              <a:pPr/>
              <a:t>53</a:t>
            </a:fld>
            <a:endParaRPr lang="en-US"/>
          </a:p>
        </p:txBody>
      </p:sp>
    </p:spTree>
    <p:extLst>
      <p:ext uri="{BB962C8B-B14F-4D97-AF65-F5344CB8AC3E}">
        <p14:creationId xmlns:p14="http://schemas.microsoft.com/office/powerpoint/2010/main" val="634784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FAA75D-8E96-E047-BBCC-D73986C31D0D}" type="slidenum">
              <a:rPr lang="en-US" smtClean="0"/>
              <a:t>3</a:t>
            </a:fld>
            <a:endParaRPr lang="en-US"/>
          </a:p>
        </p:txBody>
      </p:sp>
    </p:spTree>
    <p:extLst>
      <p:ext uri="{BB962C8B-B14F-4D97-AF65-F5344CB8AC3E}">
        <p14:creationId xmlns:p14="http://schemas.microsoft.com/office/powerpoint/2010/main" val="1114773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ln/>
        </p:spPr>
      </p:sp>
      <p:sp>
        <p:nvSpPr>
          <p:cNvPr id="45059" name="Notes Placeholder 2"/>
          <p:cNvSpPr>
            <a:spLocks noGrp="1"/>
          </p:cNvSpPr>
          <p:nvPr>
            <p:ph type="body" idx="1"/>
          </p:nvPr>
        </p:nvSpPr>
        <p:spPr>
          <a:noFill/>
          <a:ln/>
        </p:spPr>
        <p:txBody>
          <a:bodyPr/>
          <a:lstStyle/>
          <a:p>
            <a:endParaRPr lang="en-US">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2089656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modular</a:t>
            </a:r>
            <a:r>
              <a:rPr lang="en-US" baseline="0" dirty="0"/>
              <a:t> RICH detector consists of a block of aerogel, Fresnel lens, mirror set and sensor plane.</a:t>
            </a:r>
            <a:endParaRPr lang="en-US" dirty="0"/>
          </a:p>
        </p:txBody>
      </p:sp>
      <p:sp>
        <p:nvSpPr>
          <p:cNvPr id="4" name="Slide Number Placeholder 3"/>
          <p:cNvSpPr>
            <a:spLocks noGrp="1"/>
          </p:cNvSpPr>
          <p:nvPr>
            <p:ph type="sldNum" sz="quarter" idx="10"/>
          </p:nvPr>
        </p:nvSpPr>
        <p:spPr/>
        <p:txBody>
          <a:bodyPr/>
          <a:lstStyle/>
          <a:p>
            <a:fld id="{A50BB47C-898A-5A4D-8D95-AFB2D4516F7A}" type="slidenum">
              <a:rPr lang="en-US" smtClean="0"/>
              <a:t>18</a:t>
            </a:fld>
            <a:endParaRPr lang="en-US"/>
          </a:p>
        </p:txBody>
      </p:sp>
    </p:spTree>
    <p:extLst>
      <p:ext uri="{BB962C8B-B14F-4D97-AF65-F5344CB8AC3E}">
        <p14:creationId xmlns:p14="http://schemas.microsoft.com/office/powerpoint/2010/main" val="2160211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lens-based design generates smaller and sharper ring image compare to the state of art proximity focusing </a:t>
            </a:r>
            <a:r>
              <a:rPr lang="en-US" baseline="0" dirty="0" err="1"/>
              <a:t>deisng</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A50BB47C-898A-5A4D-8D95-AFB2D4516F7A}" type="slidenum">
              <a:rPr lang="en-US" smtClean="0"/>
              <a:t>19</a:t>
            </a:fld>
            <a:endParaRPr lang="en-US"/>
          </a:p>
        </p:txBody>
      </p:sp>
    </p:spTree>
    <p:extLst>
      <p:ext uri="{BB962C8B-B14F-4D97-AF65-F5344CB8AC3E}">
        <p14:creationId xmlns:p14="http://schemas.microsoft.com/office/powerpoint/2010/main" val="172489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Furthermore,</a:t>
            </a:r>
            <a:r>
              <a:rPr lang="en-US" baseline="0" dirty="0"/>
              <a:t> the </a:t>
            </a:r>
            <a:r>
              <a:rPr lang="en-US" baseline="0" dirty="0" err="1"/>
              <a:t>Cherenkove</a:t>
            </a:r>
            <a:r>
              <a:rPr lang="en-US" baseline="0" dirty="0"/>
              <a:t> photons generated at off the optical principle can be shifted to the middle of sensor plane by the lens. These results to less required sensor plane area.</a:t>
            </a:r>
            <a:endParaRPr lang="en-US" dirty="0"/>
          </a:p>
        </p:txBody>
      </p:sp>
      <p:sp>
        <p:nvSpPr>
          <p:cNvPr id="4" name="Slide Number Placeholder 3"/>
          <p:cNvSpPr>
            <a:spLocks noGrp="1"/>
          </p:cNvSpPr>
          <p:nvPr>
            <p:ph type="sldNum" sz="quarter" idx="10"/>
          </p:nvPr>
        </p:nvSpPr>
        <p:spPr/>
        <p:txBody>
          <a:bodyPr/>
          <a:lstStyle/>
          <a:p>
            <a:fld id="{4C149F6F-8590-9E40-81D5-9A3AE3619BB9}" type="slidenum">
              <a:rPr lang="en-US" smtClean="0"/>
              <a:t>20</a:t>
            </a:fld>
            <a:endParaRPr lang="en-US"/>
          </a:p>
        </p:txBody>
      </p:sp>
    </p:spTree>
    <p:extLst>
      <p:ext uri="{BB962C8B-B14F-4D97-AF65-F5344CB8AC3E}">
        <p14:creationId xmlns:p14="http://schemas.microsoft.com/office/powerpoint/2010/main" val="1688091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beam test results from last fiscal year will</a:t>
            </a:r>
            <a:r>
              <a:rPr lang="en-US" baseline="0" dirty="0"/>
              <a:t> be published in NIM A.</a:t>
            </a:r>
            <a:endParaRPr lang="en-US" dirty="0"/>
          </a:p>
        </p:txBody>
      </p:sp>
      <p:sp>
        <p:nvSpPr>
          <p:cNvPr id="4" name="Slide Number Placeholder 3"/>
          <p:cNvSpPr>
            <a:spLocks noGrp="1"/>
          </p:cNvSpPr>
          <p:nvPr>
            <p:ph type="sldNum" sz="quarter" idx="10"/>
          </p:nvPr>
        </p:nvSpPr>
        <p:spPr/>
        <p:txBody>
          <a:bodyPr/>
          <a:lstStyle/>
          <a:p>
            <a:fld id="{4C149F6F-8590-9E40-81D5-9A3AE3619BB9}" type="slidenum">
              <a:rPr lang="en-US" smtClean="0"/>
              <a:t>21</a:t>
            </a:fld>
            <a:endParaRPr lang="en-US"/>
          </a:p>
        </p:txBody>
      </p:sp>
    </p:spTree>
    <p:extLst>
      <p:ext uri="{BB962C8B-B14F-4D97-AF65-F5344CB8AC3E}">
        <p14:creationId xmlns:p14="http://schemas.microsoft.com/office/powerpoint/2010/main" val="3280720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FAA75D-8E96-E047-BBCC-D73986C31D0D}" type="slidenum">
              <a:rPr lang="en-US" smtClean="0"/>
              <a:t>25</a:t>
            </a:fld>
            <a:endParaRPr lang="en-US"/>
          </a:p>
        </p:txBody>
      </p:sp>
    </p:spTree>
    <p:extLst>
      <p:ext uri="{BB962C8B-B14F-4D97-AF65-F5344CB8AC3E}">
        <p14:creationId xmlns:p14="http://schemas.microsoft.com/office/powerpoint/2010/main" val="174687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8DBD10-A8A0-614A-B5C9-FD8FD9B76625}" type="datetime1">
              <a:rPr lang="en-US" smtClean="0"/>
              <a:t>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769862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0B6EB2-CD93-9744-9A93-9CD70D2677DF}" type="datetime1">
              <a:rPr lang="en-US" smtClean="0"/>
              <a:t>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496759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87E1BB-A05B-6E47-AB3C-CCD1BFB9E15B}" type="datetime1">
              <a:rPr lang="en-US" smtClean="0"/>
              <a:t>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1060692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25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67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325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EFE809-37C0-204D-98A7-1C8062911993}" type="datetime1">
              <a:rPr lang="en-US" smtClean="0"/>
              <a:t>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356631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B3A8B3-85EB-1E4F-A823-EC157AE91AF4}" type="datetime1">
              <a:rPr lang="en-US" smtClean="0"/>
              <a:t>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3852689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7F439C-5D14-1C42-AD2B-D51B7F292B48}" type="datetime1">
              <a:rPr lang="en-US" smtClean="0"/>
              <a:t>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277169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1C252B-EB37-6545-98CB-08BBFAABAFEF}" type="datetime1">
              <a:rPr lang="en-US" smtClean="0"/>
              <a:t>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653789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E0D075-A02C-0C4C-9E96-60A284DD413B}" type="datetime1">
              <a:rPr lang="en-US" smtClean="0"/>
              <a:t>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309497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940805-2A93-DB4A-8729-BD7044A7AAA2}" type="datetime1">
              <a:rPr lang="en-US" smtClean="0"/>
              <a:t>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7099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FA60D2-1ECF-2B4A-9BF0-4EDD963124B3}" type="datetime1">
              <a:rPr lang="en-US" smtClean="0"/>
              <a:t>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648876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659531-7C7B-7541-93FE-191A33EB9CFF}" type="datetime1">
              <a:rPr lang="en-US" smtClean="0"/>
              <a:t>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3025612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5658"/>
            <a:ext cx="8229600" cy="6450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77F01-3262-5148-99A2-F7D6B119F8B3}" type="datetime1">
              <a:rPr lang="en-US" smtClean="0"/>
              <a:t>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85DECE-709F-5547-99FE-06FE97115E35}" type="slidenum">
              <a:rPr lang="en-US" smtClean="0"/>
              <a:t>‹#›</a:t>
            </a:fld>
            <a:endParaRPr lang="en-US"/>
          </a:p>
        </p:txBody>
      </p:sp>
    </p:spTree>
    <p:extLst>
      <p:ext uri="{BB962C8B-B14F-4D97-AF65-F5344CB8AC3E}">
        <p14:creationId xmlns:p14="http://schemas.microsoft.com/office/powerpoint/2010/main" val="912160151"/>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7" r:id="rId12"/>
    <p:sldLayoutId id="2147483798" r:id="rId13"/>
    <p:sldLayoutId id="2147483800" r:id="rId1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uronski@jlab.org"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mailto:jordanka@physics.sc.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emf"/></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 Id="rId9"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tiff"/><Relationship Id="rId5" Type="http://schemas.openxmlformats.org/officeDocument/2006/relationships/image" Target="../media/image31.png"/><Relationship Id="rId4" Type="http://schemas.openxmlformats.org/officeDocument/2006/relationships/image" Target="../media/image30.emf"/></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58.jpg"/><Relationship Id="rId1" Type="http://schemas.openxmlformats.org/officeDocument/2006/relationships/slideLayout" Target="../slideLayouts/slideLayout13.xml"/><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9.emf"/><Relationship Id="rId5" Type="http://schemas.openxmlformats.org/officeDocument/2006/relationships/oleObject" Target="../embeddings/oleObject1.bin"/><Relationship Id="rId4" Type="http://schemas.openxmlformats.org/officeDocument/2006/relationships/image" Target="../media/image70.emf"/></Relationships>
</file>

<file path=ppt/slides/_rels/slide4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notesSlide" Target="../notesSlides/notesSlide21.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2.emf"/><Relationship Id="rId5" Type="http://schemas.openxmlformats.org/officeDocument/2006/relationships/oleObject" Target="../embeddings/oleObject2.bin"/><Relationship Id="rId4" Type="http://schemas.openxmlformats.org/officeDocument/2006/relationships/image" Target="../media/image74.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NULL"/></Relationships>
</file>

<file path=ppt/slides/_rels/slide48.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jp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
          <p:cNvSpPr txBox="1">
            <a:spLocks noChangeArrowheads="1"/>
          </p:cNvSpPr>
          <p:nvPr/>
        </p:nvSpPr>
        <p:spPr bwMode="auto">
          <a:xfrm>
            <a:off x="905758" y="418437"/>
            <a:ext cx="7440264" cy="22428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algn="ctr" hangingPunct="1">
              <a:lnSpc>
                <a:spcPct val="100000"/>
              </a:lnSpc>
              <a:buClrTx/>
              <a:buFontTx/>
              <a:buNone/>
            </a:pPr>
            <a:r>
              <a:rPr lang="en-US" sz="3386" dirty="0">
                <a:solidFill>
                  <a:srgbClr val="006633"/>
                </a:solidFill>
                <a:latin typeface="Times New Roman" charset="0"/>
                <a:cs typeface="Arial" charset="0"/>
              </a:rPr>
              <a:t>eRD14 – EIC PID consortium</a:t>
            </a:r>
          </a:p>
          <a:p>
            <a:pPr lvl="1" algn="ctr"/>
            <a:endParaRPr lang="en-US" sz="2540" dirty="0">
              <a:solidFill>
                <a:srgbClr val="006633"/>
              </a:solidFill>
              <a:latin typeface="Times New Roman" charset="0"/>
              <a:cs typeface="Arial" charset="0"/>
            </a:endParaRPr>
          </a:p>
          <a:p>
            <a:pPr algn="ctr"/>
            <a:r>
              <a:rPr lang="en-US" sz="2540" dirty="0">
                <a:solidFill>
                  <a:srgbClr val="006633"/>
                </a:solidFill>
                <a:latin typeface="Times New Roman" charset="0"/>
                <a:cs typeface="Arial" charset="0"/>
              </a:rPr>
              <a:t>- An integrated program for particle identification (PID) for a future Electron-Ion Collider (EIC) detector.</a:t>
            </a:r>
          </a:p>
        </p:txBody>
      </p:sp>
      <p:sp>
        <p:nvSpPr>
          <p:cNvPr id="4" name="Text Box 2"/>
          <p:cNvSpPr txBox="1">
            <a:spLocks noChangeArrowheads="1"/>
          </p:cNvSpPr>
          <p:nvPr/>
        </p:nvSpPr>
        <p:spPr bwMode="auto">
          <a:xfrm>
            <a:off x="609600" y="2661261"/>
            <a:ext cx="8189844" cy="25720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5242" tIns="49526" rIns="95242" bIns="49526"/>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algn="ctr">
              <a:spcBef>
                <a:spcPts val="741"/>
              </a:spcBef>
            </a:pPr>
            <a:r>
              <a:rPr lang="en-US" sz="1693" dirty="0">
                <a:solidFill>
                  <a:srgbClr val="0000FF"/>
                </a:solidFill>
                <a:effectLst>
                  <a:outerShdw blurRad="38100" dist="38100" dir="2700000" algn="tl">
                    <a:srgbClr val="DDDDDD"/>
                  </a:outerShdw>
                </a:effectLst>
                <a:cs typeface="Arial" charset="0"/>
              </a:rPr>
              <a:t>M. Alfred, B. Azmoun, F. Barbosa, M. Boer, W. Brooks, T. Cao, M. Chiu, E. </a:t>
            </a:r>
            <a:r>
              <a:rPr lang="en-US" sz="1693" dirty="0" err="1">
                <a:solidFill>
                  <a:srgbClr val="0000FF"/>
                </a:solidFill>
                <a:effectLst>
                  <a:outerShdw blurRad="38100" dist="38100" dir="2700000" algn="tl">
                    <a:srgbClr val="DDDDDD"/>
                  </a:outerShdw>
                </a:effectLst>
                <a:cs typeface="Arial" charset="0"/>
              </a:rPr>
              <a:t>Cisbani</a:t>
            </a:r>
            <a:r>
              <a:rPr lang="en-US" sz="1693" dirty="0">
                <a:solidFill>
                  <a:srgbClr val="0000FF"/>
                </a:solidFill>
                <a:effectLst>
                  <a:outerShdw blurRad="38100" dist="38100" dir="2700000" algn="tl">
                    <a:srgbClr val="DDDDDD"/>
                  </a:outerShdw>
                </a:effectLst>
                <a:cs typeface="Arial" charset="0"/>
              </a:rPr>
              <a:t>, </a:t>
            </a:r>
            <a:r>
              <a:rPr lang="en-US" sz="1693" dirty="0" err="1">
                <a:solidFill>
                  <a:srgbClr val="0000FF"/>
                </a:solidFill>
                <a:effectLst>
                  <a:outerShdw blurRad="38100" dist="38100" dir="2700000" algn="tl">
                    <a:srgbClr val="DDDDDD"/>
                  </a:outerShdw>
                </a:effectLst>
                <a:cs typeface="Arial" charset="0"/>
              </a:rPr>
              <a:t>M.Contalbrigo</a:t>
            </a:r>
            <a:r>
              <a:rPr lang="en-US" sz="1693" dirty="0">
                <a:solidFill>
                  <a:srgbClr val="0000FF"/>
                </a:solidFill>
                <a:effectLst>
                  <a:outerShdw blurRad="38100" dist="38100" dir="2700000" algn="tl">
                    <a:srgbClr val="DDDDDD"/>
                  </a:outerShdw>
                </a:effectLst>
                <a:cs typeface="Arial" charset="0"/>
              </a:rPr>
              <a:t>, S. </a:t>
            </a:r>
            <a:r>
              <a:rPr lang="en-US" sz="1693" dirty="0" err="1">
                <a:solidFill>
                  <a:srgbClr val="0000FF"/>
                </a:solidFill>
                <a:effectLst>
                  <a:outerShdw blurRad="38100" dist="38100" dir="2700000" algn="tl">
                    <a:srgbClr val="DDDDDD"/>
                  </a:outerShdw>
                </a:effectLst>
                <a:cs typeface="Arial" charset="0"/>
              </a:rPr>
              <a:t>Danagoulian</a:t>
            </a:r>
            <a:r>
              <a:rPr lang="en-US" sz="1693" dirty="0">
                <a:solidFill>
                  <a:srgbClr val="0000FF"/>
                </a:solidFill>
                <a:effectLst>
                  <a:outerShdw blurRad="38100" dist="38100" dir="2700000" algn="tl">
                    <a:srgbClr val="DDDDDD"/>
                  </a:outerShdw>
                </a:effectLst>
                <a:cs typeface="Arial" charset="0"/>
              </a:rPr>
              <a:t>, A. </a:t>
            </a:r>
            <a:r>
              <a:rPr lang="en-US" sz="1693" dirty="0" err="1">
                <a:solidFill>
                  <a:srgbClr val="0000FF"/>
                </a:solidFill>
                <a:effectLst>
                  <a:outerShdw blurRad="38100" dist="38100" dir="2700000" algn="tl">
                    <a:srgbClr val="DDDDDD"/>
                  </a:outerShdw>
                </a:effectLst>
                <a:cs typeface="Arial" charset="0"/>
              </a:rPr>
              <a:t>Datta</a:t>
            </a:r>
            <a:r>
              <a:rPr lang="en-US" sz="1693" dirty="0">
                <a:solidFill>
                  <a:srgbClr val="0000FF"/>
                </a:solidFill>
                <a:effectLst>
                  <a:outerShdw blurRad="38100" dist="38100" dir="2700000" algn="tl">
                    <a:srgbClr val="DDDDDD"/>
                  </a:outerShdw>
                </a:effectLst>
                <a:cs typeface="Arial" charset="0"/>
              </a:rPr>
              <a:t>, A. </a:t>
            </a:r>
            <a:r>
              <a:rPr lang="en-US" sz="1693" dirty="0" err="1">
                <a:solidFill>
                  <a:srgbClr val="0000FF"/>
                </a:solidFill>
                <a:effectLst>
                  <a:outerShdw blurRad="38100" dist="38100" dir="2700000" algn="tl">
                    <a:srgbClr val="DDDDDD"/>
                  </a:outerShdw>
                </a:effectLst>
                <a:cs typeface="Arial" charset="0"/>
              </a:rPr>
              <a:t>Deldotto</a:t>
            </a:r>
            <a:r>
              <a:rPr lang="en-US" sz="1693" dirty="0">
                <a:solidFill>
                  <a:srgbClr val="0000FF"/>
                </a:solidFill>
                <a:effectLst>
                  <a:outerShdw blurRad="38100" dist="38100" dir="2700000" algn="tl">
                    <a:srgbClr val="DDDDDD"/>
                  </a:outerShdw>
                </a:effectLst>
                <a:cs typeface="Arial" charset="0"/>
              </a:rPr>
              <a:t>, M. </a:t>
            </a:r>
            <a:r>
              <a:rPr lang="en-US" sz="1693" dirty="0" err="1">
                <a:solidFill>
                  <a:srgbClr val="0000FF"/>
                </a:solidFill>
                <a:effectLst>
                  <a:outerShdw blurRad="38100" dist="38100" dir="2700000" algn="tl">
                    <a:srgbClr val="DDDDDD"/>
                  </a:outerShdw>
                </a:effectLst>
                <a:cs typeface="Arial" charset="0"/>
              </a:rPr>
              <a:t>Demarteau</a:t>
            </a:r>
            <a:r>
              <a:rPr lang="en-US" sz="1693" dirty="0">
                <a:solidFill>
                  <a:srgbClr val="0000FF"/>
                </a:solidFill>
                <a:effectLst>
                  <a:outerShdw blurRad="38100" dist="38100" dir="2700000" algn="tl">
                    <a:srgbClr val="DDDDDD"/>
                  </a:outerShdw>
                </a:effectLst>
                <a:cs typeface="Arial" charset="0"/>
              </a:rPr>
              <a:t>, A. Denisov, J.M. Durham, A. Durum, R. </a:t>
            </a:r>
            <a:r>
              <a:rPr lang="en-US" sz="1693" dirty="0" err="1">
                <a:solidFill>
                  <a:srgbClr val="0000FF"/>
                </a:solidFill>
                <a:effectLst>
                  <a:outerShdw blurRad="38100" dist="38100" dir="2700000" algn="tl">
                    <a:srgbClr val="DDDDDD"/>
                  </a:outerShdw>
                </a:effectLst>
                <a:cs typeface="Arial" charset="0"/>
              </a:rPr>
              <a:t>Dzhygadlo</a:t>
            </a:r>
            <a:r>
              <a:rPr lang="en-US" sz="1693" dirty="0">
                <a:solidFill>
                  <a:srgbClr val="0000FF"/>
                </a:solidFill>
                <a:effectLst>
                  <a:outerShdw blurRad="38100" dist="38100" dir="2700000" algn="tl">
                    <a:srgbClr val="DDDDDD"/>
                  </a:outerShdw>
                </a:effectLst>
                <a:cs typeface="Arial" charset="0"/>
              </a:rPr>
              <a:t>, D. Fields, Y. </a:t>
            </a:r>
            <a:r>
              <a:rPr lang="en-US" sz="1693" dirty="0" err="1">
                <a:solidFill>
                  <a:srgbClr val="0000FF"/>
                </a:solidFill>
                <a:effectLst>
                  <a:outerShdw blurRad="38100" dist="38100" dir="2700000" algn="tl">
                    <a:srgbClr val="DDDDDD"/>
                  </a:outerShdw>
                </a:effectLst>
                <a:cs typeface="Arial" charset="0"/>
              </a:rPr>
              <a:t>Furletova</a:t>
            </a:r>
            <a:r>
              <a:rPr lang="en-US" sz="1693" dirty="0">
                <a:solidFill>
                  <a:srgbClr val="0000FF"/>
                </a:solidFill>
                <a:effectLst>
                  <a:outerShdw blurRad="38100" dist="38100" dir="2700000" algn="tl">
                    <a:srgbClr val="DDDDDD"/>
                  </a:outerShdw>
                </a:effectLst>
                <a:cs typeface="Arial" charset="0"/>
              </a:rPr>
              <a:t>, C. Gleason, M. Grosse-</a:t>
            </a:r>
            <a:r>
              <a:rPr lang="en-US" sz="1693" dirty="0" err="1">
                <a:solidFill>
                  <a:srgbClr val="0000FF"/>
                </a:solidFill>
                <a:effectLst>
                  <a:outerShdw blurRad="38100" dist="38100" dir="2700000" algn="tl">
                    <a:srgbClr val="DDDDDD"/>
                  </a:outerShdw>
                </a:effectLst>
                <a:cs typeface="Arial" charset="0"/>
              </a:rPr>
              <a:t>Perdekamp</a:t>
            </a:r>
            <a:r>
              <a:rPr lang="en-US" sz="1693" dirty="0">
                <a:solidFill>
                  <a:srgbClr val="0000FF"/>
                </a:solidFill>
                <a:effectLst>
                  <a:outerShdw blurRad="38100" dist="38100" dir="2700000" algn="tl">
                    <a:srgbClr val="DDDDDD"/>
                  </a:outerShdw>
                </a:effectLst>
                <a:cs typeface="Arial" charset="0"/>
              </a:rPr>
              <a:t>, J. Harris, M. </a:t>
            </a:r>
            <a:r>
              <a:rPr lang="en-US" sz="1693" dirty="0" err="1">
                <a:solidFill>
                  <a:srgbClr val="0000FF"/>
                </a:solidFill>
                <a:effectLst>
                  <a:outerShdw blurRad="38100" dist="38100" dir="2700000" algn="tl">
                    <a:srgbClr val="DDDDDD"/>
                  </a:outerShdw>
                </a:effectLst>
                <a:cs typeface="Arial" charset="0"/>
              </a:rPr>
              <a:t>Hattawy</a:t>
            </a:r>
            <a:r>
              <a:rPr lang="en-US" sz="1693" dirty="0">
                <a:solidFill>
                  <a:srgbClr val="0000FF"/>
                </a:solidFill>
                <a:effectLst>
                  <a:outerShdw blurRad="38100" dist="38100" dir="2700000" algn="tl">
                    <a:srgbClr val="DDDDDD"/>
                  </a:outerShdw>
                </a:effectLst>
                <a:cs typeface="Arial" charset="0"/>
              </a:rPr>
              <a:t>, X. He, H. van </a:t>
            </a:r>
            <a:r>
              <a:rPr lang="en-US" sz="1693" dirty="0" err="1">
                <a:solidFill>
                  <a:srgbClr val="0000FF"/>
                </a:solidFill>
                <a:effectLst>
                  <a:outerShdw blurRad="38100" dist="38100" dir="2700000" algn="tl">
                    <a:srgbClr val="DDDDDD"/>
                  </a:outerShdw>
                </a:effectLst>
                <a:cs typeface="Arial" charset="0"/>
              </a:rPr>
              <a:t>Hecke</a:t>
            </a:r>
            <a:r>
              <a:rPr lang="en-US" sz="1693" dirty="0">
                <a:solidFill>
                  <a:srgbClr val="0000FF"/>
                </a:solidFill>
                <a:effectLst>
                  <a:outerShdw blurRad="38100" dist="38100" dir="2700000" algn="tl">
                    <a:srgbClr val="DDDDDD"/>
                  </a:outerShdw>
                </a:effectLst>
                <a:cs typeface="Arial" charset="0"/>
              </a:rPr>
              <a:t>, T. Horn, J. Huang, C. Hyde, Y. </a:t>
            </a:r>
            <a:r>
              <a:rPr lang="en-US" sz="1693" dirty="0" err="1">
                <a:solidFill>
                  <a:srgbClr val="0000FF"/>
                </a:solidFill>
                <a:effectLst>
                  <a:outerShdw blurRad="38100" dist="38100" dir="2700000" algn="tl">
                    <a:srgbClr val="DDDDDD"/>
                  </a:outerShdw>
                </a:effectLst>
                <a:cs typeface="Arial" charset="0"/>
              </a:rPr>
              <a:t>Ilieva</a:t>
            </a:r>
            <a:r>
              <a:rPr lang="en-US" sz="1693" dirty="0">
                <a:solidFill>
                  <a:srgbClr val="0000FF"/>
                </a:solidFill>
                <a:effectLst>
                  <a:outerShdw blurRad="38100" dist="38100" dir="2700000" algn="tl">
                    <a:srgbClr val="DDDDDD"/>
                  </a:outerShdw>
                </a:effectLst>
                <a:cs typeface="Arial" charset="0"/>
              </a:rPr>
              <a:t>, G. </a:t>
            </a:r>
            <a:r>
              <a:rPr lang="en-US" sz="1693" dirty="0" err="1">
                <a:solidFill>
                  <a:srgbClr val="0000FF"/>
                </a:solidFill>
                <a:effectLst>
                  <a:outerShdw blurRad="38100" dist="38100" dir="2700000" algn="tl">
                    <a:srgbClr val="DDDDDD"/>
                  </a:outerShdw>
                </a:effectLst>
                <a:cs typeface="Arial" charset="0"/>
              </a:rPr>
              <a:t>Kalicy</a:t>
            </a:r>
            <a:r>
              <a:rPr lang="en-US" sz="1693" dirty="0">
                <a:solidFill>
                  <a:srgbClr val="0000FF"/>
                </a:solidFill>
                <a:effectLst>
                  <a:outerShdw blurRad="38100" dist="38100" dir="2700000" algn="tl">
                    <a:srgbClr val="DDDDDD"/>
                  </a:outerShdw>
                </a:effectLst>
                <a:cs typeface="Arial" charset="0"/>
              </a:rPr>
              <a:t>, A. </a:t>
            </a:r>
            <a:r>
              <a:rPr lang="en-US" sz="1693" dirty="0" err="1">
                <a:solidFill>
                  <a:srgbClr val="0000FF"/>
                </a:solidFill>
                <a:effectLst>
                  <a:outerShdw blurRad="38100" dist="38100" dir="2700000" algn="tl">
                    <a:srgbClr val="DDDDDD"/>
                  </a:outerShdw>
                </a:effectLst>
                <a:cs typeface="Arial" charset="0"/>
              </a:rPr>
              <a:t>Kebede</a:t>
            </a:r>
            <a:r>
              <a:rPr lang="en-US" sz="1693" dirty="0">
                <a:solidFill>
                  <a:srgbClr val="0000FF"/>
                </a:solidFill>
                <a:effectLst>
                  <a:outerShdw blurRad="38100" dist="38100" dir="2700000" algn="tl">
                    <a:srgbClr val="DDDDDD"/>
                  </a:outerShdw>
                </a:effectLst>
                <a:cs typeface="Arial" charset="0"/>
              </a:rPr>
              <a:t>, B. Kim, E. </a:t>
            </a:r>
            <a:r>
              <a:rPr lang="en-US" sz="1693" dirty="0" err="1">
                <a:solidFill>
                  <a:srgbClr val="0000FF"/>
                </a:solidFill>
                <a:effectLst>
                  <a:outerShdw blurRad="38100" dist="38100" dir="2700000" algn="tl">
                    <a:srgbClr val="DDDDDD"/>
                  </a:outerShdw>
                </a:effectLst>
                <a:cs typeface="Arial" charset="0"/>
              </a:rPr>
              <a:t>Kistenev</a:t>
            </a:r>
            <a:r>
              <a:rPr lang="en-US" sz="1693" dirty="0">
                <a:solidFill>
                  <a:srgbClr val="0000FF"/>
                </a:solidFill>
                <a:effectLst>
                  <a:outerShdw blurRad="38100" dist="38100" dir="2700000" algn="tl">
                    <a:srgbClr val="DDDDDD"/>
                  </a:outerShdw>
                </a:effectLst>
                <a:cs typeface="Arial" charset="0"/>
              </a:rPr>
              <a:t>, M. Liu, R. </a:t>
            </a:r>
            <a:r>
              <a:rPr lang="en-US" sz="1693" dirty="0" err="1">
                <a:solidFill>
                  <a:srgbClr val="0000FF"/>
                </a:solidFill>
                <a:effectLst>
                  <a:outerShdw blurRad="38100" dist="38100" dir="2700000" algn="tl">
                    <a:srgbClr val="DDDDDD"/>
                  </a:outerShdw>
                </a:effectLst>
                <a:cs typeface="Arial" charset="0"/>
              </a:rPr>
              <a:t>Majka</a:t>
            </a:r>
            <a:r>
              <a:rPr lang="en-US" sz="1693" dirty="0">
                <a:solidFill>
                  <a:srgbClr val="0000FF"/>
                </a:solidFill>
                <a:effectLst>
                  <a:outerShdw blurRad="38100" dist="38100" dir="2700000" algn="tl">
                    <a:srgbClr val="DDDDDD"/>
                  </a:outerShdw>
                </a:effectLst>
                <a:cs typeface="Arial" charset="0"/>
              </a:rPr>
              <a:t>, J. </a:t>
            </a:r>
            <a:r>
              <a:rPr lang="en-US" sz="1693" dirty="0" err="1">
                <a:solidFill>
                  <a:srgbClr val="0000FF"/>
                </a:solidFill>
                <a:effectLst>
                  <a:outerShdw blurRad="38100" dist="38100" dir="2700000" algn="tl">
                    <a:srgbClr val="DDDDDD"/>
                  </a:outerShdw>
                </a:effectLst>
                <a:cs typeface="Arial" charset="0"/>
              </a:rPr>
              <a:t>McKisson</a:t>
            </a:r>
            <a:r>
              <a:rPr lang="en-US" sz="1693" dirty="0">
                <a:solidFill>
                  <a:srgbClr val="0000FF"/>
                </a:solidFill>
                <a:effectLst>
                  <a:outerShdw blurRad="38100" dist="38100" dir="2700000" algn="tl">
                    <a:srgbClr val="DDDDDD"/>
                  </a:outerShdw>
                </a:effectLst>
                <a:cs typeface="Arial" charset="0"/>
              </a:rPr>
              <a:t>, R. Mendez, I. </a:t>
            </a:r>
            <a:r>
              <a:rPr lang="en-US" sz="1693" dirty="0" err="1">
                <a:solidFill>
                  <a:srgbClr val="0000FF"/>
                </a:solidFill>
                <a:effectLst>
                  <a:outerShdw blurRad="38100" dist="38100" dir="2700000" algn="tl">
                    <a:srgbClr val="DDDDDD"/>
                  </a:outerShdw>
                </a:effectLst>
                <a:cs typeface="Arial" charset="0"/>
              </a:rPr>
              <a:t>Mostafanezhad</a:t>
            </a:r>
            <a:r>
              <a:rPr lang="en-US" sz="1693" dirty="0">
                <a:solidFill>
                  <a:srgbClr val="0000FF"/>
                </a:solidFill>
                <a:effectLst>
                  <a:outerShdw blurRad="38100" dist="38100" dir="2700000" algn="tl">
                    <a:srgbClr val="DDDDDD"/>
                  </a:outerShdw>
                </a:effectLst>
                <a:cs typeface="Arial" charset="0"/>
              </a:rPr>
              <a:t>, P. Nadel-Turonski, K. Peters, R. Pisani, W. </a:t>
            </a:r>
            <a:r>
              <a:rPr lang="en-US" sz="1693" dirty="0" err="1">
                <a:solidFill>
                  <a:srgbClr val="0000FF"/>
                </a:solidFill>
                <a:effectLst>
                  <a:outerShdw blurRad="38100" dist="38100" dir="2700000" algn="tl">
                    <a:srgbClr val="DDDDDD"/>
                  </a:outerShdw>
                </a:effectLst>
                <a:cs typeface="Arial" charset="0"/>
              </a:rPr>
              <a:t>Roh</a:t>
            </a:r>
            <a:r>
              <a:rPr lang="en-US" sz="1693" dirty="0">
                <a:solidFill>
                  <a:srgbClr val="0000FF"/>
                </a:solidFill>
                <a:effectLst>
                  <a:outerShdw blurRad="38100" dist="38100" dir="2700000" algn="tl">
                    <a:srgbClr val="DDDDDD"/>
                  </a:outerShdw>
                </a:effectLst>
                <a:cs typeface="Arial" charset="0"/>
              </a:rPr>
              <a:t>, P. Rossi, M. </a:t>
            </a:r>
            <a:r>
              <a:rPr lang="en-US" sz="1693" dirty="0" err="1">
                <a:solidFill>
                  <a:srgbClr val="0000FF"/>
                </a:solidFill>
                <a:effectLst>
                  <a:outerShdw blurRad="38100" dist="38100" dir="2700000" algn="tl">
                    <a:srgbClr val="DDDDDD"/>
                  </a:outerShdw>
                </a:effectLst>
                <a:cs typeface="Arial" charset="0"/>
              </a:rPr>
              <a:t>Sarsour</a:t>
            </a:r>
            <a:r>
              <a:rPr lang="en-US" sz="1693" dirty="0">
                <a:solidFill>
                  <a:srgbClr val="0000FF"/>
                </a:solidFill>
                <a:effectLst>
                  <a:outerShdw blurRad="38100" dist="38100" dir="2700000" algn="tl">
                    <a:srgbClr val="DDDDDD"/>
                  </a:outerShdw>
                </a:effectLst>
                <a:cs typeface="Arial" charset="0"/>
              </a:rPr>
              <a:t>, C. Schwarz, J. </a:t>
            </a:r>
            <a:r>
              <a:rPr lang="en-US" sz="1693" dirty="0" err="1">
                <a:solidFill>
                  <a:srgbClr val="0000FF"/>
                </a:solidFill>
                <a:effectLst>
                  <a:outerShdw blurRad="38100" dist="38100" dir="2700000" algn="tl">
                    <a:srgbClr val="DDDDDD"/>
                  </a:outerShdw>
                </a:effectLst>
                <a:cs typeface="Arial" charset="0"/>
              </a:rPr>
              <a:t>Schwiening</a:t>
            </a:r>
            <a:r>
              <a:rPr lang="en-US" sz="1693" dirty="0">
                <a:solidFill>
                  <a:srgbClr val="0000FF"/>
                </a:solidFill>
                <a:effectLst>
                  <a:outerShdw blurRad="38100" dist="38100" dir="2700000" algn="tl">
                    <a:srgbClr val="DDDDDD"/>
                  </a:outerShdw>
                </a:effectLst>
                <a:cs typeface="Arial" charset="0"/>
              </a:rPr>
              <a:t>, C.L. da Silva, N. Smirnov, J. Stevens, A. </a:t>
            </a:r>
            <a:r>
              <a:rPr lang="en-US" sz="1693" dirty="0" err="1">
                <a:solidFill>
                  <a:srgbClr val="0000FF"/>
                </a:solidFill>
                <a:effectLst>
                  <a:outerShdw blurRad="38100" dist="38100" dir="2700000" algn="tl">
                    <a:srgbClr val="DDDDDD"/>
                  </a:outerShdw>
                </a:effectLst>
                <a:cs typeface="Arial" charset="0"/>
              </a:rPr>
              <a:t>Sukhanov</a:t>
            </a:r>
            <a:r>
              <a:rPr lang="en-US" sz="1693" dirty="0">
                <a:solidFill>
                  <a:srgbClr val="0000FF"/>
                </a:solidFill>
                <a:effectLst>
                  <a:outerShdw blurRad="38100" dist="38100" dir="2700000" algn="tl">
                    <a:srgbClr val="DDDDDD"/>
                  </a:outerShdw>
                </a:effectLst>
                <a:cs typeface="Arial" charset="0"/>
              </a:rPr>
              <a:t>, X. Sun, S. Syed, R. </a:t>
            </a:r>
            <a:r>
              <a:rPr lang="en-US" sz="1693" dirty="0" err="1">
                <a:solidFill>
                  <a:srgbClr val="0000FF"/>
                </a:solidFill>
                <a:effectLst>
                  <a:outerShdw blurRad="38100" dist="38100" dir="2700000" algn="tl">
                    <a:srgbClr val="DDDDDD"/>
                  </a:outerShdw>
                </a:effectLst>
                <a:cs typeface="Arial" charset="0"/>
              </a:rPr>
              <a:t>Towell</a:t>
            </a:r>
            <a:r>
              <a:rPr lang="en-US" sz="1693" dirty="0">
                <a:solidFill>
                  <a:srgbClr val="0000FF"/>
                </a:solidFill>
                <a:effectLst>
                  <a:outerShdw blurRad="38100" dist="38100" dir="2700000" algn="tl">
                    <a:srgbClr val="DDDDDD"/>
                  </a:outerShdw>
                </a:effectLst>
                <a:cs typeface="Arial" charset="0"/>
              </a:rPr>
              <a:t>, G. Varner, R. Wagner, C. Woody, C.-P. Wong, W. Xi, J. </a:t>
            </a:r>
            <a:r>
              <a:rPr lang="en-US" sz="1693" dirty="0" err="1">
                <a:solidFill>
                  <a:srgbClr val="0000FF"/>
                </a:solidFill>
                <a:effectLst>
                  <a:outerShdw blurRad="38100" dist="38100" dir="2700000" algn="tl">
                    <a:srgbClr val="DDDDDD"/>
                  </a:outerShdw>
                </a:effectLst>
                <a:cs typeface="Arial" charset="0"/>
              </a:rPr>
              <a:t>Xie</a:t>
            </a:r>
            <a:r>
              <a:rPr lang="en-US" sz="1693" dirty="0">
                <a:solidFill>
                  <a:srgbClr val="0000FF"/>
                </a:solidFill>
                <a:effectLst>
                  <a:outerShdw blurRad="38100" dist="38100" dir="2700000" algn="tl">
                    <a:srgbClr val="DDDDDD"/>
                  </a:outerShdw>
                </a:effectLst>
                <a:cs typeface="Arial" charset="0"/>
              </a:rPr>
              <a:t>, Z.W. Zhao, B. </a:t>
            </a:r>
            <a:r>
              <a:rPr lang="en-US" sz="1693" dirty="0" err="1">
                <a:solidFill>
                  <a:srgbClr val="0000FF"/>
                </a:solidFill>
                <a:effectLst>
                  <a:outerShdw blurRad="38100" dist="38100" dir="2700000" algn="tl">
                    <a:srgbClr val="DDDDDD"/>
                  </a:outerShdw>
                </a:effectLst>
                <a:cs typeface="Arial" charset="0"/>
              </a:rPr>
              <a:t>Zihlmann</a:t>
            </a:r>
            <a:r>
              <a:rPr lang="en-US" sz="1693" dirty="0">
                <a:solidFill>
                  <a:srgbClr val="0000FF"/>
                </a:solidFill>
                <a:effectLst>
                  <a:outerShdw blurRad="38100" dist="38100" dir="2700000" algn="tl">
                    <a:srgbClr val="DDDDDD"/>
                  </a:outerShdw>
                </a:effectLst>
                <a:cs typeface="Arial" charset="0"/>
              </a:rPr>
              <a:t>, C. Zorn.</a:t>
            </a:r>
          </a:p>
        </p:txBody>
      </p:sp>
      <p:sp>
        <p:nvSpPr>
          <p:cNvPr id="2" name="Rectangle 1"/>
          <p:cNvSpPr/>
          <p:nvPr/>
        </p:nvSpPr>
        <p:spPr>
          <a:xfrm>
            <a:off x="470387" y="5550420"/>
            <a:ext cx="2930037" cy="756728"/>
          </a:xfrm>
          <a:prstGeom prst="rect">
            <a:avLst/>
          </a:prstGeom>
        </p:spPr>
        <p:txBody>
          <a:bodyPr wrap="square">
            <a:noAutofit/>
          </a:bodyPr>
          <a:lstStyle/>
          <a:p>
            <a:r>
              <a:rPr lang="en-US" sz="1164" i="1" dirty="0">
                <a:solidFill>
                  <a:srgbClr val="000000"/>
                </a:solidFill>
              </a:rPr>
              <a:t>Contacts:</a:t>
            </a:r>
          </a:p>
          <a:p>
            <a:r>
              <a:rPr lang="en-US" sz="1164" i="1" dirty="0">
                <a:solidFill>
                  <a:srgbClr val="000000"/>
                </a:solidFill>
              </a:rPr>
              <a:t>P. Nadel-Turonski &lt;</a:t>
            </a:r>
            <a:r>
              <a:rPr lang="en-US" sz="1164" i="1" u="sng" dirty="0">
                <a:solidFill>
                  <a:srgbClr val="1155CC"/>
                </a:solidFill>
                <a:hlinkClick r:id="rId3"/>
              </a:rPr>
              <a:t>turonski@jlab.org</a:t>
            </a:r>
            <a:r>
              <a:rPr lang="en-US" sz="1164" i="1" dirty="0">
                <a:solidFill>
                  <a:srgbClr val="000000"/>
                </a:solidFill>
              </a:rPr>
              <a:t>&gt;,</a:t>
            </a:r>
          </a:p>
          <a:p>
            <a:r>
              <a:rPr lang="en-US" sz="1164" i="1" dirty="0">
                <a:solidFill>
                  <a:srgbClr val="000000"/>
                </a:solidFill>
              </a:rPr>
              <a:t>Y. </a:t>
            </a:r>
            <a:r>
              <a:rPr lang="en-US" sz="1164" i="1" dirty="0" err="1">
                <a:solidFill>
                  <a:srgbClr val="000000"/>
                </a:solidFill>
              </a:rPr>
              <a:t>Ilieva</a:t>
            </a:r>
            <a:r>
              <a:rPr lang="en-US" sz="1164" i="1" dirty="0">
                <a:solidFill>
                  <a:srgbClr val="000000"/>
                </a:solidFill>
              </a:rPr>
              <a:t> &lt;</a:t>
            </a:r>
            <a:r>
              <a:rPr lang="en-US" sz="1164" i="1" u="sng" dirty="0">
                <a:solidFill>
                  <a:srgbClr val="1155CC"/>
                </a:solidFill>
                <a:hlinkClick r:id="rId4"/>
              </a:rPr>
              <a:t>jordanka@physics.sc.edu</a:t>
            </a:r>
            <a:r>
              <a:rPr lang="en-US" sz="1164" i="1" dirty="0">
                <a:solidFill>
                  <a:srgbClr val="000000"/>
                </a:solidFill>
              </a:rPr>
              <a:t>&gt;</a:t>
            </a:r>
            <a:endParaRPr lang="en-US" sz="1164" dirty="0"/>
          </a:p>
        </p:txBody>
      </p:sp>
      <p:sp>
        <p:nvSpPr>
          <p:cNvPr id="6" name="Text Box 3">
            <a:extLst>
              <a:ext uri="{FF2B5EF4-FFF2-40B4-BE49-F238E27FC236}">
                <a16:creationId xmlns:a16="http://schemas.microsoft.com/office/drawing/2014/main" id="{FCAB1869-57A3-FD48-9813-874E73CF49FB}"/>
              </a:ext>
            </a:extLst>
          </p:cNvPr>
          <p:cNvSpPr txBox="1">
            <a:spLocks noChangeArrowheads="1"/>
          </p:cNvSpPr>
          <p:nvPr/>
        </p:nvSpPr>
        <p:spPr bwMode="auto">
          <a:xfrm>
            <a:off x="3829051" y="5625798"/>
            <a:ext cx="5072062" cy="8114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5242" tIns="49526" rIns="95242" bIns="49526"/>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a:spcBef>
                <a:spcPts val="741"/>
              </a:spcBef>
            </a:pPr>
            <a:r>
              <a:rPr lang="en-US" sz="1481" dirty="0">
                <a:effectLst>
                  <a:outerShdw blurRad="38100" dist="38100" dir="2700000" algn="tl">
                    <a:srgbClr val="DDDDDD"/>
                  </a:outerShdw>
                </a:effectLst>
                <a:cs typeface="Arial" charset="0"/>
              </a:rPr>
              <a:t>Generic Detector R&amp;D for an Electron Ion Collider</a:t>
            </a:r>
          </a:p>
          <a:p>
            <a:pPr>
              <a:spcBef>
                <a:spcPts val="741"/>
              </a:spcBef>
            </a:pPr>
            <a:r>
              <a:rPr lang="en-US" sz="1481" dirty="0">
                <a:effectLst>
                  <a:outerShdw blurRad="38100" dist="38100" dir="2700000" algn="tl">
                    <a:srgbClr val="DDDDDD"/>
                  </a:outerShdw>
                </a:effectLst>
                <a:cs typeface="Arial" charset="0"/>
              </a:rPr>
              <a:t>Advisory Committee Meeting, BNL, January 24-25, 2019</a:t>
            </a:r>
          </a:p>
        </p:txBody>
      </p:sp>
    </p:spTree>
    <p:extLst>
      <p:ext uri="{BB962C8B-B14F-4D97-AF65-F5344CB8AC3E}">
        <p14:creationId xmlns:p14="http://schemas.microsoft.com/office/powerpoint/2010/main" val="364581264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920045" y="949458"/>
            <a:ext cx="7440264" cy="96605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algn="ctr" hangingPunct="1">
              <a:lnSpc>
                <a:spcPct val="100000"/>
              </a:lnSpc>
              <a:buClrTx/>
              <a:buFontTx/>
              <a:buNone/>
            </a:pPr>
            <a:r>
              <a:rPr lang="en-US" sz="3386" dirty="0">
                <a:solidFill>
                  <a:srgbClr val="006633"/>
                </a:solidFill>
                <a:latin typeface="Times New Roman" charset="0"/>
                <a:cs typeface="Arial" charset="0"/>
              </a:rPr>
              <a:t>High-resolution TOF</a:t>
            </a:r>
          </a:p>
        </p:txBody>
      </p:sp>
      <p:sp>
        <p:nvSpPr>
          <p:cNvPr id="8" name="Text Box 2"/>
          <p:cNvSpPr txBox="1">
            <a:spLocks noChangeArrowheads="1"/>
          </p:cNvSpPr>
          <p:nvPr/>
        </p:nvSpPr>
        <p:spPr bwMode="auto">
          <a:xfrm>
            <a:off x="456479" y="2331762"/>
            <a:ext cx="7496642" cy="3649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hangingPunct="1">
              <a:lnSpc>
                <a:spcPct val="100000"/>
              </a:lnSpc>
            </a:pPr>
            <a:r>
              <a:rPr lang="en-US" dirty="0">
                <a:solidFill>
                  <a:srgbClr val="CC0000"/>
                </a:solidFill>
                <a:effectLst>
                  <a:outerShdw blurRad="38100" dist="38100" dir="2700000" algn="tl">
                    <a:srgbClr val="DDDDDD"/>
                  </a:outerShdw>
                </a:effectLst>
                <a:latin typeface="Arial" panose="020B0604020202020204" pitchFamily="34" charset="0"/>
                <a:cs typeface="Arial" panose="020B0604020202020204" pitchFamily="34" charset="0"/>
              </a:rPr>
              <a:t>Goals:</a:t>
            </a:r>
          </a:p>
        </p:txBody>
      </p:sp>
      <p:sp>
        <p:nvSpPr>
          <p:cNvPr id="10" name="TextBox 9"/>
          <p:cNvSpPr txBox="1"/>
          <p:nvPr/>
        </p:nvSpPr>
        <p:spPr>
          <a:xfrm>
            <a:off x="642220" y="4923345"/>
            <a:ext cx="8230318" cy="1363776"/>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a:cs typeface="Arial"/>
              </a:rPr>
              <a:t>The R&amp;D goals have been achieved.</a:t>
            </a:r>
          </a:p>
          <a:p>
            <a:pPr marL="302381" indent="-302381">
              <a:buFont typeface="Wingdings" charset="2"/>
              <a:buChar char="§"/>
            </a:pPr>
            <a:endParaRPr lang="en-US" sz="800" dirty="0">
              <a:latin typeface="Arial"/>
              <a:cs typeface="Arial"/>
            </a:endParaRPr>
          </a:p>
          <a:p>
            <a:pPr marL="302381" indent="-302381">
              <a:buFont typeface="Wingdings" charset="2"/>
              <a:buChar char="§"/>
            </a:pPr>
            <a:r>
              <a:rPr lang="en-US" dirty="0">
                <a:latin typeface="Arial"/>
                <a:cs typeface="Arial"/>
              </a:rPr>
              <a:t>No funding requested for FY19.</a:t>
            </a:r>
          </a:p>
          <a:p>
            <a:pPr marL="302381" indent="-302381">
              <a:buFont typeface="Wingdings" charset="2"/>
              <a:buChar char="§"/>
            </a:pPr>
            <a:endParaRPr lang="en-US" sz="800" dirty="0">
              <a:latin typeface="Arial"/>
              <a:cs typeface="Arial"/>
            </a:endParaRPr>
          </a:p>
          <a:p>
            <a:pPr marL="302381" indent="-302381">
              <a:buFont typeface="Wingdings" charset="2"/>
              <a:buChar char="§"/>
            </a:pPr>
            <a:endParaRPr lang="en-US" dirty="0">
              <a:latin typeface="Arial"/>
              <a:cs typeface="Arial"/>
            </a:endParaRPr>
          </a:p>
        </p:txBody>
      </p:sp>
      <p:sp>
        <p:nvSpPr>
          <p:cNvPr id="11" name="TextBox 10"/>
          <p:cNvSpPr txBox="1"/>
          <p:nvPr/>
        </p:nvSpPr>
        <p:spPr>
          <a:xfrm>
            <a:off x="632254" y="2799221"/>
            <a:ext cx="8125984" cy="912289"/>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a:cs typeface="Arial"/>
              </a:rPr>
              <a:t>Explore the possibility of achieving very high timing resolution (~10 </a:t>
            </a:r>
            <a:r>
              <a:rPr lang="en-US" dirty="0" err="1">
                <a:latin typeface="Arial"/>
                <a:cs typeface="Arial"/>
              </a:rPr>
              <a:t>ps</a:t>
            </a:r>
            <a:r>
              <a:rPr lang="en-US" dirty="0">
                <a:latin typeface="Arial"/>
                <a:cs typeface="Arial"/>
              </a:rPr>
              <a:t>)</a:t>
            </a:r>
          </a:p>
          <a:p>
            <a:pPr marL="302381" indent="-302381">
              <a:buFont typeface="Wingdings" charset="2"/>
              <a:buChar char="§"/>
            </a:pPr>
            <a:endParaRPr lang="en-US" sz="800" dirty="0">
              <a:latin typeface="Arial"/>
              <a:cs typeface="Arial"/>
            </a:endParaRPr>
          </a:p>
          <a:p>
            <a:pPr marL="302381" indent="-302381">
              <a:buFont typeface="Wingdings" charset="2"/>
              <a:buChar char="§"/>
            </a:pPr>
            <a:r>
              <a:rPr lang="en-US" dirty="0">
                <a:latin typeface="Arial"/>
                <a:cs typeface="Arial"/>
              </a:rPr>
              <a:t>Demonstrate 20 </a:t>
            </a:r>
            <a:r>
              <a:rPr lang="en-US" dirty="0" err="1">
                <a:latin typeface="Arial"/>
                <a:cs typeface="Arial"/>
              </a:rPr>
              <a:t>ps</a:t>
            </a:r>
            <a:r>
              <a:rPr lang="en-US" dirty="0">
                <a:latin typeface="Arial"/>
                <a:cs typeface="Arial"/>
              </a:rPr>
              <a:t> </a:t>
            </a:r>
            <a:r>
              <a:rPr lang="en-US" dirty="0" err="1">
                <a:latin typeface="Arial"/>
                <a:cs typeface="Arial"/>
              </a:rPr>
              <a:t>mRPC</a:t>
            </a:r>
            <a:r>
              <a:rPr lang="en-US" dirty="0">
                <a:latin typeface="Arial"/>
                <a:cs typeface="Arial"/>
              </a:rPr>
              <a:t> resolution in the lab.</a:t>
            </a:r>
          </a:p>
        </p:txBody>
      </p:sp>
      <p:sp>
        <p:nvSpPr>
          <p:cNvPr id="3" name="Slide Number Placeholder 2"/>
          <p:cNvSpPr>
            <a:spLocks noGrp="1"/>
          </p:cNvSpPr>
          <p:nvPr>
            <p:ph type="sldNum" sz="quarter" idx="12"/>
          </p:nvPr>
        </p:nvSpPr>
        <p:spPr/>
        <p:txBody>
          <a:bodyPr/>
          <a:lstStyle/>
          <a:p>
            <a:fld id="{8F85DECE-709F-5547-99FE-06FE97115E35}" type="slidenum">
              <a:rPr lang="en-US" smtClean="0"/>
              <a:t>10</a:t>
            </a:fld>
            <a:endParaRPr lang="en-US"/>
          </a:p>
        </p:txBody>
      </p:sp>
      <p:sp>
        <p:nvSpPr>
          <p:cNvPr id="12" name="Text Box 4">
            <a:extLst>
              <a:ext uri="{FF2B5EF4-FFF2-40B4-BE49-F238E27FC236}">
                <a16:creationId xmlns:a16="http://schemas.microsoft.com/office/drawing/2014/main" id="{9094C960-F6BA-6243-8CF7-041B6EBAB033}"/>
              </a:ext>
            </a:extLst>
          </p:cNvPr>
          <p:cNvSpPr txBox="1">
            <a:spLocks noChangeArrowheads="1"/>
          </p:cNvSpPr>
          <p:nvPr/>
        </p:nvSpPr>
        <p:spPr bwMode="auto">
          <a:xfrm>
            <a:off x="456479" y="4412760"/>
            <a:ext cx="7446240" cy="3649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r>
              <a:rPr lang="en-US" b="1" dirty="0">
                <a:solidFill>
                  <a:srgbClr val="0000CC"/>
                </a:solidFill>
                <a:effectLst>
                  <a:outerShdw blurRad="38100" dist="38100" dir="2700000" algn="tl">
                    <a:srgbClr val="DDDDDD"/>
                  </a:outerShdw>
                </a:effectLst>
                <a:latin typeface="Arial" panose="020B0604020202020204" pitchFamily="34" charset="0"/>
                <a:cs typeface="Arial" panose="020B0604020202020204" pitchFamily="34" charset="0"/>
              </a:rPr>
              <a:t>Progress in 2nd half of 2018:</a:t>
            </a:r>
          </a:p>
        </p:txBody>
      </p:sp>
    </p:spTree>
    <p:extLst>
      <p:ext uri="{BB962C8B-B14F-4D97-AF65-F5344CB8AC3E}">
        <p14:creationId xmlns:p14="http://schemas.microsoft.com/office/powerpoint/2010/main" val="25115646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83606" y="561581"/>
            <a:ext cx="7440264" cy="9660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algn="ctr" hangingPunct="1">
              <a:lnSpc>
                <a:spcPct val="100000"/>
              </a:lnSpc>
              <a:buClrTx/>
              <a:buFontTx/>
              <a:buNone/>
            </a:pPr>
            <a:r>
              <a:rPr lang="en-US" sz="3386" dirty="0">
                <a:solidFill>
                  <a:srgbClr val="006633"/>
                </a:solidFill>
                <a:latin typeface="Times New Roman" charset="0"/>
                <a:cs typeface="Arial" charset="0"/>
              </a:rPr>
              <a:t>Dual-radiator RICH (</a:t>
            </a:r>
            <a:r>
              <a:rPr lang="en-US" sz="3386" dirty="0" err="1">
                <a:solidFill>
                  <a:srgbClr val="006633"/>
                </a:solidFill>
                <a:latin typeface="Times New Roman" charset="0"/>
                <a:cs typeface="Arial" charset="0"/>
              </a:rPr>
              <a:t>dRICH</a:t>
            </a:r>
            <a:r>
              <a:rPr lang="en-US" sz="3386" dirty="0">
                <a:solidFill>
                  <a:srgbClr val="006633"/>
                </a:solidFill>
                <a:latin typeface="Times New Roman" charset="0"/>
                <a:cs typeface="Arial" charset="0"/>
              </a:rPr>
              <a:t>)</a:t>
            </a:r>
          </a:p>
        </p:txBody>
      </p:sp>
      <p:sp>
        <p:nvSpPr>
          <p:cNvPr id="5" name="Text Box 2"/>
          <p:cNvSpPr txBox="1">
            <a:spLocks noChangeArrowheads="1"/>
          </p:cNvSpPr>
          <p:nvPr/>
        </p:nvSpPr>
        <p:spPr bwMode="auto">
          <a:xfrm>
            <a:off x="456479" y="1952691"/>
            <a:ext cx="7496642" cy="3649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hangingPunct="1">
              <a:lnSpc>
                <a:spcPct val="100000"/>
              </a:lnSpc>
            </a:pPr>
            <a:r>
              <a:rPr lang="en-US" b="1" dirty="0">
                <a:solidFill>
                  <a:srgbClr val="CC0000"/>
                </a:solidFill>
                <a:effectLst>
                  <a:outerShdw blurRad="38100" dist="38100" dir="2700000" algn="tl">
                    <a:srgbClr val="DDDDDD"/>
                  </a:outerShdw>
                </a:effectLst>
                <a:latin typeface="Arial" panose="020B0604020202020204" pitchFamily="34" charset="0"/>
                <a:cs typeface="Arial" panose="020B0604020202020204" pitchFamily="34" charset="0"/>
              </a:rPr>
              <a:t>Goal:</a:t>
            </a:r>
          </a:p>
        </p:txBody>
      </p:sp>
      <p:sp>
        <p:nvSpPr>
          <p:cNvPr id="6" name="Text Box 4"/>
          <p:cNvSpPr txBox="1">
            <a:spLocks noChangeArrowheads="1"/>
          </p:cNvSpPr>
          <p:nvPr/>
        </p:nvSpPr>
        <p:spPr bwMode="auto">
          <a:xfrm>
            <a:off x="456479" y="3760323"/>
            <a:ext cx="7446240" cy="3649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r>
              <a:rPr lang="en-US" b="1" dirty="0">
                <a:solidFill>
                  <a:srgbClr val="0000CC"/>
                </a:solidFill>
                <a:effectLst>
                  <a:outerShdw blurRad="38100" dist="38100" dir="2700000" algn="tl">
                    <a:srgbClr val="DDDDDD"/>
                  </a:outerShdw>
                </a:effectLst>
                <a:latin typeface="Arial" panose="020B0604020202020204" pitchFamily="34" charset="0"/>
                <a:cs typeface="Arial" panose="020B0604020202020204" pitchFamily="34" charset="0"/>
              </a:rPr>
              <a:t>Progress in 2nd half of 2018:</a:t>
            </a:r>
          </a:p>
        </p:txBody>
      </p:sp>
      <p:sp>
        <p:nvSpPr>
          <p:cNvPr id="7" name="TextBox 6"/>
          <p:cNvSpPr txBox="1"/>
          <p:nvPr/>
        </p:nvSpPr>
        <p:spPr>
          <a:xfrm>
            <a:off x="456479" y="4245489"/>
            <a:ext cx="8301759" cy="2110861"/>
          </a:xfrm>
          <a:prstGeom prst="rect">
            <a:avLst/>
          </a:prstGeom>
          <a:noFill/>
          <a:ln>
            <a:noFill/>
          </a:ln>
        </p:spPr>
        <p:txBody>
          <a:bodyPr wrap="square" lIns="95242" tIns="47620" rIns="95242" bIns="47620" compatLnSpc="0">
            <a:noAutofit/>
          </a:bodyPr>
          <a:lstStyle/>
          <a:p>
            <a:pPr marL="302381" lvl="1" indent="-302381">
              <a:lnSpc>
                <a:spcPct val="150000"/>
              </a:lnSpc>
              <a:buFont typeface="Wingdings" charset="2"/>
              <a:buChar char="§"/>
            </a:pPr>
            <a:r>
              <a:rPr lang="it-IT" dirty="0">
                <a:latin typeface="Arial" panose="020B0604020202020204" pitchFamily="34" charset="0"/>
                <a:cs typeface="Arial" panose="020B0604020202020204" pitchFamily="34" charset="0"/>
              </a:rPr>
              <a:t>Refinements on:</a:t>
            </a:r>
          </a:p>
          <a:p>
            <a:pPr marL="759581" lvl="2" indent="-302381">
              <a:lnSpc>
                <a:spcPct val="150000"/>
              </a:lnSpc>
              <a:buFont typeface="Wingdings" charset="2"/>
              <a:buChar char="§"/>
            </a:pPr>
            <a:r>
              <a:rPr lang="it-IT" dirty="0">
                <a:latin typeface="Arial" panose="020B0604020202020204" pitchFamily="34" charset="0"/>
                <a:cs typeface="Arial" panose="020B0604020202020204" pitchFamily="34" charset="0"/>
              </a:rPr>
              <a:t>Global particle ID reconstruction</a:t>
            </a:r>
          </a:p>
          <a:p>
            <a:pPr marL="759581" lvl="2" indent="-302381">
              <a:lnSpc>
                <a:spcPct val="150000"/>
              </a:lnSpc>
              <a:buFont typeface="Wingdings" charset="2"/>
              <a:buChar char="§"/>
            </a:pPr>
            <a:r>
              <a:rPr lang="it-IT" dirty="0">
                <a:latin typeface="Arial" panose="020B0604020202020204" pitchFamily="34" charset="0"/>
                <a:cs typeface="Arial" panose="020B0604020202020204" pitchFamily="34" charset="0"/>
              </a:rPr>
              <a:t>Evaluation of performance in a </a:t>
            </a:r>
            <a:r>
              <a:rPr lang="it-IT" dirty="0" err="1">
                <a:latin typeface="Arial" panose="020B0604020202020204" pitchFamily="34" charset="0"/>
                <a:cs typeface="Arial" panose="020B0604020202020204" pitchFamily="34" charset="0"/>
              </a:rPr>
              <a:t>realistic</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physics</a:t>
            </a:r>
            <a:r>
              <a:rPr lang="it-IT" dirty="0">
                <a:latin typeface="Arial" panose="020B0604020202020204" pitchFamily="34" charset="0"/>
                <a:cs typeface="Arial" panose="020B0604020202020204" pitchFamily="34" charset="0"/>
              </a:rPr>
              <a:t> case</a:t>
            </a:r>
          </a:p>
          <a:p>
            <a:pPr marL="302381" lvl="1" indent="-302381">
              <a:lnSpc>
                <a:spcPct val="150000"/>
              </a:lnSpc>
              <a:buFont typeface="Wingdings" charset="2"/>
              <a:buChar char="§"/>
            </a:pPr>
            <a:r>
              <a:rPr lang="it-IT" dirty="0" err="1">
                <a:latin typeface="Arial" panose="020B0604020202020204" pitchFamily="34" charset="0"/>
                <a:cs typeface="Arial" panose="020B0604020202020204" pitchFamily="34" charset="0"/>
              </a:rPr>
              <a:t>Moving</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towards</a:t>
            </a:r>
            <a:r>
              <a:rPr lang="it-IT" dirty="0">
                <a:latin typeface="Arial" panose="020B0604020202020204" pitchFamily="34" charset="0"/>
                <a:cs typeface="Arial" panose="020B0604020202020204" pitchFamily="34" charset="0"/>
              </a:rPr>
              <a:t> a </a:t>
            </a:r>
            <a:r>
              <a:rPr lang="it-IT" dirty="0" err="1">
                <a:latin typeface="Arial" panose="020B0604020202020204" pitchFamily="34" charset="0"/>
                <a:cs typeface="Arial" panose="020B0604020202020204" pitchFamily="34" charset="0"/>
              </a:rPr>
              <a:t>prototype</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implementation</a:t>
            </a:r>
            <a:endParaRPr lang="it-IT" dirty="0">
              <a:latin typeface="Arial" panose="020B0604020202020204" pitchFamily="34" charset="0"/>
              <a:cs typeface="Arial" panose="020B0604020202020204" pitchFamily="34" charset="0"/>
            </a:endParaRPr>
          </a:p>
        </p:txBody>
      </p:sp>
      <p:sp>
        <p:nvSpPr>
          <p:cNvPr id="8" name="TextBox 7"/>
          <p:cNvSpPr txBox="1"/>
          <p:nvPr/>
        </p:nvSpPr>
        <p:spPr>
          <a:xfrm>
            <a:off x="456479" y="2597096"/>
            <a:ext cx="8433146" cy="845364"/>
          </a:xfrm>
          <a:prstGeom prst="rect">
            <a:avLst/>
          </a:prstGeom>
          <a:noFill/>
          <a:ln>
            <a:noFill/>
          </a:ln>
        </p:spPr>
        <p:txBody>
          <a:bodyPr wrap="square" lIns="95242" tIns="47620" rIns="95242" bIns="47620" compatLnSpc="0">
            <a:noAutofit/>
          </a:bodyPr>
          <a:lstStyle/>
          <a:p>
            <a:r>
              <a:rPr lang="en-US" dirty="0">
                <a:latin typeface="Arial" panose="020B0604020202020204" pitchFamily="34" charset="0"/>
                <a:cs typeface="Arial" panose="020B0604020202020204" pitchFamily="34" charset="0"/>
              </a:rPr>
              <a:t>Provide hadron identification (</a:t>
            </a:r>
            <a:r>
              <a:rPr lang="en-US" dirty="0">
                <a:latin typeface="Symbol" panose="05050102010706020507" pitchFamily="18" charset="2"/>
                <a:cs typeface="Arial" panose="020B0604020202020204" pitchFamily="34" charset="0"/>
              </a:rPr>
              <a:t>p</a:t>
            </a:r>
            <a:r>
              <a:rPr lang="en-US" dirty="0">
                <a:latin typeface="Arial" panose="020B0604020202020204" pitchFamily="34" charset="0"/>
                <a:cs typeface="Arial" panose="020B0604020202020204" pitchFamily="34" charset="0"/>
              </a:rPr>
              <a:t>/K/p) from 3 to 50 GeV/c (3 sigma) and electron identification (e/</a:t>
            </a:r>
            <a:r>
              <a:rPr lang="en-US" dirty="0">
                <a:latin typeface="Symbol" panose="05050102010706020507" pitchFamily="18" charset="2"/>
                <a:cs typeface="Arial" panose="020B0604020202020204" pitchFamily="34" charset="0"/>
              </a:rPr>
              <a:t>p</a:t>
            </a:r>
            <a:r>
              <a:rPr lang="en-US" dirty="0">
                <a:latin typeface="Arial" panose="020B0604020202020204" pitchFamily="34" charset="0"/>
                <a:cs typeface="Arial" panose="020B0604020202020204" pitchFamily="34" charset="0"/>
              </a:rPr>
              <a:t>) up to 15 GeV/c, in the forward ion-side endcap of the EIC detector, covering polar angles up to ~25 deg.</a:t>
            </a:r>
          </a:p>
        </p:txBody>
      </p:sp>
      <p:sp>
        <p:nvSpPr>
          <p:cNvPr id="3" name="Slide Number Placeholder 2"/>
          <p:cNvSpPr>
            <a:spLocks noGrp="1"/>
          </p:cNvSpPr>
          <p:nvPr>
            <p:ph type="sldNum" sz="quarter" idx="12"/>
          </p:nvPr>
        </p:nvSpPr>
        <p:spPr/>
        <p:txBody>
          <a:bodyPr/>
          <a:lstStyle/>
          <a:p>
            <a:fld id="{8F85DECE-709F-5547-99FE-06FE97115E35}" type="slidenum">
              <a:rPr lang="en-US" smtClean="0"/>
              <a:t>11</a:t>
            </a:fld>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350" y="62381"/>
            <a:ext cx="2279275" cy="2405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655481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t="2642" b="4083"/>
          <a:stretch/>
        </p:blipFill>
        <p:spPr bwMode="auto">
          <a:xfrm>
            <a:off x="82550" y="114300"/>
            <a:ext cx="8842375" cy="6162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8F85DECE-709F-5547-99FE-06FE97115E35}" type="slidenum">
              <a:rPr lang="en-US" smtClean="0"/>
              <a:t>12</a:t>
            </a:fld>
            <a:endParaRPr lang="en-US"/>
          </a:p>
        </p:txBody>
      </p:sp>
      <p:sp>
        <p:nvSpPr>
          <p:cNvPr id="4" name="TextBox 3"/>
          <p:cNvSpPr txBox="1"/>
          <p:nvPr/>
        </p:nvSpPr>
        <p:spPr>
          <a:xfrm>
            <a:off x="1466850" y="5734050"/>
            <a:ext cx="4887813" cy="369332"/>
          </a:xfrm>
          <a:prstGeom prst="rect">
            <a:avLst/>
          </a:prstGeom>
          <a:noFill/>
        </p:spPr>
        <p:txBody>
          <a:bodyPr wrap="none" rtlCol="0">
            <a:spAutoFit/>
          </a:bodyPr>
          <a:lstStyle/>
          <a:p>
            <a:r>
              <a:rPr lang="it-IT" b="1" dirty="0"/>
              <a:t>dRICH is in magnetic field </a:t>
            </a:r>
            <a:r>
              <a:rPr lang="it-IT" dirty="0"/>
              <a:t>(3T central field in simu)</a:t>
            </a:r>
            <a:endParaRPr lang="en-US" dirty="0"/>
          </a:p>
        </p:txBody>
      </p:sp>
      <p:sp>
        <p:nvSpPr>
          <p:cNvPr id="5" name="TextBox 4"/>
          <p:cNvSpPr txBox="1"/>
          <p:nvPr/>
        </p:nvSpPr>
        <p:spPr>
          <a:xfrm>
            <a:off x="1228725" y="6348452"/>
            <a:ext cx="7080913" cy="369332"/>
          </a:xfrm>
          <a:prstGeom prst="rect">
            <a:avLst/>
          </a:prstGeom>
          <a:solidFill>
            <a:srgbClr val="FFFFCC"/>
          </a:solidFill>
        </p:spPr>
        <p:txBody>
          <a:bodyPr wrap="none" rtlCol="0">
            <a:spAutoFit/>
          </a:bodyPr>
          <a:lstStyle/>
          <a:p>
            <a:r>
              <a:rPr lang="it-IT" b="1" i="1" dirty="0">
                <a:solidFill>
                  <a:srgbClr val="C00000"/>
                </a:solidFill>
              </a:rPr>
              <a:t>First dual-RICH to demand excellent performance from aerogel radiator!</a:t>
            </a:r>
            <a:endParaRPr lang="en-US" b="1" i="1" dirty="0">
              <a:solidFill>
                <a:srgbClr val="C00000"/>
              </a:solidFill>
            </a:endParaRPr>
          </a:p>
        </p:txBody>
      </p:sp>
    </p:spTree>
    <p:extLst>
      <p:ext uri="{BB962C8B-B14F-4D97-AF65-F5344CB8AC3E}">
        <p14:creationId xmlns:p14="http://schemas.microsoft.com/office/powerpoint/2010/main" val="906124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p:nvPr/>
        </p:nvPicPr>
        <p:blipFill>
          <a:blip r:embed="rId2"/>
          <a:stretch/>
        </p:blipFill>
        <p:spPr>
          <a:xfrm>
            <a:off x="5148064" y="1484784"/>
            <a:ext cx="3317433" cy="2413467"/>
          </a:xfrm>
          <a:prstGeom prst="rect">
            <a:avLst/>
          </a:prstGeom>
          <a:ln>
            <a:noFill/>
          </a:ln>
        </p:spPr>
      </p:pic>
      <p:pic>
        <p:nvPicPr>
          <p:cNvPr id="75" name="Picture 74"/>
          <p:cNvPicPr/>
          <p:nvPr/>
        </p:nvPicPr>
        <p:blipFill>
          <a:blip r:embed="rId3"/>
          <a:stretch/>
        </p:blipFill>
        <p:spPr>
          <a:xfrm>
            <a:off x="179512" y="1218522"/>
            <a:ext cx="4976313" cy="4802766"/>
          </a:xfrm>
          <a:prstGeom prst="rect">
            <a:avLst/>
          </a:prstGeom>
          <a:ln>
            <a:noFill/>
          </a:ln>
        </p:spPr>
      </p:pic>
      <p:sp>
        <p:nvSpPr>
          <p:cNvPr id="76" name="CustomShape 2"/>
          <p:cNvSpPr/>
          <p:nvPr/>
        </p:nvSpPr>
        <p:spPr>
          <a:xfrm>
            <a:off x="2049779" y="6093296"/>
            <a:ext cx="4756412" cy="422405"/>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p:style>
        <p:txBody>
          <a:bodyPr wrap="none" lIns="72000" tIns="72000" rIns="72000" bIns="72000">
            <a:spAutoFit/>
          </a:bodyPr>
          <a:lstStyle/>
          <a:p>
            <a:pPr algn="ctr"/>
            <a:r>
              <a:rPr lang="en-US" b="1" spc="-1" dirty="0">
                <a:solidFill>
                  <a:srgbClr val="000000"/>
                </a:solidFill>
                <a:uFill>
                  <a:solidFill>
                    <a:srgbClr val="FFFFFF"/>
                  </a:solidFill>
                </a:uFill>
                <a:latin typeface="Arial"/>
              </a:rPr>
              <a:t>The PID capability fulfills the design goals</a:t>
            </a:r>
          </a:p>
        </p:txBody>
      </p:sp>
      <p:graphicFrame>
        <p:nvGraphicFramePr>
          <p:cNvPr id="9" name="Table 8"/>
          <p:cNvGraphicFramePr>
            <a:graphicFrameLocks noGrp="1" noChangeAspect="1"/>
          </p:cNvGraphicFramePr>
          <p:nvPr>
            <p:extLst/>
          </p:nvPr>
        </p:nvGraphicFramePr>
        <p:xfrm>
          <a:off x="5148064" y="3789040"/>
          <a:ext cx="3888432" cy="2225040"/>
        </p:xfrm>
        <a:graphic>
          <a:graphicData uri="http://schemas.openxmlformats.org/drawingml/2006/table">
            <a:tbl>
              <a:tblPr firstRow="1" bandRow="1">
                <a:tableStyleId>{5C22544A-7EE6-4342-B048-85BDC9FD1C3A}</a:tableStyleId>
              </a:tblPr>
              <a:tblGrid>
                <a:gridCol w="1071734">
                  <a:extLst>
                    <a:ext uri="{9D8B030D-6E8A-4147-A177-3AD203B41FA5}">
                      <a16:colId xmlns:a16="http://schemas.microsoft.com/office/drawing/2014/main" val="20000"/>
                    </a:ext>
                  </a:extLst>
                </a:gridCol>
                <a:gridCol w="1376538">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tblGrid>
              <a:tr h="370840">
                <a:tc gridSpan="3">
                  <a:txBody>
                    <a:bodyPr/>
                    <a:lstStyle/>
                    <a:p>
                      <a:pPr algn="r"/>
                      <a:r>
                        <a:rPr lang="it-IT" sz="1600" b="0" dirty="0"/>
                        <a:t>Momentum Threshold (GeV/c)</a:t>
                      </a:r>
                      <a:endParaRPr lang="en-US" sz="1600" b="0" dirty="0"/>
                    </a:p>
                  </a:txBody>
                  <a:tcPr marL="36000" marR="36000" marT="36000" marB="36000"/>
                </a:tc>
                <a:tc hMerge="1">
                  <a:txBody>
                    <a:bodyPr/>
                    <a:lstStyle/>
                    <a:p>
                      <a:endParaRPr lang="en-US" b="0"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it-IT" sz="1600" dirty="0"/>
                        <a:t>Particle</a:t>
                      </a:r>
                      <a:endParaRPr lang="en-US" sz="1600" dirty="0"/>
                    </a:p>
                  </a:txBody>
                  <a:tcPr marL="36000" marR="36000" marT="36000" marB="36000"/>
                </a:tc>
                <a:tc>
                  <a:txBody>
                    <a:bodyPr/>
                    <a:lstStyle/>
                    <a:p>
                      <a:pPr algn="ctr"/>
                      <a:r>
                        <a:rPr lang="it-IT" sz="1600" b="0" dirty="0"/>
                        <a:t>Aerogel (1.02)</a:t>
                      </a:r>
                      <a:endParaRPr lang="en-US" sz="1600" b="0" dirty="0"/>
                    </a:p>
                  </a:txBody>
                  <a:tcPr marL="36000" marR="36000" marT="36000" marB="36000"/>
                </a:tc>
                <a:tc>
                  <a:txBody>
                    <a:bodyPr/>
                    <a:lstStyle/>
                    <a:p>
                      <a:pPr algn="ctr"/>
                      <a:r>
                        <a:rPr lang="it-IT" sz="1600" b="0" dirty="0"/>
                        <a:t>C2F6 (1.0008)</a:t>
                      </a:r>
                      <a:endParaRPr lang="en-US" sz="1600" b="0" dirty="0"/>
                    </a:p>
                  </a:txBody>
                  <a:tcPr marL="36000" marR="36000" marT="36000" marB="36000"/>
                </a:tc>
                <a:extLst>
                  <a:ext uri="{0D108BD9-81ED-4DB2-BD59-A6C34878D82A}">
                    <a16:rowId xmlns:a16="http://schemas.microsoft.com/office/drawing/2014/main" val="10001"/>
                  </a:ext>
                </a:extLst>
              </a:tr>
              <a:tr h="370840">
                <a:tc>
                  <a:txBody>
                    <a:bodyPr/>
                    <a:lstStyle/>
                    <a:p>
                      <a:pPr algn="ctr"/>
                      <a:r>
                        <a:rPr lang="it-IT" sz="1600" dirty="0"/>
                        <a:t>e</a:t>
                      </a:r>
                      <a:endParaRPr lang="en-US" sz="1600" dirty="0"/>
                    </a:p>
                  </a:txBody>
                  <a:tcPr marL="36000" marR="36000" marT="36000" marB="36000"/>
                </a:tc>
                <a:tc>
                  <a:txBody>
                    <a:bodyPr/>
                    <a:lstStyle/>
                    <a:p>
                      <a:pPr algn="ctr"/>
                      <a:r>
                        <a:rPr lang="it-IT" sz="1600" dirty="0"/>
                        <a:t>0.003</a:t>
                      </a:r>
                      <a:endParaRPr lang="en-US" sz="1600" dirty="0"/>
                    </a:p>
                  </a:txBody>
                  <a:tcPr marL="36000" marR="36000" marT="36000" marB="36000"/>
                </a:tc>
                <a:tc>
                  <a:txBody>
                    <a:bodyPr/>
                    <a:lstStyle/>
                    <a:p>
                      <a:pPr algn="ctr"/>
                      <a:r>
                        <a:rPr lang="it-IT" sz="1600" dirty="0"/>
                        <a:t>0.013</a:t>
                      </a:r>
                      <a:endParaRPr lang="en-US" sz="1600" dirty="0"/>
                    </a:p>
                  </a:txBody>
                  <a:tcPr marL="36000" marR="36000" marT="36000" marB="36000"/>
                </a:tc>
                <a:extLst>
                  <a:ext uri="{0D108BD9-81ED-4DB2-BD59-A6C34878D82A}">
                    <a16:rowId xmlns:a16="http://schemas.microsoft.com/office/drawing/2014/main" val="10002"/>
                  </a:ext>
                </a:extLst>
              </a:tr>
              <a:tr h="370840">
                <a:tc>
                  <a:txBody>
                    <a:bodyPr/>
                    <a:lstStyle/>
                    <a:p>
                      <a:pPr algn="ctr"/>
                      <a:r>
                        <a:rPr lang="it-IT" sz="1600" dirty="0"/>
                        <a:t>pi</a:t>
                      </a:r>
                      <a:endParaRPr lang="en-US" sz="1600" dirty="0"/>
                    </a:p>
                  </a:txBody>
                  <a:tcPr marL="36000" marR="36000" marT="36000" marB="36000"/>
                </a:tc>
                <a:tc>
                  <a:txBody>
                    <a:bodyPr/>
                    <a:lstStyle/>
                    <a:p>
                      <a:pPr algn="ctr"/>
                      <a:r>
                        <a:rPr lang="it-IT" sz="1600" dirty="0"/>
                        <a:t>0.694</a:t>
                      </a:r>
                      <a:endParaRPr lang="en-US" sz="1600" dirty="0"/>
                    </a:p>
                  </a:txBody>
                  <a:tcPr marL="36000" marR="36000" marT="36000" marB="36000"/>
                </a:tc>
                <a:tc>
                  <a:txBody>
                    <a:bodyPr/>
                    <a:lstStyle/>
                    <a:p>
                      <a:pPr algn="ctr"/>
                      <a:r>
                        <a:rPr lang="it-IT" sz="1600" dirty="0"/>
                        <a:t>3.49</a:t>
                      </a:r>
                      <a:endParaRPr lang="en-US" sz="1600" dirty="0"/>
                    </a:p>
                  </a:txBody>
                  <a:tcPr marL="36000" marR="36000" marT="36000" marB="36000"/>
                </a:tc>
                <a:extLst>
                  <a:ext uri="{0D108BD9-81ED-4DB2-BD59-A6C34878D82A}">
                    <a16:rowId xmlns:a16="http://schemas.microsoft.com/office/drawing/2014/main" val="10003"/>
                  </a:ext>
                </a:extLst>
              </a:tr>
              <a:tr h="370840">
                <a:tc>
                  <a:txBody>
                    <a:bodyPr/>
                    <a:lstStyle/>
                    <a:p>
                      <a:pPr algn="ctr"/>
                      <a:r>
                        <a:rPr lang="it-IT" sz="1600" dirty="0"/>
                        <a:t>K</a:t>
                      </a:r>
                      <a:endParaRPr lang="en-US" sz="1600" dirty="0"/>
                    </a:p>
                  </a:txBody>
                  <a:tcPr marL="36000" marR="36000" marT="36000" marB="36000"/>
                </a:tc>
                <a:tc>
                  <a:txBody>
                    <a:bodyPr/>
                    <a:lstStyle/>
                    <a:p>
                      <a:pPr algn="ctr"/>
                      <a:r>
                        <a:rPr lang="it-IT" sz="1600" dirty="0"/>
                        <a:t>2.46</a:t>
                      </a:r>
                      <a:endParaRPr lang="en-US" sz="1600" dirty="0"/>
                    </a:p>
                  </a:txBody>
                  <a:tcPr marL="36000" marR="36000" marT="36000" marB="36000"/>
                </a:tc>
                <a:tc>
                  <a:txBody>
                    <a:bodyPr/>
                    <a:lstStyle/>
                    <a:p>
                      <a:pPr algn="ctr"/>
                      <a:r>
                        <a:rPr lang="it-IT" sz="1600" dirty="0"/>
                        <a:t>12.3</a:t>
                      </a:r>
                      <a:endParaRPr lang="en-US" sz="1600" dirty="0"/>
                    </a:p>
                  </a:txBody>
                  <a:tcPr marL="36000" marR="36000" marT="36000" marB="36000"/>
                </a:tc>
                <a:extLst>
                  <a:ext uri="{0D108BD9-81ED-4DB2-BD59-A6C34878D82A}">
                    <a16:rowId xmlns:a16="http://schemas.microsoft.com/office/drawing/2014/main" val="10004"/>
                  </a:ext>
                </a:extLst>
              </a:tr>
              <a:tr h="370840">
                <a:tc>
                  <a:txBody>
                    <a:bodyPr/>
                    <a:lstStyle/>
                    <a:p>
                      <a:pPr algn="ctr"/>
                      <a:r>
                        <a:rPr lang="it-IT" sz="1600" dirty="0"/>
                        <a:t>p</a:t>
                      </a:r>
                      <a:endParaRPr lang="en-US" sz="1600" dirty="0"/>
                    </a:p>
                  </a:txBody>
                  <a:tcPr marL="36000" marR="36000" marT="36000" marB="36000"/>
                </a:tc>
                <a:tc>
                  <a:txBody>
                    <a:bodyPr/>
                    <a:lstStyle/>
                    <a:p>
                      <a:pPr algn="ctr"/>
                      <a:r>
                        <a:rPr lang="it-IT" sz="1600" dirty="0"/>
                        <a:t>4.67</a:t>
                      </a:r>
                      <a:endParaRPr lang="en-US" sz="1600" dirty="0"/>
                    </a:p>
                  </a:txBody>
                  <a:tcPr marL="36000" marR="36000" marT="36000" marB="36000"/>
                </a:tc>
                <a:tc>
                  <a:txBody>
                    <a:bodyPr/>
                    <a:lstStyle/>
                    <a:p>
                      <a:pPr algn="ctr"/>
                      <a:r>
                        <a:rPr lang="it-IT" sz="1600" dirty="0"/>
                        <a:t>23.5</a:t>
                      </a:r>
                      <a:endParaRPr lang="en-US" sz="1600" dirty="0"/>
                    </a:p>
                  </a:txBody>
                  <a:tcPr marL="36000" marR="36000" marT="36000" marB="36000"/>
                </a:tc>
                <a:extLst>
                  <a:ext uri="{0D108BD9-81ED-4DB2-BD59-A6C34878D82A}">
                    <a16:rowId xmlns:a16="http://schemas.microsoft.com/office/drawing/2014/main" val="10005"/>
                  </a:ext>
                </a:extLst>
              </a:tr>
            </a:tbl>
          </a:graphicData>
        </a:graphic>
      </p:graphicFrame>
      <p:pic>
        <p:nvPicPr>
          <p:cNvPr id="204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3049" y="110885"/>
            <a:ext cx="1533287" cy="1713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336" y="110885"/>
            <a:ext cx="1503461" cy="171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r>
              <a:rPr lang="en-US"/>
              <a:t>EIC-dRICH 07/Jan/2019</a:t>
            </a:r>
          </a:p>
        </p:txBody>
      </p:sp>
      <p:sp>
        <p:nvSpPr>
          <p:cNvPr id="3" name="Footer Placeholder 2"/>
          <p:cNvSpPr>
            <a:spLocks noGrp="1"/>
          </p:cNvSpPr>
          <p:nvPr>
            <p:ph type="ftr" sz="quarter" idx="11"/>
          </p:nvPr>
        </p:nvSpPr>
        <p:spPr/>
        <p:txBody>
          <a:bodyPr/>
          <a:lstStyle/>
          <a:p>
            <a:r>
              <a:rPr lang="pl-PL"/>
              <a:t>A. D.D., M.C., Z. Z, E. Cisbani</a:t>
            </a:r>
            <a:endParaRPr lang="en-US"/>
          </a:p>
        </p:txBody>
      </p:sp>
      <p:sp>
        <p:nvSpPr>
          <p:cNvPr id="4" name="Slide Number Placeholder 3"/>
          <p:cNvSpPr>
            <a:spLocks noGrp="1"/>
          </p:cNvSpPr>
          <p:nvPr>
            <p:ph type="sldNum" sz="quarter" idx="12"/>
          </p:nvPr>
        </p:nvSpPr>
        <p:spPr/>
        <p:txBody>
          <a:bodyPr/>
          <a:lstStyle/>
          <a:p>
            <a:fld id="{89A138E0-128C-48D6-8773-A265EFA0E16D}" type="slidenum">
              <a:rPr lang="en-US" smtClean="0"/>
              <a:t>13</a:t>
            </a:fld>
            <a:endParaRPr lang="en-US"/>
          </a:p>
        </p:txBody>
      </p:sp>
      <p:sp>
        <p:nvSpPr>
          <p:cNvPr id="5" name="TextBox 4"/>
          <p:cNvSpPr txBox="1"/>
          <p:nvPr/>
        </p:nvSpPr>
        <p:spPr>
          <a:xfrm>
            <a:off x="8273019" y="2636912"/>
            <a:ext cx="814486" cy="954107"/>
          </a:xfrm>
          <a:prstGeom prst="rect">
            <a:avLst/>
          </a:prstGeom>
          <a:noFill/>
        </p:spPr>
        <p:txBody>
          <a:bodyPr wrap="square" rtlCol="0">
            <a:spAutoFit/>
          </a:bodyPr>
          <a:lstStyle/>
          <a:p>
            <a:pPr algn="r"/>
            <a:r>
              <a:rPr lang="it-IT" sz="1400" dirty="0"/>
              <a:t>one of the six dRICH sectors</a:t>
            </a:r>
            <a:endParaRPr lang="en-US" sz="1400" dirty="0"/>
          </a:p>
        </p:txBody>
      </p:sp>
      <p:sp>
        <p:nvSpPr>
          <p:cNvPr id="13" name="Text Box 1">
            <a:extLst>
              <a:ext uri="{FF2B5EF4-FFF2-40B4-BE49-F238E27FC236}">
                <a16:creationId xmlns:a16="http://schemas.microsoft.com/office/drawing/2014/main" id="{01CBE557-65E3-EB49-B887-B84F5B239155}"/>
              </a:ext>
            </a:extLst>
          </p:cNvPr>
          <p:cNvSpPr txBox="1">
            <a:spLocks noChangeArrowheads="1"/>
          </p:cNvSpPr>
          <p:nvPr/>
        </p:nvSpPr>
        <p:spPr bwMode="auto">
          <a:xfrm>
            <a:off x="402562" y="160397"/>
            <a:ext cx="5206875" cy="97890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r>
              <a:rPr lang="en-US" sz="2963" dirty="0" err="1">
                <a:solidFill>
                  <a:srgbClr val="006633"/>
                </a:solidFill>
                <a:latin typeface="Times New Roman" charset="0"/>
                <a:cs typeface="Arial" charset="0"/>
              </a:rPr>
              <a:t>dRICH</a:t>
            </a:r>
            <a:r>
              <a:rPr lang="en-US" sz="2963" dirty="0">
                <a:solidFill>
                  <a:srgbClr val="006633"/>
                </a:solidFill>
                <a:latin typeface="Times New Roman" charset="0"/>
                <a:cs typeface="Arial" charset="0"/>
              </a:rPr>
              <a:t> performance for a key process (Semi-Inclusive DIS)</a:t>
            </a:r>
          </a:p>
        </p:txBody>
      </p:sp>
    </p:spTree>
    <p:extLst>
      <p:ext uri="{BB962C8B-B14F-4D97-AF65-F5344CB8AC3E}">
        <p14:creationId xmlns:p14="http://schemas.microsoft.com/office/powerpoint/2010/main" val="243794784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46933" y="3818012"/>
            <a:ext cx="8640960" cy="1877938"/>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51520" y="2636912"/>
            <a:ext cx="8640960" cy="1103238"/>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a:t>EIC-dRICH 07/Jan/2019</a:t>
            </a:r>
          </a:p>
        </p:txBody>
      </p:sp>
      <p:sp>
        <p:nvSpPr>
          <p:cNvPr id="4" name="Footer Placeholder 3"/>
          <p:cNvSpPr>
            <a:spLocks noGrp="1"/>
          </p:cNvSpPr>
          <p:nvPr>
            <p:ph type="ftr" sz="quarter" idx="11"/>
          </p:nvPr>
        </p:nvSpPr>
        <p:spPr/>
        <p:txBody>
          <a:bodyPr/>
          <a:lstStyle/>
          <a:p>
            <a:r>
              <a:rPr lang="pl-PL"/>
              <a:t>A. D.D., M.C., Z. Z, E. Cisbani</a:t>
            </a:r>
            <a:endParaRPr lang="en-US"/>
          </a:p>
        </p:txBody>
      </p:sp>
      <p:sp>
        <p:nvSpPr>
          <p:cNvPr id="5" name="Slide Number Placeholder 4"/>
          <p:cNvSpPr>
            <a:spLocks noGrp="1"/>
          </p:cNvSpPr>
          <p:nvPr>
            <p:ph type="sldNum" sz="quarter" idx="12"/>
          </p:nvPr>
        </p:nvSpPr>
        <p:spPr/>
        <p:txBody>
          <a:bodyPr/>
          <a:lstStyle/>
          <a:p>
            <a:fld id="{89A138E0-128C-48D6-8773-A265EFA0E16D}" type="slidenum">
              <a:rPr lang="en-US" smtClean="0"/>
              <a:t>14</a:t>
            </a:fld>
            <a:endParaRPr lang="en-US"/>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6632"/>
            <a:ext cx="1195185"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1691680" y="998148"/>
            <a:ext cx="4536504" cy="1477328"/>
            <a:chOff x="1907704" y="1142164"/>
            <a:chExt cx="4536504" cy="1477328"/>
          </a:xfrm>
        </p:grpSpPr>
        <p:sp>
          <p:nvSpPr>
            <p:cNvPr id="15" name="Pentagon 14"/>
            <p:cNvSpPr/>
            <p:nvPr/>
          </p:nvSpPr>
          <p:spPr>
            <a:xfrm>
              <a:off x="1907704" y="1142164"/>
              <a:ext cx="4536504" cy="1477328"/>
            </a:xfrm>
            <a:prstGeom prst="homePlate">
              <a:avLst>
                <a:gd name="adj" fmla="val 2824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TextBox 11"/>
            <p:cNvSpPr txBox="1"/>
            <p:nvPr/>
          </p:nvSpPr>
          <p:spPr>
            <a:xfrm>
              <a:off x="1979712" y="1142164"/>
              <a:ext cx="4205190" cy="1477328"/>
            </a:xfrm>
            <a:prstGeom prst="rect">
              <a:avLst/>
            </a:prstGeom>
            <a:noFill/>
          </p:spPr>
          <p:txBody>
            <a:bodyPr wrap="none" rtlCol="0">
              <a:spAutoFit/>
            </a:bodyPr>
            <a:lstStyle/>
            <a:p>
              <a:r>
                <a:rPr lang="it-IT" b="1" dirty="0">
                  <a:solidFill>
                    <a:srgbClr val="0000FF"/>
                  </a:solidFill>
                </a:rPr>
                <a:t>Nt : tracks (+ background «dummy track»)</a:t>
              </a:r>
            </a:p>
            <a:p>
              <a:r>
                <a:rPr lang="it-IT" b="1" dirty="0">
                  <a:solidFill>
                    <a:srgbClr val="0000FF"/>
                  </a:solidFill>
                </a:rPr>
                <a:t>Nh : photon hits</a:t>
              </a:r>
            </a:p>
            <a:p>
              <a:endParaRPr lang="it-IT" dirty="0"/>
            </a:p>
            <a:p>
              <a:r>
                <a:rPr lang="it-IT" b="1" dirty="0">
                  <a:solidFill>
                    <a:schemeClr val="accent4">
                      <a:lumMod val="50000"/>
                    </a:schemeClr>
                  </a:solidFill>
                </a:rPr>
                <a:t>Nr : radiators (aerogel and gas)</a:t>
              </a:r>
            </a:p>
            <a:p>
              <a:r>
                <a:rPr lang="it-IT" b="1" dirty="0">
                  <a:solidFill>
                    <a:schemeClr val="accent4">
                      <a:lumMod val="50000"/>
                    </a:schemeClr>
                  </a:solidFill>
                </a:rPr>
                <a:t>Np : potential particle types (e,pi,K,p)</a:t>
              </a:r>
              <a:endParaRPr lang="en-US" b="1" dirty="0">
                <a:solidFill>
                  <a:schemeClr val="accent4">
                    <a:lumMod val="50000"/>
                  </a:schemeClr>
                </a:solidFill>
              </a:endParaRPr>
            </a:p>
          </p:txBody>
        </p:sp>
      </p:grpSp>
      <p:sp>
        <p:nvSpPr>
          <p:cNvPr id="13" name="TextBox 12"/>
          <p:cNvSpPr txBox="1"/>
          <p:nvPr/>
        </p:nvSpPr>
        <p:spPr>
          <a:xfrm>
            <a:off x="280471" y="2564904"/>
            <a:ext cx="8612009" cy="3231654"/>
          </a:xfrm>
          <a:prstGeom prst="rect">
            <a:avLst/>
          </a:prstGeom>
          <a:noFill/>
        </p:spPr>
        <p:txBody>
          <a:bodyPr wrap="square" rtlCol="0">
            <a:spAutoFit/>
          </a:bodyPr>
          <a:lstStyle/>
          <a:p>
            <a:r>
              <a:rPr lang="it-IT" dirty="0"/>
              <a:t>Global «brute force» approach: explore all possible combinations of:</a:t>
            </a:r>
          </a:p>
          <a:p>
            <a:r>
              <a:rPr lang="it-IT" dirty="0"/>
              <a:t>	Track </a:t>
            </a:r>
            <a:r>
              <a:rPr lang="it-IT" dirty="0">
                <a:sym typeface="Symbol"/>
              </a:rPr>
              <a:t></a:t>
            </a:r>
            <a:r>
              <a:rPr lang="it-IT" dirty="0"/>
              <a:t> Particle type : Np^Nt</a:t>
            </a:r>
          </a:p>
          <a:p>
            <a:r>
              <a:rPr lang="it-IT" dirty="0"/>
              <a:t>	Photon hits </a:t>
            </a:r>
            <a:r>
              <a:rPr lang="it-IT" dirty="0">
                <a:sym typeface="Symbol"/>
              </a:rPr>
              <a:t> (T</a:t>
            </a:r>
            <a:r>
              <a:rPr lang="it-IT" dirty="0"/>
              <a:t>rack </a:t>
            </a:r>
            <a:r>
              <a:rPr lang="it-IT" sz="1400" dirty="0">
                <a:sym typeface="Symbol"/>
              </a:rPr>
              <a:t></a:t>
            </a:r>
            <a:r>
              <a:rPr lang="it-IT" dirty="0"/>
              <a:t> Radiator + Background) : </a:t>
            </a:r>
            <a:r>
              <a:rPr lang="it-IT" b="1" dirty="0"/>
              <a:t>(Nt*Nr+1)^Nh</a:t>
            </a:r>
            <a:endParaRPr lang="it-IT" dirty="0"/>
          </a:p>
          <a:p>
            <a:r>
              <a:rPr lang="it-IT" dirty="0"/>
              <a:t>Each combination has an associated Likelihood; take the one that maximize it.</a:t>
            </a:r>
          </a:p>
          <a:p>
            <a:endParaRPr lang="it-IT" sz="600" dirty="0"/>
          </a:p>
          <a:p>
            <a:r>
              <a:rPr lang="it-IT" dirty="0"/>
              <a:t>Our approach:</a:t>
            </a:r>
            <a:endParaRPr lang="en-US" dirty="0"/>
          </a:p>
          <a:p>
            <a:pPr marL="357188" indent="-271463">
              <a:buAutoNum type="arabicParenR"/>
            </a:pPr>
            <a:r>
              <a:rPr lang="en-US" dirty="0"/>
              <a:t>Determine (by IRT) the possible emission angles corresponding to each photon hit</a:t>
            </a:r>
          </a:p>
          <a:p>
            <a:pPr marL="357188" indent="-271463">
              <a:buAutoNum type="arabicParenR"/>
            </a:pPr>
            <a:r>
              <a:rPr lang="en-US" dirty="0"/>
              <a:t>Associate, in sequence, each photon hit to (tracks </a:t>
            </a:r>
            <a:r>
              <a:rPr lang="it-IT" sz="1400" dirty="0">
                <a:sym typeface="Symbol"/>
              </a:rPr>
              <a:t></a:t>
            </a:r>
            <a:r>
              <a:rPr lang="en-US" dirty="0"/>
              <a:t> radiator) driven by a Likelihood (L1) that depends on emission angle and a-priori (previous associations) probability; number of combinations drops to </a:t>
            </a:r>
            <a:r>
              <a:rPr lang="it-IT" b="1" dirty="0"/>
              <a:t>(Nt*Nr+1)*Nh</a:t>
            </a:r>
            <a:endParaRPr lang="it-IT" dirty="0"/>
          </a:p>
          <a:p>
            <a:pPr marL="357188" indent="-271463">
              <a:buAutoNum type="arabicParenR"/>
            </a:pPr>
            <a:r>
              <a:rPr lang="it-IT" dirty="0"/>
              <a:t>Once all hits are associated, estimate a global Likelihood (L2) for each (track </a:t>
            </a:r>
            <a:r>
              <a:rPr lang="it-IT" dirty="0">
                <a:sym typeface="Symbol"/>
              </a:rPr>
              <a:t> </a:t>
            </a:r>
            <a:r>
              <a:rPr lang="it-IT" dirty="0"/>
              <a:t>particle) combination; choose the combination that maximize L2</a:t>
            </a:r>
          </a:p>
        </p:txBody>
      </p:sp>
      <p:grpSp>
        <p:nvGrpSpPr>
          <p:cNvPr id="18" name="Group 17"/>
          <p:cNvGrpSpPr/>
          <p:nvPr/>
        </p:nvGrpSpPr>
        <p:grpSpPr>
          <a:xfrm>
            <a:off x="6300192" y="998148"/>
            <a:ext cx="2592288" cy="1566756"/>
            <a:chOff x="6300192" y="1142164"/>
            <a:chExt cx="2474852" cy="1566756"/>
          </a:xfrm>
        </p:grpSpPr>
        <p:sp>
          <p:nvSpPr>
            <p:cNvPr id="16" name="Flowchart: Document 15"/>
            <p:cNvSpPr/>
            <p:nvPr/>
          </p:nvSpPr>
          <p:spPr>
            <a:xfrm>
              <a:off x="6300192" y="1142164"/>
              <a:ext cx="2474852" cy="1566756"/>
            </a:xfrm>
            <a:prstGeom prst="flowChartDocumen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4" name="TextBox 13"/>
            <p:cNvSpPr txBox="1"/>
            <p:nvPr/>
          </p:nvSpPr>
          <p:spPr>
            <a:xfrm>
              <a:off x="6300192" y="1142164"/>
              <a:ext cx="2474852" cy="1477328"/>
            </a:xfrm>
            <a:prstGeom prst="rect">
              <a:avLst/>
            </a:prstGeom>
            <a:noFill/>
          </p:spPr>
          <p:txBody>
            <a:bodyPr wrap="square" rtlCol="0">
              <a:spAutoFit/>
            </a:bodyPr>
            <a:lstStyle/>
            <a:p>
              <a:pPr marL="179388" indent="-179388"/>
              <a:r>
                <a:rPr lang="it-IT" dirty="0"/>
                <a:t>PID problem:</a:t>
              </a:r>
              <a:br>
                <a:rPr lang="it-IT" dirty="0"/>
              </a:br>
              <a:r>
                <a:rPr lang="it-IT" b="1" i="1" dirty="0">
                  <a:solidFill>
                    <a:schemeClr val="accent4">
                      <a:lumMod val="50000"/>
                    </a:schemeClr>
                  </a:solidFill>
                </a:rPr>
                <a:t>associate to each track a particle type (based on some sort of Likelihood)</a:t>
              </a:r>
              <a:endParaRPr lang="en-US" b="1" i="1" dirty="0">
                <a:solidFill>
                  <a:schemeClr val="accent4">
                    <a:lumMod val="50000"/>
                  </a:schemeClr>
                </a:solidFill>
              </a:endParaRPr>
            </a:p>
          </p:txBody>
        </p:sp>
      </p:grpSp>
      <p:sp>
        <p:nvSpPr>
          <p:cNvPr id="6" name="TextBox 5"/>
          <p:cNvSpPr txBox="1"/>
          <p:nvPr/>
        </p:nvSpPr>
        <p:spPr>
          <a:xfrm>
            <a:off x="3649985" y="5741095"/>
            <a:ext cx="4941546"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85725"/>
            <a:r>
              <a:rPr lang="it-IT" dirty="0">
                <a:solidFill>
                  <a:srgbClr val="C00000"/>
                </a:solidFill>
              </a:rPr>
              <a:t>Brute Force: 	up to 	</a:t>
            </a:r>
            <a:r>
              <a:rPr lang="it-IT" b="1" dirty="0">
                <a:solidFill>
                  <a:srgbClr val="C00000"/>
                </a:solidFill>
                <a:sym typeface="Symbol"/>
              </a:rPr>
              <a:t></a:t>
            </a:r>
            <a:r>
              <a:rPr lang="it-IT" b="1" dirty="0">
                <a:solidFill>
                  <a:srgbClr val="C00000"/>
                </a:solidFill>
              </a:rPr>
              <a:t>488 billion </a:t>
            </a:r>
            <a:r>
              <a:rPr lang="it-IT" dirty="0">
                <a:solidFill>
                  <a:srgbClr val="C00000"/>
                </a:solidFill>
              </a:rPr>
              <a:t>combinations</a:t>
            </a:r>
          </a:p>
          <a:p>
            <a:pPr marL="85725"/>
            <a:r>
              <a:rPr lang="it-IT" b="1" dirty="0">
                <a:solidFill>
                  <a:srgbClr val="006600"/>
                </a:solidFill>
              </a:rPr>
              <a:t>Our approach: 		1200 combinations</a:t>
            </a:r>
          </a:p>
        </p:txBody>
      </p:sp>
      <p:sp>
        <p:nvSpPr>
          <p:cNvPr id="9" name="Pentagon 8"/>
          <p:cNvSpPr/>
          <p:nvPr/>
        </p:nvSpPr>
        <p:spPr>
          <a:xfrm>
            <a:off x="1057275" y="5784364"/>
            <a:ext cx="2466975" cy="559792"/>
          </a:xfrm>
          <a:prstGeom prst="homePlat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it-IT" dirty="0"/>
              <a:t>Example: event with</a:t>
            </a:r>
          </a:p>
          <a:p>
            <a:pPr algn="ctr"/>
            <a:r>
              <a:rPr lang="it-IT" dirty="0"/>
              <a:t>2 tracks and 15 hits</a:t>
            </a:r>
          </a:p>
        </p:txBody>
      </p:sp>
      <p:sp>
        <p:nvSpPr>
          <p:cNvPr id="21" name="Text Box 1">
            <a:extLst>
              <a:ext uri="{FF2B5EF4-FFF2-40B4-BE49-F238E27FC236}">
                <a16:creationId xmlns:a16="http://schemas.microsoft.com/office/drawing/2014/main" id="{978DAF9B-4103-9345-80D0-9AD5D6F0F0C6}"/>
              </a:ext>
            </a:extLst>
          </p:cNvPr>
          <p:cNvSpPr txBox="1">
            <a:spLocks noChangeArrowheads="1"/>
          </p:cNvSpPr>
          <p:nvPr/>
        </p:nvSpPr>
        <p:spPr bwMode="auto">
          <a:xfrm>
            <a:off x="1691679" y="278764"/>
            <a:ext cx="7196213" cy="68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Inverse Ray Tracing: global reconstruction</a:t>
            </a:r>
          </a:p>
        </p:txBody>
      </p:sp>
    </p:spTree>
    <p:extLst>
      <p:ext uri="{BB962C8B-B14F-4D97-AF65-F5344CB8AC3E}">
        <p14:creationId xmlns:p14="http://schemas.microsoft.com/office/powerpoint/2010/main" val="2577030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EIC-dRICH 07/Jan/2019</a:t>
            </a:r>
          </a:p>
        </p:txBody>
      </p:sp>
      <p:sp>
        <p:nvSpPr>
          <p:cNvPr id="6" name="Footer Placeholder 5"/>
          <p:cNvSpPr>
            <a:spLocks noGrp="1"/>
          </p:cNvSpPr>
          <p:nvPr>
            <p:ph type="ftr" sz="quarter" idx="11"/>
          </p:nvPr>
        </p:nvSpPr>
        <p:spPr/>
        <p:txBody>
          <a:bodyPr/>
          <a:lstStyle/>
          <a:p>
            <a:r>
              <a:rPr lang="pl-PL"/>
              <a:t>A. D.D., M.C., Z. Z, E. Cisbani</a:t>
            </a:r>
            <a:endParaRPr lang="en-US"/>
          </a:p>
        </p:txBody>
      </p:sp>
      <p:sp>
        <p:nvSpPr>
          <p:cNvPr id="7" name="Slide Number Placeholder 6"/>
          <p:cNvSpPr>
            <a:spLocks noGrp="1"/>
          </p:cNvSpPr>
          <p:nvPr>
            <p:ph type="sldNum" sz="quarter" idx="12"/>
          </p:nvPr>
        </p:nvSpPr>
        <p:spPr/>
        <p:txBody>
          <a:bodyPr/>
          <a:lstStyle/>
          <a:p>
            <a:fld id="{89A138E0-128C-48D6-8773-A265EFA0E16D}" type="slidenum">
              <a:rPr lang="en-US" smtClean="0"/>
              <a:t>15</a:t>
            </a:fld>
            <a:endParaRPr lang="en-US"/>
          </a:p>
        </p:txBody>
      </p:sp>
      <p:sp>
        <p:nvSpPr>
          <p:cNvPr id="3" name="Content Placeholder 2"/>
          <p:cNvSpPr>
            <a:spLocks noGrp="1"/>
          </p:cNvSpPr>
          <p:nvPr>
            <p:ph idx="1"/>
          </p:nvPr>
        </p:nvSpPr>
        <p:spPr>
          <a:xfrm>
            <a:off x="179512" y="692696"/>
            <a:ext cx="8784976" cy="5256584"/>
          </a:xfrm>
        </p:spPr>
        <p:txBody>
          <a:bodyPr>
            <a:noAutofit/>
          </a:bodyPr>
          <a:lstStyle/>
          <a:p>
            <a:pPr marL="0" indent="0">
              <a:buNone/>
            </a:pPr>
            <a:r>
              <a:rPr lang="it-IT" sz="2000" dirty="0">
                <a:solidFill>
                  <a:srgbClr val="C00000"/>
                </a:solidFill>
              </a:rPr>
              <a:t>Why: </a:t>
            </a:r>
            <a:r>
              <a:rPr lang="en-US" sz="1800" b="1" dirty="0">
                <a:solidFill>
                  <a:srgbClr val="C00000"/>
                </a:solidFill>
              </a:rPr>
              <a:t>evaluate critical aspects of the proposed </a:t>
            </a:r>
            <a:br>
              <a:rPr lang="en-US" sz="1800" b="1" dirty="0">
                <a:solidFill>
                  <a:srgbClr val="C00000"/>
                </a:solidFill>
              </a:rPr>
            </a:br>
            <a:r>
              <a:rPr lang="en-US" sz="1800" b="1" dirty="0">
                <a:solidFill>
                  <a:srgbClr val="C00000"/>
                </a:solidFill>
              </a:rPr>
              <a:t>solutions; tune relevant parameters used in MC </a:t>
            </a:r>
            <a:br>
              <a:rPr lang="en-US" sz="1800" b="1" dirty="0">
                <a:solidFill>
                  <a:srgbClr val="C00000"/>
                </a:solidFill>
              </a:rPr>
            </a:br>
            <a:r>
              <a:rPr lang="en-US" sz="1800" b="1" dirty="0">
                <a:solidFill>
                  <a:srgbClr val="C00000"/>
                </a:solidFill>
              </a:rPr>
              <a:t>and consolidate the estimated performances </a:t>
            </a:r>
            <a:endParaRPr lang="it-IT" sz="2000" b="1" dirty="0">
              <a:solidFill>
                <a:srgbClr val="C00000"/>
              </a:solidFill>
            </a:endParaRPr>
          </a:p>
          <a:p>
            <a:pPr marL="0" indent="0">
              <a:buNone/>
            </a:pPr>
            <a:r>
              <a:rPr lang="it-IT" sz="2000" dirty="0"/>
              <a:t>The prototype must:</a:t>
            </a:r>
            <a:endParaRPr lang="en-US" sz="2000" dirty="0"/>
          </a:p>
          <a:p>
            <a:pPr indent="-257175"/>
            <a:r>
              <a:rPr lang="en-US" sz="2000" dirty="0"/>
              <a:t>mimic the performances of the proposed</a:t>
            </a:r>
            <a:br>
              <a:rPr lang="en-US" sz="2000" dirty="0"/>
            </a:br>
            <a:r>
              <a:rPr lang="en-US" sz="2000" dirty="0" err="1"/>
              <a:t>dRICH</a:t>
            </a:r>
            <a:r>
              <a:rPr lang="en-US" sz="2000" dirty="0"/>
              <a:t> components, minimizing modeling</a:t>
            </a:r>
            <a:br>
              <a:rPr lang="en-US" sz="2000" dirty="0"/>
            </a:br>
            <a:r>
              <a:rPr lang="en-US" sz="2000" dirty="0"/>
              <a:t>and assumptions    </a:t>
            </a:r>
          </a:p>
          <a:p>
            <a:pPr indent="-257175"/>
            <a:r>
              <a:rPr lang="en-US" sz="2000" dirty="0"/>
              <a:t>be cost effective (trade-off between small</a:t>
            </a:r>
            <a:br>
              <a:rPr lang="en-US" sz="2000" dirty="0"/>
            </a:br>
            <a:r>
              <a:rPr lang="en-US" sz="2000" dirty="0"/>
              <a:t>scale, versatility and measurable quantities)        </a:t>
            </a:r>
          </a:p>
          <a:p>
            <a:pPr marL="0" indent="0">
              <a:buNone/>
            </a:pPr>
            <a:r>
              <a:rPr lang="en-US" sz="2000" dirty="0">
                <a:solidFill>
                  <a:srgbClr val="006600"/>
                </a:solidFill>
              </a:rPr>
              <a:t>The preliminary prototype vessel size (with spherical mirror of </a:t>
            </a:r>
            <a:r>
              <a:rPr lang="en-US" sz="2000" dirty="0">
                <a:solidFill>
                  <a:srgbClr val="006600"/>
                </a:solidFill>
                <a:sym typeface="Symbol"/>
              </a:rPr>
              <a:t></a:t>
            </a:r>
            <a:r>
              <a:rPr lang="en-US" sz="2000" dirty="0">
                <a:solidFill>
                  <a:srgbClr val="006600"/>
                </a:solidFill>
              </a:rPr>
              <a:t>2 m radius) driven by two main considerations:</a:t>
            </a:r>
          </a:p>
          <a:p>
            <a:pPr marL="449263" indent="-363538">
              <a:buFont typeface="+mj-lt"/>
              <a:buAutoNum type="arabicPeriod"/>
            </a:pPr>
            <a:r>
              <a:rPr lang="en-US" sz="2000" b="1" dirty="0">
                <a:solidFill>
                  <a:srgbClr val="006600"/>
                </a:solidFill>
              </a:rPr>
              <a:t>reasonable (order of 10) photoelectrons from gas </a:t>
            </a:r>
            <a:r>
              <a:rPr lang="en-US" sz="2000" dirty="0">
                <a:solidFill>
                  <a:srgbClr val="006600"/>
                </a:solidFill>
              </a:rPr>
              <a:t>per particle; depend almost linearly on the thickness (</a:t>
            </a:r>
            <a:r>
              <a:rPr lang="en-US" sz="2000" b="1" dirty="0">
                <a:solidFill>
                  <a:srgbClr val="006600"/>
                </a:solidFill>
              </a:rPr>
              <a:t>length</a:t>
            </a:r>
            <a:r>
              <a:rPr lang="en-US" sz="2000" dirty="0">
                <a:solidFill>
                  <a:srgbClr val="006600"/>
                </a:solidFill>
              </a:rPr>
              <a:t>) of the gas and therefore of the vessel.</a:t>
            </a:r>
          </a:p>
          <a:p>
            <a:pPr marL="449263" indent="-363538">
              <a:buFont typeface="+mj-lt"/>
              <a:buAutoNum type="arabicPeriod"/>
            </a:pPr>
            <a:r>
              <a:rPr lang="en-US" sz="2000" b="1" dirty="0">
                <a:solidFill>
                  <a:srgbClr val="006600"/>
                </a:solidFill>
              </a:rPr>
              <a:t>catch the aerogel ring (20 cm radius)</a:t>
            </a:r>
            <a:r>
              <a:rPr lang="en-US" sz="2000" dirty="0">
                <a:solidFill>
                  <a:srgbClr val="006600"/>
                </a:solidFill>
              </a:rPr>
              <a:t> in order to estimate its angular resolution; constraints the </a:t>
            </a:r>
            <a:r>
              <a:rPr lang="en-US" sz="2000" b="1" dirty="0">
                <a:solidFill>
                  <a:srgbClr val="006600"/>
                </a:solidFill>
              </a:rPr>
              <a:t>transverse size </a:t>
            </a:r>
            <a:r>
              <a:rPr lang="en-US" sz="2000" dirty="0">
                <a:solidFill>
                  <a:srgbClr val="006600"/>
                </a:solidFill>
              </a:rPr>
              <a:t>of the vessel.</a:t>
            </a:r>
          </a:p>
          <a:p>
            <a:pPr marL="85725" indent="0">
              <a:buNone/>
            </a:pPr>
            <a:r>
              <a:rPr lang="it-IT" sz="2000" i="1" dirty="0">
                <a:solidFill>
                  <a:srgbClr val="002060"/>
                </a:solidFill>
              </a:rPr>
              <a:t>We also need to minimize vessel volume, sensor area, isolate aerogel from gas …</a:t>
            </a:r>
            <a:endParaRPr lang="en-US" sz="2000" i="1" dirty="0">
              <a:solidFill>
                <a:srgbClr val="002060"/>
              </a:solidFill>
            </a:endParaRPr>
          </a:p>
        </p:txBody>
      </p:sp>
      <p:sp>
        <p:nvSpPr>
          <p:cNvPr id="12" name="TextBox 11"/>
          <p:cNvSpPr txBox="1"/>
          <p:nvPr/>
        </p:nvSpPr>
        <p:spPr>
          <a:xfrm>
            <a:off x="3440475" y="6020658"/>
            <a:ext cx="5517729" cy="369332"/>
          </a:xfrm>
          <a:prstGeom prst="rect">
            <a:avLst/>
          </a:prstGeom>
          <a:noFill/>
        </p:spPr>
        <p:txBody>
          <a:bodyPr wrap="none" rtlCol="0">
            <a:spAutoFit/>
          </a:bodyPr>
          <a:lstStyle/>
          <a:p>
            <a:r>
              <a:rPr lang="it-IT" dirty="0">
                <a:solidFill>
                  <a:schemeClr val="tx2"/>
                </a:solidFill>
              </a:rPr>
              <a:t>… going to start the detailed definition in coming months</a:t>
            </a:r>
            <a:endParaRPr lang="en-US" dirty="0">
              <a:solidFill>
                <a:schemeClr val="tx2"/>
              </a:solidFill>
            </a:endParaRPr>
          </a:p>
        </p:txBody>
      </p:sp>
      <p:grpSp>
        <p:nvGrpSpPr>
          <p:cNvPr id="21" name="Group 20"/>
          <p:cNvGrpSpPr/>
          <p:nvPr/>
        </p:nvGrpSpPr>
        <p:grpSpPr>
          <a:xfrm>
            <a:off x="4899410" y="416277"/>
            <a:ext cx="4122798" cy="3151187"/>
            <a:chOff x="4899410" y="416277"/>
            <a:chExt cx="4122798" cy="3151187"/>
          </a:xfrm>
        </p:grpSpPr>
        <p:grpSp>
          <p:nvGrpSpPr>
            <p:cNvPr id="11" name="Group 10"/>
            <p:cNvGrpSpPr/>
            <p:nvPr/>
          </p:nvGrpSpPr>
          <p:grpSpPr>
            <a:xfrm>
              <a:off x="4989760" y="416277"/>
              <a:ext cx="4032448" cy="2956833"/>
              <a:chOff x="5076056" y="416277"/>
              <a:chExt cx="4032448" cy="2956833"/>
            </a:xfrm>
          </p:grpSpPr>
          <p:pic>
            <p:nvPicPr>
              <p:cNvPr id="4" name="Picture 3"/>
              <p:cNvPicPr/>
              <p:nvPr/>
            </p:nvPicPr>
            <p:blipFill>
              <a:blip r:embed="rId2"/>
              <a:stretch/>
            </p:blipFill>
            <p:spPr>
              <a:xfrm>
                <a:off x="5076056" y="836712"/>
                <a:ext cx="4032448" cy="2536398"/>
              </a:xfrm>
              <a:prstGeom prst="rect">
                <a:avLst/>
              </a:prstGeom>
              <a:ln>
                <a:noFill/>
              </a:ln>
            </p:spPr>
          </p:pic>
          <p:sp>
            <p:nvSpPr>
              <p:cNvPr id="8" name="TextBox 7"/>
              <p:cNvSpPr txBox="1"/>
              <p:nvPr/>
            </p:nvSpPr>
            <p:spPr>
              <a:xfrm>
                <a:off x="8067669" y="2348880"/>
                <a:ext cx="842025" cy="338554"/>
              </a:xfrm>
              <a:prstGeom prst="rect">
                <a:avLst/>
              </a:prstGeom>
              <a:noFill/>
            </p:spPr>
            <p:txBody>
              <a:bodyPr wrap="none" rtlCol="0">
                <a:spAutoFit/>
              </a:bodyPr>
              <a:lstStyle/>
              <a:p>
                <a:r>
                  <a:rPr lang="it-IT" sz="1600" b="1" dirty="0">
                    <a:solidFill>
                      <a:srgbClr val="C00000"/>
                    </a:solidFill>
                  </a:rPr>
                  <a:t>Aerogel</a:t>
                </a:r>
                <a:endParaRPr lang="en-US" sz="1600" b="1" dirty="0">
                  <a:solidFill>
                    <a:srgbClr val="C00000"/>
                  </a:solidFill>
                </a:endParaRPr>
              </a:p>
            </p:txBody>
          </p:sp>
          <p:sp>
            <p:nvSpPr>
              <p:cNvPr id="9" name="TextBox 8"/>
              <p:cNvSpPr txBox="1"/>
              <p:nvPr/>
            </p:nvSpPr>
            <p:spPr>
              <a:xfrm>
                <a:off x="8124164" y="416277"/>
                <a:ext cx="729037" cy="492443"/>
              </a:xfrm>
              <a:prstGeom prst="rect">
                <a:avLst/>
              </a:prstGeom>
              <a:solidFill>
                <a:schemeClr val="bg1"/>
              </a:solidFill>
            </p:spPr>
            <p:txBody>
              <a:bodyPr wrap="none" lIns="36000" tIns="0" rIns="36000" bIns="0" rtlCol="0">
                <a:spAutoFit/>
              </a:bodyPr>
              <a:lstStyle/>
              <a:p>
                <a:pPr algn="ctr"/>
                <a:r>
                  <a:rPr lang="it-IT" sz="1600" b="1" dirty="0">
                    <a:solidFill>
                      <a:srgbClr val="C00000"/>
                    </a:solidFill>
                  </a:rPr>
                  <a:t>Sensors</a:t>
                </a:r>
              </a:p>
              <a:p>
                <a:pPr algn="ctr"/>
                <a:r>
                  <a:rPr lang="it-IT" sz="1600" b="1" dirty="0">
                    <a:solidFill>
                      <a:srgbClr val="C00000"/>
                    </a:solidFill>
                  </a:rPr>
                  <a:t>plane</a:t>
                </a:r>
                <a:endParaRPr lang="en-US" sz="1600" b="1" dirty="0">
                  <a:solidFill>
                    <a:srgbClr val="C00000"/>
                  </a:solidFill>
                </a:endParaRPr>
              </a:p>
            </p:txBody>
          </p:sp>
          <p:sp>
            <p:nvSpPr>
              <p:cNvPr id="10" name="TextBox 9"/>
              <p:cNvSpPr txBox="1"/>
              <p:nvPr/>
            </p:nvSpPr>
            <p:spPr>
              <a:xfrm>
                <a:off x="5508104" y="1151712"/>
                <a:ext cx="631254" cy="246221"/>
              </a:xfrm>
              <a:prstGeom prst="rect">
                <a:avLst/>
              </a:prstGeom>
              <a:solidFill>
                <a:schemeClr val="bg1"/>
              </a:solidFill>
            </p:spPr>
            <p:txBody>
              <a:bodyPr wrap="none" lIns="36000" tIns="0" rIns="36000" bIns="0" rtlCol="0">
                <a:spAutoFit/>
              </a:bodyPr>
              <a:lstStyle/>
              <a:p>
                <a:pPr algn="ctr"/>
                <a:r>
                  <a:rPr lang="it-IT" sz="1600" b="1" dirty="0">
                    <a:solidFill>
                      <a:srgbClr val="C00000"/>
                    </a:solidFill>
                  </a:rPr>
                  <a:t>Mirror</a:t>
                </a:r>
              </a:p>
            </p:txBody>
          </p:sp>
        </p:grpSp>
        <p:grpSp>
          <p:nvGrpSpPr>
            <p:cNvPr id="20" name="Group 19"/>
            <p:cNvGrpSpPr/>
            <p:nvPr/>
          </p:nvGrpSpPr>
          <p:grpSpPr>
            <a:xfrm>
              <a:off x="5680364" y="3290465"/>
              <a:ext cx="2944091" cy="276999"/>
              <a:chOff x="5680364" y="3325100"/>
              <a:chExt cx="2944091" cy="276999"/>
            </a:xfrm>
          </p:grpSpPr>
          <p:cxnSp>
            <p:nvCxnSpPr>
              <p:cNvPr id="14" name="Straight Arrow Connector 13"/>
              <p:cNvCxnSpPr/>
              <p:nvPr/>
            </p:nvCxnSpPr>
            <p:spPr>
              <a:xfrm flipV="1">
                <a:off x="5680364" y="3446281"/>
                <a:ext cx="2944091" cy="34636"/>
              </a:xfrm>
              <a:prstGeom prst="straightConnector1">
                <a:avLst/>
              </a:prstGeom>
              <a:ln>
                <a:solidFill>
                  <a:schemeClr val="accent4">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709696" y="3325100"/>
                <a:ext cx="885426" cy="276999"/>
              </a:xfrm>
              <a:prstGeom prst="rect">
                <a:avLst/>
              </a:prstGeom>
              <a:solidFill>
                <a:schemeClr val="bg1"/>
              </a:solidFill>
            </p:spPr>
            <p:txBody>
              <a:bodyPr wrap="none" lIns="36000" tIns="0" rIns="36000" bIns="0" rtlCol="0">
                <a:spAutoFit/>
              </a:bodyPr>
              <a:lstStyle/>
              <a:p>
                <a:r>
                  <a:rPr lang="it-IT" dirty="0">
                    <a:sym typeface="Symbol"/>
                  </a:rPr>
                  <a:t></a:t>
                </a:r>
                <a:r>
                  <a:rPr lang="it-IT" dirty="0"/>
                  <a:t>100 cm</a:t>
                </a:r>
                <a:endParaRPr lang="en-US" dirty="0"/>
              </a:p>
            </p:txBody>
          </p:sp>
        </p:grpSp>
        <p:grpSp>
          <p:nvGrpSpPr>
            <p:cNvPr id="19" name="Group 18"/>
            <p:cNvGrpSpPr/>
            <p:nvPr/>
          </p:nvGrpSpPr>
          <p:grpSpPr>
            <a:xfrm>
              <a:off x="4899410" y="2244436"/>
              <a:ext cx="768406" cy="1128674"/>
              <a:chOff x="5010242" y="2244436"/>
              <a:chExt cx="768406" cy="1128674"/>
            </a:xfrm>
          </p:grpSpPr>
          <p:cxnSp>
            <p:nvCxnSpPr>
              <p:cNvPr id="16" name="Straight Arrow Connector 15"/>
              <p:cNvCxnSpPr/>
              <p:nvPr/>
            </p:nvCxnSpPr>
            <p:spPr>
              <a:xfrm>
                <a:off x="5335563" y="2244436"/>
                <a:ext cx="117764" cy="1128674"/>
              </a:xfrm>
              <a:prstGeom prst="straightConnector1">
                <a:avLst/>
              </a:prstGeom>
              <a:ln>
                <a:solidFill>
                  <a:schemeClr val="accent4">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010242" y="2670274"/>
                <a:ext cx="768406" cy="276999"/>
              </a:xfrm>
              <a:prstGeom prst="rect">
                <a:avLst/>
              </a:prstGeom>
              <a:solidFill>
                <a:schemeClr val="bg1"/>
              </a:solidFill>
            </p:spPr>
            <p:txBody>
              <a:bodyPr wrap="none" lIns="36000" tIns="0" rIns="36000" bIns="0" rtlCol="0">
                <a:spAutoFit/>
              </a:bodyPr>
              <a:lstStyle/>
              <a:p>
                <a:r>
                  <a:rPr lang="it-IT" dirty="0">
                    <a:sym typeface="Symbol"/>
                  </a:rPr>
                  <a:t>30 cm</a:t>
                </a:r>
                <a:endParaRPr lang="en-US" dirty="0"/>
              </a:p>
            </p:txBody>
          </p:sp>
        </p:grpSp>
      </p:grpSp>
      <p:sp>
        <p:nvSpPr>
          <p:cNvPr id="22" name="Text Box 1">
            <a:extLst>
              <a:ext uri="{FF2B5EF4-FFF2-40B4-BE49-F238E27FC236}">
                <a16:creationId xmlns:a16="http://schemas.microsoft.com/office/drawing/2014/main" id="{7AA76FDB-9EB5-3545-9D69-52A97129643D}"/>
              </a:ext>
            </a:extLst>
          </p:cNvPr>
          <p:cNvSpPr txBox="1">
            <a:spLocks noChangeArrowheads="1"/>
          </p:cNvSpPr>
          <p:nvPr/>
        </p:nvSpPr>
        <p:spPr bwMode="auto">
          <a:xfrm>
            <a:off x="644072" y="80704"/>
            <a:ext cx="7196213" cy="68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err="1">
                <a:solidFill>
                  <a:srgbClr val="006633"/>
                </a:solidFill>
                <a:latin typeface="Times New Roman" charset="0"/>
                <a:cs typeface="Arial" charset="0"/>
              </a:rPr>
              <a:t>dRICH</a:t>
            </a:r>
            <a:r>
              <a:rPr lang="en-US" sz="2963" dirty="0">
                <a:solidFill>
                  <a:srgbClr val="006633"/>
                </a:solidFill>
                <a:latin typeface="Times New Roman" charset="0"/>
                <a:cs typeface="Arial" charset="0"/>
              </a:rPr>
              <a:t> prototype</a:t>
            </a:r>
          </a:p>
        </p:txBody>
      </p:sp>
    </p:spTree>
    <p:extLst>
      <p:ext uri="{BB962C8B-B14F-4D97-AF65-F5344CB8AC3E}">
        <p14:creationId xmlns:p14="http://schemas.microsoft.com/office/powerpoint/2010/main" val="3099050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58144063"/>
              </p:ext>
            </p:extLst>
          </p:nvPr>
        </p:nvGraphicFramePr>
        <p:xfrm>
          <a:off x="179511" y="881806"/>
          <a:ext cx="8716714" cy="4501760"/>
        </p:xfrm>
        <a:graphic>
          <a:graphicData uri="http://schemas.openxmlformats.org/drawingml/2006/table">
            <a:tbl>
              <a:tblPr firstRow="1" bandRow="1">
                <a:tableStyleId>{5C22544A-7EE6-4342-B048-85BDC9FD1C3A}</a:tableStyleId>
              </a:tblPr>
              <a:tblGrid>
                <a:gridCol w="6253166">
                  <a:extLst>
                    <a:ext uri="{9D8B030D-6E8A-4147-A177-3AD203B41FA5}">
                      <a16:colId xmlns:a16="http://schemas.microsoft.com/office/drawing/2014/main" val="20000"/>
                    </a:ext>
                  </a:extLst>
                </a:gridCol>
                <a:gridCol w="289773">
                  <a:extLst>
                    <a:ext uri="{9D8B030D-6E8A-4147-A177-3AD203B41FA5}">
                      <a16:colId xmlns:a16="http://schemas.microsoft.com/office/drawing/2014/main" val="20001"/>
                    </a:ext>
                  </a:extLst>
                </a:gridCol>
                <a:gridCol w="289773">
                  <a:extLst>
                    <a:ext uri="{9D8B030D-6E8A-4147-A177-3AD203B41FA5}">
                      <a16:colId xmlns:a16="http://schemas.microsoft.com/office/drawing/2014/main" val="20002"/>
                    </a:ext>
                  </a:extLst>
                </a:gridCol>
                <a:gridCol w="289773">
                  <a:extLst>
                    <a:ext uri="{9D8B030D-6E8A-4147-A177-3AD203B41FA5}">
                      <a16:colId xmlns:a16="http://schemas.microsoft.com/office/drawing/2014/main" val="20003"/>
                    </a:ext>
                  </a:extLst>
                </a:gridCol>
                <a:gridCol w="289773">
                  <a:extLst>
                    <a:ext uri="{9D8B030D-6E8A-4147-A177-3AD203B41FA5}">
                      <a16:colId xmlns:a16="http://schemas.microsoft.com/office/drawing/2014/main" val="20004"/>
                    </a:ext>
                  </a:extLst>
                </a:gridCol>
                <a:gridCol w="405607">
                  <a:extLst>
                    <a:ext uri="{9D8B030D-6E8A-4147-A177-3AD203B41FA5}">
                      <a16:colId xmlns:a16="http://schemas.microsoft.com/office/drawing/2014/main" val="20005"/>
                    </a:ext>
                  </a:extLst>
                </a:gridCol>
                <a:gridCol w="445849">
                  <a:extLst>
                    <a:ext uri="{9D8B030D-6E8A-4147-A177-3AD203B41FA5}">
                      <a16:colId xmlns:a16="http://schemas.microsoft.com/office/drawing/2014/main" val="20006"/>
                    </a:ext>
                  </a:extLst>
                </a:gridCol>
                <a:gridCol w="453000">
                  <a:extLst>
                    <a:ext uri="{9D8B030D-6E8A-4147-A177-3AD203B41FA5}">
                      <a16:colId xmlns:a16="http://schemas.microsoft.com/office/drawing/2014/main" val="20007"/>
                    </a:ext>
                  </a:extLst>
                </a:gridCol>
              </a:tblGrid>
              <a:tr h="370840">
                <a:tc>
                  <a:txBody>
                    <a:bodyPr/>
                    <a:lstStyle/>
                    <a:p>
                      <a:r>
                        <a:rPr lang="it-IT" dirty="0"/>
                        <a:t>Activity</a:t>
                      </a:r>
                      <a:endParaRPr lang="en-US" dirty="0"/>
                    </a:p>
                  </a:txBody>
                  <a:tcPr anchor="ctr"/>
                </a:tc>
                <a:tc>
                  <a:txBody>
                    <a:bodyPr/>
                    <a:lstStyle/>
                    <a:p>
                      <a:pPr algn="ctr"/>
                      <a:r>
                        <a:rPr lang="it-IT" sz="1400" dirty="0"/>
                        <a:t>T1</a:t>
                      </a:r>
                      <a:endParaRPr lang="en-US" sz="1400" dirty="0"/>
                    </a:p>
                  </a:txBody>
                  <a:tcPr marL="36000" marR="36000" marT="36000" marB="36000" anchor="ctr"/>
                </a:tc>
                <a:tc>
                  <a:txBody>
                    <a:bodyPr/>
                    <a:lstStyle/>
                    <a:p>
                      <a:pPr algn="ctr"/>
                      <a:r>
                        <a:rPr lang="it-IT" sz="1400" dirty="0"/>
                        <a:t>T2</a:t>
                      </a:r>
                      <a:endParaRPr lang="en-US" sz="1400" dirty="0"/>
                    </a:p>
                  </a:txBody>
                  <a:tcPr marL="36000" marR="36000" marT="36000" marB="36000" anchor="ctr"/>
                </a:tc>
                <a:tc>
                  <a:txBody>
                    <a:bodyPr/>
                    <a:lstStyle/>
                    <a:p>
                      <a:pPr algn="ctr"/>
                      <a:r>
                        <a:rPr lang="it-IT" sz="1400" dirty="0"/>
                        <a:t>T3</a:t>
                      </a:r>
                      <a:endParaRPr lang="en-US" sz="1400" dirty="0"/>
                    </a:p>
                  </a:txBody>
                  <a:tcPr marL="36000" marR="36000" marT="36000" marB="36000" anchor="ctr"/>
                </a:tc>
                <a:tc>
                  <a:txBody>
                    <a:bodyPr/>
                    <a:lstStyle/>
                    <a:p>
                      <a:pPr algn="ctr"/>
                      <a:r>
                        <a:rPr lang="it-IT" sz="1400" dirty="0"/>
                        <a:t>T4</a:t>
                      </a:r>
                      <a:endParaRPr lang="en-US" sz="1400" dirty="0"/>
                    </a:p>
                  </a:txBody>
                  <a:tcPr marL="36000" marR="36000" marT="36000" marB="36000" anchor="ctr"/>
                </a:tc>
                <a:tc gridSpan="3">
                  <a:txBody>
                    <a:bodyPr/>
                    <a:lstStyle/>
                    <a:p>
                      <a:pPr algn="ctr"/>
                      <a:r>
                        <a:rPr lang="it-IT" sz="1100" b="1" dirty="0">
                          <a:solidFill>
                            <a:schemeClr val="tx1"/>
                          </a:solidFill>
                        </a:rPr>
                        <a:t>Funding</a:t>
                      </a:r>
                      <a:r>
                        <a:rPr lang="en-US" sz="1100" b="1" baseline="0" dirty="0">
                          <a:solidFill>
                            <a:schemeClr val="tx1"/>
                          </a:solidFill>
                        </a:rPr>
                        <a:t> (USA+ITA)</a:t>
                      </a:r>
                    </a:p>
                    <a:p>
                      <a:pPr algn="ctr"/>
                      <a:r>
                        <a:rPr lang="it-IT" sz="1100" b="1" baseline="0" dirty="0">
                          <a:solidFill>
                            <a:schemeClr val="tx1"/>
                          </a:solidFill>
                        </a:rPr>
                        <a:t>kUSD  (1</a:t>
                      </a:r>
                      <a:r>
                        <a:rPr lang="it-IT" sz="1100" b="1" baseline="0" dirty="0">
                          <a:solidFill>
                            <a:schemeClr val="tx1"/>
                          </a:solidFill>
                          <a:sym typeface="Symbol"/>
                        </a:rPr>
                        <a:t></a:t>
                      </a:r>
                      <a:r>
                        <a:rPr lang="it-IT" sz="1100" b="1" baseline="0" dirty="0">
                          <a:solidFill>
                            <a:schemeClr val="tx1"/>
                          </a:solidFill>
                        </a:rPr>
                        <a:t> </a:t>
                      </a:r>
                      <a:r>
                        <a:rPr lang="it-IT" sz="1100" b="1" baseline="0" dirty="0">
                          <a:solidFill>
                            <a:schemeClr val="tx1"/>
                          </a:solidFill>
                          <a:sym typeface="Symbol"/>
                        </a:rPr>
                        <a:t></a:t>
                      </a:r>
                      <a:r>
                        <a:rPr lang="it-IT" sz="1100" b="1" baseline="0" dirty="0">
                          <a:solidFill>
                            <a:schemeClr val="tx1"/>
                          </a:solidFill>
                        </a:rPr>
                        <a:t> 1USD)</a:t>
                      </a:r>
                      <a:endParaRPr lang="it-IT" sz="1100" b="1" dirty="0">
                        <a:solidFill>
                          <a:schemeClr val="tx1"/>
                        </a:solidFill>
                      </a:endParaRPr>
                    </a:p>
                  </a:txBody>
                  <a:tcPr anchor="ctr">
                    <a:solidFill>
                      <a:schemeClr val="bg1">
                        <a:lumMod val="75000"/>
                      </a:schemeClr>
                    </a:solidFill>
                  </a:tcPr>
                </a:tc>
                <a:tc hMerge="1">
                  <a:txBody>
                    <a:bodyPr/>
                    <a:lstStyle/>
                    <a:p>
                      <a:pPr algn="ctr"/>
                      <a:endParaRPr lang="en-US" sz="1100" dirty="0"/>
                    </a:p>
                  </a:txBody>
                  <a:tcPr/>
                </a:tc>
                <a:tc hMerge="1">
                  <a:txBody>
                    <a:bodyPr/>
                    <a:lstStyle/>
                    <a:p>
                      <a:pPr algn="ctr"/>
                      <a:endParaRPr lang="en-US" sz="1100"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spc="-1" dirty="0">
                          <a:solidFill>
                            <a:schemeClr val="tx1"/>
                          </a:solidFill>
                          <a:uFill>
                            <a:solidFill>
                              <a:srgbClr val="FFFFFF"/>
                            </a:solidFill>
                          </a:uFill>
                          <a:latin typeface="Arial"/>
                        </a:rPr>
                        <a:t>Finalize the event based (global) IRT reconstruction (article!)</a:t>
                      </a:r>
                      <a:endParaRPr lang="en-US" sz="1600" spc="-1" dirty="0">
                        <a:solidFill>
                          <a:schemeClr val="tx1"/>
                        </a:solidFill>
                        <a:uFill>
                          <a:solidFill>
                            <a:srgbClr val="FFFFFF"/>
                          </a:solidFill>
                        </a:uFill>
                        <a:latin typeface="Arial"/>
                      </a:endParaRPr>
                    </a:p>
                  </a:txBody>
                  <a:tcPr anchor="ctr"/>
                </a:tc>
                <a:tc>
                  <a:txBody>
                    <a:bodyPr/>
                    <a:lstStyle/>
                    <a:p>
                      <a:endParaRPr lang="en-US" sz="1400" dirty="0"/>
                    </a:p>
                  </a:txBody>
                  <a:tcPr marL="36000" marR="36000" marT="36000" marB="36000">
                    <a:solidFill>
                      <a:schemeClr val="accent2">
                        <a:lumMod val="75000"/>
                      </a:schemeClr>
                    </a:solidFill>
                  </a:tcPr>
                </a:tc>
                <a:tc>
                  <a:txBody>
                    <a:bodyPr/>
                    <a:lstStyle/>
                    <a:p>
                      <a:endParaRPr lang="en-US" sz="1400" dirty="0"/>
                    </a:p>
                  </a:txBody>
                  <a:tcPr marL="36000" marR="36000" marT="36000" marB="36000">
                    <a:solidFill>
                      <a:schemeClr val="accent2">
                        <a:lumMod val="60000"/>
                        <a:lumOff val="40000"/>
                      </a:schemeClr>
                    </a:solidFill>
                  </a:tcPr>
                </a:tc>
                <a:tc>
                  <a:txBody>
                    <a:bodyPr/>
                    <a:lstStyle/>
                    <a:p>
                      <a:endParaRPr lang="en-US" sz="1400" dirty="0"/>
                    </a:p>
                  </a:txBody>
                  <a:tcPr marL="36000" marR="36000" marT="36000" marB="36000"/>
                </a:tc>
                <a:tc>
                  <a:txBody>
                    <a:bodyPr/>
                    <a:lstStyle/>
                    <a:p>
                      <a:endParaRPr lang="en-US" sz="1400" dirty="0"/>
                    </a:p>
                  </a:txBody>
                  <a:tcPr marL="36000" marR="36000" marT="36000" marB="36000"/>
                </a:tc>
                <a:tc>
                  <a:txBody>
                    <a:bodyPr/>
                    <a:lstStyle/>
                    <a:p>
                      <a:pPr algn="ctr"/>
                      <a:r>
                        <a:rPr lang="it-IT" sz="1100" dirty="0"/>
                        <a:t>Post</a:t>
                      </a:r>
                    </a:p>
                    <a:p>
                      <a:pPr algn="ctr"/>
                      <a:r>
                        <a:rPr lang="it-IT" sz="1100" dirty="0"/>
                        <a:t>Doc</a:t>
                      </a:r>
                      <a:endParaRPr lang="en-US" sz="1100" dirty="0"/>
                    </a:p>
                  </a:txBody>
                  <a:tcPr marL="36000" marR="36000" marT="36000" marB="36000" anchor="ctr">
                    <a:solidFill>
                      <a:schemeClr val="bg1">
                        <a:lumMod val="75000"/>
                      </a:schemeClr>
                    </a:solidFill>
                  </a:tcPr>
                </a:tc>
                <a:tc>
                  <a:txBody>
                    <a:bodyPr/>
                    <a:lstStyle/>
                    <a:p>
                      <a:pPr algn="ctr"/>
                      <a:r>
                        <a:rPr lang="it-IT" sz="1100" dirty="0"/>
                        <a:t>Mat</a:t>
                      </a:r>
                    </a:p>
                    <a:p>
                      <a:pPr algn="ctr"/>
                      <a:r>
                        <a:rPr lang="it-IT" sz="1100" dirty="0"/>
                        <a:t>erial</a:t>
                      </a:r>
                      <a:endParaRPr lang="en-US" sz="1100" dirty="0"/>
                    </a:p>
                  </a:txBody>
                  <a:tcPr marL="36000" marR="36000" marT="36000" marB="36000" anchor="ctr">
                    <a:solidFill>
                      <a:schemeClr val="bg1">
                        <a:lumMod val="75000"/>
                      </a:schemeClr>
                    </a:solidFill>
                  </a:tcPr>
                </a:tc>
                <a:tc>
                  <a:txBody>
                    <a:bodyPr/>
                    <a:lstStyle/>
                    <a:p>
                      <a:pPr algn="ctr"/>
                      <a:r>
                        <a:rPr lang="it-IT" sz="1100" dirty="0"/>
                        <a:t>Travel</a:t>
                      </a:r>
                      <a:endParaRPr lang="en-US" sz="1100" dirty="0"/>
                    </a:p>
                  </a:txBody>
                  <a:tcPr marL="36000" marR="36000" marT="36000" marB="36000" anchor="ctr">
                    <a:solidFill>
                      <a:schemeClr val="bg1">
                        <a:lumMod val="75000"/>
                      </a:schemeClr>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spc="-1" dirty="0">
                          <a:solidFill>
                            <a:schemeClr val="tx1"/>
                          </a:solidFill>
                          <a:uFill>
                            <a:solidFill>
                              <a:srgbClr val="FFFFFF"/>
                            </a:solidFill>
                          </a:uFill>
                          <a:latin typeface="Arial"/>
                        </a:rPr>
                        <a:t>Design the small scale prototype</a:t>
                      </a:r>
                    </a:p>
                  </a:txBody>
                  <a:tcPr anchor="ctr"/>
                </a:tc>
                <a:tc>
                  <a:txBody>
                    <a:bodyPr/>
                    <a:lstStyle/>
                    <a:p>
                      <a:endParaRPr lang="en-US" sz="1400" dirty="0"/>
                    </a:p>
                  </a:txBody>
                  <a:tcPr marL="36000" marR="36000" marT="36000" marB="36000"/>
                </a:tc>
                <a:tc>
                  <a:txBody>
                    <a:bodyPr/>
                    <a:lstStyle/>
                    <a:p>
                      <a:endParaRPr lang="en-US" sz="1400" dirty="0"/>
                    </a:p>
                  </a:txBody>
                  <a:tcPr marL="36000" marR="36000" marT="36000" marB="36000">
                    <a:solidFill>
                      <a:schemeClr val="accent2">
                        <a:lumMod val="60000"/>
                        <a:lumOff val="40000"/>
                      </a:schemeClr>
                    </a:solidFill>
                  </a:tcPr>
                </a:tc>
                <a:tc>
                  <a:txBody>
                    <a:bodyPr/>
                    <a:lstStyle/>
                    <a:p>
                      <a:endParaRPr lang="en-US" sz="1400" dirty="0"/>
                    </a:p>
                  </a:txBody>
                  <a:tcPr marL="36000" marR="36000" marT="36000" marB="36000">
                    <a:solidFill>
                      <a:schemeClr val="accent2">
                        <a:lumMod val="60000"/>
                        <a:lumOff val="40000"/>
                      </a:schemeClr>
                    </a:solidFill>
                  </a:tcPr>
                </a:tc>
                <a:tc>
                  <a:txBody>
                    <a:bodyPr/>
                    <a:lstStyle/>
                    <a:p>
                      <a:endParaRPr lang="en-US" sz="1400" dirty="0"/>
                    </a:p>
                  </a:txBody>
                  <a:tcPr marL="36000" marR="36000" marT="36000" marB="36000"/>
                </a:tc>
                <a:tc rowSpan="5">
                  <a:txBody>
                    <a:bodyPr/>
                    <a:lstStyle/>
                    <a:p>
                      <a:pPr algn="ctr"/>
                      <a:r>
                        <a:rPr lang="it-IT" sz="1100" dirty="0"/>
                        <a:t>30*</a:t>
                      </a:r>
                      <a:endParaRPr lang="en-US" sz="1100" dirty="0"/>
                    </a:p>
                  </a:txBody>
                  <a:tcPr marL="36000" marR="36000" marT="36000" marB="36000" anchor="ctr">
                    <a:solidFill>
                      <a:schemeClr val="bg1">
                        <a:lumMod val="95000"/>
                      </a:schemeClr>
                    </a:solidFill>
                  </a:tcPr>
                </a:tc>
                <a:tc>
                  <a:txBody>
                    <a:bodyPr/>
                    <a:lstStyle/>
                    <a:p>
                      <a:pPr algn="ctr"/>
                      <a:endParaRPr lang="en-US" sz="1100" dirty="0"/>
                    </a:p>
                  </a:txBody>
                  <a:tcPr marL="36000" marR="36000" marT="36000" marB="36000" anchor="ctr">
                    <a:solidFill>
                      <a:schemeClr val="bg1">
                        <a:lumMod val="85000"/>
                      </a:schemeClr>
                    </a:solidFill>
                  </a:tcPr>
                </a:tc>
                <a:tc rowSpan="5">
                  <a:txBody>
                    <a:bodyPr/>
                    <a:lstStyle/>
                    <a:p>
                      <a:pPr algn="ctr"/>
                      <a:r>
                        <a:rPr lang="it-IT" sz="1100" dirty="0"/>
                        <a:t>2.5*</a:t>
                      </a:r>
                      <a:endParaRPr lang="en-US" sz="1100" dirty="0"/>
                    </a:p>
                  </a:txBody>
                  <a:tcPr marL="36000" marR="36000" marT="36000" marB="36000" anchor="ctr">
                    <a:solidFill>
                      <a:schemeClr val="bg1">
                        <a:lumMod val="95000"/>
                      </a:schemeClr>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pc="-1" dirty="0">
                          <a:solidFill>
                            <a:schemeClr val="tx1"/>
                          </a:solidFill>
                          <a:uFill>
                            <a:solidFill>
                              <a:srgbClr val="FFFFFF"/>
                            </a:solidFill>
                          </a:uFill>
                          <a:latin typeface="Arial"/>
                        </a:rPr>
                        <a:t>Implement th</a:t>
                      </a:r>
                      <a:r>
                        <a:rPr lang="it-IT" spc="-1" baseline="0" dirty="0">
                          <a:solidFill>
                            <a:schemeClr val="tx1"/>
                          </a:solidFill>
                          <a:uFill>
                            <a:solidFill>
                              <a:srgbClr val="FFFFFF"/>
                            </a:solidFill>
                          </a:uFill>
                          <a:latin typeface="Arial"/>
                        </a:rPr>
                        <a:t>e </a:t>
                      </a:r>
                      <a:r>
                        <a:rPr lang="it-IT" spc="-1" dirty="0">
                          <a:solidFill>
                            <a:schemeClr val="tx1"/>
                          </a:solidFill>
                          <a:uFill>
                            <a:solidFill>
                              <a:srgbClr val="FFFFFF"/>
                            </a:solidFill>
                          </a:uFill>
                          <a:latin typeface="Arial"/>
                        </a:rPr>
                        <a:t>prototype</a:t>
                      </a:r>
                      <a:endParaRPr lang="en-US" dirty="0">
                        <a:solidFill>
                          <a:schemeClr val="tx1"/>
                        </a:solidFill>
                      </a:endParaRPr>
                    </a:p>
                  </a:txBody>
                  <a:tcPr anchor="ctr"/>
                </a:tc>
                <a:tc>
                  <a:txBody>
                    <a:bodyPr/>
                    <a:lstStyle/>
                    <a:p>
                      <a:endParaRPr lang="en-US" sz="1400" dirty="0"/>
                    </a:p>
                  </a:txBody>
                  <a:tcPr marL="36000" marR="36000" marT="36000" marB="36000"/>
                </a:tc>
                <a:tc>
                  <a:txBody>
                    <a:bodyPr/>
                    <a:lstStyle/>
                    <a:p>
                      <a:endParaRPr lang="en-US" sz="1400"/>
                    </a:p>
                  </a:txBody>
                  <a:tcPr marL="36000" marR="36000" marT="36000" marB="36000"/>
                </a:tc>
                <a:tc>
                  <a:txBody>
                    <a:bodyPr/>
                    <a:lstStyle/>
                    <a:p>
                      <a:endParaRPr lang="en-US" sz="1400" dirty="0"/>
                    </a:p>
                  </a:txBody>
                  <a:tcPr marL="36000" marR="36000" marT="36000" marB="36000">
                    <a:solidFill>
                      <a:schemeClr val="accent2">
                        <a:lumMod val="60000"/>
                        <a:lumOff val="40000"/>
                      </a:schemeClr>
                    </a:solidFill>
                  </a:tcPr>
                </a:tc>
                <a:tc>
                  <a:txBody>
                    <a:bodyPr/>
                    <a:lstStyle/>
                    <a:p>
                      <a:endParaRPr lang="en-US" sz="1400" dirty="0"/>
                    </a:p>
                  </a:txBody>
                  <a:tcPr marL="36000" marR="36000" marT="36000" marB="36000">
                    <a:solidFill>
                      <a:schemeClr val="accent2">
                        <a:lumMod val="60000"/>
                        <a:lumOff val="40000"/>
                      </a:schemeClr>
                    </a:solidFill>
                  </a:tcPr>
                </a:tc>
                <a:tc vMerge="1">
                  <a:txBody>
                    <a:bodyPr/>
                    <a:lstStyle/>
                    <a:p>
                      <a:endParaRPr lang="en-US" sz="1100" dirty="0"/>
                    </a:p>
                  </a:txBody>
                  <a:tcPr marL="36000" marR="36000" marT="36000" marB="36000">
                    <a:solidFill>
                      <a:schemeClr val="bg1">
                        <a:lumMod val="95000"/>
                      </a:schemeClr>
                    </a:solidFill>
                  </a:tcPr>
                </a:tc>
                <a:tc>
                  <a:txBody>
                    <a:bodyPr/>
                    <a:lstStyle/>
                    <a:p>
                      <a:pPr algn="ctr"/>
                      <a:r>
                        <a:rPr lang="it-IT" sz="1100" dirty="0"/>
                        <a:t>4.2</a:t>
                      </a:r>
                      <a:endParaRPr lang="en-US" sz="1100" dirty="0"/>
                    </a:p>
                  </a:txBody>
                  <a:tcPr marL="36000" marR="36000" marT="36000" marB="36000" anchor="ctr">
                    <a:solidFill>
                      <a:schemeClr val="bg1">
                        <a:lumMod val="85000"/>
                      </a:schemeClr>
                    </a:solidFill>
                  </a:tcPr>
                </a:tc>
                <a:tc vMerge="1">
                  <a:txBody>
                    <a:bodyPr/>
                    <a:lstStyle/>
                    <a:p>
                      <a:endParaRPr lang="en-US" sz="1100" dirty="0"/>
                    </a:p>
                  </a:txBody>
                  <a:tcPr marL="36000" marR="36000" marT="36000" marB="36000">
                    <a:solidFill>
                      <a:schemeClr val="bg1">
                        <a:lumMod val="95000"/>
                      </a:schemeClr>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pc="-1" dirty="0">
                          <a:solidFill>
                            <a:schemeClr val="tx1"/>
                          </a:solidFill>
                          <a:uFill>
                            <a:solidFill>
                              <a:srgbClr val="FFFFFF"/>
                            </a:solidFill>
                          </a:uFill>
                          <a:latin typeface="Arial"/>
                        </a:rPr>
                        <a:t>Study the interface between gas and aerogel</a:t>
                      </a:r>
                      <a:r>
                        <a:rPr lang="en-US" spc="-1" baseline="0" dirty="0">
                          <a:solidFill>
                            <a:schemeClr val="tx1"/>
                          </a:solidFill>
                          <a:uFill>
                            <a:solidFill>
                              <a:srgbClr val="FFFFFF"/>
                            </a:solidFill>
                          </a:uFill>
                          <a:latin typeface="Arial"/>
                        </a:rPr>
                        <a:t> (and long term aerogel characterization, if able to get samples!)</a:t>
                      </a:r>
                      <a:endParaRPr lang="en-US" spc="-1" dirty="0">
                        <a:solidFill>
                          <a:schemeClr val="tx1"/>
                        </a:solidFill>
                        <a:uFill>
                          <a:solidFill>
                            <a:srgbClr val="FFFFFF"/>
                          </a:solidFill>
                        </a:uFill>
                        <a:latin typeface="Arial"/>
                      </a:endParaRPr>
                    </a:p>
                  </a:txBody>
                  <a:tcPr anchor="ctr"/>
                </a:tc>
                <a:tc>
                  <a:txBody>
                    <a:bodyPr/>
                    <a:lstStyle/>
                    <a:p>
                      <a:endParaRPr lang="en-US" sz="1400" dirty="0"/>
                    </a:p>
                  </a:txBody>
                  <a:tcPr marL="36000" marR="36000" marT="36000" marB="36000"/>
                </a:tc>
                <a:tc>
                  <a:txBody>
                    <a:bodyPr/>
                    <a:lstStyle/>
                    <a:p>
                      <a:endParaRPr lang="en-US" sz="1400" dirty="0"/>
                    </a:p>
                  </a:txBody>
                  <a:tcPr marL="36000" marR="36000" marT="36000" marB="36000">
                    <a:solidFill>
                      <a:schemeClr val="accent2">
                        <a:lumMod val="60000"/>
                        <a:lumOff val="40000"/>
                      </a:schemeClr>
                    </a:solidFill>
                  </a:tcPr>
                </a:tc>
                <a:tc>
                  <a:txBody>
                    <a:bodyPr/>
                    <a:lstStyle/>
                    <a:p>
                      <a:endParaRPr lang="en-US" sz="1400" dirty="0"/>
                    </a:p>
                  </a:txBody>
                  <a:tcPr marL="36000" marR="36000" marT="36000" marB="36000">
                    <a:solidFill>
                      <a:schemeClr val="accent2">
                        <a:lumMod val="60000"/>
                        <a:lumOff val="40000"/>
                      </a:schemeClr>
                    </a:solidFill>
                  </a:tcPr>
                </a:tc>
                <a:tc>
                  <a:txBody>
                    <a:bodyPr/>
                    <a:lstStyle/>
                    <a:p>
                      <a:endParaRPr lang="en-US" sz="1400" dirty="0"/>
                    </a:p>
                  </a:txBody>
                  <a:tcPr marL="36000" marR="36000" marT="36000" marB="36000">
                    <a:solidFill>
                      <a:schemeClr val="accent2">
                        <a:lumMod val="60000"/>
                        <a:lumOff val="40000"/>
                      </a:schemeClr>
                    </a:solidFill>
                  </a:tcPr>
                </a:tc>
                <a:tc vMerge="1">
                  <a:txBody>
                    <a:bodyPr/>
                    <a:lstStyle/>
                    <a:p>
                      <a:endParaRPr lang="en-US" sz="1100" dirty="0"/>
                    </a:p>
                  </a:txBody>
                  <a:tcPr marL="36000" marR="36000" marT="36000" marB="36000">
                    <a:solidFill>
                      <a:schemeClr val="bg1">
                        <a:lumMod val="95000"/>
                      </a:schemeClr>
                    </a:solidFill>
                  </a:tcPr>
                </a:tc>
                <a:tc>
                  <a:txBody>
                    <a:bodyPr/>
                    <a:lstStyle/>
                    <a:p>
                      <a:pPr algn="ctr"/>
                      <a:r>
                        <a:rPr lang="it-IT" sz="1100" dirty="0"/>
                        <a:t>1.5</a:t>
                      </a:r>
                      <a:endParaRPr lang="en-US" sz="1100" dirty="0"/>
                    </a:p>
                  </a:txBody>
                  <a:tcPr marL="36000" marR="36000" marT="36000" marB="36000" anchor="ctr">
                    <a:solidFill>
                      <a:schemeClr val="bg1">
                        <a:lumMod val="85000"/>
                      </a:schemeClr>
                    </a:solidFill>
                  </a:tcPr>
                </a:tc>
                <a:tc vMerge="1">
                  <a:txBody>
                    <a:bodyPr/>
                    <a:lstStyle/>
                    <a:p>
                      <a:endParaRPr lang="en-US" sz="1100" dirty="0"/>
                    </a:p>
                  </a:txBody>
                  <a:tcPr marL="36000" marR="36000" marT="36000" marB="36000">
                    <a:solidFill>
                      <a:schemeClr val="bg1">
                        <a:lumMod val="95000"/>
                      </a:schemeClr>
                    </a:solid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pc="-1" dirty="0">
                          <a:solidFill>
                            <a:schemeClr val="tx1"/>
                          </a:solidFill>
                          <a:uFill>
                            <a:solidFill>
                              <a:srgbClr val="FFFFFF"/>
                            </a:solidFill>
                          </a:uFill>
                          <a:latin typeface="Arial"/>
                        </a:rPr>
                        <a:t>(</a:t>
                      </a:r>
                      <a:r>
                        <a:rPr lang="en-US" spc="-1" dirty="0" err="1">
                          <a:solidFill>
                            <a:schemeClr val="tx1"/>
                          </a:solidFill>
                          <a:uFill>
                            <a:solidFill>
                              <a:srgbClr val="FFFFFF"/>
                            </a:solidFill>
                          </a:uFill>
                          <a:latin typeface="Arial"/>
                        </a:rPr>
                        <a:t>m+d</a:t>
                      </a:r>
                      <a:r>
                        <a:rPr lang="en-US" spc="-1" dirty="0">
                          <a:solidFill>
                            <a:schemeClr val="tx1"/>
                          </a:solidFill>
                          <a:uFill>
                            <a:solidFill>
                              <a:srgbClr val="FFFFFF"/>
                            </a:solidFill>
                          </a:uFill>
                          <a:latin typeface="Arial"/>
                        </a:rPr>
                        <a:t>)RICH -</a:t>
                      </a:r>
                      <a:r>
                        <a:rPr lang="en-US" spc="-1" baseline="0" dirty="0">
                          <a:solidFill>
                            <a:schemeClr val="tx1"/>
                          </a:solidFill>
                          <a:uFill>
                            <a:solidFill>
                              <a:srgbClr val="FFFFFF"/>
                            </a:solidFill>
                          </a:uFill>
                          <a:latin typeface="Arial"/>
                        </a:rPr>
                        <a:t> </a:t>
                      </a:r>
                      <a:r>
                        <a:rPr lang="en-US" spc="-1" dirty="0">
                          <a:solidFill>
                            <a:schemeClr val="tx1"/>
                          </a:solidFill>
                          <a:uFill>
                            <a:solidFill>
                              <a:srgbClr val="FFFFFF"/>
                            </a:solidFill>
                          </a:uFill>
                          <a:latin typeface="Arial"/>
                        </a:rPr>
                        <a:t>electronics:</a:t>
                      </a:r>
                      <a:r>
                        <a:rPr lang="en-US" spc="-1" baseline="0" dirty="0">
                          <a:solidFill>
                            <a:schemeClr val="tx1"/>
                          </a:solidFill>
                          <a:uFill>
                            <a:solidFill>
                              <a:srgbClr val="FFFFFF"/>
                            </a:solidFill>
                          </a:uFill>
                          <a:latin typeface="Arial"/>
                        </a:rPr>
                        <a:t> </a:t>
                      </a:r>
                      <a:r>
                        <a:rPr lang="en-US" spc="-1" dirty="0">
                          <a:solidFill>
                            <a:schemeClr val="tx1"/>
                          </a:solidFill>
                          <a:uFill>
                            <a:solidFill>
                              <a:srgbClr val="FFFFFF"/>
                            </a:solidFill>
                          </a:uFill>
                          <a:latin typeface="Arial"/>
                        </a:rPr>
                        <a:t>consolidate design and test </a:t>
                      </a:r>
                      <a:r>
                        <a:rPr lang="en-US" spc="-1" dirty="0" err="1">
                          <a:solidFill>
                            <a:schemeClr val="tx1"/>
                          </a:solidFill>
                          <a:uFill>
                            <a:solidFill>
                              <a:srgbClr val="FFFFFF"/>
                            </a:solidFill>
                          </a:uFill>
                          <a:latin typeface="Arial"/>
                        </a:rPr>
                        <a:t>SiPM</a:t>
                      </a:r>
                      <a:r>
                        <a:rPr lang="en-US" spc="-1" dirty="0">
                          <a:solidFill>
                            <a:schemeClr val="tx1"/>
                          </a:solidFill>
                          <a:uFill>
                            <a:solidFill>
                              <a:srgbClr val="FFFFFF"/>
                            </a:solidFill>
                          </a:uFill>
                          <a:latin typeface="Arial"/>
                        </a:rPr>
                        <a:t> sensor matrix with proper cooling and thermal stability;</a:t>
                      </a:r>
                      <a:r>
                        <a:rPr lang="en-US" spc="-1" baseline="0" dirty="0">
                          <a:solidFill>
                            <a:schemeClr val="tx1"/>
                          </a:solidFill>
                          <a:uFill>
                            <a:solidFill>
                              <a:srgbClr val="FFFFFF"/>
                            </a:solidFill>
                          </a:uFill>
                          <a:latin typeface="Arial"/>
                        </a:rPr>
                        <a:t> </a:t>
                      </a:r>
                      <a:r>
                        <a:rPr lang="en-US" sz="1600" spc="-1" dirty="0">
                          <a:solidFill>
                            <a:schemeClr val="tx1"/>
                          </a:solidFill>
                          <a:uFill>
                            <a:solidFill>
                              <a:srgbClr val="FFFFFF"/>
                            </a:solidFill>
                          </a:uFill>
                          <a:latin typeface="Arial"/>
                        </a:rPr>
                        <a:t>setting up the lab laser test bench for</a:t>
                      </a:r>
                      <a:r>
                        <a:rPr lang="en-US" sz="1600" spc="-1" baseline="0" dirty="0">
                          <a:solidFill>
                            <a:schemeClr val="tx1"/>
                          </a:solidFill>
                          <a:uFill>
                            <a:solidFill>
                              <a:srgbClr val="FFFFFF"/>
                            </a:solidFill>
                          </a:uFill>
                          <a:latin typeface="Arial"/>
                        </a:rPr>
                        <a:t> characterization (also for irradiation campaigns); follow </a:t>
                      </a:r>
                      <a:r>
                        <a:rPr lang="en-US" sz="1600" spc="-1" baseline="0" dirty="0" err="1">
                          <a:solidFill>
                            <a:schemeClr val="tx1"/>
                          </a:solidFill>
                          <a:uFill>
                            <a:solidFill>
                              <a:srgbClr val="FFFFFF"/>
                            </a:solidFill>
                          </a:uFill>
                          <a:latin typeface="Arial"/>
                        </a:rPr>
                        <a:t>SiPM</a:t>
                      </a:r>
                      <a:r>
                        <a:rPr lang="en-US" sz="1600" spc="-1" baseline="0" dirty="0">
                          <a:solidFill>
                            <a:schemeClr val="tx1"/>
                          </a:solidFill>
                          <a:uFill>
                            <a:solidFill>
                              <a:srgbClr val="FFFFFF"/>
                            </a:solidFill>
                          </a:uFill>
                          <a:latin typeface="Arial"/>
                        </a:rPr>
                        <a:t> ongoing development toward rad hard solutions</a:t>
                      </a:r>
                      <a:endParaRPr lang="en-US" spc="-1" dirty="0">
                        <a:solidFill>
                          <a:schemeClr val="tx1"/>
                        </a:solidFill>
                        <a:uFill>
                          <a:solidFill>
                            <a:srgbClr val="FFFFFF"/>
                          </a:solidFill>
                        </a:uFill>
                        <a:latin typeface="Arial"/>
                      </a:endParaRPr>
                    </a:p>
                  </a:txBody>
                  <a:tcPr anchor="ctr"/>
                </a:tc>
                <a:tc>
                  <a:txBody>
                    <a:bodyPr/>
                    <a:lstStyle/>
                    <a:p>
                      <a:endParaRPr lang="en-US" sz="1400" dirty="0"/>
                    </a:p>
                  </a:txBody>
                  <a:tcPr marL="36000" marR="36000" marT="36000" marB="36000">
                    <a:solidFill>
                      <a:schemeClr val="accent2">
                        <a:lumMod val="75000"/>
                      </a:schemeClr>
                    </a:solidFill>
                  </a:tcPr>
                </a:tc>
                <a:tc>
                  <a:txBody>
                    <a:bodyPr/>
                    <a:lstStyle/>
                    <a:p>
                      <a:endParaRPr lang="en-US" sz="1400" dirty="0"/>
                    </a:p>
                  </a:txBody>
                  <a:tcPr marL="36000" marR="36000" marT="36000" marB="36000">
                    <a:solidFill>
                      <a:schemeClr val="accent2">
                        <a:lumMod val="60000"/>
                        <a:lumOff val="40000"/>
                      </a:schemeClr>
                    </a:solidFill>
                  </a:tcPr>
                </a:tc>
                <a:tc>
                  <a:txBody>
                    <a:bodyPr/>
                    <a:lstStyle/>
                    <a:p>
                      <a:endParaRPr lang="en-US" sz="1400" dirty="0"/>
                    </a:p>
                  </a:txBody>
                  <a:tcPr marL="36000" marR="36000" marT="36000" marB="36000">
                    <a:solidFill>
                      <a:schemeClr val="accent2">
                        <a:lumMod val="60000"/>
                        <a:lumOff val="40000"/>
                      </a:schemeClr>
                    </a:solidFill>
                  </a:tcPr>
                </a:tc>
                <a:tc>
                  <a:txBody>
                    <a:bodyPr/>
                    <a:lstStyle/>
                    <a:p>
                      <a:endParaRPr lang="en-US" sz="1400" dirty="0"/>
                    </a:p>
                  </a:txBody>
                  <a:tcPr marL="36000" marR="36000" marT="36000" marB="36000"/>
                </a:tc>
                <a:tc vMerge="1">
                  <a:txBody>
                    <a:bodyPr/>
                    <a:lstStyle/>
                    <a:p>
                      <a:endParaRPr lang="en-US" sz="1100" dirty="0"/>
                    </a:p>
                  </a:txBody>
                  <a:tcPr marL="36000" marR="36000" marT="36000" marB="36000">
                    <a:solidFill>
                      <a:schemeClr val="bg1">
                        <a:lumMod val="95000"/>
                      </a:schemeClr>
                    </a:solidFill>
                  </a:tcPr>
                </a:tc>
                <a:tc>
                  <a:txBody>
                    <a:bodyPr/>
                    <a:lstStyle/>
                    <a:p>
                      <a:pPr algn="ctr"/>
                      <a:r>
                        <a:rPr lang="it-IT" sz="1100" dirty="0"/>
                        <a:t>3*</a:t>
                      </a:r>
                      <a:endParaRPr lang="en-US" sz="1100" dirty="0"/>
                    </a:p>
                  </a:txBody>
                  <a:tcPr marL="36000" marR="36000" marT="36000" marB="36000" anchor="ctr">
                    <a:solidFill>
                      <a:schemeClr val="bg1">
                        <a:lumMod val="85000"/>
                      </a:schemeClr>
                    </a:solidFill>
                  </a:tcPr>
                </a:tc>
                <a:tc vMerge="1">
                  <a:txBody>
                    <a:bodyPr/>
                    <a:lstStyle/>
                    <a:p>
                      <a:endParaRPr lang="en-US" sz="1100" dirty="0"/>
                    </a:p>
                  </a:txBody>
                  <a:tcPr marL="36000" marR="36000" marT="36000" marB="36000">
                    <a:solidFill>
                      <a:schemeClr val="bg1">
                        <a:lumMod val="95000"/>
                      </a:schemeClr>
                    </a:solidFill>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pc="-1" dirty="0">
                          <a:solidFill>
                            <a:schemeClr val="tx1"/>
                          </a:solidFill>
                          <a:uFill>
                            <a:solidFill>
                              <a:srgbClr val="FFFFFF"/>
                            </a:solidFill>
                          </a:uFill>
                          <a:latin typeface="Arial"/>
                        </a:rPr>
                        <a:t>(</a:t>
                      </a:r>
                      <a:r>
                        <a:rPr lang="en-US" spc="-1" dirty="0" err="1">
                          <a:solidFill>
                            <a:schemeClr val="tx1"/>
                          </a:solidFill>
                          <a:uFill>
                            <a:solidFill>
                              <a:srgbClr val="FFFFFF"/>
                            </a:solidFill>
                          </a:uFill>
                          <a:latin typeface="Arial"/>
                        </a:rPr>
                        <a:t>m+d</a:t>
                      </a:r>
                      <a:r>
                        <a:rPr lang="en-US" spc="-1" dirty="0">
                          <a:solidFill>
                            <a:schemeClr val="tx1"/>
                          </a:solidFill>
                          <a:uFill>
                            <a:solidFill>
                              <a:srgbClr val="FFFFFF"/>
                            </a:solidFill>
                          </a:uFill>
                          <a:latin typeface="Arial"/>
                        </a:rPr>
                        <a:t>)RICH -</a:t>
                      </a:r>
                      <a:r>
                        <a:rPr lang="en-US" spc="-1" baseline="0" dirty="0">
                          <a:solidFill>
                            <a:schemeClr val="tx1"/>
                          </a:solidFill>
                          <a:uFill>
                            <a:solidFill>
                              <a:srgbClr val="FFFFFF"/>
                            </a:solidFill>
                          </a:uFill>
                          <a:latin typeface="Arial"/>
                        </a:rPr>
                        <a:t> </a:t>
                      </a:r>
                      <a:r>
                        <a:rPr lang="en-US" spc="-1" dirty="0">
                          <a:solidFill>
                            <a:schemeClr val="tx1"/>
                          </a:solidFill>
                          <a:uFill>
                            <a:solidFill>
                              <a:srgbClr val="FFFFFF"/>
                            </a:solidFill>
                          </a:uFill>
                          <a:latin typeface="Arial"/>
                        </a:rPr>
                        <a:t>electronics:</a:t>
                      </a:r>
                      <a:r>
                        <a:rPr lang="en-US" spc="-1" baseline="0" dirty="0">
                          <a:solidFill>
                            <a:schemeClr val="tx1"/>
                          </a:solidFill>
                          <a:uFill>
                            <a:solidFill>
                              <a:srgbClr val="FFFFFF"/>
                            </a:solidFill>
                          </a:uFill>
                          <a:latin typeface="Arial"/>
                        </a:rPr>
                        <a:t> implement Hawaii (TARGETX/</a:t>
                      </a:r>
                      <a:r>
                        <a:rPr lang="en-US" spc="-1" baseline="0" dirty="0" err="1">
                          <a:solidFill>
                            <a:schemeClr val="tx1"/>
                          </a:solidFill>
                          <a:uFill>
                            <a:solidFill>
                              <a:srgbClr val="FFFFFF"/>
                            </a:solidFill>
                          </a:uFill>
                          <a:latin typeface="Arial"/>
                        </a:rPr>
                        <a:t>SiREAD</a:t>
                      </a:r>
                      <a:r>
                        <a:rPr lang="en-US" spc="-1" baseline="0" dirty="0">
                          <a:solidFill>
                            <a:schemeClr val="tx1"/>
                          </a:solidFill>
                          <a:uFill>
                            <a:solidFill>
                              <a:srgbClr val="FFFFFF"/>
                            </a:solidFill>
                          </a:uFill>
                          <a:latin typeface="Arial"/>
                        </a:rPr>
                        <a:t>) + </a:t>
                      </a:r>
                      <a:r>
                        <a:rPr lang="en-US" spc="-1" baseline="0" dirty="0" err="1">
                          <a:solidFill>
                            <a:schemeClr val="tx1"/>
                          </a:solidFill>
                          <a:uFill>
                            <a:solidFill>
                              <a:srgbClr val="FFFFFF"/>
                            </a:solidFill>
                          </a:uFill>
                          <a:latin typeface="Arial"/>
                        </a:rPr>
                        <a:t>JLab</a:t>
                      </a:r>
                      <a:r>
                        <a:rPr lang="en-US" spc="-1" baseline="0" dirty="0">
                          <a:solidFill>
                            <a:schemeClr val="tx1"/>
                          </a:solidFill>
                          <a:uFill>
                            <a:solidFill>
                              <a:srgbClr val="FFFFFF"/>
                            </a:solidFill>
                          </a:uFill>
                          <a:latin typeface="Arial"/>
                        </a:rPr>
                        <a:t>/CLAS12 readout on chosen front-end; </a:t>
                      </a:r>
                      <a:r>
                        <a:rPr lang="en-US" sz="1600" spc="-1" baseline="0" dirty="0">
                          <a:solidFill>
                            <a:schemeClr val="tx1"/>
                          </a:solidFill>
                          <a:uFill>
                            <a:solidFill>
                              <a:srgbClr val="FFFFFF"/>
                            </a:solidFill>
                          </a:uFill>
                          <a:latin typeface="Arial"/>
                        </a:rPr>
                        <a:t>integration/test of the </a:t>
                      </a:r>
                      <a:r>
                        <a:rPr lang="en-US" sz="1600" spc="-1" baseline="0" dirty="0" err="1">
                          <a:solidFill>
                            <a:schemeClr val="tx1"/>
                          </a:solidFill>
                          <a:uFill>
                            <a:solidFill>
                              <a:srgbClr val="FFFFFF"/>
                            </a:solidFill>
                          </a:uFill>
                          <a:latin typeface="Arial"/>
                        </a:rPr>
                        <a:t>JLab</a:t>
                      </a:r>
                      <a:r>
                        <a:rPr lang="en-US" sz="1600" spc="-1" baseline="0" dirty="0">
                          <a:solidFill>
                            <a:schemeClr val="tx1"/>
                          </a:solidFill>
                          <a:uFill>
                            <a:solidFill>
                              <a:srgbClr val="FFFFFF"/>
                            </a:solidFill>
                          </a:uFill>
                          <a:latin typeface="Arial"/>
                        </a:rPr>
                        <a:t> backend and </a:t>
                      </a:r>
                      <a:r>
                        <a:rPr lang="en-US" sz="1600" spc="-1" baseline="0" dirty="0" err="1">
                          <a:solidFill>
                            <a:schemeClr val="tx1"/>
                          </a:solidFill>
                          <a:uFill>
                            <a:solidFill>
                              <a:srgbClr val="FFFFFF"/>
                            </a:solidFill>
                          </a:uFill>
                          <a:latin typeface="Arial"/>
                        </a:rPr>
                        <a:t>SiREAD</a:t>
                      </a:r>
                      <a:endParaRPr lang="en-US" sz="1600" dirty="0">
                        <a:solidFill>
                          <a:schemeClr val="tx1"/>
                        </a:solidFill>
                      </a:endParaRPr>
                    </a:p>
                  </a:txBody>
                  <a:tcPr anchor="ctr"/>
                </a:tc>
                <a:tc>
                  <a:txBody>
                    <a:bodyPr/>
                    <a:lstStyle/>
                    <a:p>
                      <a:endParaRPr lang="en-US" sz="1400" dirty="0"/>
                    </a:p>
                  </a:txBody>
                  <a:tcPr marL="36000" marR="36000" marT="36000" marB="36000">
                    <a:solidFill>
                      <a:schemeClr val="accent2">
                        <a:lumMod val="75000"/>
                      </a:schemeClr>
                    </a:solidFill>
                  </a:tcPr>
                </a:tc>
                <a:tc>
                  <a:txBody>
                    <a:bodyPr/>
                    <a:lstStyle/>
                    <a:p>
                      <a:endParaRPr lang="en-US" sz="1400" dirty="0"/>
                    </a:p>
                  </a:txBody>
                  <a:tcPr marL="36000" marR="36000" marT="36000" marB="36000">
                    <a:solidFill>
                      <a:schemeClr val="accent2">
                        <a:lumMod val="60000"/>
                        <a:lumOff val="40000"/>
                      </a:schemeClr>
                    </a:solidFill>
                  </a:tcPr>
                </a:tc>
                <a:tc>
                  <a:txBody>
                    <a:bodyPr/>
                    <a:lstStyle/>
                    <a:p>
                      <a:endParaRPr lang="en-US" sz="1400" dirty="0"/>
                    </a:p>
                  </a:txBody>
                  <a:tcPr marL="36000" marR="36000" marT="36000" marB="36000">
                    <a:solidFill>
                      <a:schemeClr val="accent2">
                        <a:lumMod val="60000"/>
                        <a:lumOff val="40000"/>
                      </a:schemeClr>
                    </a:solidFill>
                  </a:tcPr>
                </a:tc>
                <a:tc>
                  <a:txBody>
                    <a:bodyPr/>
                    <a:lstStyle/>
                    <a:p>
                      <a:endParaRPr lang="en-US" sz="1400" dirty="0"/>
                    </a:p>
                  </a:txBody>
                  <a:tcPr marL="36000" marR="36000" marT="36000" marB="36000">
                    <a:solidFill>
                      <a:schemeClr val="accent2">
                        <a:lumMod val="60000"/>
                        <a:lumOff val="40000"/>
                      </a:schemeClr>
                    </a:solidFill>
                  </a:tcPr>
                </a:tc>
                <a:tc vMerge="1">
                  <a:txBody>
                    <a:bodyPr/>
                    <a:lstStyle/>
                    <a:p>
                      <a:endParaRPr lang="en-US" sz="1100" dirty="0"/>
                    </a:p>
                  </a:txBody>
                  <a:tcPr marL="36000" marR="36000" marT="36000" marB="36000">
                    <a:solidFill>
                      <a:schemeClr val="bg1">
                        <a:lumMod val="95000"/>
                      </a:schemeClr>
                    </a:solidFill>
                  </a:tcPr>
                </a:tc>
                <a:tc>
                  <a:txBody>
                    <a:bodyPr/>
                    <a:lstStyle/>
                    <a:p>
                      <a:pPr algn="ctr"/>
                      <a:r>
                        <a:rPr lang="it-IT" sz="1100" dirty="0"/>
                        <a:t>2*</a:t>
                      </a:r>
                      <a:endParaRPr lang="en-US" sz="1100" dirty="0"/>
                    </a:p>
                  </a:txBody>
                  <a:tcPr marL="36000" marR="36000" marT="36000" marB="36000" anchor="ctr">
                    <a:solidFill>
                      <a:schemeClr val="bg1">
                        <a:lumMod val="85000"/>
                      </a:schemeClr>
                    </a:solidFill>
                  </a:tcPr>
                </a:tc>
                <a:tc vMerge="1">
                  <a:txBody>
                    <a:bodyPr/>
                    <a:lstStyle/>
                    <a:p>
                      <a:endParaRPr lang="en-US" sz="1100" dirty="0"/>
                    </a:p>
                  </a:txBody>
                  <a:tcPr marL="36000" marR="36000" marT="36000" marB="36000">
                    <a:solidFill>
                      <a:schemeClr val="bg1">
                        <a:lumMod val="95000"/>
                      </a:schemeClr>
                    </a:solidFill>
                  </a:tcPr>
                </a:tc>
                <a:extLst>
                  <a:ext uri="{0D108BD9-81ED-4DB2-BD59-A6C34878D82A}">
                    <a16:rowId xmlns:a16="http://schemas.microsoft.com/office/drawing/2014/main" val="10006"/>
                  </a:ext>
                </a:extLst>
              </a:tr>
            </a:tbl>
          </a:graphicData>
        </a:graphic>
      </p:graphicFrame>
      <p:sp>
        <p:nvSpPr>
          <p:cNvPr id="5" name="TextBox 4"/>
          <p:cNvSpPr txBox="1"/>
          <p:nvPr/>
        </p:nvSpPr>
        <p:spPr>
          <a:xfrm>
            <a:off x="179512" y="5422056"/>
            <a:ext cx="8767638" cy="923330"/>
          </a:xfrm>
          <a:prstGeom prst="rect">
            <a:avLst/>
          </a:prstGeom>
          <a:solidFill>
            <a:schemeClr val="accent3">
              <a:lumMod val="20000"/>
              <a:lumOff val="80000"/>
            </a:schemeClr>
          </a:solidFill>
        </p:spPr>
        <p:txBody>
          <a:bodyPr wrap="square" rtlCol="0">
            <a:spAutoFit/>
          </a:bodyPr>
          <a:lstStyle/>
          <a:p>
            <a:r>
              <a:rPr lang="it-IT" b="1" dirty="0"/>
              <a:t>Important components (electronics and sensors) of the dRICH prototype are shared with the mRICH development</a:t>
            </a:r>
          </a:p>
          <a:p>
            <a:r>
              <a:rPr lang="it-IT" b="1" dirty="0"/>
              <a:t>CLAS12 infrastructures available in Ferrara will be used for aerogel-gas studies</a:t>
            </a:r>
            <a:endParaRPr lang="en-US" b="1" dirty="0"/>
          </a:p>
        </p:txBody>
      </p:sp>
      <p:sp>
        <p:nvSpPr>
          <p:cNvPr id="3" name="Date Placeholder 2"/>
          <p:cNvSpPr>
            <a:spLocks noGrp="1"/>
          </p:cNvSpPr>
          <p:nvPr>
            <p:ph type="dt" sz="half" idx="10"/>
          </p:nvPr>
        </p:nvSpPr>
        <p:spPr/>
        <p:txBody>
          <a:bodyPr/>
          <a:lstStyle/>
          <a:p>
            <a:r>
              <a:rPr lang="en-US"/>
              <a:t>EIC-dRICH 07/Jan/2019</a:t>
            </a:r>
          </a:p>
        </p:txBody>
      </p:sp>
      <p:sp>
        <p:nvSpPr>
          <p:cNvPr id="6" name="Footer Placeholder 5"/>
          <p:cNvSpPr>
            <a:spLocks noGrp="1"/>
          </p:cNvSpPr>
          <p:nvPr>
            <p:ph type="ftr" sz="quarter" idx="11"/>
          </p:nvPr>
        </p:nvSpPr>
        <p:spPr/>
        <p:txBody>
          <a:bodyPr/>
          <a:lstStyle/>
          <a:p>
            <a:r>
              <a:rPr lang="pl-PL"/>
              <a:t>A. D.D., M.C., Z. Z, E. Cisbani</a:t>
            </a:r>
            <a:endParaRPr lang="en-US"/>
          </a:p>
        </p:txBody>
      </p:sp>
      <p:sp>
        <p:nvSpPr>
          <p:cNvPr id="7" name="Slide Number Placeholder 6"/>
          <p:cNvSpPr>
            <a:spLocks noGrp="1"/>
          </p:cNvSpPr>
          <p:nvPr>
            <p:ph type="sldNum" sz="quarter" idx="12"/>
          </p:nvPr>
        </p:nvSpPr>
        <p:spPr/>
        <p:txBody>
          <a:bodyPr/>
          <a:lstStyle/>
          <a:p>
            <a:fld id="{89A138E0-128C-48D6-8773-A265EFA0E16D}" type="slidenum">
              <a:rPr lang="en-US" smtClean="0"/>
              <a:t>16</a:t>
            </a:fld>
            <a:endParaRPr lang="en-US"/>
          </a:p>
        </p:txBody>
      </p:sp>
      <p:sp>
        <p:nvSpPr>
          <p:cNvPr id="9" name="TextBox 8"/>
          <p:cNvSpPr txBox="1"/>
          <p:nvPr/>
        </p:nvSpPr>
        <p:spPr>
          <a:xfrm>
            <a:off x="7956376" y="5116542"/>
            <a:ext cx="864096" cy="184666"/>
          </a:xfrm>
          <a:prstGeom prst="rect">
            <a:avLst/>
          </a:prstGeom>
          <a:solidFill>
            <a:schemeClr val="bg1">
              <a:lumMod val="95000"/>
            </a:schemeClr>
          </a:solidFill>
          <a:effectLst>
            <a:outerShdw blurRad="50800" dist="38100" dir="10800000" algn="r" rotWithShape="0">
              <a:prstClr val="black">
                <a:alpha val="40000"/>
              </a:prstClr>
            </a:outerShdw>
          </a:effectLst>
        </p:spPr>
        <p:txBody>
          <a:bodyPr wrap="square" lIns="0" tIns="0" rIns="0" bIns="0" rtlCol="0">
            <a:spAutoFit/>
          </a:bodyPr>
          <a:lstStyle/>
          <a:p>
            <a:r>
              <a:rPr lang="it-IT" sz="1200" dirty="0"/>
              <a:t>* (m+d)RICH</a:t>
            </a:r>
            <a:endParaRPr lang="en-US" sz="1200" dirty="0"/>
          </a:p>
        </p:txBody>
      </p:sp>
      <p:sp>
        <p:nvSpPr>
          <p:cNvPr id="11" name="Text Box 1">
            <a:extLst>
              <a:ext uri="{FF2B5EF4-FFF2-40B4-BE49-F238E27FC236}">
                <a16:creationId xmlns:a16="http://schemas.microsoft.com/office/drawing/2014/main" id="{3C00557C-157A-DF4A-8AEC-D8ABD4D76415}"/>
              </a:ext>
            </a:extLst>
          </p:cNvPr>
          <p:cNvSpPr txBox="1">
            <a:spLocks noChangeArrowheads="1"/>
          </p:cNvSpPr>
          <p:nvPr/>
        </p:nvSpPr>
        <p:spPr bwMode="auto">
          <a:xfrm>
            <a:off x="644072" y="80704"/>
            <a:ext cx="7196213" cy="68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FY19 outlook</a:t>
            </a:r>
          </a:p>
        </p:txBody>
      </p:sp>
    </p:spTree>
    <p:extLst>
      <p:ext uri="{BB962C8B-B14F-4D97-AF65-F5344CB8AC3E}">
        <p14:creationId xmlns:p14="http://schemas.microsoft.com/office/powerpoint/2010/main" val="4036032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143764" y="509969"/>
            <a:ext cx="6738299" cy="96605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algn="ctr" hangingPunct="1">
              <a:lnSpc>
                <a:spcPct val="100000"/>
              </a:lnSpc>
              <a:buClrTx/>
              <a:buFontTx/>
              <a:buNone/>
            </a:pPr>
            <a:r>
              <a:rPr lang="en-US" sz="3386" dirty="0">
                <a:solidFill>
                  <a:srgbClr val="006633"/>
                </a:solidFill>
                <a:latin typeface="Times New Roman" charset="0"/>
                <a:cs typeface="Arial" charset="0"/>
              </a:rPr>
              <a:t>Modular aerogel RICH (</a:t>
            </a:r>
            <a:r>
              <a:rPr lang="en-US" sz="3386" dirty="0" err="1">
                <a:solidFill>
                  <a:srgbClr val="006633"/>
                </a:solidFill>
                <a:latin typeface="Times New Roman" charset="0"/>
                <a:cs typeface="Arial" charset="0"/>
              </a:rPr>
              <a:t>mRICH</a:t>
            </a:r>
            <a:r>
              <a:rPr lang="en-US" sz="3386" dirty="0">
                <a:solidFill>
                  <a:srgbClr val="006633"/>
                </a:solidFill>
                <a:latin typeface="Times New Roman" charset="0"/>
                <a:cs typeface="Arial" charset="0"/>
              </a:rPr>
              <a:t>)</a:t>
            </a:r>
          </a:p>
        </p:txBody>
      </p:sp>
      <p:sp>
        <p:nvSpPr>
          <p:cNvPr id="5" name="Text Box 2"/>
          <p:cNvSpPr txBox="1">
            <a:spLocks noChangeArrowheads="1"/>
          </p:cNvSpPr>
          <p:nvPr/>
        </p:nvSpPr>
        <p:spPr bwMode="auto">
          <a:xfrm>
            <a:off x="456479" y="1952691"/>
            <a:ext cx="7496642" cy="3649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hangingPunct="1">
              <a:lnSpc>
                <a:spcPct val="100000"/>
              </a:lnSpc>
            </a:pPr>
            <a:r>
              <a:rPr lang="en-US" b="1" dirty="0">
                <a:solidFill>
                  <a:srgbClr val="CC0000"/>
                </a:solidFill>
                <a:effectLst>
                  <a:outerShdw blurRad="38100" dist="38100" dir="2700000" algn="tl">
                    <a:srgbClr val="DDDDDD"/>
                  </a:outerShdw>
                </a:effectLst>
                <a:latin typeface="Arial" panose="020B0604020202020204" pitchFamily="34" charset="0"/>
                <a:cs typeface="Arial" panose="020B0604020202020204" pitchFamily="34" charset="0"/>
              </a:rPr>
              <a:t>Goals:</a:t>
            </a:r>
          </a:p>
        </p:txBody>
      </p:sp>
      <p:sp>
        <p:nvSpPr>
          <p:cNvPr id="6" name="Text Box 4"/>
          <p:cNvSpPr txBox="1">
            <a:spLocks noChangeArrowheads="1"/>
          </p:cNvSpPr>
          <p:nvPr/>
        </p:nvSpPr>
        <p:spPr bwMode="auto">
          <a:xfrm>
            <a:off x="456479" y="3760323"/>
            <a:ext cx="7446240" cy="3649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hangingPunct="1">
              <a:lnSpc>
                <a:spcPct val="100000"/>
              </a:lnSpc>
            </a:pPr>
            <a:r>
              <a:rPr lang="en-US" b="1" dirty="0">
                <a:solidFill>
                  <a:srgbClr val="0000CC"/>
                </a:solidFill>
                <a:effectLst>
                  <a:outerShdw blurRad="38100" dist="38100" dir="2700000" algn="tl">
                    <a:srgbClr val="DDDDDD"/>
                  </a:outerShdw>
                </a:effectLst>
                <a:latin typeface="Arial" panose="020B0604020202020204" pitchFamily="34" charset="0"/>
                <a:cs typeface="Arial" panose="020B0604020202020204" pitchFamily="34" charset="0"/>
              </a:rPr>
              <a:t>Progress in the 2nd half of 2018:</a:t>
            </a:r>
          </a:p>
        </p:txBody>
      </p:sp>
      <p:sp>
        <p:nvSpPr>
          <p:cNvPr id="7" name="TextBox 6"/>
          <p:cNvSpPr txBox="1"/>
          <p:nvPr/>
        </p:nvSpPr>
        <p:spPr>
          <a:xfrm>
            <a:off x="544366" y="4245489"/>
            <a:ext cx="8386655" cy="2110861"/>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a:cs typeface="Arial"/>
              </a:rPr>
              <a:t>Completed data quality assurance analysis of the </a:t>
            </a:r>
            <a:r>
              <a:rPr lang="en-US" dirty="0" err="1">
                <a:latin typeface="Arial"/>
                <a:cs typeface="Arial"/>
              </a:rPr>
              <a:t>mRICH</a:t>
            </a:r>
            <a:r>
              <a:rPr lang="en-US" dirty="0">
                <a:latin typeface="Arial"/>
                <a:cs typeface="Arial"/>
              </a:rPr>
              <a:t> 2018 test data.</a:t>
            </a:r>
          </a:p>
          <a:p>
            <a:pPr marL="302381" indent="-302381">
              <a:buFont typeface="Wingdings" charset="2"/>
              <a:buChar char="§"/>
            </a:pPr>
            <a:endParaRPr lang="en-US" sz="800" dirty="0">
              <a:latin typeface="Arial"/>
              <a:cs typeface="Arial"/>
            </a:endParaRPr>
          </a:p>
          <a:p>
            <a:pPr marL="302381" indent="-302381">
              <a:buFont typeface="Wingdings" charset="2"/>
              <a:buChar char="§"/>
            </a:pPr>
            <a:r>
              <a:rPr lang="en-US" dirty="0">
                <a:latin typeface="Arial"/>
                <a:cs typeface="Arial"/>
              </a:rPr>
              <a:t>Implemented </a:t>
            </a:r>
            <a:r>
              <a:rPr lang="en-US" dirty="0" err="1">
                <a:latin typeface="Arial"/>
                <a:cs typeface="Arial"/>
              </a:rPr>
              <a:t>mRICH</a:t>
            </a:r>
            <a:r>
              <a:rPr lang="en-US" dirty="0">
                <a:latin typeface="Arial"/>
                <a:cs typeface="Arial"/>
              </a:rPr>
              <a:t> detector array in Geant4 simulation built around the </a:t>
            </a:r>
            <a:r>
              <a:rPr lang="en-US" dirty="0" err="1">
                <a:latin typeface="Arial"/>
                <a:cs typeface="Arial"/>
              </a:rPr>
              <a:t>sPHENIX</a:t>
            </a:r>
            <a:r>
              <a:rPr lang="en-US" dirty="0">
                <a:latin typeface="Arial"/>
                <a:cs typeface="Arial"/>
              </a:rPr>
              <a:t> solenoid. The results of this effort were included in an EIC detector design study which was submitted to BNL management in October 2018.</a:t>
            </a:r>
          </a:p>
          <a:p>
            <a:pPr marL="302381" indent="-302381">
              <a:buFont typeface="Wingdings" charset="2"/>
              <a:buChar char="§"/>
            </a:pPr>
            <a:endParaRPr lang="en-US" sz="800" dirty="0">
              <a:latin typeface="Arial"/>
              <a:cs typeface="Arial"/>
            </a:endParaRPr>
          </a:p>
          <a:p>
            <a:pPr marL="302381" indent="-302381">
              <a:buFont typeface="Wingdings" charset="2"/>
              <a:buChar char="§"/>
            </a:pPr>
            <a:r>
              <a:rPr lang="en-US" dirty="0">
                <a:latin typeface="Arial"/>
                <a:cs typeface="Arial"/>
              </a:rPr>
              <a:t>Purchased more samples for studying Fresnel lens radiation hardness.</a:t>
            </a:r>
          </a:p>
        </p:txBody>
      </p:sp>
      <p:sp>
        <p:nvSpPr>
          <p:cNvPr id="8" name="TextBox 7"/>
          <p:cNvSpPr txBox="1"/>
          <p:nvPr/>
        </p:nvSpPr>
        <p:spPr>
          <a:xfrm>
            <a:off x="632254" y="2459906"/>
            <a:ext cx="8125984" cy="1092234"/>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panose="020B0604020202020204" pitchFamily="34" charset="0"/>
                <a:cs typeface="Arial" panose="020B0604020202020204" pitchFamily="34" charset="0"/>
              </a:rPr>
              <a:t>Compact PID device with momentum coverage up to 10 GeV/c for </a:t>
            </a:r>
            <a:r>
              <a:rPr lang="en-US" dirty="0">
                <a:latin typeface="Arial" panose="020B0604020202020204" pitchFamily="34" charset="0"/>
                <a:ea typeface="Arial" charset="0"/>
                <a:cs typeface="Arial" panose="020B0604020202020204" pitchFamily="34" charset="0"/>
                <a:sym typeface="Symbol" pitchFamily="18" charset="2"/>
              </a:rPr>
              <a:t></a:t>
            </a:r>
            <a:r>
              <a:rPr lang="en-US" dirty="0">
                <a:latin typeface="Arial" panose="020B0604020202020204" pitchFamily="34" charset="0"/>
                <a:cs typeface="Arial" panose="020B0604020202020204" pitchFamily="34" charset="0"/>
              </a:rPr>
              <a:t>/K and e/</a:t>
            </a:r>
            <a:r>
              <a:rPr lang="en-US" dirty="0">
                <a:latin typeface="Arial" charset="0"/>
                <a:ea typeface="Arial" charset="0"/>
                <a:cs typeface="Arial" charset="0"/>
                <a:sym typeface="Symbol" pitchFamily="18" charset="2"/>
              </a:rPr>
              <a:t></a:t>
            </a:r>
            <a:r>
              <a:rPr lang="en-US" dirty="0">
                <a:latin typeface="Arial" panose="020B0604020202020204" pitchFamily="34" charset="0"/>
                <a:cs typeface="Arial" panose="020B0604020202020204" pitchFamily="34" charset="0"/>
              </a:rPr>
              <a:t> up to 2 GeV/c.</a:t>
            </a:r>
          </a:p>
          <a:p>
            <a:pPr marL="302381" indent="-302381">
              <a:buFont typeface="Wingdings" charset="2"/>
              <a:buChar char="§"/>
            </a:pPr>
            <a:endParaRPr lang="en-US" sz="800" dirty="0">
              <a:latin typeface="Arial" panose="020B0604020202020204" pitchFamily="34" charset="0"/>
              <a:cs typeface="Arial" panose="020B0604020202020204" pitchFamily="34" charset="0"/>
            </a:endParaRPr>
          </a:p>
          <a:p>
            <a:pPr marL="302381" indent="-302381">
              <a:buFont typeface="Wingdings" charset="2"/>
              <a:buChar char="§"/>
            </a:pPr>
            <a:r>
              <a:rPr lang="en-US" dirty="0">
                <a:latin typeface="Arial" panose="020B0604020202020204" pitchFamily="34" charset="0"/>
                <a:cs typeface="Arial" panose="020B0604020202020204" pitchFamily="34" charset="0"/>
              </a:rPr>
              <a:t>First aerogel RICH with lens-based focusing (for performance and cost)</a:t>
            </a:r>
          </a:p>
        </p:txBody>
      </p:sp>
      <p:sp>
        <p:nvSpPr>
          <p:cNvPr id="3" name="Slide Number Placeholder 2"/>
          <p:cNvSpPr>
            <a:spLocks noGrp="1"/>
          </p:cNvSpPr>
          <p:nvPr>
            <p:ph type="sldNum" sz="quarter" idx="12"/>
          </p:nvPr>
        </p:nvSpPr>
        <p:spPr/>
        <p:txBody>
          <a:bodyPr/>
          <a:lstStyle/>
          <a:p>
            <a:fld id="{8F85DECE-709F-5547-99FE-06FE97115E35}" type="slidenum">
              <a:rPr lang="en-US" smtClean="0"/>
              <a:t>17</a:t>
            </a:fld>
            <a:endParaRPr lang="en-US"/>
          </a:p>
        </p:txBody>
      </p:sp>
      <p:pic>
        <p:nvPicPr>
          <p:cNvPr id="9" name="Picture 2" descr="prototype2drawing.png">
            <a:extLst>
              <a:ext uri="{FF2B5EF4-FFF2-40B4-BE49-F238E27FC236}">
                <a16:creationId xmlns:a16="http://schemas.microsoft.com/office/drawing/2014/main" id="{3A0D530A-0474-B44D-8E5A-898620F72F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221" y="254604"/>
            <a:ext cx="1955800" cy="196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38126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64F28B0-E87C-2C4E-8191-107DAFE0325D}" type="slidenum">
              <a:rPr lang="en-US" smtClean="0"/>
              <a:t>18</a:t>
            </a:fld>
            <a:endParaRPr lang="en-US"/>
          </a:p>
        </p:txBody>
      </p:sp>
      <p:graphicFrame>
        <p:nvGraphicFramePr>
          <p:cNvPr id="11" name="Table 10"/>
          <p:cNvGraphicFramePr>
            <a:graphicFrameLocks noGrp="1"/>
          </p:cNvGraphicFramePr>
          <p:nvPr>
            <p:extLst/>
          </p:nvPr>
        </p:nvGraphicFramePr>
        <p:xfrm>
          <a:off x="457200" y="1397000"/>
          <a:ext cx="8229600" cy="4959350"/>
        </p:xfrm>
        <a:graphic>
          <a:graphicData uri="http://schemas.openxmlformats.org/drawingml/2006/table">
            <a:tbl>
              <a:tblPr firstRow="1" bandRow="1">
                <a:tableStyleId>{5940675A-B579-460E-94D1-54222C63F5DA}</a:tableStyleId>
              </a:tblPr>
              <a:tblGrid>
                <a:gridCol w="1405054">
                  <a:extLst>
                    <a:ext uri="{9D8B030D-6E8A-4147-A177-3AD203B41FA5}">
                      <a16:colId xmlns:a16="http://schemas.microsoft.com/office/drawing/2014/main" val="20000"/>
                    </a:ext>
                  </a:extLst>
                </a:gridCol>
                <a:gridCol w="4081346">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2479675">
                <a:tc>
                  <a:txBody>
                    <a:bodyPr/>
                    <a:lstStyle/>
                    <a:p>
                      <a:pPr algn="ctr"/>
                      <a:r>
                        <a:rPr lang="en-US" sz="1400" b="1" dirty="0"/>
                        <a:t>Lens-Based</a:t>
                      </a:r>
                      <a:r>
                        <a:rPr lang="en-US" sz="1400" b="1" baseline="0" dirty="0"/>
                        <a:t> </a:t>
                      </a:r>
                      <a:r>
                        <a:rPr lang="en-US" sz="1400" b="1" baseline="0" dirty="0" err="1"/>
                        <a:t>mRICH</a:t>
                      </a:r>
                      <a:r>
                        <a:rPr lang="en-US" sz="1400" b="1" baseline="0" dirty="0"/>
                        <a:t> Design</a:t>
                      </a:r>
                      <a:endParaRPr lang="en-US" sz="1400" b="1" dirty="0"/>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indent="-285750" algn="just" defTabSz="457200" rtl="0" eaLnBrk="1" fontAlgn="auto" latinLnBrk="0" hangingPunct="1">
                        <a:lnSpc>
                          <a:spcPct val="100000"/>
                        </a:lnSpc>
                        <a:spcBef>
                          <a:spcPts val="0"/>
                        </a:spcBef>
                        <a:spcAft>
                          <a:spcPts val="0"/>
                        </a:spcAft>
                        <a:buClrTx/>
                        <a:buSzTx/>
                        <a:buFont typeface="Arial" charset="0"/>
                        <a:buChar char="•"/>
                        <a:tabLst/>
                        <a:defRPr/>
                      </a:pPr>
                      <a:r>
                        <a:rPr lang="en-US" dirty="0"/>
                        <a:t>9GeV/c pion beam launched at the</a:t>
                      </a:r>
                      <a:r>
                        <a:rPr lang="en-US" baseline="0" dirty="0"/>
                        <a:t> center of </a:t>
                      </a:r>
                      <a:r>
                        <a:rPr lang="en-US" baseline="0" dirty="0" err="1"/>
                        <a:t>xy</a:t>
                      </a:r>
                      <a:r>
                        <a:rPr lang="en-US" baseline="0" dirty="0"/>
                        <a:t> plane in </a:t>
                      </a:r>
                      <a:r>
                        <a:rPr lang="en-US" dirty="0"/>
                        <a:t>simulation</a:t>
                      </a:r>
                    </a:p>
                    <a:p>
                      <a:pPr marL="285750" indent="-285750" algn="just">
                        <a:buFont typeface="Arial" charset="0"/>
                        <a:buChar char="•"/>
                      </a:pPr>
                      <a:r>
                        <a:rPr lang="en-US" b="1" dirty="0">
                          <a:solidFill>
                            <a:schemeClr val="accent5"/>
                          </a:solidFill>
                        </a:rPr>
                        <a:t>Smaller</a:t>
                      </a:r>
                      <a:r>
                        <a:rPr lang="en-US" b="1" baseline="0" dirty="0">
                          <a:solidFill>
                            <a:schemeClr val="accent5"/>
                          </a:solidFill>
                        </a:rPr>
                        <a:t> and thinner </a:t>
                      </a:r>
                      <a:r>
                        <a:rPr lang="en-US" baseline="0" dirty="0"/>
                        <a:t>ring image</a:t>
                      </a:r>
                      <a:endParaRPr lang="en-US"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479675">
                <a:tc>
                  <a:txBody>
                    <a:bodyPr/>
                    <a:lstStyle/>
                    <a:p>
                      <a:pPr algn="ctr"/>
                      <a:r>
                        <a:rPr lang="en-US" sz="1400" b="1" baseline="0" dirty="0"/>
                        <a:t>Two-Layer Proximity Focusing Design (BELLE-2 ARICH) </a:t>
                      </a:r>
                      <a:endParaRPr lang="en-US" sz="1400" b="1" dirty="0"/>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just">
                        <a:buFont typeface="Arial" charset="0"/>
                        <a:buChar char="•"/>
                      </a:pPr>
                      <a:endParaRPr lang="en-US" dirty="0"/>
                    </a:p>
                    <a:p>
                      <a:pPr marL="285750" indent="-285750" algn="l">
                        <a:buFont typeface="Arial" charset="0"/>
                        <a:buChar char="•"/>
                      </a:pPr>
                      <a:r>
                        <a:rPr lang="en-US" sz="1600" dirty="0">
                          <a:latin typeface="Arial" charset="0"/>
                          <a:ea typeface="Arial" charset="0"/>
                          <a:cs typeface="Arial" charset="0"/>
                        </a:rPr>
                        <a:t>EIC </a:t>
                      </a:r>
                      <a:r>
                        <a:rPr lang="en-US" sz="1600" dirty="0" err="1">
                          <a:latin typeface="Arial" charset="0"/>
                          <a:ea typeface="Arial" charset="0"/>
                          <a:cs typeface="Arial" charset="0"/>
                        </a:rPr>
                        <a:t>mRICH</a:t>
                      </a:r>
                      <a:r>
                        <a:rPr lang="en-US" sz="1600" dirty="0">
                          <a:latin typeface="Arial" charset="0"/>
                          <a:ea typeface="Arial" charset="0"/>
                          <a:cs typeface="Arial" charset="0"/>
                        </a:rPr>
                        <a:t> designed for K/pi ID up to</a:t>
                      </a:r>
                      <a:r>
                        <a:rPr lang="en-US" sz="1600" baseline="0" dirty="0">
                          <a:latin typeface="Arial" charset="0"/>
                          <a:ea typeface="Arial" charset="0"/>
                          <a:cs typeface="Arial" charset="0"/>
                        </a:rPr>
                        <a:t> 10 </a:t>
                      </a:r>
                      <a:r>
                        <a:rPr lang="en-US" sz="1600" dirty="0">
                          <a:latin typeface="Arial" charset="0"/>
                          <a:ea typeface="Arial" charset="0"/>
                          <a:cs typeface="Arial" charset="0"/>
                        </a:rPr>
                        <a:t>GeV/c</a:t>
                      </a:r>
                    </a:p>
                    <a:p>
                      <a:pPr marL="285750" indent="-285750" algn="just">
                        <a:buFont typeface="Arial" charset="0"/>
                        <a:buChar char="•"/>
                      </a:pPr>
                      <a:endParaRPr lang="en-US" sz="1600" dirty="0">
                        <a:latin typeface="Arial" charset="0"/>
                        <a:ea typeface="Arial" charset="0"/>
                        <a:cs typeface="Arial" charset="0"/>
                      </a:endParaRPr>
                    </a:p>
                    <a:p>
                      <a:pPr marL="285750" indent="-285750" algn="l">
                        <a:buFont typeface="Arial" charset="0"/>
                        <a:buChar char="•"/>
                      </a:pPr>
                      <a:r>
                        <a:rPr lang="en-US" sz="1600" dirty="0">
                          <a:latin typeface="Arial" charset="0"/>
                          <a:ea typeface="Arial" charset="0"/>
                          <a:cs typeface="Arial" charset="0"/>
                        </a:rPr>
                        <a:t>BELLE-2 ARICH aims to separate</a:t>
                      </a:r>
                      <a:r>
                        <a:rPr lang="en-US" sz="1600" baseline="0" dirty="0">
                          <a:latin typeface="Arial" charset="0"/>
                          <a:ea typeface="Arial" charset="0"/>
                          <a:cs typeface="Arial" charset="0"/>
                        </a:rPr>
                        <a:t> pion and kaon up to 4 GeV/c</a:t>
                      </a: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grpSp>
        <p:nvGrpSpPr>
          <p:cNvPr id="16" name="Group 15"/>
          <p:cNvGrpSpPr/>
          <p:nvPr/>
        </p:nvGrpSpPr>
        <p:grpSpPr>
          <a:xfrm>
            <a:off x="1932760" y="1496477"/>
            <a:ext cx="3925229" cy="2318535"/>
            <a:chOff x="1918010" y="4046488"/>
            <a:chExt cx="3925229" cy="2318535"/>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689" r="50648"/>
            <a:stretch/>
          </p:blipFill>
          <p:spPr>
            <a:xfrm>
              <a:off x="1918010" y="4046488"/>
              <a:ext cx="2196790" cy="2318535"/>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56816" t="14673" r="3747" b="5969"/>
            <a:stretch/>
          </p:blipFill>
          <p:spPr>
            <a:xfrm>
              <a:off x="4025590" y="4274628"/>
              <a:ext cx="1817649" cy="1839951"/>
            </a:xfrm>
            <a:prstGeom prst="rect">
              <a:avLst/>
            </a:prstGeom>
          </p:spPr>
        </p:pic>
      </p:grpSp>
      <p:grpSp>
        <p:nvGrpSpPr>
          <p:cNvPr id="19" name="Group 18"/>
          <p:cNvGrpSpPr/>
          <p:nvPr/>
        </p:nvGrpSpPr>
        <p:grpSpPr>
          <a:xfrm>
            <a:off x="1929161" y="4057041"/>
            <a:ext cx="3928828" cy="2220470"/>
            <a:chOff x="1914412" y="1527028"/>
            <a:chExt cx="3928828" cy="2220470"/>
          </a:xfrm>
        </p:grpSpPr>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56707" t="11327" r="3796" b="5810"/>
            <a:stretch/>
          </p:blipFill>
          <p:spPr>
            <a:xfrm>
              <a:off x="4025590" y="1780080"/>
              <a:ext cx="1817650" cy="1839951"/>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268" r="49512"/>
            <a:stretch/>
          </p:blipFill>
          <p:spPr>
            <a:xfrm>
              <a:off x="1914412" y="1527028"/>
              <a:ext cx="2219093" cy="2220470"/>
            </a:xfrm>
            <a:prstGeom prst="rect">
              <a:avLst/>
            </a:prstGeom>
          </p:spPr>
        </p:pic>
      </p:grpSp>
      <p:sp>
        <p:nvSpPr>
          <p:cNvPr id="26" name="Rectangle 25"/>
          <p:cNvSpPr/>
          <p:nvPr/>
        </p:nvSpPr>
        <p:spPr>
          <a:xfrm>
            <a:off x="596124" y="3870508"/>
            <a:ext cx="5247467" cy="307777"/>
          </a:xfrm>
          <a:prstGeom prst="rect">
            <a:avLst/>
          </a:prstGeom>
        </p:spPr>
        <p:txBody>
          <a:bodyPr wrap="square">
            <a:spAutoFit/>
          </a:bodyPr>
          <a:lstStyle/>
          <a:p>
            <a:pPr algn="just">
              <a:defRPr/>
            </a:pPr>
            <a:r>
              <a:rPr lang="en-US" sz="1400" dirty="0"/>
              <a:t>9 GeV/c pion beam launched at the center of </a:t>
            </a:r>
            <a:r>
              <a:rPr lang="en-US" sz="1400" dirty="0" err="1"/>
              <a:t>xy</a:t>
            </a:r>
            <a:r>
              <a:rPr lang="en-US" sz="1400" dirty="0"/>
              <a:t> plane in simulation</a:t>
            </a:r>
          </a:p>
        </p:txBody>
      </p:sp>
      <p:sp>
        <p:nvSpPr>
          <p:cNvPr id="28" name="Text Box 1"/>
          <p:cNvSpPr txBox="1">
            <a:spLocks noChangeArrowheads="1"/>
          </p:cNvSpPr>
          <p:nvPr/>
        </p:nvSpPr>
        <p:spPr bwMode="auto">
          <a:xfrm>
            <a:off x="510646" y="90603"/>
            <a:ext cx="8633354"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err="1">
                <a:solidFill>
                  <a:srgbClr val="006633"/>
                </a:solidFill>
                <a:latin typeface="Times New Roman" charset="0"/>
                <a:cs typeface="Arial" charset="0"/>
              </a:rPr>
              <a:t>mRICH</a:t>
            </a:r>
            <a:r>
              <a:rPr lang="en-US" sz="2800" dirty="0">
                <a:solidFill>
                  <a:srgbClr val="006633"/>
                </a:solidFill>
                <a:latin typeface="Times New Roman" charset="0"/>
                <a:cs typeface="Arial" charset="0"/>
              </a:rPr>
              <a:t> – lens-based focusing aerogel detector design </a:t>
            </a:r>
          </a:p>
        </p:txBody>
      </p:sp>
      <p:sp>
        <p:nvSpPr>
          <p:cNvPr id="29" name="CustomShape 7"/>
          <p:cNvSpPr/>
          <p:nvPr/>
        </p:nvSpPr>
        <p:spPr>
          <a:xfrm>
            <a:off x="514351" y="816695"/>
            <a:ext cx="8129241" cy="452429"/>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r>
              <a:rPr lang="en-GB" sz="1814" b="1" dirty="0">
                <a:solidFill>
                  <a:srgbClr val="000000"/>
                </a:solidFill>
                <a:latin typeface="Arial"/>
                <a:ea typeface="DejaVu Sans"/>
              </a:rPr>
              <a:t>Smaller, but thinner ring improves PID performance and reduces length</a:t>
            </a:r>
            <a:endParaRPr sz="1633" dirty="0"/>
          </a:p>
        </p:txBody>
      </p:sp>
      <p:grpSp>
        <p:nvGrpSpPr>
          <p:cNvPr id="7" name="Group 6"/>
          <p:cNvGrpSpPr/>
          <p:nvPr/>
        </p:nvGrpSpPr>
        <p:grpSpPr>
          <a:xfrm>
            <a:off x="5679775" y="1342984"/>
            <a:ext cx="3068581" cy="2566050"/>
            <a:chOff x="5679775" y="1342984"/>
            <a:chExt cx="3068581" cy="2566050"/>
          </a:xfrm>
        </p:grpSpPr>
        <p:pic>
          <p:nvPicPr>
            <p:cNvPr id="27" name="Picture 26"/>
            <p:cNvPicPr>
              <a:picLocks noChangeAspect="1"/>
            </p:cNvPicPr>
            <p:nvPr/>
          </p:nvPicPr>
          <p:blipFill rotWithShape="1">
            <a:blip r:embed="rId5">
              <a:extLst>
                <a:ext uri="{28A0092B-C50C-407E-A947-70E740481C1C}">
                  <a14:useLocalDpi xmlns:a14="http://schemas.microsoft.com/office/drawing/2010/main" val="0"/>
                </a:ext>
              </a:extLst>
            </a:blip>
            <a:srcRect l="52474" r="1662" b="5311"/>
            <a:stretch/>
          </p:blipFill>
          <p:spPr>
            <a:xfrm>
              <a:off x="5959342" y="1469908"/>
              <a:ext cx="2684250" cy="2371671"/>
            </a:xfrm>
            <a:prstGeom prst="rect">
              <a:avLst/>
            </a:prstGeom>
          </p:spPr>
        </p:pic>
        <p:sp>
          <p:nvSpPr>
            <p:cNvPr id="20" name="TextBox 19"/>
            <p:cNvSpPr txBox="1"/>
            <p:nvPr/>
          </p:nvSpPr>
          <p:spPr>
            <a:xfrm>
              <a:off x="5679775" y="3532872"/>
              <a:ext cx="906851" cy="369332"/>
            </a:xfrm>
            <a:prstGeom prst="rect">
              <a:avLst/>
            </a:prstGeom>
            <a:noFill/>
          </p:spPr>
          <p:txBody>
            <a:bodyPr wrap="none" rtlCol="0">
              <a:spAutoFit/>
            </a:bodyPr>
            <a:lstStyle/>
            <a:p>
              <a:r>
                <a:rPr lang="en-US" dirty="0">
                  <a:solidFill>
                    <a:schemeClr val="accent6"/>
                  </a:solidFill>
                </a:rPr>
                <a:t>Aerogel</a:t>
              </a:r>
            </a:p>
          </p:txBody>
        </p:sp>
        <p:sp>
          <p:nvSpPr>
            <p:cNvPr id="21" name="TextBox 20"/>
            <p:cNvSpPr txBox="1"/>
            <p:nvPr/>
          </p:nvSpPr>
          <p:spPr>
            <a:xfrm>
              <a:off x="5900703" y="1342984"/>
              <a:ext cx="1295739" cy="369332"/>
            </a:xfrm>
            <a:prstGeom prst="rect">
              <a:avLst/>
            </a:prstGeom>
            <a:noFill/>
          </p:spPr>
          <p:txBody>
            <a:bodyPr wrap="none" rtlCol="0">
              <a:spAutoFit/>
            </a:bodyPr>
            <a:lstStyle/>
            <a:p>
              <a:r>
                <a:rPr lang="en-US" dirty="0">
                  <a:solidFill>
                    <a:schemeClr val="accent5"/>
                  </a:solidFill>
                </a:rPr>
                <a:t>Fresnel lens</a:t>
              </a:r>
            </a:p>
          </p:txBody>
        </p:sp>
        <p:sp>
          <p:nvSpPr>
            <p:cNvPr id="22" name="TextBox 21"/>
            <p:cNvSpPr txBox="1"/>
            <p:nvPr/>
          </p:nvSpPr>
          <p:spPr>
            <a:xfrm>
              <a:off x="7353422" y="3539702"/>
              <a:ext cx="1394934" cy="369332"/>
            </a:xfrm>
            <a:prstGeom prst="rect">
              <a:avLst/>
            </a:prstGeom>
            <a:noFill/>
          </p:spPr>
          <p:txBody>
            <a:bodyPr wrap="none" rtlCol="0">
              <a:spAutoFit/>
            </a:bodyPr>
            <a:lstStyle/>
            <a:p>
              <a:r>
                <a:rPr lang="en-US" dirty="0">
                  <a:solidFill>
                    <a:srgbClr val="0070C0"/>
                  </a:solidFill>
                </a:rPr>
                <a:t>Sensor plane</a:t>
              </a:r>
            </a:p>
          </p:txBody>
        </p:sp>
        <p:cxnSp>
          <p:nvCxnSpPr>
            <p:cNvPr id="23" name="Straight Arrow Connector 22"/>
            <p:cNvCxnSpPr/>
            <p:nvPr/>
          </p:nvCxnSpPr>
          <p:spPr>
            <a:xfrm flipH="1" flipV="1">
              <a:off x="6460060" y="1628349"/>
              <a:ext cx="143107" cy="480662"/>
            </a:xfrm>
            <a:prstGeom prst="straightConnector1">
              <a:avLst/>
            </a:prstGeom>
            <a:ln w="38100">
              <a:solidFill>
                <a:schemeClr val="accent5"/>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6117629" y="3274125"/>
              <a:ext cx="401543" cy="387069"/>
            </a:xfrm>
            <a:prstGeom prst="straightConnector1">
              <a:avLst/>
            </a:prstGeom>
            <a:ln w="38100">
              <a:solidFill>
                <a:schemeClr val="accent6"/>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8136852" y="3012291"/>
              <a:ext cx="113530" cy="647464"/>
            </a:xfrm>
            <a:prstGeom prst="straightConnector1">
              <a:avLst/>
            </a:prstGeom>
            <a:ln w="38100">
              <a:solidFill>
                <a:srgbClr val="0070C0"/>
              </a:solidFill>
              <a:tailEnd type="triangle" w="lg"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04478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64F28B0-E87C-2C4E-8191-107DAFE0325D}" type="slidenum">
              <a:rPr lang="en-US" smtClean="0"/>
              <a:t>19</a:t>
            </a:fld>
            <a:endParaRPr lang="en-US"/>
          </a:p>
        </p:txBody>
      </p:sp>
      <p:graphicFrame>
        <p:nvGraphicFramePr>
          <p:cNvPr id="11" name="Table 10"/>
          <p:cNvGraphicFramePr>
            <a:graphicFrameLocks noGrp="1"/>
          </p:cNvGraphicFramePr>
          <p:nvPr>
            <p:extLst/>
          </p:nvPr>
        </p:nvGraphicFramePr>
        <p:xfrm>
          <a:off x="457200" y="1397000"/>
          <a:ext cx="8229600" cy="4959350"/>
        </p:xfrm>
        <a:graphic>
          <a:graphicData uri="http://schemas.openxmlformats.org/drawingml/2006/table">
            <a:tbl>
              <a:tblPr firstRow="1" bandRow="1">
                <a:tableStyleId>{5940675A-B579-460E-94D1-54222C63F5DA}</a:tableStyleId>
              </a:tblPr>
              <a:tblGrid>
                <a:gridCol w="1405054">
                  <a:extLst>
                    <a:ext uri="{9D8B030D-6E8A-4147-A177-3AD203B41FA5}">
                      <a16:colId xmlns:a16="http://schemas.microsoft.com/office/drawing/2014/main" val="20000"/>
                    </a:ext>
                  </a:extLst>
                </a:gridCol>
                <a:gridCol w="4081346">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2479675">
                <a:tc>
                  <a:txBody>
                    <a:bodyPr/>
                    <a:lstStyle/>
                    <a:p>
                      <a:pPr algn="ctr"/>
                      <a:r>
                        <a:rPr lang="en-US" sz="1400" b="1" dirty="0"/>
                        <a:t>Lens-Based</a:t>
                      </a:r>
                      <a:r>
                        <a:rPr lang="en-US" sz="1400" b="1" baseline="0" dirty="0"/>
                        <a:t> </a:t>
                      </a:r>
                      <a:r>
                        <a:rPr lang="en-US" sz="1400" b="1" baseline="0" dirty="0" err="1"/>
                        <a:t>mRICH</a:t>
                      </a:r>
                      <a:r>
                        <a:rPr lang="en-US" sz="1400" b="1" baseline="0" dirty="0"/>
                        <a:t> Design</a:t>
                      </a:r>
                      <a:endParaRPr lang="en-US" sz="1400" b="1" dirty="0"/>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dirty="0"/>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dirty="0">
                          <a:latin typeface="Arial" charset="0"/>
                          <a:ea typeface="Arial" charset="0"/>
                          <a:cs typeface="Arial" charset="0"/>
                        </a:rPr>
                        <a:t>9 GeV/c pion beam launched at the</a:t>
                      </a:r>
                      <a:r>
                        <a:rPr lang="en-US" sz="1600" baseline="0" dirty="0">
                          <a:latin typeface="Arial" charset="0"/>
                          <a:ea typeface="Arial" charset="0"/>
                          <a:cs typeface="Arial" charset="0"/>
                        </a:rPr>
                        <a:t> center of </a:t>
                      </a:r>
                      <a:r>
                        <a:rPr lang="en-US" sz="1600" baseline="0" dirty="0" err="1">
                          <a:latin typeface="Arial" charset="0"/>
                          <a:ea typeface="Arial" charset="0"/>
                          <a:cs typeface="Arial" charset="0"/>
                        </a:rPr>
                        <a:t>xy</a:t>
                      </a:r>
                      <a:r>
                        <a:rPr lang="en-US" sz="1600" baseline="0" dirty="0">
                          <a:latin typeface="Arial" charset="0"/>
                          <a:ea typeface="Arial" charset="0"/>
                          <a:cs typeface="Arial" charset="0"/>
                        </a:rPr>
                        <a:t> plane in </a:t>
                      </a:r>
                      <a:r>
                        <a:rPr lang="en-US" sz="1600" dirty="0">
                          <a:latin typeface="Arial" charset="0"/>
                          <a:ea typeface="Arial" charset="0"/>
                          <a:cs typeface="Arial" charset="0"/>
                        </a:rPr>
                        <a:t>simulation</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dirty="0">
                        <a:latin typeface="Arial" charset="0"/>
                        <a:ea typeface="Arial" charset="0"/>
                        <a:cs typeface="Arial" charset="0"/>
                      </a:endParaRPr>
                    </a:p>
                    <a:p>
                      <a:pPr marL="285750" indent="-285750" algn="l">
                        <a:buFont typeface="Arial" charset="0"/>
                        <a:buChar char="•"/>
                      </a:pPr>
                      <a:r>
                        <a:rPr lang="en-US" sz="1600" b="1" dirty="0">
                          <a:solidFill>
                            <a:schemeClr val="accent5"/>
                          </a:solidFill>
                          <a:latin typeface="Arial" charset="0"/>
                          <a:ea typeface="Arial" charset="0"/>
                          <a:cs typeface="Arial" charset="0"/>
                        </a:rPr>
                        <a:t>Smaller</a:t>
                      </a:r>
                      <a:r>
                        <a:rPr lang="en-US" sz="1600" b="1" baseline="0" dirty="0">
                          <a:solidFill>
                            <a:schemeClr val="accent5"/>
                          </a:solidFill>
                          <a:latin typeface="Arial" charset="0"/>
                          <a:ea typeface="Arial" charset="0"/>
                          <a:cs typeface="Arial" charset="0"/>
                        </a:rPr>
                        <a:t> and thinner </a:t>
                      </a:r>
                      <a:r>
                        <a:rPr lang="en-US" sz="1600" baseline="0" dirty="0">
                          <a:latin typeface="Arial" charset="0"/>
                          <a:ea typeface="Arial" charset="0"/>
                          <a:cs typeface="Arial" charset="0"/>
                        </a:rPr>
                        <a:t>ring image</a:t>
                      </a:r>
                      <a:endParaRPr lang="en-US" sz="1600" dirty="0">
                        <a:latin typeface="Arial" charset="0"/>
                        <a:ea typeface="Arial" charset="0"/>
                        <a:cs typeface="Arial" charset="0"/>
                      </a:endParaRP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479675">
                <a:tc>
                  <a:txBody>
                    <a:bodyPr/>
                    <a:lstStyle/>
                    <a:p>
                      <a:pPr algn="ctr"/>
                      <a:r>
                        <a:rPr lang="en-US" sz="1400" b="1" baseline="0" dirty="0"/>
                        <a:t>Two-Layer Proximity Focusing Design (BELLE-2 ARICH) </a:t>
                      </a:r>
                      <a:endParaRPr lang="en-US" sz="1400" b="1" dirty="0"/>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just">
                        <a:buFont typeface="Arial" charset="0"/>
                        <a:buChar char="•"/>
                      </a:pPr>
                      <a:endParaRPr lang="en-US" dirty="0"/>
                    </a:p>
                    <a:p>
                      <a:pPr marL="285750" indent="-285750" algn="l">
                        <a:buFont typeface="Arial" charset="0"/>
                        <a:buChar char="•"/>
                      </a:pPr>
                      <a:r>
                        <a:rPr lang="en-US" sz="1600" dirty="0">
                          <a:latin typeface="Arial" charset="0"/>
                          <a:ea typeface="Arial" charset="0"/>
                          <a:cs typeface="Arial" charset="0"/>
                        </a:rPr>
                        <a:t>EIC </a:t>
                      </a:r>
                      <a:r>
                        <a:rPr lang="en-US" sz="1600" dirty="0" err="1">
                          <a:latin typeface="Arial" charset="0"/>
                          <a:ea typeface="Arial" charset="0"/>
                          <a:cs typeface="Arial" charset="0"/>
                        </a:rPr>
                        <a:t>mRICH</a:t>
                      </a:r>
                      <a:r>
                        <a:rPr lang="en-US" sz="1600" dirty="0">
                          <a:latin typeface="Arial" charset="0"/>
                          <a:ea typeface="Arial" charset="0"/>
                          <a:cs typeface="Arial" charset="0"/>
                        </a:rPr>
                        <a:t> designed for K/pi ID up to</a:t>
                      </a:r>
                      <a:r>
                        <a:rPr lang="en-US" sz="1600" baseline="0" dirty="0">
                          <a:latin typeface="Arial" charset="0"/>
                          <a:ea typeface="Arial" charset="0"/>
                          <a:cs typeface="Arial" charset="0"/>
                        </a:rPr>
                        <a:t> 10 </a:t>
                      </a:r>
                      <a:r>
                        <a:rPr lang="en-US" sz="1600" dirty="0">
                          <a:latin typeface="Arial" charset="0"/>
                          <a:ea typeface="Arial" charset="0"/>
                          <a:cs typeface="Arial" charset="0"/>
                        </a:rPr>
                        <a:t>GeV/c</a:t>
                      </a:r>
                    </a:p>
                    <a:p>
                      <a:pPr marL="285750" indent="-285750" algn="just">
                        <a:buFont typeface="Arial" charset="0"/>
                        <a:buChar char="•"/>
                      </a:pPr>
                      <a:endParaRPr lang="en-US" sz="1600" dirty="0">
                        <a:latin typeface="Arial" charset="0"/>
                        <a:ea typeface="Arial" charset="0"/>
                        <a:cs typeface="Arial" charset="0"/>
                      </a:endParaRPr>
                    </a:p>
                    <a:p>
                      <a:pPr marL="285750" indent="-285750" algn="l">
                        <a:buFont typeface="Arial" charset="0"/>
                        <a:buChar char="•"/>
                      </a:pPr>
                      <a:r>
                        <a:rPr lang="en-US" sz="1600" dirty="0">
                          <a:latin typeface="Arial" charset="0"/>
                          <a:ea typeface="Arial" charset="0"/>
                          <a:cs typeface="Arial" charset="0"/>
                        </a:rPr>
                        <a:t>BELLE-2 ARICH aims to separate</a:t>
                      </a:r>
                      <a:r>
                        <a:rPr lang="en-US" sz="1600" baseline="0" dirty="0">
                          <a:latin typeface="Arial" charset="0"/>
                          <a:ea typeface="Arial" charset="0"/>
                          <a:cs typeface="Arial" charset="0"/>
                        </a:rPr>
                        <a:t> pion and kaon up to 4 GeV/c</a:t>
                      </a: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grpSp>
        <p:nvGrpSpPr>
          <p:cNvPr id="16" name="Group 15"/>
          <p:cNvGrpSpPr/>
          <p:nvPr/>
        </p:nvGrpSpPr>
        <p:grpSpPr>
          <a:xfrm>
            <a:off x="1932760" y="1496477"/>
            <a:ext cx="3925229" cy="2318535"/>
            <a:chOff x="1918010" y="4046488"/>
            <a:chExt cx="3925229" cy="2318535"/>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689" r="50648"/>
            <a:stretch/>
          </p:blipFill>
          <p:spPr>
            <a:xfrm>
              <a:off x="1918010" y="4046488"/>
              <a:ext cx="2196790" cy="2318535"/>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56816" t="14673" r="3747" b="5969"/>
            <a:stretch/>
          </p:blipFill>
          <p:spPr>
            <a:xfrm>
              <a:off x="4025590" y="4274628"/>
              <a:ext cx="1817649" cy="1839951"/>
            </a:xfrm>
            <a:prstGeom prst="rect">
              <a:avLst/>
            </a:prstGeom>
          </p:spPr>
        </p:pic>
      </p:grpSp>
      <p:grpSp>
        <p:nvGrpSpPr>
          <p:cNvPr id="19" name="Group 18"/>
          <p:cNvGrpSpPr/>
          <p:nvPr/>
        </p:nvGrpSpPr>
        <p:grpSpPr>
          <a:xfrm>
            <a:off x="1929161" y="4057041"/>
            <a:ext cx="3928828" cy="2220470"/>
            <a:chOff x="1914412" y="1527028"/>
            <a:chExt cx="3928828" cy="2220470"/>
          </a:xfrm>
        </p:grpSpPr>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56707" t="11327" r="3796" b="5810"/>
            <a:stretch/>
          </p:blipFill>
          <p:spPr>
            <a:xfrm>
              <a:off x="4025590" y="1780080"/>
              <a:ext cx="1817650" cy="1839951"/>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268" r="49512"/>
            <a:stretch/>
          </p:blipFill>
          <p:spPr>
            <a:xfrm>
              <a:off x="1914412" y="1527028"/>
              <a:ext cx="2219093" cy="2220470"/>
            </a:xfrm>
            <a:prstGeom prst="rect">
              <a:avLst/>
            </a:prstGeom>
          </p:spPr>
        </p:pic>
      </p:grpSp>
      <p:sp>
        <p:nvSpPr>
          <p:cNvPr id="26" name="Rectangle 25"/>
          <p:cNvSpPr/>
          <p:nvPr/>
        </p:nvSpPr>
        <p:spPr>
          <a:xfrm>
            <a:off x="596124" y="3870508"/>
            <a:ext cx="5247467" cy="307777"/>
          </a:xfrm>
          <a:prstGeom prst="rect">
            <a:avLst/>
          </a:prstGeom>
        </p:spPr>
        <p:txBody>
          <a:bodyPr wrap="square">
            <a:spAutoFit/>
          </a:bodyPr>
          <a:lstStyle/>
          <a:p>
            <a:pPr algn="just">
              <a:defRPr/>
            </a:pPr>
            <a:r>
              <a:rPr lang="en-US" sz="1400" dirty="0"/>
              <a:t>9 GeV/c pion beam launched at the center of </a:t>
            </a:r>
            <a:r>
              <a:rPr lang="en-US" sz="1400" dirty="0" err="1"/>
              <a:t>xy</a:t>
            </a:r>
            <a:r>
              <a:rPr lang="en-US" sz="1400" dirty="0"/>
              <a:t> plane in simulation</a:t>
            </a:r>
          </a:p>
        </p:txBody>
      </p:sp>
      <p:sp>
        <p:nvSpPr>
          <p:cNvPr id="28" name="Text Box 1"/>
          <p:cNvSpPr txBox="1">
            <a:spLocks noChangeArrowheads="1"/>
          </p:cNvSpPr>
          <p:nvPr/>
        </p:nvSpPr>
        <p:spPr bwMode="auto">
          <a:xfrm>
            <a:off x="510646" y="90603"/>
            <a:ext cx="8633354"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err="1">
                <a:solidFill>
                  <a:srgbClr val="006633"/>
                </a:solidFill>
                <a:latin typeface="Times New Roman" charset="0"/>
                <a:cs typeface="Arial" charset="0"/>
              </a:rPr>
              <a:t>mRICH</a:t>
            </a:r>
            <a:r>
              <a:rPr lang="en-US" sz="2800" dirty="0">
                <a:solidFill>
                  <a:srgbClr val="006633"/>
                </a:solidFill>
                <a:latin typeface="Times New Roman" charset="0"/>
                <a:cs typeface="Arial" charset="0"/>
              </a:rPr>
              <a:t> – lens-based focusing aerogel detector design </a:t>
            </a:r>
          </a:p>
        </p:txBody>
      </p:sp>
      <p:sp>
        <p:nvSpPr>
          <p:cNvPr id="29" name="CustomShape 7"/>
          <p:cNvSpPr/>
          <p:nvPr/>
        </p:nvSpPr>
        <p:spPr>
          <a:xfrm>
            <a:off x="514351" y="816695"/>
            <a:ext cx="8129241" cy="452429"/>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r>
              <a:rPr lang="en-GB" sz="1814" b="1" dirty="0">
                <a:solidFill>
                  <a:srgbClr val="000000"/>
                </a:solidFill>
                <a:latin typeface="Arial"/>
                <a:ea typeface="DejaVu Sans"/>
              </a:rPr>
              <a:t>Smaller, but thinner ring improves PID performance and reduces length</a:t>
            </a:r>
            <a:endParaRPr sz="1633" dirty="0"/>
          </a:p>
        </p:txBody>
      </p:sp>
    </p:spTree>
    <p:extLst>
      <p:ext uri="{BB962C8B-B14F-4D97-AF65-F5344CB8AC3E}">
        <p14:creationId xmlns:p14="http://schemas.microsoft.com/office/powerpoint/2010/main" val="914058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1"/>
          <p:cNvSpPr txBox="1">
            <a:spLocks noChangeArrowheads="1"/>
          </p:cNvSpPr>
          <p:nvPr/>
        </p:nvSpPr>
        <p:spPr bwMode="auto">
          <a:xfrm>
            <a:off x="615872" y="658907"/>
            <a:ext cx="8022240" cy="60831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tIns="73148"/>
          <a:lstStyle>
            <a:lvl1pPr marL="300038" indent="-300038">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a:lnSpc>
                <a:spcPct val="90000"/>
              </a:lnSpc>
              <a:spcBef>
                <a:spcPts val="726"/>
              </a:spcBef>
              <a:buFont typeface="Arial" charset="0"/>
              <a:buChar char="•"/>
            </a:pPr>
            <a:r>
              <a:rPr lang="en-US" sz="1100" dirty="0">
                <a:ea typeface="Arial" charset="0"/>
                <a:cs typeface="Arial" charset="0"/>
              </a:rPr>
              <a:t>Abilene Christian University (ACU)</a:t>
            </a:r>
          </a:p>
          <a:p>
            <a:pPr>
              <a:lnSpc>
                <a:spcPct val="90000"/>
              </a:lnSpc>
              <a:spcBef>
                <a:spcPts val="726"/>
              </a:spcBef>
              <a:buFont typeface="Arial" charset="0"/>
              <a:buChar char="•"/>
            </a:pPr>
            <a:r>
              <a:rPr lang="en-US" sz="1100" dirty="0">
                <a:ea typeface="Arial" charset="0"/>
                <a:cs typeface="Arial" charset="0"/>
              </a:rPr>
              <a:t>Argonne National Lab  (ANL)</a:t>
            </a:r>
          </a:p>
          <a:p>
            <a:pPr>
              <a:lnSpc>
                <a:spcPct val="90000"/>
              </a:lnSpc>
              <a:spcBef>
                <a:spcPts val="726"/>
              </a:spcBef>
              <a:buFont typeface="Arial" charset="0"/>
              <a:buChar char="•"/>
            </a:pPr>
            <a:r>
              <a:rPr lang="en-US" sz="1100" dirty="0">
                <a:ea typeface="Arial" charset="0"/>
                <a:cs typeface="Arial" charset="0"/>
              </a:rPr>
              <a:t>Brookhaven National Lab (BNL)</a:t>
            </a:r>
          </a:p>
          <a:p>
            <a:pPr>
              <a:lnSpc>
                <a:spcPct val="90000"/>
              </a:lnSpc>
              <a:spcBef>
                <a:spcPts val="726"/>
              </a:spcBef>
              <a:buFont typeface="Arial" charset="0"/>
              <a:buChar char="•"/>
            </a:pPr>
            <a:r>
              <a:rPr lang="en-US" sz="1100" dirty="0">
                <a:ea typeface="Arial" charset="0"/>
                <a:cs typeface="Arial" charset="0"/>
              </a:rPr>
              <a:t>Catholic University of America (CUA)</a:t>
            </a:r>
          </a:p>
          <a:p>
            <a:pPr>
              <a:lnSpc>
                <a:spcPct val="90000"/>
              </a:lnSpc>
              <a:spcBef>
                <a:spcPts val="726"/>
              </a:spcBef>
              <a:buFont typeface="Arial" charset="0"/>
              <a:buChar char="•"/>
            </a:pPr>
            <a:r>
              <a:rPr lang="en-US" sz="1100" dirty="0">
                <a:ea typeface="Arial" charset="0"/>
                <a:cs typeface="Arial" charset="0"/>
              </a:rPr>
              <a:t>City College of New York CCNY)</a:t>
            </a:r>
          </a:p>
          <a:p>
            <a:pPr>
              <a:lnSpc>
                <a:spcPct val="90000"/>
              </a:lnSpc>
              <a:spcBef>
                <a:spcPts val="726"/>
              </a:spcBef>
              <a:buFont typeface="Arial" charset="0"/>
              <a:buChar char="•"/>
            </a:pPr>
            <a:r>
              <a:rPr lang="en-US" sz="1100" dirty="0">
                <a:ea typeface="Arial" charset="0"/>
                <a:cs typeface="Arial" charset="0"/>
              </a:rPr>
              <a:t>College of William &amp; Mary (W&amp;M)</a:t>
            </a:r>
          </a:p>
          <a:p>
            <a:pPr>
              <a:lnSpc>
                <a:spcPct val="90000"/>
              </a:lnSpc>
              <a:spcBef>
                <a:spcPts val="726"/>
              </a:spcBef>
              <a:buFont typeface="Arial" charset="0"/>
              <a:buChar char="•"/>
            </a:pPr>
            <a:r>
              <a:rPr lang="en-US" sz="1100" dirty="0">
                <a:ea typeface="Arial" charset="0"/>
                <a:cs typeface="Arial" charset="0"/>
              </a:rPr>
              <a:t>Duke University (Duke)</a:t>
            </a:r>
          </a:p>
          <a:p>
            <a:pPr>
              <a:lnSpc>
                <a:spcPct val="90000"/>
              </a:lnSpc>
              <a:spcBef>
                <a:spcPts val="726"/>
              </a:spcBef>
              <a:buFont typeface="Arial" charset="0"/>
              <a:buChar char="•"/>
            </a:pPr>
            <a:r>
              <a:rPr lang="en-US" sz="1100" dirty="0">
                <a:ea typeface="Arial" charset="0"/>
                <a:cs typeface="Arial" charset="0"/>
              </a:rPr>
              <a:t>Georgia State University (GSU)</a:t>
            </a:r>
          </a:p>
          <a:p>
            <a:pPr>
              <a:lnSpc>
                <a:spcPct val="90000"/>
              </a:lnSpc>
              <a:spcBef>
                <a:spcPts val="726"/>
              </a:spcBef>
              <a:buFont typeface="Arial" charset="0"/>
              <a:buChar char="•"/>
            </a:pPr>
            <a:r>
              <a:rPr lang="en-US" sz="1100" dirty="0">
                <a:ea typeface="Arial" charset="0"/>
                <a:cs typeface="Arial" charset="0"/>
              </a:rPr>
              <a:t>GSI </a:t>
            </a:r>
            <a:r>
              <a:rPr lang="en-US" sz="1100" dirty="0" err="1">
                <a:ea typeface="Arial" charset="0"/>
                <a:cs typeface="Arial" charset="0"/>
              </a:rPr>
              <a:t>Helmholtzzentrum</a:t>
            </a:r>
            <a:r>
              <a:rPr lang="en-US" sz="1100" dirty="0">
                <a:ea typeface="Arial" charset="0"/>
                <a:cs typeface="Arial" charset="0"/>
              </a:rPr>
              <a:t> </a:t>
            </a:r>
            <a:r>
              <a:rPr lang="en-US" sz="1100" dirty="0" err="1">
                <a:ea typeface="Arial" charset="0"/>
                <a:cs typeface="Arial" charset="0"/>
              </a:rPr>
              <a:t>für</a:t>
            </a:r>
            <a:r>
              <a:rPr lang="en-US" sz="1100" dirty="0">
                <a:ea typeface="Arial" charset="0"/>
                <a:cs typeface="Arial" charset="0"/>
              </a:rPr>
              <a:t> </a:t>
            </a:r>
            <a:r>
              <a:rPr lang="en-US" sz="1100" dirty="0" err="1">
                <a:ea typeface="Arial" charset="0"/>
                <a:cs typeface="Arial" charset="0"/>
              </a:rPr>
              <a:t>Schwerionenforschung</a:t>
            </a:r>
            <a:r>
              <a:rPr lang="en-US" sz="1100" dirty="0">
                <a:ea typeface="Arial" charset="0"/>
                <a:cs typeface="Arial" charset="0"/>
              </a:rPr>
              <a:t>, Germany (GSI)</a:t>
            </a:r>
          </a:p>
          <a:p>
            <a:pPr>
              <a:lnSpc>
                <a:spcPct val="90000"/>
              </a:lnSpc>
              <a:spcBef>
                <a:spcPts val="726"/>
              </a:spcBef>
              <a:buFont typeface="Arial" charset="0"/>
              <a:buChar char="•"/>
            </a:pPr>
            <a:r>
              <a:rPr lang="en-US" sz="1100" dirty="0">
                <a:ea typeface="Arial" charset="0"/>
                <a:cs typeface="Arial" charset="0"/>
              </a:rPr>
              <a:t>Howard University (HU)</a:t>
            </a:r>
          </a:p>
          <a:p>
            <a:pPr>
              <a:lnSpc>
                <a:spcPct val="90000"/>
              </a:lnSpc>
              <a:spcBef>
                <a:spcPts val="726"/>
              </a:spcBef>
              <a:buFont typeface="Arial" charset="0"/>
              <a:buChar char="•"/>
            </a:pPr>
            <a:r>
              <a:rPr lang="en-US" sz="1100" dirty="0">
                <a:ea typeface="Arial" charset="0"/>
                <a:cs typeface="Arial" charset="0"/>
              </a:rPr>
              <a:t>Institute for High Energy Physics, </a:t>
            </a:r>
            <a:r>
              <a:rPr lang="en-US" sz="1100" dirty="0" err="1">
                <a:ea typeface="Arial" charset="0"/>
                <a:cs typeface="Arial" charset="0"/>
              </a:rPr>
              <a:t>Protvino</a:t>
            </a:r>
            <a:r>
              <a:rPr lang="en-US" sz="1100" dirty="0">
                <a:ea typeface="Arial" charset="0"/>
                <a:cs typeface="Arial" charset="0"/>
              </a:rPr>
              <a:t>, Russia</a:t>
            </a:r>
          </a:p>
          <a:p>
            <a:pPr>
              <a:lnSpc>
                <a:spcPct val="90000"/>
              </a:lnSpc>
              <a:spcBef>
                <a:spcPts val="726"/>
              </a:spcBef>
              <a:buFont typeface="Arial" charset="0"/>
              <a:buChar char="•"/>
            </a:pPr>
            <a:r>
              <a:rPr lang="en-US" sz="1100" dirty="0" err="1">
                <a:ea typeface="Arial" charset="0"/>
                <a:cs typeface="Arial" charset="0"/>
              </a:rPr>
              <a:t>Istituto</a:t>
            </a:r>
            <a:r>
              <a:rPr lang="en-US" sz="1100" dirty="0">
                <a:ea typeface="Arial" charset="0"/>
                <a:cs typeface="Arial" charset="0"/>
              </a:rPr>
              <a:t> </a:t>
            </a:r>
            <a:r>
              <a:rPr lang="en-US" sz="1100" dirty="0" err="1">
                <a:ea typeface="Arial" charset="0"/>
                <a:cs typeface="Arial" charset="0"/>
              </a:rPr>
              <a:t>Nazionale</a:t>
            </a:r>
            <a:r>
              <a:rPr lang="en-US" sz="1100" dirty="0">
                <a:ea typeface="Arial" charset="0"/>
                <a:cs typeface="Arial" charset="0"/>
              </a:rPr>
              <a:t> di </a:t>
            </a:r>
            <a:r>
              <a:rPr lang="en-US" sz="1100" dirty="0" err="1">
                <a:ea typeface="Arial" charset="0"/>
                <a:cs typeface="Arial" charset="0"/>
              </a:rPr>
              <a:t>Fisica</a:t>
            </a:r>
            <a:r>
              <a:rPr lang="en-US" sz="1100" dirty="0">
                <a:ea typeface="Arial" charset="0"/>
                <a:cs typeface="Arial" charset="0"/>
              </a:rPr>
              <a:t> </a:t>
            </a:r>
            <a:r>
              <a:rPr lang="en-US" sz="1100" dirty="0" err="1">
                <a:ea typeface="Arial" charset="0"/>
                <a:cs typeface="Arial" charset="0"/>
              </a:rPr>
              <a:t>Nucleare</a:t>
            </a:r>
            <a:r>
              <a:rPr lang="en-US" sz="1100" dirty="0">
                <a:ea typeface="Arial" charset="0"/>
                <a:cs typeface="Arial" charset="0"/>
              </a:rPr>
              <a:t>, </a:t>
            </a:r>
            <a:r>
              <a:rPr lang="en-US" sz="1100" dirty="0" err="1">
                <a:ea typeface="Arial" charset="0"/>
                <a:cs typeface="Arial" charset="0"/>
              </a:rPr>
              <a:t>Sezione</a:t>
            </a:r>
            <a:r>
              <a:rPr lang="en-US" sz="1100" dirty="0">
                <a:ea typeface="Arial" charset="0"/>
                <a:cs typeface="Arial" charset="0"/>
              </a:rPr>
              <a:t> di Ferrara, Italy (INFN-Ferrara)</a:t>
            </a:r>
          </a:p>
          <a:p>
            <a:pPr>
              <a:lnSpc>
                <a:spcPct val="90000"/>
              </a:lnSpc>
              <a:spcBef>
                <a:spcPts val="726"/>
              </a:spcBef>
              <a:buFont typeface="Arial" charset="0"/>
              <a:buChar char="•"/>
            </a:pPr>
            <a:r>
              <a:rPr lang="en-US" sz="1100" dirty="0" err="1">
                <a:ea typeface="Arial" charset="0"/>
                <a:cs typeface="Arial" charset="0"/>
              </a:rPr>
              <a:t>Istituto</a:t>
            </a:r>
            <a:r>
              <a:rPr lang="en-US" sz="1100" dirty="0">
                <a:ea typeface="Arial" charset="0"/>
                <a:cs typeface="Arial" charset="0"/>
              </a:rPr>
              <a:t> </a:t>
            </a:r>
            <a:r>
              <a:rPr lang="en-US" sz="1100" dirty="0" err="1">
                <a:ea typeface="Arial" charset="0"/>
                <a:cs typeface="Arial" charset="0"/>
              </a:rPr>
              <a:t>Nazionale</a:t>
            </a:r>
            <a:r>
              <a:rPr lang="en-US" sz="1100" dirty="0">
                <a:ea typeface="Arial" charset="0"/>
                <a:cs typeface="Arial" charset="0"/>
              </a:rPr>
              <a:t> di </a:t>
            </a:r>
            <a:r>
              <a:rPr lang="en-US" sz="1100" dirty="0" err="1">
                <a:ea typeface="Arial" charset="0"/>
                <a:cs typeface="Arial" charset="0"/>
              </a:rPr>
              <a:t>Fisica</a:t>
            </a:r>
            <a:r>
              <a:rPr lang="en-US" sz="1100" dirty="0">
                <a:ea typeface="Arial" charset="0"/>
                <a:cs typeface="Arial" charset="0"/>
              </a:rPr>
              <a:t> </a:t>
            </a:r>
            <a:r>
              <a:rPr lang="en-US" sz="1100" dirty="0" err="1">
                <a:ea typeface="Arial" charset="0"/>
                <a:cs typeface="Arial" charset="0"/>
              </a:rPr>
              <a:t>Nucleare</a:t>
            </a:r>
            <a:r>
              <a:rPr lang="en-US" sz="1100" dirty="0">
                <a:ea typeface="Arial" charset="0"/>
                <a:cs typeface="Arial" charset="0"/>
              </a:rPr>
              <a:t>, </a:t>
            </a:r>
            <a:r>
              <a:rPr lang="en-US" sz="1100" dirty="0" err="1">
                <a:ea typeface="Arial" charset="0"/>
                <a:cs typeface="Arial" charset="0"/>
              </a:rPr>
              <a:t>Sezione</a:t>
            </a:r>
            <a:r>
              <a:rPr lang="en-US" sz="1100" dirty="0">
                <a:ea typeface="Arial" charset="0"/>
                <a:cs typeface="Arial" charset="0"/>
              </a:rPr>
              <a:t> di Roma, Italy (INFN-Rome)</a:t>
            </a:r>
          </a:p>
          <a:p>
            <a:pPr>
              <a:lnSpc>
                <a:spcPct val="90000"/>
              </a:lnSpc>
              <a:spcBef>
                <a:spcPts val="726"/>
              </a:spcBef>
              <a:buFont typeface="Arial" charset="0"/>
              <a:buChar char="•"/>
            </a:pPr>
            <a:r>
              <a:rPr lang="en-US" sz="1100" dirty="0" err="1">
                <a:ea typeface="Arial" charset="0"/>
                <a:cs typeface="Arial" charset="0"/>
              </a:rPr>
              <a:t>Istituto</a:t>
            </a:r>
            <a:r>
              <a:rPr lang="en-US" sz="1100" dirty="0">
                <a:ea typeface="Arial" charset="0"/>
                <a:cs typeface="Arial" charset="0"/>
              </a:rPr>
              <a:t> </a:t>
            </a:r>
            <a:r>
              <a:rPr lang="en-US" sz="1100" dirty="0" err="1">
                <a:ea typeface="Arial" charset="0"/>
                <a:cs typeface="Arial" charset="0"/>
              </a:rPr>
              <a:t>Superiore</a:t>
            </a:r>
            <a:r>
              <a:rPr lang="en-US" sz="1100" dirty="0">
                <a:ea typeface="Arial" charset="0"/>
                <a:cs typeface="Arial" charset="0"/>
              </a:rPr>
              <a:t> di </a:t>
            </a:r>
            <a:r>
              <a:rPr lang="en-US" sz="1100" dirty="0" err="1">
                <a:ea typeface="Arial" charset="0"/>
                <a:cs typeface="Arial" charset="0"/>
              </a:rPr>
              <a:t>Sanità</a:t>
            </a:r>
            <a:r>
              <a:rPr lang="en-US" sz="1100" dirty="0">
                <a:ea typeface="Arial" charset="0"/>
                <a:cs typeface="Arial" charset="0"/>
              </a:rPr>
              <a:t>, Italy (ISS)</a:t>
            </a:r>
          </a:p>
          <a:p>
            <a:pPr>
              <a:lnSpc>
                <a:spcPct val="90000"/>
              </a:lnSpc>
              <a:spcBef>
                <a:spcPts val="726"/>
              </a:spcBef>
              <a:buFont typeface="Arial" charset="0"/>
              <a:buChar char="•"/>
            </a:pPr>
            <a:r>
              <a:rPr lang="en-US" sz="1100" dirty="0">
                <a:ea typeface="Arial" charset="0"/>
                <a:cs typeface="Arial" charset="0"/>
              </a:rPr>
              <a:t>Jefferson Lab (</a:t>
            </a:r>
            <a:r>
              <a:rPr lang="en-US" sz="1100" dirty="0" err="1">
                <a:ea typeface="Arial" charset="0"/>
                <a:cs typeface="Arial" charset="0"/>
              </a:rPr>
              <a:t>JLab</a:t>
            </a:r>
            <a:r>
              <a:rPr lang="en-US" sz="1100" dirty="0">
                <a:ea typeface="Arial" charset="0"/>
                <a:cs typeface="Arial" charset="0"/>
              </a:rPr>
              <a:t>)</a:t>
            </a:r>
          </a:p>
          <a:p>
            <a:pPr>
              <a:lnSpc>
                <a:spcPct val="90000"/>
              </a:lnSpc>
              <a:spcBef>
                <a:spcPts val="726"/>
              </a:spcBef>
              <a:buFont typeface="Arial" charset="0"/>
              <a:buChar char="•"/>
            </a:pPr>
            <a:r>
              <a:rPr lang="en-US" sz="1100" dirty="0">
                <a:ea typeface="Arial" charset="0"/>
                <a:cs typeface="Arial" charset="0"/>
              </a:rPr>
              <a:t>Los Alamos National Lab (LANL)</a:t>
            </a:r>
          </a:p>
          <a:p>
            <a:pPr>
              <a:lnSpc>
                <a:spcPct val="90000"/>
              </a:lnSpc>
              <a:spcBef>
                <a:spcPts val="726"/>
              </a:spcBef>
              <a:buFont typeface="Arial" charset="0"/>
              <a:buChar char="•"/>
            </a:pPr>
            <a:r>
              <a:rPr lang="en-US" sz="1100" dirty="0">
                <a:ea typeface="Arial" charset="0"/>
                <a:cs typeface="Arial" charset="0"/>
              </a:rPr>
              <a:t>North Carolina A&amp;T State University (NCAT)</a:t>
            </a:r>
          </a:p>
          <a:p>
            <a:pPr>
              <a:lnSpc>
                <a:spcPct val="90000"/>
              </a:lnSpc>
              <a:spcBef>
                <a:spcPts val="726"/>
              </a:spcBef>
              <a:buFont typeface="Arial" charset="0"/>
              <a:buChar char="•"/>
            </a:pPr>
            <a:r>
              <a:rPr lang="en-US" sz="1100" dirty="0">
                <a:ea typeface="Arial" charset="0"/>
                <a:cs typeface="Arial" charset="0"/>
              </a:rPr>
              <a:t>Old Dominion University (ODU)</a:t>
            </a:r>
          </a:p>
          <a:p>
            <a:pPr>
              <a:lnSpc>
                <a:spcPct val="90000"/>
              </a:lnSpc>
              <a:spcBef>
                <a:spcPts val="726"/>
              </a:spcBef>
              <a:buFont typeface="Arial" charset="0"/>
              <a:buChar char="•"/>
            </a:pPr>
            <a:r>
              <a:rPr lang="en-US" sz="1100" dirty="0">
                <a:ea typeface="Arial" charset="0"/>
                <a:cs typeface="Arial" charset="0"/>
              </a:rPr>
              <a:t>Stony Brook University (SBU)</a:t>
            </a:r>
          </a:p>
          <a:p>
            <a:pPr>
              <a:lnSpc>
                <a:spcPct val="90000"/>
              </a:lnSpc>
              <a:spcBef>
                <a:spcPts val="726"/>
              </a:spcBef>
              <a:buFont typeface="Arial" charset="0"/>
              <a:buChar char="•"/>
            </a:pPr>
            <a:r>
              <a:rPr lang="en-US" sz="1100" dirty="0">
                <a:ea typeface="Arial" charset="0"/>
                <a:cs typeface="Arial" charset="0"/>
              </a:rPr>
              <a:t>Universidad </a:t>
            </a:r>
            <a:r>
              <a:rPr lang="en-US" sz="1100" dirty="0" err="1">
                <a:ea typeface="Arial" charset="0"/>
                <a:cs typeface="Arial" charset="0"/>
              </a:rPr>
              <a:t>Técnica</a:t>
            </a:r>
            <a:r>
              <a:rPr lang="en-US" sz="1100" dirty="0">
                <a:ea typeface="Arial" charset="0"/>
                <a:cs typeface="Arial" charset="0"/>
              </a:rPr>
              <a:t> Federico Santa </a:t>
            </a:r>
            <a:r>
              <a:rPr lang="en-US" sz="1100" dirty="0" err="1">
                <a:ea typeface="Arial" charset="0"/>
                <a:cs typeface="Arial" charset="0"/>
              </a:rPr>
              <a:t>María</a:t>
            </a:r>
            <a:r>
              <a:rPr lang="en-US" sz="1100" dirty="0">
                <a:ea typeface="Arial" charset="0"/>
                <a:cs typeface="Arial" charset="0"/>
              </a:rPr>
              <a:t>, Chile (UTFSM)</a:t>
            </a:r>
          </a:p>
          <a:p>
            <a:pPr>
              <a:lnSpc>
                <a:spcPct val="90000"/>
              </a:lnSpc>
              <a:spcBef>
                <a:spcPts val="726"/>
              </a:spcBef>
              <a:buFont typeface="Arial" charset="0"/>
              <a:buChar char="•"/>
            </a:pPr>
            <a:r>
              <a:rPr lang="en-US" sz="1100" dirty="0">
                <a:ea typeface="Arial" charset="0"/>
                <a:cs typeface="Arial" charset="0"/>
              </a:rPr>
              <a:t>University of Hawaii (UH)</a:t>
            </a:r>
          </a:p>
          <a:p>
            <a:pPr>
              <a:lnSpc>
                <a:spcPct val="90000"/>
              </a:lnSpc>
              <a:spcBef>
                <a:spcPts val="726"/>
              </a:spcBef>
              <a:buFont typeface="Arial" charset="0"/>
              <a:buChar char="•"/>
            </a:pPr>
            <a:r>
              <a:rPr lang="en-US" sz="1100" dirty="0">
                <a:ea typeface="Arial" charset="0"/>
                <a:cs typeface="Arial" charset="0"/>
              </a:rPr>
              <a:t>University of Illinois Urbana-Champaign (UIUC)</a:t>
            </a:r>
          </a:p>
          <a:p>
            <a:pPr>
              <a:lnSpc>
                <a:spcPct val="90000"/>
              </a:lnSpc>
              <a:spcBef>
                <a:spcPts val="726"/>
              </a:spcBef>
              <a:buFont typeface="Arial" charset="0"/>
              <a:buChar char="•"/>
            </a:pPr>
            <a:r>
              <a:rPr lang="en-US" sz="1100" dirty="0">
                <a:ea typeface="Arial" charset="0"/>
                <a:cs typeface="Arial" charset="0"/>
              </a:rPr>
              <a:t>University of New Mexico (UNM)</a:t>
            </a:r>
          </a:p>
          <a:p>
            <a:pPr>
              <a:lnSpc>
                <a:spcPct val="90000"/>
              </a:lnSpc>
              <a:spcBef>
                <a:spcPts val="726"/>
              </a:spcBef>
              <a:buFont typeface="Arial" charset="0"/>
              <a:buChar char="•"/>
            </a:pPr>
            <a:r>
              <a:rPr lang="en-US" sz="1100" dirty="0">
                <a:ea typeface="Arial" charset="0"/>
                <a:cs typeface="Arial" charset="0"/>
              </a:rPr>
              <a:t>University of South Carolina (USC)</a:t>
            </a:r>
          </a:p>
          <a:p>
            <a:pPr>
              <a:lnSpc>
                <a:spcPct val="90000"/>
              </a:lnSpc>
              <a:spcBef>
                <a:spcPts val="726"/>
              </a:spcBef>
              <a:buFont typeface="Arial" charset="0"/>
              <a:buChar char="•"/>
            </a:pPr>
            <a:r>
              <a:rPr lang="en-US" sz="1100" dirty="0">
                <a:ea typeface="Arial" charset="0"/>
                <a:cs typeface="Arial" charset="0"/>
              </a:rPr>
              <a:t>Yale University (Yale)</a:t>
            </a:r>
          </a:p>
        </p:txBody>
      </p:sp>
      <p:sp>
        <p:nvSpPr>
          <p:cNvPr id="4097" name="Text Box 1"/>
          <p:cNvSpPr txBox="1">
            <a:spLocks noChangeArrowheads="1"/>
          </p:cNvSpPr>
          <p:nvPr/>
        </p:nvSpPr>
        <p:spPr bwMode="auto">
          <a:xfrm>
            <a:off x="744482" y="57977"/>
            <a:ext cx="8072641" cy="68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Participating institutions</a:t>
            </a:r>
          </a:p>
        </p:txBody>
      </p:sp>
      <p:sp>
        <p:nvSpPr>
          <p:cNvPr id="3" name="Slide Number Placeholder 2"/>
          <p:cNvSpPr>
            <a:spLocks noGrp="1"/>
          </p:cNvSpPr>
          <p:nvPr>
            <p:ph type="sldNum" sz="quarter" idx="12"/>
          </p:nvPr>
        </p:nvSpPr>
        <p:spPr/>
        <p:txBody>
          <a:bodyPr/>
          <a:lstStyle/>
          <a:p>
            <a:fld id="{8F85DECE-709F-5547-99FE-06FE97115E35}" type="slidenum">
              <a:rPr lang="en-US" smtClean="0"/>
              <a:t>2</a:t>
            </a:fld>
            <a:endParaRPr lang="en-US"/>
          </a:p>
        </p:txBody>
      </p:sp>
    </p:spTree>
    <p:extLst>
      <p:ext uri="{BB962C8B-B14F-4D97-AF65-F5344CB8AC3E}">
        <p14:creationId xmlns:p14="http://schemas.microsoft.com/office/powerpoint/2010/main" val="20198839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64F28B0-E87C-2C4E-8191-107DAFE0325D}" type="slidenum">
              <a:rPr lang="en-US" smtClean="0"/>
              <a:t>20</a:t>
            </a:fld>
            <a:endParaRPr lang="en-US"/>
          </a:p>
        </p:txBody>
      </p:sp>
      <p:graphicFrame>
        <p:nvGraphicFramePr>
          <p:cNvPr id="11" name="Table 10"/>
          <p:cNvGraphicFramePr>
            <a:graphicFrameLocks noGrp="1"/>
          </p:cNvGraphicFramePr>
          <p:nvPr>
            <p:extLst/>
          </p:nvPr>
        </p:nvGraphicFramePr>
        <p:xfrm>
          <a:off x="457200" y="1397000"/>
          <a:ext cx="8229600" cy="4959350"/>
        </p:xfrm>
        <a:graphic>
          <a:graphicData uri="http://schemas.openxmlformats.org/drawingml/2006/table">
            <a:tbl>
              <a:tblPr firstRow="1" bandRow="1">
                <a:tableStyleId>{5940675A-B579-460E-94D1-54222C63F5DA}</a:tableStyleId>
              </a:tblPr>
              <a:tblGrid>
                <a:gridCol w="1405054">
                  <a:extLst>
                    <a:ext uri="{9D8B030D-6E8A-4147-A177-3AD203B41FA5}">
                      <a16:colId xmlns:a16="http://schemas.microsoft.com/office/drawing/2014/main" val="20000"/>
                    </a:ext>
                  </a:extLst>
                </a:gridCol>
                <a:gridCol w="4081346">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2479675">
                <a:tc>
                  <a:txBody>
                    <a:bodyPr/>
                    <a:lstStyle/>
                    <a:p>
                      <a:pPr algn="ctr"/>
                      <a:r>
                        <a:rPr lang="en-US" sz="1400" b="1" dirty="0"/>
                        <a:t>Lens-Based</a:t>
                      </a:r>
                      <a:r>
                        <a:rPr lang="en-US" sz="1400" b="1" baseline="0" dirty="0"/>
                        <a:t> </a:t>
                      </a:r>
                      <a:r>
                        <a:rPr lang="en-US" sz="1400" b="1" baseline="0" dirty="0" err="1"/>
                        <a:t>mRICH</a:t>
                      </a:r>
                      <a:r>
                        <a:rPr lang="en-US" sz="1400" b="1" baseline="0" dirty="0"/>
                        <a:t> Design</a:t>
                      </a:r>
                      <a:endParaRPr lang="en-US" sz="1400" b="1" dirty="0"/>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800" dirty="0"/>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dirty="0"/>
                        <a:t>9 GeV/c pion beam incident</a:t>
                      </a:r>
                      <a:r>
                        <a:rPr lang="en-US" baseline="0" dirty="0"/>
                        <a:t> at third quadrant (star)</a:t>
                      </a:r>
                      <a:r>
                        <a:rPr lang="en-US" dirty="0"/>
                        <a:t> in simulation</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800" dirty="0"/>
                    </a:p>
                    <a:p>
                      <a:pPr marL="285750" indent="-285750" algn="l">
                        <a:buFont typeface="Arial" charset="0"/>
                        <a:buChar char="•"/>
                      </a:pPr>
                      <a:r>
                        <a:rPr lang="en-US" dirty="0"/>
                        <a:t>Ring image is</a:t>
                      </a:r>
                      <a:r>
                        <a:rPr lang="en-US" baseline="0" dirty="0"/>
                        <a:t> </a:t>
                      </a:r>
                      <a:r>
                        <a:rPr lang="en-US" b="1" baseline="0" dirty="0">
                          <a:solidFill>
                            <a:schemeClr val="accent5"/>
                          </a:solidFill>
                        </a:rPr>
                        <a:t>center </a:t>
                      </a:r>
                      <a:r>
                        <a:rPr lang="en-US" baseline="0" dirty="0"/>
                        <a:t>on the middle of the sensor plane</a:t>
                      </a:r>
                      <a:endParaRPr lang="en-US"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479675">
                <a:tc>
                  <a:txBody>
                    <a:bodyPr/>
                    <a:lstStyle/>
                    <a:p>
                      <a:pPr algn="ctr"/>
                      <a:r>
                        <a:rPr lang="en-US" sz="1400" b="1" baseline="0" dirty="0"/>
                        <a:t>Two-Layer Proximity Focusing Design (BELLE-2 ARICH) </a:t>
                      </a:r>
                      <a:endParaRPr lang="en-US" sz="1400" b="1" dirty="0"/>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charset="0"/>
                        <a:buChar char="•"/>
                      </a:pPr>
                      <a:endParaRPr lang="en-US" sz="800" dirty="0"/>
                    </a:p>
                    <a:p>
                      <a:pPr marL="285750" indent="-285750" algn="l">
                        <a:buFont typeface="Arial" charset="0"/>
                        <a:buChar char="•"/>
                      </a:pPr>
                      <a:r>
                        <a:rPr lang="en-US" dirty="0"/>
                        <a:t>9 GeV/c pion beam incident</a:t>
                      </a:r>
                      <a:r>
                        <a:rPr lang="en-US" baseline="0" dirty="0"/>
                        <a:t> at third quadrant (star)</a:t>
                      </a:r>
                      <a:r>
                        <a:rPr lang="en-US" dirty="0"/>
                        <a:t> in simulation</a:t>
                      </a:r>
                    </a:p>
                    <a:p>
                      <a:pPr marL="285750" indent="-285750" algn="l">
                        <a:buFont typeface="Arial" charset="0"/>
                        <a:buChar char="•"/>
                      </a:pPr>
                      <a:endParaRPr lang="en-US" sz="800" dirty="0"/>
                    </a:p>
                    <a:p>
                      <a:pPr marL="285750" indent="-285750" algn="l">
                        <a:buFont typeface="Arial" charset="0"/>
                        <a:buChar char="•"/>
                      </a:pPr>
                      <a:r>
                        <a:rPr lang="en-US" dirty="0"/>
                        <a:t>Ring is center</a:t>
                      </a:r>
                      <a:r>
                        <a:rPr lang="en-US" baseline="0" dirty="0"/>
                        <a:t>ed at point of incidence</a:t>
                      </a: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681" r="48822"/>
          <a:stretch/>
        </p:blipFill>
        <p:spPr>
          <a:xfrm>
            <a:off x="1951464" y="3901494"/>
            <a:ext cx="2263697" cy="2390368"/>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57210" t="9811" r="4047" b="12346"/>
          <a:stretch/>
        </p:blipFill>
        <p:spPr>
          <a:xfrm>
            <a:off x="4005323" y="1645107"/>
            <a:ext cx="1911900" cy="1951464"/>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56403" t="18876" r="3822" b="2285"/>
          <a:stretch/>
        </p:blipFill>
        <p:spPr>
          <a:xfrm>
            <a:off x="4014439" y="4344075"/>
            <a:ext cx="1895707" cy="1884557"/>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448" r="50549" b="3598"/>
          <a:stretch/>
        </p:blipFill>
        <p:spPr>
          <a:xfrm>
            <a:off x="1906859" y="1397000"/>
            <a:ext cx="2319454" cy="2416717"/>
          </a:xfrm>
          <a:prstGeom prst="rect">
            <a:avLst/>
          </a:prstGeom>
        </p:spPr>
      </p:pic>
      <p:sp>
        <p:nvSpPr>
          <p:cNvPr id="10" name="Text Box 1"/>
          <p:cNvSpPr txBox="1">
            <a:spLocks noChangeArrowheads="1"/>
          </p:cNvSpPr>
          <p:nvPr/>
        </p:nvSpPr>
        <p:spPr bwMode="auto">
          <a:xfrm>
            <a:off x="510646" y="90603"/>
            <a:ext cx="8633354"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err="1">
                <a:solidFill>
                  <a:srgbClr val="006633"/>
                </a:solidFill>
                <a:latin typeface="Times New Roman" charset="0"/>
                <a:cs typeface="Arial" charset="0"/>
              </a:rPr>
              <a:t>mRICH</a:t>
            </a:r>
            <a:r>
              <a:rPr lang="en-US" sz="2800" dirty="0">
                <a:solidFill>
                  <a:srgbClr val="006633"/>
                </a:solidFill>
                <a:latin typeface="Times New Roman" charset="0"/>
                <a:cs typeface="Arial" charset="0"/>
              </a:rPr>
              <a:t> – lens-based focusing shifts image to center</a:t>
            </a:r>
          </a:p>
        </p:txBody>
      </p:sp>
      <p:sp>
        <p:nvSpPr>
          <p:cNvPr id="12" name="CustomShape 7"/>
          <p:cNvSpPr/>
          <p:nvPr/>
        </p:nvSpPr>
        <p:spPr>
          <a:xfrm>
            <a:off x="414343" y="816695"/>
            <a:ext cx="8543925" cy="452429"/>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r>
              <a:rPr lang="en-GB" sz="1814" b="1" dirty="0">
                <a:solidFill>
                  <a:srgbClr val="000000"/>
                </a:solidFill>
                <a:latin typeface="Arial"/>
                <a:ea typeface="DejaVu Sans"/>
              </a:rPr>
              <a:t>Ring </a:t>
            </a:r>
            <a:r>
              <a:rPr lang="en-GB" sz="1814" b="1" dirty="0" err="1">
                <a:solidFill>
                  <a:srgbClr val="000000"/>
                </a:solidFill>
                <a:latin typeface="Arial"/>
                <a:ea typeface="DejaVu Sans"/>
              </a:rPr>
              <a:t>centering</a:t>
            </a:r>
            <a:r>
              <a:rPr lang="en-GB" sz="1814" b="1" dirty="0">
                <a:solidFill>
                  <a:srgbClr val="000000"/>
                </a:solidFill>
                <a:latin typeface="Arial"/>
                <a:ea typeface="DejaVu Sans"/>
              </a:rPr>
              <a:t> of lens-based optics reduces sensor area (main cost driver)</a:t>
            </a:r>
            <a:endParaRPr sz="1633" dirty="0"/>
          </a:p>
        </p:txBody>
      </p:sp>
    </p:spTree>
    <p:extLst>
      <p:ext uri="{BB962C8B-B14F-4D97-AF65-F5344CB8AC3E}">
        <p14:creationId xmlns:p14="http://schemas.microsoft.com/office/powerpoint/2010/main" val="3227109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0085" y="65011"/>
            <a:ext cx="8229600" cy="513213"/>
          </a:xfrm>
        </p:spPr>
        <p:txBody>
          <a:bodyPr>
            <a:normAutofit fontScale="90000"/>
          </a:bodyPr>
          <a:lstStyle/>
          <a:p>
            <a:r>
              <a:rPr lang="en-US" sz="3600" dirty="0">
                <a:solidFill>
                  <a:srgbClr val="006633"/>
                </a:solidFill>
                <a:latin typeface="Times New Roman" charset="0"/>
                <a:cs typeface="Arial" charset="0"/>
              </a:rPr>
              <a:t>2</a:t>
            </a:r>
            <a:r>
              <a:rPr lang="en-US" sz="3600" baseline="30000" dirty="0">
                <a:solidFill>
                  <a:srgbClr val="006633"/>
                </a:solidFill>
                <a:latin typeface="Times New Roman" charset="0"/>
                <a:cs typeface="Arial" charset="0"/>
              </a:rPr>
              <a:t>nd</a:t>
            </a:r>
            <a:r>
              <a:rPr lang="en-US" sz="3600" dirty="0">
                <a:solidFill>
                  <a:srgbClr val="006633"/>
                </a:solidFill>
                <a:latin typeface="Times New Roman" charset="0"/>
                <a:cs typeface="Arial" charset="0"/>
              </a:rPr>
              <a:t> </a:t>
            </a:r>
            <a:r>
              <a:rPr lang="en-US" sz="3600" dirty="0" err="1">
                <a:solidFill>
                  <a:srgbClr val="006633"/>
                </a:solidFill>
                <a:latin typeface="Times New Roman" charset="0"/>
                <a:cs typeface="Arial" charset="0"/>
              </a:rPr>
              <a:t>mRICH</a:t>
            </a:r>
            <a:r>
              <a:rPr lang="en-US" sz="3600" dirty="0">
                <a:solidFill>
                  <a:srgbClr val="006633"/>
                </a:solidFill>
                <a:latin typeface="Times New Roman" charset="0"/>
                <a:cs typeface="Arial" charset="0"/>
              </a:rPr>
              <a:t> Beam Test</a:t>
            </a:r>
            <a:endParaRPr lang="en-US" sz="3600" dirty="0"/>
          </a:p>
        </p:txBody>
      </p:sp>
      <p:sp>
        <p:nvSpPr>
          <p:cNvPr id="6" name="Slide Number Placeholder 5"/>
          <p:cNvSpPr>
            <a:spLocks noGrp="1"/>
          </p:cNvSpPr>
          <p:nvPr>
            <p:ph type="sldNum" sz="quarter" idx="12"/>
          </p:nvPr>
        </p:nvSpPr>
        <p:spPr/>
        <p:txBody>
          <a:bodyPr/>
          <a:lstStyle/>
          <a:p>
            <a:fld id="{C64F28B0-E87C-2C4E-8191-107DAFE0325D}" type="slidenum">
              <a:rPr lang="en-US" smtClean="0"/>
              <a:t>21</a:t>
            </a:fld>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81" y="1131891"/>
            <a:ext cx="5705064" cy="1626256"/>
          </a:xfrm>
          <a:prstGeom prst="rect">
            <a:avLst/>
          </a:prstGeom>
        </p:spPr>
      </p:pic>
      <p:sp>
        <p:nvSpPr>
          <p:cNvPr id="25" name="TextBox 24"/>
          <p:cNvSpPr txBox="1"/>
          <p:nvPr/>
        </p:nvSpPr>
        <p:spPr>
          <a:xfrm>
            <a:off x="516266" y="620570"/>
            <a:ext cx="7937237"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Another very successful </a:t>
            </a:r>
            <a:r>
              <a:rPr lang="en-US" dirty="0" err="1"/>
              <a:t>mRICH</a:t>
            </a:r>
            <a:r>
              <a:rPr lang="en-US" dirty="0"/>
              <a:t> prototype beam test at </a:t>
            </a:r>
            <a:r>
              <a:rPr lang="en-US" dirty="0" err="1"/>
              <a:t>Fermilab</a:t>
            </a:r>
            <a:r>
              <a:rPr lang="en-US" dirty="0"/>
              <a:t> (6/25 to 7/6/2018)</a:t>
            </a:r>
          </a:p>
        </p:txBody>
      </p:sp>
      <p:pic>
        <p:nvPicPr>
          <p:cNvPr id="8" name="Picture 7">
            <a:extLst>
              <a:ext uri="{FF2B5EF4-FFF2-40B4-BE49-F238E27FC236}">
                <a16:creationId xmlns:a16="http://schemas.microsoft.com/office/drawing/2014/main" id="{F24398AC-19F3-A34F-873E-737F884AE4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781" y="2900136"/>
            <a:ext cx="2193453" cy="1645090"/>
          </a:xfrm>
          <a:prstGeom prst="rect">
            <a:avLst/>
          </a:prstGeom>
        </p:spPr>
      </p:pic>
      <p:pic>
        <p:nvPicPr>
          <p:cNvPr id="11" name="Picture 10">
            <a:extLst>
              <a:ext uri="{FF2B5EF4-FFF2-40B4-BE49-F238E27FC236}">
                <a16:creationId xmlns:a16="http://schemas.microsoft.com/office/drawing/2014/main" id="{4256A5AA-538C-A24A-A3BD-7C6960CC647C}"/>
              </a:ext>
            </a:extLst>
          </p:cNvPr>
          <p:cNvPicPr>
            <a:picLocks noChangeAspect="1"/>
          </p:cNvPicPr>
          <p:nvPr/>
        </p:nvPicPr>
        <p:blipFill rotWithShape="1">
          <a:blip r:embed="rId5">
            <a:extLst>
              <a:ext uri="{28A0092B-C50C-407E-A947-70E740481C1C}">
                <a14:useLocalDpi xmlns:a14="http://schemas.microsoft.com/office/drawing/2010/main" val="0"/>
              </a:ext>
            </a:extLst>
          </a:blip>
          <a:srcRect l="-167" t="14737" r="19999" b="17777"/>
          <a:stretch/>
        </p:blipFill>
        <p:spPr>
          <a:xfrm>
            <a:off x="2496335" y="2900136"/>
            <a:ext cx="2605647" cy="1645090"/>
          </a:xfrm>
          <a:prstGeom prst="rect">
            <a:avLst/>
          </a:prstGeom>
        </p:spPr>
      </p:pic>
      <p:pic>
        <p:nvPicPr>
          <p:cNvPr id="12" name="Picture 11">
            <a:extLst>
              <a:ext uri="{FF2B5EF4-FFF2-40B4-BE49-F238E27FC236}">
                <a16:creationId xmlns:a16="http://schemas.microsoft.com/office/drawing/2014/main" id="{E4E675E4-8DC5-3449-9446-FB77EB160E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0646" y="1131891"/>
            <a:ext cx="2797859" cy="1626256"/>
          </a:xfrm>
          <a:prstGeom prst="rect">
            <a:avLst/>
          </a:prstGeom>
        </p:spPr>
      </p:pic>
      <p:pic>
        <p:nvPicPr>
          <p:cNvPr id="13" name="Picture 12">
            <a:extLst>
              <a:ext uri="{FF2B5EF4-FFF2-40B4-BE49-F238E27FC236}">
                <a16:creationId xmlns:a16="http://schemas.microsoft.com/office/drawing/2014/main" id="{9FB31B91-0207-4F49-8346-8F27E201BC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143" y="4618926"/>
            <a:ext cx="2431507" cy="1823631"/>
          </a:xfrm>
          <a:prstGeom prst="rect">
            <a:avLst/>
          </a:prstGeom>
        </p:spPr>
      </p:pic>
      <p:pic>
        <p:nvPicPr>
          <p:cNvPr id="15" name="Picture 14">
            <a:extLst>
              <a:ext uri="{FF2B5EF4-FFF2-40B4-BE49-F238E27FC236}">
                <a16:creationId xmlns:a16="http://schemas.microsoft.com/office/drawing/2014/main" id="{6C6D99AC-C48F-2E42-85F5-F7C9F29AB9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0475" y="4618925"/>
            <a:ext cx="2431508" cy="1823631"/>
          </a:xfrm>
          <a:prstGeom prst="rect">
            <a:avLst/>
          </a:prstGeom>
        </p:spPr>
      </p:pic>
      <p:pic>
        <p:nvPicPr>
          <p:cNvPr id="16" name="Picture 15">
            <a:extLst>
              <a:ext uri="{FF2B5EF4-FFF2-40B4-BE49-F238E27FC236}">
                <a16:creationId xmlns:a16="http://schemas.microsoft.com/office/drawing/2014/main" id="{E71B9582-DD29-9D48-995B-359B26D036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1148" y="3089624"/>
            <a:ext cx="3557357" cy="2668018"/>
          </a:xfrm>
          <a:prstGeom prst="rect">
            <a:avLst/>
          </a:prstGeom>
        </p:spPr>
      </p:pic>
      <p:sp>
        <p:nvSpPr>
          <p:cNvPr id="2" name="TextBox 1">
            <a:extLst>
              <a:ext uri="{FF2B5EF4-FFF2-40B4-BE49-F238E27FC236}">
                <a16:creationId xmlns:a16="http://schemas.microsoft.com/office/drawing/2014/main" id="{2B75EB50-88C3-5648-8FBD-B9B00FC19233}"/>
              </a:ext>
            </a:extLst>
          </p:cNvPr>
          <p:cNvSpPr txBox="1"/>
          <p:nvPr/>
        </p:nvSpPr>
        <p:spPr>
          <a:xfrm>
            <a:off x="5288624" y="5796225"/>
            <a:ext cx="3689600" cy="646331"/>
          </a:xfrm>
          <a:prstGeom prst="rect">
            <a:avLst/>
          </a:prstGeom>
          <a:noFill/>
        </p:spPr>
        <p:txBody>
          <a:bodyPr wrap="none" rtlCol="0">
            <a:spAutoFit/>
          </a:bodyPr>
          <a:lstStyle/>
          <a:p>
            <a:r>
              <a:rPr lang="en-US" dirty="0"/>
              <a:t>Group photo (missing two members) </a:t>
            </a:r>
          </a:p>
          <a:p>
            <a:r>
              <a:rPr lang="en-US" dirty="0"/>
              <a:t>   – the first confirmed ring image </a:t>
            </a:r>
          </a:p>
        </p:txBody>
      </p:sp>
    </p:spTree>
    <p:extLst>
      <p:ext uri="{BB962C8B-B14F-4D97-AF65-F5344CB8AC3E}">
        <p14:creationId xmlns:p14="http://schemas.microsoft.com/office/powerpoint/2010/main" val="1175240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3D59F-C03C-1B4D-8102-68BEFA0296A2}"/>
              </a:ext>
            </a:extLst>
          </p:cNvPr>
          <p:cNvSpPr>
            <a:spLocks noGrp="1"/>
          </p:cNvSpPr>
          <p:nvPr>
            <p:ph type="title"/>
          </p:nvPr>
        </p:nvSpPr>
        <p:spPr>
          <a:xfrm>
            <a:off x="0" y="142086"/>
            <a:ext cx="9130039" cy="645060"/>
          </a:xfrm>
        </p:spPr>
        <p:txBody>
          <a:bodyPr>
            <a:noAutofit/>
          </a:bodyPr>
          <a:lstStyle/>
          <a:p>
            <a:r>
              <a:rPr lang="en-US" sz="2800" dirty="0">
                <a:solidFill>
                  <a:srgbClr val="007B00"/>
                </a:solidFill>
              </a:rPr>
              <a:t>1</a:t>
            </a:r>
            <a:r>
              <a:rPr lang="en-US" sz="2800" baseline="30000" dirty="0">
                <a:solidFill>
                  <a:srgbClr val="007B00"/>
                </a:solidFill>
              </a:rPr>
              <a:t>st</a:t>
            </a:r>
            <a:r>
              <a:rPr lang="en-US" sz="2800" dirty="0">
                <a:solidFill>
                  <a:srgbClr val="007B00"/>
                </a:solidFill>
              </a:rPr>
              <a:t> and 2</a:t>
            </a:r>
            <a:r>
              <a:rPr lang="en-US" sz="2800" baseline="30000" dirty="0">
                <a:solidFill>
                  <a:srgbClr val="007B00"/>
                </a:solidFill>
              </a:rPr>
              <a:t>nd</a:t>
            </a:r>
            <a:r>
              <a:rPr lang="en-US" sz="2800" dirty="0">
                <a:solidFill>
                  <a:srgbClr val="007B00"/>
                </a:solidFill>
              </a:rPr>
              <a:t> Beam Test Comparison (120 GeV Proton Beam)</a:t>
            </a:r>
          </a:p>
        </p:txBody>
      </p:sp>
      <p:sp>
        <p:nvSpPr>
          <p:cNvPr id="3" name="Slide Number Placeholder 2">
            <a:extLst>
              <a:ext uri="{FF2B5EF4-FFF2-40B4-BE49-F238E27FC236}">
                <a16:creationId xmlns:a16="http://schemas.microsoft.com/office/drawing/2014/main" id="{3F05C007-C601-0648-A9A6-BB7C2540C461}"/>
              </a:ext>
            </a:extLst>
          </p:cNvPr>
          <p:cNvSpPr>
            <a:spLocks noGrp="1"/>
          </p:cNvSpPr>
          <p:nvPr>
            <p:ph type="sldNum" sz="quarter" idx="12"/>
          </p:nvPr>
        </p:nvSpPr>
        <p:spPr/>
        <p:txBody>
          <a:bodyPr/>
          <a:lstStyle/>
          <a:p>
            <a:fld id="{8F85DECE-709F-5547-99FE-06FE97115E35}" type="slidenum">
              <a:rPr lang="en-US" smtClean="0"/>
              <a:t>22</a:t>
            </a:fld>
            <a:endParaRPr lang="en-US"/>
          </a:p>
        </p:txBody>
      </p:sp>
      <p:grpSp>
        <p:nvGrpSpPr>
          <p:cNvPr id="4" name="Group 3">
            <a:extLst>
              <a:ext uri="{FF2B5EF4-FFF2-40B4-BE49-F238E27FC236}">
                <a16:creationId xmlns:a16="http://schemas.microsoft.com/office/drawing/2014/main" id="{683110A7-8A1C-D64A-A8F2-A3844061B720}"/>
              </a:ext>
            </a:extLst>
          </p:cNvPr>
          <p:cNvGrpSpPr/>
          <p:nvPr/>
        </p:nvGrpSpPr>
        <p:grpSpPr>
          <a:xfrm>
            <a:off x="436259" y="857034"/>
            <a:ext cx="8359576" cy="3007387"/>
            <a:chOff x="383562" y="4074399"/>
            <a:chExt cx="8359576" cy="3007387"/>
          </a:xfrm>
        </p:grpSpPr>
        <p:grpSp>
          <p:nvGrpSpPr>
            <p:cNvPr id="5" name="Group 4">
              <a:extLst>
                <a:ext uri="{FF2B5EF4-FFF2-40B4-BE49-F238E27FC236}">
                  <a16:creationId xmlns:a16="http://schemas.microsoft.com/office/drawing/2014/main" id="{1810D120-8669-D040-9DD1-4CAD3B71A6CA}"/>
                </a:ext>
              </a:extLst>
            </p:cNvPr>
            <p:cNvGrpSpPr/>
            <p:nvPr/>
          </p:nvGrpSpPr>
          <p:grpSpPr>
            <a:xfrm>
              <a:off x="3465945" y="4167694"/>
              <a:ext cx="2540202" cy="2914092"/>
              <a:chOff x="3465945" y="4167694"/>
              <a:chExt cx="2540202" cy="2914092"/>
            </a:xfrm>
          </p:grpSpPr>
          <p:pic>
            <p:nvPicPr>
              <p:cNvPr id="13" name="Content Placeholder 11">
                <a:extLst>
                  <a:ext uri="{FF2B5EF4-FFF2-40B4-BE49-F238E27FC236}">
                    <a16:creationId xmlns:a16="http://schemas.microsoft.com/office/drawing/2014/main" id="{926C4C30-29B5-7845-8919-B55091750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5945" y="4167694"/>
                <a:ext cx="2540202" cy="2188656"/>
              </a:xfrm>
              <a:prstGeom prst="rect">
                <a:avLst/>
              </a:prstGeom>
            </p:spPr>
          </p:pic>
          <p:sp>
            <p:nvSpPr>
              <p:cNvPr id="15" name="Cross 14">
                <a:extLst>
                  <a:ext uri="{FF2B5EF4-FFF2-40B4-BE49-F238E27FC236}">
                    <a16:creationId xmlns:a16="http://schemas.microsoft.com/office/drawing/2014/main" id="{10BBD2AC-B41C-4E49-8719-5835E4691F81}"/>
                  </a:ext>
                </a:extLst>
              </p:cNvPr>
              <p:cNvSpPr/>
              <p:nvPr/>
            </p:nvSpPr>
            <p:spPr>
              <a:xfrm rot="2700000">
                <a:off x="4517392" y="5109412"/>
                <a:ext cx="305219" cy="305219"/>
              </a:xfrm>
              <a:prstGeom prst="plus">
                <a:avLst>
                  <a:gd name="adj" fmla="val 47318"/>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3806EC3-03C1-CC4F-A43F-8EE222A739EC}"/>
                  </a:ext>
                </a:extLst>
              </p:cNvPr>
              <p:cNvSpPr txBox="1"/>
              <p:nvPr/>
            </p:nvSpPr>
            <p:spPr>
              <a:xfrm>
                <a:off x="3927257" y="6620121"/>
                <a:ext cx="1533818" cy="461665"/>
              </a:xfrm>
              <a:prstGeom prst="rect">
                <a:avLst/>
              </a:prstGeom>
              <a:noFill/>
              <a:ln>
                <a:solidFill>
                  <a:schemeClr val="tx1"/>
                </a:solidFill>
              </a:ln>
            </p:spPr>
            <p:txBody>
              <a:bodyPr wrap="none" rtlCol="0">
                <a:spAutoFit/>
              </a:bodyPr>
              <a:lstStyle/>
              <a:p>
                <a:pPr algn="ctr"/>
                <a:r>
                  <a:rPr lang="en-US" sz="1200" dirty="0"/>
                  <a:t>Images from 120 GeV</a:t>
                </a:r>
              </a:p>
              <a:p>
                <a:pPr algn="ctr"/>
                <a:r>
                  <a:rPr lang="en-US" sz="1200" dirty="0"/>
                  <a:t>Proton beam</a:t>
                </a:r>
              </a:p>
            </p:txBody>
          </p:sp>
        </p:grpSp>
        <p:grpSp>
          <p:nvGrpSpPr>
            <p:cNvPr id="6" name="Group 5">
              <a:extLst>
                <a:ext uri="{FF2B5EF4-FFF2-40B4-BE49-F238E27FC236}">
                  <a16:creationId xmlns:a16="http://schemas.microsoft.com/office/drawing/2014/main" id="{94F8DFB4-0850-7842-A34C-56BF523588B7}"/>
                </a:ext>
              </a:extLst>
            </p:cNvPr>
            <p:cNvGrpSpPr/>
            <p:nvPr/>
          </p:nvGrpSpPr>
          <p:grpSpPr>
            <a:xfrm>
              <a:off x="6143117" y="4170515"/>
              <a:ext cx="2528928" cy="2848437"/>
              <a:chOff x="6143117" y="4170515"/>
              <a:chExt cx="2528928" cy="2848437"/>
            </a:xfrm>
          </p:grpSpPr>
          <p:pic>
            <p:nvPicPr>
              <p:cNvPr id="10" name="Picture 9">
                <a:extLst>
                  <a:ext uri="{FF2B5EF4-FFF2-40B4-BE49-F238E27FC236}">
                    <a16:creationId xmlns:a16="http://schemas.microsoft.com/office/drawing/2014/main" id="{7700BC97-FEEA-2B4B-A6DC-295F63322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3117" y="4170515"/>
                <a:ext cx="2528928" cy="2176574"/>
              </a:xfrm>
              <a:prstGeom prst="rect">
                <a:avLst/>
              </a:prstGeom>
            </p:spPr>
          </p:pic>
          <p:sp>
            <p:nvSpPr>
              <p:cNvPr id="11" name="TextBox 10">
                <a:extLst>
                  <a:ext uri="{FF2B5EF4-FFF2-40B4-BE49-F238E27FC236}">
                    <a16:creationId xmlns:a16="http://schemas.microsoft.com/office/drawing/2014/main" id="{3C99A46E-6C74-A34C-9500-AAF389CDFCD7}"/>
                  </a:ext>
                </a:extLst>
              </p:cNvPr>
              <p:cNvSpPr txBox="1"/>
              <p:nvPr/>
            </p:nvSpPr>
            <p:spPr>
              <a:xfrm>
                <a:off x="6770570" y="6557287"/>
                <a:ext cx="1287981" cy="461665"/>
              </a:xfrm>
              <a:prstGeom prst="rect">
                <a:avLst/>
              </a:prstGeom>
              <a:noFill/>
              <a:ln>
                <a:solidFill>
                  <a:schemeClr val="tx1"/>
                </a:solidFill>
              </a:ln>
            </p:spPr>
            <p:txBody>
              <a:bodyPr wrap="none" rtlCol="0">
                <a:spAutoFit/>
              </a:bodyPr>
              <a:lstStyle/>
              <a:p>
                <a:pPr algn="ctr"/>
                <a:r>
                  <a:rPr lang="en-US" sz="1200" dirty="0"/>
                  <a:t>Simulated Images</a:t>
                </a:r>
              </a:p>
              <a:p>
                <a:pPr algn="ctr"/>
                <a:r>
                  <a:rPr lang="en-US" sz="1200" dirty="0"/>
                  <a:t>Using GEANT4</a:t>
                </a:r>
              </a:p>
            </p:txBody>
          </p:sp>
          <p:sp>
            <p:nvSpPr>
              <p:cNvPr id="12" name="Cross 11">
                <a:extLst>
                  <a:ext uri="{FF2B5EF4-FFF2-40B4-BE49-F238E27FC236}">
                    <a16:creationId xmlns:a16="http://schemas.microsoft.com/office/drawing/2014/main" id="{0C14E4D3-46EC-3B45-BD22-FD0F064418AE}"/>
                  </a:ext>
                </a:extLst>
              </p:cNvPr>
              <p:cNvSpPr/>
              <p:nvPr/>
            </p:nvSpPr>
            <p:spPr>
              <a:xfrm rot="2700000">
                <a:off x="7200429" y="5106189"/>
                <a:ext cx="305219" cy="305219"/>
              </a:xfrm>
              <a:prstGeom prst="plus">
                <a:avLst>
                  <a:gd name="adj" fmla="val 47318"/>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8D1A31AD-FBD3-784E-91BA-100A3F441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308328"/>
              <a:ext cx="2780145" cy="1818554"/>
            </a:xfrm>
            <a:prstGeom prst="rect">
              <a:avLst/>
            </a:prstGeom>
          </p:spPr>
        </p:pic>
        <p:sp>
          <p:nvSpPr>
            <p:cNvPr id="8" name="TextBox 7">
              <a:extLst>
                <a:ext uri="{FF2B5EF4-FFF2-40B4-BE49-F238E27FC236}">
                  <a16:creationId xmlns:a16="http://schemas.microsoft.com/office/drawing/2014/main" id="{8C692412-734E-A048-94EB-DBCF1D693AF8}"/>
                </a:ext>
              </a:extLst>
            </p:cNvPr>
            <p:cNvSpPr txBox="1"/>
            <p:nvPr/>
          </p:nvSpPr>
          <p:spPr>
            <a:xfrm>
              <a:off x="383562" y="6077923"/>
              <a:ext cx="2927419" cy="400110"/>
            </a:xfrm>
            <a:prstGeom prst="rect">
              <a:avLst/>
            </a:prstGeom>
            <a:noFill/>
          </p:spPr>
          <p:txBody>
            <a:bodyPr wrap="square" rtlCol="0">
              <a:spAutoFit/>
            </a:bodyPr>
            <a:lstStyle/>
            <a:p>
              <a:pPr algn="just"/>
              <a:r>
                <a:rPr lang="en-US" sz="1000" dirty="0"/>
                <a:t>1</a:t>
              </a:r>
              <a:r>
                <a:rPr lang="en-US" sz="1000" baseline="30000" dirty="0"/>
                <a:t>st</a:t>
              </a:r>
              <a:r>
                <a:rPr lang="en-US" sz="1000" dirty="0"/>
                <a:t> </a:t>
              </a:r>
              <a:r>
                <a:rPr lang="en-US" sz="1000" dirty="0" err="1"/>
                <a:t>mRICH</a:t>
              </a:r>
              <a:r>
                <a:rPr lang="en-US" sz="1000" dirty="0"/>
                <a:t> prototype was tested at </a:t>
              </a:r>
              <a:r>
                <a:rPr lang="en-US" sz="1000" dirty="0" err="1"/>
                <a:t>Fermilab</a:t>
              </a:r>
              <a:r>
                <a:rPr lang="en-US" sz="1000" dirty="0"/>
                <a:t> Test Beam Facility in April 2016</a:t>
              </a:r>
            </a:p>
          </p:txBody>
        </p:sp>
        <p:sp>
          <p:nvSpPr>
            <p:cNvPr id="9" name="TextBox 8">
              <a:extLst>
                <a:ext uri="{FF2B5EF4-FFF2-40B4-BE49-F238E27FC236}">
                  <a16:creationId xmlns:a16="http://schemas.microsoft.com/office/drawing/2014/main" id="{BB4A6731-687C-8140-95E1-97698C154869}"/>
                </a:ext>
              </a:extLst>
            </p:cNvPr>
            <p:cNvSpPr txBox="1"/>
            <p:nvPr/>
          </p:nvSpPr>
          <p:spPr>
            <a:xfrm>
              <a:off x="513538" y="4074399"/>
              <a:ext cx="8229600" cy="338554"/>
            </a:xfrm>
            <a:prstGeom prst="rect">
              <a:avLst/>
            </a:prstGeom>
            <a:noFill/>
          </p:spPr>
          <p:txBody>
            <a:bodyPr wrap="square" rtlCol="0">
              <a:spAutoFit/>
            </a:bodyPr>
            <a:lstStyle/>
            <a:p>
              <a:pPr algn="ctr"/>
              <a:r>
                <a:rPr lang="en-US" sz="1600" dirty="0"/>
                <a:t>The 1</a:t>
              </a:r>
              <a:r>
                <a:rPr lang="en-US" sz="1600" baseline="30000" dirty="0"/>
                <a:t>st</a:t>
              </a:r>
              <a:r>
                <a:rPr lang="en-US" sz="1600" dirty="0"/>
                <a:t> test beam result </a:t>
              </a:r>
              <a:r>
                <a:rPr lang="en-US" sz="1600" dirty="0">
                  <a:solidFill>
                    <a:schemeClr val="accent5"/>
                  </a:solidFill>
                </a:rPr>
                <a:t>verified </a:t>
              </a:r>
              <a:r>
                <a:rPr lang="en-US" sz="1600" dirty="0" err="1">
                  <a:solidFill>
                    <a:schemeClr val="accent5"/>
                  </a:solidFill>
                </a:rPr>
                <a:t>mRICH</a:t>
              </a:r>
              <a:r>
                <a:rPr lang="en-US" sz="1600" dirty="0">
                  <a:solidFill>
                    <a:schemeClr val="accent5"/>
                  </a:solidFill>
                </a:rPr>
                <a:t> working principle </a:t>
              </a:r>
              <a:r>
                <a:rPr lang="en-US" sz="1600" dirty="0"/>
                <a:t>and validated simulation</a:t>
              </a:r>
            </a:p>
          </p:txBody>
        </p:sp>
      </p:grpSp>
      <p:grpSp>
        <p:nvGrpSpPr>
          <p:cNvPr id="42" name="Group 41">
            <a:extLst>
              <a:ext uri="{FF2B5EF4-FFF2-40B4-BE49-F238E27FC236}">
                <a16:creationId xmlns:a16="http://schemas.microsoft.com/office/drawing/2014/main" id="{2AD9573D-EA01-A549-BD9A-C0A6DFFA65BE}"/>
              </a:ext>
            </a:extLst>
          </p:cNvPr>
          <p:cNvGrpSpPr/>
          <p:nvPr/>
        </p:nvGrpSpPr>
        <p:grpSpPr>
          <a:xfrm>
            <a:off x="351530" y="3621617"/>
            <a:ext cx="8526043" cy="2928876"/>
            <a:chOff x="397805" y="3570754"/>
            <a:chExt cx="8526043" cy="2928876"/>
          </a:xfrm>
        </p:grpSpPr>
        <p:pic>
          <p:nvPicPr>
            <p:cNvPr id="17" name="image17.png">
              <a:extLst>
                <a:ext uri="{FF2B5EF4-FFF2-40B4-BE49-F238E27FC236}">
                  <a16:creationId xmlns:a16="http://schemas.microsoft.com/office/drawing/2014/main" id="{FBB2F0FB-E934-2141-8D37-EA4256D6AAED}"/>
                </a:ext>
              </a:extLst>
            </p:cNvPr>
            <p:cNvPicPr/>
            <p:nvPr/>
          </p:nvPicPr>
          <p:blipFill>
            <a:blip r:embed="rId5"/>
            <a:srcRect/>
            <a:stretch>
              <a:fillRect/>
            </a:stretch>
          </p:blipFill>
          <p:spPr>
            <a:xfrm>
              <a:off x="3493124" y="4187303"/>
              <a:ext cx="2631358" cy="2139702"/>
            </a:xfrm>
            <a:prstGeom prst="rect">
              <a:avLst/>
            </a:prstGeom>
            <a:ln/>
          </p:spPr>
        </p:pic>
        <p:pic>
          <p:nvPicPr>
            <p:cNvPr id="20" name="Picture 19">
              <a:extLst>
                <a:ext uri="{FF2B5EF4-FFF2-40B4-BE49-F238E27FC236}">
                  <a16:creationId xmlns:a16="http://schemas.microsoft.com/office/drawing/2014/main" id="{4CDAD9CF-2FCA-434D-AB3F-38DDF199D795}"/>
                </a:ext>
              </a:extLst>
            </p:cNvPr>
            <p:cNvPicPr>
              <a:picLocks noChangeAspect="1"/>
            </p:cNvPicPr>
            <p:nvPr/>
          </p:nvPicPr>
          <p:blipFill rotWithShape="1">
            <a:blip r:embed="rId6"/>
            <a:srcRect l="14657" t="18788" r="10611" b="3811"/>
            <a:stretch/>
          </p:blipFill>
          <p:spPr>
            <a:xfrm>
              <a:off x="710210" y="4362269"/>
              <a:ext cx="2302608" cy="1618332"/>
            </a:xfrm>
            <a:prstGeom prst="rect">
              <a:avLst/>
            </a:prstGeom>
          </p:spPr>
        </p:pic>
        <p:sp>
          <p:nvSpPr>
            <p:cNvPr id="21" name="TextBox 20">
              <a:extLst>
                <a:ext uri="{FF2B5EF4-FFF2-40B4-BE49-F238E27FC236}">
                  <a16:creationId xmlns:a16="http://schemas.microsoft.com/office/drawing/2014/main" id="{FD012056-2197-C748-9149-221B75048FE0}"/>
                </a:ext>
              </a:extLst>
            </p:cNvPr>
            <p:cNvSpPr txBox="1"/>
            <p:nvPr/>
          </p:nvSpPr>
          <p:spPr>
            <a:xfrm>
              <a:off x="397805" y="5980601"/>
              <a:ext cx="2927419" cy="400110"/>
            </a:xfrm>
            <a:prstGeom prst="rect">
              <a:avLst/>
            </a:prstGeom>
            <a:noFill/>
          </p:spPr>
          <p:txBody>
            <a:bodyPr wrap="square" rtlCol="0">
              <a:spAutoFit/>
            </a:bodyPr>
            <a:lstStyle/>
            <a:p>
              <a:pPr algn="just"/>
              <a:r>
                <a:rPr lang="en-US" sz="1000" dirty="0"/>
                <a:t>2</a:t>
              </a:r>
              <a:r>
                <a:rPr lang="en-US" sz="1000" baseline="30000" dirty="0"/>
                <a:t>nd</a:t>
              </a:r>
              <a:r>
                <a:rPr lang="en-US" sz="1000" dirty="0"/>
                <a:t> </a:t>
              </a:r>
              <a:r>
                <a:rPr lang="en-US" sz="1000" dirty="0" err="1"/>
                <a:t>mRICH</a:t>
              </a:r>
              <a:r>
                <a:rPr lang="en-US" sz="1000" dirty="0"/>
                <a:t> prototype was tested at </a:t>
              </a:r>
              <a:r>
                <a:rPr lang="en-US" sz="1000" dirty="0" err="1"/>
                <a:t>Fermilab</a:t>
              </a:r>
              <a:r>
                <a:rPr lang="en-US" sz="1000" dirty="0"/>
                <a:t> Test Beam Facility in June/July 2018</a:t>
              </a:r>
            </a:p>
          </p:txBody>
        </p:sp>
        <p:sp>
          <p:nvSpPr>
            <p:cNvPr id="22" name="TextBox 21">
              <a:extLst>
                <a:ext uri="{FF2B5EF4-FFF2-40B4-BE49-F238E27FC236}">
                  <a16:creationId xmlns:a16="http://schemas.microsoft.com/office/drawing/2014/main" id="{79957F9F-F2EA-5149-84EF-253084F0A679}"/>
                </a:ext>
              </a:extLst>
            </p:cNvPr>
            <p:cNvSpPr txBox="1"/>
            <p:nvPr/>
          </p:nvSpPr>
          <p:spPr>
            <a:xfrm>
              <a:off x="408205" y="3687952"/>
              <a:ext cx="2965872" cy="646331"/>
            </a:xfrm>
            <a:prstGeom prst="rect">
              <a:avLst/>
            </a:prstGeom>
            <a:noFill/>
          </p:spPr>
          <p:txBody>
            <a:bodyPr wrap="square" rtlCol="0">
              <a:spAutoFit/>
            </a:bodyPr>
            <a:lstStyle/>
            <a:p>
              <a:r>
                <a:rPr lang="en-US" sz="1200" dirty="0"/>
                <a:t>New features: a) separation of optical and electronic components; b) longer focal length (6”); c) 3mm x 3mm photosensors. </a:t>
              </a:r>
            </a:p>
          </p:txBody>
        </p:sp>
        <p:grpSp>
          <p:nvGrpSpPr>
            <p:cNvPr id="30" name="Group 29">
              <a:extLst>
                <a:ext uri="{FF2B5EF4-FFF2-40B4-BE49-F238E27FC236}">
                  <a16:creationId xmlns:a16="http://schemas.microsoft.com/office/drawing/2014/main" id="{C2284798-DE7C-5A4C-A615-B3030C78D5C8}"/>
                </a:ext>
              </a:extLst>
            </p:cNvPr>
            <p:cNvGrpSpPr/>
            <p:nvPr/>
          </p:nvGrpSpPr>
          <p:grpSpPr>
            <a:xfrm>
              <a:off x="6124482" y="4014679"/>
              <a:ext cx="2799366" cy="2484951"/>
              <a:chOff x="6124482" y="4014679"/>
              <a:chExt cx="2799366" cy="2484951"/>
            </a:xfrm>
          </p:grpSpPr>
          <p:pic>
            <p:nvPicPr>
              <p:cNvPr id="16" name="Picture 15">
                <a:extLst>
                  <a:ext uri="{FF2B5EF4-FFF2-40B4-BE49-F238E27FC236}">
                    <a16:creationId xmlns:a16="http://schemas.microsoft.com/office/drawing/2014/main" id="{D3D1AC05-73ED-AA4D-9527-07E99E5875C9}"/>
                  </a:ext>
                </a:extLst>
              </p:cNvPr>
              <p:cNvPicPr>
                <a:picLocks noChangeAspect="1"/>
              </p:cNvPicPr>
              <p:nvPr/>
            </p:nvPicPr>
            <p:blipFill rotWithShape="1">
              <a:blip r:embed="rId7"/>
              <a:srcRect r="64366" b="49762"/>
              <a:stretch/>
            </p:blipFill>
            <p:spPr>
              <a:xfrm>
                <a:off x="6124482" y="4014679"/>
                <a:ext cx="2799366" cy="2484951"/>
              </a:xfrm>
              <a:prstGeom prst="rect">
                <a:avLst/>
              </a:prstGeom>
            </p:spPr>
          </p:pic>
          <p:sp>
            <p:nvSpPr>
              <p:cNvPr id="29" name="Rectangle 28">
                <a:extLst>
                  <a:ext uri="{FF2B5EF4-FFF2-40B4-BE49-F238E27FC236}">
                    <a16:creationId xmlns:a16="http://schemas.microsoft.com/office/drawing/2014/main" id="{62DB699A-DD55-9640-BE3B-D387C67D8CB2}"/>
                  </a:ext>
                </a:extLst>
              </p:cNvPr>
              <p:cNvSpPr/>
              <p:nvPr/>
            </p:nvSpPr>
            <p:spPr>
              <a:xfrm>
                <a:off x="6823267" y="4055469"/>
                <a:ext cx="1231829" cy="154199"/>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8731164-4288-2748-B9E9-0573B6538A14}"/>
                </a:ext>
              </a:extLst>
            </p:cNvPr>
            <p:cNvGrpSpPr/>
            <p:nvPr/>
          </p:nvGrpSpPr>
          <p:grpSpPr>
            <a:xfrm>
              <a:off x="408205" y="3570754"/>
              <a:ext cx="8387630" cy="17856"/>
              <a:chOff x="408205" y="3570754"/>
              <a:chExt cx="8387630" cy="17856"/>
            </a:xfrm>
          </p:grpSpPr>
          <p:cxnSp>
            <p:nvCxnSpPr>
              <p:cNvPr id="35" name="Straight Connector 34">
                <a:extLst>
                  <a:ext uri="{FF2B5EF4-FFF2-40B4-BE49-F238E27FC236}">
                    <a16:creationId xmlns:a16="http://schemas.microsoft.com/office/drawing/2014/main" id="{9312A1EC-0F53-0049-8482-FF99D2D07A44}"/>
                  </a:ext>
                </a:extLst>
              </p:cNvPr>
              <p:cNvCxnSpPr>
                <a:cxnSpLocks/>
              </p:cNvCxnSpPr>
              <p:nvPr/>
            </p:nvCxnSpPr>
            <p:spPr>
              <a:xfrm>
                <a:off x="408205" y="3570754"/>
                <a:ext cx="350068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3CDC4F1-D0ED-EC48-969A-CE29B134DCDF}"/>
                  </a:ext>
                </a:extLst>
              </p:cNvPr>
              <p:cNvCxnSpPr>
                <a:cxnSpLocks/>
              </p:cNvCxnSpPr>
              <p:nvPr/>
            </p:nvCxnSpPr>
            <p:spPr>
              <a:xfrm>
                <a:off x="5651551" y="3588610"/>
                <a:ext cx="1088525"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BA739D58-9296-AF4D-988C-08F56627B7B1}"/>
                  </a:ext>
                </a:extLst>
              </p:cNvPr>
              <p:cNvCxnSpPr>
                <a:cxnSpLocks/>
              </p:cNvCxnSpPr>
              <p:nvPr/>
            </p:nvCxnSpPr>
            <p:spPr>
              <a:xfrm flipV="1">
                <a:off x="8180693" y="3570754"/>
                <a:ext cx="615142" cy="3544"/>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grpSp>
      <p:grpSp>
        <p:nvGrpSpPr>
          <p:cNvPr id="31" name="Group 30">
            <a:extLst>
              <a:ext uri="{FF2B5EF4-FFF2-40B4-BE49-F238E27FC236}">
                <a16:creationId xmlns:a16="http://schemas.microsoft.com/office/drawing/2014/main" id="{352E8ED3-9F65-D642-86B6-CB7E0040FE71}"/>
              </a:ext>
            </a:extLst>
          </p:cNvPr>
          <p:cNvGrpSpPr/>
          <p:nvPr/>
        </p:nvGrpSpPr>
        <p:grpSpPr>
          <a:xfrm>
            <a:off x="4660306" y="3054611"/>
            <a:ext cx="2888581" cy="1086044"/>
            <a:chOff x="4635584" y="3059150"/>
            <a:chExt cx="2888581" cy="1086044"/>
          </a:xfrm>
        </p:grpSpPr>
        <p:sp>
          <p:nvSpPr>
            <p:cNvPr id="23" name="Up Arrow 22">
              <a:extLst>
                <a:ext uri="{FF2B5EF4-FFF2-40B4-BE49-F238E27FC236}">
                  <a16:creationId xmlns:a16="http://schemas.microsoft.com/office/drawing/2014/main" id="{02BEF2A4-D54E-664D-95AB-130E67F2862F}"/>
                </a:ext>
              </a:extLst>
            </p:cNvPr>
            <p:cNvSpPr/>
            <p:nvPr/>
          </p:nvSpPr>
          <p:spPr>
            <a:xfrm>
              <a:off x="4635584" y="3129725"/>
              <a:ext cx="174227" cy="27303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Up Arrow 23">
              <a:extLst>
                <a:ext uri="{FF2B5EF4-FFF2-40B4-BE49-F238E27FC236}">
                  <a16:creationId xmlns:a16="http://schemas.microsoft.com/office/drawing/2014/main" id="{1AD3C958-2768-794F-B0DD-CD73153BE528}"/>
                </a:ext>
              </a:extLst>
            </p:cNvPr>
            <p:cNvSpPr/>
            <p:nvPr/>
          </p:nvSpPr>
          <p:spPr>
            <a:xfrm rot="10800000">
              <a:off x="4635584" y="3872162"/>
              <a:ext cx="174227" cy="27303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Up Arrow 25">
              <a:extLst>
                <a:ext uri="{FF2B5EF4-FFF2-40B4-BE49-F238E27FC236}">
                  <a16:creationId xmlns:a16="http://schemas.microsoft.com/office/drawing/2014/main" id="{CF5D269B-7EBF-9E47-BE3C-7D114DC99555}"/>
                </a:ext>
              </a:extLst>
            </p:cNvPr>
            <p:cNvSpPr/>
            <p:nvPr/>
          </p:nvSpPr>
          <p:spPr>
            <a:xfrm rot="10800000">
              <a:off x="7349938" y="3811665"/>
              <a:ext cx="174227" cy="27303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Up Arrow 24">
              <a:extLst>
                <a:ext uri="{FF2B5EF4-FFF2-40B4-BE49-F238E27FC236}">
                  <a16:creationId xmlns:a16="http://schemas.microsoft.com/office/drawing/2014/main" id="{D29470CC-7E57-7946-9BA2-95C7E5CE0028}"/>
                </a:ext>
              </a:extLst>
            </p:cNvPr>
            <p:cNvSpPr/>
            <p:nvPr/>
          </p:nvSpPr>
          <p:spPr>
            <a:xfrm>
              <a:off x="7340225" y="3059150"/>
              <a:ext cx="174227" cy="27303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9713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linds(horizontal)">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3D59F-C03C-1B4D-8102-68BEFA0296A2}"/>
              </a:ext>
            </a:extLst>
          </p:cNvPr>
          <p:cNvSpPr>
            <a:spLocks noGrp="1"/>
          </p:cNvSpPr>
          <p:nvPr>
            <p:ph type="title"/>
          </p:nvPr>
        </p:nvSpPr>
        <p:spPr>
          <a:xfrm>
            <a:off x="0" y="142086"/>
            <a:ext cx="9130039" cy="645060"/>
          </a:xfrm>
        </p:spPr>
        <p:txBody>
          <a:bodyPr>
            <a:noAutofit/>
          </a:bodyPr>
          <a:lstStyle/>
          <a:p>
            <a:r>
              <a:rPr lang="en-US" sz="2800" dirty="0">
                <a:solidFill>
                  <a:srgbClr val="007B00"/>
                </a:solidFill>
              </a:rPr>
              <a:t>Completed Data QA Analysis for the 2</a:t>
            </a:r>
            <a:r>
              <a:rPr lang="en-US" sz="2800" baseline="30000" dirty="0">
                <a:solidFill>
                  <a:srgbClr val="007B00"/>
                </a:solidFill>
              </a:rPr>
              <a:t>nd</a:t>
            </a:r>
            <a:r>
              <a:rPr lang="en-US" sz="2800" dirty="0">
                <a:solidFill>
                  <a:srgbClr val="007B00"/>
                </a:solidFill>
              </a:rPr>
              <a:t> Beam Test</a:t>
            </a:r>
          </a:p>
        </p:txBody>
      </p:sp>
      <p:sp>
        <p:nvSpPr>
          <p:cNvPr id="3" name="Slide Number Placeholder 2">
            <a:extLst>
              <a:ext uri="{FF2B5EF4-FFF2-40B4-BE49-F238E27FC236}">
                <a16:creationId xmlns:a16="http://schemas.microsoft.com/office/drawing/2014/main" id="{3F05C007-C601-0648-A9A6-BB7C2540C461}"/>
              </a:ext>
            </a:extLst>
          </p:cNvPr>
          <p:cNvSpPr>
            <a:spLocks noGrp="1"/>
          </p:cNvSpPr>
          <p:nvPr>
            <p:ph type="sldNum" sz="quarter" idx="12"/>
          </p:nvPr>
        </p:nvSpPr>
        <p:spPr/>
        <p:txBody>
          <a:bodyPr/>
          <a:lstStyle/>
          <a:p>
            <a:fld id="{8F85DECE-709F-5547-99FE-06FE97115E35}" type="slidenum">
              <a:rPr lang="en-US" smtClean="0"/>
              <a:t>23</a:t>
            </a:fld>
            <a:endParaRPr lang="en-US" dirty="0"/>
          </a:p>
        </p:txBody>
      </p:sp>
      <p:pic>
        <p:nvPicPr>
          <p:cNvPr id="33" name="image17.png">
            <a:extLst>
              <a:ext uri="{FF2B5EF4-FFF2-40B4-BE49-F238E27FC236}">
                <a16:creationId xmlns:a16="http://schemas.microsoft.com/office/drawing/2014/main" id="{7E647B99-65D5-9946-96D6-1C757150B5D4}"/>
              </a:ext>
            </a:extLst>
          </p:cNvPr>
          <p:cNvPicPr/>
          <p:nvPr/>
        </p:nvPicPr>
        <p:blipFill>
          <a:blip r:embed="rId2"/>
          <a:srcRect/>
          <a:stretch>
            <a:fillRect/>
          </a:stretch>
        </p:blipFill>
        <p:spPr>
          <a:xfrm>
            <a:off x="216059" y="1109744"/>
            <a:ext cx="2945948" cy="2530217"/>
          </a:xfrm>
          <a:prstGeom prst="rect">
            <a:avLst/>
          </a:prstGeom>
          <a:ln/>
        </p:spPr>
      </p:pic>
      <p:pic>
        <p:nvPicPr>
          <p:cNvPr id="34" name="image15.png">
            <a:extLst>
              <a:ext uri="{FF2B5EF4-FFF2-40B4-BE49-F238E27FC236}">
                <a16:creationId xmlns:a16="http://schemas.microsoft.com/office/drawing/2014/main" id="{3AA4502B-A4A0-3547-9739-44FB363C2315}"/>
              </a:ext>
            </a:extLst>
          </p:cNvPr>
          <p:cNvPicPr/>
          <p:nvPr/>
        </p:nvPicPr>
        <p:blipFill>
          <a:blip r:embed="rId3"/>
          <a:srcRect/>
          <a:stretch>
            <a:fillRect/>
          </a:stretch>
        </p:blipFill>
        <p:spPr>
          <a:xfrm>
            <a:off x="3199287" y="1109744"/>
            <a:ext cx="2806022" cy="2530217"/>
          </a:xfrm>
          <a:prstGeom prst="rect">
            <a:avLst/>
          </a:prstGeom>
          <a:ln/>
        </p:spPr>
      </p:pic>
      <p:pic>
        <p:nvPicPr>
          <p:cNvPr id="37" name="image21.png">
            <a:extLst>
              <a:ext uri="{FF2B5EF4-FFF2-40B4-BE49-F238E27FC236}">
                <a16:creationId xmlns:a16="http://schemas.microsoft.com/office/drawing/2014/main" id="{B453B817-084F-964A-9606-5612A679AC0C}"/>
              </a:ext>
            </a:extLst>
          </p:cNvPr>
          <p:cNvPicPr/>
          <p:nvPr/>
        </p:nvPicPr>
        <p:blipFill>
          <a:blip r:embed="rId4"/>
          <a:srcRect/>
          <a:stretch>
            <a:fillRect/>
          </a:stretch>
        </p:blipFill>
        <p:spPr>
          <a:xfrm>
            <a:off x="6042589" y="1111347"/>
            <a:ext cx="2787303" cy="2480081"/>
          </a:xfrm>
          <a:prstGeom prst="rect">
            <a:avLst/>
          </a:prstGeom>
          <a:ln/>
        </p:spPr>
      </p:pic>
      <p:sp>
        <p:nvSpPr>
          <p:cNvPr id="18" name="TextBox 17">
            <a:extLst>
              <a:ext uri="{FF2B5EF4-FFF2-40B4-BE49-F238E27FC236}">
                <a16:creationId xmlns:a16="http://schemas.microsoft.com/office/drawing/2014/main" id="{19A8361A-9097-1C4F-B2D9-838D00353498}"/>
              </a:ext>
            </a:extLst>
          </p:cNvPr>
          <p:cNvSpPr txBox="1"/>
          <p:nvPr/>
        </p:nvSpPr>
        <p:spPr>
          <a:xfrm>
            <a:off x="515419" y="3687067"/>
            <a:ext cx="2275529" cy="1754326"/>
          </a:xfrm>
          <a:prstGeom prst="rect">
            <a:avLst/>
          </a:prstGeom>
          <a:noFill/>
        </p:spPr>
        <p:txBody>
          <a:bodyPr wrap="square" rtlCol="0">
            <a:spAutoFit/>
          </a:bodyPr>
          <a:lstStyle/>
          <a:p>
            <a:r>
              <a:rPr lang="en-US" b="1" dirty="0"/>
              <a:t>Left</a:t>
            </a:r>
            <a:r>
              <a:rPr lang="en-US" dirty="0"/>
              <a:t>: ring images formed by 120-GeV primary proton beam incident on the center of </a:t>
            </a:r>
            <a:r>
              <a:rPr lang="en-US" dirty="0" err="1"/>
              <a:t>mRICH</a:t>
            </a:r>
            <a:r>
              <a:rPr lang="en-US" dirty="0"/>
              <a:t>. White gaps are the PMT frames.</a:t>
            </a:r>
          </a:p>
        </p:txBody>
      </p:sp>
      <p:sp>
        <p:nvSpPr>
          <p:cNvPr id="19" name="Rectangle 18">
            <a:extLst>
              <a:ext uri="{FF2B5EF4-FFF2-40B4-BE49-F238E27FC236}">
                <a16:creationId xmlns:a16="http://schemas.microsoft.com/office/drawing/2014/main" id="{4AF09EFF-3284-C94A-A63D-08F4A58C8FDB}"/>
              </a:ext>
            </a:extLst>
          </p:cNvPr>
          <p:cNvSpPr/>
          <p:nvPr/>
        </p:nvSpPr>
        <p:spPr>
          <a:xfrm>
            <a:off x="616630" y="794665"/>
            <a:ext cx="7971335" cy="369332"/>
          </a:xfrm>
          <a:prstGeom prst="rect">
            <a:avLst/>
          </a:prstGeom>
        </p:spPr>
        <p:txBody>
          <a:bodyPr wrap="square">
            <a:spAutoFit/>
          </a:bodyPr>
          <a:lstStyle/>
          <a:p>
            <a:r>
              <a:rPr lang="en-US" dirty="0"/>
              <a:t>Examples of cumulative ring images from the second </a:t>
            </a:r>
            <a:r>
              <a:rPr lang="en-US" dirty="0" err="1"/>
              <a:t>mRICH</a:t>
            </a:r>
            <a:r>
              <a:rPr lang="en-US" dirty="0"/>
              <a:t> prototype beam test</a:t>
            </a:r>
          </a:p>
        </p:txBody>
      </p:sp>
      <p:sp>
        <p:nvSpPr>
          <p:cNvPr id="27" name="TextBox 26">
            <a:extLst>
              <a:ext uri="{FF2B5EF4-FFF2-40B4-BE49-F238E27FC236}">
                <a16:creationId xmlns:a16="http://schemas.microsoft.com/office/drawing/2014/main" id="{AB77910D-A2FE-2B41-85B8-F01E652B12F8}"/>
              </a:ext>
            </a:extLst>
          </p:cNvPr>
          <p:cNvSpPr txBox="1"/>
          <p:nvPr/>
        </p:nvSpPr>
        <p:spPr>
          <a:xfrm>
            <a:off x="3395843" y="3687067"/>
            <a:ext cx="2338352" cy="1754326"/>
          </a:xfrm>
          <a:prstGeom prst="rect">
            <a:avLst/>
          </a:prstGeom>
          <a:noFill/>
        </p:spPr>
        <p:txBody>
          <a:bodyPr wrap="square" rtlCol="0">
            <a:spAutoFit/>
          </a:bodyPr>
          <a:lstStyle/>
          <a:p>
            <a:r>
              <a:rPr lang="en-US" b="1" dirty="0"/>
              <a:t>Middle:</a:t>
            </a:r>
            <a:r>
              <a:rPr lang="en-US" dirty="0"/>
              <a:t> ring images from 120-GeV primary proton beam incident at an angle of 11° toward the lower section of </a:t>
            </a:r>
            <a:r>
              <a:rPr lang="en-US" dirty="0" err="1"/>
              <a:t>mRICH</a:t>
            </a:r>
            <a:r>
              <a:rPr lang="en-US" dirty="0"/>
              <a:t>.</a:t>
            </a:r>
          </a:p>
        </p:txBody>
      </p:sp>
      <p:sp>
        <p:nvSpPr>
          <p:cNvPr id="32" name="TextBox 31">
            <a:extLst>
              <a:ext uri="{FF2B5EF4-FFF2-40B4-BE49-F238E27FC236}">
                <a16:creationId xmlns:a16="http://schemas.microsoft.com/office/drawing/2014/main" id="{DC4F198B-4B9D-8443-9ABE-6F25E599A554}"/>
              </a:ext>
            </a:extLst>
          </p:cNvPr>
          <p:cNvSpPr txBox="1"/>
          <p:nvPr/>
        </p:nvSpPr>
        <p:spPr>
          <a:xfrm>
            <a:off x="6142534" y="3691710"/>
            <a:ext cx="2903744" cy="1754326"/>
          </a:xfrm>
          <a:prstGeom prst="rect">
            <a:avLst/>
          </a:prstGeom>
          <a:noFill/>
        </p:spPr>
        <p:txBody>
          <a:bodyPr wrap="square" rtlCol="0">
            <a:spAutoFit/>
          </a:bodyPr>
          <a:lstStyle/>
          <a:p>
            <a:r>
              <a:rPr lang="en-US" b="1" dirty="0"/>
              <a:t>Right:</a:t>
            </a:r>
            <a:r>
              <a:rPr lang="en-US" dirty="0"/>
              <a:t> images from an 8-GeV meson run. </a:t>
            </a:r>
            <a:r>
              <a:rPr lang="en-US" dirty="0">
                <a:solidFill>
                  <a:srgbClr val="FF0000"/>
                </a:solidFill>
              </a:rPr>
              <a:t>The challenge of this analysis is to determine the beam position since the beam </a:t>
            </a:r>
            <a:r>
              <a:rPr lang="en-US" dirty="0" err="1">
                <a:solidFill>
                  <a:srgbClr val="FF0000"/>
                </a:solidFill>
              </a:rPr>
              <a:t>hodoscope</a:t>
            </a:r>
            <a:r>
              <a:rPr lang="en-US" dirty="0">
                <a:solidFill>
                  <a:srgbClr val="FF0000"/>
                </a:solidFill>
              </a:rPr>
              <a:t> readout was not ready for this test.</a:t>
            </a:r>
          </a:p>
        </p:txBody>
      </p:sp>
      <p:sp>
        <p:nvSpPr>
          <p:cNvPr id="40" name="TextBox 39">
            <a:extLst>
              <a:ext uri="{FF2B5EF4-FFF2-40B4-BE49-F238E27FC236}">
                <a16:creationId xmlns:a16="http://schemas.microsoft.com/office/drawing/2014/main" id="{24A76ED3-8072-FC4C-B252-89795C5C7A5B}"/>
              </a:ext>
            </a:extLst>
          </p:cNvPr>
          <p:cNvSpPr txBox="1"/>
          <p:nvPr/>
        </p:nvSpPr>
        <p:spPr>
          <a:xfrm>
            <a:off x="484006" y="5710019"/>
            <a:ext cx="8236581"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rgbClr val="002060"/>
                </a:solidFill>
              </a:rPr>
              <a:t>Four Hamamatsu H13700 PMTs (3mm x 3mm pixel size; 16x16 channels) were used in these test runs. Each costs ~$5k. </a:t>
            </a:r>
            <a:r>
              <a:rPr lang="en-US" dirty="0">
                <a:solidFill>
                  <a:srgbClr val="FF0000"/>
                </a:solidFill>
              </a:rPr>
              <a:t>These sensors will NOT work in high magnetic field!!!</a:t>
            </a:r>
          </a:p>
        </p:txBody>
      </p:sp>
    </p:spTree>
    <p:extLst>
      <p:ext uri="{BB962C8B-B14F-4D97-AF65-F5344CB8AC3E}">
        <p14:creationId xmlns:p14="http://schemas.microsoft.com/office/powerpoint/2010/main" val="4230334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3D59F-C03C-1B4D-8102-68BEFA0296A2}"/>
              </a:ext>
            </a:extLst>
          </p:cNvPr>
          <p:cNvSpPr>
            <a:spLocks noGrp="1"/>
          </p:cNvSpPr>
          <p:nvPr>
            <p:ph type="title"/>
          </p:nvPr>
        </p:nvSpPr>
        <p:spPr>
          <a:xfrm>
            <a:off x="0" y="142086"/>
            <a:ext cx="9130039" cy="645060"/>
          </a:xfrm>
        </p:spPr>
        <p:txBody>
          <a:bodyPr>
            <a:noAutofit/>
          </a:bodyPr>
          <a:lstStyle/>
          <a:p>
            <a:r>
              <a:rPr lang="en-US" sz="2800" dirty="0" err="1">
                <a:solidFill>
                  <a:srgbClr val="007B00"/>
                </a:solidFill>
              </a:rPr>
              <a:t>mRICH</a:t>
            </a:r>
            <a:r>
              <a:rPr lang="en-US" sz="2800" dirty="0">
                <a:solidFill>
                  <a:srgbClr val="007B00"/>
                </a:solidFill>
              </a:rPr>
              <a:t> Ring Images from </a:t>
            </a:r>
            <a:r>
              <a:rPr lang="en-US" sz="2800" dirty="0" err="1">
                <a:solidFill>
                  <a:srgbClr val="007B00"/>
                </a:solidFill>
              </a:rPr>
              <a:t>SiPM</a:t>
            </a:r>
            <a:r>
              <a:rPr lang="en-US" sz="2800" dirty="0">
                <a:solidFill>
                  <a:srgbClr val="007B00"/>
                </a:solidFill>
              </a:rPr>
              <a:t> Sensors</a:t>
            </a:r>
          </a:p>
        </p:txBody>
      </p:sp>
      <p:sp>
        <p:nvSpPr>
          <p:cNvPr id="3" name="Slide Number Placeholder 2">
            <a:extLst>
              <a:ext uri="{FF2B5EF4-FFF2-40B4-BE49-F238E27FC236}">
                <a16:creationId xmlns:a16="http://schemas.microsoft.com/office/drawing/2014/main" id="{3F05C007-C601-0648-A9A6-BB7C2540C461}"/>
              </a:ext>
            </a:extLst>
          </p:cNvPr>
          <p:cNvSpPr>
            <a:spLocks noGrp="1"/>
          </p:cNvSpPr>
          <p:nvPr>
            <p:ph type="sldNum" sz="quarter" idx="12"/>
          </p:nvPr>
        </p:nvSpPr>
        <p:spPr/>
        <p:txBody>
          <a:bodyPr/>
          <a:lstStyle/>
          <a:p>
            <a:fld id="{8F85DECE-709F-5547-99FE-06FE97115E35}" type="slidenum">
              <a:rPr lang="en-US" smtClean="0"/>
              <a:t>24</a:t>
            </a:fld>
            <a:endParaRPr lang="en-US" dirty="0"/>
          </a:p>
        </p:txBody>
      </p:sp>
      <p:sp>
        <p:nvSpPr>
          <p:cNvPr id="40" name="TextBox 39">
            <a:extLst>
              <a:ext uri="{FF2B5EF4-FFF2-40B4-BE49-F238E27FC236}">
                <a16:creationId xmlns:a16="http://schemas.microsoft.com/office/drawing/2014/main" id="{24A76ED3-8072-FC4C-B252-89795C5C7A5B}"/>
              </a:ext>
            </a:extLst>
          </p:cNvPr>
          <p:cNvSpPr txBox="1"/>
          <p:nvPr/>
        </p:nvSpPr>
        <p:spPr>
          <a:xfrm>
            <a:off x="121037" y="1146145"/>
            <a:ext cx="2688926" cy="507831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rgbClr val="002060"/>
                </a:solidFill>
              </a:rPr>
              <a:t>To meet the requirement of operating photosensors in high magnetic field in EIC experiment, we successfully demonstrated ring imaging construction using </a:t>
            </a:r>
            <a:r>
              <a:rPr lang="en-US" dirty="0" err="1">
                <a:solidFill>
                  <a:srgbClr val="002060"/>
                </a:solidFill>
              </a:rPr>
              <a:t>mRICH</a:t>
            </a:r>
            <a:r>
              <a:rPr lang="en-US" dirty="0">
                <a:solidFill>
                  <a:srgbClr val="002060"/>
                </a:solidFill>
              </a:rPr>
              <a:t> in the 2</a:t>
            </a:r>
            <a:r>
              <a:rPr lang="en-US" baseline="30000" dirty="0">
                <a:solidFill>
                  <a:srgbClr val="002060"/>
                </a:solidFill>
              </a:rPr>
              <a:t>nd</a:t>
            </a:r>
            <a:r>
              <a:rPr lang="en-US" dirty="0">
                <a:solidFill>
                  <a:srgbClr val="002060"/>
                </a:solidFill>
              </a:rPr>
              <a:t> beam test. There were only three Hamamatsu </a:t>
            </a:r>
            <a:r>
              <a:rPr lang="en-US" dirty="0" err="1">
                <a:solidFill>
                  <a:srgbClr val="002060"/>
                </a:solidFill>
              </a:rPr>
              <a:t>SiPM</a:t>
            </a:r>
            <a:r>
              <a:rPr lang="en-US" dirty="0">
                <a:solidFill>
                  <a:srgbClr val="002060"/>
                </a:solidFill>
              </a:rPr>
              <a:t> matrices available at the time of this test. Given the limited beam time, we only took data with the primary proton beam at 120 GeV with cooling temperature settings at </a:t>
            </a:r>
          </a:p>
          <a:p>
            <a:r>
              <a:rPr lang="en-US" dirty="0">
                <a:solidFill>
                  <a:srgbClr val="002060"/>
                </a:solidFill>
              </a:rPr>
              <a:t>-30</a:t>
            </a:r>
            <a:r>
              <a:rPr lang="en-US" baseline="30000" dirty="0">
                <a:solidFill>
                  <a:srgbClr val="002060"/>
                </a:solidFill>
              </a:rPr>
              <a:t>o</a:t>
            </a:r>
            <a:r>
              <a:rPr lang="en-US" dirty="0">
                <a:solidFill>
                  <a:srgbClr val="002060"/>
                </a:solidFill>
              </a:rPr>
              <a:t>C, -20</a:t>
            </a:r>
            <a:r>
              <a:rPr lang="en-US" baseline="30000" dirty="0">
                <a:solidFill>
                  <a:srgbClr val="002060"/>
                </a:solidFill>
              </a:rPr>
              <a:t>o</a:t>
            </a:r>
            <a:r>
              <a:rPr lang="en-US" dirty="0">
                <a:solidFill>
                  <a:srgbClr val="002060"/>
                </a:solidFill>
              </a:rPr>
              <a:t>C, -10</a:t>
            </a:r>
            <a:r>
              <a:rPr lang="en-US" baseline="30000" dirty="0">
                <a:solidFill>
                  <a:srgbClr val="002060"/>
                </a:solidFill>
              </a:rPr>
              <a:t>o</a:t>
            </a:r>
            <a:r>
              <a:rPr lang="en-US" dirty="0">
                <a:solidFill>
                  <a:srgbClr val="002060"/>
                </a:solidFill>
              </a:rPr>
              <a:t>C, 0</a:t>
            </a:r>
            <a:r>
              <a:rPr lang="en-US" baseline="30000" dirty="0">
                <a:solidFill>
                  <a:srgbClr val="002060"/>
                </a:solidFill>
              </a:rPr>
              <a:t>o</a:t>
            </a:r>
            <a:r>
              <a:rPr lang="en-US" dirty="0">
                <a:solidFill>
                  <a:srgbClr val="002060"/>
                </a:solidFill>
              </a:rPr>
              <a:t>C and room temperature.</a:t>
            </a:r>
            <a:endParaRPr lang="en-US" dirty="0">
              <a:solidFill>
                <a:srgbClr val="FF0000"/>
              </a:solidFill>
            </a:endParaRPr>
          </a:p>
        </p:txBody>
      </p:sp>
      <p:pic>
        <p:nvPicPr>
          <p:cNvPr id="5" name="Picture 4">
            <a:extLst>
              <a:ext uri="{FF2B5EF4-FFF2-40B4-BE49-F238E27FC236}">
                <a16:creationId xmlns:a16="http://schemas.microsoft.com/office/drawing/2014/main" id="{58A1CAA0-E90F-694E-B8D8-69B33C30A326}"/>
              </a:ext>
            </a:extLst>
          </p:cNvPr>
          <p:cNvPicPr>
            <a:picLocks noChangeAspect="1"/>
          </p:cNvPicPr>
          <p:nvPr/>
        </p:nvPicPr>
        <p:blipFill>
          <a:blip r:embed="rId2"/>
          <a:stretch>
            <a:fillRect/>
          </a:stretch>
        </p:blipFill>
        <p:spPr>
          <a:xfrm>
            <a:off x="2956546" y="1096374"/>
            <a:ext cx="6050228" cy="5032690"/>
          </a:xfrm>
          <a:prstGeom prst="rect">
            <a:avLst/>
          </a:prstGeom>
        </p:spPr>
      </p:pic>
      <p:sp>
        <p:nvSpPr>
          <p:cNvPr id="6" name="TextBox 5">
            <a:extLst>
              <a:ext uri="{FF2B5EF4-FFF2-40B4-BE49-F238E27FC236}">
                <a16:creationId xmlns:a16="http://schemas.microsoft.com/office/drawing/2014/main" id="{7A8F7451-1CB5-3E45-B5AD-78ADC7D2862A}"/>
              </a:ext>
            </a:extLst>
          </p:cNvPr>
          <p:cNvSpPr txBox="1"/>
          <p:nvPr/>
        </p:nvSpPr>
        <p:spPr>
          <a:xfrm>
            <a:off x="6323935" y="6113704"/>
            <a:ext cx="2592129" cy="30777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1400" dirty="0"/>
              <a:t>See details in the progress report</a:t>
            </a:r>
          </a:p>
        </p:txBody>
      </p:sp>
      <p:sp>
        <p:nvSpPr>
          <p:cNvPr id="7" name="TextBox 6">
            <a:extLst>
              <a:ext uri="{FF2B5EF4-FFF2-40B4-BE49-F238E27FC236}">
                <a16:creationId xmlns:a16="http://schemas.microsoft.com/office/drawing/2014/main" id="{33AC23B2-DA56-C446-A5ED-A66282F83C3D}"/>
              </a:ext>
            </a:extLst>
          </p:cNvPr>
          <p:cNvSpPr txBox="1"/>
          <p:nvPr/>
        </p:nvSpPr>
        <p:spPr>
          <a:xfrm>
            <a:off x="3259731" y="4216012"/>
            <a:ext cx="694421" cy="369332"/>
          </a:xfrm>
          <a:prstGeom prst="rect">
            <a:avLst/>
          </a:prstGeom>
          <a:noFill/>
        </p:spPr>
        <p:txBody>
          <a:bodyPr wrap="none" rtlCol="0">
            <a:spAutoFit/>
          </a:bodyPr>
          <a:lstStyle/>
          <a:p>
            <a:r>
              <a:rPr lang="en-US" dirty="0">
                <a:solidFill>
                  <a:srgbClr val="FF0000"/>
                </a:solidFill>
              </a:rPr>
              <a:t>-20</a:t>
            </a:r>
            <a:r>
              <a:rPr lang="en-US" baseline="30000" dirty="0">
                <a:solidFill>
                  <a:srgbClr val="FF0000"/>
                </a:solidFill>
              </a:rPr>
              <a:t>o</a:t>
            </a:r>
            <a:r>
              <a:rPr lang="en-US" dirty="0">
                <a:solidFill>
                  <a:srgbClr val="FF0000"/>
                </a:solidFill>
              </a:rPr>
              <a:t>C</a:t>
            </a:r>
          </a:p>
        </p:txBody>
      </p:sp>
      <p:sp>
        <p:nvSpPr>
          <p:cNvPr id="16" name="TextBox 15">
            <a:extLst>
              <a:ext uri="{FF2B5EF4-FFF2-40B4-BE49-F238E27FC236}">
                <a16:creationId xmlns:a16="http://schemas.microsoft.com/office/drawing/2014/main" id="{A0731133-E911-7240-94CF-43983899861E}"/>
              </a:ext>
            </a:extLst>
          </p:cNvPr>
          <p:cNvSpPr txBox="1"/>
          <p:nvPr/>
        </p:nvSpPr>
        <p:spPr>
          <a:xfrm>
            <a:off x="5331673" y="4215396"/>
            <a:ext cx="506870" cy="369332"/>
          </a:xfrm>
          <a:prstGeom prst="rect">
            <a:avLst/>
          </a:prstGeom>
          <a:noFill/>
        </p:spPr>
        <p:txBody>
          <a:bodyPr wrap="none" rtlCol="0">
            <a:spAutoFit/>
          </a:bodyPr>
          <a:lstStyle/>
          <a:p>
            <a:r>
              <a:rPr lang="en-US" dirty="0">
                <a:solidFill>
                  <a:srgbClr val="FF0000"/>
                </a:solidFill>
              </a:rPr>
              <a:t>0</a:t>
            </a:r>
            <a:r>
              <a:rPr lang="en-US" baseline="30000" dirty="0">
                <a:solidFill>
                  <a:srgbClr val="FF0000"/>
                </a:solidFill>
              </a:rPr>
              <a:t>o</a:t>
            </a:r>
            <a:r>
              <a:rPr lang="en-US" dirty="0">
                <a:solidFill>
                  <a:srgbClr val="FF0000"/>
                </a:solidFill>
              </a:rPr>
              <a:t>C</a:t>
            </a:r>
          </a:p>
        </p:txBody>
      </p:sp>
      <p:sp>
        <p:nvSpPr>
          <p:cNvPr id="17" name="TextBox 16">
            <a:extLst>
              <a:ext uri="{FF2B5EF4-FFF2-40B4-BE49-F238E27FC236}">
                <a16:creationId xmlns:a16="http://schemas.microsoft.com/office/drawing/2014/main" id="{8DCD4D31-14E4-DD40-869F-8BC5A15B2B9A}"/>
              </a:ext>
            </a:extLst>
          </p:cNvPr>
          <p:cNvSpPr txBox="1"/>
          <p:nvPr/>
        </p:nvSpPr>
        <p:spPr>
          <a:xfrm>
            <a:off x="7216064" y="4076896"/>
            <a:ext cx="732958" cy="646331"/>
          </a:xfrm>
          <a:prstGeom prst="rect">
            <a:avLst/>
          </a:prstGeom>
          <a:noFill/>
        </p:spPr>
        <p:txBody>
          <a:bodyPr wrap="none" rtlCol="0">
            <a:spAutoFit/>
          </a:bodyPr>
          <a:lstStyle/>
          <a:p>
            <a:r>
              <a:rPr lang="en-US" dirty="0">
                <a:solidFill>
                  <a:srgbClr val="FF0000"/>
                </a:solidFill>
              </a:rPr>
              <a:t>Room</a:t>
            </a:r>
          </a:p>
          <a:p>
            <a:r>
              <a:rPr lang="en-US" dirty="0">
                <a:solidFill>
                  <a:srgbClr val="FF0000"/>
                </a:solidFill>
              </a:rPr>
              <a:t>temp</a:t>
            </a:r>
          </a:p>
        </p:txBody>
      </p:sp>
      <p:sp>
        <p:nvSpPr>
          <p:cNvPr id="8" name="TextBox 7">
            <a:extLst>
              <a:ext uri="{FF2B5EF4-FFF2-40B4-BE49-F238E27FC236}">
                <a16:creationId xmlns:a16="http://schemas.microsoft.com/office/drawing/2014/main" id="{2E0031E5-550B-DC43-8053-A64375FA408E}"/>
              </a:ext>
            </a:extLst>
          </p:cNvPr>
          <p:cNvSpPr txBox="1"/>
          <p:nvPr/>
        </p:nvSpPr>
        <p:spPr>
          <a:xfrm>
            <a:off x="4027549" y="1793899"/>
            <a:ext cx="659155" cy="369332"/>
          </a:xfrm>
          <a:prstGeom prst="rect">
            <a:avLst/>
          </a:prstGeom>
          <a:noFill/>
        </p:spPr>
        <p:txBody>
          <a:bodyPr wrap="none" rtlCol="0">
            <a:spAutoFit/>
          </a:bodyPr>
          <a:lstStyle/>
          <a:p>
            <a:r>
              <a:rPr lang="en-US" dirty="0" err="1">
                <a:solidFill>
                  <a:schemeClr val="bg1"/>
                </a:solidFill>
              </a:rPr>
              <a:t>SiPM</a:t>
            </a:r>
            <a:endParaRPr lang="en-US" dirty="0">
              <a:solidFill>
                <a:schemeClr val="bg1"/>
              </a:solidFill>
            </a:endParaRPr>
          </a:p>
        </p:txBody>
      </p:sp>
      <p:sp>
        <p:nvSpPr>
          <p:cNvPr id="9" name="TextBox 8">
            <a:extLst>
              <a:ext uri="{FF2B5EF4-FFF2-40B4-BE49-F238E27FC236}">
                <a16:creationId xmlns:a16="http://schemas.microsoft.com/office/drawing/2014/main" id="{8C33BE39-1906-AA41-ABD8-594D073B9FC2}"/>
              </a:ext>
            </a:extLst>
          </p:cNvPr>
          <p:cNvSpPr txBox="1"/>
          <p:nvPr/>
        </p:nvSpPr>
        <p:spPr>
          <a:xfrm>
            <a:off x="3714983" y="813454"/>
            <a:ext cx="4641912" cy="338554"/>
          </a:xfrm>
          <a:prstGeom prst="rect">
            <a:avLst/>
          </a:prstGeom>
          <a:noFill/>
        </p:spPr>
        <p:txBody>
          <a:bodyPr wrap="none" rtlCol="0">
            <a:spAutoFit/>
          </a:bodyPr>
          <a:lstStyle/>
          <a:p>
            <a:r>
              <a:rPr lang="en-US" sz="1600" dirty="0" err="1"/>
              <a:t>SiPM</a:t>
            </a:r>
            <a:r>
              <a:rPr lang="en-US" sz="1600" dirty="0"/>
              <a:t> matrix:  16 x 16 channels, 3mm x 3mm pixel size</a:t>
            </a:r>
          </a:p>
        </p:txBody>
      </p:sp>
    </p:spTree>
    <p:extLst>
      <p:ext uri="{BB962C8B-B14F-4D97-AF65-F5344CB8AC3E}">
        <p14:creationId xmlns:p14="http://schemas.microsoft.com/office/powerpoint/2010/main" val="903633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22" y="115782"/>
            <a:ext cx="8906675" cy="519412"/>
          </a:xfrm>
        </p:spPr>
        <p:txBody>
          <a:bodyPr>
            <a:noAutofit/>
          </a:bodyPr>
          <a:lstStyle/>
          <a:p>
            <a:r>
              <a:rPr lang="en-US" sz="2600" dirty="0" err="1">
                <a:solidFill>
                  <a:srgbClr val="006633"/>
                </a:solidFill>
                <a:latin typeface="Times New Roman" charset="0"/>
                <a:cs typeface="Arial" charset="0"/>
              </a:rPr>
              <a:t>mRICH</a:t>
            </a:r>
            <a:r>
              <a:rPr lang="en-US" sz="2600" dirty="0">
                <a:solidFill>
                  <a:srgbClr val="006633"/>
                </a:solidFill>
                <a:latin typeface="Times New Roman" charset="0"/>
                <a:cs typeface="Arial" charset="0"/>
              </a:rPr>
              <a:t> in an EIC Detector Built Around the </a:t>
            </a:r>
            <a:r>
              <a:rPr lang="en-US" sz="2600" dirty="0" err="1">
                <a:solidFill>
                  <a:srgbClr val="006633"/>
                </a:solidFill>
                <a:latin typeface="Times New Roman" charset="0"/>
                <a:cs typeface="Arial" charset="0"/>
              </a:rPr>
              <a:t>sPHENIX</a:t>
            </a:r>
            <a:r>
              <a:rPr lang="en-US" sz="2600" dirty="0">
                <a:solidFill>
                  <a:srgbClr val="006633"/>
                </a:solidFill>
                <a:latin typeface="Times New Roman" charset="0"/>
                <a:cs typeface="Arial" charset="0"/>
              </a:rPr>
              <a:t> Solenoid</a:t>
            </a:r>
            <a:endParaRPr lang="en-US" sz="2600" dirty="0"/>
          </a:p>
        </p:txBody>
      </p:sp>
      <p:sp>
        <p:nvSpPr>
          <p:cNvPr id="4" name="Slide Number Placeholder 3"/>
          <p:cNvSpPr>
            <a:spLocks noGrp="1"/>
          </p:cNvSpPr>
          <p:nvPr>
            <p:ph type="sldNum" sz="quarter" idx="12"/>
          </p:nvPr>
        </p:nvSpPr>
        <p:spPr/>
        <p:txBody>
          <a:bodyPr/>
          <a:lstStyle/>
          <a:p>
            <a:fld id="{8F85DECE-709F-5547-99FE-06FE97115E35}" type="slidenum">
              <a:rPr lang="en-US" smtClean="0"/>
              <a:t>25</a:t>
            </a:fld>
            <a:endParaRPr lang="en-US"/>
          </a:p>
        </p:txBody>
      </p:sp>
      <p:pic>
        <p:nvPicPr>
          <p:cNvPr id="10" name="Picture 9">
            <a:extLst>
              <a:ext uri="{FF2B5EF4-FFF2-40B4-BE49-F238E27FC236}">
                <a16:creationId xmlns:a16="http://schemas.microsoft.com/office/drawing/2014/main" id="{7C4DCEEC-B086-7F4E-86D4-32F2088DD604}"/>
              </a:ext>
            </a:extLst>
          </p:cNvPr>
          <p:cNvPicPr>
            <a:picLocks noChangeAspect="1"/>
          </p:cNvPicPr>
          <p:nvPr/>
        </p:nvPicPr>
        <p:blipFill>
          <a:blip r:embed="rId3"/>
          <a:stretch>
            <a:fillRect/>
          </a:stretch>
        </p:blipFill>
        <p:spPr>
          <a:xfrm>
            <a:off x="1212311" y="701639"/>
            <a:ext cx="6899782" cy="2281528"/>
          </a:xfrm>
          <a:prstGeom prst="rect">
            <a:avLst/>
          </a:prstGeom>
        </p:spPr>
      </p:pic>
      <p:pic>
        <p:nvPicPr>
          <p:cNvPr id="6" name="Picture 5">
            <a:extLst>
              <a:ext uri="{FF2B5EF4-FFF2-40B4-BE49-F238E27FC236}">
                <a16:creationId xmlns:a16="http://schemas.microsoft.com/office/drawing/2014/main" id="{C8C45923-3349-F444-AFF4-7B58A61A154D}"/>
              </a:ext>
            </a:extLst>
          </p:cNvPr>
          <p:cNvPicPr>
            <a:picLocks noChangeAspect="1"/>
          </p:cNvPicPr>
          <p:nvPr/>
        </p:nvPicPr>
        <p:blipFill>
          <a:blip r:embed="rId4"/>
          <a:stretch>
            <a:fillRect/>
          </a:stretch>
        </p:blipFill>
        <p:spPr>
          <a:xfrm>
            <a:off x="246122" y="3263411"/>
            <a:ext cx="2324930" cy="332585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05354BE-18A4-964C-96EF-E4014E300935}"/>
              </a:ext>
            </a:extLst>
          </p:cNvPr>
          <p:cNvPicPr>
            <a:picLocks noChangeAspect="1"/>
          </p:cNvPicPr>
          <p:nvPr/>
        </p:nvPicPr>
        <p:blipFill>
          <a:blip r:embed="rId5"/>
          <a:stretch>
            <a:fillRect/>
          </a:stretch>
        </p:blipFill>
        <p:spPr>
          <a:xfrm>
            <a:off x="2839094" y="3263411"/>
            <a:ext cx="2779092" cy="3371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C01A6C0B-1EBA-6D48-B2D4-0D710DDB9002}"/>
              </a:ext>
            </a:extLst>
          </p:cNvPr>
          <p:cNvPicPr>
            <a:picLocks noChangeAspect="1"/>
          </p:cNvPicPr>
          <p:nvPr/>
        </p:nvPicPr>
        <p:blipFill>
          <a:blip r:embed="rId6"/>
          <a:stretch>
            <a:fillRect/>
          </a:stretch>
        </p:blipFill>
        <p:spPr>
          <a:xfrm>
            <a:off x="5849516" y="3623495"/>
            <a:ext cx="3062446" cy="24100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8" name="Group 17">
            <a:extLst>
              <a:ext uri="{FF2B5EF4-FFF2-40B4-BE49-F238E27FC236}">
                <a16:creationId xmlns:a16="http://schemas.microsoft.com/office/drawing/2014/main" id="{105A1E7D-D3B0-7C4C-B6F1-CD4FD8CD1DE2}"/>
              </a:ext>
            </a:extLst>
          </p:cNvPr>
          <p:cNvGrpSpPr/>
          <p:nvPr/>
        </p:nvGrpSpPr>
        <p:grpSpPr>
          <a:xfrm>
            <a:off x="2764053" y="5246557"/>
            <a:ext cx="4985862" cy="1536492"/>
            <a:chOff x="2764053" y="5246557"/>
            <a:chExt cx="4985862" cy="1536492"/>
          </a:xfrm>
        </p:grpSpPr>
        <p:sp>
          <p:nvSpPr>
            <p:cNvPr id="14" name="Donut 13">
              <a:extLst>
                <a:ext uri="{FF2B5EF4-FFF2-40B4-BE49-F238E27FC236}">
                  <a16:creationId xmlns:a16="http://schemas.microsoft.com/office/drawing/2014/main" id="{D6B3937C-6EBC-0440-8B21-FFEFA1DFF31C}"/>
                </a:ext>
              </a:extLst>
            </p:cNvPr>
            <p:cNvSpPr/>
            <p:nvPr/>
          </p:nvSpPr>
          <p:spPr>
            <a:xfrm>
              <a:off x="2764053" y="6058727"/>
              <a:ext cx="1395717" cy="724322"/>
            </a:xfrm>
            <a:prstGeom prst="donut">
              <a:avLst>
                <a:gd name="adj" fmla="val 516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7" name="Straight Connector 16">
              <a:extLst>
                <a:ext uri="{FF2B5EF4-FFF2-40B4-BE49-F238E27FC236}">
                  <a16:creationId xmlns:a16="http://schemas.microsoft.com/office/drawing/2014/main" id="{38F5100E-BCA9-C449-AB36-78A480895CB3}"/>
                </a:ext>
              </a:extLst>
            </p:cNvPr>
            <p:cNvCxnSpPr/>
            <p:nvPr/>
          </p:nvCxnSpPr>
          <p:spPr>
            <a:xfrm>
              <a:off x="6168452" y="5246557"/>
              <a:ext cx="158146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4830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906" y="321512"/>
            <a:ext cx="8229600" cy="645060"/>
          </a:xfrm>
        </p:spPr>
        <p:txBody>
          <a:bodyPr>
            <a:normAutofit fontScale="90000"/>
          </a:bodyPr>
          <a:lstStyle/>
          <a:p>
            <a:r>
              <a:rPr lang="en-US" dirty="0" err="1">
                <a:solidFill>
                  <a:srgbClr val="006633"/>
                </a:solidFill>
                <a:latin typeface="Times New Roman" charset="0"/>
                <a:cs typeface="Arial" charset="0"/>
              </a:rPr>
              <a:t>mRICH</a:t>
            </a:r>
            <a:r>
              <a:rPr lang="en-US" dirty="0">
                <a:solidFill>
                  <a:srgbClr val="006633"/>
                </a:solidFill>
                <a:latin typeface="Times New Roman" charset="0"/>
                <a:cs typeface="Arial" charset="0"/>
              </a:rPr>
              <a:t> – FY19 activity (part one)</a:t>
            </a:r>
            <a:endParaRPr lang="en-US" dirty="0"/>
          </a:p>
        </p:txBody>
      </p:sp>
      <p:sp>
        <p:nvSpPr>
          <p:cNvPr id="4" name="Slide Number Placeholder 3"/>
          <p:cNvSpPr>
            <a:spLocks noGrp="1"/>
          </p:cNvSpPr>
          <p:nvPr>
            <p:ph type="sldNum" sz="quarter" idx="12"/>
          </p:nvPr>
        </p:nvSpPr>
        <p:spPr/>
        <p:txBody>
          <a:bodyPr/>
          <a:lstStyle/>
          <a:p>
            <a:fld id="{8F85DECE-709F-5547-99FE-06FE97115E35}" type="slidenum">
              <a:rPr lang="en-US" smtClean="0"/>
              <a:t>26</a:t>
            </a:fld>
            <a:endParaRPr lang="en-US"/>
          </a:p>
        </p:txBody>
      </p:sp>
      <p:sp>
        <p:nvSpPr>
          <p:cNvPr id="9" name="TextBox 8"/>
          <p:cNvSpPr txBox="1"/>
          <p:nvPr/>
        </p:nvSpPr>
        <p:spPr>
          <a:xfrm>
            <a:off x="400189" y="1095470"/>
            <a:ext cx="8429079" cy="830997"/>
          </a:xfrm>
          <a:prstGeom prst="rect">
            <a:avLst/>
          </a:prstGeom>
          <a:noFill/>
        </p:spPr>
        <p:txBody>
          <a:bodyPr wrap="square" rtlCol="0">
            <a:spAutoFit/>
          </a:bodyPr>
          <a:lstStyle/>
          <a:p>
            <a:pPr marL="285750" indent="-285750">
              <a:buFont typeface="Courier New" charset="0"/>
              <a:buChar char="o"/>
            </a:pPr>
            <a:r>
              <a:rPr lang="en-US" sz="2400" dirty="0"/>
              <a:t>Data analysis of the 2</a:t>
            </a:r>
            <a:r>
              <a:rPr lang="en-US" sz="2400" baseline="30000" dirty="0"/>
              <a:t>nd</a:t>
            </a:r>
            <a:r>
              <a:rPr lang="en-US" sz="2400" dirty="0"/>
              <a:t> </a:t>
            </a:r>
            <a:r>
              <a:rPr lang="en-US" sz="2400" dirty="0" err="1"/>
              <a:t>mRICH</a:t>
            </a:r>
            <a:r>
              <a:rPr lang="en-US" sz="2400" dirty="0"/>
              <a:t> beam test and publish the new results – </a:t>
            </a:r>
            <a:r>
              <a:rPr lang="en-US" sz="2400" b="1" dirty="0"/>
              <a:t>verify the PID performance at 2, 5 and 8 GeV/c</a:t>
            </a:r>
          </a:p>
        </p:txBody>
      </p:sp>
      <p:grpSp>
        <p:nvGrpSpPr>
          <p:cNvPr id="6" name="Group 5">
            <a:extLst>
              <a:ext uri="{FF2B5EF4-FFF2-40B4-BE49-F238E27FC236}">
                <a16:creationId xmlns:a16="http://schemas.microsoft.com/office/drawing/2014/main" id="{3EF27CA6-C879-1C43-B4A8-E0ADD40EE713}"/>
              </a:ext>
            </a:extLst>
          </p:cNvPr>
          <p:cNvGrpSpPr/>
          <p:nvPr/>
        </p:nvGrpSpPr>
        <p:grpSpPr>
          <a:xfrm>
            <a:off x="5076503" y="2154831"/>
            <a:ext cx="3492003" cy="3467062"/>
            <a:chOff x="5771639" y="4262628"/>
            <a:chExt cx="2864355" cy="2517947"/>
          </a:xfrm>
        </p:grpSpPr>
        <p:pic>
          <p:nvPicPr>
            <p:cNvPr id="7" name="Picture 6">
              <a:extLst>
                <a:ext uri="{FF2B5EF4-FFF2-40B4-BE49-F238E27FC236}">
                  <a16:creationId xmlns:a16="http://schemas.microsoft.com/office/drawing/2014/main" id="{F1038524-5672-C04F-A00A-223BF5C841A5}"/>
                </a:ext>
              </a:extLst>
            </p:cNvPr>
            <p:cNvPicPr>
              <a:picLocks noChangeAspect="1"/>
            </p:cNvPicPr>
            <p:nvPr/>
          </p:nvPicPr>
          <p:blipFill rotWithShape="1">
            <a:blip r:embed="rId2">
              <a:extLst>
                <a:ext uri="{28A0092B-C50C-407E-A947-70E740481C1C}">
                  <a14:useLocalDpi xmlns:a14="http://schemas.microsoft.com/office/drawing/2010/main" val="0"/>
                </a:ext>
              </a:extLst>
            </a:blip>
            <a:srcRect b="6223"/>
            <a:stretch/>
          </p:blipFill>
          <p:spPr>
            <a:xfrm>
              <a:off x="6177810" y="4262628"/>
              <a:ext cx="1830351" cy="1716449"/>
            </a:xfrm>
            <a:prstGeom prst="rect">
              <a:avLst/>
            </a:prstGeom>
          </p:spPr>
        </p:pic>
        <p:sp>
          <p:nvSpPr>
            <p:cNvPr id="10" name="TextBox 9">
              <a:extLst>
                <a:ext uri="{FF2B5EF4-FFF2-40B4-BE49-F238E27FC236}">
                  <a16:creationId xmlns:a16="http://schemas.microsoft.com/office/drawing/2014/main" id="{AB68D8D2-36B2-D745-AEC8-F573C5C891C7}"/>
                </a:ext>
              </a:extLst>
            </p:cNvPr>
            <p:cNvSpPr txBox="1"/>
            <p:nvPr/>
          </p:nvSpPr>
          <p:spPr>
            <a:xfrm>
              <a:off x="5771639" y="6072689"/>
              <a:ext cx="2864355" cy="707886"/>
            </a:xfrm>
            <a:prstGeom prst="rect">
              <a:avLst/>
            </a:prstGeom>
            <a:noFill/>
          </p:spPr>
          <p:txBody>
            <a:bodyPr wrap="square" rtlCol="0">
              <a:spAutoFit/>
            </a:bodyPr>
            <a:lstStyle/>
            <a:p>
              <a:pPr marL="285750" indent="-285750">
                <a:buFont typeface="Arial" charset="0"/>
                <a:buChar char="•"/>
              </a:pPr>
              <a:r>
                <a:rPr lang="en-US" sz="1400" dirty="0"/>
                <a:t>Projected e/pi separation of </a:t>
              </a:r>
              <a:r>
                <a:rPr lang="en-US" sz="1400" dirty="0" err="1"/>
                <a:t>mRICH</a:t>
              </a:r>
              <a:r>
                <a:rPr lang="en-US" sz="1400" dirty="0"/>
                <a:t> 2</a:t>
              </a:r>
              <a:r>
                <a:rPr lang="en-US" sz="1400" baseline="30000" dirty="0"/>
                <a:t>nd</a:t>
              </a:r>
              <a:r>
                <a:rPr lang="en-US" sz="1400" dirty="0"/>
                <a:t> prototype detector (</a:t>
              </a:r>
              <a:r>
                <a:rPr lang="en-US" sz="1400" b="1" dirty="0">
                  <a:solidFill>
                    <a:srgbClr val="0070C0"/>
                  </a:solidFill>
                </a:rPr>
                <a:t>blue solid line</a:t>
              </a:r>
              <a:r>
                <a:rPr lang="en-US" sz="1400" dirty="0"/>
                <a:t>)</a:t>
              </a:r>
            </a:p>
            <a:p>
              <a:pPr marL="285750" indent="-285750">
                <a:buFont typeface="Arial" charset="0"/>
                <a:buChar char="•"/>
              </a:pPr>
              <a:r>
                <a:rPr lang="en-US" sz="1400" dirty="0"/>
                <a:t>2</a:t>
              </a:r>
              <a:r>
                <a:rPr lang="en-US" sz="1400" baseline="30000" dirty="0"/>
                <a:t>nd</a:t>
              </a:r>
              <a:r>
                <a:rPr lang="en-US" sz="1400" dirty="0"/>
                <a:t> prototype detector can achieve 3-sigma e/pi separation up to 2 GeV/c</a:t>
              </a:r>
            </a:p>
          </p:txBody>
        </p:sp>
      </p:grpSp>
      <p:grpSp>
        <p:nvGrpSpPr>
          <p:cNvPr id="11" name="Group 10">
            <a:extLst>
              <a:ext uri="{FF2B5EF4-FFF2-40B4-BE49-F238E27FC236}">
                <a16:creationId xmlns:a16="http://schemas.microsoft.com/office/drawing/2014/main" id="{0C2AEE1E-D9E6-4649-B1D6-8739DF53CEB5}"/>
              </a:ext>
            </a:extLst>
          </p:cNvPr>
          <p:cNvGrpSpPr/>
          <p:nvPr/>
        </p:nvGrpSpPr>
        <p:grpSpPr>
          <a:xfrm>
            <a:off x="578188" y="2154831"/>
            <a:ext cx="4036541" cy="3583199"/>
            <a:chOff x="2980721" y="4186868"/>
            <a:chExt cx="2744332" cy="2625377"/>
          </a:xfrm>
        </p:grpSpPr>
        <p:grpSp>
          <p:nvGrpSpPr>
            <p:cNvPr id="12" name="Group 11">
              <a:extLst>
                <a:ext uri="{FF2B5EF4-FFF2-40B4-BE49-F238E27FC236}">
                  <a16:creationId xmlns:a16="http://schemas.microsoft.com/office/drawing/2014/main" id="{7C5A94D4-74D6-2840-B638-91A08FA51CEF}"/>
                </a:ext>
              </a:extLst>
            </p:cNvPr>
            <p:cNvGrpSpPr/>
            <p:nvPr/>
          </p:nvGrpSpPr>
          <p:grpSpPr>
            <a:xfrm>
              <a:off x="2997985" y="4186868"/>
              <a:ext cx="2580501" cy="1912961"/>
              <a:chOff x="716881" y="3538766"/>
              <a:chExt cx="3340214" cy="2542211"/>
            </a:xfrm>
          </p:grpSpPr>
          <p:pic>
            <p:nvPicPr>
              <p:cNvPr id="14" name="Picture 13">
                <a:extLst>
                  <a:ext uri="{FF2B5EF4-FFF2-40B4-BE49-F238E27FC236}">
                    <a16:creationId xmlns:a16="http://schemas.microsoft.com/office/drawing/2014/main" id="{7715FDAF-E094-014D-85CB-D600E20D23C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2830" t="8504" r="9140" b="2589"/>
              <a:stretch/>
            </p:blipFill>
            <p:spPr>
              <a:xfrm>
                <a:off x="716881" y="3538766"/>
                <a:ext cx="3340214" cy="2542211"/>
              </a:xfrm>
              <a:prstGeom prst="rect">
                <a:avLst/>
              </a:prstGeom>
            </p:spPr>
          </p:pic>
          <p:sp>
            <p:nvSpPr>
              <p:cNvPr id="15" name="Rectangle 14">
                <a:extLst>
                  <a:ext uri="{FF2B5EF4-FFF2-40B4-BE49-F238E27FC236}">
                    <a16:creationId xmlns:a16="http://schemas.microsoft.com/office/drawing/2014/main" id="{D58E20CC-C844-DA41-93DF-2E918425B3BD}"/>
                  </a:ext>
                </a:extLst>
              </p:cNvPr>
              <p:cNvSpPr/>
              <p:nvPr/>
            </p:nvSpPr>
            <p:spPr>
              <a:xfrm>
                <a:off x="2297921" y="4020834"/>
                <a:ext cx="1683621" cy="198144"/>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15D9A9DD-C231-8E4D-B290-662214BF4B34}"/>
                </a:ext>
              </a:extLst>
            </p:cNvPr>
            <p:cNvSpPr txBox="1"/>
            <p:nvPr/>
          </p:nvSpPr>
          <p:spPr>
            <a:xfrm>
              <a:off x="2980721" y="6113180"/>
              <a:ext cx="2744332" cy="699065"/>
            </a:xfrm>
            <a:prstGeom prst="rect">
              <a:avLst/>
            </a:prstGeom>
            <a:noFill/>
          </p:spPr>
          <p:txBody>
            <a:bodyPr wrap="square" rtlCol="0">
              <a:spAutoFit/>
            </a:bodyPr>
            <a:lstStyle/>
            <a:p>
              <a:pPr marL="285750" indent="-285750">
                <a:buFont typeface="Arial" charset="0"/>
                <a:buChar char="•"/>
              </a:pPr>
              <a:r>
                <a:rPr lang="en-US" sz="1400" dirty="0"/>
                <a:t>Projected K/pi separation of </a:t>
              </a:r>
              <a:r>
                <a:rPr lang="en-US" sz="1400" dirty="0" err="1"/>
                <a:t>mRICH</a:t>
              </a:r>
              <a:r>
                <a:rPr lang="en-US" sz="1400" dirty="0"/>
                <a:t> 2</a:t>
              </a:r>
              <a:r>
                <a:rPr lang="en-US" sz="1400" baseline="30000" dirty="0"/>
                <a:t>nd</a:t>
              </a:r>
              <a:r>
                <a:rPr lang="en-US" sz="1400" dirty="0"/>
                <a:t> prototype detector (</a:t>
              </a:r>
              <a:r>
                <a:rPr lang="en-US" sz="1400" b="1" dirty="0">
                  <a:solidFill>
                    <a:srgbClr val="00B050"/>
                  </a:solidFill>
                </a:rPr>
                <a:t>Green dots</a:t>
              </a:r>
              <a:r>
                <a:rPr lang="en-US" sz="1400" dirty="0"/>
                <a:t>)</a:t>
              </a:r>
            </a:p>
            <a:p>
              <a:pPr marL="285750" indent="-285750">
                <a:buFont typeface="Arial" charset="0"/>
                <a:buChar char="•"/>
              </a:pPr>
              <a:r>
                <a:rPr lang="en-US" sz="1400" dirty="0"/>
                <a:t>2</a:t>
              </a:r>
              <a:r>
                <a:rPr lang="en-US" sz="1400" baseline="30000" dirty="0"/>
                <a:t>nd</a:t>
              </a:r>
              <a:r>
                <a:rPr lang="en-US" sz="1400" dirty="0"/>
                <a:t> prototype detector can achieve 3-sigma K/pi separation up to 8 GeV/c</a:t>
              </a:r>
            </a:p>
          </p:txBody>
        </p:sp>
      </p:grpSp>
      <p:grpSp>
        <p:nvGrpSpPr>
          <p:cNvPr id="22" name="Group 21">
            <a:extLst>
              <a:ext uri="{FF2B5EF4-FFF2-40B4-BE49-F238E27FC236}">
                <a16:creationId xmlns:a16="http://schemas.microsoft.com/office/drawing/2014/main" id="{77DB8F36-5A63-A144-8335-2537AE79C347}"/>
              </a:ext>
            </a:extLst>
          </p:cNvPr>
          <p:cNvGrpSpPr/>
          <p:nvPr/>
        </p:nvGrpSpPr>
        <p:grpSpPr>
          <a:xfrm>
            <a:off x="958687" y="4355367"/>
            <a:ext cx="7773859" cy="2049844"/>
            <a:chOff x="958687" y="4355367"/>
            <a:chExt cx="7773859" cy="2049844"/>
          </a:xfrm>
        </p:grpSpPr>
        <p:sp>
          <p:nvSpPr>
            <p:cNvPr id="3" name="TextBox 2">
              <a:extLst>
                <a:ext uri="{FF2B5EF4-FFF2-40B4-BE49-F238E27FC236}">
                  <a16:creationId xmlns:a16="http://schemas.microsoft.com/office/drawing/2014/main" id="{82CEBA9E-DF70-5542-B372-21314A7647A9}"/>
                </a:ext>
              </a:extLst>
            </p:cNvPr>
            <p:cNvSpPr txBox="1"/>
            <p:nvPr/>
          </p:nvSpPr>
          <p:spPr>
            <a:xfrm>
              <a:off x="958687" y="6035879"/>
              <a:ext cx="7773859"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a:t>Data sets taken during the second </a:t>
              </a:r>
              <a:r>
                <a:rPr lang="en-US" dirty="0" err="1"/>
                <a:t>mRICH</a:t>
              </a:r>
              <a:r>
                <a:rPr lang="en-US" dirty="0"/>
                <a:t> beam test at </a:t>
              </a:r>
              <a:r>
                <a:rPr lang="en-US" dirty="0" err="1"/>
                <a:t>Fermilab</a:t>
              </a:r>
              <a:r>
                <a:rPr lang="en-US" dirty="0"/>
                <a:t> in June/July 2018</a:t>
              </a:r>
            </a:p>
          </p:txBody>
        </p:sp>
        <p:cxnSp>
          <p:nvCxnSpPr>
            <p:cNvPr id="16" name="Straight Arrow Connector 15">
              <a:extLst>
                <a:ext uri="{FF2B5EF4-FFF2-40B4-BE49-F238E27FC236}">
                  <a16:creationId xmlns:a16="http://schemas.microsoft.com/office/drawing/2014/main" id="{D9DB654E-5A40-3A46-A268-35E100EA61A7}"/>
                </a:ext>
              </a:extLst>
            </p:cNvPr>
            <p:cNvCxnSpPr>
              <a:stCxn id="3" idx="0"/>
            </p:cNvCxnSpPr>
            <p:nvPr/>
          </p:nvCxnSpPr>
          <p:spPr>
            <a:xfrm flipH="1" flipV="1">
              <a:off x="1998822" y="4696037"/>
              <a:ext cx="2846795" cy="13398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2A02D800-5045-EC42-B119-9010EA01B6A8}"/>
                </a:ext>
              </a:extLst>
            </p:cNvPr>
            <p:cNvCxnSpPr>
              <a:cxnSpLocks/>
              <a:stCxn id="3" idx="0"/>
            </p:cNvCxnSpPr>
            <p:nvPr/>
          </p:nvCxnSpPr>
          <p:spPr>
            <a:xfrm flipH="1" flipV="1">
              <a:off x="3230408" y="4724699"/>
              <a:ext cx="1615209" cy="1311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D1C98260-B06F-1142-91A8-66054A281FF2}"/>
                </a:ext>
              </a:extLst>
            </p:cNvPr>
            <p:cNvCxnSpPr>
              <a:cxnSpLocks/>
              <a:stCxn id="3" idx="0"/>
            </p:cNvCxnSpPr>
            <p:nvPr/>
          </p:nvCxnSpPr>
          <p:spPr>
            <a:xfrm flipV="1">
              <a:off x="4845617" y="4355367"/>
              <a:ext cx="1537195" cy="16805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3295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363" y="124958"/>
            <a:ext cx="8229600" cy="507431"/>
          </a:xfrm>
        </p:spPr>
        <p:txBody>
          <a:bodyPr>
            <a:normAutofit fontScale="90000"/>
          </a:bodyPr>
          <a:lstStyle/>
          <a:p>
            <a:r>
              <a:rPr lang="en-US" dirty="0" err="1">
                <a:solidFill>
                  <a:srgbClr val="006633"/>
                </a:solidFill>
                <a:latin typeface="Times New Roman" charset="0"/>
                <a:cs typeface="Arial" charset="0"/>
              </a:rPr>
              <a:t>mRICH</a:t>
            </a:r>
            <a:r>
              <a:rPr lang="en-US" dirty="0">
                <a:solidFill>
                  <a:srgbClr val="006633"/>
                </a:solidFill>
                <a:latin typeface="Times New Roman" charset="0"/>
                <a:cs typeface="Arial" charset="0"/>
              </a:rPr>
              <a:t> – FY19 activity (part two)</a:t>
            </a:r>
            <a:endParaRPr lang="en-US" dirty="0"/>
          </a:p>
        </p:txBody>
      </p:sp>
      <p:sp>
        <p:nvSpPr>
          <p:cNvPr id="4" name="Slide Number Placeholder 3"/>
          <p:cNvSpPr>
            <a:spLocks noGrp="1"/>
          </p:cNvSpPr>
          <p:nvPr>
            <p:ph type="sldNum" sz="quarter" idx="12"/>
          </p:nvPr>
        </p:nvSpPr>
        <p:spPr/>
        <p:txBody>
          <a:bodyPr/>
          <a:lstStyle/>
          <a:p>
            <a:fld id="{8F85DECE-709F-5547-99FE-06FE97115E35}" type="slidenum">
              <a:rPr lang="en-US" smtClean="0"/>
              <a:t>27</a:t>
            </a:fld>
            <a:endParaRPr lang="en-US"/>
          </a:p>
        </p:txBody>
      </p:sp>
      <p:sp>
        <p:nvSpPr>
          <p:cNvPr id="9" name="TextBox 8"/>
          <p:cNvSpPr txBox="1"/>
          <p:nvPr/>
        </p:nvSpPr>
        <p:spPr>
          <a:xfrm>
            <a:off x="150792" y="781649"/>
            <a:ext cx="8776741" cy="5632311"/>
          </a:xfrm>
          <a:prstGeom prst="rect">
            <a:avLst/>
          </a:prstGeom>
          <a:noFill/>
        </p:spPr>
        <p:txBody>
          <a:bodyPr wrap="square" rtlCol="0">
            <a:spAutoFit/>
          </a:bodyPr>
          <a:lstStyle/>
          <a:p>
            <a:pPr marL="285750" indent="-285750">
              <a:buFont typeface="Courier New" charset="0"/>
              <a:buChar char="o"/>
            </a:pPr>
            <a:r>
              <a:rPr lang="en-US" dirty="0"/>
              <a:t>Study of the radiation hardness of Fresnel lens (i.e., address the committee concern!) in spring 2019 at BNL using </a:t>
            </a:r>
            <a:r>
              <a:rPr lang="en-US" baseline="30000" dirty="0"/>
              <a:t>60</a:t>
            </a:r>
            <a:r>
              <a:rPr lang="en-US" dirty="0"/>
              <a:t>Co source together with DIRC team to confirm the earlier test result shown below. Have purchased more lens samples from Edmund for this test.</a:t>
            </a:r>
          </a:p>
          <a:p>
            <a:pPr marL="285750" indent="-285750">
              <a:buFont typeface="Courier New" charset="0"/>
              <a:buChar char="o"/>
            </a:pPr>
            <a:endParaRPr lang="en-US" dirty="0"/>
          </a:p>
          <a:p>
            <a:pPr marL="285750" indent="-285750">
              <a:buFont typeface="Courier New" charset="0"/>
              <a:buChar char="o"/>
            </a:pPr>
            <a:endParaRPr lang="en-US" dirty="0"/>
          </a:p>
          <a:p>
            <a:endParaRPr lang="en-US" dirty="0"/>
          </a:p>
          <a:p>
            <a:pPr marL="285750" indent="-285750">
              <a:buFont typeface="Courier New" charset="0"/>
              <a:buChar char="o"/>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285750" indent="-285750">
              <a:buFont typeface="Courier New" charset="0"/>
              <a:buChar char="o"/>
            </a:pPr>
            <a:r>
              <a:rPr lang="en-US" dirty="0"/>
              <a:t>Simulation study of </a:t>
            </a:r>
            <a:r>
              <a:rPr lang="en-US" dirty="0" err="1"/>
              <a:t>mRICH</a:t>
            </a:r>
            <a:r>
              <a:rPr lang="en-US" dirty="0"/>
              <a:t> performance in the Forward </a:t>
            </a:r>
            <a:r>
              <a:rPr lang="en-US" dirty="0" err="1"/>
              <a:t>sPHENIX</a:t>
            </a:r>
            <a:r>
              <a:rPr lang="en-US" dirty="0"/>
              <a:t> experiment at BNL (ongoing effort).</a:t>
            </a:r>
          </a:p>
          <a:p>
            <a:pPr marL="285750" indent="-285750">
              <a:buFont typeface="Courier New" charset="0"/>
              <a:buChar char="o"/>
            </a:pPr>
            <a:r>
              <a:rPr lang="en-US" dirty="0"/>
              <a:t>Simulation study of </a:t>
            </a:r>
            <a:r>
              <a:rPr lang="en-US" dirty="0" err="1"/>
              <a:t>mRICH</a:t>
            </a:r>
            <a:r>
              <a:rPr lang="en-US" dirty="0"/>
              <a:t> performance in the electron endcap in JLEIC (ongoing effort).</a:t>
            </a:r>
          </a:p>
          <a:p>
            <a:pPr marL="285750" indent="-285750">
              <a:buFont typeface="Courier New" charset="0"/>
              <a:buChar char="o"/>
            </a:pPr>
            <a:r>
              <a:rPr lang="en-US" dirty="0"/>
              <a:t>Work with </a:t>
            </a:r>
            <a:r>
              <a:rPr lang="en-US" dirty="0" err="1"/>
              <a:t>dRICH</a:t>
            </a:r>
            <a:r>
              <a:rPr lang="en-US" dirty="0"/>
              <a:t> group to develop a plan for a join </a:t>
            </a:r>
            <a:r>
              <a:rPr lang="en-US" dirty="0" err="1"/>
              <a:t>dRICH</a:t>
            </a:r>
            <a:r>
              <a:rPr lang="en-US" dirty="0"/>
              <a:t>/</a:t>
            </a:r>
            <a:r>
              <a:rPr lang="en-US" dirty="0" err="1"/>
              <a:t>mRICH</a:t>
            </a:r>
            <a:r>
              <a:rPr lang="en-US" dirty="0"/>
              <a:t> beam test.</a:t>
            </a:r>
          </a:p>
        </p:txBody>
      </p:sp>
      <p:pic>
        <p:nvPicPr>
          <p:cNvPr id="6" name="Picture 5">
            <a:extLst>
              <a:ext uri="{FF2B5EF4-FFF2-40B4-BE49-F238E27FC236}">
                <a16:creationId xmlns:a16="http://schemas.microsoft.com/office/drawing/2014/main" id="{BEA60958-8809-4C45-9684-8770ABB720FD}"/>
              </a:ext>
            </a:extLst>
          </p:cNvPr>
          <p:cNvPicPr>
            <a:picLocks noChangeAspect="1"/>
          </p:cNvPicPr>
          <p:nvPr/>
        </p:nvPicPr>
        <p:blipFill>
          <a:blip r:embed="rId2"/>
          <a:stretch>
            <a:fillRect/>
          </a:stretch>
        </p:blipFill>
        <p:spPr>
          <a:xfrm>
            <a:off x="5411255" y="1923643"/>
            <a:ext cx="2877379" cy="2719374"/>
          </a:xfrm>
          <a:prstGeom prst="rect">
            <a:avLst/>
          </a:prstGeom>
        </p:spPr>
      </p:pic>
      <p:grpSp>
        <p:nvGrpSpPr>
          <p:cNvPr id="11" name="Group 10">
            <a:extLst>
              <a:ext uri="{FF2B5EF4-FFF2-40B4-BE49-F238E27FC236}">
                <a16:creationId xmlns:a16="http://schemas.microsoft.com/office/drawing/2014/main" id="{8F027ED3-0D54-2243-AE4A-09C1DD696C41}"/>
              </a:ext>
            </a:extLst>
          </p:cNvPr>
          <p:cNvGrpSpPr/>
          <p:nvPr/>
        </p:nvGrpSpPr>
        <p:grpSpPr>
          <a:xfrm>
            <a:off x="1060194" y="1772920"/>
            <a:ext cx="4028966" cy="3196532"/>
            <a:chOff x="4477952" y="1753851"/>
            <a:chExt cx="4028966" cy="3196532"/>
          </a:xfrm>
        </p:grpSpPr>
        <p:pic>
          <p:nvPicPr>
            <p:cNvPr id="8" name="Picture 7">
              <a:extLst>
                <a:ext uri="{FF2B5EF4-FFF2-40B4-BE49-F238E27FC236}">
                  <a16:creationId xmlns:a16="http://schemas.microsoft.com/office/drawing/2014/main" id="{04E4E904-584B-3F45-877D-E8A5547978B9}"/>
                </a:ext>
              </a:extLst>
            </p:cNvPr>
            <p:cNvPicPr>
              <a:picLocks noChangeAspect="1"/>
            </p:cNvPicPr>
            <p:nvPr/>
          </p:nvPicPr>
          <p:blipFill>
            <a:blip r:embed="rId3"/>
            <a:stretch>
              <a:fillRect/>
            </a:stretch>
          </p:blipFill>
          <p:spPr>
            <a:xfrm>
              <a:off x="4554991" y="1753851"/>
              <a:ext cx="3523588" cy="2278504"/>
            </a:xfrm>
            <a:prstGeom prst="rect">
              <a:avLst/>
            </a:prstGeom>
          </p:spPr>
        </p:pic>
        <p:sp>
          <p:nvSpPr>
            <p:cNvPr id="10" name="TextBox 9">
              <a:extLst>
                <a:ext uri="{FF2B5EF4-FFF2-40B4-BE49-F238E27FC236}">
                  <a16:creationId xmlns:a16="http://schemas.microsoft.com/office/drawing/2014/main" id="{F37246D4-48EC-BC4D-8AF6-5FFB015C3F36}"/>
                </a:ext>
              </a:extLst>
            </p:cNvPr>
            <p:cNvSpPr txBox="1"/>
            <p:nvPr/>
          </p:nvSpPr>
          <p:spPr>
            <a:xfrm>
              <a:off x="4477952" y="3996276"/>
              <a:ext cx="4028966" cy="954107"/>
            </a:xfrm>
            <a:prstGeom prst="rect">
              <a:avLst/>
            </a:prstGeom>
            <a:noFill/>
          </p:spPr>
          <p:txBody>
            <a:bodyPr wrap="square" rtlCol="0">
              <a:spAutoFit/>
            </a:bodyPr>
            <a:lstStyle/>
            <a:p>
              <a:r>
                <a:rPr lang="en-US" sz="1400" dirty="0"/>
                <a:t>Tested by Greg </a:t>
              </a:r>
              <a:r>
                <a:rPr lang="en-US" sz="1400" dirty="0" err="1"/>
                <a:t>Kalicy</a:t>
              </a:r>
              <a:r>
                <a:rPr lang="en-US" sz="1400" dirty="0"/>
                <a:t>. 2 mm-thick </a:t>
              </a:r>
              <a:r>
                <a:rPr lang="en-US" sz="1400" dirty="0" err="1"/>
                <a:t>acylic</a:t>
              </a:r>
              <a:r>
                <a:rPr lang="en-US" sz="1400" dirty="0"/>
                <a:t> </a:t>
              </a:r>
              <a:r>
                <a:rPr lang="en-US" sz="1400" dirty="0" err="1"/>
                <a:t>mRICH</a:t>
              </a:r>
              <a:r>
                <a:rPr lang="en-US" sz="1400" dirty="0"/>
                <a:t> lens sample. A small drop of transmission was observed below 500 nm. This material seems surprisingly radiation hard even after a dose of 750 </a:t>
              </a:r>
              <a:r>
                <a:rPr lang="en-US" sz="1400" dirty="0" err="1"/>
                <a:t>krad</a:t>
              </a:r>
              <a:r>
                <a:rPr lang="en-US" sz="1400" dirty="0"/>
                <a:t>.</a:t>
              </a:r>
            </a:p>
          </p:txBody>
        </p:sp>
      </p:grpSp>
    </p:spTree>
    <p:extLst>
      <p:ext uri="{BB962C8B-B14F-4D97-AF65-F5344CB8AC3E}">
        <p14:creationId xmlns:p14="http://schemas.microsoft.com/office/powerpoint/2010/main" val="2361133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61639" y="1633385"/>
            <a:ext cx="3000499" cy="2259252"/>
          </a:xfrm>
          <a:prstGeom prst="rect">
            <a:avLst/>
          </a:prstGeom>
        </p:spPr>
      </p:pic>
      <p:pic>
        <p:nvPicPr>
          <p:cNvPr id="3" name="Picture 2"/>
          <p:cNvPicPr>
            <a:picLocks noChangeAspect="1"/>
          </p:cNvPicPr>
          <p:nvPr/>
        </p:nvPicPr>
        <p:blipFill>
          <a:blip r:embed="rId4"/>
          <a:stretch>
            <a:fillRect/>
          </a:stretch>
        </p:blipFill>
        <p:spPr>
          <a:xfrm>
            <a:off x="5446486" y="2997815"/>
            <a:ext cx="2400300" cy="1789644"/>
          </a:xfrm>
          <a:prstGeom prst="rect">
            <a:avLst/>
          </a:prstGeom>
        </p:spPr>
      </p:pic>
      <p:pic>
        <p:nvPicPr>
          <p:cNvPr id="5" name="Picture 4"/>
          <p:cNvPicPr>
            <a:picLocks noChangeAspect="1"/>
          </p:cNvPicPr>
          <p:nvPr/>
        </p:nvPicPr>
        <p:blipFill>
          <a:blip r:embed="rId5"/>
          <a:stretch>
            <a:fillRect/>
          </a:stretch>
        </p:blipFill>
        <p:spPr>
          <a:xfrm>
            <a:off x="6331149" y="4920863"/>
            <a:ext cx="2356833" cy="1273231"/>
          </a:xfrm>
          <a:prstGeom prst="rect">
            <a:avLst/>
          </a:prstGeom>
        </p:spPr>
      </p:pic>
      <p:sp>
        <p:nvSpPr>
          <p:cNvPr id="6" name="TextBox 5"/>
          <p:cNvSpPr txBox="1"/>
          <p:nvPr/>
        </p:nvSpPr>
        <p:spPr>
          <a:xfrm>
            <a:off x="6947977" y="603684"/>
            <a:ext cx="1415772" cy="646331"/>
          </a:xfrm>
          <a:prstGeom prst="rect">
            <a:avLst/>
          </a:prstGeom>
          <a:noFill/>
        </p:spPr>
        <p:txBody>
          <a:bodyPr wrap="none" rtlCol="0">
            <a:spAutoFit/>
          </a:bodyPr>
          <a:lstStyle/>
          <a:p>
            <a:r>
              <a:rPr lang="en-US" dirty="0">
                <a:solidFill>
                  <a:srgbClr val="FF0000"/>
                </a:solidFill>
              </a:rPr>
              <a:t>Paolo </a:t>
            </a:r>
            <a:r>
              <a:rPr lang="en-US" dirty="0" err="1">
                <a:solidFill>
                  <a:srgbClr val="FF0000"/>
                </a:solidFill>
              </a:rPr>
              <a:t>Carniti</a:t>
            </a:r>
            <a:r>
              <a:rPr lang="en-US" dirty="0">
                <a:solidFill>
                  <a:srgbClr val="FF0000"/>
                </a:solidFill>
              </a:rPr>
              <a:t> </a:t>
            </a:r>
          </a:p>
          <a:p>
            <a:r>
              <a:rPr lang="en-US" dirty="0">
                <a:solidFill>
                  <a:srgbClr val="FF0000"/>
                </a:solidFill>
              </a:rPr>
              <a:t>@ RICH 2018</a:t>
            </a:r>
          </a:p>
        </p:txBody>
      </p:sp>
      <p:sp>
        <p:nvSpPr>
          <p:cNvPr id="33" name="TextBox 32"/>
          <p:cNvSpPr txBox="1"/>
          <p:nvPr/>
        </p:nvSpPr>
        <p:spPr>
          <a:xfrm>
            <a:off x="3182258" y="614247"/>
            <a:ext cx="2072240" cy="646331"/>
          </a:xfrm>
          <a:prstGeom prst="rect">
            <a:avLst/>
          </a:prstGeom>
          <a:noFill/>
        </p:spPr>
        <p:txBody>
          <a:bodyPr wrap="none" rtlCol="0">
            <a:spAutoFit/>
          </a:bodyPr>
          <a:lstStyle/>
          <a:p>
            <a:r>
              <a:rPr lang="en-US" dirty="0">
                <a:solidFill>
                  <a:srgbClr val="FF0000"/>
                </a:solidFill>
              </a:rPr>
              <a:t>I. </a:t>
            </a:r>
            <a:r>
              <a:rPr lang="en-US" dirty="0" err="1">
                <a:solidFill>
                  <a:srgbClr val="FF0000"/>
                </a:solidFill>
              </a:rPr>
              <a:t>Balossino</a:t>
            </a:r>
            <a:r>
              <a:rPr lang="en-US" dirty="0">
                <a:solidFill>
                  <a:srgbClr val="FF0000"/>
                </a:solidFill>
              </a:rPr>
              <a:t> et al.</a:t>
            </a:r>
          </a:p>
          <a:p>
            <a:r>
              <a:rPr lang="en-US" dirty="0">
                <a:solidFill>
                  <a:srgbClr val="FF0000"/>
                </a:solidFill>
              </a:rPr>
              <a:t>NIMA 876 (2017) 89 </a:t>
            </a:r>
          </a:p>
        </p:txBody>
      </p:sp>
      <p:pic>
        <p:nvPicPr>
          <p:cNvPr id="9" name="Picture 8"/>
          <p:cNvPicPr>
            <a:picLocks noChangeAspect="1"/>
          </p:cNvPicPr>
          <p:nvPr/>
        </p:nvPicPr>
        <p:blipFill>
          <a:blip r:embed="rId6"/>
          <a:stretch>
            <a:fillRect/>
          </a:stretch>
        </p:blipFill>
        <p:spPr>
          <a:xfrm>
            <a:off x="2794969" y="1454627"/>
            <a:ext cx="3008676" cy="3900722"/>
          </a:xfrm>
          <a:prstGeom prst="rect">
            <a:avLst/>
          </a:prstGeom>
        </p:spPr>
      </p:pic>
      <p:sp>
        <p:nvSpPr>
          <p:cNvPr id="34" name="Rectangle 33"/>
          <p:cNvSpPr/>
          <p:nvPr/>
        </p:nvSpPr>
        <p:spPr>
          <a:xfrm>
            <a:off x="4726214" y="3973286"/>
            <a:ext cx="898072" cy="2267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85901" y="622024"/>
            <a:ext cx="2438889" cy="646331"/>
          </a:xfrm>
          <a:prstGeom prst="rect">
            <a:avLst/>
          </a:prstGeom>
          <a:noFill/>
        </p:spPr>
        <p:txBody>
          <a:bodyPr wrap="none" rtlCol="0">
            <a:spAutoFit/>
          </a:bodyPr>
          <a:lstStyle/>
          <a:p>
            <a:r>
              <a:rPr lang="en-US" dirty="0">
                <a:solidFill>
                  <a:srgbClr val="FF0000"/>
                </a:solidFill>
              </a:rPr>
              <a:t>T. Tsang et al.</a:t>
            </a:r>
          </a:p>
          <a:p>
            <a:r>
              <a:rPr lang="en-US" dirty="0">
                <a:solidFill>
                  <a:srgbClr val="FF0000"/>
                </a:solidFill>
              </a:rPr>
              <a:t>JINST 11 (2016) P12002</a:t>
            </a:r>
          </a:p>
        </p:txBody>
      </p:sp>
      <p:pic>
        <p:nvPicPr>
          <p:cNvPr id="4" name="Picture 3"/>
          <p:cNvPicPr>
            <a:picLocks noChangeAspect="1"/>
          </p:cNvPicPr>
          <p:nvPr/>
        </p:nvPicPr>
        <p:blipFill>
          <a:blip r:embed="rId7"/>
          <a:stretch>
            <a:fillRect/>
          </a:stretch>
        </p:blipFill>
        <p:spPr>
          <a:xfrm>
            <a:off x="185901" y="1370316"/>
            <a:ext cx="2303278" cy="4433021"/>
          </a:xfrm>
          <a:prstGeom prst="rect">
            <a:avLst/>
          </a:prstGeom>
        </p:spPr>
      </p:pic>
      <p:sp>
        <p:nvSpPr>
          <p:cNvPr id="21" name="TextBox 20"/>
          <p:cNvSpPr txBox="1"/>
          <p:nvPr/>
        </p:nvSpPr>
        <p:spPr>
          <a:xfrm>
            <a:off x="352210" y="5871811"/>
            <a:ext cx="1613505" cy="738664"/>
          </a:xfrm>
          <a:prstGeom prst="rect">
            <a:avLst/>
          </a:prstGeom>
          <a:noFill/>
        </p:spPr>
        <p:txBody>
          <a:bodyPr wrap="none" rtlCol="0">
            <a:spAutoFit/>
          </a:bodyPr>
          <a:lstStyle/>
          <a:p>
            <a:r>
              <a:rPr lang="en-US" sz="1400" dirty="0"/>
              <a:t>T= 84 K</a:t>
            </a:r>
          </a:p>
          <a:p>
            <a:r>
              <a:rPr lang="en-US" sz="1400" dirty="0"/>
              <a:t>10</a:t>
            </a:r>
            <a:r>
              <a:rPr lang="en-US" sz="1400" baseline="30000" dirty="0"/>
              <a:t>9</a:t>
            </a:r>
            <a:r>
              <a:rPr lang="en-US" sz="1400" dirty="0"/>
              <a:t> </a:t>
            </a:r>
            <a:r>
              <a:rPr lang="en-US" sz="1400" dirty="0" err="1"/>
              <a:t>n</a:t>
            </a:r>
            <a:r>
              <a:rPr lang="en-US" sz="1400" baseline="-25000" dirty="0" err="1"/>
              <a:t>eq</a:t>
            </a:r>
            <a:r>
              <a:rPr lang="en-US" sz="1400" dirty="0"/>
              <a:t> cm</a:t>
            </a:r>
            <a:r>
              <a:rPr lang="en-US" sz="1400" baseline="30000" dirty="0"/>
              <a:t>2</a:t>
            </a:r>
          </a:p>
          <a:p>
            <a:r>
              <a:rPr lang="en-US" sz="1400" dirty="0"/>
              <a:t>Annealing at 250 </a:t>
            </a:r>
            <a:r>
              <a:rPr lang="en-US" sz="1400" baseline="30000" dirty="0" err="1"/>
              <a:t>o</a:t>
            </a:r>
            <a:r>
              <a:rPr lang="en-US" sz="1400" dirty="0" err="1"/>
              <a:t>C</a:t>
            </a:r>
            <a:endParaRPr lang="en-US" sz="1400" dirty="0"/>
          </a:p>
        </p:txBody>
      </p:sp>
      <p:sp>
        <p:nvSpPr>
          <p:cNvPr id="23" name="TextBox 22"/>
          <p:cNvSpPr txBox="1"/>
          <p:nvPr/>
        </p:nvSpPr>
        <p:spPr>
          <a:xfrm>
            <a:off x="3849246" y="5409768"/>
            <a:ext cx="1326004" cy="523220"/>
          </a:xfrm>
          <a:prstGeom prst="rect">
            <a:avLst/>
          </a:prstGeom>
          <a:noFill/>
        </p:spPr>
        <p:txBody>
          <a:bodyPr wrap="none" rtlCol="0">
            <a:spAutoFit/>
          </a:bodyPr>
          <a:lstStyle/>
          <a:p>
            <a:r>
              <a:rPr lang="en-US" sz="1400" dirty="0"/>
              <a:t>T= 0 C</a:t>
            </a:r>
          </a:p>
          <a:p>
            <a:r>
              <a:rPr lang="en-US" sz="1400" dirty="0"/>
              <a:t>few 10</a:t>
            </a:r>
            <a:r>
              <a:rPr lang="en-US" sz="1400" baseline="30000" dirty="0"/>
              <a:t>9</a:t>
            </a:r>
            <a:r>
              <a:rPr lang="en-US" sz="1400" dirty="0"/>
              <a:t> </a:t>
            </a:r>
            <a:r>
              <a:rPr lang="en-US" sz="1400" dirty="0" err="1"/>
              <a:t>n</a:t>
            </a:r>
            <a:r>
              <a:rPr lang="en-US" sz="1400" baseline="-25000" dirty="0" err="1"/>
              <a:t>eq</a:t>
            </a:r>
            <a:r>
              <a:rPr lang="en-US" sz="1400" dirty="0"/>
              <a:t> cm</a:t>
            </a:r>
            <a:r>
              <a:rPr lang="en-US" sz="1400" baseline="30000" dirty="0"/>
              <a:t>2</a:t>
            </a:r>
          </a:p>
        </p:txBody>
      </p:sp>
      <p:sp>
        <p:nvSpPr>
          <p:cNvPr id="14" name="Text Box 1">
            <a:extLst>
              <a:ext uri="{FF2B5EF4-FFF2-40B4-BE49-F238E27FC236}">
                <a16:creationId xmlns:a16="http://schemas.microsoft.com/office/drawing/2014/main" id="{CF213F71-8610-AF44-8F41-2C2166F82AB9}"/>
              </a:ext>
            </a:extLst>
          </p:cNvPr>
          <p:cNvSpPr txBox="1">
            <a:spLocks noChangeArrowheads="1"/>
          </p:cNvSpPr>
          <p:nvPr/>
        </p:nvSpPr>
        <p:spPr bwMode="auto">
          <a:xfrm>
            <a:off x="314135" y="50736"/>
            <a:ext cx="6172389"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GB" sz="2963" dirty="0">
                <a:solidFill>
                  <a:srgbClr val="006633"/>
                </a:solidFill>
                <a:latin typeface="Times New Roman" charset="0"/>
                <a:cs typeface="Arial" charset="0"/>
              </a:rPr>
              <a:t>Studies of </a:t>
            </a:r>
            <a:r>
              <a:rPr lang="en-GB" sz="2963" dirty="0" err="1">
                <a:solidFill>
                  <a:srgbClr val="006633"/>
                </a:solidFill>
                <a:latin typeface="Times New Roman" charset="0"/>
                <a:cs typeface="Arial" charset="0"/>
              </a:rPr>
              <a:t>SiPM</a:t>
            </a:r>
            <a:r>
              <a:rPr lang="en-GB" sz="2963" dirty="0">
                <a:solidFill>
                  <a:srgbClr val="006633"/>
                </a:solidFill>
                <a:latin typeface="Times New Roman" charset="0"/>
                <a:cs typeface="Arial" charset="0"/>
              </a:rPr>
              <a:t> radiation </a:t>
            </a:r>
            <a:r>
              <a:rPr lang="en-GB" sz="2963" dirty="0" err="1">
                <a:solidFill>
                  <a:srgbClr val="006633"/>
                </a:solidFill>
                <a:latin typeface="Times New Roman" charset="0"/>
                <a:cs typeface="Arial" charset="0"/>
              </a:rPr>
              <a:t>toleranace</a:t>
            </a:r>
            <a:endParaRPr lang="en-US" sz="2963" dirty="0">
              <a:solidFill>
                <a:srgbClr val="006633"/>
              </a:solidFill>
              <a:latin typeface="Times New Roman" charset="0"/>
              <a:cs typeface="Arial" charset="0"/>
            </a:endParaRPr>
          </a:p>
        </p:txBody>
      </p:sp>
      <p:sp>
        <p:nvSpPr>
          <p:cNvPr id="15" name="TextBox 14">
            <a:extLst>
              <a:ext uri="{FF2B5EF4-FFF2-40B4-BE49-F238E27FC236}">
                <a16:creationId xmlns:a16="http://schemas.microsoft.com/office/drawing/2014/main" id="{33844254-E4E1-4443-BA89-C831EF877D9C}"/>
              </a:ext>
            </a:extLst>
          </p:cNvPr>
          <p:cNvSpPr txBox="1"/>
          <p:nvPr/>
        </p:nvSpPr>
        <p:spPr>
          <a:xfrm>
            <a:off x="2607291" y="6194093"/>
            <a:ext cx="5756458" cy="584775"/>
          </a:xfrm>
          <a:prstGeom prst="rect">
            <a:avLst/>
          </a:prstGeom>
          <a:noFill/>
        </p:spPr>
        <p:txBody>
          <a:bodyPr wrap="square" rtlCol="0">
            <a:spAutoFit/>
          </a:bodyPr>
          <a:lstStyle/>
          <a:p>
            <a:r>
              <a:rPr lang="en-US" sz="1600" b="1" dirty="0">
                <a:solidFill>
                  <a:srgbClr val="FF0000"/>
                </a:solidFill>
              </a:rPr>
              <a:t>The viability of using irradiated </a:t>
            </a:r>
            <a:r>
              <a:rPr lang="en-US" sz="1600" b="1" dirty="0" err="1">
                <a:solidFill>
                  <a:srgbClr val="FF0000"/>
                </a:solidFill>
              </a:rPr>
              <a:t>SiPMs</a:t>
            </a:r>
            <a:r>
              <a:rPr lang="en-US" sz="1600" b="1" dirty="0">
                <a:solidFill>
                  <a:srgbClr val="FF0000"/>
                </a:solidFill>
              </a:rPr>
              <a:t> for single-photon detection at the EIC will be the focus of future R&amp;D on this topic.</a:t>
            </a:r>
          </a:p>
        </p:txBody>
      </p:sp>
    </p:spTree>
    <p:extLst>
      <p:ext uri="{BB962C8B-B14F-4D97-AF65-F5344CB8AC3E}">
        <p14:creationId xmlns:p14="http://schemas.microsoft.com/office/powerpoint/2010/main" val="1175412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DSC_74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1644" y="790913"/>
            <a:ext cx="3877508" cy="2580146"/>
          </a:xfrm>
          <a:prstGeom prst="rect">
            <a:avLst/>
          </a:prstGeom>
        </p:spPr>
      </p:pic>
      <p:sp>
        <p:nvSpPr>
          <p:cNvPr id="25" name="Line Callout 1 24"/>
          <p:cNvSpPr/>
          <p:nvPr/>
        </p:nvSpPr>
        <p:spPr bwMode="auto">
          <a:xfrm>
            <a:off x="5272795" y="2778782"/>
            <a:ext cx="1180567" cy="523220"/>
          </a:xfrm>
          <a:prstGeom prst="borderCallout1">
            <a:avLst>
              <a:gd name="adj1" fmla="val -294"/>
              <a:gd name="adj2" fmla="val 51776"/>
              <a:gd name="adj3" fmla="val -220018"/>
              <a:gd name="adj4" fmla="val 117622"/>
            </a:avLst>
          </a:prstGeom>
          <a:solidFill>
            <a:schemeClr val="bg1"/>
          </a:solid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39" name="Line Callout 1 38"/>
          <p:cNvSpPr/>
          <p:nvPr/>
        </p:nvSpPr>
        <p:spPr bwMode="auto">
          <a:xfrm>
            <a:off x="7600281" y="2778782"/>
            <a:ext cx="1336641" cy="523220"/>
          </a:xfrm>
          <a:prstGeom prst="borderCallout1">
            <a:avLst>
              <a:gd name="adj1" fmla="val -276"/>
              <a:gd name="adj2" fmla="val 51008"/>
              <a:gd name="adj3" fmla="val -127863"/>
              <a:gd name="adj4" fmla="val 67808"/>
            </a:avLst>
          </a:prstGeom>
          <a:solidFill>
            <a:schemeClr val="bg1"/>
          </a:solid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40" name="TextBox 39"/>
          <p:cNvSpPr txBox="1"/>
          <p:nvPr/>
        </p:nvSpPr>
        <p:spPr>
          <a:xfrm>
            <a:off x="5296686" y="2778781"/>
            <a:ext cx="1107996" cy="523220"/>
          </a:xfrm>
          <a:prstGeom prst="rect">
            <a:avLst/>
          </a:prstGeom>
          <a:noFill/>
        </p:spPr>
        <p:txBody>
          <a:bodyPr wrap="none" rtlCol="0">
            <a:spAutoFit/>
          </a:bodyPr>
          <a:lstStyle/>
          <a:p>
            <a:r>
              <a:rPr lang="en-US" sz="1400" dirty="0"/>
              <a:t>Laser head +</a:t>
            </a:r>
          </a:p>
          <a:p>
            <a:r>
              <a:rPr lang="en-US" sz="1400" dirty="0"/>
              <a:t>diffuser</a:t>
            </a:r>
          </a:p>
        </p:txBody>
      </p:sp>
      <p:sp>
        <p:nvSpPr>
          <p:cNvPr id="41" name="TextBox 40"/>
          <p:cNvSpPr txBox="1"/>
          <p:nvPr/>
        </p:nvSpPr>
        <p:spPr>
          <a:xfrm>
            <a:off x="7636566" y="2895037"/>
            <a:ext cx="1300356" cy="307777"/>
          </a:xfrm>
          <a:prstGeom prst="rect">
            <a:avLst/>
          </a:prstGeom>
          <a:noFill/>
        </p:spPr>
        <p:txBody>
          <a:bodyPr wrap="none" rtlCol="0">
            <a:spAutoFit/>
          </a:bodyPr>
          <a:lstStyle/>
          <a:p>
            <a:r>
              <a:rPr lang="en-US" sz="1400" dirty="0"/>
              <a:t>MAPMT holder</a:t>
            </a:r>
          </a:p>
        </p:txBody>
      </p:sp>
      <p:sp>
        <p:nvSpPr>
          <p:cNvPr id="2" name="TextBox 1"/>
          <p:cNvSpPr txBox="1"/>
          <p:nvPr/>
        </p:nvSpPr>
        <p:spPr>
          <a:xfrm>
            <a:off x="249715" y="2194005"/>
            <a:ext cx="4641415" cy="1569660"/>
          </a:xfrm>
          <a:prstGeom prst="rect">
            <a:avLst/>
          </a:prstGeom>
          <a:noFill/>
        </p:spPr>
        <p:txBody>
          <a:bodyPr wrap="none" rtlCol="0">
            <a:spAutoFit/>
          </a:bodyPr>
          <a:lstStyle/>
          <a:p>
            <a:r>
              <a:rPr lang="en-US" sz="1600" b="1" dirty="0">
                <a:solidFill>
                  <a:srgbClr val="FF0000"/>
                </a:solidFill>
              </a:rPr>
              <a:t>JLab </a:t>
            </a:r>
          </a:p>
          <a:p>
            <a:endParaRPr lang="en-US" sz="1600" b="1" dirty="0">
              <a:solidFill>
                <a:srgbClr val="FF0000"/>
              </a:solidFill>
            </a:endParaRPr>
          </a:p>
          <a:p>
            <a:r>
              <a:rPr lang="en-US" sz="1600" dirty="0">
                <a:solidFill>
                  <a:srgbClr val="000000"/>
                </a:solidFill>
              </a:rPr>
              <a:t>632 nm picosecond pulsed laser light</a:t>
            </a:r>
          </a:p>
          <a:p>
            <a:r>
              <a:rPr lang="en-US" sz="1600" dirty="0"/>
              <a:t>Light diffuser to illuminate the whole </a:t>
            </a:r>
            <a:r>
              <a:rPr lang="en-US" sz="1600" dirty="0" err="1"/>
              <a:t>MaPMT</a:t>
            </a:r>
            <a:r>
              <a:rPr lang="en-US" sz="1600" dirty="0"/>
              <a:t> surface</a:t>
            </a:r>
          </a:p>
          <a:p>
            <a:r>
              <a:rPr lang="en-US" sz="1600" dirty="0"/>
              <a:t>Standardized system with CLAS12 electronics </a:t>
            </a:r>
          </a:p>
          <a:p>
            <a:r>
              <a:rPr lang="en-US" sz="1600" dirty="0"/>
              <a:t>H8500 6x6 mm</a:t>
            </a:r>
            <a:r>
              <a:rPr lang="en-US" sz="1600" baseline="30000" dirty="0"/>
              <a:t>2 </a:t>
            </a:r>
            <a:r>
              <a:rPr lang="en-US" sz="1600" dirty="0"/>
              <a:t>pixel sensor so far</a:t>
            </a:r>
          </a:p>
        </p:txBody>
      </p:sp>
      <p:sp>
        <p:nvSpPr>
          <p:cNvPr id="35" name="TextBox 34"/>
          <p:cNvSpPr txBox="1"/>
          <p:nvPr/>
        </p:nvSpPr>
        <p:spPr>
          <a:xfrm>
            <a:off x="249724" y="4568584"/>
            <a:ext cx="4299174" cy="1569660"/>
          </a:xfrm>
          <a:prstGeom prst="rect">
            <a:avLst/>
          </a:prstGeom>
          <a:noFill/>
        </p:spPr>
        <p:txBody>
          <a:bodyPr wrap="none" rtlCol="0">
            <a:spAutoFit/>
          </a:bodyPr>
          <a:lstStyle/>
          <a:p>
            <a:r>
              <a:rPr lang="en-US" sz="1600" b="1" dirty="0">
                <a:solidFill>
                  <a:srgbClr val="FF0000"/>
                </a:solidFill>
              </a:rPr>
              <a:t>Ferrara</a:t>
            </a:r>
          </a:p>
          <a:p>
            <a:endParaRPr lang="en-US" sz="1600" b="1" dirty="0">
              <a:solidFill>
                <a:srgbClr val="FF0000"/>
              </a:solidFill>
            </a:endParaRPr>
          </a:p>
          <a:p>
            <a:r>
              <a:rPr lang="en-US" sz="1600" dirty="0"/>
              <a:t>632 nm and 407 nm picosecond pulsed laser light</a:t>
            </a:r>
          </a:p>
          <a:p>
            <a:r>
              <a:rPr lang="en-US" sz="1600" dirty="0"/>
              <a:t>Light concentrator to scan the </a:t>
            </a:r>
            <a:r>
              <a:rPr lang="en-US" sz="1600" dirty="0" err="1"/>
              <a:t>pensor</a:t>
            </a:r>
            <a:r>
              <a:rPr lang="en-US" sz="1600" dirty="0"/>
              <a:t> surface</a:t>
            </a:r>
          </a:p>
          <a:p>
            <a:r>
              <a:rPr lang="en-US" sz="1600" dirty="0"/>
              <a:t>Flexible layout supporting various sensors and</a:t>
            </a:r>
          </a:p>
          <a:p>
            <a:r>
              <a:rPr lang="en-US" sz="1600" dirty="0"/>
              <a:t>Front-End electronics</a:t>
            </a:r>
          </a:p>
        </p:txBody>
      </p:sp>
      <p:sp>
        <p:nvSpPr>
          <p:cNvPr id="36" name="TextBox 35"/>
          <p:cNvSpPr txBox="1"/>
          <p:nvPr/>
        </p:nvSpPr>
        <p:spPr>
          <a:xfrm>
            <a:off x="213431" y="954205"/>
            <a:ext cx="4787689" cy="830997"/>
          </a:xfrm>
          <a:prstGeom prst="rect">
            <a:avLst/>
          </a:prstGeom>
          <a:noFill/>
        </p:spPr>
        <p:txBody>
          <a:bodyPr wrap="none" rtlCol="0">
            <a:spAutoFit/>
          </a:bodyPr>
          <a:lstStyle/>
          <a:p>
            <a:r>
              <a:rPr lang="en-US" sz="1600" dirty="0">
                <a:solidFill>
                  <a:srgbClr val="000000"/>
                </a:solidFill>
              </a:rPr>
              <a:t>Detailed characterization</a:t>
            </a:r>
          </a:p>
          <a:p>
            <a:r>
              <a:rPr lang="en-US" sz="1600" dirty="0">
                <a:solidFill>
                  <a:srgbClr val="000000"/>
                </a:solidFill>
              </a:rPr>
              <a:t>Sensors:  gain, efficiency, cross-talk, radiation tolerance  </a:t>
            </a:r>
          </a:p>
          <a:p>
            <a:r>
              <a:rPr lang="en-US" sz="1600" dirty="0">
                <a:solidFill>
                  <a:srgbClr val="000000"/>
                </a:solidFill>
              </a:rPr>
              <a:t>Electronics: gain, cross-talk, thresholds, time resolution</a:t>
            </a:r>
            <a:endParaRPr lang="en-US" sz="1600" dirty="0"/>
          </a:p>
        </p:txBody>
      </p:sp>
      <p:pic>
        <p:nvPicPr>
          <p:cNvPr id="3" name="Picture 2" descr="IMG_20190107_17000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1644" y="3619500"/>
            <a:ext cx="3853018" cy="2889763"/>
          </a:xfrm>
          <a:prstGeom prst="rect">
            <a:avLst/>
          </a:prstGeom>
        </p:spPr>
      </p:pic>
      <p:sp>
        <p:nvSpPr>
          <p:cNvPr id="37" name="Line Callout 1 36"/>
          <p:cNvSpPr/>
          <p:nvPr/>
        </p:nvSpPr>
        <p:spPr bwMode="auto">
          <a:xfrm>
            <a:off x="5642910" y="5876635"/>
            <a:ext cx="1180567" cy="523220"/>
          </a:xfrm>
          <a:prstGeom prst="borderCallout1">
            <a:avLst>
              <a:gd name="adj1" fmla="val -294"/>
              <a:gd name="adj2" fmla="val 51776"/>
              <a:gd name="adj3" fmla="val -181875"/>
              <a:gd name="adj4" fmla="val 120696"/>
            </a:avLst>
          </a:prstGeom>
          <a:solidFill>
            <a:schemeClr val="bg1"/>
          </a:solid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38" name="Line Callout 1 37"/>
          <p:cNvSpPr/>
          <p:nvPr/>
        </p:nvSpPr>
        <p:spPr bwMode="auto">
          <a:xfrm>
            <a:off x="7600281" y="5876635"/>
            <a:ext cx="1336641" cy="523220"/>
          </a:xfrm>
          <a:prstGeom prst="borderCallout1">
            <a:avLst>
              <a:gd name="adj1" fmla="val -276"/>
              <a:gd name="adj2" fmla="val 51008"/>
              <a:gd name="adj3" fmla="val -127863"/>
              <a:gd name="adj4" fmla="val 67808"/>
            </a:avLst>
          </a:prstGeom>
          <a:solidFill>
            <a:schemeClr val="bg1"/>
          </a:solid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42" name="TextBox 41"/>
          <p:cNvSpPr txBox="1"/>
          <p:nvPr/>
        </p:nvSpPr>
        <p:spPr>
          <a:xfrm>
            <a:off x="5666801" y="5876634"/>
            <a:ext cx="1107996" cy="523220"/>
          </a:xfrm>
          <a:prstGeom prst="rect">
            <a:avLst/>
          </a:prstGeom>
          <a:noFill/>
        </p:spPr>
        <p:txBody>
          <a:bodyPr wrap="none" rtlCol="0">
            <a:spAutoFit/>
          </a:bodyPr>
          <a:lstStyle/>
          <a:p>
            <a:r>
              <a:rPr lang="en-US" sz="1400" dirty="0"/>
              <a:t>Laser head +</a:t>
            </a:r>
          </a:p>
          <a:p>
            <a:r>
              <a:rPr lang="en-US" sz="1400" dirty="0"/>
              <a:t>collimator</a:t>
            </a:r>
          </a:p>
        </p:txBody>
      </p:sp>
      <p:sp>
        <p:nvSpPr>
          <p:cNvPr id="43" name="TextBox 42"/>
          <p:cNvSpPr txBox="1"/>
          <p:nvPr/>
        </p:nvSpPr>
        <p:spPr>
          <a:xfrm>
            <a:off x="7636566" y="5992890"/>
            <a:ext cx="1300356" cy="307777"/>
          </a:xfrm>
          <a:prstGeom prst="rect">
            <a:avLst/>
          </a:prstGeom>
          <a:noFill/>
        </p:spPr>
        <p:txBody>
          <a:bodyPr wrap="none" rtlCol="0">
            <a:spAutoFit/>
          </a:bodyPr>
          <a:lstStyle/>
          <a:p>
            <a:r>
              <a:rPr lang="en-US" sz="1400" dirty="0"/>
              <a:t>MAPMT holder</a:t>
            </a:r>
          </a:p>
        </p:txBody>
      </p:sp>
      <p:sp>
        <p:nvSpPr>
          <p:cNvPr id="16" name="Text Box 1">
            <a:extLst>
              <a:ext uri="{FF2B5EF4-FFF2-40B4-BE49-F238E27FC236}">
                <a16:creationId xmlns:a16="http://schemas.microsoft.com/office/drawing/2014/main" id="{2D291C07-493B-714A-876A-AB50A420BC84}"/>
              </a:ext>
            </a:extLst>
          </p:cNvPr>
          <p:cNvSpPr txBox="1">
            <a:spLocks noChangeArrowheads="1"/>
          </p:cNvSpPr>
          <p:nvPr/>
        </p:nvSpPr>
        <p:spPr bwMode="auto">
          <a:xfrm>
            <a:off x="314136" y="165040"/>
            <a:ext cx="4114989"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GB" sz="2963" dirty="0">
                <a:solidFill>
                  <a:srgbClr val="006633"/>
                </a:solidFill>
                <a:latin typeface="Times New Roman" charset="0"/>
                <a:cs typeface="Arial" charset="0"/>
              </a:rPr>
              <a:t>Pulsed laser test benches</a:t>
            </a:r>
            <a:endParaRPr lang="en-US" sz="2963" dirty="0">
              <a:solidFill>
                <a:srgbClr val="006633"/>
              </a:solidFill>
              <a:latin typeface="Times New Roman" charset="0"/>
              <a:cs typeface="Arial" charset="0"/>
            </a:endParaRPr>
          </a:p>
        </p:txBody>
      </p:sp>
    </p:spTree>
    <p:extLst>
      <p:ext uri="{BB962C8B-B14F-4D97-AF65-F5344CB8AC3E}">
        <p14:creationId xmlns:p14="http://schemas.microsoft.com/office/powerpoint/2010/main" val="30287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744482" y="243721"/>
            <a:ext cx="8072641" cy="68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eRD14: an integrated program for PID at an EIC</a:t>
            </a:r>
          </a:p>
        </p:txBody>
      </p:sp>
      <p:sp>
        <p:nvSpPr>
          <p:cNvPr id="4" name="Text Box 3"/>
          <p:cNvSpPr txBox="1">
            <a:spLocks noChangeArrowheads="1"/>
          </p:cNvSpPr>
          <p:nvPr/>
        </p:nvSpPr>
        <p:spPr bwMode="auto">
          <a:xfrm>
            <a:off x="681555" y="4641839"/>
            <a:ext cx="7466400" cy="3649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hangingPunct="1">
              <a:lnSpc>
                <a:spcPct val="100000"/>
              </a:lnSpc>
            </a:pPr>
            <a:r>
              <a:rPr lang="en-US" dirty="0">
                <a:solidFill>
                  <a:srgbClr val="009900"/>
                </a:solidFill>
                <a:effectLst>
                  <a:outerShdw blurRad="38100" dist="38100" dir="2700000" algn="tl">
                    <a:srgbClr val="DDDDDD"/>
                  </a:outerShdw>
                </a:effectLst>
                <a:ea typeface="Arial" charset="0"/>
                <a:cs typeface="Arial" charset="0"/>
              </a:rPr>
              <a:t>3. Consortium synergies (including reduction of overall R&amp;D costs)</a:t>
            </a:r>
          </a:p>
        </p:txBody>
      </p:sp>
      <p:sp>
        <p:nvSpPr>
          <p:cNvPr id="5" name="Text Box 4"/>
          <p:cNvSpPr txBox="1">
            <a:spLocks noChangeArrowheads="1"/>
          </p:cNvSpPr>
          <p:nvPr/>
        </p:nvSpPr>
        <p:spPr bwMode="auto">
          <a:xfrm>
            <a:off x="651313" y="3102512"/>
            <a:ext cx="7446240" cy="3649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hangingPunct="1">
              <a:lnSpc>
                <a:spcPct val="100000"/>
              </a:lnSpc>
            </a:pPr>
            <a:r>
              <a:rPr lang="en-US" dirty="0">
                <a:solidFill>
                  <a:srgbClr val="0000CC"/>
                </a:solidFill>
                <a:effectLst>
                  <a:outerShdw blurRad="38100" dist="38100" dir="2700000" algn="tl">
                    <a:srgbClr val="DDDDDD"/>
                  </a:outerShdw>
                </a:effectLst>
                <a:ea typeface="Arial" charset="0"/>
                <a:cs typeface="Arial" charset="0"/>
              </a:rPr>
              <a:t>2. A cost-effective sensor and electronics solution</a:t>
            </a:r>
          </a:p>
        </p:txBody>
      </p:sp>
      <p:sp>
        <p:nvSpPr>
          <p:cNvPr id="6" name="Text Box 2"/>
          <p:cNvSpPr txBox="1">
            <a:spLocks noChangeArrowheads="1"/>
          </p:cNvSpPr>
          <p:nvPr/>
        </p:nvSpPr>
        <p:spPr bwMode="auto">
          <a:xfrm>
            <a:off x="651313" y="1261399"/>
            <a:ext cx="7496642" cy="64408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hangingPunct="1">
              <a:lnSpc>
                <a:spcPct val="100000"/>
              </a:lnSpc>
            </a:pPr>
            <a:r>
              <a:rPr lang="en-US" dirty="0">
                <a:solidFill>
                  <a:srgbClr val="CC0000"/>
                </a:solidFill>
                <a:effectLst>
                  <a:outerShdw blurRad="38100" dist="38100" dir="2700000" algn="tl">
                    <a:srgbClr val="DDDDDD"/>
                  </a:outerShdw>
                </a:effectLst>
                <a:ea typeface="Arial" charset="0"/>
                <a:cs typeface="Arial" charset="0"/>
              </a:rPr>
              <a:t>1. A suite of detector systems covering the full angular- and momentum range required for an EIC detector</a:t>
            </a:r>
          </a:p>
        </p:txBody>
      </p:sp>
      <p:sp>
        <p:nvSpPr>
          <p:cNvPr id="8" name="TextBox 7"/>
          <p:cNvSpPr txBox="1"/>
          <p:nvPr/>
        </p:nvSpPr>
        <p:spPr>
          <a:xfrm>
            <a:off x="981042" y="2063858"/>
            <a:ext cx="7647874" cy="912289"/>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a:cs typeface="Arial"/>
              </a:rPr>
              <a:t>Different technologies in different parts of the detector</a:t>
            </a:r>
          </a:p>
          <a:p>
            <a:pPr marL="302381" indent="-302381">
              <a:buFont typeface="Wingdings" charset="2"/>
              <a:buChar char="§"/>
            </a:pPr>
            <a:endParaRPr lang="en-US" sz="847" dirty="0">
              <a:latin typeface="Arial"/>
              <a:cs typeface="Arial"/>
            </a:endParaRPr>
          </a:p>
          <a:p>
            <a:pPr marL="302381" indent="-302381">
              <a:buFont typeface="Wingdings" charset="2"/>
              <a:buChar char="§"/>
            </a:pPr>
            <a:r>
              <a:rPr lang="en-US" dirty="0">
                <a:latin typeface="Arial"/>
                <a:cs typeface="Arial"/>
              </a:rPr>
              <a:t>Focus on hadron ID with an electron ID capability </a:t>
            </a:r>
          </a:p>
        </p:txBody>
      </p:sp>
      <p:sp>
        <p:nvSpPr>
          <p:cNvPr id="9" name="TextBox 8"/>
          <p:cNvSpPr txBox="1"/>
          <p:nvPr/>
        </p:nvSpPr>
        <p:spPr>
          <a:xfrm>
            <a:off x="981041" y="3549775"/>
            <a:ext cx="7836081" cy="804071"/>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a:cs typeface="Arial"/>
              </a:rPr>
              <a:t>Development and testing of photosensors (to satisfy EIC requirements)</a:t>
            </a:r>
          </a:p>
          <a:p>
            <a:pPr marL="302381" indent="-302381">
              <a:buFont typeface="Wingdings" charset="2"/>
              <a:buChar char="§"/>
            </a:pPr>
            <a:endParaRPr lang="en-US" sz="847" dirty="0">
              <a:latin typeface="Arial"/>
              <a:cs typeface="Arial"/>
            </a:endParaRPr>
          </a:p>
          <a:p>
            <a:pPr marL="302381" indent="-302381">
              <a:buFont typeface="Wingdings" charset="2"/>
              <a:buChar char="§"/>
            </a:pPr>
            <a:r>
              <a:rPr lang="en-US" dirty="0">
                <a:latin typeface="Arial"/>
                <a:cs typeface="Arial"/>
              </a:rPr>
              <a:t>Development of readout electronics needed for prototyping</a:t>
            </a:r>
          </a:p>
        </p:txBody>
      </p:sp>
      <p:sp>
        <p:nvSpPr>
          <p:cNvPr id="10" name="TextBox 9"/>
          <p:cNvSpPr txBox="1"/>
          <p:nvPr/>
        </p:nvSpPr>
        <p:spPr>
          <a:xfrm>
            <a:off x="981041" y="5110704"/>
            <a:ext cx="7741953" cy="671532"/>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sz="1693" dirty="0">
                <a:latin typeface="Arial"/>
                <a:cs typeface="Arial"/>
              </a:rPr>
              <a:t>Close collaboration within the consortium, with coordinated goals and timelines (</a:t>
            </a:r>
            <a:r>
              <a:rPr lang="en-US" sz="1693" i="1" dirty="0">
                <a:latin typeface="Arial"/>
                <a:cs typeface="Arial"/>
              </a:rPr>
              <a:t>e.g.</a:t>
            </a:r>
            <a:r>
              <a:rPr lang="en-US" sz="1693" dirty="0">
                <a:latin typeface="Arial"/>
                <a:cs typeface="Arial"/>
              </a:rPr>
              <a:t>, DIRC &amp; LAPPD, </a:t>
            </a:r>
            <a:r>
              <a:rPr lang="en-US" sz="1693" dirty="0" err="1">
                <a:latin typeface="Arial"/>
                <a:cs typeface="Arial"/>
              </a:rPr>
              <a:t>mRICH</a:t>
            </a:r>
            <a:r>
              <a:rPr lang="en-US" sz="1693" dirty="0">
                <a:latin typeface="Arial"/>
                <a:cs typeface="Arial"/>
              </a:rPr>
              <a:t> &amp; </a:t>
            </a:r>
            <a:r>
              <a:rPr lang="en-US" sz="1693" dirty="0" err="1">
                <a:latin typeface="Arial"/>
                <a:cs typeface="Arial"/>
              </a:rPr>
              <a:t>dRICH</a:t>
            </a:r>
            <a:r>
              <a:rPr lang="en-US" sz="1693" dirty="0">
                <a:latin typeface="Arial"/>
                <a:cs typeface="Arial"/>
              </a:rPr>
              <a:t>, </a:t>
            </a:r>
            <a:r>
              <a:rPr lang="en-US" sz="1693" dirty="0" err="1">
                <a:latin typeface="Arial"/>
                <a:cs typeface="Arial"/>
              </a:rPr>
              <a:t>etc</a:t>
            </a:r>
            <a:r>
              <a:rPr lang="en-US" sz="1693" dirty="0">
                <a:latin typeface="Arial"/>
                <a:cs typeface="Arial"/>
              </a:rPr>
              <a:t>).</a:t>
            </a:r>
          </a:p>
        </p:txBody>
      </p:sp>
      <p:sp>
        <p:nvSpPr>
          <p:cNvPr id="7" name="Slide Number Placeholder 6"/>
          <p:cNvSpPr>
            <a:spLocks noGrp="1"/>
          </p:cNvSpPr>
          <p:nvPr>
            <p:ph type="sldNum" sz="quarter" idx="12"/>
          </p:nvPr>
        </p:nvSpPr>
        <p:spPr/>
        <p:txBody>
          <a:bodyPr/>
          <a:lstStyle/>
          <a:p>
            <a:fld id="{8F85DECE-709F-5547-99FE-06FE97115E35}" type="slidenum">
              <a:rPr lang="en-US" smtClean="0"/>
              <a:t>3</a:t>
            </a:fld>
            <a:endParaRPr lang="en-US"/>
          </a:p>
        </p:txBody>
      </p:sp>
      <p:sp>
        <p:nvSpPr>
          <p:cNvPr id="11" name="TextBox 10"/>
          <p:cNvSpPr txBox="1"/>
          <p:nvPr/>
        </p:nvSpPr>
        <p:spPr>
          <a:xfrm>
            <a:off x="958630" y="5760643"/>
            <a:ext cx="7741953" cy="671532"/>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sz="1693" dirty="0">
                <a:latin typeface="Arial"/>
                <a:cs typeface="Arial"/>
              </a:rPr>
              <a:t>Strong synergies with non-EIC experiments and R&amp;D programs (PANDA, CLAS12, </a:t>
            </a:r>
            <a:r>
              <a:rPr lang="en-US" sz="1693" dirty="0" err="1">
                <a:latin typeface="Arial"/>
                <a:cs typeface="Arial"/>
              </a:rPr>
              <a:t>GlueX</a:t>
            </a:r>
            <a:r>
              <a:rPr lang="en-US" sz="1693" dirty="0">
                <a:latin typeface="Arial"/>
                <a:cs typeface="Arial"/>
              </a:rPr>
              <a:t>, PHENIX, commercial LAPPDs) resulting in large savings.</a:t>
            </a:r>
          </a:p>
        </p:txBody>
      </p:sp>
    </p:spTree>
    <p:extLst>
      <p:ext uri="{BB962C8B-B14F-4D97-AF65-F5344CB8AC3E}">
        <p14:creationId xmlns:p14="http://schemas.microsoft.com/office/powerpoint/2010/main" val="267516677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512058" y="496429"/>
            <a:ext cx="7440264" cy="9660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3386" dirty="0">
                <a:solidFill>
                  <a:srgbClr val="006633"/>
                </a:solidFill>
                <a:latin typeface="Times New Roman" charset="0"/>
                <a:cs typeface="Arial" charset="0"/>
              </a:rPr>
              <a:t>High-performance DIRC</a:t>
            </a:r>
          </a:p>
        </p:txBody>
      </p:sp>
      <p:sp>
        <p:nvSpPr>
          <p:cNvPr id="8" name="Text Box 2"/>
          <p:cNvSpPr txBox="1">
            <a:spLocks noChangeArrowheads="1"/>
          </p:cNvSpPr>
          <p:nvPr/>
        </p:nvSpPr>
        <p:spPr bwMode="auto">
          <a:xfrm>
            <a:off x="242166" y="1972150"/>
            <a:ext cx="7496642" cy="3649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hangingPunct="1">
              <a:lnSpc>
                <a:spcPct val="100000"/>
              </a:lnSpc>
            </a:pPr>
            <a:r>
              <a:rPr lang="en-US" b="1" dirty="0">
                <a:solidFill>
                  <a:srgbClr val="CC0000"/>
                </a:solidFill>
                <a:effectLst>
                  <a:outerShdw blurRad="38100" dist="38100" dir="2700000" algn="tl">
                    <a:srgbClr val="DDDDDD"/>
                  </a:outerShdw>
                </a:effectLst>
                <a:latin typeface="Arial" panose="020B0604020202020204" pitchFamily="34" charset="0"/>
                <a:cs typeface="Arial" panose="020B0604020202020204" pitchFamily="34" charset="0"/>
              </a:rPr>
              <a:t>Goals:</a:t>
            </a:r>
          </a:p>
        </p:txBody>
      </p:sp>
      <p:sp>
        <p:nvSpPr>
          <p:cNvPr id="10" name="TextBox 9"/>
          <p:cNvSpPr txBox="1"/>
          <p:nvPr/>
        </p:nvSpPr>
        <p:spPr>
          <a:xfrm>
            <a:off x="427906" y="4509973"/>
            <a:ext cx="8330331" cy="2192453"/>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panose="020B0604020202020204" pitchFamily="34" charset="0"/>
                <a:cs typeface="Arial" panose="020B0604020202020204" pitchFamily="34" charset="0"/>
              </a:rPr>
              <a:t>Successful radiation hardness study of lens materials at BNL</a:t>
            </a:r>
          </a:p>
          <a:p>
            <a:pPr marL="302381" indent="-302381">
              <a:buFont typeface="Wingdings" charset="2"/>
              <a:buChar char="§"/>
            </a:pPr>
            <a:endParaRPr lang="en-US" sz="1200" dirty="0">
              <a:latin typeface="Arial" panose="020B0604020202020204" pitchFamily="34" charset="0"/>
              <a:cs typeface="Arial" panose="020B0604020202020204" pitchFamily="34" charset="0"/>
            </a:endParaRPr>
          </a:p>
          <a:p>
            <a:pPr marL="302381" indent="-302381">
              <a:buFont typeface="Wingdings" charset="2"/>
              <a:buChar char="§"/>
            </a:pPr>
            <a:r>
              <a:rPr lang="en-US" dirty="0">
                <a:latin typeface="Arial" panose="020B0604020202020204" pitchFamily="34" charset="0"/>
                <a:cs typeface="Arial" panose="020B0604020202020204" pitchFamily="34" charset="0"/>
              </a:rPr>
              <a:t>Order process for two custom-made 3-layer lenses using sapphire and PbF</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as the middle layer is close to completion</a:t>
            </a:r>
          </a:p>
          <a:p>
            <a:pPr marL="302381" indent="-302381">
              <a:buFont typeface="Wingdings" charset="2"/>
              <a:buChar char="§"/>
            </a:pPr>
            <a:endParaRPr lang="en-US" sz="1200" dirty="0">
              <a:latin typeface="Arial" panose="020B0604020202020204" pitchFamily="34" charset="0"/>
              <a:cs typeface="Arial" panose="020B0604020202020204" pitchFamily="34" charset="0"/>
            </a:endParaRPr>
          </a:p>
          <a:p>
            <a:pPr marL="302381" indent="-302381">
              <a:buFont typeface="Wingdings" charset="2"/>
              <a:buChar char="§"/>
            </a:pPr>
            <a:r>
              <a:rPr lang="en-US" dirty="0">
                <a:latin typeface="Arial" panose="020B0604020202020204" pitchFamily="34" charset="0"/>
                <a:cs typeface="Arial" panose="020B0604020202020204" pitchFamily="34" charset="0"/>
              </a:rPr>
              <a:t>Successful beam test of the PANDA Barrel DIRC prototype performed at CERN</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417940" y="2368169"/>
            <a:ext cx="8526035" cy="1283780"/>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charset="0"/>
                <a:ea typeface="Arial" charset="0"/>
                <a:cs typeface="Arial" charset="0"/>
              </a:rPr>
              <a:t>Very compact device with coverage up to 10 GeV/c for p/K, 6 GeV/c for </a:t>
            </a:r>
            <a:r>
              <a:rPr lang="en-US" dirty="0">
                <a:latin typeface="Arial" charset="0"/>
                <a:ea typeface="Arial" charset="0"/>
                <a:cs typeface="Arial" charset="0"/>
                <a:sym typeface="Symbol" pitchFamily="18" charset="2"/>
              </a:rPr>
              <a:t>/K, and 1.8 GeV/c for e/, pushing performance well beyond state-of-the-art</a:t>
            </a:r>
            <a:endParaRPr lang="en-US" dirty="0">
              <a:latin typeface="Arial" charset="0"/>
              <a:ea typeface="Arial" charset="0"/>
              <a:cs typeface="Arial" charset="0"/>
            </a:endParaRPr>
          </a:p>
          <a:p>
            <a:pPr marL="302381" indent="-302381">
              <a:buFont typeface="Wingdings" charset="2"/>
              <a:buChar char="§"/>
            </a:pPr>
            <a:endParaRPr lang="en-US" sz="1200" dirty="0">
              <a:latin typeface="Arial"/>
              <a:cs typeface="Arial"/>
            </a:endParaRPr>
          </a:p>
          <a:p>
            <a:pPr marL="302381" indent="-302381">
              <a:buFont typeface="Wingdings" charset="2"/>
              <a:buChar char="§"/>
            </a:pPr>
            <a:r>
              <a:rPr lang="en-US" dirty="0">
                <a:latin typeface="Arial"/>
                <a:cs typeface="Arial"/>
              </a:rPr>
              <a:t>First DIRC aiming to utilize high-resolution 3D (</a:t>
            </a:r>
            <a:r>
              <a:rPr lang="en-US" dirty="0" err="1">
                <a:latin typeface="Arial"/>
                <a:cs typeface="Arial"/>
              </a:rPr>
              <a:t>x,y,t</a:t>
            </a:r>
            <a:r>
              <a:rPr lang="en-US" dirty="0">
                <a:latin typeface="Arial"/>
                <a:cs typeface="Arial"/>
              </a:rPr>
              <a:t>) reconstruction (performance and cost)</a:t>
            </a:r>
          </a:p>
        </p:txBody>
      </p:sp>
      <p:sp>
        <p:nvSpPr>
          <p:cNvPr id="3" name="Slide Number Placeholder 2"/>
          <p:cNvSpPr>
            <a:spLocks noGrp="1"/>
          </p:cNvSpPr>
          <p:nvPr>
            <p:ph type="sldNum" sz="quarter" idx="12"/>
          </p:nvPr>
        </p:nvSpPr>
        <p:spPr/>
        <p:txBody>
          <a:bodyPr/>
          <a:lstStyle/>
          <a:p>
            <a:fld id="{8F85DECE-709F-5547-99FE-06FE97115E35}" type="slidenum">
              <a:rPr lang="en-US" smtClean="0"/>
              <a:t>30</a:t>
            </a:fld>
            <a:endParaRPr lang="en-US"/>
          </a:p>
        </p:txBody>
      </p:sp>
      <p:pic>
        <p:nvPicPr>
          <p:cNvPr id="12" name="Picture 11">
            <a:extLst>
              <a:ext uri="{FF2B5EF4-FFF2-40B4-BE49-F238E27FC236}">
                <a16:creationId xmlns:a16="http://schemas.microsoft.com/office/drawing/2014/main" id="{C740480D-F31C-4785-B3E8-0D0A77458E4B}"/>
              </a:ext>
            </a:extLst>
          </p:cNvPr>
          <p:cNvPicPr>
            <a:picLocks noChangeAspect="1"/>
          </p:cNvPicPr>
          <p:nvPr/>
        </p:nvPicPr>
        <p:blipFill rotWithShape="1">
          <a:blip r:embed="rId2"/>
          <a:srcRect t="5085" r="8039"/>
          <a:stretch/>
        </p:blipFill>
        <p:spPr>
          <a:xfrm>
            <a:off x="6667500" y="126033"/>
            <a:ext cx="2336800" cy="1938350"/>
          </a:xfrm>
          <a:prstGeom prst="rect">
            <a:avLst/>
          </a:prstGeom>
        </p:spPr>
      </p:pic>
      <p:sp>
        <p:nvSpPr>
          <p:cNvPr id="13" name="Text Box 4">
            <a:extLst>
              <a:ext uri="{FF2B5EF4-FFF2-40B4-BE49-F238E27FC236}">
                <a16:creationId xmlns:a16="http://schemas.microsoft.com/office/drawing/2014/main" id="{1C90F8EC-CCB4-E849-AF3B-000D7169D99D}"/>
              </a:ext>
            </a:extLst>
          </p:cNvPr>
          <p:cNvSpPr txBox="1">
            <a:spLocks noChangeArrowheads="1"/>
          </p:cNvSpPr>
          <p:nvPr/>
        </p:nvSpPr>
        <p:spPr bwMode="auto">
          <a:xfrm>
            <a:off x="267367" y="4063213"/>
            <a:ext cx="7446240" cy="3649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r>
              <a:rPr lang="en-US" b="1" dirty="0">
                <a:solidFill>
                  <a:srgbClr val="0000CC"/>
                </a:solidFill>
                <a:effectLst>
                  <a:outerShdw blurRad="38100" dist="38100" dir="2700000" algn="tl">
                    <a:srgbClr val="DDDDDD"/>
                  </a:outerShdw>
                </a:effectLst>
                <a:latin typeface="Arial" panose="020B0604020202020204" pitchFamily="34" charset="0"/>
                <a:cs typeface="Arial" panose="020B0604020202020204" pitchFamily="34" charset="0"/>
              </a:rPr>
              <a:t>Progress in 2nd half of 2018:</a:t>
            </a:r>
          </a:p>
        </p:txBody>
      </p:sp>
    </p:spTree>
    <p:extLst>
      <p:ext uri="{BB962C8B-B14F-4D97-AF65-F5344CB8AC3E}">
        <p14:creationId xmlns:p14="http://schemas.microsoft.com/office/powerpoint/2010/main" val="111594644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image09.png"/>
          <p:cNvPicPr/>
          <p:nvPr/>
        </p:nvPicPr>
        <p:blipFill>
          <a:blip r:embed="rId3"/>
          <a:srcRect/>
          <a:stretch>
            <a:fillRect/>
          </a:stretch>
        </p:blipFill>
        <p:spPr>
          <a:xfrm>
            <a:off x="5949020" y="572662"/>
            <a:ext cx="3158713" cy="1256138"/>
          </a:xfrm>
          <a:prstGeom prst="rect">
            <a:avLst/>
          </a:prstGeom>
          <a:ln/>
        </p:spPr>
      </p:pic>
      <p:sp>
        <p:nvSpPr>
          <p:cNvPr id="53" name="TextBox 52"/>
          <p:cNvSpPr txBox="1"/>
          <p:nvPr/>
        </p:nvSpPr>
        <p:spPr>
          <a:xfrm>
            <a:off x="7037989" y="185169"/>
            <a:ext cx="1314784"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3-layer lens</a:t>
            </a:r>
          </a:p>
        </p:txBody>
      </p:sp>
      <p:sp>
        <p:nvSpPr>
          <p:cNvPr id="15" name="Text Box 1"/>
          <p:cNvSpPr txBox="1">
            <a:spLocks noChangeArrowheads="1"/>
          </p:cNvSpPr>
          <p:nvPr/>
        </p:nvSpPr>
        <p:spPr bwMode="auto">
          <a:xfrm>
            <a:off x="306873" y="200067"/>
            <a:ext cx="3698142"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DIRC – overview</a:t>
            </a:r>
          </a:p>
        </p:txBody>
      </p:sp>
      <p:sp>
        <p:nvSpPr>
          <p:cNvPr id="14" name="TextBox 13"/>
          <p:cNvSpPr txBox="1"/>
          <p:nvPr/>
        </p:nvSpPr>
        <p:spPr>
          <a:xfrm>
            <a:off x="45467" y="854294"/>
            <a:ext cx="5903553" cy="1687952"/>
          </a:xfrm>
          <a:prstGeom prst="rect">
            <a:avLst/>
          </a:prstGeom>
          <a:noFill/>
          <a:ln>
            <a:noFill/>
          </a:ln>
        </p:spPr>
        <p:txBody>
          <a:bodyPr wrap="square" lIns="95242" tIns="47620" rIns="95242" bIns="47620" compatLnSpc="0">
            <a:spAutoFit/>
          </a:bodyPr>
          <a:lstStyle/>
          <a:p>
            <a:r>
              <a:rPr lang="en-US" b="1" dirty="0">
                <a:latin typeface="Arial" panose="020B0604020202020204" pitchFamily="34" charset="0"/>
                <a:cs typeface="Arial" panose="020B0604020202020204" pitchFamily="34" charset="0"/>
              </a:rPr>
              <a:t>Radiation hardness test in </a:t>
            </a:r>
            <a:r>
              <a:rPr lang="en-US" b="1" baseline="30000" dirty="0">
                <a:latin typeface="Arial" panose="020B0604020202020204" pitchFamily="34" charset="0"/>
                <a:cs typeface="Arial" panose="020B0604020202020204" pitchFamily="34" charset="0"/>
              </a:rPr>
              <a:t>60</a:t>
            </a:r>
            <a:r>
              <a:rPr lang="en-US" b="1" dirty="0">
                <a:latin typeface="Arial" panose="020B0604020202020204" pitchFamily="34" charset="0"/>
                <a:cs typeface="Arial" panose="020B0604020202020204" pitchFamily="34" charset="0"/>
              </a:rPr>
              <a:t>Co source</a:t>
            </a:r>
          </a:p>
          <a:p>
            <a:endParaRPr lang="en-US" dirty="0">
              <a:latin typeface="Arial" panose="020B0604020202020204" pitchFamily="34" charset="0"/>
              <a:cs typeface="Arial" panose="020B0604020202020204" pitchFamily="34" charset="0"/>
            </a:endParaRPr>
          </a:p>
          <a:p>
            <a:pPr marL="302381" indent="-302381">
              <a:buFont typeface="Wingdings" charset="2"/>
              <a:buChar char="§"/>
            </a:pPr>
            <a:r>
              <a:rPr lang="en-US" dirty="0">
                <a:latin typeface="Arial" panose="020B0604020202020204" pitchFamily="34" charset="0"/>
                <a:cs typeface="Arial" panose="020B0604020202020204" pitchFamily="34" charset="0"/>
              </a:rPr>
              <a:t>Detailed radiation hardness study was performed at BNL, five materials were tested up to 750 </a:t>
            </a:r>
            <a:r>
              <a:rPr lang="en-US" dirty="0" err="1">
                <a:latin typeface="Arial" panose="020B0604020202020204" pitchFamily="34" charset="0"/>
                <a:cs typeface="Arial" panose="020B0604020202020204" pitchFamily="34" charset="0"/>
              </a:rPr>
              <a:t>krad</a:t>
            </a:r>
            <a:r>
              <a:rPr lang="en-US" dirty="0">
                <a:latin typeface="Arial" panose="020B0604020202020204" pitchFamily="34" charset="0"/>
                <a:cs typeface="Arial" panose="020B0604020202020204" pitchFamily="34" charset="0"/>
              </a:rPr>
              <a:t>.</a:t>
            </a:r>
          </a:p>
          <a:p>
            <a:pPr marL="302381" indent="-302381">
              <a:buFont typeface="Wingdings" charset="2"/>
              <a:buChar char="§"/>
            </a:pPr>
            <a:r>
              <a:rPr lang="en-US" dirty="0">
                <a:latin typeface="Arial" panose="020B0604020202020204" pitchFamily="34" charset="0"/>
                <a:cs typeface="Arial" panose="020B0604020202020204" pitchFamily="34" charset="0"/>
              </a:rPr>
              <a:t>Sapphire and PbF</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were confirmed to be very radiation hard.</a:t>
            </a:r>
          </a:p>
        </p:txBody>
      </p:sp>
      <p:sp>
        <p:nvSpPr>
          <p:cNvPr id="16" name="TextBox 15"/>
          <p:cNvSpPr txBox="1"/>
          <p:nvPr/>
        </p:nvSpPr>
        <p:spPr>
          <a:xfrm>
            <a:off x="45466" y="2571565"/>
            <a:ext cx="5903553" cy="2219828"/>
          </a:xfrm>
          <a:prstGeom prst="rect">
            <a:avLst/>
          </a:prstGeom>
          <a:noFill/>
          <a:ln>
            <a:noFill/>
          </a:ln>
        </p:spPr>
        <p:txBody>
          <a:bodyPr wrap="square" lIns="95242" tIns="47620" rIns="95242" bIns="47620" compatLnSpc="0">
            <a:spAutoFit/>
          </a:bodyPr>
          <a:lstStyle/>
          <a:p>
            <a:r>
              <a:rPr lang="en-US" b="1" dirty="0">
                <a:latin typeface="Arial" panose="020B0604020202020204" pitchFamily="34" charset="0"/>
                <a:cs typeface="Arial" panose="020B0604020202020204" pitchFamily="34" charset="0"/>
              </a:rPr>
              <a:t>Radiation hard 3-layer lens prototypes</a:t>
            </a:r>
            <a:endParaRPr lang="en-US" dirty="0">
              <a:latin typeface="Arial" panose="020B0604020202020204" pitchFamily="34" charset="0"/>
              <a:cs typeface="Arial" panose="020B0604020202020204" pitchFamily="34" charset="0"/>
            </a:endParaRPr>
          </a:p>
          <a:p>
            <a:pPr marL="302381" indent="-302381">
              <a:buFont typeface="Wingdings" charset="2"/>
              <a:buChar char="§"/>
            </a:pPr>
            <a:endParaRPr lang="en-US" dirty="0">
              <a:latin typeface="Arial" panose="020B0604020202020204" pitchFamily="34" charset="0"/>
              <a:cs typeface="Arial" panose="020B0604020202020204" pitchFamily="34" charset="0"/>
            </a:endParaRPr>
          </a:p>
          <a:p>
            <a:pPr marL="302381" indent="-302381">
              <a:buFont typeface="Wingdings" charset="2"/>
              <a:buChar char="§"/>
            </a:pPr>
            <a:r>
              <a:rPr lang="en-US" dirty="0">
                <a:latin typeface="Arial" panose="020B0604020202020204" pitchFamily="34" charset="0"/>
                <a:cs typeface="Arial" panose="020B0604020202020204" pitchFamily="34" charset="0"/>
              </a:rPr>
              <a:t>Both sapphire and PbF</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present new manufacturing challenges that have to be addressed by potential vendors.</a:t>
            </a:r>
          </a:p>
          <a:p>
            <a:pPr marL="302381" indent="-302381">
              <a:buFont typeface="Wingdings" charset="2"/>
              <a:buChar char="§"/>
            </a:pPr>
            <a:r>
              <a:rPr lang="en-US" dirty="0">
                <a:latin typeface="Arial" panose="020B0604020202020204" pitchFamily="34" charset="0"/>
                <a:cs typeface="Arial" panose="020B0604020202020204" pitchFamily="34" charset="0"/>
              </a:rPr>
              <a:t>Discussions are at final stage to complete the purchase of two custom-made 3-layer spherical lenses using sapphire and PbF</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as the middle layer.</a:t>
            </a:r>
          </a:p>
        </p:txBody>
      </p:sp>
      <p:sp>
        <p:nvSpPr>
          <p:cNvPr id="17" name="TextBox 16"/>
          <p:cNvSpPr txBox="1"/>
          <p:nvPr/>
        </p:nvSpPr>
        <p:spPr>
          <a:xfrm>
            <a:off x="45467" y="4901368"/>
            <a:ext cx="5903552" cy="1687952"/>
          </a:xfrm>
          <a:prstGeom prst="rect">
            <a:avLst/>
          </a:prstGeom>
          <a:noFill/>
          <a:ln>
            <a:noFill/>
          </a:ln>
        </p:spPr>
        <p:txBody>
          <a:bodyPr wrap="square" lIns="95242" tIns="47620" rIns="95242" bIns="47620" compatLnSpc="0">
            <a:spAutoFit/>
          </a:bodyPr>
          <a:lstStyle/>
          <a:p>
            <a:r>
              <a:rPr lang="en-US" b="1" dirty="0">
                <a:latin typeface="Arial" panose="020B0604020202020204" pitchFamily="34" charset="0"/>
                <a:cs typeface="Arial" panose="020B0604020202020204" pitchFamily="34" charset="0"/>
              </a:rPr>
              <a:t>Reducing sensor coverage</a:t>
            </a:r>
          </a:p>
          <a:p>
            <a:endParaRPr lang="en-US" dirty="0">
              <a:latin typeface="Arial" panose="020B0604020202020204" pitchFamily="34" charset="0"/>
              <a:cs typeface="Arial" panose="020B0604020202020204" pitchFamily="34" charset="0"/>
            </a:endParaRPr>
          </a:p>
          <a:p>
            <a:pPr marL="302381" indent="-302381">
              <a:buFont typeface="Wingdings" charset="2"/>
              <a:buChar char="§"/>
            </a:pPr>
            <a:r>
              <a:rPr lang="en-US" dirty="0">
                <a:latin typeface="Arial" panose="020B0604020202020204" pitchFamily="34" charset="0"/>
                <a:cs typeface="Arial" panose="020B0604020202020204" pitchFamily="34" charset="0"/>
              </a:rPr>
              <a:t>The successful beam test of the PANDA Barrel DIRC prototype identified the potential for a significant reduction in the number of sensors required to cover the detector plane.</a:t>
            </a:r>
          </a:p>
        </p:txBody>
      </p:sp>
      <p:pic>
        <p:nvPicPr>
          <p:cNvPr id="18" name="Picture 17">
            <a:extLst>
              <a:ext uri="{FF2B5EF4-FFF2-40B4-BE49-F238E27FC236}">
                <a16:creationId xmlns:a16="http://schemas.microsoft.com/office/drawing/2014/main" id="{27F7C0BF-4916-2B49-A85E-B4334F5A6A4E}"/>
              </a:ext>
            </a:extLst>
          </p:cNvPr>
          <p:cNvPicPr>
            <a:picLocks noChangeAspect="1"/>
          </p:cNvPicPr>
          <p:nvPr/>
        </p:nvPicPr>
        <p:blipFill>
          <a:blip r:embed="rId4"/>
          <a:stretch>
            <a:fillRect/>
          </a:stretch>
        </p:blipFill>
        <p:spPr>
          <a:xfrm>
            <a:off x="6257324" y="3996996"/>
            <a:ext cx="2859865" cy="1884911"/>
          </a:xfrm>
          <a:prstGeom prst="rect">
            <a:avLst/>
          </a:prstGeom>
        </p:spPr>
      </p:pic>
      <p:pic>
        <p:nvPicPr>
          <p:cNvPr id="19" name="Picture 18">
            <a:extLst>
              <a:ext uri="{FF2B5EF4-FFF2-40B4-BE49-F238E27FC236}">
                <a16:creationId xmlns:a16="http://schemas.microsoft.com/office/drawing/2014/main" id="{5CB7831A-516F-9B47-AF6B-B6C78D42E41D}"/>
              </a:ext>
            </a:extLst>
          </p:cNvPr>
          <p:cNvPicPr>
            <a:picLocks noChangeAspect="1"/>
          </p:cNvPicPr>
          <p:nvPr/>
        </p:nvPicPr>
        <p:blipFill>
          <a:blip r:embed="rId5"/>
          <a:stretch>
            <a:fillRect/>
          </a:stretch>
        </p:blipFill>
        <p:spPr>
          <a:xfrm>
            <a:off x="6273574" y="2065591"/>
            <a:ext cx="2843615" cy="1874078"/>
          </a:xfrm>
          <a:prstGeom prst="rect">
            <a:avLst/>
          </a:prstGeom>
        </p:spPr>
      </p:pic>
      <p:sp>
        <p:nvSpPr>
          <p:cNvPr id="20" name="TextBox 19">
            <a:extLst>
              <a:ext uri="{FF2B5EF4-FFF2-40B4-BE49-F238E27FC236}">
                <a16:creationId xmlns:a16="http://schemas.microsoft.com/office/drawing/2014/main" id="{96A13AB0-0445-A44B-B54D-3617FDC61D96}"/>
              </a:ext>
            </a:extLst>
          </p:cNvPr>
          <p:cNvSpPr txBox="1"/>
          <p:nvPr/>
        </p:nvSpPr>
        <p:spPr>
          <a:xfrm>
            <a:off x="7049050" y="3259723"/>
            <a:ext cx="1061509"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Sapphire</a:t>
            </a:r>
          </a:p>
        </p:txBody>
      </p:sp>
      <p:sp>
        <p:nvSpPr>
          <p:cNvPr id="21" name="TextBox 20">
            <a:extLst>
              <a:ext uri="{FF2B5EF4-FFF2-40B4-BE49-F238E27FC236}">
                <a16:creationId xmlns:a16="http://schemas.microsoft.com/office/drawing/2014/main" id="{A79C21F5-B1DA-7D41-BB90-52AB8C0E7C08}"/>
              </a:ext>
            </a:extLst>
          </p:cNvPr>
          <p:cNvSpPr txBox="1"/>
          <p:nvPr/>
        </p:nvSpPr>
        <p:spPr>
          <a:xfrm>
            <a:off x="7049050" y="5146885"/>
            <a:ext cx="646331"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PbF</a:t>
            </a:r>
            <a:r>
              <a:rPr lang="en-US" sz="1600" b="1" baseline="-25000" dirty="0">
                <a:latin typeface="Arial" panose="020B0604020202020204" pitchFamily="34" charset="0"/>
                <a:cs typeface="Arial" panose="020B0604020202020204" pitchFamily="34" charset="0"/>
              </a:rPr>
              <a:t>2</a:t>
            </a:r>
            <a:endParaRPr lang="en-US" sz="1481" b="1" dirty="0"/>
          </a:p>
        </p:txBody>
      </p:sp>
    </p:spTree>
    <p:extLst>
      <p:ext uri="{BB962C8B-B14F-4D97-AF65-F5344CB8AC3E}">
        <p14:creationId xmlns:p14="http://schemas.microsoft.com/office/powerpoint/2010/main" val="680574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87805" y="573400"/>
            <a:ext cx="4609834" cy="3448636"/>
          </a:xfrm>
          <a:prstGeom prst="rect">
            <a:avLst/>
          </a:prstGeom>
          <a:noFill/>
        </p:spPr>
        <p:txBody>
          <a:bodyPr wrap="square" rtlCol="0">
            <a:spAutoFit/>
          </a:bodyPr>
          <a:lstStyle/>
          <a:p>
            <a:endParaRPr lang="en-US" sz="1905" b="1" dirty="0">
              <a:latin typeface="Arial" panose="020B0604020202020204" pitchFamily="34" charset="0"/>
              <a:cs typeface="Arial" panose="020B0604020202020204" pitchFamily="34" charset="0"/>
            </a:endParaRPr>
          </a:p>
          <a:p>
            <a:r>
              <a:rPr lang="en-US" b="1" baseline="30000" dirty="0">
                <a:latin typeface="Arial" panose="020B0604020202020204" pitchFamily="34" charset="0"/>
                <a:cs typeface="Arial" panose="020B0604020202020204" pitchFamily="34" charset="0"/>
              </a:rPr>
              <a:t>60</a:t>
            </a:r>
            <a:r>
              <a:rPr lang="en-US" b="1" dirty="0">
                <a:latin typeface="Arial" panose="020B0604020202020204" pitchFamily="34" charset="0"/>
                <a:cs typeface="Arial" panose="020B0604020202020204" pitchFamily="34" charset="0"/>
              </a:rPr>
              <a:t>Co irradiation setup at BNL</a:t>
            </a:r>
            <a:endParaRPr lang="en-US" dirty="0">
              <a:latin typeface="Arial" panose="020B0604020202020204" pitchFamily="34" charset="0"/>
              <a:cs typeface="Arial" panose="020B0604020202020204" pitchFamily="34" charset="0"/>
            </a:endParaRPr>
          </a:p>
          <a:p>
            <a:endParaRPr lang="en-US" sz="1905" dirty="0">
              <a:latin typeface="Arial" panose="020B0604020202020204" pitchFamily="34" charset="0"/>
              <a:cs typeface="Arial" panose="020B0604020202020204" pitchFamily="34" charset="0"/>
            </a:endParaRPr>
          </a:p>
          <a:p>
            <a:pPr marL="302381" indent="-302381">
              <a:buFont typeface="Wingdings" charset="2"/>
              <a:buChar char="§"/>
            </a:pPr>
            <a:r>
              <a:rPr lang="en-US" dirty="0">
                <a:latin typeface="Arial" panose="020B0604020202020204" pitchFamily="34" charset="0"/>
                <a:cs typeface="Arial" panose="020B0604020202020204" pitchFamily="34" charset="0"/>
              </a:rPr>
              <a:t>Radiation damage quantified by measuring the transmission in the 190-800 nm range in a monochromator.</a:t>
            </a:r>
          </a:p>
          <a:p>
            <a:pPr marL="302381" indent="-302381">
              <a:buFont typeface="Wingdings" charset="2"/>
              <a:buChar char="§"/>
            </a:pPr>
            <a:endParaRPr lang="en-US" dirty="0">
              <a:latin typeface="Arial" panose="020B0604020202020204" pitchFamily="34" charset="0"/>
              <a:cs typeface="Arial" panose="020B0604020202020204" pitchFamily="34" charset="0"/>
            </a:endParaRPr>
          </a:p>
          <a:p>
            <a:pPr marL="302381" indent="-302381">
              <a:buFont typeface="Wingdings" charset="2"/>
              <a:buChar char="§"/>
            </a:pPr>
            <a:r>
              <a:rPr lang="en-US" dirty="0">
                <a:solidFill>
                  <a:srgbClr val="007B00"/>
                </a:solidFill>
                <a:latin typeface="Arial" panose="020B0604020202020204" pitchFamily="34" charset="0"/>
                <a:cs typeface="Arial" panose="020B0604020202020204" pitchFamily="34" charset="0"/>
              </a:rPr>
              <a:t>Five materials studied.</a:t>
            </a:r>
          </a:p>
          <a:p>
            <a:pPr marL="302381" indent="-302381">
              <a:buFont typeface="Wingdings" charset="2"/>
              <a:buChar char="§"/>
            </a:pPr>
            <a:endParaRPr lang="en-US" dirty="0">
              <a:solidFill>
                <a:srgbClr val="008000"/>
              </a:solidFill>
              <a:latin typeface="Arial" panose="020B0604020202020204" pitchFamily="34" charset="0"/>
              <a:cs typeface="Arial" panose="020B0604020202020204" pitchFamily="34" charset="0"/>
            </a:endParaRPr>
          </a:p>
          <a:p>
            <a:pPr marL="302381" indent="-302381">
              <a:buFont typeface="Wingdings" charset="2"/>
              <a:buChar char="§"/>
            </a:pPr>
            <a:r>
              <a:rPr lang="en-US" dirty="0">
                <a:solidFill>
                  <a:srgbClr val="008000"/>
                </a:solidFill>
                <a:latin typeface="Arial" panose="020B0604020202020204" pitchFamily="34" charset="0"/>
                <a:cs typeface="Arial" panose="020B0604020202020204" pitchFamily="34" charset="0"/>
              </a:rPr>
              <a:t>Sapphire and PbF</a:t>
            </a:r>
            <a:r>
              <a:rPr lang="en-US" baseline="-25000" dirty="0">
                <a:solidFill>
                  <a:srgbClr val="008000"/>
                </a:solidFill>
                <a:latin typeface="Arial" panose="020B0604020202020204" pitchFamily="34" charset="0"/>
                <a:cs typeface="Arial" panose="020B0604020202020204" pitchFamily="34" charset="0"/>
              </a:rPr>
              <a:t>2</a:t>
            </a:r>
            <a:r>
              <a:rPr lang="en-US" dirty="0">
                <a:solidFill>
                  <a:srgbClr val="008000"/>
                </a:solidFill>
                <a:latin typeface="Arial" panose="020B0604020202020204" pitchFamily="34" charset="0"/>
                <a:cs typeface="Arial" panose="020B0604020202020204" pitchFamily="34" charset="0"/>
              </a:rPr>
              <a:t> confirmed to be radiation hard.</a:t>
            </a:r>
          </a:p>
          <a:p>
            <a:pPr marL="302381" indent="-302381">
              <a:buFont typeface="Wingdings" charset="2"/>
              <a:buChar char="§"/>
            </a:pPr>
            <a:endParaRPr lang="en-US" dirty="0">
              <a:solidFill>
                <a:srgbClr val="008000"/>
              </a:solidFill>
              <a:latin typeface="Arial" panose="020B0604020202020204" pitchFamily="34" charset="0"/>
              <a:cs typeface="Arial" panose="020B0604020202020204" pitchFamily="34" charset="0"/>
            </a:endParaRPr>
          </a:p>
        </p:txBody>
      </p:sp>
      <p:sp>
        <p:nvSpPr>
          <p:cNvPr id="12" name="Text Box 1"/>
          <p:cNvSpPr txBox="1">
            <a:spLocks noChangeArrowheads="1"/>
          </p:cNvSpPr>
          <p:nvPr/>
        </p:nvSpPr>
        <p:spPr bwMode="auto">
          <a:xfrm>
            <a:off x="306872" y="200067"/>
            <a:ext cx="4122361"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GB" sz="2963" dirty="0">
                <a:solidFill>
                  <a:srgbClr val="006633"/>
                </a:solidFill>
                <a:latin typeface="Times New Roman" charset="0"/>
                <a:cs typeface="Arial" charset="0"/>
              </a:rPr>
              <a:t>Radiation Hardness Test</a:t>
            </a:r>
            <a:endParaRPr lang="en-US" sz="2963" dirty="0">
              <a:solidFill>
                <a:srgbClr val="006633"/>
              </a:solidFill>
              <a:latin typeface="Times New Roman" charset="0"/>
              <a:cs typeface="Arial" charset="0"/>
            </a:endParaRPr>
          </a:p>
        </p:txBody>
      </p:sp>
      <p:pic>
        <p:nvPicPr>
          <p:cNvPr id="9" name="Picture 8">
            <a:extLst>
              <a:ext uri="{FF2B5EF4-FFF2-40B4-BE49-F238E27FC236}">
                <a16:creationId xmlns:a16="http://schemas.microsoft.com/office/drawing/2014/main" id="{78B9AC6B-9F72-ED40-822F-174127E3B2A2}"/>
              </a:ext>
            </a:extLst>
          </p:cNvPr>
          <p:cNvPicPr>
            <a:picLocks noChangeAspect="1"/>
          </p:cNvPicPr>
          <p:nvPr/>
        </p:nvPicPr>
        <p:blipFill rotWithShape="1">
          <a:blip r:embed="rId3"/>
          <a:srcRect l="15320" r="21218" b="11813"/>
          <a:stretch/>
        </p:blipFill>
        <p:spPr>
          <a:xfrm>
            <a:off x="620675" y="4118369"/>
            <a:ext cx="1415210" cy="2622119"/>
          </a:xfrm>
          <a:prstGeom prst="rect">
            <a:avLst/>
          </a:prstGeom>
        </p:spPr>
      </p:pic>
      <p:pic>
        <p:nvPicPr>
          <p:cNvPr id="10" name="Picture 9">
            <a:extLst>
              <a:ext uri="{FF2B5EF4-FFF2-40B4-BE49-F238E27FC236}">
                <a16:creationId xmlns:a16="http://schemas.microsoft.com/office/drawing/2014/main" id="{FBE013E2-E3D9-1A4F-A63C-524CF0F78B8C}"/>
              </a:ext>
            </a:extLst>
          </p:cNvPr>
          <p:cNvPicPr>
            <a:picLocks noChangeAspect="1"/>
          </p:cNvPicPr>
          <p:nvPr/>
        </p:nvPicPr>
        <p:blipFill>
          <a:blip r:embed="rId4"/>
          <a:stretch>
            <a:fillRect/>
          </a:stretch>
        </p:blipFill>
        <p:spPr>
          <a:xfrm>
            <a:off x="2175367" y="4118370"/>
            <a:ext cx="1966589" cy="2622119"/>
          </a:xfrm>
          <a:prstGeom prst="rect">
            <a:avLst/>
          </a:prstGeom>
        </p:spPr>
      </p:pic>
      <p:pic>
        <p:nvPicPr>
          <p:cNvPr id="13" name="Picture 12">
            <a:extLst>
              <a:ext uri="{FF2B5EF4-FFF2-40B4-BE49-F238E27FC236}">
                <a16:creationId xmlns:a16="http://schemas.microsoft.com/office/drawing/2014/main" id="{615A0085-DD51-A442-A442-EBA73A3ECD58}"/>
              </a:ext>
            </a:extLst>
          </p:cNvPr>
          <p:cNvPicPr>
            <a:picLocks noChangeAspect="1"/>
          </p:cNvPicPr>
          <p:nvPr/>
        </p:nvPicPr>
        <p:blipFill>
          <a:blip r:embed="rId5"/>
          <a:stretch>
            <a:fillRect/>
          </a:stretch>
        </p:blipFill>
        <p:spPr>
          <a:xfrm>
            <a:off x="6044339" y="542067"/>
            <a:ext cx="2884380" cy="3845840"/>
          </a:xfrm>
          <a:prstGeom prst="rect">
            <a:avLst/>
          </a:prstGeom>
        </p:spPr>
      </p:pic>
      <p:pic>
        <p:nvPicPr>
          <p:cNvPr id="14" name="Picture 13">
            <a:extLst>
              <a:ext uri="{FF2B5EF4-FFF2-40B4-BE49-F238E27FC236}">
                <a16:creationId xmlns:a16="http://schemas.microsoft.com/office/drawing/2014/main" id="{9A9F47E3-2BDC-554D-BAD2-9BD6F14BA95E}"/>
              </a:ext>
            </a:extLst>
          </p:cNvPr>
          <p:cNvPicPr>
            <a:picLocks noChangeAspect="1"/>
          </p:cNvPicPr>
          <p:nvPr/>
        </p:nvPicPr>
        <p:blipFill rotWithShape="1">
          <a:blip r:embed="rId6"/>
          <a:srcRect l="7978" t="20001" b="10293"/>
          <a:stretch/>
        </p:blipFill>
        <p:spPr>
          <a:xfrm>
            <a:off x="5726558" y="4782158"/>
            <a:ext cx="3202161" cy="1819210"/>
          </a:xfrm>
          <a:prstGeom prst="rect">
            <a:avLst/>
          </a:prstGeom>
        </p:spPr>
      </p:pic>
      <p:sp>
        <p:nvSpPr>
          <p:cNvPr id="15" name="TextBox 14">
            <a:extLst>
              <a:ext uri="{FF2B5EF4-FFF2-40B4-BE49-F238E27FC236}">
                <a16:creationId xmlns:a16="http://schemas.microsoft.com/office/drawing/2014/main" id="{2F82CCD2-214D-5447-AB01-8152405B3347}"/>
              </a:ext>
            </a:extLst>
          </p:cNvPr>
          <p:cNvSpPr txBox="1"/>
          <p:nvPr/>
        </p:nvSpPr>
        <p:spPr>
          <a:xfrm>
            <a:off x="6375123" y="203314"/>
            <a:ext cx="2249656" cy="338554"/>
          </a:xfrm>
          <a:prstGeom prst="rect">
            <a:avLst/>
          </a:prstGeom>
          <a:noFill/>
        </p:spPr>
        <p:txBody>
          <a:bodyPr wrap="square" rtlCol="0">
            <a:spAutoFit/>
          </a:bodyPr>
          <a:lstStyle/>
          <a:p>
            <a:pPr algn="ctr"/>
            <a:r>
              <a:rPr lang="en-US" sz="1600" b="1" dirty="0">
                <a:latin typeface="Arial" panose="020B0604020202020204" pitchFamily="34" charset="0"/>
                <a:ea typeface="Arial" charset="0"/>
                <a:cs typeface="Arial" panose="020B0604020202020204" pitchFamily="34" charset="0"/>
              </a:rPr>
              <a:t>Co</a:t>
            </a:r>
            <a:r>
              <a:rPr lang="en-US" sz="1600" b="1" baseline="30000" dirty="0">
                <a:latin typeface="Arial" panose="020B0604020202020204" pitchFamily="34" charset="0"/>
                <a:ea typeface="Arial" charset="0"/>
                <a:cs typeface="Arial" panose="020B0604020202020204" pitchFamily="34" charset="0"/>
              </a:rPr>
              <a:t>60  </a:t>
            </a:r>
            <a:r>
              <a:rPr lang="en-US" sz="1600" b="1" dirty="0">
                <a:latin typeface="Arial" panose="020B0604020202020204" pitchFamily="34" charset="0"/>
                <a:cs typeface="Arial" panose="020B0604020202020204" pitchFamily="34" charset="0"/>
              </a:rPr>
              <a:t>Chamber                                </a:t>
            </a:r>
          </a:p>
        </p:txBody>
      </p:sp>
      <p:sp>
        <p:nvSpPr>
          <p:cNvPr id="17" name="TextBox 16">
            <a:extLst>
              <a:ext uri="{FF2B5EF4-FFF2-40B4-BE49-F238E27FC236}">
                <a16:creationId xmlns:a16="http://schemas.microsoft.com/office/drawing/2014/main" id="{AAC1D52E-382D-384A-8527-3412D76041C0}"/>
              </a:ext>
            </a:extLst>
          </p:cNvPr>
          <p:cNvSpPr txBox="1"/>
          <p:nvPr/>
        </p:nvSpPr>
        <p:spPr>
          <a:xfrm>
            <a:off x="1088368" y="3745037"/>
            <a:ext cx="2249656" cy="338554"/>
          </a:xfrm>
          <a:prstGeom prst="rect">
            <a:avLst/>
          </a:prstGeom>
          <a:noFill/>
        </p:spPr>
        <p:txBody>
          <a:bodyPr wrap="square" rtlCol="0">
            <a:spAutoFit/>
          </a:bodyPr>
          <a:lstStyle/>
          <a:p>
            <a:pPr algn="ctr"/>
            <a:r>
              <a:rPr lang="en-US" sz="1600" b="1" dirty="0">
                <a:latin typeface="Arial" panose="020B0604020202020204" pitchFamily="34" charset="0"/>
                <a:ea typeface="Arial" charset="0"/>
                <a:cs typeface="Arial" panose="020B0604020202020204" pitchFamily="34" charset="0"/>
              </a:rPr>
              <a:t>Tested samples</a:t>
            </a:r>
            <a:endParaRPr lang="en-US" sz="1600"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C5AE45D-A569-5142-A4D6-4067008129E9}"/>
              </a:ext>
            </a:extLst>
          </p:cNvPr>
          <p:cNvSpPr txBox="1"/>
          <p:nvPr/>
        </p:nvSpPr>
        <p:spPr>
          <a:xfrm>
            <a:off x="6202810" y="4431144"/>
            <a:ext cx="2249656" cy="338554"/>
          </a:xfrm>
          <a:prstGeom prst="rect">
            <a:avLst/>
          </a:prstGeom>
          <a:noFill/>
        </p:spPr>
        <p:txBody>
          <a:bodyPr wrap="square" rtlCol="0">
            <a:spAutoFit/>
          </a:bodyPr>
          <a:lstStyle/>
          <a:p>
            <a:pPr algn="ctr"/>
            <a:r>
              <a:rPr lang="en-US" sz="1600" b="1" dirty="0">
                <a:latin typeface="Arial" panose="020B0604020202020204" pitchFamily="34" charset="0"/>
                <a:ea typeface="Arial" charset="0"/>
                <a:cs typeface="Arial" panose="020B0604020202020204" pitchFamily="34" charset="0"/>
              </a:rPr>
              <a:t>Monochromator</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3518627"/>
      </p:ext>
    </p:extLst>
  </p:cSld>
  <p:clrMapOvr>
    <a:masterClrMapping/>
  </p:clrMapOvr>
  <mc:AlternateContent xmlns:mc="http://schemas.openxmlformats.org/markup-compatibility/2006" xmlns:p14="http://schemas.microsoft.com/office/powerpoint/2010/main">
    <mc:Choice Requires="p14">
      <p:transition spd="slow" p14:dur="2000" advTm="72396"/>
    </mc:Choice>
    <mc:Fallback xmlns="">
      <p:transition xmlns:p14="http://schemas.microsoft.com/office/powerpoint/2010/main" spd="slow" advTm="7239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87805" y="573400"/>
            <a:ext cx="4609834" cy="3448636"/>
          </a:xfrm>
          <a:prstGeom prst="rect">
            <a:avLst/>
          </a:prstGeom>
          <a:noFill/>
        </p:spPr>
        <p:txBody>
          <a:bodyPr wrap="square" rtlCol="0">
            <a:spAutoFit/>
          </a:bodyPr>
          <a:lstStyle/>
          <a:p>
            <a:endParaRPr lang="en-US" sz="1905" b="1" dirty="0">
              <a:latin typeface="Arial" panose="020B0604020202020204" pitchFamily="34" charset="0"/>
              <a:cs typeface="Arial" panose="020B0604020202020204" pitchFamily="34" charset="0"/>
            </a:endParaRPr>
          </a:p>
          <a:p>
            <a:r>
              <a:rPr lang="en-US" b="1" baseline="30000" dirty="0">
                <a:latin typeface="Arial" panose="020B0604020202020204" pitchFamily="34" charset="0"/>
                <a:cs typeface="Arial" panose="020B0604020202020204" pitchFamily="34" charset="0"/>
              </a:rPr>
              <a:t>60</a:t>
            </a:r>
            <a:r>
              <a:rPr lang="en-US" b="1" dirty="0">
                <a:latin typeface="Arial" panose="020B0604020202020204" pitchFamily="34" charset="0"/>
                <a:cs typeface="Arial" panose="020B0604020202020204" pitchFamily="34" charset="0"/>
              </a:rPr>
              <a:t>Co irradiation results</a:t>
            </a:r>
            <a:endParaRPr lang="en-US" dirty="0">
              <a:latin typeface="Arial" panose="020B0604020202020204" pitchFamily="34" charset="0"/>
              <a:cs typeface="Arial" panose="020B0604020202020204" pitchFamily="34" charset="0"/>
            </a:endParaRPr>
          </a:p>
          <a:p>
            <a:endParaRPr lang="en-US" sz="1905" dirty="0">
              <a:latin typeface="Arial" panose="020B0604020202020204" pitchFamily="34" charset="0"/>
              <a:cs typeface="Arial" panose="020B0604020202020204" pitchFamily="34" charset="0"/>
            </a:endParaRPr>
          </a:p>
          <a:p>
            <a:pPr marL="302381" indent="-302381">
              <a:buFont typeface="Wingdings" charset="2"/>
              <a:buChar char="§"/>
            </a:pPr>
            <a:r>
              <a:rPr lang="en-US" dirty="0">
                <a:latin typeface="Arial" panose="020B0604020202020204" pitchFamily="34" charset="0"/>
                <a:cs typeface="Arial" panose="020B0604020202020204" pitchFamily="34" charset="0"/>
              </a:rPr>
              <a:t>Radiation damage quantified by measuring the transmission in the 190-800 nm range in a monochromator</a:t>
            </a:r>
          </a:p>
          <a:p>
            <a:pPr marL="302381" indent="-302381">
              <a:buFont typeface="Wingdings" charset="2"/>
              <a:buChar char="§"/>
            </a:pPr>
            <a:endParaRPr lang="en-US" dirty="0">
              <a:latin typeface="Arial" panose="020B0604020202020204" pitchFamily="34" charset="0"/>
              <a:cs typeface="Arial" panose="020B0604020202020204" pitchFamily="34" charset="0"/>
            </a:endParaRPr>
          </a:p>
          <a:p>
            <a:pPr marL="302381" indent="-302381">
              <a:buFont typeface="Wingdings" charset="2"/>
              <a:buChar char="§"/>
            </a:pPr>
            <a:r>
              <a:rPr lang="en-US" dirty="0">
                <a:solidFill>
                  <a:srgbClr val="007B00"/>
                </a:solidFill>
                <a:latin typeface="Arial" panose="020B0604020202020204" pitchFamily="34" charset="0"/>
                <a:cs typeface="Arial" panose="020B0604020202020204" pitchFamily="34" charset="0"/>
              </a:rPr>
              <a:t>Five materials studied</a:t>
            </a:r>
          </a:p>
          <a:p>
            <a:pPr marL="302381" indent="-302381">
              <a:buFont typeface="Wingdings" charset="2"/>
              <a:buChar char="§"/>
            </a:pPr>
            <a:endParaRPr lang="en-US" dirty="0">
              <a:solidFill>
                <a:srgbClr val="008000"/>
              </a:solidFill>
              <a:latin typeface="Arial" panose="020B0604020202020204" pitchFamily="34" charset="0"/>
              <a:cs typeface="Arial" panose="020B0604020202020204" pitchFamily="34" charset="0"/>
            </a:endParaRPr>
          </a:p>
          <a:p>
            <a:pPr marL="302381" indent="-302381">
              <a:buFont typeface="Wingdings" charset="2"/>
              <a:buChar char="§"/>
            </a:pPr>
            <a:r>
              <a:rPr lang="en-US" dirty="0">
                <a:solidFill>
                  <a:srgbClr val="008000"/>
                </a:solidFill>
                <a:latin typeface="Arial" panose="020B0604020202020204" pitchFamily="34" charset="0"/>
                <a:cs typeface="Arial" panose="020B0604020202020204" pitchFamily="34" charset="0"/>
              </a:rPr>
              <a:t>Radiation hardness of sapphire and PbF</a:t>
            </a:r>
            <a:r>
              <a:rPr lang="en-US" baseline="-25000" dirty="0">
                <a:solidFill>
                  <a:srgbClr val="008000"/>
                </a:solidFill>
                <a:latin typeface="Arial" panose="020B0604020202020204" pitchFamily="34" charset="0"/>
                <a:cs typeface="Arial" panose="020B0604020202020204" pitchFamily="34" charset="0"/>
              </a:rPr>
              <a:t>2</a:t>
            </a:r>
            <a:r>
              <a:rPr lang="en-US" dirty="0">
                <a:solidFill>
                  <a:srgbClr val="008000"/>
                </a:solidFill>
                <a:latin typeface="Arial" panose="020B0604020202020204" pitchFamily="34" charset="0"/>
                <a:cs typeface="Arial" panose="020B0604020202020204" pitchFamily="34" charset="0"/>
              </a:rPr>
              <a:t> confirmed</a:t>
            </a:r>
          </a:p>
          <a:p>
            <a:pPr marL="302381" indent="-302381">
              <a:buFont typeface="Wingdings" charset="2"/>
              <a:buChar char="§"/>
            </a:pPr>
            <a:endParaRPr lang="en-US" dirty="0">
              <a:solidFill>
                <a:srgbClr val="008000"/>
              </a:solidFill>
              <a:latin typeface="Arial" panose="020B0604020202020204" pitchFamily="34" charset="0"/>
              <a:cs typeface="Arial" panose="020B0604020202020204" pitchFamily="34" charset="0"/>
            </a:endParaRPr>
          </a:p>
        </p:txBody>
      </p:sp>
      <p:sp>
        <p:nvSpPr>
          <p:cNvPr id="12" name="Text Box 1"/>
          <p:cNvSpPr txBox="1">
            <a:spLocks noChangeArrowheads="1"/>
          </p:cNvSpPr>
          <p:nvPr/>
        </p:nvSpPr>
        <p:spPr bwMode="auto">
          <a:xfrm>
            <a:off x="306872" y="200067"/>
            <a:ext cx="4122361"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GB" sz="2963" dirty="0">
                <a:solidFill>
                  <a:srgbClr val="006633"/>
                </a:solidFill>
                <a:latin typeface="Times New Roman" charset="0"/>
                <a:cs typeface="Arial" charset="0"/>
              </a:rPr>
              <a:t>Radiation Hardness Test</a:t>
            </a:r>
            <a:endParaRPr lang="en-US" sz="2963" dirty="0">
              <a:solidFill>
                <a:srgbClr val="006633"/>
              </a:solidFill>
              <a:latin typeface="Times New Roman" charset="0"/>
              <a:cs typeface="Arial" charset="0"/>
            </a:endParaRPr>
          </a:p>
        </p:txBody>
      </p:sp>
      <p:sp>
        <p:nvSpPr>
          <p:cNvPr id="17" name="TextBox 16">
            <a:extLst>
              <a:ext uri="{FF2B5EF4-FFF2-40B4-BE49-F238E27FC236}">
                <a16:creationId xmlns:a16="http://schemas.microsoft.com/office/drawing/2014/main" id="{AAC1D52E-382D-384A-8527-3412D76041C0}"/>
              </a:ext>
            </a:extLst>
          </p:cNvPr>
          <p:cNvSpPr txBox="1"/>
          <p:nvPr/>
        </p:nvSpPr>
        <p:spPr>
          <a:xfrm>
            <a:off x="1243224" y="4039425"/>
            <a:ext cx="2249656" cy="338554"/>
          </a:xfrm>
          <a:prstGeom prst="rect">
            <a:avLst/>
          </a:prstGeom>
          <a:noFill/>
        </p:spPr>
        <p:txBody>
          <a:bodyPr wrap="square" rtlCol="0">
            <a:spAutoFit/>
          </a:bodyPr>
          <a:lstStyle/>
          <a:p>
            <a:pPr algn="ctr"/>
            <a:r>
              <a:rPr lang="en-US" sz="1600" b="1" dirty="0">
                <a:latin typeface="Arial" panose="020B0604020202020204" pitchFamily="34" charset="0"/>
                <a:ea typeface="Arial" charset="0"/>
                <a:cs typeface="Arial" panose="020B0604020202020204" pitchFamily="34" charset="0"/>
              </a:rPr>
              <a:t>Tested samples</a:t>
            </a:r>
            <a:endParaRPr lang="en-US" sz="16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86F5C07-7FE5-3A48-BD6C-A51012B85CC6}"/>
              </a:ext>
            </a:extLst>
          </p:cNvPr>
          <p:cNvSpPr txBox="1"/>
          <p:nvPr/>
        </p:nvSpPr>
        <p:spPr>
          <a:xfrm>
            <a:off x="6458860" y="407592"/>
            <a:ext cx="1061509"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Sapphire</a:t>
            </a:r>
          </a:p>
        </p:txBody>
      </p:sp>
      <p:sp>
        <p:nvSpPr>
          <p:cNvPr id="21" name="TextBox 20">
            <a:extLst>
              <a:ext uri="{FF2B5EF4-FFF2-40B4-BE49-F238E27FC236}">
                <a16:creationId xmlns:a16="http://schemas.microsoft.com/office/drawing/2014/main" id="{E5200AA9-525E-D04A-814B-640CACBD14EB}"/>
              </a:ext>
            </a:extLst>
          </p:cNvPr>
          <p:cNvSpPr txBox="1"/>
          <p:nvPr/>
        </p:nvSpPr>
        <p:spPr>
          <a:xfrm>
            <a:off x="6655483" y="3621278"/>
            <a:ext cx="646331"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PbF</a:t>
            </a:r>
            <a:r>
              <a:rPr lang="en-US" sz="1600" b="1" baseline="-25000" dirty="0">
                <a:latin typeface="Arial" panose="020B0604020202020204" pitchFamily="34" charset="0"/>
                <a:cs typeface="Arial" panose="020B0604020202020204" pitchFamily="34" charset="0"/>
              </a:rPr>
              <a:t>2</a:t>
            </a:r>
            <a:endParaRPr lang="en-US" sz="1481" b="1" dirty="0"/>
          </a:p>
        </p:txBody>
      </p:sp>
      <p:pic>
        <p:nvPicPr>
          <p:cNvPr id="22" name="Picture 21">
            <a:extLst>
              <a:ext uri="{FF2B5EF4-FFF2-40B4-BE49-F238E27FC236}">
                <a16:creationId xmlns:a16="http://schemas.microsoft.com/office/drawing/2014/main" id="{648F5E14-D805-454C-BB50-47EDEFAA4AE0}"/>
              </a:ext>
            </a:extLst>
          </p:cNvPr>
          <p:cNvPicPr>
            <a:picLocks noChangeAspect="1"/>
          </p:cNvPicPr>
          <p:nvPr/>
        </p:nvPicPr>
        <p:blipFill>
          <a:blip r:embed="rId3"/>
          <a:stretch>
            <a:fillRect/>
          </a:stretch>
        </p:blipFill>
        <p:spPr>
          <a:xfrm>
            <a:off x="187805" y="4395369"/>
            <a:ext cx="4609834" cy="2108619"/>
          </a:xfrm>
          <a:prstGeom prst="rect">
            <a:avLst/>
          </a:prstGeom>
        </p:spPr>
      </p:pic>
      <p:pic>
        <p:nvPicPr>
          <p:cNvPr id="23" name="Picture 22">
            <a:extLst>
              <a:ext uri="{FF2B5EF4-FFF2-40B4-BE49-F238E27FC236}">
                <a16:creationId xmlns:a16="http://schemas.microsoft.com/office/drawing/2014/main" id="{60976C4D-D619-FD4D-B2EB-98D748C93695}"/>
              </a:ext>
            </a:extLst>
          </p:cNvPr>
          <p:cNvPicPr>
            <a:picLocks noChangeAspect="1"/>
          </p:cNvPicPr>
          <p:nvPr/>
        </p:nvPicPr>
        <p:blipFill>
          <a:blip r:embed="rId4"/>
          <a:stretch>
            <a:fillRect/>
          </a:stretch>
        </p:blipFill>
        <p:spPr>
          <a:xfrm>
            <a:off x="5048600" y="3959832"/>
            <a:ext cx="3860098" cy="2544156"/>
          </a:xfrm>
          <a:prstGeom prst="rect">
            <a:avLst/>
          </a:prstGeom>
        </p:spPr>
      </p:pic>
      <p:pic>
        <p:nvPicPr>
          <p:cNvPr id="24" name="Picture 23">
            <a:extLst>
              <a:ext uri="{FF2B5EF4-FFF2-40B4-BE49-F238E27FC236}">
                <a16:creationId xmlns:a16="http://schemas.microsoft.com/office/drawing/2014/main" id="{B74B8C35-3093-5546-B593-58CA08F39D39}"/>
              </a:ext>
            </a:extLst>
          </p:cNvPr>
          <p:cNvPicPr>
            <a:picLocks noChangeAspect="1"/>
          </p:cNvPicPr>
          <p:nvPr/>
        </p:nvPicPr>
        <p:blipFill>
          <a:blip r:embed="rId5"/>
          <a:stretch>
            <a:fillRect/>
          </a:stretch>
        </p:blipFill>
        <p:spPr>
          <a:xfrm>
            <a:off x="5070533" y="715149"/>
            <a:ext cx="3838165" cy="2529534"/>
          </a:xfrm>
          <a:prstGeom prst="rect">
            <a:avLst/>
          </a:prstGeom>
        </p:spPr>
      </p:pic>
    </p:spTree>
    <p:extLst>
      <p:ext uri="{BB962C8B-B14F-4D97-AF65-F5344CB8AC3E}">
        <p14:creationId xmlns:p14="http://schemas.microsoft.com/office/powerpoint/2010/main" val="602388433"/>
      </p:ext>
    </p:extLst>
  </p:cSld>
  <p:clrMapOvr>
    <a:masterClrMapping/>
  </p:clrMapOvr>
  <mc:AlternateContent xmlns:mc="http://schemas.openxmlformats.org/markup-compatibility/2006" xmlns:p14="http://schemas.microsoft.com/office/powerpoint/2010/main">
    <mc:Choice Requires="p14">
      <p:transition spd="slow" p14:dur="2000" advTm="72396"/>
    </mc:Choice>
    <mc:Fallback xmlns="">
      <p:transition xmlns:p14="http://schemas.microsoft.com/office/powerpoint/2010/main" spd="slow" advTm="72396"/>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
          <p:cNvSpPr txBox="1">
            <a:spLocks noChangeArrowheads="1"/>
          </p:cNvSpPr>
          <p:nvPr/>
        </p:nvSpPr>
        <p:spPr bwMode="auto">
          <a:xfrm>
            <a:off x="306872" y="200067"/>
            <a:ext cx="4122361"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GB" sz="2963" dirty="0">
                <a:solidFill>
                  <a:srgbClr val="006633"/>
                </a:solidFill>
                <a:latin typeface="Times New Roman" charset="0"/>
                <a:cs typeface="Arial" charset="0"/>
              </a:rPr>
              <a:t>Radiation Hardness Test</a:t>
            </a:r>
            <a:endParaRPr lang="en-US" sz="2963" dirty="0">
              <a:solidFill>
                <a:srgbClr val="006633"/>
              </a:solidFill>
              <a:latin typeface="Times New Roman" charset="0"/>
              <a:cs typeface="Arial" charset="0"/>
            </a:endParaRPr>
          </a:p>
        </p:txBody>
      </p:sp>
      <p:sp>
        <p:nvSpPr>
          <p:cNvPr id="17" name="TextBox 16">
            <a:extLst>
              <a:ext uri="{FF2B5EF4-FFF2-40B4-BE49-F238E27FC236}">
                <a16:creationId xmlns:a16="http://schemas.microsoft.com/office/drawing/2014/main" id="{AAC1D52E-382D-384A-8527-3412D76041C0}"/>
              </a:ext>
            </a:extLst>
          </p:cNvPr>
          <p:cNvSpPr txBox="1"/>
          <p:nvPr/>
        </p:nvSpPr>
        <p:spPr>
          <a:xfrm>
            <a:off x="1243224" y="4039425"/>
            <a:ext cx="2249656" cy="338554"/>
          </a:xfrm>
          <a:prstGeom prst="rect">
            <a:avLst/>
          </a:prstGeom>
          <a:noFill/>
        </p:spPr>
        <p:txBody>
          <a:bodyPr wrap="square" rtlCol="0">
            <a:spAutoFit/>
          </a:bodyPr>
          <a:lstStyle/>
          <a:p>
            <a:pPr algn="ctr"/>
            <a:r>
              <a:rPr lang="en-US" sz="1600" b="1" dirty="0">
                <a:latin typeface="Arial" panose="020B0604020202020204" pitchFamily="34" charset="0"/>
                <a:ea typeface="Arial" charset="0"/>
                <a:cs typeface="Arial" panose="020B0604020202020204" pitchFamily="34" charset="0"/>
              </a:rPr>
              <a:t>Tested samples</a:t>
            </a:r>
            <a:endParaRPr lang="en-US" sz="16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86F5C07-7FE5-3A48-BD6C-A51012B85CC6}"/>
              </a:ext>
            </a:extLst>
          </p:cNvPr>
          <p:cNvSpPr txBox="1"/>
          <p:nvPr/>
        </p:nvSpPr>
        <p:spPr>
          <a:xfrm>
            <a:off x="5606208" y="407592"/>
            <a:ext cx="2837636"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S-YGH51 </a:t>
            </a:r>
            <a:r>
              <a:rPr lang="en-US" sz="1400" b="1" dirty="0">
                <a:latin typeface="Arial" panose="020B0604020202020204" pitchFamily="34" charset="0"/>
                <a:cs typeface="Arial" panose="020B0604020202020204" pitchFamily="34" charset="0"/>
              </a:rPr>
              <a:t>(NLaK33 equivalent)</a:t>
            </a:r>
            <a:endParaRPr lang="en-US" sz="16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5200AA9-525E-D04A-814B-640CACBD14EB}"/>
              </a:ext>
            </a:extLst>
          </p:cNvPr>
          <p:cNvSpPr txBox="1"/>
          <p:nvPr/>
        </p:nvSpPr>
        <p:spPr>
          <a:xfrm>
            <a:off x="5596144" y="3621278"/>
            <a:ext cx="2969083" cy="338554"/>
          </a:xfrm>
          <a:prstGeom prst="rect">
            <a:avLst/>
          </a:prstGeom>
          <a:noFill/>
        </p:spPr>
        <p:txBody>
          <a:bodyPr wrap="none" rtlCol="0">
            <a:spAutoFit/>
          </a:bodyPr>
          <a:lstStyle/>
          <a:p>
            <a:pPr algn="ctr"/>
            <a:r>
              <a:rPr lang="en-US" sz="1600" b="1" dirty="0" err="1">
                <a:latin typeface="Arial" panose="020B0604020202020204" pitchFamily="34" charset="0"/>
                <a:cs typeface="Arial" panose="020B0604020202020204" pitchFamily="34" charset="0"/>
              </a:rPr>
              <a:t>mRICH</a:t>
            </a:r>
            <a:r>
              <a:rPr lang="en-US" sz="1600" b="1" dirty="0">
                <a:latin typeface="Arial" panose="020B0604020202020204" pitchFamily="34" charset="0"/>
                <a:cs typeface="Arial" panose="020B0604020202020204" pitchFamily="34" charset="0"/>
              </a:rPr>
              <a:t> Fresnel lens material</a:t>
            </a:r>
            <a:endParaRPr lang="en-US" sz="1481" b="1" dirty="0"/>
          </a:p>
        </p:txBody>
      </p:sp>
      <p:pic>
        <p:nvPicPr>
          <p:cNvPr id="22" name="Picture 21">
            <a:extLst>
              <a:ext uri="{FF2B5EF4-FFF2-40B4-BE49-F238E27FC236}">
                <a16:creationId xmlns:a16="http://schemas.microsoft.com/office/drawing/2014/main" id="{648F5E14-D805-454C-BB50-47EDEFAA4AE0}"/>
              </a:ext>
            </a:extLst>
          </p:cNvPr>
          <p:cNvPicPr>
            <a:picLocks noChangeAspect="1"/>
          </p:cNvPicPr>
          <p:nvPr/>
        </p:nvPicPr>
        <p:blipFill>
          <a:blip r:embed="rId3"/>
          <a:stretch>
            <a:fillRect/>
          </a:stretch>
        </p:blipFill>
        <p:spPr>
          <a:xfrm>
            <a:off x="187805" y="4395369"/>
            <a:ext cx="4609834" cy="2108619"/>
          </a:xfrm>
          <a:prstGeom prst="rect">
            <a:avLst/>
          </a:prstGeom>
        </p:spPr>
      </p:pic>
      <p:pic>
        <p:nvPicPr>
          <p:cNvPr id="10" name="Picture 9">
            <a:extLst>
              <a:ext uri="{FF2B5EF4-FFF2-40B4-BE49-F238E27FC236}">
                <a16:creationId xmlns:a16="http://schemas.microsoft.com/office/drawing/2014/main" id="{308CD10F-D769-0E4A-8BE8-CD36EDF1614A}"/>
              </a:ext>
            </a:extLst>
          </p:cNvPr>
          <p:cNvPicPr>
            <a:picLocks noChangeAspect="1"/>
          </p:cNvPicPr>
          <p:nvPr/>
        </p:nvPicPr>
        <p:blipFill>
          <a:blip r:embed="rId4"/>
          <a:stretch>
            <a:fillRect/>
          </a:stretch>
        </p:blipFill>
        <p:spPr>
          <a:xfrm>
            <a:off x="5217903" y="763536"/>
            <a:ext cx="3614246" cy="2379608"/>
          </a:xfrm>
          <a:prstGeom prst="rect">
            <a:avLst/>
          </a:prstGeom>
        </p:spPr>
      </p:pic>
      <p:pic>
        <p:nvPicPr>
          <p:cNvPr id="13" name="Picture 12">
            <a:extLst>
              <a:ext uri="{FF2B5EF4-FFF2-40B4-BE49-F238E27FC236}">
                <a16:creationId xmlns:a16="http://schemas.microsoft.com/office/drawing/2014/main" id="{169C42BE-C465-824B-A274-048D144DF408}"/>
              </a:ext>
            </a:extLst>
          </p:cNvPr>
          <p:cNvPicPr>
            <a:picLocks noChangeAspect="1"/>
          </p:cNvPicPr>
          <p:nvPr/>
        </p:nvPicPr>
        <p:blipFill>
          <a:blip r:embed="rId5"/>
          <a:stretch>
            <a:fillRect/>
          </a:stretch>
        </p:blipFill>
        <p:spPr>
          <a:xfrm>
            <a:off x="5204108" y="3977222"/>
            <a:ext cx="3641836" cy="2400301"/>
          </a:xfrm>
          <a:prstGeom prst="rect">
            <a:avLst/>
          </a:prstGeom>
        </p:spPr>
      </p:pic>
      <p:sp>
        <p:nvSpPr>
          <p:cNvPr id="11" name="TextBox 10">
            <a:extLst>
              <a:ext uri="{FF2B5EF4-FFF2-40B4-BE49-F238E27FC236}">
                <a16:creationId xmlns:a16="http://schemas.microsoft.com/office/drawing/2014/main" id="{496BFCCB-2EB5-794B-A931-6C1EBCD3A559}"/>
              </a:ext>
            </a:extLst>
          </p:cNvPr>
          <p:cNvSpPr txBox="1"/>
          <p:nvPr/>
        </p:nvSpPr>
        <p:spPr>
          <a:xfrm>
            <a:off x="187804" y="573400"/>
            <a:ext cx="4869225" cy="3725635"/>
          </a:xfrm>
          <a:prstGeom prst="rect">
            <a:avLst/>
          </a:prstGeom>
          <a:noFill/>
        </p:spPr>
        <p:txBody>
          <a:bodyPr wrap="square" rtlCol="0">
            <a:spAutoFit/>
          </a:bodyPr>
          <a:lstStyle/>
          <a:p>
            <a:endParaRPr lang="en-US" sz="1905" b="1" dirty="0">
              <a:latin typeface="Arial" panose="020B0604020202020204" pitchFamily="34" charset="0"/>
              <a:cs typeface="Arial" panose="020B0604020202020204" pitchFamily="34" charset="0"/>
            </a:endParaRPr>
          </a:p>
          <a:p>
            <a:r>
              <a:rPr lang="en-US" b="1" baseline="30000" dirty="0">
                <a:latin typeface="Arial" panose="020B0604020202020204" pitchFamily="34" charset="0"/>
                <a:cs typeface="Arial" panose="020B0604020202020204" pitchFamily="34" charset="0"/>
              </a:rPr>
              <a:t>60</a:t>
            </a:r>
            <a:r>
              <a:rPr lang="en-US" b="1" dirty="0">
                <a:latin typeface="Arial" panose="020B0604020202020204" pitchFamily="34" charset="0"/>
                <a:cs typeface="Arial" panose="020B0604020202020204" pitchFamily="34" charset="0"/>
              </a:rPr>
              <a:t>Co irradiation results</a:t>
            </a:r>
            <a:endParaRPr lang="en-US" dirty="0">
              <a:latin typeface="Arial" panose="020B0604020202020204" pitchFamily="34" charset="0"/>
              <a:cs typeface="Arial" panose="020B0604020202020204" pitchFamily="34" charset="0"/>
            </a:endParaRPr>
          </a:p>
          <a:p>
            <a:endParaRPr lang="en-US" sz="1905" dirty="0">
              <a:latin typeface="Arial" panose="020B0604020202020204" pitchFamily="34" charset="0"/>
              <a:cs typeface="Arial" panose="020B0604020202020204" pitchFamily="34" charset="0"/>
            </a:endParaRPr>
          </a:p>
          <a:p>
            <a:pPr marL="302381" indent="-302381">
              <a:buFont typeface="Wingdings" charset="2"/>
              <a:buChar char="§"/>
            </a:pPr>
            <a:r>
              <a:rPr lang="en-US" dirty="0">
                <a:latin typeface="Arial" panose="020B0604020202020204" pitchFamily="34" charset="0"/>
                <a:cs typeface="Arial" panose="020B0604020202020204" pitchFamily="34" charset="0"/>
              </a:rPr>
              <a:t>Radiation damage quantified by measuring the transmission in the 190-800 nm range in a monochromator</a:t>
            </a:r>
            <a:endParaRPr lang="en-US" dirty="0">
              <a:solidFill>
                <a:srgbClr val="007B00"/>
              </a:solidFill>
              <a:latin typeface="Arial" panose="020B0604020202020204" pitchFamily="34" charset="0"/>
              <a:cs typeface="Arial" panose="020B0604020202020204" pitchFamily="34" charset="0"/>
            </a:endParaRPr>
          </a:p>
          <a:p>
            <a:pPr marL="302381" indent="-302381">
              <a:buFont typeface="Wingdings" charset="2"/>
              <a:buChar char="§"/>
            </a:pPr>
            <a:endParaRPr lang="en-US" dirty="0">
              <a:solidFill>
                <a:srgbClr val="008000"/>
              </a:solidFill>
              <a:latin typeface="Arial" panose="020B0604020202020204" pitchFamily="34" charset="0"/>
              <a:cs typeface="Arial" panose="020B0604020202020204" pitchFamily="34" charset="0"/>
            </a:endParaRPr>
          </a:p>
          <a:p>
            <a:pPr marL="302381" indent="-302381">
              <a:buFont typeface="Wingdings" charset="2"/>
              <a:buChar char="§"/>
            </a:pPr>
            <a:r>
              <a:rPr lang="en-US" dirty="0">
                <a:solidFill>
                  <a:srgbClr val="008000"/>
                </a:solidFill>
                <a:latin typeface="Arial" panose="020B0604020202020204" pitchFamily="34" charset="0"/>
                <a:cs typeface="Arial" panose="020B0604020202020204" pitchFamily="34" charset="0"/>
              </a:rPr>
              <a:t>Transmission loss of alternate lanthanum crown glass material (S-YGH51) confirmed</a:t>
            </a:r>
          </a:p>
          <a:p>
            <a:pPr marL="302381" indent="-302381">
              <a:buFont typeface="Wingdings" charset="2"/>
              <a:buChar char="§"/>
            </a:pPr>
            <a:endParaRPr lang="en-US" dirty="0">
              <a:solidFill>
                <a:srgbClr val="008000"/>
              </a:solidFill>
              <a:latin typeface="Arial" panose="020B0604020202020204" pitchFamily="34" charset="0"/>
              <a:cs typeface="Arial" panose="020B0604020202020204" pitchFamily="34" charset="0"/>
            </a:endParaRPr>
          </a:p>
          <a:p>
            <a:pPr marL="302381" indent="-302381">
              <a:buFont typeface="Wingdings" charset="2"/>
              <a:buChar char="§"/>
            </a:pPr>
            <a:r>
              <a:rPr lang="en-US" dirty="0">
                <a:solidFill>
                  <a:srgbClr val="008000"/>
                </a:solidFill>
                <a:latin typeface="Arial" panose="020B0604020202020204" pitchFamily="34" charset="0"/>
                <a:cs typeface="Arial" panose="020B0604020202020204" pitchFamily="34" charset="0"/>
              </a:rPr>
              <a:t>Acrylic glass </a:t>
            </a:r>
            <a:r>
              <a:rPr lang="en-US" dirty="0" err="1">
                <a:solidFill>
                  <a:srgbClr val="008000"/>
                </a:solidFill>
                <a:latin typeface="Arial" panose="020B0604020202020204" pitchFamily="34" charset="0"/>
                <a:cs typeface="Arial" panose="020B0604020202020204" pitchFamily="34" charset="0"/>
              </a:rPr>
              <a:t>samle</a:t>
            </a:r>
            <a:r>
              <a:rPr lang="en-US" dirty="0">
                <a:solidFill>
                  <a:srgbClr val="008000"/>
                </a:solidFill>
                <a:latin typeface="Arial" panose="020B0604020202020204" pitchFamily="34" charset="0"/>
                <a:cs typeface="Arial" panose="020B0604020202020204" pitchFamily="34" charset="0"/>
              </a:rPr>
              <a:t> for </a:t>
            </a:r>
            <a:r>
              <a:rPr lang="en-US" dirty="0" err="1">
                <a:solidFill>
                  <a:srgbClr val="008000"/>
                </a:solidFill>
                <a:latin typeface="Arial" panose="020B0604020202020204" pitchFamily="34" charset="0"/>
                <a:cs typeface="Arial" panose="020B0604020202020204" pitchFamily="34" charset="0"/>
              </a:rPr>
              <a:t>mRICH</a:t>
            </a:r>
            <a:r>
              <a:rPr lang="en-US" dirty="0">
                <a:solidFill>
                  <a:srgbClr val="008000"/>
                </a:solidFill>
                <a:latin typeface="Arial" panose="020B0604020202020204" pitchFamily="34" charset="0"/>
                <a:cs typeface="Arial" panose="020B0604020202020204" pitchFamily="34" charset="0"/>
              </a:rPr>
              <a:t> Fresnel lens quite radiation hard.</a:t>
            </a:r>
          </a:p>
          <a:p>
            <a:pPr marL="302381" indent="-302381">
              <a:buFont typeface="Wingdings" charset="2"/>
              <a:buChar char="§"/>
            </a:pPr>
            <a:endParaRPr lang="en-US"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4682394"/>
      </p:ext>
    </p:extLst>
  </p:cSld>
  <p:clrMapOvr>
    <a:masterClrMapping/>
  </p:clrMapOvr>
  <mc:AlternateContent xmlns:mc="http://schemas.openxmlformats.org/markup-compatibility/2006" xmlns:p14="http://schemas.microsoft.com/office/powerpoint/2010/main">
    <mc:Choice Requires="p14">
      <p:transition spd="slow" p14:dur="2000" advTm="72396"/>
    </mc:Choice>
    <mc:Fallback xmlns="">
      <p:transition xmlns:p14="http://schemas.microsoft.com/office/powerpoint/2010/main" spd="slow" advTm="72396"/>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64636" y="968886"/>
            <a:ext cx="5645614" cy="5552417"/>
          </a:xfrm>
          <a:prstGeom prst="rect">
            <a:avLst/>
          </a:prstGeom>
          <a:noFill/>
        </p:spPr>
        <p:txBody>
          <a:bodyPr wrap="square" rtlCol="0">
            <a:spAutoFit/>
          </a:bodyPr>
          <a:lstStyle/>
          <a:p>
            <a:pPr>
              <a:tabLst>
                <a:tab pos="571163" algn="l"/>
              </a:tabLst>
            </a:pPr>
            <a:r>
              <a:rPr lang="en-US" b="1" dirty="0">
                <a:latin typeface="Arial"/>
                <a:cs typeface="Arial"/>
              </a:rPr>
              <a:t>PANDA Barrel DIRC prototype at CERN PS in July/Aug 2018: reduced number of MCP-PMTs.</a:t>
            </a:r>
          </a:p>
          <a:p>
            <a:pPr>
              <a:tabLst>
                <a:tab pos="571163" algn="l"/>
              </a:tabLst>
            </a:pPr>
            <a:endParaRPr lang="en-US" sz="1481" dirty="0">
              <a:latin typeface="Arial"/>
              <a:cs typeface="Arial"/>
            </a:endParaRPr>
          </a:p>
          <a:p>
            <a:pPr marL="302381" indent="-302381">
              <a:buFont typeface="Wingdings" charset="2"/>
              <a:buChar char="§"/>
              <a:tabLst>
                <a:tab pos="571163" algn="l"/>
              </a:tabLst>
            </a:pPr>
            <a:r>
              <a:rPr lang="en-US" sz="1600" dirty="0">
                <a:latin typeface="Arial" panose="020B0604020202020204" pitchFamily="34" charset="0"/>
                <a:cs typeface="Arial" panose="020B0604020202020204" pitchFamily="34" charset="0"/>
              </a:rPr>
              <a:t>Caveat: larger sensor pixels, slower electronics than EIC DIRC → PANDA goal: 3σ </a:t>
            </a:r>
            <a:r>
              <a:rPr lang="el-GR" sz="1600" dirty="0">
                <a:latin typeface="Arial" panose="020B0604020202020204" pitchFamily="34" charset="0"/>
                <a:cs typeface="Arial" panose="020B0604020202020204" pitchFamily="34" charset="0"/>
                <a:sym typeface="Symbol" pitchFamily="18" charset="2"/>
              </a:rPr>
              <a:t>π</a:t>
            </a:r>
            <a:r>
              <a:rPr lang="en-US" sz="1600" dirty="0">
                <a:latin typeface="Arial" panose="020B0604020202020204" pitchFamily="34" charset="0"/>
                <a:cs typeface="Arial" panose="020B0604020202020204" pitchFamily="34" charset="0"/>
                <a:sym typeface="Symbol" pitchFamily="18" charset="2"/>
              </a:rPr>
              <a:t>/K </a:t>
            </a:r>
            <a:r>
              <a:rPr lang="en-US" sz="1600" dirty="0">
                <a:latin typeface="Arial" panose="020B0604020202020204" pitchFamily="34" charset="0"/>
                <a:cs typeface="Arial" panose="020B0604020202020204" pitchFamily="34" charset="0"/>
              </a:rPr>
              <a:t>separation </a:t>
            </a:r>
            <a:r>
              <a:rPr lang="en-US" sz="1600" dirty="0">
                <a:latin typeface="Arial" panose="020B0604020202020204" pitchFamily="34" charset="0"/>
                <a:cs typeface="Arial" panose="020B0604020202020204" pitchFamily="34" charset="0"/>
                <a:sym typeface="Symbol" pitchFamily="18" charset="2"/>
              </a:rPr>
              <a:t>@ 3.5 GeV/c</a:t>
            </a:r>
            <a:endParaRPr lang="en-US" sz="1600" dirty="0">
              <a:latin typeface="Arial" panose="020B0604020202020204" pitchFamily="34" charset="0"/>
              <a:cs typeface="Arial" panose="020B0604020202020204" pitchFamily="34" charset="0"/>
            </a:endParaRPr>
          </a:p>
          <a:p>
            <a:pPr marL="302381" indent="-302381">
              <a:buFont typeface="Wingdings" charset="2"/>
              <a:buChar char="§"/>
              <a:tabLst>
                <a:tab pos="571163" algn="l"/>
              </a:tabLst>
            </a:pPr>
            <a:endParaRPr lang="en-US" sz="1600" dirty="0">
              <a:latin typeface="Arial" panose="020B0604020202020204" pitchFamily="34" charset="0"/>
              <a:cs typeface="Arial" panose="020B0604020202020204" pitchFamily="34" charset="0"/>
            </a:endParaRPr>
          </a:p>
          <a:p>
            <a:pPr marL="302381" indent="-302381">
              <a:buFont typeface="Wingdings" charset="2"/>
              <a:buChar char="§"/>
              <a:tabLst>
                <a:tab pos="571163" algn="l"/>
              </a:tabLst>
            </a:pPr>
            <a:r>
              <a:rPr lang="en-US" sz="1600" dirty="0">
                <a:latin typeface="Arial" panose="020B0604020202020204" pitchFamily="34" charset="0"/>
                <a:cs typeface="Arial" panose="020B0604020202020204" pitchFamily="34" charset="0"/>
              </a:rPr>
              <a:t>Optics similar to EIC DIRC design:</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narrow bar, fused silica prism, 3-layer spherical lens</a:t>
            </a:r>
          </a:p>
          <a:p>
            <a:pPr marL="302381" indent="-302381">
              <a:buFont typeface="Wingdings" charset="2"/>
              <a:buChar char="§"/>
              <a:tabLst>
                <a:tab pos="571163" algn="l"/>
              </a:tabLst>
            </a:pPr>
            <a:endParaRPr lang="en-US" sz="1600" dirty="0">
              <a:latin typeface="Arial" panose="020B0604020202020204" pitchFamily="34" charset="0"/>
              <a:cs typeface="Arial" panose="020B0604020202020204" pitchFamily="34" charset="0"/>
            </a:endParaRPr>
          </a:p>
          <a:p>
            <a:pPr marL="302381" indent="-302381">
              <a:buFont typeface="Wingdings" charset="2"/>
              <a:buChar char="§"/>
              <a:tabLst>
                <a:tab pos="571163" algn="l"/>
              </a:tabLst>
            </a:pPr>
            <a:r>
              <a:rPr lang="en-US" sz="1600" dirty="0">
                <a:solidFill>
                  <a:srgbClr val="007B00"/>
                </a:solidFill>
                <a:latin typeface="Arial" panose="020B0604020202020204" pitchFamily="34" charset="0"/>
                <a:cs typeface="Arial" panose="020B0604020202020204" pitchFamily="34" charset="0"/>
              </a:rPr>
              <a:t>Reduced MCP-PMT coverage by 33% compared </a:t>
            </a:r>
            <a:br>
              <a:rPr lang="en-US" sz="1600" dirty="0">
                <a:solidFill>
                  <a:srgbClr val="007B00"/>
                </a:solidFill>
                <a:latin typeface="Arial" panose="020B0604020202020204" pitchFamily="34" charset="0"/>
                <a:cs typeface="Arial" panose="020B0604020202020204" pitchFamily="34" charset="0"/>
              </a:rPr>
            </a:br>
            <a:r>
              <a:rPr lang="en-US" sz="1600" dirty="0">
                <a:solidFill>
                  <a:srgbClr val="007B00"/>
                </a:solidFill>
                <a:latin typeface="Arial" panose="020B0604020202020204" pitchFamily="34" charset="0"/>
                <a:cs typeface="Arial" panose="020B0604020202020204" pitchFamily="34" charset="0"/>
              </a:rPr>
              <a:t>to 2017, gaps near prism sides </a:t>
            </a:r>
            <a:r>
              <a:rPr lang="en-US" sz="1200" dirty="0">
                <a:solidFill>
                  <a:srgbClr val="008000"/>
                </a:solidFill>
                <a:latin typeface="Arial" panose="020B0604020202020204" pitchFamily="34" charset="0"/>
                <a:cs typeface="Arial" panose="020B0604020202020204" pitchFamily="34" charset="0"/>
              </a:rPr>
              <a:t>(data analysis ongoing)</a:t>
            </a:r>
          </a:p>
          <a:p>
            <a:pPr marL="302381" indent="-302381">
              <a:buFont typeface="Wingdings" charset="2"/>
              <a:buChar char="§"/>
              <a:tabLst>
                <a:tab pos="571163" algn="l"/>
              </a:tabLst>
            </a:pPr>
            <a:endParaRPr lang="en-US" sz="1600" dirty="0">
              <a:latin typeface="Arial" panose="020B0604020202020204" pitchFamily="34" charset="0"/>
              <a:cs typeface="Arial" panose="020B0604020202020204" pitchFamily="34" charset="0"/>
            </a:endParaRPr>
          </a:p>
          <a:p>
            <a:pPr marL="302381" indent="-302381">
              <a:buFont typeface="Wingdings" charset="2"/>
              <a:buChar char="§"/>
              <a:tabLst>
                <a:tab pos="571163" algn="l"/>
              </a:tabLst>
            </a:pPr>
            <a:r>
              <a:rPr lang="en-US" sz="1600" dirty="0">
                <a:solidFill>
                  <a:srgbClr val="007B00"/>
                </a:solidFill>
                <a:latin typeface="Arial" panose="020B0604020202020204" pitchFamily="34" charset="0"/>
                <a:cs typeface="Arial" panose="020B0604020202020204" pitchFamily="34" charset="0"/>
              </a:rPr>
              <a:t>Measured key quantities: photon yield, Cherenkov </a:t>
            </a:r>
            <a:br>
              <a:rPr lang="en-US" sz="1600" dirty="0">
                <a:solidFill>
                  <a:srgbClr val="007B00"/>
                </a:solidFill>
                <a:latin typeface="Arial" panose="020B0604020202020204" pitchFamily="34" charset="0"/>
                <a:cs typeface="Arial" panose="020B0604020202020204" pitchFamily="34" charset="0"/>
              </a:rPr>
            </a:br>
            <a:r>
              <a:rPr lang="en-US" sz="1600" dirty="0">
                <a:solidFill>
                  <a:srgbClr val="007B00"/>
                </a:solidFill>
                <a:latin typeface="Arial" panose="020B0604020202020204" pitchFamily="34" charset="0"/>
                <a:cs typeface="Arial" panose="020B0604020202020204" pitchFamily="34" charset="0"/>
              </a:rPr>
              <a:t>angle resolution per photon and per particle, and </a:t>
            </a:r>
            <a:br>
              <a:rPr lang="en-US" sz="1600" dirty="0">
                <a:solidFill>
                  <a:srgbClr val="007B00"/>
                </a:solidFill>
                <a:latin typeface="Arial" panose="020B0604020202020204" pitchFamily="34" charset="0"/>
                <a:cs typeface="Arial" panose="020B0604020202020204" pitchFamily="34" charset="0"/>
              </a:rPr>
            </a:br>
            <a:r>
              <a:rPr lang="en-US" sz="1600" dirty="0">
                <a:solidFill>
                  <a:srgbClr val="007B00"/>
                </a:solidFill>
                <a:latin typeface="Arial" panose="020B0604020202020204" pitchFamily="34" charset="0"/>
                <a:cs typeface="Arial" panose="020B0604020202020204" pitchFamily="34" charset="0"/>
                <a:sym typeface="Symbol" pitchFamily="18" charset="2"/>
              </a:rPr>
              <a:t>/K </a:t>
            </a:r>
            <a:r>
              <a:rPr lang="en-US" sz="1600" dirty="0">
                <a:solidFill>
                  <a:srgbClr val="007B00"/>
                </a:solidFill>
                <a:latin typeface="Arial" panose="020B0604020202020204" pitchFamily="34" charset="0"/>
                <a:cs typeface="Arial" panose="020B0604020202020204" pitchFamily="34" charset="0"/>
              </a:rPr>
              <a:t>separation power </a:t>
            </a:r>
            <a:r>
              <a:rPr lang="mr-IN" sz="1600" dirty="0">
                <a:solidFill>
                  <a:srgbClr val="007B00"/>
                </a:solidFill>
                <a:latin typeface="Arial" panose="020B0604020202020204" pitchFamily="34" charset="0"/>
              </a:rPr>
              <a:t>–</a:t>
            </a:r>
            <a:r>
              <a:rPr lang="en-US" sz="1600" dirty="0">
                <a:solidFill>
                  <a:srgbClr val="007B00"/>
                </a:solidFill>
                <a:latin typeface="Arial" panose="020B0604020202020204" pitchFamily="34" charset="0"/>
                <a:cs typeface="Arial" panose="020B0604020202020204" pitchFamily="34" charset="0"/>
              </a:rPr>
              <a:t> all in good agreement with simulation (used for EIC DIRC)</a:t>
            </a:r>
          </a:p>
          <a:p>
            <a:pPr>
              <a:tabLst>
                <a:tab pos="571163" algn="l"/>
              </a:tabLst>
            </a:pPr>
            <a:endParaRPr lang="en-US" sz="1600" dirty="0">
              <a:solidFill>
                <a:srgbClr val="008000"/>
              </a:solidFill>
              <a:latin typeface="Arial" panose="020B0604020202020204" pitchFamily="34" charset="0"/>
              <a:cs typeface="Arial" panose="020B0604020202020204" pitchFamily="34" charset="0"/>
            </a:endParaRPr>
          </a:p>
          <a:p>
            <a:pPr marL="302381" indent="-302381">
              <a:buFont typeface="Wingdings" charset="2"/>
              <a:buChar char="§"/>
              <a:tabLst>
                <a:tab pos="571163" algn="l"/>
              </a:tabLst>
            </a:pPr>
            <a:r>
              <a:rPr lang="en-US" sz="1600" dirty="0">
                <a:solidFill>
                  <a:srgbClr val="007B00"/>
                </a:solidFill>
                <a:latin typeface="Arial" panose="020B0604020202020204" pitchFamily="34" charset="0"/>
                <a:cs typeface="Arial" panose="020B0604020202020204" pitchFamily="34" charset="0"/>
              </a:rPr>
              <a:t>PID performance in 2018 close to 2017 results</a:t>
            </a:r>
            <a:br>
              <a:rPr lang="en-US" sz="1600" dirty="0">
                <a:solidFill>
                  <a:srgbClr val="007B00"/>
                </a:solidFill>
                <a:latin typeface="Arial" panose="020B0604020202020204" pitchFamily="34" charset="0"/>
                <a:cs typeface="Arial" panose="020B0604020202020204" pitchFamily="34" charset="0"/>
              </a:rPr>
            </a:br>
            <a:r>
              <a:rPr lang="en-US" sz="1600" dirty="0">
                <a:solidFill>
                  <a:srgbClr val="007B00"/>
                </a:solidFill>
                <a:latin typeface="Arial" panose="020B0604020202020204" pitchFamily="34" charset="0"/>
                <a:cs typeface="Arial" panose="020B0604020202020204" pitchFamily="34" charset="0"/>
              </a:rPr>
              <a:t>(photon yield lower but </a:t>
            </a:r>
            <a:r>
              <a:rPr lang="el-GR" sz="1600" dirty="0">
                <a:solidFill>
                  <a:srgbClr val="007B00"/>
                </a:solidFill>
                <a:latin typeface="Arial" panose="020B0604020202020204" pitchFamily="34" charset="0"/>
                <a:cs typeface="Arial" panose="020B0604020202020204" pitchFamily="34" charset="0"/>
              </a:rPr>
              <a:t>π</a:t>
            </a:r>
            <a:r>
              <a:rPr lang="en-US" sz="1600" dirty="0">
                <a:solidFill>
                  <a:srgbClr val="007B00"/>
                </a:solidFill>
                <a:latin typeface="Arial" panose="020B0604020202020204" pitchFamily="34" charset="0"/>
                <a:cs typeface="Arial" panose="020B0604020202020204" pitchFamily="34" charset="0"/>
                <a:sym typeface="Symbol" pitchFamily="18" charset="2"/>
              </a:rPr>
              <a:t>/K </a:t>
            </a:r>
            <a:r>
              <a:rPr lang="en-US" sz="1600" dirty="0">
                <a:solidFill>
                  <a:srgbClr val="007B00"/>
                </a:solidFill>
                <a:latin typeface="Arial" panose="020B0604020202020204" pitchFamily="34" charset="0"/>
                <a:cs typeface="Arial" panose="020B0604020202020204" pitchFamily="34" charset="0"/>
              </a:rPr>
              <a:t>separation still &gt; 3</a:t>
            </a:r>
            <a:r>
              <a:rPr lang="el-GR" sz="1600" dirty="0">
                <a:solidFill>
                  <a:srgbClr val="007B00"/>
                </a:solidFill>
                <a:latin typeface="Arial" panose="020B0604020202020204" pitchFamily="34" charset="0"/>
                <a:cs typeface="Arial" panose="020B0604020202020204" pitchFamily="34" charset="0"/>
              </a:rPr>
              <a:t>σ</a:t>
            </a:r>
            <a:r>
              <a:rPr lang="en-US" sz="1600" dirty="0">
                <a:solidFill>
                  <a:srgbClr val="007B00"/>
                </a:solidFill>
                <a:latin typeface="Arial" panose="020B0604020202020204" pitchFamily="34" charset="0"/>
                <a:cs typeface="Arial" panose="020B0604020202020204" pitchFamily="34" charset="0"/>
              </a:rPr>
              <a:t>)</a:t>
            </a:r>
          </a:p>
          <a:p>
            <a:pPr>
              <a:tabLst>
                <a:tab pos="571163" algn="l"/>
              </a:tabLst>
            </a:pPr>
            <a:endParaRPr lang="en-US" sz="1600" dirty="0">
              <a:solidFill>
                <a:srgbClr val="007B00"/>
              </a:solidFill>
              <a:latin typeface="Arial" panose="020B0604020202020204" pitchFamily="34" charset="0"/>
              <a:cs typeface="Arial" panose="020B0604020202020204" pitchFamily="34" charset="0"/>
            </a:endParaRPr>
          </a:p>
          <a:p>
            <a:pPr marL="302381" indent="-302381">
              <a:buFont typeface="Wingdings" charset="2"/>
              <a:buChar char="§"/>
              <a:tabLst>
                <a:tab pos="571163" algn="l"/>
              </a:tabLst>
            </a:pPr>
            <a:r>
              <a:rPr lang="en-US" sz="1600" dirty="0">
                <a:solidFill>
                  <a:srgbClr val="C00000"/>
                </a:solidFill>
                <a:latin typeface="Arial" panose="020B0604020202020204" pitchFamily="34" charset="0"/>
                <a:cs typeface="Arial" panose="020B0604020202020204" pitchFamily="34" charset="0"/>
                <a:sym typeface="Symbol" pitchFamily="18" charset="2"/>
              </a:rPr>
              <a:t>Impact of reducing number of sensors promising, </a:t>
            </a:r>
            <a:br>
              <a:rPr lang="en-US" sz="1600" dirty="0">
                <a:solidFill>
                  <a:srgbClr val="C00000"/>
                </a:solidFill>
                <a:latin typeface="Arial" panose="020B0604020202020204" pitchFamily="34" charset="0"/>
                <a:cs typeface="Arial" panose="020B0604020202020204" pitchFamily="34" charset="0"/>
                <a:sym typeface="Symbol" pitchFamily="18" charset="2"/>
              </a:rPr>
            </a:br>
            <a:r>
              <a:rPr lang="en-US" sz="1600" dirty="0">
                <a:solidFill>
                  <a:srgbClr val="C00000"/>
                </a:solidFill>
                <a:latin typeface="Arial" panose="020B0604020202020204" pitchFamily="34" charset="0"/>
                <a:cs typeface="Arial" panose="020B0604020202020204" pitchFamily="34" charset="0"/>
                <a:sym typeface="Symbol" pitchFamily="18" charset="2"/>
              </a:rPr>
              <a:t>has to be tested in EIC simulation.</a:t>
            </a:r>
          </a:p>
        </p:txBody>
      </p:sp>
      <p:sp>
        <p:nvSpPr>
          <p:cNvPr id="5" name="AutoShape 2" descr="imap://campus%5Cjschwien@imap.gsi.de:993/fetch%3EUID%3E/Sent%3E26899?part=1.2&amp;type=image/png&amp;filename=ctres_125deg.png"/>
          <p:cNvSpPr>
            <a:spLocks noChangeAspect="1" noChangeArrowheads="1"/>
          </p:cNvSpPr>
          <p:nvPr/>
        </p:nvSpPr>
        <p:spPr bwMode="auto">
          <a:xfrm>
            <a:off x="164636" y="-152666"/>
            <a:ext cx="322552" cy="3225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6765" tIns="48383" rIns="96765" bIns="48383" numCol="1" anchor="t" anchorCtr="0" compatLnSpc="1">
            <a:prstTxWarp prst="textNoShape">
              <a:avLst/>
            </a:prstTxWarp>
          </a:bodyPr>
          <a:lstStyle/>
          <a:p>
            <a:endParaRPr lang="en-US" sz="1905"/>
          </a:p>
        </p:txBody>
      </p:sp>
      <p:sp>
        <p:nvSpPr>
          <p:cNvPr id="19" name="Text Box 1"/>
          <p:cNvSpPr txBox="1">
            <a:spLocks noChangeArrowheads="1"/>
          </p:cNvSpPr>
          <p:nvPr/>
        </p:nvSpPr>
        <p:spPr bwMode="auto">
          <a:xfrm>
            <a:off x="306872" y="200067"/>
            <a:ext cx="4122361"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GB" sz="2963" dirty="0">
                <a:solidFill>
                  <a:srgbClr val="006633"/>
                </a:solidFill>
                <a:latin typeface="Times New Roman" charset="0"/>
                <a:cs typeface="Arial" charset="0"/>
              </a:rPr>
              <a:t>Reducing sensor coverage</a:t>
            </a:r>
            <a:endParaRPr lang="en-US" sz="2963" dirty="0">
              <a:solidFill>
                <a:srgbClr val="006633"/>
              </a:solidFill>
              <a:latin typeface="Times New Roman" charset="0"/>
              <a:cs typeface="Arial" charset="0"/>
            </a:endParaRPr>
          </a:p>
        </p:txBody>
      </p:sp>
      <p:pic>
        <p:nvPicPr>
          <p:cNvPr id="21" name="Picture 20">
            <a:extLst>
              <a:ext uri="{FF2B5EF4-FFF2-40B4-BE49-F238E27FC236}">
                <a16:creationId xmlns:a16="http://schemas.microsoft.com/office/drawing/2014/main" id="{C012313D-D94C-7749-ABD4-D16B8973D111}"/>
              </a:ext>
            </a:extLst>
          </p:cNvPr>
          <p:cNvPicPr>
            <a:picLocks noChangeAspect="1"/>
          </p:cNvPicPr>
          <p:nvPr/>
        </p:nvPicPr>
        <p:blipFill rotWithShape="1">
          <a:blip r:embed="rId3"/>
          <a:srcRect t="6244" r="7318"/>
          <a:stretch/>
        </p:blipFill>
        <p:spPr>
          <a:xfrm>
            <a:off x="5243910" y="4215539"/>
            <a:ext cx="3900090" cy="2339405"/>
          </a:xfrm>
          <a:prstGeom prst="rect">
            <a:avLst/>
          </a:prstGeom>
        </p:spPr>
      </p:pic>
      <p:pic>
        <p:nvPicPr>
          <p:cNvPr id="22" name="Picture 21">
            <a:extLst>
              <a:ext uri="{FF2B5EF4-FFF2-40B4-BE49-F238E27FC236}">
                <a16:creationId xmlns:a16="http://schemas.microsoft.com/office/drawing/2014/main" id="{6C727112-BD64-5E42-A17D-857AE0FE1544}"/>
              </a:ext>
            </a:extLst>
          </p:cNvPr>
          <p:cNvPicPr>
            <a:picLocks noChangeAspect="1"/>
          </p:cNvPicPr>
          <p:nvPr/>
        </p:nvPicPr>
        <p:blipFill rotWithShape="1">
          <a:blip r:embed="rId4"/>
          <a:srcRect l="3998"/>
          <a:stretch/>
        </p:blipFill>
        <p:spPr>
          <a:xfrm>
            <a:off x="5754177" y="2396218"/>
            <a:ext cx="3381372" cy="1646049"/>
          </a:xfrm>
          <a:prstGeom prst="rect">
            <a:avLst/>
          </a:prstGeom>
        </p:spPr>
      </p:pic>
      <p:pic>
        <p:nvPicPr>
          <p:cNvPr id="25" name="Picture 24">
            <a:extLst>
              <a:ext uri="{FF2B5EF4-FFF2-40B4-BE49-F238E27FC236}">
                <a16:creationId xmlns:a16="http://schemas.microsoft.com/office/drawing/2014/main" id="{C035C60C-43E9-1641-9395-564605A676D5}"/>
              </a:ext>
            </a:extLst>
          </p:cNvPr>
          <p:cNvPicPr>
            <a:picLocks noChangeAspect="1"/>
          </p:cNvPicPr>
          <p:nvPr/>
        </p:nvPicPr>
        <p:blipFill rotWithShape="1">
          <a:blip r:embed="rId5"/>
          <a:srcRect t="6061" r="17500" b="12944"/>
          <a:stretch/>
        </p:blipFill>
        <p:spPr>
          <a:xfrm>
            <a:off x="6118319" y="424647"/>
            <a:ext cx="2653088" cy="1705311"/>
          </a:xfrm>
          <a:prstGeom prst="rect">
            <a:avLst/>
          </a:prstGeom>
        </p:spPr>
      </p:pic>
      <p:sp>
        <p:nvSpPr>
          <p:cNvPr id="28" name="TextBox 27">
            <a:extLst>
              <a:ext uri="{FF2B5EF4-FFF2-40B4-BE49-F238E27FC236}">
                <a16:creationId xmlns:a16="http://schemas.microsoft.com/office/drawing/2014/main" id="{C4D069F2-5D85-434C-A07F-4CD09914842D}"/>
              </a:ext>
            </a:extLst>
          </p:cNvPr>
          <p:cNvSpPr txBox="1"/>
          <p:nvPr/>
        </p:nvSpPr>
        <p:spPr>
          <a:xfrm>
            <a:off x="6024442" y="61786"/>
            <a:ext cx="2840842"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2x4 MCP-PMT arrangement</a:t>
            </a:r>
          </a:p>
        </p:txBody>
      </p:sp>
      <p:sp>
        <p:nvSpPr>
          <p:cNvPr id="31" name="TextBox 30">
            <a:extLst>
              <a:ext uri="{FF2B5EF4-FFF2-40B4-BE49-F238E27FC236}">
                <a16:creationId xmlns:a16="http://schemas.microsoft.com/office/drawing/2014/main" id="{A39E3B08-EE44-3545-9804-A400AAA26BC7}"/>
              </a:ext>
            </a:extLst>
          </p:cNvPr>
          <p:cNvSpPr txBox="1"/>
          <p:nvPr/>
        </p:nvSpPr>
        <p:spPr>
          <a:xfrm>
            <a:off x="6273713" y="2154265"/>
            <a:ext cx="2342308" cy="338554"/>
          </a:xfrm>
          <a:prstGeom prst="rect">
            <a:avLst/>
          </a:prstGeom>
          <a:noFill/>
        </p:spPr>
        <p:txBody>
          <a:bodyPr wrap="none" rtlCol="0">
            <a:spAutoFit/>
          </a:bodyPr>
          <a:lstStyle/>
          <a:p>
            <a:pPr algn="ctr"/>
            <a:r>
              <a:rPr lang="en-US" sz="1600" b="1">
                <a:latin typeface="Arial" panose="020B0604020202020204" pitchFamily="34" charset="0"/>
                <a:cs typeface="Arial" panose="020B0604020202020204" pitchFamily="34" charset="0"/>
              </a:rPr>
              <a:t>Example of hit pattern</a:t>
            </a:r>
          </a:p>
        </p:txBody>
      </p:sp>
      <p:sp>
        <p:nvSpPr>
          <p:cNvPr id="33" name="TextBox 32">
            <a:extLst>
              <a:ext uri="{FF2B5EF4-FFF2-40B4-BE49-F238E27FC236}">
                <a16:creationId xmlns:a16="http://schemas.microsoft.com/office/drawing/2014/main" id="{EDDF7CC6-9B90-FD44-ABC5-0A2FD8528287}"/>
              </a:ext>
            </a:extLst>
          </p:cNvPr>
          <p:cNvSpPr txBox="1"/>
          <p:nvPr/>
        </p:nvSpPr>
        <p:spPr>
          <a:xfrm>
            <a:off x="5728690" y="3945666"/>
            <a:ext cx="3332964"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π/p separation power at 7 GeV/c</a:t>
            </a:r>
          </a:p>
        </p:txBody>
      </p:sp>
      <p:sp>
        <p:nvSpPr>
          <p:cNvPr id="2" name="Rectangle 1">
            <a:extLst>
              <a:ext uri="{FF2B5EF4-FFF2-40B4-BE49-F238E27FC236}">
                <a16:creationId xmlns:a16="http://schemas.microsoft.com/office/drawing/2014/main" id="{B1A46410-0471-4EBD-BADE-37B2E3C567AC}"/>
              </a:ext>
            </a:extLst>
          </p:cNvPr>
          <p:cNvSpPr/>
          <p:nvPr/>
        </p:nvSpPr>
        <p:spPr>
          <a:xfrm>
            <a:off x="6717828" y="5941755"/>
            <a:ext cx="2356735" cy="276999"/>
          </a:xfrm>
          <a:prstGeom prst="rect">
            <a:avLst/>
          </a:prstGeom>
        </p:spPr>
        <p:txBody>
          <a:bodyPr wrap="none">
            <a:spAutoFit/>
          </a:bodyPr>
          <a:lstStyle/>
          <a:p>
            <a:pPr algn="r"/>
            <a:r>
              <a:rPr lang="en-US" sz="1200" i="1" dirty="0">
                <a:latin typeface="Arial" panose="020B0604020202020204" pitchFamily="34" charset="0"/>
                <a:cs typeface="Arial" panose="020B0604020202020204" pitchFamily="34" charset="0"/>
              </a:rPr>
              <a:t>(equivalent to </a:t>
            </a:r>
            <a:r>
              <a:rPr lang="el-GR" sz="1200" i="1" dirty="0">
                <a:latin typeface="Arial" panose="020B0604020202020204" pitchFamily="34" charset="0"/>
                <a:cs typeface="Arial" panose="020B0604020202020204" pitchFamily="34" charset="0"/>
                <a:sym typeface="Symbol" pitchFamily="18" charset="2"/>
              </a:rPr>
              <a:t>π</a:t>
            </a:r>
            <a:r>
              <a:rPr lang="en-US" sz="1200" i="1" dirty="0">
                <a:latin typeface="Arial" panose="020B0604020202020204" pitchFamily="34" charset="0"/>
                <a:cs typeface="Arial" panose="020B0604020202020204" pitchFamily="34" charset="0"/>
                <a:sym typeface="Symbol" pitchFamily="18" charset="2"/>
              </a:rPr>
              <a:t>/K @ 3.5 GeV/c)</a:t>
            </a:r>
            <a:endParaRPr lang="en-US" sz="1200" i="1" dirty="0"/>
          </a:p>
        </p:txBody>
      </p:sp>
      <p:sp>
        <p:nvSpPr>
          <p:cNvPr id="12" name="Rectangle 11">
            <a:extLst>
              <a:ext uri="{FF2B5EF4-FFF2-40B4-BE49-F238E27FC236}">
                <a16:creationId xmlns:a16="http://schemas.microsoft.com/office/drawing/2014/main" id="{5A159780-F43A-4AA1-8186-E59B07F79912}"/>
              </a:ext>
            </a:extLst>
          </p:cNvPr>
          <p:cNvSpPr/>
          <p:nvPr/>
        </p:nvSpPr>
        <p:spPr>
          <a:xfrm>
            <a:off x="6204966" y="4318992"/>
            <a:ext cx="933269" cy="276999"/>
          </a:xfrm>
          <a:prstGeom prst="rect">
            <a:avLst/>
          </a:prstGeom>
        </p:spPr>
        <p:txBody>
          <a:bodyPr wrap="none">
            <a:spAutoFit/>
          </a:bodyPr>
          <a:lstStyle/>
          <a:p>
            <a:pPr algn="r"/>
            <a:r>
              <a:rPr lang="en-US" sz="1200" i="1" dirty="0">
                <a:latin typeface="Arial" panose="020B0604020202020204" pitchFamily="34" charset="0"/>
                <a:cs typeface="Arial" panose="020B0604020202020204" pitchFamily="34" charset="0"/>
              </a:rPr>
              <a:t>preliminary</a:t>
            </a:r>
            <a:endParaRPr lang="en-US" sz="1200" i="1" dirty="0"/>
          </a:p>
        </p:txBody>
      </p:sp>
    </p:spTree>
    <p:extLst>
      <p:ext uri="{BB962C8B-B14F-4D97-AF65-F5344CB8AC3E}">
        <p14:creationId xmlns:p14="http://schemas.microsoft.com/office/powerpoint/2010/main" val="1329060828"/>
      </p:ext>
    </p:extLst>
  </p:cSld>
  <p:clrMapOvr>
    <a:masterClrMapping/>
  </p:clrMapOvr>
  <mc:AlternateContent xmlns:mc="http://schemas.openxmlformats.org/markup-compatibility/2006" xmlns:p14="http://schemas.microsoft.com/office/powerpoint/2010/main">
    <mc:Choice Requires="p14">
      <p:transition spd="slow" p14:dur="2000" advTm="72396"/>
    </mc:Choice>
    <mc:Fallback xmlns="">
      <p:transition xmlns:p14="http://schemas.microsoft.com/office/powerpoint/2010/main" spd="slow" advTm="7239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F780A7-5EC5-4D40-B923-7B7A3946D13C}"/>
              </a:ext>
            </a:extLst>
          </p:cNvPr>
          <p:cNvSpPr txBox="1"/>
          <p:nvPr/>
        </p:nvSpPr>
        <p:spPr>
          <a:xfrm>
            <a:off x="164636" y="784736"/>
            <a:ext cx="6442898" cy="5909310"/>
          </a:xfrm>
          <a:prstGeom prst="rect">
            <a:avLst/>
          </a:prstGeom>
          <a:noFill/>
        </p:spPr>
        <p:txBody>
          <a:bodyPr wrap="square" rtlCol="0">
            <a:spAutoFit/>
          </a:bodyPr>
          <a:lstStyle/>
          <a:p>
            <a:pPr>
              <a:tabLst>
                <a:tab pos="571163" algn="l"/>
              </a:tabLst>
            </a:pPr>
            <a:endParaRPr lang="en-US" dirty="0">
              <a:latin typeface="Arial" panose="020B0604020202020204" pitchFamily="34" charset="0"/>
              <a:cs typeface="Arial" panose="020B0604020202020204" pitchFamily="34" charset="0"/>
            </a:endParaRPr>
          </a:p>
          <a:p>
            <a:pPr marL="302381" indent="-302381">
              <a:buFont typeface="Wingdings" charset="2"/>
              <a:buChar char="§"/>
              <a:tabLst>
                <a:tab pos="571163" algn="l"/>
              </a:tabLst>
            </a:pPr>
            <a:r>
              <a:rPr lang="en-US" dirty="0">
                <a:latin typeface="Arial" panose="020B0604020202020204" pitchFamily="34" charset="0"/>
                <a:cs typeface="Arial" panose="020B0604020202020204" pitchFamily="34" charset="0"/>
              </a:rPr>
              <a:t>Two more radiation hardness tests planned for winter/spring and summer 2019 with the goal to produce NIM publication draft by the end of FY19.</a:t>
            </a:r>
          </a:p>
          <a:p>
            <a:pPr marL="302381" indent="-302381">
              <a:buFont typeface="Wingdings" charset="2"/>
              <a:buChar char="§"/>
              <a:tabLst>
                <a:tab pos="571163" algn="l"/>
              </a:tabLst>
            </a:pPr>
            <a:endParaRPr lang="en-US" dirty="0">
              <a:latin typeface="Arial" panose="020B0604020202020204" pitchFamily="34" charset="0"/>
              <a:cs typeface="Arial" panose="020B0604020202020204" pitchFamily="34" charset="0"/>
            </a:endParaRPr>
          </a:p>
          <a:p>
            <a:pPr marL="302381" indent="-302381">
              <a:buFont typeface="Wingdings" charset="2"/>
              <a:buChar char="§"/>
              <a:tabLst>
                <a:tab pos="571163" algn="l"/>
              </a:tabLst>
            </a:pPr>
            <a:r>
              <a:rPr lang="en-US" dirty="0">
                <a:latin typeface="Arial" panose="020B0604020202020204" pitchFamily="34" charset="0"/>
                <a:cs typeface="Arial" panose="020B0604020202020204" pitchFamily="34" charset="0"/>
              </a:rPr>
              <a:t>Two new prototype lenses with sapphire and PbF</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will be build and studied on test bench to qualify their imaging properties.</a:t>
            </a:r>
          </a:p>
          <a:p>
            <a:pPr marL="302381" indent="-302381">
              <a:buFont typeface="Wingdings" charset="2"/>
              <a:buChar char="§"/>
              <a:tabLst>
                <a:tab pos="571163" algn="l"/>
              </a:tabLst>
            </a:pPr>
            <a:endParaRPr lang="en-US" dirty="0">
              <a:latin typeface="Arial" panose="020B0604020202020204" pitchFamily="34" charset="0"/>
              <a:cs typeface="Arial" panose="020B0604020202020204" pitchFamily="34" charset="0"/>
            </a:endParaRPr>
          </a:p>
          <a:p>
            <a:pPr marL="302381" indent="-302381">
              <a:buFont typeface="Wingdings" charset="2"/>
              <a:buChar char="§"/>
              <a:tabLst>
                <a:tab pos="571163" algn="l"/>
              </a:tabLst>
            </a:pPr>
            <a:r>
              <a:rPr lang="en-US" dirty="0">
                <a:latin typeface="Arial" panose="020B0604020202020204" pitchFamily="34" charset="0"/>
                <a:cs typeface="Arial" panose="020B0604020202020204" pitchFamily="34" charset="0"/>
              </a:rPr>
              <a:t>The laser setup for the 3D mapping of the focal plane will be upgraded to improve measurement precision with </a:t>
            </a:r>
            <a:r>
              <a:rPr lang="en-US">
                <a:latin typeface="Arial" panose="020B0604020202020204" pitchFamily="34" charset="0"/>
                <a:cs typeface="Arial" panose="020B0604020202020204" pitchFamily="34" charset="0"/>
              </a:rPr>
              <a:t>the goal to </a:t>
            </a:r>
            <a:r>
              <a:rPr lang="en-US" dirty="0">
                <a:latin typeface="Arial" panose="020B0604020202020204" pitchFamily="34" charset="0"/>
                <a:cs typeface="Arial" panose="020B0604020202020204" pitchFamily="34" charset="0"/>
              </a:rPr>
              <a:t>produce NIM publication draft by the end of FY19. </a:t>
            </a:r>
          </a:p>
          <a:p>
            <a:pPr marL="302381" indent="-302381">
              <a:buFont typeface="Wingdings" charset="2"/>
              <a:buChar char="§"/>
              <a:tabLst>
                <a:tab pos="571163" algn="l"/>
              </a:tabLst>
            </a:pPr>
            <a:endParaRPr lang="en-US" dirty="0">
              <a:latin typeface="Arial" panose="020B0604020202020204" pitchFamily="34" charset="0"/>
              <a:cs typeface="Arial" panose="020B0604020202020204" pitchFamily="34" charset="0"/>
            </a:endParaRPr>
          </a:p>
          <a:p>
            <a:pPr marL="302381" indent="-302381">
              <a:buFont typeface="Wingdings" charset="2"/>
              <a:buChar char="§"/>
              <a:tabLst>
                <a:tab pos="571163" algn="l"/>
              </a:tabLst>
            </a:pPr>
            <a:r>
              <a:rPr lang="en-US" dirty="0">
                <a:latin typeface="Arial" panose="020B0604020202020204" pitchFamily="34" charset="0"/>
                <a:cs typeface="Arial" panose="020B0604020202020204" pitchFamily="34" charset="0"/>
              </a:rPr>
              <a:t>Simulation studies of the reduced sensor coverage and of the impact of the very good timing precision (</a:t>
            </a:r>
            <a:r>
              <a:rPr lang="en-US" dirty="0" err="1">
                <a:latin typeface="Arial" panose="020B0604020202020204" pitchFamily="34" charset="0"/>
                <a:cs typeface="Arial" panose="020B0604020202020204" pitchFamily="34" charset="0"/>
              </a:rPr>
              <a:t>rms</a:t>
            </a:r>
            <a:r>
              <a:rPr lang="en-US" dirty="0">
                <a:latin typeface="Arial" panose="020B0604020202020204" pitchFamily="34" charset="0"/>
                <a:cs typeface="Arial" panose="020B0604020202020204" pitchFamily="34" charset="0"/>
              </a:rPr>
              <a:t> of 100ps or better) of the LAPPD sensors prototypes on the PID performance will be performed.</a:t>
            </a:r>
          </a:p>
          <a:p>
            <a:pPr>
              <a:tabLst>
                <a:tab pos="571163" algn="l"/>
              </a:tabLst>
            </a:pPr>
            <a:r>
              <a:rPr lang="en-US" dirty="0">
                <a:latin typeface="Arial" panose="020B0604020202020204" pitchFamily="34" charset="0"/>
                <a:cs typeface="Arial" panose="020B0604020202020204" pitchFamily="34" charset="0"/>
              </a:rPr>
              <a:t> </a:t>
            </a:r>
          </a:p>
          <a:p>
            <a:pPr marL="302381" indent="-302381">
              <a:buFont typeface="Wingdings" charset="2"/>
              <a:buChar char="§"/>
              <a:tabLst>
                <a:tab pos="571163" algn="l"/>
              </a:tabLst>
            </a:pPr>
            <a:r>
              <a:rPr lang="en-US" dirty="0">
                <a:latin typeface="Arial" panose="020B0604020202020204" pitchFamily="34" charset="0"/>
                <a:cs typeface="Arial" panose="020B0604020202020204" pitchFamily="34" charset="0"/>
              </a:rPr>
              <a:t>Administrative aspects and detailed plans of the transfer of the DIRC prototype from GSI to CUA will be finalized.</a:t>
            </a:r>
          </a:p>
          <a:p>
            <a:pPr marL="302381" indent="-302381">
              <a:buFont typeface="Wingdings" charset="2"/>
              <a:buChar char="§"/>
              <a:tabLst>
                <a:tab pos="571163" algn="l"/>
              </a:tabLst>
            </a:pPr>
            <a:endParaRPr lang="en-US" dirty="0">
              <a:latin typeface="Arial" panose="020B0604020202020204" pitchFamily="34" charset="0"/>
              <a:cs typeface="Arial" panose="020B0604020202020204" pitchFamily="34" charset="0"/>
            </a:endParaRPr>
          </a:p>
        </p:txBody>
      </p:sp>
      <p:sp>
        <p:nvSpPr>
          <p:cNvPr id="4" name="Text Box 1">
            <a:extLst>
              <a:ext uri="{FF2B5EF4-FFF2-40B4-BE49-F238E27FC236}">
                <a16:creationId xmlns:a16="http://schemas.microsoft.com/office/drawing/2014/main" id="{296C338C-FBDD-40BD-B8B3-BEDFC372A9C7}"/>
              </a:ext>
            </a:extLst>
          </p:cNvPr>
          <p:cNvSpPr txBox="1">
            <a:spLocks noChangeArrowheads="1"/>
          </p:cNvSpPr>
          <p:nvPr/>
        </p:nvSpPr>
        <p:spPr bwMode="auto">
          <a:xfrm>
            <a:off x="306872" y="200067"/>
            <a:ext cx="4122361"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GB" sz="2963" dirty="0">
                <a:solidFill>
                  <a:srgbClr val="006633"/>
                </a:solidFill>
                <a:latin typeface="Times New Roman" charset="0"/>
                <a:cs typeface="Arial" charset="0"/>
              </a:rPr>
              <a:t>FY19 outlook</a:t>
            </a:r>
            <a:endParaRPr lang="en-US" sz="2963" dirty="0">
              <a:solidFill>
                <a:srgbClr val="006633"/>
              </a:solidFill>
              <a:latin typeface="Times New Roman" charset="0"/>
              <a:cs typeface="Arial" charset="0"/>
            </a:endParaRPr>
          </a:p>
        </p:txBody>
      </p:sp>
      <p:pic>
        <p:nvPicPr>
          <p:cNvPr id="5" name="Picture 4">
            <a:extLst>
              <a:ext uri="{FF2B5EF4-FFF2-40B4-BE49-F238E27FC236}">
                <a16:creationId xmlns:a16="http://schemas.microsoft.com/office/drawing/2014/main" id="{AA68C08E-8A56-5749-8CA6-8827DD36E38D}"/>
              </a:ext>
            </a:extLst>
          </p:cNvPr>
          <p:cNvPicPr>
            <a:picLocks noChangeAspect="1"/>
          </p:cNvPicPr>
          <p:nvPr/>
        </p:nvPicPr>
        <p:blipFill>
          <a:blip r:embed="rId2"/>
          <a:stretch>
            <a:fillRect/>
          </a:stretch>
        </p:blipFill>
        <p:spPr>
          <a:xfrm>
            <a:off x="6953729" y="286247"/>
            <a:ext cx="2086308" cy="2781744"/>
          </a:xfrm>
          <a:prstGeom prst="rect">
            <a:avLst/>
          </a:prstGeom>
        </p:spPr>
      </p:pic>
      <p:pic>
        <p:nvPicPr>
          <p:cNvPr id="6" name="Picture 5">
            <a:extLst>
              <a:ext uri="{FF2B5EF4-FFF2-40B4-BE49-F238E27FC236}">
                <a16:creationId xmlns:a16="http://schemas.microsoft.com/office/drawing/2014/main" id="{1049F7AD-BF82-2F49-BE19-9DB60AC9907B}"/>
              </a:ext>
            </a:extLst>
          </p:cNvPr>
          <p:cNvPicPr>
            <a:picLocks noChangeAspect="1"/>
          </p:cNvPicPr>
          <p:nvPr/>
        </p:nvPicPr>
        <p:blipFill>
          <a:blip r:embed="rId3"/>
          <a:stretch>
            <a:fillRect/>
          </a:stretch>
        </p:blipFill>
        <p:spPr>
          <a:xfrm>
            <a:off x="6962094" y="3260033"/>
            <a:ext cx="2077943" cy="1558457"/>
          </a:xfrm>
          <a:prstGeom prst="rect">
            <a:avLst/>
          </a:prstGeom>
        </p:spPr>
      </p:pic>
      <p:pic>
        <p:nvPicPr>
          <p:cNvPr id="7" name="Picture 6">
            <a:extLst>
              <a:ext uri="{FF2B5EF4-FFF2-40B4-BE49-F238E27FC236}">
                <a16:creationId xmlns:a16="http://schemas.microsoft.com/office/drawing/2014/main" id="{F8277B7A-6FE0-E24A-92EB-C1FEE35136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53729" y="5010532"/>
            <a:ext cx="2100942" cy="1337983"/>
          </a:xfrm>
          <a:prstGeom prst="rect">
            <a:avLst/>
          </a:prstGeom>
        </p:spPr>
      </p:pic>
    </p:spTree>
    <p:extLst>
      <p:ext uri="{BB962C8B-B14F-4D97-AF65-F5344CB8AC3E}">
        <p14:creationId xmlns:p14="http://schemas.microsoft.com/office/powerpoint/2010/main" val="1538952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920045" y="735145"/>
            <a:ext cx="7440264" cy="96605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algn="ctr" hangingPunct="1">
              <a:lnSpc>
                <a:spcPct val="100000"/>
              </a:lnSpc>
              <a:buClrTx/>
              <a:buFontTx/>
              <a:buNone/>
            </a:pPr>
            <a:r>
              <a:rPr lang="en-US" sz="3386" dirty="0" err="1">
                <a:solidFill>
                  <a:srgbClr val="006633"/>
                </a:solidFill>
                <a:latin typeface="Times New Roman" charset="0"/>
                <a:cs typeface="Arial" charset="0"/>
              </a:rPr>
              <a:t>Photosensors</a:t>
            </a:r>
            <a:r>
              <a:rPr lang="en-US" sz="3386" dirty="0">
                <a:solidFill>
                  <a:srgbClr val="006633"/>
                </a:solidFill>
                <a:latin typeface="Times New Roman" charset="0"/>
                <a:cs typeface="Arial" charset="0"/>
              </a:rPr>
              <a:t> and Electronics</a:t>
            </a:r>
          </a:p>
        </p:txBody>
      </p:sp>
      <p:sp>
        <p:nvSpPr>
          <p:cNvPr id="3" name="Text Box 2"/>
          <p:cNvSpPr txBox="1">
            <a:spLocks noChangeArrowheads="1"/>
          </p:cNvSpPr>
          <p:nvPr/>
        </p:nvSpPr>
        <p:spPr bwMode="auto">
          <a:xfrm>
            <a:off x="443871" y="1923105"/>
            <a:ext cx="7496642" cy="3649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hangingPunct="1">
              <a:lnSpc>
                <a:spcPct val="100000"/>
              </a:lnSpc>
            </a:pPr>
            <a:r>
              <a:rPr lang="en-US" dirty="0">
                <a:solidFill>
                  <a:srgbClr val="CC0000"/>
                </a:solidFill>
                <a:effectLst>
                  <a:outerShdw blurRad="38100" dist="38100" dir="2700000" algn="tl">
                    <a:srgbClr val="DDDDDD"/>
                  </a:outerShdw>
                </a:effectLst>
                <a:latin typeface="Comic Sans MS" charset="0"/>
                <a:cs typeface="Lucida Sans Unicode" charset="0"/>
              </a:rPr>
              <a:t>Goals:</a:t>
            </a:r>
          </a:p>
        </p:txBody>
      </p:sp>
      <p:sp>
        <p:nvSpPr>
          <p:cNvPr id="5" name="Text Box 4"/>
          <p:cNvSpPr txBox="1">
            <a:spLocks noChangeArrowheads="1"/>
          </p:cNvSpPr>
          <p:nvPr/>
        </p:nvSpPr>
        <p:spPr bwMode="auto">
          <a:xfrm>
            <a:off x="443871" y="3888021"/>
            <a:ext cx="7446240" cy="3627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hangingPunct="1">
              <a:lnSpc>
                <a:spcPct val="100000"/>
              </a:lnSpc>
            </a:pPr>
            <a:r>
              <a:rPr lang="en-US" dirty="0">
                <a:solidFill>
                  <a:srgbClr val="0000CC"/>
                </a:solidFill>
                <a:effectLst>
                  <a:outerShdw blurRad="38100" dist="38100" dir="2700000" algn="tl">
                    <a:srgbClr val="DDDDDD"/>
                  </a:outerShdw>
                </a:effectLst>
                <a:latin typeface="Comic Sans MS" charset="0"/>
                <a:cs typeface="Lucida Sans Unicode" charset="0"/>
              </a:rPr>
              <a:t>Activities:</a:t>
            </a:r>
          </a:p>
        </p:txBody>
      </p:sp>
      <p:sp>
        <p:nvSpPr>
          <p:cNvPr id="6" name="TextBox 5"/>
          <p:cNvSpPr txBox="1"/>
          <p:nvPr/>
        </p:nvSpPr>
        <p:spPr>
          <a:xfrm>
            <a:off x="629611" y="4429448"/>
            <a:ext cx="7932403" cy="1352787"/>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a:cs typeface="Arial"/>
              </a:rPr>
              <a:t>Evaluation of </a:t>
            </a:r>
            <a:r>
              <a:rPr lang="en-US" dirty="0" err="1">
                <a:latin typeface="Arial"/>
                <a:cs typeface="Arial"/>
              </a:rPr>
              <a:t>photosensors</a:t>
            </a:r>
            <a:r>
              <a:rPr lang="en-US" dirty="0">
                <a:latin typeface="Arial"/>
                <a:cs typeface="Arial"/>
              </a:rPr>
              <a:t> in high-B fields at </a:t>
            </a:r>
            <a:r>
              <a:rPr lang="en-US" dirty="0" err="1">
                <a:latin typeface="Arial"/>
                <a:cs typeface="Arial"/>
              </a:rPr>
              <a:t>JLab</a:t>
            </a:r>
            <a:r>
              <a:rPr lang="en-US" dirty="0">
                <a:latin typeface="Arial"/>
                <a:cs typeface="Arial"/>
              </a:rPr>
              <a:t>.</a:t>
            </a:r>
          </a:p>
          <a:p>
            <a:pPr marL="302381" indent="-302381">
              <a:buFont typeface="Wingdings" charset="2"/>
              <a:buChar char="§"/>
            </a:pPr>
            <a:endParaRPr lang="en-US" sz="800" dirty="0">
              <a:latin typeface="Arial"/>
              <a:cs typeface="Arial"/>
            </a:endParaRPr>
          </a:p>
          <a:p>
            <a:pPr marL="302381" indent="-302381">
              <a:buFont typeface="Wingdings" charset="2"/>
              <a:buChar char="§"/>
            </a:pPr>
            <a:r>
              <a:rPr lang="en-US" dirty="0">
                <a:latin typeface="Arial"/>
                <a:cs typeface="Arial"/>
              </a:rPr>
              <a:t>Adaptation of LAPPDs to EIC requirements at ANL.</a:t>
            </a:r>
          </a:p>
          <a:p>
            <a:pPr marL="302381" indent="-302381">
              <a:buFont typeface="Wingdings" charset="2"/>
              <a:buChar char="§"/>
            </a:pPr>
            <a:endParaRPr lang="en-US" sz="800" dirty="0">
              <a:latin typeface="Arial"/>
              <a:cs typeface="Arial"/>
            </a:endParaRPr>
          </a:p>
          <a:p>
            <a:pPr marL="302381" indent="-302381">
              <a:buFont typeface="Wingdings" charset="2"/>
              <a:buChar char="§"/>
            </a:pPr>
            <a:r>
              <a:rPr lang="en-US" dirty="0">
                <a:latin typeface="Arial"/>
                <a:cs typeface="Arial"/>
              </a:rPr>
              <a:t>Adaptation of readout electronics (U. Hawaii and INFN-Ferrara) to detector PID prototypes.</a:t>
            </a:r>
          </a:p>
        </p:txBody>
      </p:sp>
      <p:sp>
        <p:nvSpPr>
          <p:cNvPr id="7" name="TextBox 6"/>
          <p:cNvSpPr txBox="1"/>
          <p:nvPr/>
        </p:nvSpPr>
        <p:spPr>
          <a:xfrm>
            <a:off x="629611" y="2433596"/>
            <a:ext cx="7932403" cy="1248298"/>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charset="0"/>
                <a:ea typeface="Arial" charset="0"/>
                <a:cs typeface="Arial" charset="0"/>
              </a:rPr>
              <a:t>To evaluate commercial </a:t>
            </a:r>
            <a:r>
              <a:rPr lang="en-US" dirty="0" err="1">
                <a:latin typeface="Arial" charset="0"/>
                <a:ea typeface="Arial" charset="0"/>
                <a:cs typeface="Arial" charset="0"/>
              </a:rPr>
              <a:t>photosensors</a:t>
            </a:r>
            <a:r>
              <a:rPr lang="en-US" dirty="0">
                <a:latin typeface="Arial" charset="0"/>
                <a:ea typeface="Arial" charset="0"/>
                <a:cs typeface="Arial" charset="0"/>
              </a:rPr>
              <a:t> for EIC PID detectors and to develop alternative, cost-effective </a:t>
            </a:r>
            <a:r>
              <a:rPr lang="en-US" dirty="0" err="1">
                <a:latin typeface="Arial" charset="0"/>
                <a:ea typeface="Arial" charset="0"/>
                <a:cs typeface="Arial" charset="0"/>
              </a:rPr>
              <a:t>photosensors</a:t>
            </a:r>
            <a:r>
              <a:rPr lang="en-US" dirty="0">
                <a:latin typeface="Arial" charset="0"/>
                <a:ea typeface="Arial" charset="0"/>
                <a:cs typeface="Arial" charset="0"/>
              </a:rPr>
              <a:t> (LAPPDs).</a:t>
            </a:r>
          </a:p>
          <a:p>
            <a:pPr marL="302381" indent="-302381">
              <a:buFont typeface="Wingdings" charset="2"/>
              <a:buChar char="§"/>
            </a:pPr>
            <a:endParaRPr lang="en-US" sz="800" dirty="0">
              <a:latin typeface="Arial"/>
              <a:cs typeface="Arial"/>
            </a:endParaRPr>
          </a:p>
          <a:p>
            <a:pPr marL="302381" indent="-302381">
              <a:buFont typeface="Wingdings" charset="2"/>
              <a:buChar char="§"/>
            </a:pPr>
            <a:r>
              <a:rPr lang="en-US" dirty="0">
                <a:latin typeface="Arial"/>
                <a:cs typeface="Arial"/>
              </a:rPr>
              <a:t>To develop readout electronics for PID detector prototypes.</a:t>
            </a:r>
          </a:p>
        </p:txBody>
      </p:sp>
      <p:sp>
        <p:nvSpPr>
          <p:cNvPr id="8" name="Slide Number Placeholder 7"/>
          <p:cNvSpPr>
            <a:spLocks noGrp="1"/>
          </p:cNvSpPr>
          <p:nvPr>
            <p:ph type="sldNum" sz="quarter" idx="12"/>
          </p:nvPr>
        </p:nvSpPr>
        <p:spPr/>
        <p:txBody>
          <a:bodyPr/>
          <a:lstStyle/>
          <a:p>
            <a:fld id="{8F85DECE-709F-5547-99FE-06FE97115E35}" type="slidenum">
              <a:rPr lang="en-US" smtClean="0"/>
              <a:t>37</a:t>
            </a:fld>
            <a:endParaRPr lang="en-US"/>
          </a:p>
        </p:txBody>
      </p:sp>
    </p:spTree>
    <p:extLst>
      <p:ext uri="{BB962C8B-B14F-4D97-AF65-F5344CB8AC3E}">
        <p14:creationId xmlns:p14="http://schemas.microsoft.com/office/powerpoint/2010/main" val="372166869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7"/>
          <p:cNvSpPr txBox="1">
            <a:spLocks noChangeArrowheads="1"/>
          </p:cNvSpPr>
          <p:nvPr/>
        </p:nvSpPr>
        <p:spPr bwMode="auto">
          <a:xfrm>
            <a:off x="391123" y="442924"/>
            <a:ext cx="6516216" cy="546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x-none" sz="2953" dirty="0">
                <a:solidFill>
                  <a:srgbClr val="007B00"/>
                </a:solidFill>
                <a:latin typeface="Times New Roman" charset="0"/>
              </a:rPr>
              <a:t>Sensors in High-B Fields</a:t>
            </a:r>
          </a:p>
        </p:txBody>
      </p:sp>
      <p:sp>
        <p:nvSpPr>
          <p:cNvPr id="3" name="Slide Number Placeholder 2"/>
          <p:cNvSpPr>
            <a:spLocks noGrp="1"/>
          </p:cNvSpPr>
          <p:nvPr>
            <p:ph type="sldNum" sz="quarter" idx="12"/>
          </p:nvPr>
        </p:nvSpPr>
        <p:spPr/>
        <p:txBody>
          <a:bodyPr/>
          <a:lstStyle/>
          <a:p>
            <a:fld id="{8F85DECE-709F-5547-99FE-06FE97115E35}" type="slidenum">
              <a:rPr lang="en-US" smtClean="0"/>
              <a:t>38</a:t>
            </a:fld>
            <a:endParaRPr lang="en-US"/>
          </a:p>
        </p:txBody>
      </p:sp>
      <p:sp>
        <p:nvSpPr>
          <p:cNvPr id="5" name="CustomShape 2"/>
          <p:cNvSpPr/>
          <p:nvPr/>
        </p:nvSpPr>
        <p:spPr>
          <a:xfrm>
            <a:off x="391123" y="1727879"/>
            <a:ext cx="8016832" cy="1884565"/>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lstStyle/>
          <a:p>
            <a:pPr marL="195934" indent="-194627">
              <a:buClr>
                <a:srgbClr val="000000"/>
              </a:buClr>
              <a:buSzPct val="45000"/>
              <a:buFont typeface="Wingdings" charset="2"/>
              <a:buChar char=""/>
            </a:pPr>
            <a:r>
              <a:rPr lang="en-US" altLang="x-none" dirty="0">
                <a:latin typeface="Arial" charset="0"/>
                <a:sym typeface="Arial" charset="0"/>
              </a:rPr>
              <a:t>Identify the limitations of current MCP-PMTs and provide guidance for development of new photo-sensors.</a:t>
            </a:r>
            <a:endParaRPr lang="it-IT" spc="-1" dirty="0">
              <a:solidFill>
                <a:srgbClr val="000000"/>
              </a:solidFill>
              <a:uFill>
                <a:solidFill>
                  <a:srgbClr val="FFFFFF"/>
                </a:solidFill>
              </a:uFill>
              <a:latin typeface="Arial"/>
            </a:endParaRPr>
          </a:p>
          <a:p>
            <a:pPr marL="195934" indent="-194627">
              <a:buClr>
                <a:srgbClr val="000000"/>
              </a:buClr>
              <a:buSzPct val="45000"/>
              <a:buFont typeface="Wingdings" charset="2"/>
              <a:buChar char=""/>
            </a:pPr>
            <a:endParaRPr lang="it-IT" sz="800" spc="-1" dirty="0">
              <a:uFill>
                <a:solidFill>
                  <a:srgbClr val="FFFFFF"/>
                </a:solidFill>
              </a:uFill>
              <a:latin typeface="Arial"/>
              <a:ea typeface="DejaVu Sans"/>
            </a:endParaRPr>
          </a:p>
          <a:p>
            <a:pPr marL="192024" indent="-194627">
              <a:buClr>
                <a:srgbClr val="000000"/>
              </a:buClr>
              <a:buSzPct val="45000"/>
              <a:buFont typeface="Wingdings" charset="2"/>
              <a:buChar char=""/>
            </a:pPr>
            <a:r>
              <a:rPr lang="en-US" altLang="x-none" dirty="0">
                <a:latin typeface="Arial" charset="0"/>
                <a:sym typeface="Arial" charset="0"/>
              </a:rPr>
              <a:t>Find the optimal location and orientation of sensors in the EIC detector.</a:t>
            </a:r>
            <a:endParaRPr lang="it-IT" spc="-1" dirty="0">
              <a:uFill>
                <a:solidFill>
                  <a:srgbClr val="FFFFFF"/>
                </a:solidFill>
              </a:uFill>
              <a:latin typeface="Arial"/>
              <a:ea typeface="DejaVu Sans"/>
            </a:endParaRPr>
          </a:p>
          <a:p>
            <a:pPr marL="653134" lvl="1" indent="-194627">
              <a:buClr>
                <a:srgbClr val="000000"/>
              </a:buClr>
              <a:buSzPct val="45000"/>
              <a:buFont typeface="Wingdings" charset="2"/>
              <a:buChar char=""/>
            </a:pPr>
            <a:r>
              <a:rPr lang="it-IT" sz="1600" spc="-1" dirty="0" err="1">
                <a:uFill>
                  <a:solidFill>
                    <a:srgbClr val="FFFFFF"/>
                  </a:solidFill>
                </a:uFill>
                <a:latin typeface="Arial"/>
                <a:ea typeface="DejaVu Sans"/>
              </a:rPr>
              <a:t>Example</a:t>
            </a:r>
            <a:r>
              <a:rPr lang="it-IT" sz="1600" spc="-1" dirty="0">
                <a:uFill>
                  <a:solidFill>
                    <a:srgbClr val="FFFFFF"/>
                  </a:solidFill>
                </a:uFill>
                <a:latin typeface="Arial"/>
                <a:ea typeface="DejaVu Sans"/>
              </a:rPr>
              <a:t>: tilt angle with </a:t>
            </a:r>
            <a:r>
              <a:rPr lang="it-IT" sz="1600" spc="-1" dirty="0" err="1">
                <a:uFill>
                  <a:solidFill>
                    <a:srgbClr val="FFFFFF"/>
                  </a:solidFill>
                </a:uFill>
                <a:latin typeface="Arial"/>
                <a:ea typeface="DejaVu Sans"/>
              </a:rPr>
              <a:t>respect</a:t>
            </a:r>
            <a:r>
              <a:rPr lang="it-IT" sz="1600" spc="-1" dirty="0">
                <a:uFill>
                  <a:solidFill>
                    <a:srgbClr val="FFFFFF"/>
                  </a:solidFill>
                </a:uFill>
                <a:latin typeface="Arial"/>
                <a:ea typeface="DejaVu Sans"/>
              </a:rPr>
              <a:t> to the </a:t>
            </a:r>
            <a:r>
              <a:rPr lang="it-IT" sz="1600" spc="-1" dirty="0" err="1">
                <a:uFill>
                  <a:solidFill>
                    <a:srgbClr val="FFFFFF"/>
                  </a:solidFill>
                </a:uFill>
                <a:latin typeface="Arial"/>
                <a:ea typeface="DejaVu Sans"/>
              </a:rPr>
              <a:t>local</a:t>
            </a:r>
            <a:r>
              <a:rPr lang="it-IT" sz="1600" spc="-1" dirty="0">
                <a:uFill>
                  <a:solidFill>
                    <a:srgbClr val="FFFFFF"/>
                  </a:solidFill>
                </a:uFill>
                <a:latin typeface="Arial"/>
                <a:ea typeface="DejaVu Sans"/>
              </a:rPr>
              <a:t> B-</a:t>
            </a:r>
            <a:r>
              <a:rPr lang="it-IT" sz="1600" spc="-1" dirty="0" err="1">
                <a:uFill>
                  <a:solidFill>
                    <a:srgbClr val="FFFFFF"/>
                  </a:solidFill>
                </a:uFill>
                <a:latin typeface="Arial"/>
                <a:ea typeface="DejaVu Sans"/>
              </a:rPr>
              <a:t>field</a:t>
            </a:r>
            <a:r>
              <a:rPr lang="it-IT" sz="1600" spc="-1" dirty="0">
                <a:uFill>
                  <a:solidFill>
                    <a:srgbClr val="FFFFFF"/>
                  </a:solidFill>
                </a:uFill>
                <a:latin typeface="Arial"/>
                <a:ea typeface="DejaVu Sans"/>
              </a:rPr>
              <a:t>; </a:t>
            </a:r>
            <a:r>
              <a:rPr lang="it-IT" sz="1600" spc="-1" dirty="0" err="1">
                <a:uFill>
                  <a:solidFill>
                    <a:srgbClr val="FFFFFF"/>
                  </a:solidFill>
                </a:uFill>
                <a:latin typeface="Arial"/>
                <a:ea typeface="DejaVu Sans"/>
              </a:rPr>
              <a:t>different</a:t>
            </a:r>
            <a:r>
              <a:rPr lang="it-IT" sz="1600" spc="-1" dirty="0">
                <a:uFill>
                  <a:solidFill>
                    <a:srgbClr val="FFFFFF"/>
                  </a:solidFill>
                </a:uFill>
                <a:latin typeface="Arial"/>
                <a:ea typeface="DejaVu Sans"/>
              </a:rPr>
              <a:t> </a:t>
            </a:r>
            <a:r>
              <a:rPr lang="it-IT" sz="1600" spc="-1" dirty="0" err="1">
                <a:uFill>
                  <a:solidFill>
                    <a:srgbClr val="FFFFFF"/>
                  </a:solidFill>
                </a:uFill>
                <a:latin typeface="Arial"/>
                <a:ea typeface="DejaVu Sans"/>
              </a:rPr>
              <a:t>sensor</a:t>
            </a:r>
            <a:r>
              <a:rPr lang="it-IT" sz="1600" spc="-1" dirty="0">
                <a:uFill>
                  <a:solidFill>
                    <a:srgbClr val="FFFFFF"/>
                  </a:solidFill>
                </a:uFill>
                <a:latin typeface="Arial"/>
                <a:ea typeface="DejaVu Sans"/>
              </a:rPr>
              <a:t> </a:t>
            </a:r>
            <a:r>
              <a:rPr lang="it-IT" sz="1600" spc="-1" dirty="0" err="1">
                <a:uFill>
                  <a:solidFill>
                    <a:srgbClr val="FFFFFF"/>
                  </a:solidFill>
                </a:uFill>
                <a:latin typeface="Arial"/>
                <a:ea typeface="DejaVu Sans"/>
              </a:rPr>
              <a:t>options</a:t>
            </a:r>
            <a:endParaRPr lang="it-IT" sz="1600" spc="-1" dirty="0">
              <a:uFill>
                <a:solidFill>
                  <a:srgbClr val="FFFFFF"/>
                </a:solidFill>
              </a:uFill>
              <a:latin typeface="Arial"/>
              <a:ea typeface="DejaVu Sans"/>
            </a:endParaRPr>
          </a:p>
          <a:p>
            <a:pPr marL="195934" indent="-194627">
              <a:buClr>
                <a:srgbClr val="000000"/>
              </a:buClr>
              <a:buSzPct val="45000"/>
              <a:buFont typeface="Wingdings" charset="2"/>
              <a:buChar char=""/>
            </a:pPr>
            <a:endParaRPr lang="it-IT" sz="800" spc="-1" dirty="0">
              <a:uFill>
                <a:solidFill>
                  <a:srgbClr val="FFFFFF"/>
                </a:solidFill>
              </a:uFill>
              <a:latin typeface="Arial"/>
            </a:endParaRPr>
          </a:p>
          <a:p>
            <a:pPr marL="195934" indent="-194627">
              <a:buClr>
                <a:srgbClr val="000000"/>
              </a:buClr>
              <a:buSzPct val="45000"/>
              <a:buFont typeface="Wingdings" charset="2"/>
              <a:buChar char=""/>
            </a:pPr>
            <a:r>
              <a:rPr lang="en-US" altLang="x-none" dirty="0">
                <a:latin typeface="Arial" charset="0"/>
                <a:sym typeface="Arial" charset="0"/>
              </a:rPr>
              <a:t>Investigate suitable parameters for operations in high magnetic fields.</a:t>
            </a:r>
            <a:endParaRPr lang="it-IT" spc="-1" dirty="0">
              <a:uFill>
                <a:solidFill>
                  <a:srgbClr val="FFFFFF"/>
                </a:solidFill>
              </a:uFill>
              <a:latin typeface="Arial"/>
              <a:ea typeface="DejaVu Sans"/>
            </a:endParaRPr>
          </a:p>
        </p:txBody>
      </p:sp>
      <p:sp>
        <p:nvSpPr>
          <p:cNvPr id="8" name="CustomShape 2"/>
          <p:cNvSpPr/>
          <p:nvPr/>
        </p:nvSpPr>
        <p:spPr>
          <a:xfrm>
            <a:off x="391123" y="4086922"/>
            <a:ext cx="8181377" cy="2192521"/>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lstStyle/>
          <a:p>
            <a:pPr marL="195934" indent="-194627">
              <a:buClr>
                <a:srgbClr val="000000"/>
              </a:buClr>
              <a:buSzPct val="45000"/>
              <a:buFont typeface="Wingdings" charset="2"/>
              <a:buChar char=""/>
            </a:pPr>
            <a:r>
              <a:rPr lang="en-US" altLang="x-none" dirty="0">
                <a:latin typeface="Arial" charset="0"/>
                <a:ea typeface="ＭＳ Ｐゴシック" charset="-128"/>
                <a:sym typeface="Arial" charset="0"/>
              </a:rPr>
              <a:t>Construction, installation, and commissioning of a timing upgrade for timing measurements (fast laser system, electronics).</a:t>
            </a:r>
          </a:p>
          <a:p>
            <a:pPr marL="195934" indent="-194627">
              <a:spcBef>
                <a:spcPts val="1200"/>
              </a:spcBef>
              <a:buClr>
                <a:srgbClr val="000000"/>
              </a:buClr>
              <a:buSzPct val="45000"/>
              <a:buFont typeface="Wingdings" charset="2"/>
              <a:buChar char=""/>
            </a:pPr>
            <a:r>
              <a:rPr lang="en-US" altLang="x-none" dirty="0">
                <a:latin typeface="Arial" charset="0"/>
                <a:ea typeface="ＭＳ Ｐゴシック" charset="-128"/>
                <a:sym typeface="Arial" charset="0"/>
              </a:rPr>
              <a:t>Efficiency evaluation of a 10-μm Planacon MCP-PMTs as a function of field, orientation, and HV</a:t>
            </a:r>
            <a:r>
              <a:rPr lang="en-US" altLang="x-none" baseline="-25000" dirty="0">
                <a:latin typeface="Arial" charset="0"/>
                <a:ea typeface="ＭＳ Ｐゴシック" charset="-128"/>
                <a:sym typeface="Arial" charset="0"/>
              </a:rPr>
              <a:t>photocathode-MCP1</a:t>
            </a:r>
            <a:r>
              <a:rPr lang="en-US" altLang="x-none" dirty="0">
                <a:latin typeface="Arial" charset="0"/>
                <a:ea typeface="ＭＳ Ｐゴシック" charset="-128"/>
                <a:sym typeface="Arial" charset="0"/>
              </a:rPr>
              <a:t>.</a:t>
            </a:r>
          </a:p>
          <a:p>
            <a:pPr marL="195934" indent="-194627">
              <a:spcBef>
                <a:spcPts val="1200"/>
              </a:spcBef>
              <a:buClr>
                <a:srgbClr val="000000"/>
              </a:buClr>
              <a:buSzPct val="45000"/>
              <a:buFont typeface="Wingdings" charset="2"/>
              <a:buChar char=""/>
            </a:pPr>
            <a:r>
              <a:rPr lang="en-US" spc="-1" dirty="0">
                <a:solidFill>
                  <a:srgbClr val="000000"/>
                </a:solidFill>
                <a:uFill>
                  <a:solidFill>
                    <a:srgbClr val="FFFFFF"/>
                  </a:solidFill>
                </a:uFill>
                <a:latin typeface="Arial" charset="0"/>
                <a:ea typeface="ＭＳ Ｐゴシック" charset="-128"/>
                <a:sym typeface="Arial" charset="0"/>
              </a:rPr>
              <a:t>Ion feedback measurement as a function of HV and B-field magnitude.</a:t>
            </a:r>
            <a:endParaRPr lang="it-IT" spc="-1" dirty="0">
              <a:solidFill>
                <a:srgbClr val="000000"/>
              </a:solidFill>
              <a:uFill>
                <a:solidFill>
                  <a:srgbClr val="FFFFFF"/>
                </a:solidFill>
              </a:uFill>
              <a:latin typeface="Arial"/>
            </a:endParaRPr>
          </a:p>
        </p:txBody>
      </p:sp>
      <p:sp>
        <p:nvSpPr>
          <p:cNvPr id="10" name="Text Box 2">
            <a:extLst>
              <a:ext uri="{FF2B5EF4-FFF2-40B4-BE49-F238E27FC236}">
                <a16:creationId xmlns:a16="http://schemas.microsoft.com/office/drawing/2014/main" id="{EACD3F0C-0E95-1E4F-B880-8B25056610E9}"/>
              </a:ext>
            </a:extLst>
          </p:cNvPr>
          <p:cNvSpPr txBox="1">
            <a:spLocks noChangeArrowheads="1"/>
          </p:cNvSpPr>
          <p:nvPr/>
        </p:nvSpPr>
        <p:spPr bwMode="auto">
          <a:xfrm>
            <a:off x="242166" y="1281700"/>
            <a:ext cx="7496642" cy="3649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hangingPunct="1">
              <a:lnSpc>
                <a:spcPct val="100000"/>
              </a:lnSpc>
            </a:pPr>
            <a:r>
              <a:rPr lang="en-US" b="1" dirty="0">
                <a:solidFill>
                  <a:srgbClr val="CC0000"/>
                </a:solidFill>
                <a:effectLst>
                  <a:outerShdw blurRad="38100" dist="38100" dir="2700000" algn="tl">
                    <a:srgbClr val="DDDDDD"/>
                  </a:outerShdw>
                </a:effectLst>
                <a:latin typeface="Arial" panose="020B0604020202020204" pitchFamily="34" charset="0"/>
                <a:cs typeface="Arial" panose="020B0604020202020204" pitchFamily="34" charset="0"/>
              </a:rPr>
              <a:t>Goals:</a:t>
            </a:r>
          </a:p>
        </p:txBody>
      </p:sp>
      <p:sp>
        <p:nvSpPr>
          <p:cNvPr id="11" name="Text Box 4">
            <a:extLst>
              <a:ext uri="{FF2B5EF4-FFF2-40B4-BE49-F238E27FC236}">
                <a16:creationId xmlns:a16="http://schemas.microsoft.com/office/drawing/2014/main" id="{52CACFE3-BC42-D047-BCE1-0A38DFF48DA0}"/>
              </a:ext>
            </a:extLst>
          </p:cNvPr>
          <p:cNvSpPr txBox="1">
            <a:spLocks noChangeArrowheads="1"/>
          </p:cNvSpPr>
          <p:nvPr/>
        </p:nvSpPr>
        <p:spPr bwMode="auto">
          <a:xfrm>
            <a:off x="242166" y="3704335"/>
            <a:ext cx="7446240" cy="3649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r>
              <a:rPr lang="en-US" b="1" dirty="0">
                <a:solidFill>
                  <a:srgbClr val="0000CC"/>
                </a:solidFill>
                <a:effectLst>
                  <a:outerShdw blurRad="38100" dist="38100" dir="2700000" algn="tl">
                    <a:srgbClr val="DDDDDD"/>
                  </a:outerShdw>
                </a:effectLst>
                <a:latin typeface="Arial" panose="020B0604020202020204" pitchFamily="34" charset="0"/>
                <a:cs typeface="Arial" panose="020B0604020202020204" pitchFamily="34" charset="0"/>
              </a:rPr>
              <a:t>Progress in 2nd half of 2018:</a:t>
            </a:r>
          </a:p>
        </p:txBody>
      </p:sp>
    </p:spTree>
    <p:extLst>
      <p:ext uri="{BB962C8B-B14F-4D97-AF65-F5344CB8AC3E}">
        <p14:creationId xmlns:p14="http://schemas.microsoft.com/office/powerpoint/2010/main" val="2312119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igure3_December201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40" y="1271910"/>
            <a:ext cx="8791185" cy="4222956"/>
          </a:xfrm>
          <a:prstGeom prst="rect">
            <a:avLst/>
          </a:prstGeom>
        </p:spPr>
      </p:pic>
      <p:sp>
        <p:nvSpPr>
          <p:cNvPr id="4" name="TextBox 17"/>
          <p:cNvSpPr txBox="1">
            <a:spLocks noChangeArrowheads="1"/>
          </p:cNvSpPr>
          <p:nvPr/>
        </p:nvSpPr>
        <p:spPr bwMode="auto">
          <a:xfrm>
            <a:off x="391122" y="442924"/>
            <a:ext cx="8295677" cy="546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x-none" sz="2953" dirty="0">
                <a:solidFill>
                  <a:srgbClr val="008000"/>
                </a:solidFill>
                <a:latin typeface="Times New Roman" charset="0"/>
              </a:rPr>
              <a:t>Results from Summer 2018 Efficiency Studies</a:t>
            </a:r>
          </a:p>
        </p:txBody>
      </p:sp>
      <p:sp>
        <p:nvSpPr>
          <p:cNvPr id="3" name="Slide Number Placeholder 2"/>
          <p:cNvSpPr>
            <a:spLocks noGrp="1"/>
          </p:cNvSpPr>
          <p:nvPr>
            <p:ph type="sldNum" sz="quarter" idx="12"/>
          </p:nvPr>
        </p:nvSpPr>
        <p:spPr/>
        <p:txBody>
          <a:bodyPr/>
          <a:lstStyle/>
          <a:p>
            <a:fld id="{8F85DECE-709F-5547-99FE-06FE97115E35}" type="slidenum">
              <a:rPr lang="en-US" smtClean="0"/>
              <a:t>39</a:t>
            </a:fld>
            <a:endParaRPr lang="en-US"/>
          </a:p>
        </p:txBody>
      </p:sp>
      <p:sp>
        <p:nvSpPr>
          <p:cNvPr id="6" name="CustomShape 7"/>
          <p:cNvSpPr/>
          <p:nvPr/>
        </p:nvSpPr>
        <p:spPr>
          <a:xfrm>
            <a:off x="424234" y="1030279"/>
            <a:ext cx="8262566" cy="50973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r>
              <a:rPr lang="en-GB" b="1" dirty="0">
                <a:solidFill>
                  <a:srgbClr val="000000"/>
                </a:solidFill>
                <a:latin typeface="Arial"/>
                <a:ea typeface="DejaVu Sans"/>
              </a:rPr>
              <a:t>10-</a:t>
            </a:r>
            <a:r>
              <a:rPr lang="en-US" altLang="x-none" b="1" dirty="0" err="1">
                <a:latin typeface="Arial" charset="0"/>
                <a:ea typeface="ＭＳ Ｐゴシック" charset="-128"/>
                <a:sym typeface="Arial" charset="0"/>
              </a:rPr>
              <a:t>μm</a:t>
            </a:r>
            <a:r>
              <a:rPr lang="en-US" altLang="x-none" b="1" dirty="0">
                <a:latin typeface="Arial" charset="0"/>
                <a:ea typeface="ＭＳ Ｐゴシック" charset="-128"/>
                <a:sym typeface="Arial" charset="0"/>
              </a:rPr>
              <a:t> Planacon: Relative efficiency and Relative gain </a:t>
            </a:r>
            <a:endParaRPr b="1" dirty="0"/>
          </a:p>
        </p:txBody>
      </p:sp>
      <p:sp>
        <p:nvSpPr>
          <p:cNvPr id="5" name="CustomShape 2"/>
          <p:cNvSpPr/>
          <p:nvPr/>
        </p:nvSpPr>
        <p:spPr>
          <a:xfrm>
            <a:off x="338661" y="5390444"/>
            <a:ext cx="8339671" cy="1486252"/>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lstStyle/>
          <a:p>
            <a:pPr marL="195934" indent="-194627">
              <a:lnSpc>
                <a:spcPct val="110000"/>
              </a:lnSpc>
              <a:buClr>
                <a:srgbClr val="000000"/>
              </a:buClr>
              <a:buSzPct val="45000"/>
              <a:buFont typeface="Wingdings" charset="2"/>
              <a:buChar char=""/>
            </a:pPr>
            <a:r>
              <a:rPr lang="it-IT" sz="1600" spc="-1" dirty="0" err="1">
                <a:solidFill>
                  <a:srgbClr val="000000"/>
                </a:solidFill>
                <a:uFill>
                  <a:solidFill>
                    <a:srgbClr val="FFFFFF"/>
                  </a:solidFill>
                </a:uFill>
                <a:latin typeface="Arial"/>
              </a:rPr>
              <a:t>Efficiency</a:t>
            </a:r>
            <a:r>
              <a:rPr lang="it-IT" sz="1600" spc="-1" dirty="0">
                <a:solidFill>
                  <a:srgbClr val="000000"/>
                </a:solidFill>
                <a:uFill>
                  <a:solidFill>
                    <a:srgbClr val="FFFFFF"/>
                  </a:solidFill>
                </a:uFill>
                <a:latin typeface="Arial"/>
              </a:rPr>
              <a:t>: </a:t>
            </a:r>
            <a:r>
              <a:rPr lang="it-IT" sz="1600" spc="-1" dirty="0" err="1">
                <a:solidFill>
                  <a:srgbClr val="000000"/>
                </a:solidFill>
                <a:uFill>
                  <a:solidFill>
                    <a:srgbClr val="FFFFFF"/>
                  </a:solidFill>
                </a:uFill>
                <a:latin typeface="Arial"/>
              </a:rPr>
              <a:t>ε</a:t>
            </a:r>
            <a:r>
              <a:rPr lang="it-IT" sz="1600" spc="-1" dirty="0">
                <a:solidFill>
                  <a:srgbClr val="000000"/>
                </a:solidFill>
                <a:uFill>
                  <a:solidFill>
                    <a:srgbClr val="FFFFFF"/>
                  </a:solidFill>
                </a:uFill>
                <a:latin typeface="Arial"/>
              </a:rPr>
              <a:t> = N</a:t>
            </a:r>
            <a:r>
              <a:rPr lang="it-IT" sz="1600" spc="-1" baseline="-25000" dirty="0">
                <a:solidFill>
                  <a:srgbClr val="000000"/>
                </a:solidFill>
                <a:uFill>
                  <a:solidFill>
                    <a:srgbClr val="FFFFFF"/>
                  </a:solidFill>
                </a:uFill>
                <a:latin typeface="Arial"/>
              </a:rPr>
              <a:t>1phe</a:t>
            </a:r>
            <a:r>
              <a:rPr lang="it-IT" sz="1600" spc="-1" dirty="0">
                <a:solidFill>
                  <a:srgbClr val="000000"/>
                </a:solidFill>
                <a:uFill>
                  <a:solidFill>
                    <a:srgbClr val="FFFFFF"/>
                  </a:solidFill>
                </a:uFill>
                <a:latin typeface="Arial"/>
              </a:rPr>
              <a:t>/</a:t>
            </a:r>
            <a:r>
              <a:rPr lang="it-IT" sz="1600" spc="-1" dirty="0" err="1">
                <a:solidFill>
                  <a:srgbClr val="000000"/>
                </a:solidFill>
                <a:uFill>
                  <a:solidFill>
                    <a:srgbClr val="FFFFFF"/>
                  </a:solidFill>
                </a:uFill>
                <a:latin typeface="Arial"/>
              </a:rPr>
              <a:t>N</a:t>
            </a:r>
            <a:r>
              <a:rPr lang="it-IT" sz="1600" spc="-1" baseline="-25000" dirty="0" err="1">
                <a:solidFill>
                  <a:srgbClr val="000000"/>
                </a:solidFill>
                <a:uFill>
                  <a:solidFill>
                    <a:srgbClr val="FFFFFF"/>
                  </a:solidFill>
                </a:uFill>
                <a:latin typeface="Arial"/>
              </a:rPr>
              <a:t>ped</a:t>
            </a:r>
            <a:r>
              <a:rPr lang="it-IT" sz="1600" spc="-1" baseline="-25000" dirty="0">
                <a:solidFill>
                  <a:srgbClr val="000000"/>
                </a:solidFill>
                <a:uFill>
                  <a:solidFill>
                    <a:srgbClr val="FFFFFF"/>
                  </a:solidFill>
                </a:uFill>
                <a:latin typeface="Arial"/>
              </a:rPr>
              <a:t>.</a:t>
            </a:r>
          </a:p>
          <a:p>
            <a:pPr marL="195934" indent="-194627">
              <a:lnSpc>
                <a:spcPct val="110000"/>
              </a:lnSpc>
              <a:buClr>
                <a:srgbClr val="000000"/>
              </a:buClr>
              <a:buSzPct val="45000"/>
              <a:buFont typeface="Wingdings" charset="2"/>
              <a:buChar char=""/>
            </a:pPr>
            <a:r>
              <a:rPr lang="it-IT" sz="1600" spc="-1" dirty="0">
                <a:solidFill>
                  <a:srgbClr val="000000"/>
                </a:solidFill>
                <a:uFill>
                  <a:solidFill>
                    <a:srgbClr val="FFFFFF"/>
                  </a:solidFill>
                </a:uFill>
                <a:latin typeface="Arial"/>
              </a:rPr>
              <a:t>At </a:t>
            </a:r>
            <a:r>
              <a:rPr lang="it-IT" sz="1600" spc="-1" dirty="0" err="1">
                <a:solidFill>
                  <a:srgbClr val="000000"/>
                </a:solidFill>
                <a:uFill>
                  <a:solidFill>
                    <a:srgbClr val="FFFFFF"/>
                  </a:solidFill>
                </a:uFill>
                <a:latin typeface="Arial"/>
              </a:rPr>
              <a:t>θ</a:t>
            </a:r>
            <a:r>
              <a:rPr lang="it-IT" sz="1600" spc="-1" dirty="0">
                <a:solidFill>
                  <a:srgbClr val="000000"/>
                </a:solidFill>
                <a:uFill>
                  <a:solidFill>
                    <a:srgbClr val="FFFFFF"/>
                  </a:solidFill>
                </a:uFill>
                <a:latin typeface="Arial"/>
              </a:rPr>
              <a:t>=20° </a:t>
            </a:r>
            <a:r>
              <a:rPr lang="it-IT" sz="1600" spc="-1" dirty="0" err="1">
                <a:solidFill>
                  <a:srgbClr val="000000"/>
                </a:solidFill>
                <a:uFill>
                  <a:solidFill>
                    <a:srgbClr val="FFFFFF"/>
                  </a:solidFill>
                </a:uFill>
                <a:latin typeface="Arial"/>
              </a:rPr>
              <a:t>between</a:t>
            </a:r>
            <a:r>
              <a:rPr lang="it-IT" sz="1600" spc="-1" dirty="0">
                <a:solidFill>
                  <a:srgbClr val="000000"/>
                </a:solidFill>
                <a:uFill>
                  <a:solidFill>
                    <a:srgbClr val="FFFFFF"/>
                  </a:solidFill>
                </a:uFill>
                <a:latin typeface="Arial"/>
              </a:rPr>
              <a:t> the </a:t>
            </a:r>
            <a:r>
              <a:rPr lang="it-IT" sz="1600" spc="-1" dirty="0" err="1">
                <a:solidFill>
                  <a:srgbClr val="000000"/>
                </a:solidFill>
                <a:uFill>
                  <a:solidFill>
                    <a:srgbClr val="FFFFFF"/>
                  </a:solidFill>
                </a:uFill>
                <a:latin typeface="Arial"/>
              </a:rPr>
              <a:t>sensor</a:t>
            </a:r>
            <a:r>
              <a:rPr lang="it-IT" sz="1600" spc="-1" dirty="0">
                <a:solidFill>
                  <a:srgbClr val="000000"/>
                </a:solidFill>
                <a:uFill>
                  <a:solidFill>
                    <a:srgbClr val="FFFFFF"/>
                  </a:solidFill>
                </a:uFill>
                <a:latin typeface="Arial"/>
              </a:rPr>
              <a:t> and the B-</a:t>
            </a:r>
            <a:r>
              <a:rPr lang="it-IT" sz="1600" spc="-1" dirty="0" err="1">
                <a:solidFill>
                  <a:srgbClr val="000000"/>
                </a:solidFill>
                <a:uFill>
                  <a:solidFill>
                    <a:srgbClr val="FFFFFF"/>
                  </a:solidFill>
                </a:uFill>
                <a:latin typeface="Arial"/>
              </a:rPr>
              <a:t>field</a:t>
            </a:r>
            <a:r>
              <a:rPr lang="it-IT" sz="1600" spc="-1" dirty="0">
                <a:solidFill>
                  <a:srgbClr val="000000"/>
                </a:solidFill>
                <a:uFill>
                  <a:solidFill>
                    <a:srgbClr val="FFFFFF"/>
                  </a:solidFill>
                </a:uFill>
                <a:latin typeface="Arial"/>
              </a:rPr>
              <a:t> </a:t>
            </a:r>
            <a:r>
              <a:rPr lang="it-IT" sz="1600" spc="-1" dirty="0" err="1">
                <a:solidFill>
                  <a:srgbClr val="000000"/>
                </a:solidFill>
                <a:uFill>
                  <a:solidFill>
                    <a:srgbClr val="FFFFFF"/>
                  </a:solidFill>
                </a:uFill>
                <a:latin typeface="Arial"/>
              </a:rPr>
              <a:t>axes</a:t>
            </a:r>
            <a:r>
              <a:rPr lang="it-IT" sz="1600" spc="-1" dirty="0">
                <a:solidFill>
                  <a:srgbClr val="000000"/>
                </a:solidFill>
                <a:uFill>
                  <a:solidFill>
                    <a:srgbClr val="FFFFFF"/>
                  </a:solidFill>
                </a:uFill>
                <a:latin typeface="Arial"/>
              </a:rPr>
              <a:t>, the </a:t>
            </a:r>
            <a:r>
              <a:rPr lang="it-IT" sz="1600" spc="-1" dirty="0" err="1">
                <a:solidFill>
                  <a:srgbClr val="000000"/>
                </a:solidFill>
                <a:uFill>
                  <a:solidFill>
                    <a:srgbClr val="FFFFFF"/>
                  </a:solidFill>
                </a:uFill>
                <a:latin typeface="Arial"/>
              </a:rPr>
              <a:t>efficiency</a:t>
            </a:r>
            <a:r>
              <a:rPr lang="it-IT" sz="1600" spc="-1" dirty="0">
                <a:solidFill>
                  <a:srgbClr val="000000"/>
                </a:solidFill>
                <a:uFill>
                  <a:solidFill>
                    <a:srgbClr val="FFFFFF"/>
                  </a:solidFill>
                </a:uFill>
                <a:latin typeface="Arial"/>
              </a:rPr>
              <a:t> </a:t>
            </a:r>
            <a:r>
              <a:rPr lang="it-IT" sz="1600" spc="-1" dirty="0" err="1">
                <a:solidFill>
                  <a:srgbClr val="000000"/>
                </a:solidFill>
                <a:uFill>
                  <a:solidFill>
                    <a:srgbClr val="FFFFFF"/>
                  </a:solidFill>
                </a:uFill>
                <a:latin typeface="Arial"/>
              </a:rPr>
              <a:t>drops</a:t>
            </a:r>
            <a:r>
              <a:rPr lang="it-IT" sz="1600" spc="-1" dirty="0">
                <a:solidFill>
                  <a:srgbClr val="000000"/>
                </a:solidFill>
                <a:uFill>
                  <a:solidFill>
                    <a:srgbClr val="FFFFFF"/>
                  </a:solidFill>
                </a:uFill>
                <a:latin typeface="Arial"/>
              </a:rPr>
              <a:t> </a:t>
            </a:r>
            <a:r>
              <a:rPr lang="it-IT" sz="1600" spc="-1" dirty="0" err="1">
                <a:solidFill>
                  <a:srgbClr val="000000"/>
                </a:solidFill>
                <a:uFill>
                  <a:solidFill>
                    <a:srgbClr val="FFFFFF"/>
                  </a:solidFill>
                </a:uFill>
                <a:latin typeface="Arial"/>
              </a:rPr>
              <a:t>continuosly</a:t>
            </a:r>
            <a:r>
              <a:rPr lang="it-IT" sz="1600" spc="-1" dirty="0">
                <a:solidFill>
                  <a:srgbClr val="000000"/>
                </a:solidFill>
                <a:uFill>
                  <a:solidFill>
                    <a:srgbClr val="FFFFFF"/>
                  </a:solidFill>
                </a:uFill>
                <a:latin typeface="Arial"/>
              </a:rPr>
              <a:t> </a:t>
            </a:r>
            <a:r>
              <a:rPr lang="it-IT" sz="1600" spc="-1" dirty="0" err="1">
                <a:solidFill>
                  <a:srgbClr val="000000"/>
                </a:solidFill>
                <a:uFill>
                  <a:solidFill>
                    <a:srgbClr val="FFFFFF"/>
                  </a:solidFill>
                </a:uFill>
                <a:latin typeface="Arial"/>
              </a:rPr>
              <a:t>as</a:t>
            </a:r>
            <a:r>
              <a:rPr lang="it-IT" sz="1600" spc="-1" dirty="0">
                <a:solidFill>
                  <a:srgbClr val="000000"/>
                </a:solidFill>
                <a:uFill>
                  <a:solidFill>
                    <a:srgbClr val="FFFFFF"/>
                  </a:solidFill>
                </a:uFill>
                <a:latin typeface="Arial"/>
              </a:rPr>
              <a:t> B </a:t>
            </a:r>
            <a:r>
              <a:rPr lang="it-IT" sz="1600" spc="-1" dirty="0" err="1">
                <a:solidFill>
                  <a:srgbClr val="000000"/>
                </a:solidFill>
                <a:uFill>
                  <a:solidFill>
                    <a:srgbClr val="FFFFFF"/>
                  </a:solidFill>
                </a:uFill>
                <a:latin typeface="Arial"/>
              </a:rPr>
              <a:t>increases</a:t>
            </a:r>
            <a:r>
              <a:rPr lang="it-IT" sz="1600" spc="-1" dirty="0">
                <a:solidFill>
                  <a:srgbClr val="000000"/>
                </a:solidFill>
                <a:uFill>
                  <a:solidFill>
                    <a:srgbClr val="FFFFFF"/>
                  </a:solidFill>
                </a:uFill>
                <a:latin typeface="Arial"/>
              </a:rPr>
              <a:t> </a:t>
            </a:r>
            <a:r>
              <a:rPr lang="it-IT" sz="1600" spc="-1" dirty="0" err="1">
                <a:solidFill>
                  <a:srgbClr val="000000"/>
                </a:solidFill>
                <a:uFill>
                  <a:solidFill>
                    <a:srgbClr val="FFFFFF"/>
                  </a:solidFill>
                </a:uFill>
                <a:latin typeface="Arial"/>
              </a:rPr>
              <a:t>even</a:t>
            </a:r>
            <a:r>
              <a:rPr lang="it-IT" sz="1600" spc="-1" dirty="0">
                <a:solidFill>
                  <a:srgbClr val="000000"/>
                </a:solidFill>
                <a:uFill>
                  <a:solidFill>
                    <a:srgbClr val="FFFFFF"/>
                  </a:solidFill>
                </a:uFill>
                <a:latin typeface="Arial"/>
              </a:rPr>
              <a:t> </a:t>
            </a:r>
            <a:r>
              <a:rPr lang="it-IT" sz="1600" spc="-1" dirty="0" err="1">
                <a:solidFill>
                  <a:srgbClr val="000000"/>
                </a:solidFill>
                <a:uFill>
                  <a:solidFill>
                    <a:srgbClr val="FFFFFF"/>
                  </a:solidFill>
                </a:uFill>
                <a:latin typeface="Arial"/>
              </a:rPr>
              <a:t>though</a:t>
            </a:r>
            <a:r>
              <a:rPr lang="it-IT" sz="1600" spc="-1" dirty="0">
                <a:solidFill>
                  <a:srgbClr val="000000"/>
                </a:solidFill>
                <a:uFill>
                  <a:solidFill>
                    <a:srgbClr val="FFFFFF"/>
                  </a:solidFill>
                </a:uFill>
                <a:latin typeface="Arial"/>
              </a:rPr>
              <a:t> the gain shows a maximum </a:t>
            </a:r>
            <a:r>
              <a:rPr lang="it-IT" sz="1600" spc="-1" dirty="0" err="1">
                <a:solidFill>
                  <a:srgbClr val="000000"/>
                </a:solidFill>
                <a:uFill>
                  <a:solidFill>
                    <a:srgbClr val="FFFFFF"/>
                  </a:solidFill>
                </a:uFill>
                <a:latin typeface="Arial"/>
              </a:rPr>
              <a:t>at</a:t>
            </a:r>
            <a:r>
              <a:rPr lang="it-IT" sz="1600" spc="-1" dirty="0">
                <a:solidFill>
                  <a:srgbClr val="000000"/>
                </a:solidFill>
                <a:uFill>
                  <a:solidFill>
                    <a:srgbClr val="FFFFFF"/>
                  </a:solidFill>
                </a:uFill>
                <a:latin typeface="Arial"/>
              </a:rPr>
              <a:t> 0.3 T.</a:t>
            </a:r>
          </a:p>
          <a:p>
            <a:pPr marL="195934" indent="-194627">
              <a:lnSpc>
                <a:spcPct val="110000"/>
              </a:lnSpc>
              <a:buClr>
                <a:srgbClr val="000000"/>
              </a:buClr>
              <a:buSzPct val="45000"/>
              <a:buFont typeface="Wingdings" charset="2"/>
              <a:buChar char=""/>
            </a:pPr>
            <a:r>
              <a:rPr lang="it-IT" sz="1600" spc="-1" dirty="0">
                <a:solidFill>
                  <a:srgbClr val="000000"/>
                </a:solidFill>
                <a:uFill>
                  <a:solidFill>
                    <a:srgbClr val="FFFFFF"/>
                  </a:solidFill>
                </a:uFill>
                <a:latin typeface="Arial"/>
              </a:rPr>
              <a:t>An </a:t>
            </a:r>
            <a:r>
              <a:rPr lang="it-IT" sz="1600" spc="-1" dirty="0" err="1">
                <a:solidFill>
                  <a:srgbClr val="000000"/>
                </a:solidFill>
                <a:uFill>
                  <a:solidFill>
                    <a:srgbClr val="FFFFFF"/>
                  </a:solidFill>
                </a:uFill>
                <a:latin typeface="Arial"/>
              </a:rPr>
              <a:t>increase</a:t>
            </a:r>
            <a:r>
              <a:rPr lang="it-IT" sz="1600" spc="-1" dirty="0">
                <a:solidFill>
                  <a:srgbClr val="000000"/>
                </a:solidFill>
                <a:uFill>
                  <a:solidFill>
                    <a:srgbClr val="FFFFFF"/>
                  </a:solidFill>
                </a:uFill>
                <a:latin typeface="Arial"/>
              </a:rPr>
              <a:t> of </a:t>
            </a:r>
            <a:r>
              <a:rPr lang="en-US" altLang="x-none" sz="1600" dirty="0">
                <a:latin typeface="Arial" charset="0"/>
                <a:ea typeface="ＭＳ Ｐゴシック" charset="-128"/>
                <a:sym typeface="Arial" charset="0"/>
              </a:rPr>
              <a:t>HV</a:t>
            </a:r>
            <a:r>
              <a:rPr lang="en-US" altLang="x-none" sz="1600" baseline="-25000" dirty="0">
                <a:latin typeface="Arial" charset="0"/>
                <a:ea typeface="ＭＳ Ｐゴシック" charset="-128"/>
                <a:sym typeface="Arial" charset="0"/>
              </a:rPr>
              <a:t>photocathode-MCP1 </a:t>
            </a:r>
            <a:r>
              <a:rPr lang="en-US" altLang="x-none" sz="1600" dirty="0">
                <a:latin typeface="Arial" charset="0"/>
                <a:ea typeface="ＭＳ Ｐゴシック" charset="-128"/>
                <a:sym typeface="Arial" charset="0"/>
              </a:rPr>
              <a:t>by 200 V (close to maximum allowed) recovers only about 13% of the efficiency</a:t>
            </a:r>
            <a:r>
              <a:rPr lang="it-IT" sz="1600" spc="-1" dirty="0">
                <a:solidFill>
                  <a:srgbClr val="000000"/>
                </a:solidFill>
                <a:uFill>
                  <a:solidFill>
                    <a:srgbClr val="FFFFFF"/>
                  </a:solidFill>
                </a:uFill>
                <a:latin typeface="Arial"/>
              </a:rPr>
              <a:t> (</a:t>
            </a:r>
            <a:r>
              <a:rPr lang="it-IT" sz="1600" spc="-1" dirty="0" err="1">
                <a:solidFill>
                  <a:srgbClr val="000000"/>
                </a:solidFill>
                <a:uFill>
                  <a:solidFill>
                    <a:srgbClr val="FFFFFF"/>
                  </a:solidFill>
                </a:uFill>
                <a:latin typeface="Arial"/>
              </a:rPr>
              <a:t>θ</a:t>
            </a:r>
            <a:r>
              <a:rPr lang="it-IT" sz="1600" spc="-1" dirty="0">
                <a:solidFill>
                  <a:srgbClr val="000000"/>
                </a:solidFill>
                <a:uFill>
                  <a:solidFill>
                    <a:srgbClr val="FFFFFF"/>
                  </a:solidFill>
                </a:uFill>
                <a:latin typeface="Arial"/>
              </a:rPr>
              <a:t>=20°). </a:t>
            </a:r>
          </a:p>
        </p:txBody>
      </p:sp>
    </p:spTree>
    <p:extLst>
      <p:ext uri="{BB962C8B-B14F-4D97-AF65-F5344CB8AC3E}">
        <p14:creationId xmlns:p14="http://schemas.microsoft.com/office/powerpoint/2010/main" val="956658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F85DECE-709F-5547-99FE-06FE97115E35}" type="slidenum">
              <a:rPr lang="en-US" smtClean="0"/>
              <a:t>4</a:t>
            </a:fld>
            <a:endParaRPr lang="en-US"/>
          </a:p>
        </p:txBody>
      </p:sp>
      <p:pic>
        <p:nvPicPr>
          <p:cNvPr id="6" name="Picture 5"/>
          <p:cNvPicPr>
            <a:picLocks noChangeAspect="1"/>
          </p:cNvPicPr>
          <p:nvPr/>
        </p:nvPicPr>
        <p:blipFill>
          <a:blip r:embed="rId2"/>
          <a:stretch>
            <a:fillRect/>
          </a:stretch>
        </p:blipFill>
        <p:spPr>
          <a:xfrm>
            <a:off x="57150" y="1209802"/>
            <a:ext cx="9029700" cy="3365500"/>
          </a:xfrm>
          <a:prstGeom prst="rect">
            <a:avLst/>
          </a:prstGeom>
        </p:spPr>
      </p:pic>
      <p:sp>
        <p:nvSpPr>
          <p:cNvPr id="7" name="TextBox 6"/>
          <p:cNvSpPr txBox="1"/>
          <p:nvPr/>
        </p:nvSpPr>
        <p:spPr>
          <a:xfrm>
            <a:off x="300037" y="4740280"/>
            <a:ext cx="8529637" cy="1874833"/>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a:cs typeface="Arial"/>
              </a:rPr>
              <a:t>The maximum hadron momentum in the endcaps is close to the electron and ion beam energies, respectively.</a:t>
            </a:r>
          </a:p>
          <a:p>
            <a:pPr marL="302381" indent="-302381">
              <a:buFont typeface="Wingdings" charset="2"/>
              <a:buChar char="§"/>
            </a:pPr>
            <a:endParaRPr lang="en-US" dirty="0">
              <a:latin typeface="Arial"/>
              <a:cs typeface="Arial"/>
            </a:endParaRPr>
          </a:p>
          <a:p>
            <a:pPr marL="302381" indent="-302381">
              <a:buFont typeface="Wingdings" charset="2"/>
              <a:buChar char="§"/>
            </a:pPr>
            <a:r>
              <a:rPr lang="en-US" dirty="0">
                <a:latin typeface="Arial"/>
                <a:cs typeface="Arial"/>
              </a:rPr>
              <a:t>The momentum coverage need in the central barrel depends on the desired kinematic reach, in particular in Q</a:t>
            </a:r>
            <a:r>
              <a:rPr lang="en-US" baseline="30000" dirty="0">
                <a:latin typeface="Arial"/>
                <a:cs typeface="Arial"/>
              </a:rPr>
              <a:t>2</a:t>
            </a:r>
            <a:r>
              <a:rPr lang="en-US" dirty="0">
                <a:latin typeface="Arial"/>
                <a:cs typeface="Arial"/>
              </a:rPr>
              <a:t> </a:t>
            </a:r>
            <a:r>
              <a:rPr lang="mr-IN" dirty="0">
                <a:latin typeface="Arial"/>
                <a:cs typeface="Arial"/>
              </a:rPr>
              <a:t>–</a:t>
            </a:r>
            <a:r>
              <a:rPr lang="en-US" dirty="0">
                <a:latin typeface="Arial"/>
                <a:cs typeface="Arial"/>
              </a:rPr>
              <a:t> important for QCD evolution, etc.</a:t>
            </a:r>
          </a:p>
          <a:p>
            <a:pPr marL="759581" lvl="1" indent="-302381">
              <a:buFont typeface="Wingdings" charset="2"/>
              <a:buChar char="§"/>
            </a:pPr>
            <a:r>
              <a:rPr lang="en-US" sz="1600" dirty="0">
                <a:latin typeface="Arial"/>
                <a:cs typeface="Arial"/>
              </a:rPr>
              <a:t>Weak dependence on beam energies</a:t>
            </a:r>
          </a:p>
        </p:txBody>
      </p:sp>
      <p:sp>
        <p:nvSpPr>
          <p:cNvPr id="8" name="Text Box 1"/>
          <p:cNvSpPr txBox="1">
            <a:spLocks noChangeArrowheads="1"/>
          </p:cNvSpPr>
          <p:nvPr/>
        </p:nvSpPr>
        <p:spPr bwMode="auto">
          <a:xfrm>
            <a:off x="744482" y="122764"/>
            <a:ext cx="8072641" cy="68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Hadron kinematics at an EIC</a:t>
            </a:r>
          </a:p>
        </p:txBody>
      </p:sp>
    </p:spTree>
    <p:extLst>
      <p:ext uri="{BB962C8B-B14F-4D97-AF65-F5344CB8AC3E}">
        <p14:creationId xmlns:p14="http://schemas.microsoft.com/office/powerpoint/2010/main" val="347364335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7"/>
          <p:cNvSpPr txBox="1">
            <a:spLocks noChangeArrowheads="1"/>
          </p:cNvSpPr>
          <p:nvPr/>
        </p:nvSpPr>
        <p:spPr bwMode="auto">
          <a:xfrm>
            <a:off x="391122" y="442924"/>
            <a:ext cx="8295677" cy="546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x-none" sz="2953" dirty="0">
                <a:solidFill>
                  <a:srgbClr val="008000"/>
                </a:solidFill>
                <a:latin typeface="Times New Roman" charset="0"/>
              </a:rPr>
              <a:t>Results from Summer 2018 Ion-Feedback Studies</a:t>
            </a:r>
          </a:p>
        </p:txBody>
      </p:sp>
      <p:sp>
        <p:nvSpPr>
          <p:cNvPr id="3" name="Slide Number Placeholder 2"/>
          <p:cNvSpPr>
            <a:spLocks noGrp="1"/>
          </p:cNvSpPr>
          <p:nvPr>
            <p:ph type="sldNum" sz="quarter" idx="12"/>
          </p:nvPr>
        </p:nvSpPr>
        <p:spPr/>
        <p:txBody>
          <a:bodyPr/>
          <a:lstStyle/>
          <a:p>
            <a:fld id="{8F85DECE-709F-5547-99FE-06FE97115E35}" type="slidenum">
              <a:rPr lang="en-US" smtClean="0"/>
              <a:t>40</a:t>
            </a:fld>
            <a:endParaRPr lang="en-US"/>
          </a:p>
        </p:txBody>
      </p:sp>
      <p:sp>
        <p:nvSpPr>
          <p:cNvPr id="6" name="CustomShape 7"/>
          <p:cNvSpPr/>
          <p:nvPr/>
        </p:nvSpPr>
        <p:spPr>
          <a:xfrm>
            <a:off x="424233" y="1044390"/>
            <a:ext cx="8262565" cy="50973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r>
              <a:rPr lang="en-GB" b="1" dirty="0">
                <a:solidFill>
                  <a:srgbClr val="000000"/>
                </a:solidFill>
                <a:latin typeface="Arial"/>
                <a:ea typeface="DejaVu Sans"/>
              </a:rPr>
              <a:t>10-</a:t>
            </a:r>
            <a:r>
              <a:rPr lang="en-US" altLang="x-none" b="1" dirty="0" err="1">
                <a:latin typeface="Arial" charset="0"/>
                <a:ea typeface="ＭＳ Ｐゴシック" charset="-128"/>
                <a:sym typeface="Arial" charset="0"/>
              </a:rPr>
              <a:t>μm</a:t>
            </a:r>
            <a:r>
              <a:rPr lang="en-US" altLang="x-none" b="1" dirty="0">
                <a:latin typeface="Arial" charset="0"/>
                <a:ea typeface="ＭＳ Ｐゴシック" charset="-128"/>
                <a:sym typeface="Arial" charset="0"/>
              </a:rPr>
              <a:t> Planacon: Ion Feedback </a:t>
            </a:r>
            <a:endParaRPr b="1" dirty="0"/>
          </a:p>
        </p:txBody>
      </p:sp>
      <p:sp>
        <p:nvSpPr>
          <p:cNvPr id="5" name="CustomShape 2"/>
          <p:cNvSpPr/>
          <p:nvPr/>
        </p:nvSpPr>
        <p:spPr>
          <a:xfrm>
            <a:off x="0" y="1365585"/>
            <a:ext cx="9143999" cy="1047416"/>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lstStyle/>
          <a:p>
            <a:r>
              <a:rPr lang="it-IT" spc="-1" dirty="0">
                <a:solidFill>
                  <a:srgbClr val="000000"/>
                </a:solidFill>
                <a:uFill>
                  <a:solidFill>
                    <a:srgbClr val="FFFFFF"/>
                  </a:solidFill>
                </a:uFill>
                <a:latin typeface="Arial"/>
                <a:cs typeface="Arial"/>
              </a:rPr>
              <a:t>The </a:t>
            </a:r>
            <a:r>
              <a:rPr lang="it-IT" spc="-1" dirty="0" err="1">
                <a:solidFill>
                  <a:srgbClr val="000000"/>
                </a:solidFill>
                <a:uFill>
                  <a:solidFill>
                    <a:srgbClr val="FFFFFF"/>
                  </a:solidFill>
                </a:uFill>
                <a:latin typeface="Arial"/>
                <a:cs typeface="Arial"/>
              </a:rPr>
              <a:t>accuracy</a:t>
            </a:r>
            <a:r>
              <a:rPr lang="it-IT" spc="-1" dirty="0">
                <a:solidFill>
                  <a:srgbClr val="000000"/>
                </a:solidFill>
                <a:uFill>
                  <a:solidFill>
                    <a:srgbClr val="FFFFFF"/>
                  </a:solidFill>
                </a:uFill>
                <a:latin typeface="Arial"/>
                <a:cs typeface="Arial"/>
              </a:rPr>
              <a:t> of the </a:t>
            </a:r>
            <a:r>
              <a:rPr lang="it-IT" spc="-1" dirty="0" err="1">
                <a:solidFill>
                  <a:srgbClr val="000000"/>
                </a:solidFill>
                <a:uFill>
                  <a:solidFill>
                    <a:srgbClr val="FFFFFF"/>
                  </a:solidFill>
                </a:uFill>
                <a:latin typeface="Arial"/>
                <a:cs typeface="Arial"/>
              </a:rPr>
              <a:t>extracted</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ion</a:t>
            </a:r>
            <a:r>
              <a:rPr lang="it-IT" spc="-1" dirty="0">
                <a:solidFill>
                  <a:srgbClr val="000000"/>
                </a:solidFill>
                <a:uFill>
                  <a:solidFill>
                    <a:srgbClr val="FFFFFF"/>
                  </a:solidFill>
                </a:uFill>
                <a:latin typeface="Arial"/>
                <a:cs typeface="Arial"/>
              </a:rPr>
              <a:t>-feedback rate </a:t>
            </a:r>
            <a:r>
              <a:rPr lang="it-IT" spc="-1" dirty="0" err="1">
                <a:solidFill>
                  <a:srgbClr val="000000"/>
                </a:solidFill>
                <a:uFill>
                  <a:solidFill>
                    <a:srgbClr val="FFFFFF"/>
                  </a:solidFill>
                </a:uFill>
                <a:latin typeface="Arial"/>
                <a:cs typeface="Arial"/>
              </a:rPr>
              <a:t>strongly</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depends</a:t>
            </a:r>
            <a:r>
              <a:rPr lang="it-IT" spc="-1" dirty="0">
                <a:solidFill>
                  <a:srgbClr val="000000"/>
                </a:solidFill>
                <a:uFill>
                  <a:solidFill>
                    <a:srgbClr val="FFFFFF"/>
                  </a:solidFill>
                </a:uFill>
                <a:latin typeface="Arial"/>
                <a:cs typeface="Arial"/>
              </a:rPr>
              <a:t> on the </a:t>
            </a:r>
            <a:r>
              <a:rPr lang="it-IT" b="1" spc="-1" dirty="0" err="1">
                <a:solidFill>
                  <a:srgbClr val="3366FF"/>
                </a:solidFill>
                <a:uFill>
                  <a:solidFill>
                    <a:srgbClr val="FFFFFF"/>
                  </a:solidFill>
                </a:uFill>
                <a:latin typeface="Arial"/>
                <a:cs typeface="Arial"/>
              </a:rPr>
              <a:t>noise</a:t>
            </a:r>
            <a:r>
              <a:rPr lang="it-IT" spc="-1" dirty="0">
                <a:solidFill>
                  <a:srgbClr val="000000"/>
                </a:solidFill>
                <a:uFill>
                  <a:solidFill>
                    <a:srgbClr val="FFFFFF"/>
                  </a:solidFill>
                </a:uFill>
                <a:latin typeface="Arial"/>
                <a:cs typeface="Arial"/>
              </a:rPr>
              <a:t> of the </a:t>
            </a:r>
            <a:r>
              <a:rPr lang="it-IT" spc="-1" dirty="0" err="1">
                <a:solidFill>
                  <a:srgbClr val="000000"/>
                </a:solidFill>
                <a:uFill>
                  <a:solidFill>
                    <a:srgbClr val="FFFFFF"/>
                  </a:solidFill>
                </a:uFill>
                <a:latin typeface="Arial"/>
                <a:cs typeface="Arial"/>
              </a:rPr>
              <a:t>signal</a:t>
            </a:r>
            <a:r>
              <a:rPr lang="it-IT" spc="-1" dirty="0">
                <a:solidFill>
                  <a:srgbClr val="000000"/>
                </a:solidFill>
                <a:uFill>
                  <a:solidFill>
                    <a:srgbClr val="FFFFFF"/>
                  </a:solidFill>
                </a:uFill>
                <a:latin typeface="Arial"/>
                <a:cs typeface="Arial"/>
              </a:rPr>
              <a:t> line. The </a:t>
            </a:r>
            <a:r>
              <a:rPr lang="it-IT" spc="-1" dirty="0" err="1">
                <a:solidFill>
                  <a:srgbClr val="000000"/>
                </a:solidFill>
                <a:uFill>
                  <a:solidFill>
                    <a:srgbClr val="FFFFFF"/>
                  </a:solidFill>
                </a:uFill>
                <a:latin typeface="Arial"/>
                <a:cs typeface="Arial"/>
              </a:rPr>
              <a:t>value</a:t>
            </a:r>
            <a:r>
              <a:rPr lang="it-IT" spc="-1" dirty="0">
                <a:solidFill>
                  <a:srgbClr val="000000"/>
                </a:solidFill>
                <a:uFill>
                  <a:solidFill>
                    <a:srgbClr val="FFFFFF"/>
                  </a:solidFill>
                </a:uFill>
                <a:latin typeface="Arial"/>
                <a:cs typeface="Arial"/>
              </a:rPr>
              <a:t> of the </a:t>
            </a:r>
            <a:r>
              <a:rPr lang="it-IT" b="1" spc="-1" dirty="0" err="1">
                <a:solidFill>
                  <a:srgbClr val="FF0000"/>
                </a:solidFill>
                <a:uFill>
                  <a:solidFill>
                    <a:srgbClr val="FFFFFF"/>
                  </a:solidFill>
                </a:uFill>
                <a:latin typeface="Arial"/>
                <a:cs typeface="Arial"/>
              </a:rPr>
              <a:t>threshold</a:t>
            </a:r>
            <a:r>
              <a:rPr lang="it-IT" b="1" spc="-1" dirty="0">
                <a:solidFill>
                  <a:srgbClr val="FF0000"/>
                </a:solidFill>
                <a:uFill>
                  <a:solidFill>
                    <a:srgbClr val="FFFFFF"/>
                  </a:solidFill>
                </a:uFill>
                <a:latin typeface="Arial"/>
                <a:cs typeface="Arial"/>
              </a:rPr>
              <a:t> </a:t>
            </a:r>
            <a:r>
              <a:rPr lang="it-IT" b="1" spc="-1" dirty="0" err="1">
                <a:solidFill>
                  <a:srgbClr val="FF0000"/>
                </a:solidFill>
                <a:uFill>
                  <a:solidFill>
                    <a:srgbClr val="FFFFFF"/>
                  </a:solidFill>
                </a:uFill>
                <a:latin typeface="Arial"/>
                <a:cs typeface="Arial"/>
              </a:rPr>
              <a:t>amplitude</a:t>
            </a:r>
            <a:r>
              <a:rPr lang="it-IT" b="1" spc="-1" dirty="0">
                <a:solidFill>
                  <a:srgbClr val="FF0000"/>
                </a:solidFill>
                <a:uFill>
                  <a:solidFill>
                    <a:srgbClr val="FFFFFF"/>
                  </a:solidFill>
                </a:uFill>
                <a:latin typeface="Arial"/>
                <a:cs typeface="Arial"/>
              </a:rPr>
              <a:t> </a:t>
            </a:r>
            <a:r>
              <a:rPr lang="it-IT" b="1" spc="-1" dirty="0" err="1">
                <a:solidFill>
                  <a:srgbClr val="FF0000"/>
                </a:solidFill>
                <a:uFill>
                  <a:solidFill>
                    <a:srgbClr val="FFFFFF"/>
                  </a:solidFill>
                </a:uFill>
                <a:latin typeface="Arial"/>
                <a:cs typeface="Arial"/>
              </a:rPr>
              <a:t>defining</a:t>
            </a:r>
            <a:r>
              <a:rPr lang="it-IT" b="1" spc="-1" dirty="0">
                <a:solidFill>
                  <a:srgbClr val="FF0000"/>
                </a:solidFill>
                <a:uFill>
                  <a:solidFill>
                    <a:srgbClr val="FFFFFF"/>
                  </a:solidFill>
                </a:uFill>
                <a:latin typeface="Arial"/>
                <a:cs typeface="Arial"/>
              </a:rPr>
              <a:t> a </a:t>
            </a:r>
            <a:r>
              <a:rPr lang="it-IT" b="1" spc="-1" dirty="0" err="1">
                <a:solidFill>
                  <a:srgbClr val="FF0000"/>
                </a:solidFill>
                <a:uFill>
                  <a:solidFill>
                    <a:srgbClr val="FFFFFF"/>
                  </a:solidFill>
                </a:uFill>
                <a:latin typeface="Arial"/>
                <a:cs typeface="Arial"/>
              </a:rPr>
              <a:t>signal</a:t>
            </a:r>
            <a:r>
              <a:rPr lang="it-IT" b="1" spc="-1" dirty="0">
                <a:solidFill>
                  <a:srgbClr val="FF0000"/>
                </a:solidFill>
                <a:uFill>
                  <a:solidFill>
                    <a:srgbClr val="FFFFFF"/>
                  </a:solidFill>
                </a:uFill>
                <a:latin typeface="Arial"/>
                <a:cs typeface="Arial"/>
              </a:rPr>
              <a:t>, </a:t>
            </a:r>
            <a:r>
              <a:rPr lang="it-IT" b="1" i="1" spc="-1" dirty="0" err="1">
                <a:solidFill>
                  <a:srgbClr val="FF0000"/>
                </a:solidFill>
                <a:uFill>
                  <a:solidFill>
                    <a:srgbClr val="FFFFFF"/>
                  </a:solidFill>
                </a:uFill>
                <a:latin typeface="Times New Roman"/>
                <a:cs typeface="Times New Roman"/>
              </a:rPr>
              <a:t>A</a:t>
            </a:r>
            <a:r>
              <a:rPr lang="it-IT" b="1" spc="-1" baseline="-25000" dirty="0" err="1">
                <a:solidFill>
                  <a:srgbClr val="FF0000"/>
                </a:solidFill>
                <a:uFill>
                  <a:solidFill>
                    <a:srgbClr val="FFFFFF"/>
                  </a:solidFill>
                </a:uFill>
                <a:latin typeface="Times New Roman"/>
                <a:cs typeface="Times New Roman"/>
              </a:rPr>
              <a:t>thr</a:t>
            </a:r>
            <a:r>
              <a:rPr lang="it-IT" b="1" spc="-1" dirty="0">
                <a:solidFill>
                  <a:srgbClr val="FF0000"/>
                </a:solidFill>
                <a:uFill>
                  <a:solidFill>
                    <a:srgbClr val="FFFFFF"/>
                  </a:solidFill>
                </a:uFill>
                <a:latin typeface="Arial"/>
                <a:cs typeface="Arial"/>
              </a:rPr>
              <a:t>,</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critically</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affects</a:t>
            </a:r>
            <a:r>
              <a:rPr lang="it-IT" spc="-1" dirty="0">
                <a:solidFill>
                  <a:srgbClr val="000000"/>
                </a:solidFill>
                <a:uFill>
                  <a:solidFill>
                    <a:srgbClr val="FFFFFF"/>
                  </a:solidFill>
                </a:uFill>
                <a:latin typeface="Arial"/>
                <a:cs typeface="Arial"/>
              </a:rPr>
              <a:t> the estimate of </a:t>
            </a:r>
            <a:r>
              <a:rPr lang="it-IT" spc="-1" dirty="0" err="1">
                <a:solidFill>
                  <a:srgbClr val="000000"/>
                </a:solidFill>
                <a:uFill>
                  <a:solidFill>
                    <a:srgbClr val="FFFFFF"/>
                  </a:solidFill>
                </a:uFill>
                <a:latin typeface="Arial"/>
                <a:cs typeface="Arial"/>
              </a:rPr>
              <a:t>ion</a:t>
            </a:r>
            <a:r>
              <a:rPr lang="it-IT" spc="-1" dirty="0">
                <a:solidFill>
                  <a:srgbClr val="000000"/>
                </a:solidFill>
                <a:uFill>
                  <a:solidFill>
                    <a:srgbClr val="FFFFFF"/>
                  </a:solidFill>
                </a:uFill>
                <a:latin typeface="Arial"/>
                <a:cs typeface="Arial"/>
              </a:rPr>
              <a:t> feedback rate.</a:t>
            </a:r>
          </a:p>
        </p:txBody>
      </p:sp>
      <p:grpSp>
        <p:nvGrpSpPr>
          <p:cNvPr id="43" name="Group 42"/>
          <p:cNvGrpSpPr/>
          <p:nvPr/>
        </p:nvGrpSpPr>
        <p:grpSpPr>
          <a:xfrm>
            <a:off x="-85188" y="2066106"/>
            <a:ext cx="7499738" cy="4829994"/>
            <a:chOff x="-593188" y="2066106"/>
            <a:chExt cx="7499738" cy="4829994"/>
          </a:xfrm>
        </p:grpSpPr>
        <p:sp>
          <p:nvSpPr>
            <p:cNvPr id="29" name="TextBox 28"/>
            <p:cNvSpPr txBox="1"/>
            <p:nvPr/>
          </p:nvSpPr>
          <p:spPr>
            <a:xfrm>
              <a:off x="4559300" y="6083142"/>
              <a:ext cx="2260600" cy="307777"/>
            </a:xfrm>
            <a:prstGeom prst="rect">
              <a:avLst/>
            </a:prstGeom>
            <a:noFill/>
          </p:spPr>
          <p:txBody>
            <a:bodyPr wrap="square" rtlCol="0">
              <a:spAutoFit/>
            </a:bodyPr>
            <a:lstStyle/>
            <a:p>
              <a:r>
                <a:rPr lang="en-US" sz="1400" b="1" dirty="0">
                  <a:solidFill>
                    <a:srgbClr val="3366FF"/>
                  </a:solidFill>
                </a:rPr>
                <a:t>noise with large amplitude  </a:t>
              </a:r>
            </a:p>
          </p:txBody>
        </p:sp>
        <p:grpSp>
          <p:nvGrpSpPr>
            <p:cNvPr id="42" name="Group 41"/>
            <p:cNvGrpSpPr/>
            <p:nvPr/>
          </p:nvGrpSpPr>
          <p:grpSpPr>
            <a:xfrm>
              <a:off x="-593188" y="2066106"/>
              <a:ext cx="7499738" cy="4829994"/>
              <a:chOff x="-8988" y="2066106"/>
              <a:chExt cx="7499738" cy="4829994"/>
            </a:xfrm>
          </p:grpSpPr>
          <p:grpSp>
            <p:nvGrpSpPr>
              <p:cNvPr id="40" name="Group 39"/>
              <p:cNvGrpSpPr/>
              <p:nvPr/>
            </p:nvGrpSpPr>
            <p:grpSpPr>
              <a:xfrm>
                <a:off x="-8988" y="2066106"/>
                <a:ext cx="7499738" cy="4829994"/>
                <a:chOff x="-8988" y="2066106"/>
                <a:chExt cx="7499738" cy="4829994"/>
              </a:xfrm>
            </p:grpSpPr>
            <p:grpSp>
              <p:nvGrpSpPr>
                <p:cNvPr id="38" name="Group 37"/>
                <p:cNvGrpSpPr/>
                <p:nvPr/>
              </p:nvGrpSpPr>
              <p:grpSpPr>
                <a:xfrm>
                  <a:off x="-8988" y="2066106"/>
                  <a:ext cx="7499738" cy="4829994"/>
                  <a:chOff x="-8988" y="2066106"/>
                  <a:chExt cx="7499738" cy="4829994"/>
                </a:xfrm>
              </p:grpSpPr>
              <p:grpSp>
                <p:nvGrpSpPr>
                  <p:cNvPr id="36" name="Group 35"/>
                  <p:cNvGrpSpPr/>
                  <p:nvPr/>
                </p:nvGrpSpPr>
                <p:grpSpPr>
                  <a:xfrm>
                    <a:off x="-8988" y="2066106"/>
                    <a:ext cx="7499738" cy="4829994"/>
                    <a:chOff x="-8988" y="2066106"/>
                    <a:chExt cx="7499738" cy="4829994"/>
                  </a:xfrm>
                </p:grpSpPr>
                <p:grpSp>
                  <p:nvGrpSpPr>
                    <p:cNvPr id="20" name="Group 19"/>
                    <p:cNvGrpSpPr/>
                    <p:nvPr/>
                  </p:nvGrpSpPr>
                  <p:grpSpPr>
                    <a:xfrm>
                      <a:off x="-8988" y="2066106"/>
                      <a:ext cx="7499738" cy="4829994"/>
                      <a:chOff x="-8988" y="2066106"/>
                      <a:chExt cx="7499738" cy="4829994"/>
                    </a:xfrm>
                  </p:grpSpPr>
                  <p:grpSp>
                    <p:nvGrpSpPr>
                      <p:cNvPr id="16" name="Group 15"/>
                      <p:cNvGrpSpPr/>
                      <p:nvPr/>
                    </p:nvGrpSpPr>
                    <p:grpSpPr>
                      <a:xfrm>
                        <a:off x="-8988" y="2066106"/>
                        <a:ext cx="7499738" cy="4829994"/>
                        <a:chOff x="-8988" y="2066106"/>
                        <a:chExt cx="7499738" cy="4829994"/>
                      </a:xfrm>
                    </p:grpSpPr>
                    <p:grpSp>
                      <p:nvGrpSpPr>
                        <p:cNvPr id="12" name="Group 11"/>
                        <p:cNvGrpSpPr/>
                        <p:nvPr/>
                      </p:nvGrpSpPr>
                      <p:grpSpPr>
                        <a:xfrm>
                          <a:off x="304826" y="2066106"/>
                          <a:ext cx="7185924" cy="4829994"/>
                          <a:chOff x="304826" y="2066106"/>
                          <a:chExt cx="7185924" cy="4829994"/>
                        </a:xfrm>
                      </p:grpSpPr>
                      <p:pic>
                        <p:nvPicPr>
                          <p:cNvPr id="7" name="Picture 6" descr="ionfeedback_waveform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26" y="2066106"/>
                            <a:ext cx="7185924" cy="4793421"/>
                          </a:xfrm>
                          <a:prstGeom prst="rect">
                            <a:avLst/>
                          </a:prstGeom>
                        </p:spPr>
                      </p:pic>
                      <p:sp>
                        <p:nvSpPr>
                          <p:cNvPr id="8" name="TextBox 7"/>
                          <p:cNvSpPr txBox="1"/>
                          <p:nvPr/>
                        </p:nvSpPr>
                        <p:spPr>
                          <a:xfrm>
                            <a:off x="5435600" y="6495990"/>
                            <a:ext cx="731741" cy="400110"/>
                          </a:xfrm>
                          <a:prstGeom prst="rect">
                            <a:avLst/>
                          </a:prstGeom>
                          <a:noFill/>
                        </p:spPr>
                        <p:txBody>
                          <a:bodyPr wrap="none" rtlCol="0">
                            <a:spAutoFit/>
                          </a:bodyPr>
                          <a:lstStyle/>
                          <a:p>
                            <a:r>
                              <a:rPr lang="en-US" sz="2000" dirty="0">
                                <a:latin typeface="Times New Roman"/>
                                <a:cs typeface="Times New Roman"/>
                              </a:rPr>
                              <a:t>t (ns)</a:t>
                            </a:r>
                          </a:p>
                        </p:txBody>
                      </p:sp>
                      <p:sp>
                        <p:nvSpPr>
                          <p:cNvPr id="9" name="TextBox 8"/>
                          <p:cNvSpPr txBox="1"/>
                          <p:nvPr/>
                        </p:nvSpPr>
                        <p:spPr>
                          <a:xfrm>
                            <a:off x="1955800" y="6495990"/>
                            <a:ext cx="731741" cy="400110"/>
                          </a:xfrm>
                          <a:prstGeom prst="rect">
                            <a:avLst/>
                          </a:prstGeom>
                          <a:noFill/>
                        </p:spPr>
                        <p:txBody>
                          <a:bodyPr wrap="none" rtlCol="0">
                            <a:spAutoFit/>
                          </a:bodyPr>
                          <a:lstStyle/>
                          <a:p>
                            <a:r>
                              <a:rPr lang="en-US" sz="2000" dirty="0">
                                <a:latin typeface="Times New Roman"/>
                                <a:cs typeface="Times New Roman"/>
                              </a:rPr>
                              <a:t>t (ns)</a:t>
                            </a:r>
                          </a:p>
                        </p:txBody>
                      </p:sp>
                      <p:sp>
                        <p:nvSpPr>
                          <p:cNvPr id="10" name="TextBox 9"/>
                          <p:cNvSpPr txBox="1"/>
                          <p:nvPr/>
                        </p:nvSpPr>
                        <p:spPr>
                          <a:xfrm>
                            <a:off x="5435600" y="4324290"/>
                            <a:ext cx="731741" cy="400110"/>
                          </a:xfrm>
                          <a:prstGeom prst="rect">
                            <a:avLst/>
                          </a:prstGeom>
                          <a:noFill/>
                        </p:spPr>
                        <p:txBody>
                          <a:bodyPr wrap="none" rtlCol="0">
                            <a:spAutoFit/>
                          </a:bodyPr>
                          <a:lstStyle/>
                          <a:p>
                            <a:r>
                              <a:rPr lang="en-US" sz="2000" dirty="0">
                                <a:latin typeface="Times New Roman"/>
                                <a:cs typeface="Times New Roman"/>
                              </a:rPr>
                              <a:t>t (ns)</a:t>
                            </a:r>
                          </a:p>
                        </p:txBody>
                      </p:sp>
                      <p:sp>
                        <p:nvSpPr>
                          <p:cNvPr id="11" name="TextBox 10"/>
                          <p:cNvSpPr txBox="1"/>
                          <p:nvPr/>
                        </p:nvSpPr>
                        <p:spPr>
                          <a:xfrm>
                            <a:off x="1955800" y="4311590"/>
                            <a:ext cx="731741" cy="400110"/>
                          </a:xfrm>
                          <a:prstGeom prst="rect">
                            <a:avLst/>
                          </a:prstGeom>
                          <a:noFill/>
                        </p:spPr>
                        <p:txBody>
                          <a:bodyPr wrap="none" rtlCol="0">
                            <a:spAutoFit/>
                          </a:bodyPr>
                          <a:lstStyle/>
                          <a:p>
                            <a:r>
                              <a:rPr lang="en-US" sz="2000" dirty="0">
                                <a:latin typeface="Times New Roman"/>
                                <a:cs typeface="Times New Roman"/>
                              </a:rPr>
                              <a:t>t (ns)</a:t>
                            </a:r>
                          </a:p>
                        </p:txBody>
                      </p:sp>
                    </p:grpSp>
                    <p:sp>
                      <p:nvSpPr>
                        <p:cNvPr id="13" name="TextBox 12"/>
                        <p:cNvSpPr txBox="1"/>
                        <p:nvPr/>
                      </p:nvSpPr>
                      <p:spPr>
                        <a:xfrm rot="16200000">
                          <a:off x="-553667" y="3130490"/>
                          <a:ext cx="1513756" cy="400110"/>
                        </a:xfrm>
                        <a:prstGeom prst="rect">
                          <a:avLst/>
                        </a:prstGeom>
                        <a:noFill/>
                      </p:spPr>
                      <p:txBody>
                        <a:bodyPr wrap="none" rtlCol="0">
                          <a:spAutoFit/>
                        </a:bodyPr>
                        <a:lstStyle/>
                        <a:p>
                          <a:r>
                            <a:rPr lang="en-US" sz="2000" i="1" dirty="0">
                              <a:latin typeface="Times New Roman"/>
                              <a:cs typeface="Times New Roman"/>
                            </a:rPr>
                            <a:t>A</a:t>
                          </a:r>
                          <a:r>
                            <a:rPr lang="en-US" sz="2000" dirty="0">
                              <a:latin typeface="Times New Roman"/>
                              <a:cs typeface="Times New Roman"/>
                            </a:rPr>
                            <a:t> (ADC </a:t>
                          </a:r>
                          <a:r>
                            <a:rPr lang="en-US" sz="2000" dirty="0" err="1">
                              <a:latin typeface="Times New Roman"/>
                              <a:cs typeface="Times New Roman"/>
                            </a:rPr>
                            <a:t>ch.</a:t>
                          </a:r>
                          <a:r>
                            <a:rPr lang="en-US" sz="2000" dirty="0">
                              <a:latin typeface="Times New Roman"/>
                              <a:cs typeface="Times New Roman"/>
                            </a:rPr>
                            <a:t>)</a:t>
                          </a:r>
                        </a:p>
                      </p:txBody>
                    </p:sp>
                    <p:sp>
                      <p:nvSpPr>
                        <p:cNvPr id="14" name="TextBox 13"/>
                        <p:cNvSpPr txBox="1"/>
                        <p:nvPr/>
                      </p:nvSpPr>
                      <p:spPr>
                        <a:xfrm rot="16200000">
                          <a:off x="-565811" y="5332023"/>
                          <a:ext cx="1513756" cy="400110"/>
                        </a:xfrm>
                        <a:prstGeom prst="rect">
                          <a:avLst/>
                        </a:prstGeom>
                        <a:noFill/>
                      </p:spPr>
                      <p:txBody>
                        <a:bodyPr wrap="none" rtlCol="0">
                          <a:spAutoFit/>
                        </a:bodyPr>
                        <a:lstStyle/>
                        <a:p>
                          <a:r>
                            <a:rPr lang="en-US" sz="2000" i="1" dirty="0">
                              <a:latin typeface="Times New Roman"/>
                              <a:cs typeface="Times New Roman"/>
                            </a:rPr>
                            <a:t>A</a:t>
                          </a:r>
                          <a:r>
                            <a:rPr lang="en-US" sz="2000" dirty="0">
                              <a:latin typeface="Times New Roman"/>
                              <a:cs typeface="Times New Roman"/>
                            </a:rPr>
                            <a:t> (ADC </a:t>
                          </a:r>
                          <a:r>
                            <a:rPr lang="en-US" sz="2000" dirty="0" err="1">
                              <a:latin typeface="Times New Roman"/>
                              <a:cs typeface="Times New Roman"/>
                            </a:rPr>
                            <a:t>ch.</a:t>
                          </a:r>
                          <a:r>
                            <a:rPr lang="en-US" sz="2000" dirty="0">
                              <a:latin typeface="Times New Roman"/>
                              <a:cs typeface="Times New Roman"/>
                            </a:rPr>
                            <a:t>)</a:t>
                          </a:r>
                        </a:p>
                      </p:txBody>
                    </p:sp>
                  </p:grpSp>
                  <p:sp>
                    <p:nvSpPr>
                      <p:cNvPr id="15" name="TextBox 14"/>
                      <p:cNvSpPr txBox="1"/>
                      <p:nvPr/>
                    </p:nvSpPr>
                    <p:spPr>
                      <a:xfrm>
                        <a:off x="365722" y="3636513"/>
                        <a:ext cx="613586" cy="400110"/>
                      </a:xfrm>
                      <a:prstGeom prst="rect">
                        <a:avLst/>
                      </a:prstGeom>
                      <a:noFill/>
                    </p:spPr>
                    <p:txBody>
                      <a:bodyPr wrap="none" rtlCol="0">
                        <a:spAutoFit/>
                      </a:bodyPr>
                      <a:lstStyle/>
                      <a:p>
                        <a:r>
                          <a:rPr lang="en-US" sz="2000" b="1" i="1" dirty="0" err="1">
                            <a:solidFill>
                              <a:srgbClr val="FF0000"/>
                            </a:solidFill>
                            <a:latin typeface="Times New Roman"/>
                            <a:cs typeface="Times New Roman"/>
                          </a:rPr>
                          <a:t>A</a:t>
                        </a:r>
                        <a:r>
                          <a:rPr lang="en-US" sz="2000" b="1" baseline="-25000" dirty="0" err="1">
                            <a:solidFill>
                              <a:srgbClr val="FF0000"/>
                            </a:solidFill>
                            <a:latin typeface="Times New Roman"/>
                            <a:cs typeface="Times New Roman"/>
                          </a:rPr>
                          <a:t>thr</a:t>
                        </a:r>
                        <a:endParaRPr lang="en-US" sz="2000" b="1" dirty="0">
                          <a:solidFill>
                            <a:srgbClr val="FF0000"/>
                          </a:solidFill>
                          <a:latin typeface="Times New Roman"/>
                          <a:cs typeface="Times New Roman"/>
                        </a:endParaRPr>
                      </a:p>
                    </p:txBody>
                  </p:sp>
                  <p:sp>
                    <p:nvSpPr>
                      <p:cNvPr id="17" name="TextBox 16"/>
                      <p:cNvSpPr txBox="1"/>
                      <p:nvPr/>
                    </p:nvSpPr>
                    <p:spPr>
                      <a:xfrm>
                        <a:off x="3896322" y="2811013"/>
                        <a:ext cx="613586" cy="400110"/>
                      </a:xfrm>
                      <a:prstGeom prst="rect">
                        <a:avLst/>
                      </a:prstGeom>
                      <a:noFill/>
                    </p:spPr>
                    <p:txBody>
                      <a:bodyPr wrap="none" rtlCol="0">
                        <a:spAutoFit/>
                      </a:bodyPr>
                      <a:lstStyle/>
                      <a:p>
                        <a:r>
                          <a:rPr lang="en-US" sz="2000" b="1" i="1" dirty="0" err="1">
                            <a:solidFill>
                              <a:srgbClr val="FF0000"/>
                            </a:solidFill>
                            <a:latin typeface="Times New Roman"/>
                            <a:cs typeface="Times New Roman"/>
                          </a:rPr>
                          <a:t>A</a:t>
                        </a:r>
                        <a:r>
                          <a:rPr lang="en-US" sz="2000" b="1" baseline="-25000" dirty="0" err="1">
                            <a:solidFill>
                              <a:srgbClr val="FF0000"/>
                            </a:solidFill>
                            <a:latin typeface="Times New Roman"/>
                            <a:cs typeface="Times New Roman"/>
                          </a:rPr>
                          <a:t>thr</a:t>
                        </a:r>
                        <a:endParaRPr lang="en-US" sz="2000" b="1" dirty="0">
                          <a:solidFill>
                            <a:srgbClr val="FF0000"/>
                          </a:solidFill>
                          <a:latin typeface="Times New Roman"/>
                          <a:cs typeface="Times New Roman"/>
                        </a:endParaRPr>
                      </a:p>
                    </p:txBody>
                  </p:sp>
                  <p:sp>
                    <p:nvSpPr>
                      <p:cNvPr id="18" name="TextBox 17"/>
                      <p:cNvSpPr txBox="1"/>
                      <p:nvPr/>
                    </p:nvSpPr>
                    <p:spPr>
                      <a:xfrm>
                        <a:off x="368326" y="5905440"/>
                        <a:ext cx="613586" cy="400110"/>
                      </a:xfrm>
                      <a:prstGeom prst="rect">
                        <a:avLst/>
                      </a:prstGeom>
                      <a:noFill/>
                    </p:spPr>
                    <p:txBody>
                      <a:bodyPr wrap="none" rtlCol="0">
                        <a:spAutoFit/>
                      </a:bodyPr>
                      <a:lstStyle/>
                      <a:p>
                        <a:r>
                          <a:rPr lang="en-US" sz="2000" b="1" i="1" dirty="0" err="1">
                            <a:solidFill>
                              <a:srgbClr val="FF0000"/>
                            </a:solidFill>
                            <a:latin typeface="Times New Roman"/>
                            <a:cs typeface="Times New Roman"/>
                          </a:rPr>
                          <a:t>A</a:t>
                        </a:r>
                        <a:r>
                          <a:rPr lang="en-US" sz="2000" b="1" baseline="-25000" dirty="0" err="1">
                            <a:solidFill>
                              <a:srgbClr val="FF0000"/>
                            </a:solidFill>
                            <a:latin typeface="Times New Roman"/>
                            <a:cs typeface="Times New Roman"/>
                          </a:rPr>
                          <a:t>thr</a:t>
                        </a:r>
                        <a:endParaRPr lang="en-US" sz="2000" b="1" dirty="0">
                          <a:solidFill>
                            <a:srgbClr val="FF0000"/>
                          </a:solidFill>
                          <a:latin typeface="Times New Roman"/>
                          <a:cs typeface="Times New Roman"/>
                        </a:endParaRPr>
                      </a:p>
                    </p:txBody>
                  </p:sp>
                  <p:sp>
                    <p:nvSpPr>
                      <p:cNvPr id="19" name="TextBox 18"/>
                      <p:cNvSpPr txBox="1"/>
                      <p:nvPr/>
                    </p:nvSpPr>
                    <p:spPr>
                      <a:xfrm>
                        <a:off x="3911626" y="5378330"/>
                        <a:ext cx="613586" cy="400110"/>
                      </a:xfrm>
                      <a:prstGeom prst="rect">
                        <a:avLst/>
                      </a:prstGeom>
                      <a:noFill/>
                    </p:spPr>
                    <p:txBody>
                      <a:bodyPr wrap="none" rtlCol="0">
                        <a:spAutoFit/>
                      </a:bodyPr>
                      <a:lstStyle/>
                      <a:p>
                        <a:r>
                          <a:rPr lang="en-US" sz="2000" b="1" i="1" dirty="0" err="1">
                            <a:solidFill>
                              <a:srgbClr val="FF0000"/>
                            </a:solidFill>
                            <a:latin typeface="Times New Roman"/>
                            <a:cs typeface="Times New Roman"/>
                          </a:rPr>
                          <a:t>A</a:t>
                        </a:r>
                        <a:r>
                          <a:rPr lang="en-US" sz="2000" b="1" baseline="-25000" dirty="0" err="1">
                            <a:solidFill>
                              <a:srgbClr val="FF0000"/>
                            </a:solidFill>
                            <a:latin typeface="Times New Roman"/>
                            <a:cs typeface="Times New Roman"/>
                          </a:rPr>
                          <a:t>thr</a:t>
                        </a:r>
                        <a:endParaRPr lang="en-US" sz="2000" b="1" dirty="0">
                          <a:solidFill>
                            <a:srgbClr val="FF0000"/>
                          </a:solidFill>
                          <a:latin typeface="Times New Roman"/>
                          <a:cs typeface="Times New Roman"/>
                        </a:endParaRPr>
                      </a:p>
                    </p:txBody>
                  </p:sp>
                </p:grpSp>
                <p:grpSp>
                  <p:nvGrpSpPr>
                    <p:cNvPr id="34" name="Group 33"/>
                    <p:cNvGrpSpPr/>
                    <p:nvPr/>
                  </p:nvGrpSpPr>
                  <p:grpSpPr>
                    <a:xfrm>
                      <a:off x="1606550" y="3126992"/>
                      <a:ext cx="1954479" cy="738664"/>
                      <a:chOff x="1606550" y="3126992"/>
                      <a:chExt cx="1954479" cy="738664"/>
                    </a:xfrm>
                  </p:grpSpPr>
                  <p:cxnSp>
                    <p:nvCxnSpPr>
                      <p:cNvPr id="22" name="Straight Arrow Connector 21"/>
                      <p:cNvCxnSpPr/>
                      <p:nvPr/>
                    </p:nvCxnSpPr>
                    <p:spPr>
                      <a:xfrm>
                        <a:off x="1606550" y="3475726"/>
                        <a:ext cx="323850" cy="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847850" y="3126992"/>
                        <a:ext cx="1713179" cy="738664"/>
                      </a:xfrm>
                      <a:prstGeom prst="rect">
                        <a:avLst/>
                      </a:prstGeom>
                      <a:noFill/>
                    </p:spPr>
                    <p:txBody>
                      <a:bodyPr wrap="none" rtlCol="0">
                        <a:spAutoFit/>
                      </a:bodyPr>
                      <a:lstStyle/>
                      <a:p>
                        <a:r>
                          <a:rPr lang="en-US" sz="1400" dirty="0"/>
                          <a:t>time interval </a:t>
                        </a:r>
                      </a:p>
                      <a:p>
                        <a:r>
                          <a:rPr lang="en-US" sz="1400" dirty="0"/>
                          <a:t>probed for </a:t>
                        </a:r>
                      </a:p>
                      <a:p>
                        <a:r>
                          <a:rPr lang="en-US" sz="1400" dirty="0"/>
                          <a:t>delayed (ion) signals</a:t>
                        </a:r>
                      </a:p>
                    </p:txBody>
                  </p:sp>
                </p:grpSp>
                <p:sp>
                  <p:nvSpPr>
                    <p:cNvPr id="27" name="TextBox 26"/>
                    <p:cNvSpPr txBox="1"/>
                    <p:nvPr/>
                  </p:nvSpPr>
                  <p:spPr>
                    <a:xfrm>
                      <a:off x="827651" y="2477836"/>
                      <a:ext cx="3083975" cy="307777"/>
                    </a:xfrm>
                    <a:prstGeom prst="rect">
                      <a:avLst/>
                    </a:prstGeom>
                    <a:noFill/>
                  </p:spPr>
                  <p:txBody>
                    <a:bodyPr wrap="square" rtlCol="0">
                      <a:spAutoFit/>
                    </a:bodyPr>
                    <a:lstStyle/>
                    <a:p>
                      <a:r>
                        <a:rPr lang="en-US" sz="1400" dirty="0"/>
                        <a:t>    signal              no ion signal  </a:t>
                      </a:r>
                    </a:p>
                  </p:txBody>
                </p:sp>
                <p:sp>
                  <p:nvSpPr>
                    <p:cNvPr id="28" name="TextBox 27"/>
                    <p:cNvSpPr txBox="1"/>
                    <p:nvPr/>
                  </p:nvSpPr>
                  <p:spPr>
                    <a:xfrm>
                      <a:off x="4409051" y="4724400"/>
                      <a:ext cx="886849" cy="307777"/>
                    </a:xfrm>
                    <a:prstGeom prst="rect">
                      <a:avLst/>
                    </a:prstGeom>
                    <a:noFill/>
                  </p:spPr>
                  <p:txBody>
                    <a:bodyPr wrap="square" rtlCol="0">
                      <a:spAutoFit/>
                    </a:bodyPr>
                    <a:lstStyle/>
                    <a:p>
                      <a:r>
                        <a:rPr lang="en-US" sz="1400" dirty="0"/>
                        <a:t>    signal           </a:t>
                      </a:r>
                    </a:p>
                  </p:txBody>
                </p:sp>
                <p:sp>
                  <p:nvSpPr>
                    <p:cNvPr id="30" name="TextBox 29"/>
                    <p:cNvSpPr txBox="1"/>
                    <p:nvPr/>
                  </p:nvSpPr>
                  <p:spPr>
                    <a:xfrm>
                      <a:off x="1574800" y="4956253"/>
                      <a:ext cx="1295400" cy="307777"/>
                    </a:xfrm>
                    <a:prstGeom prst="rect">
                      <a:avLst/>
                    </a:prstGeom>
                    <a:noFill/>
                  </p:spPr>
                  <p:txBody>
                    <a:bodyPr wrap="square" rtlCol="0">
                      <a:spAutoFit/>
                    </a:bodyPr>
                    <a:lstStyle/>
                    <a:p>
                      <a:r>
                        <a:rPr lang="en-US" sz="1400" dirty="0"/>
                        <a:t>ion  signal           </a:t>
                      </a:r>
                    </a:p>
                  </p:txBody>
                </p:sp>
                <p:sp>
                  <p:nvSpPr>
                    <p:cNvPr id="31" name="TextBox 30"/>
                    <p:cNvSpPr txBox="1"/>
                    <p:nvPr/>
                  </p:nvSpPr>
                  <p:spPr>
                    <a:xfrm>
                      <a:off x="5481541" y="5082977"/>
                      <a:ext cx="1295400" cy="307777"/>
                    </a:xfrm>
                    <a:prstGeom prst="rect">
                      <a:avLst/>
                    </a:prstGeom>
                    <a:noFill/>
                  </p:spPr>
                  <p:txBody>
                    <a:bodyPr wrap="square" rtlCol="0">
                      <a:spAutoFit/>
                    </a:bodyPr>
                    <a:lstStyle/>
                    <a:p>
                      <a:r>
                        <a:rPr lang="en-US" sz="1400" dirty="0"/>
                        <a:t>ion  signal           </a:t>
                      </a:r>
                    </a:p>
                  </p:txBody>
                </p:sp>
              </p:grpSp>
              <p:sp>
                <p:nvSpPr>
                  <p:cNvPr id="37" name="TextBox 36"/>
                  <p:cNvSpPr txBox="1"/>
                  <p:nvPr/>
                </p:nvSpPr>
                <p:spPr>
                  <a:xfrm>
                    <a:off x="5130800" y="3789456"/>
                    <a:ext cx="2260600" cy="307777"/>
                  </a:xfrm>
                  <a:prstGeom prst="rect">
                    <a:avLst/>
                  </a:prstGeom>
                  <a:noFill/>
                </p:spPr>
                <p:txBody>
                  <a:bodyPr wrap="square" rtlCol="0">
                    <a:spAutoFit/>
                  </a:bodyPr>
                  <a:lstStyle/>
                  <a:p>
                    <a:r>
                      <a:rPr lang="en-US" sz="1400" b="1" dirty="0">
                        <a:solidFill>
                          <a:srgbClr val="3366FF"/>
                        </a:solidFill>
                      </a:rPr>
                      <a:t>noise with large amplitude  </a:t>
                    </a:r>
                  </a:p>
                </p:txBody>
              </p:sp>
            </p:grpSp>
            <p:sp>
              <p:nvSpPr>
                <p:cNvPr id="39" name="TextBox 38"/>
                <p:cNvSpPr txBox="1"/>
                <p:nvPr/>
              </p:nvSpPr>
              <p:spPr>
                <a:xfrm>
                  <a:off x="4351158" y="2446667"/>
                  <a:ext cx="3083975" cy="307777"/>
                </a:xfrm>
                <a:prstGeom prst="rect">
                  <a:avLst/>
                </a:prstGeom>
                <a:noFill/>
              </p:spPr>
              <p:txBody>
                <a:bodyPr wrap="square" rtlCol="0">
                  <a:spAutoFit/>
                </a:bodyPr>
                <a:lstStyle/>
                <a:p>
                  <a:r>
                    <a:rPr lang="en-US" sz="1400" dirty="0"/>
                    <a:t>    signal              no ion signal  </a:t>
                  </a:r>
                </a:p>
              </p:txBody>
            </p:sp>
          </p:grpSp>
          <p:sp>
            <p:nvSpPr>
              <p:cNvPr id="41" name="TextBox 40"/>
              <p:cNvSpPr txBox="1"/>
              <p:nvPr/>
            </p:nvSpPr>
            <p:spPr>
              <a:xfrm>
                <a:off x="827651" y="5623063"/>
                <a:ext cx="886849" cy="307777"/>
              </a:xfrm>
              <a:prstGeom prst="rect">
                <a:avLst/>
              </a:prstGeom>
              <a:noFill/>
            </p:spPr>
            <p:txBody>
              <a:bodyPr wrap="square" rtlCol="0">
                <a:spAutoFit/>
              </a:bodyPr>
              <a:lstStyle/>
              <a:p>
                <a:r>
                  <a:rPr lang="en-US" sz="1400" dirty="0"/>
                  <a:t>    signal           </a:t>
                </a:r>
              </a:p>
            </p:txBody>
          </p:sp>
        </p:grpSp>
      </p:grpSp>
      <p:graphicFrame>
        <p:nvGraphicFramePr>
          <p:cNvPr id="44" name="Object 43"/>
          <p:cNvGraphicFramePr>
            <a:graphicFrameLocks noChangeAspect="1"/>
          </p:cNvGraphicFramePr>
          <p:nvPr>
            <p:extLst/>
          </p:nvPr>
        </p:nvGraphicFramePr>
        <p:xfrm>
          <a:off x="7446963" y="2560638"/>
          <a:ext cx="1474787" cy="3819525"/>
        </p:xfrm>
        <a:graphic>
          <a:graphicData uri="http://schemas.openxmlformats.org/presentationml/2006/ole">
            <mc:AlternateContent xmlns:mc="http://schemas.openxmlformats.org/markup-compatibility/2006">
              <mc:Choice xmlns:v="urn:schemas-microsoft-com:vml" Requires="v">
                <p:oleObj spid="_x0000_s1062" name="Equation" r:id="rId5" imgW="1460500" imgH="3784600" progId="Equation.DSMT4">
                  <p:embed/>
                </p:oleObj>
              </mc:Choice>
              <mc:Fallback>
                <p:oleObj name="Equation" r:id="rId5" imgW="1460500" imgH="3784600" progId="Equation.DSMT4">
                  <p:embed/>
                  <p:pic>
                    <p:nvPicPr>
                      <p:cNvPr id="44" name="Object 43"/>
                      <p:cNvPicPr/>
                      <p:nvPr/>
                    </p:nvPicPr>
                    <p:blipFill>
                      <a:blip r:embed="rId6"/>
                      <a:stretch>
                        <a:fillRect/>
                      </a:stretch>
                    </p:blipFill>
                    <p:spPr>
                      <a:xfrm>
                        <a:off x="7446963" y="2560638"/>
                        <a:ext cx="1474787" cy="3819525"/>
                      </a:xfrm>
                      <a:prstGeom prst="rect">
                        <a:avLst/>
                      </a:prstGeom>
                      <a:solidFill>
                        <a:schemeClr val="bg1">
                          <a:lumMod val="85000"/>
                        </a:schemeClr>
                      </a:solidFill>
                    </p:spPr>
                  </p:pic>
                </p:oleObj>
              </mc:Fallback>
            </mc:AlternateContent>
          </a:graphicData>
        </a:graphic>
      </p:graphicFrame>
      <p:sp>
        <p:nvSpPr>
          <p:cNvPr id="46" name="TextBox 45"/>
          <p:cNvSpPr txBox="1"/>
          <p:nvPr/>
        </p:nvSpPr>
        <p:spPr>
          <a:xfrm>
            <a:off x="1997755" y="5490653"/>
            <a:ext cx="1144455" cy="400110"/>
          </a:xfrm>
          <a:prstGeom prst="rect">
            <a:avLst/>
          </a:prstGeom>
          <a:noFill/>
        </p:spPr>
        <p:txBody>
          <a:bodyPr wrap="none" rtlCol="0">
            <a:spAutoFit/>
          </a:bodyPr>
          <a:lstStyle/>
          <a:p>
            <a:r>
              <a:rPr lang="en-US" sz="2000" b="1" i="1" dirty="0" err="1">
                <a:solidFill>
                  <a:srgbClr val="FF0000"/>
                </a:solidFill>
                <a:latin typeface="Times New Roman"/>
                <a:cs typeface="Times New Roman"/>
              </a:rPr>
              <a:t>A</a:t>
            </a:r>
            <a:r>
              <a:rPr lang="en-US" sz="2000" b="1" baseline="-25000" dirty="0" err="1">
                <a:solidFill>
                  <a:srgbClr val="FF0000"/>
                </a:solidFill>
                <a:latin typeface="Times New Roman"/>
                <a:cs typeface="Times New Roman"/>
              </a:rPr>
              <a:t>thr</a:t>
            </a:r>
            <a:r>
              <a:rPr lang="en-US" sz="2000" b="1" dirty="0">
                <a:solidFill>
                  <a:srgbClr val="FF0000"/>
                </a:solidFill>
                <a:latin typeface="Times New Roman"/>
                <a:cs typeface="Times New Roman"/>
              </a:rPr>
              <a:t>=233</a:t>
            </a:r>
          </a:p>
        </p:txBody>
      </p:sp>
    </p:spTree>
    <p:extLst>
      <p:ext uri="{BB962C8B-B14F-4D97-AF65-F5344CB8AC3E}">
        <p14:creationId xmlns:p14="http://schemas.microsoft.com/office/powerpoint/2010/main" val="20468715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7"/>
          <p:cNvSpPr txBox="1">
            <a:spLocks noChangeArrowheads="1"/>
          </p:cNvSpPr>
          <p:nvPr/>
        </p:nvSpPr>
        <p:spPr bwMode="auto">
          <a:xfrm>
            <a:off x="391122" y="442924"/>
            <a:ext cx="8295677" cy="546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x-none" sz="2953" dirty="0">
                <a:solidFill>
                  <a:srgbClr val="008000"/>
                </a:solidFill>
                <a:latin typeface="Times New Roman" charset="0"/>
              </a:rPr>
              <a:t>Results from Summer 2018 Ion-Feedback Studies</a:t>
            </a:r>
          </a:p>
        </p:txBody>
      </p:sp>
      <p:sp>
        <p:nvSpPr>
          <p:cNvPr id="3" name="Slide Number Placeholder 2"/>
          <p:cNvSpPr>
            <a:spLocks noGrp="1"/>
          </p:cNvSpPr>
          <p:nvPr>
            <p:ph type="sldNum" sz="quarter" idx="12"/>
          </p:nvPr>
        </p:nvSpPr>
        <p:spPr/>
        <p:txBody>
          <a:bodyPr/>
          <a:lstStyle/>
          <a:p>
            <a:fld id="{8F85DECE-709F-5547-99FE-06FE97115E35}" type="slidenum">
              <a:rPr lang="en-US" smtClean="0"/>
              <a:t>41</a:t>
            </a:fld>
            <a:endParaRPr lang="en-US"/>
          </a:p>
        </p:txBody>
      </p:sp>
      <p:sp>
        <p:nvSpPr>
          <p:cNvPr id="6" name="CustomShape 7"/>
          <p:cNvSpPr/>
          <p:nvPr/>
        </p:nvSpPr>
        <p:spPr>
          <a:xfrm>
            <a:off x="424233" y="1044390"/>
            <a:ext cx="8262565" cy="50973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r>
              <a:rPr lang="en-GB" b="1" dirty="0">
                <a:solidFill>
                  <a:srgbClr val="000000"/>
                </a:solidFill>
                <a:latin typeface="Arial"/>
                <a:ea typeface="DejaVu Sans"/>
              </a:rPr>
              <a:t>10-</a:t>
            </a:r>
            <a:r>
              <a:rPr lang="en-US" altLang="x-none" b="1" dirty="0" err="1">
                <a:latin typeface="Arial" charset="0"/>
                <a:ea typeface="ＭＳ Ｐゴシック" charset="-128"/>
                <a:sym typeface="Arial" charset="0"/>
              </a:rPr>
              <a:t>μm</a:t>
            </a:r>
            <a:r>
              <a:rPr lang="en-US" altLang="x-none" b="1" dirty="0">
                <a:latin typeface="Arial" charset="0"/>
                <a:ea typeface="ＭＳ Ｐゴシック" charset="-128"/>
                <a:sym typeface="Arial" charset="0"/>
              </a:rPr>
              <a:t> Planacon: Ion Feedback </a:t>
            </a:r>
            <a:endParaRPr b="1" dirty="0"/>
          </a:p>
        </p:txBody>
      </p:sp>
      <p:sp>
        <p:nvSpPr>
          <p:cNvPr id="5" name="CustomShape 2"/>
          <p:cNvSpPr/>
          <p:nvPr/>
        </p:nvSpPr>
        <p:spPr>
          <a:xfrm>
            <a:off x="0" y="1365585"/>
            <a:ext cx="9143999" cy="1047416"/>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lstStyle/>
          <a:p>
            <a:pPr marL="285750" indent="-285750">
              <a:buFont typeface="Arial"/>
              <a:buChar char="•"/>
            </a:pPr>
            <a:r>
              <a:rPr lang="it-IT" spc="-1" dirty="0">
                <a:solidFill>
                  <a:srgbClr val="000000"/>
                </a:solidFill>
                <a:uFill>
                  <a:solidFill>
                    <a:srgbClr val="FFFFFF"/>
                  </a:solidFill>
                </a:uFill>
                <a:latin typeface="Arial"/>
                <a:cs typeface="Arial"/>
              </a:rPr>
              <a:t>Too </a:t>
            </a:r>
            <a:r>
              <a:rPr lang="it-IT" spc="-1" dirty="0" err="1">
                <a:solidFill>
                  <a:srgbClr val="000000"/>
                </a:solidFill>
                <a:uFill>
                  <a:solidFill>
                    <a:srgbClr val="FFFFFF"/>
                  </a:solidFill>
                </a:uFill>
                <a:latin typeface="Arial"/>
                <a:cs typeface="Arial"/>
              </a:rPr>
              <a:t>low</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A</a:t>
            </a:r>
            <a:r>
              <a:rPr lang="it-IT" spc="-1" baseline="-25000" dirty="0" err="1">
                <a:solidFill>
                  <a:srgbClr val="000000"/>
                </a:solidFill>
                <a:uFill>
                  <a:solidFill>
                    <a:srgbClr val="FFFFFF"/>
                  </a:solidFill>
                </a:uFill>
                <a:latin typeface="Arial"/>
                <a:cs typeface="Arial"/>
              </a:rPr>
              <a:t>thr</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leads</a:t>
            </a:r>
            <a:r>
              <a:rPr lang="it-IT" spc="-1" dirty="0">
                <a:solidFill>
                  <a:srgbClr val="000000"/>
                </a:solidFill>
                <a:uFill>
                  <a:solidFill>
                    <a:srgbClr val="FFFFFF"/>
                  </a:solidFill>
                </a:uFill>
                <a:latin typeface="Arial"/>
                <a:cs typeface="Arial"/>
              </a:rPr>
              <a:t> to an </a:t>
            </a:r>
            <a:r>
              <a:rPr lang="it-IT" spc="-1" dirty="0" err="1">
                <a:solidFill>
                  <a:srgbClr val="000000"/>
                </a:solidFill>
                <a:uFill>
                  <a:solidFill>
                    <a:srgbClr val="FFFFFF"/>
                  </a:solidFill>
                </a:uFill>
                <a:latin typeface="Arial"/>
                <a:cs typeface="Arial"/>
              </a:rPr>
              <a:t>overestimate</a:t>
            </a:r>
            <a:r>
              <a:rPr lang="it-IT" spc="-1" dirty="0">
                <a:solidFill>
                  <a:srgbClr val="000000"/>
                </a:solidFill>
                <a:uFill>
                  <a:solidFill>
                    <a:srgbClr val="FFFFFF"/>
                  </a:solidFill>
                </a:uFill>
                <a:latin typeface="Arial"/>
                <a:cs typeface="Arial"/>
              </a:rPr>
              <a:t> of the </a:t>
            </a:r>
            <a:r>
              <a:rPr lang="it-IT" spc="-1" dirty="0" err="1">
                <a:solidFill>
                  <a:srgbClr val="000000"/>
                </a:solidFill>
                <a:uFill>
                  <a:solidFill>
                    <a:srgbClr val="FFFFFF"/>
                  </a:solidFill>
                </a:uFill>
                <a:latin typeface="Arial"/>
                <a:cs typeface="Arial"/>
              </a:rPr>
              <a:t>ion</a:t>
            </a:r>
            <a:r>
              <a:rPr lang="it-IT" spc="-1" dirty="0">
                <a:solidFill>
                  <a:srgbClr val="000000"/>
                </a:solidFill>
                <a:uFill>
                  <a:solidFill>
                    <a:srgbClr val="FFFFFF"/>
                  </a:solidFill>
                </a:uFill>
                <a:latin typeface="Arial"/>
                <a:cs typeface="Arial"/>
              </a:rPr>
              <a:t>-feedback rate due to some </a:t>
            </a:r>
            <a:r>
              <a:rPr lang="it-IT" spc="-1" dirty="0" err="1">
                <a:solidFill>
                  <a:srgbClr val="000000"/>
                </a:solidFill>
                <a:uFill>
                  <a:solidFill>
                    <a:srgbClr val="FFFFFF"/>
                  </a:solidFill>
                </a:uFill>
                <a:latin typeface="Arial"/>
                <a:cs typeface="Arial"/>
              </a:rPr>
              <a:t>noisy</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waveforms</a:t>
            </a:r>
            <a:r>
              <a:rPr lang="it-IT" spc="-1" dirty="0">
                <a:solidFill>
                  <a:srgbClr val="000000"/>
                </a:solidFill>
                <a:uFill>
                  <a:solidFill>
                    <a:srgbClr val="FFFFFF"/>
                  </a:solidFill>
                </a:uFill>
                <a:latin typeface="Arial"/>
                <a:cs typeface="Arial"/>
              </a:rPr>
              <a:t>. </a:t>
            </a:r>
            <a:r>
              <a:rPr lang="it-IT" spc="-1" dirty="0" err="1">
                <a:solidFill>
                  <a:srgbClr val="FF0000"/>
                </a:solidFill>
                <a:uFill>
                  <a:solidFill>
                    <a:srgbClr val="FFFFFF"/>
                  </a:solidFill>
                </a:uFill>
                <a:latin typeface="Arial"/>
                <a:cs typeface="Arial"/>
              </a:rPr>
              <a:t>A</a:t>
            </a:r>
            <a:r>
              <a:rPr lang="it-IT" spc="-1" baseline="-25000" dirty="0" err="1">
                <a:solidFill>
                  <a:srgbClr val="FF0000"/>
                </a:solidFill>
                <a:uFill>
                  <a:solidFill>
                    <a:srgbClr val="FFFFFF"/>
                  </a:solidFill>
                </a:uFill>
                <a:latin typeface="Arial"/>
                <a:cs typeface="Arial"/>
              </a:rPr>
              <a:t>thr</a:t>
            </a:r>
            <a:r>
              <a:rPr lang="it-IT" spc="-1" dirty="0">
                <a:solidFill>
                  <a:srgbClr val="FF0000"/>
                </a:solidFill>
                <a:uFill>
                  <a:solidFill>
                    <a:srgbClr val="FFFFFF"/>
                  </a:solidFill>
                </a:uFill>
                <a:latin typeface="Arial"/>
                <a:cs typeface="Arial"/>
              </a:rPr>
              <a:t>=233</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is</a:t>
            </a:r>
            <a:r>
              <a:rPr lang="it-IT" spc="-1" dirty="0">
                <a:solidFill>
                  <a:srgbClr val="000000"/>
                </a:solidFill>
                <a:uFill>
                  <a:solidFill>
                    <a:srgbClr val="FFFFFF"/>
                  </a:solidFill>
                </a:uFill>
                <a:latin typeface="Arial"/>
                <a:cs typeface="Arial"/>
              </a:rPr>
              <a:t> the </a:t>
            </a:r>
            <a:r>
              <a:rPr lang="it-IT" spc="-1" dirty="0">
                <a:solidFill>
                  <a:srgbClr val="FF0000"/>
                </a:solidFill>
                <a:uFill>
                  <a:solidFill>
                    <a:srgbClr val="FFFFFF"/>
                  </a:solidFill>
                </a:uFill>
                <a:latin typeface="Arial"/>
                <a:cs typeface="Arial"/>
              </a:rPr>
              <a:t>best </a:t>
            </a:r>
            <a:r>
              <a:rPr lang="it-IT" spc="-1" dirty="0" err="1">
                <a:solidFill>
                  <a:srgbClr val="FF0000"/>
                </a:solidFill>
                <a:uFill>
                  <a:solidFill>
                    <a:srgbClr val="FFFFFF"/>
                  </a:solidFill>
                </a:uFill>
                <a:latin typeface="Arial"/>
                <a:cs typeface="Arial"/>
              </a:rPr>
              <a:t>empirically</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found</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value</a:t>
            </a:r>
            <a:r>
              <a:rPr lang="it-IT" spc="-1" dirty="0">
                <a:solidFill>
                  <a:srgbClr val="000000"/>
                </a:solidFill>
                <a:uFill>
                  <a:solidFill>
                    <a:srgbClr val="FFFFFF"/>
                  </a:solidFill>
                </a:uFill>
                <a:latin typeface="Arial"/>
                <a:cs typeface="Arial"/>
              </a:rPr>
              <a:t> for </a:t>
            </a:r>
            <a:r>
              <a:rPr lang="it-IT" spc="-1" dirty="0" err="1">
                <a:solidFill>
                  <a:srgbClr val="000000"/>
                </a:solidFill>
                <a:uFill>
                  <a:solidFill>
                    <a:srgbClr val="FFFFFF"/>
                  </a:solidFill>
                </a:uFill>
                <a:latin typeface="Arial"/>
                <a:cs typeface="Arial"/>
              </a:rPr>
              <a:t>Summer</a:t>
            </a:r>
            <a:r>
              <a:rPr lang="it-IT" spc="-1" dirty="0">
                <a:solidFill>
                  <a:srgbClr val="000000"/>
                </a:solidFill>
                <a:uFill>
                  <a:solidFill>
                    <a:srgbClr val="FFFFFF"/>
                  </a:solidFill>
                </a:uFill>
                <a:latin typeface="Arial"/>
                <a:cs typeface="Arial"/>
              </a:rPr>
              <a:t> 2018 data.</a:t>
            </a:r>
          </a:p>
          <a:p>
            <a:pPr marL="285750" indent="-285750">
              <a:spcBef>
                <a:spcPts val="1200"/>
              </a:spcBef>
              <a:buFont typeface="Arial"/>
              <a:buChar char="•"/>
            </a:pPr>
            <a:r>
              <a:rPr lang="it-IT" b="1" spc="-1" dirty="0" err="1">
                <a:solidFill>
                  <a:srgbClr val="FF0000"/>
                </a:solidFill>
                <a:uFill>
                  <a:solidFill>
                    <a:srgbClr val="FFFFFF"/>
                  </a:solidFill>
                </a:uFill>
                <a:latin typeface="Arial"/>
                <a:cs typeface="Arial"/>
              </a:rPr>
              <a:t>Problem</a:t>
            </a:r>
            <a:r>
              <a:rPr lang="it-IT" b="1" spc="-1" dirty="0">
                <a:solidFill>
                  <a:srgbClr val="FF0000"/>
                </a:solidFill>
                <a:uFill>
                  <a:solidFill>
                    <a:srgbClr val="FFFFFF"/>
                  </a:solidFill>
                </a:uFill>
                <a:latin typeface="Arial"/>
                <a:cs typeface="Arial"/>
              </a:rPr>
              <a:t>:</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Waveforms</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where</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A</a:t>
            </a:r>
            <a:r>
              <a:rPr lang="it-IT" spc="-1" baseline="-25000" dirty="0" err="1">
                <a:solidFill>
                  <a:srgbClr val="000000"/>
                </a:solidFill>
                <a:uFill>
                  <a:solidFill>
                    <a:srgbClr val="FFFFFF"/>
                  </a:solidFill>
                </a:uFill>
                <a:latin typeface="Arial"/>
                <a:cs typeface="Arial"/>
              </a:rPr>
              <a:t>signal</a:t>
            </a:r>
            <a:r>
              <a:rPr lang="it-IT" spc="-1" dirty="0">
                <a:solidFill>
                  <a:srgbClr val="000000"/>
                </a:solidFill>
                <a:uFill>
                  <a:solidFill>
                    <a:srgbClr val="FFFFFF"/>
                  </a:solidFill>
                </a:uFill>
                <a:latin typeface="Arial"/>
                <a:cs typeface="Arial"/>
              </a:rPr>
              <a:t> &lt; A </a:t>
            </a:r>
            <a:r>
              <a:rPr lang="it-IT" spc="-1" baseline="-25000" dirty="0" err="1">
                <a:solidFill>
                  <a:srgbClr val="000000"/>
                </a:solidFill>
                <a:uFill>
                  <a:solidFill>
                    <a:srgbClr val="FFFFFF"/>
                  </a:solidFill>
                </a:uFill>
                <a:latin typeface="Arial"/>
                <a:cs typeface="Arial"/>
              </a:rPr>
              <a:t>thr</a:t>
            </a:r>
            <a:r>
              <a:rPr lang="it-IT" spc="-1" baseline="-25000" dirty="0">
                <a:solidFill>
                  <a:srgbClr val="000000"/>
                </a:solidFill>
                <a:uFill>
                  <a:solidFill>
                    <a:srgbClr val="FFFFFF"/>
                  </a:solidFill>
                </a:uFill>
                <a:latin typeface="Arial"/>
                <a:cs typeface="Arial"/>
              </a:rPr>
              <a:t> </a:t>
            </a:r>
            <a:r>
              <a:rPr lang="it-IT" spc="-1" dirty="0">
                <a:solidFill>
                  <a:srgbClr val="000000"/>
                </a:solidFill>
                <a:uFill>
                  <a:solidFill>
                    <a:srgbClr val="FFFFFF"/>
                  </a:solidFill>
                </a:uFill>
                <a:latin typeface="Arial"/>
                <a:cs typeface="Arial"/>
              </a:rPr>
              <a:t>or/and </a:t>
            </a:r>
            <a:r>
              <a:rPr lang="it-IT" spc="-1" dirty="0" err="1">
                <a:solidFill>
                  <a:srgbClr val="000000"/>
                </a:solidFill>
                <a:uFill>
                  <a:solidFill>
                    <a:srgbClr val="FFFFFF"/>
                  </a:solidFill>
                </a:uFill>
                <a:latin typeface="Arial"/>
                <a:cs typeface="Arial"/>
              </a:rPr>
              <a:t>A</a:t>
            </a:r>
            <a:r>
              <a:rPr lang="it-IT" spc="-1" baseline="-25000" dirty="0" err="1">
                <a:solidFill>
                  <a:srgbClr val="000000"/>
                </a:solidFill>
                <a:uFill>
                  <a:solidFill>
                    <a:srgbClr val="FFFFFF"/>
                  </a:solidFill>
                </a:uFill>
                <a:latin typeface="Arial"/>
                <a:cs typeface="Arial"/>
              </a:rPr>
              <a:t>ions</a:t>
            </a:r>
            <a:r>
              <a:rPr lang="it-IT" spc="-1" baseline="-25000" dirty="0">
                <a:solidFill>
                  <a:srgbClr val="000000"/>
                </a:solidFill>
                <a:uFill>
                  <a:solidFill>
                    <a:srgbClr val="FFFFFF"/>
                  </a:solidFill>
                </a:uFill>
                <a:latin typeface="Arial"/>
                <a:cs typeface="Arial"/>
              </a:rPr>
              <a:t> </a:t>
            </a:r>
            <a:r>
              <a:rPr lang="it-IT" spc="-1" dirty="0">
                <a:solidFill>
                  <a:srgbClr val="000000"/>
                </a:solidFill>
                <a:uFill>
                  <a:solidFill>
                    <a:srgbClr val="FFFFFF"/>
                  </a:solidFill>
                </a:uFill>
                <a:latin typeface="Arial"/>
                <a:cs typeface="Arial"/>
              </a:rPr>
              <a:t>&lt; A </a:t>
            </a:r>
            <a:r>
              <a:rPr lang="it-IT" spc="-1" baseline="-25000" dirty="0" err="1">
                <a:solidFill>
                  <a:srgbClr val="000000"/>
                </a:solidFill>
                <a:uFill>
                  <a:solidFill>
                    <a:srgbClr val="FFFFFF"/>
                  </a:solidFill>
                </a:uFill>
                <a:latin typeface="Arial"/>
                <a:cs typeface="Arial"/>
              </a:rPr>
              <a:t>thr</a:t>
            </a:r>
            <a:r>
              <a:rPr lang="it-IT" spc="-1" baseline="-25000" dirty="0">
                <a:solidFill>
                  <a:srgbClr val="000000"/>
                </a:solidFill>
                <a:uFill>
                  <a:solidFill>
                    <a:srgbClr val="FFFFFF"/>
                  </a:solidFill>
                </a:uFill>
                <a:latin typeface="Arial"/>
                <a:cs typeface="Arial"/>
              </a:rPr>
              <a:t> </a:t>
            </a:r>
            <a:r>
              <a:rPr lang="it-IT" spc="-1" dirty="0">
                <a:solidFill>
                  <a:srgbClr val="000000"/>
                </a:solidFill>
                <a:uFill>
                  <a:solidFill>
                    <a:srgbClr val="FFFFFF"/>
                  </a:solidFill>
                </a:uFill>
                <a:latin typeface="Arial"/>
                <a:cs typeface="Arial"/>
              </a:rPr>
              <a:t>are </a:t>
            </a:r>
            <a:r>
              <a:rPr lang="it-IT" spc="-1" dirty="0" err="1">
                <a:solidFill>
                  <a:srgbClr val="000000"/>
                </a:solidFill>
                <a:uFill>
                  <a:solidFill>
                    <a:srgbClr val="FFFFFF"/>
                  </a:solidFill>
                </a:uFill>
                <a:latin typeface="Arial"/>
                <a:cs typeface="Arial"/>
              </a:rPr>
              <a:t>not</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taken</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into</a:t>
            </a:r>
            <a:r>
              <a:rPr lang="it-IT" spc="-1" dirty="0">
                <a:solidFill>
                  <a:srgbClr val="000000"/>
                </a:solidFill>
                <a:uFill>
                  <a:solidFill>
                    <a:srgbClr val="FFFFFF"/>
                  </a:solidFill>
                </a:uFill>
                <a:latin typeface="Arial"/>
                <a:cs typeface="Arial"/>
              </a:rPr>
              <a:t> account.</a:t>
            </a:r>
          </a:p>
        </p:txBody>
      </p:sp>
      <p:sp>
        <p:nvSpPr>
          <p:cNvPr id="45" name="CustomShape 2"/>
          <p:cNvSpPr/>
          <p:nvPr/>
        </p:nvSpPr>
        <p:spPr>
          <a:xfrm>
            <a:off x="152401" y="5993471"/>
            <a:ext cx="8991600" cy="1047416"/>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lstStyle/>
          <a:p>
            <a:pPr marL="285750" indent="-285750">
              <a:buFont typeface="Arial"/>
              <a:buChar char="•"/>
            </a:pPr>
            <a:r>
              <a:rPr lang="it-IT" i="1" spc="-1" dirty="0">
                <a:solidFill>
                  <a:srgbClr val="000000"/>
                </a:solidFill>
                <a:uFill>
                  <a:solidFill>
                    <a:srgbClr val="FFFFFF"/>
                  </a:solidFill>
                </a:uFill>
                <a:latin typeface="Times New Roman"/>
                <a:cs typeface="Times New Roman"/>
              </a:rPr>
              <a:t>Rate</a:t>
            </a:r>
            <a:r>
              <a:rPr lang="it-IT" spc="-1" dirty="0">
                <a:solidFill>
                  <a:srgbClr val="000000"/>
                </a:solidFill>
                <a:uFill>
                  <a:solidFill>
                    <a:srgbClr val="FFFFFF"/>
                  </a:solidFill>
                </a:uFill>
                <a:latin typeface="Times New Roman"/>
                <a:cs typeface="Times New Roman"/>
              </a:rPr>
              <a:t> </a:t>
            </a:r>
            <a:r>
              <a:rPr lang="it-IT" spc="-1" dirty="0" err="1">
                <a:solidFill>
                  <a:srgbClr val="000000"/>
                </a:solidFill>
                <a:uFill>
                  <a:solidFill>
                    <a:srgbClr val="FFFFFF"/>
                  </a:solidFill>
                </a:uFill>
                <a:latin typeface="Arial"/>
                <a:cs typeface="Arial"/>
              </a:rPr>
              <a:t>is</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evaluated</a:t>
            </a:r>
            <a:r>
              <a:rPr lang="it-IT" spc="-1" dirty="0">
                <a:solidFill>
                  <a:srgbClr val="000000"/>
                </a:solidFill>
                <a:uFill>
                  <a:solidFill>
                    <a:srgbClr val="FFFFFF"/>
                  </a:solidFill>
                </a:uFill>
                <a:latin typeface="Arial"/>
                <a:cs typeface="Arial"/>
              </a:rPr>
              <a:t> over a </a:t>
            </a:r>
            <a:r>
              <a:rPr lang="it-IT" spc="-1" dirty="0" err="1">
                <a:solidFill>
                  <a:srgbClr val="000000"/>
                </a:solidFill>
                <a:uFill>
                  <a:solidFill>
                    <a:srgbClr val="FFFFFF"/>
                  </a:solidFill>
                </a:uFill>
                <a:latin typeface="Arial"/>
                <a:cs typeface="Arial"/>
              </a:rPr>
              <a:t>range</a:t>
            </a:r>
            <a:r>
              <a:rPr lang="it-IT" spc="-1" dirty="0">
                <a:solidFill>
                  <a:srgbClr val="000000"/>
                </a:solidFill>
                <a:uFill>
                  <a:solidFill>
                    <a:srgbClr val="FFFFFF"/>
                  </a:solidFill>
                </a:uFill>
                <a:latin typeface="Arial"/>
                <a:cs typeface="Arial"/>
              </a:rPr>
              <a:t> of </a:t>
            </a:r>
            <a:r>
              <a:rPr lang="it-IT" spc="-1" dirty="0" err="1">
                <a:solidFill>
                  <a:srgbClr val="000000"/>
                </a:solidFill>
                <a:uFill>
                  <a:solidFill>
                    <a:srgbClr val="FFFFFF"/>
                  </a:solidFill>
                </a:uFill>
                <a:latin typeface="Arial"/>
                <a:cs typeface="Arial"/>
              </a:rPr>
              <a:t>A</a:t>
            </a:r>
            <a:r>
              <a:rPr lang="it-IT" spc="-1" baseline="-25000" dirty="0" err="1">
                <a:solidFill>
                  <a:srgbClr val="000000"/>
                </a:solidFill>
                <a:uFill>
                  <a:solidFill>
                    <a:srgbClr val="FFFFFF"/>
                  </a:solidFill>
                </a:uFill>
                <a:latin typeface="Arial"/>
                <a:cs typeface="Arial"/>
              </a:rPr>
              <a:t>thr</a:t>
            </a:r>
            <a:r>
              <a:rPr lang="it-IT" spc="-1" baseline="-25000" dirty="0">
                <a:solidFill>
                  <a:srgbClr val="000000"/>
                </a:solidFill>
                <a:uFill>
                  <a:solidFill>
                    <a:srgbClr val="FFFFFF"/>
                  </a:solidFill>
                </a:uFill>
                <a:latin typeface="Arial"/>
                <a:cs typeface="Arial"/>
              </a:rPr>
              <a:t>.</a:t>
            </a:r>
            <a:r>
              <a:rPr lang="it-IT" spc="-1" dirty="0">
                <a:solidFill>
                  <a:srgbClr val="000000"/>
                </a:solidFill>
                <a:uFill>
                  <a:solidFill>
                    <a:srgbClr val="FFFFFF"/>
                  </a:solidFill>
                </a:uFill>
                <a:latin typeface="Arial"/>
                <a:cs typeface="Arial"/>
              </a:rPr>
              <a:t> </a:t>
            </a:r>
            <a:r>
              <a:rPr lang="it-IT" i="1" spc="-1" dirty="0">
                <a:solidFill>
                  <a:srgbClr val="000000"/>
                </a:solidFill>
                <a:uFill>
                  <a:solidFill>
                    <a:srgbClr val="FFFFFF"/>
                  </a:solidFill>
                </a:uFill>
                <a:latin typeface="Times New Roman"/>
                <a:cs typeface="Times New Roman"/>
              </a:rPr>
              <a:t>Rate</a:t>
            </a:r>
            <a:r>
              <a:rPr lang="it-IT" spc="-1" dirty="0">
                <a:solidFill>
                  <a:srgbClr val="000000"/>
                </a:solidFill>
                <a:uFill>
                  <a:solidFill>
                    <a:srgbClr val="FFFFFF"/>
                  </a:solidFill>
                </a:uFill>
                <a:latin typeface="Times New Roman"/>
                <a:cs typeface="Times New Roman"/>
              </a:rPr>
              <a:t>(</a:t>
            </a:r>
            <a:r>
              <a:rPr lang="it-IT" spc="-1" dirty="0" err="1">
                <a:solidFill>
                  <a:srgbClr val="000000"/>
                </a:solidFill>
                <a:uFill>
                  <a:solidFill>
                    <a:srgbClr val="FFFFFF"/>
                  </a:solidFill>
                </a:uFill>
                <a:latin typeface="Times New Roman"/>
                <a:cs typeface="Times New Roman"/>
              </a:rPr>
              <a:t>A</a:t>
            </a:r>
            <a:r>
              <a:rPr lang="it-IT" spc="-1" baseline="-25000" dirty="0" err="1">
                <a:solidFill>
                  <a:srgbClr val="000000"/>
                </a:solidFill>
                <a:uFill>
                  <a:solidFill>
                    <a:srgbClr val="FFFFFF"/>
                  </a:solidFill>
                </a:uFill>
                <a:latin typeface="Times New Roman"/>
                <a:cs typeface="Times New Roman"/>
              </a:rPr>
              <a:t>thr</a:t>
            </a:r>
            <a:r>
              <a:rPr lang="it-IT" spc="-1" dirty="0">
                <a:solidFill>
                  <a:srgbClr val="000000"/>
                </a:solidFill>
                <a:uFill>
                  <a:solidFill>
                    <a:srgbClr val="FFFFFF"/>
                  </a:solidFill>
                </a:uFill>
                <a:latin typeface="Times New Roman"/>
                <a:cs typeface="Times New Roman"/>
              </a:rPr>
              <a:t>=</a:t>
            </a:r>
            <a:r>
              <a:rPr lang="it-IT" spc="-1" dirty="0" err="1">
                <a:solidFill>
                  <a:srgbClr val="000000"/>
                </a:solidFill>
                <a:uFill>
                  <a:solidFill>
                    <a:srgbClr val="FFFFFF"/>
                  </a:solidFill>
                </a:uFill>
                <a:latin typeface="Times New Roman"/>
                <a:cs typeface="Times New Roman"/>
              </a:rPr>
              <a:t>Pedestal</a:t>
            </a:r>
            <a:r>
              <a:rPr lang="it-IT" spc="-1" dirty="0">
                <a:solidFill>
                  <a:srgbClr val="000000"/>
                </a:solidFill>
                <a:uFill>
                  <a:solidFill>
                    <a:srgbClr val="FFFFFF"/>
                  </a:solidFill>
                </a:uFill>
                <a:latin typeface="Times New Roman"/>
                <a:cs typeface="Times New Roman"/>
              </a:rPr>
              <a:t>) </a:t>
            </a:r>
            <a:r>
              <a:rPr lang="it-IT" spc="-1" dirty="0" err="1">
                <a:solidFill>
                  <a:srgbClr val="000000"/>
                </a:solidFill>
                <a:uFill>
                  <a:solidFill>
                    <a:srgbClr val="FFFFFF"/>
                  </a:solidFill>
                </a:uFill>
                <a:latin typeface="Arial"/>
                <a:cs typeface="Arial"/>
              </a:rPr>
              <a:t>is</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obtained</a:t>
            </a:r>
            <a:r>
              <a:rPr lang="it-IT" spc="-1" dirty="0">
                <a:solidFill>
                  <a:srgbClr val="000000"/>
                </a:solidFill>
                <a:uFill>
                  <a:solidFill>
                    <a:srgbClr val="FFFFFF"/>
                  </a:solidFill>
                </a:uFill>
                <a:latin typeface="Arial"/>
                <a:cs typeface="Arial"/>
              </a:rPr>
              <a:t> from a linear </a:t>
            </a:r>
            <a:r>
              <a:rPr lang="it-IT" spc="-1" dirty="0" err="1">
                <a:solidFill>
                  <a:srgbClr val="000000"/>
                </a:solidFill>
                <a:uFill>
                  <a:solidFill>
                    <a:srgbClr val="FFFFFF"/>
                  </a:solidFill>
                </a:uFill>
                <a:latin typeface="Arial"/>
                <a:cs typeface="Arial"/>
              </a:rPr>
              <a:t>fit</a:t>
            </a:r>
            <a:r>
              <a:rPr lang="it-IT" spc="-1" dirty="0">
                <a:solidFill>
                  <a:srgbClr val="000000"/>
                </a:solidFill>
                <a:uFill>
                  <a:solidFill>
                    <a:srgbClr val="FFFFFF"/>
                  </a:solidFill>
                </a:uFill>
                <a:latin typeface="Arial"/>
                <a:cs typeface="Arial"/>
              </a:rPr>
              <a:t> to the high-</a:t>
            </a:r>
            <a:r>
              <a:rPr lang="it-IT" spc="-1" dirty="0" err="1">
                <a:solidFill>
                  <a:srgbClr val="000000"/>
                </a:solidFill>
                <a:uFill>
                  <a:solidFill>
                    <a:srgbClr val="FFFFFF"/>
                  </a:solidFill>
                </a:uFill>
                <a:latin typeface="Arial"/>
                <a:cs typeface="Arial"/>
              </a:rPr>
              <a:t>A</a:t>
            </a:r>
            <a:r>
              <a:rPr lang="it-IT" spc="-1" baseline="-25000" dirty="0" err="1">
                <a:solidFill>
                  <a:srgbClr val="000000"/>
                </a:solidFill>
                <a:uFill>
                  <a:solidFill>
                    <a:srgbClr val="FFFFFF"/>
                  </a:solidFill>
                </a:uFill>
                <a:latin typeface="Arial"/>
                <a:cs typeface="Arial"/>
              </a:rPr>
              <a:t>thr</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tail</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This</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is</a:t>
            </a:r>
            <a:r>
              <a:rPr lang="it-IT" spc="-1" dirty="0">
                <a:solidFill>
                  <a:srgbClr val="000000"/>
                </a:solidFill>
                <a:uFill>
                  <a:solidFill>
                    <a:srgbClr val="FFFFFF"/>
                  </a:solidFill>
                </a:uFill>
                <a:latin typeface="Arial"/>
                <a:cs typeface="Arial"/>
              </a:rPr>
              <a:t> the best estimate of the </a:t>
            </a:r>
            <a:r>
              <a:rPr lang="it-IT" spc="-1" dirty="0" err="1">
                <a:solidFill>
                  <a:srgbClr val="000000"/>
                </a:solidFill>
                <a:uFill>
                  <a:solidFill>
                    <a:srgbClr val="FFFFFF"/>
                  </a:solidFill>
                </a:uFill>
                <a:latin typeface="Arial"/>
                <a:cs typeface="Arial"/>
              </a:rPr>
              <a:t>true</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ion</a:t>
            </a:r>
            <a:r>
              <a:rPr lang="it-IT" spc="-1" dirty="0">
                <a:solidFill>
                  <a:srgbClr val="000000"/>
                </a:solidFill>
                <a:uFill>
                  <a:solidFill>
                    <a:srgbClr val="FFFFFF"/>
                  </a:solidFill>
                </a:uFill>
                <a:latin typeface="Arial"/>
                <a:cs typeface="Arial"/>
              </a:rPr>
              <a:t> rate, i.e. </a:t>
            </a:r>
            <a:r>
              <a:rPr lang="it-IT" spc="-1" dirty="0" err="1">
                <a:solidFill>
                  <a:srgbClr val="000000"/>
                </a:solidFill>
                <a:uFill>
                  <a:solidFill>
                    <a:srgbClr val="FFFFFF"/>
                  </a:solidFill>
                </a:uFill>
                <a:latin typeface="Arial"/>
                <a:cs typeface="Arial"/>
              </a:rPr>
              <a:t>as</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would</a:t>
            </a:r>
            <a:r>
              <a:rPr lang="it-IT" spc="-1" dirty="0">
                <a:solidFill>
                  <a:srgbClr val="000000"/>
                </a:solidFill>
                <a:uFill>
                  <a:solidFill>
                    <a:srgbClr val="FFFFFF"/>
                  </a:solidFill>
                </a:uFill>
                <a:latin typeface="Arial"/>
                <a:cs typeface="Arial"/>
              </a:rPr>
              <a:t> be </a:t>
            </a:r>
            <a:r>
              <a:rPr lang="it-IT" spc="-1" dirty="0" err="1">
                <a:solidFill>
                  <a:srgbClr val="000000"/>
                </a:solidFill>
                <a:uFill>
                  <a:solidFill>
                    <a:srgbClr val="FFFFFF"/>
                  </a:solidFill>
                </a:uFill>
                <a:latin typeface="Arial"/>
                <a:cs typeface="Arial"/>
              </a:rPr>
              <a:t>obtained</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if</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there</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were</a:t>
            </a:r>
            <a:r>
              <a:rPr lang="it-IT" spc="-1" dirty="0">
                <a:solidFill>
                  <a:srgbClr val="000000"/>
                </a:solidFill>
                <a:uFill>
                  <a:solidFill>
                    <a:srgbClr val="FFFFFF"/>
                  </a:solidFill>
                </a:uFill>
                <a:latin typeface="Arial"/>
                <a:cs typeface="Arial"/>
              </a:rPr>
              <a:t> no </a:t>
            </a:r>
            <a:r>
              <a:rPr lang="it-IT" spc="-1" dirty="0" err="1">
                <a:solidFill>
                  <a:srgbClr val="000000"/>
                </a:solidFill>
                <a:uFill>
                  <a:solidFill>
                    <a:srgbClr val="FFFFFF"/>
                  </a:solidFill>
                </a:uFill>
                <a:latin typeface="Arial"/>
                <a:cs typeface="Arial"/>
              </a:rPr>
              <a:t>noise</a:t>
            </a:r>
            <a:r>
              <a:rPr lang="it-IT" spc="-1" dirty="0">
                <a:solidFill>
                  <a:srgbClr val="000000"/>
                </a:solidFill>
                <a:uFill>
                  <a:solidFill>
                    <a:srgbClr val="FFFFFF"/>
                  </a:solidFill>
                </a:uFill>
                <a:latin typeface="Arial"/>
                <a:cs typeface="Arial"/>
              </a:rPr>
              <a:t> on the </a:t>
            </a:r>
            <a:r>
              <a:rPr lang="it-IT" spc="-1" dirty="0" err="1">
                <a:solidFill>
                  <a:srgbClr val="000000"/>
                </a:solidFill>
                <a:uFill>
                  <a:solidFill>
                    <a:srgbClr val="FFFFFF"/>
                  </a:solidFill>
                </a:uFill>
                <a:latin typeface="Arial"/>
                <a:cs typeface="Arial"/>
              </a:rPr>
              <a:t>waveform</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but</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only</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signal</a:t>
            </a:r>
            <a:r>
              <a:rPr lang="it-IT" spc="-1" dirty="0">
                <a:solidFill>
                  <a:srgbClr val="000000"/>
                </a:solidFill>
                <a:uFill>
                  <a:solidFill>
                    <a:srgbClr val="FFFFFF"/>
                  </a:solidFill>
                </a:uFill>
                <a:latin typeface="Arial"/>
                <a:cs typeface="Arial"/>
              </a:rPr>
              <a:t>(</a:t>
            </a:r>
            <a:r>
              <a:rPr lang="it-IT" spc="-1" dirty="0" err="1">
                <a:solidFill>
                  <a:srgbClr val="000000"/>
                </a:solidFill>
                <a:uFill>
                  <a:solidFill>
                    <a:srgbClr val="FFFFFF"/>
                  </a:solidFill>
                </a:uFill>
                <a:latin typeface="Arial"/>
                <a:cs typeface="Arial"/>
              </a:rPr>
              <a:t>s</a:t>
            </a:r>
            <a:r>
              <a:rPr lang="it-IT" spc="-1" dirty="0">
                <a:solidFill>
                  <a:srgbClr val="000000"/>
                </a:solidFill>
                <a:uFill>
                  <a:solidFill>
                    <a:srgbClr val="FFFFFF"/>
                  </a:solidFill>
                </a:uFill>
                <a:latin typeface="Arial"/>
                <a:cs typeface="Arial"/>
              </a:rPr>
              <a:t>). </a:t>
            </a:r>
            <a:endParaRPr lang="it-IT" i="1" spc="-1" dirty="0">
              <a:solidFill>
                <a:srgbClr val="000000"/>
              </a:solidFill>
              <a:uFill>
                <a:solidFill>
                  <a:srgbClr val="FFFFFF"/>
                </a:solidFill>
              </a:uFill>
              <a:latin typeface="Arial"/>
              <a:cs typeface="Arial"/>
            </a:endParaRPr>
          </a:p>
        </p:txBody>
      </p:sp>
      <p:pic>
        <p:nvPicPr>
          <p:cNvPr id="23" name="Picture 22"/>
          <p:cNvPicPr>
            <a:picLocks noChangeAspect="1"/>
          </p:cNvPicPr>
          <p:nvPr/>
        </p:nvPicPr>
        <p:blipFill>
          <a:blip r:embed="rId3"/>
          <a:stretch>
            <a:fillRect/>
          </a:stretch>
        </p:blipFill>
        <p:spPr>
          <a:xfrm>
            <a:off x="76200" y="2413000"/>
            <a:ext cx="9144000" cy="3567770"/>
          </a:xfrm>
          <a:prstGeom prst="rect">
            <a:avLst/>
          </a:prstGeom>
        </p:spPr>
      </p:pic>
    </p:spTree>
    <p:extLst>
      <p:ext uri="{BB962C8B-B14F-4D97-AF65-F5344CB8AC3E}">
        <p14:creationId xmlns:p14="http://schemas.microsoft.com/office/powerpoint/2010/main" val="2996778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7"/>
          <p:cNvSpPr txBox="1">
            <a:spLocks noChangeArrowheads="1"/>
          </p:cNvSpPr>
          <p:nvPr/>
        </p:nvSpPr>
        <p:spPr bwMode="auto">
          <a:xfrm>
            <a:off x="391122" y="442924"/>
            <a:ext cx="8295677" cy="546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x-none" sz="2953" dirty="0">
                <a:solidFill>
                  <a:srgbClr val="008000"/>
                </a:solidFill>
                <a:latin typeface="Times New Roman" charset="0"/>
              </a:rPr>
              <a:t>Results from Summer 2018 Ion-Feedback Studies</a:t>
            </a:r>
          </a:p>
        </p:txBody>
      </p:sp>
      <p:sp>
        <p:nvSpPr>
          <p:cNvPr id="3" name="Slide Number Placeholder 2"/>
          <p:cNvSpPr>
            <a:spLocks noGrp="1"/>
          </p:cNvSpPr>
          <p:nvPr>
            <p:ph type="sldNum" sz="quarter" idx="12"/>
          </p:nvPr>
        </p:nvSpPr>
        <p:spPr/>
        <p:txBody>
          <a:bodyPr/>
          <a:lstStyle/>
          <a:p>
            <a:fld id="{8F85DECE-709F-5547-99FE-06FE97115E35}" type="slidenum">
              <a:rPr lang="en-US" smtClean="0"/>
              <a:t>42</a:t>
            </a:fld>
            <a:endParaRPr lang="en-US"/>
          </a:p>
        </p:txBody>
      </p:sp>
      <p:sp>
        <p:nvSpPr>
          <p:cNvPr id="6" name="CustomShape 7"/>
          <p:cNvSpPr/>
          <p:nvPr/>
        </p:nvSpPr>
        <p:spPr>
          <a:xfrm>
            <a:off x="424233" y="1044390"/>
            <a:ext cx="8262565" cy="50973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r>
              <a:rPr lang="en-GB" b="1" dirty="0">
                <a:solidFill>
                  <a:srgbClr val="000000"/>
                </a:solidFill>
                <a:latin typeface="Arial"/>
                <a:ea typeface="DejaVu Sans"/>
              </a:rPr>
              <a:t>10-</a:t>
            </a:r>
            <a:r>
              <a:rPr lang="en-US" altLang="x-none" b="1" dirty="0" err="1">
                <a:latin typeface="Arial" charset="0"/>
                <a:ea typeface="ＭＳ Ｐゴシック" charset="-128"/>
                <a:sym typeface="Arial" charset="0"/>
              </a:rPr>
              <a:t>μm</a:t>
            </a:r>
            <a:r>
              <a:rPr lang="en-US" altLang="x-none" b="1" dirty="0">
                <a:latin typeface="Arial" charset="0"/>
                <a:ea typeface="ＭＳ Ｐゴシック" charset="-128"/>
                <a:sym typeface="Arial" charset="0"/>
              </a:rPr>
              <a:t> Planacon: Ion Feedback </a:t>
            </a:r>
            <a:endParaRPr b="1" dirty="0"/>
          </a:p>
        </p:txBody>
      </p:sp>
      <p:sp>
        <p:nvSpPr>
          <p:cNvPr id="5" name="CustomShape 2"/>
          <p:cNvSpPr/>
          <p:nvPr/>
        </p:nvSpPr>
        <p:spPr>
          <a:xfrm>
            <a:off x="0" y="4718385"/>
            <a:ext cx="9143999" cy="1987216"/>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lstStyle/>
          <a:p>
            <a:pPr>
              <a:lnSpc>
                <a:spcPct val="150000"/>
              </a:lnSpc>
              <a:spcAft>
                <a:spcPts val="1200"/>
              </a:spcAft>
            </a:pPr>
            <a:r>
              <a:rPr lang="it-IT" i="1" spc="-1" dirty="0" err="1">
                <a:solidFill>
                  <a:srgbClr val="000000"/>
                </a:solidFill>
                <a:uFill>
                  <a:solidFill>
                    <a:srgbClr val="FFFFFF"/>
                  </a:solidFill>
                </a:uFill>
                <a:latin typeface="Times New Roman"/>
                <a:cs typeface="Times New Roman"/>
              </a:rPr>
              <a:t>Δ</a:t>
            </a:r>
            <a:r>
              <a:rPr lang="it-IT" i="1" spc="-1" dirty="0">
                <a:solidFill>
                  <a:srgbClr val="000000"/>
                </a:solidFill>
                <a:uFill>
                  <a:solidFill>
                    <a:srgbClr val="FFFFFF"/>
                  </a:solidFill>
                </a:uFill>
                <a:latin typeface="Times New Roman"/>
                <a:cs typeface="Times New Roman"/>
              </a:rPr>
              <a:t>=Rate</a:t>
            </a:r>
            <a:r>
              <a:rPr lang="it-IT" spc="-1" dirty="0">
                <a:solidFill>
                  <a:srgbClr val="000000"/>
                </a:solidFill>
                <a:uFill>
                  <a:solidFill>
                    <a:srgbClr val="FFFFFF"/>
                  </a:solidFill>
                </a:uFill>
                <a:latin typeface="Times New Roman"/>
                <a:cs typeface="Times New Roman"/>
              </a:rPr>
              <a:t>(</a:t>
            </a:r>
            <a:r>
              <a:rPr lang="it-IT" spc="-1" dirty="0" err="1">
                <a:solidFill>
                  <a:srgbClr val="000000"/>
                </a:solidFill>
                <a:uFill>
                  <a:solidFill>
                    <a:srgbClr val="FFFFFF"/>
                  </a:solidFill>
                </a:uFill>
                <a:latin typeface="Times New Roman"/>
                <a:cs typeface="Times New Roman"/>
              </a:rPr>
              <a:t>A</a:t>
            </a:r>
            <a:r>
              <a:rPr lang="it-IT" spc="-1" baseline="-25000" dirty="0" err="1">
                <a:solidFill>
                  <a:srgbClr val="000000"/>
                </a:solidFill>
                <a:uFill>
                  <a:solidFill>
                    <a:srgbClr val="FFFFFF"/>
                  </a:solidFill>
                </a:uFill>
                <a:latin typeface="Times New Roman"/>
                <a:cs typeface="Times New Roman"/>
              </a:rPr>
              <a:t>thr</a:t>
            </a:r>
            <a:r>
              <a:rPr lang="it-IT" spc="-1" dirty="0">
                <a:solidFill>
                  <a:srgbClr val="000000"/>
                </a:solidFill>
                <a:uFill>
                  <a:solidFill>
                    <a:srgbClr val="FFFFFF"/>
                  </a:solidFill>
                </a:uFill>
                <a:latin typeface="Times New Roman"/>
                <a:cs typeface="Times New Roman"/>
              </a:rPr>
              <a:t>=</a:t>
            </a:r>
            <a:r>
              <a:rPr lang="it-IT" spc="-1" dirty="0" err="1">
                <a:solidFill>
                  <a:srgbClr val="000000"/>
                </a:solidFill>
                <a:uFill>
                  <a:solidFill>
                    <a:srgbClr val="FFFFFF"/>
                  </a:solidFill>
                </a:uFill>
                <a:latin typeface="Times New Roman"/>
                <a:cs typeface="Times New Roman"/>
              </a:rPr>
              <a:t>Pedestal</a:t>
            </a:r>
            <a:r>
              <a:rPr lang="it-IT" spc="-1" dirty="0">
                <a:solidFill>
                  <a:srgbClr val="000000"/>
                </a:solidFill>
                <a:uFill>
                  <a:solidFill>
                    <a:srgbClr val="FFFFFF"/>
                  </a:solidFill>
                </a:uFill>
                <a:latin typeface="Times New Roman"/>
                <a:cs typeface="Times New Roman"/>
              </a:rPr>
              <a:t>)−</a:t>
            </a:r>
            <a:r>
              <a:rPr lang="it-IT" i="1" spc="-1" dirty="0">
                <a:solidFill>
                  <a:srgbClr val="000000"/>
                </a:solidFill>
                <a:uFill>
                  <a:solidFill>
                    <a:srgbClr val="FFFFFF"/>
                  </a:solidFill>
                </a:uFill>
                <a:latin typeface="Times New Roman"/>
                <a:cs typeface="Times New Roman"/>
              </a:rPr>
              <a:t>Rate(</a:t>
            </a:r>
            <a:r>
              <a:rPr lang="it-IT" spc="-1" dirty="0" err="1">
                <a:solidFill>
                  <a:srgbClr val="000000"/>
                </a:solidFill>
                <a:uFill>
                  <a:solidFill>
                    <a:srgbClr val="FFFFFF"/>
                  </a:solidFill>
                </a:uFill>
                <a:latin typeface="Times New Roman"/>
                <a:cs typeface="Times New Roman"/>
              </a:rPr>
              <a:t>A</a:t>
            </a:r>
            <a:r>
              <a:rPr lang="it-IT" spc="-1" baseline="-25000" dirty="0" err="1">
                <a:solidFill>
                  <a:srgbClr val="000000"/>
                </a:solidFill>
                <a:uFill>
                  <a:solidFill>
                    <a:srgbClr val="FFFFFF"/>
                  </a:solidFill>
                </a:uFill>
                <a:latin typeface="Times New Roman"/>
                <a:cs typeface="Times New Roman"/>
              </a:rPr>
              <a:t>thr</a:t>
            </a:r>
            <a:r>
              <a:rPr lang="it-IT" spc="-1" dirty="0">
                <a:solidFill>
                  <a:srgbClr val="000000"/>
                </a:solidFill>
                <a:uFill>
                  <a:solidFill>
                    <a:srgbClr val="FFFFFF"/>
                  </a:solidFill>
                </a:uFill>
                <a:latin typeface="Times New Roman"/>
                <a:cs typeface="Times New Roman"/>
              </a:rPr>
              <a:t>=</a:t>
            </a:r>
            <a:r>
              <a:rPr lang="it-IT" i="1" spc="-1" dirty="0">
                <a:solidFill>
                  <a:srgbClr val="000000"/>
                </a:solidFill>
                <a:uFill>
                  <a:solidFill>
                    <a:srgbClr val="FFFFFF"/>
                  </a:solidFill>
                </a:uFill>
                <a:latin typeface="Times New Roman"/>
                <a:cs typeface="Times New Roman"/>
              </a:rPr>
              <a:t>233).</a:t>
            </a:r>
            <a:r>
              <a:rPr lang="it-IT" spc="-1" dirty="0">
                <a:solidFill>
                  <a:srgbClr val="000000"/>
                </a:solidFill>
                <a:uFill>
                  <a:solidFill>
                    <a:srgbClr val="FFFFFF"/>
                  </a:solidFill>
                </a:uFill>
                <a:latin typeface="Times New Roman"/>
                <a:cs typeface="Times New Roman"/>
              </a:rPr>
              <a:t>                   </a:t>
            </a:r>
            <a:r>
              <a:rPr lang="it-IT" spc="-1" dirty="0" err="1">
                <a:solidFill>
                  <a:srgbClr val="000000"/>
                </a:solidFill>
                <a:uFill>
                  <a:solidFill>
                    <a:srgbClr val="FFFFFF"/>
                  </a:solidFill>
                </a:uFill>
                <a:latin typeface="Arial"/>
                <a:cs typeface="Arial"/>
              </a:rPr>
              <a:t>Reported</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above</a:t>
            </a:r>
            <a:r>
              <a:rPr lang="it-IT" spc="-1" dirty="0">
                <a:solidFill>
                  <a:srgbClr val="000000"/>
                </a:solidFill>
                <a:uFill>
                  <a:solidFill>
                    <a:srgbClr val="FFFFFF"/>
                  </a:solidFill>
                </a:uFill>
                <a:latin typeface="Arial"/>
                <a:cs typeface="Arial"/>
              </a:rPr>
              <a:t>: </a:t>
            </a:r>
          </a:p>
          <a:p>
            <a:pPr marL="285750" indent="-285750">
              <a:lnSpc>
                <a:spcPct val="150000"/>
              </a:lnSpc>
              <a:spcBef>
                <a:spcPts val="600"/>
              </a:spcBef>
              <a:spcAft>
                <a:spcPts val="600"/>
              </a:spcAft>
              <a:buFont typeface="Arial"/>
              <a:buChar char="•"/>
            </a:pPr>
            <a:r>
              <a:rPr lang="it-IT" spc="-1" dirty="0">
                <a:solidFill>
                  <a:srgbClr val="000000"/>
                </a:solidFill>
                <a:uFill>
                  <a:solidFill>
                    <a:srgbClr val="FFFFFF"/>
                  </a:solidFill>
                </a:uFill>
                <a:latin typeface="Arial"/>
                <a:cs typeface="Arial"/>
              </a:rPr>
              <a:t>At </a:t>
            </a:r>
            <a:r>
              <a:rPr lang="it-IT" spc="-1" dirty="0" err="1">
                <a:solidFill>
                  <a:srgbClr val="000000"/>
                </a:solidFill>
                <a:uFill>
                  <a:solidFill>
                    <a:srgbClr val="FFFFFF"/>
                  </a:solidFill>
                </a:uFill>
                <a:latin typeface="Arial"/>
                <a:cs typeface="Arial"/>
              </a:rPr>
              <a:t>all</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voltages</a:t>
            </a:r>
            <a:r>
              <a:rPr lang="it-IT" spc="-1" dirty="0">
                <a:solidFill>
                  <a:srgbClr val="000000"/>
                </a:solidFill>
                <a:uFill>
                  <a:solidFill>
                    <a:srgbClr val="FFFFFF"/>
                  </a:solidFill>
                </a:uFill>
                <a:latin typeface="Arial"/>
                <a:cs typeface="Arial"/>
              </a:rPr>
              <a:t> the </a:t>
            </a:r>
            <a:r>
              <a:rPr lang="it-IT" spc="-1" dirty="0" err="1">
                <a:solidFill>
                  <a:srgbClr val="000000"/>
                </a:solidFill>
                <a:uFill>
                  <a:solidFill>
                    <a:srgbClr val="FFFFFF"/>
                  </a:solidFill>
                </a:uFill>
                <a:latin typeface="Arial"/>
                <a:cs typeface="Arial"/>
              </a:rPr>
              <a:t>ion</a:t>
            </a:r>
            <a:r>
              <a:rPr lang="it-IT" spc="-1" dirty="0">
                <a:solidFill>
                  <a:srgbClr val="000000"/>
                </a:solidFill>
                <a:uFill>
                  <a:solidFill>
                    <a:srgbClr val="FFFFFF"/>
                  </a:solidFill>
                </a:uFill>
                <a:latin typeface="Arial"/>
                <a:cs typeface="Arial"/>
              </a:rPr>
              <a:t> rate </a:t>
            </a:r>
            <a:r>
              <a:rPr lang="it-IT" spc="-1" dirty="0" err="1">
                <a:solidFill>
                  <a:srgbClr val="000000"/>
                </a:solidFill>
                <a:uFill>
                  <a:solidFill>
                    <a:srgbClr val="FFFFFF"/>
                  </a:solidFill>
                </a:uFill>
                <a:latin typeface="Arial"/>
                <a:cs typeface="Arial"/>
              </a:rPr>
              <a:t>is</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below</a:t>
            </a:r>
            <a:r>
              <a:rPr lang="it-IT" spc="-1" dirty="0">
                <a:solidFill>
                  <a:srgbClr val="000000"/>
                </a:solidFill>
                <a:uFill>
                  <a:solidFill>
                    <a:srgbClr val="FFFFFF"/>
                  </a:solidFill>
                </a:uFill>
                <a:latin typeface="Arial"/>
                <a:cs typeface="Arial"/>
              </a:rPr>
              <a:t> 2%.</a:t>
            </a:r>
          </a:p>
          <a:p>
            <a:pPr marL="283464" indent="-285750">
              <a:lnSpc>
                <a:spcPct val="150000"/>
              </a:lnSpc>
              <a:spcAft>
                <a:spcPts val="600"/>
              </a:spcAft>
              <a:buFont typeface="Arial"/>
              <a:buChar char="•"/>
            </a:pPr>
            <a:r>
              <a:rPr lang="it-IT" spc="-1" dirty="0" err="1">
                <a:solidFill>
                  <a:srgbClr val="000000"/>
                </a:solidFill>
                <a:uFill>
                  <a:solidFill>
                    <a:srgbClr val="FFFFFF"/>
                  </a:solidFill>
                </a:uFill>
                <a:latin typeface="Arial"/>
                <a:cs typeface="Arial"/>
              </a:rPr>
              <a:t>Results</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suggest</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that</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ion</a:t>
            </a:r>
            <a:r>
              <a:rPr lang="it-IT" spc="-1" dirty="0">
                <a:solidFill>
                  <a:srgbClr val="000000"/>
                </a:solidFill>
                <a:uFill>
                  <a:solidFill>
                    <a:srgbClr val="FFFFFF"/>
                  </a:solidFill>
                </a:uFill>
                <a:latin typeface="Arial"/>
                <a:cs typeface="Arial"/>
              </a:rPr>
              <a:t>-feedback </a:t>
            </a:r>
            <a:r>
              <a:rPr lang="it-IT" spc="-1" dirty="0" err="1">
                <a:solidFill>
                  <a:srgbClr val="000000"/>
                </a:solidFill>
                <a:uFill>
                  <a:solidFill>
                    <a:srgbClr val="FFFFFF"/>
                  </a:solidFill>
                </a:uFill>
                <a:latin typeface="Arial"/>
                <a:cs typeface="Arial"/>
              </a:rPr>
              <a:t>is</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primarily</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driven</a:t>
            </a:r>
            <a:r>
              <a:rPr lang="it-IT" spc="-1" dirty="0">
                <a:solidFill>
                  <a:srgbClr val="000000"/>
                </a:solidFill>
                <a:uFill>
                  <a:solidFill>
                    <a:srgbClr val="FFFFFF"/>
                  </a:solidFill>
                </a:uFill>
                <a:latin typeface="Arial"/>
                <a:cs typeface="Arial"/>
              </a:rPr>
              <a:t> by HV.</a:t>
            </a:r>
          </a:p>
          <a:p>
            <a:pPr marL="285750" indent="-285750">
              <a:lnSpc>
                <a:spcPct val="150000"/>
              </a:lnSpc>
              <a:spcAft>
                <a:spcPts val="1200"/>
              </a:spcAft>
              <a:buFont typeface="Arial"/>
              <a:buChar char="•"/>
            </a:pPr>
            <a:r>
              <a:rPr lang="it-IT" spc="-1" dirty="0" err="1">
                <a:solidFill>
                  <a:srgbClr val="000000"/>
                </a:solidFill>
                <a:uFill>
                  <a:solidFill>
                    <a:srgbClr val="FFFFFF"/>
                  </a:solidFill>
                </a:uFill>
                <a:latin typeface="Arial"/>
                <a:cs typeface="Arial"/>
              </a:rPr>
              <a:t>Ion</a:t>
            </a:r>
            <a:r>
              <a:rPr lang="it-IT" spc="-1" dirty="0">
                <a:solidFill>
                  <a:srgbClr val="000000"/>
                </a:solidFill>
                <a:uFill>
                  <a:solidFill>
                    <a:srgbClr val="FFFFFF"/>
                  </a:solidFill>
                </a:uFill>
                <a:latin typeface="Arial"/>
                <a:cs typeface="Arial"/>
              </a:rPr>
              <a:t>-feedback rate </a:t>
            </a:r>
            <a:r>
              <a:rPr lang="it-IT" spc="-1" dirty="0" err="1">
                <a:solidFill>
                  <a:srgbClr val="000000"/>
                </a:solidFill>
                <a:uFill>
                  <a:solidFill>
                    <a:srgbClr val="FFFFFF"/>
                  </a:solidFill>
                </a:uFill>
                <a:latin typeface="Arial"/>
                <a:cs typeface="Arial"/>
              </a:rPr>
              <a:t>dependence</a:t>
            </a:r>
            <a:r>
              <a:rPr lang="it-IT" spc="-1" dirty="0">
                <a:solidFill>
                  <a:srgbClr val="000000"/>
                </a:solidFill>
                <a:uFill>
                  <a:solidFill>
                    <a:srgbClr val="FFFFFF"/>
                  </a:solidFill>
                </a:uFill>
                <a:latin typeface="Arial"/>
                <a:cs typeface="Arial"/>
              </a:rPr>
              <a:t> on B-</a:t>
            </a:r>
            <a:r>
              <a:rPr lang="it-IT" spc="-1" dirty="0" err="1">
                <a:solidFill>
                  <a:srgbClr val="000000"/>
                </a:solidFill>
                <a:uFill>
                  <a:solidFill>
                    <a:srgbClr val="FFFFFF"/>
                  </a:solidFill>
                </a:uFill>
                <a:latin typeface="Arial"/>
                <a:cs typeface="Arial"/>
              </a:rPr>
              <a:t>field</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magnitude</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is</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relatively</a:t>
            </a:r>
            <a:r>
              <a:rPr lang="it-IT" spc="-1" dirty="0">
                <a:solidFill>
                  <a:srgbClr val="000000"/>
                </a:solidFill>
                <a:uFill>
                  <a:solidFill>
                    <a:srgbClr val="FFFFFF"/>
                  </a:solidFill>
                </a:uFill>
                <a:latin typeface="Arial"/>
                <a:cs typeface="Arial"/>
              </a:rPr>
              <a:t> </a:t>
            </a:r>
            <a:r>
              <a:rPr lang="it-IT" spc="-1" dirty="0" err="1">
                <a:solidFill>
                  <a:srgbClr val="000000"/>
                </a:solidFill>
                <a:uFill>
                  <a:solidFill>
                    <a:srgbClr val="FFFFFF"/>
                  </a:solidFill>
                </a:uFill>
                <a:latin typeface="Arial"/>
                <a:cs typeface="Arial"/>
              </a:rPr>
              <a:t>weak</a:t>
            </a:r>
            <a:r>
              <a:rPr lang="it-IT" spc="-1" dirty="0">
                <a:solidFill>
                  <a:srgbClr val="000000"/>
                </a:solidFill>
                <a:uFill>
                  <a:solidFill>
                    <a:srgbClr val="FFFFFF"/>
                  </a:solidFill>
                </a:uFill>
                <a:latin typeface="Arial"/>
                <a:cs typeface="Arial"/>
              </a:rPr>
              <a:t>.</a:t>
            </a:r>
          </a:p>
        </p:txBody>
      </p:sp>
      <p:pic>
        <p:nvPicPr>
          <p:cNvPr id="18" name="Picture 17"/>
          <p:cNvPicPr>
            <a:picLocks noChangeAspect="1"/>
          </p:cNvPicPr>
          <p:nvPr/>
        </p:nvPicPr>
        <p:blipFill>
          <a:blip r:embed="rId4"/>
          <a:stretch>
            <a:fillRect/>
          </a:stretch>
        </p:blipFill>
        <p:spPr>
          <a:xfrm>
            <a:off x="0" y="1358900"/>
            <a:ext cx="9144000" cy="3369325"/>
          </a:xfrm>
          <a:prstGeom prst="rect">
            <a:avLst/>
          </a:prstGeom>
        </p:spPr>
      </p:pic>
      <p:sp>
        <p:nvSpPr>
          <p:cNvPr id="19" name="TextBox 18"/>
          <p:cNvSpPr txBox="1"/>
          <p:nvPr/>
        </p:nvSpPr>
        <p:spPr>
          <a:xfrm flipH="1">
            <a:off x="4927600" y="2019300"/>
            <a:ext cx="1257300" cy="1477328"/>
          </a:xfrm>
          <a:prstGeom prst="rect">
            <a:avLst/>
          </a:prstGeom>
          <a:noFill/>
        </p:spPr>
        <p:txBody>
          <a:bodyPr wrap="square" rtlCol="0">
            <a:spAutoFit/>
          </a:bodyPr>
          <a:lstStyle/>
          <a:p>
            <a:r>
              <a:rPr lang="en-US" b="1" dirty="0">
                <a:solidFill>
                  <a:srgbClr val="3F99B0"/>
                </a:solidFill>
                <a:latin typeface="ＭＳ ゴシック"/>
                <a:ea typeface="ＭＳ ゴシック"/>
                <a:cs typeface="ＭＳ ゴシック"/>
              </a:rPr>
              <a:t>−</a:t>
            </a:r>
            <a:r>
              <a:rPr lang="en-US" b="1" dirty="0">
                <a:solidFill>
                  <a:srgbClr val="3F99B0"/>
                </a:solidFill>
                <a:latin typeface="Chalkboard"/>
                <a:cs typeface="Chalkboard"/>
              </a:rPr>
              <a:t>2.7 kV</a:t>
            </a:r>
          </a:p>
          <a:p>
            <a:r>
              <a:rPr lang="en-US" b="1" dirty="0">
                <a:solidFill>
                  <a:srgbClr val="FF0000"/>
                </a:solidFill>
                <a:latin typeface="ＭＳ ゴシック"/>
                <a:ea typeface="ＭＳ ゴシック"/>
                <a:cs typeface="ＭＳ ゴシック"/>
              </a:rPr>
              <a:t>−</a:t>
            </a:r>
            <a:r>
              <a:rPr lang="en-US" b="1" dirty="0">
                <a:solidFill>
                  <a:srgbClr val="FF0000"/>
                </a:solidFill>
                <a:latin typeface="Chalkboard"/>
                <a:cs typeface="Chalkboard"/>
              </a:rPr>
              <a:t>2.65 kV</a:t>
            </a:r>
          </a:p>
          <a:p>
            <a:r>
              <a:rPr lang="en-US" b="1" dirty="0">
                <a:solidFill>
                  <a:schemeClr val="accent2"/>
                </a:solidFill>
                <a:latin typeface="ＭＳ ゴシック"/>
                <a:ea typeface="ＭＳ ゴシック"/>
                <a:cs typeface="ＭＳ ゴシック"/>
              </a:rPr>
              <a:t>−</a:t>
            </a:r>
            <a:r>
              <a:rPr lang="en-US" b="1" dirty="0">
                <a:solidFill>
                  <a:schemeClr val="accent2"/>
                </a:solidFill>
                <a:latin typeface="Chalkboard"/>
                <a:cs typeface="Chalkboard"/>
              </a:rPr>
              <a:t>2.6 kV</a:t>
            </a:r>
          </a:p>
          <a:p>
            <a:r>
              <a:rPr lang="en-US" b="1" dirty="0">
                <a:latin typeface="ＭＳ ゴシック"/>
                <a:ea typeface="ＭＳ ゴシック"/>
                <a:cs typeface="ＭＳ ゴシック"/>
              </a:rPr>
              <a:t>−</a:t>
            </a:r>
            <a:r>
              <a:rPr lang="en-US" b="1" dirty="0">
                <a:latin typeface="Chalkboard"/>
                <a:cs typeface="Chalkboard"/>
              </a:rPr>
              <a:t>2.55 kV</a:t>
            </a:r>
          </a:p>
          <a:p>
            <a:r>
              <a:rPr lang="en-US" b="1" dirty="0">
                <a:solidFill>
                  <a:srgbClr val="487AB5"/>
                </a:solidFill>
                <a:latin typeface="ＭＳ ゴシック"/>
                <a:ea typeface="ＭＳ ゴシック"/>
                <a:cs typeface="ＭＳ ゴシック"/>
              </a:rPr>
              <a:t>−</a:t>
            </a:r>
            <a:r>
              <a:rPr lang="en-US" b="1" dirty="0">
                <a:solidFill>
                  <a:srgbClr val="487AB5"/>
                </a:solidFill>
                <a:latin typeface="Chalkboard"/>
                <a:cs typeface="Chalkboard"/>
              </a:rPr>
              <a:t>2.5 kV</a:t>
            </a:r>
          </a:p>
        </p:txBody>
      </p:sp>
      <p:sp>
        <p:nvSpPr>
          <p:cNvPr id="20" name="TextBox 19"/>
          <p:cNvSpPr txBox="1"/>
          <p:nvPr/>
        </p:nvSpPr>
        <p:spPr>
          <a:xfrm flipH="1">
            <a:off x="22822" y="4014961"/>
            <a:ext cx="2110778" cy="369332"/>
          </a:xfrm>
          <a:prstGeom prst="rect">
            <a:avLst/>
          </a:prstGeom>
          <a:noFill/>
        </p:spPr>
        <p:txBody>
          <a:bodyPr wrap="square" rtlCol="0">
            <a:spAutoFit/>
          </a:bodyPr>
          <a:lstStyle/>
          <a:p>
            <a:r>
              <a:rPr lang="en-US" b="1" dirty="0" err="1">
                <a:latin typeface="Chalkboard"/>
                <a:ea typeface="ＭＳ ゴシック"/>
                <a:cs typeface="Chalkboard"/>
              </a:rPr>
              <a:t>Hv</a:t>
            </a:r>
            <a:r>
              <a:rPr lang="en-US" b="1" baseline="-25000" dirty="0" err="1">
                <a:latin typeface="Chalkboard"/>
                <a:ea typeface="ＭＳ ゴシック"/>
                <a:cs typeface="Chalkboard"/>
              </a:rPr>
              <a:t>max</a:t>
            </a:r>
            <a:r>
              <a:rPr lang="en-US" b="1" dirty="0">
                <a:latin typeface="Chalkboard"/>
                <a:ea typeface="ＭＳ ゴシック"/>
                <a:cs typeface="Chalkboard"/>
              </a:rPr>
              <a:t> = −</a:t>
            </a:r>
            <a:r>
              <a:rPr lang="en-US" b="1" dirty="0">
                <a:latin typeface="Chalkboard"/>
                <a:cs typeface="Chalkboard"/>
              </a:rPr>
              <a:t>2.8 kV</a:t>
            </a:r>
          </a:p>
        </p:txBody>
      </p:sp>
      <p:graphicFrame>
        <p:nvGraphicFramePr>
          <p:cNvPr id="21" name="Object 20"/>
          <p:cNvGraphicFramePr>
            <a:graphicFrameLocks noChangeAspect="1"/>
          </p:cNvGraphicFramePr>
          <p:nvPr>
            <p:extLst/>
          </p:nvPr>
        </p:nvGraphicFramePr>
        <p:xfrm>
          <a:off x="3784600" y="4845050"/>
          <a:ext cx="952500" cy="279400"/>
        </p:xfrm>
        <a:graphic>
          <a:graphicData uri="http://schemas.openxmlformats.org/presentationml/2006/ole">
            <mc:AlternateContent xmlns:mc="http://schemas.openxmlformats.org/markup-compatibility/2006">
              <mc:Choice xmlns:v="urn:schemas-microsoft-com:vml" Requires="v">
                <p:oleObj spid="_x0000_s2123" name="Equation" r:id="rId5" imgW="952500" imgH="279400" progId="Equation.DSMT4">
                  <p:embed/>
                </p:oleObj>
              </mc:Choice>
              <mc:Fallback>
                <p:oleObj name="Equation" r:id="rId5" imgW="952500" imgH="279400" progId="Equation.DSMT4">
                  <p:embed/>
                  <p:pic>
                    <p:nvPicPr>
                      <p:cNvPr id="21" name="Object 20"/>
                      <p:cNvPicPr/>
                      <p:nvPr/>
                    </p:nvPicPr>
                    <p:blipFill>
                      <a:blip r:embed="rId6"/>
                      <a:stretch>
                        <a:fillRect/>
                      </a:stretch>
                    </p:blipFill>
                    <p:spPr>
                      <a:xfrm>
                        <a:off x="3784600" y="4845050"/>
                        <a:ext cx="952500" cy="279400"/>
                      </a:xfrm>
                      <a:prstGeom prst="rect">
                        <a:avLst/>
                      </a:prstGeom>
                    </p:spPr>
                  </p:pic>
                </p:oleObj>
              </mc:Fallback>
            </mc:AlternateContent>
          </a:graphicData>
        </a:graphic>
      </p:graphicFrame>
      <p:graphicFrame>
        <p:nvGraphicFramePr>
          <p:cNvPr id="22" name="Object 21"/>
          <p:cNvGraphicFramePr>
            <a:graphicFrameLocks noChangeAspect="1"/>
          </p:cNvGraphicFramePr>
          <p:nvPr>
            <p:extLst/>
          </p:nvPr>
        </p:nvGraphicFramePr>
        <p:xfrm>
          <a:off x="6515100" y="4851400"/>
          <a:ext cx="1892300" cy="355600"/>
        </p:xfrm>
        <a:graphic>
          <a:graphicData uri="http://schemas.openxmlformats.org/presentationml/2006/ole">
            <mc:AlternateContent xmlns:mc="http://schemas.openxmlformats.org/markup-compatibility/2006">
              <mc:Choice xmlns:v="urn:schemas-microsoft-com:vml" Requires="v">
                <p:oleObj spid="_x0000_s2124" name="Equation" r:id="rId7" imgW="1892300" imgH="355600" progId="Equation.3">
                  <p:embed/>
                </p:oleObj>
              </mc:Choice>
              <mc:Fallback>
                <p:oleObj name="Equation" r:id="rId7" imgW="1892300" imgH="355600" progId="Equation.3">
                  <p:embed/>
                  <p:pic>
                    <p:nvPicPr>
                      <p:cNvPr id="22" name="Object 21"/>
                      <p:cNvPicPr/>
                      <p:nvPr/>
                    </p:nvPicPr>
                    <p:blipFill>
                      <a:blip r:embed="rId8"/>
                      <a:stretch>
                        <a:fillRect/>
                      </a:stretch>
                    </p:blipFill>
                    <p:spPr>
                      <a:xfrm>
                        <a:off x="6515100" y="4851400"/>
                        <a:ext cx="1892300" cy="355600"/>
                      </a:xfrm>
                      <a:prstGeom prst="rect">
                        <a:avLst/>
                      </a:prstGeom>
                    </p:spPr>
                  </p:pic>
                </p:oleObj>
              </mc:Fallback>
            </mc:AlternateContent>
          </a:graphicData>
        </a:graphic>
      </p:graphicFrame>
    </p:spTree>
    <p:extLst>
      <p:ext uri="{BB962C8B-B14F-4D97-AF65-F5344CB8AC3E}">
        <p14:creationId xmlns:p14="http://schemas.microsoft.com/office/powerpoint/2010/main" val="2364687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F85DECE-709F-5547-99FE-06FE97115E35}" type="slidenum">
              <a:rPr lang="en-US" smtClean="0"/>
              <a:t>43</a:t>
            </a:fld>
            <a:endParaRPr lang="en-US"/>
          </a:p>
        </p:txBody>
      </p:sp>
      <p:sp>
        <p:nvSpPr>
          <p:cNvPr id="10" name="CustomShape 7"/>
          <p:cNvSpPr/>
          <p:nvPr/>
        </p:nvSpPr>
        <p:spPr>
          <a:xfrm>
            <a:off x="424233" y="1676362"/>
            <a:ext cx="6483105" cy="50973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r>
              <a:rPr lang="en-GB" b="1" dirty="0">
                <a:solidFill>
                  <a:srgbClr val="000000"/>
                </a:solidFill>
                <a:latin typeface="Arial"/>
                <a:ea typeface="DejaVu Sans"/>
              </a:rPr>
              <a:t>Planned FY19 activities</a:t>
            </a:r>
            <a:endParaRPr dirty="0"/>
          </a:p>
        </p:txBody>
      </p:sp>
      <p:sp>
        <p:nvSpPr>
          <p:cNvPr id="12" name="CustomShape 2"/>
          <p:cNvSpPr/>
          <p:nvPr/>
        </p:nvSpPr>
        <p:spPr>
          <a:xfrm>
            <a:off x="424233" y="1993558"/>
            <a:ext cx="8534029" cy="1782072"/>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lstStyle/>
          <a:p>
            <a:pPr marL="195934" indent="-194627">
              <a:buClr>
                <a:srgbClr val="000000"/>
              </a:buClr>
              <a:buSzPct val="45000"/>
              <a:buFont typeface="Wingdings" charset="2"/>
              <a:buChar char=""/>
            </a:pPr>
            <a:r>
              <a:rPr lang="en-US" altLang="x-none" dirty="0">
                <a:latin typeface="Arial" charset="0"/>
                <a:ea typeface="ＭＳ Ｐゴシック" charset="-128"/>
                <a:sym typeface="Arial" charset="0"/>
              </a:rPr>
              <a:t>Timing measurements of a 10-μm Planacon.</a:t>
            </a:r>
          </a:p>
          <a:p>
            <a:pPr marL="195934" indent="-194627">
              <a:spcBef>
                <a:spcPts val="1200"/>
              </a:spcBef>
              <a:buClr>
                <a:srgbClr val="000000"/>
              </a:buClr>
              <a:buSzPct val="45000"/>
              <a:buFont typeface="Wingdings" charset="2"/>
              <a:buChar char=""/>
            </a:pPr>
            <a:r>
              <a:rPr lang="en-US" altLang="x-none" dirty="0">
                <a:latin typeface="Arial" charset="0"/>
                <a:ea typeface="ＭＳ Ｐゴシック" charset="-128"/>
                <a:sym typeface="Arial" charset="0"/>
              </a:rPr>
              <a:t>Some gain and efficiency measurements to understand trends observed in 2017-2018.</a:t>
            </a:r>
            <a:endParaRPr lang="it-IT" sz="800" spc="-1" dirty="0">
              <a:uFill>
                <a:solidFill>
                  <a:srgbClr val="FFFFFF"/>
                </a:solidFill>
              </a:uFill>
              <a:latin typeface="Arial"/>
            </a:endParaRPr>
          </a:p>
          <a:p>
            <a:pPr marL="195934" indent="-194627">
              <a:spcBef>
                <a:spcPts val="1200"/>
              </a:spcBef>
              <a:buClr>
                <a:srgbClr val="000000"/>
              </a:buClr>
              <a:buSzPct val="45000"/>
              <a:buFont typeface="Wingdings" charset="2"/>
              <a:buChar char=""/>
            </a:pPr>
            <a:r>
              <a:rPr lang="en-US" altLang="x-none" dirty="0">
                <a:latin typeface="Arial" charset="0"/>
                <a:ea typeface="ＭＳ Ｐゴシック" charset="-128"/>
                <a:sym typeface="Arial" charset="0"/>
              </a:rPr>
              <a:t>Work on a simulation for optimization of MCP‒PMT design parameters as time permits.</a:t>
            </a:r>
            <a:endParaRPr lang="en-US" altLang="x-none" sz="800" dirty="0">
              <a:latin typeface="Arial" charset="0"/>
              <a:ea typeface="ＭＳ Ｐゴシック" charset="-128"/>
              <a:sym typeface="Arial" charset="0"/>
            </a:endParaRPr>
          </a:p>
        </p:txBody>
      </p:sp>
      <p:sp>
        <p:nvSpPr>
          <p:cNvPr id="6" name="Text Box 1">
            <a:extLst>
              <a:ext uri="{FF2B5EF4-FFF2-40B4-BE49-F238E27FC236}">
                <a16:creationId xmlns:a16="http://schemas.microsoft.com/office/drawing/2014/main" id="{2209C4E7-0E1B-274C-9296-D9B34652C634}"/>
              </a:ext>
            </a:extLst>
          </p:cNvPr>
          <p:cNvSpPr txBox="1">
            <a:spLocks noChangeArrowheads="1"/>
          </p:cNvSpPr>
          <p:nvPr/>
        </p:nvSpPr>
        <p:spPr bwMode="auto">
          <a:xfrm>
            <a:off x="529772" y="361198"/>
            <a:ext cx="7196213" cy="68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Outlook</a:t>
            </a:r>
          </a:p>
        </p:txBody>
      </p:sp>
    </p:spTree>
    <p:extLst>
      <p:ext uri="{BB962C8B-B14F-4D97-AF65-F5344CB8AC3E}">
        <p14:creationId xmlns:p14="http://schemas.microsoft.com/office/powerpoint/2010/main" val="2884192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851868" y="319087"/>
            <a:ext cx="4920282" cy="9660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3386" dirty="0">
                <a:solidFill>
                  <a:srgbClr val="006633"/>
                </a:solidFill>
                <a:latin typeface="Times New Roman" charset="0"/>
                <a:cs typeface="Arial" charset="0"/>
              </a:rPr>
              <a:t>MCP-PMT/LAPPD</a:t>
            </a:r>
            <a:r>
              <a:rPr lang="en-US" sz="3386" i="1" baseline="30000" dirty="0">
                <a:solidFill>
                  <a:srgbClr val="006633"/>
                </a:solidFill>
                <a:latin typeface="Times New Roman" charset="0"/>
                <a:cs typeface="Arial" charset="0"/>
              </a:rPr>
              <a:t>TM</a:t>
            </a:r>
            <a:endParaRPr lang="en-US" sz="3386" i="1" dirty="0">
              <a:solidFill>
                <a:srgbClr val="006633"/>
              </a:solidFill>
              <a:latin typeface="Times New Roman" charset="0"/>
              <a:cs typeface="Arial" charset="0"/>
            </a:endParaRPr>
          </a:p>
        </p:txBody>
      </p:sp>
      <p:sp>
        <p:nvSpPr>
          <p:cNvPr id="5" name="Text Box 2"/>
          <p:cNvSpPr txBox="1">
            <a:spLocks noChangeArrowheads="1"/>
          </p:cNvSpPr>
          <p:nvPr/>
        </p:nvSpPr>
        <p:spPr bwMode="auto">
          <a:xfrm>
            <a:off x="456479" y="1231375"/>
            <a:ext cx="7496642" cy="3649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hangingPunct="1">
              <a:lnSpc>
                <a:spcPct val="100000"/>
              </a:lnSpc>
            </a:pPr>
            <a:r>
              <a:rPr lang="en-US" b="1" dirty="0">
                <a:solidFill>
                  <a:srgbClr val="CC0000"/>
                </a:solidFill>
                <a:effectLst>
                  <a:outerShdw blurRad="38100" dist="38100" dir="2700000" algn="tl">
                    <a:srgbClr val="DDDDDD"/>
                  </a:outerShdw>
                </a:effectLst>
                <a:latin typeface="Arial" panose="020B0604020202020204" pitchFamily="34" charset="0"/>
                <a:cs typeface="Arial" panose="020B0604020202020204" pitchFamily="34" charset="0"/>
              </a:rPr>
              <a:t>Goal:</a:t>
            </a:r>
          </a:p>
        </p:txBody>
      </p:sp>
      <p:sp>
        <p:nvSpPr>
          <p:cNvPr id="6" name="Text Box 4"/>
          <p:cNvSpPr txBox="1">
            <a:spLocks noChangeArrowheads="1"/>
          </p:cNvSpPr>
          <p:nvPr/>
        </p:nvSpPr>
        <p:spPr bwMode="auto">
          <a:xfrm>
            <a:off x="456479" y="3028351"/>
            <a:ext cx="7446240" cy="3649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r>
              <a:rPr lang="en-US" b="1" dirty="0">
                <a:solidFill>
                  <a:srgbClr val="0000CC"/>
                </a:solidFill>
                <a:effectLst>
                  <a:outerShdw blurRad="38100" dist="38100" dir="2700000" algn="tl">
                    <a:srgbClr val="DDDDDD"/>
                  </a:outerShdw>
                </a:effectLst>
                <a:latin typeface="Arial" panose="020B0604020202020204" pitchFamily="34" charset="0"/>
                <a:cs typeface="Arial" panose="020B0604020202020204" pitchFamily="34" charset="0"/>
              </a:rPr>
              <a:t>Progress in the 2nd half of 2018:</a:t>
            </a:r>
          </a:p>
        </p:txBody>
      </p:sp>
      <p:sp>
        <p:nvSpPr>
          <p:cNvPr id="7" name="TextBox 6"/>
          <p:cNvSpPr txBox="1"/>
          <p:nvPr/>
        </p:nvSpPr>
        <p:spPr>
          <a:xfrm>
            <a:off x="456479" y="3530527"/>
            <a:ext cx="8516071" cy="2825824"/>
          </a:xfrm>
          <a:prstGeom prst="rect">
            <a:avLst/>
          </a:prstGeom>
          <a:noFill/>
          <a:ln>
            <a:noFill/>
          </a:ln>
        </p:spPr>
        <p:txBody>
          <a:bodyPr wrap="square" lIns="95242" tIns="47620" rIns="95242" bIns="47620" compatLnSpc="0">
            <a:no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Produced and tested 6cm MCP-PMT with </a:t>
            </a:r>
            <a:r>
              <a:rPr lang="en-US" dirty="0" err="1">
                <a:latin typeface="Arial" panose="020B0604020202020204" pitchFamily="34" charset="0"/>
                <a:cs typeface="Arial" panose="020B0604020202020204" pitchFamily="34" charset="0"/>
              </a:rPr>
              <a:t>Incom</a:t>
            </a:r>
            <a:r>
              <a:rPr lang="en-US" dirty="0">
                <a:latin typeface="Arial" panose="020B0604020202020204" pitchFamily="34" charset="0"/>
                <a:cs typeface="Arial" panose="020B0604020202020204" pitchFamily="34" charset="0"/>
              </a:rPr>
              <a:t> 10 µm pore size MCPs, the spacing is the same as current standard design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Ordered glass components (side wall and spacer), designed and prepared for another 10 µm MCP-PMT with reduced spacing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Enhanced communication with </a:t>
            </a:r>
            <a:r>
              <a:rPr lang="en-US" dirty="0" err="1">
                <a:latin typeface="Arial" panose="020B0604020202020204" pitchFamily="34" charset="0"/>
                <a:cs typeface="Arial" panose="020B0604020202020204" pitchFamily="34" charset="0"/>
              </a:rPr>
              <a:t>Incom</a:t>
            </a:r>
            <a:r>
              <a:rPr lang="en-US" dirty="0">
                <a:latin typeface="Arial" panose="020B0604020202020204" pitchFamily="34" charset="0"/>
                <a:cs typeface="Arial" panose="020B0604020202020204" pitchFamily="34" charset="0"/>
              </a:rPr>
              <a:t>, Inc on LAPPD</a:t>
            </a:r>
            <a:r>
              <a:rPr lang="en-US" i="1" baseline="30000" dirty="0">
                <a:latin typeface="Arial" panose="020B0604020202020204" pitchFamily="34" charset="0"/>
                <a:cs typeface="Arial" panose="020B0604020202020204" pitchFamily="34" charset="0"/>
              </a:rPr>
              <a:t>TM</a:t>
            </a:r>
            <a:r>
              <a:rPr lang="en-US" dirty="0">
                <a:latin typeface="Arial" panose="020B0604020202020204" pitchFamily="34" charset="0"/>
                <a:cs typeface="Arial" panose="020B0604020202020204" pitchFamily="34" charset="0"/>
              </a:rPr>
              <a:t>, much stronger ties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Initiated MCP-PMT simulation effort to guide MCP-PMT design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Performed initial test of newly produced LAPPD</a:t>
            </a:r>
            <a:r>
              <a:rPr lang="en-US" i="1" baseline="30000" dirty="0">
                <a:latin typeface="Arial" panose="020B0604020202020204" pitchFamily="34" charset="0"/>
                <a:cs typeface="Arial" panose="020B0604020202020204" pitchFamily="34" charset="0"/>
              </a:rPr>
              <a:t>TM</a:t>
            </a:r>
            <a:r>
              <a:rPr lang="en-US" dirty="0">
                <a:latin typeface="Arial" panose="020B0604020202020204" pitchFamily="34" charset="0"/>
                <a:cs typeface="Arial" panose="020B0604020202020204" pitchFamily="34" charset="0"/>
              </a:rPr>
              <a:t> compatible in high magnetic field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Establishing 2D single photoelectron efficiency and TTS timing scan capability</a:t>
            </a: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604001" y="1670711"/>
            <a:ext cx="8282824" cy="1045295"/>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panose="020B0604020202020204" pitchFamily="34" charset="0"/>
                <a:cs typeface="Arial" panose="020B0604020202020204" pitchFamily="34" charset="0"/>
              </a:rPr>
              <a:t>Adapt LAPPD</a:t>
            </a:r>
            <a:r>
              <a:rPr lang="en-US" i="1" baseline="30000" dirty="0">
                <a:latin typeface="Arial" panose="020B0604020202020204" pitchFamily="34" charset="0"/>
                <a:cs typeface="Arial" panose="020B0604020202020204" pitchFamily="34" charset="0"/>
              </a:rPr>
              <a:t>TM</a:t>
            </a:r>
            <a:r>
              <a:rPr lang="en-US" dirty="0">
                <a:latin typeface="Arial" panose="020B0604020202020204" pitchFamily="34" charset="0"/>
                <a:cs typeface="Arial" panose="020B0604020202020204" pitchFamily="34" charset="0"/>
              </a:rPr>
              <a:t> to the EIC requirements: </a:t>
            </a:r>
          </a:p>
          <a:p>
            <a:r>
              <a:rPr lang="en-US" dirty="0">
                <a:latin typeface="Arial" panose="020B0604020202020204" pitchFamily="34" charset="0"/>
                <a:cs typeface="Arial" panose="020B0604020202020204" pitchFamily="34" charset="0"/>
              </a:rPr>
              <a:t>     Highly pixelated LAPPD</a:t>
            </a:r>
            <a:r>
              <a:rPr lang="en-US" i="1" baseline="30000" dirty="0">
                <a:latin typeface="Arial" panose="020B0604020202020204" pitchFamily="34" charset="0"/>
                <a:cs typeface="Arial" panose="020B0604020202020204" pitchFamily="34" charset="0"/>
              </a:rPr>
              <a:t>TM</a:t>
            </a:r>
            <a:r>
              <a:rPr lang="en-US" dirty="0">
                <a:latin typeface="Arial" panose="020B0604020202020204" pitchFamily="34" charset="0"/>
                <a:cs typeface="Arial" panose="020B0604020202020204" pitchFamily="34" charset="0"/>
              </a:rPr>
              <a:t> working at 2~3 Tesla, to be used as photosensors </a:t>
            </a:r>
          </a:p>
          <a:p>
            <a:r>
              <a:rPr lang="en-US" dirty="0">
                <a:latin typeface="Arial" panose="020B0604020202020204" pitchFamily="34" charset="0"/>
                <a:cs typeface="Arial" panose="020B0604020202020204" pitchFamily="34" charset="0"/>
              </a:rPr>
              <a:t>     for </a:t>
            </a:r>
            <a:r>
              <a:rPr lang="en-US" dirty="0" err="1">
                <a:latin typeface="Arial" panose="020B0604020202020204" pitchFamily="34" charset="0"/>
                <a:cs typeface="Arial" panose="020B0604020202020204" pitchFamily="34" charset="0"/>
              </a:rPr>
              <a:t>mRICH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dRICH</a:t>
            </a:r>
            <a:r>
              <a:rPr lang="en-US" dirty="0">
                <a:latin typeface="Arial" panose="020B0604020202020204" pitchFamily="34" charset="0"/>
                <a:cs typeface="Arial" panose="020B0604020202020204" pitchFamily="34" charset="0"/>
              </a:rPr>
              <a:t>, and DIRC detectors, as well as TOF applications. </a:t>
            </a:r>
          </a:p>
        </p:txBody>
      </p:sp>
      <p:sp>
        <p:nvSpPr>
          <p:cNvPr id="3" name="Slide Number Placeholder 2"/>
          <p:cNvSpPr>
            <a:spLocks noGrp="1"/>
          </p:cNvSpPr>
          <p:nvPr>
            <p:ph type="sldNum" sz="quarter" idx="12"/>
          </p:nvPr>
        </p:nvSpPr>
        <p:spPr/>
        <p:txBody>
          <a:bodyPr/>
          <a:lstStyle/>
          <a:p>
            <a:fld id="{8F85DECE-709F-5547-99FE-06FE97115E35}" type="slidenum">
              <a:rPr lang="en-US" smtClean="0"/>
              <a:t>44</a:t>
            </a:fld>
            <a:endParaRPr lang="en-US"/>
          </a:p>
        </p:txBody>
      </p:sp>
      <p:pic>
        <p:nvPicPr>
          <p:cNvPr id="9" name="Picture 8">
            <a:extLst>
              <a:ext uri="{FF2B5EF4-FFF2-40B4-BE49-F238E27FC236}">
                <a16:creationId xmlns:a16="http://schemas.microsoft.com/office/drawing/2014/main" id="{AAA8B245-5816-45E9-8043-3B9C18E48D75}"/>
              </a:ext>
            </a:extLst>
          </p:cNvPr>
          <p:cNvPicPr>
            <a:picLocks noChangeAspect="1"/>
          </p:cNvPicPr>
          <p:nvPr/>
        </p:nvPicPr>
        <p:blipFill rotWithShape="1">
          <a:blip r:embed="rId2"/>
          <a:srcRect l="46160" t="1" b="-621"/>
          <a:stretch/>
        </p:blipFill>
        <p:spPr>
          <a:xfrm>
            <a:off x="7065109" y="52"/>
            <a:ext cx="2078891" cy="17334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3230792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92DA59F8-18C1-49B0-B3C4-44677C8ACF51}"/>
              </a:ext>
            </a:extLst>
          </p:cNvPr>
          <p:cNvSpPr txBox="1">
            <a:spLocks noChangeArrowheads="1"/>
          </p:cNvSpPr>
          <p:nvPr/>
        </p:nvSpPr>
        <p:spPr bwMode="auto">
          <a:xfrm>
            <a:off x="173522" y="82283"/>
            <a:ext cx="8808553" cy="5792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r>
              <a:rPr lang="en-US" sz="2963" dirty="0">
                <a:solidFill>
                  <a:srgbClr val="006633"/>
                </a:solidFill>
                <a:latin typeface="Times New Roman" charset="0"/>
                <a:cs typeface="Arial" charset="0"/>
              </a:rPr>
              <a:t>Fabrication of MCP-PMTs with </a:t>
            </a:r>
            <a:r>
              <a:rPr lang="en-GB" sz="2963" dirty="0">
                <a:solidFill>
                  <a:srgbClr val="006633"/>
                </a:solidFill>
                <a:latin typeface="Times New Roman" charset="0"/>
                <a:cs typeface="Arial" charset="0"/>
              </a:rPr>
              <a:t>10 </a:t>
            </a:r>
            <a:r>
              <a:rPr lang="el-GR" sz="2963" dirty="0">
                <a:solidFill>
                  <a:srgbClr val="006633"/>
                </a:solidFill>
                <a:latin typeface="Times New Roman" charset="0"/>
                <a:cs typeface="Arial" charset="0"/>
              </a:rPr>
              <a:t>μ</a:t>
            </a:r>
            <a:r>
              <a:rPr lang="en-US" sz="2963" dirty="0">
                <a:solidFill>
                  <a:srgbClr val="006633"/>
                </a:solidFill>
                <a:latin typeface="Times New Roman" charset="0"/>
                <a:cs typeface="Arial" charset="0"/>
              </a:rPr>
              <a:t>m pore size MCPs</a:t>
            </a:r>
          </a:p>
        </p:txBody>
      </p:sp>
      <p:pic>
        <p:nvPicPr>
          <p:cNvPr id="4" name="Picture 3">
            <a:extLst>
              <a:ext uri="{FF2B5EF4-FFF2-40B4-BE49-F238E27FC236}">
                <a16:creationId xmlns:a16="http://schemas.microsoft.com/office/drawing/2014/main" id="{9764FB42-C760-44DC-9478-15505DABC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17" y="765808"/>
            <a:ext cx="8721333" cy="2241052"/>
          </a:xfrm>
          <a:prstGeom prst="rect">
            <a:avLst/>
          </a:prstGeom>
        </p:spPr>
      </p:pic>
      <p:pic>
        <p:nvPicPr>
          <p:cNvPr id="6" name="Picture 5">
            <a:extLst>
              <a:ext uri="{FF2B5EF4-FFF2-40B4-BE49-F238E27FC236}">
                <a16:creationId xmlns:a16="http://schemas.microsoft.com/office/drawing/2014/main" id="{4F231EE8-10A9-4754-86F0-628868807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74" y="3088420"/>
            <a:ext cx="8319052" cy="3760055"/>
          </a:xfrm>
          <a:prstGeom prst="rect">
            <a:avLst/>
          </a:prstGeom>
        </p:spPr>
      </p:pic>
    </p:spTree>
    <p:extLst>
      <p:ext uri="{BB962C8B-B14F-4D97-AF65-F5344CB8AC3E}">
        <p14:creationId xmlns:p14="http://schemas.microsoft.com/office/powerpoint/2010/main" val="798608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A3BFE2D0-D1D1-4778-9659-E20AF7EA11F7}"/>
              </a:ext>
            </a:extLst>
          </p:cNvPr>
          <p:cNvSpPr txBox="1">
            <a:spLocks noChangeArrowheads="1"/>
          </p:cNvSpPr>
          <p:nvPr/>
        </p:nvSpPr>
        <p:spPr bwMode="auto">
          <a:xfrm>
            <a:off x="86761" y="0"/>
            <a:ext cx="8970478" cy="10416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r>
              <a:rPr lang="en-US" sz="2963" dirty="0">
                <a:solidFill>
                  <a:srgbClr val="006633"/>
                </a:solidFill>
                <a:latin typeface="Times New Roman" charset="0"/>
                <a:cs typeface="Arial" charset="0"/>
              </a:rPr>
              <a:t>MCP-PMT performance improvement with 10 </a:t>
            </a:r>
            <a:r>
              <a:rPr lang="el-GR" sz="2963" dirty="0">
                <a:solidFill>
                  <a:srgbClr val="006633"/>
                </a:solidFill>
                <a:latin typeface="Times New Roman" charset="0"/>
                <a:cs typeface="Arial" charset="0"/>
              </a:rPr>
              <a:t>μ</a:t>
            </a:r>
            <a:r>
              <a:rPr lang="en-US" sz="2963" dirty="0">
                <a:solidFill>
                  <a:srgbClr val="006633"/>
                </a:solidFill>
                <a:latin typeface="Times New Roman" charset="0"/>
                <a:cs typeface="Arial" charset="0"/>
              </a:rPr>
              <a:t>m MCPs</a:t>
            </a:r>
          </a:p>
          <a:p>
            <a:r>
              <a:rPr lang="en-US" sz="2200" dirty="0">
                <a:solidFill>
                  <a:srgbClr val="006633"/>
                </a:solidFill>
                <a:latin typeface="Times New Roman" charset="0"/>
                <a:cs typeface="Arial" charset="0"/>
              </a:rPr>
              <a:t>                                                    - Same stack height, no spacing reduction yet</a:t>
            </a:r>
          </a:p>
        </p:txBody>
      </p:sp>
      <p:pic>
        <p:nvPicPr>
          <p:cNvPr id="4" name="Picture 3">
            <a:extLst>
              <a:ext uri="{FF2B5EF4-FFF2-40B4-BE49-F238E27FC236}">
                <a16:creationId xmlns:a16="http://schemas.microsoft.com/office/drawing/2014/main" id="{DAAA2031-712F-4C68-9874-25F344C85B6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1818" y="1578875"/>
            <a:ext cx="6595045" cy="2326823"/>
          </a:xfrm>
          <a:prstGeom prst="rect">
            <a:avLst/>
          </a:prstGeom>
          <a:noFill/>
          <a:ln>
            <a:noFill/>
          </a:ln>
        </p:spPr>
      </p:pic>
      <p:pic>
        <p:nvPicPr>
          <p:cNvPr id="5" name="Picture 4">
            <a:extLst>
              <a:ext uri="{FF2B5EF4-FFF2-40B4-BE49-F238E27FC236}">
                <a16:creationId xmlns:a16="http://schemas.microsoft.com/office/drawing/2014/main" id="{1B239490-46E5-48C1-AEC0-66A7928B2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82" y="4241981"/>
            <a:ext cx="7115986" cy="2527445"/>
          </a:xfrm>
          <a:prstGeom prst="rect">
            <a:avLst/>
          </a:prstGeom>
        </p:spPr>
      </p:pic>
      <p:sp>
        <p:nvSpPr>
          <p:cNvPr id="6" name="TextBox 5">
            <a:extLst>
              <a:ext uri="{FF2B5EF4-FFF2-40B4-BE49-F238E27FC236}">
                <a16:creationId xmlns:a16="http://schemas.microsoft.com/office/drawing/2014/main" id="{1F8E0AF4-605A-405C-AEF5-0B7E2B95BF43}"/>
              </a:ext>
            </a:extLst>
          </p:cNvPr>
          <p:cNvSpPr txBox="1"/>
          <p:nvPr/>
        </p:nvSpPr>
        <p:spPr>
          <a:xfrm>
            <a:off x="520169" y="1330161"/>
            <a:ext cx="1593130" cy="369332"/>
          </a:xfrm>
          <a:prstGeom prst="rect">
            <a:avLst/>
          </a:prstGeom>
          <a:noFill/>
        </p:spPr>
        <p:txBody>
          <a:bodyPr wrap="square" rtlCol="0">
            <a:spAutoFit/>
          </a:bodyPr>
          <a:lstStyle/>
          <a:p>
            <a:r>
              <a:rPr lang="en-US" b="1" dirty="0">
                <a:solidFill>
                  <a:schemeClr val="bg2">
                    <a:lumMod val="10000"/>
                  </a:schemeClr>
                </a:solidFill>
              </a:rPr>
              <a:t>Rise time</a:t>
            </a:r>
          </a:p>
        </p:txBody>
      </p:sp>
      <p:sp>
        <p:nvSpPr>
          <p:cNvPr id="7" name="TextBox 6">
            <a:extLst>
              <a:ext uri="{FF2B5EF4-FFF2-40B4-BE49-F238E27FC236}">
                <a16:creationId xmlns:a16="http://schemas.microsoft.com/office/drawing/2014/main" id="{ACB04B24-1D7C-465B-B213-4AD69CAA7677}"/>
              </a:ext>
            </a:extLst>
          </p:cNvPr>
          <p:cNvSpPr txBox="1"/>
          <p:nvPr/>
        </p:nvSpPr>
        <p:spPr>
          <a:xfrm>
            <a:off x="469498" y="3905698"/>
            <a:ext cx="1593130" cy="369332"/>
          </a:xfrm>
          <a:prstGeom prst="rect">
            <a:avLst/>
          </a:prstGeom>
          <a:noFill/>
        </p:spPr>
        <p:txBody>
          <a:bodyPr wrap="square" rtlCol="0">
            <a:spAutoFit/>
          </a:bodyPr>
          <a:lstStyle/>
          <a:p>
            <a:r>
              <a:rPr lang="en-US" b="1" dirty="0">
                <a:solidFill>
                  <a:schemeClr val="bg2">
                    <a:lumMod val="10000"/>
                  </a:schemeClr>
                </a:solidFill>
              </a:rPr>
              <a:t>Gain</a:t>
            </a:r>
          </a:p>
        </p:txBody>
      </p:sp>
      <p:sp>
        <p:nvSpPr>
          <p:cNvPr id="8" name="Rectangle 7">
            <a:extLst>
              <a:ext uri="{FF2B5EF4-FFF2-40B4-BE49-F238E27FC236}">
                <a16:creationId xmlns:a16="http://schemas.microsoft.com/office/drawing/2014/main" id="{63963B61-5D75-4A9F-9AA2-E5CF3563F12D}"/>
              </a:ext>
            </a:extLst>
          </p:cNvPr>
          <p:cNvSpPr/>
          <p:nvPr/>
        </p:nvSpPr>
        <p:spPr>
          <a:xfrm>
            <a:off x="1536642" y="1008618"/>
            <a:ext cx="2832699" cy="369332"/>
          </a:xfrm>
          <a:prstGeom prst="rect">
            <a:avLst/>
          </a:prstGeom>
          <a:solidFill>
            <a:schemeClr val="bg1">
              <a:lumMod val="95000"/>
            </a:schemeClr>
          </a:solidFill>
          <a:ln w="19050">
            <a:solidFill>
              <a:schemeClr val="tx1">
                <a:lumMod val="50000"/>
              </a:schemeClr>
            </a:solidFill>
          </a:ln>
        </p:spPr>
        <p:txBody>
          <a:bodyPr wrap="none">
            <a:spAutoFit/>
          </a:bodyPr>
          <a:lstStyle/>
          <a:p>
            <a:r>
              <a:rPr lang="en-US" b="1" dirty="0">
                <a:solidFill>
                  <a:schemeClr val="tx1">
                    <a:lumMod val="50000"/>
                  </a:schemeClr>
                </a:solidFill>
              </a:rPr>
              <a:t>version 2: IBD design 20 </a:t>
            </a:r>
            <a:r>
              <a:rPr lang="el-GR" b="1" dirty="0">
                <a:solidFill>
                  <a:schemeClr val="tx1">
                    <a:lumMod val="50000"/>
                  </a:schemeClr>
                </a:solidFill>
              </a:rPr>
              <a:t>μ</a:t>
            </a:r>
            <a:r>
              <a:rPr lang="en-US" b="1" dirty="0">
                <a:solidFill>
                  <a:schemeClr val="tx1">
                    <a:lumMod val="50000"/>
                  </a:schemeClr>
                </a:solidFill>
              </a:rPr>
              <a:t>m</a:t>
            </a:r>
          </a:p>
        </p:txBody>
      </p:sp>
      <p:sp>
        <p:nvSpPr>
          <p:cNvPr id="9" name="Rectangle 8">
            <a:extLst>
              <a:ext uri="{FF2B5EF4-FFF2-40B4-BE49-F238E27FC236}">
                <a16:creationId xmlns:a16="http://schemas.microsoft.com/office/drawing/2014/main" id="{FB028D23-FC83-405D-9A65-835975F4493E}"/>
              </a:ext>
            </a:extLst>
          </p:cNvPr>
          <p:cNvSpPr/>
          <p:nvPr/>
        </p:nvSpPr>
        <p:spPr>
          <a:xfrm>
            <a:off x="4641819" y="1027668"/>
            <a:ext cx="2832699" cy="369332"/>
          </a:xfrm>
          <a:prstGeom prst="rect">
            <a:avLst/>
          </a:prstGeom>
          <a:solidFill>
            <a:schemeClr val="bg1">
              <a:lumMod val="95000"/>
            </a:schemeClr>
          </a:solidFill>
          <a:ln w="19050">
            <a:solidFill>
              <a:schemeClr val="tx1">
                <a:lumMod val="50000"/>
              </a:schemeClr>
            </a:solidFill>
          </a:ln>
        </p:spPr>
        <p:txBody>
          <a:bodyPr wrap="none">
            <a:spAutoFit/>
          </a:bodyPr>
          <a:lstStyle/>
          <a:p>
            <a:r>
              <a:rPr lang="en-US" b="1" dirty="0">
                <a:solidFill>
                  <a:schemeClr val="tx1">
                    <a:lumMod val="50000"/>
                  </a:schemeClr>
                </a:solidFill>
              </a:rPr>
              <a:t>version 3: IBD design 10 </a:t>
            </a:r>
            <a:r>
              <a:rPr lang="el-GR" b="1" dirty="0">
                <a:solidFill>
                  <a:schemeClr val="tx1">
                    <a:lumMod val="50000"/>
                  </a:schemeClr>
                </a:solidFill>
              </a:rPr>
              <a:t>μ</a:t>
            </a:r>
            <a:r>
              <a:rPr lang="en-US" b="1" dirty="0">
                <a:solidFill>
                  <a:schemeClr val="tx1">
                    <a:lumMod val="50000"/>
                  </a:schemeClr>
                </a:solidFill>
              </a:rPr>
              <a:t>m</a:t>
            </a:r>
          </a:p>
        </p:txBody>
      </p:sp>
    </p:spTree>
    <p:extLst>
      <p:ext uri="{BB962C8B-B14F-4D97-AF65-F5344CB8AC3E}">
        <p14:creationId xmlns:p14="http://schemas.microsoft.com/office/powerpoint/2010/main" val="3637644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A3BFE2D0-D1D1-4778-9659-E20AF7EA11F7}"/>
              </a:ext>
            </a:extLst>
          </p:cNvPr>
          <p:cNvSpPr txBox="1">
            <a:spLocks noChangeArrowheads="1"/>
          </p:cNvSpPr>
          <p:nvPr/>
        </p:nvSpPr>
        <p:spPr bwMode="auto">
          <a:xfrm>
            <a:off x="86761" y="0"/>
            <a:ext cx="8970478" cy="10416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r>
              <a:rPr lang="en-US" sz="2963" dirty="0">
                <a:solidFill>
                  <a:srgbClr val="006633"/>
                </a:solidFill>
                <a:latin typeface="Times New Roman" charset="0"/>
                <a:cs typeface="Arial" charset="0"/>
              </a:rPr>
              <a:t>MCP-PMT performance improvement with 10 </a:t>
            </a:r>
            <a:r>
              <a:rPr lang="el-GR" sz="2963" dirty="0">
                <a:solidFill>
                  <a:srgbClr val="006633"/>
                </a:solidFill>
                <a:latin typeface="Times New Roman" charset="0"/>
                <a:cs typeface="Arial" charset="0"/>
              </a:rPr>
              <a:t>μ</a:t>
            </a:r>
            <a:r>
              <a:rPr lang="en-US" sz="2963" dirty="0">
                <a:solidFill>
                  <a:srgbClr val="006633"/>
                </a:solidFill>
                <a:latin typeface="Times New Roman" charset="0"/>
                <a:cs typeface="Arial" charset="0"/>
              </a:rPr>
              <a:t>m MCPs</a:t>
            </a:r>
          </a:p>
          <a:p>
            <a:r>
              <a:rPr lang="en-US" sz="2200" dirty="0">
                <a:solidFill>
                  <a:srgbClr val="006633"/>
                </a:solidFill>
                <a:latin typeface="Times New Roman" charset="0"/>
                <a:cs typeface="Arial" charset="0"/>
              </a:rPr>
              <a:t>                                                    - Same stack height, no spacing reduction yet</a:t>
            </a:r>
          </a:p>
        </p:txBody>
      </p:sp>
      <p:pic>
        <p:nvPicPr>
          <p:cNvPr id="8" name="Picture 7">
            <a:extLst>
              <a:ext uri="{FF2B5EF4-FFF2-40B4-BE49-F238E27FC236}">
                <a16:creationId xmlns:a16="http://schemas.microsoft.com/office/drawing/2014/main" id="{DC6DE5F8-6E71-47C0-B393-77AE5A74259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15737" y="4019879"/>
            <a:ext cx="5366208" cy="2767399"/>
          </a:xfrm>
          <a:prstGeom prst="rect">
            <a:avLst/>
          </a:prstGeom>
          <a:noFill/>
          <a:ln>
            <a:noFill/>
          </a:ln>
        </p:spPr>
      </p:pic>
      <p:pic>
        <p:nvPicPr>
          <p:cNvPr id="9" name="Picture 8">
            <a:extLst>
              <a:ext uri="{FF2B5EF4-FFF2-40B4-BE49-F238E27FC236}">
                <a16:creationId xmlns:a16="http://schemas.microsoft.com/office/drawing/2014/main" id="{45BE3B8D-880E-4028-B58B-98C59E5FD8D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875" y="1560767"/>
            <a:ext cx="5943601" cy="2263611"/>
          </a:xfrm>
          <a:prstGeom prst="rect">
            <a:avLst/>
          </a:prstGeom>
          <a:noFill/>
          <a:ln>
            <a:noFill/>
          </a:ln>
        </p:spPr>
      </p:pic>
      <p:sp>
        <p:nvSpPr>
          <p:cNvPr id="10" name="TextBox 9">
            <a:extLst>
              <a:ext uri="{FF2B5EF4-FFF2-40B4-BE49-F238E27FC236}">
                <a16:creationId xmlns:a16="http://schemas.microsoft.com/office/drawing/2014/main" id="{840D8117-5B70-4EB3-A2F7-5B7FEEB1E787}"/>
              </a:ext>
            </a:extLst>
          </p:cNvPr>
          <p:cNvSpPr txBox="1"/>
          <p:nvPr/>
        </p:nvSpPr>
        <p:spPr>
          <a:xfrm>
            <a:off x="220510" y="819942"/>
            <a:ext cx="3162693" cy="369332"/>
          </a:xfrm>
          <a:prstGeom prst="rect">
            <a:avLst/>
          </a:prstGeom>
          <a:noFill/>
        </p:spPr>
        <p:txBody>
          <a:bodyPr wrap="square" rtlCol="0">
            <a:spAutoFit/>
          </a:bodyPr>
          <a:lstStyle/>
          <a:p>
            <a:r>
              <a:rPr lang="en-US" b="1" dirty="0">
                <a:solidFill>
                  <a:schemeClr val="bg2">
                    <a:lumMod val="10000"/>
                  </a:schemeClr>
                </a:solidFill>
              </a:rPr>
              <a:t>Timing resolution (SPE)</a:t>
            </a:r>
          </a:p>
        </p:txBody>
      </p:sp>
      <p:sp>
        <p:nvSpPr>
          <p:cNvPr id="11" name="TextBox 10">
            <a:extLst>
              <a:ext uri="{FF2B5EF4-FFF2-40B4-BE49-F238E27FC236}">
                <a16:creationId xmlns:a16="http://schemas.microsoft.com/office/drawing/2014/main" id="{625835DC-A93B-4F9D-9801-3F96BBDC5BB5}"/>
              </a:ext>
            </a:extLst>
          </p:cNvPr>
          <p:cNvSpPr txBox="1"/>
          <p:nvPr/>
        </p:nvSpPr>
        <p:spPr>
          <a:xfrm>
            <a:off x="355076" y="3711277"/>
            <a:ext cx="2765196" cy="369332"/>
          </a:xfrm>
          <a:prstGeom prst="rect">
            <a:avLst/>
          </a:prstGeom>
          <a:noFill/>
        </p:spPr>
        <p:txBody>
          <a:bodyPr wrap="square" rtlCol="0">
            <a:spAutoFit/>
          </a:bodyPr>
          <a:lstStyle/>
          <a:p>
            <a:r>
              <a:rPr lang="en-US" b="1" dirty="0">
                <a:solidFill>
                  <a:schemeClr val="bg2">
                    <a:lumMod val="10000"/>
                  </a:schemeClr>
                </a:solidFill>
              </a:rPr>
              <a:t>Magnetic field tolerance</a:t>
            </a:r>
          </a:p>
        </p:txBody>
      </p:sp>
      <p:sp>
        <p:nvSpPr>
          <p:cNvPr id="12" name="TextBox 11">
            <a:extLst>
              <a:ext uri="{FF2B5EF4-FFF2-40B4-BE49-F238E27FC236}">
                <a16:creationId xmlns:a16="http://schemas.microsoft.com/office/drawing/2014/main" id="{1C30330C-ECA9-42CF-9236-778FD75F3773}"/>
              </a:ext>
            </a:extLst>
          </p:cNvPr>
          <p:cNvSpPr txBox="1"/>
          <p:nvPr/>
        </p:nvSpPr>
        <p:spPr>
          <a:xfrm>
            <a:off x="6527471" y="2354879"/>
            <a:ext cx="2569397" cy="1077218"/>
          </a:xfrm>
          <a:prstGeom prst="rect">
            <a:avLst/>
          </a:prstGeom>
          <a:noFill/>
        </p:spPr>
        <p:txBody>
          <a:bodyPr wrap="square" rtlCol="0">
            <a:spAutoFit/>
          </a:bodyPr>
          <a:lstStyle/>
          <a:p>
            <a:r>
              <a:rPr lang="en-US" sz="1600" i="1" dirty="0">
                <a:solidFill>
                  <a:schemeClr val="bg2">
                    <a:lumMod val="10000"/>
                  </a:schemeClr>
                </a:solidFill>
              </a:rPr>
              <a:t>System: </a:t>
            </a:r>
            <a:r>
              <a:rPr lang="el-GR" sz="1600" i="1" dirty="0">
                <a:solidFill>
                  <a:schemeClr val="bg2">
                    <a:lumMod val="10000"/>
                  </a:schemeClr>
                </a:solidFill>
              </a:rPr>
              <a:t>σ</a:t>
            </a:r>
            <a:r>
              <a:rPr lang="en-US" sz="1600" i="1" baseline="-25000" dirty="0">
                <a:solidFill>
                  <a:schemeClr val="bg2">
                    <a:lumMod val="10000"/>
                  </a:schemeClr>
                </a:solidFill>
              </a:rPr>
              <a:t>1</a:t>
            </a:r>
            <a:r>
              <a:rPr lang="en-US" sz="1600" i="1" dirty="0">
                <a:solidFill>
                  <a:schemeClr val="bg2">
                    <a:lumMod val="10000"/>
                  </a:schemeClr>
                </a:solidFill>
              </a:rPr>
              <a:t> = 37.2 </a:t>
            </a:r>
            <a:r>
              <a:rPr lang="en-US" sz="1600" i="1" dirty="0" err="1">
                <a:solidFill>
                  <a:schemeClr val="bg2">
                    <a:lumMod val="10000"/>
                  </a:schemeClr>
                </a:solidFill>
              </a:rPr>
              <a:t>ps</a:t>
            </a:r>
            <a:endParaRPr lang="en-US" sz="1600" i="1" dirty="0">
              <a:solidFill>
                <a:schemeClr val="bg2">
                  <a:lumMod val="10000"/>
                </a:schemeClr>
              </a:solidFill>
            </a:endParaRPr>
          </a:p>
          <a:p>
            <a:r>
              <a:rPr lang="en-US" sz="1600" i="1" dirty="0">
                <a:solidFill>
                  <a:schemeClr val="bg2">
                    <a:lumMod val="10000"/>
                  </a:schemeClr>
                </a:solidFill>
              </a:rPr>
              <a:t>Laser jitter: </a:t>
            </a:r>
            <a:r>
              <a:rPr lang="el-GR" sz="1600" i="1" dirty="0">
                <a:solidFill>
                  <a:schemeClr val="bg2">
                    <a:lumMod val="10000"/>
                  </a:schemeClr>
                </a:solidFill>
              </a:rPr>
              <a:t>σ</a:t>
            </a:r>
            <a:r>
              <a:rPr lang="en-US" sz="1600" i="1" baseline="-25000" dirty="0">
                <a:solidFill>
                  <a:schemeClr val="bg2">
                    <a:lumMod val="10000"/>
                  </a:schemeClr>
                </a:solidFill>
              </a:rPr>
              <a:t>Laser</a:t>
            </a:r>
            <a:r>
              <a:rPr lang="en-US" sz="1600" i="1" dirty="0">
                <a:solidFill>
                  <a:schemeClr val="bg2">
                    <a:lumMod val="10000"/>
                  </a:schemeClr>
                </a:solidFill>
              </a:rPr>
              <a:t> = 30 </a:t>
            </a:r>
            <a:r>
              <a:rPr lang="en-US" sz="1600" i="1" dirty="0" err="1">
                <a:solidFill>
                  <a:schemeClr val="bg2">
                    <a:lumMod val="10000"/>
                  </a:schemeClr>
                </a:solidFill>
              </a:rPr>
              <a:t>ps</a:t>
            </a:r>
            <a:endParaRPr lang="en-US" sz="1600" i="1" dirty="0">
              <a:solidFill>
                <a:schemeClr val="bg2">
                  <a:lumMod val="10000"/>
                </a:schemeClr>
              </a:solidFill>
            </a:endParaRPr>
          </a:p>
          <a:p>
            <a:r>
              <a:rPr lang="en-US" sz="1600" i="1" dirty="0">
                <a:solidFill>
                  <a:schemeClr val="bg2">
                    <a:lumMod val="10000"/>
                  </a:schemeClr>
                </a:solidFill>
              </a:rPr>
              <a:t>Electronics: </a:t>
            </a:r>
            <a:r>
              <a:rPr lang="el-GR" sz="1600" i="1" dirty="0">
                <a:solidFill>
                  <a:schemeClr val="bg2">
                    <a:lumMod val="10000"/>
                  </a:schemeClr>
                </a:solidFill>
              </a:rPr>
              <a:t>σ</a:t>
            </a:r>
            <a:r>
              <a:rPr lang="en-US" sz="1600" i="1" baseline="-25000" dirty="0" err="1">
                <a:solidFill>
                  <a:schemeClr val="bg2">
                    <a:lumMod val="10000"/>
                  </a:schemeClr>
                </a:solidFill>
              </a:rPr>
              <a:t>Ele</a:t>
            </a:r>
            <a:r>
              <a:rPr lang="en-US" sz="1600" i="1" baseline="-25000" dirty="0">
                <a:solidFill>
                  <a:schemeClr val="bg2">
                    <a:lumMod val="10000"/>
                  </a:schemeClr>
                </a:solidFill>
              </a:rPr>
              <a:t>.</a:t>
            </a:r>
            <a:r>
              <a:rPr lang="en-US" sz="1600" i="1" dirty="0">
                <a:solidFill>
                  <a:schemeClr val="bg2">
                    <a:lumMod val="10000"/>
                  </a:schemeClr>
                </a:solidFill>
              </a:rPr>
              <a:t> = 7 </a:t>
            </a:r>
            <a:r>
              <a:rPr lang="en-US" sz="1600" i="1" dirty="0" err="1">
                <a:solidFill>
                  <a:schemeClr val="bg2">
                    <a:lumMod val="10000"/>
                  </a:schemeClr>
                </a:solidFill>
              </a:rPr>
              <a:t>ps</a:t>
            </a:r>
            <a:endParaRPr lang="en-US" sz="1600" i="1" dirty="0">
              <a:solidFill>
                <a:schemeClr val="bg2">
                  <a:lumMod val="10000"/>
                </a:schemeClr>
              </a:solidFill>
            </a:endParaRPr>
          </a:p>
          <a:p>
            <a:r>
              <a:rPr lang="en-US" sz="1600" i="1" dirty="0">
                <a:solidFill>
                  <a:schemeClr val="bg2">
                    <a:lumMod val="10000"/>
                  </a:schemeClr>
                </a:solidFill>
              </a:rPr>
              <a:t>10 </a:t>
            </a:r>
            <a:r>
              <a:rPr lang="el-GR" sz="1600" i="1" dirty="0">
                <a:solidFill>
                  <a:schemeClr val="bg2">
                    <a:lumMod val="10000"/>
                  </a:schemeClr>
                </a:solidFill>
              </a:rPr>
              <a:t>μ</a:t>
            </a:r>
            <a:r>
              <a:rPr lang="en-US" sz="1600" i="1" dirty="0">
                <a:solidFill>
                  <a:schemeClr val="bg2">
                    <a:lumMod val="10000"/>
                  </a:schemeClr>
                </a:solidFill>
              </a:rPr>
              <a:t>m MCP-PMT: </a:t>
            </a:r>
            <a:r>
              <a:rPr lang="en-US" sz="1600" b="1" i="1" dirty="0">
                <a:solidFill>
                  <a:schemeClr val="bg2">
                    <a:lumMod val="10000"/>
                  </a:schemeClr>
                </a:solidFill>
              </a:rPr>
              <a:t>σ = 20 </a:t>
            </a:r>
            <a:r>
              <a:rPr lang="en-US" sz="1600" b="1" i="1" dirty="0" err="1">
                <a:solidFill>
                  <a:schemeClr val="bg2">
                    <a:lumMod val="10000"/>
                  </a:schemeClr>
                </a:solidFill>
              </a:rPr>
              <a:t>ps</a:t>
            </a:r>
            <a:endParaRPr lang="en-US" sz="1600" b="1" i="1" dirty="0">
              <a:solidFill>
                <a:schemeClr val="bg2">
                  <a:lumMod val="10000"/>
                </a:schemeClr>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F7E684-640B-471C-9CD0-A1FE3368BEC0}"/>
                  </a:ext>
                </a:extLst>
              </p:cNvPr>
              <p:cNvSpPr txBox="1"/>
              <p:nvPr/>
            </p:nvSpPr>
            <p:spPr>
              <a:xfrm>
                <a:off x="6562618" y="1322545"/>
                <a:ext cx="2256643" cy="3758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chemeClr val="bg2">
                                  <a:lumMod val="10000"/>
                                </a:schemeClr>
                              </a:solidFill>
                              <a:latin typeface="Cambria Math" panose="02040503050406030204" pitchFamily="18" charset="0"/>
                            </a:rPr>
                          </m:ctrlPr>
                        </m:sSubPr>
                        <m:e>
                          <m:r>
                            <a:rPr lang="en-US" sz="1200" i="1">
                              <a:solidFill>
                                <a:schemeClr val="bg2">
                                  <a:lumMod val="10000"/>
                                </a:schemeClr>
                              </a:solidFill>
                              <a:latin typeface="Cambria Math" panose="02040503050406030204" pitchFamily="18" charset="0"/>
                            </a:rPr>
                            <m:t>𝜎</m:t>
                          </m:r>
                        </m:e>
                        <m:sub>
                          <m:r>
                            <a:rPr lang="en-US" sz="1200" b="0" i="1" smtClean="0">
                              <a:solidFill>
                                <a:schemeClr val="bg2">
                                  <a:lumMod val="10000"/>
                                </a:schemeClr>
                              </a:solidFill>
                              <a:latin typeface="Cambria Math" panose="02040503050406030204" pitchFamily="18" charset="0"/>
                            </a:rPr>
                            <m:t>𝑀𝐶𝑃</m:t>
                          </m:r>
                          <m:r>
                            <a:rPr lang="en-US" sz="1200" b="0" i="1" smtClean="0">
                              <a:solidFill>
                                <a:schemeClr val="bg2">
                                  <a:lumMod val="10000"/>
                                </a:schemeClr>
                              </a:solidFill>
                              <a:latin typeface="Cambria Math" panose="02040503050406030204" pitchFamily="18" charset="0"/>
                            </a:rPr>
                            <m:t>−</m:t>
                          </m:r>
                          <m:r>
                            <a:rPr lang="en-US" sz="1200" b="0" i="1" smtClean="0">
                              <a:solidFill>
                                <a:schemeClr val="bg2">
                                  <a:lumMod val="10000"/>
                                </a:schemeClr>
                              </a:solidFill>
                              <a:latin typeface="Cambria Math" panose="02040503050406030204" pitchFamily="18" charset="0"/>
                            </a:rPr>
                            <m:t>𝑃𝑀𝑇</m:t>
                          </m:r>
                        </m:sub>
                      </m:sSub>
                      <m:r>
                        <a:rPr lang="en-US" sz="1200" i="1" smtClean="0">
                          <a:solidFill>
                            <a:schemeClr val="bg2">
                              <a:lumMod val="10000"/>
                            </a:schemeClr>
                          </a:solidFill>
                          <a:latin typeface="Cambria Math" panose="02040503050406030204" pitchFamily="18" charset="0"/>
                        </a:rPr>
                        <m:t>=</m:t>
                      </m:r>
                      <m:r>
                        <a:rPr lang="en-US" sz="1200" b="0" i="1" smtClean="0">
                          <a:solidFill>
                            <a:schemeClr val="bg2">
                              <a:lumMod val="10000"/>
                            </a:schemeClr>
                          </a:solidFill>
                          <a:latin typeface="Cambria Math" panose="02040503050406030204" pitchFamily="18" charset="0"/>
                        </a:rPr>
                        <m:t> </m:t>
                      </m:r>
                      <m:rad>
                        <m:radPr>
                          <m:degHide m:val="on"/>
                          <m:ctrlPr>
                            <a:rPr lang="en-US" sz="1200" b="0" i="1" smtClean="0">
                              <a:solidFill>
                                <a:schemeClr val="bg2">
                                  <a:lumMod val="10000"/>
                                </a:schemeClr>
                              </a:solidFill>
                              <a:latin typeface="Cambria Math" panose="02040503050406030204" pitchFamily="18" charset="0"/>
                            </a:rPr>
                          </m:ctrlPr>
                        </m:radPr>
                        <m:deg/>
                        <m:e>
                          <m:sSubSup>
                            <m:sSubSupPr>
                              <m:ctrlPr>
                                <a:rPr lang="en-US" sz="1200" i="1" smtClean="0">
                                  <a:solidFill>
                                    <a:schemeClr val="bg2">
                                      <a:lumMod val="10000"/>
                                    </a:schemeClr>
                                  </a:solidFill>
                                  <a:latin typeface="Cambria Math" panose="02040503050406030204" pitchFamily="18" charset="0"/>
                                </a:rPr>
                              </m:ctrlPr>
                            </m:sSubSupPr>
                            <m:e>
                              <m:r>
                                <a:rPr lang="en-US" sz="1200" i="1">
                                  <a:solidFill>
                                    <a:schemeClr val="bg2">
                                      <a:lumMod val="10000"/>
                                    </a:schemeClr>
                                  </a:solidFill>
                                  <a:latin typeface="Cambria Math" panose="02040503050406030204" pitchFamily="18" charset="0"/>
                                </a:rPr>
                                <m:t>𝜎</m:t>
                              </m:r>
                            </m:e>
                            <m:sub>
                              <m:r>
                                <a:rPr lang="en-US" sz="1200" b="0" i="1" smtClean="0">
                                  <a:solidFill>
                                    <a:schemeClr val="bg2">
                                      <a:lumMod val="10000"/>
                                    </a:schemeClr>
                                  </a:solidFill>
                                  <a:latin typeface="Cambria Math" panose="02040503050406030204" pitchFamily="18" charset="0"/>
                                </a:rPr>
                                <m:t>1</m:t>
                              </m:r>
                            </m:sub>
                            <m:sup>
                              <m:r>
                                <a:rPr lang="en-US" sz="1200" b="0" i="1" smtClean="0">
                                  <a:solidFill>
                                    <a:schemeClr val="bg2">
                                      <a:lumMod val="10000"/>
                                    </a:schemeClr>
                                  </a:solidFill>
                                  <a:latin typeface="Cambria Math" panose="02040503050406030204" pitchFamily="18" charset="0"/>
                                </a:rPr>
                                <m:t>2</m:t>
                              </m:r>
                            </m:sup>
                          </m:sSubSup>
                          <m:r>
                            <a:rPr lang="en-US" sz="1200" b="0" i="1" smtClean="0">
                              <a:solidFill>
                                <a:schemeClr val="bg2">
                                  <a:lumMod val="10000"/>
                                </a:schemeClr>
                              </a:solidFill>
                              <a:latin typeface="Cambria Math" panose="02040503050406030204" pitchFamily="18" charset="0"/>
                            </a:rPr>
                            <m:t>−</m:t>
                          </m:r>
                          <m:sSubSup>
                            <m:sSubSupPr>
                              <m:ctrlPr>
                                <a:rPr lang="en-US" sz="1200" i="1">
                                  <a:solidFill>
                                    <a:schemeClr val="bg2">
                                      <a:lumMod val="10000"/>
                                    </a:schemeClr>
                                  </a:solidFill>
                                  <a:latin typeface="Cambria Math" panose="02040503050406030204" pitchFamily="18" charset="0"/>
                                </a:rPr>
                              </m:ctrlPr>
                            </m:sSubSupPr>
                            <m:e>
                              <m:r>
                                <a:rPr lang="en-US" sz="1200" i="1">
                                  <a:solidFill>
                                    <a:schemeClr val="bg2">
                                      <a:lumMod val="10000"/>
                                    </a:schemeClr>
                                  </a:solidFill>
                                  <a:latin typeface="Cambria Math" panose="02040503050406030204" pitchFamily="18" charset="0"/>
                                </a:rPr>
                                <m:t>𝜎</m:t>
                              </m:r>
                            </m:e>
                            <m:sub>
                              <m:r>
                                <a:rPr lang="en-US" sz="1200" b="0" i="1" smtClean="0">
                                  <a:solidFill>
                                    <a:schemeClr val="bg2">
                                      <a:lumMod val="10000"/>
                                    </a:schemeClr>
                                  </a:solidFill>
                                  <a:latin typeface="Cambria Math" panose="02040503050406030204" pitchFamily="18" charset="0"/>
                                </a:rPr>
                                <m:t>𝐿𝑎𝑠𝑒𝑟</m:t>
                              </m:r>
                            </m:sub>
                            <m:sup>
                              <m:r>
                                <a:rPr lang="en-US" sz="1200" i="1">
                                  <a:solidFill>
                                    <a:schemeClr val="bg2">
                                      <a:lumMod val="10000"/>
                                    </a:schemeClr>
                                  </a:solidFill>
                                  <a:latin typeface="Cambria Math" panose="02040503050406030204" pitchFamily="18" charset="0"/>
                                </a:rPr>
                                <m:t>2</m:t>
                              </m:r>
                            </m:sup>
                          </m:sSubSup>
                          <m:r>
                            <a:rPr lang="en-US" sz="1200" b="0" i="1" smtClean="0">
                              <a:solidFill>
                                <a:schemeClr val="bg2">
                                  <a:lumMod val="10000"/>
                                </a:schemeClr>
                              </a:solidFill>
                              <a:latin typeface="Cambria Math" panose="02040503050406030204" pitchFamily="18" charset="0"/>
                            </a:rPr>
                            <m:t>−</m:t>
                          </m:r>
                          <m:sSubSup>
                            <m:sSubSupPr>
                              <m:ctrlPr>
                                <a:rPr lang="en-US" sz="1200" i="1">
                                  <a:solidFill>
                                    <a:schemeClr val="bg2">
                                      <a:lumMod val="10000"/>
                                    </a:schemeClr>
                                  </a:solidFill>
                                  <a:latin typeface="Cambria Math" panose="02040503050406030204" pitchFamily="18" charset="0"/>
                                </a:rPr>
                              </m:ctrlPr>
                            </m:sSubSupPr>
                            <m:e>
                              <m:r>
                                <a:rPr lang="en-US" sz="1200" i="1">
                                  <a:solidFill>
                                    <a:schemeClr val="bg2">
                                      <a:lumMod val="10000"/>
                                    </a:schemeClr>
                                  </a:solidFill>
                                  <a:latin typeface="Cambria Math" panose="02040503050406030204" pitchFamily="18" charset="0"/>
                                </a:rPr>
                                <m:t>𝜎</m:t>
                              </m:r>
                            </m:e>
                            <m:sub>
                              <m:r>
                                <a:rPr lang="en-US" sz="1200" b="0" i="1" smtClean="0">
                                  <a:solidFill>
                                    <a:schemeClr val="bg2">
                                      <a:lumMod val="10000"/>
                                    </a:schemeClr>
                                  </a:solidFill>
                                  <a:latin typeface="Cambria Math" panose="02040503050406030204" pitchFamily="18" charset="0"/>
                                </a:rPr>
                                <m:t>𝐸𝑙𝑒</m:t>
                              </m:r>
                              <m:r>
                                <a:rPr lang="en-US" sz="1200" b="0" i="1" smtClean="0">
                                  <a:solidFill>
                                    <a:schemeClr val="bg2">
                                      <a:lumMod val="10000"/>
                                    </a:schemeClr>
                                  </a:solidFill>
                                  <a:latin typeface="Cambria Math" panose="02040503050406030204" pitchFamily="18" charset="0"/>
                                </a:rPr>
                                <m:t>.</m:t>
                              </m:r>
                            </m:sub>
                            <m:sup>
                              <m:r>
                                <a:rPr lang="en-US" sz="1200" i="1">
                                  <a:solidFill>
                                    <a:schemeClr val="bg2">
                                      <a:lumMod val="10000"/>
                                    </a:schemeClr>
                                  </a:solidFill>
                                  <a:latin typeface="Cambria Math" panose="02040503050406030204" pitchFamily="18" charset="0"/>
                                </a:rPr>
                                <m:t>2</m:t>
                              </m:r>
                            </m:sup>
                          </m:sSubSup>
                        </m:e>
                      </m:rad>
                    </m:oMath>
                  </m:oMathPara>
                </a14:m>
                <a:endParaRPr lang="en-US" sz="1200" dirty="0">
                  <a:solidFill>
                    <a:schemeClr val="bg2">
                      <a:lumMod val="10000"/>
                    </a:schemeClr>
                  </a:solidFill>
                </a:endParaRPr>
              </a:p>
            </p:txBody>
          </p:sp>
        </mc:Choice>
        <mc:Fallback xmlns="">
          <p:sp>
            <p:nvSpPr>
              <p:cNvPr id="13" name="TextBox 12">
                <a:extLst>
                  <a:ext uri="{FF2B5EF4-FFF2-40B4-BE49-F238E27FC236}">
                    <a16:creationId xmlns:a16="http://schemas.microsoft.com/office/drawing/2014/main" id="{C0F7E684-640B-471C-9CD0-A1FE3368BEC0}"/>
                  </a:ext>
                </a:extLst>
              </p:cNvPr>
              <p:cNvSpPr txBox="1">
                <a:spLocks noRot="1" noChangeAspect="1" noMove="1" noResize="1" noEditPoints="1" noAdjustHandles="1" noChangeArrowheads="1" noChangeShapeType="1" noTextEdit="1"/>
              </p:cNvSpPr>
              <p:nvPr/>
            </p:nvSpPr>
            <p:spPr>
              <a:xfrm>
                <a:off x="6562618" y="1322545"/>
                <a:ext cx="2256643" cy="375809"/>
              </a:xfrm>
              <a:prstGeom prst="rect">
                <a:avLst/>
              </a:prstGeom>
              <a:blipFill>
                <a:blip r:embed="rId4"/>
                <a:stretch>
                  <a:fillRect l="-541"/>
                </a:stretch>
              </a:blipFill>
            </p:spPr>
            <p:txBody>
              <a:bodyPr/>
              <a:lstStyle/>
              <a:p>
                <a:r>
                  <a:rPr lang="en-US">
                    <a:noFill/>
                  </a:rPr>
                  <a:t> </a:t>
                </a:r>
              </a:p>
            </p:txBody>
          </p:sp>
        </mc:Fallback>
      </mc:AlternateContent>
      <p:graphicFrame>
        <p:nvGraphicFramePr>
          <p:cNvPr id="14" name="Table 13">
            <a:extLst>
              <a:ext uri="{FF2B5EF4-FFF2-40B4-BE49-F238E27FC236}">
                <a16:creationId xmlns:a16="http://schemas.microsoft.com/office/drawing/2014/main" id="{07582337-4CE0-47AE-833B-48F576A946E3}"/>
              </a:ext>
            </a:extLst>
          </p:cNvPr>
          <p:cNvGraphicFramePr>
            <a:graphicFrameLocks noGrp="1"/>
          </p:cNvGraphicFramePr>
          <p:nvPr>
            <p:extLst/>
          </p:nvPr>
        </p:nvGraphicFramePr>
        <p:xfrm>
          <a:off x="6452055" y="5512323"/>
          <a:ext cx="2456276" cy="491935"/>
        </p:xfrm>
        <a:graphic>
          <a:graphicData uri="http://schemas.openxmlformats.org/drawingml/2006/table">
            <a:tbl>
              <a:tblPr firstRow="1" firstCol="1" bandRow="1">
                <a:tableStyleId>{9D7B26C5-4107-4FEC-AEDC-1716B250A1EF}</a:tableStyleId>
              </a:tblPr>
              <a:tblGrid>
                <a:gridCol w="1228138">
                  <a:extLst>
                    <a:ext uri="{9D8B030D-6E8A-4147-A177-3AD203B41FA5}">
                      <a16:colId xmlns:a16="http://schemas.microsoft.com/office/drawing/2014/main" val="3416302052"/>
                    </a:ext>
                  </a:extLst>
                </a:gridCol>
                <a:gridCol w="1228138">
                  <a:extLst>
                    <a:ext uri="{9D8B030D-6E8A-4147-A177-3AD203B41FA5}">
                      <a16:colId xmlns:a16="http://schemas.microsoft.com/office/drawing/2014/main" val="3437751437"/>
                    </a:ext>
                  </a:extLst>
                </a:gridCol>
              </a:tblGrid>
              <a:tr h="137868">
                <a:tc>
                  <a:txBody>
                    <a:bodyPr/>
                    <a:lstStyle/>
                    <a:p>
                      <a:pPr marL="0" marR="0">
                        <a:lnSpc>
                          <a:spcPct val="150000"/>
                        </a:lnSpc>
                        <a:spcBef>
                          <a:spcPts val="0"/>
                        </a:spcBef>
                        <a:spcAft>
                          <a:spcPts val="0"/>
                        </a:spcAft>
                      </a:pPr>
                      <a:r>
                        <a:rPr lang="en-US" sz="1200" b="0" dirty="0">
                          <a:solidFill>
                            <a:schemeClr val="bg2">
                              <a:lumMod val="10000"/>
                            </a:schemeClr>
                          </a:solidFill>
                          <a:effectLst/>
                        </a:rPr>
                        <a:t>20 </a:t>
                      </a:r>
                      <a:r>
                        <a:rPr lang="en-US" sz="1200" b="0" dirty="0" err="1">
                          <a:solidFill>
                            <a:schemeClr val="bg2">
                              <a:lumMod val="10000"/>
                            </a:schemeClr>
                          </a:solidFill>
                          <a:effectLst/>
                        </a:rPr>
                        <a:t>μm</a:t>
                      </a:r>
                      <a:r>
                        <a:rPr lang="en-US" sz="1200" b="0" dirty="0">
                          <a:solidFill>
                            <a:schemeClr val="bg2">
                              <a:lumMod val="10000"/>
                            </a:schemeClr>
                          </a:solidFill>
                          <a:effectLst/>
                        </a:rPr>
                        <a:t> MCP-PMT</a:t>
                      </a:r>
                      <a:endParaRPr lang="en-US" sz="1200" b="0" dirty="0">
                        <a:solidFill>
                          <a:schemeClr val="bg2">
                            <a:lumMod val="10000"/>
                          </a:schemeClr>
                        </a:solidFill>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b="0" dirty="0">
                          <a:solidFill>
                            <a:schemeClr val="bg2">
                              <a:lumMod val="10000"/>
                            </a:schemeClr>
                          </a:solidFill>
                          <a:effectLst/>
                        </a:rPr>
                        <a:t>10 </a:t>
                      </a:r>
                      <a:r>
                        <a:rPr lang="en-US" sz="1200" b="0" dirty="0" err="1">
                          <a:solidFill>
                            <a:schemeClr val="bg2">
                              <a:lumMod val="10000"/>
                            </a:schemeClr>
                          </a:solidFill>
                          <a:effectLst/>
                        </a:rPr>
                        <a:t>μm</a:t>
                      </a:r>
                      <a:r>
                        <a:rPr lang="en-US" sz="1200" b="0" dirty="0">
                          <a:solidFill>
                            <a:schemeClr val="bg2">
                              <a:lumMod val="10000"/>
                            </a:schemeClr>
                          </a:solidFill>
                          <a:effectLst/>
                        </a:rPr>
                        <a:t> MCP-PMT</a:t>
                      </a:r>
                      <a:endParaRPr lang="en-US" sz="1200" b="0" dirty="0">
                        <a:solidFill>
                          <a:schemeClr val="bg2">
                            <a:lumMod val="10000"/>
                          </a:schemeClr>
                        </a:solidFill>
                        <a:effectLst/>
                        <a:latin typeface="+mn-lt"/>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077636210"/>
                  </a:ext>
                </a:extLst>
              </a:tr>
              <a:tr h="137868">
                <a:tc>
                  <a:txBody>
                    <a:bodyPr/>
                    <a:lstStyle/>
                    <a:p>
                      <a:pPr marL="0" marR="0">
                        <a:lnSpc>
                          <a:spcPct val="150000"/>
                        </a:lnSpc>
                        <a:spcBef>
                          <a:spcPts val="0"/>
                        </a:spcBef>
                        <a:spcAft>
                          <a:spcPts val="0"/>
                        </a:spcAft>
                      </a:pPr>
                      <a:r>
                        <a:rPr lang="en-US" sz="1200" b="1" dirty="0">
                          <a:solidFill>
                            <a:schemeClr val="bg2">
                              <a:lumMod val="10000"/>
                            </a:schemeClr>
                          </a:solidFill>
                          <a:effectLst/>
                        </a:rPr>
                        <a:t>0.7 Tesla</a:t>
                      </a:r>
                      <a:endParaRPr lang="en-US" sz="1200" b="1" dirty="0">
                        <a:solidFill>
                          <a:schemeClr val="bg2">
                            <a:lumMod val="10000"/>
                          </a:schemeClr>
                        </a:solidFill>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b="1" dirty="0">
                          <a:solidFill>
                            <a:schemeClr val="bg2">
                              <a:lumMod val="10000"/>
                            </a:schemeClr>
                          </a:solidFill>
                          <a:effectLst/>
                        </a:rPr>
                        <a:t>1.3 Tesla</a:t>
                      </a:r>
                      <a:endParaRPr lang="en-US" sz="1200" b="1" dirty="0">
                        <a:solidFill>
                          <a:schemeClr val="bg2">
                            <a:lumMod val="10000"/>
                          </a:schemeClr>
                        </a:solidFill>
                        <a:effectLst/>
                        <a:latin typeface="+mn-lt"/>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19190925"/>
                  </a:ext>
                </a:extLst>
              </a:tr>
            </a:tbl>
          </a:graphicData>
        </a:graphic>
      </p:graphicFrame>
      <p:sp>
        <p:nvSpPr>
          <p:cNvPr id="15" name="Rectangle 14">
            <a:extLst>
              <a:ext uri="{FF2B5EF4-FFF2-40B4-BE49-F238E27FC236}">
                <a16:creationId xmlns:a16="http://schemas.microsoft.com/office/drawing/2014/main" id="{053D2D02-9A32-4C88-9E51-02A80C143AAC}"/>
              </a:ext>
            </a:extLst>
          </p:cNvPr>
          <p:cNvSpPr/>
          <p:nvPr/>
        </p:nvSpPr>
        <p:spPr>
          <a:xfrm>
            <a:off x="2608359" y="1836107"/>
            <a:ext cx="938077" cy="276999"/>
          </a:xfrm>
          <a:prstGeom prst="rect">
            <a:avLst/>
          </a:prstGeom>
        </p:spPr>
        <p:txBody>
          <a:bodyPr wrap="none">
            <a:spAutoFit/>
          </a:bodyPr>
          <a:lstStyle/>
          <a:p>
            <a:r>
              <a:rPr lang="el-GR" altLang="zh-CN" sz="1200" b="1" dirty="0">
                <a:solidFill>
                  <a:srgbClr val="045AF6"/>
                </a:solidFill>
              </a:rPr>
              <a:t>σ</a:t>
            </a:r>
            <a:r>
              <a:rPr lang="en-US" altLang="zh-CN" sz="1200" b="1" baseline="-25000" dirty="0">
                <a:solidFill>
                  <a:srgbClr val="045AF6"/>
                </a:solidFill>
              </a:rPr>
              <a:t>TTS</a:t>
            </a:r>
            <a:r>
              <a:rPr lang="en-US" altLang="zh-CN" sz="1200" b="1" dirty="0">
                <a:solidFill>
                  <a:srgbClr val="045AF6"/>
                </a:solidFill>
              </a:rPr>
              <a:t> ~ 63 </a:t>
            </a:r>
            <a:r>
              <a:rPr lang="en-US" altLang="zh-CN" sz="1200" b="1" dirty="0" err="1">
                <a:solidFill>
                  <a:srgbClr val="045AF6"/>
                </a:solidFill>
              </a:rPr>
              <a:t>ps</a:t>
            </a:r>
            <a:r>
              <a:rPr lang="en-US" altLang="zh-CN" sz="1200" b="1" dirty="0">
                <a:solidFill>
                  <a:srgbClr val="045AF6"/>
                </a:solidFill>
              </a:rPr>
              <a:t> </a:t>
            </a:r>
          </a:p>
        </p:txBody>
      </p:sp>
      <p:sp>
        <p:nvSpPr>
          <p:cNvPr id="16" name="Rectangle 15">
            <a:extLst>
              <a:ext uri="{FF2B5EF4-FFF2-40B4-BE49-F238E27FC236}">
                <a16:creationId xmlns:a16="http://schemas.microsoft.com/office/drawing/2014/main" id="{B023BEBE-FD6F-4161-92B5-D78FB9F3894E}"/>
              </a:ext>
            </a:extLst>
          </p:cNvPr>
          <p:cNvSpPr/>
          <p:nvPr/>
        </p:nvSpPr>
        <p:spPr>
          <a:xfrm>
            <a:off x="5589394" y="1819324"/>
            <a:ext cx="938077" cy="276999"/>
          </a:xfrm>
          <a:prstGeom prst="rect">
            <a:avLst/>
          </a:prstGeom>
        </p:spPr>
        <p:txBody>
          <a:bodyPr wrap="none">
            <a:spAutoFit/>
          </a:bodyPr>
          <a:lstStyle/>
          <a:p>
            <a:r>
              <a:rPr lang="el-GR" altLang="zh-CN" sz="1200" b="1" dirty="0">
                <a:solidFill>
                  <a:srgbClr val="045AF6"/>
                </a:solidFill>
              </a:rPr>
              <a:t>σ</a:t>
            </a:r>
            <a:r>
              <a:rPr lang="en-US" altLang="zh-CN" sz="1200" b="1" baseline="-25000" dirty="0">
                <a:solidFill>
                  <a:srgbClr val="045AF6"/>
                </a:solidFill>
              </a:rPr>
              <a:t>TTS</a:t>
            </a:r>
            <a:r>
              <a:rPr lang="en-US" altLang="zh-CN" sz="1200" b="1" dirty="0">
                <a:solidFill>
                  <a:srgbClr val="045AF6"/>
                </a:solidFill>
              </a:rPr>
              <a:t> ~ 20 </a:t>
            </a:r>
            <a:r>
              <a:rPr lang="en-US" altLang="zh-CN" sz="1200" b="1" dirty="0" err="1">
                <a:solidFill>
                  <a:srgbClr val="045AF6"/>
                </a:solidFill>
              </a:rPr>
              <a:t>ps</a:t>
            </a:r>
            <a:r>
              <a:rPr lang="en-US" altLang="zh-CN" sz="1200" b="1" dirty="0">
                <a:solidFill>
                  <a:srgbClr val="045AF6"/>
                </a:solidFill>
              </a:rPr>
              <a:t> </a:t>
            </a:r>
          </a:p>
        </p:txBody>
      </p:sp>
      <p:sp>
        <p:nvSpPr>
          <p:cNvPr id="17" name="Rectangle 16">
            <a:extLst>
              <a:ext uri="{FF2B5EF4-FFF2-40B4-BE49-F238E27FC236}">
                <a16:creationId xmlns:a16="http://schemas.microsoft.com/office/drawing/2014/main" id="{7267A5DE-4B75-4B40-B879-1226660D6E5C}"/>
              </a:ext>
            </a:extLst>
          </p:cNvPr>
          <p:cNvSpPr/>
          <p:nvPr/>
        </p:nvSpPr>
        <p:spPr>
          <a:xfrm>
            <a:off x="2424222" y="1304147"/>
            <a:ext cx="1050159" cy="369332"/>
          </a:xfrm>
          <a:prstGeom prst="rect">
            <a:avLst/>
          </a:prstGeom>
          <a:solidFill>
            <a:schemeClr val="bg1">
              <a:lumMod val="95000"/>
            </a:schemeClr>
          </a:solidFill>
          <a:ln w="19050">
            <a:solidFill>
              <a:schemeClr val="tx1">
                <a:lumMod val="50000"/>
              </a:schemeClr>
            </a:solidFill>
          </a:ln>
        </p:spPr>
        <p:txBody>
          <a:bodyPr wrap="none">
            <a:spAutoFit/>
          </a:bodyPr>
          <a:lstStyle/>
          <a:p>
            <a:r>
              <a:rPr lang="en-US" b="1" dirty="0">
                <a:solidFill>
                  <a:schemeClr val="tx1">
                    <a:lumMod val="50000"/>
                  </a:schemeClr>
                </a:solidFill>
              </a:rPr>
              <a:t>version 2</a:t>
            </a:r>
          </a:p>
        </p:txBody>
      </p:sp>
      <p:sp>
        <p:nvSpPr>
          <p:cNvPr id="18" name="Rectangle 17">
            <a:extLst>
              <a:ext uri="{FF2B5EF4-FFF2-40B4-BE49-F238E27FC236}">
                <a16:creationId xmlns:a16="http://schemas.microsoft.com/office/drawing/2014/main" id="{6ED4CBAF-8A4D-4502-A3FD-2B398CB2E095}"/>
              </a:ext>
            </a:extLst>
          </p:cNvPr>
          <p:cNvSpPr/>
          <p:nvPr/>
        </p:nvSpPr>
        <p:spPr>
          <a:xfrm>
            <a:off x="5401896" y="1353697"/>
            <a:ext cx="1050159" cy="369332"/>
          </a:xfrm>
          <a:prstGeom prst="rect">
            <a:avLst/>
          </a:prstGeom>
          <a:solidFill>
            <a:schemeClr val="bg1">
              <a:lumMod val="95000"/>
            </a:schemeClr>
          </a:solidFill>
          <a:ln w="19050">
            <a:solidFill>
              <a:schemeClr val="tx1">
                <a:lumMod val="50000"/>
              </a:schemeClr>
            </a:solidFill>
          </a:ln>
        </p:spPr>
        <p:txBody>
          <a:bodyPr wrap="none">
            <a:spAutoFit/>
          </a:bodyPr>
          <a:lstStyle/>
          <a:p>
            <a:r>
              <a:rPr lang="en-US" b="1" dirty="0">
                <a:solidFill>
                  <a:schemeClr val="tx1">
                    <a:lumMod val="50000"/>
                  </a:schemeClr>
                </a:solidFill>
              </a:rPr>
              <a:t>version 3</a:t>
            </a:r>
          </a:p>
        </p:txBody>
      </p:sp>
      <p:sp>
        <p:nvSpPr>
          <p:cNvPr id="19" name="TextBox 18">
            <a:extLst>
              <a:ext uri="{FF2B5EF4-FFF2-40B4-BE49-F238E27FC236}">
                <a16:creationId xmlns:a16="http://schemas.microsoft.com/office/drawing/2014/main" id="{F36D38D8-D716-5B49-9E99-8CE92DC6B9F4}"/>
              </a:ext>
            </a:extLst>
          </p:cNvPr>
          <p:cNvSpPr txBox="1"/>
          <p:nvPr/>
        </p:nvSpPr>
        <p:spPr>
          <a:xfrm>
            <a:off x="6562618" y="3927979"/>
            <a:ext cx="2456276" cy="830997"/>
          </a:xfrm>
          <a:prstGeom prst="rect">
            <a:avLst/>
          </a:prstGeom>
          <a:noFill/>
        </p:spPr>
        <p:txBody>
          <a:bodyPr wrap="square" rtlCol="0">
            <a:spAutoFit/>
          </a:bodyPr>
          <a:lstStyle/>
          <a:p>
            <a:r>
              <a:rPr lang="en-US" sz="1600" b="1" dirty="0">
                <a:solidFill>
                  <a:srgbClr val="FF0000"/>
                </a:solidFill>
              </a:rPr>
              <a:t>V3 achieved 100 </a:t>
            </a:r>
            <a:r>
              <a:rPr lang="en-US" sz="1600" b="1" dirty="0" err="1">
                <a:solidFill>
                  <a:srgbClr val="FF0000"/>
                </a:solidFill>
              </a:rPr>
              <a:t>ps</a:t>
            </a:r>
            <a:r>
              <a:rPr lang="en-US" sz="1600" b="1" dirty="0">
                <a:solidFill>
                  <a:srgbClr val="FF0000"/>
                </a:solidFill>
              </a:rPr>
              <a:t> </a:t>
            </a:r>
            <a:r>
              <a:rPr lang="en-US" sz="1600" b="1" dirty="0" err="1">
                <a:solidFill>
                  <a:srgbClr val="FF0000"/>
                </a:solidFill>
              </a:rPr>
              <a:t>rms</a:t>
            </a:r>
            <a:r>
              <a:rPr lang="en-US" sz="1600" b="1" dirty="0">
                <a:solidFill>
                  <a:srgbClr val="FF0000"/>
                </a:solidFill>
              </a:rPr>
              <a:t> timing, which is critical for future DIRC applications!</a:t>
            </a:r>
          </a:p>
        </p:txBody>
      </p:sp>
    </p:spTree>
    <p:extLst>
      <p:ext uri="{BB962C8B-B14F-4D97-AF65-F5344CB8AC3E}">
        <p14:creationId xmlns:p14="http://schemas.microsoft.com/office/powerpoint/2010/main" val="1550798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E1C63A-E019-4C53-A7F3-BF0E41F82CA1}"/>
              </a:ext>
            </a:extLst>
          </p:cNvPr>
          <p:cNvPicPr/>
          <p:nvPr/>
        </p:nvPicPr>
        <p:blipFill rotWithShape="1">
          <a:blip r:embed="rId2"/>
          <a:srcRect l="15828" t="30650" r="30938" b="5741"/>
          <a:stretch/>
        </p:blipFill>
        <p:spPr bwMode="auto">
          <a:xfrm>
            <a:off x="305835" y="1905000"/>
            <a:ext cx="6695039" cy="4800601"/>
          </a:xfrm>
          <a:prstGeom prst="rect">
            <a:avLst/>
          </a:prstGeom>
          <a:ln>
            <a:noFill/>
          </a:ln>
          <a:extLst>
            <a:ext uri="{53640926-AAD7-44D8-BBD7-CCE9431645EC}">
              <a14:shadowObscured xmlns:a14="http://schemas.microsoft.com/office/drawing/2010/main"/>
            </a:ext>
          </a:extLst>
        </p:spPr>
      </p:pic>
      <p:sp>
        <p:nvSpPr>
          <p:cNvPr id="4" name="Text Box 1">
            <a:extLst>
              <a:ext uri="{FF2B5EF4-FFF2-40B4-BE49-F238E27FC236}">
                <a16:creationId xmlns:a16="http://schemas.microsoft.com/office/drawing/2014/main" id="{9EACB4E7-EBDB-4028-A9C9-4BF585122166}"/>
              </a:ext>
            </a:extLst>
          </p:cNvPr>
          <p:cNvSpPr txBox="1">
            <a:spLocks noChangeArrowheads="1"/>
          </p:cNvSpPr>
          <p:nvPr/>
        </p:nvSpPr>
        <p:spPr bwMode="auto">
          <a:xfrm>
            <a:off x="20086" y="0"/>
            <a:ext cx="9123914" cy="657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r>
              <a:rPr lang="en-US" sz="2963" dirty="0">
                <a:solidFill>
                  <a:srgbClr val="006633"/>
                </a:solidFill>
                <a:latin typeface="Times New Roman" charset="0"/>
                <a:cs typeface="Arial" charset="0"/>
              </a:rPr>
              <a:t>Enhanced communication with </a:t>
            </a:r>
            <a:r>
              <a:rPr lang="en-US" sz="2963" dirty="0" err="1">
                <a:solidFill>
                  <a:srgbClr val="006633"/>
                </a:solidFill>
                <a:latin typeface="Times New Roman" charset="0"/>
                <a:cs typeface="Arial" charset="0"/>
              </a:rPr>
              <a:t>Incom</a:t>
            </a:r>
            <a:r>
              <a:rPr lang="en-US" sz="2963" dirty="0">
                <a:solidFill>
                  <a:srgbClr val="006633"/>
                </a:solidFill>
                <a:latin typeface="Times New Roman" charset="0"/>
                <a:cs typeface="Arial" charset="0"/>
              </a:rPr>
              <a:t> on LAPPD</a:t>
            </a:r>
            <a:r>
              <a:rPr lang="en-US" sz="2963" i="1" baseline="30000" dirty="0">
                <a:solidFill>
                  <a:srgbClr val="006633"/>
                </a:solidFill>
                <a:latin typeface="Times New Roman" charset="0"/>
                <a:cs typeface="Arial" charset="0"/>
              </a:rPr>
              <a:t>TM</a:t>
            </a:r>
            <a:endParaRPr lang="en-US" sz="2963" i="1" dirty="0">
              <a:solidFill>
                <a:srgbClr val="006633"/>
              </a:solidFill>
              <a:latin typeface="Times New Roman" charset="0"/>
              <a:cs typeface="Arial" charset="0"/>
            </a:endParaRPr>
          </a:p>
        </p:txBody>
      </p:sp>
      <p:sp>
        <p:nvSpPr>
          <p:cNvPr id="5" name="Rectangle 4">
            <a:extLst>
              <a:ext uri="{FF2B5EF4-FFF2-40B4-BE49-F238E27FC236}">
                <a16:creationId xmlns:a16="http://schemas.microsoft.com/office/drawing/2014/main" id="{B4F03352-AADE-4758-BF0C-C0742F49DEFD}"/>
              </a:ext>
            </a:extLst>
          </p:cNvPr>
          <p:cNvSpPr/>
          <p:nvPr/>
        </p:nvSpPr>
        <p:spPr>
          <a:xfrm>
            <a:off x="67710" y="676275"/>
            <a:ext cx="9018103" cy="1046440"/>
          </a:xfrm>
          <a:prstGeom prst="rect">
            <a:avLst/>
          </a:prstGeom>
        </p:spPr>
        <p:txBody>
          <a:bodyPr wrap="square">
            <a:spAutoFit/>
          </a:bodyPr>
          <a:lstStyle/>
          <a:p>
            <a:r>
              <a:rPr lang="en-US" dirty="0">
                <a:latin typeface="Arial" panose="020B0604020202020204" pitchFamily="34" charset="0"/>
                <a:cs typeface="Arial" panose="020B0604020202020204" pitchFamily="34" charset="0"/>
              </a:rPr>
              <a:t>The advices and recommendations from the committee and feedbacks from EIC users were well explained and emphasized during ANL-</a:t>
            </a:r>
            <a:r>
              <a:rPr lang="en-US" dirty="0" err="1">
                <a:latin typeface="Arial" panose="020B0604020202020204" pitchFamily="34" charset="0"/>
                <a:cs typeface="Arial" panose="020B0604020202020204" pitchFamily="34" charset="0"/>
              </a:rPr>
              <a:t>Incom</a:t>
            </a:r>
            <a:r>
              <a:rPr lang="en-US" dirty="0">
                <a:latin typeface="Arial" panose="020B0604020202020204" pitchFamily="34" charset="0"/>
                <a:cs typeface="Arial" panose="020B0604020202020204" pitchFamily="34" charset="0"/>
              </a:rPr>
              <a:t> bi-weekly meetings.</a:t>
            </a:r>
          </a:p>
          <a:p>
            <a:endParaRPr lang="en-US" sz="8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Pixel LAPPD</a:t>
            </a:r>
            <a:r>
              <a:rPr lang="en-US" i="1" baseline="30000" dirty="0">
                <a:latin typeface="Arial" panose="020B0604020202020204" pitchFamily="34" charset="0"/>
                <a:cs typeface="Arial" panose="020B0604020202020204" pitchFamily="34" charset="0"/>
              </a:rPr>
              <a:t>TM</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is available for the first time; negotiating for one to be delivered to ANL.</a:t>
            </a:r>
          </a:p>
        </p:txBody>
      </p:sp>
      <p:sp>
        <p:nvSpPr>
          <p:cNvPr id="6" name="TextBox 5">
            <a:extLst>
              <a:ext uri="{FF2B5EF4-FFF2-40B4-BE49-F238E27FC236}">
                <a16:creationId xmlns:a16="http://schemas.microsoft.com/office/drawing/2014/main" id="{73C5EBB8-3414-4804-A46A-2A7067197C11}"/>
              </a:ext>
            </a:extLst>
          </p:cNvPr>
          <p:cNvSpPr txBox="1"/>
          <p:nvPr/>
        </p:nvSpPr>
        <p:spPr>
          <a:xfrm>
            <a:off x="6051400" y="2067788"/>
            <a:ext cx="2786765" cy="646331"/>
          </a:xfrm>
          <a:prstGeom prst="rect">
            <a:avLst/>
          </a:prstGeom>
          <a:noFill/>
        </p:spPr>
        <p:txBody>
          <a:bodyPr wrap="square" rtlCol="0">
            <a:spAutoFit/>
          </a:bodyPr>
          <a:lstStyle/>
          <a:p>
            <a:r>
              <a:rPr lang="en-US" dirty="0"/>
              <a:t>Current demonstrated pixel size: 25 mm x 25 mm</a:t>
            </a:r>
          </a:p>
        </p:txBody>
      </p:sp>
      <p:pic>
        <p:nvPicPr>
          <p:cNvPr id="7" name="Picture 6">
            <a:extLst>
              <a:ext uri="{FF2B5EF4-FFF2-40B4-BE49-F238E27FC236}">
                <a16:creationId xmlns:a16="http://schemas.microsoft.com/office/drawing/2014/main" id="{78EF138E-4392-45A2-AAC9-59F612D54E57}"/>
              </a:ext>
            </a:extLst>
          </p:cNvPr>
          <p:cNvPicPr>
            <a:picLocks noChangeAspect="1"/>
          </p:cNvPicPr>
          <p:nvPr/>
        </p:nvPicPr>
        <p:blipFill>
          <a:blip r:embed="rId3"/>
          <a:stretch>
            <a:fillRect/>
          </a:stretch>
        </p:blipFill>
        <p:spPr>
          <a:xfrm>
            <a:off x="5779232" y="3429000"/>
            <a:ext cx="3058933" cy="2296810"/>
          </a:xfrm>
          <a:prstGeom prst="rect">
            <a:avLst/>
          </a:prstGeom>
        </p:spPr>
      </p:pic>
      <p:sp>
        <p:nvSpPr>
          <p:cNvPr id="8" name="TextBox 7">
            <a:extLst>
              <a:ext uri="{FF2B5EF4-FFF2-40B4-BE49-F238E27FC236}">
                <a16:creationId xmlns:a16="http://schemas.microsoft.com/office/drawing/2014/main" id="{2BE5AB58-1EF1-41E0-9F95-294102CDA150}"/>
              </a:ext>
            </a:extLst>
          </p:cNvPr>
          <p:cNvSpPr txBox="1"/>
          <p:nvPr/>
        </p:nvSpPr>
        <p:spPr>
          <a:xfrm>
            <a:off x="6051400" y="2782669"/>
            <a:ext cx="2786765" cy="646331"/>
          </a:xfrm>
          <a:prstGeom prst="rect">
            <a:avLst/>
          </a:prstGeom>
          <a:solidFill>
            <a:srgbClr val="FFC000"/>
          </a:solidFill>
        </p:spPr>
        <p:txBody>
          <a:bodyPr wrap="square" rtlCol="0">
            <a:spAutoFit/>
          </a:bodyPr>
          <a:lstStyle/>
          <a:p>
            <a:r>
              <a:rPr lang="en-US" b="1" dirty="0"/>
              <a:t>QE uniformity issue was solved here!</a:t>
            </a:r>
          </a:p>
        </p:txBody>
      </p:sp>
    </p:spTree>
    <p:extLst>
      <p:ext uri="{BB962C8B-B14F-4D97-AF65-F5344CB8AC3E}">
        <p14:creationId xmlns:p14="http://schemas.microsoft.com/office/powerpoint/2010/main" val="38169085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9EACB4E7-EBDB-4028-A9C9-4BF585122166}"/>
              </a:ext>
            </a:extLst>
          </p:cNvPr>
          <p:cNvSpPr txBox="1">
            <a:spLocks noChangeArrowheads="1"/>
          </p:cNvSpPr>
          <p:nvPr/>
        </p:nvSpPr>
        <p:spPr bwMode="auto">
          <a:xfrm>
            <a:off x="20086" y="94043"/>
            <a:ext cx="9123914" cy="8649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r>
              <a:rPr lang="en-US" sz="2963" dirty="0">
                <a:solidFill>
                  <a:srgbClr val="006633"/>
                </a:solidFill>
                <a:latin typeface="Times New Roman" charset="0"/>
                <a:cs typeface="Arial" charset="0"/>
              </a:rPr>
              <a:t>Magnetic field test on new LAPPD</a:t>
            </a:r>
            <a:r>
              <a:rPr lang="en-US" sz="2963" i="1" baseline="30000" dirty="0">
                <a:solidFill>
                  <a:srgbClr val="006633"/>
                </a:solidFill>
                <a:latin typeface="Times New Roman" charset="0"/>
                <a:cs typeface="Arial" charset="0"/>
              </a:rPr>
              <a:t>TM</a:t>
            </a:r>
            <a:r>
              <a:rPr lang="en-US" sz="2963" i="1" dirty="0">
                <a:solidFill>
                  <a:srgbClr val="006633"/>
                </a:solidFill>
                <a:latin typeface="Times New Roman" charset="0"/>
                <a:cs typeface="Arial" charset="0"/>
              </a:rPr>
              <a:t> </a:t>
            </a:r>
            <a:br>
              <a:rPr lang="en-US" sz="2963" i="1" dirty="0">
                <a:solidFill>
                  <a:srgbClr val="006633"/>
                </a:solidFill>
                <a:latin typeface="Times New Roman" charset="0"/>
                <a:cs typeface="Arial" charset="0"/>
              </a:rPr>
            </a:br>
            <a:r>
              <a:rPr lang="en-US" sz="2963" i="1" dirty="0">
                <a:solidFill>
                  <a:srgbClr val="006633"/>
                </a:solidFill>
                <a:latin typeface="Times New Roman" charset="0"/>
                <a:cs typeface="Arial" charset="0"/>
              </a:rPr>
              <a:t>                                      - </a:t>
            </a:r>
            <a:r>
              <a:rPr lang="en-US" sz="2200" dirty="0">
                <a:solidFill>
                  <a:srgbClr val="006633"/>
                </a:solidFill>
                <a:latin typeface="Times New Roman" charset="0"/>
                <a:cs typeface="Arial" charset="0"/>
              </a:rPr>
              <a:t>without magnetically sensitive components</a:t>
            </a:r>
            <a:endParaRPr lang="en-US" sz="2200" i="1" dirty="0">
              <a:solidFill>
                <a:srgbClr val="006633"/>
              </a:solidFill>
              <a:latin typeface="Times New Roman" charset="0"/>
              <a:cs typeface="Arial" charset="0"/>
            </a:endParaRPr>
          </a:p>
        </p:txBody>
      </p:sp>
      <p:sp>
        <p:nvSpPr>
          <p:cNvPr id="5" name="Rectangle 4">
            <a:extLst>
              <a:ext uri="{FF2B5EF4-FFF2-40B4-BE49-F238E27FC236}">
                <a16:creationId xmlns:a16="http://schemas.microsoft.com/office/drawing/2014/main" id="{B4F03352-AADE-4758-BF0C-C0742F49DEFD}"/>
              </a:ext>
            </a:extLst>
          </p:cNvPr>
          <p:cNvSpPr/>
          <p:nvPr/>
        </p:nvSpPr>
        <p:spPr>
          <a:xfrm>
            <a:off x="181592" y="1041060"/>
            <a:ext cx="8770453"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A new LAPPD</a:t>
            </a:r>
            <a:r>
              <a:rPr lang="en-US" i="1" baseline="30000" dirty="0">
                <a:latin typeface="Arial" panose="020B0604020202020204" pitchFamily="34" charset="0"/>
                <a:cs typeface="Arial" panose="020B0604020202020204" pitchFamily="34" charset="0"/>
              </a:rPr>
              <a:t>TM</a:t>
            </a:r>
            <a:r>
              <a:rPr lang="en-US" dirty="0">
                <a:latin typeface="Arial" panose="020B0604020202020204" pitchFamily="34" charset="0"/>
                <a:cs typeface="Arial" panose="020B0604020202020204" pitchFamily="34" charset="0"/>
              </a:rPr>
              <a:t> without magnetic sensitive components was delivered at ANL for a one day test. </a:t>
            </a:r>
          </a:p>
          <a:p>
            <a:r>
              <a:rPr lang="en-US" dirty="0">
                <a:latin typeface="Arial" panose="020B0604020202020204" pitchFamily="34" charset="0"/>
                <a:cs typeface="Arial" panose="020B0604020202020204" pitchFamily="34" charset="0"/>
              </a:rPr>
              <a:t>SBIR Phase I was fulfilled, Phase II will be submit at end of Jan. 2019.</a:t>
            </a:r>
          </a:p>
        </p:txBody>
      </p:sp>
      <p:grpSp>
        <p:nvGrpSpPr>
          <p:cNvPr id="3" name="Group 2">
            <a:extLst>
              <a:ext uri="{FF2B5EF4-FFF2-40B4-BE49-F238E27FC236}">
                <a16:creationId xmlns:a16="http://schemas.microsoft.com/office/drawing/2014/main" id="{624C464D-7E1B-4FBA-AB30-9B17088EA44A}"/>
              </a:ext>
            </a:extLst>
          </p:cNvPr>
          <p:cNvGrpSpPr/>
          <p:nvPr/>
        </p:nvGrpSpPr>
        <p:grpSpPr>
          <a:xfrm>
            <a:off x="28356" y="3895070"/>
            <a:ext cx="3383258" cy="2598397"/>
            <a:chOff x="2997662" y="5031984"/>
            <a:chExt cx="3383258" cy="2598397"/>
          </a:xfrm>
        </p:grpSpPr>
        <p:pic>
          <p:nvPicPr>
            <p:cNvPr id="12" name="Picture 11">
              <a:extLst>
                <a:ext uri="{FF2B5EF4-FFF2-40B4-BE49-F238E27FC236}">
                  <a16:creationId xmlns:a16="http://schemas.microsoft.com/office/drawing/2014/main" id="{461D02FD-1DDA-4FEF-810E-A686CA834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7662" y="5031984"/>
              <a:ext cx="3383258" cy="2598397"/>
            </a:xfrm>
            <a:prstGeom prst="rect">
              <a:avLst/>
            </a:prstGeom>
          </p:spPr>
        </p:pic>
        <p:sp>
          <p:nvSpPr>
            <p:cNvPr id="16" name="TextBox 15">
              <a:extLst>
                <a:ext uri="{FF2B5EF4-FFF2-40B4-BE49-F238E27FC236}">
                  <a16:creationId xmlns:a16="http://schemas.microsoft.com/office/drawing/2014/main" id="{923D3915-49A1-4072-B6ED-2D0402042506}"/>
                </a:ext>
              </a:extLst>
            </p:cNvPr>
            <p:cNvSpPr txBox="1"/>
            <p:nvPr/>
          </p:nvSpPr>
          <p:spPr>
            <a:xfrm rot="20180947">
              <a:off x="4000859" y="6072120"/>
              <a:ext cx="1297658" cy="369332"/>
            </a:xfrm>
            <a:prstGeom prst="rect">
              <a:avLst/>
            </a:prstGeom>
            <a:noFill/>
          </p:spPr>
          <p:txBody>
            <a:bodyPr wrap="square" rtlCol="0">
              <a:spAutoFit/>
            </a:bodyPr>
            <a:lstStyle/>
            <a:p>
              <a:r>
                <a:rPr lang="en-US" dirty="0"/>
                <a:t>preliminary</a:t>
              </a:r>
            </a:p>
          </p:txBody>
        </p:sp>
      </p:grpSp>
      <p:grpSp>
        <p:nvGrpSpPr>
          <p:cNvPr id="26" name="Group 25">
            <a:extLst>
              <a:ext uri="{FF2B5EF4-FFF2-40B4-BE49-F238E27FC236}">
                <a16:creationId xmlns:a16="http://schemas.microsoft.com/office/drawing/2014/main" id="{4831D2AC-86B7-4876-8585-D4ED1885C63A}"/>
              </a:ext>
            </a:extLst>
          </p:cNvPr>
          <p:cNvGrpSpPr/>
          <p:nvPr/>
        </p:nvGrpSpPr>
        <p:grpSpPr>
          <a:xfrm>
            <a:off x="3069211" y="3863171"/>
            <a:ext cx="3279185" cy="2598397"/>
            <a:chOff x="6140405" y="5121240"/>
            <a:chExt cx="3091225" cy="2374111"/>
          </a:xfrm>
        </p:grpSpPr>
        <p:pic>
          <p:nvPicPr>
            <p:cNvPr id="14" name="Picture 13">
              <a:extLst>
                <a:ext uri="{FF2B5EF4-FFF2-40B4-BE49-F238E27FC236}">
                  <a16:creationId xmlns:a16="http://schemas.microsoft.com/office/drawing/2014/main" id="{CBE4A8E2-9616-43F2-85D2-A26EE2F2C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405" y="5121240"/>
              <a:ext cx="3091225" cy="2374111"/>
            </a:xfrm>
            <a:prstGeom prst="rect">
              <a:avLst/>
            </a:prstGeom>
          </p:spPr>
        </p:pic>
        <p:sp>
          <p:nvSpPr>
            <p:cNvPr id="17" name="TextBox 16">
              <a:extLst>
                <a:ext uri="{FF2B5EF4-FFF2-40B4-BE49-F238E27FC236}">
                  <a16:creationId xmlns:a16="http://schemas.microsoft.com/office/drawing/2014/main" id="{B414C94C-F354-41C2-8105-4563B9BF5ABE}"/>
                </a:ext>
              </a:extLst>
            </p:cNvPr>
            <p:cNvSpPr txBox="1"/>
            <p:nvPr/>
          </p:nvSpPr>
          <p:spPr>
            <a:xfrm rot="20180947">
              <a:off x="7037188" y="5884367"/>
              <a:ext cx="1297658" cy="369332"/>
            </a:xfrm>
            <a:prstGeom prst="rect">
              <a:avLst/>
            </a:prstGeom>
            <a:noFill/>
          </p:spPr>
          <p:txBody>
            <a:bodyPr wrap="square" rtlCol="0">
              <a:spAutoFit/>
            </a:bodyPr>
            <a:lstStyle/>
            <a:p>
              <a:r>
                <a:rPr lang="en-US" dirty="0"/>
                <a:t>preliminary</a:t>
              </a:r>
            </a:p>
          </p:txBody>
        </p:sp>
      </p:grpSp>
      <p:grpSp>
        <p:nvGrpSpPr>
          <p:cNvPr id="27" name="Group 26">
            <a:extLst>
              <a:ext uri="{FF2B5EF4-FFF2-40B4-BE49-F238E27FC236}">
                <a16:creationId xmlns:a16="http://schemas.microsoft.com/office/drawing/2014/main" id="{E88E84A8-4AF3-4478-944B-49752EF950E4}"/>
              </a:ext>
            </a:extLst>
          </p:cNvPr>
          <p:cNvGrpSpPr/>
          <p:nvPr/>
        </p:nvGrpSpPr>
        <p:grpSpPr>
          <a:xfrm>
            <a:off x="6348397" y="3983469"/>
            <a:ext cx="2070868" cy="2299468"/>
            <a:chOff x="9231630" y="5223054"/>
            <a:chExt cx="1999103" cy="2318542"/>
          </a:xfrm>
        </p:grpSpPr>
        <p:grpSp>
          <p:nvGrpSpPr>
            <p:cNvPr id="15" name="Group 14">
              <a:extLst>
                <a:ext uri="{FF2B5EF4-FFF2-40B4-BE49-F238E27FC236}">
                  <a16:creationId xmlns:a16="http://schemas.microsoft.com/office/drawing/2014/main" id="{0677E35C-A3D6-42F7-999A-54F361B61A5E}"/>
                </a:ext>
              </a:extLst>
            </p:cNvPr>
            <p:cNvGrpSpPr/>
            <p:nvPr/>
          </p:nvGrpSpPr>
          <p:grpSpPr>
            <a:xfrm>
              <a:off x="9231630" y="5223054"/>
              <a:ext cx="1999103" cy="2318542"/>
              <a:chOff x="3250763" y="1789905"/>
              <a:chExt cx="2642474" cy="3325955"/>
            </a:xfrm>
          </p:grpSpPr>
          <p:pic>
            <p:nvPicPr>
              <p:cNvPr id="23" name="Picture 22">
                <a:extLst>
                  <a:ext uri="{FF2B5EF4-FFF2-40B4-BE49-F238E27FC236}">
                    <a16:creationId xmlns:a16="http://schemas.microsoft.com/office/drawing/2014/main" id="{D960F6A4-9174-493C-BA75-B9C830919B6B}"/>
                  </a:ext>
                </a:extLst>
              </p:cNvPr>
              <p:cNvPicPr>
                <a:picLocks noChangeAspect="1"/>
              </p:cNvPicPr>
              <p:nvPr/>
            </p:nvPicPr>
            <p:blipFill rotWithShape="1">
              <a:blip r:embed="rId4">
                <a:extLst>
                  <a:ext uri="{28A0092B-C50C-407E-A947-70E740481C1C}">
                    <a14:useLocalDpi xmlns:a14="http://schemas.microsoft.com/office/drawing/2010/main" val="0"/>
                  </a:ext>
                </a:extLst>
              </a:blip>
              <a:srcRect l="16833" t="2778" r="24806" b="1250"/>
              <a:stretch/>
            </p:blipFill>
            <p:spPr>
              <a:xfrm>
                <a:off x="3250763" y="1789905"/>
                <a:ext cx="2642474" cy="3325955"/>
              </a:xfrm>
              <a:prstGeom prst="rect">
                <a:avLst/>
              </a:prstGeom>
            </p:spPr>
          </p:pic>
          <p:cxnSp>
            <p:nvCxnSpPr>
              <p:cNvPr id="24" name="Straight Connector 23">
                <a:extLst>
                  <a:ext uri="{FF2B5EF4-FFF2-40B4-BE49-F238E27FC236}">
                    <a16:creationId xmlns:a16="http://schemas.microsoft.com/office/drawing/2014/main" id="{A0D0CD4A-7DE4-40CC-9406-0390C4152DE3}"/>
                  </a:ext>
                </a:extLst>
              </p:cNvPr>
              <p:cNvCxnSpPr>
                <a:cxnSpLocks/>
              </p:cNvCxnSpPr>
              <p:nvPr/>
            </p:nvCxnSpPr>
            <p:spPr bwMode="auto">
              <a:xfrm>
                <a:off x="3657600" y="3619500"/>
                <a:ext cx="2133600" cy="0"/>
              </a:xfrm>
              <a:prstGeom prst="line">
                <a:avLst/>
              </a:prstGeom>
              <a:ln w="19050">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sp>
          <p:nvSpPr>
            <p:cNvPr id="18" name="TextBox 17">
              <a:extLst>
                <a:ext uri="{FF2B5EF4-FFF2-40B4-BE49-F238E27FC236}">
                  <a16:creationId xmlns:a16="http://schemas.microsoft.com/office/drawing/2014/main" id="{F14914BF-1D99-413E-9DC8-C2F2FF5B130C}"/>
                </a:ext>
              </a:extLst>
            </p:cNvPr>
            <p:cNvSpPr txBox="1"/>
            <p:nvPr/>
          </p:nvSpPr>
          <p:spPr>
            <a:xfrm rot="20180947">
              <a:off x="9582353" y="6002958"/>
              <a:ext cx="1297658" cy="369332"/>
            </a:xfrm>
            <a:prstGeom prst="rect">
              <a:avLst/>
            </a:prstGeom>
            <a:noFill/>
          </p:spPr>
          <p:txBody>
            <a:bodyPr wrap="square" rtlCol="0">
              <a:spAutoFit/>
            </a:bodyPr>
            <a:lstStyle/>
            <a:p>
              <a:r>
                <a:rPr lang="en-US" dirty="0"/>
                <a:t>preliminary</a:t>
              </a:r>
            </a:p>
          </p:txBody>
        </p:sp>
      </p:grpSp>
      <p:pic>
        <p:nvPicPr>
          <p:cNvPr id="25" name="Picture 24">
            <a:extLst>
              <a:ext uri="{FF2B5EF4-FFF2-40B4-BE49-F238E27FC236}">
                <a16:creationId xmlns:a16="http://schemas.microsoft.com/office/drawing/2014/main" id="{72444473-7A0F-49B2-8CFB-75DCB6A78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398" y="2274800"/>
            <a:ext cx="2084827" cy="1588371"/>
          </a:xfrm>
          <a:prstGeom prst="rect">
            <a:avLst/>
          </a:prstGeom>
        </p:spPr>
      </p:pic>
      <p:sp>
        <p:nvSpPr>
          <p:cNvPr id="28" name="TextBox 27">
            <a:extLst>
              <a:ext uri="{FF2B5EF4-FFF2-40B4-BE49-F238E27FC236}">
                <a16:creationId xmlns:a16="http://schemas.microsoft.com/office/drawing/2014/main" id="{71B3F2BD-8D39-4CA9-B0B1-72CB9CF9CFE4}"/>
              </a:ext>
            </a:extLst>
          </p:cNvPr>
          <p:cNvSpPr txBox="1"/>
          <p:nvPr/>
        </p:nvSpPr>
        <p:spPr>
          <a:xfrm>
            <a:off x="5920786" y="2398738"/>
            <a:ext cx="2571750" cy="646331"/>
          </a:xfrm>
          <a:prstGeom prst="rect">
            <a:avLst/>
          </a:prstGeom>
          <a:noFill/>
        </p:spPr>
        <p:txBody>
          <a:bodyPr wrap="square" rtlCol="0">
            <a:spAutoFit/>
          </a:bodyPr>
          <a:lstStyle/>
          <a:p>
            <a:r>
              <a:rPr lang="en-US" dirty="0"/>
              <a:t>5 HV bias connection</a:t>
            </a:r>
          </a:p>
          <a:p>
            <a:endParaRPr lang="en-US" dirty="0"/>
          </a:p>
        </p:txBody>
      </p:sp>
      <p:pic>
        <p:nvPicPr>
          <p:cNvPr id="29" name="Picture 28">
            <a:extLst>
              <a:ext uri="{FF2B5EF4-FFF2-40B4-BE49-F238E27FC236}">
                <a16:creationId xmlns:a16="http://schemas.microsoft.com/office/drawing/2014/main" id="{E54361E1-109A-4873-B28F-21B45377B1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2031" y="2018660"/>
            <a:ext cx="3084190" cy="1736647"/>
          </a:xfrm>
          <a:prstGeom prst="rect">
            <a:avLst/>
          </a:prstGeom>
        </p:spPr>
      </p:pic>
      <p:sp>
        <p:nvSpPr>
          <p:cNvPr id="30" name="Rectangle 29">
            <a:extLst>
              <a:ext uri="{FF2B5EF4-FFF2-40B4-BE49-F238E27FC236}">
                <a16:creationId xmlns:a16="http://schemas.microsoft.com/office/drawing/2014/main" id="{B2D53158-7A69-465A-B28A-B9090BCA29E1}"/>
              </a:ext>
            </a:extLst>
          </p:cNvPr>
          <p:cNvSpPr/>
          <p:nvPr/>
        </p:nvSpPr>
        <p:spPr>
          <a:xfrm>
            <a:off x="30273" y="6398117"/>
            <a:ext cx="9242757" cy="369332"/>
          </a:xfrm>
          <a:prstGeom prst="rect">
            <a:avLst/>
          </a:prstGeom>
        </p:spPr>
        <p:txBody>
          <a:bodyPr wrap="square">
            <a:spAutoFit/>
          </a:bodyPr>
          <a:lstStyle/>
          <a:p>
            <a:r>
              <a:rPr lang="en-US" b="1" dirty="0">
                <a:solidFill>
                  <a:schemeClr val="bg2">
                    <a:lumMod val="10000"/>
                  </a:schemeClr>
                </a:solidFill>
              </a:rPr>
              <a:t>The B field tolerance can also be further enhanced by adjusting the HVs, further study planned.</a:t>
            </a:r>
          </a:p>
        </p:txBody>
      </p:sp>
      <p:sp>
        <p:nvSpPr>
          <p:cNvPr id="31" name="TextBox 30">
            <a:extLst>
              <a:ext uri="{FF2B5EF4-FFF2-40B4-BE49-F238E27FC236}">
                <a16:creationId xmlns:a16="http://schemas.microsoft.com/office/drawing/2014/main" id="{45EAE1E5-3AAD-4802-9109-A99B31386F7A}"/>
              </a:ext>
            </a:extLst>
          </p:cNvPr>
          <p:cNvSpPr txBox="1"/>
          <p:nvPr/>
        </p:nvSpPr>
        <p:spPr>
          <a:xfrm>
            <a:off x="5821833" y="2902790"/>
            <a:ext cx="3084190" cy="923330"/>
          </a:xfrm>
          <a:prstGeom prst="rect">
            <a:avLst/>
          </a:prstGeom>
          <a:solidFill>
            <a:srgbClr val="FFC000"/>
          </a:solidFill>
        </p:spPr>
        <p:txBody>
          <a:bodyPr wrap="square" rtlCol="0">
            <a:spAutoFit/>
          </a:bodyPr>
          <a:lstStyle/>
          <a:p>
            <a:r>
              <a:rPr lang="en-US" b="1" dirty="0"/>
              <a:t>LAPPD</a:t>
            </a:r>
            <a:r>
              <a:rPr lang="en-US" b="1" i="1" baseline="30000" dirty="0"/>
              <a:t>TM</a:t>
            </a:r>
            <a:r>
              <a:rPr lang="en-US" b="1" dirty="0"/>
              <a:t> shows better B field tolerance than the 6cm one with individual HV biases.</a:t>
            </a:r>
          </a:p>
        </p:txBody>
      </p:sp>
    </p:spTree>
    <p:extLst>
      <p:ext uri="{BB962C8B-B14F-4D97-AF65-F5344CB8AC3E}">
        <p14:creationId xmlns:p14="http://schemas.microsoft.com/office/powerpoint/2010/main" val="3170454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Box 1"/>
          <p:cNvSpPr txBox="1">
            <a:spLocks noChangeArrowheads="1"/>
          </p:cNvSpPr>
          <p:nvPr/>
        </p:nvSpPr>
        <p:spPr bwMode="auto">
          <a:xfrm>
            <a:off x="744482" y="122764"/>
            <a:ext cx="8072641" cy="68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A PID solution for the EIC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710" y="3971134"/>
            <a:ext cx="3962400" cy="2651760"/>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53" y="1029326"/>
            <a:ext cx="4431052" cy="2775287"/>
          </a:xfrm>
          <a:prstGeom prst="rect">
            <a:avLst/>
          </a:prstGeom>
        </p:spPr>
      </p:pic>
      <p:sp>
        <p:nvSpPr>
          <p:cNvPr id="31" name="Rectangle 30"/>
          <p:cNvSpPr/>
          <p:nvPr/>
        </p:nvSpPr>
        <p:spPr>
          <a:xfrm>
            <a:off x="2594477" y="1482319"/>
            <a:ext cx="645613" cy="217093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2" name="Rectangle 31"/>
          <p:cNvSpPr/>
          <p:nvPr/>
        </p:nvSpPr>
        <p:spPr>
          <a:xfrm>
            <a:off x="1387016" y="2403194"/>
            <a:ext cx="626867" cy="1250054"/>
          </a:xfrm>
          <a:prstGeom prst="rect">
            <a:avLst/>
          </a:prstGeom>
          <a:solidFill>
            <a:srgbClr val="C0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3" name="Rectangle 32"/>
          <p:cNvSpPr/>
          <p:nvPr/>
        </p:nvSpPr>
        <p:spPr>
          <a:xfrm>
            <a:off x="2013885" y="2601873"/>
            <a:ext cx="580593" cy="1051376"/>
          </a:xfrm>
          <a:prstGeom prst="rect">
            <a:avLst/>
          </a:prstGeom>
          <a:solidFill>
            <a:srgbClr val="00B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5" name="Text Box 10"/>
          <p:cNvSpPr txBox="1">
            <a:spLocks noChangeArrowheads="1"/>
          </p:cNvSpPr>
          <p:nvPr/>
        </p:nvSpPr>
        <p:spPr bwMode="auto">
          <a:xfrm>
            <a:off x="813829" y="2079428"/>
            <a:ext cx="1600102" cy="3007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e-endcap</a:t>
            </a:r>
          </a:p>
        </p:txBody>
      </p:sp>
      <p:sp>
        <p:nvSpPr>
          <p:cNvPr id="37" name="Text Box 10"/>
          <p:cNvSpPr txBox="1">
            <a:spLocks noChangeArrowheads="1"/>
          </p:cNvSpPr>
          <p:nvPr/>
        </p:nvSpPr>
        <p:spPr bwMode="auto">
          <a:xfrm>
            <a:off x="2058375" y="1141198"/>
            <a:ext cx="1600102" cy="3007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h-endcap</a:t>
            </a:r>
          </a:p>
        </p:txBody>
      </p:sp>
      <p:sp>
        <p:nvSpPr>
          <p:cNvPr id="39" name="Text Box 10"/>
          <p:cNvSpPr txBox="1">
            <a:spLocks noChangeArrowheads="1"/>
          </p:cNvSpPr>
          <p:nvPr/>
        </p:nvSpPr>
        <p:spPr bwMode="auto">
          <a:xfrm>
            <a:off x="1835965" y="1693867"/>
            <a:ext cx="883424" cy="3136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barrel</a:t>
            </a:r>
          </a:p>
        </p:txBody>
      </p:sp>
      <p:sp>
        <p:nvSpPr>
          <p:cNvPr id="42" name="Text Box 10"/>
          <p:cNvSpPr txBox="1">
            <a:spLocks noChangeArrowheads="1"/>
          </p:cNvSpPr>
          <p:nvPr/>
        </p:nvSpPr>
        <p:spPr bwMode="auto">
          <a:xfrm>
            <a:off x="507859" y="1232730"/>
            <a:ext cx="1600102" cy="487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270" b="1" dirty="0">
                <a:solidFill>
                  <a:srgbClr val="0000FF"/>
                </a:solidFill>
                <a:cs typeface="Arial" charset="0"/>
              </a:rPr>
              <a:t>10x100 GeV</a:t>
            </a:r>
          </a:p>
          <a:p>
            <a:pPr algn="ctr" hangingPunct="1">
              <a:defRPr/>
            </a:pPr>
            <a:r>
              <a:rPr lang="en-US" sz="1270" b="1" dirty="0">
                <a:solidFill>
                  <a:srgbClr val="0000FF"/>
                </a:solidFill>
                <a:cs typeface="Arial" charset="0"/>
              </a:rPr>
              <a:t>Q</a:t>
            </a:r>
            <a:r>
              <a:rPr lang="en-US" sz="1270" b="1" baseline="30000" dirty="0">
                <a:solidFill>
                  <a:srgbClr val="0000FF"/>
                </a:solidFill>
                <a:cs typeface="Arial" charset="0"/>
              </a:rPr>
              <a:t>2</a:t>
            </a:r>
            <a:r>
              <a:rPr lang="en-US" sz="1270" b="1" dirty="0">
                <a:solidFill>
                  <a:srgbClr val="0000FF"/>
                </a:solidFill>
                <a:cs typeface="Arial" charset="0"/>
              </a:rPr>
              <a:t> &gt; 1 GeV</a:t>
            </a:r>
            <a:r>
              <a:rPr lang="en-US" sz="1270" b="1" baseline="30000" dirty="0">
                <a:solidFill>
                  <a:srgbClr val="0000FF"/>
                </a:solidFill>
                <a:cs typeface="Arial" charset="0"/>
              </a:rPr>
              <a:t>2</a:t>
            </a:r>
          </a:p>
        </p:txBody>
      </p:sp>
      <p:sp>
        <p:nvSpPr>
          <p:cNvPr id="49" name="Text Box 10"/>
          <p:cNvSpPr txBox="1">
            <a:spLocks noChangeArrowheads="1"/>
          </p:cNvSpPr>
          <p:nvPr/>
        </p:nvSpPr>
        <p:spPr bwMode="auto">
          <a:xfrm>
            <a:off x="1912635" y="3084736"/>
            <a:ext cx="816238" cy="335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a:cs typeface="Arial" charset="0"/>
              </a:rPr>
              <a:t>DIRC</a:t>
            </a:r>
            <a:endParaRPr lang="en-US" sz="1481" b="1" dirty="0">
              <a:cs typeface="Arial" charset="0"/>
            </a:endParaRPr>
          </a:p>
        </p:txBody>
      </p:sp>
      <p:sp>
        <p:nvSpPr>
          <p:cNvPr id="50" name="Text Box 10"/>
          <p:cNvSpPr txBox="1">
            <a:spLocks noChangeArrowheads="1"/>
          </p:cNvSpPr>
          <p:nvPr/>
        </p:nvSpPr>
        <p:spPr bwMode="auto">
          <a:xfrm>
            <a:off x="592880" y="3302899"/>
            <a:ext cx="1371585" cy="3598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Aerogel RICH</a:t>
            </a:r>
          </a:p>
        </p:txBody>
      </p:sp>
      <p:sp>
        <p:nvSpPr>
          <p:cNvPr id="51" name="Text Box 10"/>
          <p:cNvSpPr txBox="1">
            <a:spLocks noChangeArrowheads="1"/>
          </p:cNvSpPr>
          <p:nvPr/>
        </p:nvSpPr>
        <p:spPr bwMode="auto">
          <a:xfrm>
            <a:off x="2865417" y="2351700"/>
            <a:ext cx="1432781" cy="5654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Dual-radiator RICH</a:t>
            </a:r>
          </a:p>
        </p:txBody>
      </p:sp>
      <p:sp>
        <p:nvSpPr>
          <p:cNvPr id="52" name="Right Arrow 51"/>
          <p:cNvSpPr/>
          <p:nvPr/>
        </p:nvSpPr>
        <p:spPr>
          <a:xfrm>
            <a:off x="3122578" y="852446"/>
            <a:ext cx="739181" cy="211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53" name="Right Arrow 52"/>
          <p:cNvSpPr/>
          <p:nvPr/>
        </p:nvSpPr>
        <p:spPr>
          <a:xfrm rot="10800000">
            <a:off x="692897" y="854870"/>
            <a:ext cx="739181" cy="211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54" name="Text Box 10"/>
          <p:cNvSpPr txBox="1">
            <a:spLocks noChangeArrowheads="1"/>
          </p:cNvSpPr>
          <p:nvPr/>
        </p:nvSpPr>
        <p:spPr bwMode="auto">
          <a:xfrm>
            <a:off x="3713139" y="798319"/>
            <a:ext cx="879085" cy="3379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00" b="1">
                <a:cs typeface="Arial" charset="0"/>
              </a:rPr>
              <a:t>p/A</a:t>
            </a:r>
            <a:endParaRPr lang="en-US" sz="1400" b="1" dirty="0">
              <a:cs typeface="Arial" charset="0"/>
            </a:endParaRPr>
          </a:p>
        </p:txBody>
      </p:sp>
      <p:sp>
        <p:nvSpPr>
          <p:cNvPr id="55" name="Text Box 10"/>
          <p:cNvSpPr txBox="1">
            <a:spLocks noChangeArrowheads="1"/>
          </p:cNvSpPr>
          <p:nvPr/>
        </p:nvSpPr>
        <p:spPr bwMode="auto">
          <a:xfrm>
            <a:off x="78804" y="791554"/>
            <a:ext cx="879085" cy="3379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00" b="1">
                <a:cs typeface="Arial" charset="0"/>
              </a:rPr>
              <a:t>e</a:t>
            </a:r>
            <a:endParaRPr lang="en-US" sz="1400" b="1" dirty="0">
              <a:cs typeface="Arial" charset="0"/>
            </a:endParaRPr>
          </a:p>
        </p:txBody>
      </p:sp>
      <p:sp>
        <p:nvSpPr>
          <p:cNvPr id="56" name="Text Box 10"/>
          <p:cNvSpPr txBox="1">
            <a:spLocks noChangeArrowheads="1"/>
          </p:cNvSpPr>
          <p:nvPr/>
        </p:nvSpPr>
        <p:spPr bwMode="auto">
          <a:xfrm>
            <a:off x="-62566" y="1248732"/>
            <a:ext cx="570426" cy="3287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270" dirty="0">
                <a:cs typeface="Arial" charset="0"/>
              </a:rPr>
              <a:t>GeV</a:t>
            </a:r>
          </a:p>
        </p:txBody>
      </p:sp>
      <p:sp>
        <p:nvSpPr>
          <p:cNvPr id="48" name="Text Box 10"/>
          <p:cNvSpPr txBox="1">
            <a:spLocks noChangeArrowheads="1"/>
          </p:cNvSpPr>
          <p:nvPr/>
        </p:nvSpPr>
        <p:spPr bwMode="auto">
          <a:xfrm>
            <a:off x="3706365" y="3662550"/>
            <a:ext cx="782477" cy="3287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270">
                <a:cs typeface="Arial" charset="0"/>
              </a:rPr>
              <a:t>rapidity</a:t>
            </a:r>
            <a:endParaRPr lang="en-US" sz="1270" dirty="0">
              <a:cs typeface="Arial" charset="0"/>
            </a:endParaRPr>
          </a:p>
        </p:txBody>
      </p:sp>
      <p:sp>
        <p:nvSpPr>
          <p:cNvPr id="23" name="TextBox 22"/>
          <p:cNvSpPr txBox="1"/>
          <p:nvPr/>
        </p:nvSpPr>
        <p:spPr>
          <a:xfrm>
            <a:off x="4769133" y="1157919"/>
            <a:ext cx="4246280" cy="5198431"/>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b="1" dirty="0">
                <a:latin typeface="Arial"/>
                <a:cs typeface="Arial"/>
              </a:rPr>
              <a:t>h-endcap</a:t>
            </a:r>
            <a:r>
              <a:rPr lang="en-US" dirty="0">
                <a:latin typeface="Arial"/>
                <a:cs typeface="Arial"/>
              </a:rPr>
              <a:t>: A RICH with two radiators (gas + aerogel) is needed for</a:t>
            </a:r>
          </a:p>
          <a:p>
            <a:pPr lvl="1"/>
            <a:r>
              <a:rPr lang="en-US" dirty="0">
                <a:latin typeface="Arial" charset="0"/>
                <a:ea typeface="Arial" charset="0"/>
                <a:cs typeface="Arial" charset="0"/>
                <a:sym typeface="Symbol" pitchFamily="18" charset="2"/>
              </a:rPr>
              <a:t></a:t>
            </a:r>
            <a:r>
              <a:rPr lang="en-US" i="1" dirty="0">
                <a:latin typeface="Arial"/>
                <a:cs typeface="Arial"/>
              </a:rPr>
              <a:t>/K separation up to ~50 GeV/c</a:t>
            </a:r>
            <a:endParaRPr lang="en-US" dirty="0">
              <a:latin typeface="Arial"/>
              <a:cs typeface="Arial"/>
            </a:endParaRPr>
          </a:p>
          <a:p>
            <a:pPr marL="302381" indent="-302381">
              <a:buFont typeface="Wingdings" charset="2"/>
              <a:buChar char="§"/>
            </a:pPr>
            <a:endParaRPr lang="en-US" sz="1000" dirty="0">
              <a:latin typeface="Arial"/>
              <a:cs typeface="Arial"/>
            </a:endParaRPr>
          </a:p>
          <a:p>
            <a:pPr marL="302381" indent="-302381">
              <a:buFont typeface="Wingdings" charset="2"/>
              <a:buChar char="§"/>
            </a:pPr>
            <a:r>
              <a:rPr lang="en-US" b="1" dirty="0">
                <a:latin typeface="Arial"/>
                <a:cs typeface="Arial"/>
              </a:rPr>
              <a:t>e-endcap</a:t>
            </a:r>
            <a:r>
              <a:rPr lang="en-US" dirty="0">
                <a:latin typeface="Arial"/>
                <a:cs typeface="Arial"/>
              </a:rPr>
              <a:t>: A compact aerogel RICH which can be projective </a:t>
            </a:r>
          </a:p>
          <a:p>
            <a:pPr lvl="1"/>
            <a:r>
              <a:rPr lang="en-US" dirty="0">
                <a:latin typeface="Arial" charset="0"/>
                <a:ea typeface="Arial" charset="0"/>
                <a:cs typeface="Arial" charset="0"/>
                <a:sym typeface="Symbol" pitchFamily="18" charset="2"/>
              </a:rPr>
              <a:t></a:t>
            </a:r>
            <a:r>
              <a:rPr lang="en-US" i="1" dirty="0">
                <a:latin typeface="Arial"/>
                <a:cs typeface="Arial"/>
              </a:rPr>
              <a:t>/K separation up to ~10 GeV/c</a:t>
            </a:r>
          </a:p>
          <a:p>
            <a:pPr marL="302381" indent="-302381">
              <a:buFont typeface="Wingdings" charset="2"/>
              <a:buChar char="§"/>
            </a:pPr>
            <a:endParaRPr lang="en-US" sz="1000" dirty="0">
              <a:latin typeface="Arial"/>
              <a:cs typeface="Arial"/>
            </a:endParaRPr>
          </a:p>
          <a:p>
            <a:pPr marL="302381" indent="-302381">
              <a:buFont typeface="Wingdings" charset="2"/>
              <a:buChar char="§"/>
            </a:pPr>
            <a:r>
              <a:rPr lang="en-US" b="1" dirty="0">
                <a:latin typeface="Arial"/>
                <a:cs typeface="Arial"/>
              </a:rPr>
              <a:t>barrel</a:t>
            </a:r>
            <a:r>
              <a:rPr lang="en-US" dirty="0">
                <a:latin typeface="Arial"/>
                <a:cs typeface="Arial"/>
              </a:rPr>
              <a:t>: A high-performance DIRC provides a compact and cost-effective way to cover the area.</a:t>
            </a:r>
          </a:p>
          <a:p>
            <a:pPr marL="457200" lvl="2"/>
            <a:r>
              <a:rPr lang="en-US" dirty="0">
                <a:latin typeface="Arial" charset="0"/>
                <a:ea typeface="Arial" charset="0"/>
                <a:cs typeface="Arial" charset="0"/>
                <a:sym typeface="Symbol" pitchFamily="18" charset="2"/>
              </a:rPr>
              <a:t></a:t>
            </a:r>
            <a:r>
              <a:rPr lang="en-US" i="1" dirty="0">
                <a:latin typeface="Arial"/>
                <a:cs typeface="Arial"/>
              </a:rPr>
              <a:t>/K separation up to ~6-7 GeV/c</a:t>
            </a:r>
            <a:endParaRPr lang="en-US" dirty="0">
              <a:latin typeface="Arial"/>
              <a:cs typeface="Arial"/>
            </a:endParaRPr>
          </a:p>
          <a:p>
            <a:pPr marL="302381" indent="-302381">
              <a:buFont typeface="Wingdings" charset="2"/>
              <a:buChar char="§"/>
            </a:pPr>
            <a:endParaRPr lang="en-US" sz="1000" dirty="0">
              <a:latin typeface="Arial"/>
              <a:cs typeface="Arial"/>
            </a:endParaRPr>
          </a:p>
          <a:p>
            <a:pPr marL="302381" indent="-302381">
              <a:buFont typeface="Wingdings" charset="2"/>
              <a:buChar char="§"/>
            </a:pPr>
            <a:r>
              <a:rPr lang="en-US" b="1" dirty="0">
                <a:latin typeface="Arial"/>
                <a:cs typeface="Arial"/>
              </a:rPr>
              <a:t>TOF and/or </a:t>
            </a:r>
            <a:r>
              <a:rPr lang="en-US" b="1" dirty="0" err="1">
                <a:latin typeface="Arial"/>
                <a:cs typeface="Arial"/>
              </a:rPr>
              <a:t>dE</a:t>
            </a:r>
            <a:r>
              <a:rPr lang="en-US" b="1" dirty="0">
                <a:latin typeface="Arial"/>
                <a:cs typeface="Arial"/>
              </a:rPr>
              <a:t>/dx in a TPC</a:t>
            </a:r>
            <a:r>
              <a:rPr lang="en-US" dirty="0">
                <a:latin typeface="Arial"/>
                <a:cs typeface="Arial"/>
              </a:rPr>
              <a:t>: can cover lower momenta.</a:t>
            </a:r>
          </a:p>
          <a:p>
            <a:pPr marL="302381" indent="-302381">
              <a:buFont typeface="Wingdings" charset="2"/>
              <a:buChar char="§"/>
            </a:pPr>
            <a:endParaRPr lang="en-US" sz="1000" dirty="0">
              <a:latin typeface="Arial"/>
              <a:cs typeface="Arial"/>
            </a:endParaRPr>
          </a:p>
          <a:p>
            <a:pPr marL="302381" indent="-302381">
              <a:buFont typeface="Wingdings" charset="2"/>
              <a:buChar char="§"/>
            </a:pPr>
            <a:r>
              <a:rPr lang="en-US" b="1" dirty="0" err="1">
                <a:latin typeface="Arial"/>
                <a:cs typeface="Arial"/>
              </a:rPr>
              <a:t>Photosensors</a:t>
            </a:r>
            <a:r>
              <a:rPr lang="en-US" b="1" dirty="0">
                <a:latin typeface="Arial"/>
                <a:cs typeface="Arial"/>
              </a:rPr>
              <a:t> and electronics</a:t>
            </a:r>
            <a:r>
              <a:rPr lang="en-US" dirty="0">
                <a:latin typeface="Arial"/>
                <a:cs typeface="Arial"/>
              </a:rPr>
              <a:t>: need to match the requirements of the new generation devices being developed – both for the final system and during the R&amp;D phase</a:t>
            </a:r>
          </a:p>
        </p:txBody>
      </p:sp>
      <p:sp>
        <p:nvSpPr>
          <p:cNvPr id="2" name="Slide Number Placeholder 1"/>
          <p:cNvSpPr>
            <a:spLocks noGrp="1"/>
          </p:cNvSpPr>
          <p:nvPr>
            <p:ph type="sldNum" sz="quarter" idx="12"/>
          </p:nvPr>
        </p:nvSpPr>
        <p:spPr/>
        <p:txBody>
          <a:bodyPr/>
          <a:lstStyle/>
          <a:p>
            <a:fld id="{8F85DECE-709F-5547-99FE-06FE97115E35}" type="slidenum">
              <a:rPr lang="en-US" smtClean="0"/>
              <a:t>5</a:t>
            </a:fld>
            <a:endParaRPr lang="en-US"/>
          </a:p>
        </p:txBody>
      </p:sp>
    </p:spTree>
    <p:extLst>
      <p:ext uri="{BB962C8B-B14F-4D97-AF65-F5344CB8AC3E}">
        <p14:creationId xmlns:p14="http://schemas.microsoft.com/office/powerpoint/2010/main" val="203190259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9EACB4E7-EBDB-4028-A9C9-4BF585122166}"/>
              </a:ext>
            </a:extLst>
          </p:cNvPr>
          <p:cNvSpPr txBox="1">
            <a:spLocks noChangeArrowheads="1"/>
          </p:cNvSpPr>
          <p:nvPr/>
        </p:nvSpPr>
        <p:spPr bwMode="auto">
          <a:xfrm>
            <a:off x="205824" y="255739"/>
            <a:ext cx="9123914" cy="8649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r>
              <a:rPr lang="en-US" sz="2963" dirty="0">
                <a:solidFill>
                  <a:srgbClr val="006633"/>
                </a:solidFill>
                <a:latin typeface="Times New Roman" charset="0"/>
                <a:cs typeface="Arial" charset="0"/>
              </a:rPr>
              <a:t>FY19 plans and outlook</a:t>
            </a:r>
            <a:br>
              <a:rPr lang="en-US" sz="2963" i="1" dirty="0">
                <a:solidFill>
                  <a:srgbClr val="006633"/>
                </a:solidFill>
                <a:latin typeface="Times New Roman" charset="0"/>
                <a:cs typeface="Arial" charset="0"/>
              </a:rPr>
            </a:br>
            <a:endParaRPr lang="en-US" sz="2200" i="1" dirty="0">
              <a:solidFill>
                <a:srgbClr val="006633"/>
              </a:solidFill>
              <a:latin typeface="Times New Roman" charset="0"/>
              <a:cs typeface="Arial" charset="0"/>
            </a:endParaRPr>
          </a:p>
        </p:txBody>
      </p:sp>
      <p:sp>
        <p:nvSpPr>
          <p:cNvPr id="21" name="TextBox 20">
            <a:extLst>
              <a:ext uri="{FF2B5EF4-FFF2-40B4-BE49-F238E27FC236}">
                <a16:creationId xmlns:a16="http://schemas.microsoft.com/office/drawing/2014/main" id="{7F5116B2-20E8-4EC1-990F-5580D64E49C1}"/>
              </a:ext>
            </a:extLst>
          </p:cNvPr>
          <p:cNvSpPr txBox="1"/>
          <p:nvPr/>
        </p:nvSpPr>
        <p:spPr>
          <a:xfrm>
            <a:off x="356100" y="1120676"/>
            <a:ext cx="8451885" cy="2062103"/>
          </a:xfrm>
          <a:prstGeom prst="rect">
            <a:avLst/>
          </a:prstGeom>
          <a:noFill/>
        </p:spPr>
        <p:txBody>
          <a:bodyPr wrap="square" rtlCol="0">
            <a:spAutoFit/>
          </a:bodyPr>
          <a:lstStyle/>
          <a:p>
            <a:pPr marL="342900" indent="-342900">
              <a:buFont typeface="Wingdings" panose="05000000000000000000" pitchFamily="2" charset="2"/>
              <a:buChar char="Ø"/>
            </a:pPr>
            <a:r>
              <a:rPr lang="en-US" sz="1600" strike="sngStrike" dirty="0"/>
              <a:t>Achieve great improvement from 0.7 T to 1.3 Tesla, and ~ 20ps timing (SPE) (D</a:t>
            </a:r>
            <a:r>
              <a:rPr lang="en-US" altLang="zh-CN" sz="1600" strike="sngStrike" dirty="0"/>
              <a:t>one</a:t>
            </a:r>
            <a:r>
              <a:rPr lang="en-US" sz="1600" strike="sngStrike" dirty="0"/>
              <a:t>)</a:t>
            </a:r>
          </a:p>
          <a:p>
            <a:pPr marL="342900" indent="-342900">
              <a:buFont typeface="Wingdings" panose="05000000000000000000" pitchFamily="2" charset="2"/>
              <a:buChar char="Ø"/>
            </a:pPr>
            <a:r>
              <a:rPr lang="en-US" sz="1600" strike="sngStrike" dirty="0"/>
              <a:t>2nd magnetic field testing of 20 cm LAPPD (D</a:t>
            </a:r>
            <a:r>
              <a:rPr lang="en-US" altLang="zh-CN" sz="1600" strike="sngStrike" dirty="0"/>
              <a:t>one</a:t>
            </a:r>
            <a:r>
              <a:rPr lang="en-US" sz="1600" strike="sngStrike" dirty="0"/>
              <a:t>)</a:t>
            </a:r>
          </a:p>
          <a:p>
            <a:pPr marL="342900" indent="-342900">
              <a:buFont typeface="Wingdings" panose="05000000000000000000" pitchFamily="2" charset="2"/>
              <a:buChar char="Ø"/>
            </a:pPr>
            <a:r>
              <a:rPr lang="en-US" sz="1600" strike="sngStrike" dirty="0"/>
              <a:t>Laser setup and approval (D</a:t>
            </a:r>
            <a:r>
              <a:rPr lang="en-US" altLang="zh-CN" sz="1600" strike="sngStrike" dirty="0"/>
              <a:t>one</a:t>
            </a:r>
            <a:r>
              <a:rPr lang="en-US" sz="1600" strike="sngStrike" dirty="0"/>
              <a:t>)</a:t>
            </a:r>
          </a:p>
          <a:p>
            <a:pPr marL="342900" indent="-342900">
              <a:buFont typeface="Wingdings" panose="05000000000000000000" pitchFamily="2" charset="2"/>
              <a:buChar char="Ø"/>
            </a:pPr>
            <a:r>
              <a:rPr lang="en-US" sz="1600" dirty="0"/>
              <a:t>SBIR Phase II application (Jan. 29, 2019) </a:t>
            </a:r>
          </a:p>
          <a:p>
            <a:pPr marL="285750" indent="-285750">
              <a:buFont typeface="Wingdings" panose="05000000000000000000" pitchFamily="2" charset="2"/>
              <a:buChar char="Ø"/>
            </a:pPr>
            <a:r>
              <a:rPr lang="en-US" sz="1600" dirty="0"/>
              <a:t> Fabrication and testing of MCP-PMT with 10 um MCPs and reduced space </a:t>
            </a:r>
          </a:p>
          <a:p>
            <a:pPr marL="285750" indent="-285750">
              <a:buFont typeface="Wingdings" panose="05000000000000000000" pitchFamily="2" charset="2"/>
              <a:buChar char="Ø"/>
            </a:pPr>
            <a:r>
              <a:rPr lang="en-US" sz="1600" dirty="0"/>
              <a:t> Detailed testing and comparison of ANL version 2, 3, 4 MCP-PMTs in B field with fast laser setup</a:t>
            </a:r>
          </a:p>
          <a:p>
            <a:pPr marL="285750" indent="-285750">
              <a:buFont typeface="Wingdings" panose="05000000000000000000" pitchFamily="2" charset="2"/>
              <a:buChar char="Ø"/>
            </a:pPr>
            <a:r>
              <a:rPr lang="en-US" sz="1600" dirty="0"/>
              <a:t> Establish uniformity scan capability  </a:t>
            </a:r>
          </a:p>
          <a:p>
            <a:pPr marL="285750" indent="-285750">
              <a:buFont typeface="Wingdings" panose="05000000000000000000" pitchFamily="2" charset="2"/>
              <a:buChar char="Ø"/>
            </a:pPr>
            <a:r>
              <a:rPr lang="en-US" sz="1600" dirty="0"/>
              <a:t> MCP-PMT simulation </a:t>
            </a:r>
          </a:p>
        </p:txBody>
      </p:sp>
    </p:spTree>
    <p:extLst>
      <p:ext uri="{BB962C8B-B14F-4D97-AF65-F5344CB8AC3E}">
        <p14:creationId xmlns:p14="http://schemas.microsoft.com/office/powerpoint/2010/main" val="1895166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877183" y="229547"/>
            <a:ext cx="7440264" cy="96605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algn="ctr" hangingPunct="1">
              <a:lnSpc>
                <a:spcPct val="100000"/>
              </a:lnSpc>
              <a:buClrTx/>
              <a:buFontTx/>
              <a:buNone/>
            </a:pPr>
            <a:r>
              <a:rPr lang="en-US" sz="3386" dirty="0">
                <a:solidFill>
                  <a:srgbClr val="006633"/>
                </a:solidFill>
                <a:latin typeface="Times New Roman" charset="0"/>
                <a:cs typeface="Arial" charset="0"/>
              </a:rPr>
              <a:t>Readout Electronics</a:t>
            </a:r>
          </a:p>
        </p:txBody>
      </p:sp>
      <p:sp>
        <p:nvSpPr>
          <p:cNvPr id="8" name="Text Box 2"/>
          <p:cNvSpPr txBox="1">
            <a:spLocks noChangeArrowheads="1"/>
          </p:cNvSpPr>
          <p:nvPr/>
        </p:nvSpPr>
        <p:spPr bwMode="auto">
          <a:xfrm>
            <a:off x="406077" y="1296723"/>
            <a:ext cx="7496642" cy="3649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hangingPunct="1">
              <a:lnSpc>
                <a:spcPct val="100000"/>
              </a:lnSpc>
            </a:pPr>
            <a:r>
              <a:rPr lang="en-US" b="1" dirty="0">
                <a:solidFill>
                  <a:srgbClr val="CC0000"/>
                </a:solidFill>
                <a:effectLst>
                  <a:outerShdw blurRad="38100" dist="38100" dir="2700000" algn="tl">
                    <a:srgbClr val="DDDDDD"/>
                  </a:outerShdw>
                </a:effectLst>
                <a:latin typeface="Arial" panose="020B0604020202020204" pitchFamily="34" charset="0"/>
                <a:cs typeface="Arial" panose="020B0604020202020204" pitchFamily="34" charset="0"/>
              </a:rPr>
              <a:t>Goals:</a:t>
            </a:r>
          </a:p>
        </p:txBody>
      </p:sp>
      <p:sp>
        <p:nvSpPr>
          <p:cNvPr id="11" name="TextBox 10"/>
          <p:cNvSpPr txBox="1"/>
          <p:nvPr/>
        </p:nvSpPr>
        <p:spPr>
          <a:xfrm>
            <a:off x="406077" y="1776665"/>
            <a:ext cx="6961949" cy="1151357"/>
          </a:xfrm>
          <a:prstGeom prst="rect">
            <a:avLst/>
          </a:prstGeom>
          <a:noFill/>
          <a:ln>
            <a:noFill/>
          </a:ln>
        </p:spPr>
        <p:txBody>
          <a:bodyPr wrap="square" lIns="95242" tIns="47620" rIns="95242" bIns="47620" compatLnSpc="0">
            <a:noAutofit/>
          </a:bodyPr>
          <a:lstStyle/>
          <a:p>
            <a:pPr marL="285750" indent="-285750">
              <a:buFont typeface="Wingdings" pitchFamily="2" charset="2"/>
              <a:buChar char="§"/>
            </a:pPr>
            <a:r>
              <a:rPr lang="en-US" dirty="0">
                <a:latin typeface="Arial"/>
                <a:cs typeface="Arial"/>
              </a:rPr>
              <a:t>Develop an suite of readout electronics for all photosensors used by the Cherenkov detector prototypes.</a:t>
            </a:r>
          </a:p>
          <a:p>
            <a:pPr marL="742950" lvl="1" indent="-285750">
              <a:buFont typeface="Wingdings" pitchFamily="2" charset="2"/>
              <a:buChar char="§"/>
            </a:pPr>
            <a:r>
              <a:rPr lang="en-US" sz="1600" dirty="0">
                <a:latin typeface="Arial"/>
                <a:cs typeface="Arial"/>
              </a:rPr>
              <a:t>Need to read out MCP-PMTs and </a:t>
            </a:r>
            <a:r>
              <a:rPr lang="en-US" sz="1600" dirty="0" err="1">
                <a:latin typeface="Arial"/>
                <a:cs typeface="Arial"/>
              </a:rPr>
              <a:t>SiPMs</a:t>
            </a:r>
            <a:r>
              <a:rPr lang="en-US" sz="1600" dirty="0">
                <a:latin typeface="Arial"/>
                <a:cs typeface="Arial"/>
              </a:rPr>
              <a:t> with 3 mm pixels</a:t>
            </a:r>
          </a:p>
          <a:p>
            <a:pPr marL="742950" lvl="1" indent="-285750">
              <a:buFont typeface="Wingdings" pitchFamily="2" charset="2"/>
              <a:buChar char="§"/>
            </a:pPr>
            <a:r>
              <a:rPr lang="en-US" sz="1600" dirty="0">
                <a:latin typeface="Arial"/>
                <a:cs typeface="Arial"/>
              </a:rPr>
              <a:t>The DIRC also requires good timing (&lt; 100 </a:t>
            </a:r>
            <a:r>
              <a:rPr lang="en-US" sz="1600" dirty="0" err="1">
                <a:latin typeface="Arial"/>
                <a:cs typeface="Arial"/>
              </a:rPr>
              <a:t>ps</a:t>
            </a:r>
            <a:r>
              <a:rPr lang="en-US" sz="1600" dirty="0">
                <a:latin typeface="Arial"/>
                <a:cs typeface="Arial"/>
              </a:rPr>
              <a:t>)</a:t>
            </a:r>
          </a:p>
          <a:p>
            <a:pPr marL="742950" lvl="1" indent="-285750">
              <a:buFont typeface="Wingdings" pitchFamily="2" charset="2"/>
              <a:buChar char="§"/>
            </a:pPr>
            <a:endParaRPr lang="en-US" sz="1600" dirty="0">
              <a:latin typeface="Arial"/>
              <a:cs typeface="Arial"/>
            </a:endParaRPr>
          </a:p>
        </p:txBody>
      </p:sp>
      <p:sp>
        <p:nvSpPr>
          <p:cNvPr id="3" name="Slide Number Placeholder 2"/>
          <p:cNvSpPr>
            <a:spLocks noGrp="1"/>
          </p:cNvSpPr>
          <p:nvPr>
            <p:ph type="sldNum" sz="quarter" idx="12"/>
          </p:nvPr>
        </p:nvSpPr>
        <p:spPr/>
        <p:txBody>
          <a:bodyPr/>
          <a:lstStyle/>
          <a:p>
            <a:fld id="{8F85DECE-709F-5547-99FE-06FE97115E35}" type="slidenum">
              <a:rPr lang="en-US" smtClean="0"/>
              <a:t>51</a:t>
            </a:fld>
            <a:endParaRPr lang="en-US"/>
          </a:p>
        </p:txBody>
      </p:sp>
      <p:sp>
        <p:nvSpPr>
          <p:cNvPr id="13" name="Text Box 4">
            <a:extLst>
              <a:ext uri="{FF2B5EF4-FFF2-40B4-BE49-F238E27FC236}">
                <a16:creationId xmlns:a16="http://schemas.microsoft.com/office/drawing/2014/main" id="{2D35D4B5-ABDC-5C47-A074-D2A5644C1861}"/>
              </a:ext>
            </a:extLst>
          </p:cNvPr>
          <p:cNvSpPr txBox="1">
            <a:spLocks noChangeArrowheads="1"/>
          </p:cNvSpPr>
          <p:nvPr/>
        </p:nvSpPr>
        <p:spPr bwMode="auto">
          <a:xfrm>
            <a:off x="406077" y="3005943"/>
            <a:ext cx="7446240" cy="3649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r>
              <a:rPr lang="en-US" b="1" dirty="0">
                <a:solidFill>
                  <a:srgbClr val="0000CC"/>
                </a:solidFill>
                <a:effectLst>
                  <a:outerShdw blurRad="38100" dist="38100" dir="2700000" algn="tl">
                    <a:srgbClr val="DDDDDD"/>
                  </a:outerShdw>
                </a:effectLst>
                <a:latin typeface="Arial" panose="020B0604020202020204" pitchFamily="34" charset="0"/>
                <a:cs typeface="Arial" panose="020B0604020202020204" pitchFamily="34" charset="0"/>
              </a:rPr>
              <a:t>Progress in 2nd half of 2018:</a:t>
            </a:r>
          </a:p>
        </p:txBody>
      </p:sp>
      <p:sp>
        <p:nvSpPr>
          <p:cNvPr id="16" name="CustomShape 2">
            <a:extLst>
              <a:ext uri="{FF2B5EF4-FFF2-40B4-BE49-F238E27FC236}">
                <a16:creationId xmlns:a16="http://schemas.microsoft.com/office/drawing/2014/main" id="{CE05BF7B-0612-F34A-A9DE-1563CE9BF966}"/>
              </a:ext>
            </a:extLst>
          </p:cNvPr>
          <p:cNvSpPr/>
          <p:nvPr/>
        </p:nvSpPr>
        <p:spPr>
          <a:xfrm>
            <a:off x="406077" y="3454341"/>
            <a:ext cx="8472984" cy="2902009"/>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lstStyle/>
          <a:p>
            <a:pPr marL="195934" indent="-194627">
              <a:buClr>
                <a:srgbClr val="000000"/>
              </a:buClr>
              <a:buSzPct val="45000"/>
              <a:buFont typeface="Wingdings" charset="2"/>
              <a:buChar char=""/>
            </a:pPr>
            <a:r>
              <a:rPr lang="it-IT" spc="-1" dirty="0">
                <a:solidFill>
                  <a:srgbClr val="000000"/>
                </a:solidFill>
                <a:uFill>
                  <a:solidFill>
                    <a:srgbClr val="FFFFFF"/>
                  </a:solidFill>
                </a:uFill>
                <a:latin typeface="Arial"/>
                <a:ea typeface="DejaVu Sans"/>
              </a:rPr>
              <a:t>Maroc-</a:t>
            </a:r>
            <a:r>
              <a:rPr lang="it-IT" spc="-1" dirty="0" err="1">
                <a:solidFill>
                  <a:srgbClr val="000000"/>
                </a:solidFill>
                <a:uFill>
                  <a:solidFill>
                    <a:srgbClr val="FFFFFF"/>
                  </a:solidFill>
                </a:uFill>
                <a:latin typeface="Arial"/>
                <a:ea typeface="DejaVu Sans"/>
              </a:rPr>
              <a:t>based</a:t>
            </a:r>
            <a:r>
              <a:rPr lang="it-IT" spc="-1" dirty="0">
                <a:solidFill>
                  <a:srgbClr val="000000"/>
                </a:solidFill>
                <a:uFill>
                  <a:solidFill>
                    <a:srgbClr val="FFFFFF"/>
                  </a:solidFill>
                </a:uFill>
                <a:latin typeface="Arial"/>
                <a:ea typeface="DejaVu Sans"/>
              </a:rPr>
              <a:t> CLAS12 front end </a:t>
            </a:r>
            <a:r>
              <a:rPr lang="it-IT" spc="-1" dirty="0" err="1">
                <a:solidFill>
                  <a:srgbClr val="000000"/>
                </a:solidFill>
                <a:uFill>
                  <a:solidFill>
                    <a:srgbClr val="FFFFFF"/>
                  </a:solidFill>
                </a:uFill>
                <a:latin typeface="Arial"/>
                <a:ea typeface="DejaVu Sans"/>
              </a:rPr>
              <a:t>was</a:t>
            </a:r>
            <a:r>
              <a:rPr lang="it-IT" spc="-1" dirty="0">
                <a:solidFill>
                  <a:srgbClr val="000000"/>
                </a:solidFill>
                <a:uFill>
                  <a:solidFill>
                    <a:srgbClr val="FFFFFF"/>
                  </a:solidFill>
                </a:uFill>
                <a:latin typeface="Arial"/>
                <a:ea typeface="DejaVu Sans"/>
              </a:rPr>
              <a:t> </a:t>
            </a:r>
            <a:r>
              <a:rPr lang="it-IT" spc="-1" dirty="0" err="1">
                <a:solidFill>
                  <a:srgbClr val="000000"/>
                </a:solidFill>
                <a:uFill>
                  <a:solidFill>
                    <a:srgbClr val="FFFFFF"/>
                  </a:solidFill>
                </a:uFill>
                <a:latin typeface="Arial"/>
                <a:ea typeface="DejaVu Sans"/>
              </a:rPr>
              <a:t>used</a:t>
            </a:r>
            <a:r>
              <a:rPr lang="it-IT" spc="-1" dirty="0">
                <a:solidFill>
                  <a:srgbClr val="000000"/>
                </a:solidFill>
                <a:uFill>
                  <a:solidFill>
                    <a:srgbClr val="FFFFFF"/>
                  </a:solidFill>
                </a:uFill>
                <a:latin typeface="Arial"/>
                <a:ea typeface="DejaVu Sans"/>
              </a:rPr>
              <a:t> for the first </a:t>
            </a:r>
            <a:r>
              <a:rPr lang="it-IT" spc="-1" dirty="0" err="1">
                <a:solidFill>
                  <a:srgbClr val="000000"/>
                </a:solidFill>
                <a:uFill>
                  <a:solidFill>
                    <a:srgbClr val="FFFFFF"/>
                  </a:solidFill>
                </a:uFill>
                <a:latin typeface="Arial"/>
                <a:ea typeface="DejaVu Sans"/>
              </a:rPr>
              <a:t>two</a:t>
            </a:r>
            <a:r>
              <a:rPr lang="it-IT" spc="-1" dirty="0">
                <a:solidFill>
                  <a:srgbClr val="000000"/>
                </a:solidFill>
                <a:uFill>
                  <a:solidFill>
                    <a:srgbClr val="FFFFFF"/>
                  </a:solidFill>
                </a:uFill>
                <a:latin typeface="Arial"/>
                <a:ea typeface="DejaVu Sans"/>
              </a:rPr>
              <a:t> </a:t>
            </a:r>
            <a:r>
              <a:rPr lang="it-IT" spc="-1" dirty="0" err="1">
                <a:solidFill>
                  <a:srgbClr val="000000"/>
                </a:solidFill>
                <a:uFill>
                  <a:solidFill>
                    <a:srgbClr val="FFFFFF"/>
                  </a:solidFill>
                </a:uFill>
                <a:latin typeface="Arial"/>
                <a:ea typeface="DejaVu Sans"/>
              </a:rPr>
              <a:t>mRICH</a:t>
            </a:r>
            <a:r>
              <a:rPr lang="it-IT" spc="-1" dirty="0">
                <a:solidFill>
                  <a:srgbClr val="000000"/>
                </a:solidFill>
                <a:uFill>
                  <a:solidFill>
                    <a:srgbClr val="FFFFFF"/>
                  </a:solidFill>
                </a:uFill>
                <a:latin typeface="Arial"/>
                <a:ea typeface="DejaVu Sans"/>
              </a:rPr>
              <a:t> </a:t>
            </a:r>
            <a:r>
              <a:rPr lang="it-IT" spc="-1" dirty="0" err="1">
                <a:solidFill>
                  <a:srgbClr val="000000"/>
                </a:solidFill>
                <a:uFill>
                  <a:solidFill>
                    <a:srgbClr val="FFFFFF"/>
                  </a:solidFill>
                </a:uFill>
                <a:latin typeface="Arial"/>
                <a:ea typeface="DejaVu Sans"/>
              </a:rPr>
              <a:t>beam</a:t>
            </a:r>
            <a:r>
              <a:rPr lang="it-IT" spc="-1" dirty="0">
                <a:solidFill>
                  <a:srgbClr val="000000"/>
                </a:solidFill>
                <a:uFill>
                  <a:solidFill>
                    <a:srgbClr val="FFFFFF"/>
                  </a:solidFill>
                </a:uFill>
                <a:latin typeface="Arial"/>
                <a:ea typeface="DejaVu Sans"/>
              </a:rPr>
              <a:t> </a:t>
            </a:r>
            <a:r>
              <a:rPr lang="it-IT" spc="-1" dirty="0" err="1">
                <a:solidFill>
                  <a:srgbClr val="000000"/>
                </a:solidFill>
                <a:uFill>
                  <a:solidFill>
                    <a:srgbClr val="FFFFFF"/>
                  </a:solidFill>
                </a:uFill>
                <a:latin typeface="Arial"/>
                <a:ea typeface="DejaVu Sans"/>
              </a:rPr>
              <a:t>tests</a:t>
            </a:r>
            <a:r>
              <a:rPr lang="it-IT" spc="-1" dirty="0">
                <a:solidFill>
                  <a:srgbClr val="000000"/>
                </a:solidFill>
                <a:uFill>
                  <a:solidFill>
                    <a:srgbClr val="FFFFFF"/>
                  </a:solidFill>
                </a:uFill>
                <a:latin typeface="Arial"/>
                <a:ea typeface="DejaVu Sans"/>
              </a:rPr>
              <a:t>, </a:t>
            </a:r>
            <a:r>
              <a:rPr lang="it-IT" spc="-1" dirty="0" err="1">
                <a:solidFill>
                  <a:srgbClr val="000000"/>
                </a:solidFill>
                <a:uFill>
                  <a:solidFill>
                    <a:srgbClr val="FFFFFF"/>
                  </a:solidFill>
                </a:uFill>
                <a:latin typeface="Arial"/>
                <a:ea typeface="DejaVu Sans"/>
              </a:rPr>
              <a:t>demonstrating</a:t>
            </a:r>
            <a:r>
              <a:rPr lang="it-IT" spc="-1" dirty="0">
                <a:solidFill>
                  <a:srgbClr val="000000"/>
                </a:solidFill>
                <a:uFill>
                  <a:solidFill>
                    <a:srgbClr val="FFFFFF"/>
                  </a:solidFill>
                </a:uFill>
                <a:latin typeface="Arial"/>
                <a:ea typeface="DejaVu Sans"/>
              </a:rPr>
              <a:t> 3 mm pixel </a:t>
            </a:r>
            <a:r>
              <a:rPr lang="it-IT" spc="-1" dirty="0" err="1">
                <a:solidFill>
                  <a:srgbClr val="000000"/>
                </a:solidFill>
                <a:uFill>
                  <a:solidFill>
                    <a:srgbClr val="FFFFFF"/>
                  </a:solidFill>
                </a:uFill>
                <a:latin typeface="Arial"/>
                <a:ea typeface="DejaVu Sans"/>
              </a:rPr>
              <a:t>compatibility</a:t>
            </a:r>
            <a:r>
              <a:rPr lang="it-IT" spc="-1" dirty="0">
                <a:solidFill>
                  <a:srgbClr val="000000"/>
                </a:solidFill>
                <a:uFill>
                  <a:solidFill>
                    <a:srgbClr val="FFFFFF"/>
                  </a:solidFill>
                </a:uFill>
                <a:latin typeface="Arial"/>
                <a:ea typeface="DejaVu Sans"/>
              </a:rPr>
              <a:t>, and </a:t>
            </a:r>
            <a:r>
              <a:rPr lang="it-IT" spc="-1" dirty="0" err="1">
                <a:solidFill>
                  <a:srgbClr val="000000"/>
                </a:solidFill>
                <a:uFill>
                  <a:solidFill>
                    <a:srgbClr val="FFFFFF"/>
                  </a:solidFill>
                </a:uFill>
                <a:latin typeface="Arial"/>
                <a:ea typeface="DejaVu Sans"/>
              </a:rPr>
              <a:t>is</a:t>
            </a:r>
            <a:r>
              <a:rPr lang="it-IT" spc="-1" dirty="0">
                <a:solidFill>
                  <a:srgbClr val="000000"/>
                </a:solidFill>
                <a:uFill>
                  <a:solidFill>
                    <a:srgbClr val="FFFFFF"/>
                  </a:solidFill>
                </a:uFill>
                <a:latin typeface="Arial"/>
                <a:ea typeface="DejaVu Sans"/>
              </a:rPr>
              <a:t> </a:t>
            </a:r>
            <a:r>
              <a:rPr lang="it-IT" spc="-1" dirty="0" err="1">
                <a:solidFill>
                  <a:srgbClr val="000000"/>
                </a:solidFill>
                <a:uFill>
                  <a:solidFill>
                    <a:srgbClr val="FFFFFF"/>
                  </a:solidFill>
                </a:uFill>
                <a:latin typeface="Arial"/>
                <a:ea typeface="DejaVu Sans"/>
              </a:rPr>
              <a:t>currently</a:t>
            </a:r>
            <a:r>
              <a:rPr lang="it-IT" spc="-1" dirty="0">
                <a:solidFill>
                  <a:srgbClr val="000000"/>
                </a:solidFill>
                <a:uFill>
                  <a:solidFill>
                    <a:srgbClr val="FFFFFF"/>
                  </a:solidFill>
                </a:uFill>
                <a:latin typeface="Arial"/>
                <a:ea typeface="DejaVu Sans"/>
              </a:rPr>
              <a:t> </a:t>
            </a:r>
            <a:r>
              <a:rPr lang="it-IT" spc="-1" dirty="0" err="1">
                <a:solidFill>
                  <a:srgbClr val="000000"/>
                </a:solidFill>
                <a:uFill>
                  <a:solidFill>
                    <a:srgbClr val="FFFFFF"/>
                  </a:solidFill>
                </a:uFill>
                <a:latin typeface="Arial"/>
                <a:ea typeface="DejaVu Sans"/>
              </a:rPr>
              <a:t>utilized</a:t>
            </a:r>
            <a:r>
              <a:rPr lang="it-IT" spc="-1" dirty="0">
                <a:solidFill>
                  <a:srgbClr val="000000"/>
                </a:solidFill>
                <a:uFill>
                  <a:solidFill>
                    <a:srgbClr val="FFFFFF"/>
                  </a:solidFill>
                </a:uFill>
                <a:latin typeface="Arial"/>
                <a:ea typeface="DejaVu Sans"/>
              </a:rPr>
              <a:t> for </a:t>
            </a:r>
            <a:r>
              <a:rPr lang="it-IT" spc="-1" dirty="0" err="1">
                <a:solidFill>
                  <a:srgbClr val="000000"/>
                </a:solidFill>
                <a:uFill>
                  <a:solidFill>
                    <a:srgbClr val="FFFFFF"/>
                  </a:solidFill>
                </a:uFill>
                <a:latin typeface="Arial"/>
                <a:ea typeface="DejaVu Sans"/>
              </a:rPr>
              <a:t>ongoing</a:t>
            </a:r>
            <a:r>
              <a:rPr lang="it-IT" spc="-1" dirty="0">
                <a:solidFill>
                  <a:srgbClr val="000000"/>
                </a:solidFill>
                <a:uFill>
                  <a:solidFill>
                    <a:srgbClr val="FFFFFF"/>
                  </a:solidFill>
                </a:uFill>
                <a:latin typeface="Arial"/>
                <a:ea typeface="DejaVu Sans"/>
              </a:rPr>
              <a:t> </a:t>
            </a:r>
            <a:r>
              <a:rPr lang="it-IT" spc="-1" dirty="0" err="1">
                <a:solidFill>
                  <a:srgbClr val="000000"/>
                </a:solidFill>
                <a:uFill>
                  <a:solidFill>
                    <a:srgbClr val="FFFFFF"/>
                  </a:solidFill>
                </a:uFill>
                <a:latin typeface="Arial"/>
                <a:ea typeface="DejaVu Sans"/>
              </a:rPr>
              <a:t>mRICH</a:t>
            </a:r>
            <a:r>
              <a:rPr lang="it-IT" spc="-1" dirty="0">
                <a:solidFill>
                  <a:srgbClr val="000000"/>
                </a:solidFill>
                <a:uFill>
                  <a:solidFill>
                    <a:srgbClr val="FFFFFF"/>
                  </a:solidFill>
                </a:uFill>
                <a:latin typeface="Arial"/>
                <a:ea typeface="DejaVu Sans"/>
              </a:rPr>
              <a:t>, </a:t>
            </a:r>
            <a:r>
              <a:rPr lang="it-IT" spc="-1" dirty="0" err="1">
                <a:solidFill>
                  <a:srgbClr val="000000"/>
                </a:solidFill>
                <a:uFill>
                  <a:solidFill>
                    <a:srgbClr val="FFFFFF"/>
                  </a:solidFill>
                </a:uFill>
                <a:latin typeface="Arial"/>
                <a:ea typeface="DejaVu Sans"/>
              </a:rPr>
              <a:t>dRICH</a:t>
            </a:r>
            <a:r>
              <a:rPr lang="it-IT" spc="-1" dirty="0">
                <a:solidFill>
                  <a:srgbClr val="000000"/>
                </a:solidFill>
                <a:uFill>
                  <a:solidFill>
                    <a:srgbClr val="FFFFFF"/>
                  </a:solidFill>
                </a:uFill>
                <a:latin typeface="Arial"/>
                <a:ea typeface="DejaVu Sans"/>
              </a:rPr>
              <a:t>, and </a:t>
            </a:r>
            <a:r>
              <a:rPr lang="it-IT" spc="-1" dirty="0" err="1">
                <a:solidFill>
                  <a:srgbClr val="000000"/>
                </a:solidFill>
                <a:uFill>
                  <a:solidFill>
                    <a:srgbClr val="FFFFFF"/>
                  </a:solidFill>
                </a:uFill>
                <a:latin typeface="Arial"/>
                <a:ea typeface="DejaVu Sans"/>
              </a:rPr>
              <a:t>SiPM</a:t>
            </a:r>
            <a:r>
              <a:rPr lang="it-IT" spc="-1" dirty="0">
                <a:solidFill>
                  <a:srgbClr val="000000"/>
                </a:solidFill>
                <a:uFill>
                  <a:solidFill>
                    <a:srgbClr val="FFFFFF"/>
                  </a:solidFill>
                </a:uFill>
                <a:latin typeface="Arial"/>
                <a:ea typeface="DejaVu Sans"/>
              </a:rPr>
              <a:t> R&amp;D</a:t>
            </a:r>
            <a:endParaRPr lang="it-IT" spc="-1" dirty="0">
              <a:solidFill>
                <a:srgbClr val="000000"/>
              </a:solidFill>
              <a:uFill>
                <a:solidFill>
                  <a:srgbClr val="FFFFFF"/>
                </a:solidFill>
              </a:uFill>
              <a:latin typeface="Arial"/>
            </a:endParaRPr>
          </a:p>
          <a:p>
            <a:pPr marL="653134" lvl="1" indent="-194627">
              <a:buClr>
                <a:srgbClr val="000000"/>
              </a:buClr>
              <a:buSzPct val="45000"/>
              <a:buFont typeface="Wingdings" charset="2"/>
              <a:buChar char=""/>
            </a:pPr>
            <a:r>
              <a:rPr lang="it-IT" sz="1600" spc="-1" dirty="0">
                <a:solidFill>
                  <a:srgbClr val="000000"/>
                </a:solidFill>
                <a:uFill>
                  <a:solidFill>
                    <a:srgbClr val="FFFFFF"/>
                  </a:solidFill>
                </a:uFill>
                <a:latin typeface="Arial"/>
                <a:ea typeface="DejaVu Sans"/>
              </a:rPr>
              <a:t>Maroc </a:t>
            </a:r>
            <a:r>
              <a:rPr lang="it-IT" sz="1600" spc="-1" dirty="0" err="1">
                <a:solidFill>
                  <a:srgbClr val="000000"/>
                </a:solidFill>
                <a:uFill>
                  <a:solidFill>
                    <a:srgbClr val="FFFFFF"/>
                  </a:solidFill>
                </a:uFill>
                <a:latin typeface="Arial"/>
                <a:ea typeface="DejaVu Sans"/>
              </a:rPr>
              <a:t>is</a:t>
            </a:r>
            <a:r>
              <a:rPr lang="it-IT" sz="1600" spc="-1" dirty="0">
                <a:solidFill>
                  <a:srgbClr val="000000"/>
                </a:solidFill>
                <a:uFill>
                  <a:solidFill>
                    <a:srgbClr val="FFFFFF"/>
                  </a:solidFill>
                </a:uFill>
                <a:latin typeface="Arial"/>
                <a:ea typeface="DejaVu Sans"/>
              </a:rPr>
              <a:t> </a:t>
            </a:r>
            <a:r>
              <a:rPr lang="it-IT" sz="1600" spc="-1" dirty="0" err="1">
                <a:solidFill>
                  <a:srgbClr val="000000"/>
                </a:solidFill>
                <a:uFill>
                  <a:solidFill>
                    <a:srgbClr val="FFFFFF"/>
                  </a:solidFill>
                </a:uFill>
                <a:latin typeface="Arial"/>
                <a:ea typeface="DejaVu Sans"/>
              </a:rPr>
              <a:t>not</a:t>
            </a:r>
            <a:r>
              <a:rPr lang="it-IT" sz="1600" spc="-1" dirty="0">
                <a:solidFill>
                  <a:srgbClr val="000000"/>
                </a:solidFill>
                <a:uFill>
                  <a:solidFill>
                    <a:srgbClr val="FFFFFF"/>
                  </a:solidFill>
                </a:uFill>
                <a:latin typeface="Arial"/>
                <a:ea typeface="DejaVu Sans"/>
              </a:rPr>
              <a:t> an option for the DIRC due to </a:t>
            </a:r>
            <a:r>
              <a:rPr lang="it-IT" sz="1600" spc="-1" dirty="0" err="1">
                <a:solidFill>
                  <a:srgbClr val="000000"/>
                </a:solidFill>
                <a:uFill>
                  <a:solidFill>
                    <a:srgbClr val="FFFFFF"/>
                  </a:solidFill>
                </a:uFill>
                <a:latin typeface="Arial"/>
                <a:ea typeface="DejaVu Sans"/>
              </a:rPr>
              <a:t>its</a:t>
            </a:r>
            <a:r>
              <a:rPr lang="it-IT" sz="1600" spc="-1" dirty="0">
                <a:solidFill>
                  <a:srgbClr val="000000"/>
                </a:solidFill>
                <a:uFill>
                  <a:solidFill>
                    <a:srgbClr val="FFFFFF"/>
                  </a:solidFill>
                </a:uFill>
                <a:latin typeface="Arial"/>
                <a:ea typeface="DejaVu Sans"/>
              </a:rPr>
              <a:t> </a:t>
            </a:r>
            <a:r>
              <a:rPr lang="it-IT" sz="1600" spc="-1" dirty="0" err="1">
                <a:solidFill>
                  <a:srgbClr val="000000"/>
                </a:solidFill>
                <a:uFill>
                  <a:solidFill>
                    <a:srgbClr val="FFFFFF"/>
                  </a:solidFill>
                </a:uFill>
                <a:latin typeface="Arial"/>
                <a:ea typeface="DejaVu Sans"/>
              </a:rPr>
              <a:t>poor</a:t>
            </a:r>
            <a:r>
              <a:rPr lang="it-IT" sz="1600" spc="-1" dirty="0">
                <a:solidFill>
                  <a:srgbClr val="000000"/>
                </a:solidFill>
                <a:uFill>
                  <a:solidFill>
                    <a:srgbClr val="FFFFFF"/>
                  </a:solidFill>
                </a:uFill>
                <a:latin typeface="Arial"/>
                <a:ea typeface="DejaVu Sans"/>
              </a:rPr>
              <a:t> timing</a:t>
            </a:r>
            <a:endParaRPr lang="it-IT" sz="800" spc="-1" dirty="0">
              <a:uFill>
                <a:solidFill>
                  <a:srgbClr val="FFFFFF"/>
                </a:solidFill>
              </a:uFill>
              <a:latin typeface="Arial"/>
              <a:ea typeface="DejaVu Sans"/>
            </a:endParaRPr>
          </a:p>
          <a:p>
            <a:pPr marL="195934" indent="-194627">
              <a:buClr>
                <a:srgbClr val="000000"/>
              </a:buClr>
              <a:buSzPct val="45000"/>
              <a:buFont typeface="Wingdings" charset="2"/>
              <a:buChar char=""/>
            </a:pPr>
            <a:endParaRPr lang="it-IT" spc="-1" dirty="0">
              <a:uFill>
                <a:solidFill>
                  <a:srgbClr val="FFFFFF"/>
                </a:solidFill>
              </a:uFill>
              <a:latin typeface="Arial"/>
              <a:ea typeface="DejaVu Sans"/>
            </a:endParaRPr>
          </a:p>
          <a:p>
            <a:pPr marL="195934" indent="-194627">
              <a:buClr>
                <a:srgbClr val="000000"/>
              </a:buClr>
              <a:buSzPct val="45000"/>
              <a:buFont typeface="Wingdings" charset="2"/>
              <a:buChar char=""/>
            </a:pPr>
            <a:r>
              <a:rPr lang="it-IT" spc="-1" dirty="0">
                <a:uFill>
                  <a:solidFill>
                    <a:srgbClr val="FFFFFF"/>
                  </a:solidFill>
                </a:uFill>
                <a:latin typeface="Arial"/>
                <a:ea typeface="DejaVu Sans"/>
              </a:rPr>
              <a:t>A front end </a:t>
            </a:r>
            <a:r>
              <a:rPr lang="it-IT" spc="-1" dirty="0" err="1">
                <a:uFill>
                  <a:solidFill>
                    <a:srgbClr val="FFFFFF"/>
                  </a:solidFill>
                </a:uFill>
                <a:latin typeface="Arial"/>
                <a:ea typeface="DejaVu Sans"/>
              </a:rPr>
              <a:t>based</a:t>
            </a:r>
            <a:r>
              <a:rPr lang="it-IT" spc="-1" dirty="0">
                <a:uFill>
                  <a:solidFill>
                    <a:srgbClr val="FFFFFF"/>
                  </a:solidFill>
                </a:uFill>
                <a:latin typeface="Arial"/>
                <a:ea typeface="DejaVu Sans"/>
              </a:rPr>
              <a:t> on TARGETX (</a:t>
            </a:r>
            <a:r>
              <a:rPr lang="it-IT" spc="-1" dirty="0" err="1">
                <a:uFill>
                  <a:solidFill>
                    <a:srgbClr val="FFFFFF"/>
                  </a:solidFill>
                </a:uFill>
                <a:latin typeface="Arial"/>
                <a:ea typeface="DejaVu Sans"/>
              </a:rPr>
              <a:t>used</a:t>
            </a:r>
            <a:r>
              <a:rPr lang="it-IT" spc="-1" dirty="0">
                <a:uFill>
                  <a:solidFill>
                    <a:srgbClr val="FFFFFF"/>
                  </a:solidFill>
                </a:uFill>
                <a:latin typeface="Arial"/>
                <a:ea typeface="DejaVu Sans"/>
              </a:rPr>
              <a:t> in Belle II) </a:t>
            </a:r>
            <a:r>
              <a:rPr lang="it-IT" spc="-1" dirty="0" err="1">
                <a:uFill>
                  <a:solidFill>
                    <a:srgbClr val="FFFFFF"/>
                  </a:solidFill>
                </a:uFill>
                <a:latin typeface="Arial"/>
                <a:ea typeface="DejaVu Sans"/>
              </a:rPr>
              <a:t>is</a:t>
            </a:r>
            <a:r>
              <a:rPr lang="it-IT" spc="-1" dirty="0">
                <a:uFill>
                  <a:solidFill>
                    <a:srgbClr val="FFFFFF"/>
                  </a:solidFill>
                </a:uFill>
                <a:latin typeface="Arial"/>
                <a:ea typeface="DejaVu Sans"/>
              </a:rPr>
              <a:t> </a:t>
            </a:r>
            <a:r>
              <a:rPr lang="it-IT" spc="-1" dirty="0" err="1">
                <a:uFill>
                  <a:solidFill>
                    <a:srgbClr val="FFFFFF"/>
                  </a:solidFill>
                </a:uFill>
                <a:latin typeface="Arial"/>
                <a:ea typeface="DejaVu Sans"/>
              </a:rPr>
              <a:t>being</a:t>
            </a:r>
            <a:r>
              <a:rPr lang="it-IT" spc="-1" dirty="0">
                <a:uFill>
                  <a:solidFill>
                    <a:srgbClr val="FFFFFF"/>
                  </a:solidFill>
                </a:uFill>
                <a:latin typeface="Arial"/>
                <a:ea typeface="DejaVu Sans"/>
              </a:rPr>
              <a:t> </a:t>
            </a:r>
            <a:r>
              <a:rPr lang="it-IT" spc="-1" dirty="0" err="1">
                <a:uFill>
                  <a:solidFill>
                    <a:srgbClr val="FFFFFF"/>
                  </a:solidFill>
                </a:uFill>
                <a:latin typeface="Arial"/>
                <a:ea typeface="DejaVu Sans"/>
              </a:rPr>
              <a:t>developed</a:t>
            </a:r>
            <a:r>
              <a:rPr lang="it-IT" spc="-1" dirty="0">
                <a:uFill>
                  <a:solidFill>
                    <a:srgbClr val="FFFFFF"/>
                  </a:solidFill>
                </a:uFill>
                <a:latin typeface="Arial"/>
                <a:ea typeface="DejaVu Sans"/>
              </a:rPr>
              <a:t> in Hawaii to </a:t>
            </a:r>
            <a:r>
              <a:rPr lang="it-IT" spc="-1" dirty="0" err="1">
                <a:uFill>
                  <a:solidFill>
                    <a:srgbClr val="FFFFFF"/>
                  </a:solidFill>
                </a:uFill>
                <a:latin typeface="Arial"/>
                <a:ea typeface="DejaVu Sans"/>
              </a:rPr>
              <a:t>meet</a:t>
            </a:r>
            <a:r>
              <a:rPr lang="it-IT" spc="-1" dirty="0">
                <a:uFill>
                  <a:solidFill>
                    <a:srgbClr val="FFFFFF"/>
                  </a:solidFill>
                </a:uFill>
                <a:latin typeface="Arial"/>
                <a:ea typeface="DejaVu Sans"/>
              </a:rPr>
              <a:t> the </a:t>
            </a:r>
            <a:r>
              <a:rPr lang="it-IT" spc="-1" dirty="0" err="1">
                <a:uFill>
                  <a:solidFill>
                    <a:srgbClr val="FFFFFF"/>
                  </a:solidFill>
                </a:uFill>
                <a:latin typeface="Arial"/>
                <a:ea typeface="DejaVu Sans"/>
              </a:rPr>
              <a:t>requirements</a:t>
            </a:r>
            <a:r>
              <a:rPr lang="it-IT" spc="-1" dirty="0">
                <a:uFill>
                  <a:solidFill>
                    <a:srgbClr val="FFFFFF"/>
                  </a:solidFill>
                </a:uFill>
                <a:latin typeface="Arial"/>
                <a:ea typeface="DejaVu Sans"/>
              </a:rPr>
              <a:t> of </a:t>
            </a:r>
            <a:r>
              <a:rPr lang="it-IT" spc="-1" dirty="0" err="1">
                <a:uFill>
                  <a:solidFill>
                    <a:srgbClr val="FFFFFF"/>
                  </a:solidFill>
                </a:uFill>
                <a:latin typeface="Arial"/>
                <a:ea typeface="DejaVu Sans"/>
              </a:rPr>
              <a:t>all</a:t>
            </a:r>
            <a:r>
              <a:rPr lang="it-IT" spc="-1" dirty="0">
                <a:uFill>
                  <a:solidFill>
                    <a:srgbClr val="FFFFFF"/>
                  </a:solidFill>
                </a:uFill>
                <a:latin typeface="Arial"/>
                <a:ea typeface="DejaVu Sans"/>
              </a:rPr>
              <a:t> detectors, </a:t>
            </a:r>
            <a:r>
              <a:rPr lang="it-IT" spc="-1" dirty="0" err="1">
                <a:uFill>
                  <a:solidFill>
                    <a:srgbClr val="FFFFFF"/>
                  </a:solidFill>
                </a:uFill>
                <a:latin typeface="Arial"/>
                <a:ea typeface="DejaVu Sans"/>
              </a:rPr>
              <a:t>including</a:t>
            </a:r>
            <a:r>
              <a:rPr lang="it-IT" spc="-1" dirty="0">
                <a:uFill>
                  <a:solidFill>
                    <a:srgbClr val="FFFFFF"/>
                  </a:solidFill>
                </a:uFill>
                <a:latin typeface="Arial"/>
                <a:ea typeface="DejaVu Sans"/>
              </a:rPr>
              <a:t> the DIRC.</a:t>
            </a:r>
          </a:p>
          <a:p>
            <a:pPr marL="653134" lvl="1" indent="-194627">
              <a:buClr>
                <a:srgbClr val="000000"/>
              </a:buClr>
              <a:buSzPct val="45000"/>
              <a:buFont typeface="Wingdings" charset="2"/>
              <a:buChar char=""/>
            </a:pPr>
            <a:r>
              <a:rPr lang="it-IT" sz="1600" spc="-1" dirty="0">
                <a:uFill>
                  <a:solidFill>
                    <a:srgbClr val="FFFFFF"/>
                  </a:solidFill>
                </a:uFill>
                <a:latin typeface="Arial"/>
                <a:ea typeface="DejaVu Sans"/>
              </a:rPr>
              <a:t>TARGETX </a:t>
            </a:r>
            <a:r>
              <a:rPr lang="it-IT" sz="1600" spc="-1" dirty="0" err="1">
                <a:uFill>
                  <a:solidFill>
                    <a:srgbClr val="FFFFFF"/>
                  </a:solidFill>
                </a:uFill>
                <a:latin typeface="Arial"/>
                <a:ea typeface="DejaVu Sans"/>
              </a:rPr>
              <a:t>will</a:t>
            </a:r>
            <a:r>
              <a:rPr lang="it-IT" sz="1600" spc="-1" dirty="0">
                <a:uFill>
                  <a:solidFill>
                    <a:srgbClr val="FFFFFF"/>
                  </a:solidFill>
                </a:uFill>
                <a:latin typeface="Arial"/>
                <a:ea typeface="DejaVu Sans"/>
              </a:rPr>
              <a:t> </a:t>
            </a:r>
            <a:r>
              <a:rPr lang="it-IT" sz="1600" spc="-1" dirty="0" err="1">
                <a:uFill>
                  <a:solidFill>
                    <a:srgbClr val="FFFFFF"/>
                  </a:solidFill>
                </a:uFill>
                <a:latin typeface="Arial"/>
                <a:ea typeface="DejaVu Sans"/>
              </a:rPr>
              <a:t>eventually</a:t>
            </a:r>
            <a:r>
              <a:rPr lang="it-IT" sz="1600" spc="-1" dirty="0">
                <a:uFill>
                  <a:solidFill>
                    <a:srgbClr val="FFFFFF"/>
                  </a:solidFill>
                </a:uFill>
                <a:latin typeface="Arial"/>
                <a:ea typeface="DejaVu Sans"/>
              </a:rPr>
              <a:t> be </a:t>
            </a:r>
            <a:r>
              <a:rPr lang="it-IT" sz="1600" spc="-1" dirty="0" err="1">
                <a:uFill>
                  <a:solidFill>
                    <a:srgbClr val="FFFFFF"/>
                  </a:solidFill>
                </a:uFill>
                <a:latin typeface="Arial"/>
                <a:ea typeface="DejaVu Sans"/>
              </a:rPr>
              <a:t>replaced</a:t>
            </a:r>
            <a:r>
              <a:rPr lang="it-IT" sz="1600" spc="-1" dirty="0">
                <a:uFill>
                  <a:solidFill>
                    <a:srgbClr val="FFFFFF"/>
                  </a:solidFill>
                </a:uFill>
                <a:latin typeface="Arial"/>
                <a:ea typeface="DejaVu Sans"/>
              </a:rPr>
              <a:t> by the new </a:t>
            </a:r>
            <a:r>
              <a:rPr lang="it-IT" sz="1600" spc="-1" dirty="0" err="1">
                <a:uFill>
                  <a:solidFill>
                    <a:srgbClr val="FFFFFF"/>
                  </a:solidFill>
                </a:uFill>
                <a:latin typeface="Arial"/>
                <a:ea typeface="DejaVu Sans"/>
              </a:rPr>
              <a:t>SiREAD</a:t>
            </a:r>
            <a:r>
              <a:rPr lang="it-IT" sz="1600" spc="-1" dirty="0">
                <a:uFill>
                  <a:solidFill>
                    <a:srgbClr val="FFFFFF"/>
                  </a:solidFill>
                </a:uFill>
                <a:latin typeface="Arial"/>
                <a:ea typeface="DejaVu Sans"/>
              </a:rPr>
              <a:t> chip</a:t>
            </a:r>
          </a:p>
          <a:p>
            <a:pPr marL="195934" indent="-194627">
              <a:buClr>
                <a:srgbClr val="000000"/>
              </a:buClr>
              <a:buSzPct val="45000"/>
              <a:buFont typeface="Wingdings" charset="2"/>
              <a:buChar char=""/>
            </a:pPr>
            <a:endParaRPr lang="it-IT" spc="-1" dirty="0">
              <a:uFill>
                <a:solidFill>
                  <a:srgbClr val="FFFFFF"/>
                </a:solidFill>
              </a:uFill>
              <a:latin typeface="Arial"/>
              <a:ea typeface="DejaVu Sans"/>
            </a:endParaRPr>
          </a:p>
          <a:p>
            <a:pPr marL="195934" indent="-194627">
              <a:buClr>
                <a:srgbClr val="000000"/>
              </a:buClr>
              <a:buSzPct val="45000"/>
              <a:buFont typeface="Wingdings" charset="2"/>
              <a:buChar char=""/>
            </a:pPr>
            <a:r>
              <a:rPr lang="it-IT" spc="-1" dirty="0">
                <a:uFill>
                  <a:solidFill>
                    <a:srgbClr val="FFFFFF"/>
                  </a:solidFill>
                </a:uFill>
                <a:latin typeface="Arial"/>
                <a:ea typeface="DejaVu Sans"/>
              </a:rPr>
              <a:t>A </a:t>
            </a:r>
            <a:r>
              <a:rPr lang="it-IT" spc="-1" dirty="0" err="1">
                <a:uFill>
                  <a:solidFill>
                    <a:srgbClr val="FFFFFF"/>
                  </a:solidFill>
                </a:uFill>
                <a:latin typeface="Arial"/>
                <a:ea typeface="DejaVu Sans"/>
              </a:rPr>
              <a:t>generic</a:t>
            </a:r>
            <a:r>
              <a:rPr lang="it-IT" spc="-1" dirty="0">
                <a:uFill>
                  <a:solidFill>
                    <a:srgbClr val="FFFFFF"/>
                  </a:solidFill>
                </a:uFill>
                <a:latin typeface="Arial"/>
                <a:ea typeface="DejaVu Sans"/>
              </a:rPr>
              <a:t> DAQ </a:t>
            </a:r>
            <a:r>
              <a:rPr lang="it-IT" spc="-1" dirty="0" err="1">
                <a:uFill>
                  <a:solidFill>
                    <a:srgbClr val="FFFFFF"/>
                  </a:solidFill>
                </a:uFill>
                <a:latin typeface="Arial"/>
                <a:ea typeface="DejaVu Sans"/>
              </a:rPr>
              <a:t>system</a:t>
            </a:r>
            <a:r>
              <a:rPr lang="it-IT" spc="-1" dirty="0">
                <a:uFill>
                  <a:solidFill>
                    <a:srgbClr val="FFFFFF"/>
                  </a:solidFill>
                </a:uFill>
                <a:latin typeface="Arial"/>
                <a:ea typeface="DejaVu Sans"/>
              </a:rPr>
              <a:t> for </a:t>
            </a:r>
            <a:r>
              <a:rPr lang="it-IT" spc="-1" dirty="0" err="1">
                <a:uFill>
                  <a:solidFill>
                    <a:srgbClr val="FFFFFF"/>
                  </a:solidFill>
                </a:uFill>
                <a:latin typeface="Arial"/>
                <a:ea typeface="DejaVu Sans"/>
              </a:rPr>
              <a:t>all</a:t>
            </a:r>
            <a:r>
              <a:rPr lang="it-IT" spc="-1" dirty="0">
                <a:uFill>
                  <a:solidFill>
                    <a:srgbClr val="FFFFFF"/>
                  </a:solidFill>
                </a:uFill>
                <a:latin typeface="Arial"/>
                <a:ea typeface="DejaVu Sans"/>
              </a:rPr>
              <a:t> the </a:t>
            </a:r>
            <a:r>
              <a:rPr lang="it-IT" spc="-1" dirty="0" err="1">
                <a:uFill>
                  <a:solidFill>
                    <a:srgbClr val="FFFFFF"/>
                  </a:solidFill>
                </a:uFill>
                <a:latin typeface="Arial"/>
                <a:ea typeface="DejaVu Sans"/>
              </a:rPr>
              <a:t>consortium</a:t>
            </a:r>
            <a:r>
              <a:rPr lang="it-IT" spc="-1" dirty="0">
                <a:uFill>
                  <a:solidFill>
                    <a:srgbClr val="FFFFFF"/>
                  </a:solidFill>
                </a:uFill>
                <a:latin typeface="Arial"/>
                <a:ea typeface="DejaVu Sans"/>
              </a:rPr>
              <a:t> </a:t>
            </a:r>
            <a:r>
              <a:rPr lang="it-IT" spc="-1" dirty="0" err="1">
                <a:uFill>
                  <a:solidFill>
                    <a:srgbClr val="FFFFFF"/>
                  </a:solidFill>
                </a:uFill>
                <a:latin typeface="Arial"/>
                <a:ea typeface="DejaVu Sans"/>
              </a:rPr>
              <a:t>needs</a:t>
            </a:r>
            <a:r>
              <a:rPr lang="it-IT" spc="-1" dirty="0">
                <a:uFill>
                  <a:solidFill>
                    <a:srgbClr val="FFFFFF"/>
                  </a:solidFill>
                </a:uFill>
                <a:latin typeface="Arial"/>
                <a:ea typeface="DejaVu Sans"/>
              </a:rPr>
              <a:t> </a:t>
            </a:r>
            <a:r>
              <a:rPr lang="it-IT" spc="-1" dirty="0" err="1">
                <a:uFill>
                  <a:solidFill>
                    <a:srgbClr val="FFFFFF"/>
                  </a:solidFill>
                </a:uFill>
                <a:latin typeface="Arial"/>
                <a:ea typeface="DejaVu Sans"/>
              </a:rPr>
              <a:t>is</a:t>
            </a:r>
            <a:r>
              <a:rPr lang="it-IT" spc="-1" dirty="0">
                <a:uFill>
                  <a:solidFill>
                    <a:srgbClr val="FFFFFF"/>
                  </a:solidFill>
                </a:uFill>
                <a:latin typeface="Arial"/>
                <a:ea typeface="DejaVu Sans"/>
              </a:rPr>
              <a:t> </a:t>
            </a:r>
            <a:r>
              <a:rPr lang="it-IT" spc="-1" dirty="0" err="1">
                <a:uFill>
                  <a:solidFill>
                    <a:srgbClr val="FFFFFF"/>
                  </a:solidFill>
                </a:uFill>
                <a:latin typeface="Arial"/>
                <a:ea typeface="DejaVu Sans"/>
              </a:rPr>
              <a:t>deing</a:t>
            </a:r>
            <a:r>
              <a:rPr lang="it-IT" spc="-1" dirty="0">
                <a:uFill>
                  <a:solidFill>
                    <a:srgbClr val="FFFFFF"/>
                  </a:solidFill>
                </a:uFill>
                <a:latin typeface="Arial"/>
                <a:ea typeface="DejaVu Sans"/>
              </a:rPr>
              <a:t> </a:t>
            </a:r>
            <a:r>
              <a:rPr lang="it-IT" spc="-1" dirty="0" err="1">
                <a:uFill>
                  <a:solidFill>
                    <a:srgbClr val="FFFFFF"/>
                  </a:solidFill>
                </a:uFill>
                <a:latin typeface="Arial"/>
                <a:ea typeface="DejaVu Sans"/>
              </a:rPr>
              <a:t>developed</a:t>
            </a:r>
            <a:r>
              <a:rPr lang="it-IT" spc="-1" dirty="0">
                <a:uFill>
                  <a:solidFill>
                    <a:srgbClr val="FFFFFF"/>
                  </a:solidFill>
                </a:uFill>
                <a:latin typeface="Arial"/>
                <a:ea typeface="DejaVu Sans"/>
              </a:rPr>
              <a:t> by INFN</a:t>
            </a:r>
          </a:p>
          <a:p>
            <a:pPr marL="195934" indent="-194627">
              <a:buClr>
                <a:srgbClr val="000000"/>
              </a:buClr>
              <a:buSzPct val="45000"/>
              <a:buFont typeface="Wingdings" charset="2"/>
              <a:buChar char=""/>
            </a:pPr>
            <a:endParaRPr lang="it-IT" spc="-1" dirty="0">
              <a:uFill>
                <a:solidFill>
                  <a:srgbClr val="FFFFFF"/>
                </a:solidFill>
              </a:uFill>
              <a:latin typeface="Arial"/>
              <a:ea typeface="DejaVu Sans"/>
            </a:endParaRPr>
          </a:p>
          <a:p>
            <a:pPr marL="195934" indent="-194627">
              <a:buClr>
                <a:srgbClr val="000000"/>
              </a:buClr>
              <a:buSzPct val="45000"/>
              <a:buFont typeface="Wingdings" charset="2"/>
              <a:buChar char=""/>
            </a:pPr>
            <a:endParaRPr lang="it-IT" spc="-1" dirty="0">
              <a:uFill>
                <a:solidFill>
                  <a:srgbClr val="FFFFFF"/>
                </a:solidFill>
              </a:uFill>
              <a:latin typeface="Arial"/>
              <a:ea typeface="DejaVu Sans"/>
            </a:endParaRPr>
          </a:p>
        </p:txBody>
      </p:sp>
    </p:spTree>
    <p:extLst>
      <p:ext uri="{BB962C8B-B14F-4D97-AF65-F5344CB8AC3E}">
        <p14:creationId xmlns:p14="http://schemas.microsoft.com/office/powerpoint/2010/main" val="167668225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IMG_20180629_18410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5719" y="757291"/>
            <a:ext cx="2800281" cy="2100210"/>
          </a:xfrm>
          <a:prstGeom prst="rect">
            <a:avLst/>
          </a:prstGeom>
        </p:spPr>
      </p:pic>
      <p:pic>
        <p:nvPicPr>
          <p:cNvPr id="38" name="Picture 37"/>
          <p:cNvPicPr>
            <a:picLocks noChangeAspect="1"/>
          </p:cNvPicPr>
          <p:nvPr/>
        </p:nvPicPr>
        <p:blipFill>
          <a:blip r:embed="rId4"/>
          <a:stretch>
            <a:fillRect/>
          </a:stretch>
        </p:blipFill>
        <p:spPr>
          <a:xfrm>
            <a:off x="157219" y="4669941"/>
            <a:ext cx="5517965" cy="1839322"/>
          </a:xfrm>
          <a:prstGeom prst="rect">
            <a:avLst/>
          </a:prstGeom>
        </p:spPr>
      </p:pic>
      <p:pic>
        <p:nvPicPr>
          <p:cNvPr id="2" name="Picture 1" descr="mRICH_Layou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19" y="2661041"/>
            <a:ext cx="5489108" cy="2008900"/>
          </a:xfrm>
          <a:prstGeom prst="rect">
            <a:avLst/>
          </a:prstGeom>
        </p:spPr>
      </p:pic>
      <p:sp>
        <p:nvSpPr>
          <p:cNvPr id="3" name="TextBox 2"/>
          <p:cNvSpPr txBox="1"/>
          <p:nvPr/>
        </p:nvSpPr>
        <p:spPr>
          <a:xfrm>
            <a:off x="282679" y="866142"/>
            <a:ext cx="4375046" cy="1569660"/>
          </a:xfrm>
          <a:prstGeom prst="rect">
            <a:avLst/>
          </a:prstGeom>
          <a:noFill/>
        </p:spPr>
        <p:txBody>
          <a:bodyPr wrap="square" rtlCol="0">
            <a:spAutoFit/>
          </a:bodyPr>
          <a:lstStyle/>
          <a:p>
            <a:r>
              <a:rPr lang="en-US" sz="1600" dirty="0"/>
              <a:t>Derived from CLAS12 RICH readout:</a:t>
            </a:r>
          </a:p>
          <a:p>
            <a:endParaRPr lang="en-US" sz="1600" dirty="0"/>
          </a:p>
          <a:p>
            <a:pPr marL="285750" indent="-285750">
              <a:buFontTx/>
              <a:buChar char="-"/>
            </a:pPr>
            <a:r>
              <a:rPr lang="en-US" sz="1600" dirty="0"/>
              <a:t>1024 channels</a:t>
            </a:r>
          </a:p>
          <a:p>
            <a:pPr marL="285750" indent="-285750">
              <a:buFontTx/>
              <a:buChar char="-"/>
            </a:pPr>
            <a:r>
              <a:rPr lang="en-US" sz="1600" dirty="0"/>
              <a:t>MAROC 64 channel parallel digitalization</a:t>
            </a:r>
          </a:p>
          <a:p>
            <a:pPr marL="285750" indent="-285750">
              <a:buFontTx/>
              <a:buChar char="-"/>
            </a:pPr>
            <a:r>
              <a:rPr lang="en-US" sz="1600" dirty="0"/>
              <a:t>FPGA generated 1 ns timestamp</a:t>
            </a:r>
          </a:p>
          <a:p>
            <a:pPr marL="285750" indent="-285750">
              <a:buFontTx/>
              <a:buChar char="-"/>
            </a:pPr>
            <a:r>
              <a:rPr lang="en-US" sz="1600" dirty="0"/>
              <a:t>DAQ protocol based on VME/VSX SSP</a:t>
            </a:r>
          </a:p>
        </p:txBody>
      </p:sp>
      <p:sp>
        <p:nvSpPr>
          <p:cNvPr id="22" name="TextBox 21"/>
          <p:cNvSpPr txBox="1"/>
          <p:nvPr/>
        </p:nvSpPr>
        <p:spPr>
          <a:xfrm>
            <a:off x="5989985" y="3092986"/>
            <a:ext cx="3005951" cy="1323439"/>
          </a:xfrm>
          <a:prstGeom prst="rect">
            <a:avLst/>
          </a:prstGeom>
          <a:noFill/>
        </p:spPr>
        <p:txBody>
          <a:bodyPr wrap="none" rtlCol="0">
            <a:spAutoFit/>
          </a:bodyPr>
          <a:lstStyle/>
          <a:p>
            <a:r>
              <a:rPr lang="en-US" sz="1600" dirty="0"/>
              <a:t>Custom adapter boards</a:t>
            </a:r>
          </a:p>
          <a:p>
            <a:endParaRPr lang="en-US" sz="1600" dirty="0"/>
          </a:p>
          <a:p>
            <a:r>
              <a:rPr lang="en-US" sz="1600" dirty="0"/>
              <a:t>-     Compact distribution</a:t>
            </a:r>
          </a:p>
          <a:p>
            <a:pPr marL="285750" indent="-285750">
              <a:buFontTx/>
              <a:buChar char="-"/>
            </a:pPr>
            <a:r>
              <a:rPr lang="en-US" sz="1600" dirty="0"/>
              <a:t>Use of existing MAROC boards</a:t>
            </a:r>
          </a:p>
          <a:p>
            <a:pPr marL="285750" indent="-285750">
              <a:buFontTx/>
              <a:buChar char="-"/>
            </a:pPr>
            <a:r>
              <a:rPr lang="en-US" sz="1600" dirty="0"/>
              <a:t>Light and gas tightness </a:t>
            </a:r>
          </a:p>
        </p:txBody>
      </p:sp>
      <p:pic>
        <p:nvPicPr>
          <p:cNvPr id="6" name="Picture 5"/>
          <p:cNvPicPr>
            <a:picLocks noChangeAspect="1"/>
          </p:cNvPicPr>
          <p:nvPr/>
        </p:nvPicPr>
        <p:blipFill>
          <a:blip r:embed="rId6"/>
          <a:stretch>
            <a:fillRect/>
          </a:stretch>
        </p:blipFill>
        <p:spPr>
          <a:xfrm>
            <a:off x="5742215" y="4669941"/>
            <a:ext cx="3320579" cy="1839322"/>
          </a:xfrm>
          <a:prstGeom prst="rect">
            <a:avLst/>
          </a:prstGeom>
        </p:spPr>
      </p:pic>
      <p:sp>
        <p:nvSpPr>
          <p:cNvPr id="9" name="Text Box 1">
            <a:extLst>
              <a:ext uri="{FF2B5EF4-FFF2-40B4-BE49-F238E27FC236}">
                <a16:creationId xmlns:a16="http://schemas.microsoft.com/office/drawing/2014/main" id="{56CA6A95-9847-A344-A990-B215F19517C2}"/>
              </a:ext>
            </a:extLst>
          </p:cNvPr>
          <p:cNvSpPr txBox="1">
            <a:spLocks noChangeArrowheads="1"/>
          </p:cNvSpPr>
          <p:nvPr/>
        </p:nvSpPr>
        <p:spPr bwMode="auto">
          <a:xfrm>
            <a:off x="157219" y="107888"/>
            <a:ext cx="8838717"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GB" sz="2963" dirty="0" err="1">
                <a:solidFill>
                  <a:srgbClr val="006633"/>
                </a:solidFill>
                <a:latin typeface="Times New Roman" charset="0"/>
                <a:cs typeface="Arial" charset="0"/>
              </a:rPr>
              <a:t>MaPMT</a:t>
            </a:r>
            <a:r>
              <a:rPr lang="en-GB" sz="2963" dirty="0">
                <a:solidFill>
                  <a:srgbClr val="006633"/>
                </a:solidFill>
                <a:latin typeface="Times New Roman" charset="0"/>
                <a:cs typeface="Arial" charset="0"/>
              </a:rPr>
              <a:t> (H13700) readout used in the </a:t>
            </a:r>
            <a:r>
              <a:rPr lang="en-GB" sz="2963" dirty="0" err="1">
                <a:solidFill>
                  <a:srgbClr val="006633"/>
                </a:solidFill>
                <a:latin typeface="Times New Roman" charset="0"/>
                <a:cs typeface="Arial" charset="0"/>
              </a:rPr>
              <a:t>mRICH</a:t>
            </a:r>
            <a:r>
              <a:rPr lang="en-GB" sz="2963" dirty="0">
                <a:solidFill>
                  <a:srgbClr val="006633"/>
                </a:solidFill>
                <a:latin typeface="Times New Roman" charset="0"/>
                <a:cs typeface="Arial" charset="0"/>
              </a:rPr>
              <a:t> beam test</a:t>
            </a:r>
            <a:endParaRPr lang="en-US" sz="2963" dirty="0">
              <a:solidFill>
                <a:srgbClr val="006633"/>
              </a:solidFill>
              <a:latin typeface="Times New Roman" charset="0"/>
              <a:cs typeface="Arial" charset="0"/>
            </a:endParaRPr>
          </a:p>
        </p:txBody>
      </p:sp>
    </p:spTree>
    <p:extLst>
      <p:ext uri="{BB962C8B-B14F-4D97-AF65-F5344CB8AC3E}">
        <p14:creationId xmlns:p14="http://schemas.microsoft.com/office/powerpoint/2010/main" val="40015962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6"/>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200">
                <a:solidFill>
                  <a:schemeClr val="bg1"/>
                </a:solidFill>
              </a:rPr>
              <a:pPr algn="r"/>
              <a:t>53</a:t>
            </a:fld>
            <a:endParaRPr lang="en-US" sz="1200" dirty="0">
              <a:solidFill>
                <a:schemeClr val="bg1"/>
              </a:solidFill>
            </a:endParaRPr>
          </a:p>
        </p:txBody>
      </p:sp>
      <p:sp>
        <p:nvSpPr>
          <p:cNvPr id="26" name="Datumsplatzhalter 5"/>
          <p:cNvSpPr txBox="1">
            <a:spLocks noGrp="1"/>
          </p:cNvSpPr>
          <p:nvPr/>
        </p:nvSpPr>
        <p:spPr>
          <a:xfrm>
            <a:off x="330634" y="6509520"/>
            <a:ext cx="2133600" cy="365125"/>
          </a:xfrm>
          <a:prstGeom prst="rect">
            <a:avLst/>
          </a:prstGeom>
          <a:noFill/>
        </p:spPr>
        <p:txBody>
          <a:bodyPr anchor="b">
            <a:prstTxWarp prst="textNoShape">
              <a:avLst/>
            </a:prstTxWarp>
          </a:bodyPr>
          <a:lstStyle/>
          <a:p>
            <a:r>
              <a:rPr lang="de-DE" sz="1200" dirty="0">
                <a:solidFill>
                  <a:schemeClr val="bg1"/>
                </a:solidFill>
              </a:rPr>
              <a:t>Contalbrigo M.</a:t>
            </a:r>
            <a:endParaRPr lang="en-US" sz="1200" dirty="0">
              <a:solidFill>
                <a:schemeClr val="bg1"/>
              </a:solidFill>
            </a:endParaRPr>
          </a:p>
        </p:txBody>
      </p:sp>
      <p:sp>
        <p:nvSpPr>
          <p:cNvPr id="23" name="TextBox 22"/>
          <p:cNvSpPr txBox="1"/>
          <p:nvPr/>
        </p:nvSpPr>
        <p:spPr>
          <a:xfrm>
            <a:off x="174340" y="1070250"/>
            <a:ext cx="5041727" cy="2071498"/>
          </a:xfrm>
          <a:prstGeom prst="rect">
            <a:avLst/>
          </a:prstGeom>
          <a:noFill/>
        </p:spPr>
        <p:txBody>
          <a:bodyPr wrap="square" lIns="100739" tIns="50372" rIns="100739" bIns="50372" rtlCol="0">
            <a:spAutoFit/>
          </a:bodyPr>
          <a:lstStyle/>
          <a:p>
            <a:r>
              <a:rPr lang="it-IT" sz="1600" b="1" dirty="0" err="1">
                <a:solidFill>
                  <a:srgbClr val="FF0000"/>
                </a:solidFill>
              </a:rPr>
              <a:t>SiPMs</a:t>
            </a:r>
            <a:r>
              <a:rPr lang="it-IT" sz="1600" b="1" dirty="0">
                <a:solidFill>
                  <a:srgbClr val="FF0000"/>
                </a:solidFill>
              </a:rPr>
              <a:t> </a:t>
            </a:r>
            <a:r>
              <a:rPr lang="it-IT" sz="1600" dirty="0"/>
              <a:t>might offer a cheaper and more efficient solution, expecially in the </a:t>
            </a:r>
            <a:r>
              <a:rPr lang="it-IT" sz="1600" dirty="0" err="1"/>
              <a:t>longer</a:t>
            </a:r>
            <a:r>
              <a:rPr lang="it-IT" sz="1600" dirty="0"/>
              <a:t> </a:t>
            </a:r>
            <a:r>
              <a:rPr lang="it-IT" sz="1600" dirty="0" err="1"/>
              <a:t>term</a:t>
            </a:r>
            <a:r>
              <a:rPr lang="it-IT" sz="1600" dirty="0"/>
              <a:t>, </a:t>
            </a:r>
            <a:r>
              <a:rPr lang="it-IT" sz="1600" dirty="0" err="1"/>
              <a:t>potentially</a:t>
            </a:r>
            <a:r>
              <a:rPr lang="it-IT" sz="1600" dirty="0"/>
              <a:t> </a:t>
            </a:r>
            <a:r>
              <a:rPr lang="it-IT" sz="1600" dirty="0" err="1"/>
              <a:t>providing</a:t>
            </a:r>
            <a:r>
              <a:rPr lang="it-IT" sz="1600" dirty="0"/>
              <a:t> a </a:t>
            </a:r>
            <a:r>
              <a:rPr lang="it-IT" sz="1600" dirty="0" err="1"/>
              <a:t>device</a:t>
            </a:r>
            <a:r>
              <a:rPr lang="it-IT" sz="1600" dirty="0"/>
              <a:t> with </a:t>
            </a:r>
            <a:r>
              <a:rPr lang="it-IT" sz="1600" dirty="0" err="1"/>
              <a:t>low</a:t>
            </a:r>
            <a:r>
              <a:rPr lang="it-IT" sz="1600" dirty="0"/>
              <a:t> </a:t>
            </a:r>
            <a:r>
              <a:rPr lang="it-IT" sz="1600" dirty="0" err="1"/>
              <a:t>sensitivity</a:t>
            </a:r>
            <a:r>
              <a:rPr lang="it-IT" sz="1600" dirty="0"/>
              <a:t> to </a:t>
            </a:r>
            <a:r>
              <a:rPr lang="it-IT" sz="1600" dirty="0" err="1"/>
              <a:t>magnetic</a:t>
            </a:r>
            <a:r>
              <a:rPr lang="it-IT" sz="1600" dirty="0"/>
              <a:t> </a:t>
            </a:r>
            <a:r>
              <a:rPr lang="it-IT" sz="1600" dirty="0" err="1"/>
              <a:t>fields</a:t>
            </a:r>
            <a:r>
              <a:rPr lang="it-IT" sz="1600" dirty="0"/>
              <a:t>.</a:t>
            </a:r>
          </a:p>
          <a:p>
            <a:endParaRPr lang="it-IT" sz="1600" dirty="0"/>
          </a:p>
          <a:p>
            <a:r>
              <a:rPr lang="it-IT" sz="1600" dirty="0" err="1"/>
              <a:t>However</a:t>
            </a:r>
            <a:r>
              <a:rPr lang="it-IT" sz="1600" dirty="0"/>
              <a:t>, </a:t>
            </a:r>
            <a:r>
              <a:rPr lang="it-IT" sz="1600" dirty="0" err="1"/>
              <a:t>despite</a:t>
            </a:r>
            <a:r>
              <a:rPr lang="it-IT" sz="1600" dirty="0"/>
              <a:t> </a:t>
            </a:r>
            <a:r>
              <a:rPr lang="it-IT" sz="1600" dirty="0" err="1"/>
              <a:t>improvement</a:t>
            </a:r>
            <a:r>
              <a:rPr lang="it-IT" sz="1600" dirty="0"/>
              <a:t> in dark rate (and </a:t>
            </a:r>
            <a:r>
              <a:rPr lang="it-IT" sz="1600" dirty="0" err="1"/>
              <a:t>cost</a:t>
            </a:r>
            <a:r>
              <a:rPr lang="it-IT" sz="1600" dirty="0"/>
              <a:t>), </a:t>
            </a:r>
            <a:r>
              <a:rPr lang="it-IT" sz="1600" dirty="0" err="1">
                <a:solidFill>
                  <a:srgbClr val="000000"/>
                </a:solidFill>
              </a:rPr>
              <a:t>radiation</a:t>
            </a:r>
            <a:r>
              <a:rPr lang="it-IT" sz="1600" dirty="0">
                <a:solidFill>
                  <a:srgbClr val="000000"/>
                </a:solidFill>
              </a:rPr>
              <a:t> </a:t>
            </a:r>
            <a:r>
              <a:rPr lang="it-IT" sz="1600" dirty="0" err="1">
                <a:solidFill>
                  <a:srgbClr val="000000"/>
                </a:solidFill>
              </a:rPr>
              <a:t>hardness</a:t>
            </a:r>
            <a:r>
              <a:rPr lang="it-IT" sz="1600" dirty="0">
                <a:solidFill>
                  <a:srgbClr val="000000"/>
                </a:solidFill>
              </a:rPr>
              <a:t> </a:t>
            </a:r>
            <a:r>
              <a:rPr lang="it-IT" sz="1600" dirty="0" err="1">
                <a:solidFill>
                  <a:srgbClr val="000000"/>
                </a:solidFill>
              </a:rPr>
              <a:t>remains</a:t>
            </a:r>
            <a:r>
              <a:rPr lang="it-IT" sz="1600" dirty="0">
                <a:solidFill>
                  <a:srgbClr val="000000"/>
                </a:solidFill>
              </a:rPr>
              <a:t> an </a:t>
            </a:r>
            <a:r>
              <a:rPr lang="it-IT" sz="1600" dirty="0" err="1">
                <a:solidFill>
                  <a:srgbClr val="000000"/>
                </a:solidFill>
              </a:rPr>
              <a:t>issue</a:t>
            </a:r>
            <a:r>
              <a:rPr lang="it-IT" sz="1600" dirty="0">
                <a:solidFill>
                  <a:srgbClr val="000000"/>
                </a:solidFill>
              </a:rPr>
              <a:t>.</a:t>
            </a:r>
          </a:p>
          <a:p>
            <a:endParaRPr lang="it-IT" sz="1600" dirty="0">
              <a:solidFill>
                <a:srgbClr val="000000"/>
              </a:solidFill>
            </a:endParaRPr>
          </a:p>
          <a:p>
            <a:r>
              <a:rPr lang="it-IT" sz="1600" dirty="0">
                <a:solidFill>
                  <a:srgbClr val="000000"/>
                </a:solidFill>
              </a:rPr>
              <a:t>Challenge: </a:t>
            </a:r>
            <a:r>
              <a:rPr lang="it-IT" sz="1600" dirty="0" err="1">
                <a:solidFill>
                  <a:srgbClr val="000000"/>
                </a:solidFill>
              </a:rPr>
              <a:t>cooling</a:t>
            </a:r>
            <a:r>
              <a:rPr lang="it-IT" sz="1600" dirty="0">
                <a:solidFill>
                  <a:srgbClr val="000000"/>
                </a:solidFill>
              </a:rPr>
              <a:t> </a:t>
            </a:r>
            <a:r>
              <a:rPr lang="it-IT" sz="1600" dirty="0" err="1">
                <a:solidFill>
                  <a:srgbClr val="000000"/>
                </a:solidFill>
              </a:rPr>
              <a:t>integrated</a:t>
            </a:r>
            <a:r>
              <a:rPr lang="it-IT" sz="1600" dirty="0">
                <a:solidFill>
                  <a:srgbClr val="000000"/>
                </a:solidFill>
              </a:rPr>
              <a:t> </a:t>
            </a:r>
            <a:r>
              <a:rPr lang="it-IT" sz="1600" dirty="0" err="1">
                <a:solidFill>
                  <a:srgbClr val="000000"/>
                </a:solidFill>
              </a:rPr>
              <a:t>into</a:t>
            </a:r>
            <a:r>
              <a:rPr lang="it-IT" sz="1600" dirty="0">
                <a:solidFill>
                  <a:srgbClr val="000000"/>
                </a:solidFill>
              </a:rPr>
              <a:t> the sensitive </a:t>
            </a:r>
            <a:r>
              <a:rPr lang="it-IT" sz="1600" dirty="0" err="1">
                <a:solidFill>
                  <a:srgbClr val="000000"/>
                </a:solidFill>
              </a:rPr>
              <a:t>readout</a:t>
            </a:r>
            <a:r>
              <a:rPr lang="it-IT" sz="1600" dirty="0">
                <a:solidFill>
                  <a:srgbClr val="000000"/>
                </a:solidFill>
              </a:rPr>
              <a:t>  </a:t>
            </a:r>
          </a:p>
        </p:txBody>
      </p:sp>
      <p:pic>
        <p:nvPicPr>
          <p:cNvPr id="24" name="Picture 23" descr="IMG_20180701_1606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3497" y="3617741"/>
            <a:ext cx="5152571" cy="2893366"/>
          </a:xfrm>
          <a:prstGeom prst="rect">
            <a:avLst/>
          </a:prstGeom>
        </p:spPr>
      </p:pic>
      <p:sp>
        <p:nvSpPr>
          <p:cNvPr id="25" name="Line Callout 1 24"/>
          <p:cNvSpPr/>
          <p:nvPr/>
        </p:nvSpPr>
        <p:spPr bwMode="auto">
          <a:xfrm>
            <a:off x="93481" y="3606356"/>
            <a:ext cx="1849004" cy="548595"/>
          </a:xfrm>
          <a:prstGeom prst="borderCallout1">
            <a:avLst>
              <a:gd name="adj1" fmla="val 103750"/>
              <a:gd name="adj2" fmla="val 51008"/>
              <a:gd name="adj3" fmla="val 190964"/>
              <a:gd name="adj4" fmla="val 110707"/>
            </a:avLst>
          </a:prstGeom>
          <a:solidFill>
            <a:schemeClr val="bg1"/>
          </a:solid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39" name="Line Callout 1 38"/>
          <p:cNvSpPr/>
          <p:nvPr/>
        </p:nvSpPr>
        <p:spPr bwMode="auto">
          <a:xfrm>
            <a:off x="5406571" y="1503760"/>
            <a:ext cx="3687126" cy="1811093"/>
          </a:xfrm>
          <a:prstGeom prst="borderCallout1">
            <a:avLst>
              <a:gd name="adj1" fmla="val 99242"/>
              <a:gd name="adj2" fmla="val 80"/>
              <a:gd name="adj3" fmla="val 167648"/>
              <a:gd name="adj4" fmla="val -63298"/>
            </a:avLst>
          </a:prstGeom>
          <a:solidFill>
            <a:schemeClr val="bg1"/>
          </a:solid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40" name="TextBox 39"/>
          <p:cNvSpPr txBox="1"/>
          <p:nvPr/>
        </p:nvSpPr>
        <p:spPr>
          <a:xfrm>
            <a:off x="93481" y="3606356"/>
            <a:ext cx="1785239" cy="523220"/>
          </a:xfrm>
          <a:prstGeom prst="rect">
            <a:avLst/>
          </a:prstGeom>
          <a:noFill/>
        </p:spPr>
        <p:txBody>
          <a:bodyPr wrap="none" rtlCol="0">
            <a:spAutoFit/>
          </a:bodyPr>
          <a:lstStyle/>
          <a:p>
            <a:r>
              <a:rPr lang="en-US" sz="1400" dirty="0"/>
              <a:t>Custom cooling plate </a:t>
            </a:r>
          </a:p>
          <a:p>
            <a:r>
              <a:rPr lang="en-US" sz="1400" dirty="0"/>
              <a:t>Soldered to the board</a:t>
            </a: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8966" y="3617742"/>
            <a:ext cx="3857821" cy="2893366"/>
          </a:xfrm>
          <a:prstGeom prst="rect">
            <a:avLst/>
          </a:prstGeom>
        </p:spPr>
      </p:pic>
      <p:sp>
        <p:nvSpPr>
          <p:cNvPr id="22" name="Rounded Rectangular Callout 21"/>
          <p:cNvSpPr/>
          <p:nvPr/>
        </p:nvSpPr>
        <p:spPr>
          <a:xfrm>
            <a:off x="7539186" y="3876961"/>
            <a:ext cx="1577601" cy="577273"/>
          </a:xfrm>
          <a:prstGeom prst="wedgeRoundRectCallout">
            <a:avLst>
              <a:gd name="adj1" fmla="val -70057"/>
              <a:gd name="adj2" fmla="val 173786"/>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8" name="TextBox 27"/>
          <p:cNvSpPr txBox="1"/>
          <p:nvPr/>
        </p:nvSpPr>
        <p:spPr>
          <a:xfrm>
            <a:off x="7539186" y="3898617"/>
            <a:ext cx="1554511" cy="523220"/>
          </a:xfrm>
          <a:prstGeom prst="rect">
            <a:avLst/>
          </a:prstGeom>
          <a:noFill/>
        </p:spPr>
        <p:txBody>
          <a:bodyPr wrap="square" rtlCol="0">
            <a:spAutoFit/>
          </a:bodyPr>
          <a:lstStyle/>
          <a:p>
            <a:r>
              <a:rPr lang="en-US" sz="1400" dirty="0" err="1"/>
              <a:t>Peltier</a:t>
            </a:r>
            <a:r>
              <a:rPr lang="en-US" sz="1400" dirty="0"/>
              <a:t> cell cooling </a:t>
            </a:r>
          </a:p>
          <a:p>
            <a:r>
              <a:rPr lang="en-US" sz="1400" dirty="0"/>
              <a:t>Down to -30</a:t>
            </a:r>
            <a:r>
              <a:rPr lang="en-US" sz="1400" baseline="30000" dirty="0"/>
              <a:t>o </a:t>
            </a:r>
            <a:r>
              <a:rPr lang="en-US" sz="1400" dirty="0"/>
              <a:t>in N</a:t>
            </a:r>
            <a:r>
              <a:rPr lang="en-US" sz="1400" baseline="-25000" dirty="0"/>
              <a:t>2</a:t>
            </a:r>
          </a:p>
        </p:txBody>
      </p:sp>
      <p:pic>
        <p:nvPicPr>
          <p:cNvPr id="4" name="Picture 3"/>
          <p:cNvPicPr>
            <a:picLocks noChangeAspect="1"/>
          </p:cNvPicPr>
          <p:nvPr/>
        </p:nvPicPr>
        <p:blipFill>
          <a:blip r:embed="rId5"/>
          <a:stretch>
            <a:fillRect/>
          </a:stretch>
        </p:blipFill>
        <p:spPr>
          <a:xfrm rot="10800000">
            <a:off x="5463098" y="1521903"/>
            <a:ext cx="3603386" cy="1783880"/>
          </a:xfrm>
          <a:prstGeom prst="rect">
            <a:avLst/>
          </a:prstGeom>
        </p:spPr>
      </p:pic>
      <p:sp>
        <p:nvSpPr>
          <p:cNvPr id="34" name="Fußzeilenplatzhalter 7"/>
          <p:cNvSpPr txBox="1">
            <a:spLocks noGrp="1"/>
          </p:cNvSpPr>
          <p:nvPr/>
        </p:nvSpPr>
        <p:spPr>
          <a:xfrm>
            <a:off x="1751796" y="6509263"/>
            <a:ext cx="5884770" cy="365125"/>
          </a:xfrm>
          <a:prstGeom prst="rect">
            <a:avLst/>
          </a:prstGeom>
          <a:noFill/>
        </p:spPr>
        <p:txBody>
          <a:bodyPr anchor="b">
            <a:prstTxWarp prst="textNoShape">
              <a:avLst/>
            </a:prstTxWarp>
          </a:bodyPr>
          <a:lstStyle/>
          <a:p>
            <a:pPr algn="ctr"/>
            <a:r>
              <a:rPr lang="en-US" sz="1200" dirty="0">
                <a:solidFill>
                  <a:schemeClr val="bg1"/>
                </a:solidFill>
              </a:rPr>
              <a:t> eRD14 PID Consortium </a:t>
            </a:r>
            <a:r>
              <a:rPr lang="mr-IN" sz="1200" dirty="0">
                <a:solidFill>
                  <a:schemeClr val="bg1"/>
                </a:solidFill>
              </a:rPr>
              <a:t>–</a:t>
            </a:r>
            <a:r>
              <a:rPr lang="en-US" sz="1200" dirty="0">
                <a:solidFill>
                  <a:schemeClr val="bg1"/>
                </a:solidFill>
              </a:rPr>
              <a:t> 01/07/19</a:t>
            </a:r>
          </a:p>
        </p:txBody>
      </p:sp>
      <p:sp>
        <p:nvSpPr>
          <p:cNvPr id="6" name="TextBox 5"/>
          <p:cNvSpPr txBox="1"/>
          <p:nvPr/>
        </p:nvSpPr>
        <p:spPr>
          <a:xfrm>
            <a:off x="5406571" y="900973"/>
            <a:ext cx="3579525" cy="584776"/>
          </a:xfrm>
          <a:prstGeom prst="rect">
            <a:avLst/>
          </a:prstGeom>
          <a:noFill/>
        </p:spPr>
        <p:txBody>
          <a:bodyPr wrap="none" rtlCol="0">
            <a:spAutoFit/>
          </a:bodyPr>
          <a:lstStyle/>
          <a:p>
            <a:r>
              <a:rPr lang="en-US" sz="1600" dirty="0"/>
              <a:t>Dedicated board for readout and cooling </a:t>
            </a:r>
          </a:p>
          <a:p>
            <a:r>
              <a:rPr lang="en-US" sz="1600" dirty="0"/>
              <a:t>of  a surface Mounting SiPM Matrix</a:t>
            </a:r>
          </a:p>
        </p:txBody>
      </p:sp>
      <p:sp>
        <p:nvSpPr>
          <p:cNvPr id="17" name="Text Box 1">
            <a:extLst>
              <a:ext uri="{FF2B5EF4-FFF2-40B4-BE49-F238E27FC236}">
                <a16:creationId xmlns:a16="http://schemas.microsoft.com/office/drawing/2014/main" id="{9AAE5736-7F0A-E145-99C6-C0F4F53CC15D}"/>
              </a:ext>
            </a:extLst>
          </p:cNvPr>
          <p:cNvSpPr txBox="1">
            <a:spLocks noChangeArrowheads="1"/>
          </p:cNvSpPr>
          <p:nvPr/>
        </p:nvSpPr>
        <p:spPr bwMode="auto">
          <a:xfrm>
            <a:off x="314136" y="107888"/>
            <a:ext cx="7601139"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GB" sz="2963" dirty="0" err="1">
                <a:solidFill>
                  <a:srgbClr val="006633"/>
                </a:solidFill>
                <a:latin typeface="Times New Roman" charset="0"/>
                <a:cs typeface="Arial" charset="0"/>
              </a:rPr>
              <a:t>SiPM</a:t>
            </a:r>
            <a:r>
              <a:rPr lang="en-GB" sz="2963" dirty="0">
                <a:solidFill>
                  <a:srgbClr val="006633"/>
                </a:solidFill>
                <a:latin typeface="Times New Roman" charset="0"/>
                <a:cs typeface="Arial" charset="0"/>
              </a:rPr>
              <a:t> readout used in the </a:t>
            </a:r>
            <a:r>
              <a:rPr lang="en-GB" sz="2963" dirty="0" err="1">
                <a:solidFill>
                  <a:srgbClr val="006633"/>
                </a:solidFill>
                <a:latin typeface="Times New Roman" charset="0"/>
                <a:cs typeface="Arial" charset="0"/>
              </a:rPr>
              <a:t>mRICH</a:t>
            </a:r>
            <a:r>
              <a:rPr lang="en-GB" sz="2963" dirty="0">
                <a:solidFill>
                  <a:srgbClr val="006633"/>
                </a:solidFill>
                <a:latin typeface="Times New Roman" charset="0"/>
                <a:cs typeface="Arial" charset="0"/>
              </a:rPr>
              <a:t> beam test</a:t>
            </a:r>
            <a:endParaRPr lang="en-US" sz="2963" dirty="0">
              <a:solidFill>
                <a:srgbClr val="006633"/>
              </a:solidFill>
              <a:latin typeface="Times New Roman" charset="0"/>
              <a:cs typeface="Arial" charset="0"/>
            </a:endParaRPr>
          </a:p>
        </p:txBody>
      </p:sp>
    </p:spTree>
    <p:extLst>
      <p:ext uri="{BB962C8B-B14F-4D97-AF65-F5344CB8AC3E}">
        <p14:creationId xmlns:p14="http://schemas.microsoft.com/office/powerpoint/2010/main" val="24644422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www.phys.hawaii.edu/~idlab/taskAndSchedule/PCBs/IDL_18_012_mRICH_TransitionLeft/img/IMG_1759.JPG">
            <a:extLst>
              <a:ext uri="{FF2B5EF4-FFF2-40B4-BE49-F238E27FC236}">
                <a16:creationId xmlns:a16="http://schemas.microsoft.com/office/drawing/2014/main" id="{9FAE1446-D333-9441-8667-249DC5F40F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0646" y="4120567"/>
            <a:ext cx="273939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D6FFD33-B0DA-4AD0-BCC0-42AF6F42E5F3}"/>
              </a:ext>
            </a:extLst>
          </p:cNvPr>
          <p:cNvPicPr>
            <a:picLocks noChangeAspect="1"/>
          </p:cNvPicPr>
          <p:nvPr/>
        </p:nvPicPr>
        <p:blipFill>
          <a:blip r:embed="rId3"/>
          <a:stretch>
            <a:fillRect/>
          </a:stretch>
        </p:blipFill>
        <p:spPr>
          <a:xfrm>
            <a:off x="261775" y="3427598"/>
            <a:ext cx="3213259" cy="2928752"/>
          </a:xfrm>
          <a:prstGeom prst="rect">
            <a:avLst/>
          </a:prstGeom>
        </p:spPr>
      </p:pic>
      <p:sp>
        <p:nvSpPr>
          <p:cNvPr id="3" name="Content Placeholder 2">
            <a:extLst>
              <a:ext uri="{FF2B5EF4-FFF2-40B4-BE49-F238E27FC236}">
                <a16:creationId xmlns:a16="http://schemas.microsoft.com/office/drawing/2014/main" id="{9F692A4D-0011-4475-8B5E-FB07DF7F4F1E}"/>
              </a:ext>
            </a:extLst>
          </p:cNvPr>
          <p:cNvSpPr>
            <a:spLocks noGrp="1"/>
          </p:cNvSpPr>
          <p:nvPr>
            <p:ph idx="1"/>
          </p:nvPr>
        </p:nvSpPr>
        <p:spPr>
          <a:xfrm>
            <a:off x="167650" y="1113813"/>
            <a:ext cx="4961563" cy="2215180"/>
          </a:xfrm>
        </p:spPr>
        <p:txBody>
          <a:bodyPr>
            <a:normAutofit fontScale="62500" lnSpcReduction="20000"/>
          </a:bodyPr>
          <a:lstStyle/>
          <a:p>
            <a:pPr lvl="1"/>
            <a:r>
              <a:rPr lang="en-US" sz="2500" dirty="0">
                <a:latin typeface="Arial" charset="0"/>
                <a:ea typeface="Arial" charset="0"/>
                <a:cs typeface="Arial" charset="0"/>
              </a:rPr>
              <a:t>Mechanical fitting and PCB routing</a:t>
            </a:r>
          </a:p>
          <a:p>
            <a:pPr lvl="1"/>
            <a:r>
              <a:rPr lang="en-US" sz="2500" dirty="0">
                <a:latin typeface="Arial" charset="0"/>
                <a:ea typeface="Arial" charset="0"/>
                <a:cs typeface="Arial" charset="0"/>
              </a:rPr>
              <a:t>4 TARGETX chips on one daughtercard</a:t>
            </a:r>
          </a:p>
          <a:p>
            <a:pPr lvl="1"/>
            <a:r>
              <a:rPr lang="en-US" sz="2500" dirty="0">
                <a:latin typeface="Arial" charset="0"/>
                <a:ea typeface="Arial" charset="0"/>
                <a:cs typeface="Arial" charset="0"/>
              </a:rPr>
              <a:t>SCROD (s6 FPGA) boards already fabricated and tested</a:t>
            </a:r>
          </a:p>
          <a:p>
            <a:pPr lvl="1"/>
            <a:r>
              <a:rPr lang="en-US" sz="2500" dirty="0">
                <a:latin typeface="Arial" charset="0"/>
                <a:ea typeface="Arial" charset="0"/>
                <a:cs typeface="Arial" charset="0"/>
              </a:rPr>
              <a:t>Interconnect card purely passive routing</a:t>
            </a:r>
          </a:p>
          <a:p>
            <a:pPr lvl="1"/>
            <a:r>
              <a:rPr lang="en-US" sz="2500" dirty="0">
                <a:latin typeface="Arial" charset="0"/>
                <a:ea typeface="Arial" charset="0"/>
                <a:cs typeface="Arial" charset="0"/>
              </a:rPr>
              <a:t>Reuse KLM detector readout FW and SW</a:t>
            </a:r>
          </a:p>
          <a:p>
            <a:pPr lvl="1"/>
            <a:r>
              <a:rPr lang="en-US" sz="2500" dirty="0">
                <a:latin typeface="Arial" charset="0"/>
                <a:ea typeface="Arial" charset="0"/>
                <a:cs typeface="Arial" charset="0"/>
              </a:rPr>
              <a:t>Can readout all 256 PMT channels</a:t>
            </a:r>
          </a:p>
          <a:p>
            <a:pPr lvl="1"/>
            <a:r>
              <a:rPr lang="en-US" sz="2500" dirty="0">
                <a:latin typeface="Arial" charset="0"/>
                <a:ea typeface="Arial" charset="0"/>
                <a:cs typeface="Arial" charset="0"/>
              </a:rPr>
              <a:t>Compatible with </a:t>
            </a:r>
            <a:r>
              <a:rPr lang="en-US" sz="2500" dirty="0" err="1">
                <a:latin typeface="Arial" charset="0"/>
                <a:ea typeface="Arial" charset="0"/>
                <a:cs typeface="Arial" charset="0"/>
              </a:rPr>
              <a:t>mRICH</a:t>
            </a:r>
            <a:r>
              <a:rPr lang="en-US" sz="2500" dirty="0">
                <a:latin typeface="Arial" charset="0"/>
                <a:ea typeface="Arial" charset="0"/>
                <a:cs typeface="Arial" charset="0"/>
              </a:rPr>
              <a:t> layout (2x2 PMTs)</a:t>
            </a:r>
          </a:p>
        </p:txBody>
      </p:sp>
      <p:sp>
        <p:nvSpPr>
          <p:cNvPr id="4" name="Slide Number Placeholder 3">
            <a:extLst>
              <a:ext uri="{FF2B5EF4-FFF2-40B4-BE49-F238E27FC236}">
                <a16:creationId xmlns:a16="http://schemas.microsoft.com/office/drawing/2014/main" id="{9814EDDD-E019-4173-8074-CF93319747E8}"/>
              </a:ext>
            </a:extLst>
          </p:cNvPr>
          <p:cNvSpPr>
            <a:spLocks noGrp="1"/>
          </p:cNvSpPr>
          <p:nvPr>
            <p:ph type="sldNum" sz="quarter" idx="12"/>
          </p:nvPr>
        </p:nvSpPr>
        <p:spPr/>
        <p:txBody>
          <a:bodyPr/>
          <a:lstStyle/>
          <a:p>
            <a:fld id="{8553D4A8-A974-42AD-8A5B-8348464A9ECC}" type="slidenum">
              <a:rPr lang="en-US" smtClean="0"/>
              <a:t>54</a:t>
            </a:fld>
            <a:endParaRPr lang="en-US"/>
          </a:p>
        </p:txBody>
      </p:sp>
      <p:pic>
        <p:nvPicPr>
          <p:cNvPr id="24" name="Picture 23">
            <a:extLst>
              <a:ext uri="{FF2B5EF4-FFF2-40B4-BE49-F238E27FC236}">
                <a16:creationId xmlns:a16="http://schemas.microsoft.com/office/drawing/2014/main" id="{F3CBFB9A-5395-4E2B-BCA0-E1EDCE3D8BC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0479" y="946499"/>
            <a:ext cx="3708667" cy="2715779"/>
          </a:xfrm>
          <a:prstGeom prst="rect">
            <a:avLst/>
          </a:prstGeom>
          <a:noFill/>
          <a:ln>
            <a:noFill/>
          </a:ln>
        </p:spPr>
      </p:pic>
      <p:sp>
        <p:nvSpPr>
          <p:cNvPr id="7" name="TextBox 17"/>
          <p:cNvSpPr txBox="1">
            <a:spLocks noChangeArrowheads="1"/>
          </p:cNvSpPr>
          <p:nvPr/>
        </p:nvSpPr>
        <p:spPr bwMode="auto">
          <a:xfrm>
            <a:off x="397593" y="265973"/>
            <a:ext cx="85043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x-none" sz="2800" dirty="0">
                <a:solidFill>
                  <a:srgbClr val="008000"/>
                </a:solidFill>
                <a:latin typeface="Times New Roman" charset="0"/>
                <a:ea typeface="Times New Roman" charset="0"/>
                <a:cs typeface="Times New Roman" charset="0"/>
              </a:rPr>
              <a:t>TARGETX-based electronics for </a:t>
            </a:r>
            <a:r>
              <a:rPr lang="en-US" altLang="x-none" sz="2800" dirty="0" err="1">
                <a:solidFill>
                  <a:srgbClr val="008000"/>
                </a:solidFill>
                <a:latin typeface="Times New Roman" charset="0"/>
                <a:ea typeface="Times New Roman" charset="0"/>
                <a:cs typeface="Times New Roman" charset="0"/>
              </a:rPr>
              <a:t>mRICH</a:t>
            </a:r>
            <a:r>
              <a:rPr lang="en-US" altLang="x-none" sz="2800" dirty="0">
                <a:solidFill>
                  <a:srgbClr val="008000"/>
                </a:solidFill>
                <a:latin typeface="Times New Roman" charset="0"/>
                <a:ea typeface="Times New Roman" charset="0"/>
                <a:cs typeface="Times New Roman" charset="0"/>
              </a:rPr>
              <a:t>, Rev 1.0 design</a:t>
            </a:r>
          </a:p>
        </p:txBody>
      </p:sp>
      <p:pic>
        <p:nvPicPr>
          <p:cNvPr id="10" name="Picture 9">
            <a:extLst>
              <a:ext uri="{FF2B5EF4-FFF2-40B4-BE49-F238E27FC236}">
                <a16:creationId xmlns:a16="http://schemas.microsoft.com/office/drawing/2014/main" id="{77B8CC92-9346-4EB2-BD26-590867B56CFA}"/>
              </a:ext>
            </a:extLst>
          </p:cNvPr>
          <p:cNvPicPr>
            <a:picLocks noChangeAspect="1"/>
          </p:cNvPicPr>
          <p:nvPr/>
        </p:nvPicPr>
        <p:blipFill>
          <a:blip r:embed="rId5"/>
          <a:stretch>
            <a:fillRect/>
          </a:stretch>
        </p:blipFill>
        <p:spPr>
          <a:xfrm>
            <a:off x="3255121" y="4120567"/>
            <a:ext cx="3213259" cy="2482484"/>
          </a:xfrm>
          <a:prstGeom prst="rect">
            <a:avLst/>
          </a:prstGeom>
        </p:spPr>
      </p:pic>
      <p:sp>
        <p:nvSpPr>
          <p:cNvPr id="11" name="TextBox 10"/>
          <p:cNvSpPr txBox="1"/>
          <p:nvPr/>
        </p:nvSpPr>
        <p:spPr>
          <a:xfrm>
            <a:off x="6233456" y="3693746"/>
            <a:ext cx="2832827" cy="369332"/>
          </a:xfrm>
          <a:prstGeom prst="rect">
            <a:avLst/>
          </a:prstGeom>
          <a:noFill/>
        </p:spPr>
        <p:txBody>
          <a:bodyPr wrap="none" rtlCol="0">
            <a:spAutoFit/>
          </a:bodyPr>
          <a:lstStyle/>
          <a:p>
            <a:r>
              <a:rPr lang="en-US" b="1" dirty="0">
                <a:solidFill>
                  <a:srgbClr val="0000FF"/>
                </a:solidFill>
              </a:rPr>
              <a:t>4x64 channel building block</a:t>
            </a:r>
          </a:p>
        </p:txBody>
      </p:sp>
      <p:sp>
        <p:nvSpPr>
          <p:cNvPr id="12" name="TextBox 11"/>
          <p:cNvSpPr txBox="1"/>
          <p:nvPr/>
        </p:nvSpPr>
        <p:spPr>
          <a:xfrm>
            <a:off x="2999801" y="3403854"/>
            <a:ext cx="2432811" cy="646331"/>
          </a:xfrm>
          <a:prstGeom prst="rect">
            <a:avLst/>
          </a:prstGeom>
          <a:noFill/>
        </p:spPr>
        <p:txBody>
          <a:bodyPr wrap="square" rtlCol="0">
            <a:spAutoFit/>
          </a:bodyPr>
          <a:lstStyle/>
          <a:p>
            <a:r>
              <a:rPr lang="en-US" b="1" dirty="0">
                <a:solidFill>
                  <a:srgbClr val="0000FF"/>
                </a:solidFill>
              </a:rPr>
              <a:t>full 1024 channel (4x256) readout block</a:t>
            </a:r>
          </a:p>
        </p:txBody>
      </p:sp>
    </p:spTree>
    <p:extLst>
      <p:ext uri="{BB962C8B-B14F-4D97-AF65-F5344CB8AC3E}">
        <p14:creationId xmlns:p14="http://schemas.microsoft.com/office/powerpoint/2010/main" val="2214583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91335A-952A-43DD-B45E-F21C0DFEE921}"/>
              </a:ext>
            </a:extLst>
          </p:cNvPr>
          <p:cNvSpPr>
            <a:spLocks noGrp="1"/>
          </p:cNvSpPr>
          <p:nvPr>
            <p:ph type="sldNum" sz="quarter" idx="12"/>
          </p:nvPr>
        </p:nvSpPr>
        <p:spPr/>
        <p:txBody>
          <a:bodyPr/>
          <a:lstStyle/>
          <a:p>
            <a:fld id="{8553D4A8-A974-42AD-8A5B-8348464A9ECC}" type="slidenum">
              <a:rPr lang="en-US" smtClean="0"/>
              <a:t>55</a:t>
            </a:fld>
            <a:endParaRPr lang="en-US"/>
          </a:p>
        </p:txBody>
      </p:sp>
      <p:pic>
        <p:nvPicPr>
          <p:cNvPr id="5" name="Picture 4">
            <a:extLst>
              <a:ext uri="{FF2B5EF4-FFF2-40B4-BE49-F238E27FC236}">
                <a16:creationId xmlns:a16="http://schemas.microsoft.com/office/drawing/2014/main" id="{1E283CF7-E2F1-4394-B9BC-E527250F5583}"/>
              </a:ext>
            </a:extLst>
          </p:cNvPr>
          <p:cNvPicPr>
            <a:picLocks noChangeAspect="1"/>
          </p:cNvPicPr>
          <p:nvPr/>
        </p:nvPicPr>
        <p:blipFill>
          <a:blip r:embed="rId2"/>
          <a:stretch>
            <a:fillRect/>
          </a:stretch>
        </p:blipFill>
        <p:spPr>
          <a:xfrm>
            <a:off x="934192" y="882911"/>
            <a:ext cx="7216140" cy="5379720"/>
          </a:xfrm>
          <a:prstGeom prst="rect">
            <a:avLst/>
          </a:prstGeom>
        </p:spPr>
      </p:pic>
      <p:sp>
        <p:nvSpPr>
          <p:cNvPr id="7" name="TextBox 17">
            <a:extLst>
              <a:ext uri="{FF2B5EF4-FFF2-40B4-BE49-F238E27FC236}">
                <a16:creationId xmlns:a16="http://schemas.microsoft.com/office/drawing/2014/main" id="{531A9583-4AE7-2348-A8C8-A285A6A209D5}"/>
              </a:ext>
            </a:extLst>
          </p:cNvPr>
          <p:cNvSpPr txBox="1">
            <a:spLocks noChangeArrowheads="1"/>
          </p:cNvSpPr>
          <p:nvPr/>
        </p:nvSpPr>
        <p:spPr bwMode="auto">
          <a:xfrm>
            <a:off x="397593" y="265973"/>
            <a:ext cx="85043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x-none" sz="2800" dirty="0">
                <a:solidFill>
                  <a:srgbClr val="008000"/>
                </a:solidFill>
                <a:latin typeface="Times New Roman" charset="0"/>
                <a:ea typeface="Times New Roman" charset="0"/>
                <a:cs typeface="Times New Roman" charset="0"/>
              </a:rPr>
              <a:t>TARGETX-based beam </a:t>
            </a:r>
            <a:r>
              <a:rPr lang="en-US" altLang="x-none" sz="2800" dirty="0" err="1">
                <a:solidFill>
                  <a:srgbClr val="008000"/>
                </a:solidFill>
                <a:latin typeface="Times New Roman" charset="0"/>
                <a:ea typeface="Times New Roman" charset="0"/>
                <a:cs typeface="Times New Roman" charset="0"/>
              </a:rPr>
              <a:t>hodoscope</a:t>
            </a:r>
            <a:r>
              <a:rPr lang="en-US" altLang="x-none" sz="2800" dirty="0">
                <a:solidFill>
                  <a:srgbClr val="008000"/>
                </a:solidFill>
                <a:latin typeface="Times New Roman" charset="0"/>
                <a:ea typeface="Times New Roman" charset="0"/>
                <a:cs typeface="Times New Roman" charset="0"/>
              </a:rPr>
              <a:t> readout</a:t>
            </a:r>
          </a:p>
        </p:txBody>
      </p:sp>
      <p:sp>
        <p:nvSpPr>
          <p:cNvPr id="8" name="Content Placeholder 2">
            <a:extLst>
              <a:ext uri="{FF2B5EF4-FFF2-40B4-BE49-F238E27FC236}">
                <a16:creationId xmlns:a16="http://schemas.microsoft.com/office/drawing/2014/main" id="{50DFDE53-2F24-6240-ACDA-2D0481D12BE4}"/>
              </a:ext>
            </a:extLst>
          </p:cNvPr>
          <p:cNvSpPr>
            <a:spLocks noGrp="1"/>
          </p:cNvSpPr>
          <p:nvPr>
            <p:ph idx="1"/>
          </p:nvPr>
        </p:nvSpPr>
        <p:spPr>
          <a:xfrm>
            <a:off x="2370230" y="6356349"/>
            <a:ext cx="4877735" cy="447936"/>
          </a:xfrm>
        </p:spPr>
        <p:txBody>
          <a:bodyPr>
            <a:noAutofit/>
          </a:bodyPr>
          <a:lstStyle/>
          <a:p>
            <a:pPr lvl="1"/>
            <a:r>
              <a:rPr lang="en-US" sz="1600" dirty="0">
                <a:latin typeface="Arial" panose="020B0604020202020204" pitchFamily="34" charset="0"/>
                <a:cs typeface="Arial" panose="020B0604020202020204" pitchFamily="34" charset="0"/>
              </a:rPr>
              <a:t>Used in 2018 beam test at </a:t>
            </a:r>
            <a:r>
              <a:rPr lang="en-US" sz="1600" dirty="0" err="1">
                <a:latin typeface="Arial" panose="020B0604020202020204" pitchFamily="34" charset="0"/>
                <a:cs typeface="Arial" panose="020B0604020202020204" pitchFamily="34" charset="0"/>
              </a:rPr>
              <a:t>Fermilab</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14943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3596FE-2C82-47EE-AE7D-B40FDF1DBC7B}"/>
              </a:ext>
            </a:extLst>
          </p:cNvPr>
          <p:cNvSpPr>
            <a:spLocks noGrp="1"/>
          </p:cNvSpPr>
          <p:nvPr>
            <p:ph type="sldNum" sz="quarter" idx="12"/>
          </p:nvPr>
        </p:nvSpPr>
        <p:spPr/>
        <p:txBody>
          <a:bodyPr/>
          <a:lstStyle/>
          <a:p>
            <a:fld id="{8553D4A8-A974-42AD-8A5B-8348464A9ECC}" type="slidenum">
              <a:rPr lang="en-US" smtClean="0"/>
              <a:t>56</a:t>
            </a:fld>
            <a:endParaRPr lang="en-US" dirty="0"/>
          </a:p>
        </p:txBody>
      </p:sp>
      <p:pic>
        <p:nvPicPr>
          <p:cNvPr id="5" name="Picture 4">
            <a:extLst>
              <a:ext uri="{FF2B5EF4-FFF2-40B4-BE49-F238E27FC236}">
                <a16:creationId xmlns:a16="http://schemas.microsoft.com/office/drawing/2014/main" id="{E458E633-4514-9B42-A01B-3F946A2CDDA7}"/>
              </a:ext>
            </a:extLst>
          </p:cNvPr>
          <p:cNvPicPr>
            <a:picLocks noChangeAspect="1"/>
          </p:cNvPicPr>
          <p:nvPr/>
        </p:nvPicPr>
        <p:blipFill>
          <a:blip r:embed="rId2"/>
          <a:stretch>
            <a:fillRect/>
          </a:stretch>
        </p:blipFill>
        <p:spPr>
          <a:xfrm>
            <a:off x="5615599" y="1416190"/>
            <a:ext cx="1267385" cy="1224423"/>
          </a:xfrm>
          <a:prstGeom prst="rect">
            <a:avLst/>
          </a:prstGeom>
        </p:spPr>
      </p:pic>
      <p:pic>
        <p:nvPicPr>
          <p:cNvPr id="7" name="Picture 6">
            <a:extLst>
              <a:ext uri="{FF2B5EF4-FFF2-40B4-BE49-F238E27FC236}">
                <a16:creationId xmlns:a16="http://schemas.microsoft.com/office/drawing/2014/main" id="{A4938D43-6C39-0549-A3A6-512F9900E071}"/>
              </a:ext>
            </a:extLst>
          </p:cNvPr>
          <p:cNvPicPr>
            <a:picLocks noChangeAspect="1"/>
          </p:cNvPicPr>
          <p:nvPr/>
        </p:nvPicPr>
        <p:blipFill rotWithShape="1">
          <a:blip r:embed="rId3"/>
          <a:srcRect l="9451" t="7970" r="14078" b="4044"/>
          <a:stretch/>
        </p:blipFill>
        <p:spPr>
          <a:xfrm>
            <a:off x="7155570" y="1416190"/>
            <a:ext cx="1567178" cy="1224423"/>
          </a:xfrm>
          <a:prstGeom prst="rect">
            <a:avLst/>
          </a:prstGeom>
        </p:spPr>
      </p:pic>
      <p:sp>
        <p:nvSpPr>
          <p:cNvPr id="8" name="Content Placeholder 2">
            <a:extLst>
              <a:ext uri="{FF2B5EF4-FFF2-40B4-BE49-F238E27FC236}">
                <a16:creationId xmlns:a16="http://schemas.microsoft.com/office/drawing/2014/main" id="{2B2EE906-E9C1-694D-BFC1-3F1A6FB84A28}"/>
              </a:ext>
            </a:extLst>
          </p:cNvPr>
          <p:cNvSpPr txBox="1">
            <a:spLocks/>
          </p:cNvSpPr>
          <p:nvPr/>
        </p:nvSpPr>
        <p:spPr>
          <a:xfrm>
            <a:off x="0" y="1459324"/>
            <a:ext cx="5186363" cy="4897026"/>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600" dirty="0">
                <a:latin typeface="Arial" panose="020B0604020202020204" pitchFamily="34" charset="0"/>
                <a:cs typeface="Arial" panose="020B0604020202020204" pitchFamily="34" charset="0"/>
              </a:rPr>
              <a:t>Specialized full waveform sampling </a:t>
            </a:r>
            <a:r>
              <a:rPr lang="en-US" sz="1600" dirty="0" err="1">
                <a:latin typeface="Arial" panose="020B0604020202020204" pitchFamily="34" charset="0"/>
                <a:cs typeface="Arial" panose="020B0604020202020204" pitchFamily="34" charset="0"/>
              </a:rPr>
              <a:t>SiPM</a:t>
            </a:r>
            <a:r>
              <a:rPr lang="en-US" sz="1600" dirty="0">
                <a:latin typeface="Arial" panose="020B0604020202020204" pitchFamily="34" charset="0"/>
                <a:cs typeface="Arial" panose="020B0604020202020204" pitchFamily="34" charset="0"/>
              </a:rPr>
              <a:t>/PMT readout System-on-Chip</a:t>
            </a:r>
          </a:p>
          <a:p>
            <a:pPr lvl="2"/>
            <a:r>
              <a:rPr lang="en-US" sz="105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initially 32 channels (prototype), but could be expanded to 64 channels</a:t>
            </a:r>
          </a:p>
          <a:p>
            <a:pPr lvl="2"/>
            <a:r>
              <a:rPr lang="en-US" sz="1400" dirty="0">
                <a:latin typeface="Arial" panose="020B0604020202020204" pitchFamily="34" charset="0"/>
                <a:cs typeface="Arial" panose="020B0604020202020204" pitchFamily="34" charset="0"/>
              </a:rPr>
              <a:t>timing properties match for all Cherenkov detectors, including the DIRC (&lt; 100 </a:t>
            </a:r>
            <a:r>
              <a:rPr lang="en-US" sz="1400" dirty="0" err="1">
                <a:latin typeface="Arial" panose="020B0604020202020204" pitchFamily="34" charset="0"/>
                <a:cs typeface="Arial" panose="020B0604020202020204" pitchFamily="34" charset="0"/>
              </a:rPr>
              <a:t>ps</a:t>
            </a:r>
            <a:r>
              <a:rPr lang="en-US" sz="1400" dirty="0">
                <a:latin typeface="Arial" panose="020B0604020202020204" pitchFamily="34" charset="0"/>
                <a:cs typeface="Arial" panose="020B0604020202020204" pitchFamily="34" charset="0"/>
              </a:rPr>
              <a:t>)</a:t>
            </a:r>
          </a:p>
          <a:p>
            <a:pPr lvl="2"/>
            <a:r>
              <a:rPr lang="en-US" sz="1400" dirty="0">
                <a:latin typeface="Arial" panose="020B0604020202020204" pitchFamily="34" charset="0"/>
                <a:cs typeface="Arial" panose="020B0604020202020204" pitchFamily="34" charset="0"/>
              </a:rPr>
              <a:t>1 </a:t>
            </a:r>
            <a:r>
              <a:rPr lang="en-US" sz="1400" dirty="0" err="1">
                <a:latin typeface="Arial" panose="020B0604020202020204" pitchFamily="34" charset="0"/>
                <a:cs typeface="Arial" panose="020B0604020202020204" pitchFamily="34" charset="0"/>
              </a:rPr>
              <a:t>GSa</a:t>
            </a:r>
            <a:r>
              <a:rPr lang="en-US" sz="1400" dirty="0">
                <a:latin typeface="Arial" panose="020B0604020202020204" pitchFamily="34" charset="0"/>
                <a:cs typeface="Arial" panose="020B0604020202020204" pitchFamily="34" charset="0"/>
              </a:rPr>
              <a:t>/s, Region of Interest (</a:t>
            </a:r>
            <a:r>
              <a:rPr lang="en-US" sz="1400" dirty="0" err="1">
                <a:latin typeface="Arial" panose="020B0604020202020204" pitchFamily="34" charset="0"/>
                <a:cs typeface="Arial" panose="020B0604020202020204" pitchFamily="34" charset="0"/>
              </a:rPr>
              <a:t>RoI</a:t>
            </a:r>
            <a:r>
              <a:rPr lang="en-US" sz="1400" dirty="0">
                <a:latin typeface="Arial" panose="020B0604020202020204" pitchFamily="34" charset="0"/>
                <a:cs typeface="Arial" panose="020B0604020202020204" pitchFamily="34" charset="0"/>
              </a:rPr>
              <a:t>) readout capable</a:t>
            </a:r>
          </a:p>
          <a:p>
            <a:pPr lvl="1"/>
            <a:r>
              <a:rPr lang="en-US" sz="1600" dirty="0">
                <a:latin typeface="Arial" panose="020B0604020202020204" pitchFamily="34" charset="0"/>
                <a:cs typeface="Arial" panose="020B0604020202020204" pitchFamily="34" charset="0"/>
              </a:rPr>
              <a:t>Initial testing of </a:t>
            </a:r>
            <a:r>
              <a:rPr lang="en-US" sz="1600" dirty="0" err="1">
                <a:latin typeface="Arial" panose="020B0604020202020204" pitchFamily="34" charset="0"/>
                <a:cs typeface="Arial" panose="020B0604020202020204" pitchFamily="34" charset="0"/>
              </a:rPr>
              <a:t>SiREAD</a:t>
            </a:r>
            <a:r>
              <a:rPr lang="en-US" sz="1600" dirty="0">
                <a:latin typeface="Arial" panose="020B0604020202020204" pitchFamily="34" charset="0"/>
                <a:cs typeface="Arial" panose="020B0604020202020204" pitchFamily="34" charset="0"/>
              </a:rPr>
              <a:t> complete</a:t>
            </a:r>
          </a:p>
          <a:p>
            <a:pPr lvl="2"/>
            <a:r>
              <a:rPr lang="en-US" sz="1400" dirty="0">
                <a:latin typeface="Arial" panose="020B0604020202020204" pitchFamily="34" charset="0"/>
                <a:cs typeface="Arial" panose="020B0604020202020204" pitchFamily="34" charset="0"/>
              </a:rPr>
              <a:t>Results presented at IEEE NSS - Sydney</a:t>
            </a:r>
          </a:p>
          <a:p>
            <a:pPr lvl="1"/>
            <a:r>
              <a:rPr lang="en-US" sz="1600" dirty="0">
                <a:latin typeface="Arial" panose="020B0604020202020204" pitchFamily="34" charset="0"/>
                <a:cs typeface="Arial" panose="020B0604020202020204" pitchFamily="34" charset="0"/>
              </a:rPr>
              <a:t>Various small ‘bugs’ found in chip that require re-submission</a:t>
            </a:r>
          </a:p>
          <a:p>
            <a:pPr lvl="1"/>
            <a:r>
              <a:rPr lang="en-US" sz="1600" dirty="0">
                <a:latin typeface="Arial" panose="020B0604020202020204" pitchFamily="34" charset="0"/>
                <a:cs typeface="Arial" panose="020B0604020202020204" pitchFamily="34" charset="0"/>
              </a:rPr>
              <a:t>Next beam test in FY19:</a:t>
            </a:r>
          </a:p>
          <a:p>
            <a:pPr lvl="2"/>
            <a:r>
              <a:rPr lang="en-US" sz="1400" dirty="0">
                <a:latin typeface="Arial" panose="020B0604020202020204" pitchFamily="34" charset="0"/>
                <a:cs typeface="Arial" panose="020B0604020202020204" pitchFamily="34" charset="0"/>
              </a:rPr>
              <a:t>Front-end electronics operation (ideally with </a:t>
            </a:r>
            <a:r>
              <a:rPr lang="en-US" sz="1400" dirty="0" err="1">
                <a:latin typeface="Arial" panose="020B0604020202020204" pitchFamily="34" charset="0"/>
                <a:cs typeface="Arial" panose="020B0604020202020204" pitchFamily="34" charset="0"/>
              </a:rPr>
              <a:t>SiREAD</a:t>
            </a:r>
            <a:r>
              <a:rPr lang="en-US" sz="1400" dirty="0">
                <a:latin typeface="Arial" panose="020B0604020202020204" pitchFamily="34" charset="0"/>
                <a:cs typeface="Arial" panose="020B0604020202020204" pitchFamily="34" charset="0"/>
              </a:rPr>
              <a:t> rev2),</a:t>
            </a:r>
          </a:p>
          <a:p>
            <a:pPr lvl="2"/>
            <a:r>
              <a:rPr lang="en-US" sz="1400" dirty="0">
                <a:latin typeface="Arial" panose="020B0604020202020204" pitchFamily="34" charset="0"/>
                <a:cs typeface="Arial" panose="020B0604020202020204" pitchFamily="34" charset="0"/>
              </a:rPr>
              <a:t>Using </a:t>
            </a:r>
            <a:r>
              <a:rPr lang="en-US" sz="1400" dirty="0" err="1">
                <a:latin typeface="Arial" panose="020B0604020202020204" pitchFamily="34" charset="0"/>
                <a:cs typeface="Arial" panose="020B0604020202020204" pitchFamily="34" charset="0"/>
              </a:rPr>
              <a:t>SiREAD</a:t>
            </a:r>
            <a:r>
              <a:rPr lang="en-US" sz="1400" dirty="0">
                <a:latin typeface="Arial" panose="020B0604020202020204" pitchFamily="34" charset="0"/>
                <a:cs typeface="Arial" panose="020B0604020202020204" pitchFamily="34" charset="0"/>
              </a:rPr>
              <a:t> 1.0 is possible if mated with a ‘co-processing’ FPGA – Design is under way</a:t>
            </a:r>
          </a:p>
          <a:p>
            <a:pPr lvl="2"/>
            <a:r>
              <a:rPr lang="en-US" sz="1400" dirty="0">
                <a:latin typeface="Arial" panose="020B0604020202020204" pitchFamily="34" charset="0"/>
                <a:cs typeface="Arial" panose="020B0604020202020204" pitchFamily="34" charset="0"/>
              </a:rPr>
              <a:t>DAQ verification, </a:t>
            </a:r>
          </a:p>
          <a:p>
            <a:pPr lvl="2"/>
            <a:r>
              <a:rPr lang="en-US" sz="1400" dirty="0">
                <a:latin typeface="Arial" panose="020B0604020202020204" pitchFamily="34" charset="0"/>
                <a:cs typeface="Arial" panose="020B0604020202020204" pitchFamily="34" charset="0"/>
              </a:rPr>
              <a:t>different photosensors (including MCP-PMTs / LAPPDs )</a:t>
            </a:r>
            <a:endParaRPr lang="en-US" sz="1400" dirty="0">
              <a:latin typeface="Arial" panose="020B0604020202020204" pitchFamily="34" charset="0"/>
              <a:ea typeface="Arial" charset="0"/>
              <a:cs typeface="Arial" panose="020B0604020202020204" pitchFamily="34" charset="0"/>
            </a:endParaRPr>
          </a:p>
        </p:txBody>
      </p:sp>
      <p:pic>
        <p:nvPicPr>
          <p:cNvPr id="9" name="Picture 2" descr="https://lh4.googleusercontent.com/p5DSlGPKfKhNCxT16Gxl9SdU9RYYIxp6B1F0lPXvPGfJj9VQW6Hb-QDvc2wLEJeUdq_bKnfqMsb2Bu69fImeBt_UTd6V_WLwD2mwJEB1u6kYnchyvRNy-xNm0gNvNUp-glUa1lUW">
            <a:extLst>
              <a:ext uri="{FF2B5EF4-FFF2-40B4-BE49-F238E27FC236}">
                <a16:creationId xmlns:a16="http://schemas.microsoft.com/office/drawing/2014/main" id="{BAAB8259-9023-4F52-A552-BCD5A9312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5036" y="2754387"/>
            <a:ext cx="3568766" cy="33270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7">
            <a:extLst>
              <a:ext uri="{FF2B5EF4-FFF2-40B4-BE49-F238E27FC236}">
                <a16:creationId xmlns:a16="http://schemas.microsoft.com/office/drawing/2014/main" id="{7692C2BF-41D0-6746-A805-BCA98F427FFC}"/>
              </a:ext>
            </a:extLst>
          </p:cNvPr>
          <p:cNvSpPr txBox="1">
            <a:spLocks noChangeArrowheads="1"/>
          </p:cNvSpPr>
          <p:nvPr/>
        </p:nvSpPr>
        <p:spPr bwMode="auto">
          <a:xfrm>
            <a:off x="349200" y="230310"/>
            <a:ext cx="75899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x-none" sz="2800" dirty="0">
                <a:solidFill>
                  <a:srgbClr val="008000"/>
                </a:solidFill>
                <a:latin typeface="Times New Roman" charset="0"/>
                <a:ea typeface="Times New Roman" charset="0"/>
                <a:cs typeface="Times New Roman" charset="0"/>
              </a:rPr>
              <a:t>Transition from TARGETX to </a:t>
            </a:r>
            <a:r>
              <a:rPr lang="en-US" altLang="x-none" sz="2800" dirty="0" err="1">
                <a:solidFill>
                  <a:srgbClr val="008000"/>
                </a:solidFill>
                <a:latin typeface="Times New Roman" charset="0"/>
                <a:ea typeface="Times New Roman" charset="0"/>
                <a:cs typeface="Times New Roman" charset="0"/>
              </a:rPr>
              <a:t>SiREAD</a:t>
            </a:r>
            <a:endParaRPr lang="en-US" altLang="x-none" sz="2800" dirty="0">
              <a:solidFill>
                <a:srgbClr val="008000"/>
              </a:solidFill>
              <a:latin typeface="Times New Roman" charset="0"/>
              <a:ea typeface="Times New Roman" charset="0"/>
              <a:cs typeface="Times New Roman" charset="0"/>
            </a:endParaRPr>
          </a:p>
          <a:p>
            <a:pPr eaLnBrk="1" hangingPunct="1"/>
            <a:r>
              <a:rPr lang="en-US" altLang="x-none" sz="2800" dirty="0">
                <a:solidFill>
                  <a:srgbClr val="008000"/>
                </a:solidFill>
                <a:latin typeface="Times New Roman" charset="0"/>
                <a:ea typeface="Times New Roman" charset="0"/>
                <a:cs typeface="Times New Roman" charset="0"/>
              </a:rPr>
              <a:t> </a:t>
            </a:r>
            <a:r>
              <a:rPr lang="mr-IN" altLang="x-none" sz="2800" dirty="0">
                <a:solidFill>
                  <a:srgbClr val="008000"/>
                </a:solidFill>
                <a:latin typeface="Times New Roman" charset="0"/>
                <a:ea typeface="Times New Roman" charset="0"/>
                <a:cs typeface="Times New Roman" charset="0"/>
              </a:rPr>
              <a:t>–</a:t>
            </a:r>
            <a:r>
              <a:rPr lang="en-US" altLang="x-none" sz="2800" dirty="0">
                <a:solidFill>
                  <a:srgbClr val="008000"/>
                </a:solidFill>
                <a:latin typeface="Times New Roman" charset="0"/>
                <a:ea typeface="Times New Roman" charset="0"/>
                <a:cs typeface="Times New Roman" charset="0"/>
              </a:rPr>
              <a:t> </a:t>
            </a:r>
            <a:r>
              <a:rPr lang="en-US" altLang="x-none" sz="2400" dirty="0">
                <a:solidFill>
                  <a:srgbClr val="008000"/>
                </a:solidFill>
                <a:latin typeface="Times New Roman" charset="0"/>
                <a:ea typeface="Times New Roman" charset="0"/>
                <a:cs typeface="Times New Roman" charset="0"/>
              </a:rPr>
              <a:t>a common readout for all Cherenkov detectors</a:t>
            </a:r>
          </a:p>
        </p:txBody>
      </p:sp>
    </p:spTree>
    <p:extLst>
      <p:ext uri="{BB962C8B-B14F-4D97-AF65-F5344CB8AC3E}">
        <p14:creationId xmlns:p14="http://schemas.microsoft.com/office/powerpoint/2010/main" val="40305046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744482" y="243721"/>
            <a:ext cx="8072641" cy="68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eRD14 FY19 budget (including overhead)</a:t>
            </a:r>
          </a:p>
        </p:txBody>
      </p:sp>
      <p:sp>
        <p:nvSpPr>
          <p:cNvPr id="5" name="Slide Number Placeholder 4"/>
          <p:cNvSpPr>
            <a:spLocks noGrp="1"/>
          </p:cNvSpPr>
          <p:nvPr>
            <p:ph type="sldNum" sz="quarter" idx="12"/>
          </p:nvPr>
        </p:nvSpPr>
        <p:spPr/>
        <p:txBody>
          <a:bodyPr/>
          <a:lstStyle/>
          <a:p>
            <a:fld id="{8F85DECE-709F-5547-99FE-06FE97115E35}" type="slidenum">
              <a:rPr lang="en-US" smtClean="0"/>
              <a:t>57</a:t>
            </a:fld>
            <a:endParaRPr lang="en-US"/>
          </a:p>
        </p:txBody>
      </p:sp>
      <p:sp>
        <p:nvSpPr>
          <p:cNvPr id="18" name="Rectangle 17"/>
          <p:cNvSpPr/>
          <p:nvPr/>
        </p:nvSpPr>
        <p:spPr>
          <a:xfrm>
            <a:off x="190762" y="1699691"/>
            <a:ext cx="2296463" cy="410882"/>
          </a:xfrm>
          <a:prstGeom prst="rect">
            <a:avLst/>
          </a:prstGeom>
        </p:spPr>
        <p:txBody>
          <a:bodyPr wrap="none">
            <a:spAutoFit/>
          </a:bodyPr>
          <a:lstStyle/>
          <a:p>
            <a:pPr>
              <a:lnSpc>
                <a:spcPct val="115000"/>
              </a:lnSpc>
            </a:pPr>
            <a:r>
              <a:rPr lang="en-US" b="1" dirty="0">
                <a:solidFill>
                  <a:srgbClr val="000000"/>
                </a:solidFill>
                <a:latin typeface="Times New Roman" charset="0"/>
                <a:ea typeface="Times New Roman" charset="0"/>
              </a:rPr>
              <a:t>5.9 Budget by project</a:t>
            </a:r>
            <a:endParaRPr lang="en-US" sz="1600" dirty="0">
              <a:solidFill>
                <a:srgbClr val="000000"/>
              </a:solidFill>
              <a:effectLst/>
              <a:latin typeface="Arial" charset="0"/>
              <a:ea typeface="Arial" charset="0"/>
            </a:endParaRPr>
          </a:p>
        </p:txBody>
      </p:sp>
      <p:sp>
        <p:nvSpPr>
          <p:cNvPr id="19" name="Rectangle 18"/>
          <p:cNvSpPr/>
          <p:nvPr/>
        </p:nvSpPr>
        <p:spPr>
          <a:xfrm>
            <a:off x="4686301" y="1741241"/>
            <a:ext cx="2776722" cy="369332"/>
          </a:xfrm>
          <a:prstGeom prst="rect">
            <a:avLst/>
          </a:prstGeom>
        </p:spPr>
        <p:txBody>
          <a:bodyPr wrap="none">
            <a:spAutoFit/>
          </a:bodyPr>
          <a:lstStyle/>
          <a:p>
            <a:r>
              <a:rPr lang="en-US" b="1" dirty="0">
                <a:latin typeface="Times New Roman" charset="0"/>
                <a:ea typeface="Times New Roman" charset="0"/>
              </a:rPr>
              <a:t>5.10 Budget by institution</a:t>
            </a:r>
            <a:r>
              <a:rPr lang="en-US" dirty="0"/>
              <a:t> </a:t>
            </a:r>
          </a:p>
        </p:txBody>
      </p:sp>
      <p:graphicFrame>
        <p:nvGraphicFramePr>
          <p:cNvPr id="8" name="Table 7">
            <a:extLst>
              <a:ext uri="{FF2B5EF4-FFF2-40B4-BE49-F238E27FC236}">
                <a16:creationId xmlns:a16="http://schemas.microsoft.com/office/drawing/2014/main" id="{9780643C-27FB-2349-98A1-FB0A160BB02C}"/>
              </a:ext>
            </a:extLst>
          </p:cNvPr>
          <p:cNvGraphicFramePr>
            <a:graphicFrameLocks noGrp="1"/>
          </p:cNvGraphicFramePr>
          <p:nvPr>
            <p:extLst>
              <p:ext uri="{D42A27DB-BD31-4B8C-83A1-F6EECF244321}">
                <p14:modId xmlns:p14="http://schemas.microsoft.com/office/powerpoint/2010/main" val="741517543"/>
              </p:ext>
            </p:extLst>
          </p:nvPr>
        </p:nvGraphicFramePr>
        <p:xfrm>
          <a:off x="190762" y="2163432"/>
          <a:ext cx="4195499" cy="2026920"/>
        </p:xfrm>
        <a:graphic>
          <a:graphicData uri="http://schemas.openxmlformats.org/drawingml/2006/table">
            <a:tbl>
              <a:tblPr>
                <a:tableStyleId>{5C22544A-7EE6-4342-B048-85BDC9FD1C3A}</a:tableStyleId>
              </a:tblPr>
              <a:tblGrid>
                <a:gridCol w="1030127">
                  <a:extLst>
                    <a:ext uri="{9D8B030D-6E8A-4147-A177-3AD203B41FA5}">
                      <a16:colId xmlns:a16="http://schemas.microsoft.com/office/drawing/2014/main" val="3972257285"/>
                    </a:ext>
                  </a:extLst>
                </a:gridCol>
                <a:gridCol w="1030127">
                  <a:extLst>
                    <a:ext uri="{9D8B030D-6E8A-4147-A177-3AD203B41FA5}">
                      <a16:colId xmlns:a16="http://schemas.microsoft.com/office/drawing/2014/main" val="791784090"/>
                    </a:ext>
                  </a:extLst>
                </a:gridCol>
                <a:gridCol w="1030127">
                  <a:extLst>
                    <a:ext uri="{9D8B030D-6E8A-4147-A177-3AD203B41FA5}">
                      <a16:colId xmlns:a16="http://schemas.microsoft.com/office/drawing/2014/main" val="1229950438"/>
                    </a:ext>
                  </a:extLst>
                </a:gridCol>
                <a:gridCol w="1105118">
                  <a:extLst>
                    <a:ext uri="{9D8B030D-6E8A-4147-A177-3AD203B41FA5}">
                      <a16:colId xmlns:a16="http://schemas.microsoft.com/office/drawing/2014/main" val="2145870064"/>
                    </a:ext>
                  </a:extLst>
                </a:gridCol>
              </a:tblGrid>
              <a:tr h="203200">
                <a:tc>
                  <a:txBody>
                    <a:bodyPr/>
                    <a:lstStyle/>
                    <a:p>
                      <a:pPr algn="just" fontAlgn="ctr"/>
                      <a:endParaRPr lang="en-US" sz="1600" b="0" i="0" u="none" strike="noStrike" dirty="0">
                        <a:solidFill>
                          <a:srgbClr val="000000"/>
                        </a:solidFill>
                        <a:effectLst/>
                        <a:latin typeface="Helvetica" pitchFamily="2" charset="0"/>
                      </a:endParaRPr>
                    </a:p>
                  </a:txBody>
                  <a:tcPr marL="9525" marR="9525" marT="9525" marB="0" anchor="ctr"/>
                </a:tc>
                <a:tc>
                  <a:txBody>
                    <a:bodyPr/>
                    <a:lstStyle/>
                    <a:p>
                      <a:pPr algn="ctr" fontAlgn="ctr"/>
                      <a:r>
                        <a:rPr lang="en-US" sz="1600" u="sng" strike="noStrike">
                          <a:effectLst/>
                          <a:latin typeface="Helvetica" pitchFamily="2" charset="0"/>
                        </a:rPr>
                        <a:t>requested</a:t>
                      </a:r>
                      <a:endParaRPr lang="en-US" sz="1600" b="0" i="0" u="sng" strike="noStrike">
                        <a:solidFill>
                          <a:srgbClr val="000000"/>
                        </a:solidFill>
                        <a:effectLst/>
                        <a:latin typeface="Helvetica" pitchFamily="2" charset="0"/>
                      </a:endParaRPr>
                    </a:p>
                  </a:txBody>
                  <a:tcPr marL="9525" marR="9525" marT="9525" marB="0" anchor="ctr"/>
                </a:tc>
                <a:tc>
                  <a:txBody>
                    <a:bodyPr/>
                    <a:lstStyle/>
                    <a:p>
                      <a:pPr algn="ctr" fontAlgn="ctr"/>
                      <a:r>
                        <a:rPr lang="en-US" sz="1600" u="sng" strike="noStrike">
                          <a:effectLst/>
                          <a:latin typeface="Helvetica" pitchFamily="2" charset="0"/>
                        </a:rPr>
                        <a:t>approved</a:t>
                      </a:r>
                      <a:endParaRPr lang="en-US" sz="1600" b="0" i="0" u="sng" strike="noStrike">
                        <a:solidFill>
                          <a:srgbClr val="000000"/>
                        </a:solidFill>
                        <a:effectLst/>
                        <a:latin typeface="Helvetica" pitchFamily="2" charset="0"/>
                      </a:endParaRPr>
                    </a:p>
                  </a:txBody>
                  <a:tcPr marL="9525" marR="9525" marT="9525" marB="0" anchor="ctr"/>
                </a:tc>
                <a:tc>
                  <a:txBody>
                    <a:bodyPr/>
                    <a:lstStyle/>
                    <a:p>
                      <a:pPr algn="ctr" fontAlgn="ctr"/>
                      <a:r>
                        <a:rPr lang="en-US" sz="1600" u="sng" strike="noStrike">
                          <a:effectLst/>
                          <a:latin typeface="Helvetica" pitchFamily="2" charset="0"/>
                        </a:rPr>
                        <a:t>fraction</a:t>
                      </a:r>
                      <a:endParaRPr lang="en-US" sz="1600" b="0" i="0" u="sng" strike="noStrike">
                        <a:solidFill>
                          <a:srgbClr val="000000"/>
                        </a:solidFill>
                        <a:effectLst/>
                        <a:latin typeface="Helvetica" pitchFamily="2" charset="0"/>
                      </a:endParaRPr>
                    </a:p>
                  </a:txBody>
                  <a:tcPr marL="9525" marR="9525" marT="9525" marB="0" anchor="ctr"/>
                </a:tc>
                <a:extLst>
                  <a:ext uri="{0D108BD9-81ED-4DB2-BD59-A6C34878D82A}">
                    <a16:rowId xmlns:a16="http://schemas.microsoft.com/office/drawing/2014/main" val="4285644295"/>
                  </a:ext>
                </a:extLst>
              </a:tr>
              <a:tr h="203200">
                <a:tc>
                  <a:txBody>
                    <a:bodyPr/>
                    <a:lstStyle/>
                    <a:p>
                      <a:pPr algn="just" fontAlgn="ctr"/>
                      <a:r>
                        <a:rPr lang="en-US" sz="1600" u="none" strike="noStrike" dirty="0" err="1">
                          <a:effectLst/>
                          <a:latin typeface="Helvetica" pitchFamily="2" charset="0"/>
                        </a:rPr>
                        <a:t>dRICH</a:t>
                      </a:r>
                      <a:endParaRPr lang="en-US" sz="1600" b="0" i="0" u="none" strike="noStrike" dirty="0">
                        <a:solidFill>
                          <a:srgbClr val="000000"/>
                        </a:solidFill>
                        <a:effectLst/>
                        <a:latin typeface="Helvetica" pitchFamily="2" charset="0"/>
                      </a:endParaRPr>
                    </a:p>
                  </a:txBody>
                  <a:tcPr marL="9525" marR="9525" marT="9525" marB="0" anchor="ctr"/>
                </a:tc>
                <a:tc>
                  <a:txBody>
                    <a:bodyPr/>
                    <a:lstStyle/>
                    <a:p>
                      <a:pPr algn="ctr" fontAlgn="ctr"/>
                      <a:r>
                        <a:rPr lang="en-US" sz="1600" u="none" strike="noStrike" dirty="0">
                          <a:effectLst/>
                          <a:latin typeface="Helvetica" pitchFamily="2" charset="0"/>
                        </a:rPr>
                        <a:t>52,000</a:t>
                      </a:r>
                      <a:endParaRPr lang="en-US" sz="1600" b="0" i="0" u="none" strike="noStrike" dirty="0">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31,200</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60.0%</a:t>
                      </a:r>
                      <a:endParaRPr lang="en-US" sz="1600" b="0" i="0" u="none" strike="noStrike">
                        <a:solidFill>
                          <a:srgbClr val="000000"/>
                        </a:solidFill>
                        <a:effectLst/>
                        <a:latin typeface="Helvetica" pitchFamily="2" charset="0"/>
                      </a:endParaRPr>
                    </a:p>
                  </a:txBody>
                  <a:tcPr marL="9525" marR="9525" marT="9525" marB="0" anchor="ctr"/>
                </a:tc>
                <a:extLst>
                  <a:ext uri="{0D108BD9-81ED-4DB2-BD59-A6C34878D82A}">
                    <a16:rowId xmlns:a16="http://schemas.microsoft.com/office/drawing/2014/main" val="3547113958"/>
                  </a:ext>
                </a:extLst>
              </a:tr>
              <a:tr h="203200">
                <a:tc>
                  <a:txBody>
                    <a:bodyPr/>
                    <a:lstStyle/>
                    <a:p>
                      <a:pPr algn="just" fontAlgn="ctr"/>
                      <a:r>
                        <a:rPr lang="en-US" sz="1600" u="none" strike="noStrike">
                          <a:effectLst/>
                          <a:latin typeface="Helvetica" pitchFamily="2" charset="0"/>
                        </a:rPr>
                        <a:t>mRICH</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dirty="0">
                          <a:effectLst/>
                          <a:latin typeface="Helvetica" pitchFamily="2" charset="0"/>
                        </a:rPr>
                        <a:t>77,300</a:t>
                      </a:r>
                      <a:endParaRPr lang="en-US" sz="1600" b="0" i="0" u="none" strike="noStrike" dirty="0">
                        <a:solidFill>
                          <a:srgbClr val="000000"/>
                        </a:solidFill>
                        <a:effectLst/>
                        <a:latin typeface="Helvetica" pitchFamily="2" charset="0"/>
                      </a:endParaRPr>
                    </a:p>
                  </a:txBody>
                  <a:tcPr marL="9525" marR="9525" marT="9525" marB="0" anchor="ctr"/>
                </a:tc>
                <a:tc>
                  <a:txBody>
                    <a:bodyPr/>
                    <a:lstStyle/>
                    <a:p>
                      <a:pPr algn="ctr" fontAlgn="ctr"/>
                      <a:r>
                        <a:rPr lang="en-US" sz="1600" u="none" strike="noStrike" dirty="0">
                          <a:effectLst/>
                          <a:latin typeface="Helvetica" pitchFamily="2" charset="0"/>
                        </a:rPr>
                        <a:t>61,840</a:t>
                      </a:r>
                      <a:endParaRPr lang="en-US" sz="1600" b="0" i="0" u="none" strike="noStrike" dirty="0">
                        <a:solidFill>
                          <a:srgbClr val="000000"/>
                        </a:solidFill>
                        <a:effectLst/>
                        <a:latin typeface="Helvetica" pitchFamily="2" charset="0"/>
                      </a:endParaRPr>
                    </a:p>
                  </a:txBody>
                  <a:tcPr marL="9525" marR="9525" marT="9525" marB="0" anchor="ctr"/>
                </a:tc>
                <a:tc>
                  <a:txBody>
                    <a:bodyPr/>
                    <a:lstStyle/>
                    <a:p>
                      <a:pPr algn="ctr" fontAlgn="ctr"/>
                      <a:r>
                        <a:rPr lang="en-US" sz="1600" u="none" strike="noStrike" dirty="0">
                          <a:effectLst/>
                          <a:latin typeface="Helvetica" pitchFamily="2" charset="0"/>
                        </a:rPr>
                        <a:t>80.0%</a:t>
                      </a:r>
                      <a:endParaRPr lang="en-US" sz="1600" b="0" i="0" u="none" strike="noStrike" dirty="0">
                        <a:solidFill>
                          <a:srgbClr val="000000"/>
                        </a:solidFill>
                        <a:effectLst/>
                        <a:latin typeface="Helvetica" pitchFamily="2" charset="0"/>
                      </a:endParaRPr>
                    </a:p>
                  </a:txBody>
                  <a:tcPr marL="9525" marR="9525" marT="9525" marB="0" anchor="ctr"/>
                </a:tc>
                <a:extLst>
                  <a:ext uri="{0D108BD9-81ED-4DB2-BD59-A6C34878D82A}">
                    <a16:rowId xmlns:a16="http://schemas.microsoft.com/office/drawing/2014/main" val="3252700226"/>
                  </a:ext>
                </a:extLst>
              </a:tr>
              <a:tr h="203200">
                <a:tc>
                  <a:txBody>
                    <a:bodyPr/>
                    <a:lstStyle/>
                    <a:p>
                      <a:pPr algn="just" fontAlgn="ctr"/>
                      <a:r>
                        <a:rPr lang="en-US" sz="1600" u="none" strike="noStrike">
                          <a:effectLst/>
                          <a:latin typeface="Helvetica" pitchFamily="2" charset="0"/>
                        </a:rPr>
                        <a:t>DIRC</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dirty="0">
                          <a:effectLst/>
                          <a:latin typeface="Helvetica" pitchFamily="2" charset="0"/>
                        </a:rPr>
                        <a:t>112,000</a:t>
                      </a:r>
                      <a:endParaRPr lang="en-US" sz="1600" b="0" i="0" u="none" strike="noStrike" dirty="0">
                        <a:solidFill>
                          <a:srgbClr val="000000"/>
                        </a:solidFill>
                        <a:effectLst/>
                        <a:latin typeface="Helvetica" pitchFamily="2" charset="0"/>
                      </a:endParaRPr>
                    </a:p>
                  </a:txBody>
                  <a:tcPr marL="9525" marR="9525" marT="9525" marB="0" anchor="ctr"/>
                </a:tc>
                <a:tc>
                  <a:txBody>
                    <a:bodyPr/>
                    <a:lstStyle/>
                    <a:p>
                      <a:pPr algn="ctr" fontAlgn="ctr"/>
                      <a:r>
                        <a:rPr lang="en-US" sz="1600" u="none" strike="noStrike" dirty="0">
                          <a:effectLst/>
                          <a:latin typeface="Helvetica" pitchFamily="2" charset="0"/>
                        </a:rPr>
                        <a:t>61,140</a:t>
                      </a:r>
                      <a:endParaRPr lang="en-US" sz="1600" b="0" i="0" u="none" strike="noStrike" dirty="0">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54.6%</a:t>
                      </a:r>
                      <a:endParaRPr lang="en-US" sz="1600" b="0" i="0" u="none" strike="noStrike">
                        <a:solidFill>
                          <a:srgbClr val="000000"/>
                        </a:solidFill>
                        <a:effectLst/>
                        <a:latin typeface="Helvetica" pitchFamily="2" charset="0"/>
                      </a:endParaRPr>
                    </a:p>
                  </a:txBody>
                  <a:tcPr marL="9525" marR="9525" marT="9525" marB="0" anchor="ctr"/>
                </a:tc>
                <a:extLst>
                  <a:ext uri="{0D108BD9-81ED-4DB2-BD59-A6C34878D82A}">
                    <a16:rowId xmlns:a16="http://schemas.microsoft.com/office/drawing/2014/main" val="3909127570"/>
                  </a:ext>
                </a:extLst>
              </a:tr>
              <a:tr h="203200">
                <a:tc>
                  <a:txBody>
                    <a:bodyPr/>
                    <a:lstStyle/>
                    <a:p>
                      <a:pPr algn="just" fontAlgn="ctr"/>
                      <a:r>
                        <a:rPr lang="en-US" sz="1600" u="none" strike="noStrike">
                          <a:effectLst/>
                          <a:latin typeface="Helvetica" pitchFamily="2" charset="0"/>
                        </a:rPr>
                        <a:t>high-B</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39,200</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dirty="0">
                          <a:effectLst/>
                          <a:latin typeface="Helvetica" pitchFamily="2" charset="0"/>
                        </a:rPr>
                        <a:t>31,360</a:t>
                      </a:r>
                      <a:endParaRPr lang="en-US" sz="1600" b="0" i="0" u="none" strike="noStrike" dirty="0">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80.0%</a:t>
                      </a:r>
                      <a:endParaRPr lang="en-US" sz="1600" b="0" i="0" u="none" strike="noStrike">
                        <a:solidFill>
                          <a:srgbClr val="000000"/>
                        </a:solidFill>
                        <a:effectLst/>
                        <a:latin typeface="Helvetica" pitchFamily="2" charset="0"/>
                      </a:endParaRPr>
                    </a:p>
                  </a:txBody>
                  <a:tcPr marL="9525" marR="9525" marT="9525" marB="0" anchor="ctr"/>
                </a:tc>
                <a:extLst>
                  <a:ext uri="{0D108BD9-81ED-4DB2-BD59-A6C34878D82A}">
                    <a16:rowId xmlns:a16="http://schemas.microsoft.com/office/drawing/2014/main" val="2409639346"/>
                  </a:ext>
                </a:extLst>
              </a:tr>
              <a:tr h="203200">
                <a:tc>
                  <a:txBody>
                    <a:bodyPr/>
                    <a:lstStyle/>
                    <a:p>
                      <a:pPr algn="just" fontAlgn="ctr"/>
                      <a:r>
                        <a:rPr lang="en-US" sz="1600" u="none" strike="noStrike">
                          <a:effectLst/>
                          <a:latin typeface="Helvetica" pitchFamily="2" charset="0"/>
                        </a:rPr>
                        <a:t>LAPPD</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95,000</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dirty="0">
                          <a:effectLst/>
                          <a:latin typeface="Helvetica" pitchFamily="2" charset="0"/>
                        </a:rPr>
                        <a:t>76,000</a:t>
                      </a:r>
                      <a:endParaRPr lang="en-US" sz="1600" b="0" i="0" u="none" strike="noStrike" dirty="0">
                        <a:solidFill>
                          <a:srgbClr val="000000"/>
                        </a:solidFill>
                        <a:effectLst/>
                        <a:latin typeface="Helvetica" pitchFamily="2" charset="0"/>
                      </a:endParaRPr>
                    </a:p>
                  </a:txBody>
                  <a:tcPr marL="9525" marR="9525" marT="9525" marB="0" anchor="ctr"/>
                </a:tc>
                <a:tc>
                  <a:txBody>
                    <a:bodyPr/>
                    <a:lstStyle/>
                    <a:p>
                      <a:pPr algn="ctr" fontAlgn="ctr"/>
                      <a:r>
                        <a:rPr lang="en-US" sz="1600" u="none" strike="noStrike" dirty="0">
                          <a:effectLst/>
                          <a:latin typeface="Helvetica" pitchFamily="2" charset="0"/>
                        </a:rPr>
                        <a:t>80.0%</a:t>
                      </a:r>
                      <a:endParaRPr lang="en-US" sz="1600" b="0" i="0" u="none" strike="noStrike" dirty="0">
                        <a:solidFill>
                          <a:srgbClr val="000000"/>
                        </a:solidFill>
                        <a:effectLst/>
                        <a:latin typeface="Helvetica" pitchFamily="2" charset="0"/>
                      </a:endParaRPr>
                    </a:p>
                  </a:txBody>
                  <a:tcPr marL="9525" marR="9525" marT="9525" marB="0" anchor="ctr"/>
                </a:tc>
                <a:extLst>
                  <a:ext uri="{0D108BD9-81ED-4DB2-BD59-A6C34878D82A}">
                    <a16:rowId xmlns:a16="http://schemas.microsoft.com/office/drawing/2014/main" val="4198003559"/>
                  </a:ext>
                </a:extLst>
              </a:tr>
              <a:tr h="203200">
                <a:tc>
                  <a:txBody>
                    <a:bodyPr/>
                    <a:lstStyle/>
                    <a:p>
                      <a:pPr algn="just" fontAlgn="ctr"/>
                      <a:r>
                        <a:rPr lang="en-US" sz="1600" u="none" strike="noStrike">
                          <a:effectLst/>
                          <a:latin typeface="Helvetica" pitchFamily="2" charset="0"/>
                        </a:rPr>
                        <a:t>Electronics</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86,000</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dirty="0">
                          <a:effectLst/>
                          <a:latin typeface="Helvetica" pitchFamily="2" charset="0"/>
                        </a:rPr>
                        <a:t>60,200</a:t>
                      </a:r>
                      <a:endParaRPr lang="en-US" sz="1600" b="0" i="0" u="none" strike="noStrike" dirty="0">
                        <a:solidFill>
                          <a:srgbClr val="000000"/>
                        </a:solidFill>
                        <a:effectLst/>
                        <a:latin typeface="Helvetica" pitchFamily="2" charset="0"/>
                      </a:endParaRPr>
                    </a:p>
                  </a:txBody>
                  <a:tcPr marL="9525" marR="9525" marT="9525" marB="0" anchor="ctr"/>
                </a:tc>
                <a:tc>
                  <a:txBody>
                    <a:bodyPr/>
                    <a:lstStyle/>
                    <a:p>
                      <a:pPr algn="ctr" fontAlgn="ctr"/>
                      <a:r>
                        <a:rPr lang="en-US" sz="1600" u="none" strike="noStrike" dirty="0">
                          <a:effectLst/>
                          <a:latin typeface="Helvetica" pitchFamily="2" charset="0"/>
                        </a:rPr>
                        <a:t>70.0%</a:t>
                      </a:r>
                      <a:endParaRPr lang="en-US" sz="1600" b="0" i="0" u="none" strike="noStrike" dirty="0">
                        <a:solidFill>
                          <a:srgbClr val="000000"/>
                        </a:solidFill>
                        <a:effectLst/>
                        <a:latin typeface="Helvetica" pitchFamily="2" charset="0"/>
                      </a:endParaRPr>
                    </a:p>
                  </a:txBody>
                  <a:tcPr marL="9525" marR="9525" marT="9525" marB="0" anchor="ctr"/>
                </a:tc>
                <a:extLst>
                  <a:ext uri="{0D108BD9-81ED-4DB2-BD59-A6C34878D82A}">
                    <a16:rowId xmlns:a16="http://schemas.microsoft.com/office/drawing/2014/main" val="558045418"/>
                  </a:ext>
                </a:extLst>
              </a:tr>
              <a:tr h="203200">
                <a:tc>
                  <a:txBody>
                    <a:bodyPr/>
                    <a:lstStyle/>
                    <a:p>
                      <a:pPr algn="just" fontAlgn="ctr"/>
                      <a:r>
                        <a:rPr lang="en-US" sz="1600" i="1" u="none" strike="noStrike" dirty="0">
                          <a:effectLst/>
                          <a:latin typeface="Helvetica" pitchFamily="2" charset="0"/>
                        </a:rPr>
                        <a:t>Total</a:t>
                      </a:r>
                      <a:endParaRPr lang="en-US" sz="1600" b="0" i="1" u="none" strike="noStrike" dirty="0">
                        <a:solidFill>
                          <a:srgbClr val="000000"/>
                        </a:solidFill>
                        <a:effectLst/>
                        <a:latin typeface="Helvetica" pitchFamily="2" charset="0"/>
                      </a:endParaRPr>
                    </a:p>
                  </a:txBody>
                  <a:tcPr marL="9525" marR="9525" marT="9525" marB="0" anchor="ctr"/>
                </a:tc>
                <a:tc>
                  <a:txBody>
                    <a:bodyPr/>
                    <a:lstStyle/>
                    <a:p>
                      <a:pPr algn="ctr" fontAlgn="ctr"/>
                      <a:r>
                        <a:rPr lang="en-US" sz="1600" i="1" u="none" strike="noStrike">
                          <a:effectLst/>
                          <a:latin typeface="Helvetica" pitchFamily="2" charset="0"/>
                        </a:rPr>
                        <a:t>461,500</a:t>
                      </a:r>
                      <a:endParaRPr lang="en-US" sz="1600" b="1" i="1" u="none" strike="noStrike">
                        <a:solidFill>
                          <a:srgbClr val="000000"/>
                        </a:solidFill>
                        <a:effectLst/>
                        <a:latin typeface="Helvetica" pitchFamily="2" charset="0"/>
                      </a:endParaRPr>
                    </a:p>
                  </a:txBody>
                  <a:tcPr marL="9525" marR="9525" marT="9525" marB="0" anchor="ctr"/>
                </a:tc>
                <a:tc>
                  <a:txBody>
                    <a:bodyPr/>
                    <a:lstStyle/>
                    <a:p>
                      <a:pPr algn="ctr" fontAlgn="ctr"/>
                      <a:r>
                        <a:rPr lang="en-US" sz="1600" i="1" u="none" strike="noStrike">
                          <a:effectLst/>
                          <a:latin typeface="Helvetica" pitchFamily="2" charset="0"/>
                        </a:rPr>
                        <a:t>321,740</a:t>
                      </a:r>
                      <a:endParaRPr lang="en-US" sz="1600" b="1" i="1" u="none" strike="noStrike">
                        <a:solidFill>
                          <a:srgbClr val="000000"/>
                        </a:solidFill>
                        <a:effectLst/>
                        <a:latin typeface="Helvetica" pitchFamily="2" charset="0"/>
                      </a:endParaRPr>
                    </a:p>
                  </a:txBody>
                  <a:tcPr marL="9525" marR="9525" marT="9525" marB="0" anchor="ctr"/>
                </a:tc>
                <a:tc>
                  <a:txBody>
                    <a:bodyPr/>
                    <a:lstStyle/>
                    <a:p>
                      <a:pPr algn="ctr" fontAlgn="ctr"/>
                      <a:r>
                        <a:rPr lang="en-US" sz="1600" i="1" u="none" strike="noStrike" dirty="0">
                          <a:effectLst/>
                          <a:latin typeface="Helvetica" pitchFamily="2" charset="0"/>
                        </a:rPr>
                        <a:t>69.7%</a:t>
                      </a:r>
                      <a:endParaRPr lang="en-US" sz="1600" b="0" i="1" u="none" strike="noStrike" dirty="0">
                        <a:solidFill>
                          <a:srgbClr val="000000"/>
                        </a:solidFill>
                        <a:effectLst/>
                        <a:latin typeface="Helvetica" pitchFamily="2" charset="0"/>
                      </a:endParaRPr>
                    </a:p>
                  </a:txBody>
                  <a:tcPr marL="9525" marR="9525" marT="9525" marB="0" anchor="ctr"/>
                </a:tc>
                <a:extLst>
                  <a:ext uri="{0D108BD9-81ED-4DB2-BD59-A6C34878D82A}">
                    <a16:rowId xmlns:a16="http://schemas.microsoft.com/office/drawing/2014/main" val="419379681"/>
                  </a:ext>
                </a:extLst>
              </a:tr>
            </a:tbl>
          </a:graphicData>
        </a:graphic>
      </p:graphicFrame>
      <p:graphicFrame>
        <p:nvGraphicFramePr>
          <p:cNvPr id="9" name="Table 8">
            <a:extLst>
              <a:ext uri="{FF2B5EF4-FFF2-40B4-BE49-F238E27FC236}">
                <a16:creationId xmlns:a16="http://schemas.microsoft.com/office/drawing/2014/main" id="{94B17DF3-7248-E241-843C-7E00CFF42917}"/>
              </a:ext>
            </a:extLst>
          </p:cNvPr>
          <p:cNvGraphicFramePr>
            <a:graphicFrameLocks noGrp="1"/>
          </p:cNvGraphicFramePr>
          <p:nvPr>
            <p:extLst>
              <p:ext uri="{D42A27DB-BD31-4B8C-83A1-F6EECF244321}">
                <p14:modId xmlns:p14="http://schemas.microsoft.com/office/powerpoint/2010/main" val="1659263666"/>
              </p:ext>
            </p:extLst>
          </p:nvPr>
        </p:nvGraphicFramePr>
        <p:xfrm>
          <a:off x="4686301" y="2163432"/>
          <a:ext cx="4343399" cy="2280285"/>
        </p:xfrm>
        <a:graphic>
          <a:graphicData uri="http://schemas.openxmlformats.org/drawingml/2006/table">
            <a:tbl>
              <a:tblPr>
                <a:tableStyleId>{5C22544A-7EE6-4342-B048-85BDC9FD1C3A}</a:tableStyleId>
              </a:tblPr>
              <a:tblGrid>
                <a:gridCol w="1066441">
                  <a:extLst>
                    <a:ext uri="{9D8B030D-6E8A-4147-A177-3AD203B41FA5}">
                      <a16:colId xmlns:a16="http://schemas.microsoft.com/office/drawing/2014/main" val="3072050043"/>
                    </a:ext>
                  </a:extLst>
                </a:gridCol>
                <a:gridCol w="1066441">
                  <a:extLst>
                    <a:ext uri="{9D8B030D-6E8A-4147-A177-3AD203B41FA5}">
                      <a16:colId xmlns:a16="http://schemas.microsoft.com/office/drawing/2014/main" val="2758175862"/>
                    </a:ext>
                  </a:extLst>
                </a:gridCol>
                <a:gridCol w="1066441">
                  <a:extLst>
                    <a:ext uri="{9D8B030D-6E8A-4147-A177-3AD203B41FA5}">
                      <a16:colId xmlns:a16="http://schemas.microsoft.com/office/drawing/2014/main" val="2900617837"/>
                    </a:ext>
                  </a:extLst>
                </a:gridCol>
                <a:gridCol w="1144076">
                  <a:extLst>
                    <a:ext uri="{9D8B030D-6E8A-4147-A177-3AD203B41FA5}">
                      <a16:colId xmlns:a16="http://schemas.microsoft.com/office/drawing/2014/main" val="2758667202"/>
                    </a:ext>
                  </a:extLst>
                </a:gridCol>
              </a:tblGrid>
              <a:tr h="0">
                <a:tc>
                  <a:txBody>
                    <a:bodyPr/>
                    <a:lstStyle/>
                    <a:p>
                      <a:pPr algn="just" fontAlgn="ctr"/>
                      <a:endParaRPr lang="en-US" sz="1600" b="0" i="0" u="none" strike="noStrike" dirty="0">
                        <a:solidFill>
                          <a:srgbClr val="000000"/>
                        </a:solidFill>
                        <a:effectLst/>
                        <a:latin typeface="Helvetica" pitchFamily="2" charset="0"/>
                      </a:endParaRPr>
                    </a:p>
                  </a:txBody>
                  <a:tcPr marL="9525" marR="9525" marT="9525" marB="0" anchor="ctr"/>
                </a:tc>
                <a:tc>
                  <a:txBody>
                    <a:bodyPr/>
                    <a:lstStyle/>
                    <a:p>
                      <a:pPr algn="ctr" fontAlgn="ctr"/>
                      <a:r>
                        <a:rPr lang="en-US" sz="1600" u="sng" strike="noStrike">
                          <a:effectLst/>
                          <a:latin typeface="Helvetica" pitchFamily="2" charset="0"/>
                        </a:rPr>
                        <a:t>requested</a:t>
                      </a:r>
                      <a:endParaRPr lang="en-US" sz="1600" b="0" i="0" u="sng" strike="noStrike">
                        <a:solidFill>
                          <a:srgbClr val="000000"/>
                        </a:solidFill>
                        <a:effectLst/>
                        <a:latin typeface="Helvetica" pitchFamily="2" charset="0"/>
                      </a:endParaRPr>
                    </a:p>
                  </a:txBody>
                  <a:tcPr marL="9525" marR="9525" marT="9525" marB="0" anchor="ctr"/>
                </a:tc>
                <a:tc>
                  <a:txBody>
                    <a:bodyPr/>
                    <a:lstStyle/>
                    <a:p>
                      <a:pPr algn="ctr" fontAlgn="ctr"/>
                      <a:r>
                        <a:rPr lang="en-US" sz="1600" u="sng" strike="noStrike">
                          <a:effectLst/>
                          <a:latin typeface="Helvetica" pitchFamily="2" charset="0"/>
                        </a:rPr>
                        <a:t>approved</a:t>
                      </a:r>
                      <a:endParaRPr lang="en-US" sz="1600" b="0" i="0" u="sng" strike="noStrike">
                        <a:solidFill>
                          <a:srgbClr val="000000"/>
                        </a:solidFill>
                        <a:effectLst/>
                        <a:latin typeface="Helvetica" pitchFamily="2" charset="0"/>
                      </a:endParaRPr>
                    </a:p>
                  </a:txBody>
                  <a:tcPr marL="9525" marR="9525" marT="9525" marB="0" anchor="ctr"/>
                </a:tc>
                <a:tc>
                  <a:txBody>
                    <a:bodyPr/>
                    <a:lstStyle/>
                    <a:p>
                      <a:pPr algn="ctr" fontAlgn="ctr"/>
                      <a:r>
                        <a:rPr lang="en-US" sz="1600" u="sng" strike="noStrike">
                          <a:effectLst/>
                          <a:latin typeface="Helvetica" pitchFamily="2" charset="0"/>
                        </a:rPr>
                        <a:t>fraction</a:t>
                      </a:r>
                      <a:endParaRPr lang="en-US" sz="1600" b="0" i="0" u="sng" strike="noStrike">
                        <a:solidFill>
                          <a:srgbClr val="000000"/>
                        </a:solidFill>
                        <a:effectLst/>
                        <a:latin typeface="Helvetica" pitchFamily="2" charset="0"/>
                      </a:endParaRPr>
                    </a:p>
                  </a:txBody>
                  <a:tcPr marL="9525" marR="9525" marT="9525" marB="0" anchor="ctr"/>
                </a:tc>
                <a:extLst>
                  <a:ext uri="{0D108BD9-81ED-4DB2-BD59-A6C34878D82A}">
                    <a16:rowId xmlns:a16="http://schemas.microsoft.com/office/drawing/2014/main" val="3674905718"/>
                  </a:ext>
                </a:extLst>
              </a:tr>
              <a:tr h="203200">
                <a:tc>
                  <a:txBody>
                    <a:bodyPr/>
                    <a:lstStyle/>
                    <a:p>
                      <a:pPr algn="just" fontAlgn="ctr"/>
                      <a:r>
                        <a:rPr lang="en-US" sz="1600" u="none" strike="noStrike" dirty="0">
                          <a:effectLst/>
                          <a:latin typeface="Helvetica" pitchFamily="2" charset="0"/>
                        </a:rPr>
                        <a:t>ANL</a:t>
                      </a:r>
                      <a:endParaRPr lang="en-US" sz="1600" b="0" i="0" u="none" strike="noStrike" dirty="0">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95,000</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76,000</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80.0%</a:t>
                      </a:r>
                      <a:endParaRPr lang="en-US" sz="1600" b="0" i="0" u="none" strike="noStrike">
                        <a:solidFill>
                          <a:srgbClr val="000000"/>
                        </a:solidFill>
                        <a:effectLst/>
                        <a:latin typeface="Helvetica" pitchFamily="2" charset="0"/>
                      </a:endParaRPr>
                    </a:p>
                  </a:txBody>
                  <a:tcPr marL="9525" marR="9525" marT="9525" marB="0" anchor="ctr"/>
                </a:tc>
                <a:extLst>
                  <a:ext uri="{0D108BD9-81ED-4DB2-BD59-A6C34878D82A}">
                    <a16:rowId xmlns:a16="http://schemas.microsoft.com/office/drawing/2014/main" val="2264279184"/>
                  </a:ext>
                </a:extLst>
              </a:tr>
              <a:tr h="203200">
                <a:tc>
                  <a:txBody>
                    <a:bodyPr/>
                    <a:lstStyle/>
                    <a:p>
                      <a:pPr algn="just" fontAlgn="ctr"/>
                      <a:r>
                        <a:rPr lang="en-US" sz="1600" u="none" strike="noStrike" dirty="0">
                          <a:effectLst/>
                          <a:latin typeface="Helvetica" pitchFamily="2" charset="0"/>
                        </a:rPr>
                        <a:t>CUA + GSI</a:t>
                      </a:r>
                      <a:endParaRPr lang="en-US" sz="1600" b="0" i="0" u="none" strike="noStrike" dirty="0">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112,000</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61,140</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54.6%</a:t>
                      </a:r>
                      <a:endParaRPr lang="en-US" sz="1600" b="0" i="0" u="none" strike="noStrike">
                        <a:solidFill>
                          <a:srgbClr val="000000"/>
                        </a:solidFill>
                        <a:effectLst/>
                        <a:latin typeface="Helvetica" pitchFamily="2" charset="0"/>
                      </a:endParaRPr>
                    </a:p>
                  </a:txBody>
                  <a:tcPr marL="9525" marR="9525" marT="9525" marB="0" anchor="ctr"/>
                </a:tc>
                <a:extLst>
                  <a:ext uri="{0D108BD9-81ED-4DB2-BD59-A6C34878D82A}">
                    <a16:rowId xmlns:a16="http://schemas.microsoft.com/office/drawing/2014/main" val="1320695976"/>
                  </a:ext>
                </a:extLst>
              </a:tr>
              <a:tr h="203200">
                <a:tc>
                  <a:txBody>
                    <a:bodyPr/>
                    <a:lstStyle/>
                    <a:p>
                      <a:pPr algn="just" fontAlgn="ctr"/>
                      <a:r>
                        <a:rPr lang="en-US" sz="1600" u="none" strike="noStrike">
                          <a:effectLst/>
                          <a:latin typeface="Helvetica" pitchFamily="2" charset="0"/>
                        </a:rPr>
                        <a:t>GSU</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dirty="0">
                          <a:effectLst/>
                          <a:latin typeface="Helvetica" pitchFamily="2" charset="0"/>
                        </a:rPr>
                        <a:t>69,800</a:t>
                      </a:r>
                      <a:endParaRPr lang="en-US" sz="1600" b="0" i="0" u="none" strike="noStrike" dirty="0">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53,840</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77.1%</a:t>
                      </a:r>
                      <a:endParaRPr lang="en-US" sz="1600" b="0" i="0" u="none" strike="noStrike">
                        <a:solidFill>
                          <a:srgbClr val="000000"/>
                        </a:solidFill>
                        <a:effectLst/>
                        <a:latin typeface="Helvetica" pitchFamily="2" charset="0"/>
                      </a:endParaRPr>
                    </a:p>
                  </a:txBody>
                  <a:tcPr marL="9525" marR="9525" marT="9525" marB="0" anchor="ctr"/>
                </a:tc>
                <a:extLst>
                  <a:ext uri="{0D108BD9-81ED-4DB2-BD59-A6C34878D82A}">
                    <a16:rowId xmlns:a16="http://schemas.microsoft.com/office/drawing/2014/main" val="3271879517"/>
                  </a:ext>
                </a:extLst>
              </a:tr>
              <a:tr h="203200">
                <a:tc>
                  <a:txBody>
                    <a:bodyPr/>
                    <a:lstStyle/>
                    <a:p>
                      <a:pPr algn="just" fontAlgn="ctr"/>
                      <a:r>
                        <a:rPr lang="en-US" sz="1600" u="none" strike="noStrike">
                          <a:effectLst/>
                          <a:latin typeface="Helvetica" pitchFamily="2" charset="0"/>
                        </a:rPr>
                        <a:t>INFN</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dirty="0">
                          <a:effectLst/>
                          <a:latin typeface="Helvetica" pitchFamily="2" charset="0"/>
                        </a:rPr>
                        <a:t>95,500</a:t>
                      </a:r>
                      <a:endParaRPr lang="en-US" sz="1600" b="0" i="0" u="none" strike="noStrike" dirty="0">
                        <a:solidFill>
                          <a:srgbClr val="000000"/>
                        </a:solidFill>
                        <a:effectLst/>
                        <a:latin typeface="Helvetica" pitchFamily="2" charset="0"/>
                      </a:endParaRPr>
                    </a:p>
                  </a:txBody>
                  <a:tcPr marL="9525" marR="9525" marT="9525" marB="0" anchor="ctr"/>
                </a:tc>
                <a:tc>
                  <a:txBody>
                    <a:bodyPr/>
                    <a:lstStyle/>
                    <a:p>
                      <a:pPr algn="ctr" fontAlgn="ctr"/>
                      <a:r>
                        <a:rPr lang="en-US" sz="1600" u="none" strike="noStrike" dirty="0">
                          <a:effectLst/>
                          <a:latin typeface="Helvetica" pitchFamily="2" charset="0"/>
                        </a:rPr>
                        <a:t>64,400</a:t>
                      </a:r>
                      <a:endParaRPr lang="en-US" sz="1600" b="0" i="0" u="none" strike="noStrike" dirty="0">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67.4%</a:t>
                      </a:r>
                      <a:endParaRPr lang="en-US" sz="1600" b="0" i="0" u="none" strike="noStrike">
                        <a:solidFill>
                          <a:srgbClr val="000000"/>
                        </a:solidFill>
                        <a:effectLst/>
                        <a:latin typeface="Helvetica" pitchFamily="2" charset="0"/>
                      </a:endParaRPr>
                    </a:p>
                  </a:txBody>
                  <a:tcPr marL="9525" marR="9525" marT="9525" marB="0" anchor="ctr"/>
                </a:tc>
                <a:extLst>
                  <a:ext uri="{0D108BD9-81ED-4DB2-BD59-A6C34878D82A}">
                    <a16:rowId xmlns:a16="http://schemas.microsoft.com/office/drawing/2014/main" val="666950546"/>
                  </a:ext>
                </a:extLst>
              </a:tr>
              <a:tr h="203200">
                <a:tc>
                  <a:txBody>
                    <a:bodyPr/>
                    <a:lstStyle/>
                    <a:p>
                      <a:pPr algn="just" fontAlgn="ctr"/>
                      <a:r>
                        <a:rPr lang="en-US" sz="1600" u="none" strike="noStrike">
                          <a:effectLst/>
                          <a:latin typeface="Helvetica" pitchFamily="2" charset="0"/>
                        </a:rPr>
                        <a:t>JLab</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7,600</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dirty="0">
                          <a:effectLst/>
                          <a:latin typeface="Helvetica" pitchFamily="2" charset="0"/>
                        </a:rPr>
                        <a:t>7,636</a:t>
                      </a:r>
                      <a:endParaRPr lang="en-US" sz="1600" b="0" i="0" u="none" strike="noStrike" dirty="0">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100.5%</a:t>
                      </a:r>
                      <a:endParaRPr lang="en-US" sz="1600" b="0" i="0" u="none" strike="noStrike">
                        <a:solidFill>
                          <a:srgbClr val="000000"/>
                        </a:solidFill>
                        <a:effectLst/>
                        <a:latin typeface="Helvetica" pitchFamily="2" charset="0"/>
                      </a:endParaRPr>
                    </a:p>
                  </a:txBody>
                  <a:tcPr marL="9525" marR="9525" marT="9525" marB="0" anchor="ctr"/>
                </a:tc>
                <a:extLst>
                  <a:ext uri="{0D108BD9-81ED-4DB2-BD59-A6C34878D82A}">
                    <a16:rowId xmlns:a16="http://schemas.microsoft.com/office/drawing/2014/main" val="750367133"/>
                  </a:ext>
                </a:extLst>
              </a:tr>
              <a:tr h="203200">
                <a:tc>
                  <a:txBody>
                    <a:bodyPr/>
                    <a:lstStyle/>
                    <a:p>
                      <a:pPr algn="just" fontAlgn="ctr"/>
                      <a:r>
                        <a:rPr lang="en-US" sz="1600" u="none" strike="noStrike">
                          <a:effectLst/>
                          <a:latin typeface="Helvetica" pitchFamily="2" charset="0"/>
                        </a:rPr>
                        <a:t>U. Hawaii</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50,000</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dirty="0">
                          <a:effectLst/>
                          <a:latin typeface="Helvetica" pitchFamily="2" charset="0"/>
                        </a:rPr>
                        <a:t>35,000</a:t>
                      </a:r>
                      <a:endParaRPr lang="en-US" sz="1600" b="0" i="0" u="none" strike="noStrike" dirty="0">
                        <a:solidFill>
                          <a:srgbClr val="000000"/>
                        </a:solidFill>
                        <a:effectLst/>
                        <a:latin typeface="Helvetica" pitchFamily="2" charset="0"/>
                      </a:endParaRPr>
                    </a:p>
                  </a:txBody>
                  <a:tcPr marL="9525" marR="9525" marT="9525" marB="0" anchor="ctr"/>
                </a:tc>
                <a:tc>
                  <a:txBody>
                    <a:bodyPr/>
                    <a:lstStyle/>
                    <a:p>
                      <a:pPr algn="ctr" fontAlgn="ctr"/>
                      <a:r>
                        <a:rPr lang="en-US" sz="1600" u="none" strike="noStrike" dirty="0">
                          <a:effectLst/>
                          <a:latin typeface="Helvetica" pitchFamily="2" charset="0"/>
                        </a:rPr>
                        <a:t>70.0%</a:t>
                      </a:r>
                      <a:endParaRPr lang="en-US" sz="1600" b="0" i="0" u="none" strike="noStrike" dirty="0">
                        <a:solidFill>
                          <a:srgbClr val="000000"/>
                        </a:solidFill>
                        <a:effectLst/>
                        <a:latin typeface="Helvetica" pitchFamily="2" charset="0"/>
                      </a:endParaRPr>
                    </a:p>
                  </a:txBody>
                  <a:tcPr marL="9525" marR="9525" marT="9525" marB="0" anchor="ctr"/>
                </a:tc>
                <a:extLst>
                  <a:ext uri="{0D108BD9-81ED-4DB2-BD59-A6C34878D82A}">
                    <a16:rowId xmlns:a16="http://schemas.microsoft.com/office/drawing/2014/main" val="1219803097"/>
                  </a:ext>
                </a:extLst>
              </a:tr>
              <a:tr h="203200">
                <a:tc>
                  <a:txBody>
                    <a:bodyPr/>
                    <a:lstStyle/>
                    <a:p>
                      <a:pPr algn="just" fontAlgn="ctr"/>
                      <a:r>
                        <a:rPr lang="en-US" sz="1600" u="none" strike="noStrike">
                          <a:effectLst/>
                          <a:latin typeface="Helvetica" pitchFamily="2" charset="0"/>
                        </a:rPr>
                        <a:t>U. SC</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31,600</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a:effectLst/>
                          <a:latin typeface="Helvetica" pitchFamily="2" charset="0"/>
                        </a:rPr>
                        <a:t>23,724</a:t>
                      </a:r>
                      <a:endParaRPr lang="en-US" sz="1600" b="0" i="0" u="none" strike="noStrike">
                        <a:solidFill>
                          <a:srgbClr val="000000"/>
                        </a:solidFill>
                        <a:effectLst/>
                        <a:latin typeface="Helvetica" pitchFamily="2" charset="0"/>
                      </a:endParaRPr>
                    </a:p>
                  </a:txBody>
                  <a:tcPr marL="9525" marR="9525" marT="9525" marB="0" anchor="ctr"/>
                </a:tc>
                <a:tc>
                  <a:txBody>
                    <a:bodyPr/>
                    <a:lstStyle/>
                    <a:p>
                      <a:pPr algn="ctr" fontAlgn="ctr"/>
                      <a:r>
                        <a:rPr lang="en-US" sz="1600" u="none" strike="noStrike" dirty="0">
                          <a:effectLst/>
                          <a:latin typeface="Helvetica" pitchFamily="2" charset="0"/>
                        </a:rPr>
                        <a:t>75.1%</a:t>
                      </a:r>
                      <a:endParaRPr lang="en-US" sz="1600" b="0" i="0" u="none" strike="noStrike" dirty="0">
                        <a:solidFill>
                          <a:srgbClr val="000000"/>
                        </a:solidFill>
                        <a:effectLst/>
                        <a:latin typeface="Helvetica" pitchFamily="2" charset="0"/>
                      </a:endParaRPr>
                    </a:p>
                  </a:txBody>
                  <a:tcPr marL="9525" marR="9525" marT="9525" marB="0" anchor="ctr"/>
                </a:tc>
                <a:extLst>
                  <a:ext uri="{0D108BD9-81ED-4DB2-BD59-A6C34878D82A}">
                    <a16:rowId xmlns:a16="http://schemas.microsoft.com/office/drawing/2014/main" val="1558299024"/>
                  </a:ext>
                </a:extLst>
              </a:tr>
              <a:tr h="203200">
                <a:tc>
                  <a:txBody>
                    <a:bodyPr/>
                    <a:lstStyle/>
                    <a:p>
                      <a:pPr algn="just" fontAlgn="ctr"/>
                      <a:r>
                        <a:rPr lang="en-US" sz="1600" i="1" u="none" strike="noStrike">
                          <a:effectLst/>
                          <a:latin typeface="Helvetica" pitchFamily="2" charset="0"/>
                        </a:rPr>
                        <a:t>Total</a:t>
                      </a:r>
                      <a:endParaRPr lang="en-US" sz="1600" b="0" i="1" u="none" strike="noStrike">
                        <a:solidFill>
                          <a:srgbClr val="000000"/>
                        </a:solidFill>
                        <a:effectLst/>
                        <a:latin typeface="Helvetica" pitchFamily="2" charset="0"/>
                      </a:endParaRPr>
                    </a:p>
                  </a:txBody>
                  <a:tcPr marL="9525" marR="9525" marT="9525" marB="0" anchor="ctr"/>
                </a:tc>
                <a:tc>
                  <a:txBody>
                    <a:bodyPr/>
                    <a:lstStyle/>
                    <a:p>
                      <a:pPr algn="ctr" fontAlgn="ctr"/>
                      <a:r>
                        <a:rPr lang="en-US" sz="1600" i="1" u="none" strike="noStrike">
                          <a:effectLst/>
                          <a:latin typeface="Helvetica" pitchFamily="2" charset="0"/>
                        </a:rPr>
                        <a:t>461,500</a:t>
                      </a:r>
                      <a:endParaRPr lang="en-US" sz="1600" b="1" i="1" u="none" strike="noStrike">
                        <a:solidFill>
                          <a:srgbClr val="000000"/>
                        </a:solidFill>
                        <a:effectLst/>
                        <a:latin typeface="Helvetica" pitchFamily="2" charset="0"/>
                      </a:endParaRPr>
                    </a:p>
                  </a:txBody>
                  <a:tcPr marL="9525" marR="9525" marT="9525" marB="0" anchor="ctr"/>
                </a:tc>
                <a:tc>
                  <a:txBody>
                    <a:bodyPr/>
                    <a:lstStyle/>
                    <a:p>
                      <a:pPr algn="ctr" fontAlgn="ctr"/>
                      <a:r>
                        <a:rPr lang="en-US" sz="1600" i="1" u="none" strike="noStrike">
                          <a:effectLst/>
                          <a:latin typeface="Helvetica" pitchFamily="2" charset="0"/>
                        </a:rPr>
                        <a:t>321,740</a:t>
                      </a:r>
                      <a:endParaRPr lang="en-US" sz="1600" b="1" i="1" u="none" strike="noStrike">
                        <a:solidFill>
                          <a:srgbClr val="000000"/>
                        </a:solidFill>
                        <a:effectLst/>
                        <a:latin typeface="Helvetica" pitchFamily="2" charset="0"/>
                      </a:endParaRPr>
                    </a:p>
                  </a:txBody>
                  <a:tcPr marL="9525" marR="9525" marT="9525" marB="0" anchor="ctr"/>
                </a:tc>
                <a:tc>
                  <a:txBody>
                    <a:bodyPr/>
                    <a:lstStyle/>
                    <a:p>
                      <a:pPr algn="ctr" fontAlgn="ctr"/>
                      <a:r>
                        <a:rPr lang="en-US" sz="1600" i="1" u="none" strike="noStrike" dirty="0">
                          <a:effectLst/>
                          <a:latin typeface="Helvetica" pitchFamily="2" charset="0"/>
                        </a:rPr>
                        <a:t>69.7%</a:t>
                      </a:r>
                      <a:endParaRPr lang="en-US" sz="1600" b="0" i="1" u="none" strike="noStrike" dirty="0">
                        <a:solidFill>
                          <a:srgbClr val="000000"/>
                        </a:solidFill>
                        <a:effectLst/>
                        <a:latin typeface="Helvetica" pitchFamily="2" charset="0"/>
                      </a:endParaRPr>
                    </a:p>
                  </a:txBody>
                  <a:tcPr marL="9525" marR="9525" marT="9525" marB="0" anchor="ctr"/>
                </a:tc>
                <a:extLst>
                  <a:ext uri="{0D108BD9-81ED-4DB2-BD59-A6C34878D82A}">
                    <a16:rowId xmlns:a16="http://schemas.microsoft.com/office/drawing/2014/main" val="1297020504"/>
                  </a:ext>
                </a:extLst>
              </a:tr>
            </a:tbl>
          </a:graphicData>
        </a:graphic>
      </p:graphicFrame>
      <p:sp>
        <p:nvSpPr>
          <p:cNvPr id="10" name="TextBox 9">
            <a:extLst>
              <a:ext uri="{FF2B5EF4-FFF2-40B4-BE49-F238E27FC236}">
                <a16:creationId xmlns:a16="http://schemas.microsoft.com/office/drawing/2014/main" id="{FDA62261-5071-5543-BA3B-CBD5D3BB42F4}"/>
              </a:ext>
            </a:extLst>
          </p:cNvPr>
          <p:cNvSpPr txBox="1"/>
          <p:nvPr/>
        </p:nvSpPr>
        <p:spPr>
          <a:xfrm>
            <a:off x="633244" y="4974438"/>
            <a:ext cx="7506033" cy="1409980"/>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a:cs typeface="Arial"/>
              </a:rPr>
              <a:t>Please note that the rollover funds from FY18 are very small. There was some confusion in this regard due to slow reporting and, in two cases, PI grants being charged by universities rather than the R&amp;D accounts, but all these administrative issues are being addressed.</a:t>
            </a:r>
          </a:p>
        </p:txBody>
      </p:sp>
    </p:spTree>
    <p:extLst>
      <p:ext uri="{BB962C8B-B14F-4D97-AF65-F5344CB8AC3E}">
        <p14:creationId xmlns:p14="http://schemas.microsoft.com/office/powerpoint/2010/main" val="238827120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905758" y="2192470"/>
            <a:ext cx="7440264" cy="96605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algn="ctr" hangingPunct="1">
              <a:lnSpc>
                <a:spcPct val="100000"/>
              </a:lnSpc>
              <a:buClrTx/>
              <a:buFontTx/>
              <a:buNone/>
            </a:pPr>
            <a:r>
              <a:rPr lang="en-US" sz="3386" dirty="0">
                <a:solidFill>
                  <a:srgbClr val="006633"/>
                </a:solidFill>
                <a:latin typeface="Times New Roman" charset="0"/>
                <a:cs typeface="Arial" charset="0"/>
              </a:rPr>
              <a:t>Thank you!</a:t>
            </a:r>
          </a:p>
        </p:txBody>
      </p:sp>
      <p:sp>
        <p:nvSpPr>
          <p:cNvPr id="3" name="Slide Number Placeholder 2"/>
          <p:cNvSpPr>
            <a:spLocks noGrp="1"/>
          </p:cNvSpPr>
          <p:nvPr>
            <p:ph type="sldNum" sz="quarter" idx="12"/>
          </p:nvPr>
        </p:nvSpPr>
        <p:spPr/>
        <p:txBody>
          <a:bodyPr/>
          <a:lstStyle/>
          <a:p>
            <a:fld id="{8F85DECE-709F-5547-99FE-06FE97115E35}" type="slidenum">
              <a:rPr lang="en-US" smtClean="0"/>
              <a:t>58</a:t>
            </a:fld>
            <a:endParaRPr lang="en-US"/>
          </a:p>
        </p:txBody>
      </p:sp>
      <p:sp>
        <p:nvSpPr>
          <p:cNvPr id="2" name="Rectangle 1"/>
          <p:cNvSpPr/>
          <p:nvPr/>
        </p:nvSpPr>
        <p:spPr>
          <a:xfrm>
            <a:off x="1506172" y="4827059"/>
            <a:ext cx="6239435" cy="369332"/>
          </a:xfrm>
          <a:prstGeom prst="rect">
            <a:avLst/>
          </a:prstGeom>
        </p:spPr>
        <p:txBody>
          <a:bodyPr wrap="square">
            <a:spAutoFit/>
          </a:bodyPr>
          <a:lstStyle/>
          <a:p>
            <a:r>
              <a:rPr lang="en-US" dirty="0"/>
              <a:t>http://phynp6.phy-astr.gsu.edu/eRD14/</a:t>
            </a:r>
            <a:r>
              <a:rPr lang="en-US" dirty="0" err="1"/>
              <a:t>index.php</a:t>
            </a:r>
            <a:r>
              <a:rPr lang="en-US" dirty="0"/>
              <a:t>/</a:t>
            </a:r>
            <a:r>
              <a:rPr lang="en-US" dirty="0" err="1"/>
              <a:t>Main_Page</a:t>
            </a:r>
            <a:endParaRPr lang="en-US" dirty="0"/>
          </a:p>
        </p:txBody>
      </p:sp>
      <p:sp>
        <p:nvSpPr>
          <p:cNvPr id="5" name="Rectangle 4"/>
          <p:cNvSpPr/>
          <p:nvPr/>
        </p:nvSpPr>
        <p:spPr>
          <a:xfrm>
            <a:off x="1506171" y="4457727"/>
            <a:ext cx="6239435" cy="369332"/>
          </a:xfrm>
          <a:prstGeom prst="rect">
            <a:avLst/>
          </a:prstGeom>
        </p:spPr>
        <p:txBody>
          <a:bodyPr wrap="square">
            <a:spAutoFit/>
          </a:bodyPr>
          <a:lstStyle/>
          <a:p>
            <a:r>
              <a:rPr lang="en-US" dirty="0"/>
              <a:t>Also, please visit the eRD14 wiki</a:t>
            </a:r>
          </a:p>
        </p:txBody>
      </p:sp>
    </p:spTree>
    <p:extLst>
      <p:ext uri="{BB962C8B-B14F-4D97-AF65-F5344CB8AC3E}">
        <p14:creationId xmlns:p14="http://schemas.microsoft.com/office/powerpoint/2010/main" val="384352416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905758" y="2192470"/>
            <a:ext cx="7440264" cy="96605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algn="ctr" hangingPunct="1">
              <a:lnSpc>
                <a:spcPct val="100000"/>
              </a:lnSpc>
              <a:buClrTx/>
              <a:buFontTx/>
              <a:buNone/>
            </a:pPr>
            <a:r>
              <a:rPr lang="en-US" sz="3386" dirty="0">
                <a:solidFill>
                  <a:srgbClr val="006633"/>
                </a:solidFill>
                <a:latin typeface="Times New Roman" charset="0"/>
                <a:cs typeface="Arial" charset="0"/>
              </a:rPr>
              <a:t>Backup</a:t>
            </a:r>
          </a:p>
        </p:txBody>
      </p:sp>
      <p:sp>
        <p:nvSpPr>
          <p:cNvPr id="3" name="Slide Number Placeholder 2"/>
          <p:cNvSpPr>
            <a:spLocks noGrp="1"/>
          </p:cNvSpPr>
          <p:nvPr>
            <p:ph type="sldNum" sz="quarter" idx="12"/>
          </p:nvPr>
        </p:nvSpPr>
        <p:spPr/>
        <p:txBody>
          <a:bodyPr/>
          <a:lstStyle/>
          <a:p>
            <a:fld id="{8F85DECE-709F-5547-99FE-06FE97115E35}" type="slidenum">
              <a:rPr lang="en-US" smtClean="0"/>
              <a:t>59</a:t>
            </a:fld>
            <a:endParaRPr lang="en-US"/>
          </a:p>
        </p:txBody>
      </p:sp>
    </p:spTree>
    <p:extLst>
      <p:ext uri="{BB962C8B-B14F-4D97-AF65-F5344CB8AC3E}">
        <p14:creationId xmlns:p14="http://schemas.microsoft.com/office/powerpoint/2010/main" val="200030003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1443344" y="2192470"/>
            <a:ext cx="6472609" cy="96605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algn="ctr" hangingPunct="1">
              <a:lnSpc>
                <a:spcPct val="100000"/>
              </a:lnSpc>
              <a:buClrTx/>
              <a:buFontTx/>
              <a:buNone/>
            </a:pPr>
            <a:r>
              <a:rPr lang="en-US" sz="3386" dirty="0">
                <a:solidFill>
                  <a:srgbClr val="006633"/>
                </a:solidFill>
                <a:latin typeface="Times New Roman" charset="0"/>
                <a:cs typeface="Arial" charset="0"/>
              </a:rPr>
              <a:t>PID in the EIC concept detectors and integration of eRD14 systems</a:t>
            </a:r>
          </a:p>
        </p:txBody>
      </p:sp>
      <p:sp>
        <p:nvSpPr>
          <p:cNvPr id="3" name="Slide Number Placeholder 2"/>
          <p:cNvSpPr>
            <a:spLocks noGrp="1"/>
          </p:cNvSpPr>
          <p:nvPr>
            <p:ph type="sldNum" sz="quarter" idx="12"/>
          </p:nvPr>
        </p:nvSpPr>
        <p:spPr/>
        <p:txBody>
          <a:bodyPr/>
          <a:lstStyle/>
          <a:p>
            <a:fld id="{8F85DECE-709F-5547-99FE-06FE97115E35}" type="slidenum">
              <a:rPr lang="en-US" smtClean="0"/>
              <a:t>6</a:t>
            </a:fld>
            <a:endParaRPr lang="en-US"/>
          </a:p>
        </p:txBody>
      </p:sp>
    </p:spTree>
    <p:extLst>
      <p:ext uri="{BB962C8B-B14F-4D97-AF65-F5344CB8AC3E}">
        <p14:creationId xmlns:p14="http://schemas.microsoft.com/office/powerpoint/2010/main" val="69871642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8F85DECE-709F-5547-99FE-06FE97115E35}" type="slidenum">
              <a:rPr lang="en-US" smtClean="0"/>
              <a:t>60</a:t>
            </a:fld>
            <a:endParaRPr lang="en-US"/>
          </a:p>
        </p:txBody>
      </p:sp>
      <p:sp>
        <p:nvSpPr>
          <p:cNvPr id="3" name="TextBox 17"/>
          <p:cNvSpPr txBox="1">
            <a:spLocks noChangeArrowheads="1"/>
          </p:cNvSpPr>
          <p:nvPr/>
        </p:nvSpPr>
        <p:spPr bwMode="auto">
          <a:xfrm>
            <a:off x="397593" y="365989"/>
            <a:ext cx="85043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x-none" sz="2800" dirty="0">
                <a:solidFill>
                  <a:srgbClr val="008000"/>
                </a:solidFill>
                <a:latin typeface="Times New Roman" charset="0"/>
                <a:ea typeface="Times New Roman" charset="0"/>
                <a:cs typeface="Times New Roman" charset="0"/>
              </a:rPr>
              <a:t>Electronics </a:t>
            </a:r>
            <a:r>
              <a:rPr lang="mr-IN" altLang="x-none" sz="2800" dirty="0">
                <a:solidFill>
                  <a:srgbClr val="008000"/>
                </a:solidFill>
                <a:latin typeface="Times New Roman" charset="0"/>
                <a:ea typeface="Times New Roman" charset="0"/>
                <a:cs typeface="Times New Roman" charset="0"/>
              </a:rPr>
              <a:t>–</a:t>
            </a:r>
            <a:r>
              <a:rPr lang="en-US" altLang="x-none" sz="2800" dirty="0">
                <a:solidFill>
                  <a:srgbClr val="008000"/>
                </a:solidFill>
                <a:latin typeface="Times New Roman" charset="0"/>
                <a:ea typeface="Times New Roman" charset="0"/>
                <a:cs typeface="Times New Roman" charset="0"/>
              </a:rPr>
              <a:t> </a:t>
            </a:r>
            <a:r>
              <a:rPr lang="en-US" altLang="x-none" sz="2800" dirty="0" err="1">
                <a:solidFill>
                  <a:srgbClr val="008000"/>
                </a:solidFill>
                <a:latin typeface="Times New Roman" charset="0"/>
                <a:ea typeface="Times New Roman" charset="0"/>
                <a:cs typeface="Times New Roman" charset="0"/>
              </a:rPr>
              <a:t>Maroc</a:t>
            </a:r>
            <a:r>
              <a:rPr lang="en-US" altLang="x-none" sz="2800" dirty="0">
                <a:solidFill>
                  <a:srgbClr val="008000"/>
                </a:solidFill>
                <a:latin typeface="Times New Roman" charset="0"/>
                <a:ea typeface="Times New Roman" charset="0"/>
                <a:cs typeface="Times New Roman" charset="0"/>
              </a:rPr>
              <a:t> </a:t>
            </a:r>
            <a:r>
              <a:rPr lang="en-US" altLang="x-none" sz="2400" dirty="0">
                <a:solidFill>
                  <a:srgbClr val="008000"/>
                </a:solidFill>
                <a:latin typeface="Times New Roman" charset="0"/>
                <a:ea typeface="Times New Roman" charset="0"/>
                <a:cs typeface="Times New Roman" charset="0"/>
              </a:rPr>
              <a:t>(used for FY17-18 </a:t>
            </a:r>
            <a:r>
              <a:rPr lang="en-US" altLang="x-none" sz="2400" dirty="0" err="1">
                <a:solidFill>
                  <a:srgbClr val="008000"/>
                </a:solidFill>
                <a:latin typeface="Times New Roman" charset="0"/>
                <a:ea typeface="Times New Roman" charset="0"/>
                <a:cs typeface="Times New Roman" charset="0"/>
              </a:rPr>
              <a:t>mRICH</a:t>
            </a:r>
            <a:r>
              <a:rPr lang="en-US" altLang="x-none" sz="2400" dirty="0">
                <a:solidFill>
                  <a:srgbClr val="008000"/>
                </a:solidFill>
                <a:latin typeface="Times New Roman" charset="0"/>
                <a:ea typeface="Times New Roman" charset="0"/>
                <a:cs typeface="Times New Roman" charset="0"/>
              </a:rPr>
              <a:t> beam tests)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93" y="1485278"/>
            <a:ext cx="3494788" cy="2304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4085421" y="1423457"/>
            <a:ext cx="1428686" cy="1428686"/>
          </a:xfrm>
          <a:prstGeom prst="rect">
            <a:avLst/>
          </a:prstGeom>
        </p:spPr>
      </p:pic>
      <p:pic>
        <p:nvPicPr>
          <p:cNvPr id="6" name="Picture 5" descr="FPG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2381" y="2852143"/>
            <a:ext cx="2441575" cy="937391"/>
          </a:xfrm>
          <a:prstGeom prst="rect">
            <a:avLst/>
          </a:prstGeom>
        </p:spPr>
      </p:pic>
      <p:pic>
        <p:nvPicPr>
          <p:cNvPr id="7" name="Picture 6" descr="Service_SS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4842" y="1746580"/>
            <a:ext cx="1579381" cy="1903594"/>
          </a:xfrm>
          <a:prstGeom prst="rect">
            <a:avLst/>
          </a:prstGeom>
        </p:spPr>
      </p:pic>
      <p:sp>
        <p:nvSpPr>
          <p:cNvPr id="9" name="TextBox 8"/>
          <p:cNvSpPr txBox="1"/>
          <p:nvPr/>
        </p:nvSpPr>
        <p:spPr>
          <a:xfrm>
            <a:off x="7057638" y="1342177"/>
            <a:ext cx="1749197" cy="307777"/>
          </a:xfrm>
          <a:prstGeom prst="rect">
            <a:avLst/>
          </a:prstGeom>
          <a:noFill/>
        </p:spPr>
        <p:txBody>
          <a:bodyPr wrap="none" rtlCol="0">
            <a:spAutoFit/>
          </a:bodyPr>
          <a:lstStyle/>
          <a:p>
            <a:pPr algn="ctr"/>
            <a:r>
              <a:rPr lang="en-US" sz="1400" b="1" dirty="0"/>
              <a:t> SSP Fiber-Optic DAQ</a:t>
            </a:r>
          </a:p>
        </p:txBody>
      </p:sp>
      <p:sp>
        <p:nvSpPr>
          <p:cNvPr id="10" name="TextBox 9"/>
          <p:cNvSpPr txBox="1"/>
          <p:nvPr/>
        </p:nvSpPr>
        <p:spPr>
          <a:xfrm>
            <a:off x="5747547" y="1496065"/>
            <a:ext cx="804039" cy="738664"/>
          </a:xfrm>
          <a:prstGeom prst="rect">
            <a:avLst/>
          </a:prstGeom>
          <a:noFill/>
        </p:spPr>
        <p:txBody>
          <a:bodyPr wrap="none" rtlCol="0">
            <a:spAutoFit/>
          </a:bodyPr>
          <a:lstStyle/>
          <a:p>
            <a:pPr algn="ctr"/>
            <a:r>
              <a:rPr lang="en-US" sz="1400" b="1" dirty="0"/>
              <a:t>Adapter</a:t>
            </a:r>
          </a:p>
          <a:p>
            <a:pPr algn="ctr"/>
            <a:r>
              <a:rPr lang="en-US" sz="1400" b="1" dirty="0"/>
              <a:t>&amp; Asics</a:t>
            </a:r>
          </a:p>
          <a:p>
            <a:pPr algn="ctr"/>
            <a:r>
              <a:rPr lang="en-US" sz="1400" b="1" dirty="0"/>
              <a:t>Boards</a:t>
            </a:r>
          </a:p>
        </p:txBody>
      </p:sp>
      <p:sp>
        <p:nvSpPr>
          <p:cNvPr id="11" name="TextBox 10"/>
          <p:cNvSpPr txBox="1"/>
          <p:nvPr/>
        </p:nvSpPr>
        <p:spPr>
          <a:xfrm>
            <a:off x="6279352" y="2812865"/>
            <a:ext cx="630614" cy="523220"/>
          </a:xfrm>
          <a:prstGeom prst="rect">
            <a:avLst/>
          </a:prstGeom>
          <a:noFill/>
        </p:spPr>
        <p:txBody>
          <a:bodyPr wrap="none" rtlCol="0">
            <a:spAutoFit/>
          </a:bodyPr>
          <a:lstStyle/>
          <a:p>
            <a:pPr algn="ctr"/>
            <a:r>
              <a:rPr lang="en-US" sz="1400" b="1" dirty="0"/>
              <a:t>FPGA </a:t>
            </a:r>
          </a:p>
          <a:p>
            <a:pPr algn="ctr"/>
            <a:r>
              <a:rPr lang="en-US" sz="1400" b="1" dirty="0"/>
              <a:t>Board</a:t>
            </a:r>
          </a:p>
        </p:txBody>
      </p:sp>
      <p:sp>
        <p:nvSpPr>
          <p:cNvPr id="12" name="TextBox 11"/>
          <p:cNvSpPr txBox="1"/>
          <p:nvPr/>
        </p:nvSpPr>
        <p:spPr>
          <a:xfrm>
            <a:off x="533924" y="4240193"/>
            <a:ext cx="2698175" cy="1969770"/>
          </a:xfrm>
          <a:prstGeom prst="rect">
            <a:avLst/>
          </a:prstGeom>
          <a:noFill/>
        </p:spPr>
        <p:txBody>
          <a:bodyPr wrap="none" rtlCol="0">
            <a:spAutoFit/>
          </a:bodyPr>
          <a:lstStyle/>
          <a:p>
            <a:r>
              <a:rPr lang="en-US" b="1" dirty="0" err="1">
                <a:solidFill>
                  <a:srgbClr val="0000FF"/>
                </a:solidFill>
              </a:rPr>
              <a:t>SiPMs</a:t>
            </a:r>
            <a:endParaRPr lang="en-US" b="1" dirty="0">
              <a:solidFill>
                <a:srgbClr val="0000FF"/>
              </a:solidFill>
            </a:endParaRPr>
          </a:p>
          <a:p>
            <a:endParaRPr lang="en-US" sz="1000" dirty="0">
              <a:solidFill>
                <a:srgbClr val="0000FF"/>
              </a:solidFill>
            </a:endParaRPr>
          </a:p>
          <a:p>
            <a:r>
              <a:rPr lang="en-US" sz="1400" dirty="0">
                <a:solidFill>
                  <a:srgbClr val="4CDE41"/>
                </a:solidFill>
                <a:latin typeface="Zapf Dingbats"/>
                <a:ea typeface="Zapf Dingbats"/>
                <a:cs typeface="Zapf Dingbats"/>
                <a:sym typeface="Zapf Dingbats"/>
              </a:rPr>
              <a:t>✓  </a:t>
            </a:r>
            <a:r>
              <a:rPr lang="en-US" sz="1400" dirty="0"/>
              <a:t>Mass production technology</a:t>
            </a:r>
          </a:p>
          <a:p>
            <a:r>
              <a:rPr lang="en-US" sz="1400" dirty="0">
                <a:solidFill>
                  <a:srgbClr val="4CDE41"/>
                </a:solidFill>
                <a:latin typeface="Zapf Dingbats"/>
                <a:ea typeface="Zapf Dingbats"/>
                <a:cs typeface="Zapf Dingbats"/>
                <a:sym typeface="Zapf Dingbats"/>
              </a:rPr>
              <a:t>✓  </a:t>
            </a:r>
            <a:r>
              <a:rPr lang="en-US" sz="1400" dirty="0"/>
              <a:t>Photon counting</a:t>
            </a:r>
          </a:p>
          <a:p>
            <a:r>
              <a:rPr lang="en-US" sz="1400" dirty="0">
                <a:solidFill>
                  <a:srgbClr val="4CDE41"/>
                </a:solidFill>
                <a:latin typeface="Zapf Dingbats"/>
                <a:ea typeface="Zapf Dingbats"/>
                <a:cs typeface="Zapf Dingbats"/>
                <a:sym typeface="Zapf Dingbats"/>
              </a:rPr>
              <a:t>✓  </a:t>
            </a:r>
            <a:r>
              <a:rPr lang="en-US" sz="1400" dirty="0"/>
              <a:t>Excellent time resolution</a:t>
            </a:r>
          </a:p>
          <a:p>
            <a:r>
              <a:rPr lang="en-US" sz="1400" dirty="0">
                <a:solidFill>
                  <a:srgbClr val="4CDE41"/>
                </a:solidFill>
                <a:latin typeface="Zapf Dingbats"/>
                <a:ea typeface="Zapf Dingbats"/>
                <a:cs typeface="Zapf Dingbats"/>
                <a:sym typeface="Zapf Dingbats"/>
              </a:rPr>
              <a:t>✓  </a:t>
            </a:r>
            <a:r>
              <a:rPr lang="en-US" sz="1400" dirty="0"/>
              <a:t>Compatible with magnetic field</a:t>
            </a:r>
          </a:p>
          <a:p>
            <a:r>
              <a:rPr lang="en-US" sz="1000" dirty="0"/>
              <a:t> </a:t>
            </a:r>
          </a:p>
          <a:p>
            <a:r>
              <a:rPr lang="en-US" sz="1400" dirty="0">
                <a:solidFill>
                  <a:srgbClr val="FF0000"/>
                </a:solidFill>
                <a:latin typeface="Zapf Dingbats"/>
                <a:ea typeface="Zapf Dingbats"/>
                <a:cs typeface="Zapf Dingbats"/>
                <a:sym typeface="Zapf Dingbats"/>
              </a:rPr>
              <a:t>✓</a:t>
            </a:r>
            <a:r>
              <a:rPr lang="en-US" sz="1400" dirty="0">
                <a:solidFill>
                  <a:srgbClr val="4CDE41"/>
                </a:solidFill>
                <a:latin typeface="Zapf Dingbats"/>
                <a:ea typeface="Zapf Dingbats"/>
                <a:cs typeface="Zapf Dingbats"/>
                <a:sym typeface="Zapf Dingbats"/>
              </a:rPr>
              <a:t>  </a:t>
            </a:r>
            <a:r>
              <a:rPr lang="en-US" sz="1400" dirty="0"/>
              <a:t>High dark rate </a:t>
            </a:r>
            <a:endParaRPr lang="en-US" sz="1400" dirty="0">
              <a:sym typeface="Wingdings"/>
            </a:endParaRPr>
          </a:p>
          <a:p>
            <a:r>
              <a:rPr lang="en-US" sz="1400" dirty="0">
                <a:solidFill>
                  <a:srgbClr val="FF0000"/>
                </a:solidFill>
                <a:latin typeface="Zapf Dingbats"/>
                <a:ea typeface="Zapf Dingbats"/>
                <a:cs typeface="Zapf Dingbats"/>
                <a:sym typeface="Zapf Dingbats"/>
              </a:rPr>
              <a:t>✓</a:t>
            </a:r>
            <a:r>
              <a:rPr lang="en-US" sz="1400" dirty="0">
                <a:solidFill>
                  <a:srgbClr val="4CDE41"/>
                </a:solidFill>
                <a:latin typeface="Zapf Dingbats"/>
                <a:ea typeface="Zapf Dingbats"/>
                <a:cs typeface="Zapf Dingbats"/>
                <a:sym typeface="Zapf Dingbats"/>
              </a:rPr>
              <a:t>  </a:t>
            </a:r>
            <a:r>
              <a:rPr lang="en-US" sz="1400" dirty="0">
                <a:sym typeface="Wingdings"/>
              </a:rPr>
              <a:t>Low radiation tolerance</a:t>
            </a:r>
            <a:endParaRPr lang="en-US" sz="1400" dirty="0"/>
          </a:p>
        </p:txBody>
      </p:sp>
      <p:sp>
        <p:nvSpPr>
          <p:cNvPr id="13" name="TextBox 12"/>
          <p:cNvSpPr txBox="1"/>
          <p:nvPr/>
        </p:nvSpPr>
        <p:spPr>
          <a:xfrm>
            <a:off x="3022668" y="5727781"/>
            <a:ext cx="2046917" cy="307777"/>
          </a:xfrm>
          <a:prstGeom prst="rect">
            <a:avLst/>
          </a:prstGeom>
          <a:noFill/>
        </p:spPr>
        <p:txBody>
          <a:bodyPr wrap="none" rtlCol="0">
            <a:spAutoFit/>
          </a:bodyPr>
          <a:lstStyle/>
          <a:p>
            <a:r>
              <a:rPr lang="en-US" sz="1400" dirty="0"/>
              <a:t>Work at low temperature</a:t>
            </a:r>
          </a:p>
        </p:txBody>
      </p:sp>
      <p:sp>
        <p:nvSpPr>
          <p:cNvPr id="14" name="Right Brace 13"/>
          <p:cNvSpPr/>
          <p:nvPr/>
        </p:nvSpPr>
        <p:spPr>
          <a:xfrm>
            <a:off x="2707640" y="5698790"/>
            <a:ext cx="203200" cy="37971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6" name="Picture 15" descr="SIPM_matrix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6059" y="4372364"/>
            <a:ext cx="1560776" cy="1857940"/>
          </a:xfrm>
          <a:prstGeom prst="rect">
            <a:avLst/>
          </a:prstGeom>
        </p:spPr>
      </p:pic>
      <p:pic>
        <p:nvPicPr>
          <p:cNvPr id="17" name="Picture 16" descr="SIPM_matrix_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1931" y="4464000"/>
            <a:ext cx="3003499" cy="1128457"/>
          </a:xfrm>
          <a:prstGeom prst="rect">
            <a:avLst/>
          </a:prstGeom>
        </p:spPr>
      </p:pic>
      <p:sp>
        <p:nvSpPr>
          <p:cNvPr id="18" name="TextBox 17"/>
          <p:cNvSpPr txBox="1"/>
          <p:nvPr/>
        </p:nvSpPr>
        <p:spPr>
          <a:xfrm>
            <a:off x="462045" y="1010245"/>
            <a:ext cx="2483821" cy="369332"/>
          </a:xfrm>
          <a:prstGeom prst="rect">
            <a:avLst/>
          </a:prstGeom>
          <a:noFill/>
        </p:spPr>
        <p:txBody>
          <a:bodyPr wrap="none" rtlCol="0">
            <a:spAutoFit/>
          </a:bodyPr>
          <a:lstStyle/>
          <a:p>
            <a:r>
              <a:rPr lang="en-US" b="1" dirty="0">
                <a:solidFill>
                  <a:srgbClr val="0000FF"/>
                </a:solidFill>
              </a:rPr>
              <a:t>CLAS12 RICH electronics</a:t>
            </a:r>
          </a:p>
        </p:txBody>
      </p:sp>
    </p:spTree>
    <p:extLst>
      <p:ext uri="{BB962C8B-B14F-4D97-AF65-F5344CB8AC3E}">
        <p14:creationId xmlns:p14="http://schemas.microsoft.com/office/powerpoint/2010/main" val="347017450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610"/>
            <a:ext cx="8229600" cy="645060"/>
          </a:xfrm>
        </p:spPr>
        <p:txBody>
          <a:bodyPr>
            <a:normAutofit/>
          </a:bodyPr>
          <a:lstStyle/>
          <a:p>
            <a:pPr algn="l"/>
            <a:r>
              <a:rPr lang="en-US" altLang="x-none" sz="2700" dirty="0">
                <a:solidFill>
                  <a:srgbClr val="008000"/>
                </a:solidFill>
                <a:latin typeface="Times New Roman" charset="0"/>
                <a:ea typeface="Times New Roman" charset="0"/>
                <a:cs typeface="Times New Roman" charset="0"/>
              </a:rPr>
              <a:t>Electronics </a:t>
            </a:r>
            <a:r>
              <a:rPr lang="mr-IN" altLang="x-none" sz="2700" dirty="0">
                <a:solidFill>
                  <a:srgbClr val="008000"/>
                </a:solidFill>
                <a:latin typeface="Times New Roman" charset="0"/>
                <a:ea typeface="Times New Roman" charset="0"/>
                <a:cs typeface="Times New Roman" charset="0"/>
              </a:rPr>
              <a:t>–</a:t>
            </a:r>
            <a:r>
              <a:rPr lang="en-US" altLang="x-none" sz="2700" dirty="0">
                <a:solidFill>
                  <a:srgbClr val="008000"/>
                </a:solidFill>
                <a:latin typeface="Times New Roman" charset="0"/>
                <a:ea typeface="Times New Roman" charset="0"/>
                <a:cs typeface="Times New Roman" charset="0"/>
              </a:rPr>
              <a:t> TARGETX</a:t>
            </a:r>
          </a:p>
        </p:txBody>
      </p:sp>
      <p:sp>
        <p:nvSpPr>
          <p:cNvPr id="3" name="Content Placeholder 2"/>
          <p:cNvSpPr>
            <a:spLocks noGrp="1"/>
          </p:cNvSpPr>
          <p:nvPr>
            <p:ph idx="1"/>
          </p:nvPr>
        </p:nvSpPr>
        <p:spPr>
          <a:xfrm>
            <a:off x="642938" y="1071562"/>
            <a:ext cx="8229600" cy="5284788"/>
          </a:xfrm>
        </p:spPr>
        <p:txBody>
          <a:bodyPr>
            <a:noAutofit/>
          </a:bodyPr>
          <a:lstStyle/>
          <a:p>
            <a:r>
              <a:rPr lang="en-US" sz="1600" dirty="0">
                <a:latin typeface="Arial" charset="0"/>
                <a:ea typeface="Arial" charset="0"/>
                <a:cs typeface="Arial" charset="0"/>
              </a:rPr>
              <a:t>1</a:t>
            </a:r>
            <a:r>
              <a:rPr lang="en-US" sz="1600" baseline="30000" dirty="0">
                <a:latin typeface="Arial" charset="0"/>
                <a:ea typeface="Arial" charset="0"/>
                <a:cs typeface="Arial" charset="0"/>
              </a:rPr>
              <a:t>st</a:t>
            </a:r>
            <a:r>
              <a:rPr lang="en-US" sz="1600" dirty="0">
                <a:latin typeface="Arial" charset="0"/>
                <a:ea typeface="Arial" charset="0"/>
                <a:cs typeface="Arial" charset="0"/>
              </a:rPr>
              <a:t> generation 1024 channel compact readout for the </a:t>
            </a:r>
            <a:r>
              <a:rPr lang="en-US" sz="1600" dirty="0" err="1">
                <a:latin typeface="Arial" charset="0"/>
                <a:ea typeface="Arial" charset="0"/>
                <a:cs typeface="Arial" charset="0"/>
              </a:rPr>
              <a:t>mRICH</a:t>
            </a:r>
            <a:r>
              <a:rPr lang="en-US" sz="1600" dirty="0">
                <a:latin typeface="Arial" charset="0"/>
                <a:ea typeface="Arial" charset="0"/>
                <a:cs typeface="Arial" charset="0"/>
              </a:rPr>
              <a:t> prototype (and </a:t>
            </a:r>
            <a:r>
              <a:rPr lang="en-US" sz="1600" dirty="0" err="1">
                <a:latin typeface="Arial" charset="0"/>
                <a:ea typeface="Arial" charset="0"/>
                <a:cs typeface="Arial" charset="0"/>
              </a:rPr>
              <a:t>hodoscope</a:t>
            </a:r>
            <a:r>
              <a:rPr lang="en-US" sz="1600" dirty="0">
                <a:latin typeface="Arial" charset="0"/>
                <a:ea typeface="Arial" charset="0"/>
                <a:cs typeface="Arial" charset="0"/>
              </a:rPr>
              <a:t>) based on existing TARGETX chip:</a:t>
            </a:r>
          </a:p>
          <a:p>
            <a:pPr lvl="1"/>
            <a:r>
              <a:rPr lang="en-US" sz="1600" dirty="0">
                <a:latin typeface="Arial" charset="0"/>
                <a:ea typeface="Arial" charset="0"/>
                <a:cs typeface="Arial" charset="0"/>
              </a:rPr>
              <a:t>Initial sensor: 4 x H13700 </a:t>
            </a:r>
            <a:r>
              <a:rPr lang="en-US" sz="1600" dirty="0" err="1">
                <a:latin typeface="Arial" charset="0"/>
                <a:ea typeface="Arial" charset="0"/>
                <a:cs typeface="Arial" charset="0"/>
              </a:rPr>
              <a:t>MaPMTs</a:t>
            </a:r>
            <a:r>
              <a:rPr lang="en-US" sz="1600" dirty="0">
                <a:latin typeface="Arial" charset="0"/>
                <a:ea typeface="Arial" charset="0"/>
                <a:cs typeface="Arial" charset="0"/>
              </a:rPr>
              <a:t>, each with 256 channels</a:t>
            </a:r>
          </a:p>
          <a:p>
            <a:pPr lvl="1"/>
            <a:r>
              <a:rPr lang="en-US" sz="1600" dirty="0">
                <a:latin typeface="Arial" charset="0"/>
                <a:ea typeface="Arial" charset="0"/>
                <a:cs typeface="Arial" charset="0"/>
              </a:rPr>
              <a:t>1 </a:t>
            </a:r>
            <a:r>
              <a:rPr lang="en-US" sz="1600" dirty="0" err="1">
                <a:latin typeface="Arial" charset="0"/>
                <a:ea typeface="Arial" charset="0"/>
                <a:cs typeface="Arial" charset="0"/>
              </a:rPr>
              <a:t>GSa</a:t>
            </a:r>
            <a:r>
              <a:rPr lang="en-US" sz="1600" dirty="0">
                <a:latin typeface="Arial" charset="0"/>
                <a:ea typeface="Arial" charset="0"/>
                <a:cs typeface="Arial" charset="0"/>
              </a:rPr>
              <a:t>/s full waveform sampling</a:t>
            </a:r>
          </a:p>
          <a:p>
            <a:pPr lvl="1"/>
            <a:r>
              <a:rPr lang="en-US" sz="1600" dirty="0">
                <a:latin typeface="Arial" charset="0"/>
                <a:ea typeface="Arial" charset="0"/>
                <a:cs typeface="Arial" charset="0"/>
              </a:rPr>
              <a:t>16 us trigger buffer</a:t>
            </a:r>
          </a:p>
          <a:p>
            <a:pPr lvl="1"/>
            <a:r>
              <a:rPr lang="en-US" sz="1600" dirty="0">
                <a:latin typeface="Arial" charset="0"/>
                <a:ea typeface="Arial" charset="0"/>
                <a:cs typeface="Arial" charset="0"/>
              </a:rPr>
              <a:t>16 channels</a:t>
            </a:r>
          </a:p>
          <a:p>
            <a:pPr lvl="1"/>
            <a:r>
              <a:rPr lang="en-US" sz="1600" dirty="0">
                <a:latin typeface="Arial" charset="0"/>
                <a:ea typeface="Arial" charset="0"/>
                <a:cs typeface="Arial" charset="0"/>
              </a:rPr>
              <a:t>Built-in comparator generates trigger primitives</a:t>
            </a:r>
          </a:p>
          <a:p>
            <a:pPr lvl="1"/>
            <a:r>
              <a:rPr lang="en-US" sz="1600" dirty="0">
                <a:latin typeface="Arial" charset="0"/>
                <a:ea typeface="Arial" charset="0"/>
                <a:cs typeface="Arial" charset="0"/>
              </a:rPr>
              <a:t>Low cost 250nm CMOS</a:t>
            </a:r>
          </a:p>
          <a:p>
            <a:pPr lvl="1"/>
            <a:r>
              <a:rPr lang="en-US" sz="1600" dirty="0">
                <a:latin typeface="Arial" charset="0"/>
                <a:ea typeface="Arial" charset="0"/>
                <a:cs typeface="Arial" charset="0"/>
              </a:rPr>
              <a:t>Readout close to PMT avoids costly cabling and amplification</a:t>
            </a:r>
          </a:p>
          <a:p>
            <a:endParaRPr lang="en-US" sz="1600" dirty="0">
              <a:latin typeface="Arial" charset="0"/>
              <a:ea typeface="Arial" charset="0"/>
              <a:cs typeface="Arial" charset="0"/>
            </a:endParaRPr>
          </a:p>
          <a:p>
            <a:r>
              <a:rPr lang="en-US" sz="1600" dirty="0">
                <a:latin typeface="Arial" charset="0"/>
                <a:ea typeface="Arial" charset="0"/>
                <a:cs typeface="Arial" charset="0"/>
              </a:rPr>
              <a:t>Technology already used in 3 projects – developed FW/SW base:</a:t>
            </a:r>
          </a:p>
          <a:p>
            <a:pPr lvl="1"/>
            <a:r>
              <a:rPr lang="en-US" sz="1600" dirty="0">
                <a:latin typeface="Arial" charset="0"/>
                <a:ea typeface="Arial" charset="0"/>
                <a:cs typeface="Arial" charset="0"/>
              </a:rPr>
              <a:t>Belle II KLM upgrade, ~20k </a:t>
            </a:r>
            <a:r>
              <a:rPr lang="en-US" sz="1600" dirty="0" err="1">
                <a:latin typeface="Arial" charset="0"/>
                <a:ea typeface="Arial" charset="0"/>
                <a:cs typeface="Arial" charset="0"/>
              </a:rPr>
              <a:t>SiPM</a:t>
            </a:r>
            <a:r>
              <a:rPr lang="en-US" sz="1600" dirty="0">
                <a:latin typeface="Arial" charset="0"/>
                <a:ea typeface="Arial" charset="0"/>
                <a:cs typeface="Arial" charset="0"/>
              </a:rPr>
              <a:t> channels</a:t>
            </a:r>
          </a:p>
          <a:p>
            <a:pPr lvl="1"/>
            <a:r>
              <a:rPr lang="en-US" sz="1600" dirty="0">
                <a:latin typeface="Arial" charset="0"/>
                <a:ea typeface="Arial" charset="0"/>
                <a:cs typeface="Arial" charset="0"/>
              </a:rPr>
              <a:t>Borehole Muon Detector (BMD) prototype: ~100 </a:t>
            </a:r>
            <a:r>
              <a:rPr lang="en-US" sz="1600" dirty="0" err="1">
                <a:latin typeface="Arial" charset="0"/>
                <a:ea typeface="Arial" charset="0"/>
                <a:cs typeface="Arial" charset="0"/>
              </a:rPr>
              <a:t>SiPM</a:t>
            </a:r>
            <a:r>
              <a:rPr lang="en-US" sz="1600" dirty="0">
                <a:latin typeface="Arial" charset="0"/>
                <a:ea typeface="Arial" charset="0"/>
                <a:cs typeface="Arial" charset="0"/>
              </a:rPr>
              <a:t> channels</a:t>
            </a:r>
          </a:p>
          <a:p>
            <a:pPr lvl="1"/>
            <a:r>
              <a:rPr lang="en-US" sz="1600" dirty="0">
                <a:latin typeface="Arial" charset="0"/>
                <a:ea typeface="Arial" charset="0"/>
                <a:cs typeface="Arial" charset="0"/>
              </a:rPr>
              <a:t>Hawaii Muon Beamline (HMB): ~60 </a:t>
            </a:r>
            <a:r>
              <a:rPr lang="en-US" sz="1600" dirty="0" err="1">
                <a:latin typeface="Arial" charset="0"/>
                <a:ea typeface="Arial" charset="0"/>
                <a:cs typeface="Arial" charset="0"/>
              </a:rPr>
              <a:t>SiPM</a:t>
            </a:r>
            <a:r>
              <a:rPr lang="en-US" sz="1600" dirty="0">
                <a:latin typeface="Arial" charset="0"/>
                <a:ea typeface="Arial" charset="0"/>
                <a:cs typeface="Arial" charset="0"/>
              </a:rPr>
              <a:t> channels</a:t>
            </a:r>
          </a:p>
          <a:p>
            <a:pPr lvl="1"/>
            <a:r>
              <a:rPr lang="en-US" sz="1600" dirty="0">
                <a:latin typeface="Arial" charset="0"/>
                <a:ea typeface="Arial" charset="0"/>
                <a:cs typeface="Arial" charset="0"/>
              </a:rPr>
              <a:t>Cherenkov Telescope Array (CTA) ~2k </a:t>
            </a:r>
            <a:r>
              <a:rPr lang="en-US" sz="1600" dirty="0" err="1">
                <a:latin typeface="Arial" charset="0"/>
                <a:ea typeface="Arial" charset="0"/>
                <a:cs typeface="Arial" charset="0"/>
              </a:rPr>
              <a:t>SiPM</a:t>
            </a:r>
            <a:r>
              <a:rPr lang="en-US" sz="1600" dirty="0">
                <a:latin typeface="Arial" charset="0"/>
                <a:ea typeface="Arial" charset="0"/>
                <a:cs typeface="Arial" charset="0"/>
              </a:rPr>
              <a:t> or PMT /telescope</a:t>
            </a:r>
          </a:p>
          <a:p>
            <a:pPr marL="0" indent="0">
              <a:buNone/>
            </a:pPr>
            <a:endParaRPr lang="en-US" sz="1600" dirty="0">
              <a:latin typeface="Arial" charset="0"/>
              <a:ea typeface="Arial" charset="0"/>
              <a:cs typeface="Arial" charset="0"/>
            </a:endParaRPr>
          </a:p>
          <a:p>
            <a:r>
              <a:rPr lang="en-US" sz="1600" dirty="0">
                <a:latin typeface="Arial" charset="0"/>
                <a:ea typeface="Arial" charset="0"/>
                <a:cs typeface="Arial" charset="0"/>
              </a:rPr>
              <a:t>Firmware development underway at Hawaii and </a:t>
            </a:r>
            <a:r>
              <a:rPr lang="en-US" sz="1600" dirty="0" err="1">
                <a:latin typeface="Arial" charset="0"/>
                <a:ea typeface="Arial" charset="0"/>
                <a:cs typeface="Arial" charset="0"/>
              </a:rPr>
              <a:t>Nalu</a:t>
            </a:r>
            <a:r>
              <a:rPr lang="en-US" sz="1600" dirty="0">
                <a:latin typeface="Arial" charset="0"/>
                <a:ea typeface="Arial" charset="0"/>
                <a:cs typeface="Arial" charset="0"/>
              </a:rPr>
              <a:t> Scientific</a:t>
            </a:r>
          </a:p>
          <a:p>
            <a:pPr lvl="1"/>
            <a:endParaRPr lang="en-US" sz="2600" dirty="0">
              <a:latin typeface="Arial" charset="0"/>
              <a:ea typeface="Arial" charset="0"/>
              <a:cs typeface="Arial" charset="0"/>
            </a:endParaRPr>
          </a:p>
        </p:txBody>
      </p:sp>
      <p:sp>
        <p:nvSpPr>
          <p:cNvPr id="4" name="Slide Number Placeholder 3"/>
          <p:cNvSpPr>
            <a:spLocks noGrp="1"/>
          </p:cNvSpPr>
          <p:nvPr>
            <p:ph type="sldNum" sz="quarter" idx="12"/>
          </p:nvPr>
        </p:nvSpPr>
        <p:spPr/>
        <p:txBody>
          <a:bodyPr/>
          <a:lstStyle/>
          <a:p>
            <a:fld id="{13D7FEAE-4578-4C37-84C5-8912DDC3949F}" type="slidenum">
              <a:rPr lang="en-US" smtClean="0"/>
              <a:t>61</a:t>
            </a:fld>
            <a:endParaRPr lang="en-US"/>
          </a:p>
        </p:txBody>
      </p:sp>
    </p:spTree>
    <p:extLst>
      <p:ext uri="{BB962C8B-B14F-4D97-AF65-F5344CB8AC3E}">
        <p14:creationId xmlns:p14="http://schemas.microsoft.com/office/powerpoint/2010/main" val="1866680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19609" y="1219335"/>
            <a:ext cx="1548244" cy="276999"/>
          </a:xfrm>
          <a:prstGeom prst="rect">
            <a:avLst/>
          </a:prstGeom>
          <a:solidFill>
            <a:srgbClr val="00E100"/>
          </a:solidFill>
          <a:ln w="9525">
            <a:solidFill>
              <a:schemeClr val="bg2">
                <a:lumMod val="10000"/>
                <a:alpha val="63000"/>
              </a:schemeClr>
            </a:solidFill>
          </a:ln>
        </p:spPr>
        <p:txBody>
          <a:bodyPr wrap="none" rtlCol="0">
            <a:spAutoFit/>
          </a:bodyPr>
          <a:lstStyle/>
          <a:p>
            <a:r>
              <a:rPr lang="en-US" sz="1200" dirty="0" err="1">
                <a:solidFill>
                  <a:srgbClr val="FFFFFF"/>
                </a:solidFill>
              </a:rPr>
              <a:t>hadronic</a:t>
            </a:r>
            <a:r>
              <a:rPr lang="en-US" sz="1200" dirty="0">
                <a:solidFill>
                  <a:srgbClr val="FFFFFF"/>
                </a:solidFill>
              </a:rPr>
              <a:t> calorimeters</a:t>
            </a:r>
          </a:p>
        </p:txBody>
      </p:sp>
      <p:sp>
        <p:nvSpPr>
          <p:cNvPr id="42" name="TextBox 41"/>
          <p:cNvSpPr txBox="1"/>
          <p:nvPr/>
        </p:nvSpPr>
        <p:spPr>
          <a:xfrm>
            <a:off x="7696009" y="1219336"/>
            <a:ext cx="1295321" cy="276999"/>
          </a:xfrm>
          <a:prstGeom prst="rect">
            <a:avLst/>
          </a:prstGeom>
          <a:solidFill>
            <a:srgbClr val="E006D5">
              <a:alpha val="64000"/>
            </a:srgbClr>
          </a:solidFill>
          <a:ln w="9525">
            <a:solidFill>
              <a:schemeClr val="bg2">
                <a:lumMod val="10000"/>
                <a:alpha val="63000"/>
              </a:schemeClr>
            </a:solidFill>
          </a:ln>
        </p:spPr>
        <p:txBody>
          <a:bodyPr wrap="square" rtlCol="0">
            <a:spAutoFit/>
          </a:bodyPr>
          <a:lstStyle/>
          <a:p>
            <a:pPr algn="ctr"/>
            <a:r>
              <a:rPr lang="en-US" sz="1200" dirty="0">
                <a:solidFill>
                  <a:srgbClr val="FFFFFF"/>
                </a:solidFill>
              </a:rPr>
              <a:t>RICH detectors</a:t>
            </a:r>
          </a:p>
        </p:txBody>
      </p:sp>
      <p:sp>
        <p:nvSpPr>
          <p:cNvPr id="43" name="TextBox 42"/>
          <p:cNvSpPr txBox="1"/>
          <p:nvPr/>
        </p:nvSpPr>
        <p:spPr>
          <a:xfrm>
            <a:off x="76476" y="6095837"/>
            <a:ext cx="1107354" cy="276999"/>
          </a:xfrm>
          <a:prstGeom prst="rect">
            <a:avLst/>
          </a:prstGeom>
          <a:solidFill>
            <a:srgbClr val="F2FF5F"/>
          </a:solidFill>
          <a:ln w="9525">
            <a:solidFill>
              <a:schemeClr val="bg2">
                <a:lumMod val="10000"/>
                <a:alpha val="63000"/>
              </a:schemeClr>
            </a:solidFill>
          </a:ln>
        </p:spPr>
        <p:txBody>
          <a:bodyPr wrap="none" rtlCol="0">
            <a:spAutoFit/>
          </a:bodyPr>
          <a:lstStyle/>
          <a:p>
            <a:r>
              <a:rPr lang="en-US" sz="1200" dirty="0">
                <a:solidFill>
                  <a:srgbClr val="1E1C11"/>
                </a:solidFill>
              </a:rPr>
              <a:t>silicon trackers</a:t>
            </a:r>
          </a:p>
        </p:txBody>
      </p:sp>
      <p:sp>
        <p:nvSpPr>
          <p:cNvPr id="44" name="TextBox 43"/>
          <p:cNvSpPr txBox="1"/>
          <p:nvPr/>
        </p:nvSpPr>
        <p:spPr>
          <a:xfrm>
            <a:off x="1981359" y="6095837"/>
            <a:ext cx="1018805" cy="276999"/>
          </a:xfrm>
          <a:prstGeom prst="rect">
            <a:avLst/>
          </a:prstGeom>
          <a:solidFill>
            <a:srgbClr val="FFD63F"/>
          </a:solidFill>
          <a:ln w="9525">
            <a:solidFill>
              <a:schemeClr val="bg2">
                <a:lumMod val="10000"/>
                <a:alpha val="63000"/>
              </a:schemeClr>
            </a:solidFill>
          </a:ln>
        </p:spPr>
        <p:txBody>
          <a:bodyPr wrap="none" rtlCol="0">
            <a:spAutoFit/>
          </a:bodyPr>
          <a:lstStyle/>
          <a:p>
            <a:r>
              <a:rPr lang="en-US" sz="1200" dirty="0">
                <a:solidFill>
                  <a:srgbClr val="1E1C11"/>
                </a:solidFill>
              </a:rPr>
              <a:t>GEM trackers</a:t>
            </a:r>
          </a:p>
        </p:txBody>
      </p:sp>
      <p:sp>
        <p:nvSpPr>
          <p:cNvPr id="45" name="TextBox 44"/>
          <p:cNvSpPr txBox="1"/>
          <p:nvPr/>
        </p:nvSpPr>
        <p:spPr>
          <a:xfrm>
            <a:off x="5791125" y="6095837"/>
            <a:ext cx="1441870" cy="276999"/>
          </a:xfrm>
          <a:prstGeom prst="rect">
            <a:avLst/>
          </a:prstGeom>
          <a:solidFill>
            <a:schemeClr val="bg1">
              <a:lumMod val="85000"/>
            </a:schemeClr>
          </a:solidFill>
          <a:ln w="9525">
            <a:solidFill>
              <a:schemeClr val="bg2">
                <a:lumMod val="10000"/>
                <a:alpha val="63000"/>
              </a:schemeClr>
            </a:solidFill>
          </a:ln>
        </p:spPr>
        <p:txBody>
          <a:bodyPr wrap="none" rtlCol="0">
            <a:spAutoFit/>
          </a:bodyPr>
          <a:lstStyle/>
          <a:p>
            <a:r>
              <a:rPr lang="en-US" sz="1200" dirty="0">
                <a:solidFill>
                  <a:srgbClr val="1E1C11"/>
                </a:solidFill>
              </a:rPr>
              <a:t>3T solenoid cryostat</a:t>
            </a:r>
          </a:p>
        </p:txBody>
      </p:sp>
      <p:sp>
        <p:nvSpPr>
          <p:cNvPr id="39" name="TextBox 38"/>
          <p:cNvSpPr txBox="1"/>
          <p:nvPr/>
        </p:nvSpPr>
        <p:spPr>
          <a:xfrm>
            <a:off x="228866" y="762163"/>
            <a:ext cx="6422336" cy="384592"/>
          </a:xfrm>
          <a:prstGeom prst="rect">
            <a:avLst/>
          </a:prstGeom>
          <a:noFill/>
        </p:spPr>
        <p:txBody>
          <a:bodyPr wrap="none" rtlCol="0">
            <a:spAutoFit/>
          </a:bodyPr>
          <a:lstStyle/>
          <a:p>
            <a:r>
              <a:rPr lang="en-US" sz="1899" u="sng" dirty="0">
                <a:solidFill>
                  <a:srgbClr val="376092"/>
                </a:solidFill>
              </a:rPr>
              <a:t>-3.5 &lt; </a:t>
            </a:r>
            <a:r>
              <a:rPr lang="en-US" sz="1899" u="sng" dirty="0">
                <a:solidFill>
                  <a:srgbClr val="376092"/>
                </a:solidFill>
                <a:latin typeface="Symbol" charset="2"/>
                <a:cs typeface="Symbol" charset="2"/>
              </a:rPr>
              <a:t>h </a:t>
            </a:r>
            <a:r>
              <a:rPr lang="en-US" sz="1899" u="sng" dirty="0">
                <a:solidFill>
                  <a:srgbClr val="376092"/>
                </a:solidFill>
              </a:rPr>
              <a:t>&lt; 3.5: Tracking &amp; e/m </a:t>
            </a:r>
            <a:r>
              <a:rPr lang="en-US" sz="1899" u="sng" dirty="0" err="1">
                <a:solidFill>
                  <a:srgbClr val="376092"/>
                </a:solidFill>
              </a:rPr>
              <a:t>Calorimetry</a:t>
            </a:r>
            <a:r>
              <a:rPr lang="en-US" sz="1899" u="sng" dirty="0">
                <a:solidFill>
                  <a:srgbClr val="376092"/>
                </a:solidFill>
              </a:rPr>
              <a:t> (hermetic coverage) </a:t>
            </a:r>
          </a:p>
        </p:txBody>
      </p:sp>
      <p:pic>
        <p:nvPicPr>
          <p:cNvPr id="46" name="Picture 45" descr="beast.png"/>
          <p:cNvPicPr>
            <a:picLocks noChangeAspect="1"/>
          </p:cNvPicPr>
          <p:nvPr/>
        </p:nvPicPr>
        <p:blipFill rotWithShape="1">
          <a:blip r:embed="rId3">
            <a:extLst>
              <a:ext uri="{28A0092B-C50C-407E-A947-70E740481C1C}">
                <a14:useLocalDpi xmlns:a14="http://schemas.microsoft.com/office/drawing/2010/main" val="0"/>
              </a:ext>
            </a:extLst>
          </a:blip>
          <a:srcRect l="14999" t="9679" r="7001" b="3120"/>
          <a:stretch/>
        </p:blipFill>
        <p:spPr>
          <a:xfrm>
            <a:off x="916054" y="1600312"/>
            <a:ext cx="6240999" cy="4360699"/>
          </a:xfrm>
          <a:prstGeom prst="rect">
            <a:avLst/>
          </a:prstGeom>
        </p:spPr>
      </p:pic>
      <p:sp>
        <p:nvSpPr>
          <p:cNvPr id="53" name="TextBox 52"/>
          <p:cNvSpPr txBox="1"/>
          <p:nvPr/>
        </p:nvSpPr>
        <p:spPr>
          <a:xfrm>
            <a:off x="7676254" y="6095838"/>
            <a:ext cx="1447711" cy="276999"/>
          </a:xfrm>
          <a:prstGeom prst="rect">
            <a:avLst/>
          </a:prstGeom>
          <a:solidFill>
            <a:schemeClr val="tx1">
              <a:lumMod val="75000"/>
            </a:schemeClr>
          </a:solidFill>
          <a:ln w="9525">
            <a:solidFill>
              <a:schemeClr val="bg2">
                <a:lumMod val="10000"/>
                <a:alpha val="63000"/>
              </a:schemeClr>
            </a:solidFill>
          </a:ln>
        </p:spPr>
        <p:txBody>
          <a:bodyPr wrap="square" rtlCol="0">
            <a:spAutoFit/>
          </a:bodyPr>
          <a:lstStyle/>
          <a:p>
            <a:pPr algn="ctr"/>
            <a:r>
              <a:rPr lang="en-US" sz="1200" dirty="0">
                <a:solidFill>
                  <a:srgbClr val="FFFFFF"/>
                </a:solidFill>
              </a:rPr>
              <a:t>magnet yoke          </a:t>
            </a:r>
          </a:p>
        </p:txBody>
      </p:sp>
      <p:cxnSp>
        <p:nvCxnSpPr>
          <p:cNvPr id="37" name="Straight Arrow Connector 36"/>
          <p:cNvCxnSpPr/>
          <p:nvPr/>
        </p:nvCxnSpPr>
        <p:spPr>
          <a:xfrm>
            <a:off x="3810048" y="1295530"/>
            <a:ext cx="3504985" cy="1676298"/>
          </a:xfrm>
          <a:prstGeom prst="straightConnector1">
            <a:avLst/>
          </a:prstGeom>
          <a:ln w="9525">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rot="1518545">
            <a:off x="5512722" y="1911029"/>
            <a:ext cx="606256" cy="338554"/>
          </a:xfrm>
          <a:prstGeom prst="rect">
            <a:avLst/>
          </a:prstGeom>
          <a:noFill/>
        </p:spPr>
        <p:txBody>
          <a:bodyPr wrap="none" rtlCol="0">
            <a:spAutoFit/>
          </a:bodyPr>
          <a:lstStyle/>
          <a:p>
            <a:r>
              <a:rPr lang="en-US" sz="1600" i="1" dirty="0">
                <a:solidFill>
                  <a:schemeClr val="accent1">
                    <a:lumMod val="75000"/>
                  </a:schemeClr>
                </a:solidFill>
              </a:rPr>
              <a:t>9.0m</a:t>
            </a:r>
          </a:p>
        </p:txBody>
      </p:sp>
      <p:sp>
        <p:nvSpPr>
          <p:cNvPr id="54" name="TextBox 53"/>
          <p:cNvSpPr txBox="1"/>
          <p:nvPr/>
        </p:nvSpPr>
        <p:spPr>
          <a:xfrm>
            <a:off x="3200484" y="6095837"/>
            <a:ext cx="1419812" cy="276999"/>
          </a:xfrm>
          <a:prstGeom prst="rect">
            <a:avLst/>
          </a:prstGeom>
          <a:solidFill>
            <a:srgbClr val="CC3300"/>
          </a:solidFill>
          <a:ln w="9525">
            <a:solidFill>
              <a:schemeClr val="bg2">
                <a:lumMod val="10000"/>
                <a:alpha val="63000"/>
              </a:schemeClr>
            </a:solidFill>
          </a:ln>
        </p:spPr>
        <p:txBody>
          <a:bodyPr wrap="none" rtlCol="0">
            <a:spAutoFit/>
          </a:bodyPr>
          <a:lstStyle/>
          <a:p>
            <a:r>
              <a:rPr lang="en-US" sz="1200" dirty="0" err="1">
                <a:solidFill>
                  <a:srgbClr val="1E1C11"/>
                </a:solidFill>
              </a:rPr>
              <a:t>Micromegas</a:t>
            </a:r>
            <a:r>
              <a:rPr lang="en-US" sz="1200" dirty="0">
                <a:solidFill>
                  <a:srgbClr val="1E1C11"/>
                </a:solidFill>
              </a:rPr>
              <a:t> barrels</a:t>
            </a:r>
          </a:p>
        </p:txBody>
      </p:sp>
      <p:cxnSp>
        <p:nvCxnSpPr>
          <p:cNvPr id="33" name="Straight Arrow Connector 32"/>
          <p:cNvCxnSpPr/>
          <p:nvPr/>
        </p:nvCxnSpPr>
        <p:spPr>
          <a:xfrm>
            <a:off x="1014619" y="3962368"/>
            <a:ext cx="1219125" cy="761953"/>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371797" y="6095838"/>
            <a:ext cx="421910" cy="276999"/>
          </a:xfrm>
          <a:prstGeom prst="rect">
            <a:avLst/>
          </a:prstGeom>
          <a:solidFill>
            <a:srgbClr val="4BD7E1"/>
          </a:solidFill>
          <a:ln w="9525">
            <a:solidFill>
              <a:schemeClr val="bg2">
                <a:lumMod val="10000"/>
                <a:alpha val="63000"/>
              </a:schemeClr>
            </a:solidFill>
          </a:ln>
        </p:spPr>
        <p:txBody>
          <a:bodyPr wrap="none" rtlCol="0">
            <a:spAutoFit/>
          </a:bodyPr>
          <a:lstStyle/>
          <a:p>
            <a:r>
              <a:rPr lang="en-US" sz="1200" dirty="0">
                <a:solidFill>
                  <a:schemeClr val="bg2">
                    <a:lumMod val="10000"/>
                  </a:schemeClr>
                </a:solidFill>
              </a:rPr>
              <a:t>TPC</a:t>
            </a:r>
          </a:p>
        </p:txBody>
      </p:sp>
      <p:cxnSp>
        <p:nvCxnSpPr>
          <p:cNvPr id="34" name="Straight Arrow Connector 33"/>
          <p:cNvCxnSpPr/>
          <p:nvPr/>
        </p:nvCxnSpPr>
        <p:spPr>
          <a:xfrm flipH="1" flipV="1">
            <a:off x="2538525" y="4952907"/>
            <a:ext cx="1447711" cy="914344"/>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172103" y="1219336"/>
            <a:ext cx="1447711" cy="276999"/>
          </a:xfrm>
          <a:prstGeom prst="rect">
            <a:avLst/>
          </a:prstGeom>
          <a:solidFill>
            <a:schemeClr val="accent2">
              <a:lumMod val="60000"/>
              <a:lumOff val="40000"/>
            </a:schemeClr>
          </a:solidFill>
          <a:ln w="9525">
            <a:solidFill>
              <a:schemeClr val="bg2">
                <a:lumMod val="10000"/>
                <a:alpha val="63000"/>
              </a:schemeClr>
            </a:solidFill>
          </a:ln>
        </p:spPr>
        <p:txBody>
          <a:bodyPr wrap="square" rtlCol="0">
            <a:spAutoFit/>
          </a:bodyPr>
          <a:lstStyle/>
          <a:p>
            <a:pPr algn="ctr"/>
            <a:r>
              <a:rPr lang="en-US" sz="1200" dirty="0">
                <a:solidFill>
                  <a:srgbClr val="FFFFFF"/>
                </a:solidFill>
              </a:rPr>
              <a:t>e/m calorimeters          </a:t>
            </a:r>
          </a:p>
        </p:txBody>
      </p:sp>
      <p:sp>
        <p:nvSpPr>
          <p:cNvPr id="32" name="TextBox 31"/>
          <p:cNvSpPr txBox="1"/>
          <p:nvPr/>
        </p:nvSpPr>
        <p:spPr>
          <a:xfrm rot="1896302">
            <a:off x="928045" y="4360381"/>
            <a:ext cx="864339" cy="338554"/>
          </a:xfrm>
          <a:prstGeom prst="rect">
            <a:avLst/>
          </a:prstGeom>
          <a:noFill/>
        </p:spPr>
        <p:txBody>
          <a:bodyPr wrap="none" rtlCol="0">
            <a:spAutoFit/>
          </a:bodyPr>
          <a:lstStyle/>
          <a:p>
            <a:r>
              <a:rPr lang="en-US" sz="1600" i="1" dirty="0">
                <a:solidFill>
                  <a:schemeClr val="accent1">
                    <a:lumMod val="75000"/>
                  </a:schemeClr>
                </a:solidFill>
              </a:rPr>
              <a:t>hadrons</a:t>
            </a:r>
          </a:p>
        </p:txBody>
      </p:sp>
      <p:sp>
        <p:nvSpPr>
          <p:cNvPr id="36" name="TextBox 35"/>
          <p:cNvSpPr txBox="1"/>
          <p:nvPr/>
        </p:nvSpPr>
        <p:spPr>
          <a:xfrm rot="1961217">
            <a:off x="2530942" y="5366360"/>
            <a:ext cx="942887" cy="338554"/>
          </a:xfrm>
          <a:prstGeom prst="rect">
            <a:avLst/>
          </a:prstGeom>
          <a:noFill/>
        </p:spPr>
        <p:txBody>
          <a:bodyPr wrap="none" rtlCol="0">
            <a:spAutoFit/>
          </a:bodyPr>
          <a:lstStyle/>
          <a:p>
            <a:r>
              <a:rPr lang="en-US" sz="1600" i="1" dirty="0">
                <a:solidFill>
                  <a:schemeClr val="accent1">
                    <a:lumMod val="75000"/>
                  </a:schemeClr>
                </a:solidFill>
              </a:rPr>
              <a:t>electrons</a:t>
            </a:r>
          </a:p>
        </p:txBody>
      </p:sp>
      <p:sp>
        <p:nvSpPr>
          <p:cNvPr id="23" name="TextBox 22"/>
          <p:cNvSpPr txBox="1"/>
          <p:nvPr/>
        </p:nvSpPr>
        <p:spPr>
          <a:xfrm>
            <a:off x="7467424" y="6095838"/>
            <a:ext cx="111436" cy="276999"/>
          </a:xfrm>
          <a:prstGeom prst="rect">
            <a:avLst/>
          </a:prstGeom>
          <a:solidFill>
            <a:srgbClr val="FF0000">
              <a:alpha val="88000"/>
            </a:srgbClr>
          </a:solidFill>
          <a:ln w="9525">
            <a:solidFill>
              <a:schemeClr val="bg2">
                <a:lumMod val="10000"/>
                <a:alpha val="63000"/>
              </a:schemeClr>
            </a:solidFill>
          </a:ln>
        </p:spPr>
        <p:txBody>
          <a:bodyPr wrap="square" rtlCol="0">
            <a:spAutoFit/>
          </a:bodyPr>
          <a:lstStyle/>
          <a:p>
            <a:endParaRPr lang="en-US" sz="1200" dirty="0">
              <a:solidFill>
                <a:schemeClr val="bg2">
                  <a:lumMod val="10000"/>
                </a:schemeClr>
              </a:solidFill>
            </a:endParaRPr>
          </a:p>
        </p:txBody>
      </p:sp>
      <p:sp>
        <p:nvSpPr>
          <p:cNvPr id="24" name="Text Box 1"/>
          <p:cNvSpPr txBox="1">
            <a:spLocks noChangeArrowheads="1"/>
          </p:cNvSpPr>
          <p:nvPr/>
        </p:nvSpPr>
        <p:spPr bwMode="auto">
          <a:xfrm>
            <a:off x="403191" y="115650"/>
            <a:ext cx="8586182" cy="68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BNL </a:t>
            </a:r>
            <a:r>
              <a:rPr lang="en-US" sz="2963" dirty="0" err="1">
                <a:solidFill>
                  <a:srgbClr val="006633"/>
                </a:solidFill>
                <a:latin typeface="Times New Roman" charset="0"/>
                <a:cs typeface="Arial" charset="0"/>
              </a:rPr>
              <a:t>BeAST</a:t>
            </a:r>
            <a:r>
              <a:rPr lang="en-US" sz="2963" dirty="0">
                <a:solidFill>
                  <a:srgbClr val="006633"/>
                </a:solidFill>
                <a:latin typeface="Times New Roman" charset="0"/>
                <a:cs typeface="Arial" charset="0"/>
              </a:rPr>
              <a:t> EIC detector</a:t>
            </a:r>
          </a:p>
        </p:txBody>
      </p:sp>
      <p:sp>
        <p:nvSpPr>
          <p:cNvPr id="22" name="Text Box 16"/>
          <p:cNvSpPr txBox="1">
            <a:spLocks noChangeArrowheads="1"/>
          </p:cNvSpPr>
          <p:nvPr/>
        </p:nvSpPr>
        <p:spPr bwMode="auto">
          <a:xfrm>
            <a:off x="5902568" y="5623827"/>
            <a:ext cx="2958213" cy="3005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003" tIns="42130" rIns="81003" bIns="42130">
            <a:spAutoFit/>
          </a:bodyPr>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defTabSz="404403"/>
            <a:r>
              <a:rPr lang="en-US" sz="1400" b="1" dirty="0">
                <a:solidFill>
                  <a:srgbClr val="008000"/>
                </a:solidFill>
                <a:latin typeface="+mn-lt"/>
              </a:rPr>
              <a:t>A. </a:t>
            </a:r>
            <a:r>
              <a:rPr lang="en-US" sz="1400" b="1" dirty="0" err="1">
                <a:solidFill>
                  <a:srgbClr val="008000"/>
                </a:solidFill>
                <a:latin typeface="+mn-lt"/>
              </a:rPr>
              <a:t>Kiselev</a:t>
            </a:r>
            <a:r>
              <a:rPr lang="en-US" sz="1400" b="1" dirty="0">
                <a:solidFill>
                  <a:srgbClr val="008000"/>
                </a:solidFill>
                <a:latin typeface="+mn-lt"/>
              </a:rPr>
              <a:t>, EIC UG meeting,  July 2016</a:t>
            </a:r>
          </a:p>
        </p:txBody>
      </p:sp>
      <p:sp>
        <p:nvSpPr>
          <p:cNvPr id="25" name="Oval 24"/>
          <p:cNvSpPr/>
          <p:nvPr/>
        </p:nvSpPr>
        <p:spPr>
          <a:xfrm rot="19547474">
            <a:off x="3795220" y="3065797"/>
            <a:ext cx="2496269" cy="1709307"/>
          </a:xfrm>
          <a:prstGeom prst="ellipse">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6" name="TextBox 25"/>
          <p:cNvSpPr txBox="1"/>
          <p:nvPr/>
        </p:nvSpPr>
        <p:spPr>
          <a:xfrm>
            <a:off x="6662399" y="4343344"/>
            <a:ext cx="1840585" cy="898429"/>
          </a:xfrm>
          <a:prstGeom prst="rect">
            <a:avLst/>
          </a:prstGeom>
          <a:noFill/>
          <a:ln>
            <a:noFill/>
          </a:ln>
        </p:spPr>
        <p:txBody>
          <a:bodyPr wrap="square" lIns="95242" tIns="47620" rIns="95242" bIns="47620" compatLnSpc="0">
            <a:noAutofit/>
          </a:bodyPr>
          <a:lstStyle/>
          <a:p>
            <a:r>
              <a:rPr lang="en-US" sz="1600" b="1" dirty="0">
                <a:solidFill>
                  <a:srgbClr val="FF0000"/>
                </a:solidFill>
                <a:latin typeface="Arial"/>
                <a:cs typeface="Arial"/>
              </a:rPr>
              <a:t>eRD14 </a:t>
            </a:r>
            <a:r>
              <a:rPr lang="en-US" sz="1600" b="1" dirty="0" err="1">
                <a:solidFill>
                  <a:srgbClr val="FF0000"/>
                </a:solidFill>
                <a:latin typeface="Arial"/>
                <a:cs typeface="Arial"/>
              </a:rPr>
              <a:t>dRICH</a:t>
            </a:r>
            <a:r>
              <a:rPr lang="en-US" sz="1600" b="1" dirty="0">
                <a:solidFill>
                  <a:srgbClr val="FF0000"/>
                </a:solidFill>
                <a:latin typeface="Arial"/>
                <a:cs typeface="Arial"/>
              </a:rPr>
              <a:t> implementation ongoing</a:t>
            </a:r>
          </a:p>
        </p:txBody>
      </p:sp>
      <p:sp>
        <p:nvSpPr>
          <p:cNvPr id="27" name="TextBox 26"/>
          <p:cNvSpPr txBox="1"/>
          <p:nvPr/>
        </p:nvSpPr>
        <p:spPr>
          <a:xfrm>
            <a:off x="78942" y="1851593"/>
            <a:ext cx="1831210" cy="1054783"/>
          </a:xfrm>
          <a:prstGeom prst="rect">
            <a:avLst/>
          </a:prstGeom>
          <a:noFill/>
          <a:ln>
            <a:noFill/>
          </a:ln>
        </p:spPr>
        <p:txBody>
          <a:bodyPr wrap="square" lIns="95242" tIns="47620" rIns="95242" bIns="47620" compatLnSpc="0">
            <a:noAutofit/>
          </a:bodyPr>
          <a:lstStyle/>
          <a:p>
            <a:r>
              <a:rPr lang="en-US" sz="1600" b="1" dirty="0">
                <a:solidFill>
                  <a:srgbClr val="FF0000"/>
                </a:solidFill>
                <a:latin typeface="Arial"/>
                <a:cs typeface="Arial"/>
              </a:rPr>
              <a:t>eRD14 </a:t>
            </a:r>
            <a:r>
              <a:rPr lang="en-US" sz="1600" b="1" dirty="0" err="1">
                <a:solidFill>
                  <a:srgbClr val="FF0000"/>
                </a:solidFill>
                <a:latin typeface="Arial"/>
                <a:cs typeface="Arial"/>
              </a:rPr>
              <a:t>mRICH</a:t>
            </a:r>
            <a:endParaRPr lang="en-US" sz="1600" b="1" dirty="0">
              <a:solidFill>
                <a:srgbClr val="FF0000"/>
              </a:solidFill>
              <a:latin typeface="Arial"/>
              <a:cs typeface="Arial"/>
            </a:endParaRPr>
          </a:p>
          <a:p>
            <a:r>
              <a:rPr lang="en-US" sz="1600" b="1" dirty="0">
                <a:solidFill>
                  <a:srgbClr val="FF0000"/>
                </a:solidFill>
                <a:latin typeface="Arial"/>
                <a:cs typeface="Arial"/>
              </a:rPr>
              <a:t>electron endcap  implementation ongoing</a:t>
            </a:r>
          </a:p>
        </p:txBody>
      </p:sp>
      <p:sp>
        <p:nvSpPr>
          <p:cNvPr id="28" name="Oval 27"/>
          <p:cNvSpPr/>
          <p:nvPr/>
        </p:nvSpPr>
        <p:spPr>
          <a:xfrm rot="19724184">
            <a:off x="1871820" y="2178033"/>
            <a:ext cx="1804273" cy="1060835"/>
          </a:xfrm>
          <a:prstGeom prst="ellipse">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9" name="Oval 28"/>
          <p:cNvSpPr/>
          <p:nvPr/>
        </p:nvSpPr>
        <p:spPr>
          <a:xfrm rot="1763824">
            <a:off x="2279179" y="3404158"/>
            <a:ext cx="1804273" cy="858129"/>
          </a:xfrm>
          <a:prstGeom prst="ellipse">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0" name="TextBox 29"/>
          <p:cNvSpPr txBox="1"/>
          <p:nvPr/>
        </p:nvSpPr>
        <p:spPr>
          <a:xfrm>
            <a:off x="267321" y="4920265"/>
            <a:ext cx="2190124" cy="771302"/>
          </a:xfrm>
          <a:prstGeom prst="rect">
            <a:avLst/>
          </a:prstGeom>
          <a:noFill/>
          <a:ln>
            <a:noFill/>
          </a:ln>
        </p:spPr>
        <p:txBody>
          <a:bodyPr wrap="square" lIns="95242" tIns="47620" rIns="95242" bIns="47620" compatLnSpc="0">
            <a:noAutofit/>
          </a:bodyPr>
          <a:lstStyle/>
          <a:p>
            <a:r>
              <a:rPr lang="en-US" sz="1481" b="1" dirty="0">
                <a:solidFill>
                  <a:srgbClr val="FF0000"/>
                </a:solidFill>
                <a:latin typeface="Arial"/>
                <a:cs typeface="Arial"/>
              </a:rPr>
              <a:t>eRD14 DIRC in barrel implementation to begin soon</a:t>
            </a:r>
          </a:p>
        </p:txBody>
      </p:sp>
      <p:sp>
        <p:nvSpPr>
          <p:cNvPr id="31" name="TextBox 30"/>
          <p:cNvSpPr txBox="1"/>
          <p:nvPr/>
        </p:nvSpPr>
        <p:spPr>
          <a:xfrm>
            <a:off x="6243592" y="1605304"/>
            <a:ext cx="2791153" cy="901016"/>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sz="1693" dirty="0">
                <a:latin typeface="Arial"/>
                <a:cs typeface="Arial"/>
              </a:rPr>
              <a:t>2016 changes made integration with eRD14 systems much easier!</a:t>
            </a:r>
          </a:p>
        </p:txBody>
      </p:sp>
      <p:sp>
        <p:nvSpPr>
          <p:cNvPr id="4" name="Slide Number Placeholder 3"/>
          <p:cNvSpPr>
            <a:spLocks noGrp="1"/>
          </p:cNvSpPr>
          <p:nvPr>
            <p:ph type="sldNum" sz="quarter" idx="12"/>
          </p:nvPr>
        </p:nvSpPr>
        <p:spPr/>
        <p:txBody>
          <a:bodyPr/>
          <a:lstStyle/>
          <a:p>
            <a:fld id="{8F85DECE-709F-5547-99FE-06FE97115E35}" type="slidenum">
              <a:rPr lang="en-US" smtClean="0"/>
              <a:t>7</a:t>
            </a:fld>
            <a:endParaRPr lang="en-US"/>
          </a:p>
        </p:txBody>
      </p:sp>
    </p:spTree>
    <p:extLst>
      <p:ext uri="{BB962C8B-B14F-4D97-AF65-F5344CB8AC3E}">
        <p14:creationId xmlns:p14="http://schemas.microsoft.com/office/powerpoint/2010/main" val="263906352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744482" y="243721"/>
            <a:ext cx="8072641" cy="68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BNL </a:t>
            </a:r>
            <a:r>
              <a:rPr lang="en-US" sz="2963" dirty="0" err="1">
                <a:solidFill>
                  <a:srgbClr val="006633"/>
                </a:solidFill>
                <a:latin typeface="Times New Roman" charset="0"/>
                <a:cs typeface="Arial" charset="0"/>
              </a:rPr>
              <a:t>ePHENIX</a:t>
            </a:r>
            <a:r>
              <a:rPr lang="en-US" sz="2963" dirty="0">
                <a:solidFill>
                  <a:srgbClr val="006633"/>
                </a:solidFill>
                <a:latin typeface="Times New Roman" charset="0"/>
                <a:cs typeface="Arial" charset="0"/>
              </a:rPr>
              <a:t> EIC detector</a:t>
            </a:r>
          </a:p>
        </p:txBody>
      </p:sp>
      <p:sp>
        <p:nvSpPr>
          <p:cNvPr id="11" name="TextBox 10"/>
          <p:cNvSpPr txBox="1"/>
          <p:nvPr/>
        </p:nvSpPr>
        <p:spPr>
          <a:xfrm>
            <a:off x="637842" y="4828890"/>
            <a:ext cx="7506033" cy="1409980"/>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a:cs typeface="Arial"/>
              </a:rPr>
              <a:t>The DIRC, </a:t>
            </a:r>
            <a:r>
              <a:rPr lang="en-US" dirty="0" err="1">
                <a:latin typeface="Arial"/>
                <a:cs typeface="Arial"/>
              </a:rPr>
              <a:t>mRICH</a:t>
            </a:r>
            <a:r>
              <a:rPr lang="en-US" dirty="0">
                <a:latin typeface="Arial"/>
                <a:cs typeface="Arial"/>
              </a:rPr>
              <a:t>, and TOF systems already part of the current concept. An implementation in Geant4 (Fun4All) is ongoing.</a:t>
            </a:r>
          </a:p>
          <a:p>
            <a:pPr marL="302381" indent="-302381">
              <a:buFont typeface="Wingdings" charset="2"/>
              <a:buChar char="§"/>
            </a:pPr>
            <a:endParaRPr lang="en-US" sz="847" dirty="0">
              <a:latin typeface="Arial"/>
              <a:cs typeface="Arial"/>
            </a:endParaRPr>
          </a:p>
          <a:p>
            <a:pPr marL="302381" indent="-302381">
              <a:buFont typeface="Wingdings" charset="2"/>
              <a:buChar char="§"/>
            </a:pPr>
            <a:r>
              <a:rPr lang="en-US" dirty="0">
                <a:latin typeface="Arial"/>
                <a:cs typeface="Arial"/>
              </a:rPr>
              <a:t>In addition, either the eRD14 </a:t>
            </a:r>
            <a:r>
              <a:rPr lang="en-US" dirty="0" err="1">
                <a:latin typeface="Arial"/>
                <a:cs typeface="Arial"/>
              </a:rPr>
              <a:t>dRICH</a:t>
            </a:r>
            <a:r>
              <a:rPr lang="en-US" dirty="0">
                <a:latin typeface="Arial"/>
                <a:cs typeface="Arial"/>
              </a:rPr>
              <a:t> and eRD6 gas RICH could be used. The two options have been compared in a collaborative effort.</a:t>
            </a:r>
          </a:p>
        </p:txBody>
      </p:sp>
      <p:sp>
        <p:nvSpPr>
          <p:cNvPr id="4" name="Slide Number Placeholder 3"/>
          <p:cNvSpPr>
            <a:spLocks noGrp="1"/>
          </p:cNvSpPr>
          <p:nvPr>
            <p:ph type="sldNum" sz="quarter" idx="12"/>
          </p:nvPr>
        </p:nvSpPr>
        <p:spPr/>
        <p:txBody>
          <a:bodyPr/>
          <a:lstStyle/>
          <a:p>
            <a:fld id="{8F85DECE-709F-5547-99FE-06FE97115E35}" type="slidenum">
              <a:rPr lang="en-US" smtClean="0"/>
              <a:t>8</a:t>
            </a:fld>
            <a:endParaRPr lang="en-US" dirty="0"/>
          </a:p>
        </p:txBody>
      </p:sp>
      <p:pic>
        <p:nvPicPr>
          <p:cNvPr id="12" name="Picture 11">
            <a:extLst>
              <a:ext uri="{FF2B5EF4-FFF2-40B4-BE49-F238E27FC236}">
                <a16:creationId xmlns:a16="http://schemas.microsoft.com/office/drawing/2014/main" id="{72A01F97-CA90-4942-86C3-ABD395B3E0B7}"/>
              </a:ext>
            </a:extLst>
          </p:cNvPr>
          <p:cNvPicPr>
            <a:picLocks noChangeAspect="1"/>
          </p:cNvPicPr>
          <p:nvPr/>
        </p:nvPicPr>
        <p:blipFill>
          <a:blip r:embed="rId2"/>
          <a:stretch>
            <a:fillRect/>
          </a:stretch>
        </p:blipFill>
        <p:spPr>
          <a:xfrm>
            <a:off x="1014571" y="1637676"/>
            <a:ext cx="7239000" cy="2781300"/>
          </a:xfrm>
          <a:prstGeom prst="rect">
            <a:avLst/>
          </a:prstGeom>
        </p:spPr>
      </p:pic>
      <p:sp>
        <p:nvSpPr>
          <p:cNvPr id="6" name="TextBox 5">
            <a:extLst>
              <a:ext uri="{FF2B5EF4-FFF2-40B4-BE49-F238E27FC236}">
                <a16:creationId xmlns:a16="http://schemas.microsoft.com/office/drawing/2014/main" id="{D557601F-4987-F94B-9578-57EF2DFED115}"/>
              </a:ext>
            </a:extLst>
          </p:cNvPr>
          <p:cNvSpPr txBox="1"/>
          <p:nvPr/>
        </p:nvSpPr>
        <p:spPr>
          <a:xfrm>
            <a:off x="3290560" y="1255007"/>
            <a:ext cx="2438728" cy="355424"/>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sz="1693" dirty="0">
                <a:latin typeface="Arial"/>
                <a:cs typeface="Arial"/>
              </a:rPr>
              <a:t>2016 layout shown!</a:t>
            </a:r>
          </a:p>
        </p:txBody>
      </p:sp>
    </p:spTree>
    <p:extLst>
      <p:ext uri="{BB962C8B-B14F-4D97-AF65-F5344CB8AC3E}">
        <p14:creationId xmlns:p14="http://schemas.microsoft.com/office/powerpoint/2010/main" val="4181530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529448" y="136204"/>
            <a:ext cx="8072641" cy="68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err="1">
                <a:solidFill>
                  <a:srgbClr val="006633"/>
                </a:solidFill>
                <a:latin typeface="Times New Roman" charset="0"/>
                <a:cs typeface="Arial" charset="0"/>
              </a:rPr>
              <a:t>JLab</a:t>
            </a:r>
            <a:r>
              <a:rPr lang="en-US" sz="2963" dirty="0">
                <a:solidFill>
                  <a:srgbClr val="006633"/>
                </a:solidFill>
                <a:latin typeface="Times New Roman" charset="0"/>
                <a:cs typeface="Arial" charset="0"/>
              </a:rPr>
              <a:t> EIC central detector showing PID integration</a:t>
            </a:r>
          </a:p>
        </p:txBody>
      </p:sp>
      <p:sp>
        <p:nvSpPr>
          <p:cNvPr id="7" name="Text Box 10"/>
          <p:cNvSpPr txBox="1">
            <a:spLocks noChangeArrowheads="1"/>
          </p:cNvSpPr>
          <p:nvPr/>
        </p:nvSpPr>
        <p:spPr bwMode="auto">
          <a:xfrm rot="20279997">
            <a:off x="5818754" y="5734047"/>
            <a:ext cx="941459" cy="3276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err="1">
                <a:solidFill>
                  <a:schemeClr val="bg1"/>
                </a:solidFill>
                <a:cs typeface="Arial" charset="0"/>
              </a:rPr>
              <a:t>EMcal</a:t>
            </a:r>
            <a:r>
              <a:rPr lang="en-US" sz="1481" b="1" dirty="0">
                <a:solidFill>
                  <a:schemeClr val="bg1"/>
                </a:solidFill>
                <a:cs typeface="Arial" charset="0"/>
              </a:rPr>
              <a:t> </a:t>
            </a:r>
            <a:endParaRPr lang="en-US" sz="1481" b="1" dirty="0">
              <a:solidFill>
                <a:schemeClr val="bg1">
                  <a:lumMod val="65000"/>
                </a:schemeClr>
              </a:solidFill>
              <a:cs typeface="Arial" charset="0"/>
            </a:endParaRPr>
          </a:p>
        </p:txBody>
      </p:sp>
      <p:grpSp>
        <p:nvGrpSpPr>
          <p:cNvPr id="36" name="Group 35"/>
          <p:cNvGrpSpPr/>
          <p:nvPr/>
        </p:nvGrpSpPr>
        <p:grpSpPr>
          <a:xfrm>
            <a:off x="208076" y="846908"/>
            <a:ext cx="6536858" cy="5801089"/>
            <a:chOff x="196624" y="800100"/>
            <a:chExt cx="6177104" cy="5481828"/>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6" y="800100"/>
              <a:ext cx="6009894" cy="5481828"/>
            </a:xfrm>
            <a:prstGeom prst="rect">
              <a:avLst/>
            </a:prstGeom>
          </p:spPr>
        </p:pic>
        <p:sp>
          <p:nvSpPr>
            <p:cNvPr id="5" name="Text Box 10"/>
            <p:cNvSpPr txBox="1">
              <a:spLocks noChangeArrowheads="1"/>
            </p:cNvSpPr>
            <p:nvPr/>
          </p:nvSpPr>
          <p:spPr bwMode="auto">
            <a:xfrm>
              <a:off x="3902386" y="4910739"/>
              <a:ext cx="936025" cy="5760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Dual-radiator RICH</a:t>
              </a:r>
            </a:p>
          </p:txBody>
        </p:sp>
        <p:sp>
          <p:nvSpPr>
            <p:cNvPr id="6" name="Text Box 10"/>
            <p:cNvSpPr txBox="1">
              <a:spLocks noChangeArrowheads="1"/>
            </p:cNvSpPr>
            <p:nvPr/>
          </p:nvSpPr>
          <p:spPr bwMode="auto">
            <a:xfrm rot="19452262">
              <a:off x="2704627" y="5289570"/>
              <a:ext cx="909735" cy="3102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a:solidFill>
                    <a:srgbClr val="BBEDB9"/>
                  </a:solidFill>
                  <a:cs typeface="Arial" charset="0"/>
                </a:rPr>
                <a:t>sensors</a:t>
              </a:r>
              <a:endParaRPr lang="en-US" sz="1481" b="1" dirty="0">
                <a:solidFill>
                  <a:srgbClr val="BBEDB9"/>
                </a:solidFill>
                <a:cs typeface="Arial" charset="0"/>
              </a:endParaRPr>
            </a:p>
          </p:txBody>
        </p:sp>
        <p:sp>
          <p:nvSpPr>
            <p:cNvPr id="8" name="Text Box 10"/>
            <p:cNvSpPr txBox="1">
              <a:spLocks noChangeArrowheads="1"/>
            </p:cNvSpPr>
            <p:nvPr/>
          </p:nvSpPr>
          <p:spPr bwMode="auto">
            <a:xfrm rot="19278896">
              <a:off x="3391583" y="4833791"/>
              <a:ext cx="783160" cy="3096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solidFill>
                    <a:srgbClr val="BBEDB9"/>
                  </a:solidFill>
                  <a:cs typeface="Arial" charset="0"/>
                </a:rPr>
                <a:t>aerogel</a:t>
              </a:r>
            </a:p>
          </p:txBody>
        </p:sp>
        <p:sp>
          <p:nvSpPr>
            <p:cNvPr id="10" name="Text Box 10"/>
            <p:cNvSpPr txBox="1">
              <a:spLocks noChangeArrowheads="1"/>
            </p:cNvSpPr>
            <p:nvPr/>
          </p:nvSpPr>
          <p:spPr bwMode="auto">
            <a:xfrm>
              <a:off x="5133563" y="4802188"/>
              <a:ext cx="798334" cy="2499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gas</a:t>
              </a:r>
            </a:p>
          </p:txBody>
        </p:sp>
        <p:sp>
          <p:nvSpPr>
            <p:cNvPr id="12" name="Text Box 10"/>
            <p:cNvSpPr txBox="1">
              <a:spLocks noChangeArrowheads="1"/>
            </p:cNvSpPr>
            <p:nvPr/>
          </p:nvSpPr>
          <p:spPr bwMode="auto">
            <a:xfrm rot="20146811">
              <a:off x="5484082" y="5393041"/>
              <a:ext cx="889646" cy="3096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err="1">
                  <a:solidFill>
                    <a:schemeClr val="bg1"/>
                  </a:solidFill>
                  <a:cs typeface="Arial" charset="0"/>
                </a:rPr>
                <a:t>EMcal</a:t>
              </a:r>
              <a:r>
                <a:rPr lang="en-US" sz="1481" b="1" dirty="0">
                  <a:solidFill>
                    <a:schemeClr val="bg1"/>
                  </a:solidFill>
                  <a:cs typeface="Arial" charset="0"/>
                </a:rPr>
                <a:t> </a:t>
              </a:r>
              <a:endParaRPr lang="en-US" sz="1481" b="1" dirty="0">
                <a:solidFill>
                  <a:schemeClr val="bg1">
                    <a:lumMod val="65000"/>
                  </a:schemeClr>
                </a:solidFill>
                <a:cs typeface="Arial" charset="0"/>
              </a:endParaRPr>
            </a:p>
          </p:txBody>
        </p:sp>
        <p:sp>
          <p:nvSpPr>
            <p:cNvPr id="13" name="Text Box 10"/>
            <p:cNvSpPr txBox="1">
              <a:spLocks noChangeArrowheads="1"/>
            </p:cNvSpPr>
            <p:nvPr/>
          </p:nvSpPr>
          <p:spPr bwMode="auto">
            <a:xfrm rot="3055240">
              <a:off x="3451539" y="2759289"/>
              <a:ext cx="1512041" cy="2880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solidFill>
                    <a:srgbClr val="008000"/>
                  </a:solidFill>
                  <a:cs typeface="Arial" charset="0"/>
                </a:rPr>
                <a:t>DIRC </a:t>
              </a:r>
              <a:r>
                <a:rPr lang="en-US" sz="1481" b="1" dirty="0">
                  <a:cs typeface="Arial" charset="0"/>
                </a:rPr>
                <a:t>&amp; </a:t>
              </a:r>
              <a:r>
                <a:rPr lang="en-US" sz="1481" b="1" dirty="0">
                  <a:solidFill>
                    <a:srgbClr val="FF0000"/>
                  </a:solidFill>
                  <a:cs typeface="Arial" charset="0"/>
                </a:rPr>
                <a:t>TOF</a:t>
              </a:r>
            </a:p>
          </p:txBody>
        </p:sp>
        <p:sp>
          <p:nvSpPr>
            <p:cNvPr id="14" name="Text Box 10"/>
            <p:cNvSpPr txBox="1">
              <a:spLocks noChangeArrowheads="1"/>
            </p:cNvSpPr>
            <p:nvPr/>
          </p:nvSpPr>
          <p:spPr bwMode="auto">
            <a:xfrm rot="3099740">
              <a:off x="3891815" y="2471110"/>
              <a:ext cx="1440039" cy="3096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00" b="1" dirty="0" err="1">
                  <a:solidFill>
                    <a:schemeClr val="bg1"/>
                  </a:solidFill>
                  <a:cs typeface="Arial" charset="0"/>
                </a:rPr>
                <a:t>EMcal</a:t>
              </a:r>
              <a:r>
                <a:rPr lang="en-US" sz="1400" b="1" dirty="0">
                  <a:solidFill>
                    <a:schemeClr val="bg1"/>
                  </a:solidFill>
                  <a:cs typeface="Arial" charset="0"/>
                </a:rPr>
                <a:t> (Sci-Fi)</a:t>
              </a:r>
            </a:p>
          </p:txBody>
        </p:sp>
        <p:sp>
          <p:nvSpPr>
            <p:cNvPr id="15" name="Text Box 10"/>
            <p:cNvSpPr txBox="1">
              <a:spLocks noChangeArrowheads="1"/>
            </p:cNvSpPr>
            <p:nvPr/>
          </p:nvSpPr>
          <p:spPr bwMode="auto">
            <a:xfrm rot="20489573">
              <a:off x="1611643" y="1855153"/>
              <a:ext cx="1760948" cy="3715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a:solidFill>
                    <a:schemeClr val="bg1"/>
                  </a:solidFill>
                  <a:cs typeface="Arial" charset="0"/>
                </a:rPr>
                <a:t>e/π Cherenkov?</a:t>
              </a:r>
              <a:endParaRPr lang="en-US" sz="1481" b="1" dirty="0">
                <a:solidFill>
                  <a:schemeClr val="bg1">
                    <a:lumMod val="75000"/>
                  </a:schemeClr>
                </a:solidFill>
                <a:cs typeface="Arial" charset="0"/>
              </a:endParaRPr>
            </a:p>
          </p:txBody>
        </p:sp>
        <p:sp>
          <p:nvSpPr>
            <p:cNvPr id="17" name="Text Box 10"/>
            <p:cNvSpPr txBox="1">
              <a:spLocks noChangeArrowheads="1"/>
            </p:cNvSpPr>
            <p:nvPr/>
          </p:nvSpPr>
          <p:spPr bwMode="auto">
            <a:xfrm rot="3126614">
              <a:off x="1875915" y="3189505"/>
              <a:ext cx="1944052" cy="5760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00" b="1" dirty="0">
                  <a:solidFill>
                    <a:srgbClr val="FFFFFF"/>
                  </a:solidFill>
                  <a:cs typeface="Arial" charset="0"/>
                </a:rPr>
                <a:t>Central tracker</a:t>
              </a:r>
            </a:p>
          </p:txBody>
        </p:sp>
        <p:sp>
          <p:nvSpPr>
            <p:cNvPr id="18" name="Text Box 10"/>
            <p:cNvSpPr txBox="1">
              <a:spLocks noChangeArrowheads="1"/>
            </p:cNvSpPr>
            <p:nvPr/>
          </p:nvSpPr>
          <p:spPr bwMode="auto">
            <a:xfrm rot="3069260">
              <a:off x="2997564" y="2886527"/>
              <a:ext cx="1512041" cy="2880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00" b="1" dirty="0">
                  <a:cs typeface="Arial" charset="0"/>
                </a:rPr>
                <a:t>Vertex (Si pixel)</a:t>
              </a:r>
            </a:p>
          </p:txBody>
        </p:sp>
        <p:sp>
          <p:nvSpPr>
            <p:cNvPr id="19" name="Text Box 10"/>
            <p:cNvSpPr txBox="1">
              <a:spLocks noChangeArrowheads="1"/>
            </p:cNvSpPr>
            <p:nvPr/>
          </p:nvSpPr>
          <p:spPr bwMode="auto">
            <a:xfrm>
              <a:off x="917400" y="2253011"/>
              <a:ext cx="565565" cy="3200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solidFill>
                    <a:srgbClr val="FF0000"/>
                  </a:solidFill>
                  <a:cs typeface="Arial" charset="0"/>
                </a:rPr>
                <a:t>TOF</a:t>
              </a:r>
            </a:p>
          </p:txBody>
        </p:sp>
        <p:sp>
          <p:nvSpPr>
            <p:cNvPr id="20" name="Text Box 10"/>
            <p:cNvSpPr txBox="1">
              <a:spLocks noChangeArrowheads="1"/>
            </p:cNvSpPr>
            <p:nvPr/>
          </p:nvSpPr>
          <p:spPr bwMode="auto">
            <a:xfrm rot="21427216">
              <a:off x="2884525" y="924463"/>
              <a:ext cx="889646" cy="3096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err="1">
                  <a:solidFill>
                    <a:schemeClr val="bg1"/>
                  </a:solidFill>
                  <a:cs typeface="Arial" charset="0"/>
                </a:rPr>
                <a:t>EMcal</a:t>
              </a:r>
              <a:r>
                <a:rPr lang="en-US" sz="1481" b="1" dirty="0">
                  <a:solidFill>
                    <a:schemeClr val="bg1"/>
                  </a:solidFill>
                  <a:cs typeface="Arial" charset="0"/>
                </a:rPr>
                <a:t> </a:t>
              </a:r>
              <a:endParaRPr lang="en-US" sz="1481" b="1" dirty="0">
                <a:solidFill>
                  <a:schemeClr val="bg1">
                    <a:lumMod val="65000"/>
                  </a:schemeClr>
                </a:solidFill>
                <a:cs typeface="Arial" charset="0"/>
              </a:endParaRPr>
            </a:p>
          </p:txBody>
        </p:sp>
        <p:sp>
          <p:nvSpPr>
            <p:cNvPr id="21" name="Text Box 10"/>
            <p:cNvSpPr txBox="1">
              <a:spLocks noChangeArrowheads="1"/>
            </p:cNvSpPr>
            <p:nvPr/>
          </p:nvSpPr>
          <p:spPr bwMode="auto">
            <a:xfrm rot="20885901">
              <a:off x="2097125" y="1089563"/>
              <a:ext cx="889646" cy="3096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a:solidFill>
                    <a:schemeClr val="bg1"/>
                  </a:solidFill>
                  <a:cs typeface="Arial" charset="0"/>
                </a:rPr>
                <a:t>PWO</a:t>
              </a:r>
              <a:r>
                <a:rPr lang="en-US" sz="1481" b="1" baseline="-25000">
                  <a:solidFill>
                    <a:schemeClr val="bg1"/>
                  </a:solidFill>
                  <a:cs typeface="Arial" charset="0"/>
                </a:rPr>
                <a:t>4</a:t>
              </a:r>
              <a:endParaRPr lang="en-US" sz="1481" b="1" baseline="-25000" dirty="0">
                <a:solidFill>
                  <a:schemeClr val="bg1">
                    <a:lumMod val="65000"/>
                  </a:schemeClr>
                </a:solidFill>
                <a:cs typeface="Arial" charset="0"/>
              </a:endParaRPr>
            </a:p>
          </p:txBody>
        </p:sp>
        <p:sp>
          <p:nvSpPr>
            <p:cNvPr id="22" name="Text Box 10"/>
            <p:cNvSpPr txBox="1">
              <a:spLocks noChangeArrowheads="1"/>
            </p:cNvSpPr>
            <p:nvPr/>
          </p:nvSpPr>
          <p:spPr bwMode="auto">
            <a:xfrm rot="20400098">
              <a:off x="3504570" y="4455582"/>
              <a:ext cx="783160" cy="3096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a:solidFill>
                    <a:schemeClr val="bg1"/>
                  </a:solidFill>
                  <a:cs typeface="Arial" charset="0"/>
                </a:rPr>
                <a:t>GEM</a:t>
              </a:r>
              <a:endParaRPr lang="en-US" sz="1481" b="1" dirty="0">
                <a:solidFill>
                  <a:schemeClr val="bg1">
                    <a:lumMod val="65000"/>
                  </a:schemeClr>
                </a:solidFill>
                <a:cs typeface="Arial" charset="0"/>
              </a:endParaRPr>
            </a:p>
          </p:txBody>
        </p:sp>
        <p:sp>
          <p:nvSpPr>
            <p:cNvPr id="23" name="Text Box 10"/>
            <p:cNvSpPr txBox="1">
              <a:spLocks noChangeArrowheads="1"/>
            </p:cNvSpPr>
            <p:nvPr/>
          </p:nvSpPr>
          <p:spPr bwMode="auto">
            <a:xfrm rot="20450081">
              <a:off x="4638879" y="4098220"/>
              <a:ext cx="783160" cy="3096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solidFill>
                    <a:schemeClr val="bg1"/>
                  </a:solidFill>
                  <a:cs typeface="Arial" charset="0"/>
                </a:rPr>
                <a:t>tracker</a:t>
              </a:r>
              <a:endParaRPr lang="en-US" sz="1481" b="1" dirty="0">
                <a:solidFill>
                  <a:schemeClr val="bg1">
                    <a:lumMod val="65000"/>
                  </a:schemeClr>
                </a:solidFill>
                <a:cs typeface="Arial" charset="0"/>
              </a:endParaRPr>
            </a:p>
          </p:txBody>
        </p:sp>
        <p:sp>
          <p:nvSpPr>
            <p:cNvPr id="24" name="Text Box 10"/>
            <p:cNvSpPr txBox="1">
              <a:spLocks noChangeArrowheads="1"/>
            </p:cNvSpPr>
            <p:nvPr/>
          </p:nvSpPr>
          <p:spPr bwMode="auto">
            <a:xfrm>
              <a:off x="196624" y="811472"/>
              <a:ext cx="1347270" cy="3200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solidFill>
                    <a:schemeClr val="accent2"/>
                  </a:solidFill>
                  <a:cs typeface="Arial" charset="0"/>
                </a:rPr>
                <a:t>Modular aerogel RICH</a:t>
              </a:r>
            </a:p>
          </p:txBody>
        </p:sp>
        <p:cxnSp>
          <p:nvCxnSpPr>
            <p:cNvPr id="25" name="Straight Arrow Connector 24"/>
            <p:cNvCxnSpPr/>
            <p:nvPr/>
          </p:nvCxnSpPr>
          <p:spPr>
            <a:xfrm>
              <a:off x="1359953" y="1256224"/>
              <a:ext cx="392647" cy="45827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0" name="Text Box 10"/>
            <p:cNvSpPr txBox="1">
              <a:spLocks noChangeArrowheads="1"/>
            </p:cNvSpPr>
            <p:nvPr/>
          </p:nvSpPr>
          <p:spPr bwMode="auto">
            <a:xfrm>
              <a:off x="3762873" y="1107583"/>
              <a:ext cx="1033066" cy="331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solidFill>
                    <a:srgbClr val="00B050"/>
                  </a:solidFill>
                  <a:cs typeface="Arial" charset="0"/>
                </a:rPr>
                <a:t>DIRC camera</a:t>
              </a:r>
            </a:p>
          </p:txBody>
        </p:sp>
        <p:cxnSp>
          <p:nvCxnSpPr>
            <p:cNvPr id="31" name="Straight Arrow Connector 30"/>
            <p:cNvCxnSpPr/>
            <p:nvPr/>
          </p:nvCxnSpPr>
          <p:spPr>
            <a:xfrm flipH="1">
              <a:off x="3605026" y="1353020"/>
              <a:ext cx="380025" cy="53898"/>
            </a:xfrm>
            <a:prstGeom prst="straightConnector1">
              <a:avLst/>
            </a:prstGeom>
            <a:ln w="38100">
              <a:solidFill>
                <a:srgbClr val="30C328"/>
              </a:solidFill>
              <a:tailEnd type="triangle"/>
            </a:ln>
          </p:spPr>
          <p:style>
            <a:lnRef idx="1">
              <a:schemeClr val="accent1"/>
            </a:lnRef>
            <a:fillRef idx="0">
              <a:schemeClr val="accent1"/>
            </a:fillRef>
            <a:effectRef idx="0">
              <a:schemeClr val="accent1"/>
            </a:effectRef>
            <a:fontRef idx="minor">
              <a:schemeClr val="tx1"/>
            </a:fontRef>
          </p:style>
        </p:cxnSp>
        <p:sp>
          <p:nvSpPr>
            <p:cNvPr id="11" name="Text Box 10"/>
            <p:cNvSpPr txBox="1">
              <a:spLocks noChangeArrowheads="1"/>
            </p:cNvSpPr>
            <p:nvPr/>
          </p:nvSpPr>
          <p:spPr bwMode="auto">
            <a:xfrm rot="20346844">
              <a:off x="3472863" y="5566293"/>
              <a:ext cx="783160" cy="3096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solidFill>
                    <a:srgbClr val="C00000"/>
                  </a:solidFill>
                  <a:cs typeface="Arial" charset="0"/>
                </a:rPr>
                <a:t>mirror</a:t>
              </a:r>
            </a:p>
          </p:txBody>
        </p:sp>
      </p:grpSp>
      <p:sp>
        <p:nvSpPr>
          <p:cNvPr id="26" name="Text Box 10"/>
          <p:cNvSpPr txBox="1">
            <a:spLocks noChangeArrowheads="1"/>
          </p:cNvSpPr>
          <p:nvPr/>
        </p:nvSpPr>
        <p:spPr bwMode="auto">
          <a:xfrm rot="3011100">
            <a:off x="1126612" y="5635830"/>
            <a:ext cx="1594109" cy="5997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solidFill>
                  <a:srgbClr val="BBEDB9"/>
                </a:solidFill>
                <a:cs typeface="Arial" charset="0"/>
              </a:rPr>
              <a:t>Field shaping coils for RICH</a:t>
            </a:r>
          </a:p>
        </p:txBody>
      </p:sp>
      <p:cxnSp>
        <p:nvCxnSpPr>
          <p:cNvPr id="33" name="Straight Arrow Connector 32"/>
          <p:cNvCxnSpPr/>
          <p:nvPr/>
        </p:nvCxnSpPr>
        <p:spPr>
          <a:xfrm flipV="1">
            <a:off x="2135154" y="5431359"/>
            <a:ext cx="321336" cy="257043"/>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9" name="Text Box 10"/>
          <p:cNvSpPr txBox="1">
            <a:spLocks noChangeArrowheads="1"/>
          </p:cNvSpPr>
          <p:nvPr/>
        </p:nvSpPr>
        <p:spPr bwMode="auto">
          <a:xfrm rot="3099740">
            <a:off x="1538062" y="4241435"/>
            <a:ext cx="1523907" cy="3276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00" b="1">
                <a:solidFill>
                  <a:schemeClr val="bg1"/>
                </a:solidFill>
                <a:cs typeface="Arial" charset="0"/>
              </a:rPr>
              <a:t>Solenoid coil</a:t>
            </a:r>
            <a:endParaRPr lang="en-US" sz="1400" b="1" dirty="0">
              <a:solidFill>
                <a:schemeClr val="bg1"/>
              </a:solidFill>
              <a:cs typeface="Arial" charset="0"/>
            </a:endParaRPr>
          </a:p>
        </p:txBody>
      </p:sp>
      <p:cxnSp>
        <p:nvCxnSpPr>
          <p:cNvPr id="40" name="Straight Arrow Connector 39"/>
          <p:cNvCxnSpPr/>
          <p:nvPr/>
        </p:nvCxnSpPr>
        <p:spPr>
          <a:xfrm>
            <a:off x="2296430" y="5849678"/>
            <a:ext cx="2660923" cy="645698"/>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714903" y="1197642"/>
            <a:ext cx="2271935" cy="2145633"/>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a:cs typeface="Arial"/>
              </a:rPr>
              <a:t>All eRD14 systems (DIRC, </a:t>
            </a:r>
            <a:r>
              <a:rPr lang="en-US" dirty="0" err="1">
                <a:latin typeface="Arial"/>
                <a:cs typeface="Arial"/>
              </a:rPr>
              <a:t>mRICH</a:t>
            </a:r>
            <a:r>
              <a:rPr lang="en-US" dirty="0">
                <a:latin typeface="Arial"/>
                <a:cs typeface="Arial"/>
              </a:rPr>
              <a:t>, </a:t>
            </a:r>
            <a:r>
              <a:rPr lang="en-US" dirty="0" err="1">
                <a:latin typeface="Arial"/>
                <a:cs typeface="Arial"/>
              </a:rPr>
              <a:t>dRICH</a:t>
            </a:r>
            <a:r>
              <a:rPr lang="en-US" dirty="0">
                <a:latin typeface="Arial"/>
                <a:cs typeface="Arial"/>
              </a:rPr>
              <a:t>, and TOF) are part of the baseline </a:t>
            </a:r>
            <a:r>
              <a:rPr lang="en-US" dirty="0" err="1">
                <a:latin typeface="Arial"/>
                <a:cs typeface="Arial"/>
              </a:rPr>
              <a:t>JLab</a:t>
            </a:r>
            <a:r>
              <a:rPr lang="en-US" dirty="0">
                <a:latin typeface="Arial"/>
                <a:cs typeface="Arial"/>
              </a:rPr>
              <a:t> detector concept. </a:t>
            </a:r>
          </a:p>
        </p:txBody>
      </p:sp>
      <p:sp>
        <p:nvSpPr>
          <p:cNvPr id="9" name="Slide Number Placeholder 8"/>
          <p:cNvSpPr>
            <a:spLocks noGrp="1"/>
          </p:cNvSpPr>
          <p:nvPr>
            <p:ph type="sldNum" sz="quarter" idx="12"/>
          </p:nvPr>
        </p:nvSpPr>
        <p:spPr/>
        <p:txBody>
          <a:bodyPr/>
          <a:lstStyle/>
          <a:p>
            <a:fld id="{8F85DECE-709F-5547-99FE-06FE97115E35}" type="slidenum">
              <a:rPr lang="en-US" smtClean="0"/>
              <a:t>9</a:t>
            </a:fld>
            <a:endParaRPr lang="en-US"/>
          </a:p>
        </p:txBody>
      </p:sp>
    </p:spTree>
    <p:extLst>
      <p:ext uri="{BB962C8B-B14F-4D97-AF65-F5344CB8AC3E}">
        <p14:creationId xmlns:p14="http://schemas.microsoft.com/office/powerpoint/2010/main" val="386148236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Theme.thmx</Template>
  <TotalTime>5134</TotalTime>
  <Words>5587</Words>
  <Application>Microsoft Macintosh PowerPoint</Application>
  <PresentationFormat>On-screen Show (4:3)</PresentationFormat>
  <Paragraphs>855</Paragraphs>
  <Slides>61</Slides>
  <Notes>24</Notes>
  <HiddenSlides>0</HiddenSlides>
  <MMClips>0</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83" baseType="lpstr">
      <vt:lpstr>Arial Unicode MS</vt:lpstr>
      <vt:lpstr>ＭＳ ゴシック</vt:lpstr>
      <vt:lpstr>ＭＳ Ｐゴシック</vt:lpstr>
      <vt:lpstr>宋体</vt:lpstr>
      <vt:lpstr>ヒラギノ角ゴ ProN W3</vt:lpstr>
      <vt:lpstr>Arial</vt:lpstr>
      <vt:lpstr>Calibri</vt:lpstr>
      <vt:lpstr>Cambria Math</vt:lpstr>
      <vt:lpstr>Chalkboard</vt:lpstr>
      <vt:lpstr>Comic Sans MS</vt:lpstr>
      <vt:lpstr>Courier New</vt:lpstr>
      <vt:lpstr>DejaVu Sans</vt:lpstr>
      <vt:lpstr>Gill Sans</vt:lpstr>
      <vt:lpstr>Helvetica</vt:lpstr>
      <vt:lpstr>Lucida Sans Unicode</vt:lpstr>
      <vt:lpstr>Mangal</vt:lpstr>
      <vt:lpstr>Symbol</vt:lpstr>
      <vt:lpstr>Times New Roman</vt:lpstr>
      <vt:lpstr>Wingdings</vt:lpstr>
      <vt:lpstr>Zapf Dingbats</vt:lpstr>
      <vt:lpstr>Default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2nd mRICH Beam Test</vt:lpstr>
      <vt:lpstr>1st and 2nd Beam Test Comparison (120 GeV Proton Beam)</vt:lpstr>
      <vt:lpstr>Completed Data QA Analysis for the 2nd Beam Test</vt:lpstr>
      <vt:lpstr>mRICH Ring Images from SiPM Sensors</vt:lpstr>
      <vt:lpstr>mRICH in an EIC Detector Built Around the sPHENIX Solenoid</vt:lpstr>
      <vt:lpstr>mRICH – FY19 activity (part one)</vt:lpstr>
      <vt:lpstr>mRICH – FY19 activity (part two)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Electronics – TARGETX</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psTOF Self-Determined Start Time Study</dc:title>
  <dc:creator>Mickey Chiu</dc:creator>
  <cp:lastModifiedBy>Pawel Nadel-Turonski</cp:lastModifiedBy>
  <cp:revision>189</cp:revision>
  <dcterms:created xsi:type="dcterms:W3CDTF">2017-01-16T16:17:30Z</dcterms:created>
  <dcterms:modified xsi:type="dcterms:W3CDTF">2019-01-21T09:47:46Z</dcterms:modified>
</cp:coreProperties>
</file>