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2" r:id="rId2"/>
    <p:sldId id="520" r:id="rId3"/>
    <p:sldId id="521" r:id="rId4"/>
    <p:sldId id="497" r:id="rId5"/>
    <p:sldId id="495" r:id="rId6"/>
    <p:sldId id="507" r:id="rId7"/>
    <p:sldId id="508" r:id="rId8"/>
    <p:sldId id="500" r:id="rId9"/>
    <p:sldId id="526" r:id="rId10"/>
    <p:sldId id="525" r:id="rId11"/>
    <p:sldId id="516" r:id="rId12"/>
    <p:sldId id="517" r:id="rId13"/>
    <p:sldId id="518" r:id="rId14"/>
    <p:sldId id="527" r:id="rId15"/>
    <p:sldId id="523" r:id="rId16"/>
    <p:sldId id="528" r:id="rId17"/>
    <p:sldId id="524" r:id="rId18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5" autoAdjust="0"/>
  </p:normalViewPr>
  <p:slideViewPr>
    <p:cSldViewPr>
      <p:cViewPr>
        <p:scale>
          <a:sx n="94" d="100"/>
          <a:sy n="94" d="100"/>
        </p:scale>
        <p:origin x="-1776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1/24/19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1/24/19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4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3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4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33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66750"/>
            <a:ext cx="8305800" cy="392787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Short Update</a:t>
            </a:r>
          </a:p>
          <a:p>
            <a:r>
              <a:rPr lang="en-US" sz="2000" dirty="0"/>
              <a:t>Path to PD-2 (planned reviews, etc..)</a:t>
            </a:r>
          </a:p>
          <a:p>
            <a:r>
              <a:rPr lang="en-US" sz="2000" dirty="0"/>
              <a:t>MVTX budget </a:t>
            </a:r>
            <a:r>
              <a:rPr lang="en-US" sz="2000" dirty="0" smtClean="0"/>
              <a:t>profile</a:t>
            </a:r>
          </a:p>
          <a:p>
            <a:r>
              <a:rPr lang="en-US" sz="2000" dirty="0" smtClean="0"/>
              <a:t>Plans </a:t>
            </a:r>
            <a:r>
              <a:rPr lang="en-US" sz="2000" dirty="0"/>
              <a:t>for </a:t>
            </a:r>
            <a:r>
              <a:rPr lang="en-US" sz="2000" dirty="0" err="1"/>
              <a:t>iHCAL</a:t>
            </a:r>
            <a:r>
              <a:rPr lang="en-US" sz="2000" dirty="0"/>
              <a:t> procurements before NSF MRI is </a:t>
            </a:r>
            <a:r>
              <a:rPr lang="en-US" sz="2000" dirty="0" smtClean="0"/>
              <a:t>approved</a:t>
            </a:r>
          </a:p>
          <a:p>
            <a:r>
              <a:rPr lang="en-US" sz="2000" dirty="0" smtClean="0"/>
              <a:t>Constraints </a:t>
            </a:r>
            <a:r>
              <a:rPr lang="en-US" sz="2000" dirty="0"/>
              <a:t>on sPHENIX of a bridge run in FY21/</a:t>
            </a:r>
            <a:r>
              <a:rPr lang="en-US" sz="2000" dirty="0" smtClean="0"/>
              <a:t>FY22 </a:t>
            </a:r>
          </a:p>
          <a:p>
            <a:r>
              <a:rPr lang="en-US" sz="2000" dirty="0" smtClean="0"/>
              <a:t>Any </a:t>
            </a:r>
            <a:r>
              <a:rPr lang="en-US" sz="2000" dirty="0"/>
              <a:t>issues / concerns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65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IHCal Procurement of </a:t>
            </a:r>
            <a:r>
              <a:rPr lang="en-US" dirty="0" err="1" smtClean="0"/>
              <a:t>SiPMs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3775476"/>
          </a:xfrm>
        </p:spPr>
        <p:txBody>
          <a:bodyPr/>
          <a:lstStyle/>
          <a:p>
            <a:r>
              <a:rPr lang="en-US" sz="2000" dirty="0" smtClean="0"/>
              <a:t>Order 6000 SiPM’s before Feb 4 adding to existing contract order of 100k parts.</a:t>
            </a:r>
          </a:p>
          <a:p>
            <a:pPr lvl="1"/>
            <a:r>
              <a:rPr lang="en-US" sz="1600" dirty="0" smtClean="0"/>
              <a:t>These parts will go obsolete soon according to Hamamatsu.</a:t>
            </a:r>
          </a:p>
          <a:p>
            <a:pPr lvl="1"/>
            <a:r>
              <a:rPr lang="en-US" sz="1600" dirty="0" smtClean="0"/>
              <a:t>Save ~$50k due to price break for joining in large quantity order.</a:t>
            </a:r>
            <a:endParaRPr lang="en-US" sz="2000" dirty="0" smtClean="0"/>
          </a:p>
          <a:p>
            <a:r>
              <a:rPr lang="en-US" sz="2000" dirty="0" smtClean="0"/>
              <a:t>Borrow $60k from Ops to be paid back by the IHCal MRI once they get funding in late CY19.</a:t>
            </a:r>
          </a:p>
          <a:p>
            <a:r>
              <a:rPr lang="en-US" sz="2000" dirty="0" smtClean="0"/>
              <a:t>If MRI is not approved by NSF the </a:t>
            </a:r>
            <a:r>
              <a:rPr lang="en-US" sz="2000" dirty="0" err="1" smtClean="0"/>
              <a:t>SiPMs</a:t>
            </a:r>
            <a:r>
              <a:rPr lang="en-US" sz="2000" dirty="0" smtClean="0"/>
              <a:t> will be used as spares for the OHCal and EMCal.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10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3" name="Picture 2" descr="Screen Shot 2019-01-23 at 12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96280"/>
            <a:ext cx="5372100" cy="4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666750"/>
            <a:ext cx="5410200" cy="4387919"/>
            <a:chOff x="2286000" y="622231"/>
            <a:chExt cx="4379559" cy="454031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5" t="15487" r="27444" b="8001"/>
            <a:stretch/>
          </p:blipFill>
          <p:spPr bwMode="auto">
            <a:xfrm>
              <a:off x="2286000" y="1047750"/>
              <a:ext cx="4379559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18975" r="27390" b="72759"/>
            <a:stretch/>
          </p:blipFill>
          <p:spPr bwMode="auto">
            <a:xfrm>
              <a:off x="2286000" y="622231"/>
              <a:ext cx="4379559" cy="444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69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LLP Status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38550"/>
            <a:ext cx="8915400" cy="1295400"/>
          </a:xfrm>
        </p:spPr>
        <p:txBody>
          <a:bodyPr/>
          <a:lstStyle/>
          <a:p>
            <a:r>
              <a:rPr lang="en-US" sz="1400" b="1" dirty="0" smtClean="0"/>
              <a:t>100k </a:t>
            </a:r>
            <a:r>
              <a:rPr lang="en-US" sz="1400" b="1" dirty="0"/>
              <a:t>SiPMs has been placed. </a:t>
            </a:r>
            <a:r>
              <a:rPr lang="en-US" sz="1400" b="1" dirty="0" smtClean="0"/>
              <a:t> First parts in Feb 2019. Order complete Mar 2020  </a:t>
            </a:r>
            <a:endParaRPr lang="en-US" sz="1400" b="1" dirty="0"/>
          </a:p>
          <a:p>
            <a:r>
              <a:rPr lang="en-US" sz="1400" b="1" dirty="0"/>
              <a:t>Scintillating fiber </a:t>
            </a:r>
            <a:r>
              <a:rPr lang="en-US" sz="1400" b="1" dirty="0" smtClean="0"/>
              <a:t>order placed.  First parts in Apr 2019, Order complete Mar 2021</a:t>
            </a:r>
          </a:p>
          <a:p>
            <a:r>
              <a:rPr lang="en-US" sz="1400" dirty="0" smtClean="0"/>
              <a:t>Working on the scintillating tile order. To be placed with Georgia State University</a:t>
            </a:r>
            <a:endParaRPr lang="en-US" sz="1400" dirty="0"/>
          </a:p>
          <a:p>
            <a:r>
              <a:rPr lang="en-US" sz="1400" dirty="0"/>
              <a:t>Tungsten powder LLP-4 order waits for additional preproduction work at UIUC</a:t>
            </a:r>
            <a:r>
              <a:rPr lang="en-US" sz="1400" dirty="0" smtClean="0"/>
              <a:t>. </a:t>
            </a:r>
            <a:r>
              <a:rPr lang="en-US" sz="1400" b="1" dirty="0" smtClean="0"/>
              <a:t>May split across FY.</a:t>
            </a:r>
            <a:endParaRPr lang="en-US" sz="1400" b="1" dirty="0"/>
          </a:p>
          <a:p>
            <a:pPr lvl="1"/>
            <a:r>
              <a:rPr lang="en-US" sz="1400" dirty="0"/>
              <a:t>The tungsten order will wait until we have 85-90% of the FY19 funding available.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2" name="Picture 1" descr="Screen Shot 2019-01-23 at 12.2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" y="590550"/>
            <a:ext cx="9144000" cy="3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" y="0"/>
            <a:ext cx="8229600" cy="546497"/>
          </a:xfrm>
        </p:spPr>
        <p:txBody>
          <a:bodyPr/>
          <a:lstStyle/>
          <a:p>
            <a:r>
              <a:rPr lang="en-US" dirty="0" smtClean="0"/>
              <a:t>Budget at CD-1/3A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435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sPHENIX Budget Profile</a:t>
            </a:r>
            <a:endParaRPr lang="en-US" u="sng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21231" r="23055" b="37128"/>
          <a:stretch/>
        </p:blipFill>
        <p:spPr bwMode="auto">
          <a:xfrm>
            <a:off x="1143000" y="1047750"/>
            <a:ext cx="63286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0"/>
            <a:ext cx="8229600" cy="546497"/>
          </a:xfrm>
        </p:spPr>
        <p:txBody>
          <a:bodyPr/>
          <a:lstStyle/>
          <a:p>
            <a:r>
              <a:rPr lang="en-US" dirty="0" smtClean="0"/>
              <a:t>Impact of FY21-22 Run Schedule 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66750"/>
            <a:ext cx="3714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We have been asked to assess impact of a Run in FY21-22 for STAR.</a:t>
            </a:r>
          </a:p>
          <a:p>
            <a:r>
              <a:rPr lang="en-US" dirty="0" smtClean="0"/>
              <a:t>Two main questions: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Can we assemble and disassemble the shield wall in 1008 while at the same time building sPHENIX.</a:t>
            </a:r>
          </a:p>
          <a:p>
            <a:pPr marL="342900" indent="-342900">
              <a:buAutoNum type="arabicParenR"/>
            </a:pPr>
            <a:r>
              <a:rPr lang="en-US" dirty="0" smtClean="0"/>
              <a:t>How does this disrupt the cryo installation schedule in 1008?</a:t>
            </a:r>
          </a:p>
          <a:p>
            <a:r>
              <a:rPr lang="en-US" dirty="0" smtClean="0"/>
              <a:t>We’re addressing 1) by building and after Run-19 disassembling the shield wall as if sPHENIX was located in the 1008 Assembly Hall.</a:t>
            </a:r>
          </a:p>
          <a:p>
            <a:r>
              <a:rPr lang="en-US" dirty="0" smtClean="0"/>
              <a:t>We have discussing 2) with Roberto Than and the cryo group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33800" y="742951"/>
            <a:ext cx="5410200" cy="3962400"/>
            <a:chOff x="3017520" y="778750"/>
            <a:chExt cx="5801360" cy="4155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" r="5058"/>
            <a:stretch/>
          </p:blipFill>
          <p:spPr bwMode="auto">
            <a:xfrm>
              <a:off x="3017520" y="778750"/>
              <a:ext cx="5801360" cy="415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5918200" y="1911096"/>
              <a:ext cx="25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918200" y="3319272"/>
              <a:ext cx="25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17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Issues/Challenges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666750"/>
            <a:ext cx="8305800" cy="4004076"/>
          </a:xfrm>
        </p:spPr>
        <p:txBody>
          <a:bodyPr/>
          <a:lstStyle/>
          <a:p>
            <a:r>
              <a:rPr lang="en-US" dirty="0" smtClean="0"/>
              <a:t>Order with Uniplast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Preparation for PD-2/3 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59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009"/>
            <a:ext cx="8610600" cy="546497"/>
          </a:xfrm>
        </p:spPr>
        <p:txBody>
          <a:bodyPr/>
          <a:lstStyle/>
          <a:p>
            <a:r>
              <a:rPr lang="en-US" sz="4000" dirty="0" smtClean="0"/>
              <a:t>Recommendations from Last 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458200" cy="3851676"/>
          </a:xfrm>
        </p:spPr>
        <p:txBody>
          <a:bodyPr/>
          <a:lstStyle/>
          <a:p>
            <a:pPr lvl="0"/>
            <a:r>
              <a:rPr lang="en-US" sz="1800" dirty="0"/>
              <a:t>Keep BNL Deputy Director for Operations informed about the meeting with PPM concerning the HCAL Tiles </a:t>
            </a:r>
            <a:r>
              <a:rPr lang="en-US" sz="1800" dirty="0" smtClean="0"/>
              <a:t>contract – </a:t>
            </a:r>
            <a:r>
              <a:rPr lang="en-US" sz="1800" dirty="0" smtClean="0">
                <a:solidFill>
                  <a:srgbClr val="0080FF"/>
                </a:solidFill>
              </a:rPr>
              <a:t>We’re not ready to meet. Waiting for GSU go ahead.</a:t>
            </a:r>
            <a:endParaRPr lang="en-US" sz="1800" dirty="0">
              <a:solidFill>
                <a:srgbClr val="0080FF"/>
              </a:solidFill>
            </a:endParaRPr>
          </a:p>
          <a:p>
            <a:pPr lvl="0"/>
            <a:r>
              <a:rPr lang="en-US" sz="1800" dirty="0"/>
              <a:t>Finalize the MoU with C-AD before the NP budget </a:t>
            </a:r>
            <a:r>
              <a:rPr lang="en-US" sz="1800" dirty="0" smtClean="0"/>
              <a:t>briefing – </a:t>
            </a:r>
            <a:r>
              <a:rPr lang="en-US" sz="1800" dirty="0" smtClean="0">
                <a:solidFill>
                  <a:srgbClr val="0080FF"/>
                </a:solidFill>
              </a:rPr>
              <a:t>Meeting this week.    </a:t>
            </a:r>
            <a:endParaRPr lang="en-US" sz="1800" dirty="0">
              <a:solidFill>
                <a:srgbClr val="0080FF"/>
              </a:solidFill>
            </a:endParaRPr>
          </a:p>
          <a:p>
            <a:pPr lvl="0"/>
            <a:r>
              <a:rPr lang="en-US" sz="1800" dirty="0"/>
              <a:t>Add one slide containing high level information of the milestones and achievements </a:t>
            </a:r>
            <a:r>
              <a:rPr lang="en-US" sz="1800" dirty="0" smtClean="0"/>
              <a:t> in </a:t>
            </a:r>
            <a:r>
              <a:rPr lang="en-US" sz="1800" dirty="0"/>
              <a:t>future </a:t>
            </a:r>
            <a:r>
              <a:rPr lang="en-US" sz="1800" dirty="0" smtClean="0"/>
              <a:t>presentations. </a:t>
            </a:r>
            <a:r>
              <a:rPr lang="en-US" sz="1800" dirty="0" smtClean="0">
                <a:solidFill>
                  <a:srgbClr val="0080FF"/>
                </a:solidFill>
              </a:rPr>
              <a:t>- Included</a:t>
            </a:r>
            <a:endParaRPr lang="en-US" sz="1800" dirty="0">
              <a:solidFill>
                <a:srgbClr val="0080FF"/>
              </a:solidFill>
            </a:endParaRPr>
          </a:p>
          <a:p>
            <a:pPr lvl="0"/>
            <a:r>
              <a:rPr lang="en-US" sz="1800" dirty="0"/>
              <a:t>Add a table containing financial information on the LLPs,  and a table for sPHENIX cost and obligations </a:t>
            </a:r>
            <a:r>
              <a:rPr lang="en-US" sz="1800" dirty="0" smtClean="0">
                <a:solidFill>
                  <a:srgbClr val="0080FF"/>
                </a:solidFill>
              </a:rPr>
              <a:t>- Included  </a:t>
            </a:r>
            <a:endParaRPr lang="en-US" sz="1800" dirty="0">
              <a:solidFill>
                <a:srgbClr val="0080FF"/>
              </a:solidFill>
            </a:endParaRPr>
          </a:p>
          <a:p>
            <a:pPr lvl="0"/>
            <a:r>
              <a:rPr lang="en-US" sz="1800" dirty="0"/>
              <a:t>Include information on the major Infrastructure and Facility upgrade work and Si detectors in future presentations </a:t>
            </a:r>
            <a:r>
              <a:rPr lang="en-US" sz="1800" dirty="0" smtClean="0">
                <a:solidFill>
                  <a:srgbClr val="0080FF"/>
                </a:solidFill>
              </a:rPr>
              <a:t>- Included</a:t>
            </a:r>
            <a:endParaRPr lang="en-US" sz="1800" dirty="0">
              <a:solidFill>
                <a:srgbClr val="008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01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MIE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780545"/>
              </p:ext>
            </p:extLst>
          </p:nvPr>
        </p:nvGraphicFramePr>
        <p:xfrm>
          <a:off x="76200" y="566047"/>
          <a:ext cx="8762998" cy="786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101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286312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1205917"/>
                <a:gridCol w="1286312"/>
                <a:gridCol w="1288447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085681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163228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409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TPC Range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Budget w/ contingency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Baseline Cost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Actuals to Date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</a:t>
                      </a:r>
                      <a:r>
                        <a:rPr lang="en-US" sz="1200" dirty="0" smtClean="0"/>
                        <a:t>Complete based on actuals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352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$24.2-</a:t>
                      </a:r>
                      <a:r>
                        <a:rPr lang="en-US" sz="1400" baseline="0" dirty="0" smtClean="0"/>
                        <a:t> 34.5M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$26.55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$20.53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$2.64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12.8% 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44875" y="1352550"/>
            <a:ext cx="8792175" cy="2946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Scope</a:t>
            </a:r>
          </a:p>
          <a:p>
            <a:pPr lvl="1"/>
            <a:r>
              <a:rPr lang="en-US" sz="1600" dirty="0"/>
              <a:t>Detector systems produced, tested and ready for installation: </a:t>
            </a:r>
            <a:r>
              <a:rPr lang="en-US" sz="16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lvl="1"/>
            <a:r>
              <a:rPr lang="en-US" sz="1600" dirty="0" smtClean="0"/>
              <a:t>Installation </a:t>
            </a:r>
            <a:r>
              <a:rPr lang="en-US" sz="1600" dirty="0"/>
              <a:t>and system commissioning is not part of the </a:t>
            </a:r>
            <a:r>
              <a:rPr lang="en-US" sz="1600" dirty="0" smtClean="0"/>
              <a:t>scope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Schedule</a:t>
            </a:r>
          </a:p>
          <a:p>
            <a:pPr lvl="1"/>
            <a:r>
              <a:rPr lang="en-US" sz="1600" dirty="0"/>
              <a:t>CD-0 received Sept </a:t>
            </a:r>
            <a:r>
              <a:rPr lang="en-US" sz="1600" dirty="0" smtClean="0"/>
              <a:t>2016</a:t>
            </a:r>
          </a:p>
          <a:p>
            <a:pPr lvl="1"/>
            <a:r>
              <a:rPr lang="en-US" sz="1600" dirty="0" smtClean="0"/>
              <a:t>CD-1/3A received Aug 2018</a:t>
            </a:r>
            <a:endParaRPr lang="en-US" sz="1600" dirty="0"/>
          </a:p>
          <a:p>
            <a:pPr lvl="1"/>
            <a:r>
              <a:rPr lang="en-US" sz="1600" dirty="0"/>
              <a:t>Early completion Oct 2021</a:t>
            </a:r>
          </a:p>
          <a:p>
            <a:pPr lvl="1"/>
            <a:r>
              <a:rPr lang="en-US" sz="1600" dirty="0" smtClean="0"/>
              <a:t>PD-4 (or equivalent) </a:t>
            </a:r>
            <a:r>
              <a:rPr lang="en-US" sz="1600" dirty="0"/>
              <a:t>Dec 2022 </a:t>
            </a:r>
          </a:p>
          <a:p>
            <a:pPr marL="0" indent="0">
              <a:buNone/>
            </a:pPr>
            <a:r>
              <a:rPr lang="en-US" sz="1600" dirty="0" smtClean="0"/>
              <a:t>Cost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$24.2 – 34.5M AY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$26.55M AY Point </a:t>
            </a:r>
            <a:r>
              <a:rPr lang="en-US" sz="1600" dirty="0"/>
              <a:t>c</a:t>
            </a:r>
            <a:r>
              <a:rPr lang="en-US" sz="1600" dirty="0" smtClean="0"/>
              <a:t>ost estimate including ~30% contingency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33935"/>
            <a:ext cx="8229600" cy="546497"/>
          </a:xfrm>
        </p:spPr>
        <p:txBody>
          <a:bodyPr/>
          <a:lstStyle/>
          <a:p>
            <a:r>
              <a:rPr lang="en-US" dirty="0" smtClean="0"/>
              <a:t>Recent News/Issues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572000"/>
          </a:xfrm>
        </p:spPr>
        <p:txBody>
          <a:bodyPr/>
          <a:lstStyle/>
          <a:p>
            <a:r>
              <a:rPr lang="en-US" sz="2000" dirty="0" smtClean="0"/>
              <a:t>LLP-2, Production order for EMCal scintillating fibers placed. 1800 km of fiber.  First parts in Feb 2019. Full delivery 23 months.</a:t>
            </a:r>
          </a:p>
          <a:p>
            <a:r>
              <a:rPr lang="en-US" sz="2000" dirty="0" smtClean="0"/>
              <a:t>First 200 preproduction tiles (out of 1600) arrived from Uniplast. </a:t>
            </a:r>
          </a:p>
          <a:p>
            <a:pPr lvl="1"/>
            <a:r>
              <a:rPr lang="en-US" sz="1600" dirty="0" smtClean="0"/>
              <a:t>Inspected at BNL and sent to GSU for testing.</a:t>
            </a:r>
          </a:p>
          <a:p>
            <a:r>
              <a:rPr lang="en-US" sz="2000" dirty="0"/>
              <a:t>Magnet Barrel steel sectors continue to arrive at BNL at a rate of ~ one/week.</a:t>
            </a:r>
          </a:p>
          <a:p>
            <a:pPr lvl="1"/>
            <a:r>
              <a:rPr lang="en-US" sz="1600" dirty="0"/>
              <a:t>The 11th sector will arrive Friday Jan 18.  </a:t>
            </a:r>
            <a:endParaRPr lang="en-US" dirty="0" smtClean="0"/>
          </a:p>
          <a:p>
            <a:r>
              <a:rPr lang="en-US" sz="2000" dirty="0" smtClean="0"/>
              <a:t>Lots of P-6 work by the project team. Plan to do a EVMS calculation with provisional baseline in January.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ngineering </a:t>
            </a:r>
            <a:r>
              <a:rPr lang="en-US" sz="2000" dirty="0"/>
              <a:t>design continues on all MIE components and associated off-project support activities (e.g. A lot of engineering progress on the SC-Magnet cryo design and the Carriage/Cradle design</a:t>
            </a:r>
            <a:r>
              <a:rPr lang="en-US" sz="2000" dirty="0" smtClean="0"/>
              <a:t>). </a:t>
            </a:r>
          </a:p>
          <a:p>
            <a:pPr lvl="1"/>
            <a:r>
              <a:rPr lang="en-US" sz="1600" dirty="0" smtClean="0"/>
              <a:t>Internal Review of Carriage/Cradle tentatively scheduled for Jan 31 </a:t>
            </a:r>
            <a:endParaRPr lang="en-US" sz="1600" dirty="0"/>
          </a:p>
          <a:p>
            <a:r>
              <a:rPr lang="en-US" sz="1800" dirty="0" smtClean="0"/>
              <a:t>R&amp;D </a:t>
            </a:r>
            <a:r>
              <a:rPr lang="en-US" sz="1800" dirty="0"/>
              <a:t>work  progressing on all sPHENIX detector components </a:t>
            </a:r>
          </a:p>
          <a:p>
            <a:pPr marL="457155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456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dirty="0" smtClean="0"/>
              <a:t>sPHENIX Calendar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8915400" cy="4476750"/>
          </a:xfrm>
        </p:spPr>
        <p:txBody>
          <a:bodyPr/>
          <a:lstStyle/>
          <a:p>
            <a:r>
              <a:rPr lang="en-US" sz="2000" dirty="0" smtClean="0"/>
              <a:t>NP Budget Briefing				Feb 14, Germantown, MD</a:t>
            </a:r>
          </a:p>
          <a:p>
            <a:endParaRPr lang="en-US" sz="2000" dirty="0"/>
          </a:p>
          <a:p>
            <a:r>
              <a:rPr lang="en-US" sz="2000" dirty="0" smtClean="0"/>
              <a:t>sPHENIX in Asia meeting			Mar 25-27, Taiwan</a:t>
            </a:r>
          </a:p>
          <a:p>
            <a:pPr lvl="1"/>
            <a:r>
              <a:rPr lang="en-US" sz="1600" dirty="0" smtClean="0"/>
              <a:t>sPHENIX has 21 collaborating institutions in Asia</a:t>
            </a:r>
          </a:p>
          <a:p>
            <a:pPr marL="457155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Practice for Director’s Review			Week of Apr 1, BNL</a:t>
            </a:r>
          </a:p>
          <a:p>
            <a:endParaRPr lang="en-US" sz="2000" dirty="0"/>
          </a:p>
          <a:p>
            <a:r>
              <a:rPr lang="en-US" sz="2000" dirty="0" smtClean="0"/>
              <a:t>Director’s Review </a:t>
            </a:r>
            <a:r>
              <a:rPr lang="en-US" sz="2000" dirty="0"/>
              <a:t>	</a:t>
            </a:r>
            <a:r>
              <a:rPr lang="en-US" sz="2000" dirty="0" smtClean="0"/>
              <a:t>			Week of Apr 8, BNL</a:t>
            </a:r>
          </a:p>
          <a:p>
            <a:pPr lvl="1"/>
            <a:r>
              <a:rPr lang="en-US" sz="1600" dirty="0" smtClean="0"/>
              <a:t>Covers MIE + Infrastructure and Facility + MVTX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Practice for the PD-2/3 Review			Week of May 13, BNL</a:t>
            </a:r>
          </a:p>
          <a:p>
            <a:endParaRPr lang="en-US" sz="2000" dirty="0"/>
          </a:p>
          <a:p>
            <a:r>
              <a:rPr lang="en-US" sz="2000" dirty="0" smtClean="0"/>
              <a:t>PD-2/3 Review (MIE only)			Week of May 27, BNL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15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0"/>
            <a:ext cx="8229600" cy="546497"/>
          </a:xfrm>
        </p:spPr>
        <p:txBody>
          <a:bodyPr/>
          <a:lstStyle/>
          <a:p>
            <a:r>
              <a:rPr lang="en-US" dirty="0" smtClean="0"/>
              <a:t>High 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839200" cy="441960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Finalizing the PPMP</a:t>
            </a:r>
            <a:endParaRPr lang="en-US" sz="1800" b="1" dirty="0"/>
          </a:p>
          <a:p>
            <a:r>
              <a:rPr lang="en-US" sz="1800" dirty="0" smtClean="0"/>
              <a:t>We  are revising the PPMP to include DOE recommended modification   </a:t>
            </a:r>
          </a:p>
          <a:p>
            <a:pPr lvl="1"/>
            <a:r>
              <a:rPr lang="en-US" sz="1600" dirty="0" smtClean="0"/>
              <a:t>Modify BNL documentation on management of &lt;$50M projects</a:t>
            </a:r>
          </a:p>
          <a:p>
            <a:pPr lvl="1"/>
            <a:r>
              <a:rPr lang="en-US" sz="1600" dirty="0" smtClean="0"/>
              <a:t>BNL Management input included in latest draft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1800" b="1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EV Preparation for PD-2/3 </a:t>
            </a:r>
          </a:p>
          <a:p>
            <a:r>
              <a:rPr lang="en-US" sz="1600" dirty="0"/>
              <a:t>Practice EVMS starting now. Have the process debugged by early CY2019.</a:t>
            </a:r>
          </a:p>
          <a:p>
            <a:r>
              <a:rPr lang="en-US" sz="1600" dirty="0"/>
              <a:t>We will use change control on FY19 LLP orders. We will fill out a form that is approved by the Change Control Board.</a:t>
            </a:r>
          </a:p>
          <a:p>
            <a:r>
              <a:rPr lang="en-US" sz="1600" dirty="0"/>
              <a:t>Incorporate EV calculations in monthly financial report to DOE 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en-US" sz="2400" dirty="0" smtClean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77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6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sPHENIX Cobra set up is complete.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P6 is ready to support all the necessary monthly reports</a:t>
            </a:r>
            <a:r>
              <a:rPr lang="en-US" sz="1800" dirty="0" smtClean="0">
                <a:effectLst>
                  <a:outerShdw sx="0" sy="0">
                    <a:srgbClr val="000000"/>
                  </a:outerShdw>
                </a:effectLst>
              </a:rPr>
              <a:t>.</a:t>
            </a:r>
            <a:endParaRPr lang="en-US" sz="1800" dirty="0"/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P6 Data Date has been moved to Jan 1 2019.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Change control is required to update P6 starting in January.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Monthly accruals are required starting in January.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L2 managers are working on updating their BOEs.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CAMs continue the quantitative assessment of residual risks.</a:t>
            </a:r>
          </a:p>
          <a:p>
            <a:pPr lvl="0"/>
            <a:r>
              <a:rPr lang="en-US" sz="1800" dirty="0">
                <a:effectLst>
                  <a:outerShdw sx="0" sy="0">
                    <a:srgbClr val="000000"/>
                  </a:outerShdw>
                </a:effectLst>
              </a:rPr>
              <a:t>CAMs are working on updating the WBS Dictionary.</a:t>
            </a:r>
          </a:p>
          <a:p>
            <a:pPr marL="0" lvl="0" indent="0">
              <a:buNone/>
            </a:pPr>
            <a:endParaRPr lang="en-US" sz="1800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82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99276"/>
          </a:xfrm>
        </p:spPr>
        <p:txBody>
          <a:bodyPr/>
          <a:lstStyle/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Generate and analyze monthly EVMS reports.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Estimate duration uncertainties for Critical Path activities.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Exercise change control for the provisional project baseline updates.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Continue to place OPC (R&amp;D) and LLP orders and monitor procurements.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Find replacements for Chief Mechanical Engineer and Electrical Engineer.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Prepare for 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Upcoming Review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sz="3200" dirty="0" smtClean="0"/>
              <a:t>Project Management Outlook 2-3 Months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121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546497"/>
          </a:xfrm>
        </p:spPr>
        <p:txBody>
          <a:bodyPr/>
          <a:lstStyle/>
          <a:p>
            <a:r>
              <a:rPr lang="en-US" sz="3200" dirty="0"/>
              <a:t>Preparing for PD-2/3 Review, May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4" y="590550"/>
            <a:ext cx="9118215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PD</a:t>
            </a:r>
            <a:r>
              <a:rPr lang="en-US" sz="2000" b="1" dirty="0"/>
              <a:t>-2/3 Documentation:</a:t>
            </a:r>
          </a:p>
          <a:p>
            <a:pPr marL="0" indent="0">
              <a:buNone/>
            </a:pPr>
            <a:r>
              <a:rPr lang="en-US" sz="2000" dirty="0"/>
              <a:t>Prepared for PD-2/3 review in May </a:t>
            </a:r>
            <a:r>
              <a:rPr lang="en-US" sz="2000" dirty="0" smtClean="0"/>
              <a:t>2019.Need </a:t>
            </a:r>
            <a:r>
              <a:rPr lang="en-US" sz="2000" dirty="0"/>
              <a:t>near final drafts by March in preparation for practice Director’s (ALD) Review</a:t>
            </a:r>
            <a:endParaRPr lang="en-US" dirty="0"/>
          </a:p>
          <a:p>
            <a:pPr lvl="1"/>
            <a:r>
              <a:rPr lang="en-US" sz="1800" dirty="0"/>
              <a:t>TDR (John H)</a:t>
            </a:r>
          </a:p>
          <a:p>
            <a:pPr lvl="1"/>
            <a:r>
              <a:rPr lang="en-US" sz="1800" dirty="0"/>
              <a:t>PMP (EO’B)</a:t>
            </a:r>
          </a:p>
          <a:p>
            <a:pPr lvl="1"/>
            <a:r>
              <a:rPr lang="en-US" sz="1800" dirty="0"/>
              <a:t>revised BOE and WBS Dictionary (Glenn)</a:t>
            </a:r>
          </a:p>
          <a:p>
            <a:pPr lvl="1"/>
            <a:r>
              <a:rPr lang="en-US" sz="1800" dirty="0"/>
              <a:t>Hazard Analysis Plan (Jim)</a:t>
            </a:r>
          </a:p>
          <a:p>
            <a:pPr lvl="1"/>
            <a:r>
              <a:rPr lang="en-US" sz="1800" dirty="0"/>
              <a:t>Updated Risk Registry and RMP (Irina)</a:t>
            </a:r>
          </a:p>
          <a:p>
            <a:pPr lvl="1"/>
            <a:r>
              <a:rPr lang="en-US" sz="1800" dirty="0"/>
              <a:t>Cost Books, P6 reports (Cathy w/ Eric and Irina)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99FF"/>
                </a:solidFill>
              </a:rPr>
              <a:t> </a:t>
            </a:r>
            <a:endParaRPr lang="en-US" sz="2000" dirty="0">
              <a:solidFill>
                <a:srgbClr val="0099FF"/>
              </a:solidFill>
            </a:endParaRPr>
          </a:p>
          <a:p>
            <a:pPr marL="0" indent="0">
              <a:buNone/>
            </a:pPr>
            <a:r>
              <a:rPr lang="en-US" sz="2200" dirty="0"/>
              <a:t>  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8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Cost Profile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898140"/>
            <a:ext cx="8249920" cy="2245360"/>
          </a:xfrm>
        </p:spPr>
        <p:txBody>
          <a:bodyPr/>
          <a:lstStyle/>
          <a:p>
            <a:r>
              <a:rPr lang="en-US" sz="2000" dirty="0" smtClean="0"/>
              <a:t>Recent LANL changes to labor not yet included in this spreadsheet</a:t>
            </a:r>
          </a:p>
          <a:p>
            <a:r>
              <a:rPr lang="en-US" sz="2000" dirty="0" smtClean="0"/>
              <a:t>Plan would be to reduce the LANL, LBNL, MIT labor lines by 35% and hold as contingency at BNL</a:t>
            </a:r>
          </a:p>
          <a:p>
            <a:pPr marL="0" indent="0">
              <a:buNone/>
            </a:pPr>
            <a:r>
              <a:rPr lang="en-US" sz="2000" dirty="0" smtClean="0"/>
              <a:t>3.02.01, 3.02.02 Labor = LANL</a:t>
            </a:r>
          </a:p>
          <a:p>
            <a:pPr marL="0" indent="0">
              <a:buNone/>
            </a:pPr>
            <a:r>
              <a:rPr lang="en-US" sz="2000" dirty="0" smtClean="0"/>
              <a:t>3.02.03 = LBNL</a:t>
            </a:r>
          </a:p>
          <a:p>
            <a:pPr marL="0" indent="0">
              <a:buNone/>
            </a:pPr>
            <a:r>
              <a:rPr lang="en-US" sz="2000" dirty="0" smtClean="0"/>
              <a:t>3.02.04 = 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1/24/2019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19354" r="12682" b="47877"/>
          <a:stretch/>
        </p:blipFill>
        <p:spPr bwMode="auto">
          <a:xfrm>
            <a:off x="304800" y="666750"/>
            <a:ext cx="8536190" cy="22313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3400" y="3943350"/>
            <a:ext cx="3923253" cy="369332"/>
          </a:xfrm>
          <a:prstGeom prst="rect">
            <a:avLst/>
          </a:prstGeom>
          <a:solidFill>
            <a:srgbClr val="008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Required by DOE to stay under $5M cap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9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41474</TotalTime>
  <Words>1257</Words>
  <Application>Microsoft Macintosh PowerPoint</Application>
  <PresentationFormat>On-screen Show (16:9)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PMG Agenda</vt:lpstr>
      <vt:lpstr>sPHENIX MIE Overview</vt:lpstr>
      <vt:lpstr>Recent News/Issues  </vt:lpstr>
      <vt:lpstr>sPHENIX Calendar  </vt:lpstr>
      <vt:lpstr>High Priority Issues</vt:lpstr>
      <vt:lpstr>Project Management Update</vt:lpstr>
      <vt:lpstr>Project Management Outlook 2-3 Months</vt:lpstr>
      <vt:lpstr>Preparing for PD-2/3 Review, May 2019</vt:lpstr>
      <vt:lpstr>MVTX Cost Profile</vt:lpstr>
      <vt:lpstr>IHCal Procurement of SiPMs</vt:lpstr>
      <vt:lpstr>L1 and L2 Milestones</vt:lpstr>
      <vt:lpstr>L1 and L2 Milestones</vt:lpstr>
      <vt:lpstr>LLP Status</vt:lpstr>
      <vt:lpstr>Budget at CD-1/3A </vt:lpstr>
      <vt:lpstr>Impact of FY21-22 Run Schedule   </vt:lpstr>
      <vt:lpstr>Issues/Challenges</vt:lpstr>
      <vt:lpstr>Recommendations from Last Time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595</cp:revision>
  <cp:lastPrinted>2017-10-23T16:33:50Z</cp:lastPrinted>
  <dcterms:created xsi:type="dcterms:W3CDTF">2015-10-24T00:32:43Z</dcterms:created>
  <dcterms:modified xsi:type="dcterms:W3CDTF">2019-01-24T05:22:01Z</dcterms:modified>
</cp:coreProperties>
</file>