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17" r:id="rId2"/>
    <p:sldId id="276" r:id="rId3"/>
    <p:sldId id="277" r:id="rId4"/>
    <p:sldId id="278" r:id="rId5"/>
    <p:sldId id="279" r:id="rId6"/>
    <p:sldId id="286" r:id="rId7"/>
    <p:sldId id="287" r:id="rId8"/>
    <p:sldId id="291" r:id="rId9"/>
    <p:sldId id="289" r:id="rId10"/>
    <p:sldId id="292" r:id="rId11"/>
    <p:sldId id="293" r:id="rId12"/>
    <p:sldId id="318" r:id="rId13"/>
    <p:sldId id="262" r:id="rId14"/>
    <p:sldId id="294" r:id="rId15"/>
    <p:sldId id="295" r:id="rId16"/>
    <p:sldId id="300" r:id="rId17"/>
    <p:sldId id="296" r:id="rId18"/>
    <p:sldId id="267" r:id="rId19"/>
    <p:sldId id="283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73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53" autoAdjust="0"/>
  </p:normalViewPr>
  <p:slideViewPr>
    <p:cSldViewPr snapToGrid="0" snapToObjects="1">
      <p:cViewPr varScale="1">
        <p:scale>
          <a:sx n="93" d="100"/>
          <a:sy n="9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A8FA-4F10-BA4F-9397-563A7C9D5DA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B2A9-2AA2-0D4A-9A68-680D21A8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cs typeface="+mn-cs"/>
              </a:rPr>
              <a:t>I’m no domain scientist.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727E41-071D-1C41-87CF-7E1879B088B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4DD8-8757-8F42-AC14-C518CF01D48A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089-368A-7D48-9E13-C5058194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E642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3.nd.edu/~ccl/workflows/shrimp/cpu.hist.png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www3.nd.edu/~ccl/workflows/shrimp/mem.hist.png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://www3.nd.edu/~ccl/workflows/shrimp/bytes.hist.png" TargetMode="Externa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3.nd.edu/~ccl/workflows/shrimp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3.nd.edu/~ccl/workflow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acceleratingexasca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d.edu/~ccl/workflows/bwa/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www3.nd.edu/~ccl/workflows/blast/" TargetMode="External"/><Relationship Id="rId6" Type="http://schemas.openxmlformats.org/officeDocument/2006/relationships/image" Target="../media/image8.jpeg"/><Relationship Id="rId7" Type="http://schemas.openxmlformats.org/officeDocument/2006/relationships/hyperlink" Target="http://www3.nd.edu/~ccl/workflows/shrimp/" TargetMode="Externa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dV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dt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Accelerating the Rate of Progress towards Extreme Scale Collaborative Science</a:t>
            </a:r>
            <a:b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400" b="1" dirty="0">
                <a:latin typeface="Calibri" charset="0"/>
                <a:ea typeface="ＭＳ Ｐゴシック" charset="0"/>
                <a:cs typeface="ＭＳ Ｐゴシック" charset="0"/>
              </a:rPr>
              <a:t>Miron Livny (UW), Ewa Deelman </a:t>
            </a:r>
            <a:r>
              <a:rPr lang="en-US" sz="1400" b="1" dirty="0" smtClean="0">
                <a:latin typeface="Calibri" charset="0"/>
                <a:ea typeface="ＭＳ Ｐゴシック" charset="0"/>
                <a:cs typeface="ＭＳ Ｐゴシック" charset="0"/>
              </a:rPr>
              <a:t>(USC/ISI</a:t>
            </a:r>
            <a:r>
              <a:rPr lang="en-US" sz="1400" b="1" dirty="0">
                <a:latin typeface="Calibri" charset="0"/>
                <a:ea typeface="ＭＳ Ｐゴシック" charset="0"/>
                <a:cs typeface="ＭＳ Ｐゴシック" charset="0"/>
              </a:rPr>
              <a:t>), Douglas </a:t>
            </a:r>
            <a:r>
              <a:rPr lang="en-US" sz="1400" b="1" dirty="0" err="1">
                <a:latin typeface="Calibri" charset="0"/>
                <a:ea typeface="ＭＳ Ｐゴシック" charset="0"/>
                <a:cs typeface="ＭＳ Ｐゴシック" charset="0"/>
              </a:rPr>
              <a:t>Thain</a:t>
            </a:r>
            <a:r>
              <a:rPr lang="en-US" sz="1400" b="1" dirty="0">
                <a:latin typeface="Calibri" charset="0"/>
                <a:ea typeface="ＭＳ Ｐゴシック" charset="0"/>
                <a:cs typeface="ＭＳ Ｐゴシック" charset="0"/>
              </a:rPr>
              <a:t> (ND), Frank </a:t>
            </a:r>
            <a:r>
              <a:rPr lang="en-US" sz="1400" b="1" dirty="0" err="1">
                <a:latin typeface="Calibri" charset="0"/>
                <a:ea typeface="ＭＳ Ｐゴシック" charset="0"/>
                <a:cs typeface="ＭＳ Ｐゴシック" charset="0"/>
              </a:rPr>
              <a:t>Wuerthwein</a:t>
            </a:r>
            <a:r>
              <a:rPr lang="en-US" sz="1400" b="1" dirty="0">
                <a:latin typeface="Calibri" charset="0"/>
                <a:ea typeface="ＭＳ Ｐゴシック" charset="0"/>
                <a:cs typeface="ＭＳ Ｐゴシック" charset="0"/>
              </a:rPr>
              <a:t> (UCSD), Bill </a:t>
            </a:r>
            <a:r>
              <a:rPr lang="en-US" sz="1400" b="1" dirty="0" err="1">
                <a:latin typeface="Calibri" charset="0"/>
                <a:ea typeface="ＭＳ Ｐゴシック" charset="0"/>
                <a:cs typeface="ＭＳ Ｐゴシック" charset="0"/>
              </a:rPr>
              <a:t>Allcock</a:t>
            </a:r>
            <a:r>
              <a:rPr lang="en-US" sz="1400" b="1" dirty="0">
                <a:latin typeface="Calibri" charset="0"/>
                <a:ea typeface="ＭＳ Ｐゴシック" charset="0"/>
                <a:cs typeface="ＭＳ Ｐゴシック" charset="0"/>
              </a:rPr>
              <a:t> (ANL)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Content Placeholder 19"/>
          <p:cNvSpPr>
            <a:spLocks noGrp="1"/>
          </p:cNvSpPr>
          <p:nvPr>
            <p:ph sz="half" idx="4294967295"/>
          </p:nvPr>
        </p:nvSpPr>
        <p:spPr>
          <a:xfrm>
            <a:off x="4648200" y="914400"/>
            <a:ext cx="4114800" cy="28495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Impact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Accelerate time to solution for extreme scale collaboration through appropriate resource selection and management.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Enable scientists to easily </a:t>
            </a:r>
            <a:r>
              <a:rPr lang="en-US" sz="1700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launch complex applications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 on national computational resources and … </a:t>
            </a:r>
            <a:r>
              <a:rPr lang="en-US" sz="1700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walk away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Develop new frameworks, algorithms, and prototypes that can be integrated into the DOE cyberinfrastructure fabric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17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457200" y="3810000"/>
            <a:ext cx="4114800" cy="2667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Progress and Accomplishments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Identification of a set of applications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Initial resource requirement estimates for target workflows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Initial system architecture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Design and prototype of a monitoring/resource usage capture capability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Catalog of resource usage capture tools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700" dirty="0" smtClean="0">
                <a:ea typeface="ＭＳ Ｐゴシック" charset="0"/>
                <a:cs typeface="ＭＳ Ｐゴシック" charset="0"/>
              </a:rPr>
              <a:t>Initial experimental design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733800"/>
            <a:ext cx="8229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72000" y="990600"/>
            <a:ext cx="0" cy="55626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7696200" y="6503988"/>
            <a:ext cx="11271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>
                <a:latin typeface="Calibri" charset="0"/>
              </a:rPr>
              <a:t>3/18/2013</a:t>
            </a:r>
          </a:p>
        </p:txBody>
      </p:sp>
      <p:sp>
        <p:nvSpPr>
          <p:cNvPr id="3081" name="Content Placeholder 19"/>
          <p:cNvSpPr>
            <a:spLocks noGrp="1"/>
          </p:cNvSpPr>
          <p:nvPr>
            <p:ph sz="half" idx="4294967295"/>
          </p:nvPr>
        </p:nvSpPr>
        <p:spPr>
          <a:xfrm>
            <a:off x="381000" y="990600"/>
            <a:ext cx="4114800" cy="2849563"/>
          </a:xfrm>
          <a:prstGeom prst="rect">
            <a:avLst/>
          </a:prstGeo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Objectives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Design a computational framework that enables computational experimentation at scale while supporting the model of “</a:t>
            </a:r>
            <a:r>
              <a:rPr lang="en-US" altLang="ja-JP" sz="1700" b="1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submit locally, compute globally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7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Focus on </a:t>
            </a:r>
            <a:r>
              <a:rPr lang="en-US" sz="1700" b="1" dirty="0">
                <a:solidFill>
                  <a:srgbClr val="2E642F"/>
                </a:solidFill>
                <a:latin typeface="Calibri" charset="0"/>
                <a:ea typeface="ＭＳ Ｐゴシック" charset="0"/>
                <a:cs typeface="ＭＳ Ｐゴシック" charset="0"/>
              </a:rPr>
              <a:t>Estimating 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application resource needs, </a:t>
            </a:r>
            <a:r>
              <a:rPr lang="en-US" sz="1700" b="1" dirty="0">
                <a:solidFill>
                  <a:srgbClr val="2E642F"/>
                </a:solidFill>
                <a:latin typeface="Calibri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sz="17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en-US" sz="17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appropriate computing resources, </a:t>
            </a:r>
            <a:r>
              <a:rPr lang="en-US" sz="1700" b="1" dirty="0">
                <a:solidFill>
                  <a:srgbClr val="2E642F"/>
                </a:solidFill>
                <a:latin typeface="Calibri" charset="0"/>
                <a:ea typeface="ＭＳ Ｐゴシック" charset="0"/>
                <a:cs typeface="ＭＳ Ｐゴシック" charset="0"/>
              </a:rPr>
              <a:t>Acquiring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 those resources, </a:t>
            </a:r>
            <a:r>
              <a:rPr lang="en-US" sz="1700" b="1" dirty="0">
                <a:solidFill>
                  <a:srgbClr val="2E642F"/>
                </a:solidFill>
                <a:latin typeface="Calibri" charset="0"/>
                <a:ea typeface="ＭＳ Ｐゴシック" charset="0"/>
                <a:cs typeface="ＭＳ Ｐゴシック" charset="0"/>
              </a:rPr>
              <a:t>Deploying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 the applications and data on the resources, </a:t>
            </a:r>
            <a:r>
              <a:rPr lang="en-US" sz="1700" b="1" dirty="0">
                <a:solidFill>
                  <a:srgbClr val="2E642F"/>
                </a:solidFill>
                <a:latin typeface="Calibri" charset="0"/>
                <a:ea typeface="ＭＳ Ｐゴシック" charset="0"/>
                <a:cs typeface="ＭＳ Ｐゴシック" charset="0"/>
              </a:rPr>
              <a:t>Managing</a:t>
            </a: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</a:rPr>
              <a:t> applications and resources during run.</a:t>
            </a:r>
          </a:p>
        </p:txBody>
      </p:sp>
      <p:pic>
        <p:nvPicPr>
          <p:cNvPr id="3082" name="Picture 8" descr="shrimp_workf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114800"/>
            <a:ext cx="4025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1"/>
          <p:cNvSpPr txBox="1">
            <a:spLocks noChangeArrowheads="1"/>
          </p:cNvSpPr>
          <p:nvPr/>
        </p:nvSpPr>
        <p:spPr bwMode="auto">
          <a:xfrm>
            <a:off x="7218363" y="4191000"/>
            <a:ext cx="1620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0000"/>
                </a:solidFill>
              </a:rPr>
              <a:t>SHRIMP</a:t>
            </a:r>
          </a:p>
          <a:p>
            <a:pPr algn="r" eaLnBrk="1" hangingPunct="1"/>
            <a:r>
              <a:rPr lang="en-US" sz="1400">
                <a:solidFill>
                  <a:srgbClr val="000000"/>
                </a:solidFill>
              </a:rPr>
              <a:t>5080 sub-tasks</a:t>
            </a:r>
          </a:p>
          <a:p>
            <a:pPr algn="r" eaLnBrk="1" hangingPunct="1"/>
            <a:r>
              <a:rPr lang="en-US" sz="1400">
                <a:solidFill>
                  <a:srgbClr val="000000"/>
                </a:solidFill>
              </a:rPr>
              <a:t>~3h on 200 nodes</a:t>
            </a:r>
          </a:p>
          <a:p>
            <a:pPr algn="r" eaLnBrk="1" hangingPunct="1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84" name="Slide Number Placeholder 3"/>
          <p:cNvSpPr txBox="1">
            <a:spLocks/>
          </p:cNvSpPr>
          <p:nvPr/>
        </p:nvSpPr>
        <p:spPr bwMode="auto">
          <a:xfrm>
            <a:off x="6553200" y="632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85" name="Picture 16" descr="http://www3.nd.edu/~ccl/workflows/shrimp/cpu.hist.thumb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4" y="521904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http://www3.nd.edu/~ccl/workflows/shrimp/mem.hist.thumb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20" y="521904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0" descr="http://www3.nd.edu/~ccl/workflows/shrimp/bytes.hist.thumb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10" y="521904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4724400" y="3810000"/>
            <a:ext cx="4114800" cy="457200"/>
          </a:xfrm>
          <a:prstGeom prst="rect">
            <a:avLst/>
          </a:prstGeo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600" b="1">
                <a:latin typeface="Calibri" charset="0"/>
                <a:ea typeface="ＭＳ Ｐゴシック" charset="0"/>
                <a:cs typeface="ＭＳ Ｐゴシック" charset="0"/>
              </a:rPr>
              <a:t>Example of Analyzed Workload</a:t>
            </a:r>
          </a:p>
        </p:txBody>
      </p:sp>
      <p:pic>
        <p:nvPicPr>
          <p:cNvPr id="3092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57200"/>
            <a:ext cx="1068387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0585" y="6201628"/>
            <a:ext cx="395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Computing     Storage        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9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5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594"/>
            <a:ext cx="8229600" cy="5028569"/>
          </a:xfrm>
        </p:spPr>
        <p:txBody>
          <a:bodyPr>
            <a:normAutofit/>
          </a:bodyPr>
          <a:lstStyle/>
          <a:p>
            <a:r>
              <a:rPr lang="en-US" dirty="0" smtClean="0"/>
              <a:t>Identify key, challenging applications</a:t>
            </a:r>
          </a:p>
          <a:p>
            <a:r>
              <a:rPr lang="en-US" dirty="0" smtClean="0">
                <a:solidFill>
                  <a:srgbClr val="2E642F"/>
                </a:solidFill>
              </a:rPr>
              <a:t>Develop a framework that allows to characterize the application needs, the resource availability, and plan for their use </a:t>
            </a:r>
            <a:r>
              <a:rPr lang="en-US" dirty="0" smtClean="0"/>
              <a:t>Main threads of research:</a:t>
            </a:r>
          </a:p>
          <a:p>
            <a:pPr lvl="1"/>
            <a:r>
              <a:rPr lang="en-US" dirty="0" smtClean="0"/>
              <a:t>Overall planning (dynamic)</a:t>
            </a:r>
          </a:p>
          <a:p>
            <a:pPr lvl="1"/>
            <a:r>
              <a:rPr lang="en-US" dirty="0" smtClean="0"/>
              <a:t>Storage and data management </a:t>
            </a:r>
          </a:p>
          <a:p>
            <a:pPr lvl="1"/>
            <a:r>
              <a:rPr lang="en-US" dirty="0" smtClean="0"/>
              <a:t>Network management </a:t>
            </a:r>
          </a:p>
          <a:p>
            <a:pPr lvl="1"/>
            <a:r>
              <a:rPr lang="en-US" dirty="0" smtClean="0"/>
              <a:t>CPU/Core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4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144"/>
            <a:ext cx="8229600" cy="5002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2E642F"/>
                </a:solidFill>
              </a:rPr>
              <a:t>WF instance</a:t>
            </a:r>
            <a:r>
              <a:rPr lang="en-US" dirty="0" smtClean="0"/>
              <a:t>: the workflow that a user submits, has information about computations do be done and their data dependencies (WF system-specific)</a:t>
            </a:r>
          </a:p>
          <a:p>
            <a:r>
              <a:rPr lang="en-US" dirty="0" smtClean="0">
                <a:solidFill>
                  <a:srgbClr val="2E642F"/>
                </a:solidFill>
              </a:rPr>
              <a:t>WF structure</a:t>
            </a:r>
            <a:r>
              <a:rPr lang="en-US" dirty="0" smtClean="0"/>
              <a:t>—abstract representation of the workflow (WF system-independent)</a:t>
            </a:r>
          </a:p>
          <a:p>
            <a:r>
              <a:rPr lang="en-US" dirty="0" smtClean="0">
                <a:solidFill>
                  <a:srgbClr val="2E642F"/>
                </a:solidFill>
              </a:rPr>
              <a:t>Provisioning profile</a:t>
            </a:r>
            <a:r>
              <a:rPr lang="en-US" dirty="0" smtClean="0"/>
              <a:t>—resources needed by WF tasks</a:t>
            </a:r>
          </a:p>
          <a:p>
            <a:r>
              <a:rPr lang="en-US" dirty="0" smtClean="0">
                <a:solidFill>
                  <a:srgbClr val="2E642F"/>
                </a:solidFill>
              </a:rPr>
              <a:t>Provisioning plan</a:t>
            </a:r>
            <a:r>
              <a:rPr lang="en-US" dirty="0" smtClean="0"/>
              <a:t>– resources to be provisioned over time</a:t>
            </a:r>
          </a:p>
          <a:p>
            <a:r>
              <a:rPr lang="en-US" dirty="0" smtClean="0">
                <a:solidFill>
                  <a:srgbClr val="2E642F"/>
                </a:solidFill>
              </a:rPr>
              <a:t>Schedule</a:t>
            </a:r>
            <a:r>
              <a:rPr lang="en-US" dirty="0" smtClean="0"/>
              <a:t>– mapping of tasks to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3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System Components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77146" y="350382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System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Makeflow</a:t>
            </a:r>
            <a:r>
              <a:rPr lang="en-US" dirty="0" smtClean="0"/>
              <a:t>, Pegasus)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74256" y="5174543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Executor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28223" y="2850751"/>
            <a:ext cx="1" cy="692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3274" y="2481419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Instances</a:t>
            </a:r>
          </a:p>
        </p:txBody>
      </p: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 flipH="1">
            <a:off x="4225333" y="4832353"/>
            <a:ext cx="802890" cy="342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5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System Components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7378" y="1620517"/>
            <a:ext cx="2102153" cy="1328532"/>
          </a:xfrm>
          <a:prstGeom prst="roundRect">
            <a:avLst/>
          </a:prstGeom>
          <a:solidFill>
            <a:srgbClr val="2E642F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 Manager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378" y="4467355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7146" y="350382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System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Makeflow</a:t>
            </a:r>
            <a:r>
              <a:rPr lang="en-US" dirty="0" smtClean="0"/>
              <a:t>, Pegasus)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74256" y="5174543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Executor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4" idx="0"/>
          </p:cNvCxnSpPr>
          <p:nvPr/>
        </p:nvCxnSpPr>
        <p:spPr>
          <a:xfrm flipH="1">
            <a:off x="1328455" y="1026206"/>
            <a:ext cx="379545" cy="59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8000" y="1199506"/>
            <a:ext cx="199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Provisioning Profile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88252" y="830174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Instances</a:t>
            </a:r>
          </a:p>
        </p:txBody>
      </p: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1328455" y="2949049"/>
            <a:ext cx="0" cy="1518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7558" y="3418401"/>
            <a:ext cx="1790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plan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5" idx="3"/>
            <a:endCxn id="6" idx="1"/>
          </p:cNvCxnSpPr>
          <p:nvPr/>
        </p:nvCxnSpPr>
        <p:spPr>
          <a:xfrm flipV="1">
            <a:off x="2379531" y="4168087"/>
            <a:ext cx="1597615" cy="963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 flipH="1">
            <a:off x="4225333" y="4832353"/>
            <a:ext cx="802890" cy="342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59765" y="4100070"/>
            <a:ext cx="12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3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System Components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7378" y="162051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 Manager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378" y="4467355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7146" y="350382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System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Makeflow</a:t>
            </a:r>
            <a:r>
              <a:rPr lang="en-US" dirty="0" smtClean="0"/>
              <a:t>, Pegasus)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74256" y="5174543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Executor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42496" y="516545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43861" y="165169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48014" y="826209"/>
            <a:ext cx="14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Structure</a:t>
            </a:r>
          </a:p>
        </p:txBody>
      </p:sp>
      <p:cxnSp>
        <p:nvCxnSpPr>
          <p:cNvPr id="13" name="Straight Arrow Connector 12"/>
          <p:cNvCxnSpPr>
            <a:endCxn id="4" idx="0"/>
          </p:cNvCxnSpPr>
          <p:nvPr/>
        </p:nvCxnSpPr>
        <p:spPr>
          <a:xfrm flipH="1">
            <a:off x="1328455" y="1026206"/>
            <a:ext cx="379545" cy="59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8000" y="1199506"/>
            <a:ext cx="199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Provisioning Profile</a:t>
            </a:r>
            <a:endParaRPr lang="en-US" dirty="0"/>
          </a:p>
        </p:txBody>
      </p:sp>
      <p:cxnSp>
        <p:nvCxnSpPr>
          <p:cNvPr id="16" name="Elbow Connector 15"/>
          <p:cNvCxnSpPr>
            <a:stCxn id="9" idx="0"/>
          </p:cNvCxnSpPr>
          <p:nvPr/>
        </p:nvCxnSpPr>
        <p:spPr>
          <a:xfrm rot="16200000" flipV="1">
            <a:off x="5387186" y="-656062"/>
            <a:ext cx="424976" cy="41905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8252" y="830174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Instances</a:t>
            </a:r>
          </a:p>
        </p:txBody>
      </p: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7694938" y="1118189"/>
            <a:ext cx="209973" cy="53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1328455" y="2949049"/>
            <a:ext cx="0" cy="1518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7558" y="3418401"/>
            <a:ext cx="1790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plan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5" idx="3"/>
            <a:endCxn id="6" idx="1"/>
          </p:cNvCxnSpPr>
          <p:nvPr/>
        </p:nvCxnSpPr>
        <p:spPr>
          <a:xfrm flipV="1">
            <a:off x="2379531" y="4168087"/>
            <a:ext cx="1597615" cy="963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 flipH="1">
            <a:off x="4225333" y="4832353"/>
            <a:ext cx="802890" cy="342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8" idx="1"/>
          </p:cNvCxnSpPr>
          <p:nvPr/>
        </p:nvCxnSpPr>
        <p:spPr>
          <a:xfrm flipV="1">
            <a:off x="5276409" y="5829723"/>
            <a:ext cx="1266087" cy="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59765" y="4100070"/>
            <a:ext cx="12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resources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57191" y="3012572"/>
            <a:ext cx="12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reprovision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20203" y="5469477"/>
            <a:ext cx="10215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Task info</a:t>
            </a:r>
            <a:endParaRPr lang="en-US" dirty="0"/>
          </a:p>
        </p:txBody>
      </p:sp>
      <p:sp>
        <p:nvSpPr>
          <p:cNvPr id="62" name="Punched Tape 61"/>
          <p:cNvSpPr/>
          <p:nvPr/>
        </p:nvSpPr>
        <p:spPr>
          <a:xfrm>
            <a:off x="7318818" y="3408926"/>
            <a:ext cx="1644528" cy="1197139"/>
          </a:xfrm>
          <a:prstGeom prst="flowChartPunchedTap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8" idx="0"/>
            <a:endCxn id="62" idx="2"/>
          </p:cNvCxnSpPr>
          <p:nvPr/>
        </p:nvCxnSpPr>
        <p:spPr>
          <a:xfrm flipV="1">
            <a:off x="7593573" y="4486351"/>
            <a:ext cx="547509" cy="679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0"/>
          </p:cNvCxnSpPr>
          <p:nvPr/>
        </p:nvCxnSpPr>
        <p:spPr>
          <a:xfrm flipH="1" flipV="1">
            <a:off x="7904911" y="3012572"/>
            <a:ext cx="236171" cy="51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System Components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7378" y="162051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 Manager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378" y="4467355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7146" y="350382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System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Makeflow</a:t>
            </a:r>
            <a:r>
              <a:rPr lang="en-US" dirty="0" smtClean="0"/>
              <a:t>, Pegasus)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74256" y="5174543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Executor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42496" y="516545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43861" y="165169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74256" y="162051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and Planning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48014" y="826209"/>
            <a:ext cx="14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Structure</a:t>
            </a:r>
          </a:p>
        </p:txBody>
      </p:sp>
      <p:cxnSp>
        <p:nvCxnSpPr>
          <p:cNvPr id="13" name="Straight Arrow Connector 12"/>
          <p:cNvCxnSpPr>
            <a:endCxn id="4" idx="0"/>
          </p:cNvCxnSpPr>
          <p:nvPr/>
        </p:nvCxnSpPr>
        <p:spPr>
          <a:xfrm flipH="1">
            <a:off x="1328455" y="1026206"/>
            <a:ext cx="379545" cy="59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8000" y="1199506"/>
            <a:ext cx="199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Provisioning Profile</a:t>
            </a:r>
            <a:endParaRPr lang="en-US" dirty="0"/>
          </a:p>
        </p:txBody>
      </p:sp>
      <p:cxnSp>
        <p:nvCxnSpPr>
          <p:cNvPr id="16" name="Elbow Connector 15"/>
          <p:cNvCxnSpPr>
            <a:stCxn id="9" idx="0"/>
          </p:cNvCxnSpPr>
          <p:nvPr/>
        </p:nvCxnSpPr>
        <p:spPr>
          <a:xfrm rot="16200000" flipV="1">
            <a:off x="5387186" y="-656062"/>
            <a:ext cx="424976" cy="41905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8252" y="830174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Instances</a:t>
            </a:r>
          </a:p>
        </p:txBody>
      </p: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7694938" y="1118189"/>
            <a:ext cx="209973" cy="53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1328455" y="2949049"/>
            <a:ext cx="0" cy="1518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7558" y="3418401"/>
            <a:ext cx="1790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plan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5" idx="3"/>
            <a:endCxn id="6" idx="1"/>
          </p:cNvCxnSpPr>
          <p:nvPr/>
        </p:nvCxnSpPr>
        <p:spPr>
          <a:xfrm flipV="1">
            <a:off x="2379531" y="4168087"/>
            <a:ext cx="1597615" cy="963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 flipH="1">
            <a:off x="4225333" y="4832353"/>
            <a:ext cx="802890" cy="342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8" idx="1"/>
          </p:cNvCxnSpPr>
          <p:nvPr/>
        </p:nvCxnSpPr>
        <p:spPr>
          <a:xfrm flipV="1">
            <a:off x="5276409" y="5829723"/>
            <a:ext cx="1266087" cy="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10" idx="3"/>
          </p:cNvCxnSpPr>
          <p:nvPr/>
        </p:nvCxnSpPr>
        <p:spPr>
          <a:xfrm flipH="1" flipV="1">
            <a:off x="5276409" y="2284783"/>
            <a:ext cx="2317164" cy="2880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  <a:endCxn id="4" idx="3"/>
          </p:cNvCxnSpPr>
          <p:nvPr/>
        </p:nvCxnSpPr>
        <p:spPr>
          <a:xfrm flipH="1">
            <a:off x="2379531" y="2284783"/>
            <a:ext cx="794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59765" y="4100070"/>
            <a:ext cx="12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resources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58358" y="2643240"/>
            <a:ext cx="12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reprovision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9" idx="1"/>
            <a:endCxn id="10" idx="3"/>
          </p:cNvCxnSpPr>
          <p:nvPr/>
        </p:nvCxnSpPr>
        <p:spPr>
          <a:xfrm flipH="1" flipV="1">
            <a:off x="5276409" y="2284783"/>
            <a:ext cx="1367452" cy="3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20203" y="5469477"/>
            <a:ext cx="10215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Task info</a:t>
            </a:r>
            <a:endParaRPr lang="en-US" dirty="0"/>
          </a:p>
        </p:txBody>
      </p:sp>
      <p:sp>
        <p:nvSpPr>
          <p:cNvPr id="62" name="Punched Tape 61"/>
          <p:cNvSpPr/>
          <p:nvPr/>
        </p:nvSpPr>
        <p:spPr>
          <a:xfrm>
            <a:off x="7318818" y="3408926"/>
            <a:ext cx="1644528" cy="1197139"/>
          </a:xfrm>
          <a:prstGeom prst="flowChartPunchedTap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8" idx="0"/>
            <a:endCxn id="62" idx="2"/>
          </p:cNvCxnSpPr>
          <p:nvPr/>
        </p:nvCxnSpPr>
        <p:spPr>
          <a:xfrm flipV="1">
            <a:off x="7593573" y="4486351"/>
            <a:ext cx="547509" cy="679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0"/>
          </p:cNvCxnSpPr>
          <p:nvPr/>
        </p:nvCxnSpPr>
        <p:spPr>
          <a:xfrm flipH="1" flipV="1">
            <a:off x="7904911" y="3012572"/>
            <a:ext cx="236171" cy="51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System Components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7378" y="162051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 Manager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378" y="4467355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7146" y="350382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System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Makeflow</a:t>
            </a:r>
            <a:r>
              <a:rPr lang="en-US" dirty="0" smtClean="0"/>
              <a:t>, Pegasus)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74256" y="5174543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Executor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42496" y="516545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43861" y="1651691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74256" y="1620517"/>
            <a:ext cx="2102153" cy="1328532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and Planning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48014" y="826209"/>
            <a:ext cx="14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Structure</a:t>
            </a:r>
          </a:p>
        </p:txBody>
      </p:sp>
      <p:cxnSp>
        <p:nvCxnSpPr>
          <p:cNvPr id="13" name="Straight Arrow Connector 12"/>
          <p:cNvCxnSpPr>
            <a:endCxn id="4" idx="0"/>
          </p:cNvCxnSpPr>
          <p:nvPr/>
        </p:nvCxnSpPr>
        <p:spPr>
          <a:xfrm flipH="1">
            <a:off x="1328455" y="1026206"/>
            <a:ext cx="379545" cy="59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8000" y="1199506"/>
            <a:ext cx="199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Provisioning Profile</a:t>
            </a:r>
            <a:endParaRPr lang="en-US" dirty="0"/>
          </a:p>
        </p:txBody>
      </p:sp>
      <p:cxnSp>
        <p:nvCxnSpPr>
          <p:cNvPr id="16" name="Elbow Connector 15"/>
          <p:cNvCxnSpPr>
            <a:stCxn id="9" idx="0"/>
          </p:cNvCxnSpPr>
          <p:nvPr/>
        </p:nvCxnSpPr>
        <p:spPr>
          <a:xfrm rot="16200000" flipV="1">
            <a:off x="5387186" y="-656062"/>
            <a:ext cx="424976" cy="41905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8252" y="830174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 Instances</a:t>
            </a:r>
          </a:p>
        </p:txBody>
      </p: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7694938" y="1118189"/>
            <a:ext cx="209973" cy="53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1328455" y="2949049"/>
            <a:ext cx="0" cy="1518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7558" y="3418401"/>
            <a:ext cx="1790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plan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5" idx="3"/>
            <a:endCxn id="6" idx="1"/>
          </p:cNvCxnSpPr>
          <p:nvPr/>
        </p:nvCxnSpPr>
        <p:spPr>
          <a:xfrm flipV="1">
            <a:off x="2379531" y="4168087"/>
            <a:ext cx="1597615" cy="963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 flipH="1">
            <a:off x="4225333" y="4832353"/>
            <a:ext cx="802890" cy="342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8" idx="1"/>
          </p:cNvCxnSpPr>
          <p:nvPr/>
        </p:nvCxnSpPr>
        <p:spPr>
          <a:xfrm flipV="1">
            <a:off x="5276409" y="5829723"/>
            <a:ext cx="1266087" cy="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10" idx="3"/>
          </p:cNvCxnSpPr>
          <p:nvPr/>
        </p:nvCxnSpPr>
        <p:spPr>
          <a:xfrm flipH="1" flipV="1">
            <a:off x="5276409" y="2284783"/>
            <a:ext cx="2317164" cy="2880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  <a:endCxn id="4" idx="3"/>
          </p:cNvCxnSpPr>
          <p:nvPr/>
        </p:nvCxnSpPr>
        <p:spPr>
          <a:xfrm flipH="1">
            <a:off x="2379531" y="2284783"/>
            <a:ext cx="794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59765" y="4100070"/>
            <a:ext cx="12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resources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58358" y="2643240"/>
            <a:ext cx="12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reprovision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9" idx="1"/>
            <a:endCxn id="10" idx="3"/>
          </p:cNvCxnSpPr>
          <p:nvPr/>
        </p:nvCxnSpPr>
        <p:spPr>
          <a:xfrm flipH="1" flipV="1">
            <a:off x="5276409" y="2284783"/>
            <a:ext cx="1367452" cy="3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20203" y="5469477"/>
            <a:ext cx="10215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Task info</a:t>
            </a:r>
            <a:endParaRPr lang="en-US" dirty="0"/>
          </a:p>
        </p:txBody>
      </p:sp>
      <p:sp>
        <p:nvSpPr>
          <p:cNvPr id="62" name="Punched Tape 61"/>
          <p:cNvSpPr/>
          <p:nvPr/>
        </p:nvSpPr>
        <p:spPr>
          <a:xfrm>
            <a:off x="7318818" y="3408926"/>
            <a:ext cx="1644528" cy="1197139"/>
          </a:xfrm>
          <a:prstGeom prst="flowChartPunchedTap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8" idx="0"/>
            <a:endCxn id="62" idx="2"/>
          </p:cNvCxnSpPr>
          <p:nvPr/>
        </p:nvCxnSpPr>
        <p:spPr>
          <a:xfrm flipV="1">
            <a:off x="7593573" y="4486351"/>
            <a:ext cx="547509" cy="679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0"/>
          </p:cNvCxnSpPr>
          <p:nvPr/>
        </p:nvCxnSpPr>
        <p:spPr>
          <a:xfrm flipH="1" flipV="1">
            <a:off x="7904911" y="3012572"/>
            <a:ext cx="236171" cy="51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645385" y="1258447"/>
            <a:ext cx="6501887" cy="5669094"/>
          </a:xfrm>
          <a:custGeom>
            <a:avLst/>
            <a:gdLst>
              <a:gd name="connsiteX0" fmla="*/ 5899671 w 6501887"/>
              <a:gd name="connsiteY0" fmla="*/ 45354 h 5669094"/>
              <a:gd name="connsiteX1" fmla="*/ 3994513 w 6501887"/>
              <a:gd name="connsiteY1" fmla="*/ 0 h 5669094"/>
              <a:gd name="connsiteX2" fmla="*/ 3994513 w 6501887"/>
              <a:gd name="connsiteY2" fmla="*/ 0 h 5669094"/>
              <a:gd name="connsiteX3" fmla="*/ 3011694 w 6501887"/>
              <a:gd name="connsiteY3" fmla="*/ 1859540 h 5669094"/>
              <a:gd name="connsiteX4" fmla="*/ 1046055 w 6501887"/>
              <a:gd name="connsiteY4" fmla="*/ 2086313 h 5669094"/>
              <a:gd name="connsiteX5" fmla="*/ 305161 w 6501887"/>
              <a:gd name="connsiteY5" fmla="*/ 4958774 h 5669094"/>
              <a:gd name="connsiteX6" fmla="*/ 6126475 w 6501887"/>
              <a:gd name="connsiteY6" fmla="*/ 5261138 h 5669094"/>
              <a:gd name="connsiteX7" fmla="*/ 5945032 w 6501887"/>
              <a:gd name="connsiteY7" fmla="*/ 0 h 5669094"/>
              <a:gd name="connsiteX8" fmla="*/ 5945032 w 6501887"/>
              <a:gd name="connsiteY8" fmla="*/ 0 h 56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1887" h="5669094">
                <a:moveTo>
                  <a:pt x="5899671" y="45354"/>
                </a:moveTo>
                <a:lnTo>
                  <a:pt x="3994513" y="0"/>
                </a:lnTo>
                <a:lnTo>
                  <a:pt x="3994513" y="0"/>
                </a:lnTo>
                <a:cubicBezTo>
                  <a:pt x="3830710" y="309923"/>
                  <a:pt x="3503104" y="1511821"/>
                  <a:pt x="3011694" y="1859540"/>
                </a:cubicBezTo>
                <a:cubicBezTo>
                  <a:pt x="2520284" y="2207259"/>
                  <a:pt x="1497144" y="1569774"/>
                  <a:pt x="1046055" y="2086313"/>
                </a:cubicBezTo>
                <a:cubicBezTo>
                  <a:pt x="594966" y="2602852"/>
                  <a:pt x="-541576" y="4429637"/>
                  <a:pt x="305161" y="4958774"/>
                </a:cubicBezTo>
                <a:cubicBezTo>
                  <a:pt x="1151898" y="5487911"/>
                  <a:pt x="5186496" y="6087600"/>
                  <a:pt x="6126475" y="5261138"/>
                </a:cubicBezTo>
                <a:cubicBezTo>
                  <a:pt x="7066454" y="4434676"/>
                  <a:pt x="5945032" y="0"/>
                  <a:pt x="5945032" y="0"/>
                </a:cubicBezTo>
                <a:lnTo>
                  <a:pt x="5945032" y="0"/>
                </a:lnTo>
              </a:path>
            </a:pathLst>
          </a:cu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Characterization/Execution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18"/>
            <a:ext cx="8229600" cy="45259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nderstand the resource needs of a task</a:t>
            </a:r>
          </a:p>
          <a:p>
            <a:r>
              <a:rPr lang="en-US" dirty="0"/>
              <a:t>E</a:t>
            </a:r>
            <a:r>
              <a:rPr lang="en-US" dirty="0" smtClean="0"/>
              <a:t>stablish expected values and limits for task resource consumption</a:t>
            </a:r>
          </a:p>
          <a:p>
            <a:r>
              <a:rPr lang="en-US" dirty="0" smtClean="0"/>
              <a:t>Launch tasks on the correct resources</a:t>
            </a:r>
          </a:p>
          <a:p>
            <a:r>
              <a:rPr lang="en-US" dirty="0" smtClean="0"/>
              <a:t>Monitor task execution and resource consumption, interrupt tasks that reach limits</a:t>
            </a:r>
          </a:p>
          <a:p>
            <a:r>
              <a:rPr lang="en-US" dirty="0" smtClean="0"/>
              <a:t>Possibly re-launch task on different resources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2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98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of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06" y="1016423"/>
            <a:ext cx="8328194" cy="4721084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2E642F"/>
                </a:solidFill>
              </a:rPr>
              <a:t>exit_type</a:t>
            </a:r>
            <a:r>
              <a:rPr lang="en-US" sz="2000" dirty="0" smtClean="0">
                <a:solidFill>
                  <a:srgbClr val="2E642F"/>
                </a:solidFill>
              </a:rPr>
              <a:t> </a:t>
            </a:r>
            <a:r>
              <a:rPr lang="en-US" sz="2000" dirty="0" smtClean="0"/>
              <a:t> / , </a:t>
            </a:r>
            <a:r>
              <a:rPr lang="en-US" sz="2000" dirty="0" err="1" smtClean="0"/>
              <a:t>exitcode</a:t>
            </a:r>
            <a:r>
              <a:rPr lang="en-US" sz="2000" dirty="0" smtClean="0"/>
              <a:t>, “</a:t>
            </a:r>
            <a:r>
              <a:rPr lang="en-US" sz="2000" dirty="0" err="1" smtClean="0"/>
              <a:t>signalled</a:t>
            </a:r>
            <a:r>
              <a:rPr lang="en-US" sz="2000" dirty="0" smtClean="0"/>
              <a:t>”, “limit” </a:t>
            </a:r>
          </a:p>
          <a:p>
            <a:r>
              <a:rPr lang="en-US" sz="2000" dirty="0" smtClean="0">
                <a:solidFill>
                  <a:srgbClr val="2E642F"/>
                </a:solidFill>
              </a:rPr>
              <a:t>signal</a:t>
            </a:r>
            <a:r>
              <a:rPr lang="en-US" sz="2000" dirty="0" smtClean="0"/>
              <a:t> -- The </a:t>
            </a:r>
            <a:r>
              <a:rPr lang="en-US" sz="2000" dirty="0"/>
              <a:t>number of the signal that terminated the process. 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2E642F"/>
                </a:solidFill>
              </a:rPr>
              <a:t>limits_exceeded</a:t>
            </a:r>
            <a:r>
              <a:rPr lang="en-US" sz="2000" dirty="0" smtClean="0"/>
              <a:t> Comma</a:t>
            </a:r>
            <a:r>
              <a:rPr lang="en-US" sz="2000" dirty="0"/>
              <a:t>-separated list of all the resource limits that were exceeded by the </a:t>
            </a:r>
            <a:r>
              <a:rPr lang="en-US" sz="2000" dirty="0" smtClean="0"/>
              <a:t>process</a:t>
            </a:r>
            <a:endParaRPr lang="en-US" sz="2000" dirty="0"/>
          </a:p>
          <a:p>
            <a:r>
              <a:rPr lang="en-US" sz="2000" dirty="0" err="1" smtClean="0">
                <a:solidFill>
                  <a:srgbClr val="2E642F"/>
                </a:solidFill>
              </a:rPr>
              <a:t>max_concurrent_processes</a:t>
            </a:r>
            <a:r>
              <a:rPr lang="en-US" sz="2000" dirty="0" smtClean="0"/>
              <a:t>--The </a:t>
            </a:r>
            <a:r>
              <a:rPr lang="en-US" sz="2000" dirty="0"/>
              <a:t>maximum number of processes that ran concurrently.</a:t>
            </a:r>
          </a:p>
          <a:p>
            <a:r>
              <a:rPr lang="en-US" sz="2000" dirty="0" err="1" smtClean="0">
                <a:solidFill>
                  <a:srgbClr val="2E642F"/>
                </a:solidFill>
              </a:rPr>
              <a:t>cpu_time</a:t>
            </a:r>
            <a:r>
              <a:rPr lang="en-US" sz="2000" dirty="0" smtClean="0"/>
              <a:t>  The </a:t>
            </a:r>
            <a:r>
              <a:rPr lang="en-US" sz="2000" dirty="0"/>
              <a:t>total CPU time of the process (</a:t>
            </a:r>
            <a:r>
              <a:rPr lang="en-US" sz="2000" dirty="0" err="1"/>
              <a:t>utime+stime</a:t>
            </a:r>
            <a:r>
              <a:rPr lang="en-US" sz="2000" dirty="0"/>
              <a:t>).</a:t>
            </a:r>
          </a:p>
          <a:p>
            <a:r>
              <a:rPr lang="en-US" sz="2000" dirty="0" err="1" smtClean="0">
                <a:solidFill>
                  <a:srgbClr val="2E642F"/>
                </a:solidFill>
              </a:rPr>
              <a:t>wall_time</a:t>
            </a:r>
            <a:endParaRPr lang="en-US" sz="2000" dirty="0" smtClean="0">
              <a:solidFill>
                <a:srgbClr val="2E642F"/>
              </a:solidFill>
            </a:endParaRPr>
          </a:p>
          <a:p>
            <a:r>
              <a:rPr lang="en-US" sz="2000" dirty="0" err="1" smtClean="0">
                <a:solidFill>
                  <a:srgbClr val="2E642F"/>
                </a:solidFill>
              </a:rPr>
              <a:t>virtual_memory</a:t>
            </a:r>
            <a:r>
              <a:rPr lang="en-US" sz="2000" dirty="0">
                <a:solidFill>
                  <a:srgbClr val="2E642F"/>
                </a:solidFill>
              </a:rPr>
              <a:t>/</a:t>
            </a:r>
            <a:r>
              <a:rPr lang="en-US" sz="2000" dirty="0" err="1" smtClean="0">
                <a:solidFill>
                  <a:srgbClr val="2E642F"/>
                </a:solidFill>
              </a:rPr>
              <a:t>resident_memory</a:t>
            </a:r>
            <a:endParaRPr lang="en-US" sz="2000" dirty="0">
              <a:solidFill>
                <a:srgbClr val="2E642F"/>
              </a:solidFill>
            </a:endParaRPr>
          </a:p>
          <a:p>
            <a:r>
              <a:rPr lang="en-US" sz="2000" dirty="0" err="1" smtClean="0">
                <a:solidFill>
                  <a:srgbClr val="2E642F"/>
                </a:solidFill>
              </a:rPr>
              <a:t>bytes_read</a:t>
            </a:r>
            <a:r>
              <a:rPr lang="en-US" sz="2000" dirty="0">
                <a:solidFill>
                  <a:srgbClr val="2E642F"/>
                </a:solidFill>
              </a:rPr>
              <a:t>/</a:t>
            </a:r>
            <a:r>
              <a:rPr lang="en-US" sz="2000" dirty="0" err="1" smtClean="0">
                <a:solidFill>
                  <a:srgbClr val="2E642F"/>
                </a:solidFill>
              </a:rPr>
              <a:t>bytes_written</a:t>
            </a:r>
            <a:endParaRPr lang="en-US" sz="2000" dirty="0">
              <a:solidFill>
                <a:srgbClr val="2E642F"/>
              </a:solidFill>
            </a:endParaRPr>
          </a:p>
          <a:p>
            <a:r>
              <a:rPr lang="en-US" sz="2000" b="1" dirty="0"/>
              <a:t>Values that only Appear if A Working Directory is Specified</a:t>
            </a:r>
            <a:endParaRPr lang="en-US" sz="2000" dirty="0"/>
          </a:p>
          <a:p>
            <a:r>
              <a:rPr lang="en-US" sz="2000" dirty="0" err="1" smtClean="0">
                <a:solidFill>
                  <a:srgbClr val="2E642F"/>
                </a:solidFill>
              </a:rPr>
              <a:t>workdir_number_files_dirs</a:t>
            </a:r>
            <a:r>
              <a:rPr lang="en-US" sz="2000" dirty="0" smtClean="0"/>
              <a:t>-- The </a:t>
            </a:r>
            <a:r>
              <a:rPr lang="en-US" sz="2000" dirty="0"/>
              <a:t>peak value of the number of files and directories in the working directory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>
                <a:solidFill>
                  <a:srgbClr val="2E642F"/>
                </a:solidFill>
              </a:rPr>
              <a:t>workdir_footprint</a:t>
            </a:r>
            <a:r>
              <a:rPr lang="en-US" sz="2000" dirty="0" smtClean="0"/>
              <a:t>---The </a:t>
            </a:r>
            <a:r>
              <a:rPr lang="en-US" sz="2000" dirty="0"/>
              <a:t>peak value of the size of all files and directories in the working directory.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04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425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Collection and Modeling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78082" y="1981193"/>
            <a:ext cx="1378572" cy="1025260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RAM: 50M</a:t>
            </a:r>
          </a:p>
          <a:p>
            <a:r>
              <a:rPr lang="en-US" dirty="0" smtClean="0"/>
              <a:t>Disk:  1G </a:t>
            </a:r>
          </a:p>
          <a:p>
            <a:r>
              <a:rPr lang="en-US" dirty="0" smtClean="0"/>
              <a:t>CPU:	  4 C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71055" y="2341428"/>
            <a:ext cx="1094509" cy="374075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471050" y="2812493"/>
            <a:ext cx="1094509" cy="374075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690251" y="2281375"/>
            <a:ext cx="554156" cy="517263"/>
          </a:xfrm>
          <a:prstGeom prst="rightArrow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71050" y="1884208"/>
            <a:ext cx="1094509" cy="374075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4966" y="3643733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976291" y="4655138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288028" y="5749665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49" idx="3"/>
            <a:endCxn id="150" idx="0"/>
          </p:cNvCxnSpPr>
          <p:nvPr/>
        </p:nvCxnSpPr>
        <p:spPr>
          <a:xfrm flipH="1">
            <a:off x="3609129" y="3986675"/>
            <a:ext cx="744679" cy="66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5"/>
            <a:endCxn id="171" idx="0"/>
          </p:cNvCxnSpPr>
          <p:nvPr/>
        </p:nvCxnSpPr>
        <p:spPr>
          <a:xfrm>
            <a:off x="4637919" y="3986675"/>
            <a:ext cx="689225" cy="696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0" idx="4"/>
            <a:endCxn id="52" idx="1"/>
          </p:cNvCxnSpPr>
          <p:nvPr/>
        </p:nvCxnSpPr>
        <p:spPr>
          <a:xfrm>
            <a:off x="3609129" y="5056915"/>
            <a:ext cx="737741" cy="75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650190" y="1925783"/>
            <a:ext cx="2182547" cy="1533099"/>
            <a:chOff x="6650190" y="1925783"/>
            <a:chExt cx="2182547" cy="1533099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20045" y="3075700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typ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04965" y="3061840"/>
              <a:ext cx="57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</a:t>
              </a: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50190" y="30895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29449" y="2382970"/>
              <a:ext cx="3032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71654" y="266006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RAM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29092" y="3713008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77" name="Rectangle 76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786302" y="4696708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83" name="Rectangle 82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567057" y="4696703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89" name="Rectangle 88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370647" y="5791248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95" name="Rectangle 94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Arrow Connector 100"/>
          <p:cNvCxnSpPr>
            <a:stCxn id="77" idx="2"/>
            <a:endCxn id="89" idx="0"/>
          </p:cNvCxnSpPr>
          <p:nvPr/>
        </p:nvCxnSpPr>
        <p:spPr>
          <a:xfrm flipH="1">
            <a:off x="6830610" y="4047934"/>
            <a:ext cx="762035" cy="648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7" idx="2"/>
            <a:endCxn id="85" idx="2"/>
          </p:cNvCxnSpPr>
          <p:nvPr/>
        </p:nvCxnSpPr>
        <p:spPr>
          <a:xfrm>
            <a:off x="7592645" y="4047934"/>
            <a:ext cx="420323" cy="69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9" idx="2"/>
            <a:endCxn id="97" idx="2"/>
          </p:cNvCxnSpPr>
          <p:nvPr/>
        </p:nvCxnSpPr>
        <p:spPr>
          <a:xfrm>
            <a:off x="6830610" y="5031629"/>
            <a:ext cx="766703" cy="806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3408231" y="4655133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84902" y="3763712"/>
            <a:ext cx="858982" cy="543525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  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84891" y="4392321"/>
            <a:ext cx="831241" cy="526052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544341" y="4668988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126246" y="4682838"/>
            <a:ext cx="401795" cy="401782"/>
          </a:xfrm>
          <a:prstGeom prst="ellipse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74" name="Straight Arrow Connector 173"/>
          <p:cNvCxnSpPr>
            <a:stCxn id="171" idx="4"/>
            <a:endCxn id="52" idx="7"/>
          </p:cNvCxnSpPr>
          <p:nvPr/>
        </p:nvCxnSpPr>
        <p:spPr>
          <a:xfrm flipH="1">
            <a:off x="4630981" y="5084620"/>
            <a:ext cx="696163" cy="723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0" idx="4"/>
            <a:endCxn id="52" idx="0"/>
          </p:cNvCxnSpPr>
          <p:nvPr/>
        </p:nvCxnSpPr>
        <p:spPr>
          <a:xfrm flipH="1">
            <a:off x="4488926" y="5070770"/>
            <a:ext cx="256313" cy="678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51" idx="4"/>
            <a:endCxn id="52" idx="0"/>
          </p:cNvCxnSpPr>
          <p:nvPr/>
        </p:nvCxnSpPr>
        <p:spPr>
          <a:xfrm>
            <a:off x="4177189" y="5056920"/>
            <a:ext cx="311737" cy="692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49" idx="4"/>
            <a:endCxn id="170" idx="0"/>
          </p:cNvCxnSpPr>
          <p:nvPr/>
        </p:nvCxnSpPr>
        <p:spPr>
          <a:xfrm>
            <a:off x="4495864" y="4045515"/>
            <a:ext cx="249375" cy="623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49" idx="4"/>
            <a:endCxn id="51" idx="0"/>
          </p:cNvCxnSpPr>
          <p:nvPr/>
        </p:nvCxnSpPr>
        <p:spPr>
          <a:xfrm flipH="1">
            <a:off x="4177189" y="4045515"/>
            <a:ext cx="318675" cy="609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1399316" y="4392316"/>
            <a:ext cx="831241" cy="526052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484886" y="4988081"/>
            <a:ext cx="831241" cy="526052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1399311" y="4988076"/>
            <a:ext cx="831241" cy="526052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484876" y="5583836"/>
            <a:ext cx="831241" cy="526052"/>
          </a:xfrm>
          <a:prstGeom prst="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8" name="Left Arrow 197"/>
          <p:cNvSpPr/>
          <p:nvPr/>
        </p:nvSpPr>
        <p:spPr>
          <a:xfrm>
            <a:off x="5763592" y="4544726"/>
            <a:ext cx="526376" cy="692299"/>
          </a:xfrm>
          <a:prstGeom prst="leftArrow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Left Arrow 198"/>
          <p:cNvSpPr/>
          <p:nvPr/>
        </p:nvSpPr>
        <p:spPr>
          <a:xfrm>
            <a:off x="2507661" y="4530866"/>
            <a:ext cx="581905" cy="692299"/>
          </a:xfrm>
          <a:prstGeom prst="leftArrow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8423627" y="4696703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201" name="Rectangle 200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 202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7189917" y="4696703"/>
            <a:ext cx="527105" cy="342804"/>
            <a:chOff x="6747192" y="1925783"/>
            <a:chExt cx="1725806" cy="1205327"/>
          </a:xfrm>
          <a:solidFill>
            <a:srgbClr val="FFFFFF"/>
          </a:solidFill>
        </p:grpSpPr>
        <p:sp>
          <p:nvSpPr>
            <p:cNvPr id="207" name="Rectangle 206"/>
            <p:cNvSpPr/>
            <p:nvPr/>
          </p:nvSpPr>
          <p:spPr>
            <a:xfrm>
              <a:off x="6747192" y="1925783"/>
              <a:ext cx="1725806" cy="117762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08" name="Straight Connector 207"/>
            <p:cNvCxnSpPr/>
            <p:nvPr/>
          </p:nvCxnSpPr>
          <p:spPr>
            <a:xfrm>
              <a:off x="7883285" y="19257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Freeform 208"/>
            <p:cNvSpPr/>
            <p:nvPr/>
          </p:nvSpPr>
          <p:spPr>
            <a:xfrm>
              <a:off x="6768889" y="2059695"/>
              <a:ext cx="1704109" cy="1029855"/>
            </a:xfrm>
            <a:custGeom>
              <a:avLst/>
              <a:gdLst>
                <a:gd name="connsiteX0" fmla="*/ 0 w 1704109"/>
                <a:gd name="connsiteY0" fmla="*/ 875145 h 1029855"/>
                <a:gd name="connsiteX1" fmla="*/ 221672 w 1704109"/>
                <a:gd name="connsiteY1" fmla="*/ 889000 h 1029855"/>
                <a:gd name="connsiteX2" fmla="*/ 720436 w 1704109"/>
                <a:gd name="connsiteY2" fmla="*/ 30018 h 1029855"/>
                <a:gd name="connsiteX3" fmla="*/ 1052945 w 1704109"/>
                <a:gd name="connsiteY3" fmla="*/ 708891 h 1029855"/>
                <a:gd name="connsiteX4" fmla="*/ 1704109 w 1704109"/>
                <a:gd name="connsiteY4" fmla="*/ 902854 h 1029855"/>
                <a:gd name="connsiteX5" fmla="*/ 1704109 w 1704109"/>
                <a:gd name="connsiteY5" fmla="*/ 902854 h 10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109" h="1029855">
                  <a:moveTo>
                    <a:pt x="0" y="875145"/>
                  </a:moveTo>
                  <a:cubicBezTo>
                    <a:pt x="50799" y="952500"/>
                    <a:pt x="101599" y="1029855"/>
                    <a:pt x="221672" y="889000"/>
                  </a:cubicBezTo>
                  <a:cubicBezTo>
                    <a:pt x="341745" y="748146"/>
                    <a:pt x="581891" y="60036"/>
                    <a:pt x="720436" y="30018"/>
                  </a:cubicBezTo>
                  <a:cubicBezTo>
                    <a:pt x="858981" y="0"/>
                    <a:pt x="889000" y="563418"/>
                    <a:pt x="1052945" y="708891"/>
                  </a:cubicBezTo>
                  <a:cubicBezTo>
                    <a:pt x="1216891" y="854364"/>
                    <a:pt x="1704109" y="902854"/>
                    <a:pt x="1704109" y="902854"/>
                  </a:cubicBezTo>
                  <a:lnTo>
                    <a:pt x="1704109" y="902854"/>
                  </a:lnTo>
                </a:path>
              </a:pathLst>
            </a:cu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8409770" y="193963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6927280" y="1953483"/>
              <a:ext cx="0" cy="11776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3" name="Straight Arrow Connector 212"/>
          <p:cNvCxnSpPr>
            <a:stCxn id="77" idx="2"/>
            <a:endCxn id="209" idx="2"/>
          </p:cNvCxnSpPr>
          <p:nvPr/>
        </p:nvCxnSpPr>
        <p:spPr>
          <a:xfrm flipH="1">
            <a:off x="7416583" y="4047934"/>
            <a:ext cx="176062" cy="695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77" idx="2"/>
            <a:endCxn id="201" idx="0"/>
          </p:cNvCxnSpPr>
          <p:nvPr/>
        </p:nvCxnSpPr>
        <p:spPr>
          <a:xfrm>
            <a:off x="7592645" y="4047934"/>
            <a:ext cx="1094535" cy="648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207" idx="2"/>
            <a:endCxn id="95" idx="0"/>
          </p:cNvCxnSpPr>
          <p:nvPr/>
        </p:nvCxnSpPr>
        <p:spPr>
          <a:xfrm>
            <a:off x="7453470" y="5031629"/>
            <a:ext cx="180730" cy="759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83" idx="2"/>
            <a:endCxn id="95" idx="0"/>
          </p:cNvCxnSpPr>
          <p:nvPr/>
        </p:nvCxnSpPr>
        <p:spPr>
          <a:xfrm flipH="1">
            <a:off x="7634200" y="5031634"/>
            <a:ext cx="415655" cy="75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201" idx="2"/>
            <a:endCxn id="95" idx="0"/>
          </p:cNvCxnSpPr>
          <p:nvPr/>
        </p:nvCxnSpPr>
        <p:spPr>
          <a:xfrm flipH="1">
            <a:off x="7634200" y="5031629"/>
            <a:ext cx="1052980" cy="759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623438" y="6276102"/>
            <a:ext cx="103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3435946" y="6276102"/>
            <a:ext cx="202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 Structure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6742137" y="6276102"/>
            <a:ext cx="175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 Profile</a:t>
            </a:r>
            <a:endParaRPr lang="en-US" dirty="0"/>
          </a:p>
        </p:txBody>
      </p:sp>
      <p:sp>
        <p:nvSpPr>
          <p:cNvPr id="228" name="TextBox 227"/>
          <p:cNvSpPr txBox="1"/>
          <p:nvPr/>
        </p:nvSpPr>
        <p:spPr>
          <a:xfrm>
            <a:off x="6991522" y="1537687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Profile</a:t>
            </a:r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4427268" y="1329857"/>
            <a:ext cx="148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Records From</a:t>
            </a:r>
          </a:p>
          <a:p>
            <a:pPr algn="ctr"/>
            <a:r>
              <a:rPr lang="en-US" dirty="0" smtClean="0"/>
              <a:t>Many Tasks</a:t>
            </a:r>
            <a:endParaRPr lang="en-US" dirty="0"/>
          </a:p>
        </p:txBody>
      </p:sp>
      <p:sp>
        <p:nvSpPr>
          <p:cNvPr id="230" name="TextBox 229"/>
          <p:cNvSpPr txBox="1"/>
          <p:nvPr/>
        </p:nvSpPr>
        <p:spPr>
          <a:xfrm>
            <a:off x="2363942" y="1496112"/>
            <a:ext cx="12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Record</a:t>
            </a:r>
            <a:endParaRPr lang="en-US" dirty="0"/>
          </a:p>
        </p:txBody>
      </p:sp>
      <p:sp>
        <p:nvSpPr>
          <p:cNvPr id="231" name="Rounded Rectangle 230"/>
          <p:cNvSpPr/>
          <p:nvPr/>
        </p:nvSpPr>
        <p:spPr>
          <a:xfrm>
            <a:off x="4530482" y="2133593"/>
            <a:ext cx="1378572" cy="1025260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RAM: 50M</a:t>
            </a:r>
          </a:p>
          <a:p>
            <a:r>
              <a:rPr lang="en-US" dirty="0" smtClean="0"/>
              <a:t>Disk:  1G </a:t>
            </a:r>
          </a:p>
          <a:p>
            <a:r>
              <a:rPr lang="en-US" dirty="0" smtClean="0"/>
              <a:t>CPU:	  4 C</a:t>
            </a:r>
            <a:endParaRPr lang="en-US" dirty="0"/>
          </a:p>
        </p:txBody>
      </p:sp>
      <p:sp>
        <p:nvSpPr>
          <p:cNvPr id="232" name="Rounded Rectangle 231"/>
          <p:cNvSpPr/>
          <p:nvPr/>
        </p:nvSpPr>
        <p:spPr>
          <a:xfrm>
            <a:off x="4682882" y="2285993"/>
            <a:ext cx="1378572" cy="1025260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RAM: 50M</a:t>
            </a:r>
          </a:p>
          <a:p>
            <a:r>
              <a:rPr lang="en-US" dirty="0" smtClean="0"/>
              <a:t>Disk:  1G </a:t>
            </a:r>
          </a:p>
          <a:p>
            <a:r>
              <a:rPr lang="en-US" dirty="0" smtClean="0"/>
              <a:t>CPU:	  4 C</a:t>
            </a:r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2327527" y="2050453"/>
            <a:ext cx="1378572" cy="1025260"/>
          </a:xfrm>
          <a:prstGeom prst="roundRect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RAM: 50M</a:t>
            </a:r>
          </a:p>
          <a:p>
            <a:r>
              <a:rPr lang="en-US" dirty="0" smtClean="0"/>
              <a:t>Disk:  1G </a:t>
            </a:r>
          </a:p>
          <a:p>
            <a:r>
              <a:rPr lang="en-US" dirty="0" smtClean="0"/>
              <a:t>CPU:	  4 C</a:t>
            </a:r>
            <a:endParaRPr lang="en-US" dirty="0"/>
          </a:p>
        </p:txBody>
      </p:sp>
      <p:sp>
        <p:nvSpPr>
          <p:cNvPr id="234" name="Right Arrow 233"/>
          <p:cNvSpPr/>
          <p:nvPr/>
        </p:nvSpPr>
        <p:spPr>
          <a:xfrm>
            <a:off x="3782351" y="2322935"/>
            <a:ext cx="554156" cy="517263"/>
          </a:xfrm>
          <a:prstGeom prst="rightArrow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ight Arrow 234"/>
          <p:cNvSpPr/>
          <p:nvPr/>
        </p:nvSpPr>
        <p:spPr>
          <a:xfrm>
            <a:off x="6137696" y="2392205"/>
            <a:ext cx="554156" cy="517263"/>
          </a:xfrm>
          <a:prstGeom prst="rightArrow">
            <a:avLst/>
          </a:prstGeom>
          <a:solidFill>
            <a:srgbClr val="2E64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esearchers band </a:t>
            </a:r>
            <a:r>
              <a:rPr lang="en-US" dirty="0"/>
              <a:t>together into dynamic collaborations </a:t>
            </a:r>
            <a:r>
              <a:rPr lang="en-US" dirty="0" smtClean="0"/>
              <a:t>and employ a </a:t>
            </a:r>
            <a:r>
              <a:rPr lang="en-US" dirty="0"/>
              <a:t>number of applications, software tools, data sources, and </a:t>
            </a:r>
            <a:r>
              <a:rPr lang="en-US" dirty="0" smtClean="0"/>
              <a:t>instruments</a:t>
            </a:r>
            <a:endParaRPr lang="en-US" dirty="0"/>
          </a:p>
          <a:p>
            <a:r>
              <a:rPr lang="en-US" dirty="0" smtClean="0"/>
              <a:t>They have </a:t>
            </a:r>
            <a:r>
              <a:rPr lang="en-US" dirty="0"/>
              <a:t>access to a growing variety of processing, storage and networking resources </a:t>
            </a:r>
            <a:endParaRPr lang="en-US" dirty="0" smtClean="0"/>
          </a:p>
          <a:p>
            <a:r>
              <a:rPr lang="en-US" dirty="0" smtClean="0"/>
              <a:t>Goal: “</a:t>
            </a:r>
            <a:r>
              <a:rPr lang="en-US" dirty="0" smtClean="0">
                <a:solidFill>
                  <a:srgbClr val="2E642F"/>
                </a:solidFill>
              </a:rPr>
              <a:t>make </a:t>
            </a:r>
            <a:r>
              <a:rPr lang="en-US" dirty="0">
                <a:solidFill>
                  <a:srgbClr val="2E642F"/>
                </a:solidFill>
              </a:rPr>
              <a:t>it easier for scientists to conduct large-scale computational tasks that use the power of computing resources they do not own to process data they did not collect with applications they did not </a:t>
            </a:r>
            <a:r>
              <a:rPr lang="en-US" dirty="0" smtClean="0">
                <a:solidFill>
                  <a:srgbClr val="2E642F"/>
                </a:solidFill>
              </a:rPr>
              <a:t>develop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9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Static Workflow Monitoring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" y="2294929"/>
            <a:ext cx="2812852" cy="3071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/>
          </p:cNvSpPr>
          <p:nvPr/>
        </p:nvSpPr>
        <p:spPr bwMode="auto">
          <a:xfrm>
            <a:off x="610568" y="6048539"/>
            <a:ext cx="154894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flow specification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3875484" y="6048539"/>
            <a:ext cx="1460912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resource control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6836793" y="6048539"/>
            <a:ext cx="1304538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flow execution</a:t>
            </a: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468068" y="2982516"/>
            <a:ext cx="2330648" cy="1321594"/>
            <a:chOff x="0" y="0"/>
            <a:chExt cx="2088" cy="1184"/>
          </a:xfrm>
        </p:grpSpPr>
        <p:sp>
          <p:nvSpPr>
            <p:cNvPr id="14342" name="Rectangle 6"/>
            <p:cNvSpPr>
              <a:spLocks/>
            </p:cNvSpPr>
            <p:nvPr/>
          </p:nvSpPr>
          <p:spPr bwMode="auto">
            <a:xfrm>
              <a:off x="24" y="24"/>
              <a:ext cx="2040" cy="1136"/>
            </a:xfrm>
            <a:prstGeom prst="rect">
              <a:avLst/>
            </a:prstGeom>
            <a:solidFill>
              <a:srgbClr val="98B7FE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en-US" sz="1700">
                <a:ea typeface="Palatino" charset="0"/>
                <a:cs typeface="Palatino" charset="0"/>
              </a:endParaRPr>
            </a:p>
            <a:p>
              <a:r>
                <a:rPr lang="en-US" sz="1700">
                  <a:ea typeface="Palatino" charset="0"/>
                  <a:cs typeface="Palatino" charset="0"/>
                </a:rPr>
                <a:t>makeflow </a:t>
              </a:r>
            </a:p>
            <a:p>
              <a:r>
                <a:rPr lang="en-US" sz="1700">
                  <a:ea typeface="Palatino" charset="0"/>
                  <a:cs typeface="Palatino" charset="0"/>
                </a:rPr>
                <a:t>-T: condor</a:t>
              </a:r>
            </a:p>
            <a:p>
              <a:endParaRPr lang="en-US" sz="1700">
                <a:ea typeface="Palatino" charset="0"/>
                <a:cs typeface="Palatino" charset="0"/>
              </a:endParaRPr>
            </a:p>
          </p:txBody>
        </p:sp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088" cy="11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4345" name="Freeform 9"/>
          <p:cNvSpPr>
            <a:spLocks/>
          </p:cNvSpPr>
          <p:nvPr/>
        </p:nvSpPr>
        <p:spPr bwMode="auto">
          <a:xfrm>
            <a:off x="5443761" y="2600771"/>
            <a:ext cx="2129730" cy="459879"/>
          </a:xfrm>
          <a:custGeom>
            <a:avLst/>
            <a:gdLst/>
            <a:ahLst/>
            <a:cxnLst>
              <a:cxn ang="0">
                <a:pos x="0" y="7879"/>
              </a:cxn>
              <a:cxn ang="0">
                <a:pos x="21600" y="10258"/>
              </a:cxn>
            </a:cxnLst>
            <a:rect l="0" t="0" r="r" b="b"/>
            <a:pathLst>
              <a:path w="21600" h="10258">
                <a:moveTo>
                  <a:pt x="0" y="7879"/>
                </a:moveTo>
                <a:cubicBezTo>
                  <a:pt x="0" y="7879"/>
                  <a:pt x="5286" y="-11342"/>
                  <a:pt x="21600" y="10258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 rot="10800000">
            <a:off x="5404694" y="4148957"/>
            <a:ext cx="2413248" cy="523503"/>
          </a:xfrm>
          <a:custGeom>
            <a:avLst/>
            <a:gdLst/>
            <a:ahLst/>
            <a:cxnLst>
              <a:cxn ang="0">
                <a:pos x="0" y="10831"/>
              </a:cxn>
              <a:cxn ang="0">
                <a:pos x="21600" y="7036"/>
              </a:cxn>
            </a:cxnLst>
            <a:rect l="0" t="0" r="r" b="b"/>
            <a:pathLst>
              <a:path w="21600" h="10831">
                <a:moveTo>
                  <a:pt x="0" y="10831"/>
                </a:moveTo>
                <a:cubicBezTo>
                  <a:pt x="0" y="10831"/>
                  <a:pt x="4153" y="-10769"/>
                  <a:pt x="21600" y="7036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6467326" y="4673367"/>
            <a:ext cx="472103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out.b</a:t>
            </a:r>
          </a:p>
        </p:txBody>
      </p:sp>
      <p:sp>
        <p:nvSpPr>
          <p:cNvPr id="14348" name="Rectangle 12"/>
          <p:cNvSpPr>
            <a:spLocks/>
          </p:cNvSpPr>
          <p:nvPr/>
        </p:nvSpPr>
        <p:spPr bwMode="auto">
          <a:xfrm>
            <a:off x="5546453" y="2280211"/>
            <a:ext cx="1413648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src.b src.c cmd2</a:t>
            </a:r>
          </a:p>
        </p:txBody>
      </p:sp>
      <p:sp>
        <p:nvSpPr>
          <p:cNvPr id="14349" name="AutoShape 13"/>
          <p:cNvSpPr>
            <a:spLocks/>
          </p:cNvSpPr>
          <p:nvPr/>
        </p:nvSpPr>
        <p:spPr bwMode="auto">
          <a:xfrm>
            <a:off x="2786062" y="3571875"/>
            <a:ext cx="660797" cy="205383"/>
          </a:xfrm>
          <a:prstGeom prst="rightArrow">
            <a:avLst>
              <a:gd name="adj1" fmla="val 8472"/>
              <a:gd name="adj2" fmla="val 99397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6475140" y="3045023"/>
            <a:ext cx="2607469" cy="1026914"/>
            <a:chOff x="0" y="0"/>
            <a:chExt cx="2336" cy="920"/>
          </a:xfrm>
        </p:grpSpPr>
        <p:sp>
          <p:nvSpPr>
            <p:cNvPr id="14350" name="Oval 14"/>
            <p:cNvSpPr>
              <a:spLocks/>
            </p:cNvSpPr>
            <p:nvPr/>
          </p:nvSpPr>
          <p:spPr bwMode="auto">
            <a:xfrm>
              <a:off x="710" y="0"/>
              <a:ext cx="920" cy="920"/>
            </a:xfrm>
            <a:prstGeom prst="ellipse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51" name="Picture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8" y="272"/>
              <a:ext cx="2416" cy="3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7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Static Workflow Monitoring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" y="2294929"/>
            <a:ext cx="2812852" cy="3071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610568" y="6048539"/>
            <a:ext cx="154894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flow specification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3875484" y="6048539"/>
            <a:ext cx="1460912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resource control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6836793" y="6048539"/>
            <a:ext cx="1304538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flow execution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468068" y="2982516"/>
            <a:ext cx="2330648" cy="1321594"/>
            <a:chOff x="0" y="0"/>
            <a:chExt cx="2088" cy="1184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24" y="24"/>
              <a:ext cx="2040" cy="1136"/>
            </a:xfrm>
            <a:prstGeom prst="rect">
              <a:avLst/>
            </a:prstGeom>
            <a:solidFill>
              <a:srgbClr val="98B7FE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en-US" sz="1700">
                <a:ea typeface="Palatino" charset="0"/>
                <a:cs typeface="Palatino" charset="0"/>
              </a:endParaRPr>
            </a:p>
            <a:p>
              <a:r>
                <a:rPr lang="en-US" sz="1700">
                  <a:ea typeface="Palatino" charset="0"/>
                  <a:cs typeface="Palatino" charset="0"/>
                </a:rPr>
                <a:t>makeflow </a:t>
              </a:r>
            </a:p>
            <a:p>
              <a:r>
                <a:rPr lang="en-US" sz="1700">
                  <a:ea typeface="Palatino" charset="0"/>
                  <a:cs typeface="Palatino" charset="0"/>
                </a:rPr>
                <a:t>-T: condor -M: limits</a:t>
              </a:r>
            </a:p>
            <a:p>
              <a:endParaRPr lang="en-US" sz="1700">
                <a:ea typeface="Palatino" charset="0"/>
                <a:cs typeface="Palatino" charset="0"/>
              </a:endParaRPr>
            </a:p>
          </p:txBody>
        </p:sp>
        <p:pic>
          <p:nvPicPr>
            <p:cNvPr id="15367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088" cy="11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5369" name="Freeform 9"/>
          <p:cNvSpPr>
            <a:spLocks/>
          </p:cNvSpPr>
          <p:nvPr/>
        </p:nvSpPr>
        <p:spPr bwMode="auto">
          <a:xfrm>
            <a:off x="5443761" y="2600771"/>
            <a:ext cx="2129730" cy="459879"/>
          </a:xfrm>
          <a:custGeom>
            <a:avLst/>
            <a:gdLst/>
            <a:ahLst/>
            <a:cxnLst>
              <a:cxn ang="0">
                <a:pos x="0" y="7879"/>
              </a:cxn>
              <a:cxn ang="0">
                <a:pos x="21600" y="10258"/>
              </a:cxn>
            </a:cxnLst>
            <a:rect l="0" t="0" r="r" b="b"/>
            <a:pathLst>
              <a:path w="21600" h="10258">
                <a:moveTo>
                  <a:pt x="0" y="7879"/>
                </a:moveTo>
                <a:cubicBezTo>
                  <a:pt x="0" y="7879"/>
                  <a:pt x="5286" y="-11342"/>
                  <a:pt x="21600" y="10258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 rot="10800000">
            <a:off x="5404694" y="4148957"/>
            <a:ext cx="2413248" cy="523503"/>
          </a:xfrm>
          <a:custGeom>
            <a:avLst/>
            <a:gdLst/>
            <a:ahLst/>
            <a:cxnLst>
              <a:cxn ang="0">
                <a:pos x="0" y="10831"/>
              </a:cxn>
              <a:cxn ang="0">
                <a:pos x="21600" y="7036"/>
              </a:cxn>
            </a:cxnLst>
            <a:rect l="0" t="0" r="r" b="b"/>
            <a:pathLst>
              <a:path w="21600" h="10831">
                <a:moveTo>
                  <a:pt x="0" y="10831"/>
                </a:moveTo>
                <a:cubicBezTo>
                  <a:pt x="0" y="10831"/>
                  <a:pt x="4153" y="-10769"/>
                  <a:pt x="21600" y="7036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Rectangle 11"/>
          <p:cNvSpPr>
            <a:spLocks/>
          </p:cNvSpPr>
          <p:nvPr/>
        </p:nvSpPr>
        <p:spPr bwMode="auto">
          <a:xfrm>
            <a:off x="5192613" y="4726945"/>
            <a:ext cx="2877754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out.b log-rule-002 summary-002</a:t>
            </a: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5008439" y="2280211"/>
            <a:ext cx="2398412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Palatino" charset="0"/>
                <a:cs typeface="Palatino" charset="0"/>
              </a:rPr>
              <a:t>src.b src.c cmd2 mon limits</a:t>
            </a:r>
          </a:p>
        </p:txBody>
      </p:sp>
      <p:sp>
        <p:nvSpPr>
          <p:cNvPr id="15373" name="AutoShape 13"/>
          <p:cNvSpPr>
            <a:spLocks/>
          </p:cNvSpPr>
          <p:nvPr/>
        </p:nvSpPr>
        <p:spPr bwMode="auto">
          <a:xfrm>
            <a:off x="2786062" y="3571875"/>
            <a:ext cx="660797" cy="205383"/>
          </a:xfrm>
          <a:prstGeom prst="rightArrow">
            <a:avLst>
              <a:gd name="adj1" fmla="val 8472"/>
              <a:gd name="adj2" fmla="val 99397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5939359" y="3045023"/>
            <a:ext cx="3143250" cy="1026914"/>
            <a:chOff x="0" y="0"/>
            <a:chExt cx="2816" cy="920"/>
          </a:xfrm>
        </p:grpSpPr>
        <p:sp>
          <p:nvSpPr>
            <p:cNvPr id="15374" name="Oval 14"/>
            <p:cNvSpPr>
              <a:spLocks/>
            </p:cNvSpPr>
            <p:nvPr/>
          </p:nvSpPr>
          <p:spPr bwMode="auto">
            <a:xfrm>
              <a:off x="1190" y="0"/>
              <a:ext cx="920" cy="920"/>
            </a:xfrm>
            <a:prstGeom prst="ellipse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5" name="Picture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8" y="272"/>
              <a:ext cx="2896" cy="3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571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Triggering Alarms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98477"/>
            <a:ext cx="2964656" cy="1571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/>
          </p:cNvSpPr>
          <p:nvPr/>
        </p:nvSpPr>
        <p:spPr bwMode="auto">
          <a:xfrm>
            <a:off x="564803" y="6317665"/>
            <a:ext cx="174206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Palatino" charset="0"/>
                <a:cs typeface="Palatino" charset="0"/>
              </a:rPr>
              <a:t>limits specification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000500" y="2000250"/>
            <a:ext cx="4491633" cy="4670227"/>
            <a:chOff x="0" y="0"/>
            <a:chExt cx="4024" cy="4184"/>
          </a:xfrm>
        </p:grpSpPr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0" y="-40"/>
              <a:ext cx="4120" cy="352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6389" name="Rectangle 5"/>
            <p:cNvSpPr>
              <a:spLocks/>
            </p:cNvSpPr>
            <p:nvPr/>
          </p:nvSpPr>
          <p:spPr bwMode="auto">
            <a:xfrm>
              <a:off x="689" y="3800"/>
              <a:ext cx="2704" cy="38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ea typeface="Palatino" charset="0"/>
                  <a:cs typeface="Palatino" charset="0"/>
                </a:rPr>
                <a:t>summary with alarm</a:t>
              </a:r>
            </a:p>
          </p:txBody>
        </p:sp>
      </p:grpSp>
      <p:sp>
        <p:nvSpPr>
          <p:cNvPr id="16391" name="Rectangle 7"/>
          <p:cNvSpPr>
            <a:spLocks/>
          </p:cNvSpPr>
          <p:nvPr/>
        </p:nvSpPr>
        <p:spPr bwMode="auto">
          <a:xfrm>
            <a:off x="1080492" y="3695089"/>
            <a:ext cx="1108783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global: limits file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884039" y="5606042"/>
            <a:ext cx="1635132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local: per makeflow rule</a:t>
            </a:r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232672"/>
            <a:ext cx="2964656" cy="13573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7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Monitor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68171"/>
              </p:ext>
            </p:extLst>
          </p:nvPr>
        </p:nvGraphicFramePr>
        <p:xfrm>
          <a:off x="250031" y="3777258"/>
          <a:ext cx="8642822" cy="2857500"/>
        </p:xfrm>
        <a:graphic>
          <a:graphicData uri="http://schemas.openxmlformats.org/drawingml/2006/table">
            <a:tbl>
              <a:tblPr/>
              <a:tblGrid>
                <a:gridCol w="2880941"/>
                <a:gridCol w="2880940"/>
                <a:gridCol w="2880941"/>
              </a:tblGrid>
              <a:tr h="51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Summaries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Snapshot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Events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</a:tr>
              <a:tr h="116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getrusage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 and times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Reading /proc and measuring disk at given intervals.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Linker wrapper to libc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Available only at the end of a process.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Blind while waiting for next interval.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Fragile to modifications of the environment, no statically linked processes.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56246"/>
              </p:ext>
            </p:extLst>
          </p:nvPr>
        </p:nvGraphicFramePr>
        <p:xfrm>
          <a:off x="248916" y="1688826"/>
          <a:ext cx="8645054" cy="1294805"/>
        </p:xfrm>
        <a:graphic>
          <a:graphicData uri="http://schemas.openxmlformats.org/drawingml/2006/table">
            <a:tbl>
              <a:tblPr/>
              <a:tblGrid>
                <a:gridCol w="4323085"/>
                <a:gridCol w="4321969"/>
              </a:tblGrid>
              <a:tr h="607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Indirect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Direct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642F"/>
                    </a:solidFill>
                  </a:tcPr>
                </a:tc>
              </a:tr>
              <a:tr h="687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Monitor how the world changes while the process tree is alive.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Monitor what functions, and with which arguments the process tree is calling.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2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Resources Monitored Per Tree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523" y="2455664"/>
            <a:ext cx="8643938" cy="4446984"/>
          </a:xfrm>
          <a:ln/>
        </p:spPr>
        <p:txBody>
          <a:bodyPr/>
          <a:lstStyle/>
          <a:p>
            <a:r>
              <a:rPr lang="en-US"/>
              <a:t>CPU (user + kernel times)</a:t>
            </a:r>
          </a:p>
          <a:p>
            <a:r>
              <a:rPr lang="en-US"/>
              <a:t>Size of the tree (number of processes)</a:t>
            </a:r>
          </a:p>
          <a:p>
            <a:r>
              <a:rPr lang="en-US"/>
              <a:t>Open files</a:t>
            </a:r>
          </a:p>
          <a:p>
            <a:r>
              <a:rPr lang="en-US"/>
              <a:t>Memory (virtual memory)</a:t>
            </a:r>
          </a:p>
          <a:p>
            <a:r>
              <a:rPr lang="en-US"/>
              <a:t>Input-Output (characters read and written)</a:t>
            </a:r>
          </a:p>
          <a:p>
            <a:r>
              <a:rPr lang="en-US"/>
              <a:t>Disk (size in bytes of files, and count of virtual nodes)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4893469" y="1932161"/>
            <a:ext cx="3955852" cy="3116461"/>
            <a:chOff x="0" y="0"/>
            <a:chExt cx="3544" cy="279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40"/>
              <a:ext cx="3440" cy="259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436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544" cy="27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8438" name="Rectangle 6"/>
          <p:cNvSpPr>
            <a:spLocks/>
          </p:cNvSpPr>
          <p:nvPr/>
        </p:nvSpPr>
        <p:spPr bwMode="auto">
          <a:xfrm>
            <a:off x="152921" y="2000250"/>
            <a:ext cx="4714875" cy="5000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>
                <a:ea typeface="Palatino" charset="0"/>
                <a:cs typeface="Palatino" charset="0"/>
              </a:rPr>
              <a:t>Think of resources whose value is as invariant as possible from the load of the machine (except disk, for alarms).</a:t>
            </a:r>
          </a:p>
        </p:txBody>
      </p:sp>
    </p:spTree>
    <p:extLst>
      <p:ext uri="{BB962C8B-B14F-4D97-AF65-F5344CB8AC3E}">
        <p14:creationId xmlns:p14="http://schemas.microsoft.com/office/powerpoint/2010/main" val="259996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4813102" y="6438305"/>
            <a:ext cx="5420320" cy="2857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 u="sng">
                <a:ea typeface="Palatino" charset="0"/>
                <a:cs typeface="Palatino" charset="0"/>
                <a:hlinkClick r:id="rId2"/>
              </a:rPr>
              <a:t>http://www3.nd.edu/~ccl/workflows/</a:t>
            </a:r>
            <a:endParaRPr lang="en-US" sz="1300" u="sng">
              <a:ea typeface="Palatino" charset="0"/>
              <a:cs typeface="Palatino" charset="0"/>
            </a:endParaRP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357188" y="2125266"/>
            <a:ext cx="3482578" cy="1937742"/>
            <a:chOff x="0" y="0"/>
            <a:chExt cx="3120" cy="1736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58"/>
              <a:ext cx="2253" cy="147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0" y="0"/>
              <a:ext cx="3120" cy="3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ea typeface="Palatino" charset="0"/>
                  <a:cs typeface="Palatino" charset="0"/>
                </a:rPr>
                <a:t>Blast: 10 workers, 3.5 hours,  70 jobs</a:t>
              </a:r>
            </a:p>
          </p:txBody>
        </p:sp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4726037" y="4279553"/>
            <a:ext cx="3482578" cy="1938859"/>
            <a:chOff x="0" y="0"/>
            <a:chExt cx="3120" cy="1737"/>
          </a:xfrm>
        </p:grpSpPr>
        <p:sp>
          <p:nvSpPr>
            <p:cNvPr id="19462" name="Rectangle 6"/>
            <p:cNvSpPr>
              <a:spLocks/>
            </p:cNvSpPr>
            <p:nvPr/>
          </p:nvSpPr>
          <p:spPr bwMode="auto">
            <a:xfrm>
              <a:off x="0" y="0"/>
              <a:ext cx="3120" cy="3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ea typeface="Palatino" charset="0"/>
                  <a:cs typeface="Palatino" charset="0"/>
                </a:rPr>
                <a:t>Shrimp: 350 workers, 2.9 hours,  5080 jobs</a:t>
              </a: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258"/>
              <a:ext cx="2255" cy="147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4726037" y="2125266"/>
            <a:ext cx="3482578" cy="1937742"/>
            <a:chOff x="0" y="0"/>
            <a:chExt cx="3120" cy="1736"/>
          </a:xfrm>
        </p:grpSpPr>
        <p:sp>
          <p:nvSpPr>
            <p:cNvPr id="19465" name="Rectangle 9"/>
            <p:cNvSpPr>
              <a:spLocks/>
            </p:cNvSpPr>
            <p:nvPr/>
          </p:nvSpPr>
          <p:spPr bwMode="auto">
            <a:xfrm>
              <a:off x="0" y="0"/>
              <a:ext cx="3120" cy="31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ea typeface="Palatino" charset="0"/>
                  <a:cs typeface="Palatino" charset="0"/>
                </a:rPr>
                <a:t>BWA: 100 workers, 0.5 hours,  825 jobs</a:t>
              </a:r>
            </a:p>
          </p:txBody>
        </p:sp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" y="251"/>
              <a:ext cx="2265" cy="148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972220" y="4438055"/>
            <a:ext cx="2259211" cy="1616273"/>
            <a:chOff x="0" y="0"/>
            <a:chExt cx="2024" cy="1448"/>
          </a:xfrm>
        </p:grpSpPr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" y="64"/>
              <a:ext cx="1880" cy="13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9469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024" cy="144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9471" name="Rectangle 15"/>
          <p:cNvSpPr>
            <a:spLocks/>
          </p:cNvSpPr>
          <p:nvPr/>
        </p:nvSpPr>
        <p:spPr bwMode="auto">
          <a:xfrm>
            <a:off x="98227" y="6322219"/>
            <a:ext cx="3732609" cy="508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>
                <a:ea typeface="Palatino" charset="0"/>
                <a:cs typeface="Palatino" charset="0"/>
              </a:rPr>
              <a:t>Visualization: Casey Robinson, Kyle Mulholland</a:t>
            </a:r>
          </a:p>
        </p:txBody>
      </p:sp>
    </p:spTree>
    <p:extLst>
      <p:ext uri="{BB962C8B-B14F-4D97-AF65-F5344CB8AC3E}">
        <p14:creationId xmlns:p14="http://schemas.microsoft.com/office/powerpoint/2010/main" val="344235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Implementation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342802" y="1910953"/>
            <a:ext cx="2375297" cy="1089422"/>
            <a:chOff x="0" y="0"/>
            <a:chExt cx="2128" cy="976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24" y="24"/>
              <a:ext cx="2080" cy="928"/>
            </a:xfrm>
            <a:prstGeom prst="rect">
              <a:avLst/>
            </a:prstGeom>
            <a:solidFill>
              <a:srgbClr val="98B7FE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endParaRPr lang="en-US" sz="1400">
                <a:ea typeface="Palatino" charset="0"/>
                <a:cs typeface="Palatino" charset="0"/>
              </a:endParaRPr>
            </a:p>
            <a:p>
              <a:r>
                <a:rPr lang="en-US" sz="1400">
                  <a:ea typeface="Palatino" charset="0"/>
                  <a:cs typeface="Palatino" charset="0"/>
                </a:rPr>
                <a:t>rmonitor</a:t>
              </a:r>
            </a:p>
            <a:p>
              <a:r>
                <a:rPr lang="en-US" sz="1400">
                  <a:ea typeface="Palatino" charset="0"/>
                  <a:cs typeface="Palatino" charset="0"/>
                </a:rPr>
                <a:t>(log, summary)</a:t>
              </a:r>
            </a:p>
            <a:p>
              <a:endParaRPr lang="en-US" sz="1300">
                <a:ea typeface="Palatino" charset="0"/>
                <a:cs typeface="Palatino" charset="0"/>
              </a:endParaRPr>
            </a:p>
          </p:txBody>
        </p:sp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28" cy="97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0485" name="Freeform 5"/>
          <p:cNvSpPr>
            <a:spLocks/>
          </p:cNvSpPr>
          <p:nvPr/>
        </p:nvSpPr>
        <p:spPr bwMode="auto">
          <a:xfrm rot="1893970">
            <a:off x="4013895" y="2123034"/>
            <a:ext cx="1902023" cy="689818"/>
          </a:xfrm>
          <a:custGeom>
            <a:avLst/>
            <a:gdLst/>
            <a:ahLst/>
            <a:cxnLst>
              <a:cxn ang="0">
                <a:pos x="0" y="15998"/>
              </a:cxn>
              <a:cxn ang="0">
                <a:pos x="21600" y="1395"/>
              </a:cxn>
            </a:cxnLst>
            <a:rect l="0" t="0" r="r" b="b"/>
            <a:pathLst>
              <a:path w="21600" h="15998">
                <a:moveTo>
                  <a:pt x="0" y="15998"/>
                </a:moveTo>
                <a:cubicBezTo>
                  <a:pt x="0" y="15998"/>
                  <a:pt x="1860" y="-5602"/>
                  <a:pt x="21600" y="1395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 rot="3442998">
            <a:off x="3670102" y="2848571"/>
            <a:ext cx="1902023" cy="689818"/>
          </a:xfrm>
          <a:custGeom>
            <a:avLst/>
            <a:gdLst/>
            <a:ahLst/>
            <a:cxnLst>
              <a:cxn ang="0">
                <a:pos x="0" y="15998"/>
              </a:cxn>
              <a:cxn ang="0">
                <a:pos x="21600" y="1395"/>
              </a:cxn>
            </a:cxnLst>
            <a:rect l="0" t="0" r="r" b="b"/>
            <a:pathLst>
              <a:path w="21600" h="15998">
                <a:moveTo>
                  <a:pt x="0" y="15998"/>
                </a:moveTo>
                <a:cubicBezTo>
                  <a:pt x="0" y="15998"/>
                  <a:pt x="1860" y="-5602"/>
                  <a:pt x="21600" y="1395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053088" y="1900222"/>
            <a:ext cx="384721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execv</a:t>
            </a:r>
          </a:p>
        </p:txBody>
      </p:sp>
      <p:sp>
        <p:nvSpPr>
          <p:cNvPr id="20488" name="Oval 8"/>
          <p:cNvSpPr>
            <a:spLocks/>
          </p:cNvSpPr>
          <p:nvPr/>
        </p:nvSpPr>
        <p:spPr bwMode="auto">
          <a:xfrm>
            <a:off x="5813227" y="2562820"/>
            <a:ext cx="1026914" cy="1026914"/>
          </a:xfrm>
          <a:prstGeom prst="ellipse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7022629" flipH="1">
            <a:off x="7388758" y="3758841"/>
            <a:ext cx="1146349" cy="419695"/>
          </a:xfrm>
          <a:custGeom>
            <a:avLst/>
            <a:gdLst/>
            <a:ahLst/>
            <a:cxnLst>
              <a:cxn ang="0">
                <a:pos x="0" y="16116"/>
              </a:cxn>
              <a:cxn ang="0">
                <a:pos x="21600" y="1329"/>
              </a:cxn>
            </a:cxnLst>
            <a:rect l="0" t="0" r="r" b="b"/>
            <a:pathLst>
              <a:path w="21600" h="16116">
                <a:moveTo>
                  <a:pt x="0" y="16116"/>
                </a:moveTo>
                <a:cubicBezTo>
                  <a:pt x="0" y="16116"/>
                  <a:pt x="1816" y="-5484"/>
                  <a:pt x="21600" y="1329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90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900" y="2884289"/>
            <a:ext cx="973336" cy="37504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/>
          </p:cNvSpPr>
          <p:nvPr/>
        </p:nvSpPr>
        <p:spPr bwMode="auto">
          <a:xfrm>
            <a:off x="5170289" y="3884414"/>
            <a:ext cx="2321719" cy="982266"/>
          </a:xfrm>
          <a:prstGeom prst="rect">
            <a:avLst/>
          </a:prstGeom>
          <a:solidFill>
            <a:srgbClr val="98B7FE"/>
          </a:solidFill>
          <a:ln w="1016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1400">
              <a:ea typeface="Palatino" charset="0"/>
              <a:cs typeface="Palatino" charset="0"/>
            </a:endParaRPr>
          </a:p>
          <a:p>
            <a:r>
              <a:rPr lang="en-US" sz="1400">
                <a:ea typeface="Palatino" charset="0"/>
                <a:cs typeface="Palatino" charset="0"/>
              </a:rPr>
              <a:t>librmonitor.so</a:t>
            </a:r>
          </a:p>
          <a:p>
            <a:r>
              <a:rPr lang="en-US" sz="1400">
                <a:ea typeface="Palatino" charset="0"/>
                <a:cs typeface="Palatino" charset="0"/>
              </a:rPr>
              <a:t>(fork, wait, chdir, open)</a:t>
            </a:r>
          </a:p>
          <a:p>
            <a:endParaRPr lang="en-US" sz="1300">
              <a:ea typeface="Palatino" charset="0"/>
              <a:cs typeface="Palatino" charset="0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3018235" y="3019351"/>
            <a:ext cx="2073920" cy="1345034"/>
          </a:xfrm>
          <a:custGeom>
            <a:avLst/>
            <a:gdLst/>
            <a:ahLst/>
            <a:cxnLst>
              <a:cxn ang="0">
                <a:pos x="20308" y="21600"/>
              </a:cxn>
              <a:cxn ang="0">
                <a:pos x="77" y="0"/>
              </a:cxn>
            </a:cxnLst>
            <a:rect l="0" t="0" r="r" b="b"/>
            <a:pathLst>
              <a:path w="20308" h="21600">
                <a:moveTo>
                  <a:pt x="20308" y="21600"/>
                </a:moveTo>
                <a:cubicBezTo>
                  <a:pt x="15988" y="18004"/>
                  <a:pt x="-1292" y="12194"/>
                  <a:pt x="77" y="0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3" name="Rectangle 13"/>
          <p:cNvSpPr>
            <a:spLocks/>
          </p:cNvSpPr>
          <p:nvPr/>
        </p:nvSpPr>
        <p:spPr bwMode="auto">
          <a:xfrm>
            <a:off x="3982641" y="2980714"/>
            <a:ext cx="73115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ld_preload</a:t>
            </a:r>
          </a:p>
        </p:txBody>
      </p:sp>
      <p:sp>
        <p:nvSpPr>
          <p:cNvPr id="20494" name="Rectangle 14"/>
          <p:cNvSpPr>
            <a:spLocks/>
          </p:cNvSpPr>
          <p:nvPr/>
        </p:nvSpPr>
        <p:spPr bwMode="auto">
          <a:xfrm>
            <a:off x="3535041" y="3462917"/>
            <a:ext cx="26276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udp</a:t>
            </a:r>
          </a:p>
        </p:txBody>
      </p:sp>
      <p:sp>
        <p:nvSpPr>
          <p:cNvPr id="20495" name="Oval 15"/>
          <p:cNvSpPr>
            <a:spLocks/>
          </p:cNvSpPr>
          <p:nvPr/>
        </p:nvSpPr>
        <p:spPr bwMode="auto">
          <a:xfrm>
            <a:off x="7509867" y="2562820"/>
            <a:ext cx="1026914" cy="1026914"/>
          </a:xfrm>
          <a:prstGeom prst="ellipse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96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736" y="2884289"/>
            <a:ext cx="526852" cy="37504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97" name="Freeform 17"/>
          <p:cNvSpPr>
            <a:spLocks/>
          </p:cNvSpPr>
          <p:nvPr/>
        </p:nvSpPr>
        <p:spPr bwMode="auto">
          <a:xfrm rot="21133526" flipH="1">
            <a:off x="6779865" y="2665512"/>
            <a:ext cx="728886" cy="162967"/>
          </a:xfrm>
          <a:custGeom>
            <a:avLst/>
            <a:gdLst/>
            <a:ahLst/>
            <a:cxnLst>
              <a:cxn ang="0">
                <a:pos x="0" y="11044"/>
              </a:cxn>
              <a:cxn ang="0">
                <a:pos x="21600" y="6659"/>
              </a:cxn>
            </a:cxnLst>
            <a:rect l="0" t="0" r="r" b="b"/>
            <a:pathLst>
              <a:path w="21600" h="11044">
                <a:moveTo>
                  <a:pt x="0" y="11044"/>
                </a:moveTo>
                <a:cubicBezTo>
                  <a:pt x="0" y="11044"/>
                  <a:pt x="4041" y="-10556"/>
                  <a:pt x="21600" y="6659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 rot="3584233" flipH="1">
            <a:off x="6677174" y="3423419"/>
            <a:ext cx="728885" cy="161851"/>
          </a:xfrm>
          <a:custGeom>
            <a:avLst/>
            <a:gdLst/>
            <a:ahLst/>
            <a:cxnLst>
              <a:cxn ang="0">
                <a:pos x="0" y="11044"/>
              </a:cxn>
              <a:cxn ang="0">
                <a:pos x="21600" y="6659"/>
              </a:cxn>
            </a:cxnLst>
            <a:rect l="0" t="0" r="r" b="b"/>
            <a:pathLst>
              <a:path w="21600" h="11044">
                <a:moveTo>
                  <a:pt x="0" y="11044"/>
                </a:moveTo>
                <a:cubicBezTo>
                  <a:pt x="0" y="11044"/>
                  <a:pt x="4041" y="-10556"/>
                  <a:pt x="21600" y="6659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rot="3584233" flipH="1">
            <a:off x="6266967" y="5012346"/>
            <a:ext cx="342677" cy="20315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21586" y="0"/>
              </a:cxn>
            </a:cxnLst>
            <a:rect l="0" t="0" r="r" b="b"/>
            <a:pathLst>
              <a:path w="21586" h="21600">
                <a:moveTo>
                  <a:pt x="0" y="21600"/>
                </a:moveTo>
                <a:cubicBezTo>
                  <a:pt x="0" y="21600"/>
                  <a:pt x="-14" y="12710"/>
                  <a:pt x="21586" y="0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>
            <a:off x="2286000" y="4116586"/>
            <a:ext cx="901898" cy="767953"/>
          </a:xfrm>
          <a:prstGeom prst="rect">
            <a:avLst/>
          </a:prstGeom>
          <a:solidFill>
            <a:srgbClr val="98B7FE"/>
          </a:solidFill>
          <a:ln w="1016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1400">
              <a:ea typeface="Palatino" charset="0"/>
              <a:cs typeface="Palatino" charset="0"/>
            </a:endParaRPr>
          </a:p>
          <a:p>
            <a:r>
              <a:rPr lang="en-US" sz="1400">
                <a:ea typeface="Palatino" charset="0"/>
                <a:cs typeface="Palatino" charset="0"/>
              </a:rPr>
              <a:t>/proc</a:t>
            </a:r>
          </a:p>
          <a:p>
            <a:endParaRPr lang="en-US" sz="1400">
              <a:ea typeface="Palatino" charset="0"/>
              <a:cs typeface="Palatino" charset="0"/>
            </a:endParaRPr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 rot="17602804" flipH="1">
            <a:off x="2133637" y="3122601"/>
            <a:ext cx="627311" cy="86952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1600" y="20085"/>
              </a:cxn>
            </a:cxnLst>
            <a:rect l="0" t="0" r="r" b="b"/>
            <a:pathLst>
              <a:path w="21600" h="20085">
                <a:moveTo>
                  <a:pt x="0" y="24"/>
                </a:moveTo>
                <a:cubicBezTo>
                  <a:pt x="0" y="24"/>
                  <a:pt x="17263" y="-1515"/>
                  <a:pt x="21600" y="20085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2" name="Rectangle 22"/>
          <p:cNvSpPr>
            <a:spLocks/>
          </p:cNvSpPr>
          <p:nvPr/>
        </p:nvSpPr>
        <p:spPr bwMode="auto">
          <a:xfrm>
            <a:off x="2220144" y="3320042"/>
            <a:ext cx="308515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read</a:t>
            </a:r>
          </a:p>
        </p:txBody>
      </p:sp>
      <p:sp>
        <p:nvSpPr>
          <p:cNvPr id="20503" name="Rectangle 23"/>
          <p:cNvSpPr>
            <a:spLocks/>
          </p:cNvSpPr>
          <p:nvPr/>
        </p:nvSpPr>
        <p:spPr bwMode="auto">
          <a:xfrm>
            <a:off x="2286000" y="5000625"/>
            <a:ext cx="901898" cy="767953"/>
          </a:xfrm>
          <a:prstGeom prst="rect">
            <a:avLst/>
          </a:prstGeom>
          <a:solidFill>
            <a:srgbClr val="98B7FE"/>
          </a:solidFill>
          <a:ln w="1016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1400">
              <a:ea typeface="Palatino" charset="0"/>
              <a:cs typeface="Palatino" charset="0"/>
            </a:endParaRPr>
          </a:p>
          <a:p>
            <a:r>
              <a:rPr lang="en-US" sz="1400">
                <a:ea typeface="Palatino" charset="0"/>
                <a:cs typeface="Palatino" charset="0"/>
              </a:rPr>
              <a:t>disks</a:t>
            </a:r>
          </a:p>
          <a:p>
            <a:endParaRPr lang="en-US" sz="1400">
              <a:ea typeface="Palatino" charset="0"/>
              <a:cs typeface="Palatino" charset="0"/>
            </a:endParaRP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 rot="17602804" flipH="1">
            <a:off x="1111188" y="3425094"/>
            <a:ext cx="1694408" cy="1385218"/>
          </a:xfrm>
          <a:custGeom>
            <a:avLst/>
            <a:gdLst/>
            <a:ahLst/>
            <a:cxnLst>
              <a:cxn ang="0">
                <a:pos x="0" y="497"/>
              </a:cxn>
              <a:cxn ang="0">
                <a:pos x="21600" y="17110"/>
              </a:cxn>
            </a:cxnLst>
            <a:rect l="0" t="0" r="r" b="b"/>
            <a:pathLst>
              <a:path w="21600" h="17110">
                <a:moveTo>
                  <a:pt x="0" y="497"/>
                </a:moveTo>
                <a:cubicBezTo>
                  <a:pt x="0" y="497"/>
                  <a:pt x="11963" y="-4490"/>
                  <a:pt x="21600" y="17110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5" name="Rectangle 25"/>
          <p:cNvSpPr>
            <a:spLocks/>
          </p:cNvSpPr>
          <p:nvPr/>
        </p:nvSpPr>
        <p:spPr bwMode="auto">
          <a:xfrm>
            <a:off x="1521396" y="3712949"/>
            <a:ext cx="615553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fts, statfs</a:t>
            </a:r>
          </a:p>
        </p:txBody>
      </p:sp>
      <p:graphicFrame>
        <p:nvGraphicFramePr>
          <p:cNvPr id="20506" name="Group 26"/>
          <p:cNvGraphicFramePr>
            <a:graphicFrameLocks noGrp="1"/>
          </p:cNvGraphicFramePr>
          <p:nvPr/>
        </p:nvGraphicFramePr>
        <p:xfrm>
          <a:off x="428625" y="5884664"/>
          <a:ext cx="6955110" cy="892969"/>
        </p:xfrm>
        <a:graphic>
          <a:graphicData uri="http://schemas.openxmlformats.org/drawingml/2006/table">
            <a:tbl>
              <a:tblPr/>
              <a:tblGrid>
                <a:gridCol w="2318370"/>
                <a:gridCol w="2318370"/>
                <a:gridCol w="2318370"/>
              </a:tblGrid>
              <a:tr h="892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summary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snapshot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A71A9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375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events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Rectangle 40"/>
          <p:cNvSpPr>
            <a:spLocks/>
          </p:cNvSpPr>
          <p:nvPr/>
        </p:nvSpPr>
        <p:spPr bwMode="auto">
          <a:xfrm>
            <a:off x="375047" y="5000625"/>
            <a:ext cx="901898" cy="767953"/>
          </a:xfrm>
          <a:prstGeom prst="rect">
            <a:avLst/>
          </a:prstGeom>
          <a:solidFill>
            <a:srgbClr val="98B7FE"/>
          </a:solidFill>
          <a:ln w="1016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1400">
              <a:ea typeface="Palatino" charset="0"/>
              <a:cs typeface="Palatino" charset="0"/>
            </a:endParaRPr>
          </a:p>
          <a:p>
            <a:r>
              <a:rPr lang="en-US" sz="1400">
                <a:ea typeface="Palatino" charset="0"/>
                <a:cs typeface="Palatino" charset="0"/>
              </a:rPr>
              <a:t>libc</a:t>
            </a:r>
          </a:p>
          <a:p>
            <a:endParaRPr lang="en-US" sz="1400">
              <a:ea typeface="Palatino" charset="0"/>
              <a:cs typeface="Palatino" charset="0"/>
            </a:endParaRPr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 rot="17602804" flipH="1">
            <a:off x="-525177" y="3440721"/>
            <a:ext cx="2432224" cy="596057"/>
          </a:xfrm>
          <a:custGeom>
            <a:avLst/>
            <a:gdLst/>
            <a:ahLst/>
            <a:cxnLst>
              <a:cxn ang="0">
                <a:pos x="0" y="6636"/>
              </a:cxn>
              <a:cxn ang="0">
                <a:pos x="21600" y="10818"/>
              </a:cxn>
            </a:cxnLst>
            <a:rect l="0" t="0" r="r" b="b"/>
            <a:pathLst>
              <a:path w="21600" h="10818">
                <a:moveTo>
                  <a:pt x="0" y="6636"/>
                </a:moveTo>
                <a:cubicBezTo>
                  <a:pt x="0" y="6636"/>
                  <a:pt x="5687" y="-10782"/>
                  <a:pt x="21600" y="10818"/>
                </a:cubicBezTo>
              </a:path>
            </a:pathLst>
          </a:custGeom>
          <a:noFill/>
          <a:ln w="25400" cap="flat">
            <a:solidFill>
              <a:srgbClr val="374358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2" name="Rectangle 42"/>
          <p:cNvSpPr>
            <a:spLocks/>
          </p:cNvSpPr>
          <p:nvPr/>
        </p:nvSpPr>
        <p:spPr bwMode="auto">
          <a:xfrm>
            <a:off x="440904" y="4025488"/>
            <a:ext cx="669454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Palatino" charset="0"/>
                <a:cs typeface="Palatino" charset="0"/>
              </a:rPr>
              <a:t>getrusage</a:t>
            </a:r>
          </a:p>
        </p:txBody>
      </p:sp>
      <p:sp>
        <p:nvSpPr>
          <p:cNvPr id="20523" name="Rectangle 43"/>
          <p:cNvSpPr>
            <a:spLocks/>
          </p:cNvSpPr>
          <p:nvPr/>
        </p:nvSpPr>
        <p:spPr bwMode="auto">
          <a:xfrm>
            <a:off x="6009680" y="5366742"/>
            <a:ext cx="901898" cy="767953"/>
          </a:xfrm>
          <a:prstGeom prst="rect">
            <a:avLst/>
          </a:prstGeom>
          <a:solidFill>
            <a:srgbClr val="98B7FE"/>
          </a:solidFill>
          <a:ln w="1016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1400">
              <a:ea typeface="Palatino" charset="0"/>
              <a:cs typeface="Palatino" charset="0"/>
            </a:endParaRPr>
          </a:p>
          <a:p>
            <a:r>
              <a:rPr lang="en-US" sz="1400">
                <a:ea typeface="Palatino" charset="0"/>
                <a:cs typeface="Palatino" charset="0"/>
              </a:rPr>
              <a:t>libc</a:t>
            </a:r>
          </a:p>
          <a:p>
            <a:endParaRPr lang="en-US" sz="1400"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6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65"/>
            <a:ext cx="8229600" cy="783637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193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Characterize a set of applications, run large number of instances</a:t>
            </a:r>
          </a:p>
          <a:p>
            <a:r>
              <a:rPr lang="en-US" sz="2800" dirty="0" smtClean="0"/>
              <a:t>Design synthetic applications  with a desired behavior (CPU consumption, </a:t>
            </a:r>
            <a:r>
              <a:rPr lang="en-US" sz="2800" dirty="0" err="1" smtClean="0"/>
              <a:t>Mem</a:t>
            </a:r>
            <a:r>
              <a:rPr lang="en-US" sz="2800" dirty="0" smtClean="0"/>
              <a:t>, </a:t>
            </a:r>
            <a:r>
              <a:rPr lang="en-US" sz="2800" dirty="0"/>
              <a:t>I</a:t>
            </a:r>
            <a:r>
              <a:rPr lang="en-US" sz="2800" dirty="0" smtClean="0"/>
              <a:t>/</a:t>
            </a:r>
            <a:r>
              <a:rPr lang="en-US" sz="2800" dirty="0"/>
              <a:t>O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Run a large number of instances</a:t>
            </a:r>
          </a:p>
          <a:p>
            <a:pPr lvl="1"/>
            <a:r>
              <a:rPr lang="en-US" sz="2400" dirty="0" smtClean="0"/>
              <a:t>Model task and application behavior</a:t>
            </a:r>
          </a:p>
          <a:p>
            <a:pPr lvl="1"/>
            <a:r>
              <a:rPr lang="en-US" sz="2400" dirty="0" smtClean="0"/>
              <a:t>See if the model matches the input</a:t>
            </a:r>
          </a:p>
          <a:p>
            <a:pPr lvl="1"/>
            <a:r>
              <a:rPr lang="en-US" sz="2400" dirty="0" smtClean="0"/>
              <a:t>See if the system responds appropriately</a:t>
            </a:r>
            <a:endParaRPr lang="en-US" sz="2400" dirty="0"/>
          </a:p>
          <a:p>
            <a:r>
              <a:rPr lang="en-US" sz="2800" dirty="0" smtClean="0"/>
              <a:t>Experimental platform:</a:t>
            </a:r>
          </a:p>
          <a:p>
            <a:pPr lvl="1"/>
            <a:r>
              <a:rPr lang="en-US" sz="2400" dirty="0"/>
              <a:t>ND/Center for Research Computing, UW, </a:t>
            </a:r>
            <a:r>
              <a:rPr lang="en-US" sz="2400" dirty="0" smtClean="0"/>
              <a:t>USC (Year 1)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Open </a:t>
            </a:r>
            <a:r>
              <a:rPr lang="en-US" sz="2400" dirty="0" smtClean="0">
                <a:solidFill>
                  <a:srgbClr val="FF6600"/>
                </a:solidFill>
              </a:rPr>
              <a:t>Science Grid (with </a:t>
            </a:r>
            <a:r>
              <a:rPr lang="en-US" sz="2400" dirty="0" err="1" smtClean="0">
                <a:solidFill>
                  <a:srgbClr val="FF6600"/>
                </a:solidFill>
              </a:rPr>
              <a:t>glideinWMS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  (Year 2)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Argonne Leadership Computing </a:t>
            </a:r>
            <a:r>
              <a:rPr lang="en-US" sz="2400" dirty="0" smtClean="0">
                <a:solidFill>
                  <a:srgbClr val="FF6600"/>
                </a:solidFill>
              </a:rPr>
              <a:t>Facility  </a:t>
            </a:r>
            <a:r>
              <a:rPr lang="en-US" sz="2400" dirty="0" smtClean="0"/>
              <a:t>(Year 2)</a:t>
            </a:r>
            <a:endParaRPr lang="en-US" sz="2400" dirty="0" smtClean="0"/>
          </a:p>
          <a:p>
            <a:pPr lvl="1"/>
            <a:r>
              <a:rPr lang="en-US" sz="2400" dirty="0" smtClean="0"/>
              <a:t>Clouds  (Year 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02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6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E642F"/>
                </a:solidFill>
              </a:rPr>
              <a:t>Conclusions</a:t>
            </a:r>
            <a:endParaRPr lang="en-US" dirty="0">
              <a:solidFill>
                <a:srgbClr val="2E64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216"/>
            <a:ext cx="8229600" cy="5377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2E642F"/>
                </a:solidFill>
              </a:rPr>
              <a:t>dV</a:t>
            </a:r>
            <a:r>
              <a:rPr lang="en-US" sz="2400" dirty="0" smtClean="0">
                <a:solidFill>
                  <a:srgbClr val="2E642F"/>
                </a:solidFill>
              </a:rPr>
              <a:t>/</a:t>
            </a:r>
            <a:r>
              <a:rPr lang="en-US" sz="2400" dirty="0" err="1" smtClean="0">
                <a:solidFill>
                  <a:srgbClr val="2E642F"/>
                </a:solidFill>
              </a:rPr>
              <a:t>dt</a:t>
            </a:r>
            <a:r>
              <a:rPr lang="en-US" sz="2400" dirty="0" smtClean="0">
                <a:solidFill>
                  <a:srgbClr val="2E642F"/>
                </a:solidFill>
              </a:rPr>
              <a:t> </a:t>
            </a:r>
            <a:r>
              <a:rPr lang="en-US" sz="2400" dirty="0" smtClean="0"/>
              <a:t>will develop a planning framework </a:t>
            </a:r>
            <a:r>
              <a:rPr lang="en-US" sz="2400" dirty="0" smtClean="0"/>
              <a:t>that:</a:t>
            </a:r>
            <a:endParaRPr lang="en-US" sz="2400" dirty="0"/>
          </a:p>
          <a:p>
            <a:r>
              <a:rPr lang="en-US" sz="2400" dirty="0" smtClean="0"/>
              <a:t>Starts with an unknown application</a:t>
            </a:r>
          </a:p>
          <a:p>
            <a:r>
              <a:rPr lang="en-US" sz="2400" dirty="0" smtClean="0"/>
              <a:t>Characterizes it  </a:t>
            </a:r>
            <a:r>
              <a:rPr lang="en-US" sz="2400" dirty="0" smtClean="0"/>
              <a:t>and </a:t>
            </a:r>
            <a:r>
              <a:rPr lang="en-US" sz="2400" dirty="0" smtClean="0"/>
              <a:t>manages execution</a:t>
            </a:r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2400" dirty="0" smtClean="0"/>
              <a:t>rovisions </a:t>
            </a:r>
            <a:r>
              <a:rPr lang="en-US" sz="2400" dirty="0" smtClean="0"/>
              <a:t>resources/monitor execution/</a:t>
            </a:r>
            <a:r>
              <a:rPr lang="en-US" sz="2400" dirty="0" smtClean="0"/>
              <a:t>adapts</a:t>
            </a:r>
          </a:p>
          <a:p>
            <a:r>
              <a:rPr lang="en-US" sz="2400" dirty="0" smtClean="0"/>
              <a:t>Experiment at scale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6600"/>
                </a:solidFill>
              </a:rPr>
              <a:t>Avoids disaster</a:t>
            </a: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We will </a:t>
            </a:r>
            <a:r>
              <a:rPr lang="en-US" sz="2400" dirty="0" smtClean="0">
                <a:solidFill>
                  <a:srgbClr val="FF6600"/>
                </a:solidFill>
              </a:rPr>
              <a:t>develop solutions that can be used in other projects</a:t>
            </a:r>
            <a:endParaRPr lang="en-US" sz="2400" dirty="0" smtClean="0">
              <a:solidFill>
                <a:srgbClr val="FF6600"/>
              </a:solidFill>
            </a:endParaRPr>
          </a:p>
          <a:p>
            <a:r>
              <a:rPr lang="en-US" sz="2400" dirty="0" smtClean="0"/>
              <a:t>provide methodologies, algorithms, and prototype solutions</a:t>
            </a:r>
          </a:p>
          <a:p>
            <a:r>
              <a:rPr lang="en-US" sz="2400" dirty="0" smtClean="0"/>
              <a:t>Initial focus on application resource characterization and </a:t>
            </a:r>
            <a:r>
              <a:rPr lang="en-US" sz="2400" dirty="0" err="1" smtClean="0"/>
              <a:t>monitoringWe</a:t>
            </a:r>
            <a:r>
              <a:rPr lang="en-US" sz="2400" dirty="0" smtClean="0"/>
              <a:t> are seeking interesting applications for characterization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https://sites.google.com/site/acceleratingexascale/</a:t>
            </a:r>
            <a:r>
              <a:rPr lang="en-US" sz="2400" dirty="0" smtClean="0"/>
              <a:t> 			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34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990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E642F"/>
                </a:solidFill>
              </a:rPr>
              <a:t>Estimate </a:t>
            </a:r>
            <a:r>
              <a:rPr lang="en-US" dirty="0" smtClean="0"/>
              <a:t>the application resource needs</a:t>
            </a:r>
          </a:p>
          <a:p>
            <a:r>
              <a:rPr lang="en-US" b="1" dirty="0">
                <a:solidFill>
                  <a:srgbClr val="2E642F"/>
                </a:solidFill>
              </a:rPr>
              <a:t>F</a:t>
            </a:r>
            <a:r>
              <a:rPr lang="en-US" b="1" dirty="0" smtClean="0">
                <a:solidFill>
                  <a:srgbClr val="2E642F"/>
                </a:solidFill>
              </a:rPr>
              <a:t>inding</a:t>
            </a:r>
            <a:r>
              <a:rPr lang="en-US" b="1" dirty="0" smtClean="0"/>
              <a:t> 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appropriate computing </a:t>
            </a:r>
            <a:r>
              <a:rPr lang="en-US" dirty="0" smtClean="0"/>
              <a:t>resources</a:t>
            </a:r>
          </a:p>
          <a:p>
            <a:r>
              <a:rPr lang="en-US" b="1" dirty="0">
                <a:solidFill>
                  <a:srgbClr val="2E642F"/>
                </a:solidFill>
              </a:rPr>
              <a:t>A</a:t>
            </a:r>
            <a:r>
              <a:rPr lang="en-US" b="1" dirty="0" smtClean="0">
                <a:solidFill>
                  <a:srgbClr val="2E642F"/>
                </a:solidFill>
              </a:rPr>
              <a:t>cquiring</a:t>
            </a:r>
            <a:r>
              <a:rPr lang="en-US" dirty="0" smtClean="0"/>
              <a:t> </a:t>
            </a:r>
            <a:r>
              <a:rPr lang="en-US" dirty="0"/>
              <a:t>those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b="1" dirty="0">
                <a:solidFill>
                  <a:srgbClr val="2E642F"/>
                </a:solidFill>
              </a:rPr>
              <a:t>D</a:t>
            </a:r>
            <a:r>
              <a:rPr lang="en-US" b="1" dirty="0" smtClean="0">
                <a:solidFill>
                  <a:srgbClr val="2E642F"/>
                </a:solidFill>
              </a:rPr>
              <a:t>eploying</a:t>
            </a:r>
            <a:r>
              <a:rPr lang="en-US" dirty="0" smtClean="0"/>
              <a:t> the applications </a:t>
            </a:r>
            <a:r>
              <a:rPr lang="en-US" dirty="0"/>
              <a:t>and data on the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b="1" dirty="0">
                <a:solidFill>
                  <a:srgbClr val="2E642F"/>
                </a:solidFill>
              </a:rPr>
              <a:t>M</a:t>
            </a:r>
            <a:r>
              <a:rPr lang="en-US" b="1" dirty="0" smtClean="0">
                <a:solidFill>
                  <a:srgbClr val="2E642F"/>
                </a:solidFill>
              </a:rPr>
              <a:t>anaging</a:t>
            </a:r>
            <a:r>
              <a:rPr lang="en-US" dirty="0" smtClean="0"/>
              <a:t> applications and resources during </a:t>
            </a:r>
            <a:r>
              <a:rPr lang="en-US" dirty="0" smtClean="0"/>
              <a:t>run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Make sure the application actually finishes successfully!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2E642F"/>
                </a:solidFill>
              </a:rPr>
              <a:t>planning</a:t>
            </a:r>
            <a:r>
              <a:rPr lang="en-US" dirty="0"/>
              <a:t> framework that </a:t>
            </a:r>
            <a:r>
              <a:rPr lang="en-US" dirty="0" smtClean="0"/>
              <a:t>covers </a:t>
            </a:r>
            <a:r>
              <a:rPr lang="en-US" dirty="0"/>
              <a:t>the entire spectrum of computing resources—</a:t>
            </a:r>
            <a:r>
              <a:rPr lang="en-US" dirty="0">
                <a:solidFill>
                  <a:srgbClr val="FF6600"/>
                </a:solidFill>
              </a:rPr>
              <a:t>processing, storage, networking, and </a:t>
            </a:r>
            <a:r>
              <a:rPr lang="en-US" dirty="0" smtClean="0">
                <a:solidFill>
                  <a:srgbClr val="FF6600"/>
                </a:solidFill>
              </a:rPr>
              <a:t>software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2E642F"/>
                </a:solidFill>
              </a:rPr>
              <a:t>framework</a:t>
            </a:r>
            <a:r>
              <a:rPr lang="en-US" dirty="0" smtClean="0"/>
              <a:t> that encompass the five phases </a:t>
            </a:r>
            <a:r>
              <a:rPr lang="en-US" dirty="0"/>
              <a:t>of collaborative computing</a:t>
            </a:r>
            <a:r>
              <a:rPr lang="en-US" dirty="0" smtClean="0"/>
              <a:t>—</a:t>
            </a:r>
            <a:r>
              <a:rPr lang="en-US" dirty="0" smtClean="0">
                <a:solidFill>
                  <a:srgbClr val="FF6600"/>
                </a:solidFill>
              </a:rPr>
              <a:t>estimate, find</a:t>
            </a:r>
            <a:r>
              <a:rPr lang="en-US" dirty="0">
                <a:solidFill>
                  <a:srgbClr val="FF6600"/>
                </a:solidFill>
              </a:rPr>
              <a:t>, acquire, </a:t>
            </a:r>
            <a:r>
              <a:rPr lang="en-US" dirty="0" smtClean="0">
                <a:solidFill>
                  <a:srgbClr val="FF6600"/>
                </a:solidFill>
              </a:rPr>
              <a:t>deploy, </a:t>
            </a:r>
            <a:r>
              <a:rPr lang="en-US" dirty="0">
                <a:solidFill>
                  <a:srgbClr val="FF6600"/>
                </a:solidFill>
              </a:rPr>
              <a:t>and </a:t>
            </a:r>
            <a:r>
              <a:rPr lang="en-US" dirty="0" smtClean="0">
                <a:solidFill>
                  <a:srgbClr val="FF6600"/>
                </a:solidFill>
              </a:rPr>
              <a:t>use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Real-world applications</a:t>
            </a:r>
          </a:p>
          <a:p>
            <a:r>
              <a:rPr lang="en-US" dirty="0" smtClean="0"/>
              <a:t>State </a:t>
            </a:r>
            <a:r>
              <a:rPr lang="en-US" dirty="0"/>
              <a:t>of the art computing capabilities</a:t>
            </a:r>
            <a:r>
              <a:rPr lang="en-US" dirty="0" smtClean="0"/>
              <a:t>—</a:t>
            </a:r>
            <a:r>
              <a:rPr lang="en-US" b="1" dirty="0" smtClean="0">
                <a:solidFill>
                  <a:srgbClr val="FF6600"/>
                </a:solidFill>
              </a:rPr>
              <a:t>Argonne Leadership Computing Facility  </a:t>
            </a:r>
            <a:r>
              <a:rPr lang="en-US" b="1" dirty="0" smtClean="0">
                <a:solidFill>
                  <a:srgbClr val="FF6600"/>
                </a:solidFill>
              </a:rPr>
              <a:t>and </a:t>
            </a:r>
            <a:r>
              <a:rPr lang="en-US" b="1" dirty="0" smtClean="0">
                <a:solidFill>
                  <a:srgbClr val="FF6600"/>
                </a:solidFill>
              </a:rPr>
              <a:t>Open Science Grid</a:t>
            </a:r>
            <a:endParaRPr lang="en-US" b="1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Campus resources at </a:t>
            </a:r>
            <a:r>
              <a:rPr lang="en-US" dirty="0"/>
              <a:t>ND, UCSD and UW </a:t>
            </a:r>
            <a:endParaRPr lang="en-US" dirty="0" smtClean="0"/>
          </a:p>
          <a:p>
            <a:r>
              <a:rPr lang="en-US" dirty="0" smtClean="0"/>
              <a:t>Commercial cloud services</a:t>
            </a:r>
          </a:p>
          <a:p>
            <a:r>
              <a:rPr lang="en-US" dirty="0" smtClean="0"/>
              <a:t>Experimentation from the point of view of a collaboration member:  “</a:t>
            </a:r>
            <a:r>
              <a:rPr lang="en-US" b="1" dirty="0">
                <a:solidFill>
                  <a:srgbClr val="FF6600"/>
                </a:solidFill>
              </a:rPr>
              <a:t>submit locally and compute globally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 smtClean="0"/>
              <a:t>Pay attention to </a:t>
            </a:r>
            <a:r>
              <a:rPr lang="en-US" dirty="0"/>
              <a:t>the cost involved in acquiring </a:t>
            </a:r>
            <a:r>
              <a:rPr lang="en-US" dirty="0" smtClean="0"/>
              <a:t>the </a:t>
            </a:r>
            <a:r>
              <a:rPr lang="en-US" dirty="0"/>
              <a:t>resources and the </a:t>
            </a:r>
            <a:r>
              <a:rPr lang="en-US" b="1" dirty="0">
                <a:solidFill>
                  <a:srgbClr val="FF6600"/>
                </a:solidFill>
              </a:rPr>
              <a:t>human effort involved </a:t>
            </a:r>
            <a:r>
              <a:rPr lang="en-US" dirty="0"/>
              <a:t>in software and data </a:t>
            </a:r>
            <a:r>
              <a:rPr lang="en-US" dirty="0" smtClean="0"/>
              <a:t>deployment and application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9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1" name="Rectangle 107"/>
          <p:cNvSpPr>
            <a:spLocks noChangeArrowheads="1"/>
          </p:cNvSpPr>
          <p:nvPr/>
        </p:nvSpPr>
        <p:spPr bwMode="auto">
          <a:xfrm>
            <a:off x="457200" y="4192447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24012" name="Rectangle 108"/>
          <p:cNvSpPr>
            <a:spLocks noChangeArrowheads="1"/>
          </p:cNvSpPr>
          <p:nvPr/>
        </p:nvSpPr>
        <p:spPr bwMode="auto">
          <a:xfrm>
            <a:off x="457200" y="481622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24013" name="Rectangle 109"/>
          <p:cNvSpPr>
            <a:spLocks noChangeArrowheads="1"/>
          </p:cNvSpPr>
          <p:nvPr/>
        </p:nvSpPr>
        <p:spPr bwMode="auto">
          <a:xfrm>
            <a:off x="457200" y="5440000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24014" name="Rectangle 110"/>
          <p:cNvSpPr>
            <a:spLocks noChangeArrowheads="1"/>
          </p:cNvSpPr>
          <p:nvPr/>
        </p:nvSpPr>
        <p:spPr bwMode="auto">
          <a:xfrm>
            <a:off x="1075871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24015" name="Rectangle 111"/>
          <p:cNvSpPr>
            <a:spLocks noChangeArrowheads="1"/>
          </p:cNvSpPr>
          <p:nvPr/>
        </p:nvSpPr>
        <p:spPr bwMode="auto">
          <a:xfrm>
            <a:off x="1694543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4016" name="Rectangle 112"/>
          <p:cNvSpPr>
            <a:spLocks noChangeArrowheads="1"/>
          </p:cNvSpPr>
          <p:nvPr/>
        </p:nvSpPr>
        <p:spPr bwMode="auto">
          <a:xfrm>
            <a:off x="2313214" y="3511963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24017" name="Oval 113"/>
          <p:cNvSpPr>
            <a:spLocks noChangeArrowheads="1"/>
          </p:cNvSpPr>
          <p:nvPr/>
        </p:nvSpPr>
        <p:spPr bwMode="auto">
          <a:xfrm>
            <a:off x="1075871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24018" name="AutoShape 114"/>
          <p:cNvCxnSpPr>
            <a:cxnSpLocks noChangeShapeType="1"/>
            <a:stCxn id="124011" idx="3"/>
            <a:endCxn id="124017" idx="2"/>
          </p:cNvCxnSpPr>
          <p:nvPr/>
        </p:nvCxnSpPr>
        <p:spPr bwMode="auto">
          <a:xfrm>
            <a:off x="850900" y="4390921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19" name="AutoShape 115"/>
          <p:cNvCxnSpPr>
            <a:cxnSpLocks noChangeShapeType="1"/>
            <a:stCxn id="124014" idx="2"/>
            <a:endCxn id="124017" idx="0"/>
          </p:cNvCxnSpPr>
          <p:nvPr/>
        </p:nvCxnSpPr>
        <p:spPr bwMode="auto">
          <a:xfrm>
            <a:off x="1272721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20" name="Rectangle 116"/>
          <p:cNvSpPr>
            <a:spLocks noChangeArrowheads="1"/>
          </p:cNvSpPr>
          <p:nvPr/>
        </p:nvSpPr>
        <p:spPr bwMode="auto">
          <a:xfrm>
            <a:off x="1582057" y="4079033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1" name="Rectangle 117"/>
          <p:cNvSpPr>
            <a:spLocks noChangeArrowheads="1"/>
          </p:cNvSpPr>
          <p:nvPr/>
        </p:nvSpPr>
        <p:spPr bwMode="auto">
          <a:xfrm>
            <a:off x="2200729" y="4079033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2" name="Rectangle 118"/>
          <p:cNvSpPr>
            <a:spLocks noChangeArrowheads="1"/>
          </p:cNvSpPr>
          <p:nvPr/>
        </p:nvSpPr>
        <p:spPr bwMode="auto">
          <a:xfrm>
            <a:off x="2200729" y="4702810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3" name="Rectangle 119"/>
          <p:cNvSpPr>
            <a:spLocks noChangeArrowheads="1"/>
          </p:cNvSpPr>
          <p:nvPr/>
        </p:nvSpPr>
        <p:spPr bwMode="auto">
          <a:xfrm>
            <a:off x="2200729" y="5326586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4" name="Rectangle 120"/>
          <p:cNvSpPr>
            <a:spLocks noChangeArrowheads="1"/>
          </p:cNvSpPr>
          <p:nvPr/>
        </p:nvSpPr>
        <p:spPr bwMode="auto">
          <a:xfrm>
            <a:off x="1582057" y="4702810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5" name="Rectangle 121"/>
          <p:cNvSpPr>
            <a:spLocks noChangeArrowheads="1"/>
          </p:cNvSpPr>
          <p:nvPr/>
        </p:nvSpPr>
        <p:spPr bwMode="auto">
          <a:xfrm>
            <a:off x="1582057" y="5326586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6" name="Rectangle 122"/>
          <p:cNvSpPr>
            <a:spLocks noChangeArrowheads="1"/>
          </p:cNvSpPr>
          <p:nvPr/>
        </p:nvSpPr>
        <p:spPr bwMode="auto">
          <a:xfrm>
            <a:off x="963386" y="5326586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7" name="Rectangle 123"/>
          <p:cNvSpPr>
            <a:spLocks noChangeArrowheads="1"/>
          </p:cNvSpPr>
          <p:nvPr/>
        </p:nvSpPr>
        <p:spPr bwMode="auto">
          <a:xfrm>
            <a:off x="963386" y="4702810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028" name="Rectangle 124"/>
          <p:cNvSpPr>
            <a:spLocks noChangeArrowheads="1"/>
          </p:cNvSpPr>
          <p:nvPr/>
        </p:nvSpPr>
        <p:spPr bwMode="auto">
          <a:xfrm>
            <a:off x="963386" y="4079033"/>
            <a:ext cx="618671" cy="623777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4029" name="AutoShape 125"/>
          <p:cNvCxnSpPr>
            <a:cxnSpLocks noChangeShapeType="1"/>
            <a:stCxn id="124016" idx="2"/>
            <a:endCxn id="124031" idx="0"/>
          </p:cNvCxnSpPr>
          <p:nvPr/>
        </p:nvCxnSpPr>
        <p:spPr bwMode="auto">
          <a:xfrm>
            <a:off x="2510064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30" name="Oval 126"/>
          <p:cNvSpPr>
            <a:spLocks noChangeArrowheads="1"/>
          </p:cNvSpPr>
          <p:nvPr/>
        </p:nvSpPr>
        <p:spPr bwMode="auto">
          <a:xfrm>
            <a:off x="1694543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1" name="Oval 127"/>
          <p:cNvSpPr>
            <a:spLocks noChangeArrowheads="1"/>
          </p:cNvSpPr>
          <p:nvPr/>
        </p:nvSpPr>
        <p:spPr bwMode="auto">
          <a:xfrm>
            <a:off x="2313214" y="4192447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24032" name="AutoShape 128"/>
          <p:cNvCxnSpPr>
            <a:cxnSpLocks noChangeShapeType="1"/>
            <a:stCxn id="124015" idx="2"/>
            <a:endCxn id="124030" idx="0"/>
          </p:cNvCxnSpPr>
          <p:nvPr/>
        </p:nvCxnSpPr>
        <p:spPr bwMode="auto">
          <a:xfrm>
            <a:off x="1891393" y="3908912"/>
            <a:ext cx="0" cy="28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33" name="Oval 129"/>
          <p:cNvSpPr>
            <a:spLocks noChangeArrowheads="1"/>
          </p:cNvSpPr>
          <p:nvPr/>
        </p:nvSpPr>
        <p:spPr bwMode="auto">
          <a:xfrm>
            <a:off x="1075871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4" name="Oval 130"/>
          <p:cNvSpPr>
            <a:spLocks noChangeArrowheads="1"/>
          </p:cNvSpPr>
          <p:nvPr/>
        </p:nvSpPr>
        <p:spPr bwMode="auto">
          <a:xfrm>
            <a:off x="1075871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5" name="Oval 131"/>
          <p:cNvSpPr>
            <a:spLocks noChangeArrowheads="1"/>
          </p:cNvSpPr>
          <p:nvPr/>
        </p:nvSpPr>
        <p:spPr bwMode="auto">
          <a:xfrm>
            <a:off x="1694543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6" name="Oval 132"/>
          <p:cNvSpPr>
            <a:spLocks noChangeArrowheads="1"/>
          </p:cNvSpPr>
          <p:nvPr/>
        </p:nvSpPr>
        <p:spPr bwMode="auto">
          <a:xfrm>
            <a:off x="1694543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7" name="Oval 133"/>
          <p:cNvSpPr>
            <a:spLocks noChangeArrowheads="1"/>
          </p:cNvSpPr>
          <p:nvPr/>
        </p:nvSpPr>
        <p:spPr bwMode="auto">
          <a:xfrm>
            <a:off x="2313214" y="481622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4038" name="Oval 134"/>
          <p:cNvSpPr>
            <a:spLocks noChangeArrowheads="1"/>
          </p:cNvSpPr>
          <p:nvPr/>
        </p:nvSpPr>
        <p:spPr bwMode="auto">
          <a:xfrm>
            <a:off x="2313214" y="5440000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24039" name="AutoShape 135"/>
          <p:cNvCxnSpPr>
            <a:cxnSpLocks noChangeShapeType="1"/>
            <a:stCxn id="124014" idx="2"/>
            <a:endCxn id="124033" idx="0"/>
          </p:cNvCxnSpPr>
          <p:nvPr/>
        </p:nvCxnSpPr>
        <p:spPr bwMode="auto">
          <a:xfrm>
            <a:off x="1272721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0" name="AutoShape 136"/>
          <p:cNvCxnSpPr>
            <a:cxnSpLocks noChangeShapeType="1"/>
            <a:stCxn id="124014" idx="2"/>
            <a:endCxn id="124034" idx="0"/>
          </p:cNvCxnSpPr>
          <p:nvPr/>
        </p:nvCxnSpPr>
        <p:spPr bwMode="auto">
          <a:xfrm>
            <a:off x="1272721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1" name="AutoShape 137"/>
          <p:cNvCxnSpPr>
            <a:cxnSpLocks noChangeShapeType="1"/>
            <a:stCxn id="124015" idx="2"/>
            <a:endCxn id="124036" idx="0"/>
          </p:cNvCxnSpPr>
          <p:nvPr/>
        </p:nvCxnSpPr>
        <p:spPr bwMode="auto">
          <a:xfrm>
            <a:off x="1891393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2" name="AutoShape 138"/>
          <p:cNvCxnSpPr>
            <a:cxnSpLocks noChangeShapeType="1"/>
            <a:stCxn id="124015" idx="2"/>
            <a:endCxn id="124035" idx="0"/>
          </p:cNvCxnSpPr>
          <p:nvPr/>
        </p:nvCxnSpPr>
        <p:spPr bwMode="auto">
          <a:xfrm>
            <a:off x="1891393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3" name="AutoShape 139"/>
          <p:cNvCxnSpPr>
            <a:cxnSpLocks noChangeShapeType="1"/>
            <a:stCxn id="124016" idx="2"/>
            <a:endCxn id="124037" idx="0"/>
          </p:cNvCxnSpPr>
          <p:nvPr/>
        </p:nvCxnSpPr>
        <p:spPr bwMode="auto">
          <a:xfrm>
            <a:off x="2510064" y="3908912"/>
            <a:ext cx="0" cy="90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4" name="AutoShape 140"/>
          <p:cNvCxnSpPr>
            <a:cxnSpLocks noChangeShapeType="1"/>
            <a:stCxn id="124016" idx="2"/>
            <a:endCxn id="124038" idx="0"/>
          </p:cNvCxnSpPr>
          <p:nvPr/>
        </p:nvCxnSpPr>
        <p:spPr bwMode="auto">
          <a:xfrm>
            <a:off x="2510064" y="3908912"/>
            <a:ext cx="0" cy="153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5" name="AutoShape 141"/>
          <p:cNvCxnSpPr>
            <a:cxnSpLocks noChangeShapeType="1"/>
            <a:stCxn id="124011" idx="3"/>
            <a:endCxn id="124030" idx="2"/>
          </p:cNvCxnSpPr>
          <p:nvPr/>
        </p:nvCxnSpPr>
        <p:spPr bwMode="auto">
          <a:xfrm>
            <a:off x="850900" y="4390921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6" name="AutoShape 142"/>
          <p:cNvCxnSpPr>
            <a:cxnSpLocks noChangeShapeType="1"/>
            <a:stCxn id="124011" idx="3"/>
            <a:endCxn id="124031" idx="2"/>
          </p:cNvCxnSpPr>
          <p:nvPr/>
        </p:nvCxnSpPr>
        <p:spPr bwMode="auto">
          <a:xfrm>
            <a:off x="850900" y="4390921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7" name="AutoShape 143"/>
          <p:cNvCxnSpPr>
            <a:cxnSpLocks noChangeShapeType="1"/>
            <a:stCxn id="124012" idx="3"/>
            <a:endCxn id="124033" idx="2"/>
          </p:cNvCxnSpPr>
          <p:nvPr/>
        </p:nvCxnSpPr>
        <p:spPr bwMode="auto">
          <a:xfrm>
            <a:off x="850900" y="5014698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8" name="AutoShape 144"/>
          <p:cNvCxnSpPr>
            <a:cxnSpLocks noChangeShapeType="1"/>
            <a:stCxn id="124012" idx="3"/>
            <a:endCxn id="124037" idx="2"/>
          </p:cNvCxnSpPr>
          <p:nvPr/>
        </p:nvCxnSpPr>
        <p:spPr bwMode="auto">
          <a:xfrm>
            <a:off x="850900" y="5014698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49" name="AutoShape 145"/>
          <p:cNvCxnSpPr>
            <a:cxnSpLocks noChangeShapeType="1"/>
            <a:stCxn id="124012" idx="3"/>
            <a:endCxn id="124036" idx="2"/>
          </p:cNvCxnSpPr>
          <p:nvPr/>
        </p:nvCxnSpPr>
        <p:spPr bwMode="auto">
          <a:xfrm>
            <a:off x="850900" y="5014698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0" name="AutoShape 146"/>
          <p:cNvCxnSpPr>
            <a:cxnSpLocks noChangeShapeType="1"/>
            <a:stCxn id="124013" idx="3"/>
            <a:endCxn id="124034" idx="2"/>
          </p:cNvCxnSpPr>
          <p:nvPr/>
        </p:nvCxnSpPr>
        <p:spPr bwMode="auto">
          <a:xfrm>
            <a:off x="850900" y="5638475"/>
            <a:ext cx="22497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1" name="AutoShape 147"/>
          <p:cNvCxnSpPr>
            <a:cxnSpLocks noChangeShapeType="1"/>
            <a:stCxn id="124013" idx="3"/>
            <a:endCxn id="124035" idx="2"/>
          </p:cNvCxnSpPr>
          <p:nvPr/>
        </p:nvCxnSpPr>
        <p:spPr bwMode="auto">
          <a:xfrm>
            <a:off x="850900" y="5638475"/>
            <a:ext cx="8436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052" name="AutoShape 148"/>
          <p:cNvCxnSpPr>
            <a:cxnSpLocks noChangeShapeType="1"/>
            <a:stCxn id="124013" idx="3"/>
            <a:endCxn id="124038" idx="2"/>
          </p:cNvCxnSpPr>
          <p:nvPr/>
        </p:nvCxnSpPr>
        <p:spPr bwMode="auto">
          <a:xfrm>
            <a:off x="850900" y="5638475"/>
            <a:ext cx="14623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4088" name="Text Box 184"/>
          <p:cNvSpPr txBox="1">
            <a:spLocks noChangeArrowheads="1"/>
          </p:cNvSpPr>
          <p:nvPr/>
        </p:nvSpPr>
        <p:spPr bwMode="auto">
          <a:xfrm>
            <a:off x="822246" y="2749963"/>
            <a:ext cx="2086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Regular Graphs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361826" y="2745498"/>
            <a:ext cx="2427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Irregular Graphs</a:t>
            </a:r>
          </a:p>
        </p:txBody>
      </p:sp>
      <p:sp>
        <p:nvSpPr>
          <p:cNvPr id="257" name="Oval 127"/>
          <p:cNvSpPr>
            <a:spLocks noChangeArrowheads="1"/>
          </p:cNvSpPr>
          <p:nvPr/>
        </p:nvSpPr>
        <p:spPr bwMode="auto">
          <a:xfrm>
            <a:off x="3886200" y="3877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8" name="Rectangle 112"/>
          <p:cNvSpPr>
            <a:spLocks noChangeArrowheads="1"/>
          </p:cNvSpPr>
          <p:nvPr/>
        </p:nvSpPr>
        <p:spPr bwMode="auto">
          <a:xfrm>
            <a:off x="38862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9" name="Oval 127"/>
          <p:cNvSpPr>
            <a:spLocks noChangeArrowheads="1"/>
          </p:cNvSpPr>
          <p:nvPr/>
        </p:nvSpPr>
        <p:spPr bwMode="auto">
          <a:xfrm>
            <a:off x="4864100" y="3877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0" name="Rectangle 112"/>
          <p:cNvSpPr>
            <a:spLocks noChangeArrowheads="1"/>
          </p:cNvSpPr>
          <p:nvPr/>
        </p:nvSpPr>
        <p:spPr bwMode="auto">
          <a:xfrm>
            <a:off x="45593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1" name="Rectangle 112"/>
          <p:cNvSpPr>
            <a:spLocks noChangeArrowheads="1"/>
          </p:cNvSpPr>
          <p:nvPr/>
        </p:nvSpPr>
        <p:spPr bwMode="auto">
          <a:xfrm>
            <a:off x="5105400" y="3327665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2" name="Rectangle 112"/>
          <p:cNvSpPr>
            <a:spLocks noChangeArrowheads="1"/>
          </p:cNvSpPr>
          <p:nvPr/>
        </p:nvSpPr>
        <p:spPr bwMode="auto">
          <a:xfrm>
            <a:off x="48768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3" name="Rectangle 112"/>
          <p:cNvSpPr>
            <a:spLocks noChangeArrowheads="1"/>
          </p:cNvSpPr>
          <p:nvPr/>
        </p:nvSpPr>
        <p:spPr bwMode="auto">
          <a:xfrm>
            <a:off x="38862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4" name="Rectangle 112"/>
          <p:cNvSpPr>
            <a:spLocks noChangeArrowheads="1"/>
          </p:cNvSpPr>
          <p:nvPr/>
        </p:nvSpPr>
        <p:spPr bwMode="auto">
          <a:xfrm>
            <a:off x="43434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5" name="Rectangle 112"/>
          <p:cNvSpPr>
            <a:spLocks noChangeArrowheads="1"/>
          </p:cNvSpPr>
          <p:nvPr/>
        </p:nvSpPr>
        <p:spPr bwMode="auto">
          <a:xfrm>
            <a:off x="3429000" y="44104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" name="Oval 127"/>
          <p:cNvSpPr>
            <a:spLocks noChangeArrowheads="1"/>
          </p:cNvSpPr>
          <p:nvPr/>
        </p:nvSpPr>
        <p:spPr bwMode="auto">
          <a:xfrm>
            <a:off x="3429000" y="5020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7" name="Oval 127"/>
          <p:cNvSpPr>
            <a:spLocks noChangeArrowheads="1"/>
          </p:cNvSpPr>
          <p:nvPr/>
        </p:nvSpPr>
        <p:spPr bwMode="auto">
          <a:xfrm>
            <a:off x="3886200" y="5035963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8" name="Oval 127"/>
          <p:cNvSpPr>
            <a:spLocks noChangeArrowheads="1"/>
          </p:cNvSpPr>
          <p:nvPr/>
        </p:nvSpPr>
        <p:spPr bwMode="auto">
          <a:xfrm>
            <a:off x="4343400" y="50200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70" name="Straight Arrow Connector 269"/>
          <p:cNvCxnSpPr>
            <a:stCxn id="258" idx="2"/>
            <a:endCxn id="257" idx="0"/>
          </p:cNvCxnSpPr>
          <p:nvPr/>
        </p:nvCxnSpPr>
        <p:spPr>
          <a:xfrm>
            <a:off x="4083050" y="3724614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0" idx="2"/>
            <a:endCxn id="259" idx="1"/>
          </p:cNvCxnSpPr>
          <p:nvPr/>
        </p:nvCxnSpPr>
        <p:spPr>
          <a:xfrm>
            <a:off x="4756150" y="3724614"/>
            <a:ext cx="165606" cy="21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1" idx="2"/>
            <a:endCxn id="259" idx="7"/>
          </p:cNvCxnSpPr>
          <p:nvPr/>
        </p:nvCxnSpPr>
        <p:spPr>
          <a:xfrm flipH="1">
            <a:off x="5200144" y="3724614"/>
            <a:ext cx="102106" cy="21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57" idx="4"/>
            <a:endCxn id="263" idx="0"/>
          </p:cNvCxnSpPr>
          <p:nvPr/>
        </p:nvCxnSpPr>
        <p:spPr>
          <a:xfrm>
            <a:off x="4083050" y="4273963"/>
            <a:ext cx="0" cy="13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257" idx="5"/>
            <a:endCxn id="264" idx="0"/>
          </p:cNvCxnSpPr>
          <p:nvPr/>
        </p:nvCxnSpPr>
        <p:spPr>
          <a:xfrm>
            <a:off x="4222244" y="4215831"/>
            <a:ext cx="318006" cy="194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57" idx="3"/>
            <a:endCxn id="265" idx="0"/>
          </p:cNvCxnSpPr>
          <p:nvPr/>
        </p:nvCxnSpPr>
        <p:spPr>
          <a:xfrm flipH="1">
            <a:off x="3625850" y="4215831"/>
            <a:ext cx="318006" cy="194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259" idx="4"/>
            <a:endCxn id="262" idx="0"/>
          </p:cNvCxnSpPr>
          <p:nvPr/>
        </p:nvCxnSpPr>
        <p:spPr>
          <a:xfrm>
            <a:off x="5060950" y="4273963"/>
            <a:ext cx="12700" cy="136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63" idx="2"/>
            <a:endCxn id="267" idx="0"/>
          </p:cNvCxnSpPr>
          <p:nvPr/>
        </p:nvCxnSpPr>
        <p:spPr>
          <a:xfrm>
            <a:off x="4083050" y="480736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65" idx="2"/>
            <a:endCxn id="266" idx="0"/>
          </p:cNvCxnSpPr>
          <p:nvPr/>
        </p:nvCxnSpPr>
        <p:spPr>
          <a:xfrm>
            <a:off x="3625850" y="48073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264" idx="2"/>
            <a:endCxn id="268" idx="0"/>
          </p:cNvCxnSpPr>
          <p:nvPr/>
        </p:nvCxnSpPr>
        <p:spPr>
          <a:xfrm>
            <a:off x="4540250" y="48073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112"/>
          <p:cNvSpPr>
            <a:spLocks noChangeArrowheads="1"/>
          </p:cNvSpPr>
          <p:nvPr/>
        </p:nvSpPr>
        <p:spPr bwMode="auto">
          <a:xfrm>
            <a:off x="34290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38862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9" name="Rectangle 112"/>
          <p:cNvSpPr>
            <a:spLocks noChangeArrowheads="1"/>
          </p:cNvSpPr>
          <p:nvPr/>
        </p:nvSpPr>
        <p:spPr bwMode="auto">
          <a:xfrm>
            <a:off x="4343400" y="5629614"/>
            <a:ext cx="393700" cy="396949"/>
          </a:xfrm>
          <a:prstGeom prst="rect">
            <a:avLst/>
          </a:prstGeom>
          <a:solidFill>
            <a:srgbClr val="2E64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Oval 127"/>
          <p:cNvSpPr>
            <a:spLocks noChangeArrowheads="1"/>
          </p:cNvSpPr>
          <p:nvPr/>
        </p:nvSpPr>
        <p:spPr bwMode="auto">
          <a:xfrm>
            <a:off x="3644900" y="6315414"/>
            <a:ext cx="393700" cy="396949"/>
          </a:xfrm>
          <a:prstGeom prst="ellipse">
            <a:avLst/>
          </a:prstGeom>
          <a:solidFill>
            <a:srgbClr val="2E642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317" name="Shape 316"/>
          <p:cNvCxnSpPr>
            <a:stCxn id="262" idx="2"/>
            <a:endCxn id="314" idx="6"/>
          </p:cNvCxnSpPr>
          <p:nvPr/>
        </p:nvCxnSpPr>
        <p:spPr>
          <a:xfrm rot="5400000">
            <a:off x="3702862" y="5143101"/>
            <a:ext cx="1706526" cy="10350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308" idx="2"/>
            <a:endCxn id="314" idx="0"/>
          </p:cNvCxnSpPr>
          <p:nvPr/>
        </p:nvCxnSpPr>
        <p:spPr>
          <a:xfrm flipH="1">
            <a:off x="3841750" y="6026563"/>
            <a:ext cx="241300" cy="28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307" idx="2"/>
            <a:endCxn id="314" idx="0"/>
          </p:cNvCxnSpPr>
          <p:nvPr/>
        </p:nvCxnSpPr>
        <p:spPr>
          <a:xfrm>
            <a:off x="3625850" y="6026563"/>
            <a:ext cx="215900" cy="28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268" idx="4"/>
            <a:endCxn id="309" idx="0"/>
          </p:cNvCxnSpPr>
          <p:nvPr/>
        </p:nvCxnSpPr>
        <p:spPr>
          <a:xfrm>
            <a:off x="4540250" y="54169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stCxn id="267" idx="4"/>
            <a:endCxn id="308" idx="0"/>
          </p:cNvCxnSpPr>
          <p:nvPr/>
        </p:nvCxnSpPr>
        <p:spPr>
          <a:xfrm>
            <a:off x="4083050" y="5432912"/>
            <a:ext cx="0" cy="19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66" idx="4"/>
            <a:endCxn id="307" idx="0"/>
          </p:cNvCxnSpPr>
          <p:nvPr/>
        </p:nvCxnSpPr>
        <p:spPr>
          <a:xfrm>
            <a:off x="3625850" y="5416963"/>
            <a:ext cx="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 Box 186"/>
          <p:cNvSpPr txBox="1">
            <a:spLocks noChangeArrowheads="1"/>
          </p:cNvSpPr>
          <p:nvPr/>
        </p:nvSpPr>
        <p:spPr bwMode="auto">
          <a:xfrm>
            <a:off x="5977151" y="1759363"/>
            <a:ext cx="2669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Dynamic Workloads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096000" y="2983028"/>
            <a:ext cx="243840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while( more work to do) {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foreach</a:t>
            </a:r>
            <a:r>
              <a:rPr lang="en-US" dirty="0" smtClean="0"/>
              <a:t> work unit {</a:t>
            </a:r>
          </a:p>
          <a:p>
            <a:r>
              <a:rPr lang="en-US" dirty="0" smtClean="0"/>
              <a:t>        t = </a:t>
            </a:r>
            <a:r>
              <a:rPr lang="en-US" dirty="0" err="1" smtClean="0"/>
              <a:t>create_task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submit_task</a:t>
            </a:r>
            <a:r>
              <a:rPr lang="en-US" dirty="0" smtClean="0"/>
              <a:t>(t);</a:t>
            </a:r>
          </a:p>
          <a:p>
            <a:r>
              <a:rPr lang="en-US" dirty="0" smtClean="0"/>
              <a:t>     }</a:t>
            </a:r>
          </a:p>
          <a:p>
            <a:endParaRPr lang="en-US" dirty="0"/>
          </a:p>
          <a:p>
            <a:r>
              <a:rPr lang="en-US" dirty="0" smtClean="0"/>
              <a:t>     t = </a:t>
            </a:r>
            <a:r>
              <a:rPr lang="en-US" dirty="0" err="1" smtClean="0"/>
              <a:t>wait_for</a:t>
            </a:r>
            <a:r>
              <a:rPr lang="en-US" dirty="0" err="1"/>
              <a:t>_</a:t>
            </a:r>
            <a:r>
              <a:rPr lang="en-US" dirty="0" err="1" smtClean="0"/>
              <a:t>task</a:t>
            </a:r>
            <a:r>
              <a:rPr lang="en-US" dirty="0" smtClean="0"/>
              <a:t>();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process_result</a:t>
            </a:r>
            <a:r>
              <a:rPr lang="en-US" dirty="0" smtClean="0"/>
              <a:t>(t);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80" name="Text Box 184"/>
          <p:cNvSpPr txBox="1">
            <a:spLocks noChangeArrowheads="1"/>
          </p:cNvSpPr>
          <p:nvPr/>
        </p:nvSpPr>
        <p:spPr bwMode="auto">
          <a:xfrm>
            <a:off x="2057400" y="1754898"/>
            <a:ext cx="2272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Static Workloads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33800" y="768763"/>
            <a:ext cx="299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Concurrent Workloads</a:t>
            </a:r>
            <a:endParaRPr lang="en-US" sz="2400" dirty="0"/>
          </a:p>
        </p:txBody>
      </p:sp>
      <p:cxnSp>
        <p:nvCxnSpPr>
          <p:cNvPr id="83" name="Straight Arrow Connector 82"/>
          <p:cNvCxnSpPr>
            <a:endCxn id="80" idx="0"/>
          </p:cNvCxnSpPr>
          <p:nvPr/>
        </p:nvCxnSpPr>
        <p:spPr>
          <a:xfrm flipH="1">
            <a:off x="3193898" y="1378363"/>
            <a:ext cx="2035344" cy="376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35" idx="0"/>
          </p:cNvCxnSpPr>
          <p:nvPr/>
        </p:nvCxnSpPr>
        <p:spPr>
          <a:xfrm>
            <a:off x="5257800" y="1378363"/>
            <a:ext cx="2053947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0" idx="2"/>
            <a:endCxn id="124088" idx="0"/>
          </p:cNvCxnSpPr>
          <p:nvPr/>
        </p:nvCxnSpPr>
        <p:spPr>
          <a:xfrm flipH="1">
            <a:off x="1865737" y="2216563"/>
            <a:ext cx="1328161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2"/>
            <a:endCxn id="186" idx="0"/>
          </p:cNvCxnSpPr>
          <p:nvPr/>
        </p:nvCxnSpPr>
        <p:spPr>
          <a:xfrm>
            <a:off x="3193898" y="2216563"/>
            <a:ext cx="1381562" cy="528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5" idx="2"/>
            <a:endCxn id="336" idx="0"/>
          </p:cNvCxnSpPr>
          <p:nvPr/>
        </p:nvCxnSpPr>
        <p:spPr>
          <a:xfrm>
            <a:off x="7311747" y="2221028"/>
            <a:ext cx="3453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8302" y="234765"/>
            <a:ext cx="442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642F"/>
                </a:solidFill>
              </a:rPr>
              <a:t>Application Characterization</a:t>
            </a:r>
            <a:endParaRPr lang="en-US" sz="2800" b="1" dirty="0">
              <a:solidFill>
                <a:srgbClr val="2E64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Portal Generated Workflows/ use </a:t>
            </a:r>
            <a:r>
              <a:rPr lang="en-US" dirty="0" err="1" smtClean="0"/>
              <a:t>Makeflow</a:t>
            </a:r>
            <a:r>
              <a:rPr lang="en-US" dirty="0" smtClean="0"/>
              <a:t> WMS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1905000" y="1600200"/>
            <a:ext cx="5039215" cy="2209800"/>
          </a:xfrm>
        </p:spPr>
      </p:pic>
      <p:pic>
        <p:nvPicPr>
          <p:cNvPr id="1028" name="Picture 4" descr="bwa_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106083" cy="1819656"/>
          </a:xfrm>
          <a:prstGeom prst="rect">
            <a:avLst/>
          </a:prstGeom>
          <a:noFill/>
        </p:spPr>
      </p:pic>
      <p:pic>
        <p:nvPicPr>
          <p:cNvPr id="1030" name="Picture 6" descr="blast_workfl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91000"/>
            <a:ext cx="2638159" cy="1828800"/>
          </a:xfrm>
          <a:prstGeom prst="rect">
            <a:avLst/>
          </a:prstGeom>
          <a:noFill/>
        </p:spPr>
      </p:pic>
      <p:pic>
        <p:nvPicPr>
          <p:cNvPr id="1032" name="Picture 8" descr="shrimp_workflo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486400"/>
            <a:ext cx="4026600" cy="1123908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 bwMode="auto">
          <a:xfrm>
            <a:off x="3657600" y="38862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828800" y="38862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791200" y="44196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068" y="5521146"/>
            <a:ext cx="1909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BLAST (Small)</a:t>
            </a:r>
          </a:p>
          <a:p>
            <a:r>
              <a:rPr lang="en-US" dirty="0" smtClean="0"/>
              <a:t>17 sub-tasks</a:t>
            </a:r>
          </a:p>
          <a:p>
            <a:r>
              <a:rPr lang="en-US" dirty="0" smtClean="0"/>
              <a:t>~4h on 17 nodes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240" y="5794221"/>
            <a:ext cx="2230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BWA</a:t>
            </a:r>
          </a:p>
          <a:p>
            <a:r>
              <a:rPr lang="en-US" dirty="0" smtClean="0"/>
              <a:t>825 sub-tasks</a:t>
            </a:r>
          </a:p>
          <a:p>
            <a:r>
              <a:rPr lang="en-US" dirty="0" smtClean="0"/>
              <a:t>~27m on 100 nodes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4215" y="4419600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SHRIMP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5080 sub-tasks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~3h on 200 nodes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1655" y="609600"/>
            <a:ext cx="5715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i="1" dirty="0" smtClean="0">
                <a:latin typeface="Arial" charset="0"/>
                <a:ea typeface="ＭＳ Ｐゴシック" charset="0"/>
                <a:cs typeface="ＭＳ Ｐゴシック" charset="0"/>
              </a:rPr>
              <a:t>Periodograms: </a:t>
            </a:r>
            <a: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  <a:t>generate an atlas</a:t>
            </a:r>
            <a:b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i="1" dirty="0" smtClean="0">
                <a:latin typeface="Arial" charset="0"/>
                <a:ea typeface="ＭＳ Ｐゴシック" charset="0"/>
                <a:cs typeface="ＭＳ Ｐゴシック" charset="0"/>
              </a:rPr>
              <a:t>of extra-solar planets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7850"/>
            <a:ext cx="7467600" cy="1428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Find extra-solar planets by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Wobbles in radial velocity of star, or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Dips in star’s intensity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509831" y="4696612"/>
            <a:ext cx="1071312" cy="118381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7071" y="5319674"/>
            <a:ext cx="2916349" cy="1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974175" y="5257367"/>
            <a:ext cx="119035" cy="124612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8000"/>
              </a:gs>
            </a:gsLst>
            <a:lin ang="0" scaled="1"/>
            <a:tileRect/>
          </a:gra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17071" y="6191959"/>
            <a:ext cx="2896510" cy="279079"/>
          </a:xfrm>
          <a:custGeom>
            <a:avLst/>
            <a:gdLst>
              <a:gd name="connsiteX0" fmla="*/ 0 w 3907367"/>
              <a:gd name="connsiteY0" fmla="*/ 56444 h 341489"/>
              <a:gd name="connsiteX1" fmla="*/ 9144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9144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907367"/>
              <a:gd name="connsiteY0" fmla="*/ 56444 h 341489"/>
              <a:gd name="connsiteX1" fmla="*/ 1066800 w 3907367"/>
              <a:gd name="connsiteY1" fmla="*/ 64911 h 341489"/>
              <a:gd name="connsiteX2" fmla="*/ 1337733 w 3907367"/>
              <a:gd name="connsiteY2" fmla="*/ 285044 h 341489"/>
              <a:gd name="connsiteX3" fmla="*/ 2379133 w 3907367"/>
              <a:gd name="connsiteY3" fmla="*/ 301978 h 341489"/>
              <a:gd name="connsiteX4" fmla="*/ 2607733 w 3907367"/>
              <a:gd name="connsiteY4" fmla="*/ 47978 h 341489"/>
              <a:gd name="connsiteX5" fmla="*/ 3708400 w 3907367"/>
              <a:gd name="connsiteY5" fmla="*/ 14111 h 341489"/>
              <a:gd name="connsiteX6" fmla="*/ 3801533 w 3907367"/>
              <a:gd name="connsiteY6" fmla="*/ 5644 h 341489"/>
              <a:gd name="connsiteX0" fmla="*/ 0 w 3708400"/>
              <a:gd name="connsiteY0" fmla="*/ 56444 h 341489"/>
              <a:gd name="connsiteX1" fmla="*/ 1066800 w 3708400"/>
              <a:gd name="connsiteY1" fmla="*/ 64911 h 341489"/>
              <a:gd name="connsiteX2" fmla="*/ 1337733 w 3708400"/>
              <a:gd name="connsiteY2" fmla="*/ 285044 h 341489"/>
              <a:gd name="connsiteX3" fmla="*/ 2379133 w 3708400"/>
              <a:gd name="connsiteY3" fmla="*/ 301978 h 341489"/>
              <a:gd name="connsiteX4" fmla="*/ 2607733 w 3708400"/>
              <a:gd name="connsiteY4" fmla="*/ 47978 h 341489"/>
              <a:gd name="connsiteX5" fmla="*/ 3708400 w 3708400"/>
              <a:gd name="connsiteY5" fmla="*/ 14111 h 3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400" h="341489">
                <a:moveTo>
                  <a:pt x="0" y="56444"/>
                </a:moveTo>
                <a:cubicBezTo>
                  <a:pt x="413455" y="41627"/>
                  <a:pt x="843845" y="60678"/>
                  <a:pt x="1066800" y="64911"/>
                </a:cubicBezTo>
                <a:cubicBezTo>
                  <a:pt x="1289755" y="103011"/>
                  <a:pt x="1119011" y="245533"/>
                  <a:pt x="1337733" y="285044"/>
                </a:cubicBezTo>
                <a:cubicBezTo>
                  <a:pt x="1556455" y="324555"/>
                  <a:pt x="2167466" y="341489"/>
                  <a:pt x="2379133" y="301978"/>
                </a:cubicBezTo>
                <a:cubicBezTo>
                  <a:pt x="2590800" y="262467"/>
                  <a:pt x="2386189" y="95956"/>
                  <a:pt x="2607733" y="47978"/>
                </a:cubicBezTo>
                <a:cubicBezTo>
                  <a:pt x="2829278" y="0"/>
                  <a:pt x="3509433" y="21167"/>
                  <a:pt x="3708400" y="14111"/>
                </a:cubicBezTo>
              </a:path>
            </a:pathLst>
          </a:custGeom>
          <a:noFill/>
          <a:ln w="1270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1447" name="Curved Connector 16"/>
          <p:cNvCxnSpPr>
            <a:cxnSpLocks noChangeShapeType="1"/>
          </p:cNvCxnSpPr>
          <p:nvPr/>
        </p:nvCxnSpPr>
        <p:spPr bwMode="auto">
          <a:xfrm rot="10800000" flipV="1">
            <a:off x="2521626" y="4696612"/>
            <a:ext cx="535656" cy="3115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Curved Connector 22"/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729134" y="4952809"/>
            <a:ext cx="311531" cy="297587"/>
          </a:xfrm>
          <a:prstGeom prst="curvedConnector3">
            <a:avLst>
              <a:gd name="adj1" fmla="val 2555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9" name="TextBox 25"/>
          <p:cNvSpPr txBox="1">
            <a:spLocks noChangeArrowheads="1"/>
          </p:cNvSpPr>
          <p:nvPr/>
        </p:nvSpPr>
        <p:spPr bwMode="auto">
          <a:xfrm>
            <a:off x="438519" y="4696612"/>
            <a:ext cx="5951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Planet</a:t>
            </a:r>
          </a:p>
        </p:txBody>
      </p:sp>
      <p:sp>
        <p:nvSpPr>
          <p:cNvPr id="61450" name="TextBox 26"/>
          <p:cNvSpPr txBox="1">
            <a:spLocks noChangeArrowheads="1"/>
          </p:cNvSpPr>
          <p:nvPr/>
        </p:nvSpPr>
        <p:spPr bwMode="auto">
          <a:xfrm>
            <a:off x="2997764" y="4572000"/>
            <a:ext cx="4761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Star</a:t>
            </a:r>
          </a:p>
        </p:txBody>
      </p:sp>
      <p:cxnSp>
        <p:nvCxnSpPr>
          <p:cNvPr id="61451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90878" y="6160186"/>
            <a:ext cx="934592" cy="1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Straight Arrow Connector 32"/>
          <p:cNvCxnSpPr>
            <a:cxnSpLocks noChangeShapeType="1"/>
          </p:cNvCxnSpPr>
          <p:nvPr/>
        </p:nvCxnSpPr>
        <p:spPr bwMode="auto">
          <a:xfrm>
            <a:off x="557554" y="6628102"/>
            <a:ext cx="2975867" cy="12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3" name="TextBox 35"/>
          <p:cNvSpPr txBox="1">
            <a:spLocks noChangeArrowheads="1"/>
          </p:cNvSpPr>
          <p:nvPr/>
        </p:nvSpPr>
        <p:spPr bwMode="auto">
          <a:xfrm>
            <a:off x="2640660" y="5981676"/>
            <a:ext cx="10117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Light Curve</a:t>
            </a:r>
          </a:p>
        </p:txBody>
      </p:sp>
      <p:sp>
        <p:nvSpPr>
          <p:cNvPr id="61454" name="TextBox 36"/>
          <p:cNvSpPr txBox="1">
            <a:spLocks noChangeArrowheads="1"/>
          </p:cNvSpPr>
          <p:nvPr/>
        </p:nvSpPr>
        <p:spPr bwMode="auto">
          <a:xfrm>
            <a:off x="2878730" y="6325658"/>
            <a:ext cx="5951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61455" name="TextBox 37"/>
          <p:cNvSpPr txBox="1">
            <a:spLocks noChangeArrowheads="1"/>
          </p:cNvSpPr>
          <p:nvPr/>
        </p:nvSpPr>
        <p:spPr bwMode="auto">
          <a:xfrm rot="16200000">
            <a:off x="-286155" y="5780993"/>
            <a:ext cx="1307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Brightness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28600" y="3209925"/>
            <a:ext cx="5105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210k light-curves released in July 2010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Apply 3 algorithms to each curve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3 different parameter sets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/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endParaRPr lang="en-US" sz="1800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1" name="Picture 4" descr="periodogram_workf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93" y="19578"/>
            <a:ext cx="3381661" cy="40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4221747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210K </a:t>
            </a:r>
            <a:r>
              <a:rPr lang="en-US" sz="2400" dirty="0" smtClean="0">
                <a:solidFill>
                  <a:schemeClr val="tx1"/>
                </a:solidFill>
              </a:rPr>
              <a:t>input, </a:t>
            </a:r>
            <a:r>
              <a:rPr lang="en-US" sz="2400" dirty="0">
                <a:solidFill>
                  <a:schemeClr val="tx1"/>
                </a:solidFill>
              </a:rPr>
              <a:t>630K output files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 super-workflow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40 sub-workflows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~</a:t>
            </a:r>
            <a:r>
              <a:rPr lang="en-US" sz="2400" dirty="0" smtClean="0">
                <a:solidFill>
                  <a:schemeClr val="tx1"/>
                </a:solidFill>
              </a:rPr>
              <a:t>5,000 </a:t>
            </a:r>
            <a:r>
              <a:rPr lang="en-US" sz="2400" dirty="0">
                <a:solidFill>
                  <a:schemeClr val="tx1"/>
                </a:solidFill>
              </a:rPr>
              <a:t>tasks per sub-workflow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210K tasks total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34768" y="6150114"/>
            <a:ext cx="5609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2E642F"/>
                </a:solidFill>
                <a:latin typeface="Arial" pitchFamily="34" charset="0"/>
                <a:ea typeface="+mj-ea"/>
                <a:cs typeface="Arial" pitchFamily="34" charset="0"/>
              </a:rPr>
              <a:t>Pegasus managed workflows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9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61764" y="735813"/>
            <a:ext cx="3782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CyberShake</a:t>
            </a:r>
            <a:r>
              <a:rPr lang="en-US" sz="2400" b="1" dirty="0">
                <a:solidFill>
                  <a:schemeClr val="tx2"/>
                </a:solidFill>
              </a:rPr>
              <a:t> PSHA Workflow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1762" y="3311245"/>
            <a:ext cx="3586163" cy="23066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b="1" dirty="0" smtClean="0"/>
              <a:t>239 Workflows</a:t>
            </a:r>
          </a:p>
          <a:p>
            <a:pPr>
              <a:defRPr/>
            </a:pPr>
            <a:r>
              <a:rPr lang="en-US" sz="1600" dirty="0" smtClean="0"/>
              <a:t>Each site in the input map corresponds to one workflow</a:t>
            </a:r>
          </a:p>
          <a:p>
            <a:pPr>
              <a:defRPr/>
            </a:pPr>
            <a:r>
              <a:rPr lang="en-US" sz="1600" dirty="0" smtClean="0"/>
              <a:t>Each workflow has:</a:t>
            </a:r>
          </a:p>
          <a:p>
            <a:pPr marL="347472" indent="-347472">
              <a:buFont typeface="Wingdings" charset="2"/>
              <a:buChar char="²"/>
              <a:defRPr/>
            </a:pPr>
            <a:r>
              <a:rPr lang="en-US" sz="1600" b="1" dirty="0" smtClean="0"/>
              <a:t>820,000 tasks</a:t>
            </a:r>
            <a:endParaRPr lang="en-US" sz="1600" dirty="0" smtClean="0"/>
          </a:p>
          <a:p>
            <a:pPr>
              <a:defRPr/>
            </a:pPr>
            <a:endParaRPr lang="en-US" sz="1600" b="1" dirty="0"/>
          </a:p>
        </p:txBody>
      </p:sp>
      <p:sp>
        <p:nvSpPr>
          <p:cNvPr id="22534" name="Content Placeholder 12"/>
          <p:cNvSpPr txBox="1">
            <a:spLocks/>
          </p:cNvSpPr>
          <p:nvPr/>
        </p:nvSpPr>
        <p:spPr bwMode="auto">
          <a:xfrm>
            <a:off x="3575050" y="1160128"/>
            <a:ext cx="54927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Wingdings" charset="0"/>
              <a:buChar char="v"/>
            </a:pPr>
            <a:r>
              <a:rPr lang="en-US" sz="1600" b="1" dirty="0"/>
              <a:t>Description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r>
              <a:rPr lang="en-US" sz="1600" dirty="0"/>
              <a:t>Builders ask seismologists: </a:t>
            </a:r>
            <a:r>
              <a:rPr lang="ja-JP" altLang="en-US" sz="1600" dirty="0"/>
              <a:t>“</a:t>
            </a:r>
            <a:r>
              <a:rPr lang="en-US" altLang="ja-JP" sz="1600" dirty="0"/>
              <a:t>What will the peak ground motion be at my new building in the next 50 years?</a:t>
            </a:r>
            <a:r>
              <a:rPr lang="ja-JP" altLang="en-US" sz="1600" dirty="0"/>
              <a:t>”</a:t>
            </a:r>
            <a:r>
              <a:rPr lang="en-US" altLang="ja-JP" sz="1600" dirty="0"/>
              <a:t> 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r>
              <a:rPr lang="en-US" sz="1600" dirty="0"/>
              <a:t>Seismologists answer this question using Probabilistic Seismic Hazard Analysis (PSHA)</a:t>
            </a:r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endParaRPr lang="en-US" sz="1600" dirty="0"/>
          </a:p>
          <a:p>
            <a:pPr lvl="1" algn="l">
              <a:spcBef>
                <a:spcPct val="20000"/>
              </a:spcBef>
              <a:buFont typeface="Wingdings" charset="0"/>
              <a:buChar char=""/>
            </a:pPr>
            <a:endParaRPr lang="en-US" sz="1200" b="1" dirty="0"/>
          </a:p>
        </p:txBody>
      </p:sp>
      <p:cxnSp>
        <p:nvCxnSpPr>
          <p:cNvPr id="22537" name="Straight Arrow Connector 3"/>
          <p:cNvCxnSpPr>
            <a:cxnSpLocks noChangeShapeType="1"/>
          </p:cNvCxnSpPr>
          <p:nvPr/>
        </p:nvCxnSpPr>
        <p:spPr bwMode="auto">
          <a:xfrm flipH="1">
            <a:off x="3352800" y="4267200"/>
            <a:ext cx="7620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8" name="Straight Arrow Connector 17"/>
          <p:cNvCxnSpPr>
            <a:cxnSpLocks noChangeShapeType="1"/>
          </p:cNvCxnSpPr>
          <p:nvPr/>
        </p:nvCxnSpPr>
        <p:spPr bwMode="auto">
          <a:xfrm>
            <a:off x="3276600" y="2057400"/>
            <a:ext cx="7620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4" name="Picture 40" descr="Recursive-SC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805920"/>
            <a:ext cx="4819283" cy="3395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85572" y="151037"/>
            <a:ext cx="83371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Southern California Earthquake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62" y="4888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MPI codes ~ 12,000 CPU hours, 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Post Processing 2,000 CPU hours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Data footprint ~ 800GB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Table Placeholder 8" descr="load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2" y="608515"/>
            <a:ext cx="3108917" cy="289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3390" y="6150114"/>
            <a:ext cx="5609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2E642F"/>
                </a:solidFill>
                <a:latin typeface="Arial" pitchFamily="34" charset="0"/>
                <a:ea typeface="+mj-ea"/>
                <a:cs typeface="Arial" pitchFamily="34" charset="0"/>
              </a:rPr>
              <a:t>Pegasus managed workflows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E642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622" y="6239006"/>
            <a:ext cx="333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642F"/>
                </a:solidFill>
              </a:rPr>
              <a:t>Workflow Ensembles</a:t>
            </a:r>
            <a:endParaRPr lang="en-US" sz="2800" b="1" dirty="0">
              <a:solidFill>
                <a:srgbClr val="2E64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35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14228</TotalTime>
  <Words>1660</Words>
  <Application>Microsoft Macintosh PowerPoint</Application>
  <PresentationFormat>On-screen Show (4:3)</PresentationFormat>
  <Paragraphs>370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dV/dt Accelerating the Rate of Progress towards Extreme Scale Collaborative Science Miron Livny (UW), Ewa Deelman (USC/ISI), Douglas Thain (ND), Frank Wuerthwein (UCSD), Bill Allcock (ANL)</vt:lpstr>
      <vt:lpstr>Thesis</vt:lpstr>
      <vt:lpstr>Challenges today</vt:lpstr>
      <vt:lpstr>Approach</vt:lpstr>
      <vt:lpstr>Experimental Foundation</vt:lpstr>
      <vt:lpstr>PowerPoint Presentation</vt:lpstr>
      <vt:lpstr>Portal Generated Workflows/ use Makeflow WMS</vt:lpstr>
      <vt:lpstr>Periodograms: generate an atlas of extra-solar planets</vt:lpstr>
      <vt:lpstr>PowerPoint Presentation</vt:lpstr>
      <vt:lpstr>Plans </vt:lpstr>
      <vt:lpstr>System Entities</vt:lpstr>
      <vt:lpstr>System Components</vt:lpstr>
      <vt:lpstr>System Components</vt:lpstr>
      <vt:lpstr>System Components</vt:lpstr>
      <vt:lpstr>System Components</vt:lpstr>
      <vt:lpstr>System Components</vt:lpstr>
      <vt:lpstr>Task Characterization/Execution</vt:lpstr>
      <vt:lpstr>Modeling of tasks</vt:lpstr>
      <vt:lpstr>Data Collection and Modeling</vt:lpstr>
      <vt:lpstr>Static Workflow Monitoring</vt:lpstr>
      <vt:lpstr>Static Workflow Monitoring</vt:lpstr>
      <vt:lpstr>Triggering Alarms</vt:lpstr>
      <vt:lpstr>Monitor</vt:lpstr>
      <vt:lpstr>Resources Monitored Per Tree</vt:lpstr>
      <vt:lpstr>Examples</vt:lpstr>
      <vt:lpstr>Implementation</vt:lpstr>
      <vt:lpstr>Experimental design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dv/dT</dc:title>
  <dc:creator>Ewa Deelman</dc:creator>
  <cp:lastModifiedBy>Ewa Deelman</cp:lastModifiedBy>
  <cp:revision>53</cp:revision>
  <dcterms:created xsi:type="dcterms:W3CDTF">2013-03-04T20:06:32Z</dcterms:created>
  <dcterms:modified xsi:type="dcterms:W3CDTF">2013-03-19T23:20:20Z</dcterms:modified>
</cp:coreProperties>
</file>