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87" r:id="rId2"/>
    <p:sldId id="323" r:id="rId3"/>
    <p:sldId id="374" r:id="rId4"/>
    <p:sldId id="327" r:id="rId5"/>
    <p:sldId id="328" r:id="rId6"/>
    <p:sldId id="313" r:id="rId7"/>
    <p:sldId id="375" r:id="rId8"/>
    <p:sldId id="376" r:id="rId9"/>
    <p:sldId id="390" r:id="rId10"/>
    <p:sldId id="391" r:id="rId11"/>
    <p:sldId id="392" r:id="rId12"/>
    <p:sldId id="290" r:id="rId13"/>
    <p:sldId id="278" r:id="rId14"/>
    <p:sldId id="381" r:id="rId15"/>
    <p:sldId id="358" r:id="rId16"/>
    <p:sldId id="359" r:id="rId17"/>
    <p:sldId id="360" r:id="rId18"/>
    <p:sldId id="361" r:id="rId19"/>
    <p:sldId id="365" r:id="rId20"/>
    <p:sldId id="368" r:id="rId21"/>
    <p:sldId id="371" r:id="rId22"/>
    <p:sldId id="366" r:id="rId23"/>
    <p:sldId id="333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73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7" autoAdjust="0"/>
    <p:restoredTop sz="94602" autoAdjust="0"/>
  </p:normalViewPr>
  <p:slideViewPr>
    <p:cSldViewPr>
      <p:cViewPr varScale="1">
        <p:scale>
          <a:sx n="115" d="100"/>
          <a:sy n="115" d="100"/>
        </p:scale>
        <p:origin x="-3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07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D86E0-9287-704E-843F-752B934B8812}" type="datetimeFigureOut">
              <a:rPr lang="en-US" smtClean="0"/>
              <a:t>3/19/13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9A249-8E2C-5F4E-A151-28F09174D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695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60" tIns="46582" rIns="93160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60" tIns="46582" rIns="93160" bIns="46582" rtlCol="0"/>
          <a:lstStyle>
            <a:lvl1pPr algn="r">
              <a:defRPr sz="1200"/>
            </a:lvl1pPr>
          </a:lstStyle>
          <a:p>
            <a:fld id="{552A171B-F280-487E-AB57-9E09D7D6F475}" type="datetimeFigureOut">
              <a:rPr lang="en-US" smtClean="0"/>
              <a:pPr/>
              <a:t>3/19/13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0" tIns="46582" rIns="93160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0" tIns="46582" rIns="93160" bIns="4658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60" tIns="46582" rIns="93160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60" tIns="46582" rIns="93160" bIns="46582" rtlCol="0" anchor="b"/>
          <a:lstStyle>
            <a:lvl1pPr algn="r">
              <a:defRPr sz="1200"/>
            </a:lvl1pPr>
          </a:lstStyle>
          <a:p>
            <a:fld id="{F4A6DD1E-07AB-4857-BE57-82B520EA68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466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6DD1E-07AB-4857-BE57-82B520EA68A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27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6DD1E-07AB-4857-BE57-82B520EA68A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27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6218">
              <a:buNone/>
            </a:pPr>
            <a:endParaRPr lang="en-US" sz="2500" dirty="0" smtClean="0">
              <a:solidFill>
                <a:srgbClr val="3F691E"/>
              </a:solidFill>
              <a:latin typeface="Myriad Pro" charset="0"/>
              <a:ea typeface="ヒラギノ角ゴ ProN W3" charset="0"/>
              <a:cs typeface="ヒラギノ角ゴ ProN W3" charset="0"/>
              <a:sym typeface="Myriad Pro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6DD1E-07AB-4857-BE57-82B520EA68A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4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6DD1E-07AB-4857-BE57-82B520EA68A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47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6DD1E-07AB-4857-BE57-82B520EA68A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24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1CEDB-24D3-C94E-8BA4-B69FDB10293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7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1CEDB-24D3-C94E-8BA4-B69FDB10293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7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6DD1E-07AB-4857-BE57-82B520EA68A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53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March 18-20,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F0FD8-C4D8-4FC8-ACE5-C8022F3C3B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6248400"/>
            <a:ext cx="2667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7" descr="horizontal-logo-green-te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04800"/>
            <a:ext cx="533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="1">
                <a:solidFill>
                  <a:srgbClr val="14673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rgbClr val="367317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2"/>
                </a:solidFill>
                <a:latin typeface="+mn-lt"/>
              </a:defRPr>
            </a:lvl4pPr>
            <a:lvl5pPr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rgbClr val="3673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7F0FD8-C4D8-4FC8-ACE5-C8022F3C3B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March 18-20, 2013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0000"/>
            <a:ext cx="4038600" cy="5199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0000"/>
            <a:ext cx="4038600" cy="5199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7F0FD8-C4D8-4FC8-ACE5-C8022F3C3B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March 18-20, 2013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7F0FD8-C4D8-4FC8-ACE5-C8022F3C3B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March 18-20, 2013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March 18-20,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7F0FD8-C4D8-4FC8-ACE5-C8022F3C3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638925"/>
            <a:ext cx="2895600" cy="1825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18-20, 2013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March 18-20,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4C97D-2F8B-46B3-9CB6-6C3C0F52B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219075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866776"/>
            <a:ext cx="8410575" cy="5259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7064"/>
            <a:ext cx="533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March 18-20,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464" y="6351654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F7F0FD8-C4D8-4FC8-ACE5-C8022F3C3BA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9" descr="horizontal-logo-green-text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" y="6354763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4" Type="http://schemas.openxmlformats.org/officeDocument/2006/relationships/image" Target="../media/image25.tiff"/><Relationship Id="rId5" Type="http://schemas.openxmlformats.org/officeDocument/2006/relationships/image" Target="../media/image26.tiff"/><Relationship Id="rId6" Type="http://schemas.openxmlformats.org/officeDocument/2006/relationships/image" Target="../media/image27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ythia.cc.gatech.edu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0.emf"/><Relationship Id="rId5" Type="http://schemas.openxmlformats.org/officeDocument/2006/relationships/image" Target="../media/image2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607219" y="1607344"/>
            <a:ext cx="7715250" cy="245566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900" b="1" i="1" dirty="0" err="1">
                <a:solidFill>
                  <a:srgbClr val="558E28"/>
                </a:solidFill>
                <a:latin typeface="Comic Sans MS" charset="0"/>
                <a:ea typeface="ヒラギノ明朝 ProN W3" charset="0"/>
                <a:cs typeface="ヒラギノ明朝 ProN W3" charset="0"/>
              </a:rPr>
              <a:t>Pythia</a:t>
            </a:r>
            <a:r>
              <a:rPr lang="en-US" sz="3900" b="1" i="1" dirty="0">
                <a:solidFill>
                  <a:srgbClr val="558E28"/>
                </a:solidFill>
                <a:latin typeface="Comic Sans MS" charset="0"/>
                <a:ea typeface="ヒラギノ明朝 ProN W3" charset="0"/>
                <a:cs typeface="ヒラギノ明朝 ProN W3" charset="0"/>
              </a:rPr>
              <a:t/>
            </a:r>
            <a:br>
              <a:rPr lang="en-US" sz="3900" b="1" i="1" dirty="0">
                <a:solidFill>
                  <a:srgbClr val="558E28"/>
                </a:solidFill>
                <a:latin typeface="Comic Sans MS" charset="0"/>
                <a:ea typeface="ヒラギノ明朝 ProN W3" charset="0"/>
                <a:cs typeface="ヒラギノ明朝 ProN W3" charset="0"/>
              </a:rPr>
            </a:br>
            <a:r>
              <a:rPr lang="en-US" sz="3900" b="1" i="1" dirty="0">
                <a:solidFill>
                  <a:srgbClr val="558E28"/>
                </a:solidFill>
                <a:latin typeface="Comic Sans MS" charset="0"/>
                <a:ea typeface="ヒラギノ明朝 ProN W3" charset="0"/>
                <a:cs typeface="ヒラギノ明朝 ProN W3" charset="0"/>
              </a:rPr>
              <a:t/>
            </a:r>
            <a:br>
              <a:rPr lang="en-US" sz="3900" b="1" i="1" dirty="0">
                <a:solidFill>
                  <a:srgbClr val="558E28"/>
                </a:solidFill>
                <a:latin typeface="Comic Sans MS" charset="0"/>
                <a:ea typeface="ヒラギノ明朝 ProN W3" charset="0"/>
                <a:cs typeface="ヒラギノ明朝 ProN W3" charset="0"/>
              </a:rPr>
            </a:br>
            <a:r>
              <a:rPr lang="en-US" sz="3400" dirty="0">
                <a:latin typeface="Comic Sans MS" charset="0"/>
                <a:ea typeface="ヒラギノ明朝 ProN W3" charset="0"/>
                <a:cs typeface="ヒラギノ明朝 ProN W3" charset="0"/>
              </a:rPr>
              <a:t>Detection, Localization, and Diagnosis of Performance Problems</a:t>
            </a:r>
            <a:br>
              <a:rPr lang="en-US" sz="3400" dirty="0">
                <a:latin typeface="Comic Sans MS" charset="0"/>
                <a:ea typeface="ヒラギノ明朝 ProN W3" charset="0"/>
                <a:cs typeface="ヒラギノ明朝 ProN W3" charset="0"/>
              </a:rPr>
            </a:br>
            <a:r>
              <a:rPr lang="en-US" sz="3400" dirty="0">
                <a:solidFill>
                  <a:srgbClr val="000000"/>
                </a:solidFill>
                <a:latin typeface="Comic Sans MS" charset="0"/>
                <a:ea typeface="ヒラギノ明朝 ProN W3" charset="0"/>
                <a:cs typeface="ヒラギノ明朝 ProN W3" charset="0"/>
              </a:rPr>
              <a:t>using </a:t>
            </a:r>
            <a:r>
              <a:rPr lang="en-US" sz="3400" dirty="0" err="1">
                <a:solidFill>
                  <a:srgbClr val="000000"/>
                </a:solidFill>
                <a:latin typeface="Comic Sans MS" charset="0"/>
                <a:ea typeface="ヒラギノ明朝 ProN W3" charset="0"/>
                <a:cs typeface="ヒラギノ明朝 ProN W3" charset="0"/>
              </a:rPr>
              <a:t>perfSONAR</a:t>
            </a:r>
            <a:endParaRPr lang="en-US" sz="3400" dirty="0">
              <a:solidFill>
                <a:srgbClr val="000000"/>
              </a:solidFill>
              <a:latin typeface="Comic Sans MS" charset="0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4500563"/>
            <a:ext cx="9144000" cy="157162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 charset="0"/>
                <a:ea typeface="ヒラギノ明朝 ProN W3" charset="0"/>
                <a:cs typeface="ヒラギノ明朝 ProN W3" charset="0"/>
              </a:rPr>
              <a:t> Constantine </a:t>
            </a:r>
            <a:r>
              <a:rPr lang="en-US" dirty="0" err="1">
                <a:solidFill>
                  <a:srgbClr val="FF0000"/>
                </a:solidFill>
                <a:latin typeface="Comic Sans MS" charset="0"/>
                <a:ea typeface="ヒラギノ明朝 ProN W3" charset="0"/>
                <a:cs typeface="ヒラギノ明朝 ProN W3" charset="0"/>
              </a:rPr>
              <a:t>Dovrolis</a:t>
            </a:r>
            <a:r>
              <a:rPr lang="en-US" dirty="0">
                <a:solidFill>
                  <a:srgbClr val="FF0000"/>
                </a:solidFill>
                <a:latin typeface="Comic Sans MS" charset="0"/>
                <a:ea typeface="ヒラギノ明朝 ProN W3" charset="0"/>
                <a:cs typeface="ヒラギノ明朝 ProN W3" charset="0"/>
              </a:rPr>
              <a:t> (PI),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 charset="0"/>
                <a:ea typeface="ヒラギノ明朝 ProN W3" charset="0"/>
                <a:cs typeface="ヒラギノ明朝 ProN W3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charset="0"/>
                <a:ea typeface="ヒラギノ明朝 ProN W3" charset="0"/>
                <a:cs typeface="ヒラギノ明朝 ProN W3" charset="0"/>
              </a:rPr>
              <a:t>Partha</a:t>
            </a:r>
            <a:r>
              <a:rPr lang="en-US" dirty="0" smtClean="0">
                <a:solidFill>
                  <a:srgbClr val="FF0000"/>
                </a:solidFill>
                <a:latin typeface="Comic Sans MS" charset="0"/>
                <a:ea typeface="ヒラギノ明朝 ProN W3" charset="0"/>
                <a:cs typeface="ヒラギノ明朝 ProN W3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charset="0"/>
                <a:ea typeface="ヒラギノ明朝 ProN W3" charset="0"/>
                <a:cs typeface="ヒラギノ明朝 ProN W3" charset="0"/>
              </a:rPr>
              <a:t>Kanuparthy</a:t>
            </a:r>
            <a:r>
              <a:rPr lang="en-US" dirty="0">
                <a:solidFill>
                  <a:srgbClr val="FF0000"/>
                </a:solidFill>
                <a:latin typeface="Comic Sans MS" charset="0"/>
                <a:ea typeface="ヒラギノ明朝 ProN W3" charset="0"/>
                <a:cs typeface="ヒラギノ明朝 ProN W3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Comic Sans MS" charset="0"/>
                <a:ea typeface="ヒラギノ明朝 ProN W3" charset="0"/>
                <a:cs typeface="ヒラギノ明朝 ProN W3" charset="0"/>
              </a:rPr>
              <a:t>Sajjad</a:t>
            </a:r>
            <a:r>
              <a:rPr lang="en-US" dirty="0">
                <a:solidFill>
                  <a:srgbClr val="FF0000"/>
                </a:solidFill>
                <a:latin typeface="Comic Sans MS" charset="0"/>
                <a:ea typeface="ヒラギノ明朝 ProN W3" charset="0"/>
                <a:cs typeface="ヒラギノ明朝 ProN W3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charset="0"/>
                <a:ea typeface="ヒラギノ明朝 ProN W3" charset="0"/>
                <a:cs typeface="ヒラギノ明朝 ProN W3" charset="0"/>
              </a:rPr>
              <a:t>Zarifzadeh</a:t>
            </a:r>
            <a:r>
              <a:rPr lang="en-US" dirty="0">
                <a:solidFill>
                  <a:srgbClr val="FF0000"/>
                </a:solidFill>
                <a:latin typeface="Comic Sans MS" charset="0"/>
                <a:ea typeface="ヒラギノ明朝 ProN W3" charset="0"/>
                <a:cs typeface="ヒラギノ明朝 ProN W3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Comic Sans MS" charset="0"/>
                <a:ea typeface="ヒラギノ明朝 ProN W3" charset="0"/>
                <a:cs typeface="ヒラギノ明朝 ProN W3" charset="0"/>
              </a:rPr>
              <a:t>Madhwaraj</a:t>
            </a:r>
            <a:r>
              <a:rPr lang="en-US" dirty="0">
                <a:solidFill>
                  <a:srgbClr val="FF0000"/>
                </a:solidFill>
                <a:latin typeface="Comic Sans MS" charset="0"/>
                <a:ea typeface="ヒラギノ明朝 ProN W3" charset="0"/>
                <a:cs typeface="ヒラギノ明朝 ProN W3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charset="0"/>
                <a:ea typeface="ヒラギノ明朝 ProN W3" charset="0"/>
                <a:cs typeface="ヒラギノ明朝 ProN W3" charset="0"/>
              </a:rPr>
              <a:t>GK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latin typeface="Comic Sans MS" charset="0"/>
                <a:ea typeface="ヒラギノ明朝 ProN W3" charset="0"/>
                <a:cs typeface="ヒラギノ明朝 ProN W3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charset="0"/>
                <a:ea typeface="ヒラギノ明朝 ProN W3" charset="0"/>
                <a:cs typeface="ヒラギノ明朝 ProN W3" charset="0"/>
              </a:rPr>
              <a:t>Warren Matthews, Danny Lee</a:t>
            </a:r>
            <a:endParaRPr lang="en-US" dirty="0">
              <a:solidFill>
                <a:srgbClr val="FF0000"/>
              </a:solidFill>
              <a:latin typeface="Comic Sans MS" charset="0"/>
              <a:ea typeface="ヒラギノ明朝 ProN W3" charset="0"/>
              <a:cs typeface="ヒラギノ明朝 ProN W3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 charset="0"/>
                <a:ea typeface="ヒラギノ明朝 ProN W3" charset="0"/>
                <a:cs typeface="ヒラギノ明朝 ProN W3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mic Sans MS" charset="0"/>
                <a:ea typeface="ヒラギノ明朝 ProN W3" charset="0"/>
                <a:cs typeface="ヒラギノ明朝 ProN W3" charset="0"/>
              </a:rPr>
              <a:t>Georgia </a:t>
            </a:r>
            <a:r>
              <a:rPr lang="en-US" dirty="0">
                <a:solidFill>
                  <a:srgbClr val="000000"/>
                </a:solidFill>
                <a:latin typeface="Comic Sans MS" charset="0"/>
                <a:ea typeface="ヒラギノ明朝 ProN W3" charset="0"/>
                <a:cs typeface="ヒラギノ明朝 ProN W3" charset="0"/>
              </a:rPr>
              <a:t>Institute of Technology</a:t>
            </a:r>
          </a:p>
        </p:txBody>
      </p:sp>
      <p:pic>
        <p:nvPicPr>
          <p:cNvPr id="1331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41" y="160735"/>
            <a:ext cx="2625328" cy="227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984" y="160734"/>
            <a:ext cx="3000375" cy="224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7F0FD8-C4D8-4FC8-ACE5-C8022F3C3BA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6275"/>
          </a:xfrm>
        </p:spPr>
        <p:txBody>
          <a:bodyPr/>
          <a:lstStyle/>
          <a:p>
            <a:r>
              <a:rPr lang="en-US" dirty="0" smtClean="0"/>
              <a:t>Boolean</a:t>
            </a:r>
            <a:r>
              <a:rPr lang="en-US" dirty="0" smtClean="0"/>
              <a:t> </a:t>
            </a:r>
            <a:r>
              <a:rPr lang="en-US" dirty="0" smtClean="0"/>
              <a:t>Tomography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7F0FD8-C4D8-4FC8-ACE5-C8022F3C3BA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682538" y="2959100"/>
            <a:ext cx="368723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4607524" y="3898900"/>
            <a:ext cx="368723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235623" y="2115066"/>
            <a:ext cx="368723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6464723" y="2932668"/>
            <a:ext cx="368723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5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2708240" y="2959100"/>
            <a:ext cx="30166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3529453" y="2115066"/>
            <a:ext cx="30166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29453" y="3898900"/>
            <a:ext cx="30166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279900" y="2959100"/>
            <a:ext cx="30166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483683" y="2939534"/>
            <a:ext cx="30166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60" name="Straight Connector 59"/>
          <p:cNvCxnSpPr>
            <a:stCxn id="51" idx="3"/>
            <a:endCxn id="55" idx="1"/>
          </p:cNvCxnSpPr>
          <p:nvPr/>
        </p:nvCxnSpPr>
        <p:spPr>
          <a:xfrm>
            <a:off x="2051261" y="3143766"/>
            <a:ext cx="6569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5" idx="0"/>
            <a:endCxn id="56" idx="1"/>
          </p:cNvCxnSpPr>
          <p:nvPr/>
        </p:nvCxnSpPr>
        <p:spPr>
          <a:xfrm flipV="1">
            <a:off x="2859070" y="2299732"/>
            <a:ext cx="670383" cy="6593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5" idx="2"/>
            <a:endCxn id="57" idx="1"/>
          </p:cNvCxnSpPr>
          <p:nvPr/>
        </p:nvCxnSpPr>
        <p:spPr>
          <a:xfrm>
            <a:off x="2859070" y="3328432"/>
            <a:ext cx="670383" cy="7551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57" idx="3"/>
            <a:endCxn id="58" idx="2"/>
          </p:cNvCxnSpPr>
          <p:nvPr/>
        </p:nvCxnSpPr>
        <p:spPr>
          <a:xfrm flipV="1">
            <a:off x="3831113" y="3328432"/>
            <a:ext cx="599617" cy="75513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56" idx="3"/>
            <a:endCxn id="58" idx="0"/>
          </p:cNvCxnSpPr>
          <p:nvPr/>
        </p:nvCxnSpPr>
        <p:spPr>
          <a:xfrm>
            <a:off x="3831113" y="2299732"/>
            <a:ext cx="599617" cy="65936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3" idx="3"/>
            <a:endCxn id="56" idx="1"/>
          </p:cNvCxnSpPr>
          <p:nvPr/>
        </p:nvCxnSpPr>
        <p:spPr>
          <a:xfrm>
            <a:off x="2604346" y="2299732"/>
            <a:ext cx="9251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5" idx="3"/>
            <a:endCxn id="58" idx="1"/>
          </p:cNvCxnSpPr>
          <p:nvPr/>
        </p:nvCxnSpPr>
        <p:spPr>
          <a:xfrm>
            <a:off x="3009900" y="3143766"/>
            <a:ext cx="127000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58" idx="3"/>
            <a:endCxn id="59" idx="1"/>
          </p:cNvCxnSpPr>
          <p:nvPr/>
        </p:nvCxnSpPr>
        <p:spPr>
          <a:xfrm flipV="1">
            <a:off x="4581560" y="3124200"/>
            <a:ext cx="902123" cy="1956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59" idx="3"/>
            <a:endCxn id="54" idx="1"/>
          </p:cNvCxnSpPr>
          <p:nvPr/>
        </p:nvCxnSpPr>
        <p:spPr>
          <a:xfrm flipV="1">
            <a:off x="5785343" y="3117334"/>
            <a:ext cx="679380" cy="68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57" idx="3"/>
            <a:endCxn id="52" idx="1"/>
          </p:cNvCxnSpPr>
          <p:nvPr/>
        </p:nvCxnSpPr>
        <p:spPr>
          <a:xfrm>
            <a:off x="3831113" y="4083566"/>
            <a:ext cx="7764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410200" y="3581400"/>
            <a:ext cx="3262094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Boolean tomography would infer that (4,5) was the only </a:t>
            </a:r>
            <a:r>
              <a:rPr lang="en-US" dirty="0" err="1" smtClean="0"/>
              <a:t>lossy</a:t>
            </a:r>
            <a:r>
              <a:rPr lang="en-US" dirty="0" smtClean="0"/>
              <a:t> link because this is the only common hop for multiple measurements showing loss.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5410200" y="1371600"/>
            <a:ext cx="326209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If we have several </a:t>
            </a:r>
            <a:r>
              <a:rPr lang="en-US" dirty="0" err="1" smtClean="0"/>
              <a:t>lossy</a:t>
            </a:r>
            <a:r>
              <a:rPr lang="en-US" dirty="0" smtClean="0"/>
              <a:t> links: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Measure 15% loss (1,5)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And 5% between (2,5)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And 7% between (3,5)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16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6275"/>
          </a:xfrm>
        </p:spPr>
        <p:txBody>
          <a:bodyPr/>
          <a:lstStyle/>
          <a:p>
            <a:r>
              <a:rPr lang="en-US" dirty="0" smtClean="0"/>
              <a:t>Range </a:t>
            </a:r>
            <a:r>
              <a:rPr lang="en-US" dirty="0" smtClean="0"/>
              <a:t>Tomography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7F0FD8-C4D8-4FC8-ACE5-C8022F3C3BA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5410200" y="1371600"/>
            <a:ext cx="326209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Remember: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Measure 15% loss (1,5)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And 5% between (2,5)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And 7% between (3.5)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228600" y="4572000"/>
            <a:ext cx="281939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Range </a:t>
            </a:r>
            <a:r>
              <a:rPr lang="en-US" dirty="0"/>
              <a:t>tomography gives best of analog and </a:t>
            </a:r>
            <a:r>
              <a:rPr lang="en-US" dirty="0" err="1" smtClean="0"/>
              <a:t>boolean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410200" y="3733800"/>
            <a:ext cx="2028282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P(1,4)=10</a:t>
            </a:r>
            <a:r>
              <a:rPr lang="en-US" dirty="0" smtClean="0"/>
              <a:t>% (8-10%)</a:t>
            </a:r>
            <a:endParaRPr lang="en-US" dirty="0" smtClean="0"/>
          </a:p>
          <a:p>
            <a:r>
              <a:rPr lang="en-US" dirty="0" smtClean="0"/>
              <a:t>P</a:t>
            </a:r>
            <a:r>
              <a:rPr lang="en-US" dirty="0" smtClean="0"/>
              <a:t>(4,5)</a:t>
            </a:r>
            <a:r>
              <a:rPr lang="en-US" dirty="0" smtClean="0"/>
              <a:t>=5</a:t>
            </a:r>
            <a:r>
              <a:rPr lang="en-US" dirty="0" smtClean="0"/>
              <a:t>% (5-7%)</a:t>
            </a:r>
            <a:endParaRPr lang="en-US" dirty="0" smtClean="0"/>
          </a:p>
          <a:p>
            <a:r>
              <a:rPr lang="en-US" dirty="0" smtClean="0"/>
              <a:t>P(3,4)</a:t>
            </a:r>
            <a:r>
              <a:rPr lang="en-US" dirty="0" smtClean="0"/>
              <a:t>=</a:t>
            </a:r>
            <a:r>
              <a:rPr lang="en-US" dirty="0"/>
              <a:t>2</a:t>
            </a:r>
            <a:r>
              <a:rPr lang="en-US" dirty="0" smtClean="0"/>
              <a:t>%</a:t>
            </a:r>
            <a:endParaRPr lang="en-US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1682538" y="2959100"/>
            <a:ext cx="368723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607524" y="3898900"/>
            <a:ext cx="368723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235623" y="2115066"/>
            <a:ext cx="368723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464723" y="2932668"/>
            <a:ext cx="368723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5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708240" y="2959100"/>
            <a:ext cx="30166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529453" y="2115066"/>
            <a:ext cx="30166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29453" y="3898900"/>
            <a:ext cx="30166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79900" y="2959100"/>
            <a:ext cx="30166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83683" y="2939534"/>
            <a:ext cx="30166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37" name="Straight Connector 36"/>
          <p:cNvCxnSpPr>
            <a:stCxn id="28" idx="3"/>
            <a:endCxn id="32" idx="1"/>
          </p:cNvCxnSpPr>
          <p:nvPr/>
        </p:nvCxnSpPr>
        <p:spPr>
          <a:xfrm>
            <a:off x="2051261" y="3143766"/>
            <a:ext cx="6569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2" idx="0"/>
            <a:endCxn id="33" idx="1"/>
          </p:cNvCxnSpPr>
          <p:nvPr/>
        </p:nvCxnSpPr>
        <p:spPr>
          <a:xfrm flipV="1">
            <a:off x="2859070" y="2299732"/>
            <a:ext cx="670383" cy="6593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2" idx="2"/>
            <a:endCxn id="34" idx="1"/>
          </p:cNvCxnSpPr>
          <p:nvPr/>
        </p:nvCxnSpPr>
        <p:spPr>
          <a:xfrm>
            <a:off x="2859070" y="3328432"/>
            <a:ext cx="670383" cy="7551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4" idx="3"/>
            <a:endCxn id="35" idx="2"/>
          </p:cNvCxnSpPr>
          <p:nvPr/>
        </p:nvCxnSpPr>
        <p:spPr>
          <a:xfrm flipV="1">
            <a:off x="3831113" y="3328432"/>
            <a:ext cx="599617" cy="75513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3" idx="3"/>
            <a:endCxn id="35" idx="0"/>
          </p:cNvCxnSpPr>
          <p:nvPr/>
        </p:nvCxnSpPr>
        <p:spPr>
          <a:xfrm>
            <a:off x="3831113" y="2299732"/>
            <a:ext cx="599617" cy="659368"/>
          </a:xfrm>
          <a:prstGeom prst="line">
            <a:avLst/>
          </a:prstGeom>
          <a:ln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0" idx="3"/>
            <a:endCxn id="33" idx="1"/>
          </p:cNvCxnSpPr>
          <p:nvPr/>
        </p:nvCxnSpPr>
        <p:spPr>
          <a:xfrm>
            <a:off x="2604346" y="2299732"/>
            <a:ext cx="9251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2" idx="3"/>
            <a:endCxn id="35" idx="1"/>
          </p:cNvCxnSpPr>
          <p:nvPr/>
        </p:nvCxnSpPr>
        <p:spPr>
          <a:xfrm>
            <a:off x="3009900" y="3143766"/>
            <a:ext cx="127000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5" idx="3"/>
            <a:endCxn id="36" idx="1"/>
          </p:cNvCxnSpPr>
          <p:nvPr/>
        </p:nvCxnSpPr>
        <p:spPr>
          <a:xfrm flipV="1">
            <a:off x="4581560" y="3124200"/>
            <a:ext cx="902123" cy="1956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6" idx="3"/>
            <a:endCxn id="31" idx="1"/>
          </p:cNvCxnSpPr>
          <p:nvPr/>
        </p:nvCxnSpPr>
        <p:spPr>
          <a:xfrm flipV="1">
            <a:off x="5785343" y="3117334"/>
            <a:ext cx="679380" cy="68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4" idx="3"/>
            <a:endCxn id="29" idx="1"/>
          </p:cNvCxnSpPr>
          <p:nvPr/>
        </p:nvCxnSpPr>
        <p:spPr>
          <a:xfrm>
            <a:off x="3831113" y="4083566"/>
            <a:ext cx="7764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397303" y="2787325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3962400" y="33528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715000" y="5181600"/>
            <a:ext cx="30480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match a localization event with diagnosis events</a:t>
            </a:r>
            <a:r>
              <a:rPr lang="en-US" dirty="0" smtClean="0"/>
              <a:t>, look for significant overlaps in time.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4876800" y="2819400"/>
            <a:ext cx="290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521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9366"/>
            <a:ext cx="7875984" cy="58340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200" dirty="0" err="1">
                <a:latin typeface="+mj-lt"/>
                <a:ea typeface="ヒラギノ明朝 ProN W3" charset="0"/>
                <a:cs typeface="ヒラギノ明朝 ProN W3" charset="0"/>
              </a:rPr>
              <a:t>Pythia</a:t>
            </a:r>
            <a:r>
              <a:rPr lang="en-US" sz="4200" dirty="0">
                <a:latin typeface="+mj-lt"/>
                <a:ea typeface="ヒラギノ明朝 ProN W3" charset="0"/>
                <a:cs typeface="ヒラギノ明朝 ProN W3" charset="0"/>
              </a:rPr>
              <a:t> – System </a:t>
            </a:r>
            <a:r>
              <a:rPr lang="en-US" sz="4200" dirty="0" smtClean="0">
                <a:latin typeface="+mj-lt"/>
                <a:ea typeface="ヒラギノ明朝 ProN W3" charset="0"/>
                <a:cs typeface="ヒラギノ明朝 ProN W3" charset="0"/>
              </a:rPr>
              <a:t>Architecture</a:t>
            </a:r>
            <a:endParaRPr lang="en-US" sz="4200" dirty="0">
              <a:latin typeface="+mj-lt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305800" cy="609600"/>
          </a:xfrm>
        </p:spPr>
        <p:txBody>
          <a:bodyPr>
            <a:normAutofit/>
          </a:bodyPr>
          <a:lstStyle/>
          <a:p>
            <a:pPr marL="293318" indent="0">
              <a:buNone/>
            </a:pPr>
            <a:r>
              <a:rPr lang="en-US" sz="2500" b="0" dirty="0" err="1" smtClean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Pythia</a:t>
            </a:r>
            <a:r>
              <a:rPr lang="en-US" sz="2500" b="0" dirty="0" smtClean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 </a:t>
            </a:r>
            <a:r>
              <a:rPr lang="en-US" sz="2500" b="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pulls data from </a:t>
            </a:r>
            <a:r>
              <a:rPr lang="en-US" sz="2500" b="0" dirty="0" err="1" smtClean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perfSONAR</a:t>
            </a:r>
            <a:r>
              <a:rPr lang="en-US" sz="2500" b="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 </a:t>
            </a:r>
            <a:r>
              <a:rPr lang="en-US" sz="2500" b="0" dirty="0" smtClean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(</a:t>
            </a:r>
            <a:r>
              <a:rPr lang="en-US" sz="2500" b="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OWAMP, </a:t>
            </a:r>
            <a:r>
              <a:rPr lang="en-US" sz="2500" b="0" dirty="0" err="1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traceroute</a:t>
            </a:r>
            <a:r>
              <a:rPr lang="en-US" sz="2500" b="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, ..)</a:t>
            </a:r>
          </a:p>
        </p:txBody>
      </p:sp>
      <p:sp>
        <p:nvSpPr>
          <p:cNvPr id="16387" name="Oval 4"/>
          <p:cNvSpPr>
            <a:spLocks/>
          </p:cNvSpPr>
          <p:nvPr/>
        </p:nvSpPr>
        <p:spPr bwMode="auto">
          <a:xfrm>
            <a:off x="1828800" y="1676400"/>
            <a:ext cx="473273" cy="473273"/>
          </a:xfrm>
          <a:prstGeom prst="ellipse">
            <a:avLst/>
          </a:prstGeom>
          <a:solidFill>
            <a:schemeClr val="accent1">
              <a:alpha val="61960"/>
            </a:schemeClr>
          </a:solidFill>
          <a:ln w="25400">
            <a:solidFill>
              <a:srgbClr val="63A0C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88" name="Oval 5"/>
          <p:cNvSpPr>
            <a:spLocks/>
          </p:cNvSpPr>
          <p:nvPr/>
        </p:nvSpPr>
        <p:spPr bwMode="auto">
          <a:xfrm>
            <a:off x="1828800" y="2590800"/>
            <a:ext cx="473273" cy="473273"/>
          </a:xfrm>
          <a:prstGeom prst="ellipse">
            <a:avLst/>
          </a:prstGeom>
          <a:solidFill>
            <a:schemeClr val="accent1">
              <a:alpha val="61960"/>
            </a:schemeClr>
          </a:solidFill>
          <a:ln w="25400">
            <a:solidFill>
              <a:srgbClr val="63A0C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89" name="Oval 6"/>
          <p:cNvSpPr>
            <a:spLocks/>
          </p:cNvSpPr>
          <p:nvPr/>
        </p:nvSpPr>
        <p:spPr bwMode="auto">
          <a:xfrm>
            <a:off x="1828800" y="3581400"/>
            <a:ext cx="473273" cy="473273"/>
          </a:xfrm>
          <a:prstGeom prst="ellipse">
            <a:avLst/>
          </a:prstGeom>
          <a:solidFill>
            <a:schemeClr val="accent1">
              <a:alpha val="61960"/>
            </a:schemeClr>
          </a:solidFill>
          <a:ln w="25400">
            <a:solidFill>
              <a:srgbClr val="63A0C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90" name="Oval 7"/>
          <p:cNvSpPr>
            <a:spLocks/>
          </p:cNvSpPr>
          <p:nvPr/>
        </p:nvSpPr>
        <p:spPr bwMode="auto">
          <a:xfrm>
            <a:off x="7086600" y="1676400"/>
            <a:ext cx="473273" cy="473273"/>
          </a:xfrm>
          <a:prstGeom prst="ellipse">
            <a:avLst/>
          </a:prstGeom>
          <a:solidFill>
            <a:schemeClr val="accent1">
              <a:alpha val="61960"/>
            </a:schemeClr>
          </a:solidFill>
          <a:ln w="25400">
            <a:solidFill>
              <a:srgbClr val="63A0C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91" name="Oval 8"/>
          <p:cNvSpPr>
            <a:spLocks/>
          </p:cNvSpPr>
          <p:nvPr/>
        </p:nvSpPr>
        <p:spPr bwMode="auto">
          <a:xfrm>
            <a:off x="7086600" y="2560439"/>
            <a:ext cx="473273" cy="473273"/>
          </a:xfrm>
          <a:prstGeom prst="ellipse">
            <a:avLst/>
          </a:prstGeom>
          <a:solidFill>
            <a:schemeClr val="accent1">
              <a:alpha val="61960"/>
            </a:schemeClr>
          </a:solidFill>
          <a:ln w="25400">
            <a:solidFill>
              <a:srgbClr val="63A0C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92" name="Oval 9"/>
          <p:cNvSpPr>
            <a:spLocks/>
          </p:cNvSpPr>
          <p:nvPr/>
        </p:nvSpPr>
        <p:spPr bwMode="auto">
          <a:xfrm>
            <a:off x="7086600" y="3498056"/>
            <a:ext cx="473273" cy="473273"/>
          </a:xfrm>
          <a:prstGeom prst="ellipse">
            <a:avLst/>
          </a:prstGeom>
          <a:solidFill>
            <a:schemeClr val="accent1">
              <a:alpha val="61960"/>
            </a:schemeClr>
          </a:solidFill>
          <a:ln w="25400">
            <a:solidFill>
              <a:srgbClr val="63A0C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94" name="Rectangle 11"/>
          <p:cNvSpPr>
            <a:spLocks/>
          </p:cNvSpPr>
          <p:nvPr/>
        </p:nvSpPr>
        <p:spPr bwMode="auto">
          <a:xfrm>
            <a:off x="609600" y="1752600"/>
            <a:ext cx="1127968" cy="53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 dirty="0" err="1">
                <a:cs typeface="Marker Felt" charset="0"/>
              </a:rPr>
              <a:t>T</a:t>
            </a:r>
            <a:r>
              <a:rPr lang="en-US" sz="1700" dirty="0" err="1" smtClean="0">
                <a:cs typeface="Marker Felt" charset="0"/>
              </a:rPr>
              <a:t>raceroute</a:t>
            </a:r>
            <a:endParaRPr lang="en-US" sz="1700" dirty="0">
              <a:cs typeface="Marker Felt" charset="0"/>
            </a:endParaRPr>
          </a:p>
          <a:p>
            <a:r>
              <a:rPr lang="en-US" sz="1700" dirty="0">
                <a:cs typeface="Marker Felt" charset="0"/>
              </a:rPr>
              <a:t>MA</a:t>
            </a:r>
          </a:p>
        </p:txBody>
      </p:sp>
      <p:sp>
        <p:nvSpPr>
          <p:cNvPr id="16395" name="Rectangle 12"/>
          <p:cNvSpPr>
            <a:spLocks/>
          </p:cNvSpPr>
          <p:nvPr/>
        </p:nvSpPr>
        <p:spPr bwMode="auto">
          <a:xfrm>
            <a:off x="611832" y="2609850"/>
            <a:ext cx="1049536" cy="53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 dirty="0">
                <a:cs typeface="Marker Felt" charset="0"/>
              </a:rPr>
              <a:t>OWAMP</a:t>
            </a:r>
          </a:p>
          <a:p>
            <a:r>
              <a:rPr lang="en-US" sz="1700" dirty="0">
                <a:cs typeface="Marker Felt" charset="0"/>
              </a:rPr>
              <a:t>MA 1</a:t>
            </a:r>
          </a:p>
        </p:txBody>
      </p:sp>
      <p:sp>
        <p:nvSpPr>
          <p:cNvPr id="16396" name="Rectangle 13"/>
          <p:cNvSpPr>
            <a:spLocks/>
          </p:cNvSpPr>
          <p:nvPr/>
        </p:nvSpPr>
        <p:spPr bwMode="auto">
          <a:xfrm>
            <a:off x="611832" y="3592116"/>
            <a:ext cx="973336" cy="53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 dirty="0">
                <a:cs typeface="Marker Felt" charset="0"/>
              </a:rPr>
              <a:t>OWAMP</a:t>
            </a:r>
          </a:p>
          <a:p>
            <a:r>
              <a:rPr lang="en-US" sz="1700" dirty="0">
                <a:cs typeface="Marker Felt" charset="0"/>
              </a:rPr>
              <a:t>MA 2</a:t>
            </a:r>
          </a:p>
        </p:txBody>
      </p:sp>
      <p:sp>
        <p:nvSpPr>
          <p:cNvPr id="16397" name="Rectangle 14"/>
          <p:cNvSpPr>
            <a:spLocks/>
          </p:cNvSpPr>
          <p:nvPr/>
        </p:nvSpPr>
        <p:spPr bwMode="auto">
          <a:xfrm>
            <a:off x="7848600" y="1676400"/>
            <a:ext cx="812601" cy="53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 dirty="0">
                <a:cs typeface="Marker Felt" charset="0"/>
              </a:rPr>
              <a:t>OWAMP</a:t>
            </a:r>
          </a:p>
          <a:p>
            <a:r>
              <a:rPr lang="en-US" sz="1700" dirty="0">
                <a:cs typeface="Marker Felt" charset="0"/>
              </a:rPr>
              <a:t>MA 3</a:t>
            </a:r>
          </a:p>
        </p:txBody>
      </p:sp>
      <p:sp>
        <p:nvSpPr>
          <p:cNvPr id="16398" name="Rectangle 15"/>
          <p:cNvSpPr>
            <a:spLocks/>
          </p:cNvSpPr>
          <p:nvPr/>
        </p:nvSpPr>
        <p:spPr bwMode="auto">
          <a:xfrm>
            <a:off x="7848600" y="2514600"/>
            <a:ext cx="812601" cy="53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 dirty="0">
                <a:cs typeface="Marker Felt" charset="0"/>
              </a:rPr>
              <a:t>BWCTL</a:t>
            </a:r>
          </a:p>
          <a:p>
            <a:r>
              <a:rPr lang="en-US" sz="1700" dirty="0">
                <a:cs typeface="Marker Felt" charset="0"/>
              </a:rPr>
              <a:t>MA</a:t>
            </a:r>
          </a:p>
        </p:txBody>
      </p:sp>
      <p:sp>
        <p:nvSpPr>
          <p:cNvPr id="16399" name="Rectangle 16"/>
          <p:cNvSpPr>
            <a:spLocks/>
          </p:cNvSpPr>
          <p:nvPr/>
        </p:nvSpPr>
        <p:spPr bwMode="auto">
          <a:xfrm>
            <a:off x="7848600" y="3505200"/>
            <a:ext cx="754261" cy="53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 dirty="0">
                <a:cs typeface="Marker Felt" charset="0"/>
              </a:rPr>
              <a:t>...</a:t>
            </a:r>
          </a:p>
          <a:p>
            <a:r>
              <a:rPr lang="en-US" sz="1700" dirty="0">
                <a:cs typeface="Marker Felt" charset="0"/>
              </a:rPr>
              <a:t>MA</a:t>
            </a:r>
          </a:p>
        </p:txBody>
      </p:sp>
      <p:sp>
        <p:nvSpPr>
          <p:cNvPr id="16407" name="Rectangle 24"/>
          <p:cNvSpPr>
            <a:spLocks/>
          </p:cNvSpPr>
          <p:nvPr/>
        </p:nvSpPr>
        <p:spPr bwMode="auto">
          <a:xfrm>
            <a:off x="914400" y="5306020"/>
            <a:ext cx="1549003" cy="464344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r>
              <a:rPr lang="en-US" sz="1700" dirty="0" smtClean="0">
                <a:cs typeface="Marker Felt" charset="0"/>
              </a:rPr>
              <a:t> Preprocessing</a:t>
            </a:r>
            <a:endParaRPr lang="en-US" sz="1700" dirty="0">
              <a:cs typeface="Marker Felt" charset="0"/>
            </a:endParaRPr>
          </a:p>
        </p:txBody>
      </p:sp>
      <p:sp>
        <p:nvSpPr>
          <p:cNvPr id="16408" name="Rectangle 25"/>
          <p:cNvSpPr>
            <a:spLocks/>
          </p:cNvSpPr>
          <p:nvPr/>
        </p:nvSpPr>
        <p:spPr bwMode="auto">
          <a:xfrm>
            <a:off x="2865238" y="5306020"/>
            <a:ext cx="982266" cy="464344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r>
              <a:rPr lang="en-US" sz="1700" dirty="0" smtClean="0">
                <a:cs typeface="Marker Felt" charset="0"/>
              </a:rPr>
              <a:t> Detection</a:t>
            </a:r>
            <a:endParaRPr lang="en-US" sz="1700" dirty="0">
              <a:cs typeface="Marker Felt" charset="0"/>
            </a:endParaRPr>
          </a:p>
        </p:txBody>
      </p:sp>
      <p:sp>
        <p:nvSpPr>
          <p:cNvPr id="16409" name="Rectangle 26"/>
          <p:cNvSpPr>
            <a:spLocks/>
          </p:cNvSpPr>
          <p:nvPr/>
        </p:nvSpPr>
        <p:spPr bwMode="auto">
          <a:xfrm>
            <a:off x="4267200" y="5029200"/>
            <a:ext cx="1303734" cy="464344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r>
              <a:rPr lang="en-US" sz="1700" dirty="0" smtClean="0">
                <a:cs typeface="Marker Felt" charset="0"/>
              </a:rPr>
              <a:t> Localization</a:t>
            </a:r>
            <a:endParaRPr lang="en-US" sz="1700" dirty="0">
              <a:cs typeface="Marker Felt" charset="0"/>
            </a:endParaRPr>
          </a:p>
        </p:txBody>
      </p:sp>
      <p:sp>
        <p:nvSpPr>
          <p:cNvPr id="16410" name="Rectangle 27"/>
          <p:cNvSpPr>
            <a:spLocks/>
          </p:cNvSpPr>
          <p:nvPr/>
        </p:nvSpPr>
        <p:spPr bwMode="auto">
          <a:xfrm>
            <a:off x="4267200" y="5556051"/>
            <a:ext cx="1303734" cy="464344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r>
              <a:rPr lang="en-US" sz="1700" dirty="0" smtClean="0">
                <a:cs typeface="Marker Felt" charset="0"/>
              </a:rPr>
              <a:t> Diagnosis</a:t>
            </a:r>
            <a:endParaRPr lang="en-US" sz="1700" dirty="0">
              <a:cs typeface="Marker Felt" charset="0"/>
            </a:endParaRPr>
          </a:p>
        </p:txBody>
      </p:sp>
      <p:sp>
        <p:nvSpPr>
          <p:cNvPr id="16411" name="Line 28"/>
          <p:cNvSpPr>
            <a:spLocks noChangeShapeType="1"/>
          </p:cNvSpPr>
          <p:nvPr/>
        </p:nvSpPr>
        <p:spPr bwMode="auto">
          <a:xfrm flipH="1">
            <a:off x="2454473" y="5537077"/>
            <a:ext cx="405185" cy="2232"/>
          </a:xfrm>
          <a:prstGeom prst="line">
            <a:avLst/>
          </a:prstGeom>
          <a:noFill/>
          <a:ln w="762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412" name="Line 29"/>
          <p:cNvSpPr>
            <a:spLocks noChangeShapeType="1"/>
          </p:cNvSpPr>
          <p:nvPr/>
        </p:nvSpPr>
        <p:spPr bwMode="auto">
          <a:xfrm flipH="1">
            <a:off x="3856434" y="5377457"/>
            <a:ext cx="404068" cy="1117"/>
          </a:xfrm>
          <a:prstGeom prst="line">
            <a:avLst/>
          </a:prstGeom>
          <a:noFill/>
          <a:ln w="762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413" name="Line 30"/>
          <p:cNvSpPr>
            <a:spLocks noChangeShapeType="1"/>
          </p:cNvSpPr>
          <p:nvPr/>
        </p:nvSpPr>
        <p:spPr bwMode="auto">
          <a:xfrm flipH="1">
            <a:off x="3874294" y="5672137"/>
            <a:ext cx="404068" cy="1117"/>
          </a:xfrm>
          <a:prstGeom prst="line">
            <a:avLst/>
          </a:prstGeom>
          <a:noFill/>
          <a:ln w="762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414" name="AutoShape 31"/>
          <p:cNvSpPr>
            <a:spLocks/>
          </p:cNvSpPr>
          <p:nvPr/>
        </p:nvSpPr>
        <p:spPr bwMode="auto">
          <a:xfrm>
            <a:off x="5624512" y="5216723"/>
            <a:ext cx="812602" cy="616148"/>
          </a:xfrm>
          <a:prstGeom prst="rightArrow">
            <a:avLst>
              <a:gd name="adj1" fmla="val 32000"/>
              <a:gd name="adj2" fmla="val 63768"/>
            </a:avLst>
          </a:prstGeom>
          <a:solidFill>
            <a:schemeClr val="accent1">
              <a:alpha val="61960"/>
            </a:schemeClr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6415" name="Group 34"/>
          <p:cNvGrpSpPr>
            <a:grpSpLocks/>
          </p:cNvGrpSpPr>
          <p:nvPr/>
        </p:nvGrpSpPr>
        <p:grpSpPr bwMode="auto">
          <a:xfrm>
            <a:off x="6629400" y="4876800"/>
            <a:ext cx="1669852" cy="1419820"/>
            <a:chOff x="0" y="0"/>
            <a:chExt cx="1496" cy="1272"/>
          </a:xfrm>
        </p:grpSpPr>
        <p:pic>
          <p:nvPicPr>
            <p:cNvPr id="16416" name="Picture 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0"/>
              <a:ext cx="1392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7" name="Picture 3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96" cy="1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7F0FD8-C4D8-4FC8-ACE5-C8022F3C3BA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742587" y="2438400"/>
            <a:ext cx="1263286" cy="5847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/>
              <a:t>Pythia</a:t>
            </a:r>
            <a:endParaRPr lang="en-US" sz="3200" b="1" dirty="0"/>
          </a:p>
        </p:txBody>
      </p:sp>
      <p:cxnSp>
        <p:nvCxnSpPr>
          <p:cNvPr id="6" name="Straight Arrow Connector 5"/>
          <p:cNvCxnSpPr>
            <a:stCxn id="16390" idx="2"/>
            <a:endCxn id="2" idx="3"/>
          </p:cNvCxnSpPr>
          <p:nvPr/>
        </p:nvCxnSpPr>
        <p:spPr>
          <a:xfrm flipH="1">
            <a:off x="5005873" y="1913037"/>
            <a:ext cx="2080727" cy="8177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6391" idx="2"/>
            <a:endCxn id="2" idx="3"/>
          </p:cNvCxnSpPr>
          <p:nvPr/>
        </p:nvCxnSpPr>
        <p:spPr>
          <a:xfrm flipH="1" flipV="1">
            <a:off x="5005873" y="2730788"/>
            <a:ext cx="2080727" cy="66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6392" idx="2"/>
            <a:endCxn id="2" idx="3"/>
          </p:cNvCxnSpPr>
          <p:nvPr/>
        </p:nvCxnSpPr>
        <p:spPr>
          <a:xfrm flipH="1" flipV="1">
            <a:off x="5005873" y="2730788"/>
            <a:ext cx="2080727" cy="10039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6387" idx="6"/>
            <a:endCxn id="2" idx="1"/>
          </p:cNvCxnSpPr>
          <p:nvPr/>
        </p:nvCxnSpPr>
        <p:spPr>
          <a:xfrm>
            <a:off x="2302073" y="1913037"/>
            <a:ext cx="1440514" cy="8177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6388" idx="6"/>
            <a:endCxn id="2" idx="1"/>
          </p:cNvCxnSpPr>
          <p:nvPr/>
        </p:nvCxnSpPr>
        <p:spPr>
          <a:xfrm flipV="1">
            <a:off x="2302073" y="2730788"/>
            <a:ext cx="1440514" cy="966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6389" idx="6"/>
            <a:endCxn id="2" idx="1"/>
          </p:cNvCxnSpPr>
          <p:nvPr/>
        </p:nvCxnSpPr>
        <p:spPr>
          <a:xfrm flipV="1">
            <a:off x="2302073" y="2730788"/>
            <a:ext cx="1440514" cy="10872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14400" y="4648200"/>
            <a:ext cx="205522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Bring it all together: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447800"/>
            <a:ext cx="3352799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dirty="0"/>
              <a:t>I joined the project last year because of my operational experience. </a:t>
            </a:r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>
          <a:xfrm>
            <a:off x="914400" y="152400"/>
            <a:ext cx="7358063" cy="583406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10663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4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ヒラギノ明朝 ProN W3" charset="0"/>
                <a:cs typeface="ヒラギノ明朝 ProN W3" charset="0"/>
              </a:rPr>
              <a:t>New Work</a:t>
            </a:r>
            <a:endParaRPr lang="en-US" sz="42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1" y="4953000"/>
            <a:ext cx="28956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Danny has been working on scaling and optimizing the database. Now 2.8m entries.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09800" y="2819400"/>
            <a:ext cx="30480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dirty="0" err="1" smtClean="0"/>
              <a:t>Partha</a:t>
            </a:r>
            <a:r>
              <a:rPr lang="en-US" dirty="0" smtClean="0"/>
              <a:t> implemented the detection and diagnosis on live data. Previously he had used captured </a:t>
            </a:r>
            <a:r>
              <a:rPr lang="en-US" dirty="0" err="1" smtClean="0"/>
              <a:t>owp</a:t>
            </a:r>
            <a:r>
              <a:rPr lang="en-US" dirty="0" smtClean="0"/>
              <a:t> files.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0" y="1600200"/>
            <a:ext cx="30480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dirty="0" err="1" smtClean="0"/>
              <a:t>Partha</a:t>
            </a:r>
            <a:r>
              <a:rPr lang="en-US" dirty="0" smtClean="0"/>
              <a:t> also developed some initial visualization tools. Visualization remains under development.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00600" y="4419600"/>
            <a:ext cx="3352799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Danny Lee </a:t>
            </a:r>
            <a:r>
              <a:rPr lang="en-US" dirty="0"/>
              <a:t>joined the project </a:t>
            </a:r>
            <a:r>
              <a:rPr lang="en-US" dirty="0" smtClean="0"/>
              <a:t>too and implemented the localization on live data.</a:t>
            </a:r>
            <a:endParaRPr lang="en-US" dirty="0"/>
          </a:p>
        </p:txBody>
      </p:sp>
      <p:cxnSp>
        <p:nvCxnSpPr>
          <p:cNvPr id="5" name="Curved Connector 4"/>
          <p:cNvCxnSpPr>
            <a:stCxn id="2" idx="2"/>
            <a:endCxn id="11" idx="1"/>
          </p:cNvCxnSpPr>
          <p:nvPr/>
        </p:nvCxnSpPr>
        <p:spPr>
          <a:xfrm rot="16200000" flipH="1">
            <a:off x="1495083" y="2704847"/>
            <a:ext cx="1048435" cy="38100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11" idx="3"/>
            <a:endCxn id="12" idx="2"/>
          </p:cNvCxnSpPr>
          <p:nvPr/>
        </p:nvCxnSpPr>
        <p:spPr>
          <a:xfrm flipV="1">
            <a:off x="5257800" y="2800529"/>
            <a:ext cx="1981200" cy="619036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11" idx="2"/>
            <a:endCxn id="13" idx="1"/>
          </p:cNvCxnSpPr>
          <p:nvPr/>
        </p:nvCxnSpPr>
        <p:spPr>
          <a:xfrm rot="16200000" flipH="1">
            <a:off x="3836432" y="3917097"/>
            <a:ext cx="861536" cy="106680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13" idx="2"/>
            <a:endCxn id="10" idx="2"/>
          </p:cNvCxnSpPr>
          <p:nvPr/>
        </p:nvCxnSpPr>
        <p:spPr>
          <a:xfrm rot="5400000">
            <a:off x="4305301" y="3704631"/>
            <a:ext cx="533400" cy="3809999"/>
          </a:xfrm>
          <a:prstGeom prst="curvedConnector3">
            <a:avLst>
              <a:gd name="adj1" fmla="val 142857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915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066800"/>
            <a:ext cx="3352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Times New Roman" pitchFamily="18" charset="0"/>
              </a:rPr>
              <a:t>We </a:t>
            </a:r>
            <a:r>
              <a:rPr lang="en-US" dirty="0">
                <a:cs typeface="Times New Roman" pitchFamily="18" charset="0"/>
              </a:rPr>
              <a:t>installed the </a:t>
            </a:r>
            <a:r>
              <a:rPr lang="en-US" dirty="0" err="1">
                <a:cs typeface="Times New Roman" pitchFamily="18" charset="0"/>
              </a:rPr>
              <a:t>Pythia</a:t>
            </a:r>
            <a:r>
              <a:rPr lang="en-US" dirty="0">
                <a:cs typeface="Times New Roman" pitchFamily="18" charset="0"/>
              </a:rPr>
              <a:t> agent code on hosts in the GAMMON project, 15 machines on multiple networks around Georgia. </a:t>
            </a:r>
            <a:endParaRPr lang="en-US" strike="sngStrike" dirty="0">
              <a:cs typeface="Times New Roman" pitchFamily="18" charset="0"/>
            </a:endParaRPr>
          </a:p>
        </p:txBody>
      </p:sp>
      <p:pic>
        <p:nvPicPr>
          <p:cNvPr id="4" name="Picture 3" descr="n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838200"/>
            <a:ext cx="4318678" cy="4953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0" y="4495800"/>
            <a:ext cx="21021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The Georgia Measurement and Monitoring (GAMMON) project studies network and application performance between K-12 school districts. </a:t>
            </a:r>
            <a:r>
              <a:rPr lang="en-US" sz="1000" dirty="0"/>
              <a:t>G</a:t>
            </a:r>
            <a:r>
              <a:rPr lang="en-US" sz="1000" dirty="0" smtClean="0"/>
              <a:t>reen represents districts with servers, blue are districts that have expressed willingness to host a server, and yellow is targeted for the next phase of deployment.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2438400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Georgia does not have an education network serving schools. AT&amp;T provide connectivity for most districts but GAMMON sites have 8 different service providers. </a:t>
            </a:r>
            <a:endParaRPr lang="en-US" dirty="0"/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>
          <a:xfrm>
            <a:off x="914400" y="152400"/>
            <a:ext cx="7358063" cy="583406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10663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4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ヒラギノ明朝 ProN W3" charset="0"/>
                <a:cs typeface="ヒラギノ明朝 ProN W3" charset="0"/>
              </a:rPr>
              <a:t>Our </a:t>
            </a:r>
            <a:r>
              <a:rPr lang="en-US" sz="4200" dirty="0" err="1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ヒラギノ明朝 ProN W3" charset="0"/>
                <a:cs typeface="ヒラギノ明朝 ProN W3" charset="0"/>
              </a:rPr>
              <a:t>Testbed</a:t>
            </a:r>
            <a:r>
              <a:rPr lang="en-US" sz="4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ヒラギノ明朝 ProN W3" charset="0"/>
                <a:cs typeface="ヒラギノ明朝 ProN W3" charset="0"/>
              </a:rPr>
              <a:t> - GAMMON</a:t>
            </a:r>
            <a:endParaRPr lang="en-US" sz="42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ヒラギノ明朝 ProN W3" charset="0"/>
              <a:cs typeface="ヒラギノ明朝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747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Front-End Visualization</a:t>
            </a:r>
            <a:endParaRPr lang="en-US" dirty="0"/>
          </a:p>
        </p:txBody>
      </p:sp>
      <p:pic>
        <p:nvPicPr>
          <p:cNvPr id="4" name="Picture 3" descr="event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7118"/>
            <a:ext cx="3287889" cy="1539330"/>
          </a:xfrm>
          <a:prstGeom prst="rect">
            <a:avLst/>
          </a:prstGeom>
        </p:spPr>
      </p:pic>
      <p:pic>
        <p:nvPicPr>
          <p:cNvPr id="5" name="Picture 4" descr="partha - diagnosi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11" y="4201108"/>
            <a:ext cx="3276599" cy="1523768"/>
          </a:xfrm>
          <a:prstGeom prst="rect">
            <a:avLst/>
          </a:prstGeom>
        </p:spPr>
      </p:pic>
      <p:pic>
        <p:nvPicPr>
          <p:cNvPr id="6" name="Picture 5" descr="heatmap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648" y="3429000"/>
            <a:ext cx="2724352" cy="2808111"/>
          </a:xfrm>
          <a:prstGeom prst="rect">
            <a:avLst/>
          </a:prstGeom>
        </p:spPr>
      </p:pic>
      <p:pic>
        <p:nvPicPr>
          <p:cNvPr id="7" name="Picture 6" descr="partha - composition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782" y="1538176"/>
            <a:ext cx="4168473" cy="2036939"/>
          </a:xfrm>
          <a:prstGeom prst="rect">
            <a:avLst/>
          </a:prstGeom>
        </p:spPr>
      </p:pic>
      <p:pic>
        <p:nvPicPr>
          <p:cNvPr id="8" name="Picture 7" descr="partha - type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498" y="3683000"/>
            <a:ext cx="2851150" cy="21844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7F0FD8-C4D8-4FC8-ACE5-C8022F3C3BA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96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eatma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8305800" cy="32188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Heatmap</a:t>
            </a:r>
            <a:r>
              <a:rPr lang="en-US" dirty="0" smtClean="0"/>
              <a:t> Table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4876800"/>
            <a:ext cx="206164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Filter diagnosis type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61359" y="5502513"/>
            <a:ext cx="122544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time frame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8" idx="0"/>
          </p:cNvCxnSpPr>
          <p:nvPr/>
        </p:nvCxnSpPr>
        <p:spPr>
          <a:xfrm flipH="1" flipV="1">
            <a:off x="8001000" y="2667000"/>
            <a:ext cx="73080" cy="2835513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0"/>
          </p:cNvCxnSpPr>
          <p:nvPr/>
        </p:nvCxnSpPr>
        <p:spPr>
          <a:xfrm flipV="1">
            <a:off x="6441023" y="2971800"/>
            <a:ext cx="416977" cy="19050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124200" y="990600"/>
            <a:ext cx="533400" cy="3429000"/>
          </a:xfrm>
          <a:prstGeom prst="ellipse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486400" y="990600"/>
            <a:ext cx="533400" cy="3429000"/>
          </a:xfrm>
          <a:prstGeom prst="ellipse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7F0FD8-C4D8-4FC8-ACE5-C8022F3C3BA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4419600"/>
            <a:ext cx="4775666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of 1,380,318 events in February: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/>
              <a:t>EndHostNoise</a:t>
            </a:r>
            <a:r>
              <a:rPr lang="en-US" dirty="0"/>
              <a:t> </a:t>
            </a:r>
            <a:r>
              <a:rPr lang="en-US" dirty="0" smtClean="0"/>
              <a:t>751,294 (54%)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does </a:t>
            </a:r>
            <a:r>
              <a:rPr lang="en-US" dirty="0"/>
              <a:t>not seem to be related to </a:t>
            </a:r>
            <a:r>
              <a:rPr lang="en-US" dirty="0" smtClean="0"/>
              <a:t>hardware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/>
              <a:t>DelayCorrelatedLoss</a:t>
            </a:r>
            <a:r>
              <a:rPr lang="en-US" dirty="0"/>
              <a:t> </a:t>
            </a:r>
            <a:r>
              <a:rPr lang="en-US" dirty="0" smtClean="0"/>
              <a:t>218,725 (16%)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/>
              <a:t>RandomLoss</a:t>
            </a:r>
            <a:r>
              <a:rPr lang="en-US" dirty="0"/>
              <a:t> </a:t>
            </a:r>
            <a:r>
              <a:rPr lang="en-US" dirty="0" smtClean="0"/>
              <a:t>114,860 (8%)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Unknown </a:t>
            </a:r>
            <a:r>
              <a:rPr lang="en-US" dirty="0" smtClean="0"/>
              <a:t>93,185 (7%)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57867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History</a:t>
            </a:r>
            <a:endParaRPr lang="en-US" dirty="0"/>
          </a:p>
        </p:txBody>
      </p:sp>
      <p:pic>
        <p:nvPicPr>
          <p:cNvPr id="4" name="Picture 3" descr="warren - diagnos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8252339" cy="457331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0" y="3697112"/>
            <a:ext cx="8709539" cy="352778"/>
          </a:xfrm>
          <a:prstGeom prst="ellipse">
            <a:avLst/>
          </a:prstGeom>
          <a:solidFill>
            <a:srgbClr val="FF0000">
              <a:alpha val="5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0" y="4543778"/>
            <a:ext cx="8709539" cy="366889"/>
          </a:xfrm>
          <a:prstGeom prst="ellipse">
            <a:avLst/>
          </a:prstGeom>
          <a:solidFill>
            <a:srgbClr val="FF0000">
              <a:alpha val="5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9104" y="5791200"/>
            <a:ext cx="909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ntention was to track long-term trends, find issues that may otherwise disappear in the noise.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7F0FD8-C4D8-4FC8-ACE5-C8022F3C3BA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77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ocalization</a:t>
            </a:r>
            <a:endParaRPr lang="en-US" dirty="0"/>
          </a:p>
        </p:txBody>
      </p:sp>
      <p:pic>
        <p:nvPicPr>
          <p:cNvPr id="4" name="Content Placeholder 3" descr="localization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33" t="2" r="-1" b="-7750"/>
          <a:stretch/>
        </p:blipFill>
        <p:spPr>
          <a:xfrm>
            <a:off x="-268111" y="1295400"/>
            <a:ext cx="9412111" cy="4905022"/>
          </a:xfrm>
        </p:spPr>
      </p:pic>
      <p:sp>
        <p:nvSpPr>
          <p:cNvPr id="5" name="TextBox 4"/>
          <p:cNvSpPr txBox="1"/>
          <p:nvPr/>
        </p:nvSpPr>
        <p:spPr>
          <a:xfrm>
            <a:off x="7083778" y="1600200"/>
            <a:ext cx="204586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End host at Dawson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161766" y="1969532"/>
            <a:ext cx="525034" cy="13832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7F0FD8-C4D8-4FC8-ACE5-C8022F3C3BA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91200" y="5105400"/>
            <a:ext cx="311290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Brighter means more problems</a:t>
            </a:r>
            <a:endParaRPr lang="en-US" dirty="0"/>
          </a:p>
        </p:txBody>
      </p:sp>
      <p:cxnSp>
        <p:nvCxnSpPr>
          <p:cNvPr id="10" name="Straight Arrow Connector 9"/>
          <p:cNvCxnSpPr>
            <a:stCxn id="9" idx="0"/>
          </p:cNvCxnSpPr>
          <p:nvPr/>
        </p:nvCxnSpPr>
        <p:spPr>
          <a:xfrm flipH="1" flipV="1">
            <a:off x="5867400" y="3429000"/>
            <a:ext cx="1480251" cy="1676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 flipV="1">
            <a:off x="4724400" y="5029200"/>
            <a:ext cx="1066800" cy="2608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1"/>
          </p:cNvCxnSpPr>
          <p:nvPr/>
        </p:nvCxnSpPr>
        <p:spPr>
          <a:xfrm flipH="1" flipV="1">
            <a:off x="5105400" y="4724400"/>
            <a:ext cx="685800" cy="565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1"/>
          </p:cNvCxnSpPr>
          <p:nvPr/>
        </p:nvCxnSpPr>
        <p:spPr>
          <a:xfrm flipH="1" flipV="1">
            <a:off x="3886200" y="5257800"/>
            <a:ext cx="1905000" cy="322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928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 Cause</a:t>
            </a:r>
            <a:endParaRPr lang="en-US" dirty="0"/>
          </a:p>
        </p:txBody>
      </p:sp>
      <p:pic>
        <p:nvPicPr>
          <p:cNvPr id="8" name="Picture 7" descr="Pie_Frankli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4419600" cy="2710930"/>
          </a:xfrm>
          <a:prstGeom prst="rect">
            <a:avLst/>
          </a:prstGeom>
        </p:spPr>
      </p:pic>
      <p:pic>
        <p:nvPicPr>
          <p:cNvPr id="9" name="Picture 8" descr="Pie_Rabu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762000"/>
            <a:ext cx="4419600" cy="2710929"/>
          </a:xfrm>
          <a:prstGeom prst="rect">
            <a:avLst/>
          </a:prstGeom>
        </p:spPr>
      </p:pic>
      <p:pic>
        <p:nvPicPr>
          <p:cNvPr id="10" name="Picture 9" descr="Pie_Stewa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505200"/>
            <a:ext cx="4495800" cy="2757670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7F0FD8-C4D8-4FC8-ACE5-C8022F3C3BA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76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358063" cy="58340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200" dirty="0" smtClean="0">
                <a:latin typeface="+mj-lt"/>
                <a:ea typeface="ヒラギノ明朝 ProN W3" charset="0"/>
                <a:cs typeface="ヒラギノ明朝 ProN W3" charset="0"/>
              </a:rPr>
              <a:t>Basics</a:t>
            </a:r>
            <a:endParaRPr lang="en-US" sz="4200" dirty="0">
              <a:latin typeface="+mj-lt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7142560" cy="430768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0" dirty="0" err="1" smtClean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Pythia</a:t>
            </a:r>
            <a:r>
              <a:rPr lang="en-US" sz="2800" b="0" dirty="0" smtClean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 </a:t>
            </a:r>
            <a:r>
              <a:rPr lang="en-US" sz="2800" b="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is a </a:t>
            </a:r>
            <a:r>
              <a:rPr lang="en-US" sz="2800" b="0" dirty="0">
                <a:solidFill>
                  <a:srgbClr val="2B4714"/>
                </a:solidFill>
                <a:ea typeface="ヒラギノ明朝 ProN W3" charset="0"/>
                <a:cs typeface="ヒラギノ明朝 ProN W3" charset="0"/>
              </a:rPr>
              <a:t>data-analysis </a:t>
            </a:r>
            <a:r>
              <a:rPr lang="en-US" sz="2800" b="0" dirty="0" smtClean="0">
                <a:solidFill>
                  <a:srgbClr val="2B4714"/>
                </a:solidFill>
                <a:ea typeface="ヒラギノ明朝 ProN W3" charset="0"/>
                <a:cs typeface="ヒラギノ明朝 ProN W3" charset="0"/>
              </a:rPr>
              <a:t>tool.</a:t>
            </a:r>
          </a:p>
          <a:p>
            <a:pPr lvl="1"/>
            <a:r>
              <a:rPr lang="en-US" sz="2400" dirty="0" smtClean="0">
                <a:solidFill>
                  <a:srgbClr val="2B4714"/>
                </a:solidFill>
                <a:ea typeface="ヒラギノ明朝 ProN W3" charset="0"/>
                <a:cs typeface="ヒラギノ明朝 ProN W3" charset="0"/>
              </a:rPr>
              <a:t>We will talk mostly about the implementation using </a:t>
            </a:r>
            <a:r>
              <a:rPr lang="en-US" sz="2400" dirty="0" err="1" smtClean="0">
                <a:solidFill>
                  <a:srgbClr val="2B4714"/>
                </a:solidFill>
                <a:ea typeface="ヒラギノ明朝 ProN W3" charset="0"/>
                <a:cs typeface="ヒラギノ明朝 ProN W3" charset="0"/>
              </a:rPr>
              <a:t>perfSONAR</a:t>
            </a:r>
            <a:r>
              <a:rPr lang="en-US" sz="2400" dirty="0" smtClean="0">
                <a:solidFill>
                  <a:srgbClr val="2B4714"/>
                </a:solidFill>
                <a:ea typeface="ヒラギノ明朝 ProN W3" charset="0"/>
                <a:cs typeface="ヒラギノ明朝 ProN W3" charset="0"/>
              </a:rPr>
              <a:t> data</a:t>
            </a:r>
          </a:p>
          <a:p>
            <a:pPr lvl="1"/>
            <a:r>
              <a:rPr lang="en-US" sz="2400" b="0" dirty="0" smtClean="0">
                <a:solidFill>
                  <a:srgbClr val="2B4714"/>
                </a:solidFill>
                <a:ea typeface="ヒラギノ明朝 ProN W3" charset="0"/>
                <a:cs typeface="ヒラギノ明朝 ProN W3" charset="0"/>
              </a:rPr>
              <a:t>Other active measurements could be used</a:t>
            </a:r>
          </a:p>
          <a:p>
            <a:pPr lvl="1"/>
            <a:r>
              <a:rPr lang="en-US" sz="2400" dirty="0" err="1" smtClean="0">
                <a:solidFill>
                  <a:schemeClr val="tx1"/>
                </a:solidFill>
              </a:rPr>
              <a:t>Pythia</a:t>
            </a:r>
            <a:r>
              <a:rPr lang="en-US" sz="2400" dirty="0" smtClean="0">
                <a:solidFill>
                  <a:schemeClr val="tx1"/>
                </a:solidFill>
              </a:rPr>
              <a:t> does not use </a:t>
            </a:r>
            <a:r>
              <a:rPr lang="en-US" sz="2400" dirty="0" err="1" smtClean="0">
                <a:solidFill>
                  <a:schemeClr val="tx1"/>
                </a:solidFill>
              </a:rPr>
              <a:t>NetFlow</a:t>
            </a:r>
            <a:r>
              <a:rPr lang="en-US" sz="2400" dirty="0" smtClean="0">
                <a:solidFill>
                  <a:schemeClr val="tx1"/>
                </a:solidFill>
              </a:rPr>
              <a:t>, SNMP, </a:t>
            </a:r>
            <a:r>
              <a:rPr lang="en-US" sz="2400" dirty="0" err="1" smtClean="0">
                <a:solidFill>
                  <a:schemeClr val="tx1"/>
                </a:solidFill>
              </a:rPr>
              <a:t>syslogs</a:t>
            </a:r>
            <a:r>
              <a:rPr lang="en-US" sz="2400" dirty="0" smtClean="0">
                <a:solidFill>
                  <a:schemeClr val="tx1"/>
                </a:solidFill>
              </a:rPr>
              <a:t> or customer trouble tickets.</a:t>
            </a:r>
            <a:endParaRPr lang="en-US" sz="2400" b="0" dirty="0" smtClean="0">
              <a:solidFill>
                <a:schemeClr val="tx1"/>
              </a:solidFill>
              <a:ea typeface="ヒラギノ明朝 ProN W3" charset="0"/>
              <a:cs typeface="ヒラギノ明朝 ProN W3" charset="0"/>
            </a:endParaRPr>
          </a:p>
          <a:p>
            <a:r>
              <a:rPr lang="en-US" sz="2800" b="0" dirty="0" smtClean="0">
                <a:solidFill>
                  <a:srgbClr val="2B4714"/>
                </a:solidFill>
                <a:ea typeface="ヒラギノ明朝 ProN W3" charset="0"/>
                <a:cs typeface="ヒラギノ明朝 ProN W3" charset="0"/>
              </a:rPr>
              <a:t>Our </a:t>
            </a:r>
            <a:r>
              <a:rPr lang="en-US" sz="2800" b="0" dirty="0">
                <a:solidFill>
                  <a:srgbClr val="2B4714"/>
                </a:solidFill>
                <a:ea typeface="ヒラギノ明朝 ProN W3" charset="0"/>
                <a:cs typeface="ヒラギノ明朝 ProN W3" charset="0"/>
              </a:rPr>
              <a:t>focus: </a:t>
            </a:r>
            <a:r>
              <a:rPr lang="en-US" sz="2800" b="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performance </a:t>
            </a:r>
            <a:r>
              <a:rPr lang="en-US" sz="2800" b="0" dirty="0" smtClean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problems.</a:t>
            </a:r>
          </a:p>
          <a:p>
            <a:r>
              <a:rPr lang="en-US" sz="2800" b="0" dirty="0" smtClean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Objectives</a:t>
            </a:r>
            <a:r>
              <a:rPr lang="en-US" sz="2800" b="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: detection, localization, </a:t>
            </a:r>
            <a:r>
              <a:rPr lang="en-US" sz="2800" b="0" dirty="0" smtClean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diagnosis.</a:t>
            </a:r>
            <a:endParaRPr lang="en-US" sz="2600" b="0" dirty="0" smtClean="0">
              <a:solidFill>
                <a:srgbClr val="000000"/>
              </a:solidFill>
              <a:ea typeface="ヒラギノ明朝 ProN W3" charset="0"/>
              <a:cs typeface="ヒラギノ明朝 ProN W3" charset="0"/>
            </a:endParaRPr>
          </a:p>
          <a:p>
            <a:r>
              <a:rPr lang="en-US" sz="2800" b="0" dirty="0" smtClean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Funded </a:t>
            </a:r>
            <a:r>
              <a:rPr lang="en-US" sz="2800" b="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by DoE: started Sep/</a:t>
            </a:r>
            <a:r>
              <a:rPr lang="en-US" sz="2800" b="0" dirty="0" smtClean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2011.</a:t>
            </a:r>
            <a:endParaRPr lang="en-US" sz="2800" b="0" dirty="0">
              <a:solidFill>
                <a:srgbClr val="000000"/>
              </a:solidFill>
              <a:ea typeface="ヒラギノ明朝 ProN W3" charset="0"/>
              <a:cs typeface="ヒラギノ明朝 ProN W3" charset="0"/>
            </a:endParaRPr>
          </a:p>
          <a:p>
            <a:endParaRPr lang="en-US" sz="28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7F0FD8-C4D8-4FC8-ACE5-C8022F3C3BA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358063" cy="58340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200" dirty="0" smtClean="0">
                <a:latin typeface="+mj-lt"/>
                <a:ea typeface="ヒラギノ明朝 ProN W3" charset="0"/>
                <a:cs typeface="ヒラギノ明朝 ProN W3" charset="0"/>
              </a:rPr>
              <a:t>Summary: Work In Progress</a:t>
            </a:r>
            <a:endParaRPr lang="en-US" sz="4200" dirty="0">
              <a:latin typeface="+mj-lt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382000" cy="3962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0" dirty="0" smtClean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Last </a:t>
            </a:r>
            <a:r>
              <a:rPr lang="en-US" sz="2800" b="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year, Constantine reported that we </a:t>
            </a:r>
            <a:r>
              <a:rPr lang="en-US" sz="2800" b="0" dirty="0" smtClean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would: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Diagnose </a:t>
            </a:r>
            <a:r>
              <a:rPr lang="en-US" sz="240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more performance problems and improve existing tests </a:t>
            </a:r>
            <a:r>
              <a:rPr lang="en-US" sz="2400" dirty="0" smtClean="0">
                <a:solidFill>
                  <a:srgbClr val="000000"/>
                </a:solidFill>
                <a:ea typeface="Zapf Dingbats"/>
                <a:cs typeface="Zapf Dingbats"/>
                <a:sym typeface="Zapf Dingbats"/>
              </a:rPr>
              <a:t>✔</a:t>
            </a:r>
            <a:endParaRPr lang="en-US" sz="2400" dirty="0" smtClean="0">
              <a:solidFill>
                <a:srgbClr val="000000"/>
              </a:solidFill>
              <a:ea typeface="ヒラギノ明朝 ProN W3" charset="0"/>
              <a:cs typeface="ヒラギノ明朝 ProN W3" charset="0"/>
              <a:sym typeface="Zapf Dingbats"/>
            </a:endParaRPr>
          </a:p>
          <a:p>
            <a:pPr lvl="1"/>
            <a:r>
              <a:rPr lang="en-US" sz="2400" dirty="0" smtClean="0">
                <a:solidFill>
                  <a:srgbClr val="A40800"/>
                </a:solidFill>
                <a:ea typeface="ヒラギノ明朝 ProN W3" charset="0"/>
                <a:cs typeface="ヒラギノ明朝 ProN W3" charset="0"/>
              </a:rPr>
              <a:t>Unsupervised </a:t>
            </a:r>
            <a:r>
              <a:rPr lang="en-US" sz="2400" dirty="0">
                <a:solidFill>
                  <a:srgbClr val="A40800"/>
                </a:solidFill>
                <a:ea typeface="ヒラギノ明朝 ProN W3" charset="0"/>
                <a:cs typeface="ヒラギノ明朝 ProN W3" charset="0"/>
              </a:rPr>
              <a:t>clustering</a:t>
            </a:r>
            <a:r>
              <a:rPr lang="en-US" sz="240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 to identify </a:t>
            </a:r>
            <a:r>
              <a:rPr lang="en-US" sz="2400" dirty="0">
                <a:solidFill>
                  <a:srgbClr val="A40800"/>
                </a:solidFill>
                <a:ea typeface="ヒラギノ明朝 ProN W3" charset="0"/>
                <a:cs typeface="ヒラギノ明朝 ProN W3" charset="0"/>
              </a:rPr>
              <a:t>unknown</a:t>
            </a:r>
            <a:r>
              <a:rPr lang="en-US" sz="240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events </a:t>
            </a:r>
            <a:r>
              <a:rPr lang="en-US" sz="2400" dirty="0" smtClean="0">
                <a:solidFill>
                  <a:srgbClr val="00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2400" dirty="0" smtClean="0">
              <a:solidFill>
                <a:srgbClr val="000000"/>
              </a:solidFill>
              <a:ea typeface="ヒラギノ明朝 ProN W3" charset="0"/>
              <a:cs typeface="ヒラギノ明朝 ProN W3" charset="0"/>
            </a:endParaRPr>
          </a:p>
          <a:p>
            <a:pPr lvl="1"/>
            <a:r>
              <a:rPr lang="en-US" sz="2400" dirty="0" smtClean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Open</a:t>
            </a:r>
            <a:r>
              <a:rPr lang="en-US" sz="240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-source system implementation of </a:t>
            </a:r>
            <a:r>
              <a:rPr lang="en-US" sz="2400" dirty="0">
                <a:solidFill>
                  <a:srgbClr val="3F691E"/>
                </a:solidFill>
                <a:ea typeface="ヒラギノ明朝 ProN W3" charset="0"/>
                <a:cs typeface="ヒラギノ明朝 ProN W3" charset="0"/>
              </a:rPr>
              <a:t>Detection, localization, diagnosis with a real-time data collection framework on </a:t>
            </a:r>
            <a:r>
              <a:rPr lang="en-US" sz="2400" dirty="0" err="1">
                <a:solidFill>
                  <a:srgbClr val="A40800"/>
                </a:solidFill>
                <a:ea typeface="ヒラギノ明朝 ProN W3" charset="0"/>
                <a:cs typeface="ヒラギノ明朝 ProN W3" charset="0"/>
              </a:rPr>
              <a:t>ESnet</a:t>
            </a:r>
            <a:r>
              <a:rPr lang="en-US" sz="2400" dirty="0">
                <a:solidFill>
                  <a:srgbClr val="A40800"/>
                </a:solidFill>
                <a:ea typeface="ヒラギノ明朝 ProN W3" charset="0"/>
                <a:cs typeface="ヒラギノ明朝 ProN W3" charset="0"/>
              </a:rPr>
              <a:t>, I2, PL-</a:t>
            </a:r>
            <a:r>
              <a:rPr lang="en-US" sz="2400" dirty="0" err="1">
                <a:solidFill>
                  <a:srgbClr val="A40800"/>
                </a:solidFill>
                <a:ea typeface="ヒラギノ明朝 ProN W3" charset="0"/>
                <a:cs typeface="ヒラギノ明朝 ProN W3" charset="0"/>
              </a:rPr>
              <a:t>testbed</a:t>
            </a:r>
            <a:r>
              <a:rPr lang="en-US" sz="2400" dirty="0">
                <a:solidFill>
                  <a:srgbClr val="A40800"/>
                </a:solidFill>
                <a:ea typeface="ヒラギノ明朝 ProN W3" charset="0"/>
                <a:cs typeface="ヒラギノ明朝 ProN W3" charset="0"/>
              </a:rPr>
              <a:t>, broadband networks </a:t>
            </a:r>
            <a:r>
              <a:rPr lang="en-US" sz="2400" dirty="0" smtClean="0">
                <a:solidFill>
                  <a:schemeClr val="tx1"/>
                </a:solidFill>
                <a:ea typeface="Zapf Dingbats"/>
                <a:cs typeface="Zapf Dingbats"/>
                <a:sym typeface="Zapf Dingbats"/>
              </a:rPr>
              <a:t>✔</a:t>
            </a:r>
            <a:endParaRPr lang="en-US" sz="2400" dirty="0" smtClean="0">
              <a:solidFill>
                <a:schemeClr val="tx1"/>
              </a:solidFill>
              <a:ea typeface="ヒラギノ明朝 ProN W3" charset="0"/>
              <a:cs typeface="ヒラギノ明朝 ProN W3" charset="0"/>
              <a:sym typeface="Zapf Dingbats"/>
            </a:endParaRPr>
          </a:p>
          <a:p>
            <a:pPr lvl="1"/>
            <a:r>
              <a:rPr lang="en-US" sz="2400" dirty="0" smtClean="0">
                <a:solidFill>
                  <a:srgbClr val="3F691E"/>
                </a:solidFill>
                <a:ea typeface="ヒラギノ明朝 ProN W3" charset="0"/>
                <a:cs typeface="ヒラギノ明朝 ProN W3" charset="0"/>
              </a:rPr>
              <a:t>Create </a:t>
            </a:r>
            <a:r>
              <a:rPr lang="en-US" sz="2400" dirty="0">
                <a:solidFill>
                  <a:srgbClr val="3F691E"/>
                </a:solidFill>
                <a:ea typeface="ヒラギノ明朝 ProN W3" charset="0"/>
                <a:cs typeface="ヒラギノ明朝 ProN W3" charset="0"/>
              </a:rPr>
              <a:t>front-end for users/operators </a:t>
            </a:r>
            <a:r>
              <a:rPr lang="en-US" sz="2400" dirty="0" smtClean="0">
                <a:solidFill>
                  <a:srgbClr val="000000"/>
                </a:solidFill>
                <a:ea typeface="Zapf Dingbats"/>
                <a:cs typeface="Zapf Dingbats"/>
                <a:sym typeface="Zapf Dingbats"/>
              </a:rPr>
              <a:t>✔</a:t>
            </a:r>
          </a:p>
          <a:p>
            <a:pPr lvl="2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front-end is viewable at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pythia.cc.gatech.edu</a:t>
            </a:r>
            <a:endParaRPr lang="en-US" sz="2400" dirty="0">
              <a:solidFill>
                <a:srgbClr val="000000"/>
              </a:solidFill>
              <a:ea typeface="ヒラギノ明朝 ProN W3" charset="0"/>
              <a:cs typeface="ヒラギノ明朝 ProN W3" charset="0"/>
            </a:endParaRPr>
          </a:p>
          <a:p>
            <a:endParaRPr lang="en-US" b="0" dirty="0" smtClean="0">
              <a:solidFill>
                <a:srgbClr val="000000"/>
              </a:solidFill>
              <a:cs typeface="Times New Roman"/>
              <a:sym typeface="Myriad Pro" charset="0"/>
            </a:endParaRPr>
          </a:p>
          <a:p>
            <a:endParaRPr lang="en-US" b="0" dirty="0">
              <a:solidFill>
                <a:srgbClr val="000000"/>
              </a:solidFill>
              <a:latin typeface="Comic Sans MS" charset="0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7F0FD8-C4D8-4FC8-ACE5-C8022F3C3BA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4800" y="4800600"/>
            <a:ext cx="8382000" cy="1371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rgbClr val="367317"/>
                </a:solidFill>
                <a:latin typeface="+mn-lt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 smtClean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Other Achievements</a:t>
            </a:r>
          </a:p>
          <a:p>
            <a:pPr lvl="1"/>
            <a:r>
              <a:rPr lang="en-US" sz="2600" b="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Contributed to </a:t>
            </a:r>
            <a:r>
              <a:rPr lang="en-US" sz="2600" b="0" dirty="0" err="1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owamp</a:t>
            </a:r>
            <a:r>
              <a:rPr lang="en-US" sz="2600" b="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 source</a:t>
            </a:r>
          </a:p>
          <a:p>
            <a:pPr lvl="1"/>
            <a:r>
              <a:rPr lang="en-US" sz="2600" b="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Packaged </a:t>
            </a:r>
            <a:r>
              <a:rPr lang="en-US" sz="2600" b="0" dirty="0" err="1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pythia</a:t>
            </a:r>
            <a:r>
              <a:rPr lang="en-US" sz="2600" b="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-agent for easy </a:t>
            </a:r>
            <a:r>
              <a:rPr lang="en-US" sz="2600" b="0" dirty="0" smtClean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install</a:t>
            </a:r>
            <a:endParaRPr lang="en-US" sz="2000" dirty="0" smtClean="0">
              <a:solidFill>
                <a:srgbClr val="000000"/>
              </a:solidFill>
              <a:ea typeface="ヒラギノ明朝 ProN W3" charset="0"/>
              <a:cs typeface="ヒラギノ明朝 ProN W3" charset="0"/>
              <a:sym typeface="Zapf Dingbats"/>
            </a:endParaRPr>
          </a:p>
          <a:p>
            <a:endParaRPr lang="en-US" b="0" dirty="0" smtClean="0">
              <a:solidFill>
                <a:srgbClr val="000000"/>
              </a:solidFill>
              <a:cs typeface="Times New Roman"/>
              <a:sym typeface="Myriad Pro" charset="0"/>
            </a:endParaRPr>
          </a:p>
          <a:p>
            <a:endParaRPr lang="en-US" b="0" dirty="0">
              <a:solidFill>
                <a:srgbClr val="000000"/>
              </a:solidFill>
              <a:latin typeface="Comic Sans MS" charset="0"/>
              <a:ea typeface="ヒラギノ明朝 ProN W3" charset="0"/>
              <a:cs typeface="ヒラギノ明朝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10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358063" cy="58340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200" dirty="0" smtClean="0">
                <a:latin typeface="+mj-lt"/>
                <a:ea typeface="ヒラギノ明朝 ProN W3" charset="0"/>
                <a:cs typeface="ヒラギノ明朝 ProN W3" charset="0"/>
              </a:rPr>
              <a:t>Further Work</a:t>
            </a:r>
            <a:endParaRPr lang="en-US" sz="4200" dirty="0">
              <a:latin typeface="+mj-lt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1"/>
            <a:ext cx="7772400" cy="4648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2800" b="0" dirty="0" smtClean="0">
                <a:cs typeface="Times New Roman" pitchFamily="18" charset="0"/>
              </a:rPr>
              <a:t>Further Deployment</a:t>
            </a:r>
          </a:p>
          <a:p>
            <a:pPr lvl="1"/>
            <a:r>
              <a:rPr lang="en-US" sz="2600" dirty="0" smtClean="0">
                <a:cs typeface="Times New Roman" pitchFamily="18" charset="0"/>
              </a:rPr>
              <a:t>ESNET</a:t>
            </a:r>
          </a:p>
          <a:p>
            <a:pPr lvl="1"/>
            <a:r>
              <a:rPr lang="en-US" sz="2600" b="0" dirty="0" smtClean="0">
                <a:cs typeface="Times New Roman" pitchFamily="18" charset="0"/>
              </a:rPr>
              <a:t>Internet2</a:t>
            </a:r>
          </a:p>
          <a:p>
            <a:pPr lvl="1"/>
            <a:r>
              <a:rPr lang="en-US" sz="2600" dirty="0" smtClean="0">
                <a:cs typeface="Times New Roman" pitchFamily="18" charset="0"/>
              </a:rPr>
              <a:t>Others</a:t>
            </a:r>
          </a:p>
          <a:p>
            <a:r>
              <a:rPr lang="en-US" sz="3000" b="0" dirty="0" smtClean="0">
                <a:cs typeface="Times New Roman" pitchFamily="18" charset="0"/>
              </a:rPr>
              <a:t>Continue to improve near-real time analysis.</a:t>
            </a:r>
          </a:p>
          <a:p>
            <a:r>
              <a:rPr lang="en-US" sz="3000" b="0" dirty="0" smtClean="0">
                <a:cs typeface="Times New Roman" pitchFamily="18" charset="0"/>
              </a:rPr>
              <a:t>Continue to improve front-end performance.</a:t>
            </a:r>
          </a:p>
          <a:p>
            <a:r>
              <a:rPr lang="en-US" sz="3200" b="0" dirty="0"/>
              <a:t>We will continue to talk to IT directors, network administrators, upstream providers – Does </a:t>
            </a:r>
            <a:r>
              <a:rPr lang="en-US" sz="3200" b="0" dirty="0" err="1"/>
              <a:t>Pythia</a:t>
            </a:r>
            <a:r>
              <a:rPr lang="en-US" sz="3200" b="0" dirty="0"/>
              <a:t> help solve their problems?</a:t>
            </a:r>
          </a:p>
          <a:p>
            <a:endParaRPr lang="en-US" sz="3000" b="0" dirty="0" smtClean="0">
              <a:cs typeface="Times New Roman" pitchFamily="18" charset="0"/>
            </a:endParaRPr>
          </a:p>
          <a:p>
            <a:endParaRPr lang="en-US" sz="2800" b="0" dirty="0">
              <a:solidFill>
                <a:srgbClr val="000000"/>
              </a:solidFill>
              <a:ea typeface="ヒラギノ明朝 ProN W3" charset="0"/>
              <a:cs typeface="ヒラギノ明朝 ProN W3" charset="0"/>
            </a:endParaRPr>
          </a:p>
          <a:p>
            <a:endParaRPr lang="en-US" sz="2800" b="0" dirty="0" smtClean="0">
              <a:solidFill>
                <a:srgbClr val="000000"/>
              </a:solidFill>
              <a:cs typeface="Times New Roman"/>
              <a:sym typeface="Myriad Pro" charset="0"/>
            </a:endParaRPr>
          </a:p>
          <a:p>
            <a:endParaRPr lang="en-US" sz="2800" b="0" dirty="0">
              <a:solidFill>
                <a:srgbClr val="000000"/>
              </a:solidFill>
              <a:latin typeface="Comic Sans MS" charset="0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7F0FD8-C4D8-4FC8-ACE5-C8022F3C3BA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00400" y="1981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Times New Roman" pitchFamily="18" charset="0"/>
              </a:rPr>
              <a:t>We expect </a:t>
            </a:r>
            <a:r>
              <a:rPr lang="en-US" dirty="0" smtClean="0">
                <a:cs typeface="Times New Roman" pitchFamily="18" charset="0"/>
              </a:rPr>
              <a:t>these </a:t>
            </a:r>
            <a:r>
              <a:rPr lang="en-US" dirty="0">
                <a:cs typeface="Times New Roman" pitchFamily="18" charset="0"/>
              </a:rPr>
              <a:t>to happen after the release of </a:t>
            </a:r>
            <a:r>
              <a:rPr lang="en-US" dirty="0" err="1">
                <a:cs typeface="Times New Roman" pitchFamily="18" charset="0"/>
              </a:rPr>
              <a:t>perfSONAR</a:t>
            </a:r>
            <a:r>
              <a:rPr lang="en-US" dirty="0">
                <a:cs typeface="Times New Roman" pitchFamily="18" charset="0"/>
              </a:rPr>
              <a:t> 3.3.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1371600"/>
            <a:ext cx="45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}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96725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358063" cy="58340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200" dirty="0" smtClean="0">
                <a:latin typeface="+mj-lt"/>
                <a:ea typeface="ヒラギノ明朝 ProN W3" charset="0"/>
                <a:cs typeface="ヒラギノ明朝 ProN W3" charset="0"/>
              </a:rPr>
              <a:t>Project Publications</a:t>
            </a:r>
            <a:endParaRPr lang="en-US" sz="4200" dirty="0">
              <a:latin typeface="+mj-lt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53640" y="1178719"/>
            <a:ext cx="7983141" cy="491728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sz="2800" b="0" dirty="0" err="1" smtClean="0">
                <a:solidFill>
                  <a:srgbClr val="000000"/>
                </a:solidFill>
                <a:cs typeface="Times New Roman"/>
                <a:sym typeface="Myriad Pro" charset="0"/>
              </a:rPr>
              <a:t>Sajjad</a:t>
            </a:r>
            <a:r>
              <a:rPr lang="en-US" sz="2800" b="0" dirty="0" smtClean="0">
                <a:solidFill>
                  <a:srgbClr val="000000"/>
                </a:solidFill>
                <a:cs typeface="Times New Roman"/>
                <a:sym typeface="Myriad Pro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cs typeface="Times New Roman"/>
                <a:sym typeface="Myriad Pro" charset="0"/>
              </a:rPr>
              <a:t>Zarifzadeh</a:t>
            </a:r>
            <a:r>
              <a:rPr lang="en-US" sz="2800" b="0" dirty="0">
                <a:solidFill>
                  <a:srgbClr val="000000"/>
                </a:solidFill>
                <a:cs typeface="Times New Roman"/>
                <a:sym typeface="Myriad Pro" charset="0"/>
              </a:rPr>
              <a:t>, G. </a:t>
            </a:r>
            <a:r>
              <a:rPr lang="en-US" sz="2800" b="0" dirty="0" err="1">
                <a:solidFill>
                  <a:srgbClr val="000000"/>
                </a:solidFill>
                <a:cs typeface="Times New Roman"/>
                <a:sym typeface="Myriad Pro" charset="0"/>
              </a:rPr>
              <a:t>Madhwaraj</a:t>
            </a:r>
            <a:r>
              <a:rPr lang="en-US" sz="2800" b="0" dirty="0">
                <a:solidFill>
                  <a:srgbClr val="000000"/>
                </a:solidFill>
                <a:cs typeface="Times New Roman"/>
                <a:sym typeface="Myriad Pro" charset="0"/>
              </a:rPr>
              <a:t>, Constantine </a:t>
            </a:r>
            <a:r>
              <a:rPr lang="en-US" sz="2800" b="0" dirty="0" err="1">
                <a:solidFill>
                  <a:srgbClr val="000000"/>
                </a:solidFill>
                <a:cs typeface="Times New Roman"/>
                <a:sym typeface="Myriad Pro" charset="0"/>
              </a:rPr>
              <a:t>Dovrolis</a:t>
            </a:r>
            <a:r>
              <a:rPr lang="en-US" sz="2800" b="0" dirty="0">
                <a:solidFill>
                  <a:srgbClr val="000000"/>
                </a:solidFill>
                <a:cs typeface="Times New Roman"/>
                <a:sym typeface="Myriad Pro" charset="0"/>
              </a:rPr>
              <a:t>, </a:t>
            </a:r>
            <a:r>
              <a:rPr lang="en-US" sz="2800" b="0" dirty="0">
                <a:solidFill>
                  <a:srgbClr val="FF0000"/>
                </a:solidFill>
                <a:cs typeface="Times New Roman"/>
                <a:sym typeface="Myriad Pro" charset="0"/>
              </a:rPr>
              <a:t>“Range Tomography: Combining the Practicality of Boolean Tomography with the Resolution of Analog Tomography”</a:t>
            </a:r>
            <a:r>
              <a:rPr lang="en-US" sz="2800" b="0" dirty="0">
                <a:solidFill>
                  <a:srgbClr val="000000"/>
                </a:solidFill>
                <a:cs typeface="Times New Roman"/>
                <a:sym typeface="Myriad Pro" charset="0"/>
              </a:rPr>
              <a:t>. At the ACM IMC conference, </a:t>
            </a:r>
            <a:r>
              <a:rPr lang="en-US" sz="2800" b="0" dirty="0" smtClean="0">
                <a:solidFill>
                  <a:srgbClr val="000000"/>
                </a:solidFill>
                <a:cs typeface="Times New Roman"/>
                <a:sym typeface="Myriad Pro" charset="0"/>
              </a:rPr>
              <a:t>2012</a:t>
            </a:r>
          </a:p>
          <a:p>
            <a:pPr marL="0" indent="0">
              <a:buNone/>
            </a:pPr>
            <a:endParaRPr lang="en-US" sz="2800" b="0" dirty="0" smtClean="0">
              <a:solidFill>
                <a:srgbClr val="000000"/>
              </a:solidFill>
              <a:cs typeface="Times New Roman"/>
              <a:sym typeface="Myriad Pro" charset="0"/>
            </a:endParaRPr>
          </a:p>
          <a:p>
            <a:r>
              <a:rPr lang="en-US" sz="2800" b="0" dirty="0" err="1" smtClean="0">
                <a:solidFill>
                  <a:srgbClr val="000000"/>
                </a:solidFill>
                <a:cs typeface="Times New Roman"/>
                <a:sym typeface="Myriad Pro" charset="0"/>
              </a:rPr>
              <a:t>Sajjad</a:t>
            </a:r>
            <a:r>
              <a:rPr lang="en-US" sz="2800" b="0" dirty="0" smtClean="0">
                <a:solidFill>
                  <a:srgbClr val="000000"/>
                </a:solidFill>
                <a:cs typeface="Times New Roman"/>
                <a:sym typeface="Myriad Pro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cs typeface="Times New Roman"/>
                <a:sym typeface="Myriad Pro" charset="0"/>
              </a:rPr>
              <a:t>Zarifzadeh</a:t>
            </a:r>
            <a:r>
              <a:rPr lang="en-US" sz="2800" b="0" dirty="0">
                <a:solidFill>
                  <a:srgbClr val="000000"/>
                </a:solidFill>
                <a:cs typeface="Times New Roman"/>
                <a:sym typeface="Myriad Pro" charset="0"/>
              </a:rPr>
              <a:t>, Constantine </a:t>
            </a:r>
            <a:r>
              <a:rPr lang="en-US" sz="2800" b="0" dirty="0" err="1">
                <a:solidFill>
                  <a:srgbClr val="000000"/>
                </a:solidFill>
                <a:cs typeface="Times New Roman"/>
                <a:sym typeface="Myriad Pro" charset="0"/>
              </a:rPr>
              <a:t>Dovrolis</a:t>
            </a:r>
            <a:r>
              <a:rPr lang="en-US" sz="2800" b="0" dirty="0">
                <a:solidFill>
                  <a:srgbClr val="000000"/>
                </a:solidFill>
                <a:cs typeface="Times New Roman"/>
                <a:sym typeface="Myriad Pro" charset="0"/>
              </a:rPr>
              <a:t>, </a:t>
            </a:r>
            <a:r>
              <a:rPr lang="en-US" sz="2800" b="0" dirty="0">
                <a:solidFill>
                  <a:srgbClr val="FF0000"/>
                </a:solidFill>
                <a:cs typeface="Times New Roman"/>
                <a:sym typeface="Myriad Pro" charset="0"/>
              </a:rPr>
              <a:t>“Localization of Network Performance Problems with Multi-Level Discrete Tomography”</a:t>
            </a:r>
            <a:r>
              <a:rPr lang="en-US" sz="2800" b="0" dirty="0">
                <a:solidFill>
                  <a:srgbClr val="000000"/>
                </a:solidFill>
                <a:cs typeface="Times New Roman"/>
                <a:sym typeface="Myriad Pro" charset="0"/>
              </a:rPr>
              <a:t>. At the IEEE ICCCN conference, July </a:t>
            </a:r>
            <a:r>
              <a:rPr lang="en-US" sz="2800" b="0" dirty="0" smtClean="0">
                <a:solidFill>
                  <a:srgbClr val="000000"/>
                </a:solidFill>
                <a:cs typeface="Times New Roman"/>
                <a:sym typeface="Myriad Pro" charset="0"/>
              </a:rPr>
              <a:t>2012</a:t>
            </a:r>
          </a:p>
          <a:p>
            <a:pPr marL="0" indent="0">
              <a:buNone/>
            </a:pPr>
            <a:endParaRPr lang="en-US" sz="2800" b="0" dirty="0" smtClean="0">
              <a:solidFill>
                <a:srgbClr val="000000"/>
              </a:solidFill>
              <a:cs typeface="Times New Roman"/>
              <a:sym typeface="Myriad Pro" charset="0"/>
            </a:endParaRPr>
          </a:p>
          <a:p>
            <a:r>
              <a:rPr lang="en-US" sz="2800" b="0" dirty="0" err="1" smtClean="0">
                <a:solidFill>
                  <a:srgbClr val="000000"/>
                </a:solidFill>
                <a:cs typeface="Times New Roman"/>
                <a:sym typeface="Myriad Pro" charset="0"/>
              </a:rPr>
              <a:t>Partha</a:t>
            </a:r>
            <a:r>
              <a:rPr lang="en-US" sz="2800" b="0" dirty="0" smtClean="0">
                <a:solidFill>
                  <a:srgbClr val="000000"/>
                </a:solidFill>
                <a:cs typeface="Times New Roman"/>
                <a:sym typeface="Myriad Pro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cs typeface="Times New Roman"/>
                <a:sym typeface="Myriad Pro" charset="0"/>
              </a:rPr>
              <a:t>Kanuparthy</a:t>
            </a:r>
            <a:r>
              <a:rPr lang="en-US" sz="2800" b="0" dirty="0">
                <a:solidFill>
                  <a:srgbClr val="000000"/>
                </a:solidFill>
                <a:cs typeface="Times New Roman"/>
                <a:sym typeface="Myriad Pro" charset="0"/>
              </a:rPr>
              <a:t>, Constantine </a:t>
            </a:r>
            <a:r>
              <a:rPr lang="en-US" sz="2800" b="0" dirty="0" err="1">
                <a:solidFill>
                  <a:srgbClr val="000000"/>
                </a:solidFill>
                <a:cs typeface="Times New Roman"/>
                <a:sym typeface="Myriad Pro" charset="0"/>
              </a:rPr>
              <a:t>Dovrolis</a:t>
            </a:r>
            <a:r>
              <a:rPr lang="en-US" sz="2800" b="0" dirty="0">
                <a:solidFill>
                  <a:srgbClr val="000000"/>
                </a:solidFill>
                <a:cs typeface="Times New Roman"/>
                <a:sym typeface="Myriad Pro" charset="0"/>
              </a:rPr>
              <a:t>, </a:t>
            </a:r>
            <a:r>
              <a:rPr lang="ja-JP" altLang="en-US" sz="2800" b="0" dirty="0">
                <a:solidFill>
                  <a:srgbClr val="FF0000"/>
                </a:solidFill>
                <a:cs typeface="Times New Roman"/>
                <a:sym typeface="Myriad Pro" charset="0"/>
              </a:rPr>
              <a:t>“</a:t>
            </a:r>
            <a:r>
              <a:rPr lang="en-US" sz="2800" b="0" dirty="0" err="1">
                <a:solidFill>
                  <a:srgbClr val="FF0000"/>
                </a:solidFill>
                <a:cs typeface="Times New Roman"/>
                <a:sym typeface="Myriad Pro" charset="0"/>
              </a:rPr>
              <a:t>Pythia</a:t>
            </a:r>
            <a:r>
              <a:rPr lang="en-US" sz="2800" b="0" dirty="0">
                <a:solidFill>
                  <a:srgbClr val="FF0000"/>
                </a:solidFill>
                <a:cs typeface="Times New Roman"/>
                <a:sym typeface="Myriad Pro" charset="0"/>
              </a:rPr>
              <a:t>: End-to-End Diagnosis of Wide-area Performance Problems</a:t>
            </a:r>
            <a:r>
              <a:rPr lang="ja-JP" altLang="en-US" sz="2800" b="0" dirty="0">
                <a:solidFill>
                  <a:srgbClr val="FF0000"/>
                </a:solidFill>
                <a:cs typeface="Times New Roman"/>
                <a:sym typeface="Myriad Pro" charset="0"/>
              </a:rPr>
              <a:t>”</a:t>
            </a:r>
            <a:r>
              <a:rPr lang="en-US" altLang="ja-JP" sz="2800" b="0" dirty="0">
                <a:solidFill>
                  <a:srgbClr val="FF0000"/>
                </a:solidFill>
                <a:cs typeface="Times New Roman"/>
                <a:sym typeface="Myriad Pro" charset="0"/>
              </a:rPr>
              <a:t>.</a:t>
            </a:r>
            <a:r>
              <a:rPr lang="en-US" sz="2800" b="0" dirty="0">
                <a:solidFill>
                  <a:srgbClr val="FF0000"/>
                </a:solidFill>
                <a:cs typeface="Times New Roman"/>
                <a:sym typeface="Myriad Pro" charset="0"/>
              </a:rPr>
              <a:t> </a:t>
            </a:r>
            <a:r>
              <a:rPr lang="en-US" sz="2800" b="0" dirty="0">
                <a:solidFill>
                  <a:srgbClr val="000000"/>
                </a:solidFill>
                <a:cs typeface="Times New Roman"/>
                <a:sym typeface="Myriad Pro" charset="0"/>
              </a:rPr>
              <a:t>Under peer-review submission, 2013.</a:t>
            </a:r>
            <a:endParaRPr lang="en-US" sz="2800" b="0" dirty="0">
              <a:solidFill>
                <a:srgbClr val="000000"/>
              </a:solidFill>
              <a:ea typeface="ヒラギノ角ゴ ProN W3" charset="0"/>
              <a:cs typeface="Times New Roman"/>
              <a:sym typeface="Myriad Pro" charset="0"/>
            </a:endParaRPr>
          </a:p>
          <a:p>
            <a:endParaRPr lang="en-US" sz="2800" b="0" dirty="0">
              <a:solidFill>
                <a:srgbClr val="000000"/>
              </a:solidFill>
              <a:latin typeface="Comic Sans MS" charset="0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7F0FD8-C4D8-4FC8-ACE5-C8022F3C3BA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6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895600"/>
            <a:ext cx="85344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7F0FD8-C4D8-4FC8-ACE5-C8022F3C3BA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00400" y="4572000"/>
            <a:ext cx="2541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constantine@gatech.edu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871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358063" cy="58340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200" dirty="0" smtClean="0">
                <a:latin typeface="+mj-lt"/>
                <a:ea typeface="ヒラギノ明朝 ProN W3" charset="0"/>
                <a:cs typeface="ヒラギノ明朝 ProN W3" charset="0"/>
              </a:rPr>
              <a:t>Goals</a:t>
            </a:r>
            <a:endParaRPr lang="en-US" sz="4200" dirty="0">
              <a:latin typeface="+mj-lt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3352800" cy="495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sz="2800" b="0" dirty="0">
                <a:solidFill>
                  <a:srgbClr val="000000"/>
                </a:solidFill>
                <a:cs typeface="Myriad Pro" charset="0"/>
                <a:sym typeface="Myriad Pro" charset="0"/>
              </a:rPr>
              <a:t>S</a:t>
            </a:r>
            <a:r>
              <a:rPr lang="en-US" sz="2800" b="0" dirty="0" smtClean="0">
                <a:solidFill>
                  <a:srgbClr val="000000"/>
                </a:solidFill>
                <a:cs typeface="Myriad Pro" charset="0"/>
                <a:sym typeface="Myriad Pro" charset="0"/>
              </a:rPr>
              <a:t>hort</a:t>
            </a:r>
            <a:r>
              <a:rPr lang="en-US" sz="2800" b="0" dirty="0">
                <a:solidFill>
                  <a:srgbClr val="000000"/>
                </a:solidFill>
                <a:cs typeface="Myriad Pro" charset="0"/>
                <a:sym typeface="Myriad Pro" charset="0"/>
              </a:rPr>
              <a:t>-term </a:t>
            </a:r>
            <a:r>
              <a:rPr lang="en-US" sz="2800" b="0" dirty="0" smtClean="0">
                <a:solidFill>
                  <a:srgbClr val="000000"/>
                </a:solidFill>
                <a:cs typeface="Myriad Pro" charset="0"/>
                <a:sym typeface="Myriad Pro" charset="0"/>
              </a:rPr>
              <a:t>events</a:t>
            </a:r>
          </a:p>
          <a:p>
            <a:pPr lvl="1"/>
            <a:r>
              <a:rPr lang="en-US" sz="2600" b="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Myriad Pro" charset="0"/>
              </a:rPr>
              <a:t>Major outages are easy</a:t>
            </a:r>
          </a:p>
          <a:p>
            <a:r>
              <a:rPr lang="en-US" sz="2800" b="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Myriad Pro" charset="0"/>
              </a:rPr>
              <a:t>N</a:t>
            </a:r>
            <a:r>
              <a:rPr lang="en-US" sz="2800" b="0" dirty="0" smtClean="0">
                <a:solidFill>
                  <a:srgbClr val="000000"/>
                </a:solidFill>
                <a:cs typeface="Myriad Pro" charset="0"/>
                <a:sym typeface="Myriad Pro" charset="0"/>
              </a:rPr>
              <a:t>ear </a:t>
            </a:r>
            <a:r>
              <a:rPr lang="en-US" sz="2800" b="0" dirty="0">
                <a:solidFill>
                  <a:srgbClr val="000000"/>
                </a:solidFill>
                <a:cs typeface="Myriad Pro" charset="0"/>
                <a:sym typeface="Myriad Pro" charset="0"/>
              </a:rPr>
              <a:t>real </a:t>
            </a:r>
            <a:r>
              <a:rPr lang="en-US" sz="2800" b="0" dirty="0" smtClean="0">
                <a:solidFill>
                  <a:srgbClr val="000000"/>
                </a:solidFill>
                <a:cs typeface="Myriad Pro" charset="0"/>
                <a:sym typeface="Myriad Pro" charset="0"/>
              </a:rPr>
              <a:t>time</a:t>
            </a:r>
            <a:endParaRPr lang="en-US" sz="2800" b="0" dirty="0" smtClean="0">
              <a:solidFill>
                <a:srgbClr val="000000"/>
              </a:solidFill>
              <a:ea typeface="ヒラギノ角ゴ ProN W3" charset="0"/>
              <a:cs typeface="ヒラギノ角ゴ ProN W3" charset="0"/>
              <a:sym typeface="Myriad Pro" charset="0"/>
            </a:endParaRP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troubleshoot </a:t>
            </a:r>
            <a:r>
              <a:rPr lang="en-US" sz="2600" dirty="0" smtClean="0">
                <a:solidFill>
                  <a:schemeClr val="tx1"/>
                </a:solidFill>
              </a:rPr>
              <a:t>problems</a:t>
            </a:r>
            <a:endParaRPr lang="en-US" sz="2600" dirty="0" smtClean="0">
              <a:solidFill>
                <a:schemeClr val="tx1"/>
              </a:solidFill>
            </a:endParaRP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And plan upgrades</a:t>
            </a:r>
            <a:r>
              <a:rPr lang="en-US" sz="2600" dirty="0">
                <a:solidFill>
                  <a:schemeClr val="tx1"/>
                </a:solidFill>
              </a:rPr>
              <a:t>. </a:t>
            </a:r>
            <a:endParaRPr lang="en-US" sz="2600" dirty="0" smtClean="0">
              <a:solidFill>
                <a:schemeClr val="tx1"/>
              </a:solidFill>
            </a:endParaRPr>
          </a:p>
          <a:p>
            <a:r>
              <a:rPr lang="en-US" sz="2800" b="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Myriad Pro" charset="0"/>
              </a:rPr>
              <a:t>S</a:t>
            </a:r>
            <a:r>
              <a:rPr lang="en-US" sz="2800" b="0" dirty="0" smtClean="0">
                <a:solidFill>
                  <a:srgbClr val="000000"/>
                </a:solidFill>
                <a:cs typeface="Myriad Pro" charset="0"/>
                <a:sym typeface="Myriad Pro" charset="0"/>
              </a:rPr>
              <a:t>calable</a:t>
            </a:r>
            <a:endParaRPr lang="en-US" sz="2800" b="0" dirty="0" smtClean="0">
              <a:solidFill>
                <a:srgbClr val="000000"/>
              </a:solidFill>
              <a:ea typeface="ヒラギノ角ゴ ProN W3" charset="0"/>
              <a:cs typeface="ヒラギノ角ゴ ProN W3" charset="0"/>
              <a:sym typeface="Myriad Pro" charset="0"/>
            </a:endParaRPr>
          </a:p>
          <a:p>
            <a:r>
              <a:rPr lang="en-US" sz="2800" b="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Myriad Pro" charset="0"/>
              </a:rPr>
              <a:t>C</a:t>
            </a:r>
            <a:r>
              <a:rPr lang="en-US" sz="2800" b="0" dirty="0" smtClean="0">
                <a:solidFill>
                  <a:srgbClr val="000000"/>
                </a:solidFill>
                <a:cs typeface="Myriad Pro" charset="0"/>
                <a:sym typeface="Myriad Pro" charset="0"/>
              </a:rPr>
              <a:t>onfigurable</a:t>
            </a:r>
            <a:endParaRPr lang="en-US" sz="2800" b="0" dirty="0" smtClean="0">
              <a:solidFill>
                <a:srgbClr val="000000"/>
              </a:solidFill>
              <a:ea typeface="ヒラギノ角ゴ ProN W3" charset="0"/>
              <a:cs typeface="ヒラギノ角ゴ ProN W3" charset="0"/>
              <a:sym typeface="Myriad Pro" charset="0"/>
            </a:endParaRPr>
          </a:p>
          <a:p>
            <a:r>
              <a:rPr lang="en-US" sz="2800" b="0" dirty="0" smtClean="0">
                <a:solidFill>
                  <a:srgbClr val="000000"/>
                </a:solidFill>
                <a:ea typeface="ヒラギノ角ゴ ProN W3" charset="0"/>
                <a:cs typeface="ヒラギノ角ゴ ProN W3" charset="0"/>
                <a:sym typeface="Myriad Pro" charset="0"/>
              </a:rPr>
              <a:t>V</a:t>
            </a:r>
            <a:r>
              <a:rPr lang="en-US" sz="2800" b="0" dirty="0" smtClean="0">
                <a:solidFill>
                  <a:srgbClr val="000000"/>
                </a:solidFill>
                <a:cs typeface="Myriad Pro" charset="0"/>
                <a:sym typeface="Myriad Pro" charset="0"/>
              </a:rPr>
              <a:t>isualize </a:t>
            </a:r>
            <a:r>
              <a:rPr lang="en-US" sz="2800" b="0" dirty="0">
                <a:solidFill>
                  <a:srgbClr val="000000"/>
                </a:solidFill>
                <a:cs typeface="Myriad Pro" charset="0"/>
                <a:sym typeface="Myriad Pro" charset="0"/>
              </a:rPr>
              <a:t>useful summaries</a:t>
            </a:r>
            <a:endParaRPr lang="en-US" sz="2800" b="0" dirty="0">
              <a:solidFill>
                <a:srgbClr val="000000"/>
              </a:solidFill>
              <a:ea typeface="ヒラギノ角ゴ ProN W3" charset="0"/>
              <a:cs typeface="ヒラギノ角ゴ ProN W3" charset="0"/>
              <a:sym typeface="Myriad Pro" charset="0"/>
            </a:endParaRPr>
          </a:p>
          <a:p>
            <a:endParaRPr lang="en-US" sz="28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7F0FD8-C4D8-4FC8-ACE5-C8022F3C3BAB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3886200" y="1371600"/>
            <a:ext cx="3178969" cy="2594074"/>
            <a:chOff x="0" y="0"/>
            <a:chExt cx="2848" cy="2324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76"/>
              <a:ext cx="224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580"/>
              <a:ext cx="1763" cy="106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099" dir="2700000" algn="ctr" rotWithShape="0">
                <a:schemeClr val="bg2">
                  <a:alpha val="39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" y="0"/>
              <a:ext cx="224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0" y="176"/>
              <a:ext cx="224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4" y="760"/>
              <a:ext cx="224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1448"/>
              <a:ext cx="224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" y="1960"/>
              <a:ext cx="224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1720"/>
              <a:ext cx="224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00"/>
              <a:ext cx="224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337" y="474"/>
              <a:ext cx="1767" cy="295"/>
            </a:xfrm>
            <a:custGeom>
              <a:avLst/>
              <a:gdLst>
                <a:gd name="T0" fmla="*/ 0 w 21600"/>
                <a:gd name="T1" fmla="*/ 8938 h 21600"/>
                <a:gd name="T2" fmla="*/ 3103 w 21600"/>
                <a:gd name="T3" fmla="*/ 17131 h 21600"/>
                <a:gd name="T4" fmla="*/ 4593 w 21600"/>
                <a:gd name="T5" fmla="*/ 19366 h 21600"/>
                <a:gd name="T6" fmla="*/ 8690 w 21600"/>
                <a:gd name="T7" fmla="*/ 21600 h 21600"/>
                <a:gd name="T8" fmla="*/ 14152 w 21600"/>
                <a:gd name="T9" fmla="*/ 21600 h 21600"/>
                <a:gd name="T10" fmla="*/ 17131 w 21600"/>
                <a:gd name="T11" fmla="*/ 19366 h 21600"/>
                <a:gd name="T12" fmla="*/ 18869 w 21600"/>
                <a:gd name="T13" fmla="*/ 14152 h 21600"/>
                <a:gd name="T14" fmla="*/ 21103 w 21600"/>
                <a:gd name="T15" fmla="*/ 4469 h 21600"/>
                <a:gd name="T16" fmla="*/ 21600 w 21600"/>
                <a:gd name="T17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00" h="21600">
                  <a:moveTo>
                    <a:pt x="0" y="8938"/>
                  </a:moveTo>
                  <a:lnTo>
                    <a:pt x="3103" y="17131"/>
                  </a:lnTo>
                  <a:lnTo>
                    <a:pt x="4593" y="19366"/>
                  </a:lnTo>
                  <a:lnTo>
                    <a:pt x="8690" y="21600"/>
                  </a:lnTo>
                  <a:lnTo>
                    <a:pt x="14152" y="21600"/>
                  </a:lnTo>
                  <a:lnTo>
                    <a:pt x="17131" y="19366"/>
                  </a:lnTo>
                  <a:lnTo>
                    <a:pt x="18869" y="14152"/>
                  </a:lnTo>
                  <a:lnTo>
                    <a:pt x="21103" y="4469"/>
                  </a:lnTo>
                  <a:lnTo>
                    <a:pt x="21600" y="0"/>
                  </a:lnTo>
                </a:path>
              </a:pathLst>
            </a:custGeom>
            <a:noFill/>
            <a:ln w="25400" cap="flat">
              <a:solidFill>
                <a:srgbClr val="63A0C9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753" y="332"/>
              <a:ext cx="477" cy="1401"/>
            </a:xfrm>
            <a:custGeom>
              <a:avLst/>
              <a:gdLst>
                <a:gd name="T0" fmla="*/ 21600 w 21600"/>
                <a:gd name="T1" fmla="*/ 0 h 21600"/>
                <a:gd name="T2" fmla="*/ 20221 w 21600"/>
                <a:gd name="T3" fmla="*/ 2661 h 21600"/>
                <a:gd name="T4" fmla="*/ 17464 w 21600"/>
                <a:gd name="T5" fmla="*/ 6887 h 21600"/>
                <a:gd name="T6" fmla="*/ 12868 w 21600"/>
                <a:gd name="T7" fmla="*/ 10957 h 21600"/>
                <a:gd name="T8" fmla="*/ 6894 w 21600"/>
                <a:gd name="T9" fmla="*/ 14713 h 21600"/>
                <a:gd name="T10" fmla="*/ 1379 w 21600"/>
                <a:gd name="T11" fmla="*/ 18939 h 21600"/>
                <a:gd name="T12" fmla="*/ 0 w 21600"/>
                <a:gd name="T13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20221" y="2661"/>
                  </a:lnTo>
                  <a:lnTo>
                    <a:pt x="17464" y="6887"/>
                  </a:lnTo>
                  <a:lnTo>
                    <a:pt x="12868" y="10957"/>
                  </a:lnTo>
                  <a:lnTo>
                    <a:pt x="6894" y="14713"/>
                  </a:lnTo>
                  <a:lnTo>
                    <a:pt x="1379" y="18939"/>
                  </a:ln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rgbClr val="63A0C9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184" y="1256"/>
              <a:ext cx="2204" cy="254"/>
            </a:xfrm>
            <a:custGeom>
              <a:avLst/>
              <a:gdLst>
                <a:gd name="T0" fmla="*/ 0 w 21600"/>
                <a:gd name="T1" fmla="*/ 3456 h 21600"/>
                <a:gd name="T2" fmla="*/ 2389 w 21600"/>
                <a:gd name="T3" fmla="*/ 2592 h 21600"/>
                <a:gd name="T4" fmla="*/ 5475 w 21600"/>
                <a:gd name="T5" fmla="*/ 0 h 21600"/>
                <a:gd name="T6" fmla="*/ 7665 w 21600"/>
                <a:gd name="T7" fmla="*/ 0 h 21600"/>
                <a:gd name="T8" fmla="*/ 9755 w 21600"/>
                <a:gd name="T9" fmla="*/ 0 h 21600"/>
                <a:gd name="T10" fmla="*/ 12940 w 21600"/>
                <a:gd name="T11" fmla="*/ 2592 h 21600"/>
                <a:gd name="T12" fmla="*/ 14931 w 21600"/>
                <a:gd name="T13" fmla="*/ 7776 h 21600"/>
                <a:gd name="T14" fmla="*/ 16822 w 21600"/>
                <a:gd name="T15" fmla="*/ 11232 h 21600"/>
                <a:gd name="T16" fmla="*/ 18216 w 21600"/>
                <a:gd name="T17" fmla="*/ 14688 h 21600"/>
                <a:gd name="T18" fmla="*/ 19609 w 21600"/>
                <a:gd name="T19" fmla="*/ 16416 h 21600"/>
                <a:gd name="T20" fmla="*/ 21600 w 21600"/>
                <a:gd name="T21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00" h="21600">
                  <a:moveTo>
                    <a:pt x="0" y="3456"/>
                  </a:moveTo>
                  <a:lnTo>
                    <a:pt x="2389" y="2592"/>
                  </a:lnTo>
                  <a:lnTo>
                    <a:pt x="5475" y="0"/>
                  </a:lnTo>
                  <a:lnTo>
                    <a:pt x="7665" y="0"/>
                  </a:lnTo>
                  <a:lnTo>
                    <a:pt x="9755" y="0"/>
                  </a:lnTo>
                  <a:lnTo>
                    <a:pt x="12940" y="2592"/>
                  </a:lnTo>
                  <a:lnTo>
                    <a:pt x="14931" y="7776"/>
                  </a:lnTo>
                  <a:lnTo>
                    <a:pt x="16822" y="11232"/>
                  </a:lnTo>
                  <a:lnTo>
                    <a:pt x="18216" y="14688"/>
                  </a:lnTo>
                  <a:lnTo>
                    <a:pt x="19609" y="16416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63A0C9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316" y="576"/>
              <a:ext cx="1148" cy="1391"/>
            </a:xfrm>
            <a:custGeom>
              <a:avLst/>
              <a:gdLst>
                <a:gd name="T0" fmla="*/ 0 w 21600"/>
                <a:gd name="T1" fmla="*/ 0 h 21600"/>
                <a:gd name="T2" fmla="*/ 5161 w 21600"/>
                <a:gd name="T3" fmla="*/ 2207 h 21600"/>
                <a:gd name="T4" fmla="*/ 9940 w 21600"/>
                <a:gd name="T5" fmla="*/ 4415 h 21600"/>
                <a:gd name="T6" fmla="*/ 14719 w 21600"/>
                <a:gd name="T7" fmla="*/ 7568 h 21600"/>
                <a:gd name="T8" fmla="*/ 18350 w 21600"/>
                <a:gd name="T9" fmla="*/ 11352 h 21600"/>
                <a:gd name="T10" fmla="*/ 20071 w 21600"/>
                <a:gd name="T11" fmla="*/ 14820 h 21600"/>
                <a:gd name="T12" fmla="*/ 21027 w 21600"/>
                <a:gd name="T13" fmla="*/ 18447 h 21600"/>
                <a:gd name="T14" fmla="*/ 21600 w 21600"/>
                <a:gd name="T1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5161" y="2207"/>
                  </a:lnTo>
                  <a:lnTo>
                    <a:pt x="9940" y="4415"/>
                  </a:lnTo>
                  <a:lnTo>
                    <a:pt x="14719" y="7568"/>
                  </a:lnTo>
                  <a:lnTo>
                    <a:pt x="18350" y="11352"/>
                  </a:lnTo>
                  <a:lnTo>
                    <a:pt x="20071" y="14820"/>
                  </a:lnTo>
                  <a:lnTo>
                    <a:pt x="21027" y="18447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63A0C9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1464" y="474"/>
              <a:ext cx="629" cy="1493"/>
            </a:xfrm>
            <a:custGeom>
              <a:avLst/>
              <a:gdLst>
                <a:gd name="T0" fmla="*/ 0 w 21600"/>
                <a:gd name="T1" fmla="*/ 21600 h 21600"/>
                <a:gd name="T2" fmla="*/ 1394 w 21600"/>
                <a:gd name="T3" fmla="*/ 16310 h 21600"/>
                <a:gd name="T4" fmla="*/ 5574 w 21600"/>
                <a:gd name="T5" fmla="*/ 11020 h 21600"/>
                <a:gd name="T6" fmla="*/ 9406 w 21600"/>
                <a:gd name="T7" fmla="*/ 6906 h 21600"/>
                <a:gd name="T8" fmla="*/ 13935 w 21600"/>
                <a:gd name="T9" fmla="*/ 3380 h 21600"/>
                <a:gd name="T10" fmla="*/ 19510 w 21600"/>
                <a:gd name="T11" fmla="*/ 1322 h 21600"/>
                <a:gd name="T12" fmla="*/ 21600 w 21600"/>
                <a:gd name="T13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1394" y="16310"/>
                  </a:lnTo>
                  <a:lnTo>
                    <a:pt x="5574" y="11020"/>
                  </a:lnTo>
                  <a:lnTo>
                    <a:pt x="9406" y="6906"/>
                  </a:lnTo>
                  <a:lnTo>
                    <a:pt x="13935" y="3380"/>
                  </a:lnTo>
                  <a:lnTo>
                    <a:pt x="19510" y="1322"/>
                  </a:lnTo>
                  <a:lnTo>
                    <a:pt x="21600" y="0"/>
                  </a:lnTo>
                </a:path>
              </a:pathLst>
            </a:custGeom>
            <a:noFill/>
            <a:ln w="25400" cap="flat">
              <a:solidFill>
                <a:srgbClr val="63A0C9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763" y="1012"/>
              <a:ext cx="1869" cy="711"/>
            </a:xfrm>
            <a:custGeom>
              <a:avLst/>
              <a:gdLst>
                <a:gd name="T0" fmla="*/ 0 w 21600"/>
                <a:gd name="T1" fmla="*/ 21600 h 21600"/>
                <a:gd name="T2" fmla="*/ 1174 w 21600"/>
                <a:gd name="T3" fmla="*/ 17280 h 21600"/>
                <a:gd name="T4" fmla="*/ 3052 w 21600"/>
                <a:gd name="T5" fmla="*/ 12651 h 21600"/>
                <a:gd name="T6" fmla="*/ 5048 w 21600"/>
                <a:gd name="T7" fmla="*/ 8949 h 21600"/>
                <a:gd name="T8" fmla="*/ 7630 w 21600"/>
                <a:gd name="T9" fmla="*/ 6480 h 21600"/>
                <a:gd name="T10" fmla="*/ 10213 w 21600"/>
                <a:gd name="T11" fmla="*/ 4011 h 21600"/>
                <a:gd name="T12" fmla="*/ 12561 w 21600"/>
                <a:gd name="T13" fmla="*/ 1851 h 21600"/>
                <a:gd name="T14" fmla="*/ 14322 w 21600"/>
                <a:gd name="T15" fmla="*/ 1543 h 21600"/>
                <a:gd name="T16" fmla="*/ 16317 w 21600"/>
                <a:gd name="T17" fmla="*/ 1234 h 21600"/>
                <a:gd name="T18" fmla="*/ 18430 w 21600"/>
                <a:gd name="T19" fmla="*/ 617 h 21600"/>
                <a:gd name="T20" fmla="*/ 20074 w 21600"/>
                <a:gd name="T21" fmla="*/ 617 h 21600"/>
                <a:gd name="T22" fmla="*/ 21600 w 21600"/>
                <a:gd name="T23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1174" y="17280"/>
                  </a:lnTo>
                  <a:lnTo>
                    <a:pt x="3052" y="12651"/>
                  </a:lnTo>
                  <a:lnTo>
                    <a:pt x="5048" y="8949"/>
                  </a:lnTo>
                  <a:lnTo>
                    <a:pt x="7630" y="6480"/>
                  </a:lnTo>
                  <a:lnTo>
                    <a:pt x="10213" y="4011"/>
                  </a:lnTo>
                  <a:lnTo>
                    <a:pt x="12561" y="1851"/>
                  </a:lnTo>
                  <a:lnTo>
                    <a:pt x="14322" y="1543"/>
                  </a:lnTo>
                  <a:lnTo>
                    <a:pt x="16317" y="1234"/>
                  </a:lnTo>
                  <a:lnTo>
                    <a:pt x="18430" y="617"/>
                  </a:lnTo>
                  <a:lnTo>
                    <a:pt x="20074" y="617"/>
                  </a:lnTo>
                  <a:lnTo>
                    <a:pt x="21600" y="0"/>
                  </a:lnTo>
                </a:path>
              </a:pathLst>
            </a:custGeom>
            <a:noFill/>
            <a:ln w="25400" cap="flat">
              <a:solidFill>
                <a:srgbClr val="63A0C9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2053" y="464"/>
              <a:ext cx="325" cy="1026"/>
            </a:xfrm>
            <a:custGeom>
              <a:avLst/>
              <a:gdLst>
                <a:gd name="T0" fmla="*/ 21600 w 21600"/>
                <a:gd name="T1" fmla="*/ 21600 h 21600"/>
                <a:gd name="T2" fmla="*/ 10800 w 21600"/>
                <a:gd name="T3" fmla="*/ 18606 h 21600"/>
                <a:gd name="T4" fmla="*/ 1350 w 21600"/>
                <a:gd name="T5" fmla="*/ 14329 h 21600"/>
                <a:gd name="T6" fmla="*/ 0 w 21600"/>
                <a:gd name="T7" fmla="*/ 9196 h 21600"/>
                <a:gd name="T8" fmla="*/ 675 w 21600"/>
                <a:gd name="T9" fmla="*/ 4063 h 21600"/>
                <a:gd name="T10" fmla="*/ 3375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10800" y="18606"/>
                  </a:lnTo>
                  <a:lnTo>
                    <a:pt x="1350" y="14329"/>
                  </a:lnTo>
                  <a:lnTo>
                    <a:pt x="0" y="9196"/>
                  </a:lnTo>
                  <a:lnTo>
                    <a:pt x="675" y="4063"/>
                  </a:lnTo>
                  <a:lnTo>
                    <a:pt x="3375" y="0"/>
                  </a:lnTo>
                </a:path>
              </a:pathLst>
            </a:custGeom>
            <a:noFill/>
            <a:ln w="25400" cap="flat">
              <a:solidFill>
                <a:srgbClr val="63A0C9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" name="Rectangle 19"/>
            <p:cNvSpPr>
              <a:spLocks/>
            </p:cNvSpPr>
            <p:nvPr/>
          </p:nvSpPr>
          <p:spPr bwMode="auto">
            <a:xfrm>
              <a:off x="867" y="988"/>
              <a:ext cx="701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Myriad Pro Semibold" charset="0"/>
                  <a:ea typeface="ＭＳ Ｐゴシック" charset="0"/>
                  <a:cs typeface="Myriad Pro Semibold" charset="0"/>
                  <a:sym typeface="Myriad Pro Semibold" charset="0"/>
                </a:rPr>
                <a:t>Internet</a:t>
              </a:r>
            </a:p>
          </p:txBody>
        </p:sp>
      </p:grpSp>
      <p:sp>
        <p:nvSpPr>
          <p:cNvPr id="23" name="AutoShape 21"/>
          <p:cNvSpPr>
            <a:spLocks/>
          </p:cNvSpPr>
          <p:nvPr/>
        </p:nvSpPr>
        <p:spPr bwMode="auto">
          <a:xfrm>
            <a:off x="6466880" y="4577358"/>
            <a:ext cx="812602" cy="616148"/>
          </a:xfrm>
          <a:prstGeom prst="rightArrow">
            <a:avLst>
              <a:gd name="adj1" fmla="val 32000"/>
              <a:gd name="adj2" fmla="val 63774"/>
            </a:avLst>
          </a:prstGeom>
          <a:solidFill>
            <a:schemeClr val="accent1">
              <a:alpha val="61960"/>
            </a:schemeClr>
          </a:solidFill>
          <a:ln w="254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4" name="Group 24"/>
          <p:cNvGrpSpPr>
            <a:grpSpLocks/>
          </p:cNvGrpSpPr>
          <p:nvPr/>
        </p:nvGrpSpPr>
        <p:grpSpPr bwMode="auto">
          <a:xfrm>
            <a:off x="7315200" y="4267200"/>
            <a:ext cx="1669852" cy="1419820"/>
            <a:chOff x="0" y="0"/>
            <a:chExt cx="1496" cy="1272"/>
          </a:xfrm>
        </p:grpSpPr>
        <p:pic>
          <p:nvPicPr>
            <p:cNvPr id="25" name="Picture 22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0"/>
              <a:ext cx="1392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3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96" cy="1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25"/>
          <p:cNvSpPr>
            <a:spLocks/>
          </p:cNvSpPr>
          <p:nvPr/>
        </p:nvSpPr>
        <p:spPr bwMode="auto">
          <a:xfrm rot="16200000">
            <a:off x="5521450" y="5069608"/>
            <a:ext cx="625078" cy="616148"/>
          </a:xfrm>
          <a:prstGeom prst="rightArrow">
            <a:avLst>
              <a:gd name="adj1" fmla="val 32000"/>
              <a:gd name="adj2" fmla="val 63772"/>
            </a:avLst>
          </a:prstGeom>
          <a:solidFill>
            <a:schemeClr val="accent1">
              <a:alpha val="61960"/>
            </a:schemeClr>
          </a:solidFill>
          <a:ln w="254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Rectangle 26"/>
          <p:cNvSpPr>
            <a:spLocks/>
          </p:cNvSpPr>
          <p:nvPr/>
        </p:nvSpPr>
        <p:spPr bwMode="auto">
          <a:xfrm>
            <a:off x="5189935" y="5653117"/>
            <a:ext cx="1321425" cy="830997"/>
          </a:xfrm>
          <a:prstGeom prst="rect">
            <a:avLst/>
          </a:prstGeom>
          <a:solidFill>
            <a:srgbClr val="FFFBF7">
              <a:alpha val="6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Myriad Pro" charset="0"/>
                <a:ea typeface="ＭＳ Ｐゴシック" charset="0"/>
                <a:cs typeface="Myriad Pro" charset="0"/>
                <a:sym typeface="Myriad Pro" charset="0"/>
              </a:rPr>
              <a:t>Performance</a:t>
            </a:r>
          </a:p>
          <a:p>
            <a:r>
              <a:rPr lang="en-US">
                <a:latin typeface="Myriad Pro" charset="0"/>
                <a:ea typeface="ＭＳ Ｐゴシック" charset="0"/>
                <a:cs typeface="Myriad Pro" charset="0"/>
                <a:sym typeface="Myriad Pro" charset="0"/>
              </a:rPr>
              <a:t>Pathology</a:t>
            </a:r>
          </a:p>
          <a:p>
            <a:r>
              <a:rPr lang="en-US">
                <a:latin typeface="Myriad Pro" charset="0"/>
                <a:ea typeface="ＭＳ Ｐゴシック" charset="0"/>
                <a:cs typeface="Myriad Pro" charset="0"/>
                <a:sym typeface="Myriad Pro" charset="0"/>
              </a:rPr>
              <a:t>Definitions</a:t>
            </a:r>
          </a:p>
        </p:txBody>
      </p:sp>
      <p:grpSp>
        <p:nvGrpSpPr>
          <p:cNvPr id="29" name="Group 34"/>
          <p:cNvGrpSpPr>
            <a:grpSpLocks/>
          </p:cNvGrpSpPr>
          <p:nvPr/>
        </p:nvGrpSpPr>
        <p:grpSpPr bwMode="auto">
          <a:xfrm>
            <a:off x="3707607" y="4666655"/>
            <a:ext cx="2705695" cy="464344"/>
            <a:chOff x="0" y="0"/>
            <a:chExt cx="2424" cy="416"/>
          </a:xfrm>
        </p:grpSpPr>
        <p:grpSp>
          <p:nvGrpSpPr>
            <p:cNvPr id="30" name="Group 29"/>
            <p:cNvGrpSpPr>
              <a:grpSpLocks/>
            </p:cNvGrpSpPr>
            <p:nvPr/>
          </p:nvGrpSpPr>
          <p:grpSpPr bwMode="auto">
            <a:xfrm>
              <a:off x="0" y="0"/>
              <a:ext cx="880" cy="416"/>
              <a:chOff x="0" y="0"/>
              <a:chExt cx="880" cy="416"/>
            </a:xfrm>
          </p:grpSpPr>
          <p:sp>
            <p:nvSpPr>
              <p:cNvPr id="35" name="Rectangle 27"/>
              <p:cNvSpPr>
                <a:spLocks/>
              </p:cNvSpPr>
              <p:nvPr/>
            </p:nvSpPr>
            <p:spPr bwMode="auto">
              <a:xfrm>
                <a:off x="0" y="0"/>
                <a:ext cx="880" cy="416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6" name="Rectangle 28"/>
              <p:cNvSpPr>
                <a:spLocks/>
              </p:cNvSpPr>
              <p:nvPr/>
            </p:nvSpPr>
            <p:spPr bwMode="auto">
              <a:xfrm>
                <a:off x="0" y="112"/>
                <a:ext cx="88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1700" dirty="0" smtClean="0">
                    <a:latin typeface="Myriad Pro" charset="0"/>
                    <a:ea typeface="ＭＳ Ｐゴシック" charset="0"/>
                    <a:cs typeface="Myriad Pro" charset="0"/>
                    <a:sym typeface="Myriad Pro" charset="0"/>
                  </a:rPr>
                  <a:t> Detection</a:t>
                </a:r>
                <a:endParaRPr lang="en-US" sz="1700" dirty="0">
                  <a:latin typeface="Myriad Pro" charset="0"/>
                  <a:ea typeface="ＭＳ Ｐゴシック" charset="0"/>
                  <a:cs typeface="Myriad Pro" charset="0"/>
                  <a:sym typeface="Myriad Pro" charset="0"/>
                </a:endParaRPr>
              </a:p>
            </p:txBody>
          </p:sp>
        </p:grpSp>
        <p:grpSp>
          <p:nvGrpSpPr>
            <p:cNvPr id="31" name="Group 32"/>
            <p:cNvGrpSpPr>
              <a:grpSpLocks/>
            </p:cNvGrpSpPr>
            <p:nvPr/>
          </p:nvGrpSpPr>
          <p:grpSpPr bwMode="auto">
            <a:xfrm>
              <a:off x="1256" y="0"/>
              <a:ext cx="1168" cy="416"/>
              <a:chOff x="0" y="0"/>
              <a:chExt cx="1168" cy="416"/>
            </a:xfrm>
          </p:grpSpPr>
          <p:sp>
            <p:nvSpPr>
              <p:cNvPr id="33" name="Rectangle 30"/>
              <p:cNvSpPr>
                <a:spLocks/>
              </p:cNvSpPr>
              <p:nvPr/>
            </p:nvSpPr>
            <p:spPr bwMode="auto">
              <a:xfrm>
                <a:off x="0" y="0"/>
                <a:ext cx="1168" cy="416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4" name="Rectangle 31"/>
              <p:cNvSpPr>
                <a:spLocks/>
              </p:cNvSpPr>
              <p:nvPr/>
            </p:nvSpPr>
            <p:spPr bwMode="auto">
              <a:xfrm>
                <a:off x="0" y="112"/>
                <a:ext cx="116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1700" dirty="0" smtClean="0">
                    <a:latin typeface="Myriad Pro" charset="0"/>
                    <a:ea typeface="ＭＳ Ｐゴシック" charset="0"/>
                    <a:cs typeface="Myriad Pro" charset="0"/>
                    <a:sym typeface="Myriad Pro" charset="0"/>
                  </a:rPr>
                  <a:t>   Diagnosis</a:t>
                </a:r>
                <a:endParaRPr lang="en-US" sz="1700" dirty="0">
                  <a:latin typeface="Myriad Pro" charset="0"/>
                  <a:ea typeface="ＭＳ Ｐゴシック" charset="0"/>
                  <a:cs typeface="Myriad Pro" charset="0"/>
                  <a:sym typeface="Myriad Pro" charset="0"/>
                </a:endParaRPr>
              </a:p>
            </p:txBody>
          </p:sp>
        </p:grp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 flipH="1">
              <a:off x="896" y="200"/>
              <a:ext cx="362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7" name="AutoShape 35"/>
          <p:cNvSpPr>
            <a:spLocks/>
          </p:cNvSpPr>
          <p:nvPr/>
        </p:nvSpPr>
        <p:spPr bwMode="auto">
          <a:xfrm>
            <a:off x="3555802" y="4505920"/>
            <a:ext cx="2964656" cy="812602"/>
          </a:xfrm>
          <a:prstGeom prst="roundRect">
            <a:avLst>
              <a:gd name="adj" fmla="val 16481"/>
            </a:avLst>
          </a:prstGeom>
          <a:noFill/>
          <a:ln w="50800" cap="flat">
            <a:solidFill>
              <a:srgbClr val="A408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" name="Rectangle 36"/>
          <p:cNvSpPr>
            <a:spLocks/>
          </p:cNvSpPr>
          <p:nvPr/>
        </p:nvSpPr>
        <p:spPr bwMode="auto">
          <a:xfrm>
            <a:off x="4192042" y="3429804"/>
            <a:ext cx="616054" cy="276999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79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A40800"/>
                </a:solidFill>
                <a:latin typeface="Myriad Pro" charset="0"/>
                <a:ea typeface="ＭＳ Ｐゴシック" charset="0"/>
                <a:cs typeface="Myriad Pro" charset="0"/>
                <a:sym typeface="Myriad Pro" charset="0"/>
              </a:rPr>
              <a:t>Agent</a:t>
            </a:r>
          </a:p>
        </p:txBody>
      </p:sp>
      <p:sp>
        <p:nvSpPr>
          <p:cNvPr id="39" name="AutoShape 37"/>
          <p:cNvSpPr>
            <a:spLocks/>
          </p:cNvSpPr>
          <p:nvPr/>
        </p:nvSpPr>
        <p:spPr bwMode="auto">
          <a:xfrm>
            <a:off x="3546872" y="4505920"/>
            <a:ext cx="2982516" cy="812602"/>
          </a:xfrm>
          <a:custGeom>
            <a:avLst/>
            <a:gdLst/>
            <a:ahLst/>
            <a:cxnLst/>
            <a:rect l="0" t="0" r="r" b="b"/>
            <a:pathLst>
              <a:path w="21600" h="10582">
                <a:moveTo>
                  <a:pt x="7213" y="-11018"/>
                </a:moveTo>
                <a:lnTo>
                  <a:pt x="5406" y="0"/>
                </a:lnTo>
                <a:lnTo>
                  <a:pt x="1293" y="0"/>
                </a:lnTo>
                <a:cubicBezTo>
                  <a:pt x="579" y="0"/>
                  <a:pt x="0" y="1041"/>
                  <a:pt x="0" y="2326"/>
                </a:cubicBezTo>
                <a:lnTo>
                  <a:pt x="0" y="8256"/>
                </a:lnTo>
                <a:cubicBezTo>
                  <a:pt x="0" y="9541"/>
                  <a:pt x="579" y="10582"/>
                  <a:pt x="1293" y="10582"/>
                </a:cubicBezTo>
                <a:lnTo>
                  <a:pt x="20307" y="10582"/>
                </a:lnTo>
                <a:cubicBezTo>
                  <a:pt x="21021" y="10582"/>
                  <a:pt x="21600" y="9541"/>
                  <a:pt x="21600" y="8256"/>
                </a:cubicBezTo>
                <a:lnTo>
                  <a:pt x="21600" y="2326"/>
                </a:lnTo>
                <a:cubicBezTo>
                  <a:pt x="21600" y="1041"/>
                  <a:pt x="21021" y="0"/>
                  <a:pt x="20307" y="0"/>
                </a:cubicBezTo>
                <a:lnTo>
                  <a:pt x="9020" y="0"/>
                </a:lnTo>
                <a:lnTo>
                  <a:pt x="7213" y="-11018"/>
                </a:lnTo>
                <a:close/>
                <a:moveTo>
                  <a:pt x="7213" y="-11018"/>
                </a:moveTo>
              </a:path>
            </a:pathLst>
          </a:custGeom>
          <a:noFill/>
          <a:ln w="25400" cap="flat">
            <a:solidFill>
              <a:srgbClr val="A408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" name="Rectangle 38"/>
          <p:cNvSpPr>
            <a:spLocks/>
          </p:cNvSpPr>
          <p:nvPr/>
        </p:nvSpPr>
        <p:spPr bwMode="auto">
          <a:xfrm>
            <a:off x="3667423" y="4045952"/>
            <a:ext cx="3374234" cy="276999"/>
          </a:xfrm>
          <a:prstGeom prst="rect">
            <a:avLst/>
          </a:prstGeom>
          <a:solidFill>
            <a:srgbClr val="FFFBF7">
              <a:alpha val="6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Myriad Pro" charset="0"/>
                <a:ea typeface="ＭＳ Ｐゴシック" charset="0"/>
                <a:cs typeface="Myriad Pro" charset="0"/>
                <a:sym typeface="Myriad Pro" charset="0"/>
              </a:rPr>
              <a:t>One-way delays, loss, reordering</a:t>
            </a:r>
          </a:p>
        </p:txBody>
      </p:sp>
      <p:sp>
        <p:nvSpPr>
          <p:cNvPr id="41" name="Rectangle 39"/>
          <p:cNvSpPr>
            <a:spLocks/>
          </p:cNvSpPr>
          <p:nvPr/>
        </p:nvSpPr>
        <p:spPr bwMode="auto">
          <a:xfrm>
            <a:off x="5172075" y="3612862"/>
            <a:ext cx="616054" cy="276999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79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A40800"/>
                </a:solidFill>
                <a:latin typeface="Myriad Pro" charset="0"/>
                <a:ea typeface="ＭＳ Ｐゴシック" charset="0"/>
                <a:cs typeface="Myriad Pro" charset="0"/>
                <a:sym typeface="Myriad Pro" charset="0"/>
              </a:rPr>
              <a:t>Agent</a:t>
            </a:r>
          </a:p>
        </p:txBody>
      </p:sp>
      <p:sp>
        <p:nvSpPr>
          <p:cNvPr id="42" name="Rectangle 40"/>
          <p:cNvSpPr>
            <a:spLocks/>
          </p:cNvSpPr>
          <p:nvPr/>
        </p:nvSpPr>
        <p:spPr bwMode="auto">
          <a:xfrm>
            <a:off x="6332935" y="3077081"/>
            <a:ext cx="616054" cy="276999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79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A40800"/>
                </a:solidFill>
                <a:latin typeface="Myriad Pro" charset="0"/>
                <a:ea typeface="ＭＳ Ｐゴシック" charset="0"/>
                <a:cs typeface="Myriad Pro" charset="0"/>
                <a:sym typeface="Myriad Pro" charset="0"/>
              </a:rPr>
              <a:t>Agent</a:t>
            </a:r>
          </a:p>
        </p:txBody>
      </p:sp>
      <p:sp>
        <p:nvSpPr>
          <p:cNvPr id="43" name="Rectangle 41"/>
          <p:cNvSpPr>
            <a:spLocks/>
          </p:cNvSpPr>
          <p:nvPr/>
        </p:nvSpPr>
        <p:spPr bwMode="auto">
          <a:xfrm>
            <a:off x="6779419" y="2273409"/>
            <a:ext cx="616054" cy="276999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79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A40800"/>
                </a:solidFill>
                <a:latin typeface="Myriad Pro" charset="0"/>
                <a:ea typeface="ＭＳ Ｐゴシック" charset="0"/>
                <a:cs typeface="Myriad Pro" charset="0"/>
                <a:sym typeface="Myriad Pro" charset="0"/>
              </a:rPr>
              <a:t>Agent</a:t>
            </a:r>
          </a:p>
        </p:txBody>
      </p:sp>
      <p:sp>
        <p:nvSpPr>
          <p:cNvPr id="44" name="Rectangle 42"/>
          <p:cNvSpPr>
            <a:spLocks/>
          </p:cNvSpPr>
          <p:nvPr/>
        </p:nvSpPr>
        <p:spPr bwMode="auto">
          <a:xfrm>
            <a:off x="6243638" y="1648331"/>
            <a:ext cx="616054" cy="276999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79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A40800"/>
                </a:solidFill>
                <a:latin typeface="Myriad Pro" charset="0"/>
                <a:ea typeface="ＭＳ Ｐゴシック" charset="0"/>
                <a:cs typeface="Myriad Pro" charset="0"/>
                <a:sym typeface="Myriad Pro" charset="0"/>
              </a:rPr>
              <a:t>Agent</a:t>
            </a:r>
          </a:p>
        </p:txBody>
      </p:sp>
      <p:sp>
        <p:nvSpPr>
          <p:cNvPr id="45" name="Rectangle 43"/>
          <p:cNvSpPr>
            <a:spLocks/>
          </p:cNvSpPr>
          <p:nvPr/>
        </p:nvSpPr>
        <p:spPr bwMode="auto">
          <a:xfrm>
            <a:off x="4993482" y="1380441"/>
            <a:ext cx="616054" cy="276999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79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A40800"/>
                </a:solidFill>
                <a:latin typeface="Myriad Pro" charset="0"/>
                <a:ea typeface="ＭＳ Ｐゴシック" charset="0"/>
                <a:cs typeface="Myriad Pro" charset="0"/>
                <a:sym typeface="Myriad Pro" charset="0"/>
              </a:rPr>
              <a:t>Agent</a:t>
            </a:r>
          </a:p>
        </p:txBody>
      </p:sp>
      <p:sp>
        <p:nvSpPr>
          <p:cNvPr id="46" name="Rectangle 44"/>
          <p:cNvSpPr>
            <a:spLocks/>
          </p:cNvSpPr>
          <p:nvPr/>
        </p:nvSpPr>
        <p:spPr bwMode="auto">
          <a:xfrm>
            <a:off x="3921919" y="1737628"/>
            <a:ext cx="616054" cy="276999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79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A40800"/>
                </a:solidFill>
                <a:latin typeface="Myriad Pro" charset="0"/>
                <a:ea typeface="ＭＳ Ｐゴシック" charset="0"/>
                <a:cs typeface="Myriad Pro" charset="0"/>
                <a:sym typeface="Myriad Pro" charset="0"/>
              </a:rPr>
              <a:t>Agent</a:t>
            </a:r>
          </a:p>
        </p:txBody>
      </p:sp>
      <p:sp>
        <p:nvSpPr>
          <p:cNvPr id="47" name="Rectangle 45"/>
          <p:cNvSpPr>
            <a:spLocks/>
          </p:cNvSpPr>
          <p:nvPr/>
        </p:nvSpPr>
        <p:spPr bwMode="auto">
          <a:xfrm>
            <a:off x="3564732" y="2541300"/>
            <a:ext cx="616054" cy="276999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79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rgbClr val="A40800"/>
                </a:solidFill>
                <a:latin typeface="Myriad Pro" charset="0"/>
                <a:ea typeface="ＭＳ Ｐゴシック" charset="0"/>
                <a:cs typeface="Myriad Pro" charset="0"/>
                <a:sym typeface="Myriad Pro" charset="0"/>
              </a:rPr>
              <a:t>Agent</a:t>
            </a:r>
          </a:p>
        </p:txBody>
      </p:sp>
      <p:sp>
        <p:nvSpPr>
          <p:cNvPr id="48" name="Rectangle 48"/>
          <p:cNvSpPr>
            <a:spLocks/>
          </p:cNvSpPr>
          <p:nvPr/>
        </p:nvSpPr>
        <p:spPr bwMode="auto">
          <a:xfrm>
            <a:off x="7543800" y="2895600"/>
            <a:ext cx="1295400" cy="91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1969"/>
              </a:spcBef>
            </a:pPr>
            <a:r>
              <a:rPr lang="en-US" dirty="0">
                <a:latin typeface="Myriad Pro" charset="0"/>
                <a:ea typeface="ＭＳ Ｐゴシック" charset="0"/>
                <a:cs typeface="Myriad Pro" charset="0"/>
                <a:sym typeface="Myriad Pro" charset="0"/>
              </a:rPr>
              <a:t>Key: </a:t>
            </a:r>
            <a:br>
              <a:rPr lang="en-US" dirty="0">
                <a:latin typeface="Myriad Pro" charset="0"/>
                <a:ea typeface="ＭＳ Ｐゴシック" charset="0"/>
                <a:cs typeface="Myriad Pro" charset="0"/>
                <a:sym typeface="Myriad Pro" charset="0"/>
              </a:rPr>
            </a:br>
            <a:r>
              <a:rPr lang="en-US" dirty="0">
                <a:solidFill>
                  <a:srgbClr val="3F691E"/>
                </a:solidFill>
                <a:latin typeface="Myriad Pro" charset="0"/>
                <a:ea typeface="ＭＳ Ｐゴシック" charset="0"/>
                <a:cs typeface="Myriad Pro" charset="0"/>
                <a:sym typeface="Myriad Pro" charset="0"/>
              </a:rPr>
              <a:t>Lightweight</a:t>
            </a:r>
            <a:r>
              <a:rPr lang="en-US" dirty="0">
                <a:latin typeface="Myriad Pro" charset="0"/>
                <a:ea typeface="ＭＳ Ｐゴシック" charset="0"/>
                <a:cs typeface="Myriad Pro" charset="0"/>
                <a:sym typeface="Myriad Pro" charset="0"/>
              </a:rPr>
              <a:t> </a:t>
            </a:r>
            <a:r>
              <a:rPr lang="en-US" dirty="0">
                <a:solidFill>
                  <a:srgbClr val="A40800"/>
                </a:solidFill>
                <a:latin typeface="Myriad Pro" charset="0"/>
                <a:ea typeface="ＭＳ Ｐゴシック" charset="0"/>
                <a:cs typeface="Myriad Pro" charset="0"/>
                <a:sym typeface="Myriad Pro" charset="0"/>
              </a:rPr>
              <a:t>agents</a:t>
            </a:r>
            <a:r>
              <a:rPr lang="en-US" dirty="0">
                <a:latin typeface="Myriad Pro" charset="0"/>
                <a:ea typeface="ＭＳ Ｐゴシック" charset="0"/>
                <a:cs typeface="Myriad Pro" charset="0"/>
                <a:sym typeface="Myriad Pro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2713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358063" cy="58340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200" dirty="0" smtClean="0">
                <a:latin typeface="+mj-lt"/>
                <a:ea typeface="ヒラギノ明朝 ProN W3" charset="0"/>
                <a:cs typeface="ヒラギノ明朝 ProN W3" charset="0"/>
              </a:rPr>
              <a:t>Detection</a:t>
            </a:r>
            <a:endParaRPr lang="en-US" sz="4200" dirty="0">
              <a:latin typeface="+mj-lt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1"/>
            <a:ext cx="5008960" cy="2819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sz="2800" b="0" dirty="0" smtClean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Look </a:t>
            </a:r>
            <a:r>
              <a:rPr lang="en-US" sz="2800" b="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for</a:t>
            </a:r>
            <a:r>
              <a:rPr lang="en-US" sz="2800" b="0" dirty="0">
                <a:solidFill>
                  <a:srgbClr val="A40800"/>
                </a:solidFill>
                <a:ea typeface="ヒラギノ明朝 ProN W3" charset="0"/>
                <a:cs typeface="ヒラギノ明朝 ProN W3" charset="0"/>
              </a:rPr>
              <a:t> statistically significant deviations from baseline </a:t>
            </a:r>
            <a:r>
              <a:rPr lang="en-US" sz="2800" b="0" dirty="0" smtClean="0">
                <a:solidFill>
                  <a:srgbClr val="A40800"/>
                </a:solidFill>
                <a:ea typeface="ヒラギノ明朝 ProN W3" charset="0"/>
                <a:cs typeface="ヒラギノ明朝 ProN W3" charset="0"/>
              </a:rPr>
              <a:t>One-Way Delays</a:t>
            </a:r>
            <a:endParaRPr lang="en-US" sz="2800" b="0" dirty="0">
              <a:solidFill>
                <a:srgbClr val="000000"/>
              </a:solidFill>
              <a:ea typeface="ヒラギノ明朝 ProN W3" charset="0"/>
              <a:cs typeface="ヒラギノ明朝 ProN W3" charset="0"/>
            </a:endParaRPr>
          </a:p>
          <a:p>
            <a:pPr lvl="1"/>
            <a:r>
              <a:rPr lang="en-US" sz="2600" b="0" dirty="0" smtClean="0">
                <a:solidFill>
                  <a:srgbClr val="2B4714"/>
                </a:solidFill>
                <a:ea typeface="ヒラギノ明朝 ProN W3" charset="0"/>
                <a:cs typeface="ヒラギノ明朝 ProN W3" charset="0"/>
              </a:rPr>
              <a:t>But</a:t>
            </a:r>
            <a:r>
              <a:rPr lang="en-US" sz="2600" b="0" dirty="0">
                <a:solidFill>
                  <a:srgbClr val="2B4714"/>
                </a:solidFill>
                <a:ea typeface="ヒラギノ明朝 ProN W3" charset="0"/>
                <a:cs typeface="ヒラギノ明朝 ProN W3" charset="0"/>
              </a:rPr>
              <a:t>, baseline can change </a:t>
            </a:r>
            <a:r>
              <a:rPr lang="en-US" sz="2600" b="0" dirty="0" smtClean="0">
                <a:solidFill>
                  <a:srgbClr val="2B4714"/>
                </a:solidFill>
                <a:ea typeface="ヒラギノ明朝 ProN W3" charset="0"/>
                <a:cs typeface="ヒラギノ明朝 ProN W3" charset="0"/>
              </a:rPr>
              <a:t>abruptly</a:t>
            </a:r>
          </a:p>
          <a:p>
            <a:pPr lvl="1"/>
            <a:r>
              <a:rPr lang="en-US" sz="2800" b="0" dirty="0" smtClean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Scalability </a:t>
            </a:r>
            <a:r>
              <a:rPr lang="en-US" sz="2800" b="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requirement: only a single pass through OWAMP </a:t>
            </a:r>
            <a:r>
              <a:rPr lang="en-US" sz="2800" b="0" dirty="0" smtClean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time series </a:t>
            </a:r>
            <a:r>
              <a:rPr lang="en-US" sz="2800" b="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is allowed</a:t>
            </a:r>
          </a:p>
        </p:txBody>
      </p:sp>
      <p:pic>
        <p:nvPicPr>
          <p:cNvPr id="2" name="Picture 1" descr="gilmer-frankli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990600"/>
            <a:ext cx="3454400" cy="25908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096000" y="3124200"/>
            <a:ext cx="609600" cy="304800"/>
          </a:xfrm>
          <a:prstGeom prst="ellipse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62600" y="2438400"/>
            <a:ext cx="968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Baseline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2"/>
            <a:endCxn id="3" idx="1"/>
          </p:cNvCxnSpPr>
          <p:nvPr/>
        </p:nvCxnSpPr>
        <p:spPr>
          <a:xfrm>
            <a:off x="6046604" y="2807732"/>
            <a:ext cx="138670" cy="3611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467600" y="914400"/>
            <a:ext cx="152400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One-Way Delay Between Two </a:t>
            </a:r>
            <a:r>
              <a:rPr lang="en-US" sz="1400" dirty="0" err="1" smtClean="0"/>
              <a:t>PerfSONAR</a:t>
            </a:r>
            <a:r>
              <a:rPr lang="en-US" sz="1400" dirty="0" smtClean="0"/>
              <a:t> hosts.</a:t>
            </a:r>
            <a:endParaRPr lang="en-US" sz="1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7F0FD8-C4D8-4FC8-ACE5-C8022F3C3BA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2" name="Rectangle 4"/>
          <p:cNvSpPr>
            <a:spLocks/>
          </p:cNvSpPr>
          <p:nvPr/>
        </p:nvSpPr>
        <p:spPr bwMode="auto">
          <a:xfrm>
            <a:off x="5943005" y="4220676"/>
            <a:ext cx="62102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>
                <a:solidFill>
                  <a:srgbClr val="A40800"/>
                </a:solidFill>
                <a:latin typeface="Myriad Pro" charset="0"/>
                <a:ea typeface="ＭＳ Ｐゴシック" charset="0"/>
                <a:cs typeface="Myriad Pro" charset="0"/>
                <a:sym typeface="Myriad Pro" charset="0"/>
              </a:rPr>
              <a:t>baseline</a:t>
            </a:r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962400"/>
            <a:ext cx="2937867" cy="210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Line 7"/>
          <p:cNvSpPr>
            <a:spLocks noChangeShapeType="1"/>
          </p:cNvSpPr>
          <p:nvPr/>
        </p:nvSpPr>
        <p:spPr bwMode="auto">
          <a:xfrm flipH="1">
            <a:off x="6604918" y="3917752"/>
            <a:ext cx="0" cy="2096244"/>
          </a:xfrm>
          <a:prstGeom prst="line">
            <a:avLst/>
          </a:prstGeom>
          <a:noFill/>
          <a:ln w="38100" cap="flat">
            <a:solidFill>
              <a:srgbClr val="63A0C9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099" dir="2700000" algn="ctr" rotWithShape="0">
              <a:schemeClr val="bg2">
                <a:alpha val="3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" name="AutoShape 8"/>
          <p:cNvSpPr>
            <a:spLocks/>
          </p:cNvSpPr>
          <p:nvPr/>
        </p:nvSpPr>
        <p:spPr bwMode="auto">
          <a:xfrm>
            <a:off x="7094935" y="4758258"/>
            <a:ext cx="1330523" cy="1187648"/>
          </a:xfrm>
          <a:prstGeom prst="roundRect">
            <a:avLst>
              <a:gd name="adj" fmla="val 11278"/>
            </a:avLst>
          </a:prstGeom>
          <a:solidFill>
            <a:schemeClr val="accent1">
              <a:alpha val="24783"/>
            </a:schemeClr>
          </a:solidFill>
          <a:ln w="25400" cap="flat">
            <a:solidFill>
              <a:srgbClr val="63A0C9">
                <a:alpha val="3999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" name="Rectangle 9"/>
          <p:cNvSpPr>
            <a:spLocks/>
          </p:cNvSpPr>
          <p:nvPr/>
        </p:nvSpPr>
        <p:spPr bwMode="auto">
          <a:xfrm>
            <a:off x="7327106" y="4493031"/>
            <a:ext cx="69501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300">
                <a:solidFill>
                  <a:srgbClr val="A40800"/>
                </a:solidFill>
                <a:latin typeface="Myriad Pro" charset="0"/>
                <a:ea typeface="ＭＳ Ｐゴシック" charset="0"/>
                <a:cs typeface="Myriad Pro" charset="0"/>
                <a:sym typeface="Myriad Pro" charset="0"/>
              </a:rPr>
              <a:t>Deviation</a:t>
            </a:r>
          </a:p>
        </p:txBody>
      </p:sp>
      <p:graphicFrame>
        <p:nvGraphicFramePr>
          <p:cNvPr id="27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061973"/>
              </p:ext>
            </p:extLst>
          </p:nvPr>
        </p:nvGraphicFramePr>
        <p:xfrm>
          <a:off x="381000" y="4038600"/>
          <a:ext cx="4795242" cy="2152056"/>
        </p:xfrm>
        <a:graphic>
          <a:graphicData uri="http://schemas.openxmlformats.org/drawingml/2006/table">
            <a:tbl>
              <a:tblPr/>
              <a:tblGrid>
                <a:gridCol w="1473398"/>
                <a:gridCol w="3321844"/>
              </a:tblGrid>
              <a:tr h="5380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 charset="0"/>
                          <a:ea typeface="ヒラギノ明朝 ProN W3" charset="0"/>
                          <a:cs typeface="Myriad Pro" charset="0"/>
                          <a:sym typeface="Myriad Pro" charset="0"/>
                        </a:rPr>
                        <a:t>Type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6196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yriad Pro" charset="0"/>
                          <a:ea typeface="ヒラギノ明朝 ProN W3" charset="0"/>
                          <a:cs typeface="Myriad Pro" charset="0"/>
                          <a:sym typeface="Myriad Pro" charset="0"/>
                        </a:rPr>
                        <a:t>Baseline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61960"/>
                      </a:schemeClr>
                    </a:solidFill>
                  </a:tcPr>
                </a:tc>
              </a:tr>
              <a:tr h="5380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yriad Pro" charset="0"/>
                          <a:ea typeface="ヒラギノ明朝 ProN W3" charset="0"/>
                          <a:cs typeface="Myriad Pro" charset="0"/>
                          <a:sym typeface="Myriad Pro" charset="0"/>
                        </a:rPr>
                        <a:t>Delay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yriad Pro" charset="0"/>
                          <a:ea typeface="ヒラギノ明朝 ProN W3" charset="0"/>
                          <a:cs typeface="Myriad Pro" charset="0"/>
                          <a:sym typeface="Myriad Pro" charset="0"/>
                        </a:rPr>
                        <a:t>Propagation + TX delay + noise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0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yriad Pro" charset="0"/>
                          <a:ea typeface="ヒラギノ明朝 ProN W3" charset="0"/>
                          <a:cs typeface="Myriad Pro" charset="0"/>
                          <a:sym typeface="Myriad Pro" charset="0"/>
                        </a:rPr>
                        <a:t>Loss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yriad Pro" charset="0"/>
                          <a:ea typeface="ヒラギノ明朝 ProN W3" charset="0"/>
                          <a:cs typeface="Myriad Pro" charset="0"/>
                          <a:sym typeface="Myriad Pro" charset="0"/>
                        </a:rPr>
                        <a:t>No loss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0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yriad Pro" charset="0"/>
                          <a:ea typeface="ヒラギノ明朝 ProN W3" charset="0"/>
                          <a:cs typeface="Myriad Pro" charset="0"/>
                          <a:sym typeface="Myriad Pro" charset="0"/>
                        </a:rPr>
                        <a:t>Reordering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7000"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yriad Pro" charset="0"/>
                          <a:ea typeface="ヒラギノ明朝 ProN W3" charset="0"/>
                          <a:cs typeface="Myriad Pro" charset="0"/>
                          <a:sym typeface="Myriad Pro" charset="0"/>
                        </a:rPr>
                        <a:t>No reordering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17D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59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358063" cy="58340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200" dirty="0" smtClean="0">
                <a:latin typeface="+mj-lt"/>
                <a:ea typeface="ヒラギノ明朝 ProN W3" charset="0"/>
                <a:cs typeface="ヒラギノ明朝 ProN W3" charset="0"/>
              </a:rPr>
              <a:t>Diagnosis</a:t>
            </a:r>
            <a:endParaRPr lang="en-US" sz="4200" dirty="0">
              <a:latin typeface="+mj-lt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10600" cy="491728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0" dirty="0" err="1" smtClean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Pythia</a:t>
            </a:r>
            <a:r>
              <a:rPr lang="en-US" sz="2800" b="0" dirty="0" smtClean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 uses a </a:t>
            </a:r>
            <a:r>
              <a:rPr lang="en-US" sz="2800" b="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model-based approach to associate each root-cause with an expected set of symptoms (signatures</a:t>
            </a:r>
            <a:r>
              <a:rPr lang="en-US" sz="2800" b="0" dirty="0" smtClean="0">
                <a:solidFill>
                  <a:srgbClr val="000000"/>
                </a:solidFill>
                <a:ea typeface="ヒラギノ明朝 ProN W3" charset="0"/>
                <a:cs typeface="ヒラギノ明朝 ProN W3" charset="0"/>
              </a:rPr>
              <a:t>)</a:t>
            </a:r>
          </a:p>
          <a:p>
            <a:r>
              <a:rPr lang="en-US" sz="2800" b="0" dirty="0">
                <a:ea typeface="ヒラギノ明朝 ProN W3" charset="0"/>
                <a:cs typeface="ヒラギノ明朝 ProN W3" charset="0"/>
              </a:rPr>
              <a:t>Which pathologies do we currently </a:t>
            </a:r>
            <a:r>
              <a:rPr lang="en-US" sz="2800" b="0" dirty="0" smtClean="0">
                <a:ea typeface="ヒラギノ明朝 ProN W3" charset="0"/>
                <a:cs typeface="ヒラギノ明朝 ProN W3" charset="0"/>
              </a:rPr>
              <a:t>consider?</a:t>
            </a:r>
          </a:p>
          <a:p>
            <a:pPr lvl="1"/>
            <a:r>
              <a:rPr lang="en-US" sz="2600" dirty="0" smtClean="0">
                <a:solidFill>
                  <a:srgbClr val="2B4714"/>
                </a:solidFill>
                <a:ea typeface="ヒラギノ明朝 ProN W3" charset="0"/>
                <a:cs typeface="ヒラギノ明朝 ProN W3" charset="0"/>
              </a:rPr>
              <a:t>Various </a:t>
            </a:r>
            <a:r>
              <a:rPr lang="en-US" sz="2600" dirty="0">
                <a:solidFill>
                  <a:srgbClr val="2B4714"/>
                </a:solidFill>
                <a:ea typeface="ヒラギノ明朝 ProN W3" charset="0"/>
                <a:cs typeface="ヒラギノ明朝 ProN W3" charset="0"/>
              </a:rPr>
              <a:t>congestion </a:t>
            </a:r>
            <a:r>
              <a:rPr lang="en-US" sz="2600" dirty="0" smtClean="0">
                <a:solidFill>
                  <a:srgbClr val="2B4714"/>
                </a:solidFill>
                <a:ea typeface="ヒラギノ明朝 ProN W3" charset="0"/>
                <a:cs typeface="ヒラギノ明朝 ProN W3" charset="0"/>
              </a:rPr>
              <a:t>types</a:t>
            </a:r>
          </a:p>
          <a:p>
            <a:pPr lvl="1"/>
            <a:r>
              <a:rPr lang="en-US" sz="2800" dirty="0" smtClean="0">
                <a:solidFill>
                  <a:srgbClr val="2B4714"/>
                </a:solidFill>
                <a:ea typeface="ヒラギノ明朝 ProN W3" charset="0"/>
                <a:cs typeface="ヒラギノ明朝 ProN W3" charset="0"/>
              </a:rPr>
              <a:t>Routing </a:t>
            </a:r>
            <a:r>
              <a:rPr lang="en-US" sz="2800" dirty="0">
                <a:solidFill>
                  <a:srgbClr val="2B4714"/>
                </a:solidFill>
                <a:ea typeface="ヒラギノ明朝 ProN W3" charset="0"/>
                <a:cs typeface="ヒラギノ明朝 ProN W3" charset="0"/>
              </a:rPr>
              <a:t>events and </a:t>
            </a:r>
            <a:r>
              <a:rPr lang="en-US" sz="2800" dirty="0" smtClean="0">
                <a:solidFill>
                  <a:srgbClr val="2B4714"/>
                </a:solidFill>
                <a:ea typeface="ヒラギノ明朝 ProN W3" charset="0"/>
                <a:cs typeface="ヒラギノ明朝 ProN W3" charset="0"/>
              </a:rPr>
              <a:t>anomalies</a:t>
            </a:r>
          </a:p>
          <a:p>
            <a:pPr lvl="1"/>
            <a:r>
              <a:rPr lang="en-US" sz="2800" dirty="0" smtClean="0">
                <a:solidFill>
                  <a:srgbClr val="2B4714"/>
                </a:solidFill>
                <a:ea typeface="ヒラギノ明朝 ProN W3" charset="0"/>
                <a:cs typeface="ヒラギノ明朝 ProN W3" charset="0"/>
              </a:rPr>
              <a:t>Various </a:t>
            </a:r>
            <a:r>
              <a:rPr lang="en-US" sz="2800" dirty="0">
                <a:solidFill>
                  <a:srgbClr val="2B4714"/>
                </a:solidFill>
                <a:ea typeface="ヒラギノ明朝 ProN W3" charset="0"/>
                <a:cs typeface="ヒラギノ明朝 ProN W3" charset="0"/>
              </a:rPr>
              <a:t>loss-episode </a:t>
            </a:r>
            <a:r>
              <a:rPr lang="en-US" sz="2800" dirty="0" smtClean="0">
                <a:solidFill>
                  <a:srgbClr val="2B4714"/>
                </a:solidFill>
                <a:ea typeface="ヒラギノ明朝 ProN W3" charset="0"/>
                <a:cs typeface="ヒラギノ明朝 ProN W3" charset="0"/>
              </a:rPr>
              <a:t>types</a:t>
            </a:r>
          </a:p>
          <a:p>
            <a:pPr lvl="1"/>
            <a:r>
              <a:rPr lang="en-US" sz="2800" dirty="0" smtClean="0">
                <a:solidFill>
                  <a:srgbClr val="2B4714"/>
                </a:solidFill>
                <a:ea typeface="ヒラギノ明朝 ProN W3" charset="0"/>
                <a:cs typeface="ヒラギノ明朝 ProN W3" charset="0"/>
              </a:rPr>
              <a:t>Reordering causes</a:t>
            </a:r>
          </a:p>
          <a:p>
            <a:pPr lvl="1"/>
            <a:r>
              <a:rPr lang="en-US" sz="2800" dirty="0" smtClean="0">
                <a:solidFill>
                  <a:srgbClr val="2B4714"/>
                </a:solidFill>
                <a:ea typeface="ヒラギノ明朝 ProN W3" charset="0"/>
                <a:cs typeface="ヒラギノ明朝 ProN W3" charset="0"/>
              </a:rPr>
              <a:t>Various </a:t>
            </a:r>
            <a:r>
              <a:rPr lang="en-US" sz="2800" dirty="0">
                <a:solidFill>
                  <a:srgbClr val="2B4714"/>
                </a:solidFill>
                <a:ea typeface="ヒラギノ明朝 ProN W3" charset="0"/>
                <a:cs typeface="ヒラギノ明朝 ProN W3" charset="0"/>
              </a:rPr>
              <a:t>end-host </a:t>
            </a:r>
            <a:r>
              <a:rPr lang="en-US" sz="2800" dirty="0" smtClean="0">
                <a:solidFill>
                  <a:srgbClr val="2B4714"/>
                </a:solidFill>
                <a:ea typeface="ヒラギノ明朝 ProN W3" charset="0"/>
                <a:cs typeface="ヒラギノ明朝 ProN W3" charset="0"/>
              </a:rPr>
              <a:t>effects</a:t>
            </a:r>
            <a:endParaRPr lang="en-US" sz="2800" b="0" dirty="0">
              <a:solidFill>
                <a:srgbClr val="3F691E"/>
              </a:solidFill>
              <a:ea typeface="ヒラギノ明朝 ProN W3" charset="0"/>
              <a:cs typeface="ヒラギノ明朝 ProN W3" charset="0"/>
            </a:endParaRPr>
          </a:p>
          <a:p>
            <a:endParaRPr lang="en-US" sz="2800" b="0" dirty="0">
              <a:solidFill>
                <a:srgbClr val="000000"/>
              </a:solidFill>
              <a:latin typeface="Comic Sans MS" charset="0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7F0FD8-C4D8-4FC8-ACE5-C8022F3C3BA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029200" y="5029200"/>
            <a:ext cx="37338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eed to exclude problems with the end-host (monitor) itself to find network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12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AutoShape 1"/>
          <p:cNvSpPr>
            <a:spLocks/>
          </p:cNvSpPr>
          <p:nvPr/>
        </p:nvSpPr>
        <p:spPr bwMode="auto">
          <a:xfrm>
            <a:off x="6393656" y="4241601"/>
            <a:ext cx="1357313" cy="1410891"/>
          </a:xfrm>
          <a:prstGeom prst="roundRect">
            <a:avLst>
              <a:gd name="adj" fmla="val 9866"/>
            </a:avLst>
          </a:prstGeom>
          <a:solidFill>
            <a:schemeClr val="accent1">
              <a:alpha val="37254"/>
            </a:schemeClr>
          </a:solidFill>
          <a:ln w="25400">
            <a:solidFill>
              <a:srgbClr val="63A0C9">
                <a:alpha val="59999"/>
              </a:srgb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38" name="AutoShape 2"/>
          <p:cNvSpPr>
            <a:spLocks/>
          </p:cNvSpPr>
          <p:nvPr/>
        </p:nvSpPr>
        <p:spPr bwMode="auto">
          <a:xfrm>
            <a:off x="4714875" y="3821906"/>
            <a:ext cx="1625203" cy="2455664"/>
          </a:xfrm>
          <a:prstGeom prst="roundRect">
            <a:avLst>
              <a:gd name="adj" fmla="val 43630"/>
            </a:avLst>
          </a:prstGeom>
          <a:solidFill>
            <a:schemeClr val="accent1">
              <a:alpha val="37254"/>
            </a:schemeClr>
          </a:solidFill>
          <a:ln w="25400">
            <a:solidFill>
              <a:srgbClr val="63A0C9">
                <a:alpha val="59999"/>
              </a:srgb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39" name="AutoShape 3"/>
          <p:cNvSpPr>
            <a:spLocks/>
          </p:cNvSpPr>
          <p:nvPr/>
        </p:nvSpPr>
        <p:spPr bwMode="auto">
          <a:xfrm>
            <a:off x="3714750" y="3741539"/>
            <a:ext cx="1312664" cy="437555"/>
          </a:xfrm>
          <a:prstGeom prst="roundRect">
            <a:avLst>
              <a:gd name="adj" fmla="val 30611"/>
            </a:avLst>
          </a:prstGeom>
          <a:solidFill>
            <a:schemeClr val="accent1">
              <a:alpha val="37254"/>
            </a:schemeClr>
          </a:solidFill>
          <a:ln w="25400">
            <a:solidFill>
              <a:srgbClr val="63A0C9">
                <a:alpha val="59999"/>
              </a:srgb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40" name="AutoShape 4"/>
          <p:cNvSpPr>
            <a:spLocks/>
          </p:cNvSpPr>
          <p:nvPr/>
        </p:nvSpPr>
        <p:spPr bwMode="auto">
          <a:xfrm>
            <a:off x="1893094" y="3696890"/>
            <a:ext cx="1205508" cy="1241227"/>
          </a:xfrm>
          <a:prstGeom prst="roundRect">
            <a:avLst>
              <a:gd name="adj" fmla="val 11111"/>
            </a:avLst>
          </a:prstGeom>
          <a:solidFill>
            <a:schemeClr val="accent1">
              <a:alpha val="37254"/>
            </a:schemeClr>
          </a:solidFill>
          <a:ln w="25400">
            <a:solidFill>
              <a:srgbClr val="63A0C9">
                <a:alpha val="59999"/>
              </a:srgb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41" name="AutoShape 5"/>
          <p:cNvSpPr>
            <a:spLocks/>
          </p:cNvSpPr>
          <p:nvPr/>
        </p:nvSpPr>
        <p:spPr bwMode="auto">
          <a:xfrm>
            <a:off x="3134320" y="4366617"/>
            <a:ext cx="1357313" cy="1759148"/>
          </a:xfrm>
          <a:prstGeom prst="roundRect">
            <a:avLst>
              <a:gd name="adj" fmla="val 9866"/>
            </a:avLst>
          </a:prstGeom>
          <a:solidFill>
            <a:schemeClr val="accent1">
              <a:alpha val="37254"/>
            </a:schemeClr>
          </a:solidFill>
          <a:ln w="25400">
            <a:solidFill>
              <a:srgbClr val="63A0C9">
                <a:alpha val="59999"/>
              </a:srgb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42" name="AutoShape 6"/>
          <p:cNvSpPr>
            <a:spLocks/>
          </p:cNvSpPr>
          <p:nvPr/>
        </p:nvSpPr>
        <p:spPr bwMode="auto">
          <a:xfrm>
            <a:off x="3598664" y="1580555"/>
            <a:ext cx="1464469" cy="1473398"/>
          </a:xfrm>
          <a:prstGeom prst="roundRect">
            <a:avLst>
              <a:gd name="adj" fmla="val 9144"/>
            </a:avLst>
          </a:prstGeom>
          <a:solidFill>
            <a:schemeClr val="accent1">
              <a:alpha val="37254"/>
            </a:schemeClr>
          </a:solidFill>
          <a:ln w="25400">
            <a:solidFill>
              <a:srgbClr val="63A0C9">
                <a:alpha val="59999"/>
              </a:srgb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title"/>
          </p:nvPr>
        </p:nvSpPr>
        <p:spPr>
          <a:xfrm>
            <a:off x="892969" y="8930"/>
            <a:ext cx="7358063" cy="67687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200" dirty="0" err="1">
                <a:latin typeface="+mj-lt"/>
                <a:ea typeface="ヒラギノ明朝 ProN W3" charset="0"/>
                <a:cs typeface="ヒラギノ明朝 ProN W3" charset="0"/>
              </a:rPr>
              <a:t>Pythia</a:t>
            </a:r>
            <a:r>
              <a:rPr lang="en-US" sz="4200" dirty="0">
                <a:latin typeface="+mj-lt"/>
                <a:ea typeface="ヒラギノ明朝 ProN W3" charset="0"/>
                <a:cs typeface="ヒラギノ明朝 ProN W3" charset="0"/>
              </a:rPr>
              <a:t> Diagnosis Tree</a:t>
            </a:r>
          </a:p>
        </p:txBody>
      </p:sp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705" y="1732359"/>
            <a:ext cx="6083350" cy="449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Rectangle 9"/>
          <p:cNvSpPr>
            <a:spLocks/>
          </p:cNvSpPr>
          <p:nvPr/>
        </p:nvSpPr>
        <p:spPr bwMode="auto">
          <a:xfrm>
            <a:off x="5105400" y="1828800"/>
            <a:ext cx="1295400" cy="66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100" dirty="0">
                <a:cs typeface="Marker Felt" charset="0"/>
              </a:rPr>
              <a:t>End-host</a:t>
            </a:r>
          </a:p>
          <a:p>
            <a:r>
              <a:rPr lang="en-US" sz="2100" dirty="0">
                <a:cs typeface="Marker Felt" charset="0"/>
              </a:rPr>
              <a:t>effects</a:t>
            </a:r>
          </a:p>
        </p:txBody>
      </p:sp>
      <p:sp>
        <p:nvSpPr>
          <p:cNvPr id="39946" name="Rectangle 10"/>
          <p:cNvSpPr>
            <a:spLocks/>
          </p:cNvSpPr>
          <p:nvPr/>
        </p:nvSpPr>
        <p:spPr bwMode="auto">
          <a:xfrm>
            <a:off x="232172" y="3812976"/>
            <a:ext cx="1875234" cy="66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100">
                <a:cs typeface="Marker Felt" charset="0"/>
              </a:rPr>
              <a:t>NTP vs.</a:t>
            </a:r>
          </a:p>
          <a:p>
            <a:r>
              <a:rPr lang="en-US" sz="2100">
                <a:cs typeface="Marker Felt" charset="0"/>
              </a:rPr>
              <a:t>route events</a:t>
            </a:r>
          </a:p>
        </p:txBody>
      </p:sp>
      <p:sp>
        <p:nvSpPr>
          <p:cNvPr id="39947" name="Rectangle 11"/>
          <p:cNvSpPr>
            <a:spLocks/>
          </p:cNvSpPr>
          <p:nvPr/>
        </p:nvSpPr>
        <p:spPr bwMode="auto">
          <a:xfrm>
            <a:off x="1676400" y="5486400"/>
            <a:ext cx="1295400" cy="36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100" dirty="0">
                <a:cs typeface="Marker Felt" charset="0"/>
              </a:rPr>
              <a:t>Loss events</a:t>
            </a:r>
          </a:p>
        </p:txBody>
      </p:sp>
      <p:sp>
        <p:nvSpPr>
          <p:cNvPr id="39948" name="Rectangle 12"/>
          <p:cNvSpPr>
            <a:spLocks/>
          </p:cNvSpPr>
          <p:nvPr/>
        </p:nvSpPr>
        <p:spPr bwMode="auto">
          <a:xfrm>
            <a:off x="6324600" y="5791200"/>
            <a:ext cx="1875234" cy="36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100" dirty="0">
                <a:cs typeface="Marker Felt" charset="0"/>
              </a:rPr>
              <a:t>Congestion</a:t>
            </a:r>
          </a:p>
        </p:txBody>
      </p:sp>
      <p:sp>
        <p:nvSpPr>
          <p:cNvPr id="39949" name="Rectangle 13"/>
          <p:cNvSpPr>
            <a:spLocks/>
          </p:cNvSpPr>
          <p:nvPr/>
        </p:nvSpPr>
        <p:spPr bwMode="auto">
          <a:xfrm>
            <a:off x="7772400" y="4419600"/>
            <a:ext cx="1371600" cy="66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100" dirty="0">
                <a:cs typeface="Marker Felt" charset="0"/>
              </a:rPr>
              <a:t>Reordering</a:t>
            </a:r>
          </a:p>
          <a:p>
            <a:r>
              <a:rPr lang="en-US" sz="2100" dirty="0">
                <a:cs typeface="Marker Felt" charset="0"/>
              </a:rPr>
              <a:t>nature</a:t>
            </a:r>
          </a:p>
        </p:txBody>
      </p:sp>
      <p:grpSp>
        <p:nvGrpSpPr>
          <p:cNvPr id="39950" name="Group 16"/>
          <p:cNvGrpSpPr>
            <a:grpSpLocks/>
          </p:cNvGrpSpPr>
          <p:nvPr/>
        </p:nvGrpSpPr>
        <p:grpSpPr bwMode="auto">
          <a:xfrm>
            <a:off x="130597" y="1567160"/>
            <a:ext cx="3241477" cy="1366242"/>
            <a:chOff x="0" y="0"/>
            <a:chExt cx="2904" cy="1224"/>
          </a:xfrm>
        </p:grpSpPr>
        <p:sp>
          <p:nvSpPr>
            <p:cNvPr id="39953" name="Rectangle 14"/>
            <p:cNvSpPr>
              <a:spLocks/>
            </p:cNvSpPr>
            <p:nvPr/>
          </p:nvSpPr>
          <p:spPr bwMode="auto">
            <a:xfrm>
              <a:off x="104" y="95"/>
              <a:ext cx="2757" cy="1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500">
                  <a:solidFill>
                    <a:srgbClr val="3F691E"/>
                  </a:solidFill>
                  <a:cs typeface="Marker Felt" charset="0"/>
                </a:rPr>
                <a:t>Input:</a:t>
              </a:r>
            </a:p>
            <a:p>
              <a:r>
                <a:rPr lang="en-US" sz="2500">
                  <a:cs typeface="Marker Felt" charset="0"/>
                </a:rPr>
                <a:t>Detected Events</a:t>
              </a:r>
            </a:p>
            <a:p>
              <a:r>
                <a:rPr lang="en-US" sz="2500">
                  <a:cs typeface="Marker Felt" charset="0"/>
                </a:rPr>
                <a:t>(delay, loss, reordering)</a:t>
              </a:r>
            </a:p>
          </p:txBody>
        </p:sp>
        <p:pic>
          <p:nvPicPr>
            <p:cNvPr id="39954" name="Picture 1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904" cy="1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951" name="AutoShape 17"/>
          <p:cNvSpPr>
            <a:spLocks/>
          </p:cNvSpPr>
          <p:nvPr/>
        </p:nvSpPr>
        <p:spPr bwMode="auto">
          <a:xfrm>
            <a:off x="2786063" y="1607344"/>
            <a:ext cx="741164" cy="687586"/>
          </a:xfrm>
          <a:prstGeom prst="rightArrow">
            <a:avLst>
              <a:gd name="adj1" fmla="val 32000"/>
              <a:gd name="adj2" fmla="val 57145"/>
            </a:avLst>
          </a:prstGeom>
          <a:solidFill>
            <a:schemeClr val="accent1">
              <a:alpha val="61960"/>
            </a:schemeClr>
          </a:solidFill>
          <a:ln w="25400">
            <a:solidFill>
              <a:srgbClr val="63A0C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2" name="Rectangle 18"/>
          <p:cNvSpPr>
            <a:spLocks/>
          </p:cNvSpPr>
          <p:nvPr/>
        </p:nvSpPr>
        <p:spPr bwMode="auto">
          <a:xfrm>
            <a:off x="6482953" y="2643188"/>
            <a:ext cx="1875234" cy="678656"/>
          </a:xfrm>
          <a:prstGeom prst="rect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r>
              <a:rPr lang="en-US" sz="2100">
                <a:cs typeface="Marker Felt" charset="0"/>
              </a:rPr>
              <a:t>Not shown:</a:t>
            </a:r>
          </a:p>
          <a:p>
            <a:r>
              <a:rPr lang="en-US" sz="2100">
                <a:solidFill>
                  <a:srgbClr val="A40800"/>
                </a:solidFill>
                <a:cs typeface="Marker Felt" charset="0"/>
              </a:rPr>
              <a:t>Unknown</a:t>
            </a:r>
            <a:r>
              <a:rPr lang="en-US" sz="2100">
                <a:cs typeface="Marker Felt" charset="0"/>
              </a:rPr>
              <a:t> type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7F0FD8-C4D8-4FC8-ACE5-C8022F3C3BA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19600"/>
            <a:ext cx="2333030" cy="1749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>
                <a:latin typeface="Myriad Pro" charset="0"/>
                <a:cs typeface="Myriad Pro" charset="0"/>
                <a:sym typeface="Myriad Pro" charset="0"/>
              </a:rPr>
              <a:t>Common Pathologies</a:t>
            </a:r>
            <a:endParaRPr lang="en-US">
              <a:latin typeface="Myriad Pro" charset="0"/>
              <a:ea typeface="ヒラギノ角ゴ ProN W3" charset="0"/>
              <a:cs typeface="ヒラギノ角ゴ ProN W3" charset="0"/>
              <a:sym typeface="Myriad Pro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7F0FD8-C4D8-4FC8-ACE5-C8022F3C3BA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425" y="866776"/>
            <a:ext cx="3609975" cy="52593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sz="2800" b="0" dirty="0" smtClean="0">
                <a:solidFill>
                  <a:srgbClr val="000000"/>
                </a:solidFill>
                <a:cs typeface="Myriad Pro" charset="0"/>
                <a:sym typeface="Myriad Pro" charset="0"/>
              </a:rPr>
              <a:t>End</a:t>
            </a:r>
            <a:r>
              <a:rPr lang="en-US" sz="2800" b="0" dirty="0">
                <a:solidFill>
                  <a:srgbClr val="000000"/>
                </a:solidFill>
                <a:cs typeface="Myriad Pro" charset="0"/>
                <a:sym typeface="Myriad Pro" charset="0"/>
              </a:rPr>
              <a:t>-host </a:t>
            </a:r>
            <a:r>
              <a:rPr lang="en-US" sz="2800" b="0" dirty="0" smtClean="0">
                <a:solidFill>
                  <a:srgbClr val="000000"/>
                </a:solidFill>
                <a:cs typeface="Myriad Pro" charset="0"/>
                <a:sym typeface="Myriad Pro" charset="0"/>
              </a:rPr>
              <a:t>effects</a:t>
            </a:r>
          </a:p>
          <a:p>
            <a:endParaRPr lang="en-US" sz="2800" b="0" dirty="0" smtClean="0">
              <a:solidFill>
                <a:srgbClr val="000000"/>
              </a:solidFill>
              <a:ea typeface="ヒラギノ角ゴ ProN W3" charset="0"/>
              <a:cs typeface="ヒラギノ角ゴ ProN W3" charset="0"/>
              <a:sym typeface="Myriad Pro" charset="0"/>
            </a:endParaRPr>
          </a:p>
          <a:p>
            <a:r>
              <a:rPr lang="en-US" sz="2800" b="0" dirty="0" smtClean="0">
                <a:solidFill>
                  <a:srgbClr val="000000"/>
                </a:solidFill>
                <a:cs typeface="Myriad Pro" charset="0"/>
                <a:sym typeface="Myriad Pro" charset="0"/>
              </a:rPr>
              <a:t>Congestion </a:t>
            </a:r>
            <a:r>
              <a:rPr lang="en-US" sz="2800" b="0" dirty="0">
                <a:solidFill>
                  <a:srgbClr val="000000"/>
                </a:solidFill>
                <a:cs typeface="Myriad Pro" charset="0"/>
                <a:sym typeface="Myriad Pro" charset="0"/>
              </a:rPr>
              <a:t>&amp; </a:t>
            </a:r>
            <a:r>
              <a:rPr lang="en-US" sz="2800" b="0" dirty="0" smtClean="0">
                <a:solidFill>
                  <a:srgbClr val="000000"/>
                </a:solidFill>
                <a:cs typeface="Myriad Pro" charset="0"/>
                <a:sym typeface="Myriad Pro" charset="0"/>
              </a:rPr>
              <a:t>buffers</a:t>
            </a:r>
          </a:p>
          <a:p>
            <a:pPr lvl="1"/>
            <a:r>
              <a:rPr lang="en-US" sz="2600" dirty="0">
                <a:solidFill>
                  <a:srgbClr val="000000"/>
                </a:solidFill>
                <a:latin typeface="Myriad Pro" charset="0"/>
                <a:cs typeface="Myriad Pro" charset="0"/>
                <a:sym typeface="Myriad Pro" charset="0"/>
              </a:rPr>
              <a:t>significant backlog for long </a:t>
            </a:r>
            <a:r>
              <a:rPr lang="en-US" sz="2600" dirty="0" smtClean="0">
                <a:solidFill>
                  <a:srgbClr val="000000"/>
                </a:solidFill>
                <a:latin typeface="Myriad Pro" charset="0"/>
                <a:cs typeface="Myriad Pro" charset="0"/>
                <a:sym typeface="Myriad Pro" charset="0"/>
              </a:rPr>
              <a:t>periods</a:t>
            </a:r>
            <a:endParaRPr lang="en-US" sz="2600" b="0" dirty="0" smtClean="0">
              <a:solidFill>
                <a:srgbClr val="000000"/>
              </a:solidFill>
              <a:cs typeface="Myriad Pro" charset="0"/>
              <a:sym typeface="Myriad Pro" charset="0"/>
            </a:endParaRPr>
          </a:p>
          <a:p>
            <a:endParaRPr lang="en-US" sz="2800" b="0" dirty="0" smtClean="0">
              <a:solidFill>
                <a:srgbClr val="000000"/>
              </a:solidFill>
              <a:ea typeface="ヒラギノ角ゴ ProN W3" charset="0"/>
              <a:cs typeface="ヒラギノ角ゴ ProN W3" charset="0"/>
              <a:sym typeface="Myriad Pro" charset="0"/>
            </a:endParaRPr>
          </a:p>
          <a:p>
            <a:r>
              <a:rPr lang="en-US" sz="2800" b="0" dirty="0" smtClean="0">
                <a:solidFill>
                  <a:srgbClr val="000000"/>
                </a:solidFill>
                <a:cs typeface="Myriad Pro" charset="0"/>
                <a:sym typeface="Myriad Pro" charset="0"/>
              </a:rPr>
              <a:t>Loss events</a:t>
            </a:r>
          </a:p>
          <a:p>
            <a:endParaRPr lang="en-US" sz="2800" b="0" dirty="0" smtClean="0">
              <a:solidFill>
                <a:srgbClr val="000000"/>
              </a:solidFill>
              <a:ea typeface="ヒラギノ角ゴ ProN W3" charset="0"/>
              <a:cs typeface="ヒラギノ角ゴ ProN W3" charset="0"/>
              <a:sym typeface="Myriad Pro" charset="0"/>
            </a:endParaRPr>
          </a:p>
          <a:p>
            <a:r>
              <a:rPr lang="en-US" sz="2800" b="0" dirty="0" smtClean="0">
                <a:solidFill>
                  <a:srgbClr val="000000"/>
                </a:solidFill>
                <a:cs typeface="Myriad Pro" charset="0"/>
                <a:sym typeface="Myriad Pro" charset="0"/>
              </a:rPr>
              <a:t>Routing changes</a:t>
            </a:r>
          </a:p>
          <a:p>
            <a:endParaRPr lang="en-US" sz="2800" b="0" dirty="0" smtClean="0">
              <a:solidFill>
                <a:srgbClr val="000000"/>
              </a:solidFill>
              <a:ea typeface="ヒラギノ角ゴ ProN W3" charset="0"/>
              <a:cs typeface="ヒラギノ角ゴ ProN W3" charset="0"/>
              <a:sym typeface="Myriad Pro" charset="0"/>
            </a:endParaRPr>
          </a:p>
          <a:p>
            <a:r>
              <a:rPr lang="en-US" sz="2800" b="0" dirty="0" smtClean="0">
                <a:solidFill>
                  <a:srgbClr val="000000"/>
                </a:solidFill>
                <a:cs typeface="Myriad Pro" charset="0"/>
                <a:sym typeface="Myriad Pro" charset="0"/>
              </a:rPr>
              <a:t>Reordering events</a:t>
            </a:r>
            <a:endParaRPr lang="en-US" sz="2800" b="0" dirty="0">
              <a:solidFill>
                <a:srgbClr val="000000"/>
              </a:solidFill>
              <a:ea typeface="ヒラギノ角ゴ ProN W3" charset="0"/>
              <a:cs typeface="ヒラギノ角ゴ ProN W3" charset="0"/>
              <a:sym typeface="Myriad Pro" charset="0"/>
            </a:endParaRPr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4038600" y="838201"/>
            <a:ext cx="2209800" cy="1676400"/>
            <a:chOff x="24" y="768"/>
            <a:chExt cx="2520" cy="1890"/>
          </a:xfrm>
        </p:grpSpPr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768"/>
              <a:ext cx="2520" cy="1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8"/>
            <p:cNvSpPr>
              <a:spLocks/>
            </p:cNvSpPr>
            <p:nvPr/>
          </p:nvSpPr>
          <p:spPr bwMode="auto">
            <a:xfrm>
              <a:off x="1638" y="1448"/>
              <a:ext cx="273" cy="1120"/>
            </a:xfrm>
            <a:prstGeom prst="ellipse">
              <a:avLst/>
            </a:prstGeom>
            <a:solidFill>
              <a:schemeClr val="accent1">
                <a:alpha val="37175"/>
              </a:schemeClr>
            </a:solidFill>
            <a:ln w="25400" cap="flat">
              <a:solidFill>
                <a:srgbClr val="63A0C9">
                  <a:alpha val="59999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" name="Rectangle 9"/>
            <p:cNvSpPr>
              <a:spLocks/>
            </p:cNvSpPr>
            <p:nvPr/>
          </p:nvSpPr>
          <p:spPr bwMode="auto">
            <a:xfrm>
              <a:off x="490" y="1404"/>
              <a:ext cx="1075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600ms rise!</a:t>
              </a:r>
            </a:p>
          </p:txBody>
        </p:sp>
        <p:sp>
          <p:nvSpPr>
            <p:cNvPr id="10" name="Rectangle 10"/>
            <p:cNvSpPr>
              <a:spLocks/>
            </p:cNvSpPr>
            <p:nvPr/>
          </p:nvSpPr>
          <p:spPr bwMode="auto">
            <a:xfrm>
              <a:off x="341" y="864"/>
              <a:ext cx="1929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spcBef>
                  <a:spcPts val="1969"/>
                </a:spcBef>
              </a:pPr>
              <a:r>
                <a:rPr lang="en-US" sz="2100" dirty="0" smtClean="0">
                  <a:solidFill>
                    <a:srgbClr val="3F691E"/>
                  </a:solidFill>
                  <a:latin typeface="Myriad Pro" charset="0"/>
                  <a:ea typeface="ＭＳ Ｐゴシック" charset="0"/>
                  <a:cs typeface="Myriad Pro" charset="0"/>
                  <a:sym typeface="Myriad Pro" charset="0"/>
                </a:rPr>
                <a:t>large triangles</a:t>
              </a:r>
              <a:endParaRPr lang="en-US" sz="2100" dirty="0">
                <a:solidFill>
                  <a:srgbClr val="A40800"/>
                </a:solidFill>
                <a:latin typeface="Myriad Pro" charset="0"/>
                <a:ea typeface="ＭＳ Ｐゴシック" charset="0"/>
                <a:cs typeface="Myriad Pro" charset="0"/>
                <a:sym typeface="Myriad Pro" charset="0"/>
              </a:endParaRPr>
            </a:p>
          </p:txBody>
        </p:sp>
      </p:grp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743200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43200"/>
            <a:ext cx="2895600" cy="175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6"/>
          <p:cNvSpPr>
            <a:spLocks/>
          </p:cNvSpPr>
          <p:nvPr/>
        </p:nvSpPr>
        <p:spPr bwMode="auto">
          <a:xfrm>
            <a:off x="4419600" y="2971800"/>
            <a:ext cx="9366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latin typeface="Myriad Pro" charset="0"/>
                <a:ea typeface="ＭＳ Ｐゴシック" charset="0"/>
                <a:cs typeface="Myriad Pro" charset="0"/>
                <a:sym typeface="Myriad Pro" charset="0"/>
              </a:rPr>
              <a:t>Overload</a:t>
            </a:r>
          </a:p>
        </p:txBody>
      </p:sp>
      <p:sp>
        <p:nvSpPr>
          <p:cNvPr id="15" name="Rectangle 7"/>
          <p:cNvSpPr>
            <a:spLocks/>
          </p:cNvSpPr>
          <p:nvPr/>
        </p:nvSpPr>
        <p:spPr bwMode="auto">
          <a:xfrm>
            <a:off x="7010400" y="3124200"/>
            <a:ext cx="6541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 err="1">
                <a:latin typeface="Myriad Pro" charset="0"/>
                <a:ea typeface="ＭＳ Ｐゴシック" charset="0"/>
                <a:cs typeface="Myriad Pro" charset="0"/>
                <a:sym typeface="Myriad Pro" charset="0"/>
              </a:rPr>
              <a:t>Bursty</a:t>
            </a:r>
            <a:endParaRPr lang="en-US" dirty="0">
              <a:latin typeface="Myriad Pro" charset="0"/>
              <a:ea typeface="ＭＳ Ｐゴシック" charset="0"/>
              <a:cs typeface="Myriad Pro" charset="0"/>
              <a:sym typeface="Myriad Pro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495800"/>
            <a:ext cx="2200275" cy="165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43400" y="4572000"/>
            <a:ext cx="1828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Myriad Pro" charset="0"/>
                <a:ea typeface="ＭＳ Ｐゴシック" charset="0"/>
                <a:cs typeface="Myriad Pro" charset="0"/>
                <a:sym typeface="Myriad Pro" charset="0"/>
              </a:rPr>
              <a:t>Delay-correlated losses</a:t>
            </a:r>
          </a:p>
        </p:txBody>
      </p:sp>
      <p:sp>
        <p:nvSpPr>
          <p:cNvPr id="20" name="Rectangle 3"/>
          <p:cNvSpPr>
            <a:spLocks/>
          </p:cNvSpPr>
          <p:nvPr/>
        </p:nvSpPr>
        <p:spPr bwMode="auto">
          <a:xfrm>
            <a:off x="6858000" y="4495800"/>
            <a:ext cx="1039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Myriad Pro" charset="0"/>
                <a:ea typeface="ＭＳ Ｐゴシック" charset="0"/>
                <a:cs typeface="Myriad Pro" charset="0"/>
                <a:sym typeface="Myriad Pro" charset="0"/>
              </a:rPr>
              <a:t>Random losses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0" y="12192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Engineers know what congestion looks like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15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6275"/>
          </a:xfrm>
        </p:spPr>
        <p:txBody>
          <a:bodyPr/>
          <a:lstStyle/>
          <a:p>
            <a:r>
              <a:rPr lang="en-US" dirty="0" smtClean="0"/>
              <a:t>Localization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7F0FD8-C4D8-4FC8-ACE5-C8022F3C3BA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410575" cy="10382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b="0" dirty="0" smtClean="0">
                <a:solidFill>
                  <a:srgbClr val="002060"/>
                </a:solidFill>
              </a:rPr>
              <a:t>Network Tomography: </a:t>
            </a:r>
            <a:r>
              <a:rPr lang="en-US" sz="2400" b="0" dirty="0">
                <a:solidFill>
                  <a:srgbClr val="002060"/>
                </a:solidFill>
              </a:rPr>
              <a:t>L</a:t>
            </a:r>
            <a:r>
              <a:rPr lang="en-US" sz="2400" b="0" dirty="0" smtClean="0">
                <a:solidFill>
                  <a:srgbClr val="002060"/>
                </a:solidFill>
              </a:rPr>
              <a:t>ocalization of performance anomalies using active end-to-end measurements</a:t>
            </a:r>
          </a:p>
        </p:txBody>
      </p:sp>
      <p:graphicFrame>
        <p:nvGraphicFramePr>
          <p:cNvPr id="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09142"/>
              </p:ext>
            </p:extLst>
          </p:nvPr>
        </p:nvGraphicFramePr>
        <p:xfrm>
          <a:off x="3429000" y="2133600"/>
          <a:ext cx="5329238" cy="287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9" name="Visio" r:id="rId3" imgW="7607474" imgH="4103800" progId="Visio.Drawing.11">
                  <p:embed/>
                </p:oleObj>
              </mc:Choice>
              <mc:Fallback>
                <p:oleObj name="Visio" r:id="rId3" imgW="7607474" imgH="41038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133600"/>
                        <a:ext cx="5329238" cy="287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5410200"/>
            <a:ext cx="4781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2400" y="2743200"/>
            <a:ext cx="3048000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Pythia</a:t>
            </a:r>
            <a:r>
              <a:rPr lang="en-US" dirty="0" smtClean="0"/>
              <a:t> is not able to localize each individual diagnosed event. It tries to identify links that are </a:t>
            </a:r>
            <a:r>
              <a:rPr lang="en-US" b="1" i="1" dirty="0" smtClean="0"/>
              <a:t>most likely </a:t>
            </a:r>
            <a:r>
              <a:rPr lang="en-US" dirty="0" smtClean="0"/>
              <a:t>the cause of problems.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071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6275"/>
          </a:xfrm>
        </p:spPr>
        <p:txBody>
          <a:bodyPr/>
          <a:lstStyle/>
          <a:p>
            <a:r>
              <a:rPr lang="en-US" dirty="0" smtClean="0"/>
              <a:t>Motivation for Range Tomography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7F0FD8-C4D8-4FC8-ACE5-C8022F3C3BA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82538" y="2959100"/>
            <a:ext cx="368723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07524" y="3898900"/>
            <a:ext cx="368723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35623" y="2115066"/>
            <a:ext cx="368723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64723" y="2932668"/>
            <a:ext cx="368723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r>
              <a:rPr lang="en-US" baseline="-25000" dirty="0" smtClean="0"/>
              <a:t>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08240" y="2959100"/>
            <a:ext cx="30166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29453" y="2115066"/>
            <a:ext cx="30166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29453" y="3898900"/>
            <a:ext cx="30166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79900" y="2959100"/>
            <a:ext cx="30166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3683" y="2939534"/>
            <a:ext cx="30166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15" name="Straight Connector 14"/>
          <p:cNvCxnSpPr>
            <a:stCxn id="6" idx="3"/>
            <a:endCxn id="10" idx="1"/>
          </p:cNvCxnSpPr>
          <p:nvPr/>
        </p:nvCxnSpPr>
        <p:spPr>
          <a:xfrm>
            <a:off x="2051261" y="3143766"/>
            <a:ext cx="6569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0"/>
            <a:endCxn id="11" idx="1"/>
          </p:cNvCxnSpPr>
          <p:nvPr/>
        </p:nvCxnSpPr>
        <p:spPr>
          <a:xfrm flipV="1">
            <a:off x="2859070" y="2299732"/>
            <a:ext cx="670383" cy="6593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2"/>
            <a:endCxn id="12" idx="1"/>
          </p:cNvCxnSpPr>
          <p:nvPr/>
        </p:nvCxnSpPr>
        <p:spPr>
          <a:xfrm>
            <a:off x="2859070" y="3328432"/>
            <a:ext cx="670383" cy="7551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2" idx="3"/>
            <a:endCxn id="13" idx="2"/>
          </p:cNvCxnSpPr>
          <p:nvPr/>
        </p:nvCxnSpPr>
        <p:spPr>
          <a:xfrm flipV="1">
            <a:off x="3831113" y="3328432"/>
            <a:ext cx="599617" cy="7551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3"/>
            <a:endCxn id="13" idx="0"/>
          </p:cNvCxnSpPr>
          <p:nvPr/>
        </p:nvCxnSpPr>
        <p:spPr>
          <a:xfrm>
            <a:off x="3831113" y="2299732"/>
            <a:ext cx="599617" cy="6593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3"/>
            <a:endCxn id="11" idx="1"/>
          </p:cNvCxnSpPr>
          <p:nvPr/>
        </p:nvCxnSpPr>
        <p:spPr>
          <a:xfrm>
            <a:off x="2604346" y="2299732"/>
            <a:ext cx="9251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3"/>
            <a:endCxn id="13" idx="1"/>
          </p:cNvCxnSpPr>
          <p:nvPr/>
        </p:nvCxnSpPr>
        <p:spPr>
          <a:xfrm>
            <a:off x="3009900" y="3143766"/>
            <a:ext cx="127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3" idx="3"/>
            <a:endCxn id="14" idx="1"/>
          </p:cNvCxnSpPr>
          <p:nvPr/>
        </p:nvCxnSpPr>
        <p:spPr>
          <a:xfrm flipV="1">
            <a:off x="4581560" y="3124200"/>
            <a:ext cx="902123" cy="195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4" idx="3"/>
            <a:endCxn id="9" idx="1"/>
          </p:cNvCxnSpPr>
          <p:nvPr/>
        </p:nvCxnSpPr>
        <p:spPr>
          <a:xfrm flipV="1">
            <a:off x="5785343" y="3117334"/>
            <a:ext cx="679380" cy="68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  <a:endCxn id="7" idx="1"/>
          </p:cNvCxnSpPr>
          <p:nvPr/>
        </p:nvCxnSpPr>
        <p:spPr>
          <a:xfrm>
            <a:off x="3831113" y="4083566"/>
            <a:ext cx="7764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1000" y="1143000"/>
            <a:ext cx="305992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Constantine used this example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28600" y="4648200"/>
            <a:ext cx="8305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Analog </a:t>
            </a:r>
            <a:r>
              <a:rPr lang="en-US" b="1" dirty="0" smtClean="0">
                <a:solidFill>
                  <a:srgbClr val="000000"/>
                </a:solidFill>
              </a:rPr>
              <a:t>tomography </a:t>
            </a:r>
            <a:r>
              <a:rPr lang="en-US" dirty="0">
                <a:solidFill>
                  <a:srgbClr val="000000"/>
                </a:solidFill>
              </a:rPr>
              <a:t>models path/link performance as continuous random </a:t>
            </a:r>
            <a:r>
              <a:rPr lang="en-US" dirty="0" smtClean="0">
                <a:solidFill>
                  <a:srgbClr val="000000"/>
                </a:solidFill>
              </a:rPr>
              <a:t>variables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Very </a:t>
            </a:r>
            <a:r>
              <a:rPr lang="en-US" dirty="0"/>
              <a:t>sensitive to noise, needs long </a:t>
            </a:r>
            <a:r>
              <a:rPr lang="en-US" dirty="0" smtClean="0"/>
              <a:t>measurement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990600" y="5486400"/>
            <a:ext cx="7772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Binary (</a:t>
            </a:r>
            <a:r>
              <a:rPr lang="en-US" b="1" dirty="0" err="1" smtClean="0"/>
              <a:t>boolean</a:t>
            </a:r>
            <a:r>
              <a:rPr lang="en-US" b="1" dirty="0" smtClean="0"/>
              <a:t>) </a:t>
            </a:r>
            <a:r>
              <a:rPr lang="en-US" b="1" dirty="0" smtClean="0"/>
              <a:t>tomography </a:t>
            </a:r>
            <a:r>
              <a:rPr lang="en-US" dirty="0">
                <a:solidFill>
                  <a:srgbClr val="002060"/>
                </a:solidFill>
              </a:rPr>
              <a:t>models path/link performance as “good” </a:t>
            </a:r>
            <a:r>
              <a:rPr lang="en-US" dirty="0" err="1">
                <a:solidFill>
                  <a:srgbClr val="002060"/>
                </a:solidFill>
              </a:rPr>
              <a:t>vs</a:t>
            </a:r>
            <a:r>
              <a:rPr lang="en-US" dirty="0">
                <a:solidFill>
                  <a:srgbClr val="002060"/>
                </a:solidFill>
              </a:rPr>
              <a:t> “bad</a:t>
            </a:r>
            <a:r>
              <a:rPr lang="en-US" dirty="0" smtClean="0">
                <a:solidFill>
                  <a:srgbClr val="002060"/>
                </a:solidFill>
              </a:rPr>
              <a:t>”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Limited </a:t>
            </a:r>
            <a:r>
              <a:rPr lang="en-US" dirty="0"/>
              <a:t>resolution</a:t>
            </a:r>
          </a:p>
        </p:txBody>
      </p:sp>
    </p:spTree>
    <p:extLst>
      <p:ext uri="{BB962C8B-B14F-4D97-AF65-F5344CB8AC3E}">
        <p14:creationId xmlns:p14="http://schemas.microsoft.com/office/powerpoint/2010/main" val="3919977624"/>
      </p:ext>
    </p:extLst>
  </p:cSld>
  <p:clrMapOvr>
    <a:masterClrMapping/>
  </p:clrMapOvr>
</p:sld>
</file>

<file path=ppt/theme/theme1.xml><?xml version="1.0" encoding="utf-8"?>
<a:theme xmlns:a="http://schemas.openxmlformats.org/drawingml/2006/main" name="Basic_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Strayer_CompMaterials_presentationv_20100726</Template>
  <TotalTime>4427</TotalTime>
  <Words>1183</Words>
  <Application>Microsoft Macintosh PowerPoint</Application>
  <PresentationFormat>On-screen Show (4:3)</PresentationFormat>
  <Paragraphs>255</Paragraphs>
  <Slides>23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Basic_Green</vt:lpstr>
      <vt:lpstr>Visio</vt:lpstr>
      <vt:lpstr>Pythia  Detection, Localization, and Diagnosis of Performance Problems using perfSONAR</vt:lpstr>
      <vt:lpstr>Basics</vt:lpstr>
      <vt:lpstr>Goals</vt:lpstr>
      <vt:lpstr>Detection</vt:lpstr>
      <vt:lpstr>Diagnosis</vt:lpstr>
      <vt:lpstr>Pythia Diagnosis Tree</vt:lpstr>
      <vt:lpstr>Common Pathologies</vt:lpstr>
      <vt:lpstr>Localization</vt:lpstr>
      <vt:lpstr>Motivation for Range Tomography</vt:lpstr>
      <vt:lpstr>Boolean Tomography</vt:lpstr>
      <vt:lpstr>Range Tomography</vt:lpstr>
      <vt:lpstr>Pythia – System Architecture</vt:lpstr>
      <vt:lpstr>PowerPoint Presentation</vt:lpstr>
      <vt:lpstr>PowerPoint Presentation</vt:lpstr>
      <vt:lpstr>Front-End Visualization</vt:lpstr>
      <vt:lpstr>Heatmap Table</vt:lpstr>
      <vt:lpstr>Diagnosis History</vt:lpstr>
      <vt:lpstr>Localization</vt:lpstr>
      <vt:lpstr>Root Cause</vt:lpstr>
      <vt:lpstr>Summary: Work In Progress</vt:lpstr>
      <vt:lpstr>Further Work</vt:lpstr>
      <vt:lpstr>Project Publications</vt:lpstr>
      <vt:lpstr>Any Questions?</vt:lpstr>
    </vt:vector>
  </TitlesOfParts>
  <Company>Office of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ASCR Update August 24, 2010</dc:title>
  <dc:creator>hellaba</dc:creator>
  <cp:lastModifiedBy>Warren Matthews</cp:lastModifiedBy>
  <cp:revision>182</cp:revision>
  <dcterms:created xsi:type="dcterms:W3CDTF">2010-08-17T18:12:50Z</dcterms:created>
  <dcterms:modified xsi:type="dcterms:W3CDTF">2013-03-19T12:25:04Z</dcterms:modified>
</cp:coreProperties>
</file>