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2" r:id="rId3"/>
    <p:sldId id="293" r:id="rId4"/>
    <p:sldId id="345" r:id="rId5"/>
    <p:sldId id="294" r:id="rId6"/>
    <p:sldId id="261" r:id="rId7"/>
    <p:sldId id="295" r:id="rId8"/>
    <p:sldId id="325" r:id="rId9"/>
    <p:sldId id="329" r:id="rId10"/>
    <p:sldId id="343" r:id="rId11"/>
    <p:sldId id="330" r:id="rId12"/>
    <p:sldId id="346" r:id="rId13"/>
    <p:sldId id="331" r:id="rId14"/>
    <p:sldId id="342" r:id="rId15"/>
    <p:sldId id="336" r:id="rId16"/>
    <p:sldId id="337" r:id="rId17"/>
    <p:sldId id="338" r:id="rId18"/>
    <p:sldId id="339" r:id="rId19"/>
    <p:sldId id="306" r:id="rId20"/>
    <p:sldId id="301" r:id="rId21"/>
    <p:sldId id="299" r:id="rId22"/>
    <p:sldId id="300" r:id="rId23"/>
    <p:sldId id="305" r:id="rId24"/>
    <p:sldId id="340" r:id="rId25"/>
    <p:sldId id="341" r:id="rId26"/>
    <p:sldId id="303" r:id="rId27"/>
    <p:sldId id="344" r:id="rId28"/>
    <p:sldId id="30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64163" autoAdjust="0"/>
  </p:normalViewPr>
  <p:slideViewPr>
    <p:cSldViewPr>
      <p:cViewPr>
        <p:scale>
          <a:sx n="150" d="100"/>
          <a:sy n="150" d="100"/>
        </p:scale>
        <p:origin x="-1472" y="-184"/>
      </p:cViewPr>
      <p:guideLst>
        <p:guide orient="horz" pos="2160"/>
        <p:guide pos="2880"/>
      </p:guideLst>
    </p:cSldViewPr>
  </p:slideViewPr>
  <p:outlineViewPr>
    <p:cViewPr>
      <p:scale>
        <a:sx n="33" d="100"/>
        <a:sy n="33" d="100"/>
      </p:scale>
      <p:origin x="0" y="4997"/>
    </p:cViewPr>
  </p:outlineViewPr>
  <p:notesTextViewPr>
    <p:cViewPr>
      <p:scale>
        <a:sx n="125" d="100"/>
        <a:sy n="125" d="100"/>
      </p:scale>
      <p:origin x="0" y="0"/>
    </p:cViewPr>
  </p:notesTextViewPr>
  <p:sorterViewPr>
    <p:cViewPr>
      <p:scale>
        <a:sx n="200" d="100"/>
        <a:sy n="200" d="100"/>
      </p:scale>
      <p:origin x="0" y="130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C6594-82CE-4D7B-8EC7-2C3F2E7A336F}" type="datetimeFigureOut">
              <a:rPr lang="en-US" smtClean="0"/>
              <a:pPr/>
              <a:t>3/19/13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E0A5F-02E6-4FF7-B610-22C408883438}" type="slidenum">
              <a:rPr lang="en-US" smtClean="0"/>
              <a:pPr/>
              <a:t>‹#›</a:t>
            </a:fld>
            <a:endParaRPr lang="en-US"/>
          </a:p>
        </p:txBody>
      </p:sp>
    </p:spTree>
    <p:extLst>
      <p:ext uri="{BB962C8B-B14F-4D97-AF65-F5344CB8AC3E}">
        <p14:creationId xmlns:p14="http://schemas.microsoft.com/office/powerpoint/2010/main" val="15892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Abstract</a:t>
            </a:r>
          </a:p>
          <a:p>
            <a:endParaRPr lang="en-US" dirty="0" smtClean="0"/>
          </a:p>
          <a:p>
            <a:r>
              <a:rPr lang="en-US" dirty="0" smtClean="0"/>
              <a:t>Providing high-speed data transfer is vital to various data-intensive applications, such as those in cloud computing, grid computing, and data centers. While  remarkable advances in hardware technology  have provided ultra-high-speed network bandwidth, the existing protocols and applications may not yet fully utilize the bare-metal bandwidth due to their inefficient design and expensive OS kernel processing. Remote Direct Memory Access (RDMA) offers  a promising technology to offload software protocols to hardware devices, and directly can move bulk data from the source memory  to the remote host memory with kernel-bypass and zero-copy operations. However, RDMA  originally was designed for transferring data with low latency,  and its benefits have not been fully exploited in remote data transfers due to the complex programming requirement to handle high latency while affording  high performance. In this paper, we address this challenge and design an efficient RDMA data transfer protocol that is implemented as general communication middleware. </a:t>
            </a:r>
          </a:p>
          <a:p>
            <a:r>
              <a:rPr lang="en-US" dirty="0" smtClean="0"/>
              <a:t>The protocol includes flow control and task synchronization, and maximizes the parallelism of RDMA operations between the data sources and destinations. The resulting middleware greatly simplifies RDMA-based data transfer, and is suitable for various data transfer applications. We demonstrate the  benefit in performance of this protocol and middleware on various local and wide area </a:t>
            </a:r>
            <a:r>
              <a:rPr lang="en-US" dirty="0" err="1" smtClean="0"/>
              <a:t>testbeds</a:t>
            </a:r>
            <a:r>
              <a:rPr lang="en-US" dirty="0" smtClean="0"/>
              <a:t>, including that of the DOE's Advanced Networking Initiative (ANI)  with both </a:t>
            </a:r>
            <a:r>
              <a:rPr lang="en-US" dirty="0" err="1" smtClean="0"/>
              <a:t>RoCE</a:t>
            </a:r>
            <a:r>
              <a:rPr lang="en-US" dirty="0" smtClean="0"/>
              <a:t> and </a:t>
            </a:r>
            <a:r>
              <a:rPr lang="en-US" dirty="0" err="1" smtClean="0"/>
              <a:t>InfiniBand</a:t>
            </a:r>
            <a:r>
              <a:rPr lang="en-US" dirty="0" smtClean="0"/>
              <a:t> links.</a:t>
            </a:r>
          </a:p>
          <a:p>
            <a:endParaRPr lang="en-US" dirty="0" smtClean="0"/>
          </a:p>
          <a:p>
            <a:r>
              <a:rPr lang="en-US" b="0" dirty="0" smtClean="0"/>
              <a:t>Hello everyone.</a:t>
            </a:r>
            <a:r>
              <a:rPr lang="en-US" b="0" baseline="0" dirty="0" smtClean="0"/>
              <a:t> I’m </a:t>
            </a:r>
            <a:r>
              <a:rPr lang="en-US" b="0" baseline="0" dirty="0" err="1" smtClean="0"/>
              <a:t>Yufei</a:t>
            </a:r>
            <a:r>
              <a:rPr lang="en-US" b="0" baseline="0" dirty="0" smtClean="0"/>
              <a:t> </a:t>
            </a:r>
            <a:r>
              <a:rPr lang="en-US" b="0" baseline="0" dirty="0" err="1" smtClean="0"/>
              <a:t>Ren</a:t>
            </a:r>
            <a:r>
              <a:rPr lang="en-US" b="0" baseline="0" dirty="0" smtClean="0"/>
              <a:t> from Stony Brook University. Today, I’m going to present a research paper published by some of my colleagues and me, including my adviser </a:t>
            </a:r>
            <a:r>
              <a:rPr lang="en-US" b="0" baseline="0" dirty="0" err="1" smtClean="0"/>
              <a:t>Dantong</a:t>
            </a:r>
            <a:r>
              <a:rPr lang="en-US" b="0" baseline="0" dirty="0" smtClean="0"/>
              <a:t> from BNL, Brian and Eric from LBL.</a:t>
            </a:r>
          </a:p>
          <a:p>
            <a:endParaRPr lang="en-US" b="0" dirty="0" smtClean="0"/>
          </a:p>
        </p:txBody>
      </p:sp>
      <p:sp>
        <p:nvSpPr>
          <p:cNvPr id="4" name="Slide Number Placeholder 3"/>
          <p:cNvSpPr>
            <a:spLocks noGrp="1"/>
          </p:cNvSpPr>
          <p:nvPr>
            <p:ph type="sldNum" sz="quarter" idx="10"/>
          </p:nvPr>
        </p:nvSpPr>
        <p:spPr/>
        <p:txBody>
          <a:bodyPr/>
          <a:lstStyle/>
          <a:p>
            <a:fld id="{D2DE0A5F-02E6-4FF7-B610-22C408883438}" type="slidenum">
              <a:rPr lang="en-US" smtClean="0"/>
              <a:pPr/>
              <a:t>1</a:t>
            </a:fld>
            <a:endParaRPr lang="en-US"/>
          </a:p>
        </p:txBody>
      </p:sp>
    </p:spTree>
    <p:extLst>
      <p:ext uri="{BB962C8B-B14F-4D97-AF65-F5344CB8AC3E}">
        <p14:creationId xmlns:p14="http://schemas.microsoft.com/office/powerpoint/2010/main" val="170919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13</a:t>
            </a:fld>
            <a:endParaRPr lang="en-US"/>
          </a:p>
        </p:txBody>
      </p:sp>
    </p:spTree>
    <p:extLst>
      <p:ext uri="{BB962C8B-B14F-4D97-AF65-F5344CB8AC3E}">
        <p14:creationId xmlns:p14="http://schemas.microsoft.com/office/powerpoint/2010/main" val="139936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BDP</a:t>
            </a:r>
            <a:r>
              <a:rPr lang="en-US" baseline="0" dirty="0" smtClean="0"/>
              <a:t> = 63MB</a:t>
            </a:r>
            <a:endParaRPr lang="en-US" dirty="0"/>
          </a:p>
        </p:txBody>
      </p:sp>
      <p:sp>
        <p:nvSpPr>
          <p:cNvPr id="4" name="Slide Number Placeholder 3"/>
          <p:cNvSpPr>
            <a:spLocks noGrp="1"/>
          </p:cNvSpPr>
          <p:nvPr>
            <p:ph type="sldNum" sz="quarter" idx="10"/>
          </p:nvPr>
        </p:nvSpPr>
        <p:spPr/>
        <p:txBody>
          <a:bodyPr/>
          <a:lstStyle/>
          <a:p>
            <a:fld id="{D2DE0A5F-02E6-4FF7-B610-22C408883438}" type="slidenum">
              <a:rPr lang="en-US" smtClean="0"/>
              <a:pPr/>
              <a:t>24</a:t>
            </a:fld>
            <a:endParaRPr lang="en-US"/>
          </a:p>
        </p:txBody>
      </p:sp>
    </p:spTree>
    <p:extLst>
      <p:ext uri="{BB962C8B-B14F-4D97-AF65-F5344CB8AC3E}">
        <p14:creationId xmlns:p14="http://schemas.microsoft.com/office/powerpoint/2010/main" val="30528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E0A5F-02E6-4FF7-B610-22C408883438}" type="slidenum">
              <a:rPr lang="en-US" smtClean="0"/>
              <a:pPr/>
              <a:t>29</a:t>
            </a:fld>
            <a:endParaRPr lang="en-US"/>
          </a:p>
        </p:txBody>
      </p:sp>
    </p:spTree>
    <p:extLst>
      <p:ext uri="{BB962C8B-B14F-4D97-AF65-F5344CB8AC3E}">
        <p14:creationId xmlns:p14="http://schemas.microsoft.com/office/powerpoint/2010/main" val="4232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3</a:t>
            </a:fld>
            <a:endParaRPr lang="en-US"/>
          </a:p>
        </p:txBody>
      </p:sp>
    </p:spTree>
    <p:extLst>
      <p:ext uri="{BB962C8B-B14F-4D97-AF65-F5344CB8AC3E}">
        <p14:creationId xmlns:p14="http://schemas.microsoft.com/office/powerpoint/2010/main" val="139936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5</a:t>
            </a:fld>
            <a:endParaRPr lang="en-US"/>
          </a:p>
        </p:txBody>
      </p:sp>
    </p:spTree>
    <p:extLst>
      <p:ext uri="{BB962C8B-B14F-4D97-AF65-F5344CB8AC3E}">
        <p14:creationId xmlns:p14="http://schemas.microsoft.com/office/powerpoint/2010/main" val="139936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Based on our protocol description,</a:t>
            </a:r>
            <a:r>
              <a:rPr lang="en-US" baseline="0" dirty="0" smtClean="0"/>
              <a:t> we show our software architecture.</a:t>
            </a:r>
            <a:endParaRPr lang="en-US" dirty="0" smtClean="0"/>
          </a:p>
          <a:p>
            <a:r>
              <a:rPr lang="en-US" dirty="0" smtClean="0"/>
              <a:t>Our software</a:t>
            </a:r>
            <a:r>
              <a:rPr lang="en-US" baseline="0" dirty="0" smtClean="0"/>
              <a:t> design includes two sections. The data structures section is used for resources abstraction, such as memory blocks, connections. Threads section includes a thread pool to handle various kinds of tasks and events. Our software is a combination of pipeline and master/worker model. That is useful to take advantage of multi-core environment. Let’s explain how this model works by an example about receiving a memory block.</a:t>
            </a:r>
            <a:endParaRPr lang="en-US" dirty="0"/>
          </a:p>
        </p:txBody>
      </p:sp>
      <p:sp>
        <p:nvSpPr>
          <p:cNvPr id="4" name="Slide Number Placeholder 3"/>
          <p:cNvSpPr>
            <a:spLocks noGrp="1"/>
          </p:cNvSpPr>
          <p:nvPr>
            <p:ph type="sldNum" sz="quarter" idx="10"/>
          </p:nvPr>
        </p:nvSpPr>
        <p:spPr/>
        <p:txBody>
          <a:bodyPr/>
          <a:lstStyle/>
          <a:p>
            <a:fld id="{D2DE0A5F-02E6-4FF7-B610-22C408883438}" type="slidenum">
              <a:rPr lang="en-US" smtClean="0"/>
              <a:pPr/>
              <a:t>6</a:t>
            </a:fld>
            <a:endParaRPr lang="en-US"/>
          </a:p>
        </p:txBody>
      </p:sp>
    </p:spTree>
    <p:extLst>
      <p:ext uri="{BB962C8B-B14F-4D97-AF65-F5344CB8AC3E}">
        <p14:creationId xmlns:p14="http://schemas.microsoft.com/office/powerpoint/2010/main" val="322830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VPI: Virtual Protocol Interconnect</a:t>
            </a:r>
          </a:p>
          <a:p>
            <a:r>
              <a:rPr lang="en-US" dirty="0" err="1" smtClean="0"/>
              <a:t>iSER</a:t>
            </a:r>
            <a:r>
              <a:rPr lang="en-US" dirty="0" smtClean="0"/>
              <a:t>: </a:t>
            </a:r>
            <a:r>
              <a:rPr lang="en-US" dirty="0" err="1" smtClean="0"/>
              <a:t>iSCSI</a:t>
            </a:r>
            <a:r>
              <a:rPr lang="en-US" dirty="0" smtClean="0"/>
              <a:t> Extensions for RDMA</a:t>
            </a:r>
          </a:p>
          <a:p>
            <a:r>
              <a:rPr lang="en-US" dirty="0" smtClean="0"/>
              <a:t>NUMA aware</a:t>
            </a:r>
            <a:r>
              <a:rPr lang="en-US" baseline="0" dirty="0" smtClean="0"/>
              <a:t> tuning</a:t>
            </a:r>
            <a:endParaRPr lang="en-US" dirty="0"/>
          </a:p>
        </p:txBody>
      </p:sp>
      <p:sp>
        <p:nvSpPr>
          <p:cNvPr id="4" name="Slide Number Placeholder 3"/>
          <p:cNvSpPr>
            <a:spLocks noGrp="1"/>
          </p:cNvSpPr>
          <p:nvPr>
            <p:ph type="sldNum" sz="quarter" idx="10"/>
          </p:nvPr>
        </p:nvSpPr>
        <p:spPr/>
        <p:txBody>
          <a:bodyPr/>
          <a:lstStyle/>
          <a:p>
            <a:fld id="{6D730542-075B-45F6-AA87-33AC69C0635E}" type="slidenum">
              <a:rPr lang="en-US" smtClean="0"/>
              <a:pPr/>
              <a:t>7</a:t>
            </a:fld>
            <a:endParaRPr lang="en-US"/>
          </a:p>
        </p:txBody>
      </p:sp>
    </p:spTree>
    <p:extLst>
      <p:ext uri="{BB962C8B-B14F-4D97-AF65-F5344CB8AC3E}">
        <p14:creationId xmlns:p14="http://schemas.microsoft.com/office/powerpoint/2010/main" val="387864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8</a:t>
            </a:fld>
            <a:endParaRPr lang="en-US"/>
          </a:p>
        </p:txBody>
      </p:sp>
    </p:spTree>
    <p:extLst>
      <p:ext uri="{BB962C8B-B14F-4D97-AF65-F5344CB8AC3E}">
        <p14:creationId xmlns:p14="http://schemas.microsoft.com/office/powerpoint/2010/main" val="139936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http://ftp100.cewit.stonybrook.edu/ganglia/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a:t>
            </a:r>
            <a:r>
              <a:rPr lang="en-US" baseline="0" dirty="0" smtClean="0"/>
              <a:t> a page to monitor traffic and CPU utilization of LAN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http://ftp100.cewit.stonybrook.edu/sc</a:t>
            </a:r>
            <a:r>
              <a:rPr lang="en-US" baseline="0"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t>9</a:t>
            </a:fld>
            <a:endParaRPr lang="en-US"/>
          </a:p>
        </p:txBody>
      </p:sp>
    </p:spTree>
    <p:extLst>
      <p:ext uri="{BB962C8B-B14F-4D97-AF65-F5344CB8AC3E}">
        <p14:creationId xmlns:p14="http://schemas.microsoft.com/office/powerpoint/2010/main" val="321441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11</a:t>
            </a:fld>
            <a:endParaRPr lang="en-US"/>
          </a:p>
        </p:txBody>
      </p:sp>
    </p:spTree>
    <p:extLst>
      <p:ext uri="{BB962C8B-B14F-4D97-AF65-F5344CB8AC3E}">
        <p14:creationId xmlns:p14="http://schemas.microsoft.com/office/powerpoint/2010/main" val="139936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Kernel tuning includes</a:t>
            </a:r>
            <a:r>
              <a:rPr lang="en-US" baseline="0" dirty="0" smtClean="0"/>
              <a:t> kernel buffer, interrupt tuning</a:t>
            </a:r>
            <a:endParaRPr lang="en-US" dirty="0" smtClean="0"/>
          </a:p>
        </p:txBody>
      </p:sp>
      <p:sp>
        <p:nvSpPr>
          <p:cNvPr id="4" name="Slide Number Placeholder 3"/>
          <p:cNvSpPr>
            <a:spLocks noGrp="1"/>
          </p:cNvSpPr>
          <p:nvPr>
            <p:ph type="sldNum" sz="quarter" idx="10"/>
          </p:nvPr>
        </p:nvSpPr>
        <p:spPr/>
        <p:txBody>
          <a:bodyPr/>
          <a:lstStyle/>
          <a:p>
            <a:fld id="{6D730542-075B-45F6-AA87-33AC69C0635E}" type="slidenum">
              <a:rPr lang="en-US" smtClean="0"/>
              <a:pPr/>
              <a:t>12</a:t>
            </a:fld>
            <a:endParaRPr lang="en-US"/>
          </a:p>
        </p:txBody>
      </p:sp>
    </p:spTree>
    <p:extLst>
      <p:ext uri="{BB962C8B-B14F-4D97-AF65-F5344CB8AC3E}">
        <p14:creationId xmlns:p14="http://schemas.microsoft.com/office/powerpoint/2010/main" val="139936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5A115-685D-46B7-8479-6832265D4C0F}" type="datetimeFigureOut">
              <a:rPr lang="en-US" smtClean="0"/>
              <a:pPr/>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5A115-685D-46B7-8479-6832265D4C0F}" type="datetimeFigureOut">
              <a:rPr lang="en-US" smtClean="0"/>
              <a:pPr/>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5A115-685D-46B7-8479-6832265D4C0F}" type="datetimeFigureOut">
              <a:rPr lang="en-US" smtClean="0"/>
              <a:pPr/>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5A115-685D-46B7-8479-6832265D4C0F}" type="datetimeFigureOut">
              <a:rPr lang="en-US" smtClean="0"/>
              <a:pPr/>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5A115-685D-46B7-8479-6832265D4C0F}" type="datetimeFigureOut">
              <a:rPr lang="en-US" smtClean="0"/>
              <a:pPr/>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5A115-685D-46B7-8479-6832265D4C0F}" type="datetimeFigureOut">
              <a:rPr lang="en-US" smtClean="0"/>
              <a:pPr/>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5A115-685D-46B7-8479-6832265D4C0F}" type="datetimeFigureOut">
              <a:rPr lang="en-US" smtClean="0"/>
              <a:pPr/>
              <a:t>3/19/13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5A115-685D-46B7-8479-6832265D4C0F}" type="datetimeFigureOut">
              <a:rPr lang="en-US" smtClean="0"/>
              <a:pPr/>
              <a:t>3/19/13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5A115-685D-46B7-8479-6832265D4C0F}" type="datetimeFigureOut">
              <a:rPr lang="en-US" smtClean="0"/>
              <a:pPr/>
              <a:t>3/19/13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5A115-685D-46B7-8479-6832265D4C0F}" type="datetimeFigureOut">
              <a:rPr lang="en-US" smtClean="0"/>
              <a:pPr/>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5A115-685D-46B7-8479-6832265D4C0F}" type="datetimeFigureOut">
              <a:rPr lang="en-US" smtClean="0"/>
              <a:pPr/>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1FED-1A07-4BFF-B980-72166A25FC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5A115-685D-46B7-8479-6832265D4C0F}" type="datetimeFigureOut">
              <a:rPr lang="en-US" smtClean="0"/>
              <a:pPr/>
              <a:t>3/19/13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A1FED-1A07-4BFF-B980-72166A25FC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tp100.cewit.stonybrook.edu/rftp/" TargetMode="External"/><Relationship Id="rId3" Type="http://schemas.openxmlformats.org/officeDocument/2006/relationships/hyperlink" Target="http://ftp100.cewit.stonybrook.edu/rper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ftp100.cewit.stonybrook.edu/sc12/"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077200" cy="1600200"/>
          </a:xfrm>
        </p:spPr>
        <p:txBody>
          <a:bodyPr>
            <a:noAutofit/>
          </a:bodyPr>
          <a:lstStyle/>
          <a:p>
            <a:r>
              <a:rPr lang="en-US" sz="3600" dirty="0" smtClean="0">
                <a:latin typeface="Tahoma" pitchFamily="34" charset="0"/>
                <a:ea typeface="Tahoma" pitchFamily="34" charset="0"/>
                <a:cs typeface="Tahoma" pitchFamily="34" charset="0"/>
              </a:rPr>
              <a:t>Towards 100Gbps End-to-end Data Transfer: Zero-copy with RDMA </a:t>
            </a:r>
            <a:r>
              <a:rPr lang="en-US" sz="3600" dirty="0" err="1" smtClean="0">
                <a:latin typeface="Tahoma" pitchFamily="34" charset="0"/>
                <a:ea typeface="Tahoma" pitchFamily="34" charset="0"/>
                <a:cs typeface="Tahoma" pitchFamily="34" charset="0"/>
              </a:rPr>
              <a:t>vs</a:t>
            </a:r>
            <a:r>
              <a:rPr lang="en-US" sz="3600" dirty="0" smtClean="0">
                <a:latin typeface="Tahoma" pitchFamily="34" charset="0"/>
                <a:ea typeface="Tahoma" pitchFamily="34" charset="0"/>
                <a:cs typeface="Tahoma" pitchFamily="34" charset="0"/>
              </a:rPr>
              <a:t> TCP</a:t>
            </a:r>
            <a:endParaRPr lang="en-US" sz="3600" dirty="0">
              <a:latin typeface="Arial" pitchFamily="34" charset="0"/>
              <a:cs typeface="Arial" pitchFamily="34" charset="0"/>
            </a:endParaRPr>
          </a:p>
        </p:txBody>
      </p:sp>
      <p:sp>
        <p:nvSpPr>
          <p:cNvPr id="3" name="Subtitle 2"/>
          <p:cNvSpPr>
            <a:spLocks noGrp="1"/>
          </p:cNvSpPr>
          <p:nvPr>
            <p:ph type="subTitle" idx="1"/>
          </p:nvPr>
        </p:nvSpPr>
        <p:spPr>
          <a:xfrm>
            <a:off x="1066800" y="3962400"/>
            <a:ext cx="7086600" cy="1676400"/>
          </a:xfrm>
        </p:spPr>
        <p:txBody>
          <a:bodyPr>
            <a:normAutofit/>
          </a:bodyPr>
          <a:lstStyle/>
          <a:p>
            <a:r>
              <a:rPr lang="en-US" sz="2400" dirty="0" err="1" smtClean="0">
                <a:latin typeface="Tahoma" pitchFamily="34" charset="0"/>
                <a:ea typeface="Tahoma" pitchFamily="34" charset="0"/>
                <a:cs typeface="Tahoma" pitchFamily="34" charset="0"/>
              </a:rPr>
              <a:t>Dantong</a:t>
            </a:r>
            <a:r>
              <a:rPr lang="en-US" sz="2400" dirty="0" smtClean="0">
                <a:latin typeface="Tahoma" pitchFamily="34" charset="0"/>
                <a:ea typeface="Tahoma" pitchFamily="34" charset="0"/>
                <a:cs typeface="Tahoma" pitchFamily="34" charset="0"/>
              </a:rPr>
              <a:t> Yu and Shudong Jin</a:t>
            </a:r>
          </a:p>
          <a:p>
            <a:r>
              <a:rPr lang="en-US" sz="2400" dirty="0" smtClean="0">
                <a:latin typeface="Tahoma" pitchFamily="34" charset="0"/>
                <a:ea typeface="Tahoma" pitchFamily="34" charset="0"/>
                <a:cs typeface="Tahoma" pitchFamily="34" charset="0"/>
              </a:rPr>
              <a:t>Brookhaven National Laboratory</a:t>
            </a:r>
          </a:p>
          <a:p>
            <a:r>
              <a:rPr lang="en-US" sz="2400" dirty="0" smtClean="0">
                <a:latin typeface="Tahoma" pitchFamily="34" charset="0"/>
                <a:ea typeface="Tahoma" pitchFamily="34" charset="0"/>
                <a:cs typeface="Tahoma" pitchFamily="34" charset="0"/>
              </a:rPr>
              <a:t>Stony Brook University</a:t>
            </a:r>
            <a:endParaRPr lang="en-US" sz="2400" dirty="0">
              <a:latin typeface="Tahoma" pitchFamily="34" charset="0"/>
              <a:ea typeface="Tahoma" pitchFamily="34" charset="0"/>
              <a:cs typeface="Tahoma" pitchFamily="34" charset="0"/>
            </a:endParaRPr>
          </a:p>
        </p:txBody>
      </p:sp>
      <p:pic>
        <p:nvPicPr>
          <p:cNvPr id="5" name="Picture 17"/>
          <p:cNvPicPr>
            <a:picLocks noChangeAspect="1"/>
          </p:cNvPicPr>
          <p:nvPr/>
        </p:nvPicPr>
        <p:blipFill>
          <a:blip r:embed="rId3" cstate="print"/>
          <a:srcRect/>
          <a:stretch>
            <a:fillRect/>
          </a:stretch>
        </p:blipFill>
        <p:spPr bwMode="auto">
          <a:xfrm>
            <a:off x="2286000" y="6019800"/>
            <a:ext cx="2058988" cy="838200"/>
          </a:xfrm>
          <a:prstGeom prst="rect">
            <a:avLst/>
          </a:prstGeom>
          <a:noFill/>
          <a:ln w="9525">
            <a:noFill/>
            <a:miter lim="800000"/>
            <a:headEnd/>
            <a:tailEnd/>
          </a:ln>
        </p:spPr>
      </p:pic>
      <p:pic>
        <p:nvPicPr>
          <p:cNvPr id="1026" name="Picture 2" descr="C:\Users\ren\Downloads\SBU-web\SBU-vert1_2clr__rgb_forWe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5857876"/>
            <a:ext cx="120015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RFTP IN WAN Internet</a:t>
            </a:r>
            <a:endParaRPr lang="en-US" dirty="0"/>
          </a:p>
        </p:txBody>
      </p:sp>
    </p:spTree>
    <p:extLst>
      <p:ext uri="{BB962C8B-B14F-4D97-AF65-F5344CB8AC3E}">
        <p14:creationId xmlns:p14="http://schemas.microsoft.com/office/powerpoint/2010/main" val="219520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4495800" cy="5033964"/>
          </a:xfrm>
        </p:spPr>
        <p:txBody>
          <a:bodyPr>
            <a:normAutofit/>
          </a:bodyPr>
          <a:lstStyle/>
          <a:p>
            <a:r>
              <a:rPr lang="en-US" sz="2400" b="1" dirty="0" err="1" smtClean="0">
                <a:latin typeface="Courier New" pitchFamily="49" charset="0"/>
                <a:cs typeface="Courier New" pitchFamily="49" charset="0"/>
              </a:rPr>
              <a:t>Sendfile</a:t>
            </a:r>
            <a:r>
              <a:rPr lang="en-US" sz="2400" b="1" dirty="0" smtClean="0">
                <a:latin typeface="Courier New" pitchFamily="49" charset="0"/>
                <a:cs typeface="Courier New" pitchFamily="49" charset="0"/>
              </a:rPr>
              <a:t>/splice </a:t>
            </a:r>
            <a:r>
              <a:rPr lang="en-US" sz="2400" dirty="0" smtClean="0">
                <a:latin typeface="Arial" pitchFamily="34" charset="0"/>
                <a:cs typeface="Arial" pitchFamily="34" charset="0"/>
              </a:rPr>
              <a:t>is a Linux TCP zero-copy interface.</a:t>
            </a:r>
          </a:p>
          <a:p>
            <a:pPr lvl="1"/>
            <a:r>
              <a:rPr lang="en-US" sz="2000" dirty="0" smtClean="0">
                <a:latin typeface="Arial" pitchFamily="34" charset="0"/>
                <a:cs typeface="Arial" pitchFamily="34" charset="0"/>
              </a:rPr>
              <a:t>Copy By Reference</a:t>
            </a:r>
          </a:p>
          <a:p>
            <a:r>
              <a:rPr lang="en-US" sz="2400" dirty="0" smtClean="0">
                <a:latin typeface="Arial" pitchFamily="34" charset="0"/>
                <a:cs typeface="Arial" pitchFamily="34" charset="0"/>
              </a:rPr>
              <a:t>Work out wire-speed on 10Gbps network environment </a:t>
            </a:r>
            <a:r>
              <a:rPr lang="en-US" sz="2400" dirty="0">
                <a:latin typeface="Arial" pitchFamily="34" charset="0"/>
                <a:cs typeface="Arial" pitchFamily="34" charset="0"/>
              </a:rPr>
              <a:t> </a:t>
            </a:r>
            <a:r>
              <a:rPr lang="en-US" sz="2400" dirty="0" smtClean="0">
                <a:latin typeface="Arial" pitchFamily="34" charset="0"/>
                <a:cs typeface="Arial" pitchFamily="34" charset="0"/>
              </a:rPr>
              <a:t>(Intel, IBM, Broadcom) with extremely low CPU load</a:t>
            </a:r>
          </a:p>
          <a:p>
            <a:r>
              <a:rPr lang="en-US" sz="2400" dirty="0" smtClean="0">
                <a:latin typeface="Arial" pitchFamily="34" charset="0"/>
                <a:cs typeface="Arial" pitchFamily="34" charset="0"/>
              </a:rPr>
              <a:t>Can we scale this solution up to 40Gbps/100Gbps?</a:t>
            </a:r>
          </a:p>
        </p:txBody>
      </p:sp>
      <p:sp>
        <p:nvSpPr>
          <p:cNvPr id="4" name="Title 1"/>
          <p:cNvSpPr>
            <a:spLocks noGrp="1"/>
          </p:cNvSpPr>
          <p:nvPr>
            <p:ph type="title"/>
          </p:nvPr>
        </p:nvSpPr>
        <p:spPr>
          <a:xfrm>
            <a:off x="457200" y="274648"/>
            <a:ext cx="8229600" cy="715961"/>
          </a:xfrm>
        </p:spPr>
        <p:txBody>
          <a:bodyPr>
            <a:normAutofit/>
          </a:bodyPr>
          <a:lstStyle/>
          <a:p>
            <a:pPr algn="l"/>
            <a:r>
              <a:rPr lang="en-US" sz="2800" b="1" dirty="0" err="1" smtClean="0">
                <a:latin typeface="Courier New" pitchFamily="49" charset="0"/>
                <a:cs typeface="Courier New" pitchFamily="49" charset="0"/>
              </a:rPr>
              <a:t>Sendfile</a:t>
            </a:r>
            <a:r>
              <a:rPr lang="en-US" sz="2800" b="1" dirty="0" smtClean="0">
                <a:latin typeface="Courier New" pitchFamily="49" charset="0"/>
                <a:cs typeface="Courier New" pitchFamily="49" charset="0"/>
              </a:rPr>
              <a:t>/Splice</a:t>
            </a:r>
            <a:r>
              <a:rPr lang="en-US" sz="2800" dirty="0" smtClean="0">
                <a:latin typeface="Arial" pitchFamily="34" charset="0"/>
                <a:cs typeface="Arial" pitchFamily="34" charset="0"/>
              </a:rPr>
              <a:t> based Approach</a:t>
            </a:r>
            <a:endParaRPr lang="en-US" sz="28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407503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810001"/>
            <a:ext cx="4075036" cy="292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199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4495800" cy="5033964"/>
          </a:xfrm>
        </p:spPr>
        <p:txBody>
          <a:bodyPr>
            <a:normAutofit/>
          </a:bodyPr>
          <a:lstStyle/>
          <a:p>
            <a:r>
              <a:rPr lang="en-US" sz="2400" b="1" dirty="0" smtClean="0">
                <a:latin typeface="Courier New" pitchFamily="49" charset="0"/>
                <a:cs typeface="Courier New" pitchFamily="49" charset="0"/>
              </a:rPr>
              <a:t>splice</a:t>
            </a:r>
            <a:r>
              <a:rPr lang="en-US" sz="2400" dirty="0" smtClean="0">
                <a:latin typeface="Arial" pitchFamily="34" charset="0"/>
                <a:cs typeface="Arial" pitchFamily="34" charset="0"/>
              </a:rPr>
              <a:t> bug report</a:t>
            </a:r>
          </a:p>
          <a:p>
            <a:pPr lvl="1"/>
            <a:r>
              <a:rPr lang="en-US" sz="1800" dirty="0" smtClean="0">
                <a:latin typeface="Arial" pitchFamily="34" charset="0"/>
                <a:cs typeface="Arial" pitchFamily="34" charset="0"/>
              </a:rPr>
              <a:t>Splice didn’t work in </a:t>
            </a:r>
            <a:r>
              <a:rPr lang="en-US" sz="1800" dirty="0" err="1" smtClean="0">
                <a:latin typeface="Arial" pitchFamily="34" charset="0"/>
                <a:cs typeface="Arial" pitchFamily="34" charset="0"/>
              </a:rPr>
              <a:t>Mellanox</a:t>
            </a:r>
            <a:r>
              <a:rPr lang="en-US" sz="1800" dirty="0" smtClean="0">
                <a:latin typeface="Arial" pitchFamily="34" charset="0"/>
                <a:cs typeface="Arial" pitchFamily="34" charset="0"/>
              </a:rPr>
              <a:t> 40 </a:t>
            </a:r>
            <a:r>
              <a:rPr lang="en-US" sz="1800" dirty="0" err="1" smtClean="0">
                <a:latin typeface="Arial" pitchFamily="34" charset="0"/>
                <a:cs typeface="Arial" pitchFamily="34" charset="0"/>
              </a:rPr>
              <a:t>Gbps</a:t>
            </a:r>
            <a:r>
              <a:rPr lang="en-US" sz="1800" dirty="0" smtClean="0">
                <a:latin typeface="Arial" pitchFamily="34" charset="0"/>
                <a:cs typeface="Arial" pitchFamily="34" charset="0"/>
              </a:rPr>
              <a:t> adapters configured with jumbo frames – 9000 bytes.</a:t>
            </a:r>
          </a:p>
          <a:p>
            <a:pPr lvl="1"/>
            <a:r>
              <a:rPr lang="en-US" sz="1800" dirty="0" smtClean="0">
                <a:latin typeface="Arial" pitchFamily="34" charset="0"/>
                <a:cs typeface="Arial" pitchFamily="34" charset="0"/>
              </a:rPr>
              <a:t>We did problem debugging, and benchmark with </a:t>
            </a:r>
            <a:r>
              <a:rPr lang="en-US" sz="1800" dirty="0" err="1" smtClean="0">
                <a:latin typeface="Arial" pitchFamily="34" charset="0"/>
                <a:cs typeface="Arial" pitchFamily="34" charset="0"/>
              </a:rPr>
              <a:t>Mellanox</a:t>
            </a:r>
            <a:r>
              <a:rPr lang="en-US" sz="1800" dirty="0" smtClean="0">
                <a:latin typeface="Arial" pitchFamily="34" charset="0"/>
                <a:cs typeface="Arial" pitchFamily="34" charset="0"/>
              </a:rPr>
              <a:t> supporters.</a:t>
            </a:r>
          </a:p>
          <a:p>
            <a:r>
              <a:rPr lang="en-US" sz="2400" dirty="0" smtClean="0">
                <a:latin typeface="Arial" pitchFamily="34" charset="0"/>
                <a:cs typeface="Arial" pitchFamily="34" charset="0"/>
              </a:rPr>
              <a:t>RFTP now works fine with read/write, </a:t>
            </a:r>
            <a:r>
              <a:rPr lang="en-US" sz="2400" dirty="0" err="1" smtClean="0">
                <a:latin typeface="Arial" pitchFamily="34" charset="0"/>
                <a:cs typeface="Arial" pitchFamily="34" charset="0"/>
              </a:rPr>
              <a:t>sendfile</a:t>
            </a:r>
            <a:r>
              <a:rPr lang="en-US" sz="2400" dirty="0">
                <a:latin typeface="Arial" pitchFamily="34" charset="0"/>
                <a:cs typeface="Arial" pitchFamily="34" charset="0"/>
              </a:rPr>
              <a:t> </a:t>
            </a:r>
            <a:r>
              <a:rPr lang="en-US" sz="2400" dirty="0" smtClean="0">
                <a:latin typeface="Arial" pitchFamily="34" charset="0"/>
                <a:cs typeface="Arial" pitchFamily="34" charset="0"/>
              </a:rPr>
              <a:t>and splice.</a:t>
            </a:r>
          </a:p>
          <a:p>
            <a:pPr lvl="1"/>
            <a:r>
              <a:rPr lang="en-US" sz="1800" b="1" dirty="0" smtClean="0">
                <a:latin typeface="Courier New" pitchFamily="49" charset="0"/>
                <a:cs typeface="Courier New" pitchFamily="49" charset="0"/>
              </a:rPr>
              <a:t>splice</a:t>
            </a:r>
            <a:r>
              <a:rPr lang="en-US" sz="1800" dirty="0" smtClean="0">
                <a:latin typeface="Arial" pitchFamily="34" charset="0"/>
                <a:cs typeface="Arial" pitchFamily="34" charset="0"/>
              </a:rPr>
              <a:t> on sender side achieves comparable bandwidth as read/write did.</a:t>
            </a:r>
          </a:p>
          <a:p>
            <a:pPr lvl="1"/>
            <a:r>
              <a:rPr lang="en-US" sz="1800" dirty="0" smtClean="0">
                <a:latin typeface="Arial" pitchFamily="34" charset="0"/>
                <a:cs typeface="Arial" pitchFamily="34" charset="0"/>
              </a:rPr>
              <a:t>Configurable for end users.</a:t>
            </a:r>
          </a:p>
        </p:txBody>
      </p:sp>
      <p:sp>
        <p:nvSpPr>
          <p:cNvPr id="4" name="Title 1"/>
          <p:cNvSpPr>
            <a:spLocks noGrp="1"/>
          </p:cNvSpPr>
          <p:nvPr>
            <p:ph type="title"/>
          </p:nvPr>
        </p:nvSpPr>
        <p:spPr>
          <a:xfrm>
            <a:off x="457200" y="274648"/>
            <a:ext cx="8229600" cy="715961"/>
          </a:xfrm>
        </p:spPr>
        <p:txBody>
          <a:bodyPr>
            <a:normAutofit/>
          </a:bodyPr>
          <a:lstStyle/>
          <a:p>
            <a:pPr algn="l"/>
            <a:r>
              <a:rPr lang="en-US" sz="2800" b="1" dirty="0" smtClean="0">
                <a:latin typeface="Courier New" pitchFamily="49" charset="0"/>
                <a:cs typeface="Courier New" pitchFamily="49" charset="0"/>
              </a:rPr>
              <a:t>splice</a:t>
            </a:r>
            <a:r>
              <a:rPr lang="en-US" sz="2800" dirty="0" smtClean="0">
                <a:latin typeface="Arial" pitchFamily="34" charset="0"/>
                <a:cs typeface="Arial" pitchFamily="34" charset="0"/>
              </a:rPr>
              <a:t> tuning in </a:t>
            </a:r>
            <a:r>
              <a:rPr lang="en-US" sz="2800" dirty="0" err="1" smtClean="0">
                <a:latin typeface="Arial" pitchFamily="34" charset="0"/>
                <a:cs typeface="Arial" pitchFamily="34" charset="0"/>
              </a:rPr>
              <a:t>Mellanox</a:t>
            </a:r>
            <a:r>
              <a:rPr lang="en-US" sz="2800" dirty="0" smtClean="0">
                <a:latin typeface="Arial" pitchFamily="34" charset="0"/>
                <a:cs typeface="Arial" pitchFamily="34" charset="0"/>
              </a:rPr>
              <a:t> Adapters</a:t>
            </a:r>
            <a:endParaRPr lang="en-US" sz="28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407503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810001"/>
            <a:ext cx="4075036" cy="292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1977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7924800" cy="5033964"/>
          </a:xfrm>
        </p:spPr>
        <p:txBody>
          <a:bodyPr>
            <a:normAutofit fontScale="92500" lnSpcReduction="10000"/>
          </a:bodyPr>
          <a:lstStyle/>
          <a:p>
            <a:r>
              <a:rPr lang="en-US" sz="2400" dirty="0" smtClean="0">
                <a:latin typeface="Arial" pitchFamily="34" charset="0"/>
                <a:cs typeface="Arial" pitchFamily="34" charset="0"/>
              </a:rPr>
              <a:t>As an Ethernet frame comes into a host, it generates an interrupt and the driver handles this frame.</a:t>
            </a:r>
          </a:p>
          <a:p>
            <a:pPr lvl="1"/>
            <a:r>
              <a:rPr lang="en-US" sz="2000" dirty="0" smtClean="0">
                <a:latin typeface="Arial" pitchFamily="34" charset="0"/>
                <a:cs typeface="Arial" pitchFamily="34" charset="0"/>
              </a:rPr>
              <a:t>In traditional data path, the driver copies data from hardware into kernel socket buffer, then kernel copies it to user space.</a:t>
            </a:r>
          </a:p>
          <a:p>
            <a:pPr lvl="1"/>
            <a:r>
              <a:rPr lang="en-US" sz="2000" dirty="0" smtClean="0">
                <a:latin typeface="Arial" pitchFamily="34" charset="0"/>
                <a:cs typeface="Arial" pitchFamily="34" charset="0"/>
              </a:rPr>
              <a:t>In splice case, the driver copy data from hardware into a Operating System page directly and kernel ``</a:t>
            </a:r>
            <a:r>
              <a:rPr lang="en-US" sz="2000" b="1" dirty="0" smtClean="0">
                <a:latin typeface="Arial" pitchFamily="34" charset="0"/>
                <a:cs typeface="Arial" pitchFamily="34" charset="0"/>
              </a:rPr>
              <a:t>moves</a:t>
            </a:r>
            <a:r>
              <a:rPr lang="en-US" sz="2000" dirty="0" smtClean="0">
                <a:latin typeface="Arial" pitchFamily="34" charset="0"/>
                <a:cs typeface="Arial" pitchFamily="34" charset="0"/>
              </a:rPr>
              <a:t>’’(re-direct) this page to a pre-defined pipe without data copy.</a:t>
            </a:r>
          </a:p>
          <a:p>
            <a:r>
              <a:rPr lang="en-US" sz="2400" dirty="0" smtClean="0">
                <a:latin typeface="Arial" pitchFamily="34" charset="0"/>
                <a:cs typeface="Arial" pitchFamily="34" charset="0"/>
              </a:rPr>
              <a:t>If previous page is not filled up with user payload, i.e. 1K is empty in a 4K page, existing </a:t>
            </a:r>
            <a:r>
              <a:rPr lang="en-US" sz="2400" dirty="0" err="1" smtClean="0">
                <a:latin typeface="Arial" pitchFamily="34" charset="0"/>
                <a:cs typeface="Arial" pitchFamily="34" charset="0"/>
              </a:rPr>
              <a:t>Mellanox</a:t>
            </a:r>
            <a:r>
              <a:rPr lang="en-US" sz="2400" dirty="0" smtClean="0">
                <a:latin typeface="Arial" pitchFamily="34" charset="0"/>
                <a:cs typeface="Arial" pitchFamily="34" charset="0"/>
              </a:rPr>
              <a:t> driver will take new coming data into that 1K empty buffer. This cause a read/write synchronization problem - the kernel takes it as 3K data but it filled up with 4K actually.</a:t>
            </a:r>
          </a:p>
          <a:p>
            <a:r>
              <a:rPr lang="en-US" sz="2400" dirty="0" err="1" smtClean="0">
                <a:latin typeface="Arial" pitchFamily="34" charset="0"/>
                <a:cs typeface="Arial" pitchFamily="34" charset="0"/>
              </a:rPr>
              <a:t>Mellanox</a:t>
            </a:r>
            <a:r>
              <a:rPr lang="en-US" sz="2400" dirty="0" smtClean="0">
                <a:latin typeface="Arial" pitchFamily="34" charset="0"/>
                <a:cs typeface="Arial" pitchFamily="34" charset="0"/>
              </a:rPr>
              <a:t> fixed this problem by requesting new pages for every truck of new coming data.</a:t>
            </a:r>
          </a:p>
          <a:p>
            <a:pPr lvl="1"/>
            <a:r>
              <a:rPr lang="en-US" sz="2000" dirty="0" smtClean="0">
                <a:latin typeface="Arial" pitchFamily="34" charset="0"/>
                <a:cs typeface="Arial" pitchFamily="34" charset="0"/>
              </a:rPr>
              <a:t>Slow down the performance</a:t>
            </a:r>
          </a:p>
          <a:p>
            <a:pPr lvl="1"/>
            <a:r>
              <a:rPr lang="en-US" sz="2000" dirty="0" smtClean="0">
                <a:latin typeface="Arial" pitchFamily="34" charset="0"/>
                <a:cs typeface="Arial" pitchFamily="34" charset="0"/>
              </a:rPr>
              <a:t>Buggy,  new problems were introduced</a:t>
            </a:r>
          </a:p>
          <a:p>
            <a:endParaRPr lang="en-US" sz="1800" dirty="0" smtClean="0">
              <a:latin typeface="Arial" pitchFamily="34" charset="0"/>
              <a:cs typeface="Arial" pitchFamily="34" charset="0"/>
            </a:endParaRPr>
          </a:p>
        </p:txBody>
      </p:sp>
      <p:sp>
        <p:nvSpPr>
          <p:cNvPr id="4" name="Title 1"/>
          <p:cNvSpPr>
            <a:spLocks noGrp="1"/>
          </p:cNvSpPr>
          <p:nvPr>
            <p:ph type="title"/>
          </p:nvPr>
        </p:nvSpPr>
        <p:spPr>
          <a:xfrm>
            <a:off x="457200" y="274648"/>
            <a:ext cx="8229600" cy="715961"/>
          </a:xfrm>
        </p:spPr>
        <p:txBody>
          <a:bodyPr>
            <a:normAutofit/>
          </a:bodyPr>
          <a:lstStyle/>
          <a:p>
            <a:pPr algn="l"/>
            <a:r>
              <a:rPr lang="en-US" sz="2800" dirty="0" err="1">
                <a:latin typeface="Arial" pitchFamily="34" charset="0"/>
                <a:cs typeface="Arial" pitchFamily="34" charset="0"/>
              </a:rPr>
              <a:t>Mellanox</a:t>
            </a:r>
            <a:r>
              <a:rPr lang="en-US" sz="2800" dirty="0">
                <a:latin typeface="Arial" pitchFamily="34" charset="0"/>
                <a:cs typeface="Arial" pitchFamily="34" charset="0"/>
              </a:rPr>
              <a:t> </a:t>
            </a:r>
            <a:r>
              <a:rPr lang="en-US" sz="2800" b="1" dirty="0" smtClean="0">
                <a:latin typeface="Courier New" pitchFamily="49" charset="0"/>
                <a:cs typeface="Courier New" pitchFamily="49" charset="0"/>
              </a:rPr>
              <a:t>splice</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bug illustration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084607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splice bug fixing</a:t>
            </a:r>
            <a:endParaRPr lang="en-US" dirty="0"/>
          </a:p>
        </p:txBody>
      </p:sp>
      <p:pic>
        <p:nvPicPr>
          <p:cNvPr id="2050" name="Picture 2" descr="http://ftp100.cewit.stonybrook.edu/ganglia/graph.php?r=hour&amp;z=xlarge&amp;h=srv365-07.cewit.stonybrook.edu&amp;m=load_one&amp;s=by+name&amp;mc=2&amp;g=network_report&amp;c=SRV365-CEW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 y="1998645"/>
            <a:ext cx="4660961" cy="24209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066800" y="1989922"/>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198120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2286000"/>
            <a:ext cx="1219200" cy="369332"/>
          </a:xfrm>
          <a:prstGeom prst="rect">
            <a:avLst/>
          </a:prstGeom>
          <a:noFill/>
        </p:spPr>
        <p:txBody>
          <a:bodyPr wrap="square" rtlCol="0">
            <a:spAutoFit/>
          </a:bodyPr>
          <a:lstStyle/>
          <a:p>
            <a:pPr algn="ctr"/>
            <a:r>
              <a:rPr lang="en-US" dirty="0" smtClean="0">
                <a:solidFill>
                  <a:srgbClr val="FF0000"/>
                </a:solidFill>
              </a:rPr>
              <a:t>read/write</a:t>
            </a:r>
            <a:endParaRPr lang="en-US" dirty="0">
              <a:solidFill>
                <a:srgbClr val="FF0000"/>
              </a:solidFill>
            </a:endParaRPr>
          </a:p>
        </p:txBody>
      </p:sp>
      <p:cxnSp>
        <p:nvCxnSpPr>
          <p:cNvPr id="10" name="Straight Connector 9"/>
          <p:cNvCxnSpPr/>
          <p:nvPr/>
        </p:nvCxnSpPr>
        <p:spPr>
          <a:xfrm>
            <a:off x="3581400" y="198120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1998645"/>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38512" y="2286000"/>
            <a:ext cx="1219200" cy="369332"/>
          </a:xfrm>
          <a:prstGeom prst="rect">
            <a:avLst/>
          </a:prstGeom>
          <a:noFill/>
        </p:spPr>
        <p:txBody>
          <a:bodyPr wrap="square" rtlCol="0">
            <a:spAutoFit/>
          </a:bodyPr>
          <a:lstStyle/>
          <a:p>
            <a:pPr algn="ctr"/>
            <a:r>
              <a:rPr lang="en-US" dirty="0" smtClean="0">
                <a:solidFill>
                  <a:srgbClr val="FF0000"/>
                </a:solidFill>
              </a:rPr>
              <a:t>splice</a:t>
            </a:r>
            <a:endParaRPr lang="en-US" dirty="0">
              <a:solidFill>
                <a:srgbClr val="FF0000"/>
              </a:solidFill>
            </a:endParaRPr>
          </a:p>
        </p:txBody>
      </p:sp>
      <p:cxnSp>
        <p:nvCxnSpPr>
          <p:cNvPr id="13" name="Straight Connector 12"/>
          <p:cNvCxnSpPr/>
          <p:nvPr/>
        </p:nvCxnSpPr>
        <p:spPr>
          <a:xfrm>
            <a:off x="36573" y="2686215"/>
            <a:ext cx="4648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01591" y="2331521"/>
            <a:ext cx="1219200" cy="369332"/>
          </a:xfrm>
          <a:prstGeom prst="rect">
            <a:avLst/>
          </a:prstGeom>
          <a:noFill/>
        </p:spPr>
        <p:txBody>
          <a:bodyPr wrap="square" rtlCol="0">
            <a:spAutoFit/>
          </a:bodyPr>
          <a:lstStyle/>
          <a:p>
            <a:pPr algn="ctr"/>
            <a:r>
              <a:rPr lang="en-US" i="1" dirty="0" smtClean="0"/>
              <a:t>120Gbps</a:t>
            </a:r>
            <a:endParaRPr lang="en-US" i="1" dirty="0"/>
          </a:p>
        </p:txBody>
      </p:sp>
      <p:pic>
        <p:nvPicPr>
          <p:cNvPr id="14" name="Picture 2" descr="http://ftp100.cewit.stonybrook.edu/ganglia/graph.php?r=hour&amp;z=xlarge&amp;h=srv365-07.cewit.stonybrook.edu&amp;m=load_one&amp;s=by+name&amp;mc=2&amp;g=cpu_report&amp;c=SRV365-CEW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378980"/>
            <a:ext cx="4052685" cy="22786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ftp100.cewit.stonybrook.edu/ganglia/graph.php?r=hour&amp;z=xlarge&amp;h=srv365-09.cewit.stonybrook.edu&amp;m=load_one&amp;s=by+name&amp;mc=2&amp;g=cpu_report&amp;c=SRV365-CEW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3657600"/>
            <a:ext cx="4052685" cy="227861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715000" y="22860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77000" y="22860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24800" y="22860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86800" y="22860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8200" y="1611868"/>
            <a:ext cx="3048000" cy="369332"/>
          </a:xfrm>
          <a:prstGeom prst="rect">
            <a:avLst/>
          </a:prstGeom>
          <a:noFill/>
        </p:spPr>
        <p:txBody>
          <a:bodyPr wrap="square" rtlCol="0">
            <a:spAutoFit/>
          </a:bodyPr>
          <a:lstStyle/>
          <a:p>
            <a:pPr algn="ctr"/>
            <a:r>
              <a:rPr lang="en-US" dirty="0" smtClean="0"/>
              <a:t>Throughput</a:t>
            </a:r>
            <a:endParaRPr lang="en-US" dirty="0"/>
          </a:p>
        </p:txBody>
      </p:sp>
      <p:sp>
        <p:nvSpPr>
          <p:cNvPr id="25" name="TextBox 24"/>
          <p:cNvSpPr txBox="1"/>
          <p:nvPr/>
        </p:nvSpPr>
        <p:spPr>
          <a:xfrm>
            <a:off x="5486400" y="1066800"/>
            <a:ext cx="3048000" cy="369332"/>
          </a:xfrm>
          <a:prstGeom prst="rect">
            <a:avLst/>
          </a:prstGeom>
          <a:noFill/>
        </p:spPr>
        <p:txBody>
          <a:bodyPr wrap="square" rtlCol="0">
            <a:spAutoFit/>
          </a:bodyPr>
          <a:lstStyle/>
          <a:p>
            <a:pPr algn="ctr"/>
            <a:r>
              <a:rPr lang="en-US" dirty="0" smtClean="0"/>
              <a:t>Client’s CPU usage</a:t>
            </a:r>
            <a:endParaRPr lang="en-US" dirty="0"/>
          </a:p>
        </p:txBody>
      </p:sp>
      <p:sp>
        <p:nvSpPr>
          <p:cNvPr id="26" name="TextBox 25"/>
          <p:cNvSpPr txBox="1"/>
          <p:nvPr/>
        </p:nvSpPr>
        <p:spPr>
          <a:xfrm>
            <a:off x="5459819" y="5955268"/>
            <a:ext cx="3048000" cy="369332"/>
          </a:xfrm>
          <a:prstGeom prst="rect">
            <a:avLst/>
          </a:prstGeom>
          <a:noFill/>
        </p:spPr>
        <p:txBody>
          <a:bodyPr wrap="square" rtlCol="0">
            <a:spAutoFit/>
          </a:bodyPr>
          <a:lstStyle/>
          <a:p>
            <a:pPr algn="ctr"/>
            <a:r>
              <a:rPr lang="en-US" dirty="0" smtClean="0"/>
              <a:t>Server’s CPU usage</a:t>
            </a:r>
            <a:endParaRPr lang="en-US" dirty="0"/>
          </a:p>
        </p:txBody>
      </p:sp>
      <p:sp>
        <p:nvSpPr>
          <p:cNvPr id="27" name="TextBox 26"/>
          <p:cNvSpPr txBox="1"/>
          <p:nvPr/>
        </p:nvSpPr>
        <p:spPr>
          <a:xfrm>
            <a:off x="5493377" y="1813979"/>
            <a:ext cx="1219200" cy="369332"/>
          </a:xfrm>
          <a:prstGeom prst="rect">
            <a:avLst/>
          </a:prstGeom>
          <a:noFill/>
        </p:spPr>
        <p:txBody>
          <a:bodyPr wrap="square" rtlCol="0">
            <a:spAutoFit/>
          </a:bodyPr>
          <a:lstStyle/>
          <a:p>
            <a:pPr algn="ctr"/>
            <a:r>
              <a:rPr lang="en-US" dirty="0" smtClean="0">
                <a:solidFill>
                  <a:srgbClr val="FF0000"/>
                </a:solidFill>
              </a:rPr>
              <a:t>read/write</a:t>
            </a:r>
            <a:endParaRPr lang="en-US" dirty="0">
              <a:solidFill>
                <a:srgbClr val="FF0000"/>
              </a:solidFill>
            </a:endParaRPr>
          </a:p>
        </p:txBody>
      </p:sp>
      <p:sp>
        <p:nvSpPr>
          <p:cNvPr id="28" name="TextBox 27"/>
          <p:cNvSpPr txBox="1"/>
          <p:nvPr/>
        </p:nvSpPr>
        <p:spPr>
          <a:xfrm>
            <a:off x="7655256" y="1805256"/>
            <a:ext cx="1219200" cy="369332"/>
          </a:xfrm>
          <a:prstGeom prst="rect">
            <a:avLst/>
          </a:prstGeom>
          <a:noFill/>
        </p:spPr>
        <p:txBody>
          <a:bodyPr wrap="square" rtlCol="0">
            <a:spAutoFit/>
          </a:bodyPr>
          <a:lstStyle/>
          <a:p>
            <a:pPr algn="ctr"/>
            <a:r>
              <a:rPr lang="en-US" dirty="0" smtClean="0">
                <a:solidFill>
                  <a:srgbClr val="FF0000"/>
                </a:solidFill>
              </a:rPr>
              <a:t>splice</a:t>
            </a:r>
            <a:endParaRPr lang="en-US" dirty="0">
              <a:solidFill>
                <a:srgbClr val="FF0000"/>
              </a:solidFill>
            </a:endParaRPr>
          </a:p>
        </p:txBody>
      </p:sp>
      <p:sp>
        <p:nvSpPr>
          <p:cNvPr id="29" name="Content Placeholder 2"/>
          <p:cNvSpPr>
            <a:spLocks noGrp="1"/>
          </p:cNvSpPr>
          <p:nvPr>
            <p:ph idx="1"/>
          </p:nvPr>
        </p:nvSpPr>
        <p:spPr>
          <a:xfrm>
            <a:off x="457200" y="4724400"/>
            <a:ext cx="4100512" cy="1905000"/>
          </a:xfrm>
        </p:spPr>
        <p:txBody>
          <a:bodyPr>
            <a:normAutofit lnSpcReduction="10000"/>
          </a:bodyPr>
          <a:lstStyle/>
          <a:p>
            <a:r>
              <a:rPr lang="en-US" sz="1800" dirty="0" smtClean="0">
                <a:latin typeface="Arial" pitchFamily="34" charset="0"/>
                <a:cs typeface="Arial" pitchFamily="34" charset="0"/>
              </a:rPr>
              <a:t>Read/write and splice achieve comparable bandwidth, while splice consumes much more higher CPU usage in server side.</a:t>
            </a:r>
          </a:p>
          <a:p>
            <a:r>
              <a:rPr lang="en-US" sz="1800" dirty="0" smtClean="0">
                <a:latin typeface="Arial" pitchFamily="34" charset="0"/>
                <a:cs typeface="Arial" pitchFamily="34" charset="0"/>
              </a:rPr>
              <a:t>We still need collaborate with </a:t>
            </a:r>
            <a:r>
              <a:rPr lang="en-US" sz="1800" dirty="0" err="1" smtClean="0">
                <a:latin typeface="Arial" pitchFamily="34" charset="0"/>
                <a:cs typeface="Arial" pitchFamily="34" charset="0"/>
              </a:rPr>
              <a:t>Mellanox</a:t>
            </a:r>
            <a:r>
              <a:rPr lang="en-US" sz="1800" dirty="0" smtClean="0">
                <a:latin typeface="Arial" pitchFamily="34" charset="0"/>
                <a:cs typeface="Arial" pitchFamily="34" charset="0"/>
              </a:rPr>
              <a:t> to improve the splice usage.</a:t>
            </a:r>
          </a:p>
        </p:txBody>
      </p:sp>
    </p:spTree>
    <p:extLst>
      <p:ext uri="{BB962C8B-B14F-4D97-AF65-F5344CB8AC3E}">
        <p14:creationId xmlns:p14="http://schemas.microsoft.com/office/powerpoint/2010/main" val="3162228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610600" cy="1143000"/>
          </a:xfrm>
        </p:spPr>
        <p:txBody>
          <a:bodyPr>
            <a:normAutofit fontScale="90000"/>
          </a:bodyPr>
          <a:lstStyle/>
          <a:p>
            <a:r>
              <a:rPr lang="en-US" dirty="0" smtClean="0"/>
              <a:t>Can we scale up RFTP with standard TCP</a:t>
            </a:r>
            <a:endParaRPr lang="en-US" dirty="0"/>
          </a:p>
        </p:txBody>
      </p:sp>
      <p:sp>
        <p:nvSpPr>
          <p:cNvPr id="3" name="Content Placeholder 2"/>
          <p:cNvSpPr>
            <a:spLocks noGrp="1"/>
          </p:cNvSpPr>
          <p:nvPr>
            <p:ph idx="1"/>
          </p:nvPr>
        </p:nvSpPr>
        <p:spPr>
          <a:xfrm>
            <a:off x="533400" y="1600201"/>
            <a:ext cx="8229600" cy="4525963"/>
          </a:xfrm>
        </p:spPr>
        <p:txBody>
          <a:bodyPr>
            <a:normAutofit fontScale="92500" lnSpcReduction="10000"/>
          </a:bodyPr>
          <a:lstStyle/>
          <a:p>
            <a:r>
              <a:rPr lang="en-US" dirty="0" smtClean="0">
                <a:latin typeface="+mj-lt"/>
              </a:rPr>
              <a:t>IRQ binding</a:t>
            </a:r>
          </a:p>
          <a:p>
            <a:r>
              <a:rPr lang="en-US" dirty="0" smtClean="0">
                <a:latin typeface="+mj-lt"/>
              </a:rPr>
              <a:t>Restart </a:t>
            </a:r>
            <a:r>
              <a:rPr lang="en-US" dirty="0">
                <a:latin typeface="+mj-lt"/>
              </a:rPr>
              <a:t>the </a:t>
            </a:r>
            <a:r>
              <a:rPr lang="en-US" dirty="0" err="1">
                <a:latin typeface="+mj-lt"/>
              </a:rPr>
              <a:t>lldpad</a:t>
            </a:r>
            <a:r>
              <a:rPr lang="en-US" dirty="0">
                <a:latin typeface="+mj-lt"/>
              </a:rPr>
              <a:t> </a:t>
            </a:r>
            <a:r>
              <a:rPr lang="en-US" dirty="0" smtClean="0">
                <a:latin typeface="+mj-lt"/>
              </a:rPr>
              <a:t>(link layer discovery protocol) script </a:t>
            </a:r>
            <a:r>
              <a:rPr lang="en-US" dirty="0">
                <a:latin typeface="+mj-lt"/>
              </a:rPr>
              <a:t>and turn on flow control using </a:t>
            </a:r>
            <a:r>
              <a:rPr lang="en-US" dirty="0" err="1">
                <a:latin typeface="+mj-lt"/>
              </a:rPr>
              <a:t>ethtool</a:t>
            </a:r>
            <a:endParaRPr lang="en-US" dirty="0">
              <a:latin typeface="+mj-lt"/>
            </a:endParaRPr>
          </a:p>
          <a:p>
            <a:pPr lvl="1"/>
            <a:r>
              <a:rPr lang="en-US" dirty="0" smtClean="0">
                <a:latin typeface="+mj-lt"/>
              </a:rPr>
              <a:t>/</a:t>
            </a:r>
            <a:r>
              <a:rPr lang="en-US" dirty="0" err="1">
                <a:latin typeface="+mj-lt"/>
              </a:rPr>
              <a:t>etc</a:t>
            </a:r>
            <a:r>
              <a:rPr lang="en-US" dirty="0">
                <a:latin typeface="+mj-lt"/>
              </a:rPr>
              <a:t>/</a:t>
            </a:r>
            <a:r>
              <a:rPr lang="en-US" dirty="0" err="1">
                <a:latin typeface="+mj-lt"/>
              </a:rPr>
              <a:t>init.d</a:t>
            </a:r>
            <a:r>
              <a:rPr lang="en-US" dirty="0">
                <a:latin typeface="+mj-lt"/>
              </a:rPr>
              <a:t>/</a:t>
            </a:r>
            <a:r>
              <a:rPr lang="en-US" dirty="0" err="1">
                <a:latin typeface="+mj-lt"/>
              </a:rPr>
              <a:t>lldpad</a:t>
            </a:r>
            <a:r>
              <a:rPr lang="en-US" dirty="0">
                <a:latin typeface="+mj-lt"/>
              </a:rPr>
              <a:t> </a:t>
            </a:r>
            <a:r>
              <a:rPr lang="en-US" dirty="0" smtClean="0">
                <a:latin typeface="+mj-lt"/>
              </a:rPr>
              <a:t>stop and restart</a:t>
            </a:r>
          </a:p>
          <a:p>
            <a:pPr lvl="1"/>
            <a:r>
              <a:rPr lang="en-US" dirty="0" err="1" smtClean="0">
                <a:latin typeface="+mj-lt"/>
              </a:rPr>
              <a:t>ethtool</a:t>
            </a:r>
            <a:r>
              <a:rPr lang="en-US" dirty="0" smtClean="0">
                <a:latin typeface="+mj-lt"/>
              </a:rPr>
              <a:t> –A </a:t>
            </a:r>
            <a:r>
              <a:rPr lang="en-US" dirty="0" err="1" smtClean="0">
                <a:latin typeface="+mj-lt"/>
              </a:rPr>
              <a:t>ethX</a:t>
            </a:r>
            <a:r>
              <a:rPr lang="en-US" dirty="0" smtClean="0">
                <a:latin typeface="+mj-lt"/>
              </a:rPr>
              <a:t> </a:t>
            </a:r>
            <a:r>
              <a:rPr lang="en-US" dirty="0" err="1" smtClean="0">
                <a:latin typeface="+mj-lt"/>
              </a:rPr>
              <a:t>rx</a:t>
            </a:r>
            <a:r>
              <a:rPr lang="en-US" dirty="0" smtClean="0">
                <a:latin typeface="+mj-lt"/>
              </a:rPr>
              <a:t> on </a:t>
            </a:r>
            <a:r>
              <a:rPr lang="en-US" dirty="0" err="1" smtClean="0">
                <a:latin typeface="+mj-lt"/>
              </a:rPr>
              <a:t>tx</a:t>
            </a:r>
            <a:r>
              <a:rPr lang="en-US" dirty="0" smtClean="0">
                <a:latin typeface="+mj-lt"/>
              </a:rPr>
              <a:t> on</a:t>
            </a:r>
          </a:p>
          <a:p>
            <a:r>
              <a:rPr lang="en-US" dirty="0" err="1" smtClean="0">
                <a:latin typeface="+mj-lt"/>
              </a:rPr>
              <a:t>numactl</a:t>
            </a:r>
            <a:r>
              <a:rPr lang="en-US" dirty="0" smtClean="0">
                <a:latin typeface="+mj-lt"/>
              </a:rPr>
              <a:t> binding</a:t>
            </a:r>
          </a:p>
          <a:p>
            <a:r>
              <a:rPr lang="en-US" dirty="0" smtClean="0">
                <a:latin typeface="+mj-lt"/>
              </a:rPr>
              <a:t>TCP’s peak performance is about 110 </a:t>
            </a:r>
            <a:r>
              <a:rPr lang="en-US" dirty="0" err="1" smtClean="0">
                <a:latin typeface="+mj-lt"/>
              </a:rPr>
              <a:t>Gbps</a:t>
            </a:r>
            <a:r>
              <a:rPr lang="en-US" dirty="0" smtClean="0">
                <a:latin typeface="+mj-lt"/>
              </a:rPr>
              <a:t>, and stable performance is about 85Gbps.</a:t>
            </a:r>
          </a:p>
          <a:p>
            <a:r>
              <a:rPr lang="en-US" dirty="0" smtClean="0">
                <a:latin typeface="+mj-lt"/>
              </a:rPr>
              <a:t>NICs not stable sometimes with large block sizes </a:t>
            </a:r>
          </a:p>
        </p:txBody>
      </p:sp>
    </p:spTree>
    <p:extLst>
      <p:ext uri="{BB962C8B-B14F-4D97-AF65-F5344CB8AC3E}">
        <p14:creationId xmlns:p14="http://schemas.microsoft.com/office/powerpoint/2010/main" val="39632507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tp100.cewit.stonybrook.edu/ganglia/graph.php?r=4hr&amp;z=large&amp;h=srv365-09.cewit.stonybrook.edu&amp;m=load_one&amp;s=by+name&amp;mc=2&amp;g=network_report&amp;c=SRV365-CEW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1"/>
            <a:ext cx="9077500" cy="42672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066800" y="3429000"/>
            <a:ext cx="7543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10000" y="2895600"/>
            <a:ext cx="1219200" cy="369332"/>
          </a:xfrm>
          <a:prstGeom prst="rect">
            <a:avLst/>
          </a:prstGeom>
          <a:noFill/>
        </p:spPr>
        <p:txBody>
          <a:bodyPr wrap="square" rtlCol="0">
            <a:spAutoFit/>
          </a:bodyPr>
          <a:lstStyle/>
          <a:p>
            <a:pPr algn="ctr"/>
            <a:r>
              <a:rPr lang="en-US" dirty="0" err="1" smtClean="0">
                <a:solidFill>
                  <a:srgbClr val="FF0000"/>
                </a:solidFill>
                <a:latin typeface="+mj-lt"/>
              </a:rPr>
              <a:t>iperf</a:t>
            </a:r>
            <a:endParaRPr lang="en-US" dirty="0">
              <a:solidFill>
                <a:srgbClr val="FF0000"/>
              </a:solidFill>
              <a:latin typeface="+mj-lt"/>
            </a:endParaRPr>
          </a:p>
        </p:txBody>
      </p:sp>
      <p:sp>
        <p:nvSpPr>
          <p:cNvPr id="5" name="TextBox 4"/>
          <p:cNvSpPr txBox="1"/>
          <p:nvPr/>
        </p:nvSpPr>
        <p:spPr>
          <a:xfrm>
            <a:off x="4953000" y="3810000"/>
            <a:ext cx="1828800" cy="923330"/>
          </a:xfrm>
          <a:prstGeom prst="rect">
            <a:avLst/>
          </a:prstGeom>
          <a:noFill/>
        </p:spPr>
        <p:txBody>
          <a:bodyPr wrap="square" rtlCol="0">
            <a:spAutoFit/>
          </a:bodyPr>
          <a:lstStyle/>
          <a:p>
            <a:pPr algn="ctr"/>
            <a:r>
              <a:rPr lang="en-US" dirty="0" err="1" smtClean="0">
                <a:solidFill>
                  <a:srgbClr val="FF0000"/>
                </a:solidFill>
                <a:latin typeface="+mj-lt"/>
              </a:rPr>
              <a:t>Rftp</a:t>
            </a:r>
            <a:endParaRPr lang="en-US" dirty="0">
              <a:solidFill>
                <a:srgbClr val="FF0000"/>
              </a:solidFill>
              <a:latin typeface="+mj-lt"/>
            </a:endParaRPr>
          </a:p>
          <a:p>
            <a:pPr algn="ctr"/>
            <a:r>
              <a:rPr lang="en-US" dirty="0" smtClean="0">
                <a:solidFill>
                  <a:srgbClr val="FF0000"/>
                </a:solidFill>
                <a:latin typeface="+mj-lt"/>
              </a:rPr>
              <a:t>end-to-end</a:t>
            </a:r>
          </a:p>
          <a:p>
            <a:pPr algn="ctr"/>
            <a:r>
              <a:rPr lang="en-US" dirty="0" smtClean="0">
                <a:solidFill>
                  <a:srgbClr val="FF0000"/>
                </a:solidFill>
                <a:latin typeface="+mj-lt"/>
              </a:rPr>
              <a:t>r/w</a:t>
            </a:r>
            <a:endParaRPr lang="en-US" dirty="0">
              <a:solidFill>
                <a:srgbClr val="FF0000"/>
              </a:solidFill>
              <a:latin typeface="+mj-lt"/>
            </a:endParaRPr>
          </a:p>
        </p:txBody>
      </p:sp>
      <p:sp>
        <p:nvSpPr>
          <p:cNvPr id="6" name="TextBox 5"/>
          <p:cNvSpPr txBox="1"/>
          <p:nvPr/>
        </p:nvSpPr>
        <p:spPr>
          <a:xfrm>
            <a:off x="6934200" y="3810001"/>
            <a:ext cx="1828800" cy="646331"/>
          </a:xfrm>
          <a:prstGeom prst="rect">
            <a:avLst/>
          </a:prstGeom>
          <a:noFill/>
        </p:spPr>
        <p:txBody>
          <a:bodyPr wrap="square" rtlCol="0">
            <a:spAutoFit/>
          </a:bodyPr>
          <a:lstStyle/>
          <a:p>
            <a:pPr algn="ctr"/>
            <a:r>
              <a:rPr lang="en-US" dirty="0" err="1" smtClean="0">
                <a:solidFill>
                  <a:srgbClr val="FF0000"/>
                </a:solidFill>
                <a:latin typeface="+mj-lt"/>
              </a:rPr>
              <a:t>Rftp</a:t>
            </a:r>
            <a:endParaRPr lang="en-US" dirty="0">
              <a:solidFill>
                <a:srgbClr val="FF0000"/>
              </a:solidFill>
              <a:latin typeface="+mj-lt"/>
            </a:endParaRPr>
          </a:p>
          <a:p>
            <a:pPr algn="ctr"/>
            <a:r>
              <a:rPr lang="en-US" dirty="0" smtClean="0">
                <a:solidFill>
                  <a:srgbClr val="FF0000"/>
                </a:solidFill>
                <a:latin typeface="+mj-lt"/>
              </a:rPr>
              <a:t>end-to-/</a:t>
            </a:r>
            <a:r>
              <a:rPr lang="en-US" dirty="0" err="1" smtClean="0">
                <a:solidFill>
                  <a:srgbClr val="FF0000"/>
                </a:solidFill>
                <a:latin typeface="+mj-lt"/>
              </a:rPr>
              <a:t>dev</a:t>
            </a:r>
            <a:r>
              <a:rPr lang="en-US" dirty="0" smtClean="0">
                <a:solidFill>
                  <a:srgbClr val="FF0000"/>
                </a:solidFill>
                <a:latin typeface="+mj-lt"/>
              </a:rPr>
              <a:t>/null</a:t>
            </a:r>
            <a:endParaRPr lang="en-US" dirty="0">
              <a:solidFill>
                <a:srgbClr val="FF0000"/>
              </a:solidFill>
              <a:latin typeface="+mj-lt"/>
            </a:endParaRPr>
          </a:p>
        </p:txBody>
      </p:sp>
    </p:spTree>
    <p:extLst>
      <p:ext uri="{BB962C8B-B14F-4D97-AF65-F5344CB8AC3E}">
        <p14:creationId xmlns:p14="http://schemas.microsoft.com/office/powerpoint/2010/main" val="22808646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Scale-up to more NICs</a:t>
            </a:r>
            <a:endParaRPr lang="en-US" dirty="0"/>
          </a:p>
        </p:txBody>
      </p:sp>
      <p:pic>
        <p:nvPicPr>
          <p:cNvPr id="5122" name="Picture 2" descr="http://ftp100.cewit.stonybrook.edu/ganglia/graph.php?r=hour&amp;z=xlarge&amp;h=srv365-09.cewit.stonybrook.edu&amp;m=load_one&amp;s=by+name&amp;mc=2&amp;g=network_report&amp;c=SRV365-CEW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8229600" cy="41148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419600" y="259080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77000" y="259080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2587337"/>
            <a:ext cx="1219200" cy="369332"/>
          </a:xfrm>
          <a:prstGeom prst="rect">
            <a:avLst/>
          </a:prstGeom>
          <a:noFill/>
        </p:spPr>
        <p:txBody>
          <a:bodyPr wrap="square" rtlCol="0">
            <a:spAutoFit/>
          </a:bodyPr>
          <a:lstStyle/>
          <a:p>
            <a:pPr algn="ctr"/>
            <a:r>
              <a:rPr lang="en-US" dirty="0" smtClean="0">
                <a:solidFill>
                  <a:srgbClr val="FF0000"/>
                </a:solidFill>
                <a:latin typeface="Lucida Console" pitchFamily="49" charset="0"/>
              </a:rPr>
              <a:t>2 NICs</a:t>
            </a:r>
            <a:endParaRPr lang="en-US" dirty="0">
              <a:solidFill>
                <a:srgbClr val="FF0000"/>
              </a:solidFill>
              <a:latin typeface="Lucida Console" pitchFamily="49" charset="0"/>
            </a:endParaRPr>
          </a:p>
        </p:txBody>
      </p:sp>
      <p:sp>
        <p:nvSpPr>
          <p:cNvPr id="13" name="TextBox 12"/>
          <p:cNvSpPr txBox="1"/>
          <p:nvPr/>
        </p:nvSpPr>
        <p:spPr>
          <a:xfrm>
            <a:off x="6553200" y="2609667"/>
            <a:ext cx="1219200" cy="369332"/>
          </a:xfrm>
          <a:prstGeom prst="rect">
            <a:avLst/>
          </a:prstGeom>
          <a:noFill/>
        </p:spPr>
        <p:txBody>
          <a:bodyPr wrap="square" rtlCol="0">
            <a:spAutoFit/>
          </a:bodyPr>
          <a:lstStyle/>
          <a:p>
            <a:pPr algn="ctr"/>
            <a:r>
              <a:rPr lang="en-US" dirty="0" smtClean="0">
                <a:solidFill>
                  <a:srgbClr val="FF0000"/>
                </a:solidFill>
                <a:latin typeface="Lucida Console" pitchFamily="49" charset="0"/>
              </a:rPr>
              <a:t>3 NICs</a:t>
            </a:r>
            <a:endParaRPr lang="en-US" dirty="0">
              <a:solidFill>
                <a:srgbClr val="FF0000"/>
              </a:solidFill>
              <a:latin typeface="Lucida Console" pitchFamily="49" charset="0"/>
            </a:endParaRPr>
          </a:p>
        </p:txBody>
      </p:sp>
      <p:cxnSp>
        <p:nvCxnSpPr>
          <p:cNvPr id="14" name="Straight Connector 13"/>
          <p:cNvCxnSpPr/>
          <p:nvPr/>
        </p:nvCxnSpPr>
        <p:spPr>
          <a:xfrm>
            <a:off x="978060" y="4396451"/>
            <a:ext cx="72515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3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1"/>
            <a:ext cx="8229600" cy="4525963"/>
          </a:xfrm>
        </p:spPr>
        <p:txBody>
          <a:bodyPr/>
          <a:lstStyle/>
          <a:p>
            <a:r>
              <a:rPr lang="en-US" dirty="0" smtClean="0">
                <a:latin typeface="+mj-lt"/>
              </a:rPr>
              <a:t>Possible reason: Node 1 is almost 100% busy</a:t>
            </a:r>
            <a:endParaRPr lang="en-US" dirty="0">
              <a:latin typeface="+mj-lt"/>
            </a:endParaRPr>
          </a:p>
        </p:txBody>
      </p:sp>
      <p:pic>
        <p:nvPicPr>
          <p:cNvPr id="7170" name="Picture 2" descr="http://ftp100.cewit.stonybrook.edu/ganglia/graph.php?r=hour&amp;z=xlarge&amp;h=srv365-07.cewit.stonybrook.edu&amp;m=load_one&amp;s=by+name&amp;mc=2&amp;g=cpu_report&amp;c=SRV365-CEW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48" y="2286000"/>
            <a:ext cx="7386229" cy="41529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648200" y="280546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80546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9200" y="2801999"/>
            <a:ext cx="1219200" cy="369332"/>
          </a:xfrm>
          <a:prstGeom prst="rect">
            <a:avLst/>
          </a:prstGeom>
          <a:noFill/>
        </p:spPr>
        <p:txBody>
          <a:bodyPr wrap="square" rtlCol="0">
            <a:spAutoFit/>
          </a:bodyPr>
          <a:lstStyle/>
          <a:p>
            <a:pPr algn="ctr"/>
            <a:r>
              <a:rPr lang="en-US" dirty="0" smtClean="0">
                <a:solidFill>
                  <a:srgbClr val="FF0000"/>
                </a:solidFill>
                <a:latin typeface="Lucida Console" pitchFamily="49" charset="0"/>
              </a:rPr>
              <a:t>2 NICs</a:t>
            </a:r>
            <a:endParaRPr lang="en-US" dirty="0">
              <a:solidFill>
                <a:srgbClr val="FF0000"/>
              </a:solidFill>
              <a:latin typeface="Lucida Console" pitchFamily="49" charset="0"/>
            </a:endParaRPr>
          </a:p>
        </p:txBody>
      </p:sp>
      <p:sp>
        <p:nvSpPr>
          <p:cNvPr id="8" name="TextBox 7"/>
          <p:cNvSpPr txBox="1"/>
          <p:nvPr/>
        </p:nvSpPr>
        <p:spPr>
          <a:xfrm>
            <a:off x="6781800" y="2824327"/>
            <a:ext cx="1219200" cy="369332"/>
          </a:xfrm>
          <a:prstGeom prst="rect">
            <a:avLst/>
          </a:prstGeom>
          <a:noFill/>
        </p:spPr>
        <p:txBody>
          <a:bodyPr wrap="square" rtlCol="0">
            <a:spAutoFit/>
          </a:bodyPr>
          <a:lstStyle/>
          <a:p>
            <a:pPr algn="ctr"/>
            <a:r>
              <a:rPr lang="en-US" dirty="0" smtClean="0">
                <a:solidFill>
                  <a:srgbClr val="FF0000"/>
                </a:solidFill>
                <a:latin typeface="Lucida Console" pitchFamily="49" charset="0"/>
              </a:rPr>
              <a:t>3 NICs</a:t>
            </a:r>
            <a:endParaRPr lang="en-US" dirty="0">
              <a:solidFill>
                <a:srgbClr val="FF0000"/>
              </a:solidFill>
              <a:latin typeface="Lucida Console" pitchFamily="49" charset="0"/>
            </a:endParaRPr>
          </a:p>
        </p:txBody>
      </p:sp>
    </p:spTree>
    <p:extLst>
      <p:ext uri="{BB962C8B-B14F-4D97-AF65-F5344CB8AC3E}">
        <p14:creationId xmlns:p14="http://schemas.microsoft.com/office/powerpoint/2010/main" val="5738064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7" y="2133600"/>
            <a:ext cx="3068436" cy="278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27" y="2132834"/>
            <a:ext cx="27717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5572" y="2132832"/>
            <a:ext cx="2771775" cy="276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95300" y="304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Performance</a:t>
            </a:r>
            <a:endParaRPr lang="en-US" dirty="0"/>
          </a:p>
        </p:txBody>
      </p:sp>
      <p:sp>
        <p:nvSpPr>
          <p:cNvPr id="8" name="Title 1"/>
          <p:cNvSpPr txBox="1">
            <a:spLocks/>
          </p:cNvSpPr>
          <p:nvPr/>
        </p:nvSpPr>
        <p:spPr>
          <a:xfrm>
            <a:off x="-533400" y="4939472"/>
            <a:ext cx="4191000" cy="563563"/>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cs typeface="Lucida Sans Unicode" pitchFamily="34" charset="0"/>
              </a:rPr>
              <a:t>Throughput</a:t>
            </a:r>
            <a:endParaRPr lang="en-US" dirty="0">
              <a:cs typeface="Lucida Sans Unicode" pitchFamily="34" charset="0"/>
            </a:endParaRPr>
          </a:p>
        </p:txBody>
      </p:sp>
      <p:sp>
        <p:nvSpPr>
          <p:cNvPr id="9" name="Title 1"/>
          <p:cNvSpPr txBox="1">
            <a:spLocks/>
          </p:cNvSpPr>
          <p:nvPr/>
        </p:nvSpPr>
        <p:spPr>
          <a:xfrm>
            <a:off x="2514600" y="4895083"/>
            <a:ext cx="4191000" cy="563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cs typeface="Lucida Sans Unicode" pitchFamily="34" charset="0"/>
              </a:rPr>
              <a:t>Sender CPU</a:t>
            </a:r>
            <a:endParaRPr lang="en-US" sz="2400" dirty="0">
              <a:cs typeface="Lucida Sans Unicode" pitchFamily="34" charset="0"/>
            </a:endParaRPr>
          </a:p>
        </p:txBody>
      </p:sp>
      <p:sp>
        <p:nvSpPr>
          <p:cNvPr id="10" name="Title 1"/>
          <p:cNvSpPr txBox="1">
            <a:spLocks/>
          </p:cNvSpPr>
          <p:nvPr/>
        </p:nvSpPr>
        <p:spPr>
          <a:xfrm>
            <a:off x="5410200" y="4895083"/>
            <a:ext cx="4191000" cy="563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cs typeface="Lucida Sans Unicode" pitchFamily="34" charset="0"/>
              </a:rPr>
              <a:t>Receiver CPU</a:t>
            </a:r>
            <a:endParaRPr lang="en-US" sz="2400" dirty="0">
              <a:cs typeface="Lucida Sans Unicode" pitchFamily="34" charset="0"/>
            </a:endParaRPr>
          </a:p>
        </p:txBody>
      </p:sp>
    </p:spTree>
    <p:extLst>
      <p:ext uri="{BB962C8B-B14F-4D97-AF65-F5344CB8AC3E}">
        <p14:creationId xmlns:p14="http://schemas.microsoft.com/office/powerpoint/2010/main" val="3110419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0"/>
            <a:ext cx="4572000" cy="5384800"/>
          </a:xfrm>
        </p:spPr>
        <p:txBody>
          <a:bodyPr>
            <a:normAutofit lnSpcReduction="10000"/>
          </a:bodyPr>
          <a:lstStyle/>
          <a:p>
            <a:r>
              <a:rPr lang="en-US" sz="2400" dirty="0" smtClean="0">
                <a:latin typeface="Arial" pitchFamily="34" charset="0"/>
                <a:cs typeface="Arial" pitchFamily="34" charset="0"/>
              </a:rPr>
              <a:t>Data Intensive Application</a:t>
            </a:r>
          </a:p>
          <a:p>
            <a:pPr lvl="1"/>
            <a:r>
              <a:rPr lang="en-US" sz="1900" dirty="0" smtClean="0">
                <a:latin typeface="Arial" pitchFamily="34" charset="0"/>
                <a:cs typeface="Arial" pitchFamily="34" charset="0"/>
              </a:rPr>
              <a:t>Explosion </a:t>
            </a:r>
            <a:r>
              <a:rPr lang="en-US" sz="1900" dirty="0">
                <a:latin typeface="Arial" pitchFamily="34" charset="0"/>
                <a:cs typeface="Arial" pitchFamily="34" charset="0"/>
              </a:rPr>
              <a:t>of data, and massive data processing</a:t>
            </a:r>
          </a:p>
          <a:p>
            <a:r>
              <a:rPr lang="en-US" sz="2400" dirty="0" smtClean="0">
                <a:latin typeface="Arial" pitchFamily="34" charset="0"/>
                <a:cs typeface="Arial" pitchFamily="34" charset="0"/>
              </a:rPr>
              <a:t>Ultra high speed network</a:t>
            </a:r>
          </a:p>
          <a:p>
            <a:pPr lvl="1"/>
            <a:r>
              <a:rPr lang="en-US" sz="1900" dirty="0" smtClean="0">
                <a:latin typeface="Arial" pitchFamily="34" charset="0"/>
                <a:cs typeface="Arial" pitchFamily="34" charset="0"/>
              </a:rPr>
              <a:t>QDR 40Gb/s, FDR 56Gb/s</a:t>
            </a:r>
          </a:p>
          <a:p>
            <a:pPr lvl="1"/>
            <a:r>
              <a:rPr lang="en-US" sz="1900" dirty="0" smtClean="0">
                <a:latin typeface="Arial" pitchFamily="34" charset="0"/>
                <a:cs typeface="Arial" pitchFamily="34" charset="0"/>
              </a:rPr>
              <a:t>100Gb/s </a:t>
            </a:r>
            <a:r>
              <a:rPr lang="en-US" sz="1900" dirty="0" err="1" smtClean="0">
                <a:latin typeface="Arial" pitchFamily="34" charset="0"/>
                <a:cs typeface="Arial" pitchFamily="34" charset="0"/>
              </a:rPr>
              <a:t>InfiniBand</a:t>
            </a:r>
            <a:r>
              <a:rPr lang="en-US" sz="1900" dirty="0" smtClean="0">
                <a:latin typeface="Arial" pitchFamily="34" charset="0"/>
                <a:cs typeface="Arial" pitchFamily="34" charset="0"/>
              </a:rPr>
              <a:t> and Ethernet</a:t>
            </a:r>
            <a:endParaRPr lang="en-US" sz="2400" dirty="0">
              <a:latin typeface="Arial" pitchFamily="34" charset="0"/>
              <a:cs typeface="Arial" pitchFamily="34" charset="0"/>
            </a:endParaRPr>
          </a:p>
          <a:p>
            <a:r>
              <a:rPr lang="en-US" sz="2400" dirty="0" smtClean="0">
                <a:latin typeface="Arial" pitchFamily="34" charset="0"/>
                <a:cs typeface="Arial" pitchFamily="34" charset="0"/>
              </a:rPr>
              <a:t>Our project goal</a:t>
            </a:r>
          </a:p>
          <a:p>
            <a:pPr lvl="1"/>
            <a:r>
              <a:rPr lang="en-US" sz="1900" dirty="0" smtClean="0">
                <a:latin typeface="Arial" pitchFamily="34" charset="0"/>
                <a:cs typeface="Arial" pitchFamily="34" charset="0"/>
              </a:rPr>
              <a:t>fully utilizes resources of HPC hardware</a:t>
            </a:r>
          </a:p>
          <a:p>
            <a:pPr lvl="1"/>
            <a:r>
              <a:rPr lang="en-US" sz="1900" dirty="0">
                <a:latin typeface="Arial" pitchFamily="34" charset="0"/>
                <a:cs typeface="Arial" pitchFamily="34" charset="0"/>
              </a:rPr>
              <a:t>eliminate end-to-end data transfer bottlenecks</a:t>
            </a:r>
          </a:p>
          <a:p>
            <a:pPr lvl="1"/>
            <a:r>
              <a:rPr lang="en-US" sz="1900" dirty="0" smtClean="0">
                <a:latin typeface="Arial" pitchFamily="34" charset="0"/>
                <a:cs typeface="Arial" pitchFamily="34" charset="0"/>
              </a:rPr>
              <a:t>Design protocols and develop software to support high performance data transferring/synchronization in and between data centers</a:t>
            </a:r>
          </a:p>
        </p:txBody>
      </p:sp>
      <p:sp>
        <p:nvSpPr>
          <p:cNvPr id="4" name="Title 1"/>
          <p:cNvSpPr>
            <a:spLocks noGrp="1"/>
          </p:cNvSpPr>
          <p:nvPr>
            <p:ph type="title"/>
          </p:nvPr>
        </p:nvSpPr>
        <p:spPr>
          <a:xfrm>
            <a:off x="457200" y="274650"/>
            <a:ext cx="8229600" cy="715961"/>
          </a:xfrm>
        </p:spPr>
        <p:txBody>
          <a:bodyPr>
            <a:normAutofit/>
          </a:bodyPr>
          <a:lstStyle/>
          <a:p>
            <a:pPr algn="l"/>
            <a:r>
              <a:rPr lang="en-US" sz="2800" b="1" dirty="0" smtClean="0">
                <a:latin typeface="Arial" pitchFamily="34" charset="0"/>
                <a:cs typeface="Arial" pitchFamily="34" charset="0"/>
              </a:rPr>
              <a:t>Project Background</a:t>
            </a:r>
            <a:endParaRPr lang="en-US" sz="2800" b="1"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092200"/>
            <a:ext cx="3962400" cy="30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301" y="4566781"/>
            <a:ext cx="4078735" cy="18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72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SC’2012 End-to-End, WAN</a:t>
            </a:r>
            <a:endParaRPr lang="en-US" dirty="0"/>
          </a:p>
        </p:txBody>
      </p:sp>
      <p:sp>
        <p:nvSpPr>
          <p:cNvPr id="3" name="Content Placeholder 2"/>
          <p:cNvSpPr>
            <a:spLocks noGrp="1"/>
          </p:cNvSpPr>
          <p:nvPr>
            <p:ph idx="1"/>
          </p:nvPr>
        </p:nvSpPr>
        <p:spPr/>
        <p:txBody>
          <a:bodyPr>
            <a:normAutofit lnSpcReduction="10000"/>
          </a:bodyPr>
          <a:lstStyle/>
          <a:p>
            <a:r>
              <a:rPr lang="en-US" dirty="0" smtClean="0"/>
              <a:t>Our initial plan was to use the 40Gbps </a:t>
            </a:r>
            <a:r>
              <a:rPr lang="en-US" dirty="0" err="1" smtClean="0"/>
              <a:t>RoCE</a:t>
            </a:r>
            <a:r>
              <a:rPr lang="en-US" dirty="0" smtClean="0"/>
              <a:t> links between University of Michigan and BNL</a:t>
            </a:r>
          </a:p>
          <a:p>
            <a:pPr lvl="1"/>
            <a:r>
              <a:rPr lang="en-US" dirty="0" smtClean="0"/>
              <a:t>Packet loss rate was high, and losses are </a:t>
            </a:r>
            <a:r>
              <a:rPr lang="en-US" dirty="0" err="1" smtClean="0"/>
              <a:t>bursty</a:t>
            </a:r>
            <a:endParaRPr lang="en-US" dirty="0" smtClean="0"/>
          </a:p>
          <a:p>
            <a:pPr lvl="1"/>
            <a:r>
              <a:rPr lang="en-US" dirty="0" err="1" smtClean="0"/>
              <a:t>RoCE</a:t>
            </a:r>
            <a:r>
              <a:rPr lang="en-US" dirty="0" smtClean="0"/>
              <a:t> doesn’t work well under heavy losses</a:t>
            </a:r>
          </a:p>
          <a:p>
            <a:r>
              <a:rPr lang="en-US" dirty="0" smtClean="0"/>
              <a:t>Caltech’s 80Gbps </a:t>
            </a:r>
            <a:r>
              <a:rPr lang="en-US" dirty="0" err="1" smtClean="0"/>
              <a:t>RoCE</a:t>
            </a:r>
            <a:r>
              <a:rPr lang="en-US" dirty="0" smtClean="0"/>
              <a:t> links work for us!</a:t>
            </a:r>
          </a:p>
          <a:p>
            <a:pPr lvl="1"/>
            <a:r>
              <a:rPr lang="en-US" dirty="0" smtClean="0"/>
              <a:t>2 clients, each with 40Gbps </a:t>
            </a:r>
            <a:r>
              <a:rPr lang="en-US" dirty="0" err="1" smtClean="0"/>
              <a:t>RoCE</a:t>
            </a:r>
            <a:r>
              <a:rPr lang="en-US" dirty="0" smtClean="0"/>
              <a:t>, loopback to a server with 2x 40Gbps </a:t>
            </a:r>
            <a:r>
              <a:rPr lang="en-US" dirty="0" err="1" smtClean="0"/>
              <a:t>RoCE</a:t>
            </a:r>
            <a:endParaRPr lang="en-US" dirty="0" smtClean="0"/>
          </a:p>
          <a:p>
            <a:pPr lvl="1"/>
            <a:r>
              <a:rPr lang="en-US" dirty="0" smtClean="0"/>
              <a:t>All hosts are equipped with Fusion IO SSDs</a:t>
            </a:r>
          </a:p>
          <a:p>
            <a:pPr lvl="1"/>
            <a:r>
              <a:rPr lang="en-US" dirty="0" smtClean="0"/>
              <a:t>RTT close to 50ms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‘12 Live Demo</a:t>
            </a:r>
            <a:endParaRPr lang="en-US" dirty="0"/>
          </a:p>
        </p:txBody>
      </p:sp>
      <p:sp>
        <p:nvSpPr>
          <p:cNvPr id="1026" name="AutoShape 2" descr="https://mail-attachment.googleusercontent.com/attachment/?ui=2&amp;ik=24181d40a8&amp;view=att&amp;th=13d6e55ff90414fd&amp;attid=0.5&amp;disp=inline&amp;realattid=f_heberjcj6&amp;safe=1&amp;zw&amp;saduie=AG9B_P-zoaSVIL8T4wY4xNLFRBwj&amp;sadet=1363550817287&amp;sads=5KdC_gtUu6WKaqQWZsNObYkXkP4"/>
          <p:cNvSpPr>
            <a:spLocks noChangeAspect="1" noChangeArrowheads="1"/>
          </p:cNvSpPr>
          <p:nvPr/>
        </p:nvSpPr>
        <p:spPr bwMode="auto">
          <a:xfrm>
            <a:off x="155575" y="-3497263"/>
            <a:ext cx="9761538" cy="7292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0942.JPG"/>
          <p:cNvPicPr>
            <a:picLocks noChangeAspect="1"/>
          </p:cNvPicPr>
          <p:nvPr/>
        </p:nvPicPr>
        <p:blipFill>
          <a:blip r:embed="rId2" cstate="print"/>
          <a:srcRect l="26833" t="6281" r="27500" b="7810"/>
          <a:stretch>
            <a:fillRect/>
          </a:stretch>
        </p:blipFill>
        <p:spPr>
          <a:xfrm rot="5400000">
            <a:off x="1873296" y="111448"/>
            <a:ext cx="5486400" cy="77089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940.JPG"/>
          <p:cNvPicPr>
            <a:picLocks noChangeAspect="1"/>
          </p:cNvPicPr>
          <p:nvPr/>
        </p:nvPicPr>
        <p:blipFill>
          <a:blip r:embed="rId2" cstate="print"/>
          <a:srcRect l="13333" t="26570" r="26667" b="14298"/>
          <a:stretch>
            <a:fillRect/>
          </a:stretch>
        </p:blipFill>
        <p:spPr>
          <a:xfrm rot="10800000">
            <a:off x="381000" y="304799"/>
            <a:ext cx="8458200" cy="6226175"/>
          </a:xfrm>
          <a:prstGeom prst="rect">
            <a:avLst/>
          </a:prstGeom>
        </p:spPr>
      </p:pic>
      <p:cxnSp>
        <p:nvCxnSpPr>
          <p:cNvPr id="4" name="Straight Connector 3"/>
          <p:cNvCxnSpPr/>
          <p:nvPr/>
        </p:nvCxnSpPr>
        <p:spPr>
          <a:xfrm flipV="1">
            <a:off x="1600200" y="1905000"/>
            <a:ext cx="6400800" cy="76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6" y="1905000"/>
            <a:ext cx="825867" cy="338554"/>
          </a:xfrm>
          <a:prstGeom prst="rect">
            <a:avLst/>
          </a:prstGeom>
          <a:noFill/>
        </p:spPr>
        <p:txBody>
          <a:bodyPr wrap="none" rtlCol="0">
            <a:spAutoFit/>
          </a:bodyPr>
          <a:lstStyle/>
          <a:p>
            <a:r>
              <a:rPr lang="en-US" sz="1600" b="1" dirty="0" smtClean="0">
                <a:solidFill>
                  <a:srgbClr val="FF0000"/>
                </a:solidFill>
              </a:rPr>
              <a:t>80Gbps</a:t>
            </a:r>
            <a:endParaRPr lang="en-US" sz="16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82000" cy="1143000"/>
          </a:xfrm>
        </p:spPr>
        <p:txBody>
          <a:bodyPr>
            <a:normAutofit fontScale="90000"/>
          </a:bodyPr>
          <a:lstStyle/>
          <a:p>
            <a:r>
              <a:rPr lang="en-US" dirty="0" smtClean="0"/>
              <a:t>Additional Test of RFTP done by </a:t>
            </a:r>
            <a:r>
              <a:rPr lang="en-US" dirty="0" err="1" smtClean="0"/>
              <a:t>CalTech</a:t>
            </a:r>
            <a:endParaRPr lang="en-US" dirty="0"/>
          </a:p>
        </p:txBody>
      </p:sp>
      <p:pic>
        <p:nvPicPr>
          <p:cNvPr id="3" name="Picture 2" descr="RDMA Write with FusionIO.PNG"/>
          <p:cNvPicPr>
            <a:picLocks noChangeAspect="1"/>
          </p:cNvPicPr>
          <p:nvPr/>
        </p:nvPicPr>
        <p:blipFill>
          <a:blip r:embed="rId2" cstate="print"/>
          <a:srcRect b="2920"/>
          <a:stretch>
            <a:fillRect/>
          </a:stretch>
        </p:blipFill>
        <p:spPr>
          <a:xfrm>
            <a:off x="1148985" y="1524001"/>
            <a:ext cx="6623417" cy="50665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3886200" cy="4525963"/>
          </a:xfrm>
        </p:spPr>
        <p:txBody>
          <a:bodyPr>
            <a:normAutofit fontScale="92500"/>
          </a:bodyPr>
          <a:lstStyle/>
          <a:p>
            <a:r>
              <a:rPr lang="en-US" dirty="0" smtClean="0">
                <a:latin typeface="Arial" pitchFamily="34" charset="0"/>
                <a:cs typeface="Arial" pitchFamily="34" charset="0"/>
              </a:rPr>
              <a:t>National Energy Research Scientific Computing (NERSC) to Argonne National Laboratory (ANL)</a:t>
            </a:r>
          </a:p>
          <a:p>
            <a:r>
              <a:rPr lang="en-US" dirty="0" smtClean="0">
                <a:latin typeface="Arial" pitchFamily="34" charset="0"/>
                <a:cs typeface="Arial" pitchFamily="34" charset="0"/>
              </a:rPr>
              <a:t>2000 miles away</a:t>
            </a:r>
          </a:p>
          <a:p>
            <a:r>
              <a:rPr lang="en-US" dirty="0" smtClean="0">
                <a:latin typeface="Arial" pitchFamily="34" charset="0"/>
                <a:cs typeface="Arial" pitchFamily="34" charset="0"/>
              </a:rPr>
              <a:t>RTT: 90ms</a:t>
            </a:r>
          </a:p>
          <a:p>
            <a:r>
              <a:rPr lang="en-US" dirty="0" smtClean="0">
                <a:latin typeface="Arial" pitchFamily="34" charset="0"/>
                <a:cs typeface="Arial" pitchFamily="34" charset="0"/>
              </a:rPr>
              <a:t>40Gbps </a:t>
            </a:r>
            <a:r>
              <a:rPr lang="en-US" dirty="0" err="1" smtClean="0">
                <a:latin typeface="Arial" pitchFamily="34" charset="0"/>
                <a:cs typeface="Arial" pitchFamily="34" charset="0"/>
              </a:rPr>
              <a:t>RoCE</a:t>
            </a:r>
            <a:r>
              <a:rPr lang="en-US" dirty="0" smtClean="0">
                <a:latin typeface="Arial" pitchFamily="34" charset="0"/>
                <a:cs typeface="Arial" pitchFamily="34" charset="0"/>
              </a:rPr>
              <a:t> NIC</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492" y="2155033"/>
            <a:ext cx="4487441" cy="300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7" idx="6"/>
            <a:endCxn id="10" idx="2"/>
          </p:cNvCxnSpPr>
          <p:nvPr/>
        </p:nvCxnSpPr>
        <p:spPr>
          <a:xfrm flipV="1">
            <a:off x="4705526" y="3222821"/>
            <a:ext cx="2397826" cy="227611"/>
          </a:xfrm>
          <a:prstGeom prst="line">
            <a:avLst/>
          </a:prstGeom>
          <a:ln w="15875">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53126" y="33742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03352" y="31466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47331" y="358036"/>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Arial" pitchFamily="34" charset="0"/>
                <a:cs typeface="Arial" pitchFamily="34" charset="0"/>
              </a:rPr>
              <a:t>ANI WAN Link, Summer 2012</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1716769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RFTP bandwidth with various block </a:t>
            </a:r>
            <a:r>
              <a:rPr lang="en-US" dirty="0" smtClean="0"/>
              <a:t>sizes </a:t>
            </a:r>
            <a:r>
              <a:rPr lang="en-US" dirty="0"/>
              <a:t>and numbers </a:t>
            </a:r>
            <a:r>
              <a:rPr lang="en-US" dirty="0" smtClean="0"/>
              <a:t>of streams in </a:t>
            </a:r>
            <a:r>
              <a:rPr lang="en-US" b="1" dirty="0" smtClean="0"/>
              <a:t>WAN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176837"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994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latin typeface="Tahoma" pitchFamily="34" charset="0"/>
                <a:ea typeface="Tahoma" pitchFamily="34" charset="0"/>
                <a:cs typeface="Tahoma" pitchFamily="34" charset="0"/>
              </a:rPr>
              <a:t>Modern data centers urges modern interconnections with extremely </a:t>
            </a:r>
            <a:r>
              <a:rPr lang="en-US" sz="2400" b="1" dirty="0" smtClean="0">
                <a:latin typeface="Tahoma" pitchFamily="34" charset="0"/>
                <a:ea typeface="Tahoma" pitchFamily="34" charset="0"/>
                <a:cs typeface="Tahoma" pitchFamily="34" charset="0"/>
              </a:rPr>
              <a:t>high throughput </a:t>
            </a:r>
            <a:r>
              <a:rPr lang="en-US" sz="2400" dirty="0" smtClean="0">
                <a:latin typeface="Tahoma" pitchFamily="34" charset="0"/>
                <a:ea typeface="Tahoma" pitchFamily="34" charset="0"/>
                <a:cs typeface="Tahoma" pitchFamily="34" charset="0"/>
              </a:rPr>
              <a:t>and </a:t>
            </a:r>
            <a:r>
              <a:rPr lang="en-US" sz="2400" b="1" dirty="0" smtClean="0">
                <a:latin typeface="Tahoma" pitchFamily="34" charset="0"/>
                <a:ea typeface="Tahoma" pitchFamily="34" charset="0"/>
                <a:cs typeface="Tahoma" pitchFamily="34" charset="0"/>
              </a:rPr>
              <a:t>low latency</a:t>
            </a:r>
            <a:r>
              <a:rPr lang="en-US" sz="2400" dirty="0" smtClean="0">
                <a:latin typeface="Tahoma" pitchFamily="34" charset="0"/>
                <a:ea typeface="Tahoma" pitchFamily="34" charset="0"/>
                <a:cs typeface="Tahoma" pitchFamily="34" charset="0"/>
              </a:rPr>
              <a:t>.</a:t>
            </a:r>
          </a:p>
          <a:p>
            <a:pPr lvl="1"/>
            <a:r>
              <a:rPr lang="en-US" sz="2000" dirty="0" err="1" smtClean="0">
                <a:latin typeface="Tahoma" pitchFamily="34" charset="0"/>
                <a:ea typeface="Tahoma" pitchFamily="34" charset="0"/>
                <a:cs typeface="Tahoma" pitchFamily="34" charset="0"/>
              </a:rPr>
              <a:t>Mellanox</a:t>
            </a:r>
            <a:r>
              <a:rPr lang="en-US" sz="2000" dirty="0" smtClean="0">
                <a:latin typeface="Tahoma" pitchFamily="34" charset="0"/>
                <a:ea typeface="Tahoma" pitchFamily="34" charset="0"/>
                <a:cs typeface="Tahoma" pitchFamily="34" charset="0"/>
              </a:rPr>
              <a:t>: 40Gbps </a:t>
            </a:r>
            <a:r>
              <a:rPr lang="en-US" sz="2000" dirty="0" err="1" smtClean="0">
                <a:latin typeface="Tahoma" pitchFamily="34" charset="0"/>
                <a:ea typeface="Tahoma" pitchFamily="34" charset="0"/>
                <a:cs typeface="Tahoma" pitchFamily="34" charset="0"/>
              </a:rPr>
              <a:t>RoCE</a:t>
            </a:r>
            <a:r>
              <a:rPr lang="en-US" sz="2000" dirty="0" smtClean="0">
                <a:latin typeface="Tahoma" pitchFamily="34" charset="0"/>
                <a:ea typeface="Tahoma" pitchFamily="34" charset="0"/>
                <a:cs typeface="Tahoma" pitchFamily="34" charset="0"/>
              </a:rPr>
              <a:t>, 56Gbps </a:t>
            </a:r>
            <a:r>
              <a:rPr lang="en-US" sz="2000" dirty="0" err="1" smtClean="0">
                <a:latin typeface="Tahoma" pitchFamily="34" charset="0"/>
                <a:ea typeface="Tahoma" pitchFamily="34" charset="0"/>
                <a:cs typeface="Tahoma" pitchFamily="34" charset="0"/>
              </a:rPr>
              <a:t>InfiniBand</a:t>
            </a:r>
            <a:endParaRPr lang="en-US" sz="2000" dirty="0" smtClean="0">
              <a:latin typeface="Tahoma" pitchFamily="34" charset="0"/>
              <a:ea typeface="Tahoma" pitchFamily="34" charset="0"/>
              <a:cs typeface="Tahoma" pitchFamily="34" charset="0"/>
            </a:endParaRPr>
          </a:p>
          <a:p>
            <a:r>
              <a:rPr lang="en-US" sz="2400" dirty="0" smtClean="0">
                <a:latin typeface="Tahoma" pitchFamily="34" charset="0"/>
                <a:ea typeface="Tahoma" pitchFamily="34" charset="0"/>
                <a:cs typeface="Tahoma" pitchFamily="34" charset="0"/>
              </a:rPr>
              <a:t>RDMA is a promising technology</a:t>
            </a:r>
          </a:p>
          <a:p>
            <a:pPr lvl="1"/>
            <a:r>
              <a:rPr lang="en-US" sz="2000" dirty="0" smtClean="0">
                <a:latin typeface="Tahoma" pitchFamily="34" charset="0"/>
                <a:ea typeface="Tahoma" pitchFamily="34" charset="0"/>
                <a:cs typeface="Tahoma" pitchFamily="34" charset="0"/>
              </a:rPr>
              <a:t>Zero-copy and kernel bypass</a:t>
            </a:r>
          </a:p>
          <a:p>
            <a:pPr lvl="1"/>
            <a:r>
              <a:rPr lang="en-US" sz="2000" dirty="0" smtClean="0">
                <a:latin typeface="Tahoma" pitchFamily="34" charset="0"/>
                <a:ea typeface="Tahoma" pitchFamily="34" charset="0"/>
                <a:cs typeface="Tahoma" pitchFamily="34" charset="0"/>
              </a:rPr>
              <a:t>Software complexity: asynchronous programming mode, buffer management</a:t>
            </a:r>
          </a:p>
          <a:p>
            <a:pPr lvl="1"/>
            <a:r>
              <a:rPr lang="en-US" sz="2000" dirty="0" smtClean="0">
                <a:latin typeface="Tahoma" pitchFamily="34" charset="0"/>
                <a:ea typeface="Tahoma" pitchFamily="34" charset="0"/>
                <a:cs typeface="Tahoma" pitchFamily="34" charset="0"/>
              </a:rPr>
              <a:t>Lack of generic protocol and interface for both LAN and WAN with long RTT</a:t>
            </a:r>
          </a:p>
          <a:p>
            <a:pPr lvl="2"/>
            <a:r>
              <a:rPr lang="en-US" sz="1600" dirty="0" smtClean="0">
                <a:latin typeface="Tahoma" pitchFamily="34" charset="0"/>
                <a:ea typeface="Tahoma" pitchFamily="34" charset="0"/>
                <a:cs typeface="Tahoma" pitchFamily="34" charset="0"/>
              </a:rPr>
              <a:t>CCI integration</a:t>
            </a:r>
          </a:p>
          <a:p>
            <a:r>
              <a:rPr lang="en-US" sz="2400" dirty="0" smtClean="0">
                <a:latin typeface="Tahoma" pitchFamily="34" charset="0"/>
                <a:ea typeface="Tahoma" pitchFamily="34" charset="0"/>
                <a:cs typeface="Tahoma" pitchFamily="34" charset="0"/>
              </a:rPr>
              <a:t>There is 30% performance difference between hardware bypass (RDMA) and software approach</a:t>
            </a:r>
          </a:p>
          <a:p>
            <a:r>
              <a:rPr lang="en-US" sz="2400" dirty="0" smtClean="0">
                <a:latin typeface="Tahoma" pitchFamily="34" charset="0"/>
                <a:ea typeface="Tahoma" pitchFamily="34" charset="0"/>
                <a:cs typeface="Tahoma" pitchFamily="34" charset="0"/>
              </a:rPr>
              <a:t>End-to-end RDMA data transfer solution</a:t>
            </a:r>
          </a:p>
          <a:p>
            <a:pPr lvl="1"/>
            <a:r>
              <a:rPr lang="en-US" sz="2000" dirty="0" smtClean="0">
                <a:latin typeface="Tahoma" pitchFamily="34" charset="0"/>
                <a:ea typeface="Tahoma" pitchFamily="34" charset="0"/>
                <a:cs typeface="Tahoma" pitchFamily="34" charset="0"/>
              </a:rPr>
              <a:t>High Performance Software Defined Network</a:t>
            </a:r>
          </a:p>
          <a:p>
            <a:pPr lvl="1"/>
            <a:r>
              <a:rPr lang="en-US" sz="2000" dirty="0" smtClean="0">
                <a:latin typeface="Tahoma" pitchFamily="34" charset="0"/>
                <a:ea typeface="Tahoma" pitchFamily="34" charset="0"/>
                <a:cs typeface="Tahoma" pitchFamily="34" charset="0"/>
              </a:rPr>
              <a:t>Standard Best effort internet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Works in the next six months and more</a:t>
            </a:r>
            <a:endParaRPr lang="en-US" dirty="0"/>
          </a:p>
        </p:txBody>
      </p:sp>
      <p:sp>
        <p:nvSpPr>
          <p:cNvPr id="3" name="Content Placeholder 2"/>
          <p:cNvSpPr>
            <a:spLocks noGrp="1"/>
          </p:cNvSpPr>
          <p:nvPr>
            <p:ph idx="1"/>
          </p:nvPr>
        </p:nvSpPr>
        <p:spPr/>
        <p:txBody>
          <a:bodyPr/>
          <a:lstStyle/>
          <a:p>
            <a:r>
              <a:rPr lang="en-US" dirty="0" smtClean="0"/>
              <a:t>Complete the RFTP with </a:t>
            </a:r>
            <a:r>
              <a:rPr lang="en-US" dirty="0" err="1" smtClean="0"/>
              <a:t>libnuma</a:t>
            </a:r>
            <a:r>
              <a:rPr lang="en-US" dirty="0" smtClean="0"/>
              <a:t> call	</a:t>
            </a:r>
          </a:p>
          <a:p>
            <a:pPr lvl="1"/>
            <a:r>
              <a:rPr lang="en-US" dirty="0" smtClean="0"/>
              <a:t>Supports reading NUMA/Memory/IRQ in /</a:t>
            </a:r>
            <a:r>
              <a:rPr lang="en-US" dirty="0" err="1" smtClean="0"/>
              <a:t>proc</a:t>
            </a:r>
            <a:endParaRPr lang="en-US" dirty="0" smtClean="0"/>
          </a:p>
          <a:p>
            <a:r>
              <a:rPr lang="en-US" dirty="0" smtClean="0"/>
              <a:t>Continue working with </a:t>
            </a:r>
            <a:r>
              <a:rPr lang="en-US" dirty="0" err="1" smtClean="0"/>
              <a:t>Mellanox</a:t>
            </a:r>
            <a:r>
              <a:rPr lang="en-US" dirty="0" smtClean="0"/>
              <a:t> to fix their TCP driver bugs</a:t>
            </a:r>
          </a:p>
          <a:p>
            <a:r>
              <a:rPr lang="en-US" dirty="0" smtClean="0"/>
              <a:t>Looking into the splice problem that the size limitation in copy by reference  (current limitation is 16KB)</a:t>
            </a:r>
          </a:p>
          <a:p>
            <a:r>
              <a:rPr lang="en-US" dirty="0" smtClean="0"/>
              <a:t>Add CCI support with ORNL</a:t>
            </a:r>
          </a:p>
        </p:txBody>
      </p:sp>
    </p:spTree>
    <p:extLst>
      <p:ext uri="{BB962C8B-B14F-4D97-AF65-F5344CB8AC3E}">
        <p14:creationId xmlns:p14="http://schemas.microsoft.com/office/powerpoint/2010/main" val="412190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715961"/>
          </a:xfrm>
        </p:spPr>
        <p:txBody>
          <a:bodyPr>
            <a:normAutofit/>
          </a:bodyPr>
          <a:lstStyle/>
          <a:p>
            <a:pPr algn="l"/>
            <a:r>
              <a:rPr lang="en-US" sz="2800" b="1" dirty="0" smtClean="0">
                <a:latin typeface="Arial" pitchFamily="34" charset="0"/>
                <a:cs typeface="Arial" pitchFamily="34" charset="0"/>
              </a:rPr>
              <a:t>Publications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193802"/>
            <a:ext cx="7696200" cy="4932364"/>
          </a:xfrm>
        </p:spPr>
        <p:txBody>
          <a:bodyPr>
            <a:normAutofit/>
          </a:bodyPr>
          <a:lstStyle/>
          <a:p>
            <a:r>
              <a:rPr lang="en-US" sz="1400" dirty="0" err="1">
                <a:latin typeface="Arial" pitchFamily="34" charset="0"/>
                <a:cs typeface="Arial" pitchFamily="34" charset="0"/>
              </a:rPr>
              <a:t>Yufei</a:t>
            </a:r>
            <a:r>
              <a:rPr lang="en-US" sz="1400" dirty="0">
                <a:latin typeface="Arial" pitchFamily="34" charset="0"/>
                <a:cs typeface="Arial" pitchFamily="34" charset="0"/>
              </a:rPr>
              <a:t> Ren, Tan Li, </a:t>
            </a:r>
            <a:r>
              <a:rPr lang="en-US" sz="1400" dirty="0" err="1">
                <a:latin typeface="Arial" pitchFamily="34" charset="0"/>
                <a:cs typeface="Arial" pitchFamily="34" charset="0"/>
              </a:rPr>
              <a:t>Dantong</a:t>
            </a:r>
            <a:r>
              <a:rPr lang="en-US" sz="1400" dirty="0">
                <a:latin typeface="Arial" pitchFamily="34" charset="0"/>
                <a:cs typeface="Arial" pitchFamily="34" charset="0"/>
              </a:rPr>
              <a:t> Yu, </a:t>
            </a:r>
            <a:r>
              <a:rPr lang="en-US" sz="1400" dirty="0" err="1">
                <a:latin typeface="Arial" pitchFamily="34" charset="0"/>
                <a:cs typeface="Arial" pitchFamily="34" charset="0"/>
              </a:rPr>
              <a:t>Shudong</a:t>
            </a:r>
            <a:r>
              <a:rPr lang="en-US" sz="1400" dirty="0">
                <a:latin typeface="Arial" pitchFamily="34" charset="0"/>
                <a:cs typeface="Arial" pitchFamily="34" charset="0"/>
              </a:rPr>
              <a:t> Jin, and Thomas </a:t>
            </a:r>
            <a:r>
              <a:rPr lang="en-US" sz="1400" dirty="0" err="1">
                <a:latin typeface="Arial" pitchFamily="34" charset="0"/>
                <a:cs typeface="Arial" pitchFamily="34" charset="0"/>
              </a:rPr>
              <a:t>Robertazzi</a:t>
            </a:r>
            <a:r>
              <a:rPr lang="en-US" sz="1400" dirty="0">
                <a:latin typeface="Arial" pitchFamily="34" charset="0"/>
                <a:cs typeface="Arial" pitchFamily="34" charset="0"/>
              </a:rPr>
              <a:t>, Brian L. Tierney, Eric </a:t>
            </a:r>
            <a:r>
              <a:rPr lang="en-US" sz="1400" dirty="0" err="1">
                <a:latin typeface="Arial" pitchFamily="34" charset="0"/>
                <a:cs typeface="Arial" pitchFamily="34" charset="0"/>
              </a:rPr>
              <a:t>Pouyoul</a:t>
            </a:r>
            <a:r>
              <a:rPr lang="en-US" sz="1400" dirty="0">
                <a:latin typeface="Arial" pitchFamily="34" charset="0"/>
                <a:cs typeface="Arial" pitchFamily="34" charset="0"/>
              </a:rPr>
              <a:t>, "</a:t>
            </a:r>
            <a:r>
              <a:rPr lang="en-US" sz="1400" b="1" dirty="0">
                <a:latin typeface="Arial" pitchFamily="34" charset="0"/>
                <a:cs typeface="Arial" pitchFamily="34" charset="0"/>
              </a:rPr>
              <a:t>Protocols for Wide-Area Data-Intensive Applications: Design and Performance Issues</a:t>
            </a:r>
            <a:r>
              <a:rPr lang="en-US" sz="1400" dirty="0">
                <a:latin typeface="Arial" pitchFamily="34" charset="0"/>
                <a:cs typeface="Arial" pitchFamily="34" charset="0"/>
              </a:rPr>
              <a:t>", In </a:t>
            </a:r>
            <a:r>
              <a:rPr lang="en-US" sz="1400" i="1" dirty="0">
                <a:latin typeface="Arial" pitchFamily="34" charset="0"/>
                <a:cs typeface="Arial" pitchFamily="34" charset="0"/>
              </a:rPr>
              <a:t>Proceedings of the IEEE/ACM Conference on Supercomputing SC'12,</a:t>
            </a:r>
            <a:r>
              <a:rPr lang="en-US" sz="1400" dirty="0">
                <a:latin typeface="Arial" pitchFamily="34" charset="0"/>
                <a:cs typeface="Arial" pitchFamily="34" charset="0"/>
              </a:rPr>
              <a:t> Salt Lake City, Utah, November 2012</a:t>
            </a:r>
            <a:r>
              <a:rPr lang="en-US" sz="1400" dirty="0" smtClean="0">
                <a:latin typeface="Arial" pitchFamily="34" charset="0"/>
                <a:cs typeface="Arial" pitchFamily="34" charset="0"/>
              </a:rPr>
              <a:t>.</a:t>
            </a:r>
          </a:p>
          <a:p>
            <a:r>
              <a:rPr lang="en-US" sz="1400" dirty="0" err="1" smtClean="0">
                <a:latin typeface="Arial" pitchFamily="34" charset="0"/>
                <a:cs typeface="Arial" pitchFamily="34" charset="0"/>
              </a:rPr>
              <a:t>Yufei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Ren</a:t>
            </a:r>
            <a:r>
              <a:rPr lang="en-US" sz="1400" dirty="0" smtClean="0">
                <a:latin typeface="Arial" pitchFamily="34" charset="0"/>
                <a:cs typeface="Arial" pitchFamily="34" charset="0"/>
              </a:rPr>
              <a:t>, Tan Li, </a:t>
            </a:r>
            <a:r>
              <a:rPr lang="en-US" sz="1400" dirty="0" err="1" smtClean="0">
                <a:latin typeface="Arial" pitchFamily="34" charset="0"/>
                <a:cs typeface="Arial" pitchFamily="34" charset="0"/>
              </a:rPr>
              <a:t>Dantong</a:t>
            </a:r>
            <a:r>
              <a:rPr lang="en-US" sz="1400" dirty="0" smtClean="0">
                <a:latin typeface="Arial" pitchFamily="34" charset="0"/>
                <a:cs typeface="Arial" pitchFamily="34" charset="0"/>
              </a:rPr>
              <a:t> Yu, Shudong Jin, Thomas </a:t>
            </a:r>
            <a:r>
              <a:rPr lang="en-US" sz="1400" dirty="0" err="1" smtClean="0">
                <a:latin typeface="Arial" pitchFamily="34" charset="0"/>
                <a:cs typeface="Arial" pitchFamily="34" charset="0"/>
              </a:rPr>
              <a:t>Robertazzi</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Design and </a:t>
            </a:r>
            <a:r>
              <a:rPr lang="en-US" sz="1400" b="1" dirty="0" err="1" smtClean="0">
                <a:latin typeface="Arial" pitchFamily="34" charset="0"/>
                <a:cs typeface="Arial" pitchFamily="34" charset="0"/>
              </a:rPr>
              <a:t>Testbed</a:t>
            </a:r>
            <a:r>
              <a:rPr lang="en-US" sz="1400" b="1" dirty="0" smtClean="0">
                <a:latin typeface="Arial" pitchFamily="34" charset="0"/>
                <a:cs typeface="Arial" pitchFamily="34" charset="0"/>
              </a:rPr>
              <a:t> Evaluation of RDMA-based middleware for high-performance data transfer applications</a:t>
            </a:r>
            <a:r>
              <a:rPr lang="en-US" sz="1400" dirty="0" smtClean="0">
                <a:latin typeface="Arial" pitchFamily="34" charset="0"/>
                <a:cs typeface="Arial" pitchFamily="34" charset="0"/>
              </a:rPr>
              <a:t>”, The Journal of Systems and Software (Elsevier), accepted, in press.</a:t>
            </a:r>
          </a:p>
          <a:p>
            <a:r>
              <a:rPr lang="en-US" sz="1400" dirty="0" err="1" smtClean="0">
                <a:latin typeface="Arial" pitchFamily="34" charset="0"/>
                <a:cs typeface="Arial" pitchFamily="34" charset="0"/>
              </a:rPr>
              <a:t>Yufei</a:t>
            </a:r>
            <a:r>
              <a:rPr lang="en-US" sz="1400" dirty="0" smtClean="0">
                <a:latin typeface="Arial" pitchFamily="34" charset="0"/>
                <a:cs typeface="Arial" pitchFamily="34" charset="0"/>
              </a:rPr>
              <a:t> </a:t>
            </a:r>
            <a:r>
              <a:rPr lang="en-US" sz="1400" dirty="0">
                <a:latin typeface="Arial" pitchFamily="34" charset="0"/>
                <a:cs typeface="Arial" pitchFamily="34" charset="0"/>
              </a:rPr>
              <a:t>Ren, Tan Li, </a:t>
            </a:r>
            <a:r>
              <a:rPr lang="en-US" sz="1400" dirty="0" err="1">
                <a:latin typeface="Arial" pitchFamily="34" charset="0"/>
                <a:cs typeface="Arial" pitchFamily="34" charset="0"/>
              </a:rPr>
              <a:t>Dantong</a:t>
            </a:r>
            <a:r>
              <a:rPr lang="en-US" sz="1400" dirty="0">
                <a:latin typeface="Arial" pitchFamily="34" charset="0"/>
                <a:cs typeface="Arial" pitchFamily="34" charset="0"/>
              </a:rPr>
              <a:t> Yu, Shudong Jin, Thomas </a:t>
            </a:r>
            <a:r>
              <a:rPr lang="en-US" sz="1400" dirty="0" err="1">
                <a:latin typeface="Arial" pitchFamily="34" charset="0"/>
                <a:cs typeface="Arial" pitchFamily="34" charset="0"/>
              </a:rPr>
              <a:t>Robertazzi</a:t>
            </a:r>
            <a:r>
              <a:rPr lang="en-US" sz="1400" dirty="0">
                <a:latin typeface="Arial" pitchFamily="34" charset="0"/>
                <a:cs typeface="Arial" pitchFamily="34" charset="0"/>
              </a:rPr>
              <a:t>, "</a:t>
            </a:r>
            <a:r>
              <a:rPr lang="en-US" sz="1400" b="1" dirty="0">
                <a:latin typeface="Arial" pitchFamily="34" charset="0"/>
                <a:cs typeface="Arial" pitchFamily="34" charset="0"/>
              </a:rPr>
              <a:t>Middleware Support for RDMA-based Data Transfer in Cloud Computing</a:t>
            </a:r>
            <a:r>
              <a:rPr lang="en-US" sz="1400" dirty="0">
                <a:latin typeface="Arial" pitchFamily="34" charset="0"/>
                <a:cs typeface="Arial" pitchFamily="34" charset="0"/>
              </a:rPr>
              <a:t>", In </a:t>
            </a:r>
            <a:r>
              <a:rPr lang="en-US" sz="1400" i="1" dirty="0">
                <a:latin typeface="Arial" pitchFamily="34" charset="0"/>
                <a:cs typeface="Arial" pitchFamily="34" charset="0"/>
              </a:rPr>
              <a:t>Proceedings of the</a:t>
            </a:r>
            <a:r>
              <a:rPr lang="en-US" sz="1400" dirty="0">
                <a:latin typeface="Arial" pitchFamily="34" charset="0"/>
                <a:cs typeface="Arial" pitchFamily="34" charset="0"/>
              </a:rPr>
              <a:t> </a:t>
            </a:r>
            <a:r>
              <a:rPr lang="en-US" sz="1400" i="1" dirty="0">
                <a:latin typeface="Arial" pitchFamily="34" charset="0"/>
                <a:cs typeface="Arial" pitchFamily="34" charset="0"/>
              </a:rPr>
              <a:t>High-Performance Grid and Cloud Computing Workshop (held in conjunction with IPDPS 2012),</a:t>
            </a:r>
            <a:r>
              <a:rPr lang="en-US" sz="1400" dirty="0">
                <a:latin typeface="Arial" pitchFamily="34" charset="0"/>
                <a:cs typeface="Arial" pitchFamily="34" charset="0"/>
              </a:rPr>
              <a:t> Shanghai, China, May 2012</a:t>
            </a:r>
            <a:r>
              <a:rPr lang="en-US" sz="1400" dirty="0" smtClean="0">
                <a:latin typeface="Arial" pitchFamily="34" charset="0"/>
                <a:cs typeface="Arial" pitchFamily="34" charset="0"/>
              </a:rPr>
              <a:t>.</a:t>
            </a:r>
          </a:p>
          <a:p>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RFTP: RDMA based FTP service</a:t>
            </a:r>
          </a:p>
          <a:p>
            <a:pPr lvl="1"/>
            <a:r>
              <a:rPr lang="en-US" sz="1200" dirty="0" smtClean="0">
                <a:latin typeface="Arial" pitchFamily="34" charset="0"/>
                <a:cs typeface="Arial" pitchFamily="34" charset="0"/>
                <a:hlinkClick r:id="rId2"/>
              </a:rPr>
              <a:t>http://ftp100.cewit.stonybrook.edu/rftp/</a:t>
            </a:r>
            <a:endParaRPr lang="en-US" sz="1200" dirty="0" smtClean="0">
              <a:latin typeface="Arial" pitchFamily="34" charset="0"/>
              <a:cs typeface="Arial" pitchFamily="34" charset="0"/>
            </a:endParaRPr>
          </a:p>
          <a:p>
            <a:r>
              <a:rPr lang="en-US" sz="1600" dirty="0" err="1" smtClean="0">
                <a:latin typeface="Arial" pitchFamily="34" charset="0"/>
                <a:cs typeface="Arial" pitchFamily="34" charset="0"/>
              </a:rPr>
              <a:t>rperf</a:t>
            </a:r>
            <a:r>
              <a:rPr lang="en-US" sz="1600" dirty="0" smtClean="0">
                <a:latin typeface="Arial" pitchFamily="34" charset="0"/>
                <a:cs typeface="Arial" pitchFamily="34" charset="0"/>
              </a:rPr>
              <a:t>: RDMA performance evaluator</a:t>
            </a:r>
          </a:p>
          <a:p>
            <a:pPr lvl="1"/>
            <a:r>
              <a:rPr lang="en-US" sz="1200" dirty="0" smtClean="0">
                <a:latin typeface="Arial" pitchFamily="34" charset="0"/>
                <a:cs typeface="Arial" pitchFamily="34" charset="0"/>
                <a:hlinkClick r:id="rId3"/>
              </a:rPr>
              <a:t>http</a:t>
            </a:r>
            <a:r>
              <a:rPr lang="en-US" sz="1200" dirty="0">
                <a:latin typeface="Arial" pitchFamily="34" charset="0"/>
                <a:cs typeface="Arial" pitchFamily="34" charset="0"/>
                <a:hlinkClick r:id="rId3"/>
              </a:rPr>
              <a:t>://</a:t>
            </a:r>
            <a:r>
              <a:rPr lang="en-US" sz="1200" dirty="0" smtClean="0">
                <a:latin typeface="Arial" pitchFamily="34" charset="0"/>
                <a:cs typeface="Arial" pitchFamily="34" charset="0"/>
                <a:hlinkClick r:id="rId3"/>
              </a:rPr>
              <a:t>ftp100.cewit.stonybrook.edu/rperf/</a:t>
            </a:r>
            <a:endParaRPr lang="en-US" sz="1200" dirty="0" smtClean="0">
              <a:latin typeface="Arial" pitchFamily="34" charset="0"/>
              <a:cs typeface="Arial" pitchFamily="34" charset="0"/>
            </a:endParaRPr>
          </a:p>
        </p:txBody>
      </p:sp>
      <p:sp>
        <p:nvSpPr>
          <p:cNvPr id="4" name="Title 1"/>
          <p:cNvSpPr txBox="1">
            <a:spLocks/>
          </p:cNvSpPr>
          <p:nvPr/>
        </p:nvSpPr>
        <p:spPr>
          <a:xfrm>
            <a:off x="457200" y="3733802"/>
            <a:ext cx="8229600" cy="7159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Arial" pitchFamily="34" charset="0"/>
                <a:cs typeface="Arial" pitchFamily="34" charset="0"/>
              </a:rPr>
              <a:t>Software</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6724925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596715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4343400" cy="5033964"/>
          </a:xfrm>
        </p:spPr>
        <p:txBody>
          <a:bodyPr>
            <a:normAutofit/>
          </a:bodyPr>
          <a:lstStyle/>
          <a:p>
            <a:r>
              <a:rPr lang="en-US" sz="2400" dirty="0" smtClean="0">
                <a:latin typeface="Arial" pitchFamily="34" charset="0"/>
                <a:cs typeface="Arial" pitchFamily="34" charset="0"/>
              </a:rPr>
              <a:t>Why not TCP?</a:t>
            </a:r>
          </a:p>
          <a:p>
            <a:pPr lvl="1"/>
            <a:r>
              <a:rPr lang="en-US" sz="1800" dirty="0" smtClean="0">
                <a:latin typeface="Arial" pitchFamily="34" charset="0"/>
                <a:cs typeface="Arial" pitchFamily="34" charset="0"/>
              </a:rPr>
              <a:t>Data copies</a:t>
            </a:r>
          </a:p>
          <a:p>
            <a:pPr lvl="1"/>
            <a:r>
              <a:rPr lang="en-US" sz="1800" dirty="0" smtClean="0">
                <a:latin typeface="Arial" pitchFamily="34" charset="0"/>
                <a:cs typeface="Arial" pitchFamily="34" charset="0"/>
              </a:rPr>
              <a:t>CPU intensive</a:t>
            </a:r>
          </a:p>
          <a:p>
            <a:pPr lvl="1"/>
            <a:r>
              <a:rPr lang="en-US" sz="1800" dirty="0" smtClean="0">
                <a:latin typeface="Arial" pitchFamily="34" charset="0"/>
                <a:cs typeface="Arial" pitchFamily="34" charset="0"/>
              </a:rPr>
              <a:t>Complex kernel tuning issues</a:t>
            </a:r>
          </a:p>
          <a:p>
            <a:r>
              <a:rPr lang="en-US" sz="2400" dirty="0" smtClean="0">
                <a:latin typeface="Arial" pitchFamily="34" charset="0"/>
                <a:cs typeface="Arial" pitchFamily="34" charset="0"/>
              </a:rPr>
              <a:t>Why RDMA?</a:t>
            </a:r>
          </a:p>
          <a:p>
            <a:pPr lvl="1"/>
            <a:r>
              <a:rPr lang="en-US" sz="1800" dirty="0" smtClean="0">
                <a:latin typeface="Arial" pitchFamily="34" charset="0"/>
                <a:cs typeface="Arial" pitchFamily="34" charset="0"/>
              </a:rPr>
              <a:t>Zero-copy</a:t>
            </a:r>
          </a:p>
          <a:p>
            <a:pPr lvl="1"/>
            <a:r>
              <a:rPr lang="en-US" sz="1800" dirty="0" smtClean="0">
                <a:latin typeface="Arial" pitchFamily="34" charset="0"/>
                <a:cs typeface="Arial" pitchFamily="34" charset="0"/>
              </a:rPr>
              <a:t>kernel bypass</a:t>
            </a:r>
          </a:p>
          <a:p>
            <a:pPr lvl="1"/>
            <a:r>
              <a:rPr lang="en-US" sz="1800" dirty="0" err="1" smtClean="0">
                <a:latin typeface="Arial" pitchFamily="34" charset="0"/>
                <a:cs typeface="Arial" pitchFamily="34" charset="0"/>
              </a:rPr>
              <a:t>InfiniBand</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RoCE</a:t>
            </a:r>
            <a:endParaRPr lang="en-US" sz="1800" dirty="0" smtClean="0">
              <a:latin typeface="Arial" pitchFamily="34" charset="0"/>
              <a:cs typeface="Arial" pitchFamily="34" charset="0"/>
            </a:endParaRPr>
          </a:p>
          <a:p>
            <a:r>
              <a:rPr lang="en-US" sz="2400" dirty="0" smtClean="0">
                <a:latin typeface="Arial" pitchFamily="34" charset="0"/>
                <a:cs typeface="Arial" pitchFamily="34" charset="0"/>
              </a:rPr>
              <a:t>RDMA challenge</a:t>
            </a:r>
          </a:p>
          <a:p>
            <a:pPr lvl="1"/>
            <a:r>
              <a:rPr lang="en-US" sz="1800" dirty="0" smtClean="0">
                <a:latin typeface="Arial" pitchFamily="34" charset="0"/>
                <a:cs typeface="Arial" pitchFamily="34" charset="0"/>
              </a:rPr>
              <a:t>Buffer management</a:t>
            </a:r>
          </a:p>
          <a:p>
            <a:pPr lvl="1"/>
            <a:r>
              <a:rPr lang="en-US" sz="1800" dirty="0" smtClean="0">
                <a:latin typeface="Arial" pitchFamily="34" charset="0"/>
                <a:cs typeface="Arial" pitchFamily="34" charset="0"/>
              </a:rPr>
              <a:t>Asynchronous, </a:t>
            </a:r>
            <a:r>
              <a:rPr lang="en-US" sz="1800" dirty="0">
                <a:latin typeface="Arial" pitchFamily="34" charset="0"/>
                <a:cs typeface="Arial" pitchFamily="34" charset="0"/>
              </a:rPr>
              <a:t>event based </a:t>
            </a:r>
            <a:r>
              <a:rPr lang="en-US" sz="1800" dirty="0" smtClean="0">
                <a:latin typeface="Arial" pitchFamily="34" charset="0"/>
                <a:cs typeface="Arial" pitchFamily="34" charset="0"/>
              </a:rPr>
              <a:t>programming paradigm</a:t>
            </a:r>
            <a:endParaRPr lang="en-US" sz="1800" dirty="0">
              <a:latin typeface="Arial" pitchFamily="34" charset="0"/>
              <a:cs typeface="Arial" pitchFamily="34" charset="0"/>
            </a:endParaRPr>
          </a:p>
        </p:txBody>
      </p:sp>
      <p:sp>
        <p:nvSpPr>
          <p:cNvPr id="4" name="Title 1"/>
          <p:cNvSpPr>
            <a:spLocks noGrp="1"/>
          </p:cNvSpPr>
          <p:nvPr>
            <p:ph type="title"/>
          </p:nvPr>
        </p:nvSpPr>
        <p:spPr>
          <a:xfrm>
            <a:off x="457200" y="274648"/>
            <a:ext cx="8229600" cy="715961"/>
          </a:xfrm>
        </p:spPr>
        <p:txBody>
          <a:bodyPr>
            <a:normAutofit/>
          </a:bodyPr>
          <a:lstStyle/>
          <a:p>
            <a:pPr algn="l"/>
            <a:r>
              <a:rPr lang="en-US" sz="2800" b="1" dirty="0" smtClean="0">
                <a:latin typeface="Arial" pitchFamily="34" charset="0"/>
                <a:cs typeface="Arial" pitchFamily="34" charset="0"/>
              </a:rPr>
              <a:t>RDMA Challenge</a:t>
            </a:r>
            <a:endParaRPr lang="en-US" sz="2800" b="1"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28205"/>
          <a:stretch>
            <a:fillRect/>
          </a:stretch>
        </p:blipFill>
        <p:spPr bwMode="auto">
          <a:xfrm>
            <a:off x="4397665" y="4953000"/>
            <a:ext cx="474634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614" y="76200"/>
            <a:ext cx="408766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802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RFTP Protocol Design and Implementation</a:t>
            </a:r>
          </a:p>
          <a:p>
            <a:r>
              <a:rPr lang="en-US" dirty="0" smtClean="0"/>
              <a:t>RFTP infrastructure for Performance and Scalability Test</a:t>
            </a:r>
          </a:p>
          <a:p>
            <a:r>
              <a:rPr lang="en-US" dirty="0" smtClean="0"/>
              <a:t>Migration RFTP into Internet (Best Effort)</a:t>
            </a:r>
          </a:p>
          <a:p>
            <a:pPr lvl="1"/>
            <a:r>
              <a:rPr lang="en-US" dirty="0" smtClean="0"/>
              <a:t>TCP kernel bypass – </a:t>
            </a:r>
            <a:r>
              <a:rPr lang="en-US" dirty="0" err="1" smtClean="0"/>
              <a:t>Sendfile</a:t>
            </a:r>
            <a:r>
              <a:rPr lang="en-US" dirty="0" smtClean="0"/>
              <a:t> and splice</a:t>
            </a:r>
          </a:p>
          <a:p>
            <a:pPr lvl="1"/>
            <a:r>
              <a:rPr lang="en-US" dirty="0" smtClean="0"/>
              <a:t>TCP NUMA-aware tuning</a:t>
            </a:r>
          </a:p>
          <a:p>
            <a:r>
              <a:rPr lang="en-US" dirty="0" smtClean="0"/>
              <a:t>Performance Results</a:t>
            </a:r>
          </a:p>
          <a:p>
            <a:r>
              <a:rPr lang="en-US" dirty="0" smtClean="0"/>
              <a:t>Conclusion and Future Work</a:t>
            </a:r>
            <a:endParaRPr lang="en-US" dirty="0"/>
          </a:p>
        </p:txBody>
      </p:sp>
    </p:spTree>
    <p:extLst>
      <p:ext uri="{BB962C8B-B14F-4D97-AF65-F5344CB8AC3E}">
        <p14:creationId xmlns:p14="http://schemas.microsoft.com/office/powerpoint/2010/main" val="16019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4343400" cy="5033964"/>
          </a:xfrm>
        </p:spPr>
        <p:txBody>
          <a:bodyPr>
            <a:normAutofit/>
          </a:bodyPr>
          <a:lstStyle/>
          <a:p>
            <a:r>
              <a:rPr lang="en-US" sz="2400" dirty="0" smtClean="0">
                <a:latin typeface="Arial" pitchFamily="34" charset="0"/>
                <a:cs typeface="Arial" pitchFamily="34" charset="0"/>
              </a:rPr>
              <a:t>Protocol highlights</a:t>
            </a:r>
          </a:p>
          <a:p>
            <a:pPr lvl="1"/>
            <a:r>
              <a:rPr lang="en-US" sz="1800" dirty="0" smtClean="0">
                <a:latin typeface="Arial" pitchFamily="34" charset="0"/>
                <a:cs typeface="Arial" pitchFamily="34" charset="0"/>
              </a:rPr>
              <a:t>Design a dedicate Queue Pair (QP) to exchange control messages</a:t>
            </a:r>
          </a:p>
          <a:p>
            <a:pPr lvl="1"/>
            <a:r>
              <a:rPr lang="en-US" sz="1800" dirty="0" smtClean="0">
                <a:latin typeface="Arial" pitchFamily="34" charset="0"/>
                <a:cs typeface="Arial" pitchFamily="34" charset="0"/>
              </a:rPr>
              <a:t>Multiple data transfer QPs</a:t>
            </a:r>
          </a:p>
          <a:p>
            <a:pPr lvl="1"/>
            <a:r>
              <a:rPr lang="en-US" sz="1800" dirty="0" smtClean="0">
                <a:latin typeface="Arial" pitchFamily="34" charset="0"/>
                <a:cs typeface="Arial" pitchFamily="34" charset="0"/>
              </a:rPr>
              <a:t>Proactive buffer information feedback</a:t>
            </a:r>
          </a:p>
          <a:p>
            <a:r>
              <a:rPr lang="en-US" sz="2400" dirty="0" smtClean="0">
                <a:latin typeface="Arial" pitchFamily="34" charset="0"/>
                <a:cs typeface="Arial" pitchFamily="34" charset="0"/>
              </a:rPr>
              <a:t>RFTP: RDMA enabled FTP</a:t>
            </a:r>
          </a:p>
          <a:p>
            <a:pPr lvl="1"/>
            <a:r>
              <a:rPr lang="en-US" sz="1800" dirty="0" smtClean="0">
                <a:latin typeface="Arial" pitchFamily="34" charset="0"/>
                <a:cs typeface="Arial" pitchFamily="34" charset="0"/>
              </a:rPr>
              <a:t>New ‘</a:t>
            </a:r>
            <a:r>
              <a:rPr lang="en-US" sz="1800" dirty="0" err="1" smtClean="0">
                <a:latin typeface="Arial" pitchFamily="34" charset="0"/>
                <a:cs typeface="Arial" pitchFamily="34" charset="0"/>
              </a:rPr>
              <a:t>rput</a:t>
            </a:r>
            <a:r>
              <a:rPr lang="en-US" sz="1800" dirty="0" smtClean="0">
                <a:latin typeface="Arial" pitchFamily="34" charset="0"/>
                <a:cs typeface="Arial" pitchFamily="34" charset="0"/>
              </a:rPr>
              <a:t>’ and ‘</a:t>
            </a:r>
            <a:r>
              <a:rPr lang="en-US" sz="1800" dirty="0" err="1" smtClean="0">
                <a:latin typeface="Arial" pitchFamily="34" charset="0"/>
                <a:cs typeface="Arial" pitchFamily="34" charset="0"/>
              </a:rPr>
              <a:t>rget</a:t>
            </a:r>
            <a:r>
              <a:rPr lang="en-US" sz="1800" dirty="0" smtClean="0">
                <a:latin typeface="Arial" pitchFamily="34" charset="0"/>
                <a:cs typeface="Arial" pitchFamily="34" charset="0"/>
              </a:rPr>
              <a:t>’ command based on RDMA technology</a:t>
            </a:r>
            <a:endParaRPr lang="en-US" sz="2400" dirty="0" smtClean="0">
              <a:latin typeface="Arial" pitchFamily="34" charset="0"/>
              <a:cs typeface="Arial" pitchFamily="34" charset="0"/>
            </a:endParaRPr>
          </a:p>
          <a:p>
            <a:pPr lvl="1"/>
            <a:r>
              <a:rPr lang="en-US" sz="1800" dirty="0" smtClean="0">
                <a:latin typeface="Arial" pitchFamily="34" charset="0"/>
                <a:cs typeface="Arial" pitchFamily="34" charset="0"/>
              </a:rPr>
              <a:t>Directory hierarchy</a:t>
            </a:r>
          </a:p>
          <a:p>
            <a:pPr lvl="1"/>
            <a:r>
              <a:rPr lang="en-US" sz="1800" dirty="0" smtClean="0">
                <a:latin typeface="Arial" pitchFamily="34" charset="0"/>
                <a:cs typeface="Arial" pitchFamily="34" charset="0"/>
              </a:rPr>
              <a:t>Integrate direct IO for file operation</a:t>
            </a:r>
          </a:p>
        </p:txBody>
      </p:sp>
      <p:sp>
        <p:nvSpPr>
          <p:cNvPr id="4" name="Title 1"/>
          <p:cNvSpPr>
            <a:spLocks noGrp="1"/>
          </p:cNvSpPr>
          <p:nvPr>
            <p:ph type="title"/>
          </p:nvPr>
        </p:nvSpPr>
        <p:spPr>
          <a:xfrm>
            <a:off x="457200" y="274648"/>
            <a:ext cx="8229600" cy="715961"/>
          </a:xfrm>
        </p:spPr>
        <p:txBody>
          <a:bodyPr>
            <a:normAutofit/>
          </a:bodyPr>
          <a:lstStyle/>
          <a:p>
            <a:pPr algn="l"/>
            <a:r>
              <a:rPr lang="en-US" sz="2800" b="1" dirty="0" smtClean="0">
                <a:latin typeface="Arial" pitchFamily="34" charset="0"/>
                <a:cs typeface="Arial" pitchFamily="34" charset="0"/>
              </a:rPr>
              <a:t>RFTP Protocol and Software</a:t>
            </a:r>
            <a:endParaRPr lang="en-US" sz="2800" b="1" dirty="0">
              <a:latin typeface="Arial" pitchFamily="34" charset="0"/>
              <a:cs typeface="Arial"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399" t="4532" r="2849"/>
          <a:stretch>
            <a:fillRect/>
          </a:stretch>
        </p:blipFill>
        <p:spPr bwMode="auto">
          <a:xfrm>
            <a:off x="4572012" y="1676408"/>
            <a:ext cx="4572001" cy="254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098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600" dirty="0" smtClean="0">
                <a:latin typeface="Arial" pitchFamily="34" charset="0"/>
                <a:cs typeface="Arial" pitchFamily="34" charset="0"/>
              </a:rPr>
              <a:t>Our Design: Software Architecture</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194896" y="1600201"/>
            <a:ext cx="3081704" cy="4525963"/>
          </a:xfrm>
        </p:spPr>
        <p:txBody>
          <a:bodyPr>
            <a:noAutofit/>
          </a:bodyPr>
          <a:lstStyle/>
          <a:p>
            <a:r>
              <a:rPr lang="en-US" sz="2000" dirty="0" smtClean="0">
                <a:latin typeface="Arial" pitchFamily="34" charset="0"/>
                <a:cs typeface="Arial" pitchFamily="34" charset="0"/>
              </a:rPr>
              <a:t>Our design includes a middleware layer, which is responsible for resource management, task scheduling and synchronization, and parallelism of RDMA operations. </a:t>
            </a:r>
          </a:p>
          <a:p>
            <a:endParaRPr lang="en-US" sz="2400" dirty="0"/>
          </a:p>
        </p:txBody>
      </p:sp>
      <p:grpSp>
        <p:nvGrpSpPr>
          <p:cNvPr id="6" name="Group 5"/>
          <p:cNvGrpSpPr>
            <a:grpSpLocks noChangeAspect="1"/>
          </p:cNvGrpSpPr>
          <p:nvPr/>
        </p:nvGrpSpPr>
        <p:grpSpPr bwMode="auto">
          <a:xfrm>
            <a:off x="3021379" y="1107442"/>
            <a:ext cx="5943600" cy="5505451"/>
            <a:chOff x="1440" y="2660"/>
            <a:chExt cx="9360" cy="8671"/>
          </a:xfrm>
        </p:grpSpPr>
        <p:sp>
          <p:nvSpPr>
            <p:cNvPr id="17" name="AutoShape 74"/>
            <p:cNvSpPr>
              <a:spLocks noChangeAspect="1" noChangeArrowheads="1" noTextEdit="1"/>
            </p:cNvSpPr>
            <p:nvPr/>
          </p:nvSpPr>
          <p:spPr bwMode="auto">
            <a:xfrm>
              <a:off x="1440" y="2660"/>
              <a:ext cx="9360" cy="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18" name="Text Box 73"/>
            <p:cNvSpPr txBox="1">
              <a:spLocks noChangeArrowheads="1"/>
            </p:cNvSpPr>
            <p:nvPr/>
          </p:nvSpPr>
          <p:spPr bwMode="auto">
            <a:xfrm>
              <a:off x="8232" y="2660"/>
              <a:ext cx="1692" cy="3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000" i="1">
                  <a:latin typeface="Arial" pitchFamily="34" charset="0"/>
                  <a:cs typeface="Arial" pitchFamily="34" charset="0"/>
                </a:rPr>
                <a:t>Threads</a:t>
              </a:r>
              <a:endParaRPr lang="en-US"/>
            </a:p>
          </p:txBody>
        </p:sp>
        <p:sp>
          <p:nvSpPr>
            <p:cNvPr id="19" name="Text Box 72"/>
            <p:cNvSpPr txBox="1">
              <a:spLocks noChangeArrowheads="1"/>
            </p:cNvSpPr>
            <p:nvPr/>
          </p:nvSpPr>
          <p:spPr bwMode="auto">
            <a:xfrm>
              <a:off x="4644" y="2660"/>
              <a:ext cx="1692" cy="3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000" i="1">
                  <a:latin typeface="Arial" pitchFamily="34" charset="0"/>
                  <a:cs typeface="Arial" pitchFamily="34" charset="0"/>
                </a:rPr>
                <a:t>Data Structure</a:t>
              </a:r>
              <a:endParaRPr lang="en-US"/>
            </a:p>
          </p:txBody>
        </p:sp>
        <p:sp>
          <p:nvSpPr>
            <p:cNvPr id="20" name="Rectangle 19"/>
            <p:cNvSpPr>
              <a:spLocks noChangeArrowheads="1"/>
            </p:cNvSpPr>
            <p:nvPr/>
          </p:nvSpPr>
          <p:spPr bwMode="auto">
            <a:xfrm>
              <a:off x="7364" y="3000"/>
              <a:ext cx="3367" cy="526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21" name="Rectangle 20"/>
            <p:cNvSpPr>
              <a:spLocks noChangeArrowheads="1"/>
            </p:cNvSpPr>
            <p:nvPr/>
          </p:nvSpPr>
          <p:spPr bwMode="auto">
            <a:xfrm>
              <a:off x="3792" y="3000"/>
              <a:ext cx="3367" cy="526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22" name="Text Box 69"/>
            <p:cNvSpPr txBox="1">
              <a:spLocks noChangeArrowheads="1"/>
            </p:cNvSpPr>
            <p:nvPr/>
          </p:nvSpPr>
          <p:spPr bwMode="auto">
            <a:xfrm>
              <a:off x="8787" y="9832"/>
              <a:ext cx="909"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CQ</a:t>
              </a:r>
              <a:endParaRPr lang="en-US"/>
            </a:p>
          </p:txBody>
        </p:sp>
        <p:sp>
          <p:nvSpPr>
            <p:cNvPr id="23" name="Text Box 68"/>
            <p:cNvSpPr txBox="1">
              <a:spLocks noChangeArrowheads="1"/>
            </p:cNvSpPr>
            <p:nvPr/>
          </p:nvSpPr>
          <p:spPr bwMode="auto">
            <a:xfrm>
              <a:off x="4271" y="9888"/>
              <a:ext cx="909"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QP-1</a:t>
              </a:r>
              <a:endParaRPr lang="en-US"/>
            </a:p>
          </p:txBody>
        </p:sp>
        <p:sp>
          <p:nvSpPr>
            <p:cNvPr id="24" name="Text Box 67"/>
            <p:cNvSpPr txBox="1">
              <a:spLocks noChangeArrowheads="1"/>
            </p:cNvSpPr>
            <p:nvPr/>
          </p:nvSpPr>
          <p:spPr bwMode="auto">
            <a:xfrm>
              <a:off x="5777" y="9888"/>
              <a:ext cx="909"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QP-2</a:t>
              </a:r>
              <a:endParaRPr lang="en-US"/>
            </a:p>
          </p:txBody>
        </p:sp>
        <p:sp>
          <p:nvSpPr>
            <p:cNvPr id="25" name="Text Box 66"/>
            <p:cNvSpPr txBox="1">
              <a:spLocks noChangeArrowheads="1"/>
            </p:cNvSpPr>
            <p:nvPr/>
          </p:nvSpPr>
          <p:spPr bwMode="auto">
            <a:xfrm>
              <a:off x="7159" y="9888"/>
              <a:ext cx="909"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QP-n</a:t>
              </a:r>
              <a:endParaRPr lang="en-US"/>
            </a:p>
          </p:txBody>
        </p:sp>
        <p:sp>
          <p:nvSpPr>
            <p:cNvPr id="26" name="Rectangle 25"/>
            <p:cNvSpPr>
              <a:spLocks noChangeArrowheads="1"/>
            </p:cNvSpPr>
            <p:nvPr/>
          </p:nvSpPr>
          <p:spPr bwMode="auto">
            <a:xfrm>
              <a:off x="4015" y="3298"/>
              <a:ext cx="370" cy="370"/>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27" name="Rectangle 26"/>
            <p:cNvSpPr>
              <a:spLocks noChangeArrowheads="1"/>
            </p:cNvSpPr>
            <p:nvPr/>
          </p:nvSpPr>
          <p:spPr bwMode="auto">
            <a:xfrm>
              <a:off x="4385" y="3298"/>
              <a:ext cx="371" cy="370"/>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28" name="Rectangle 27"/>
            <p:cNvSpPr>
              <a:spLocks noChangeArrowheads="1"/>
            </p:cNvSpPr>
            <p:nvPr/>
          </p:nvSpPr>
          <p:spPr bwMode="auto">
            <a:xfrm>
              <a:off x="4756" y="3298"/>
              <a:ext cx="370" cy="370"/>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29" name="Text Box 62"/>
            <p:cNvSpPr txBox="1">
              <a:spLocks noChangeArrowheads="1"/>
            </p:cNvSpPr>
            <p:nvPr/>
          </p:nvSpPr>
          <p:spPr bwMode="auto">
            <a:xfrm>
              <a:off x="5173" y="3298"/>
              <a:ext cx="1851"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Data Block List</a:t>
              </a:r>
              <a:endParaRPr lang="en-US"/>
            </a:p>
          </p:txBody>
        </p:sp>
        <p:sp>
          <p:nvSpPr>
            <p:cNvPr id="30" name="AutoShape 61"/>
            <p:cNvSpPr>
              <a:spLocks noChangeArrowheads="1"/>
            </p:cNvSpPr>
            <p:nvPr/>
          </p:nvSpPr>
          <p:spPr bwMode="auto">
            <a:xfrm>
              <a:off x="4038" y="4391"/>
              <a:ext cx="348" cy="302"/>
            </a:xfrm>
            <a:prstGeom prst="triangle">
              <a:avLst>
                <a:gd name="adj" fmla="val 50000"/>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1" name="AutoShape 60"/>
            <p:cNvSpPr>
              <a:spLocks noChangeArrowheads="1"/>
            </p:cNvSpPr>
            <p:nvPr/>
          </p:nvSpPr>
          <p:spPr bwMode="auto">
            <a:xfrm>
              <a:off x="4386" y="4391"/>
              <a:ext cx="350" cy="303"/>
            </a:xfrm>
            <a:prstGeom prst="triangle">
              <a:avLst>
                <a:gd name="adj" fmla="val 50000"/>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2" name="AutoShape 59"/>
            <p:cNvSpPr>
              <a:spLocks noChangeArrowheads="1"/>
            </p:cNvSpPr>
            <p:nvPr/>
          </p:nvSpPr>
          <p:spPr bwMode="auto">
            <a:xfrm>
              <a:off x="4736" y="4391"/>
              <a:ext cx="350" cy="303"/>
            </a:xfrm>
            <a:prstGeom prst="triangle">
              <a:avLst>
                <a:gd name="adj" fmla="val 50000"/>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3" name="Text Box 58"/>
            <p:cNvSpPr txBox="1">
              <a:spLocks noChangeArrowheads="1"/>
            </p:cNvSpPr>
            <p:nvPr/>
          </p:nvSpPr>
          <p:spPr bwMode="auto">
            <a:xfrm>
              <a:off x="5143" y="4160"/>
              <a:ext cx="1881" cy="7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dirty="0">
                  <a:latin typeface="Arial" pitchFamily="34" charset="0"/>
                  <a:cs typeface="Arial" pitchFamily="34" charset="0"/>
                </a:rPr>
                <a:t>Receive Control Message List</a:t>
              </a:r>
              <a:endParaRPr lang="en-US" dirty="0"/>
            </a:p>
          </p:txBody>
        </p:sp>
        <p:sp>
          <p:nvSpPr>
            <p:cNvPr id="34" name="Text Box 57"/>
            <p:cNvSpPr txBox="1">
              <a:spLocks noChangeArrowheads="1"/>
            </p:cNvSpPr>
            <p:nvPr/>
          </p:nvSpPr>
          <p:spPr bwMode="auto">
            <a:xfrm>
              <a:off x="5301" y="5487"/>
              <a:ext cx="1723" cy="7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Send Control Message List</a:t>
              </a:r>
              <a:endParaRPr lang="en-US"/>
            </a:p>
          </p:txBody>
        </p:sp>
        <p:sp>
          <p:nvSpPr>
            <p:cNvPr id="35" name="Oval 34"/>
            <p:cNvSpPr>
              <a:spLocks noChangeArrowheads="1"/>
            </p:cNvSpPr>
            <p:nvPr/>
          </p:nvSpPr>
          <p:spPr bwMode="auto">
            <a:xfrm>
              <a:off x="4079" y="6707"/>
              <a:ext cx="360" cy="360"/>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6" name="Oval 35"/>
            <p:cNvSpPr>
              <a:spLocks noChangeArrowheads="1"/>
            </p:cNvSpPr>
            <p:nvPr/>
          </p:nvSpPr>
          <p:spPr bwMode="auto">
            <a:xfrm>
              <a:off x="4439" y="6707"/>
              <a:ext cx="360" cy="360"/>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7" name="Oval 36"/>
            <p:cNvSpPr>
              <a:spLocks noChangeArrowheads="1"/>
            </p:cNvSpPr>
            <p:nvPr/>
          </p:nvSpPr>
          <p:spPr bwMode="auto">
            <a:xfrm>
              <a:off x="4799" y="6707"/>
              <a:ext cx="360" cy="360"/>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38" name="Text Box 53"/>
            <p:cNvSpPr txBox="1">
              <a:spLocks noChangeArrowheads="1"/>
            </p:cNvSpPr>
            <p:nvPr/>
          </p:nvSpPr>
          <p:spPr bwMode="auto">
            <a:xfrm>
              <a:off x="5255" y="6575"/>
              <a:ext cx="1633" cy="7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Remote MR Info List</a:t>
              </a:r>
              <a:endParaRPr lang="en-US"/>
            </a:p>
          </p:txBody>
        </p:sp>
        <p:sp>
          <p:nvSpPr>
            <p:cNvPr id="39" name="Rectangle 38"/>
            <p:cNvSpPr>
              <a:spLocks noChangeArrowheads="1"/>
            </p:cNvSpPr>
            <p:nvPr/>
          </p:nvSpPr>
          <p:spPr bwMode="auto">
            <a:xfrm>
              <a:off x="8983" y="9204"/>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0" name="Rectangle 39"/>
            <p:cNvSpPr>
              <a:spLocks noChangeArrowheads="1"/>
            </p:cNvSpPr>
            <p:nvPr/>
          </p:nvSpPr>
          <p:spPr bwMode="auto">
            <a:xfrm>
              <a:off x="8983" y="9347"/>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1" name="Rectangle 40"/>
            <p:cNvSpPr>
              <a:spLocks noChangeArrowheads="1"/>
            </p:cNvSpPr>
            <p:nvPr/>
          </p:nvSpPr>
          <p:spPr bwMode="auto">
            <a:xfrm>
              <a:off x="8983" y="9490"/>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2" name="Rectangle 41"/>
            <p:cNvSpPr>
              <a:spLocks noChangeArrowheads="1"/>
            </p:cNvSpPr>
            <p:nvPr/>
          </p:nvSpPr>
          <p:spPr bwMode="auto">
            <a:xfrm>
              <a:off x="8983" y="9633"/>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3" name="Rectangle 42"/>
            <p:cNvSpPr>
              <a:spLocks noChangeArrowheads="1"/>
            </p:cNvSpPr>
            <p:nvPr/>
          </p:nvSpPr>
          <p:spPr bwMode="auto">
            <a:xfrm>
              <a:off x="4123" y="9260"/>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4" name="Rectangle 43"/>
            <p:cNvSpPr>
              <a:spLocks noChangeArrowheads="1"/>
            </p:cNvSpPr>
            <p:nvPr/>
          </p:nvSpPr>
          <p:spPr bwMode="auto">
            <a:xfrm>
              <a:off x="4123" y="9403"/>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5" name="Rectangle 44"/>
            <p:cNvSpPr>
              <a:spLocks noChangeArrowheads="1"/>
            </p:cNvSpPr>
            <p:nvPr/>
          </p:nvSpPr>
          <p:spPr bwMode="auto">
            <a:xfrm>
              <a:off x="4123" y="9546"/>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6" name="Rectangle 45"/>
            <p:cNvSpPr>
              <a:spLocks noChangeArrowheads="1"/>
            </p:cNvSpPr>
            <p:nvPr/>
          </p:nvSpPr>
          <p:spPr bwMode="auto">
            <a:xfrm>
              <a:off x="4123" y="9689"/>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7" name="Rectangle 46"/>
            <p:cNvSpPr>
              <a:spLocks noChangeArrowheads="1"/>
            </p:cNvSpPr>
            <p:nvPr/>
          </p:nvSpPr>
          <p:spPr bwMode="auto">
            <a:xfrm>
              <a:off x="4830" y="9260"/>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8" name="Rectangle 47"/>
            <p:cNvSpPr>
              <a:spLocks noChangeArrowheads="1"/>
            </p:cNvSpPr>
            <p:nvPr/>
          </p:nvSpPr>
          <p:spPr bwMode="auto">
            <a:xfrm>
              <a:off x="4830" y="9403"/>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49" name="Rectangle 48"/>
            <p:cNvSpPr>
              <a:spLocks noChangeArrowheads="1"/>
            </p:cNvSpPr>
            <p:nvPr/>
          </p:nvSpPr>
          <p:spPr bwMode="auto">
            <a:xfrm>
              <a:off x="4830" y="9546"/>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0" name="Rectangle 49"/>
            <p:cNvSpPr>
              <a:spLocks noChangeArrowheads="1"/>
            </p:cNvSpPr>
            <p:nvPr/>
          </p:nvSpPr>
          <p:spPr bwMode="auto">
            <a:xfrm>
              <a:off x="4830" y="9689"/>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1" name="Rectangle 50"/>
            <p:cNvSpPr>
              <a:spLocks noChangeArrowheads="1"/>
            </p:cNvSpPr>
            <p:nvPr/>
          </p:nvSpPr>
          <p:spPr bwMode="auto">
            <a:xfrm>
              <a:off x="5629" y="9260"/>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2" name="Rectangle 51"/>
            <p:cNvSpPr>
              <a:spLocks noChangeArrowheads="1"/>
            </p:cNvSpPr>
            <p:nvPr/>
          </p:nvSpPr>
          <p:spPr bwMode="auto">
            <a:xfrm>
              <a:off x="5629" y="9403"/>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3" name="Rectangle 52"/>
            <p:cNvSpPr>
              <a:spLocks noChangeArrowheads="1"/>
            </p:cNvSpPr>
            <p:nvPr/>
          </p:nvSpPr>
          <p:spPr bwMode="auto">
            <a:xfrm>
              <a:off x="5629" y="9546"/>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4" name="Rectangle 53"/>
            <p:cNvSpPr>
              <a:spLocks noChangeArrowheads="1"/>
            </p:cNvSpPr>
            <p:nvPr/>
          </p:nvSpPr>
          <p:spPr bwMode="auto">
            <a:xfrm>
              <a:off x="5629" y="9689"/>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5" name="Rectangle 54"/>
            <p:cNvSpPr>
              <a:spLocks noChangeArrowheads="1"/>
            </p:cNvSpPr>
            <p:nvPr/>
          </p:nvSpPr>
          <p:spPr bwMode="auto">
            <a:xfrm>
              <a:off x="6336" y="9260"/>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6" name="Rectangle 55"/>
            <p:cNvSpPr>
              <a:spLocks noChangeArrowheads="1"/>
            </p:cNvSpPr>
            <p:nvPr/>
          </p:nvSpPr>
          <p:spPr bwMode="auto">
            <a:xfrm>
              <a:off x="6336" y="9403"/>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7" name="Rectangle 56"/>
            <p:cNvSpPr>
              <a:spLocks noChangeArrowheads="1"/>
            </p:cNvSpPr>
            <p:nvPr/>
          </p:nvSpPr>
          <p:spPr bwMode="auto">
            <a:xfrm>
              <a:off x="6336" y="9546"/>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58" name="Rectangle 57"/>
            <p:cNvSpPr>
              <a:spLocks noChangeArrowheads="1"/>
            </p:cNvSpPr>
            <p:nvPr/>
          </p:nvSpPr>
          <p:spPr bwMode="auto">
            <a:xfrm>
              <a:off x="6336" y="9689"/>
              <a:ext cx="521" cy="14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cxnSp>
          <p:nvCxnSpPr>
            <p:cNvPr id="59" name="AutoShape 32"/>
            <p:cNvCxnSpPr>
              <a:cxnSpLocks noChangeShapeType="1"/>
            </p:cNvCxnSpPr>
            <p:nvPr/>
          </p:nvCxnSpPr>
          <p:spPr bwMode="auto">
            <a:xfrm>
              <a:off x="4007" y="8818"/>
              <a:ext cx="6669" cy="1"/>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60" name="Text Box 31"/>
            <p:cNvSpPr txBox="1">
              <a:spLocks noChangeArrowheads="1"/>
            </p:cNvSpPr>
            <p:nvPr/>
          </p:nvSpPr>
          <p:spPr bwMode="auto">
            <a:xfrm>
              <a:off x="9400" y="8284"/>
              <a:ext cx="1331" cy="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sz="1000" i="1">
                  <a:latin typeface="Arial" pitchFamily="34" charset="0"/>
                  <a:cs typeface="Arial" pitchFamily="34" charset="0"/>
                </a:rPr>
                <a:t>application</a:t>
              </a:r>
              <a:endParaRPr lang="en-US"/>
            </a:p>
          </p:txBody>
        </p:sp>
        <p:sp>
          <p:nvSpPr>
            <p:cNvPr id="61" name="Text Box 30"/>
            <p:cNvSpPr txBox="1">
              <a:spLocks noChangeArrowheads="1"/>
            </p:cNvSpPr>
            <p:nvPr/>
          </p:nvSpPr>
          <p:spPr bwMode="auto">
            <a:xfrm>
              <a:off x="9560" y="8903"/>
              <a:ext cx="1240"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sz="1000" i="1">
                  <a:latin typeface="Arial" pitchFamily="34" charset="0"/>
                  <a:cs typeface="Arial" pitchFamily="34" charset="0"/>
                </a:rPr>
                <a:t>system</a:t>
              </a:r>
              <a:endParaRPr lang="en-US"/>
            </a:p>
          </p:txBody>
        </p:sp>
        <p:sp>
          <p:nvSpPr>
            <p:cNvPr id="62" name="Rectangle 61"/>
            <p:cNvSpPr>
              <a:spLocks noChangeArrowheads="1"/>
            </p:cNvSpPr>
            <p:nvPr/>
          </p:nvSpPr>
          <p:spPr bwMode="auto">
            <a:xfrm rot="2581504">
              <a:off x="4037" y="5676"/>
              <a:ext cx="294" cy="292"/>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3" name="Rectangle 62"/>
            <p:cNvSpPr>
              <a:spLocks noChangeArrowheads="1"/>
            </p:cNvSpPr>
            <p:nvPr/>
          </p:nvSpPr>
          <p:spPr bwMode="auto">
            <a:xfrm rot="2581504">
              <a:off x="4455" y="5666"/>
              <a:ext cx="301" cy="29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4" name="Rectangle 63"/>
            <p:cNvSpPr>
              <a:spLocks noChangeArrowheads="1"/>
            </p:cNvSpPr>
            <p:nvPr/>
          </p:nvSpPr>
          <p:spPr bwMode="auto">
            <a:xfrm rot="2581504">
              <a:off x="4872" y="5653"/>
              <a:ext cx="301" cy="29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5" name="AutoShape 26"/>
            <p:cNvSpPr>
              <a:spLocks noChangeArrowheads="1"/>
            </p:cNvSpPr>
            <p:nvPr/>
          </p:nvSpPr>
          <p:spPr bwMode="auto">
            <a:xfrm>
              <a:off x="4119" y="7668"/>
              <a:ext cx="328" cy="312"/>
            </a:xfrm>
            <a:prstGeom prst="pentagon">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6" name="AutoShape 25"/>
            <p:cNvSpPr>
              <a:spLocks noChangeArrowheads="1"/>
            </p:cNvSpPr>
            <p:nvPr/>
          </p:nvSpPr>
          <p:spPr bwMode="auto">
            <a:xfrm>
              <a:off x="4447" y="7668"/>
              <a:ext cx="328" cy="312"/>
            </a:xfrm>
            <a:prstGeom prst="pentagon">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7" name="AutoShape 24"/>
            <p:cNvSpPr>
              <a:spLocks noChangeArrowheads="1"/>
            </p:cNvSpPr>
            <p:nvPr/>
          </p:nvSpPr>
          <p:spPr bwMode="auto">
            <a:xfrm>
              <a:off x="4775" y="7668"/>
              <a:ext cx="328" cy="312"/>
            </a:xfrm>
            <a:prstGeom prst="pentagon">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68" name="Text Box 23"/>
            <p:cNvSpPr txBox="1">
              <a:spLocks noChangeArrowheads="1"/>
            </p:cNvSpPr>
            <p:nvPr/>
          </p:nvSpPr>
          <p:spPr bwMode="auto">
            <a:xfrm>
              <a:off x="5103" y="7668"/>
              <a:ext cx="1989"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 Queue Pair List</a:t>
              </a:r>
              <a:endParaRPr lang="en-US"/>
            </a:p>
          </p:txBody>
        </p:sp>
        <p:sp>
          <p:nvSpPr>
            <p:cNvPr id="69" name="Rectangle 68"/>
            <p:cNvSpPr>
              <a:spLocks noChangeArrowheads="1"/>
            </p:cNvSpPr>
            <p:nvPr/>
          </p:nvSpPr>
          <p:spPr bwMode="auto">
            <a:xfrm>
              <a:off x="1896" y="3204"/>
              <a:ext cx="1356" cy="526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70" name="Rectangle 69"/>
            <p:cNvSpPr>
              <a:spLocks noChangeArrowheads="1"/>
            </p:cNvSpPr>
            <p:nvPr/>
          </p:nvSpPr>
          <p:spPr bwMode="auto">
            <a:xfrm>
              <a:off x="1896" y="4224"/>
              <a:ext cx="1356" cy="253"/>
            </a:xfrm>
            <a:prstGeom prst="rect">
              <a:avLst/>
            </a:prstGeom>
            <a:solidFill>
              <a:srgbClr val="BFBFB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71" name="Rectangle 70"/>
            <p:cNvSpPr>
              <a:spLocks noChangeArrowheads="1"/>
            </p:cNvSpPr>
            <p:nvPr/>
          </p:nvSpPr>
          <p:spPr bwMode="auto">
            <a:xfrm>
              <a:off x="1896" y="6435"/>
              <a:ext cx="1356" cy="674"/>
            </a:xfrm>
            <a:prstGeom prst="rect">
              <a:avLst/>
            </a:prstGeom>
            <a:solidFill>
              <a:srgbClr val="BFBFB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72" name="Rectangle 71"/>
            <p:cNvSpPr>
              <a:spLocks noChangeArrowheads="1"/>
            </p:cNvSpPr>
            <p:nvPr/>
          </p:nvSpPr>
          <p:spPr bwMode="auto">
            <a:xfrm>
              <a:off x="1896" y="4595"/>
              <a:ext cx="1356" cy="253"/>
            </a:xfrm>
            <a:prstGeom prst="rect">
              <a:avLst/>
            </a:prstGeom>
            <a:solidFill>
              <a:srgbClr val="BFBFB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73" name="Rectangle 72"/>
            <p:cNvSpPr>
              <a:spLocks noChangeArrowheads="1"/>
            </p:cNvSpPr>
            <p:nvPr/>
          </p:nvSpPr>
          <p:spPr bwMode="auto">
            <a:xfrm>
              <a:off x="1896" y="3668"/>
              <a:ext cx="1356" cy="264"/>
            </a:xfrm>
            <a:prstGeom prst="rect">
              <a:avLst/>
            </a:prstGeom>
            <a:solidFill>
              <a:srgbClr val="BFBFB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74" name="Rectangle 73"/>
            <p:cNvSpPr>
              <a:spLocks noChangeArrowheads="1"/>
            </p:cNvSpPr>
            <p:nvPr/>
          </p:nvSpPr>
          <p:spPr bwMode="auto">
            <a:xfrm>
              <a:off x="1896" y="8541"/>
              <a:ext cx="1356"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sz="1100" b="1" i="1">
                  <a:latin typeface="Arial" pitchFamily="34" charset="0"/>
                  <a:cs typeface="Arial" pitchFamily="34" charset="0"/>
                </a:rPr>
                <a:t>Memory</a:t>
              </a:r>
              <a:endParaRPr lang="en-US" sz="600"/>
            </a:p>
            <a:p>
              <a:endParaRPr lang="en-US"/>
            </a:p>
          </p:txBody>
        </p:sp>
        <p:sp>
          <p:nvSpPr>
            <p:cNvPr id="75" name="Oval 74"/>
            <p:cNvSpPr>
              <a:spLocks noChangeArrowheads="1"/>
            </p:cNvSpPr>
            <p:nvPr/>
          </p:nvSpPr>
          <p:spPr bwMode="auto">
            <a:xfrm>
              <a:off x="7804" y="3204"/>
              <a:ext cx="2336" cy="576"/>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Sender</a:t>
              </a:r>
              <a:endParaRPr lang="en-US"/>
            </a:p>
          </p:txBody>
        </p:sp>
        <p:sp>
          <p:nvSpPr>
            <p:cNvPr id="76" name="Oval 75"/>
            <p:cNvSpPr>
              <a:spLocks noChangeArrowheads="1"/>
            </p:cNvSpPr>
            <p:nvPr/>
          </p:nvSpPr>
          <p:spPr bwMode="auto">
            <a:xfrm>
              <a:off x="7804" y="4224"/>
              <a:ext cx="2336" cy="817"/>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dirty="0">
                  <a:latin typeface="Arial" pitchFamily="34" charset="0"/>
                  <a:cs typeface="Arial" pitchFamily="34" charset="0"/>
                </a:rPr>
                <a:t>CE dispatcher</a:t>
              </a:r>
              <a:endParaRPr lang="en-US" dirty="0"/>
            </a:p>
          </p:txBody>
        </p:sp>
        <p:cxnSp>
          <p:nvCxnSpPr>
            <p:cNvPr id="77" name="AutoShape 14"/>
            <p:cNvCxnSpPr>
              <a:cxnSpLocks noChangeShapeType="1"/>
            </p:cNvCxnSpPr>
            <p:nvPr/>
          </p:nvCxnSpPr>
          <p:spPr bwMode="auto">
            <a:xfrm flipH="1">
              <a:off x="3528" y="2844"/>
              <a:ext cx="12" cy="74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8" name="AutoShape 13"/>
            <p:cNvCxnSpPr>
              <a:cxnSpLocks noChangeShapeType="1"/>
            </p:cNvCxnSpPr>
            <p:nvPr/>
          </p:nvCxnSpPr>
          <p:spPr bwMode="auto">
            <a:xfrm flipH="1">
              <a:off x="3540" y="10296"/>
              <a:ext cx="702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9" name="Oval 78"/>
            <p:cNvSpPr>
              <a:spLocks noChangeArrowheads="1"/>
            </p:cNvSpPr>
            <p:nvPr/>
          </p:nvSpPr>
          <p:spPr bwMode="auto">
            <a:xfrm>
              <a:off x="8395" y="6779"/>
              <a:ext cx="2336" cy="624"/>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CE slave-n</a:t>
              </a:r>
              <a:endParaRPr lang="en-US"/>
            </a:p>
          </p:txBody>
        </p:sp>
        <p:sp>
          <p:nvSpPr>
            <p:cNvPr id="80" name="Oval 79"/>
            <p:cNvSpPr>
              <a:spLocks noChangeArrowheads="1"/>
            </p:cNvSpPr>
            <p:nvPr/>
          </p:nvSpPr>
          <p:spPr bwMode="auto">
            <a:xfrm>
              <a:off x="8068" y="6287"/>
              <a:ext cx="2336" cy="624"/>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200">
                  <a:latin typeface="Calibri" pitchFamily="34" charset="0"/>
                  <a:cs typeface="Calibri" pitchFamily="34" charset="0"/>
                </a:rPr>
                <a:t>...</a:t>
              </a:r>
              <a:endParaRPr lang="en-US"/>
            </a:p>
          </p:txBody>
        </p:sp>
        <p:sp>
          <p:nvSpPr>
            <p:cNvPr id="81" name="Oval 80"/>
            <p:cNvSpPr>
              <a:spLocks noChangeArrowheads="1"/>
            </p:cNvSpPr>
            <p:nvPr/>
          </p:nvSpPr>
          <p:spPr bwMode="auto">
            <a:xfrm>
              <a:off x="7713" y="5811"/>
              <a:ext cx="2336" cy="624"/>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CE slave-2</a:t>
              </a:r>
              <a:endParaRPr lang="en-US"/>
            </a:p>
          </p:txBody>
        </p:sp>
        <p:sp>
          <p:nvSpPr>
            <p:cNvPr id="82" name="Oval 81"/>
            <p:cNvSpPr>
              <a:spLocks noChangeArrowheads="1"/>
            </p:cNvSpPr>
            <p:nvPr/>
          </p:nvSpPr>
          <p:spPr bwMode="auto">
            <a:xfrm>
              <a:off x="7488" y="5324"/>
              <a:ext cx="2336" cy="624"/>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CE slave-1</a:t>
              </a:r>
              <a:endParaRPr lang="en-US"/>
            </a:p>
          </p:txBody>
        </p:sp>
        <p:sp>
          <p:nvSpPr>
            <p:cNvPr id="83" name="Oval 82"/>
            <p:cNvSpPr>
              <a:spLocks noChangeArrowheads="1"/>
            </p:cNvSpPr>
            <p:nvPr/>
          </p:nvSpPr>
          <p:spPr bwMode="auto">
            <a:xfrm>
              <a:off x="7804" y="7560"/>
              <a:ext cx="2336" cy="624"/>
            </a:xfrm>
            <a:prstGeom prst="ellipse">
              <a:avLst/>
            </a:prstGeom>
            <a:solidFill>
              <a:srgbClr val="FF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a:latin typeface="Arial" pitchFamily="34" charset="0"/>
                  <a:cs typeface="Arial" pitchFamily="34" charset="0"/>
                </a:rPr>
                <a:t>Logger</a:t>
              </a:r>
              <a:endParaRPr lang="en-US"/>
            </a:p>
          </p:txBody>
        </p:sp>
        <p:sp>
          <p:nvSpPr>
            <p:cNvPr id="84" name="Text Box 7"/>
            <p:cNvSpPr txBox="1">
              <a:spLocks noChangeArrowheads="1"/>
            </p:cNvSpPr>
            <p:nvPr/>
          </p:nvSpPr>
          <p:spPr bwMode="auto">
            <a:xfrm>
              <a:off x="9504" y="10373"/>
              <a:ext cx="1240"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sz="1000" i="1">
                  <a:latin typeface="Arial" pitchFamily="34" charset="0"/>
                  <a:cs typeface="Arial" pitchFamily="34" charset="0"/>
                </a:rPr>
                <a:t>Hardware</a:t>
              </a:r>
              <a:endParaRPr lang="en-US"/>
            </a:p>
          </p:txBody>
        </p:sp>
        <p:sp>
          <p:nvSpPr>
            <p:cNvPr id="85" name="Rectangle 84"/>
            <p:cNvSpPr>
              <a:spLocks noChangeArrowheads="1"/>
            </p:cNvSpPr>
            <p:nvPr/>
          </p:nvSpPr>
          <p:spPr bwMode="auto">
            <a:xfrm>
              <a:off x="4007" y="10752"/>
              <a:ext cx="6282" cy="432"/>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pPr algn="ctr"/>
              <a:r>
                <a:rPr lang="en-US" sz="1100" b="1" i="1">
                  <a:latin typeface="Arial" pitchFamily="34" charset="0"/>
                  <a:cs typeface="Arial" pitchFamily="34" charset="0"/>
                </a:rPr>
                <a:t>HCA</a:t>
              </a:r>
              <a:endParaRPr lang="en-US"/>
            </a:p>
          </p:txBody>
        </p:sp>
        <p:cxnSp>
          <p:nvCxnSpPr>
            <p:cNvPr id="86" name="AutoShape 5"/>
            <p:cNvCxnSpPr>
              <a:cxnSpLocks noChangeShapeType="1"/>
            </p:cNvCxnSpPr>
            <p:nvPr/>
          </p:nvCxnSpPr>
          <p:spPr bwMode="auto">
            <a:xfrm flipH="1">
              <a:off x="3252" y="3668"/>
              <a:ext cx="948" cy="13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7" name="AutoShape 4"/>
            <p:cNvCxnSpPr>
              <a:cxnSpLocks noChangeShapeType="1"/>
            </p:cNvCxnSpPr>
            <p:nvPr/>
          </p:nvCxnSpPr>
          <p:spPr bwMode="auto">
            <a:xfrm flipH="1">
              <a:off x="3252" y="3668"/>
              <a:ext cx="1319" cy="683"/>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8" name="AutoShape 3"/>
            <p:cNvCxnSpPr>
              <a:cxnSpLocks noChangeShapeType="1"/>
            </p:cNvCxnSpPr>
            <p:nvPr/>
          </p:nvCxnSpPr>
          <p:spPr bwMode="auto">
            <a:xfrm>
              <a:off x="4283" y="7980"/>
              <a:ext cx="492" cy="114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9" name="AutoShape 2"/>
            <p:cNvCxnSpPr>
              <a:cxnSpLocks noChangeShapeType="1"/>
            </p:cNvCxnSpPr>
            <p:nvPr/>
          </p:nvCxnSpPr>
          <p:spPr bwMode="auto">
            <a:xfrm>
              <a:off x="4611" y="7980"/>
              <a:ext cx="1539" cy="114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cxnSp>
        <p:nvCxnSpPr>
          <p:cNvPr id="7" name="Straight Arrow Connector 6"/>
          <p:cNvCxnSpPr>
            <a:cxnSpLocks noChangeShapeType="1"/>
            <a:stCxn id="39" idx="0"/>
            <a:endCxn id="76" idx="5"/>
          </p:cNvCxnSpPr>
          <p:nvPr/>
        </p:nvCxnSpPr>
        <p:spPr bwMode="auto">
          <a:xfrm flipV="1">
            <a:off x="7975984" y="2542543"/>
            <a:ext cx="352425" cy="2719388"/>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3310304" y="2332993"/>
            <a:ext cx="862012" cy="160339"/>
          </a:xfrm>
          <a:prstGeom prst="rect">
            <a:avLst/>
          </a:prstGeom>
          <a:solidFill>
            <a:srgbClr val="BFBFB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cxnSp>
        <p:nvCxnSpPr>
          <p:cNvPr id="9" name="Curved Connector 8"/>
          <p:cNvCxnSpPr>
            <a:cxnSpLocks noChangeShapeType="1"/>
            <a:stCxn id="85" idx="0"/>
            <a:endCxn id="8" idx="2"/>
          </p:cNvCxnSpPr>
          <p:nvPr/>
        </p:nvCxnSpPr>
        <p:spPr bwMode="auto">
          <a:xfrm rot="16200000" flipV="1">
            <a:off x="3318252" y="2917205"/>
            <a:ext cx="3751263" cy="2903537"/>
          </a:xfrm>
          <a:prstGeom prst="curvedConnector3">
            <a:avLst>
              <a:gd name="adj1" fmla="val 2440"/>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a:off x="3916729" y="4923805"/>
            <a:ext cx="430212" cy="4286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altLang="zh-CN" sz="1600" b="1" i="1">
                <a:solidFill>
                  <a:srgbClr val="FF0000"/>
                </a:solidFill>
              </a:rPr>
              <a:t>1</a:t>
            </a:r>
            <a:endParaRPr lang="en-US" b="1" i="1">
              <a:solidFill>
                <a:srgbClr val="FF0000"/>
              </a:solidFill>
            </a:endParaRPr>
          </a:p>
        </p:txBody>
      </p:sp>
      <p:sp>
        <p:nvSpPr>
          <p:cNvPr id="11" name="Oval 10"/>
          <p:cNvSpPr>
            <a:spLocks noChangeArrowheads="1"/>
          </p:cNvSpPr>
          <p:nvPr/>
        </p:nvSpPr>
        <p:spPr bwMode="auto">
          <a:xfrm>
            <a:off x="8314104" y="2472696"/>
            <a:ext cx="431800" cy="430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altLang="zh-CN" b="1" i="1">
                <a:solidFill>
                  <a:srgbClr val="FF0000"/>
                </a:solidFill>
              </a:rPr>
              <a:t>2</a:t>
            </a:r>
            <a:endParaRPr lang="en-US" b="1" i="1">
              <a:solidFill>
                <a:srgbClr val="FF0000"/>
              </a:solidFill>
            </a:endParaRPr>
          </a:p>
        </p:txBody>
      </p:sp>
      <p:cxnSp>
        <p:nvCxnSpPr>
          <p:cNvPr id="12" name="Straight Arrow Connector 11"/>
          <p:cNvCxnSpPr>
            <a:cxnSpLocks noChangeShapeType="1"/>
            <a:stCxn id="76" idx="3"/>
            <a:endCxn id="82" idx="1"/>
          </p:cNvCxnSpPr>
          <p:nvPr/>
        </p:nvCxnSpPr>
        <p:spPr bwMode="auto">
          <a:xfrm flipH="1">
            <a:off x="7079047" y="2542544"/>
            <a:ext cx="200025" cy="314325"/>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3" name="Oval 12"/>
          <p:cNvSpPr>
            <a:spLocks noChangeArrowheads="1"/>
          </p:cNvSpPr>
          <p:nvPr/>
        </p:nvSpPr>
        <p:spPr bwMode="auto">
          <a:xfrm>
            <a:off x="6748829" y="2356818"/>
            <a:ext cx="430212" cy="4286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altLang="zh-CN" b="1" i="1" dirty="0">
                <a:solidFill>
                  <a:srgbClr val="FF0000"/>
                </a:solidFill>
              </a:rPr>
              <a:t>3</a:t>
            </a:r>
            <a:endParaRPr lang="en-US" b="1" i="1" dirty="0">
              <a:solidFill>
                <a:srgbClr val="FF0000"/>
              </a:solidFill>
            </a:endParaRPr>
          </a:p>
        </p:txBody>
      </p:sp>
      <p:cxnSp>
        <p:nvCxnSpPr>
          <p:cNvPr id="14" name="Straight Arrow Connector 13"/>
          <p:cNvCxnSpPr>
            <a:cxnSpLocks noChangeShapeType="1"/>
            <a:stCxn id="82" idx="2"/>
            <a:endCxn id="31" idx="3"/>
          </p:cNvCxnSpPr>
          <p:nvPr/>
        </p:nvCxnSpPr>
        <p:spPr bwMode="auto">
          <a:xfrm flipH="1" flipV="1">
            <a:off x="5002579" y="2399670"/>
            <a:ext cx="1858962" cy="596900"/>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5" name="Oval 14"/>
          <p:cNvSpPr>
            <a:spLocks noChangeArrowheads="1"/>
          </p:cNvSpPr>
          <p:nvPr/>
        </p:nvSpPr>
        <p:spPr bwMode="auto">
          <a:xfrm>
            <a:off x="6012229" y="2472696"/>
            <a:ext cx="431800" cy="430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r>
              <a:rPr lang="en-US" altLang="zh-CN" b="1" i="1">
                <a:solidFill>
                  <a:srgbClr val="FF0000"/>
                </a:solidFill>
              </a:rPr>
              <a:t>4</a:t>
            </a:r>
            <a:endParaRPr lang="en-US" b="1" i="1">
              <a:solidFill>
                <a:srgbClr val="FF0000"/>
              </a:solidFill>
            </a:endParaRPr>
          </a:p>
        </p:txBody>
      </p:sp>
      <p:cxnSp>
        <p:nvCxnSpPr>
          <p:cNvPr id="16" name="Straight Arrow Connector 15"/>
          <p:cNvCxnSpPr>
            <a:cxnSpLocks noChangeShapeType="1"/>
            <a:stCxn id="82" idx="2"/>
            <a:endCxn id="8" idx="3"/>
          </p:cNvCxnSpPr>
          <p:nvPr/>
        </p:nvCxnSpPr>
        <p:spPr bwMode="auto">
          <a:xfrm flipH="1" flipV="1">
            <a:off x="4172319" y="2413959"/>
            <a:ext cx="2689225" cy="582612"/>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4" name="TextBox 3"/>
          <p:cNvSpPr txBox="1"/>
          <p:nvPr/>
        </p:nvSpPr>
        <p:spPr>
          <a:xfrm>
            <a:off x="2053868" y="6096013"/>
            <a:ext cx="2441941" cy="646331"/>
          </a:xfrm>
          <a:prstGeom prst="rect">
            <a:avLst/>
          </a:prstGeom>
          <a:noFill/>
        </p:spPr>
        <p:txBody>
          <a:bodyPr wrap="square" rtlCol="0">
            <a:spAutoFit/>
          </a:bodyPr>
          <a:lstStyle/>
          <a:p>
            <a:pPr algn="ctr"/>
            <a:r>
              <a:rPr lang="en-US" b="1" i="1" dirty="0" smtClean="0">
                <a:latin typeface="Arial" pitchFamily="34" charset="0"/>
                <a:cs typeface="Arial" pitchFamily="34" charset="0"/>
              </a:rPr>
              <a:t>Receive a Block of User Payload</a:t>
            </a:r>
            <a:endParaRPr lang="en-US" b="1" i="1" dirty="0">
              <a:latin typeface="Arial" pitchFamily="34" charset="0"/>
              <a:cs typeface="Arial" pitchFamily="34" charset="0"/>
            </a:endParaRPr>
          </a:p>
        </p:txBody>
      </p:sp>
      <p:sp>
        <p:nvSpPr>
          <p:cNvPr id="90" name="Rectangle 89"/>
          <p:cNvSpPr>
            <a:spLocks noChangeArrowheads="1"/>
          </p:cNvSpPr>
          <p:nvPr/>
        </p:nvSpPr>
        <p:spPr bwMode="auto">
          <a:xfrm>
            <a:off x="3311098" y="2333789"/>
            <a:ext cx="862012" cy="160339"/>
          </a:xfrm>
          <a:prstGeom prst="rect">
            <a:avLst/>
          </a:prstGeom>
          <a:solidFill>
            <a:srgbClr val="FF0000"/>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
        <p:nvSpPr>
          <p:cNvPr id="91" name="AutoShape 60"/>
          <p:cNvSpPr>
            <a:spLocks noChangeArrowheads="1"/>
          </p:cNvSpPr>
          <p:nvPr/>
        </p:nvSpPr>
        <p:spPr bwMode="auto">
          <a:xfrm>
            <a:off x="4894724" y="2204125"/>
            <a:ext cx="222250" cy="192383"/>
          </a:xfrm>
          <a:prstGeom prst="triangle">
            <a:avLst>
              <a:gd name="adj" fmla="val 50000"/>
            </a:avLst>
          </a:prstGeom>
          <a:solidFill>
            <a:srgbClr val="FFFFFF"/>
          </a:solidFill>
          <a:ln w="9525">
            <a:solidFill>
              <a:srgbClr val="FF0000"/>
            </a:solidFill>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pitchFamily="34" charset="0"/>
                <a:ea typeface="MS PGothic" pitchFamily="34" charset="-128"/>
                <a:cs typeface="+mn-cs"/>
              </a:defRPr>
            </a:lvl5pPr>
            <a:lvl6pPr marL="2286000" algn="l" defTabSz="914400" rtl="0" eaLnBrk="1" latinLnBrk="0" hangingPunct="1">
              <a:defRPr kern="1200">
                <a:solidFill>
                  <a:schemeClr val="tx1"/>
                </a:solidFill>
                <a:latin typeface="Helvetica" pitchFamily="34" charset="0"/>
                <a:ea typeface="MS PGothic" pitchFamily="34" charset="-128"/>
                <a:cs typeface="+mn-cs"/>
              </a:defRPr>
            </a:lvl6pPr>
            <a:lvl7pPr marL="2743200" algn="l" defTabSz="914400" rtl="0" eaLnBrk="1" latinLnBrk="0" hangingPunct="1">
              <a:defRPr kern="1200">
                <a:solidFill>
                  <a:schemeClr val="tx1"/>
                </a:solidFill>
                <a:latin typeface="Helvetica" pitchFamily="34" charset="0"/>
                <a:ea typeface="MS PGothic" pitchFamily="34" charset="-128"/>
                <a:cs typeface="+mn-cs"/>
              </a:defRPr>
            </a:lvl7pPr>
            <a:lvl8pPr marL="3200400" algn="l" defTabSz="914400" rtl="0" eaLnBrk="1" latinLnBrk="0" hangingPunct="1">
              <a:defRPr kern="1200">
                <a:solidFill>
                  <a:schemeClr val="tx1"/>
                </a:solidFill>
                <a:latin typeface="Helvetica" pitchFamily="34" charset="0"/>
                <a:ea typeface="MS PGothic" pitchFamily="34" charset="-128"/>
                <a:cs typeface="+mn-cs"/>
              </a:defRPr>
            </a:lvl8pPr>
            <a:lvl9pPr marL="3657600" algn="l" defTabSz="914400" rtl="0" eaLnBrk="1" latinLnBrk="0" hangingPunct="1">
              <a:defRPr kern="1200">
                <a:solidFill>
                  <a:schemeClr val="tx1"/>
                </a:solidFill>
                <a:latin typeface="Helvetica" pitchFamily="34" charset="0"/>
                <a:ea typeface="MS PGothic" pitchFamily="34" charset="-128"/>
                <a:cs typeface="+mn-cs"/>
              </a:defRPr>
            </a:lvl9p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4" grpId="0"/>
      <p:bldP spid="90"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www.mellanox.com/uploads/product%20families/cat_158/gfx_00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012" y="2754151"/>
            <a:ext cx="2008188" cy="222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81800" y="1600201"/>
            <a:ext cx="2286000" cy="4525963"/>
          </a:xfrm>
        </p:spPr>
        <p:txBody>
          <a:bodyPr>
            <a:normAutofit/>
          </a:bodyPr>
          <a:lstStyle/>
          <a:p>
            <a:r>
              <a:rPr lang="en-US" sz="1800" dirty="0" smtClean="0">
                <a:latin typeface="Arial" pitchFamily="34" charset="0"/>
                <a:cs typeface="Arial" pitchFamily="34" charset="0"/>
              </a:rPr>
              <a:t>RDMA based </a:t>
            </a:r>
            <a:r>
              <a:rPr lang="en-US" sz="2000" dirty="0" smtClean="0">
                <a:latin typeface="Arial" pitchFamily="34" charset="0"/>
                <a:cs typeface="Arial" pitchFamily="34" charset="0"/>
              </a:rPr>
              <a:t>end-to-end</a:t>
            </a:r>
            <a:r>
              <a:rPr lang="en-US" sz="1800" dirty="0" smtClean="0">
                <a:latin typeface="Arial" pitchFamily="34" charset="0"/>
                <a:cs typeface="Arial" pitchFamily="34" charset="0"/>
              </a:rPr>
              <a:t> data transfer solution with </a:t>
            </a:r>
            <a:r>
              <a:rPr lang="en-US" sz="1800" dirty="0" err="1" smtClean="0">
                <a:latin typeface="Arial" pitchFamily="34" charset="0"/>
                <a:cs typeface="Arial" pitchFamily="34" charset="0"/>
              </a:rPr>
              <a:t>iSER</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Backend: SAN, </a:t>
            </a:r>
            <a:r>
              <a:rPr lang="en-US" sz="1800" dirty="0" err="1" smtClean="0">
                <a:latin typeface="Arial" pitchFamily="34" charset="0"/>
                <a:cs typeface="Arial" pitchFamily="34" charset="0"/>
              </a:rPr>
              <a:t>InfiniBand</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iSER</a:t>
            </a:r>
            <a:r>
              <a:rPr lang="en-US" sz="1800" dirty="0" smtClean="0">
                <a:latin typeface="Arial" pitchFamily="34" charset="0"/>
                <a:cs typeface="Arial" pitchFamily="34" charset="0"/>
              </a:rPr>
              <a:t>, 56Gbps*2 FDR</a:t>
            </a:r>
          </a:p>
          <a:p>
            <a:r>
              <a:rPr lang="en-US" sz="1800" dirty="0" smtClean="0">
                <a:latin typeface="Arial" pitchFamily="34" charset="0"/>
                <a:cs typeface="Arial" pitchFamily="34" charset="0"/>
              </a:rPr>
              <a:t>Frontend: LAN, </a:t>
            </a:r>
            <a:r>
              <a:rPr lang="en-US" sz="1800" dirty="0" err="1" smtClean="0">
                <a:latin typeface="Arial" pitchFamily="34" charset="0"/>
                <a:cs typeface="Arial" pitchFamily="34" charset="0"/>
              </a:rPr>
              <a:t>RoCE</a:t>
            </a:r>
            <a:r>
              <a:rPr lang="en-US" sz="1800" dirty="0" smtClean="0">
                <a:latin typeface="Arial" pitchFamily="34" charset="0"/>
                <a:cs typeface="Arial" pitchFamily="34" charset="0"/>
              </a:rPr>
              <a:t>, RFTP, 40Gbps*3 QDR</a:t>
            </a:r>
          </a:p>
          <a:p>
            <a:endParaRPr lang="en-US" sz="1800" dirty="0" smtClean="0">
              <a:latin typeface="Arial" pitchFamily="34" charset="0"/>
              <a:cs typeface="Arial" pitchFamily="34" charset="0"/>
            </a:endParaRPr>
          </a:p>
        </p:txBody>
      </p:sp>
      <p:pic>
        <p:nvPicPr>
          <p:cNvPr id="1029" name="Picture 5" descr="HP ProLiant DL380 G7 Server - HP ProLiant DL Serv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84" y="4356139"/>
            <a:ext cx="1589088" cy="2118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P ProLiant DL380 G7 Server - HP ProLiant DL Serv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84" y="1600200"/>
            <a:ext cx="1589088" cy="2118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rdma\presentation\194046-IBM-System-x3650-M4-Rack-Server-htm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076" y="2017395"/>
            <a:ext cx="1524000" cy="1281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rdma\presentation\194046-IBM-System-x3650-M4-Rack-Server-htm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076" y="4774831"/>
            <a:ext cx="1524000" cy="12814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mellanox.com/uploads/product%20families/cat_93/gfx_010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4612" y="2817907"/>
            <a:ext cx="2008188" cy="222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445" y="2413000"/>
            <a:ext cx="1242232" cy="369332"/>
          </a:xfrm>
          <a:prstGeom prst="rect">
            <a:avLst/>
          </a:prstGeom>
          <a:noFill/>
        </p:spPr>
        <p:txBody>
          <a:bodyPr wrap="square" rtlCol="0">
            <a:spAutoFit/>
          </a:bodyPr>
          <a:lstStyle/>
          <a:p>
            <a:pPr algn="ctr"/>
            <a:r>
              <a:rPr lang="en-US" dirty="0" smtClean="0">
                <a:solidFill>
                  <a:schemeClr val="bg1"/>
                </a:solidFill>
              </a:rPr>
              <a:t>HP DL380</a:t>
            </a:r>
            <a:endParaRPr lang="en-US" dirty="0">
              <a:solidFill>
                <a:schemeClr val="bg1"/>
              </a:solidFill>
            </a:endParaRPr>
          </a:p>
        </p:txBody>
      </p:sp>
      <p:sp>
        <p:nvSpPr>
          <p:cNvPr id="18" name="TextBox 17"/>
          <p:cNvSpPr txBox="1"/>
          <p:nvPr/>
        </p:nvSpPr>
        <p:spPr>
          <a:xfrm>
            <a:off x="3661960" y="2507929"/>
            <a:ext cx="1519640" cy="369332"/>
          </a:xfrm>
          <a:prstGeom prst="rect">
            <a:avLst/>
          </a:prstGeom>
          <a:noFill/>
        </p:spPr>
        <p:txBody>
          <a:bodyPr wrap="square" rtlCol="0">
            <a:spAutoFit/>
          </a:bodyPr>
          <a:lstStyle/>
          <a:p>
            <a:pPr algn="ctr"/>
            <a:r>
              <a:rPr lang="en-US" dirty="0" smtClean="0">
                <a:solidFill>
                  <a:schemeClr val="bg1"/>
                </a:solidFill>
                <a:latin typeface="Arial" pitchFamily="34" charset="0"/>
                <a:cs typeface="Arial" pitchFamily="34" charset="0"/>
              </a:rPr>
              <a:t>IBM X3650</a:t>
            </a:r>
            <a:endParaRPr lang="en-US" dirty="0">
              <a:solidFill>
                <a:schemeClr val="bg1"/>
              </a:solidFill>
              <a:latin typeface="Arial" pitchFamily="34" charset="0"/>
              <a:cs typeface="Arial" pitchFamily="34" charset="0"/>
            </a:endParaRPr>
          </a:p>
        </p:txBody>
      </p:sp>
      <p:sp>
        <p:nvSpPr>
          <p:cNvPr id="22" name="TextBox 21"/>
          <p:cNvSpPr txBox="1"/>
          <p:nvPr/>
        </p:nvSpPr>
        <p:spPr>
          <a:xfrm>
            <a:off x="1110149" y="6260981"/>
            <a:ext cx="1202079" cy="600164"/>
          </a:xfrm>
          <a:prstGeom prst="rect">
            <a:avLst/>
          </a:prstGeom>
          <a:noFill/>
        </p:spPr>
        <p:txBody>
          <a:bodyPr wrap="square" rtlCol="0">
            <a:spAutoFit/>
          </a:bodyPr>
          <a:lstStyle/>
          <a:p>
            <a:pPr algn="ctr"/>
            <a:r>
              <a:rPr lang="en-US" sz="1100" dirty="0" err="1" smtClean="0">
                <a:latin typeface="Arial" pitchFamily="34" charset="0"/>
                <a:cs typeface="Arial" pitchFamily="34" charset="0"/>
              </a:rPr>
              <a:t>Mellanox</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ConnectX</a:t>
            </a:r>
            <a:r>
              <a:rPr lang="en-US" sz="1100" dirty="0" smtClean="0">
                <a:latin typeface="Arial" pitchFamily="34" charset="0"/>
                <a:cs typeface="Arial" pitchFamily="34" charset="0"/>
              </a:rPr>
              <a:t> 3 VPI</a:t>
            </a:r>
          </a:p>
          <a:p>
            <a:pPr algn="ctr"/>
            <a:r>
              <a:rPr lang="en-US" sz="1100" dirty="0" smtClean="0">
                <a:latin typeface="Arial" pitchFamily="34" charset="0"/>
                <a:cs typeface="Arial" pitchFamily="34" charset="0"/>
              </a:rPr>
              <a:t>56Gbps FDR</a:t>
            </a:r>
            <a:endParaRPr lang="en-US" sz="1100" dirty="0">
              <a:latin typeface="Arial" pitchFamily="34" charset="0"/>
              <a:cs typeface="Arial" pitchFamily="34" charset="0"/>
            </a:endParaRPr>
          </a:p>
        </p:txBody>
      </p:sp>
      <p:sp>
        <p:nvSpPr>
          <p:cNvPr id="23" name="TextBox 22"/>
          <p:cNvSpPr txBox="1"/>
          <p:nvPr/>
        </p:nvSpPr>
        <p:spPr>
          <a:xfrm>
            <a:off x="1358957" y="3777236"/>
            <a:ext cx="1906532" cy="523220"/>
          </a:xfrm>
          <a:prstGeom prst="rect">
            <a:avLst/>
          </a:prstGeom>
          <a:noFill/>
        </p:spPr>
        <p:txBody>
          <a:bodyPr wrap="square" rtlCol="0">
            <a:spAutoFit/>
          </a:bodyPr>
          <a:lstStyle/>
          <a:p>
            <a:pPr algn="ctr"/>
            <a:r>
              <a:rPr lang="en-US" sz="1400" dirty="0" err="1" smtClean="0">
                <a:solidFill>
                  <a:schemeClr val="bg1"/>
                </a:solidFill>
                <a:latin typeface="Arial" pitchFamily="34" charset="0"/>
                <a:cs typeface="Arial" pitchFamily="34" charset="0"/>
              </a:rPr>
              <a:t>Mellanox</a:t>
            </a:r>
            <a:r>
              <a:rPr lang="en-US" sz="1400" dirty="0" smtClean="0">
                <a:solidFill>
                  <a:schemeClr val="bg1"/>
                </a:solidFill>
                <a:latin typeface="Arial" pitchFamily="34" charset="0"/>
                <a:cs typeface="Arial" pitchFamily="34" charset="0"/>
              </a:rPr>
              <a:t> FDR Switch</a:t>
            </a:r>
            <a:endParaRPr lang="en-US" dirty="0">
              <a:solidFill>
                <a:schemeClr val="bg1"/>
              </a:solidFill>
              <a:latin typeface="Arial" pitchFamily="34" charset="0"/>
              <a:cs typeface="Arial" pitchFamily="34" charset="0"/>
            </a:endParaRPr>
          </a:p>
          <a:p>
            <a:pPr algn="ctr"/>
            <a:r>
              <a:rPr lang="en-US" sz="1400" dirty="0" err="1" smtClean="0">
                <a:latin typeface="Arial" pitchFamily="34" charset="0"/>
                <a:cs typeface="Arial" pitchFamily="34" charset="0"/>
              </a:rPr>
              <a:t>InfiniBand</a:t>
            </a:r>
            <a:r>
              <a:rPr lang="en-US" sz="1400" dirty="0" smtClean="0">
                <a:latin typeface="Arial" pitchFamily="34" charset="0"/>
                <a:cs typeface="Arial" pitchFamily="34" charset="0"/>
              </a:rPr>
              <a:t> SX6018</a:t>
            </a:r>
            <a:endParaRPr lang="en-US" sz="1400" dirty="0">
              <a:latin typeface="Arial" pitchFamily="34" charset="0"/>
              <a:cs typeface="Arial" pitchFamily="34" charset="0"/>
            </a:endParaRPr>
          </a:p>
        </p:txBody>
      </p:sp>
      <p:sp>
        <p:nvSpPr>
          <p:cNvPr id="24" name="TextBox 23"/>
          <p:cNvSpPr txBox="1"/>
          <p:nvPr/>
        </p:nvSpPr>
        <p:spPr>
          <a:xfrm>
            <a:off x="4577334" y="3733800"/>
            <a:ext cx="1957360" cy="523220"/>
          </a:xfrm>
          <a:prstGeom prst="rect">
            <a:avLst/>
          </a:prstGeom>
          <a:noFill/>
        </p:spPr>
        <p:txBody>
          <a:bodyPr wrap="square" rtlCol="0">
            <a:spAutoFit/>
          </a:bodyPr>
          <a:lstStyle/>
          <a:p>
            <a:pPr algn="ctr"/>
            <a:r>
              <a:rPr lang="en-US" sz="1400" dirty="0" err="1" smtClean="0">
                <a:solidFill>
                  <a:schemeClr val="bg1"/>
                </a:solidFill>
                <a:latin typeface="Arial" pitchFamily="34" charset="0"/>
                <a:cs typeface="Arial" pitchFamily="34" charset="0"/>
              </a:rPr>
              <a:t>Mellanox</a:t>
            </a:r>
            <a:r>
              <a:rPr lang="en-US" sz="1400" dirty="0" smtClean="0">
                <a:solidFill>
                  <a:schemeClr val="bg1"/>
                </a:solidFill>
                <a:latin typeface="Arial" pitchFamily="34" charset="0"/>
                <a:cs typeface="Arial" pitchFamily="34" charset="0"/>
              </a:rPr>
              <a:t> QDR Switch</a:t>
            </a:r>
            <a:endParaRPr lang="en-US" sz="1400" dirty="0">
              <a:solidFill>
                <a:schemeClr val="bg1"/>
              </a:solidFill>
              <a:latin typeface="Arial" pitchFamily="34" charset="0"/>
              <a:cs typeface="Arial" pitchFamily="34" charset="0"/>
            </a:endParaRPr>
          </a:p>
          <a:p>
            <a:pPr algn="ctr"/>
            <a:r>
              <a:rPr lang="en-US" sz="1400" dirty="0" smtClean="0">
                <a:latin typeface="Arial" pitchFamily="34" charset="0"/>
                <a:cs typeface="Arial" pitchFamily="34" charset="0"/>
              </a:rPr>
              <a:t>Ethernet SX1036</a:t>
            </a:r>
            <a:endParaRPr lang="en-US" sz="1400" dirty="0">
              <a:latin typeface="Arial" pitchFamily="34" charset="0"/>
              <a:cs typeface="Arial" pitchFamily="34" charset="0"/>
            </a:endParaRPr>
          </a:p>
        </p:txBody>
      </p:sp>
      <p:sp>
        <p:nvSpPr>
          <p:cNvPr id="33" name="TextBox 32"/>
          <p:cNvSpPr txBox="1"/>
          <p:nvPr/>
        </p:nvSpPr>
        <p:spPr>
          <a:xfrm>
            <a:off x="355412" y="5168553"/>
            <a:ext cx="1242232" cy="369332"/>
          </a:xfrm>
          <a:prstGeom prst="rect">
            <a:avLst/>
          </a:prstGeom>
          <a:noFill/>
        </p:spPr>
        <p:txBody>
          <a:bodyPr wrap="square" rtlCol="0">
            <a:spAutoFit/>
          </a:bodyPr>
          <a:lstStyle/>
          <a:p>
            <a:pPr algn="ctr"/>
            <a:r>
              <a:rPr lang="en-US" dirty="0" smtClean="0">
                <a:solidFill>
                  <a:schemeClr val="bg1"/>
                </a:solidFill>
              </a:rPr>
              <a:t>HP DL380</a:t>
            </a:r>
            <a:endParaRPr lang="en-US" dirty="0">
              <a:solidFill>
                <a:schemeClr val="bg1"/>
              </a:solidFill>
            </a:endParaRPr>
          </a:p>
        </p:txBody>
      </p:sp>
      <p:sp>
        <p:nvSpPr>
          <p:cNvPr id="34" name="TextBox 33"/>
          <p:cNvSpPr txBox="1"/>
          <p:nvPr/>
        </p:nvSpPr>
        <p:spPr>
          <a:xfrm>
            <a:off x="3657600" y="5280869"/>
            <a:ext cx="1519640" cy="369332"/>
          </a:xfrm>
          <a:prstGeom prst="rect">
            <a:avLst/>
          </a:prstGeom>
          <a:noFill/>
        </p:spPr>
        <p:txBody>
          <a:bodyPr wrap="square" rtlCol="0">
            <a:spAutoFit/>
          </a:bodyPr>
          <a:lstStyle/>
          <a:p>
            <a:pPr algn="ctr"/>
            <a:r>
              <a:rPr lang="en-US" dirty="0" smtClean="0">
                <a:solidFill>
                  <a:schemeClr val="bg1"/>
                </a:solidFill>
                <a:latin typeface="Arial" pitchFamily="34" charset="0"/>
                <a:cs typeface="Arial" pitchFamily="34" charset="0"/>
              </a:rPr>
              <a:t>IBM X3650</a:t>
            </a:r>
            <a:endParaRPr lang="en-US" dirty="0">
              <a:solidFill>
                <a:schemeClr val="bg1"/>
              </a:solidFill>
              <a:latin typeface="Arial" pitchFamily="34" charset="0"/>
              <a:cs typeface="Arial" pitchFamily="34" charset="0"/>
            </a:endParaRPr>
          </a:p>
        </p:txBody>
      </p:sp>
      <p:grpSp>
        <p:nvGrpSpPr>
          <p:cNvPr id="5" name="Group 10"/>
          <p:cNvGrpSpPr/>
          <p:nvPr/>
        </p:nvGrpSpPr>
        <p:grpSpPr>
          <a:xfrm>
            <a:off x="631455" y="2885488"/>
            <a:ext cx="511900" cy="169549"/>
            <a:chOff x="631455" y="2011714"/>
            <a:chExt cx="511900" cy="127162"/>
          </a:xfrm>
        </p:grpSpPr>
        <p:sp>
          <p:nvSpPr>
            <p:cNvPr id="6" name="Rounded Rectangle 5"/>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5"/>
          <p:cNvGrpSpPr/>
          <p:nvPr/>
        </p:nvGrpSpPr>
        <p:grpSpPr>
          <a:xfrm>
            <a:off x="631455" y="4870856"/>
            <a:ext cx="511900" cy="169549"/>
            <a:chOff x="631455" y="2011714"/>
            <a:chExt cx="511900" cy="127162"/>
          </a:xfrm>
        </p:grpSpPr>
        <p:sp>
          <p:nvSpPr>
            <p:cNvPr id="47" name="Rounded Rectangle 46"/>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p:cNvGrpSpPr/>
          <p:nvPr/>
        </p:nvGrpSpPr>
        <p:grpSpPr>
          <a:xfrm>
            <a:off x="3273372" y="2885488"/>
            <a:ext cx="511900" cy="169549"/>
            <a:chOff x="631455" y="2011714"/>
            <a:chExt cx="511900" cy="127162"/>
          </a:xfrm>
        </p:grpSpPr>
        <p:sp>
          <p:nvSpPr>
            <p:cNvPr id="50" name="Rounded Rectangle 49"/>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1"/>
          <p:cNvGrpSpPr/>
          <p:nvPr/>
        </p:nvGrpSpPr>
        <p:grpSpPr>
          <a:xfrm>
            <a:off x="3273372" y="4870856"/>
            <a:ext cx="511900" cy="169549"/>
            <a:chOff x="631455" y="2011714"/>
            <a:chExt cx="511900" cy="127162"/>
          </a:xfrm>
        </p:grpSpPr>
        <p:sp>
          <p:nvSpPr>
            <p:cNvPr id="53" name="Rounded Rectangle 52"/>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4"/>
          <p:cNvGrpSpPr/>
          <p:nvPr/>
        </p:nvGrpSpPr>
        <p:grpSpPr>
          <a:xfrm>
            <a:off x="1800323" y="3632200"/>
            <a:ext cx="511900" cy="169549"/>
            <a:chOff x="631455" y="2011714"/>
            <a:chExt cx="511900" cy="127162"/>
          </a:xfrm>
        </p:grpSpPr>
        <p:sp>
          <p:nvSpPr>
            <p:cNvPr id="56" name="Rounded Rectangle 55"/>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Elbow Connector 15"/>
          <p:cNvCxnSpPr>
            <a:stCxn id="6" idx="2"/>
            <a:endCxn id="56" idx="0"/>
          </p:cNvCxnSpPr>
          <p:nvPr/>
        </p:nvCxnSpPr>
        <p:spPr>
          <a:xfrm rot="16200000" flipH="1">
            <a:off x="1041606" y="2759183"/>
            <a:ext cx="577167" cy="11688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4" idx="2"/>
            <a:endCxn id="57" idx="0"/>
          </p:cNvCxnSpPr>
          <p:nvPr/>
        </p:nvCxnSpPr>
        <p:spPr>
          <a:xfrm rot="16200000" flipH="1">
            <a:off x="1324906" y="2759182"/>
            <a:ext cx="577167" cy="116886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14" name="Group 63"/>
          <p:cNvGrpSpPr/>
          <p:nvPr/>
        </p:nvGrpSpPr>
        <p:grpSpPr>
          <a:xfrm>
            <a:off x="2380361" y="3632204"/>
            <a:ext cx="511900" cy="169549"/>
            <a:chOff x="631455" y="2011714"/>
            <a:chExt cx="511900" cy="127162"/>
          </a:xfrm>
        </p:grpSpPr>
        <p:sp>
          <p:nvSpPr>
            <p:cNvPr id="65" name="Rounded Rectangle 64"/>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Elbow Connector 66"/>
          <p:cNvCxnSpPr>
            <a:stCxn id="50" idx="2"/>
            <a:endCxn id="65" idx="0"/>
          </p:cNvCxnSpPr>
          <p:nvPr/>
        </p:nvCxnSpPr>
        <p:spPr>
          <a:xfrm rot="5400000">
            <a:off x="2652587" y="2897119"/>
            <a:ext cx="577167" cy="89301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51" idx="2"/>
            <a:endCxn id="66" idx="0"/>
          </p:cNvCxnSpPr>
          <p:nvPr/>
        </p:nvCxnSpPr>
        <p:spPr>
          <a:xfrm rot="5400000">
            <a:off x="2935891" y="2897117"/>
            <a:ext cx="577167" cy="89301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15" name="Group 75"/>
          <p:cNvGrpSpPr/>
          <p:nvPr/>
        </p:nvGrpSpPr>
        <p:grpSpPr>
          <a:xfrm>
            <a:off x="1770285" y="4377052"/>
            <a:ext cx="511900" cy="169549"/>
            <a:chOff x="631455" y="2011714"/>
            <a:chExt cx="511900" cy="127162"/>
          </a:xfrm>
        </p:grpSpPr>
        <p:sp>
          <p:nvSpPr>
            <p:cNvPr id="77" name="Rounded Rectangle 76"/>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8"/>
          <p:cNvGrpSpPr/>
          <p:nvPr/>
        </p:nvGrpSpPr>
        <p:grpSpPr>
          <a:xfrm>
            <a:off x="2350323" y="4377052"/>
            <a:ext cx="511900" cy="169549"/>
            <a:chOff x="631455" y="2011714"/>
            <a:chExt cx="511900" cy="127162"/>
          </a:xfrm>
        </p:grpSpPr>
        <p:sp>
          <p:nvSpPr>
            <p:cNvPr id="80" name="Rounded Rectangle 79"/>
            <p:cNvSpPr/>
            <p:nvPr/>
          </p:nvSpPr>
          <p:spPr>
            <a:xfrm>
              <a:off x="631455" y="2011715"/>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914755" y="2011714"/>
              <a:ext cx="228600" cy="1271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Elbow Connector 81"/>
          <p:cNvCxnSpPr>
            <a:stCxn id="48" idx="0"/>
            <a:endCxn id="78" idx="2"/>
          </p:cNvCxnSpPr>
          <p:nvPr/>
        </p:nvCxnSpPr>
        <p:spPr>
          <a:xfrm rot="5400000" flipH="1" flipV="1">
            <a:off x="1436349" y="4139312"/>
            <a:ext cx="324257" cy="113883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7" idx="0"/>
            <a:endCxn id="77" idx="2"/>
          </p:cNvCxnSpPr>
          <p:nvPr/>
        </p:nvCxnSpPr>
        <p:spPr>
          <a:xfrm rot="5400000" flipH="1" flipV="1">
            <a:off x="1153049" y="4139313"/>
            <a:ext cx="324257" cy="113883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54" idx="0"/>
            <a:endCxn id="81" idx="2"/>
          </p:cNvCxnSpPr>
          <p:nvPr/>
        </p:nvCxnSpPr>
        <p:spPr>
          <a:xfrm rot="16200000" flipV="1">
            <a:off x="3047328" y="4247206"/>
            <a:ext cx="324255" cy="9230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53" idx="0"/>
            <a:endCxn id="80" idx="2"/>
          </p:cNvCxnSpPr>
          <p:nvPr/>
        </p:nvCxnSpPr>
        <p:spPr>
          <a:xfrm rot="16200000" flipV="1">
            <a:off x="2764028" y="4247208"/>
            <a:ext cx="324255" cy="9230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19" name="Group 96"/>
          <p:cNvGrpSpPr/>
          <p:nvPr/>
        </p:nvGrpSpPr>
        <p:grpSpPr>
          <a:xfrm>
            <a:off x="5151617" y="2584603"/>
            <a:ext cx="781828" cy="169988"/>
            <a:chOff x="5151617" y="1786051"/>
            <a:chExt cx="781828" cy="127491"/>
          </a:xfrm>
        </p:grpSpPr>
        <p:sp>
          <p:nvSpPr>
            <p:cNvPr id="105" name="Rounded Rectangle 104"/>
            <p:cNvSpPr/>
            <p:nvPr/>
          </p:nvSpPr>
          <p:spPr>
            <a:xfrm>
              <a:off x="5151617" y="1786052"/>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5434917" y="178605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5704845" y="178638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1"/>
          <p:cNvGrpSpPr/>
          <p:nvPr/>
        </p:nvGrpSpPr>
        <p:grpSpPr>
          <a:xfrm>
            <a:off x="5151617" y="3531043"/>
            <a:ext cx="781828" cy="169988"/>
            <a:chOff x="5151617" y="1786051"/>
            <a:chExt cx="781828" cy="127491"/>
          </a:xfrm>
        </p:grpSpPr>
        <p:sp>
          <p:nvSpPr>
            <p:cNvPr id="113" name="Rounded Rectangle 112"/>
            <p:cNvSpPr/>
            <p:nvPr/>
          </p:nvSpPr>
          <p:spPr>
            <a:xfrm>
              <a:off x="5151617" y="1786052"/>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5434917" y="178605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5704845" y="178638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5"/>
          <p:cNvGrpSpPr/>
          <p:nvPr/>
        </p:nvGrpSpPr>
        <p:grpSpPr>
          <a:xfrm>
            <a:off x="5181710" y="5330539"/>
            <a:ext cx="781828" cy="169988"/>
            <a:chOff x="5151617" y="1786051"/>
            <a:chExt cx="781828" cy="127491"/>
          </a:xfrm>
        </p:grpSpPr>
        <p:sp>
          <p:nvSpPr>
            <p:cNvPr id="117" name="Rounded Rectangle 116"/>
            <p:cNvSpPr/>
            <p:nvPr/>
          </p:nvSpPr>
          <p:spPr>
            <a:xfrm>
              <a:off x="5151617" y="1786052"/>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5434917" y="178605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5704845" y="178638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9"/>
          <p:cNvGrpSpPr/>
          <p:nvPr/>
        </p:nvGrpSpPr>
        <p:grpSpPr>
          <a:xfrm>
            <a:off x="5181710" y="4389871"/>
            <a:ext cx="781828" cy="169988"/>
            <a:chOff x="5151617" y="1786051"/>
            <a:chExt cx="781828" cy="127491"/>
          </a:xfrm>
        </p:grpSpPr>
        <p:sp>
          <p:nvSpPr>
            <p:cNvPr id="121" name="Rounded Rectangle 120"/>
            <p:cNvSpPr/>
            <p:nvPr/>
          </p:nvSpPr>
          <p:spPr>
            <a:xfrm>
              <a:off x="5151617" y="1786052"/>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5434917" y="178605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5704845" y="1786381"/>
              <a:ext cx="228600" cy="127161"/>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 name="Straight Connector 99"/>
          <p:cNvCxnSpPr>
            <a:stCxn id="105" idx="2"/>
            <a:endCxn id="113" idx="0"/>
          </p:cNvCxnSpPr>
          <p:nvPr/>
        </p:nvCxnSpPr>
        <p:spPr>
          <a:xfrm>
            <a:off x="5265917" y="2754153"/>
            <a:ext cx="0" cy="776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6" idx="2"/>
            <a:endCxn id="114" idx="0"/>
          </p:cNvCxnSpPr>
          <p:nvPr/>
        </p:nvCxnSpPr>
        <p:spPr>
          <a:xfrm>
            <a:off x="5549217" y="2754149"/>
            <a:ext cx="0" cy="776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07" idx="2"/>
          </p:cNvCxnSpPr>
          <p:nvPr/>
        </p:nvCxnSpPr>
        <p:spPr>
          <a:xfrm>
            <a:off x="5819145" y="2754589"/>
            <a:ext cx="0" cy="776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21" idx="2"/>
            <a:endCxn id="117" idx="0"/>
          </p:cNvCxnSpPr>
          <p:nvPr/>
        </p:nvCxnSpPr>
        <p:spPr>
          <a:xfrm>
            <a:off x="5296010" y="4559417"/>
            <a:ext cx="0" cy="7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2" idx="2"/>
            <a:endCxn id="118" idx="0"/>
          </p:cNvCxnSpPr>
          <p:nvPr/>
        </p:nvCxnSpPr>
        <p:spPr>
          <a:xfrm>
            <a:off x="5579310" y="4559416"/>
            <a:ext cx="0" cy="7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23" idx="2"/>
            <a:endCxn id="119" idx="0"/>
          </p:cNvCxnSpPr>
          <p:nvPr/>
        </p:nvCxnSpPr>
        <p:spPr>
          <a:xfrm>
            <a:off x="5849238" y="4559856"/>
            <a:ext cx="0" cy="7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8" name="Flowchart: Magnetic Disk 1037"/>
          <p:cNvSpPr/>
          <p:nvPr/>
        </p:nvSpPr>
        <p:spPr>
          <a:xfrm>
            <a:off x="500809" y="2017396"/>
            <a:ext cx="364755" cy="294005"/>
          </a:xfrm>
          <a:prstGeom prst="flowChartMagneticDisk">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Magnetic Disk 147"/>
          <p:cNvSpPr/>
          <p:nvPr/>
        </p:nvSpPr>
        <p:spPr>
          <a:xfrm>
            <a:off x="979864" y="2017396"/>
            <a:ext cx="364755" cy="294005"/>
          </a:xfrm>
          <a:prstGeom prst="flowChartMagneticDisk">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agnetic Disk 148"/>
          <p:cNvSpPr/>
          <p:nvPr/>
        </p:nvSpPr>
        <p:spPr>
          <a:xfrm>
            <a:off x="471364" y="5653116"/>
            <a:ext cx="364755" cy="294005"/>
          </a:xfrm>
          <a:prstGeom prst="flowChartMagneticDisk">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Magnetic Disk 149"/>
          <p:cNvSpPr/>
          <p:nvPr/>
        </p:nvSpPr>
        <p:spPr>
          <a:xfrm>
            <a:off x="950422" y="5653116"/>
            <a:ext cx="364755" cy="294005"/>
          </a:xfrm>
          <a:prstGeom prst="flowChartMagneticDisk">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Bent-Up Arrow 1038"/>
          <p:cNvSpPr/>
          <p:nvPr/>
        </p:nvSpPr>
        <p:spPr>
          <a:xfrm rot="16200000" flipH="1" flipV="1">
            <a:off x="1753071" y="1933263"/>
            <a:ext cx="1002391" cy="1587479"/>
          </a:xfrm>
          <a:prstGeom prst="bentUpArrow">
            <a:avLst>
              <a:gd name="adj1" fmla="val 11369"/>
              <a:gd name="adj2" fmla="val 16288"/>
              <a:gd name="adj3" fmla="val 29029"/>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Bent-Up Arrow 151"/>
          <p:cNvSpPr/>
          <p:nvPr/>
        </p:nvSpPr>
        <p:spPr>
          <a:xfrm rot="10800000">
            <a:off x="1415507" y="4870854"/>
            <a:ext cx="1632492" cy="1059079"/>
          </a:xfrm>
          <a:prstGeom prst="bentUpArrow">
            <a:avLst>
              <a:gd name="adj1" fmla="val 11369"/>
              <a:gd name="adj2" fmla="val 16288"/>
              <a:gd name="adj3" fmla="val 29029"/>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Down Arrow 1039"/>
          <p:cNvSpPr/>
          <p:nvPr/>
        </p:nvSpPr>
        <p:spPr>
          <a:xfrm>
            <a:off x="6382294" y="2754149"/>
            <a:ext cx="304800" cy="2526280"/>
          </a:xfrm>
          <a:prstGeom prst="downArrow">
            <a:avLst>
              <a:gd name="adj1" fmla="val 24138"/>
              <a:gd name="adj2" fmla="val 50000"/>
            </a:avLst>
          </a:prstGeom>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914755" y="6576319"/>
            <a:ext cx="228600" cy="1695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3015188" y="6260981"/>
            <a:ext cx="1480613" cy="600164"/>
          </a:xfrm>
          <a:prstGeom prst="rect">
            <a:avLst/>
          </a:prstGeom>
          <a:noFill/>
        </p:spPr>
        <p:txBody>
          <a:bodyPr wrap="square" rtlCol="0">
            <a:spAutoFit/>
          </a:bodyPr>
          <a:lstStyle/>
          <a:p>
            <a:pPr algn="ctr"/>
            <a:r>
              <a:rPr lang="en-US" sz="1100" dirty="0" err="1" smtClean="0">
                <a:latin typeface="Arial" pitchFamily="34" charset="0"/>
                <a:cs typeface="Arial" pitchFamily="34" charset="0"/>
              </a:rPr>
              <a:t>Mellanox</a:t>
            </a:r>
            <a:endParaRPr lang="en-US" sz="1100" dirty="0" smtClean="0">
              <a:latin typeface="Arial" pitchFamily="34" charset="0"/>
              <a:cs typeface="Arial" pitchFamily="34" charset="0"/>
            </a:endParaRPr>
          </a:p>
          <a:p>
            <a:pPr algn="ctr"/>
            <a:r>
              <a:rPr lang="en-US" sz="1100" dirty="0" err="1" smtClean="0">
                <a:latin typeface="Arial" pitchFamily="34" charset="0"/>
                <a:cs typeface="Arial" pitchFamily="34" charset="0"/>
              </a:rPr>
              <a:t>ConnectX</a:t>
            </a:r>
            <a:r>
              <a:rPr lang="en-US" sz="1100" dirty="0" smtClean="0">
                <a:latin typeface="Arial" pitchFamily="34" charset="0"/>
                <a:cs typeface="Arial" pitchFamily="34" charset="0"/>
              </a:rPr>
              <a:t> 3 Ethernet</a:t>
            </a:r>
          </a:p>
          <a:p>
            <a:pPr algn="ctr"/>
            <a:r>
              <a:rPr lang="en-US" sz="1100" dirty="0" smtClean="0">
                <a:latin typeface="Arial" pitchFamily="34" charset="0"/>
                <a:cs typeface="Arial" pitchFamily="34" charset="0"/>
              </a:rPr>
              <a:t>40Gbps QDR</a:t>
            </a:r>
            <a:endParaRPr lang="en-US" sz="1100" dirty="0">
              <a:latin typeface="Arial" pitchFamily="34" charset="0"/>
              <a:cs typeface="Arial" pitchFamily="34" charset="0"/>
            </a:endParaRPr>
          </a:p>
        </p:txBody>
      </p:sp>
      <p:sp>
        <p:nvSpPr>
          <p:cNvPr id="157" name="Rounded Rectangle 156"/>
          <p:cNvSpPr/>
          <p:nvPr/>
        </p:nvSpPr>
        <p:spPr>
          <a:xfrm>
            <a:off x="2777961" y="6576315"/>
            <a:ext cx="228600" cy="169548"/>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p:nvSpPr>
        <p:spPr>
          <a:xfrm>
            <a:off x="1582677" y="1295400"/>
            <a:ext cx="2172816" cy="4965581"/>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err="1" smtClean="0">
                <a:solidFill>
                  <a:schemeClr val="tx1"/>
                </a:solidFill>
                <a:latin typeface="Arial" pitchFamily="34" charset="0"/>
                <a:cs typeface="Arial" pitchFamily="34" charset="0"/>
              </a:rPr>
              <a:t>iSER</a:t>
            </a:r>
            <a:endParaRPr lang="en-US" dirty="0" smtClean="0">
              <a:solidFill>
                <a:schemeClr val="tx1"/>
              </a:solidFill>
              <a:latin typeface="Arial" pitchFamily="34" charset="0"/>
              <a:cs typeface="Arial" pitchFamily="34" charset="0"/>
            </a:endParaRPr>
          </a:p>
          <a:p>
            <a:pPr algn="ctr"/>
            <a:r>
              <a:rPr lang="en-US" dirty="0" smtClean="0">
                <a:solidFill>
                  <a:schemeClr val="tx1"/>
                </a:solidFill>
                <a:latin typeface="Arial" pitchFamily="34" charset="0"/>
                <a:cs typeface="Arial" pitchFamily="34" charset="0"/>
              </a:rPr>
              <a:t>(</a:t>
            </a:r>
            <a:r>
              <a:rPr lang="en-US" dirty="0" err="1" smtClean="0">
                <a:solidFill>
                  <a:schemeClr val="tx1"/>
                </a:solidFill>
                <a:latin typeface="Arial" pitchFamily="34" charset="0"/>
                <a:cs typeface="Arial" pitchFamily="34" charset="0"/>
              </a:rPr>
              <a:t>iSCSI</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Extensions for </a:t>
            </a:r>
            <a:r>
              <a:rPr lang="en-US" dirty="0" smtClean="0">
                <a:solidFill>
                  <a:schemeClr val="tx1"/>
                </a:solidFill>
                <a:latin typeface="Arial" pitchFamily="34" charset="0"/>
                <a:cs typeface="Arial" pitchFamily="34" charset="0"/>
              </a:rPr>
              <a:t>RDMA)</a:t>
            </a:r>
            <a:endParaRPr lang="en-US" dirty="0">
              <a:solidFill>
                <a:schemeClr val="tx1"/>
              </a:solidFill>
              <a:latin typeface="Arial" pitchFamily="34" charset="0"/>
              <a:cs typeface="Arial" pitchFamily="34" charset="0"/>
            </a:endParaRPr>
          </a:p>
        </p:txBody>
      </p:sp>
      <p:sp>
        <p:nvSpPr>
          <p:cNvPr id="160" name="Rectangle 159"/>
          <p:cNvSpPr/>
          <p:nvPr/>
        </p:nvSpPr>
        <p:spPr>
          <a:xfrm>
            <a:off x="4449604" y="1295400"/>
            <a:ext cx="2172816" cy="4965581"/>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latin typeface="Arial" pitchFamily="34" charset="0"/>
                <a:cs typeface="Arial" pitchFamily="34" charset="0"/>
              </a:rPr>
              <a:t>RFTP</a:t>
            </a:r>
          </a:p>
          <a:p>
            <a:pPr algn="ctr"/>
            <a:r>
              <a:rPr lang="en-US" dirty="0" smtClean="0">
                <a:solidFill>
                  <a:schemeClr val="tx1"/>
                </a:solidFill>
                <a:latin typeface="Arial" pitchFamily="34" charset="0"/>
                <a:cs typeface="Arial" pitchFamily="34" charset="0"/>
              </a:rPr>
              <a:t>(RDMA enabled FTP service)</a:t>
            </a:r>
            <a:endParaRPr lang="en-US" dirty="0">
              <a:solidFill>
                <a:schemeClr val="tx1"/>
              </a:solidFill>
              <a:latin typeface="Arial" pitchFamily="34" charset="0"/>
              <a:cs typeface="Arial" pitchFamily="34" charset="0"/>
            </a:endParaRPr>
          </a:p>
        </p:txBody>
      </p:sp>
      <p:sp>
        <p:nvSpPr>
          <p:cNvPr id="84" name="Title 83"/>
          <p:cNvSpPr>
            <a:spLocks noGrp="1"/>
          </p:cNvSpPr>
          <p:nvPr>
            <p:ph type="title"/>
          </p:nvPr>
        </p:nvSpPr>
        <p:spPr>
          <a:xfrm>
            <a:off x="76200" y="274639"/>
            <a:ext cx="8991600" cy="1143000"/>
          </a:xfrm>
        </p:spPr>
        <p:txBody>
          <a:bodyPr>
            <a:normAutofit/>
          </a:bodyPr>
          <a:lstStyle/>
          <a:p>
            <a:r>
              <a:rPr lang="en-US" sz="3600" dirty="0" smtClean="0"/>
              <a:t>Local Test Environment Configuration setup</a:t>
            </a:r>
            <a:endParaRPr lang="en-US" sz="3600" dirty="0"/>
          </a:p>
        </p:txBody>
      </p:sp>
    </p:spTree>
    <p:extLst>
      <p:ext uri="{BB962C8B-B14F-4D97-AF65-F5344CB8AC3E}">
        <p14:creationId xmlns:p14="http://schemas.microsoft.com/office/powerpoint/2010/main" val="39734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wipe(down)">
                                      <p:cBhvr>
                                        <p:cTn id="7" dur="500"/>
                                        <p:tgtEl>
                                          <p:spTgt spid="10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wipe(down)">
                                      <p:cBhvr>
                                        <p:cTn id="1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animBg="1"/>
      <p:bldP spid="1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202"/>
            <a:ext cx="4343400" cy="5033964"/>
          </a:xfrm>
        </p:spPr>
        <p:txBody>
          <a:bodyPr>
            <a:normAutofit/>
          </a:bodyPr>
          <a:lstStyle/>
          <a:p>
            <a:r>
              <a:rPr lang="en-US" sz="2400" dirty="0" smtClean="0">
                <a:latin typeface="Arial" pitchFamily="34" charset="0"/>
                <a:cs typeface="Arial" pitchFamily="34" charset="0"/>
              </a:rPr>
              <a:t>Front End - RFTP</a:t>
            </a:r>
          </a:p>
          <a:p>
            <a:pPr lvl="1"/>
            <a:r>
              <a:rPr lang="en-US" sz="1800" dirty="0" smtClean="0">
                <a:latin typeface="Arial" pitchFamily="34" charset="0"/>
                <a:cs typeface="Arial" pitchFamily="34" charset="0"/>
              </a:rPr>
              <a:t>Use `</a:t>
            </a:r>
            <a:r>
              <a:rPr lang="en-US" sz="1800" b="1" dirty="0" err="1" smtClean="0">
                <a:latin typeface="Courier New" pitchFamily="49" charset="0"/>
                <a:cs typeface="Courier New" pitchFamily="49" charset="0"/>
              </a:rPr>
              <a:t>numactl</a:t>
            </a:r>
            <a:r>
              <a:rPr lang="en-US" sz="1800" dirty="0" smtClean="0">
                <a:latin typeface="Arial" pitchFamily="34" charset="0"/>
                <a:cs typeface="Arial" pitchFamily="34" charset="0"/>
              </a:rPr>
              <a:t>’ to bind </a:t>
            </a:r>
            <a:r>
              <a:rPr lang="en-US" sz="1800" smtClean="0">
                <a:latin typeface="Arial" pitchFamily="34" charset="0"/>
                <a:cs typeface="Arial" pitchFamily="34" charset="0"/>
              </a:rPr>
              <a:t>RFTP to </a:t>
            </a:r>
            <a:r>
              <a:rPr lang="en-US" sz="1800" dirty="0" smtClean="0">
                <a:latin typeface="Arial" pitchFamily="34" charset="0"/>
                <a:cs typeface="Arial" pitchFamily="34" charset="0"/>
              </a:rPr>
              <a:t>specified </a:t>
            </a:r>
            <a:r>
              <a:rPr lang="en-US" sz="1800" smtClean="0">
                <a:latin typeface="Arial" pitchFamily="34" charset="0"/>
                <a:cs typeface="Arial" pitchFamily="34" charset="0"/>
              </a:rPr>
              <a:t>NUMA node</a:t>
            </a: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Load-balance between NUMA nodes with multiple network adapters.</a:t>
            </a:r>
          </a:p>
          <a:p>
            <a:r>
              <a:rPr lang="en-US" sz="2400" dirty="0" smtClean="0">
                <a:latin typeface="Arial" pitchFamily="34" charset="0"/>
                <a:cs typeface="Arial" pitchFamily="34" charset="0"/>
              </a:rPr>
              <a:t>Back End - </a:t>
            </a:r>
            <a:r>
              <a:rPr lang="en-US" sz="2400" dirty="0" err="1" smtClean="0">
                <a:latin typeface="Arial" pitchFamily="34" charset="0"/>
                <a:cs typeface="Arial" pitchFamily="34" charset="0"/>
              </a:rPr>
              <a:t>iSCSI</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iSER</a:t>
            </a:r>
            <a:endParaRPr lang="en-US" sz="2400" dirty="0" smtClean="0">
              <a:latin typeface="Arial" pitchFamily="34" charset="0"/>
              <a:cs typeface="Arial" pitchFamily="34" charset="0"/>
            </a:endParaRPr>
          </a:p>
          <a:p>
            <a:pPr lvl="1"/>
            <a:r>
              <a:rPr lang="en-US" sz="1800" dirty="0" smtClean="0">
                <a:latin typeface="Arial" pitchFamily="34" charset="0"/>
                <a:cs typeface="Arial" pitchFamily="34" charset="0"/>
              </a:rPr>
              <a:t>Integrate </a:t>
            </a:r>
            <a:r>
              <a:rPr lang="en-US" sz="1800" dirty="0" err="1" smtClean="0">
                <a:latin typeface="Arial" pitchFamily="34" charset="0"/>
                <a:cs typeface="Arial" pitchFamily="34" charset="0"/>
              </a:rPr>
              <a:t>libnuma</a:t>
            </a:r>
            <a:r>
              <a:rPr lang="en-US" sz="1800" dirty="0" smtClean="0">
                <a:latin typeface="Arial" pitchFamily="34" charset="0"/>
                <a:cs typeface="Arial" pitchFamily="34" charset="0"/>
              </a:rPr>
              <a:t> into Linux SCSI Target Framework – </a:t>
            </a:r>
            <a:r>
              <a:rPr lang="en-US" sz="1800" b="1" dirty="0" err="1" smtClean="0">
                <a:latin typeface="Courier New" pitchFamily="49" charset="0"/>
                <a:cs typeface="Courier New" pitchFamily="49" charset="0"/>
              </a:rPr>
              <a:t>tgtd</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lvl="1"/>
            <a:r>
              <a:rPr lang="en-US" sz="1800" dirty="0" smtClean="0">
                <a:latin typeface="Arial" pitchFamily="34" charset="0"/>
                <a:cs typeface="Arial" pitchFamily="34" charset="0"/>
              </a:rPr>
              <a:t>Support RDMA driver (</a:t>
            </a:r>
            <a:r>
              <a:rPr lang="en-US" sz="1800" dirty="0" err="1" smtClean="0">
                <a:latin typeface="Arial" pitchFamily="34" charset="0"/>
                <a:cs typeface="Arial" pitchFamily="34" charset="0"/>
              </a:rPr>
              <a:t>iSER</a:t>
            </a:r>
            <a:r>
              <a:rPr lang="en-US" sz="1800" dirty="0" smtClean="0">
                <a:latin typeface="Arial" pitchFamily="34" charset="0"/>
                <a:cs typeface="Arial" pitchFamily="34" charset="0"/>
              </a:rPr>
              <a:t>). TCP driver integration is under-development.</a:t>
            </a:r>
          </a:p>
          <a:p>
            <a:pPr lvl="1"/>
            <a:r>
              <a:rPr lang="en-US" sz="1800" dirty="0" smtClean="0">
                <a:latin typeface="Arial" pitchFamily="34" charset="0"/>
                <a:cs typeface="Arial" pitchFamily="34" charset="0"/>
              </a:rPr>
              <a:t>Improve </a:t>
            </a:r>
            <a:r>
              <a:rPr lang="en-US" sz="1800" dirty="0" err="1" smtClean="0">
                <a:latin typeface="Arial" pitchFamily="34" charset="0"/>
                <a:cs typeface="Arial" pitchFamily="34" charset="0"/>
              </a:rPr>
              <a:t>iSCSI</a:t>
            </a:r>
            <a:r>
              <a:rPr lang="en-US" sz="1800" dirty="0" smtClean="0">
                <a:latin typeface="Arial" pitchFamily="34" charset="0"/>
                <a:cs typeface="Arial" pitchFamily="34" charset="0"/>
              </a:rPr>
              <a:t> throughput 80% in 4-nodes Dell system.</a:t>
            </a:r>
          </a:p>
        </p:txBody>
      </p:sp>
      <p:sp>
        <p:nvSpPr>
          <p:cNvPr id="4" name="Title 1"/>
          <p:cNvSpPr>
            <a:spLocks noGrp="1"/>
          </p:cNvSpPr>
          <p:nvPr>
            <p:ph type="title"/>
          </p:nvPr>
        </p:nvSpPr>
        <p:spPr>
          <a:xfrm>
            <a:off x="457200" y="274648"/>
            <a:ext cx="8229600" cy="715961"/>
          </a:xfrm>
        </p:spPr>
        <p:txBody>
          <a:bodyPr>
            <a:normAutofit/>
          </a:bodyPr>
          <a:lstStyle/>
          <a:p>
            <a:pPr algn="l"/>
            <a:r>
              <a:rPr lang="en-US" sz="2800" dirty="0" smtClean="0">
                <a:latin typeface="Arial" pitchFamily="34" charset="0"/>
                <a:cs typeface="Arial" pitchFamily="34" charset="0"/>
              </a:rPr>
              <a:t>Tuning in state-of-the-art NUMA systems</a:t>
            </a:r>
            <a:endParaRPr lang="en-US" sz="2800"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2" y="990600"/>
            <a:ext cx="424523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7621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40"/>
            <a:ext cx="8229600" cy="7159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Arial" pitchFamily="34" charset="0"/>
                <a:cs typeface="Arial" pitchFamily="34" charset="0"/>
                <a:hlinkClick r:id="rId3"/>
              </a:rPr>
              <a:t>Live Demo in LAN</a:t>
            </a:r>
            <a:endParaRPr lang="en-US" sz="2800" b="1" dirty="0">
              <a:latin typeface="Arial" pitchFamily="34" charset="0"/>
              <a:cs typeface="Arial" pitchFamily="34" charset="0"/>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75" y="1498600"/>
            <a:ext cx="4545093"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968" y="1498600"/>
            <a:ext cx="434743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71600" y="5700775"/>
            <a:ext cx="251460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Single directional test result</a:t>
            </a:r>
            <a:endParaRPr lang="en-US" sz="1200" dirty="0">
              <a:latin typeface="Arial" pitchFamily="34" charset="0"/>
              <a:cs typeface="Arial" pitchFamily="34" charset="0"/>
            </a:endParaRPr>
          </a:p>
        </p:txBody>
      </p:sp>
      <p:sp>
        <p:nvSpPr>
          <p:cNvPr id="13" name="TextBox 12"/>
          <p:cNvSpPr txBox="1"/>
          <p:nvPr/>
        </p:nvSpPr>
        <p:spPr>
          <a:xfrm>
            <a:off x="5791200" y="5701269"/>
            <a:ext cx="251460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Bi-directional test result</a:t>
            </a:r>
            <a:endParaRPr lang="en-US" sz="1200" dirty="0">
              <a:latin typeface="Arial" pitchFamily="34" charset="0"/>
              <a:cs typeface="Arial" pitchFamily="34" charset="0"/>
            </a:endParaRPr>
          </a:p>
        </p:txBody>
      </p:sp>
      <p:sp>
        <p:nvSpPr>
          <p:cNvPr id="2" name="Rectangle 1"/>
          <p:cNvSpPr/>
          <p:nvPr/>
        </p:nvSpPr>
        <p:spPr>
          <a:xfrm>
            <a:off x="1143000" y="39624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086600" y="3505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5562600" y="42672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819400" y="3505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53720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10142</TotalTime>
  <Words>1909</Words>
  <Application>Microsoft Macintosh PowerPoint</Application>
  <PresentationFormat>On-screen Show (4:3)</PresentationFormat>
  <Paragraphs>241</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Towards 100Gbps End-to-end Data Transfer: Zero-copy with RDMA vs TCP</vt:lpstr>
      <vt:lpstr>Project Background</vt:lpstr>
      <vt:lpstr>RDMA Challenge</vt:lpstr>
      <vt:lpstr>Outline</vt:lpstr>
      <vt:lpstr>RFTP Protocol and Software</vt:lpstr>
      <vt:lpstr>Our Design: Software Architecture</vt:lpstr>
      <vt:lpstr>Local Test Environment Configuration setup</vt:lpstr>
      <vt:lpstr>Tuning in state-of-the-art NUMA systems</vt:lpstr>
      <vt:lpstr>PowerPoint Presentation</vt:lpstr>
      <vt:lpstr>Use RFTP IN WAN Internet</vt:lpstr>
      <vt:lpstr>Sendfile/Splice based Approach</vt:lpstr>
      <vt:lpstr>splice tuning in Mellanox Adapters</vt:lpstr>
      <vt:lpstr>Mellanox splice bug illustration</vt:lpstr>
      <vt:lpstr>After splice bug fixing</vt:lpstr>
      <vt:lpstr>Can we scale up RFTP with standard TCP</vt:lpstr>
      <vt:lpstr>PowerPoint Presentation</vt:lpstr>
      <vt:lpstr>Scale-up to more NICs</vt:lpstr>
      <vt:lpstr>PowerPoint Presentation</vt:lpstr>
      <vt:lpstr>PowerPoint Presentation</vt:lpstr>
      <vt:lpstr>SC’2012 End-to-End, WAN</vt:lpstr>
      <vt:lpstr>SC ‘12 Live Demo</vt:lpstr>
      <vt:lpstr>PowerPoint Presentation</vt:lpstr>
      <vt:lpstr>Additional Test of RFTP done by CalTech</vt:lpstr>
      <vt:lpstr>PowerPoint Presentation</vt:lpstr>
      <vt:lpstr>RFTP bandwidth with various block sizes and numbers of streams in WAN</vt:lpstr>
      <vt:lpstr>Conclusions</vt:lpstr>
      <vt:lpstr>Future Works in the next six months and more</vt:lpstr>
      <vt:lpstr>Publications</vt:lpstr>
      <vt:lpstr>Thank You</vt:lpstr>
    </vt:vector>
  </TitlesOfParts>
  <Company>Case Western Reserve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Protocols for Wide-Area Data-intensive Applications: Design and Performance Issues</dc:title>
  <dc:creator>shudong</dc:creator>
  <cp:lastModifiedBy>Dantong Yu</cp:lastModifiedBy>
  <cp:revision>1058</cp:revision>
  <dcterms:created xsi:type="dcterms:W3CDTF">2012-11-01T03:47:31Z</dcterms:created>
  <dcterms:modified xsi:type="dcterms:W3CDTF">2013-03-19T18:00:32Z</dcterms:modified>
</cp:coreProperties>
</file>