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2" r:id="rId2"/>
    <p:sldId id="541" r:id="rId3"/>
    <p:sldId id="542" r:id="rId4"/>
    <p:sldId id="543" r:id="rId5"/>
    <p:sldId id="530" r:id="rId6"/>
    <p:sldId id="531" r:id="rId7"/>
    <p:sldId id="532" r:id="rId8"/>
    <p:sldId id="533" r:id="rId9"/>
    <p:sldId id="535" r:id="rId10"/>
    <p:sldId id="536" r:id="rId11"/>
    <p:sldId id="538" r:id="rId12"/>
    <p:sldId id="529" r:id="rId13"/>
    <p:sldId id="539" r:id="rId14"/>
    <p:sldId id="540" r:id="rId15"/>
    <p:sldId id="527" r:id="rId16"/>
    <p:sldId id="516" r:id="rId17"/>
    <p:sldId id="517" r:id="rId18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6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772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5" autoAdjust="0"/>
  </p:normalViewPr>
  <p:slideViewPr>
    <p:cSldViewPr>
      <p:cViewPr>
        <p:scale>
          <a:sx n="94" d="100"/>
          <a:sy n="94" d="100"/>
        </p:scale>
        <p:origin x="-1776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2/6/19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2/6/19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6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4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3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4"/>
            <a:ext cx="2895600" cy="207169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33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87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PMG 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66750"/>
            <a:ext cx="8305800" cy="3927876"/>
          </a:xfrm>
        </p:spPr>
        <p:txBody>
          <a:bodyPr/>
          <a:lstStyle/>
          <a:p>
            <a:r>
              <a:rPr lang="en-US" sz="2000" dirty="0" smtClean="0"/>
              <a:t>Status </a:t>
            </a:r>
            <a:r>
              <a:rPr lang="en-US" sz="2000" dirty="0"/>
              <a:t>of the </a:t>
            </a:r>
            <a:r>
              <a:rPr lang="en-US" sz="2000" dirty="0" smtClean="0"/>
              <a:t> </a:t>
            </a:r>
            <a:r>
              <a:rPr lang="en-US" sz="2000" dirty="0"/>
              <a:t>grant </a:t>
            </a:r>
            <a:r>
              <a:rPr lang="en-US" sz="2000" dirty="0" smtClean="0"/>
              <a:t>proposal for U Tennessee to purchase MVTX staves and RU’s  </a:t>
            </a:r>
            <a:endParaRPr lang="en-US" sz="2000" dirty="0"/>
          </a:p>
          <a:p>
            <a:r>
              <a:rPr lang="en-US" sz="2000" dirty="0" smtClean="0"/>
              <a:t>Plan </a:t>
            </a:r>
            <a:r>
              <a:rPr lang="en-US" sz="2000" dirty="0"/>
              <a:t>to negotiate and sign agreements with LANL, LBNL, MIT for MVTX activities</a:t>
            </a:r>
          </a:p>
          <a:p>
            <a:r>
              <a:rPr lang="en-US" sz="2000" dirty="0"/>
              <a:t>MoU with C-</a:t>
            </a:r>
            <a:r>
              <a:rPr lang="en-US" sz="2000" dirty="0" smtClean="0"/>
              <a:t>AD</a:t>
            </a:r>
            <a:endParaRPr lang="en-US" sz="2000" dirty="0"/>
          </a:p>
          <a:p>
            <a:pPr lvl="0"/>
            <a:r>
              <a:rPr lang="en-US" sz="2000" dirty="0" smtClean="0"/>
              <a:t>LLPs</a:t>
            </a:r>
          </a:p>
          <a:p>
            <a:r>
              <a:rPr lang="en-US" sz="2000" dirty="0"/>
              <a:t>Initiate the signature process for the PPMP </a:t>
            </a:r>
            <a:endParaRPr lang="en-US" sz="2000" dirty="0"/>
          </a:p>
          <a:p>
            <a:pPr lvl="0"/>
            <a:r>
              <a:rPr lang="en-US" sz="2000" dirty="0"/>
              <a:t>Status of new hires and succession </a:t>
            </a:r>
            <a:r>
              <a:rPr lang="en-US" sz="2000" dirty="0" smtClean="0"/>
              <a:t>plan</a:t>
            </a:r>
          </a:p>
          <a:p>
            <a:pPr lvl="0"/>
            <a:r>
              <a:rPr lang="en-US" sz="2000" dirty="0"/>
              <a:t>Status of the analysis of the impact of a FY21/FY22 RHIC run </a:t>
            </a:r>
            <a:endParaRPr lang="en-US" sz="2000" dirty="0"/>
          </a:p>
          <a:p>
            <a:r>
              <a:rPr lang="en-US" sz="2000" dirty="0" smtClean="0"/>
              <a:t>Near Term sPHENIX Schedule including reviews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65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0"/>
            <a:ext cx="8229600" cy="546497"/>
          </a:xfrm>
        </p:spPr>
        <p:txBody>
          <a:bodyPr/>
          <a:lstStyle/>
          <a:p>
            <a:r>
              <a:rPr lang="en-US" dirty="0" smtClean="0"/>
              <a:t>High Priority Issues -continues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991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1800" b="1" dirty="0"/>
              <a:t>Personnel issues</a:t>
            </a:r>
          </a:p>
          <a:p>
            <a:r>
              <a:rPr lang="en-US" sz="1600" dirty="0"/>
              <a:t>Replace two recently retired engineer: Chief Mechanical engineer and Engineer in charge of sPHENIX 1008 Infrastructure.</a:t>
            </a:r>
          </a:p>
          <a:p>
            <a:pPr lvl="1"/>
            <a:r>
              <a:rPr lang="en-US" sz="1600" dirty="0" err="1" smtClean="0"/>
              <a:t>Req</a:t>
            </a:r>
            <a:r>
              <a:rPr lang="en-US" sz="1600" dirty="0" smtClean="0"/>
              <a:t> </a:t>
            </a:r>
            <a:r>
              <a:rPr lang="en-US" sz="1600" dirty="0"/>
              <a:t>for replacement of Chief Mechanical engineer in the </a:t>
            </a:r>
            <a:r>
              <a:rPr lang="en-US" sz="1600" dirty="0" smtClean="0"/>
              <a:t>system for 1.5 weeks. Interviews start next week.  </a:t>
            </a:r>
          </a:p>
          <a:p>
            <a:pPr lvl="1"/>
            <a:r>
              <a:rPr lang="en-US" sz="1600" dirty="0" err="1" smtClean="0"/>
              <a:t>Req</a:t>
            </a:r>
            <a:r>
              <a:rPr lang="en-US" sz="1600" dirty="0" smtClean="0"/>
              <a:t> for replacement of Infrastructure </a:t>
            </a:r>
            <a:r>
              <a:rPr lang="en-US" sz="1600" dirty="0" smtClean="0"/>
              <a:t>Engineer </a:t>
            </a:r>
            <a:r>
              <a:rPr lang="en-US" sz="1600" dirty="0" smtClean="0"/>
              <a:t>to follow.</a:t>
            </a:r>
            <a:endParaRPr lang="en-US" sz="1600" dirty="0"/>
          </a:p>
          <a:p>
            <a:r>
              <a:rPr lang="en-US" sz="1600" dirty="0"/>
              <a:t>We supplemented the designer effort on the TPC  </a:t>
            </a:r>
          </a:p>
          <a:p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8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FY2022 Schedule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778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54392" y="778749"/>
            <a:ext cx="5801360" cy="4155199"/>
            <a:chOff x="3017520" y="778750"/>
            <a:chExt cx="5801360" cy="4155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" r="5058"/>
            <a:stretch/>
          </p:blipFill>
          <p:spPr bwMode="auto">
            <a:xfrm>
              <a:off x="3017520" y="778750"/>
              <a:ext cx="5801360" cy="415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5918200" y="1911096"/>
              <a:ext cx="25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918200" y="3319272"/>
              <a:ext cx="25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00400" y="963416"/>
            <a:ext cx="26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 View of the 1008 Hall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86417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FY2022 run should have no impact on the MIE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Assembly &amp; disassembly of the 1008  shield wall looks feasible but requires a conclusive test this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on cryo installation schedule for SC-Magnet needs further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dirty="0" smtClean="0"/>
              <a:t>sPHENIX Calendar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8915400" cy="4476750"/>
          </a:xfrm>
        </p:spPr>
        <p:txBody>
          <a:bodyPr/>
          <a:lstStyle/>
          <a:p>
            <a:r>
              <a:rPr lang="en-US" sz="1800" dirty="0" smtClean="0"/>
              <a:t>NP Budget Briefing				Feb 14, Germantown, MD</a:t>
            </a:r>
          </a:p>
          <a:p>
            <a:pPr lvl="1"/>
            <a:r>
              <a:rPr lang="en-US" sz="1600" dirty="0" smtClean="0"/>
              <a:t>sPHENIX Update at the meeting w/ DOE</a:t>
            </a:r>
          </a:p>
          <a:p>
            <a:endParaRPr lang="en-US" sz="1800" dirty="0"/>
          </a:p>
          <a:p>
            <a:r>
              <a:rPr lang="en-US" sz="1800" dirty="0" smtClean="0"/>
              <a:t>sPHENIX in Asia meeting				Mar 25-27, Taiwan</a:t>
            </a:r>
          </a:p>
          <a:p>
            <a:pPr lvl="1"/>
            <a:r>
              <a:rPr lang="en-US" sz="1600" dirty="0" smtClean="0"/>
              <a:t>sPHENIX has 21 collaborating institutions in Asia</a:t>
            </a:r>
          </a:p>
          <a:p>
            <a:pPr marL="457155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Practice for Director’s Review			Week of Apr 1, BNL</a:t>
            </a:r>
          </a:p>
          <a:p>
            <a:endParaRPr lang="en-US" sz="1800" dirty="0"/>
          </a:p>
          <a:p>
            <a:r>
              <a:rPr lang="en-US" sz="1800" dirty="0" smtClean="0"/>
              <a:t>Director’s Review </a:t>
            </a:r>
            <a:r>
              <a:rPr lang="en-US" sz="1800" dirty="0"/>
              <a:t>	</a:t>
            </a:r>
            <a:r>
              <a:rPr lang="en-US" sz="1800" dirty="0" smtClean="0"/>
              <a:t>			Week of Apr 8, BNL</a:t>
            </a:r>
          </a:p>
          <a:p>
            <a:pPr lvl="1"/>
            <a:r>
              <a:rPr lang="en-US" sz="1600" dirty="0" smtClean="0"/>
              <a:t>Covers MIE + Infrastructure and Facility + MVTX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Practice for the PD-2/3 Review			Week of May 13, BNL</a:t>
            </a:r>
          </a:p>
          <a:p>
            <a:endParaRPr lang="en-US" sz="1800" dirty="0"/>
          </a:p>
          <a:p>
            <a:r>
              <a:rPr lang="en-US" sz="1800" dirty="0" smtClean="0"/>
              <a:t>PD-2/3 Review (MIE only)				May 28-30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99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35"/>
            <a:ext cx="8229600" cy="546497"/>
          </a:xfrm>
        </p:spPr>
        <p:txBody>
          <a:bodyPr/>
          <a:lstStyle/>
          <a:p>
            <a:r>
              <a:rPr lang="en-US" sz="3200" dirty="0" smtClean="0"/>
              <a:t>How Will Future Reviews be Administered?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458200" cy="38516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Under the new sub $50M Project BNL Management Scheme how will future reviews be administered?</a:t>
            </a:r>
          </a:p>
          <a:p>
            <a:pPr marL="0" indent="0">
              <a:buNone/>
            </a:pPr>
            <a:r>
              <a:rPr lang="en-US" dirty="0" smtClean="0"/>
              <a:t>What is the role of the Project in:</a:t>
            </a:r>
          </a:p>
          <a:p>
            <a:r>
              <a:rPr lang="en-US" dirty="0" smtClean="0"/>
              <a:t>Preparing the charge?</a:t>
            </a:r>
          </a:p>
          <a:p>
            <a:r>
              <a:rPr lang="en-US" dirty="0" smtClean="0"/>
              <a:t>Selecting the committee and managing their  logistics at BNL?</a:t>
            </a:r>
          </a:p>
          <a:p>
            <a:r>
              <a:rPr lang="en-US" dirty="0" smtClean="0"/>
              <a:t>Setting the review agenda?</a:t>
            </a:r>
          </a:p>
          <a:p>
            <a:r>
              <a:rPr lang="en-US" dirty="0" smtClean="0"/>
              <a:t>Reserving meeting rooms, providing admin assistance, review dinner, etc.?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51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86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" y="0"/>
            <a:ext cx="8229600" cy="546497"/>
          </a:xfrm>
        </p:spPr>
        <p:txBody>
          <a:bodyPr/>
          <a:lstStyle/>
          <a:p>
            <a:r>
              <a:rPr lang="en-US" dirty="0" smtClean="0"/>
              <a:t>Budget at CD-1/3A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435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sPHENIX Budget Profile</a:t>
            </a:r>
            <a:endParaRPr lang="en-US" u="sng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21231" r="23055" b="37128"/>
          <a:stretch/>
        </p:blipFill>
        <p:spPr bwMode="auto">
          <a:xfrm>
            <a:off x="1143000" y="1047750"/>
            <a:ext cx="632864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3" name="Picture 2" descr="Screen Shot 2019-01-23 at 12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596280"/>
            <a:ext cx="5372100" cy="4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L1 and L2 Milestones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666750"/>
            <a:ext cx="5410200" cy="4387919"/>
            <a:chOff x="2286000" y="622231"/>
            <a:chExt cx="4379559" cy="454031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5" t="15487" r="27444" b="8001"/>
            <a:stretch/>
          </p:blipFill>
          <p:spPr bwMode="auto">
            <a:xfrm>
              <a:off x="2286000" y="1047750"/>
              <a:ext cx="4379559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9" t="18975" r="27390" b="72759"/>
            <a:stretch/>
          </p:blipFill>
          <p:spPr bwMode="auto">
            <a:xfrm>
              <a:off x="2286000" y="622231"/>
              <a:ext cx="4379559" cy="444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69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0"/>
            <a:ext cx="8229600" cy="546497"/>
          </a:xfrm>
        </p:spPr>
        <p:txBody>
          <a:bodyPr/>
          <a:lstStyle/>
          <a:p>
            <a:r>
              <a:rPr lang="en-US" sz="2400" dirty="0" smtClean="0"/>
              <a:t>Status of Grant  Proposal to Purchase ALICE Staves and RU’s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4350"/>
            <a:ext cx="8458200" cy="4191000"/>
          </a:xfrm>
        </p:spPr>
        <p:txBody>
          <a:bodyPr/>
          <a:lstStyle/>
          <a:p>
            <a:r>
              <a:rPr lang="en-US" sz="2000" dirty="0" smtClean="0"/>
              <a:t>In December </a:t>
            </a:r>
            <a:r>
              <a:rPr lang="en-US" sz="2000" dirty="0" err="1" smtClean="0"/>
              <a:t>Univ</a:t>
            </a:r>
            <a:r>
              <a:rPr lang="en-US" sz="2000" dirty="0" smtClean="0"/>
              <a:t> of Tennessee submitted at Grant Proposal for $1.3M to fund the purchase of ALICE staves and RU’s. </a:t>
            </a:r>
          </a:p>
          <a:p>
            <a:r>
              <a:rPr lang="en-US" sz="2000" dirty="0" smtClean="0"/>
              <a:t>At the time we expected UTK would have the funds in 4 weeks.</a:t>
            </a:r>
          </a:p>
          <a:p>
            <a:pPr lvl="1"/>
            <a:r>
              <a:rPr lang="en-US" sz="1800" dirty="0" smtClean="0"/>
              <a:t>CERN was informed to expect funds in January</a:t>
            </a:r>
          </a:p>
          <a:p>
            <a:r>
              <a:rPr lang="en-US" sz="2000" dirty="0" smtClean="0"/>
              <a:t>1.5 weeks ago we heard from ONP that the proposal bounced</a:t>
            </a:r>
          </a:p>
          <a:p>
            <a:pPr lvl="1"/>
            <a:r>
              <a:rPr lang="en-US" sz="1600" dirty="0" smtClean="0"/>
              <a:t>A DOE internal review committee rejected the purchase as being too specific for the sPHENIX MVTX. They wanted a more generic proposal that described a variety of potential uses for the staves</a:t>
            </a:r>
          </a:p>
          <a:p>
            <a:r>
              <a:rPr lang="en-US" sz="2000" dirty="0" smtClean="0"/>
              <a:t>The proposal was rewritten by BNL and is about to be resubmitted by UTK to DOE. Expect this to happen today.</a:t>
            </a:r>
          </a:p>
          <a:p>
            <a:r>
              <a:rPr lang="en-US" sz="2000" dirty="0" smtClean="0"/>
              <a:t>Elizabeth Bartosz of DOE said that the process will take ~6 weeks to get funds to UTK.</a:t>
            </a:r>
          </a:p>
          <a:p>
            <a:r>
              <a:rPr lang="en-US" sz="2000" dirty="0" smtClean="0"/>
              <a:t>Once we have confirmed that the proposal was submitted, we’ll inform CERN of the situation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5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sz="3200" dirty="0" smtClean="0"/>
              <a:t>Status of MVTX Budget Reduction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458200" cy="385167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Based on DOE guidance the MVTX TPC can be no more than $5.0M</a:t>
            </a:r>
          </a:p>
          <a:p>
            <a:r>
              <a:rPr lang="en-US" sz="2000" dirty="0" smtClean="0"/>
              <a:t>The MVTX TPC estimate as of December after the correct burdens and rates were applied was $5.6-5.7M</a:t>
            </a:r>
          </a:p>
          <a:p>
            <a:r>
              <a:rPr lang="en-US" sz="2000" dirty="0" smtClean="0"/>
              <a:t>About 60% of the cost is labor at LANL, LBNL and MIT</a:t>
            </a:r>
          </a:p>
          <a:p>
            <a:r>
              <a:rPr lang="en-US" sz="2000" dirty="0" smtClean="0"/>
              <a:t>We are currently doing a final adjustment on the labor due to task reassignments coming out of the December MVTX Workshop</a:t>
            </a:r>
          </a:p>
          <a:p>
            <a:r>
              <a:rPr lang="en-US" sz="2000" dirty="0" smtClean="0"/>
              <a:t>Once this step is done we will approach all three institutions with a proposed labor number that puts us below the budget cap.</a:t>
            </a:r>
          </a:p>
          <a:p>
            <a:pPr lvl="1"/>
            <a:r>
              <a:rPr lang="en-US" sz="1600" dirty="0" smtClean="0"/>
              <a:t>Each institution has a unique situation. We will negotiate with them individually  </a:t>
            </a:r>
          </a:p>
          <a:p>
            <a:r>
              <a:rPr lang="en-US" sz="2000" dirty="0" smtClean="0"/>
              <a:t>Our goal is to hit $4.9M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140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7"/>
            <a:ext cx="8229600" cy="546497"/>
          </a:xfrm>
        </p:spPr>
        <p:txBody>
          <a:bodyPr/>
          <a:lstStyle/>
          <a:p>
            <a:r>
              <a:rPr lang="en-US" sz="4000" dirty="0" smtClean="0"/>
              <a:t>Status of Final MoA w/ CAD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Final sPHENIX MoA w/ CAD covers conventional facilities</a:t>
            </a:r>
          </a:p>
          <a:p>
            <a:r>
              <a:rPr lang="en-US" sz="2000" dirty="0" smtClean="0"/>
              <a:t>Jim Mills is handling this for the sPHENIX side and Joe </a:t>
            </a:r>
            <a:r>
              <a:rPr lang="en-US" sz="2000" dirty="0" err="1" smtClean="0"/>
              <a:t>Tuozzolo</a:t>
            </a:r>
            <a:r>
              <a:rPr lang="en-US" sz="2000" dirty="0" smtClean="0"/>
              <a:t> from the CAD side. Both are very busy with other responsibilities</a:t>
            </a:r>
          </a:p>
          <a:p>
            <a:r>
              <a:rPr lang="en-US" sz="2000" dirty="0" smtClean="0"/>
              <a:t>We’re impacted due to the retirement of Don Lynch  and Paul Giannotti</a:t>
            </a:r>
          </a:p>
          <a:p>
            <a:r>
              <a:rPr lang="en-US" sz="2000" dirty="0" smtClean="0"/>
              <a:t>sPHENIX has a requirements document in draft form and nearly ready to submit to CAD.</a:t>
            </a:r>
          </a:p>
          <a:p>
            <a:pPr lvl="1"/>
            <a:r>
              <a:rPr lang="en-US" sz="1600" dirty="0" smtClean="0"/>
              <a:t>Water, power, grounding, HVAC, environmental controls, safety systems, etc.</a:t>
            </a:r>
          </a:p>
          <a:p>
            <a:r>
              <a:rPr lang="en-US" sz="2000" dirty="0" smtClean="0"/>
              <a:t>We’d like to have a draft ready to sign by next week.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42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LLP Status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38550"/>
            <a:ext cx="8915400" cy="1295400"/>
          </a:xfrm>
        </p:spPr>
        <p:txBody>
          <a:bodyPr/>
          <a:lstStyle/>
          <a:p>
            <a:r>
              <a:rPr lang="en-US" sz="1400" b="1" dirty="0" smtClean="0"/>
              <a:t>100k </a:t>
            </a:r>
            <a:r>
              <a:rPr lang="en-US" sz="1400" b="1" dirty="0"/>
              <a:t>SiPMs has been placed. </a:t>
            </a:r>
            <a:r>
              <a:rPr lang="en-US" sz="1400" b="1" dirty="0" smtClean="0"/>
              <a:t> First parts in Feb 2019. Order complete Mar 2020  </a:t>
            </a:r>
            <a:endParaRPr lang="en-US" sz="1400" b="1" dirty="0"/>
          </a:p>
          <a:p>
            <a:r>
              <a:rPr lang="en-US" sz="1400" b="1" dirty="0"/>
              <a:t>Scintillating fiber </a:t>
            </a:r>
            <a:r>
              <a:rPr lang="en-US" sz="1400" b="1" dirty="0" smtClean="0"/>
              <a:t>order placed.  First parts in Apr 2019. Order complete Mar 2021</a:t>
            </a:r>
          </a:p>
          <a:p>
            <a:r>
              <a:rPr lang="en-US" sz="1400" b="1" dirty="0" smtClean="0"/>
              <a:t>Working on the scintillating tile order. To be placed with Georgia State University</a:t>
            </a:r>
            <a:endParaRPr lang="en-US" sz="1400" b="1" dirty="0"/>
          </a:p>
          <a:p>
            <a:r>
              <a:rPr lang="en-US" sz="1400" b="1" dirty="0"/>
              <a:t>Tungsten powder LLP-4 order waits for additional preproduction work at UIUC</a:t>
            </a:r>
            <a:r>
              <a:rPr lang="en-US" sz="1400" b="1" dirty="0" smtClean="0"/>
              <a:t>. Expect to split the order 50% in FY19, 50% in FY20</a:t>
            </a:r>
            <a:r>
              <a:rPr lang="en-US" sz="1400" dirty="0" smtClean="0"/>
              <a:t>.</a:t>
            </a:r>
            <a:r>
              <a:rPr lang="en-US" sz="1400" b="1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2" name="Picture 1" descr="Screen Shot 2019-01-23 at 12.2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" y="590550"/>
            <a:ext cx="9144000" cy="30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Wagon Wheels at SBU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22852" r="50083" b="25862"/>
          <a:stretch/>
        </p:blipFill>
        <p:spPr bwMode="auto">
          <a:xfrm>
            <a:off x="1752600" y="1657350"/>
            <a:ext cx="4882192" cy="312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74295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end </a:t>
            </a:r>
            <a:r>
              <a:rPr lang="en-US" dirty="0" smtClean="0"/>
              <a:t>cap for full-size TPC </a:t>
            </a:r>
            <a:r>
              <a:rPr lang="en-US" dirty="0" smtClean="0"/>
              <a:t>prototype have arrived at SBU. </a:t>
            </a:r>
            <a:r>
              <a:rPr lang="en-US" dirty="0" smtClean="0"/>
              <a:t>If prototype tests determine that no modifications are need then it would be part of the final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8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9"/>
            <a:ext cx="8686800" cy="546497"/>
          </a:xfrm>
        </p:spPr>
        <p:txBody>
          <a:bodyPr/>
          <a:lstStyle/>
          <a:p>
            <a:r>
              <a:rPr lang="en-US" sz="3200" dirty="0" smtClean="0"/>
              <a:t>TPC Electronics Location and Cooling Design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18EF02B8-BFBA-460C-98EE-2154446AA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989914"/>
            <a:ext cx="3679312" cy="419060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18EF02B8-BFBA-460C-98EE-2154446AAB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790575"/>
            <a:ext cx="3724594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66674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Wagon wheel + Front End electronics + cooling distribution system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2987" y="882191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FEE cooling system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Magnet Steel Sectors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 descr="Screen Shot 2019-02-06 at 2.33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2950"/>
            <a:ext cx="6210300" cy="41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8" y="0"/>
            <a:ext cx="8229600" cy="546497"/>
          </a:xfrm>
        </p:spPr>
        <p:txBody>
          <a:bodyPr/>
          <a:lstStyle/>
          <a:p>
            <a:r>
              <a:rPr lang="en-US" dirty="0" smtClean="0"/>
              <a:t>High 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839200" cy="4419600"/>
          </a:xfrm>
        </p:spPr>
        <p:txBody>
          <a:bodyPr/>
          <a:lstStyle/>
          <a:p>
            <a:r>
              <a:rPr lang="en-US" sz="2000" dirty="0" smtClean="0"/>
              <a:t>Finalize sPHENIX PPMP  </a:t>
            </a:r>
          </a:p>
          <a:p>
            <a:pPr lvl="1"/>
            <a:r>
              <a:rPr lang="en-US" sz="1600" dirty="0" smtClean="0"/>
              <a:t>Incorporated changes into PPMP  requested by ONP, BHSO and BNL</a:t>
            </a:r>
          </a:p>
          <a:p>
            <a:pPr lvl="1"/>
            <a:r>
              <a:rPr lang="en-US" sz="1600" dirty="0" smtClean="0"/>
              <a:t>Ready to </a:t>
            </a:r>
            <a:r>
              <a:rPr lang="en-US" sz="1600" dirty="0" err="1" smtClean="0"/>
              <a:t>passback</a:t>
            </a:r>
            <a:r>
              <a:rPr lang="en-US" sz="1600" dirty="0" smtClean="0"/>
              <a:t> to BNL ALD and Director’s Office prior to sending to BHSO and ONP</a:t>
            </a:r>
          </a:p>
          <a:p>
            <a:pPr marL="457155" lvl="1" indent="0">
              <a:buNone/>
            </a:pPr>
            <a:endParaRPr lang="en-US" sz="1600" dirty="0" smtClean="0"/>
          </a:p>
          <a:p>
            <a:r>
              <a:rPr lang="en-US" sz="2000" dirty="0"/>
              <a:t>Prepare for February Budget Briefing</a:t>
            </a:r>
          </a:p>
          <a:p>
            <a:pPr lvl="1"/>
            <a:r>
              <a:rPr lang="en-US" sz="1600" dirty="0" smtClean="0"/>
              <a:t>Status of sPHENIX</a:t>
            </a:r>
          </a:p>
          <a:p>
            <a:pPr lvl="1"/>
            <a:r>
              <a:rPr lang="en-US" sz="1600" dirty="0" smtClean="0"/>
              <a:t>Describe approach of managing sPHENIX under new rules for MIE projects w/ TPC &lt; $50M </a:t>
            </a:r>
          </a:p>
          <a:p>
            <a:pPr lvl="1"/>
            <a:r>
              <a:rPr lang="en-US" sz="1600" dirty="0" smtClean="0"/>
              <a:t>Describe potential schedule impact of a 16 week Run-22 (2022) </a:t>
            </a:r>
          </a:p>
          <a:p>
            <a:pPr marL="457155" lvl="1" indent="0">
              <a:buNone/>
            </a:pPr>
            <a:endParaRPr lang="en-US" sz="1600" dirty="0" smtClean="0"/>
          </a:p>
          <a:p>
            <a:r>
              <a:rPr lang="en-US" sz="2000" dirty="0"/>
              <a:t>EV Preparation for PD-2/3 </a:t>
            </a:r>
          </a:p>
          <a:p>
            <a:pPr lvl="1"/>
            <a:r>
              <a:rPr lang="en-US" sz="1600" dirty="0"/>
              <a:t>Practice EVMS starting now. Have the process debugged by early CY2019.</a:t>
            </a:r>
          </a:p>
          <a:p>
            <a:pPr lvl="1"/>
            <a:r>
              <a:rPr lang="en-US" sz="1600" dirty="0"/>
              <a:t>We will use change control on FY19 LLP orders. </a:t>
            </a:r>
          </a:p>
          <a:p>
            <a:pPr lvl="1"/>
            <a:r>
              <a:rPr lang="en-US" sz="1600" dirty="0"/>
              <a:t>Incorporate EV calculations in monthly financial report to DOE </a:t>
            </a:r>
            <a:endParaRPr lang="en-US" sz="28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2/07/2019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89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41557</TotalTime>
  <Words>1012</Words>
  <Application>Microsoft Macintosh PowerPoint</Application>
  <PresentationFormat>On-screen Show (16:9)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PMG Agenda</vt:lpstr>
      <vt:lpstr>Status of Grant  Proposal to Purchase ALICE Staves and RU’s</vt:lpstr>
      <vt:lpstr>Status of MVTX Budget Reduction</vt:lpstr>
      <vt:lpstr>Status of Final MoA w/ CAD</vt:lpstr>
      <vt:lpstr>LLP Status</vt:lpstr>
      <vt:lpstr>TPC Wagon Wheels at SBU</vt:lpstr>
      <vt:lpstr>TPC Electronics Location and Cooling Design</vt:lpstr>
      <vt:lpstr>Barrel Magnet Steel Sectors</vt:lpstr>
      <vt:lpstr>High Priority Issues</vt:lpstr>
      <vt:lpstr>High Priority Issues -continues</vt:lpstr>
      <vt:lpstr>FY2022 Schedule Issues</vt:lpstr>
      <vt:lpstr>sPHENIX Calendar  </vt:lpstr>
      <vt:lpstr>How Will Future Reviews be Administered?</vt:lpstr>
      <vt:lpstr>Back Up</vt:lpstr>
      <vt:lpstr>Budget at CD-1/3A </vt:lpstr>
      <vt:lpstr>L1 and L2 Milestones</vt:lpstr>
      <vt:lpstr>L1 and L2 Milestones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603</cp:revision>
  <cp:lastPrinted>2017-10-23T16:33:50Z</cp:lastPrinted>
  <dcterms:created xsi:type="dcterms:W3CDTF">2015-10-24T00:32:43Z</dcterms:created>
  <dcterms:modified xsi:type="dcterms:W3CDTF">2019-02-07T05:19:16Z</dcterms:modified>
</cp:coreProperties>
</file>