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32" r:id="rId6"/>
    <p:sldMasterId id="2147483744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52" r:id="rId15"/>
    <p:sldMasterId id="2147483864" r:id="rId16"/>
    <p:sldMasterId id="2147483876" r:id="rId17"/>
    <p:sldMasterId id="2147483888" r:id="rId18"/>
    <p:sldMasterId id="2147483900" r:id="rId19"/>
    <p:sldMasterId id="2147483912" r:id="rId20"/>
    <p:sldMasterId id="2147483924" r:id="rId21"/>
    <p:sldMasterId id="2147483936" r:id="rId22"/>
    <p:sldMasterId id="2147483948" r:id="rId23"/>
  </p:sldMasterIdLst>
  <p:notesMasterIdLst>
    <p:notesMasterId r:id="rId106"/>
  </p:notesMasterIdLst>
  <p:sldIdLst>
    <p:sldId id="257" r:id="rId24"/>
    <p:sldId id="379" r:id="rId25"/>
    <p:sldId id="425" r:id="rId26"/>
    <p:sldId id="380" r:id="rId27"/>
    <p:sldId id="299" r:id="rId28"/>
    <p:sldId id="418" r:id="rId29"/>
    <p:sldId id="397" r:id="rId30"/>
    <p:sldId id="381" r:id="rId31"/>
    <p:sldId id="382" r:id="rId32"/>
    <p:sldId id="415" r:id="rId33"/>
    <p:sldId id="416" r:id="rId34"/>
    <p:sldId id="408" r:id="rId35"/>
    <p:sldId id="409" r:id="rId36"/>
    <p:sldId id="407" r:id="rId37"/>
    <p:sldId id="417" r:id="rId38"/>
    <p:sldId id="385" r:id="rId39"/>
    <p:sldId id="394" r:id="rId40"/>
    <p:sldId id="386" r:id="rId41"/>
    <p:sldId id="389" r:id="rId42"/>
    <p:sldId id="395" r:id="rId43"/>
    <p:sldId id="390" r:id="rId44"/>
    <p:sldId id="391" r:id="rId45"/>
    <p:sldId id="393" r:id="rId46"/>
    <p:sldId id="396" r:id="rId47"/>
    <p:sldId id="403" r:id="rId48"/>
    <p:sldId id="405" r:id="rId49"/>
    <p:sldId id="411" r:id="rId50"/>
    <p:sldId id="413" r:id="rId51"/>
    <p:sldId id="412" r:id="rId52"/>
    <p:sldId id="414" r:id="rId53"/>
    <p:sldId id="419" r:id="rId54"/>
    <p:sldId id="350" r:id="rId55"/>
    <p:sldId id="276" r:id="rId56"/>
    <p:sldId id="420" r:id="rId57"/>
    <p:sldId id="421" r:id="rId58"/>
    <p:sldId id="297" r:id="rId59"/>
    <p:sldId id="337" r:id="rId60"/>
    <p:sldId id="263" r:id="rId61"/>
    <p:sldId id="365" r:id="rId62"/>
    <p:sldId id="313" r:id="rId63"/>
    <p:sldId id="301" r:id="rId64"/>
    <p:sldId id="298" r:id="rId65"/>
    <p:sldId id="366" r:id="rId66"/>
    <p:sldId id="300" r:id="rId67"/>
    <p:sldId id="374" r:id="rId68"/>
    <p:sldId id="375" r:id="rId69"/>
    <p:sldId id="410" r:id="rId70"/>
    <p:sldId id="302" r:id="rId71"/>
    <p:sldId id="371" r:id="rId72"/>
    <p:sldId id="346" r:id="rId73"/>
    <p:sldId id="368" r:id="rId74"/>
    <p:sldId id="422" r:id="rId75"/>
    <p:sldId id="327" r:id="rId76"/>
    <p:sldId id="367" r:id="rId77"/>
    <p:sldId id="317" r:id="rId78"/>
    <p:sldId id="324" r:id="rId79"/>
    <p:sldId id="271" r:id="rId80"/>
    <p:sldId id="315" r:id="rId81"/>
    <p:sldId id="364" r:id="rId82"/>
    <p:sldId id="288" r:id="rId83"/>
    <p:sldId id="432" r:id="rId84"/>
    <p:sldId id="259" r:id="rId85"/>
    <p:sldId id="423" r:id="rId86"/>
    <p:sldId id="272" r:id="rId87"/>
    <p:sldId id="424" r:id="rId88"/>
    <p:sldId id="339" r:id="rId89"/>
    <p:sldId id="311" r:id="rId90"/>
    <p:sldId id="269" r:id="rId91"/>
    <p:sldId id="344" r:id="rId92"/>
    <p:sldId id="340" r:id="rId93"/>
    <p:sldId id="342" r:id="rId94"/>
    <p:sldId id="323" r:id="rId95"/>
    <p:sldId id="309" r:id="rId96"/>
    <p:sldId id="345" r:id="rId97"/>
    <p:sldId id="310" r:id="rId98"/>
    <p:sldId id="356" r:id="rId99"/>
    <p:sldId id="357" r:id="rId100"/>
    <p:sldId id="328" r:id="rId101"/>
    <p:sldId id="426" r:id="rId102"/>
    <p:sldId id="329" r:id="rId103"/>
    <p:sldId id="266" r:id="rId104"/>
    <p:sldId id="434" r:id="rId10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AD9"/>
    <a:srgbClr val="7FA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00" autoAdjust="0"/>
  </p:normalViewPr>
  <p:slideViewPr>
    <p:cSldViewPr snapToGrid="0" snapToObjects="1">
      <p:cViewPr>
        <p:scale>
          <a:sx n="90" d="100"/>
          <a:sy n="90" d="100"/>
        </p:scale>
        <p:origin x="-798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102" Type="http://schemas.openxmlformats.org/officeDocument/2006/relationships/slide" Target="slides/slide79.xml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103" Type="http://schemas.openxmlformats.org/officeDocument/2006/relationships/slide" Target="slides/slide80.xml"/><Relationship Id="rId108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theme" Target="theme/theme1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AB703-1E36-47B6-BC87-3BE666C35090}" type="datetimeFigureOut">
              <a:rPr lang="en-GB" smtClean="0"/>
              <a:t>25/04/2013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1C2A5-6AB6-4C66-9C31-21611580F1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5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B1B77-D1D3-4340-8C7E-4E8EA2719F6D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031086-E8B2-414F-B642-AD7AA0FF73A4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B1B77-D1D3-4340-8C7E-4E8EA2719F6D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A310E-10AF-4AB0-A3F4-E28C1C5BEFBE}" type="slidenum">
              <a:rPr lang="en-US"/>
              <a:pPr/>
              <a:t>37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4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66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74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701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121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313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409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139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541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722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227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348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147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025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524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238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623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405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5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617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982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2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27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108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023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8881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87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96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123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591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14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118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52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813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080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910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068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617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26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519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975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928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52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82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895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376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180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568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651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7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501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977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168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908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44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051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351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52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630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635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119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575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277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285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903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46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797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892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4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056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479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609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480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55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2993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360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42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926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237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179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370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23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268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108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770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898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063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79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657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054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603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0286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068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927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021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7081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269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6385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00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1211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404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0146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860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190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188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3007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102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707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774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8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6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7914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2297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4372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705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237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9983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777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9690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7270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25234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01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2139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856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293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723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098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12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9923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259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5234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837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95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7084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3152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9162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2960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486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0053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5222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8903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2196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44310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33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9257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813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788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429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5626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856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3761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2590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1751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13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67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0302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1362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3249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9630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35590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9079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360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406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96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3984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25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3012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5176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960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33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73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89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3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55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23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05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67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134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74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20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7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886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05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45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83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70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9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07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78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20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33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92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30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03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866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0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99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2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97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94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506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1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41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19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177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90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1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569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62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95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741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609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358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401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84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10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569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7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25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001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96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68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5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232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971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792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29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18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7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2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397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153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760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51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324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346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314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996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042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348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399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864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770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69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454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864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580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923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882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2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/>
              <a:t>4/25/2013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6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5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01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6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4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2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1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0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82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2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5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3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6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0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5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1">
                <a:lumMod val="60000"/>
                <a:lumOff val="40000"/>
              </a:schemeClr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6AADF150-FE69-AC46-9D8E-28B09AC94A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7"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1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1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7"/>
            <a:fld id="{210FE87D-628F-7B40-BE9C-EF2A055D8B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0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177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6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7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4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3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8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20943-7BD6-3C41-AD80-F19B6E109D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D8FF-4E28-AD44-A610-43B935A76C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79246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Bill Willis CERN Years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3100" dirty="0">
              <a:solidFill>
                <a:schemeClr val="bg1"/>
              </a:solidFill>
            </a:endParaRPr>
          </a:p>
        </p:txBody>
      </p:sp>
      <p:pic>
        <p:nvPicPr>
          <p:cNvPr id="4098" name="Picture 2" descr="\\cern.ch\dfs\Users\f\fabjan\Documents\My Pictures\wj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36" y="893082"/>
            <a:ext cx="2312007" cy="337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5214" y="4540435"/>
            <a:ext cx="734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            Personal reminiscences of </a:t>
            </a:r>
          </a:p>
          <a:p>
            <a:r>
              <a:rPr lang="en-GB" sz="3600" dirty="0" smtClean="0">
                <a:solidFill>
                  <a:schemeClr val="bg1"/>
                </a:solidFill>
              </a:rPr>
              <a:t>           Chris </a:t>
            </a:r>
            <a:r>
              <a:rPr lang="en-GB" sz="3600" dirty="0" err="1" smtClean="0">
                <a:solidFill>
                  <a:schemeClr val="bg1"/>
                </a:solidFill>
              </a:rPr>
              <a:t>Fabjan’s</a:t>
            </a:r>
            <a:r>
              <a:rPr lang="en-GB" sz="3600" dirty="0" smtClean="0">
                <a:solidFill>
                  <a:schemeClr val="bg1"/>
                </a:solidFill>
              </a:rPr>
              <a:t> Golden Years</a:t>
            </a:r>
          </a:p>
          <a:p>
            <a:endParaRPr lang="en-GB" sz="3600" dirty="0" smtClean="0">
              <a:solidFill>
                <a:schemeClr val="bg1"/>
              </a:solidFill>
            </a:endParaRPr>
          </a:p>
          <a:p>
            <a:r>
              <a:rPr lang="en-GB" sz="2400" dirty="0" smtClean="0"/>
              <a:t>                   Willis Symposium, BNL April 26</a:t>
            </a:r>
            <a:r>
              <a:rPr lang="en-GB" sz="2400" baseline="30000" dirty="0" smtClean="0"/>
              <a:t>th</a:t>
            </a:r>
            <a:r>
              <a:rPr lang="en-GB" sz="2400" dirty="0" smtClean="0"/>
              <a:t>, 2013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37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4" y="-1081805"/>
            <a:ext cx="6126394" cy="36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536" y="2479825"/>
            <a:ext cx="6528835" cy="43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89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Next challenge: electron identification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903" y="1402305"/>
            <a:ext cx="8386549" cy="5025789"/>
          </a:xfrm>
        </p:spPr>
        <p:txBody>
          <a:bodyPr>
            <a:normAutofit fontScale="85000" lnSpcReduction="20000"/>
          </a:bodyPr>
          <a:lstStyle/>
          <a:p>
            <a:r>
              <a:rPr lang="fr-CH" dirty="0" err="1" smtClean="0"/>
              <a:t>At</a:t>
            </a:r>
            <a:r>
              <a:rPr lang="fr-CH" dirty="0" smtClean="0"/>
              <a:t> the time: a </a:t>
            </a:r>
            <a:r>
              <a:rPr lang="fr-CH" dirty="0" err="1" smtClean="0"/>
              <a:t>dramatic</a:t>
            </a:r>
            <a:r>
              <a:rPr lang="fr-CH" dirty="0" smtClean="0"/>
              <a:t> </a:t>
            </a:r>
            <a:r>
              <a:rPr lang="fr-CH" dirty="0" err="1" smtClean="0"/>
              <a:t>choice</a:t>
            </a:r>
            <a:r>
              <a:rPr lang="fr-CH" dirty="0" smtClean="0"/>
              <a:t>:</a:t>
            </a:r>
          </a:p>
          <a:p>
            <a:pPr lvl="1"/>
            <a:r>
              <a:rPr lang="fr-CH" dirty="0" smtClean="0"/>
              <a:t>Transition radiation detectors: </a:t>
            </a:r>
            <a:r>
              <a:rPr lang="fr-CH" dirty="0" err="1" smtClean="0"/>
              <a:t>only</a:t>
            </a:r>
            <a:r>
              <a:rPr lang="fr-CH" dirty="0" smtClean="0"/>
              <a:t> option for 4</a:t>
            </a:r>
            <a:r>
              <a:rPr lang="el-GR" dirty="0" smtClean="0"/>
              <a:t>π</a:t>
            </a:r>
            <a:r>
              <a:rPr lang="fr-CH" dirty="0" smtClean="0"/>
              <a:t> </a:t>
            </a:r>
            <a:r>
              <a:rPr lang="fr-CH" dirty="0" err="1" smtClean="0"/>
              <a:t>coverage</a:t>
            </a:r>
            <a:endParaRPr lang="fr-CH" dirty="0" smtClean="0"/>
          </a:p>
          <a:p>
            <a:pPr lvl="2"/>
            <a:r>
              <a:rPr lang="fr-CH" dirty="0" err="1" smtClean="0"/>
              <a:t>Experimentally</a:t>
            </a:r>
            <a:r>
              <a:rPr lang="fr-CH" dirty="0" smtClean="0"/>
              <a:t> </a:t>
            </a:r>
            <a:r>
              <a:rPr lang="fr-CH" dirty="0" err="1" smtClean="0"/>
              <a:t>barely</a:t>
            </a:r>
            <a:r>
              <a:rPr lang="fr-CH" dirty="0" smtClean="0"/>
              <a:t> </a:t>
            </a:r>
            <a:r>
              <a:rPr lang="fr-CH" dirty="0" err="1" smtClean="0"/>
              <a:t>established</a:t>
            </a:r>
            <a:endParaRPr lang="fr-CH" dirty="0" smtClean="0"/>
          </a:p>
          <a:p>
            <a:pPr lvl="2"/>
            <a:r>
              <a:rPr lang="fr-CH" dirty="0" smtClean="0"/>
              <a:t>Never </a:t>
            </a:r>
            <a:r>
              <a:rPr lang="fr-CH" dirty="0" err="1" smtClean="0"/>
              <a:t>used</a:t>
            </a:r>
            <a:r>
              <a:rPr lang="fr-CH" dirty="0" smtClean="0"/>
              <a:t> in a </a:t>
            </a:r>
            <a:r>
              <a:rPr lang="fr-CH" dirty="0" err="1" smtClean="0"/>
              <a:t>particle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  <a:r>
              <a:rPr lang="fr-CH" dirty="0" err="1" smtClean="0"/>
              <a:t>experiment</a:t>
            </a:r>
            <a:endParaRPr lang="fr-CH" dirty="0"/>
          </a:p>
          <a:p>
            <a:r>
              <a:rPr lang="fr-CH" dirty="0" err="1" smtClean="0"/>
              <a:t>Unperturbed</a:t>
            </a:r>
            <a:r>
              <a:rPr lang="fr-CH" dirty="0" smtClean="0"/>
              <a:t>, Bill </a:t>
            </a:r>
            <a:r>
              <a:rPr lang="fr-CH" dirty="0" err="1" smtClean="0"/>
              <a:t>concludes</a:t>
            </a:r>
            <a:r>
              <a:rPr lang="fr-CH" dirty="0" smtClean="0"/>
              <a:t>: </a:t>
            </a:r>
            <a:r>
              <a:rPr lang="fr-CH" dirty="0" err="1" smtClean="0"/>
              <a:t>this</a:t>
            </a:r>
            <a:r>
              <a:rPr lang="fr-CH" dirty="0" smtClean="0"/>
              <a:t> must </a:t>
            </a:r>
            <a:r>
              <a:rPr lang="fr-CH" dirty="0" err="1" smtClean="0"/>
              <a:t>work</a:t>
            </a:r>
            <a:r>
              <a:rPr lang="fr-CH" dirty="0" smtClean="0"/>
              <a:t>, </a:t>
            </a:r>
            <a:r>
              <a:rPr lang="fr-CH" dirty="0" err="1" smtClean="0"/>
              <a:t>provided</a:t>
            </a:r>
            <a:endParaRPr lang="fr-CH" dirty="0" smtClean="0"/>
          </a:p>
          <a:p>
            <a:r>
              <a:rPr lang="fr-CH" dirty="0" smtClean="0"/>
              <a:t>Insight #2: </a:t>
            </a:r>
          </a:p>
          <a:p>
            <a:pPr lvl="1"/>
            <a:r>
              <a:rPr lang="fr-CH" dirty="0" smtClean="0"/>
              <a:t>Use </a:t>
            </a:r>
            <a:r>
              <a:rPr lang="fr-CH" dirty="0" err="1" smtClean="0"/>
              <a:t>thin</a:t>
            </a:r>
            <a:r>
              <a:rPr lang="fr-CH" dirty="0" smtClean="0"/>
              <a:t> (1 mil </a:t>
            </a:r>
            <a:r>
              <a:rPr lang="fr-CH" dirty="0" err="1" smtClean="0"/>
              <a:t>thickness</a:t>
            </a:r>
            <a:r>
              <a:rPr lang="fr-CH" dirty="0" smtClean="0"/>
              <a:t>) Lithium foils as </a:t>
            </a:r>
            <a:r>
              <a:rPr lang="fr-CH" dirty="0" err="1" smtClean="0"/>
              <a:t>radiator</a:t>
            </a:r>
            <a:endParaRPr lang="fr-CH" dirty="0" smtClean="0"/>
          </a:p>
          <a:p>
            <a:pPr lvl="1"/>
            <a:r>
              <a:rPr lang="fr-CH" dirty="0" err="1" smtClean="0"/>
              <a:t>Develop</a:t>
            </a:r>
            <a:r>
              <a:rPr lang="fr-CH" dirty="0" smtClean="0"/>
              <a:t> 2D </a:t>
            </a:r>
            <a:r>
              <a:rPr lang="fr-CH" dirty="0" err="1" smtClean="0"/>
              <a:t>readout</a:t>
            </a:r>
            <a:r>
              <a:rPr lang="fr-CH" dirty="0" smtClean="0"/>
              <a:t> </a:t>
            </a:r>
            <a:r>
              <a:rPr lang="fr-CH" dirty="0" err="1" smtClean="0"/>
              <a:t>chambers</a:t>
            </a:r>
            <a:r>
              <a:rPr lang="fr-CH" dirty="0" smtClean="0"/>
              <a:t> </a:t>
            </a:r>
            <a:r>
              <a:rPr lang="fr-CH" dirty="0" err="1" smtClean="0"/>
              <a:t>using</a:t>
            </a:r>
            <a:r>
              <a:rPr lang="fr-CH" dirty="0" smtClean="0"/>
              <a:t> </a:t>
            </a:r>
            <a:r>
              <a:rPr lang="fr-CH" dirty="0" err="1" smtClean="0"/>
              <a:t>Xenon</a:t>
            </a:r>
            <a:r>
              <a:rPr lang="fr-CH" dirty="0" smtClean="0"/>
              <a:t> </a:t>
            </a:r>
            <a:r>
              <a:rPr lang="fr-CH" dirty="0" err="1" smtClean="0"/>
              <a:t>gas</a:t>
            </a:r>
            <a:r>
              <a:rPr lang="fr-CH" dirty="0" smtClean="0"/>
              <a:t> as absorber</a:t>
            </a:r>
          </a:p>
          <a:p>
            <a:pPr marL="514346" indent="-457200"/>
            <a:r>
              <a:rPr lang="fr-CH" dirty="0" err="1" smtClean="0"/>
              <a:t>Required</a:t>
            </a:r>
            <a:r>
              <a:rPr lang="fr-CH" dirty="0" smtClean="0"/>
              <a:t> construction of a dry </a:t>
            </a:r>
            <a:r>
              <a:rPr lang="fr-CH" dirty="0" err="1" smtClean="0"/>
              <a:t>lab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1 % </a:t>
            </a:r>
            <a:r>
              <a:rPr lang="fr-CH" dirty="0" err="1" smtClean="0"/>
              <a:t>humidity</a:t>
            </a:r>
            <a:r>
              <a:rPr lang="fr-CH" dirty="0" smtClean="0"/>
              <a:t>…</a:t>
            </a:r>
          </a:p>
          <a:p>
            <a:pPr marL="514346" indent="-457200"/>
            <a:r>
              <a:rPr lang="fr-CH" dirty="0" smtClean="0"/>
              <a:t>CERN </a:t>
            </a:r>
            <a:r>
              <a:rPr lang="fr-CH" dirty="0" err="1" smtClean="0"/>
              <a:t>Safety</a:t>
            </a:r>
            <a:r>
              <a:rPr lang="fr-CH" dirty="0" smtClean="0"/>
              <a:t>: </a:t>
            </a:r>
            <a:r>
              <a:rPr lang="fr-CH" dirty="0" err="1" smtClean="0"/>
              <a:t>what</a:t>
            </a:r>
            <a:r>
              <a:rPr lang="fr-CH" dirty="0" smtClean="0"/>
              <a:t> about </a:t>
            </a:r>
            <a:r>
              <a:rPr lang="fr-CH" dirty="0" err="1" smtClean="0"/>
              <a:t>health</a:t>
            </a:r>
            <a:r>
              <a:rPr lang="fr-CH" dirty="0" smtClean="0"/>
              <a:t> </a:t>
            </a:r>
            <a:r>
              <a:rPr lang="fr-CH" dirty="0" err="1" smtClean="0"/>
              <a:t>effects</a:t>
            </a:r>
            <a:r>
              <a:rPr lang="fr-CH" dirty="0" smtClean="0"/>
              <a:t>?</a:t>
            </a:r>
          </a:p>
          <a:p>
            <a:pPr marL="514346" indent="-457200"/>
            <a:r>
              <a:rPr lang="fr-CH" dirty="0" smtClean="0"/>
              <a:t>Dave </a:t>
            </a:r>
            <a:r>
              <a:rPr lang="fr-CH" dirty="0" err="1" smtClean="0"/>
              <a:t>Rahm</a:t>
            </a:r>
            <a:r>
              <a:rPr lang="fr-CH" dirty="0" smtClean="0"/>
              <a:t> </a:t>
            </a:r>
            <a:r>
              <a:rPr lang="fr-CH" dirty="0" err="1" smtClean="0"/>
              <a:t>provides</a:t>
            </a:r>
            <a:r>
              <a:rPr lang="fr-CH" dirty="0" smtClean="0"/>
              <a:t> the (</a:t>
            </a:r>
            <a:r>
              <a:rPr lang="fr-CH" dirty="0" err="1" smtClean="0"/>
              <a:t>unconventional</a:t>
            </a:r>
            <a:r>
              <a:rPr lang="fr-CH" dirty="0" smtClean="0"/>
              <a:t>) </a:t>
            </a:r>
            <a:r>
              <a:rPr lang="fr-CH" dirty="0" err="1" smtClean="0"/>
              <a:t>answer</a:t>
            </a:r>
            <a:r>
              <a:rPr lang="fr-CH" dirty="0" smtClean="0"/>
              <a:t>:</a:t>
            </a:r>
          </a:p>
          <a:p>
            <a:pPr marL="914376" lvl="1" indent="-457200"/>
            <a:r>
              <a:rPr lang="fr-CH" dirty="0" err="1" smtClean="0"/>
              <a:t>According</a:t>
            </a:r>
            <a:r>
              <a:rPr lang="fr-CH" dirty="0" smtClean="0"/>
              <a:t> to the US Air Force: </a:t>
            </a:r>
            <a:r>
              <a:rPr lang="fr-CH" dirty="0" err="1" smtClean="0"/>
              <a:t>working</a:t>
            </a:r>
            <a:r>
              <a:rPr lang="fr-CH" dirty="0" smtClean="0"/>
              <a:t> in dry </a:t>
            </a:r>
            <a:r>
              <a:rPr lang="fr-CH" dirty="0" err="1" smtClean="0"/>
              <a:t>atmosphere</a:t>
            </a:r>
            <a:r>
              <a:rPr lang="fr-CH" dirty="0" smtClean="0"/>
              <a:t> </a:t>
            </a:r>
            <a:r>
              <a:rPr lang="fr-CH" dirty="0" err="1" smtClean="0"/>
              <a:t>increases</a:t>
            </a:r>
            <a:r>
              <a:rPr lang="fr-CH" dirty="0" smtClean="0"/>
              <a:t> </a:t>
            </a:r>
            <a:r>
              <a:rPr lang="fr-CH" dirty="0" err="1" smtClean="0"/>
              <a:t>productivity</a:t>
            </a:r>
            <a:r>
              <a:rPr lang="fr-CH" dirty="0" smtClean="0"/>
              <a:t>…</a:t>
            </a:r>
          </a:p>
          <a:p>
            <a:pPr marL="514346" indent="-457200"/>
            <a:endParaRPr lang="fr-CH" dirty="0"/>
          </a:p>
          <a:p>
            <a:pPr lvl="2"/>
            <a:endParaRPr lang="fr-CH" dirty="0" smtClean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509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H" sz="3600" dirty="0" err="1" smtClean="0"/>
              <a:t>Revolution</a:t>
            </a:r>
            <a:r>
              <a:rPr lang="fr-CH" sz="3600" dirty="0" smtClean="0"/>
              <a:t> in </a:t>
            </a:r>
            <a:r>
              <a:rPr lang="fr-CH" sz="3600" dirty="0" err="1" smtClean="0"/>
              <a:t>Experimentation</a:t>
            </a:r>
            <a:r>
              <a:rPr lang="fr-CH" sz="3600" dirty="0" smtClean="0"/>
              <a:t>: </a:t>
            </a:r>
            <a:r>
              <a:rPr lang="fr-CH" sz="3600" dirty="0" err="1" smtClean="0"/>
              <a:t>constructing</a:t>
            </a:r>
            <a:r>
              <a:rPr lang="fr-CH" sz="3600" dirty="0" smtClean="0"/>
              <a:t> the  Lithium foil TR </a:t>
            </a:r>
            <a:r>
              <a:rPr lang="fr-CH" sz="3600" dirty="0" err="1" smtClean="0"/>
              <a:t>radiators</a:t>
            </a:r>
            <a:endParaRPr lang="en-GB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5" y="1213382"/>
            <a:ext cx="7991235" cy="586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27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/>
          </a:bodyPr>
          <a:lstStyle/>
          <a:p>
            <a:r>
              <a:rPr lang="fr-CH" sz="3600" dirty="0" err="1" smtClean="0"/>
              <a:t>Revolution</a:t>
            </a:r>
            <a:r>
              <a:rPr lang="fr-CH" sz="3600" dirty="0" smtClean="0"/>
              <a:t> in </a:t>
            </a:r>
            <a:r>
              <a:rPr lang="fr-CH" sz="3600" dirty="0" err="1" smtClean="0"/>
              <a:t>Experimentation</a:t>
            </a:r>
            <a:endParaRPr lang="en-GB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93" y="0"/>
            <a:ext cx="6074133" cy="699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10392" y="0"/>
            <a:ext cx="9238617" cy="1213382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Guy Dubois-Dauphin constructed almost single-handedly the  many radiator ‘bricks’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/>
          </a:bodyPr>
          <a:lstStyle/>
          <a:p>
            <a:r>
              <a:rPr lang="fr-CH" sz="3600" dirty="0" err="1" smtClean="0"/>
              <a:t>Revolution</a:t>
            </a:r>
            <a:r>
              <a:rPr lang="fr-CH" sz="3600" dirty="0" smtClean="0"/>
              <a:t> in </a:t>
            </a:r>
            <a:r>
              <a:rPr lang="fr-CH" sz="3600" dirty="0" err="1" smtClean="0"/>
              <a:t>Experimentation</a:t>
            </a:r>
            <a:endParaRPr lang="en-GB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5" y="39675"/>
            <a:ext cx="5801330" cy="674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759" y="-47860"/>
            <a:ext cx="9144000" cy="1056853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Four bricks have just been fabricated and placed into 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a TRD box, half-filled with the Lithium-bricks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4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433518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TRD: Li-Radiator + </a:t>
            </a:r>
            <a:r>
              <a:rPr lang="en-US" dirty="0" err="1" smtClean="0">
                <a:solidFill>
                  <a:schemeClr val="bg1"/>
                </a:solidFill>
              </a:rPr>
              <a:t>Xe</a:t>
            </a:r>
            <a:r>
              <a:rPr lang="en-US" dirty="0" smtClean="0">
                <a:solidFill>
                  <a:schemeClr val="bg1"/>
                </a:solidFill>
              </a:rPr>
              <a:t>- filled linear MWPC’s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>with Charge division readout (another </a:t>
            </a:r>
            <a:r>
              <a:rPr lang="en-US" dirty="0" err="1" smtClean="0">
                <a:solidFill>
                  <a:schemeClr val="bg1"/>
                </a:solidFill>
              </a:rPr>
              <a:t>Radeka</a:t>
            </a:r>
            <a:r>
              <a:rPr lang="en-US" dirty="0" smtClean="0">
                <a:solidFill>
                  <a:schemeClr val="bg1"/>
                </a:solidFill>
              </a:rPr>
              <a:t> first)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42" y="1844698"/>
            <a:ext cx="7986132" cy="504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2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CWF </a:t>
            </a:r>
            <a:r>
              <a:rPr lang="en-GB" sz="3600" dirty="0" smtClean="0"/>
              <a:t>learned a </a:t>
            </a:r>
            <a:r>
              <a:rPr lang="en-GB" sz="3600" dirty="0"/>
              <a:t>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545"/>
            <a:ext cx="8229600" cy="4525963"/>
          </a:xfrm>
        </p:spPr>
        <p:txBody>
          <a:bodyPr>
            <a:normAutofit/>
          </a:bodyPr>
          <a:lstStyle/>
          <a:p>
            <a:endParaRPr lang="fr-CH" dirty="0" smtClean="0"/>
          </a:p>
          <a:p>
            <a:endParaRPr lang="fr-CH" dirty="0"/>
          </a:p>
          <a:p>
            <a:r>
              <a:rPr lang="fr-CH" dirty="0" smtClean="0"/>
              <a:t>There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always</a:t>
            </a:r>
            <a:r>
              <a:rPr lang="fr-CH" dirty="0" smtClean="0"/>
              <a:t> a solution</a:t>
            </a:r>
          </a:p>
          <a:p>
            <a:endParaRPr lang="fr-CH" dirty="0"/>
          </a:p>
          <a:p>
            <a:r>
              <a:rPr lang="fr-CH" dirty="0" smtClean="0"/>
              <a:t>Nature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subtle</a:t>
            </a:r>
            <a:r>
              <a:rPr lang="fr-CH" dirty="0" smtClean="0"/>
              <a:t>, but </a:t>
            </a:r>
          </a:p>
          <a:p>
            <a:pPr marL="0" indent="0">
              <a:buNone/>
            </a:pPr>
            <a:r>
              <a:rPr lang="fr-CH" dirty="0"/>
              <a:t> </a:t>
            </a:r>
            <a:r>
              <a:rPr lang="fr-CH" dirty="0" smtClean="0"/>
              <a:t>                        </a:t>
            </a:r>
            <a:r>
              <a:rPr lang="fr-CH" dirty="0" err="1" smtClean="0"/>
              <a:t>kind</a:t>
            </a:r>
            <a:r>
              <a:rPr lang="fr-CH" dirty="0" smtClean="0"/>
              <a:t> to the </a:t>
            </a:r>
            <a:r>
              <a:rPr lang="fr-CH" dirty="0" err="1" smtClean="0"/>
              <a:t>thoughtful</a:t>
            </a:r>
            <a:r>
              <a:rPr lang="fr-CH" dirty="0" smtClean="0"/>
              <a:t> </a:t>
            </a:r>
            <a:r>
              <a:rPr lang="fr-CH" dirty="0" err="1" smtClean="0"/>
              <a:t>mind</a:t>
            </a:r>
            <a:endParaRPr lang="fr-CH" dirty="0" smtClean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870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1577" y="10430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1974: Lepton pairs: emerging ISR frontier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872837"/>
            <a:ext cx="8436986" cy="590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44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92521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R806T: work in progress: early days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 descr="\\cern.ch\dfs\Users\f\fabjan\Desktop\R806T_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44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From Bill’s notes: its so simple…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3" y="767583"/>
            <a:ext cx="4667227" cy="609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22882" y="767583"/>
            <a:ext cx="3033192" cy="30452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Flow diagram of Liquid Nitrogen and Argon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/>
          </a:bodyPr>
          <a:lstStyle/>
          <a:p>
            <a:r>
              <a:rPr lang="fr-CH" sz="3600" dirty="0" err="1" smtClean="0"/>
              <a:t>Where</a:t>
            </a:r>
            <a:r>
              <a:rPr lang="fr-CH" sz="3600" dirty="0" smtClean="0"/>
              <a:t> </a:t>
            </a:r>
            <a:r>
              <a:rPr lang="fr-CH" sz="3600" dirty="0" err="1" smtClean="0"/>
              <a:t>it</a:t>
            </a:r>
            <a:r>
              <a:rPr lang="fr-CH" sz="3600" dirty="0" smtClean="0"/>
              <a:t> all </a:t>
            </a:r>
            <a:r>
              <a:rPr lang="fr-CH" sz="3600" dirty="0" err="1" smtClean="0"/>
              <a:t>began</a:t>
            </a:r>
            <a:r>
              <a:rPr lang="fr-CH" sz="3600" dirty="0" smtClean="0"/>
              <a:t>: the </a:t>
            </a:r>
            <a:r>
              <a:rPr lang="fr-CH" sz="3600" dirty="0" err="1" smtClean="0"/>
              <a:t>Impactometer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545"/>
            <a:ext cx="8229600" cy="4525963"/>
          </a:xfrm>
        </p:spPr>
        <p:txBody>
          <a:bodyPr>
            <a:normAutofit/>
          </a:bodyPr>
          <a:lstStyle/>
          <a:p>
            <a:r>
              <a:rPr lang="fr-CH" dirty="0" smtClean="0"/>
              <a:t>A new Vision in </a:t>
            </a:r>
            <a:r>
              <a:rPr lang="fr-CH" dirty="0" err="1" smtClean="0"/>
              <a:t>Physics</a:t>
            </a:r>
            <a:r>
              <a:rPr lang="fr-CH" dirty="0" smtClean="0"/>
              <a:t> </a:t>
            </a:r>
          </a:p>
          <a:p>
            <a:pPr lvl="1"/>
            <a:r>
              <a:rPr lang="fr-CH" dirty="0" smtClean="0"/>
              <a:t> </a:t>
            </a:r>
            <a:r>
              <a:rPr lang="fr-CH" dirty="0" err="1" smtClean="0"/>
              <a:t>search</a:t>
            </a:r>
            <a:r>
              <a:rPr lang="fr-CH" dirty="0" smtClean="0"/>
              <a:t> for and </a:t>
            </a:r>
            <a:r>
              <a:rPr lang="fr-CH" dirty="0" err="1" smtClean="0"/>
              <a:t>study</a:t>
            </a:r>
            <a:r>
              <a:rPr lang="fr-CH" dirty="0" smtClean="0"/>
              <a:t> </a:t>
            </a:r>
            <a:r>
              <a:rPr lang="fr-CH" dirty="0" err="1" smtClean="0"/>
              <a:t>charged</a:t>
            </a:r>
            <a:r>
              <a:rPr lang="fr-CH" dirty="0" smtClean="0"/>
              <a:t> leptons</a:t>
            </a:r>
          </a:p>
          <a:p>
            <a:pPr lvl="1"/>
            <a:r>
              <a:rPr lang="fr-CH" dirty="0" smtClean="0"/>
              <a:t> </a:t>
            </a:r>
            <a:r>
              <a:rPr lang="fr-CH" dirty="0" err="1"/>
              <a:t>search</a:t>
            </a:r>
            <a:r>
              <a:rPr lang="fr-CH" dirty="0"/>
              <a:t> for and </a:t>
            </a:r>
            <a:r>
              <a:rPr lang="fr-CH" dirty="0" err="1"/>
              <a:t>study</a:t>
            </a:r>
            <a:r>
              <a:rPr lang="fr-CH" dirty="0"/>
              <a:t> neutrinos</a:t>
            </a:r>
            <a:endParaRPr lang="fr-CH" dirty="0" smtClean="0"/>
          </a:p>
          <a:p>
            <a:pPr lvl="1"/>
            <a:r>
              <a:rPr lang="fr-CH" dirty="0" smtClean="0"/>
              <a:t> </a:t>
            </a:r>
            <a:r>
              <a:rPr lang="fr-CH" dirty="0" err="1" smtClean="0"/>
              <a:t>emphasis</a:t>
            </a:r>
            <a:r>
              <a:rPr lang="fr-CH" dirty="0" smtClean="0"/>
              <a:t> on </a:t>
            </a:r>
            <a:r>
              <a:rPr lang="fr-CH" dirty="0" err="1" smtClean="0"/>
              <a:t>complete</a:t>
            </a:r>
            <a:r>
              <a:rPr lang="fr-CH" dirty="0" smtClean="0"/>
              <a:t> </a:t>
            </a:r>
            <a:r>
              <a:rPr lang="fr-CH" dirty="0" err="1" smtClean="0"/>
              <a:t>event</a:t>
            </a:r>
            <a:r>
              <a:rPr lang="fr-CH" dirty="0" smtClean="0"/>
              <a:t> information</a:t>
            </a:r>
          </a:p>
          <a:p>
            <a:r>
              <a:rPr lang="fr-CH" dirty="0" err="1" smtClean="0"/>
              <a:t>Required</a:t>
            </a:r>
            <a:r>
              <a:rPr lang="fr-CH" dirty="0" smtClean="0"/>
              <a:t> a </a:t>
            </a:r>
            <a:r>
              <a:rPr lang="fr-CH" dirty="0" err="1" smtClean="0"/>
              <a:t>revolution</a:t>
            </a:r>
            <a:r>
              <a:rPr lang="fr-CH" dirty="0" smtClean="0"/>
              <a:t> in </a:t>
            </a:r>
            <a:r>
              <a:rPr lang="fr-CH" dirty="0" err="1" smtClean="0"/>
              <a:t>experimentation</a:t>
            </a:r>
            <a:endParaRPr lang="fr-CH" dirty="0" smtClean="0"/>
          </a:p>
          <a:p>
            <a:r>
              <a:rPr lang="fr-CH" dirty="0" smtClean="0"/>
              <a:t>Vision and </a:t>
            </a:r>
            <a:r>
              <a:rPr lang="fr-CH" dirty="0" err="1" smtClean="0"/>
              <a:t>revolution</a:t>
            </a:r>
            <a:r>
              <a:rPr lang="fr-CH" dirty="0" smtClean="0"/>
              <a:t> </a:t>
            </a:r>
            <a:r>
              <a:rPr lang="fr-CH" dirty="0" err="1" smtClean="0"/>
              <a:t>implemented</a:t>
            </a:r>
            <a:r>
              <a:rPr lang="fr-CH" dirty="0" smtClean="0"/>
              <a:t> </a:t>
            </a:r>
            <a:r>
              <a:rPr lang="fr-CH" dirty="0" err="1" smtClean="0"/>
              <a:t>at</a:t>
            </a:r>
            <a:r>
              <a:rPr lang="fr-CH" dirty="0" smtClean="0"/>
              <a:t> CERN </a:t>
            </a:r>
            <a:r>
              <a:rPr lang="fr-CH" dirty="0" err="1" smtClean="0"/>
              <a:t>from</a:t>
            </a:r>
            <a:r>
              <a:rPr lang="fr-CH" dirty="0"/>
              <a:t> </a:t>
            </a:r>
            <a:r>
              <a:rPr lang="fr-CH" dirty="0" smtClean="0"/>
              <a:t>1973 </a:t>
            </a:r>
            <a:r>
              <a:rPr lang="fr-CH" dirty="0" err="1" smtClean="0"/>
              <a:t>onwards</a:t>
            </a:r>
            <a:r>
              <a:rPr lang="fr-CH" dirty="0" smtClean="0"/>
              <a:t> </a:t>
            </a:r>
            <a:endParaRPr lang="fr-CH" dirty="0"/>
          </a:p>
        </p:txBody>
      </p:sp>
      <p:sp>
        <p:nvSpPr>
          <p:cNvPr id="4" name="Rectangle 3"/>
          <p:cNvSpPr/>
          <p:nvPr/>
        </p:nvSpPr>
        <p:spPr>
          <a:xfrm rot="11400000">
            <a:off x="447963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81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first of several extensions of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R806 T ( T…Test)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2" y="838199"/>
            <a:ext cx="8083787" cy="602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0185" y="1869743"/>
            <a:ext cx="3029803" cy="114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48106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7719" y="1214651"/>
            <a:ext cx="267169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prstClr val="white"/>
                </a:solidFill>
              </a:rPr>
              <a:t>May 1976</a:t>
            </a:r>
          </a:p>
          <a:p>
            <a:endParaRPr lang="en-GB" sz="2800" dirty="0" smtClean="0">
              <a:solidFill>
                <a:prstClr val="white"/>
              </a:solidFill>
            </a:endParaRPr>
          </a:p>
          <a:p>
            <a:r>
              <a:rPr lang="en-GB" sz="2800" dirty="0" smtClean="0">
                <a:solidFill>
                  <a:prstClr val="white"/>
                </a:solidFill>
              </a:rPr>
              <a:t>The quest for 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high statistics 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lepton pairs…</a:t>
            </a:r>
          </a:p>
          <a:p>
            <a:endParaRPr lang="en-GB" sz="2800" dirty="0">
              <a:solidFill>
                <a:prstClr val="white"/>
              </a:solidFill>
            </a:endParaRPr>
          </a:p>
          <a:p>
            <a:r>
              <a:rPr lang="en-GB" sz="2800" dirty="0" smtClean="0">
                <a:solidFill>
                  <a:prstClr val="white"/>
                </a:solidFill>
              </a:rPr>
              <a:t>It was in the air…</a:t>
            </a:r>
            <a:endParaRPr lang="en-GB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0"/>
            <a:ext cx="5553949" cy="684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6508" y="1105468"/>
            <a:ext cx="382139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prstClr val="white"/>
                </a:solidFill>
              </a:rPr>
              <a:t> Four Octants: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Workhorse of R806 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and in combination 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with R807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(on the drawing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Board)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the flexibility of the modular construction proved invaluable  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meeting the changing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physics priorities</a:t>
            </a:r>
          </a:p>
          <a:p>
            <a:endParaRPr lang="en-GB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         19761                  1976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fabjan\AppData\Local\Microsoft\Windows\Temporary Internet Files\Content.IE5\RCGPOFD5\7603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97" y="10431"/>
            <a:ext cx="6889086" cy="688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2116" y="1392072"/>
            <a:ext cx="22344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solidFill>
                  <a:prstClr val="white"/>
                </a:solidFill>
              </a:rPr>
              <a:t>Italo</a:t>
            </a:r>
            <a:r>
              <a:rPr lang="en-GB" sz="2000" dirty="0" smtClean="0">
                <a:solidFill>
                  <a:prstClr val="white"/>
                </a:solidFill>
              </a:rPr>
              <a:t> </a:t>
            </a:r>
            <a:r>
              <a:rPr lang="en-GB" sz="2000" dirty="0" err="1" smtClean="0">
                <a:solidFill>
                  <a:prstClr val="white"/>
                </a:solidFill>
              </a:rPr>
              <a:t>Manelli</a:t>
            </a:r>
            <a:r>
              <a:rPr lang="en-GB" sz="2000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With Yale graduate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student Christina</a:t>
            </a:r>
          </a:p>
          <a:p>
            <a:r>
              <a:rPr lang="en-GB" sz="2000" dirty="0" err="1" smtClean="0">
                <a:solidFill>
                  <a:prstClr val="white"/>
                </a:solidFill>
              </a:rPr>
              <a:t>Kourkoumelis</a:t>
            </a:r>
            <a:r>
              <a:rPr lang="en-GB" sz="2000" dirty="0" smtClean="0">
                <a:solidFill>
                  <a:prstClr val="white"/>
                </a:solidFill>
              </a:rPr>
              <a:t>, who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would become a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leader  of Greek 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particle physics.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The other Yale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student was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Andy  Lankford,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now a leader in </a:t>
            </a:r>
          </a:p>
          <a:p>
            <a:r>
              <a:rPr lang="en-GB" sz="2000" dirty="0" smtClean="0">
                <a:solidFill>
                  <a:prstClr val="white"/>
                </a:solidFill>
              </a:rPr>
              <a:t>ATLAS</a:t>
            </a:r>
          </a:p>
        </p:txBody>
      </p:sp>
    </p:spTree>
    <p:extLst>
      <p:ext uri="{BB962C8B-B14F-4D97-AF65-F5344CB8AC3E}">
        <p14:creationId xmlns:p14="http://schemas.microsoft.com/office/powerpoint/2010/main" val="2730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Five months after the FNAL discovery…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2" y="702461"/>
            <a:ext cx="6729224" cy="66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3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Meanwhile (1976): the quest for the ultimate ISR facility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903" y="1402305"/>
            <a:ext cx="8386549" cy="5025789"/>
          </a:xfrm>
        </p:spPr>
        <p:txBody>
          <a:bodyPr>
            <a:normAutofit/>
          </a:bodyPr>
          <a:lstStyle/>
          <a:p>
            <a:r>
              <a:rPr lang="fr-CH" dirty="0" err="1" smtClean="0"/>
              <a:t>At</a:t>
            </a:r>
            <a:r>
              <a:rPr lang="fr-CH" dirty="0" smtClean="0"/>
              <a:t> the time: </a:t>
            </a:r>
            <a:r>
              <a:rPr lang="fr-CH" dirty="0" err="1" smtClean="0"/>
              <a:t>two</a:t>
            </a:r>
            <a:r>
              <a:rPr lang="fr-CH" dirty="0" smtClean="0"/>
              <a:t> major </a:t>
            </a:r>
            <a:r>
              <a:rPr lang="fr-CH" dirty="0" err="1" smtClean="0"/>
              <a:t>facilities</a:t>
            </a:r>
            <a:r>
              <a:rPr lang="fr-CH" dirty="0" smtClean="0"/>
              <a:t> </a:t>
            </a:r>
            <a:r>
              <a:rPr lang="fr-CH" dirty="0" err="1" smtClean="0"/>
              <a:t>proposed</a:t>
            </a:r>
            <a:endParaRPr lang="fr-CH" dirty="0" smtClean="0"/>
          </a:p>
          <a:p>
            <a:pPr lvl="1"/>
            <a:r>
              <a:rPr lang="fr-CH" dirty="0" smtClean="0"/>
              <a:t>Large </a:t>
            </a:r>
            <a:r>
              <a:rPr lang="fr-CH" dirty="0" err="1" smtClean="0"/>
              <a:t>superconducting</a:t>
            </a:r>
            <a:r>
              <a:rPr lang="fr-CH" dirty="0" smtClean="0"/>
              <a:t>  </a:t>
            </a:r>
            <a:r>
              <a:rPr lang="fr-CH" dirty="0" err="1" smtClean="0"/>
              <a:t>aircore</a:t>
            </a:r>
            <a:r>
              <a:rPr lang="fr-CH" dirty="0" smtClean="0"/>
              <a:t> </a:t>
            </a:r>
            <a:r>
              <a:rPr lang="fr-CH" dirty="0" err="1" smtClean="0"/>
              <a:t>toroid</a:t>
            </a:r>
            <a:r>
              <a:rPr lang="fr-CH" dirty="0" smtClean="0"/>
              <a:t> </a:t>
            </a:r>
            <a:r>
              <a:rPr lang="fr-CH" dirty="0" err="1" smtClean="0"/>
              <a:t>magnet</a:t>
            </a:r>
            <a:r>
              <a:rPr lang="fr-CH" dirty="0" smtClean="0"/>
              <a:t>: </a:t>
            </a:r>
          </a:p>
          <a:p>
            <a:pPr marL="457176" lvl="1" indent="0">
              <a:buNone/>
            </a:pPr>
            <a:r>
              <a:rPr lang="fr-CH" dirty="0"/>
              <a:t> </a:t>
            </a:r>
            <a:r>
              <a:rPr lang="fr-CH" dirty="0" smtClean="0"/>
              <a:t>   </a:t>
            </a:r>
            <a:r>
              <a:rPr lang="fr-CH" dirty="0" err="1" smtClean="0"/>
              <a:t>led</a:t>
            </a:r>
            <a:r>
              <a:rPr lang="fr-CH" dirty="0" smtClean="0"/>
              <a:t> by A. </a:t>
            </a:r>
            <a:r>
              <a:rPr lang="fr-CH" dirty="0" err="1" smtClean="0"/>
              <a:t>Zichichi</a:t>
            </a:r>
            <a:endParaRPr lang="fr-CH" dirty="0" smtClean="0"/>
          </a:p>
          <a:p>
            <a:pPr lvl="1"/>
            <a:r>
              <a:rPr lang="fr-CH" dirty="0" smtClean="0"/>
              <a:t>Large, </a:t>
            </a:r>
            <a:r>
              <a:rPr lang="fr-CH" dirty="0" err="1" smtClean="0"/>
              <a:t>thin</a:t>
            </a:r>
            <a:r>
              <a:rPr lang="fr-CH" dirty="0" smtClean="0"/>
              <a:t> </a:t>
            </a:r>
            <a:r>
              <a:rPr lang="fr-CH" dirty="0" err="1" smtClean="0"/>
              <a:t>superconducting</a:t>
            </a:r>
            <a:r>
              <a:rPr lang="fr-CH" dirty="0" smtClean="0"/>
              <a:t>  </a:t>
            </a:r>
            <a:r>
              <a:rPr lang="fr-CH" dirty="0" err="1" smtClean="0"/>
              <a:t>solenoid</a:t>
            </a:r>
            <a:r>
              <a:rPr lang="fr-CH" dirty="0" smtClean="0"/>
              <a:t>: British-</a:t>
            </a:r>
            <a:r>
              <a:rPr lang="fr-CH" dirty="0" err="1" smtClean="0"/>
              <a:t>Scandinavian</a:t>
            </a:r>
            <a:r>
              <a:rPr lang="fr-CH" dirty="0" smtClean="0"/>
              <a:t> </a:t>
            </a:r>
            <a:r>
              <a:rPr lang="fr-CH" dirty="0" err="1" smtClean="0"/>
              <a:t>proposal</a:t>
            </a:r>
            <a:endParaRPr lang="fr-CH" dirty="0" smtClean="0"/>
          </a:p>
          <a:p>
            <a:pPr lvl="1"/>
            <a:endParaRPr lang="fr-CH" dirty="0" smtClean="0"/>
          </a:p>
          <a:p>
            <a:r>
              <a:rPr lang="fr-CH" dirty="0" smtClean="0"/>
              <a:t>ISRC: </a:t>
            </a:r>
            <a:r>
              <a:rPr lang="fr-CH" dirty="0" err="1" smtClean="0"/>
              <a:t>What</a:t>
            </a:r>
            <a:r>
              <a:rPr lang="fr-CH" dirty="0" smtClean="0"/>
              <a:t> to do? </a:t>
            </a:r>
            <a:r>
              <a:rPr lang="fr-CH" dirty="0" err="1" smtClean="0"/>
              <a:t>Obvious</a:t>
            </a:r>
            <a:r>
              <a:rPr lang="fr-CH" dirty="0" smtClean="0"/>
              <a:t>: </a:t>
            </a:r>
            <a:r>
              <a:rPr lang="fr-CH" dirty="0" err="1" smtClean="0"/>
              <a:t>need</a:t>
            </a:r>
            <a:r>
              <a:rPr lang="fr-CH" dirty="0" smtClean="0"/>
              <a:t> a </a:t>
            </a:r>
            <a:r>
              <a:rPr lang="fr-CH" dirty="0" err="1" smtClean="0"/>
              <a:t>Committee</a:t>
            </a:r>
            <a:r>
              <a:rPr lang="fr-CH" dirty="0" smtClean="0"/>
              <a:t> </a:t>
            </a:r>
            <a:endParaRPr lang="fr-CH" dirty="0"/>
          </a:p>
          <a:p>
            <a:pPr lvl="2"/>
            <a:endParaRPr lang="fr-CH" dirty="0" smtClean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238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Sli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293919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0113" y="4951519"/>
            <a:ext cx="5636525" cy="3198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321421" cy="1091821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1976: ISR Working Party: Membership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4480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lid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6" y="788269"/>
            <a:ext cx="8301517" cy="622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63007" y="268014"/>
            <a:ext cx="45719" cy="630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-57" y="15754"/>
            <a:ext cx="9144053" cy="772510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Committee considerations on magnets….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9647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9" y="122286"/>
            <a:ext cx="4947981" cy="67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17690" y="0"/>
            <a:ext cx="3826310" cy="2286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Tom Taylor  gets into the act…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5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58834" y="0"/>
            <a:ext cx="3485165" cy="2916621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That’s  it!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A novel, very attractive concept,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meeting many design targets 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\\cern.ch\dfs\Users\f\fabjan\Desktop\Willis\Impactometer-Will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0"/>
            <a:ext cx="58825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82509" y="677917"/>
            <a:ext cx="3261491" cy="9144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Impactometer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136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Sli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6"/>
            <a:ext cx="9144042" cy="9144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Conclusions (?) of the Working Group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5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Bill’s and Chris’ reaction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478" y="1292772"/>
            <a:ext cx="87498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Tom Taylor’s design was the answer to magnet issue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Openness and access, majors assets at the time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Drift chambers had advanced to a stage allowing high rate and high particle densities to be measured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We worked over the weekend, made some drawings and went to see the then Director of Research, Paul Falk-</a:t>
            </a:r>
            <a:r>
              <a:rPr lang="en-GB" sz="2800" dirty="0" err="1" smtClean="0">
                <a:solidFill>
                  <a:prstClr val="white"/>
                </a:solidFill>
              </a:rPr>
              <a:t>Vairant</a:t>
            </a:r>
            <a:endParaRPr lang="en-GB" sz="2800" dirty="0" smtClean="0">
              <a:solidFill>
                <a:prstClr val="white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He encouraged us to work out a proposal, knowing that it would be in competition with the ISR Working group conclusions </a:t>
            </a:r>
          </a:p>
          <a:p>
            <a:r>
              <a:rPr lang="en-GB" sz="2800" dirty="0" smtClean="0">
                <a:solidFill>
                  <a:prstClr val="white"/>
                </a:solidFill>
              </a:rPr>
              <a:t> </a:t>
            </a:r>
            <a:endParaRPr lang="en-GB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Bill’s rendering of the tracking options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98" y="999961"/>
            <a:ext cx="5481720" cy="585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41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1577" y="10430"/>
            <a:ext cx="8659089" cy="86240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Towards the AFS Proposal: Bill’s hand drawing (Nov 76)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6" y="818860"/>
            <a:ext cx="8555718" cy="605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46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Axial Field Spectrometer (AFS) Proposal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478" y="1292772"/>
            <a:ext cx="87498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The Danish </a:t>
            </a:r>
            <a:r>
              <a:rPr lang="en-GB" sz="2800" dirty="0">
                <a:solidFill>
                  <a:prstClr val="white"/>
                </a:solidFill>
              </a:rPr>
              <a:t>(</a:t>
            </a:r>
            <a:r>
              <a:rPr lang="en-GB" sz="2800" dirty="0" err="1">
                <a:solidFill>
                  <a:prstClr val="white"/>
                </a:solidFill>
              </a:rPr>
              <a:t>Boggild</a:t>
            </a:r>
            <a:r>
              <a:rPr lang="en-GB" sz="2800" dirty="0">
                <a:solidFill>
                  <a:prstClr val="white"/>
                </a:solidFill>
              </a:rPr>
              <a:t>, </a:t>
            </a:r>
            <a:r>
              <a:rPr lang="en-GB" sz="2800" dirty="0" err="1" smtClean="0">
                <a:solidFill>
                  <a:prstClr val="white"/>
                </a:solidFill>
              </a:rPr>
              <a:t>Damgaard</a:t>
            </a:r>
            <a:r>
              <a:rPr lang="en-GB" sz="2800" dirty="0" smtClean="0">
                <a:solidFill>
                  <a:prstClr val="white"/>
                </a:solidFill>
              </a:rPr>
              <a:t>, Hansen </a:t>
            </a:r>
            <a:r>
              <a:rPr lang="en-GB" sz="2800" dirty="0">
                <a:solidFill>
                  <a:prstClr val="white"/>
                </a:solidFill>
              </a:rPr>
              <a:t>et </a:t>
            </a:r>
            <a:r>
              <a:rPr lang="en-GB" sz="2800" dirty="0" smtClean="0">
                <a:solidFill>
                  <a:prstClr val="white"/>
                </a:solidFill>
              </a:rPr>
              <a:t>al) and Swedish colleagues (van </a:t>
            </a:r>
            <a:r>
              <a:rPr lang="en-GB" sz="2800" dirty="0" err="1" smtClean="0">
                <a:solidFill>
                  <a:prstClr val="white"/>
                </a:solidFill>
              </a:rPr>
              <a:t>Dardel</a:t>
            </a:r>
            <a:r>
              <a:rPr lang="en-GB" sz="2800" dirty="0" smtClean="0">
                <a:solidFill>
                  <a:prstClr val="white"/>
                </a:solidFill>
              </a:rPr>
              <a:t>, </a:t>
            </a:r>
            <a:r>
              <a:rPr lang="en-GB" sz="2800" dirty="0" err="1" smtClean="0">
                <a:solidFill>
                  <a:prstClr val="white"/>
                </a:solidFill>
              </a:rPr>
              <a:t>Jarlskog</a:t>
            </a:r>
            <a:r>
              <a:rPr lang="en-GB" sz="2800" dirty="0" smtClean="0">
                <a:solidFill>
                  <a:prstClr val="white"/>
                </a:solidFill>
              </a:rPr>
              <a:t>, </a:t>
            </a:r>
            <a:r>
              <a:rPr lang="en-GB" sz="2800" dirty="0" err="1" smtClean="0">
                <a:solidFill>
                  <a:prstClr val="white"/>
                </a:solidFill>
              </a:rPr>
              <a:t>Lörstadt</a:t>
            </a:r>
            <a:r>
              <a:rPr lang="en-GB" sz="2800" dirty="0" smtClean="0">
                <a:solidFill>
                  <a:prstClr val="white"/>
                </a:solidFill>
              </a:rPr>
              <a:t> et al) of the former British-Scandinavian Collaboration  joined the effort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The British colleagues (</a:t>
            </a:r>
            <a:r>
              <a:rPr lang="en-GB" sz="2800" dirty="0" err="1" smtClean="0">
                <a:solidFill>
                  <a:prstClr val="white"/>
                </a:solidFill>
              </a:rPr>
              <a:t>Albrow</a:t>
            </a:r>
            <a:r>
              <a:rPr lang="en-GB" sz="2800" dirty="0" smtClean="0">
                <a:solidFill>
                  <a:prstClr val="white"/>
                </a:solidFill>
              </a:rPr>
              <a:t> and </a:t>
            </a:r>
            <a:r>
              <a:rPr lang="en-GB" sz="2800" dirty="0" err="1" smtClean="0">
                <a:solidFill>
                  <a:prstClr val="white"/>
                </a:solidFill>
              </a:rPr>
              <a:t>McCubbin</a:t>
            </a:r>
            <a:r>
              <a:rPr lang="en-GB" sz="2800" dirty="0" smtClean="0">
                <a:solidFill>
                  <a:prstClr val="white"/>
                </a:solidFill>
              </a:rPr>
              <a:t> et al) wanted to explore other options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Proposal submitted in January 1977 and approved by research board in April 1977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The Brits joined in April 1977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Start of a glorious time….</a:t>
            </a:r>
          </a:p>
        </p:txBody>
      </p:sp>
    </p:spTree>
    <p:extLst>
      <p:ext uri="{BB962C8B-B14F-4D97-AF65-F5344CB8AC3E}">
        <p14:creationId xmlns:p14="http://schemas.microsoft.com/office/powerpoint/2010/main" val="34402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Productive Christmas recess: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the AFS proposal is submitted on 10/1/1977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" y="872837"/>
            <a:ext cx="8855836" cy="602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4967" y="1951630"/>
            <a:ext cx="2579427" cy="114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11" y="10430"/>
            <a:ext cx="7235860" cy="686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1376" y="-6"/>
            <a:ext cx="2159915" cy="2292825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AFS-collaboration</a:t>
            </a:r>
          </a:p>
          <a:p>
            <a:pPr algn="ctr"/>
            <a:r>
              <a:rPr lang="en-GB" sz="2400" dirty="0" smtClean="0"/>
              <a:t>is complete:</a:t>
            </a:r>
          </a:p>
          <a:p>
            <a:pPr algn="ctr"/>
            <a:r>
              <a:rPr lang="en-GB" sz="2400" dirty="0" smtClean="0"/>
              <a:t>Rutherford  has joined!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1064525" y="13648"/>
            <a:ext cx="2519994" cy="996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971499" y="5322626"/>
            <a:ext cx="2129050" cy="8461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85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lid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\\cern.ch\dfs\Users\f\fabjan\Desktop\Willis\AFS-Will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" y="21871"/>
            <a:ext cx="9272098" cy="68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1547" y="-7"/>
            <a:ext cx="9396249" cy="9144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As seen in the proposal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3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9047015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Open Axial Field Magnet: assembly (1978)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975"/>
            <a:ext cx="9340232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4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/>
          </a:bodyPr>
          <a:lstStyle/>
          <a:p>
            <a:r>
              <a:rPr lang="fr-CH" sz="3600" dirty="0" err="1" smtClean="0"/>
              <a:t>Revolution</a:t>
            </a:r>
            <a:r>
              <a:rPr lang="fr-CH" sz="3600" dirty="0" smtClean="0"/>
              <a:t> in </a:t>
            </a:r>
            <a:r>
              <a:rPr lang="fr-CH" sz="3600" dirty="0" err="1" smtClean="0"/>
              <a:t>Experimentation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545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fr-CH" dirty="0" err="1" smtClean="0"/>
              <a:t>Physics</a:t>
            </a:r>
            <a:r>
              <a:rPr lang="fr-CH" dirty="0" smtClean="0"/>
              <a:t> program </a:t>
            </a:r>
            <a:r>
              <a:rPr lang="fr-CH" dirty="0" err="1" smtClean="0"/>
              <a:t>required</a:t>
            </a:r>
            <a:r>
              <a:rPr lang="fr-CH" dirty="0" smtClean="0"/>
              <a:t> performance of the </a:t>
            </a:r>
            <a:r>
              <a:rPr lang="fr-CH" dirty="0" err="1" smtClean="0"/>
              <a:t>experimental</a:t>
            </a:r>
            <a:r>
              <a:rPr lang="fr-CH" dirty="0" smtClean="0"/>
              <a:t> techniques </a:t>
            </a:r>
            <a:r>
              <a:rPr lang="fr-CH" dirty="0" err="1" smtClean="0"/>
              <a:t>at</a:t>
            </a:r>
            <a:r>
              <a:rPr lang="fr-CH" dirty="0" smtClean="0"/>
              <a:t> the </a:t>
            </a:r>
            <a:r>
              <a:rPr lang="fr-CH" dirty="0" err="1" smtClean="0"/>
              <a:t>limit</a:t>
            </a:r>
            <a:r>
              <a:rPr lang="fr-CH" dirty="0" smtClean="0"/>
              <a:t> </a:t>
            </a:r>
            <a:r>
              <a:rPr lang="fr-CH" dirty="0"/>
              <a:t>of the detector </a:t>
            </a:r>
            <a:r>
              <a:rPr lang="fr-CH" dirty="0" err="1" smtClean="0"/>
              <a:t>physics</a:t>
            </a:r>
            <a:endParaRPr lang="fr-CH" dirty="0" smtClean="0"/>
          </a:p>
          <a:p>
            <a:pPr lvl="1"/>
            <a:r>
              <a:rPr lang="fr-CH" dirty="0" smtClean="0"/>
              <a:t>A new </a:t>
            </a:r>
            <a:r>
              <a:rPr lang="fr-CH" dirty="0" err="1" smtClean="0"/>
              <a:t>paradigm</a:t>
            </a:r>
            <a:r>
              <a:rPr lang="fr-CH" dirty="0" smtClean="0"/>
              <a:t> in </a:t>
            </a:r>
            <a:r>
              <a:rPr lang="fr-CH" dirty="0" err="1" smtClean="0"/>
              <a:t>experimental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endParaRPr lang="fr-CH" dirty="0" smtClean="0"/>
          </a:p>
          <a:p>
            <a:r>
              <a:rPr lang="fr-CH" dirty="0" err="1" smtClean="0"/>
              <a:t>Physics</a:t>
            </a:r>
            <a:r>
              <a:rPr lang="fr-CH" dirty="0" smtClean="0"/>
              <a:t> program </a:t>
            </a:r>
            <a:r>
              <a:rPr lang="fr-CH" dirty="0" err="1" smtClean="0"/>
              <a:t>required</a:t>
            </a:r>
            <a:r>
              <a:rPr lang="fr-CH" dirty="0" smtClean="0"/>
              <a:t> new </a:t>
            </a:r>
            <a:r>
              <a:rPr lang="fr-CH" dirty="0" err="1" smtClean="0"/>
              <a:t>experimental</a:t>
            </a:r>
            <a:r>
              <a:rPr lang="fr-CH" dirty="0" smtClean="0"/>
              <a:t> techniques </a:t>
            </a:r>
          </a:p>
          <a:p>
            <a:pPr lvl="1"/>
            <a:r>
              <a:rPr lang="fr-CH" dirty="0" smtClean="0"/>
              <a:t> full </a:t>
            </a:r>
            <a:r>
              <a:rPr lang="fr-CH" dirty="0" err="1" smtClean="0"/>
              <a:t>event</a:t>
            </a:r>
            <a:r>
              <a:rPr lang="fr-CH" dirty="0" smtClean="0"/>
              <a:t> information: hadron </a:t>
            </a:r>
            <a:r>
              <a:rPr lang="fr-CH" dirty="0" err="1" smtClean="0"/>
              <a:t>calorimetry</a:t>
            </a:r>
            <a:endParaRPr lang="fr-CH" dirty="0" smtClean="0"/>
          </a:p>
          <a:p>
            <a:pPr lvl="1"/>
            <a:r>
              <a:rPr lang="fr-CH" dirty="0" smtClean="0"/>
              <a:t>Neutrinos: </a:t>
            </a:r>
            <a:r>
              <a:rPr lang="fr-CH" dirty="0" err="1" smtClean="0"/>
              <a:t>missing</a:t>
            </a:r>
            <a:r>
              <a:rPr lang="fr-CH" dirty="0" smtClean="0"/>
              <a:t> transverse </a:t>
            </a:r>
            <a:r>
              <a:rPr lang="fr-CH" dirty="0" err="1" smtClean="0"/>
              <a:t>energy</a:t>
            </a:r>
            <a:endParaRPr lang="fr-CH" dirty="0" smtClean="0"/>
          </a:p>
          <a:p>
            <a:pPr lvl="1"/>
            <a:r>
              <a:rPr lang="fr-CH" dirty="0"/>
              <a:t>Electron </a:t>
            </a:r>
            <a:r>
              <a:rPr lang="fr-CH" dirty="0" err="1"/>
              <a:t>detection</a:t>
            </a:r>
            <a:r>
              <a:rPr lang="fr-CH" dirty="0"/>
              <a:t>: Transition radiation</a:t>
            </a:r>
          </a:p>
          <a:p>
            <a:r>
              <a:rPr lang="fr-CH" dirty="0" smtClean="0"/>
              <a:t>Bill </a:t>
            </a:r>
            <a:r>
              <a:rPr lang="fr-CH" dirty="0" err="1" smtClean="0"/>
              <a:t>arrived</a:t>
            </a:r>
            <a:r>
              <a:rPr lang="fr-CH" dirty="0" smtClean="0"/>
              <a:t> </a:t>
            </a:r>
            <a:r>
              <a:rPr lang="fr-CH" dirty="0" err="1" smtClean="0"/>
              <a:t>at</a:t>
            </a:r>
            <a:r>
              <a:rPr lang="fr-CH" dirty="0" smtClean="0"/>
              <a:t> CERN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his</a:t>
            </a:r>
            <a:r>
              <a:rPr lang="fr-CH" dirty="0" smtClean="0"/>
              <a:t> plans in </a:t>
            </a:r>
            <a:r>
              <a:rPr lang="fr-CH" dirty="0" err="1" smtClean="0"/>
              <a:t>his</a:t>
            </a:r>
            <a:r>
              <a:rPr lang="fr-CH" dirty="0" smtClean="0"/>
              <a:t> </a:t>
            </a:r>
            <a:r>
              <a:rPr lang="fr-CH" dirty="0" err="1" smtClean="0"/>
              <a:t>head</a:t>
            </a:r>
            <a:r>
              <a:rPr lang="fr-CH" dirty="0" smtClean="0"/>
              <a:t>…</a:t>
            </a:r>
          </a:p>
          <a:p>
            <a:r>
              <a:rPr lang="fr-CH" dirty="0" smtClean="0"/>
              <a:t>Off to a </a:t>
            </a:r>
            <a:r>
              <a:rPr lang="fr-CH" dirty="0" err="1" smtClean="0"/>
              <a:t>flying</a:t>
            </a:r>
            <a:r>
              <a:rPr lang="fr-CH" dirty="0" smtClean="0"/>
              <a:t> </a:t>
            </a:r>
            <a:r>
              <a:rPr lang="fr-CH" dirty="0" err="1" smtClean="0"/>
              <a:t>start</a:t>
            </a:r>
            <a:r>
              <a:rPr lang="fr-CH" dirty="0" smtClean="0"/>
              <a:t> 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25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68090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drift chambers were designed in two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halves to allow retractability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4460"/>
            <a:ext cx="9144000" cy="589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7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0"/>
            <a:ext cx="5479131" cy="696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79131" y="131835"/>
            <a:ext cx="331640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A little crisis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Typically </a:t>
            </a:r>
            <a:r>
              <a:rPr lang="en-GB" sz="2400" dirty="0">
                <a:solidFill>
                  <a:schemeClr val="bg1"/>
                </a:solidFill>
              </a:rPr>
              <a:t>Bill: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Make an audacious </a:t>
            </a:r>
            <a:r>
              <a:rPr lang="en-GB" sz="2400" dirty="0" smtClean="0">
                <a:solidFill>
                  <a:schemeClr val="bg1"/>
                </a:solidFill>
              </a:rPr>
              <a:t>request (SC low-ß)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 while</a:t>
            </a:r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inconspicuously   announcing  </a:t>
            </a:r>
            <a:r>
              <a:rPr lang="en-GB" sz="2400" dirty="0">
                <a:solidFill>
                  <a:schemeClr val="bg1"/>
                </a:solidFill>
              </a:rPr>
              <a:t>a ‘dramatic’ change: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One of Bill’s </a:t>
            </a:r>
            <a:r>
              <a:rPr lang="en-GB" sz="2400" dirty="0">
                <a:solidFill>
                  <a:schemeClr val="bg1"/>
                </a:solidFill>
              </a:rPr>
              <a:t>famous  ‘Volte-face’: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Switch </a:t>
            </a:r>
            <a:r>
              <a:rPr lang="en-GB" sz="2400" dirty="0">
                <a:solidFill>
                  <a:schemeClr val="bg1"/>
                </a:solidFill>
              </a:rPr>
              <a:t>from Liquid Argon technology to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Scintillator readout</a:t>
            </a:r>
          </a:p>
        </p:txBody>
      </p:sp>
    </p:spTree>
    <p:extLst>
      <p:ext uri="{BB962C8B-B14F-4D97-AF65-F5344CB8AC3E}">
        <p14:creationId xmlns:p14="http://schemas.microsoft.com/office/powerpoint/2010/main" val="341667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9" y="10430"/>
            <a:ext cx="7004966" cy="684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15200" y="1581150"/>
            <a:ext cx="1828800" cy="1238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Two years</a:t>
            </a:r>
          </a:p>
          <a:p>
            <a:pPr algn="ctr"/>
            <a:r>
              <a:rPr lang="en-GB" sz="2800" dirty="0" smtClean="0"/>
              <a:t>after approval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1504950" y="1409700"/>
            <a:ext cx="1752600" cy="1047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Mike </a:t>
            </a:r>
            <a:r>
              <a:rPr lang="en-GB" dirty="0" err="1" smtClean="0"/>
              <a:t>Albrow</a:t>
            </a:r>
            <a:r>
              <a:rPr lang="en-GB" dirty="0" smtClean="0"/>
              <a:t> in admiration of ‘his’ Cherenkov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57550" y="1581150"/>
            <a:ext cx="100965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1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May 1979: </a:t>
            </a:r>
            <a:r>
              <a:rPr lang="en-US" dirty="0" err="1" smtClean="0">
                <a:solidFill>
                  <a:schemeClr val="bg1"/>
                </a:solidFill>
              </a:rPr>
              <a:t>Albrow’s</a:t>
            </a:r>
            <a:r>
              <a:rPr lang="en-US" dirty="0" smtClean="0">
                <a:solidFill>
                  <a:schemeClr val="bg1"/>
                </a:solidFill>
              </a:rPr>
              <a:t> + </a:t>
            </a:r>
            <a:r>
              <a:rPr lang="en-US" dirty="0" err="1" smtClean="0">
                <a:solidFill>
                  <a:schemeClr val="bg1"/>
                </a:solidFill>
              </a:rPr>
              <a:t>McCubbin’s</a:t>
            </a:r>
            <a:r>
              <a:rPr lang="en-US" dirty="0" smtClean="0">
                <a:solidFill>
                  <a:schemeClr val="bg1"/>
                </a:solidFill>
              </a:rPr>
              <a:t> opus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8219"/>
            <a:ext cx="9144000" cy="60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08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 works! One of the first event displays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037655"/>
            <a:ext cx="6537160" cy="582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7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25"/>
            <a:ext cx="9456245" cy="68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243" y="778240"/>
            <a:ext cx="4259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Time for some fun away from CERN: summer parties at the Willis home alternated with skiing trips: </a:t>
            </a:r>
            <a:r>
              <a:rPr lang="en-GB" sz="2400" dirty="0" err="1" smtClean="0"/>
              <a:t>Vallée</a:t>
            </a:r>
            <a:r>
              <a:rPr lang="en-GB" sz="2400" dirty="0" smtClean="0"/>
              <a:t> Blanche, Feb. 1978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232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Bill thinking?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" y="836749"/>
            <a:ext cx="8830481" cy="602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2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very happy </a:t>
            </a:r>
            <a:r>
              <a:rPr lang="en-US" dirty="0" err="1" smtClean="0">
                <a:solidFill>
                  <a:schemeClr val="bg1"/>
                </a:solidFill>
              </a:rPr>
              <a:t>Italo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Manelli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577"/>
            <a:ext cx="9027568" cy="598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5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501996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 parallel to AFS implementation: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finest hour of R806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and a major ISR-discovery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7" y="2070869"/>
            <a:ext cx="8000097" cy="459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34279" y="5813946"/>
            <a:ext cx="6229835" cy="10440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Front page of Bob Palmer’s analysis note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919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Major ISR Discovery: Prompt photons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392"/>
            <a:ext cx="7145337" cy="599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6600" y="1276350"/>
            <a:ext cx="21387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CERN Courier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June 1979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5560" y="23755"/>
            <a:ext cx="9322065" cy="9144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Cern</a:t>
            </a:r>
            <a:r>
              <a:rPr lang="en-GB" sz="3600" dirty="0" smtClean="0"/>
              <a:t> Weekly Bulletin, May  1979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6952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7" y="0"/>
            <a:ext cx="7915706" cy="459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6" y="4619981"/>
            <a:ext cx="8561548" cy="223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6975" y="102521"/>
            <a:ext cx="1719618" cy="640825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</a:rPr>
              <a:t>‘R806’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0" y="10430"/>
            <a:ext cx="479431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50828" y="37828"/>
            <a:ext cx="4493172" cy="27684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Direct Photon production </a:t>
            </a:r>
          </a:p>
          <a:p>
            <a:pPr algn="ctr"/>
            <a:r>
              <a:rPr lang="en-GB" sz="3200" dirty="0" smtClean="0"/>
              <a:t>In </a:t>
            </a:r>
            <a:r>
              <a:rPr lang="en-GB" sz="3200" dirty="0" err="1" smtClean="0"/>
              <a:t>pp</a:t>
            </a:r>
            <a:r>
              <a:rPr lang="en-GB" sz="3200" dirty="0" smtClean="0"/>
              <a:t>-collisions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Invited presentation at </a:t>
            </a:r>
          </a:p>
          <a:p>
            <a:pPr algn="ctr"/>
            <a:r>
              <a:rPr lang="en-GB" sz="2800" dirty="0" smtClean="0"/>
              <a:t>The EPS HEP Conference, </a:t>
            </a:r>
          </a:p>
          <a:p>
            <a:pPr algn="ctr"/>
            <a:r>
              <a:rPr lang="en-GB" sz="2800" dirty="0" smtClean="0"/>
              <a:t>Geneva 1979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5460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AFS: vintage 1980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837"/>
            <a:ext cx="9235140" cy="606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86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Layout of the AFS (1980)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659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12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At last: 2</a:t>
            </a:r>
            <a:r>
              <a:rPr lang="el-GR" dirty="0" smtClean="0">
                <a:solidFill>
                  <a:schemeClr val="bg1"/>
                </a:solidFill>
              </a:rPr>
              <a:t>π</a:t>
            </a:r>
            <a:r>
              <a:rPr lang="fr-CH" dirty="0" smtClean="0">
                <a:solidFill>
                  <a:schemeClr val="bg1"/>
                </a:solidFill>
              </a:rPr>
              <a:t> </a:t>
            </a:r>
            <a:r>
              <a:rPr lang="fr-CH" dirty="0" err="1" smtClean="0">
                <a:solidFill>
                  <a:schemeClr val="bg1"/>
                </a:solidFill>
              </a:rPr>
              <a:t>calorimeter</a:t>
            </a:r>
            <a:r>
              <a:rPr lang="fr-CH" dirty="0" smtClean="0">
                <a:solidFill>
                  <a:schemeClr val="bg1"/>
                </a:solidFill>
              </a:rPr>
              <a:t> </a:t>
            </a:r>
            <a:r>
              <a:rPr lang="fr-CH" dirty="0" err="1" smtClean="0">
                <a:solidFill>
                  <a:schemeClr val="bg1"/>
                </a:solidFill>
              </a:rPr>
              <a:t>coverage</a:t>
            </a:r>
            <a:r>
              <a:rPr lang="fr-CH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99" y="962263"/>
            <a:ext cx="7193181" cy="589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51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AFS (1982): full hadron </a:t>
            </a:r>
            <a:r>
              <a:rPr lang="en-US" dirty="0" err="1" smtClean="0">
                <a:solidFill>
                  <a:schemeClr val="bg1"/>
                </a:solidFill>
              </a:rPr>
              <a:t>calorimetry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49"/>
            <a:ext cx="9144000" cy="63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85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913665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Co-Discovery of ‘Jets’ (with the UA </a:t>
            </a:r>
            <a:r>
              <a:rPr lang="en-US" dirty="0" err="1" smtClean="0">
                <a:solidFill>
                  <a:schemeClr val="bg1"/>
                </a:solidFill>
              </a:rPr>
              <a:t>expts</a:t>
            </a:r>
            <a:r>
              <a:rPr lang="en-US" dirty="0" smtClean="0">
                <a:solidFill>
                  <a:schemeClr val="bg1"/>
                </a:solidFill>
              </a:rPr>
              <a:t>.)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" y="947278"/>
            <a:ext cx="8659089" cy="591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47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1" y="51294"/>
            <a:ext cx="4642912" cy="680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9016" y="14424"/>
            <a:ext cx="4464984" cy="534585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From a presentation of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M</a:t>
            </a:r>
            <a:r>
              <a:rPr lang="en-GB" sz="3200" dirty="0" smtClean="0">
                <a:solidFill>
                  <a:schemeClr val="bg1"/>
                </a:solidFill>
              </a:rPr>
              <a:t>. </a:t>
            </a:r>
            <a:r>
              <a:rPr lang="en-GB" sz="3200" dirty="0" err="1" smtClean="0">
                <a:solidFill>
                  <a:schemeClr val="bg1"/>
                </a:solidFill>
              </a:rPr>
              <a:t>Albrow</a:t>
            </a:r>
            <a:endParaRPr lang="en-GB" sz="3200" dirty="0" smtClean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endParaRPr lang="en-GB" sz="3200" dirty="0" smtClean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endParaRPr lang="en-GB" sz="3200" dirty="0" smtClean="0">
              <a:solidFill>
                <a:schemeClr val="bg1"/>
              </a:solidFill>
            </a:endParaRPr>
          </a:p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Jet component</a:t>
            </a:r>
            <a:endParaRPr lang="en-GB" sz="32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162097" y="2900855"/>
            <a:ext cx="1292772" cy="819807"/>
          </a:xfrm>
          <a:prstGeom prst="straightConnector1">
            <a:avLst/>
          </a:prstGeom>
          <a:ln w="57150">
            <a:solidFill>
              <a:srgbClr val="86AAD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162097" y="4114800"/>
            <a:ext cx="1292772" cy="94593"/>
          </a:xfrm>
          <a:prstGeom prst="straightConnector1">
            <a:avLst/>
          </a:prstGeom>
          <a:ln w="57150">
            <a:solidFill>
              <a:srgbClr val="86AAD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367048" y="4540469"/>
            <a:ext cx="1087821" cy="662152"/>
          </a:xfrm>
          <a:prstGeom prst="straightConnector1">
            <a:avLst/>
          </a:prstGeom>
          <a:ln w="57150">
            <a:solidFill>
              <a:srgbClr val="86AAD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22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1577" y="-85106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Pope John-Paul II at the AFS,  June 1982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04417"/>
            <a:ext cx="8820150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8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60049" y="199622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Another farewell to R806 and the first welcome to R808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84" y="1379538"/>
            <a:ext cx="9175784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5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R808: </a:t>
            </a:r>
            <a:r>
              <a:rPr lang="en-US" dirty="0" err="1" smtClean="0">
                <a:solidFill>
                  <a:schemeClr val="bg1"/>
                </a:solidFill>
              </a:rPr>
              <a:t>NaI</a:t>
            </a:r>
            <a:r>
              <a:rPr lang="en-US" dirty="0" smtClean="0">
                <a:solidFill>
                  <a:schemeClr val="bg1"/>
                </a:solidFill>
              </a:rPr>
              <a:t> Photon Detector, 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ID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" y="701385"/>
            <a:ext cx="8953500" cy="632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90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1973: Two proposals for 4</a:t>
            </a:r>
            <a:r>
              <a:rPr lang="el-GR" dirty="0" smtClean="0">
                <a:solidFill>
                  <a:schemeClr val="bg1"/>
                </a:solidFill>
              </a:rPr>
              <a:t>π</a:t>
            </a:r>
            <a:r>
              <a:rPr lang="fr-CH" dirty="0" smtClean="0">
                <a:solidFill>
                  <a:schemeClr val="bg1"/>
                </a:solidFill>
              </a:rPr>
              <a:t> </a:t>
            </a:r>
            <a:r>
              <a:rPr lang="fr-CH" dirty="0" err="1" smtClean="0">
                <a:solidFill>
                  <a:schemeClr val="bg1"/>
                </a:solidFill>
              </a:rPr>
              <a:t>Facilities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86" y="2517759"/>
            <a:ext cx="9634536" cy="427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376" y="1132764"/>
            <a:ext cx="79255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The Competition is not approved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The Willis proposal is approved, albeit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prstClr val="white"/>
                </a:solidFill>
              </a:rPr>
              <a:t>insights meets scepticism:  is a ‘Test’:  R806T…</a:t>
            </a:r>
            <a:endParaRPr lang="en-GB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fabjan\AppData\Local\Microsoft\Windows\Temporary Internet Files\Content.IE5\81GTBRVZ\80021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83" y="827532"/>
            <a:ext cx="8432905" cy="609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224" y="-27935"/>
            <a:ext cx="9103775" cy="14063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Alevtina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Shmeleva</a:t>
            </a:r>
            <a:r>
              <a:rPr lang="en-US" sz="3200" dirty="0">
                <a:solidFill>
                  <a:schemeClr val="bg1"/>
                </a:solidFill>
              </a:rPr>
              <a:t> in admiration of the R808 </a:t>
            </a:r>
            <a:r>
              <a:rPr lang="en-US" sz="3200" dirty="0" err="1">
                <a:solidFill>
                  <a:schemeClr val="bg1"/>
                </a:solidFill>
              </a:rPr>
              <a:t>NaI</a:t>
            </a:r>
            <a:r>
              <a:rPr lang="en-US" sz="3200" dirty="0">
                <a:solidFill>
                  <a:schemeClr val="bg1"/>
                </a:solidFill>
              </a:rPr>
              <a:t> crystal calorimeter: start of a fruitful Russian-CERN </a:t>
            </a:r>
            <a:r>
              <a:rPr lang="en-US" sz="3200" dirty="0" smtClean="0">
                <a:solidFill>
                  <a:schemeClr val="bg1"/>
                </a:solidFill>
              </a:rPr>
              <a:t>crystallographic </a:t>
            </a:r>
            <a:r>
              <a:rPr lang="en-US" sz="3200" dirty="0">
                <a:solidFill>
                  <a:schemeClr val="bg1"/>
                </a:solidFill>
              </a:rPr>
              <a:t>collaboration </a:t>
            </a:r>
            <a:r>
              <a:rPr lang="en-US" sz="3200" dirty="0" smtClean="0">
                <a:solidFill>
                  <a:schemeClr val="bg1"/>
                </a:solidFill>
              </a:rPr>
              <a:t>(Feb.1980)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632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54" y="855116"/>
            <a:ext cx="5872670" cy="600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544" y="283779"/>
            <a:ext cx="8926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Bill Evans and Jean Renaud inspecting the </a:t>
            </a:r>
            <a:r>
              <a:rPr lang="en-GB" sz="2800" dirty="0" err="1" smtClean="0">
                <a:solidFill>
                  <a:schemeClr val="bg1"/>
                </a:solidFill>
              </a:rPr>
              <a:t>Muon</a:t>
            </a:r>
            <a:r>
              <a:rPr lang="en-GB" sz="2800" dirty="0" smtClean="0">
                <a:solidFill>
                  <a:schemeClr val="bg1"/>
                </a:solidFill>
              </a:rPr>
              <a:t> arm, 1982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Fighting for precious </a:t>
            </a:r>
            <a:r>
              <a:rPr lang="en-US" dirty="0" err="1" smtClean="0">
                <a:solidFill>
                  <a:schemeClr val="bg1"/>
                </a:solidFill>
              </a:rPr>
              <a:t>pp</a:t>
            </a:r>
            <a:r>
              <a:rPr lang="en-US" dirty="0" smtClean="0">
                <a:solidFill>
                  <a:schemeClr val="bg1"/>
                </a:solidFill>
              </a:rPr>
              <a:t> collisions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5" y="873665"/>
            <a:ext cx="7880083" cy="603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26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6169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Prime of its </a:t>
            </a:r>
            <a:r>
              <a:rPr lang="en-US" dirty="0" smtClean="0">
                <a:solidFill>
                  <a:schemeClr val="bg1"/>
                </a:solidFill>
              </a:rPr>
              <a:t>life</a:t>
            </a:r>
            <a:r>
              <a:rPr lang="en-US" dirty="0" smtClean="0">
                <a:solidFill>
                  <a:schemeClr val="bg1"/>
                </a:solidFill>
              </a:rPr>
              <a:t>: AFS in Oct. 1983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fabjan\AppData\Local\Microsoft\Windows\Temporary Internet Files\Content.IE5\RCGPOFD5\8310736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044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1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242446"/>
            <a:ext cx="9194229" cy="760561"/>
          </a:xfrm>
        </p:spPr>
        <p:txBody>
          <a:bodyPr>
            <a:no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6876" y="1171575"/>
            <a:ext cx="340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Users\fabjan\AppData\Local\Microsoft\Windows\Temporary Internet Files\Content.IE5\81GTBRVZ\8301624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7668"/>
            <a:ext cx="6800566" cy="680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50836" y="215150"/>
            <a:ext cx="7861148" cy="7605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AFS Collaboration, 1983; Bill was late….</a:t>
            </a: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545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 its prime: the end of the ISR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478" y="2002220"/>
            <a:ext cx="88759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300 ISR Physicists were fighting to extend the live of the ISR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Special ISR Workshop and ISRC: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GB" sz="2800" dirty="0" err="1" smtClean="0">
                <a:solidFill>
                  <a:schemeClr val="bg1"/>
                </a:solidFill>
              </a:rPr>
              <a:t>Albrow</a:t>
            </a:r>
            <a:r>
              <a:rPr lang="en-GB" sz="2800" dirty="0" smtClean="0">
                <a:solidFill>
                  <a:schemeClr val="bg1"/>
                </a:solidFill>
              </a:rPr>
              <a:t>, Cronin, </a:t>
            </a:r>
            <a:r>
              <a:rPr lang="en-GB" sz="2800" dirty="0" err="1" smtClean="0">
                <a:solidFill>
                  <a:schemeClr val="bg1"/>
                </a:solidFill>
              </a:rPr>
              <a:t>Fabjan</a:t>
            </a:r>
            <a:r>
              <a:rPr lang="en-GB" sz="2800" dirty="0" smtClean="0">
                <a:solidFill>
                  <a:schemeClr val="bg1"/>
                </a:solidFill>
              </a:rPr>
              <a:t>, Willis et al speaking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Bill Willis: (I have never heard him speaking so directly…)</a:t>
            </a:r>
          </a:p>
          <a:p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smtClean="0">
                <a:solidFill>
                  <a:schemeClr val="bg1"/>
                </a:solidFill>
              </a:rPr>
              <a:t>        ‘shutting down the ISR is an act of vandalism…’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However, the emerging LEP community would have the final say… </a:t>
            </a:r>
          </a:p>
        </p:txBody>
      </p:sp>
    </p:spTree>
    <p:extLst>
      <p:ext uri="{BB962C8B-B14F-4D97-AF65-F5344CB8AC3E}">
        <p14:creationId xmlns:p14="http://schemas.microsoft.com/office/powerpoint/2010/main" val="26910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-5342"/>
            <a:ext cx="5577710" cy="692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17920" y="-9"/>
            <a:ext cx="3641834" cy="269590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From Bill’s presentation at the ISR Workshop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From Mike </a:t>
            </a:r>
            <a:r>
              <a:rPr lang="en-US" dirty="0" err="1" smtClean="0">
                <a:solidFill>
                  <a:schemeClr val="bg1"/>
                </a:solidFill>
              </a:rPr>
              <a:t>Albrow’s</a:t>
            </a:r>
            <a:r>
              <a:rPr lang="en-US" dirty="0" smtClean="0">
                <a:solidFill>
                  <a:schemeClr val="bg1"/>
                </a:solidFill>
              </a:rPr>
              <a:t> diary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478" y="1292772"/>
            <a:ext cx="8749862" cy="4981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Diary </a:t>
            </a:r>
            <a:r>
              <a:rPr lang="en-GB" sz="2800" dirty="0">
                <a:solidFill>
                  <a:schemeClr val="bg1"/>
                </a:solidFill>
              </a:rPr>
              <a:t>on Jan 27 1984</a:t>
            </a:r>
            <a:r>
              <a:rPr lang="en-GB" sz="28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"13th anniversary of 1st ISR collisions and day of the final ISRC. Open session in auditorium (heavy snowfall</a:t>
            </a:r>
          </a:p>
          <a:p>
            <a:r>
              <a:rPr lang="en-GB" sz="2800" dirty="0">
                <a:solidFill>
                  <a:schemeClr val="bg1"/>
                </a:solidFill>
              </a:rPr>
              <a:t>so few people at first). 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I </a:t>
            </a:r>
            <a:r>
              <a:rPr lang="en-GB" sz="2800" dirty="0">
                <a:solidFill>
                  <a:schemeClr val="bg1"/>
                </a:solidFill>
              </a:rPr>
              <a:t>talked on jets at the end of the morning. 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Afternoon</a:t>
            </a:r>
            <a:r>
              <a:rPr lang="en-GB" sz="2800" dirty="0">
                <a:solidFill>
                  <a:schemeClr val="bg1"/>
                </a:solidFill>
              </a:rPr>
              <a:t>: </a:t>
            </a:r>
            <a:r>
              <a:rPr lang="en-GB" sz="2800" dirty="0" err="1">
                <a:solidFill>
                  <a:schemeClr val="bg1"/>
                </a:solidFill>
              </a:rPr>
              <a:t>Kjell</a:t>
            </a:r>
            <a:r>
              <a:rPr lang="en-GB" sz="2800" dirty="0">
                <a:solidFill>
                  <a:schemeClr val="bg1"/>
                </a:solidFill>
              </a:rPr>
              <a:t> Johnson gave a very fine talk on the </a:t>
            </a:r>
            <a:r>
              <a:rPr lang="en-GB" sz="2800" dirty="0" smtClean="0">
                <a:solidFill>
                  <a:schemeClr val="bg1"/>
                </a:solidFill>
              </a:rPr>
              <a:t>history and </a:t>
            </a:r>
            <a:r>
              <a:rPr lang="en-GB" sz="2800" dirty="0">
                <a:solidFill>
                  <a:schemeClr val="bg1"/>
                </a:solidFill>
              </a:rPr>
              <a:t>achievements of the machine, and </a:t>
            </a:r>
            <a:endParaRPr lang="en-GB" sz="2800" dirty="0" smtClean="0">
              <a:solidFill>
                <a:schemeClr val="bg1"/>
              </a:solidFill>
            </a:endParaRPr>
          </a:p>
          <a:p>
            <a:r>
              <a:rPr lang="en-GB" sz="2800" dirty="0" smtClean="0">
                <a:solidFill>
                  <a:schemeClr val="bg1"/>
                </a:solidFill>
              </a:rPr>
              <a:t>Maurice </a:t>
            </a:r>
            <a:r>
              <a:rPr lang="en-GB" sz="2800" dirty="0">
                <a:solidFill>
                  <a:schemeClr val="bg1"/>
                </a:solidFill>
              </a:rPr>
              <a:t>Jacob on some of the physics, quoting Shakespeare: "I come </a:t>
            </a:r>
            <a:r>
              <a:rPr lang="en-GB" sz="2800" dirty="0" smtClean="0">
                <a:solidFill>
                  <a:schemeClr val="bg1"/>
                </a:solidFill>
              </a:rPr>
              <a:t>to bury </a:t>
            </a:r>
            <a:r>
              <a:rPr lang="en-GB" sz="2800" dirty="0">
                <a:solidFill>
                  <a:schemeClr val="bg1"/>
                </a:solidFill>
              </a:rPr>
              <a:t>Caesar, not to praise him". </a:t>
            </a:r>
            <a:r>
              <a:rPr lang="en-GB" sz="2800" dirty="0" err="1">
                <a:solidFill>
                  <a:schemeClr val="bg1"/>
                </a:solidFill>
              </a:rPr>
              <a:t>Schopper</a:t>
            </a:r>
            <a:r>
              <a:rPr lang="en-GB" sz="2800" dirty="0">
                <a:solidFill>
                  <a:schemeClr val="bg1"/>
                </a:solidFill>
              </a:rPr>
              <a:t> made some "closing </a:t>
            </a:r>
            <a:r>
              <a:rPr lang="en-GB" sz="2800" dirty="0" smtClean="0">
                <a:solidFill>
                  <a:schemeClr val="bg1"/>
                </a:solidFill>
              </a:rPr>
              <a:t>remarks".    </a:t>
            </a:r>
          </a:p>
          <a:p>
            <a:r>
              <a:rPr lang="en-GB" sz="2800" dirty="0" smtClean="0">
                <a:solidFill>
                  <a:schemeClr val="bg1"/>
                </a:solidFill>
              </a:rPr>
              <a:t>Ended </a:t>
            </a:r>
            <a:r>
              <a:rPr lang="en-GB" sz="2800" dirty="0">
                <a:solidFill>
                  <a:schemeClr val="bg1"/>
                </a:solidFill>
              </a:rPr>
              <a:t>at six. Nostalgic </a:t>
            </a:r>
            <a:r>
              <a:rPr lang="en-GB" sz="2800" dirty="0" smtClean="0">
                <a:solidFill>
                  <a:schemeClr val="bg1"/>
                </a:solidFill>
              </a:rPr>
              <a:t>beer</a:t>
            </a:r>
            <a:r>
              <a:rPr lang="en-GB" sz="2800" dirty="0">
                <a:solidFill>
                  <a:schemeClr val="bg1"/>
                </a:solidFill>
              </a:rPr>
              <a:t>."</a:t>
            </a:r>
            <a:endParaRPr lang="en-GB" sz="2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06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0430"/>
            <a:ext cx="7356475" cy="22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" y="1675268"/>
            <a:ext cx="4206873" cy="518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03858" y="2250245"/>
            <a:ext cx="4840142" cy="46077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"There once was a great ISR,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It collided both p and </a:t>
            </a:r>
            <a:r>
              <a:rPr lang="en-GB" sz="2800" dirty="0" err="1">
                <a:solidFill>
                  <a:schemeClr val="tx1"/>
                </a:solidFill>
              </a:rPr>
              <a:t>pbar</a:t>
            </a:r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We all said to </a:t>
            </a:r>
            <a:r>
              <a:rPr lang="en-GB" sz="2800" dirty="0" err="1">
                <a:solidFill>
                  <a:schemeClr val="tx1"/>
                </a:solidFill>
              </a:rPr>
              <a:t>Schopper</a:t>
            </a:r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Don't be a beam stopper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We might find the Z-triple </a:t>
            </a:r>
            <a:r>
              <a:rPr lang="en-GB" sz="2800" dirty="0" smtClean="0">
                <a:solidFill>
                  <a:schemeClr val="tx1"/>
                </a:solidFill>
              </a:rPr>
              <a:t>star“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sz="2000" dirty="0" smtClean="0">
                <a:solidFill>
                  <a:schemeClr val="tx1"/>
                </a:solidFill>
              </a:rPr>
              <a:t>H. </a:t>
            </a:r>
            <a:r>
              <a:rPr lang="en-GB" sz="2000" dirty="0" err="1" smtClean="0">
                <a:solidFill>
                  <a:schemeClr val="tx1"/>
                </a:solidFill>
              </a:rPr>
              <a:t>Boggild</a:t>
            </a:r>
            <a:r>
              <a:rPr lang="en-GB" sz="2000" dirty="0" smtClean="0">
                <a:solidFill>
                  <a:schemeClr val="tx1"/>
                </a:solidFill>
              </a:rPr>
              <a:t>; present by Mike </a:t>
            </a:r>
            <a:r>
              <a:rPr lang="en-GB" sz="2000" dirty="0" err="1" smtClean="0">
                <a:solidFill>
                  <a:schemeClr val="tx1"/>
                </a:solidFill>
              </a:rPr>
              <a:t>Albrow</a:t>
            </a:r>
            <a:r>
              <a:rPr lang="en-GB" sz="2000" dirty="0" smtClean="0">
                <a:solidFill>
                  <a:schemeClr val="tx1"/>
                </a:solidFill>
              </a:rPr>
              <a:t> to H. </a:t>
            </a:r>
            <a:r>
              <a:rPr lang="en-GB" sz="2000" dirty="0" err="1">
                <a:solidFill>
                  <a:schemeClr val="tx1"/>
                </a:solidFill>
              </a:rPr>
              <a:t>Schopper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, who was not amused</a:t>
            </a: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7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0490" cy="684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10490" y="0"/>
            <a:ext cx="3333510" cy="397824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To new horizons: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converting the SPS into an Ion-accelerator to study nuclear matter under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11085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242446"/>
            <a:ext cx="8659089" cy="86240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3D view of proposed experiment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(not included in proposal)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9" y="1372122"/>
            <a:ext cx="9112971" cy="534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41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0"/>
            <a:ext cx="4924917" cy="695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8792" y="10430"/>
            <a:ext cx="4345208" cy="69528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 smtClean="0">
              <a:solidFill>
                <a:schemeClr val="bg1"/>
              </a:solidFill>
            </a:endParaRP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NA 34 – HELIOS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High Energy Lepton and Ion Spectrometer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Also an experiment in sociology: particle physicists meeting the nuclear physicists </a:t>
            </a:r>
          </a:p>
          <a:p>
            <a:pPr algn="ctr"/>
            <a:endParaRPr lang="en-GB" sz="2800" dirty="0" smtClean="0">
              <a:solidFill>
                <a:schemeClr val="bg1"/>
              </a:solidFill>
            </a:endParaRP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BNL-CERN-Heidelberg-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Lund-McGill-Montreal-</a:t>
            </a:r>
          </a:p>
          <a:p>
            <a:pPr algn="ctr"/>
            <a:r>
              <a:rPr lang="en-GB" sz="2800" dirty="0" err="1" smtClean="0">
                <a:solidFill>
                  <a:schemeClr val="bg1"/>
                </a:solidFill>
              </a:rPr>
              <a:t>Lebedev</a:t>
            </a:r>
            <a:r>
              <a:rPr lang="en-GB" sz="2800" dirty="0" smtClean="0">
                <a:solidFill>
                  <a:schemeClr val="bg1"/>
                </a:solidFill>
              </a:rPr>
              <a:t>-Novosibirsk-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Pittsburgh-</a:t>
            </a:r>
            <a:r>
              <a:rPr lang="en-GB" sz="2800" dirty="0" err="1" smtClean="0">
                <a:solidFill>
                  <a:schemeClr val="bg1"/>
                </a:solidFill>
              </a:rPr>
              <a:t>Saclay</a:t>
            </a:r>
            <a:r>
              <a:rPr lang="en-GB" sz="2800" dirty="0" smtClean="0">
                <a:solidFill>
                  <a:schemeClr val="bg1"/>
                </a:solidFill>
              </a:rPr>
              <a:t>-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Syracuse-Tel Aviv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power of modularity: AFS reconfigured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2837"/>
            <a:ext cx="9128234" cy="620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40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-220709" y="10429"/>
            <a:ext cx="9616966" cy="148507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First task: solve a 20 year puzzle of prompt lepton production: Helios vindicates the ‘Standard Model’: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NO anomalous lepton production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495505"/>
            <a:ext cx="5911412" cy="5362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9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73420"/>
            <a:ext cx="8659089" cy="93016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power of ion collision revealed in </a:t>
            </a:r>
            <a:r>
              <a:rPr lang="en-US" sz="3600" dirty="0" smtClean="0">
                <a:solidFill>
                  <a:schemeClr val="bg1"/>
                </a:solidFill>
              </a:rPr>
              <a:t>the </a:t>
            </a:r>
            <a:r>
              <a:rPr lang="en-US" sz="3600" dirty="0" smtClean="0">
                <a:solidFill>
                  <a:schemeClr val="bg1"/>
                </a:solidFill>
              </a:rPr>
              <a:t>first night of ion beams (during MD!)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2" y="1103585"/>
            <a:ext cx="8135851" cy="589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49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27" y="-46719"/>
            <a:ext cx="9416927" cy="690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4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0"/>
            <a:ext cx="52506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61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HELIOS 3: with all the detectors in the books to study matter under extreme conditions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8363"/>
            <a:ext cx="9135062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01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589815" cy="126592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5" y="1009650"/>
            <a:ext cx="8056563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95250" y="10430"/>
            <a:ext cx="923925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From Russia with love: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the Alumina Hadron </a:t>
            </a:r>
            <a:r>
              <a:rPr lang="en-US" sz="4000" dirty="0" smtClean="0">
                <a:solidFill>
                  <a:schemeClr val="bg1"/>
                </a:solidFill>
              </a:rPr>
              <a:t>absorber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/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Bill never stopped surprising us: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from 4</a:t>
            </a:r>
            <a:r>
              <a:rPr lang="el-GR" sz="3200" dirty="0" smtClean="0">
                <a:solidFill>
                  <a:schemeClr val="bg1"/>
                </a:solidFill>
              </a:rPr>
              <a:t>π</a:t>
            </a:r>
            <a:r>
              <a:rPr lang="fr-CH" sz="3200" dirty="0" smtClean="0">
                <a:solidFill>
                  <a:schemeClr val="bg1"/>
                </a:solidFill>
              </a:rPr>
              <a:t> </a:t>
            </a:r>
            <a:r>
              <a:rPr lang="fr-CH" sz="3200" dirty="0" err="1" smtClean="0">
                <a:solidFill>
                  <a:schemeClr val="bg1"/>
                </a:solidFill>
              </a:rPr>
              <a:t>facilities</a:t>
            </a:r>
            <a:r>
              <a:rPr lang="fr-CH" sz="3200" dirty="0" smtClean="0">
                <a:solidFill>
                  <a:schemeClr val="bg1"/>
                </a:solidFill>
              </a:rPr>
              <a:t> to a ‘</a:t>
            </a:r>
            <a:r>
              <a:rPr lang="fr-CH" sz="3200" dirty="0" err="1" smtClean="0">
                <a:solidFill>
                  <a:schemeClr val="bg1"/>
                </a:solidFill>
              </a:rPr>
              <a:t>classical</a:t>
            </a:r>
            <a:r>
              <a:rPr lang="fr-CH" sz="3200" dirty="0" smtClean="0">
                <a:solidFill>
                  <a:schemeClr val="bg1"/>
                </a:solidFill>
              </a:rPr>
              <a:t>’ </a:t>
            </a:r>
            <a:r>
              <a:rPr lang="fr-CH" sz="3200" dirty="0" err="1" smtClean="0">
                <a:solidFill>
                  <a:schemeClr val="bg1"/>
                </a:solidFill>
              </a:rPr>
              <a:t>spectrometer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81" y="1368502"/>
            <a:ext cx="5074612" cy="553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6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22" y="40056"/>
            <a:ext cx="5708953" cy="68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3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Start of a </a:t>
            </a:r>
            <a:r>
              <a:rPr lang="en-US" sz="3600" dirty="0" err="1"/>
              <a:t>massives</a:t>
            </a:r>
            <a:r>
              <a:rPr lang="en-US" sz="3600" dirty="0"/>
              <a:t> </a:t>
            </a:r>
            <a:r>
              <a:rPr lang="en-US" sz="3600" dirty="0" smtClean="0"/>
              <a:t>R&amp;D program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04" y="1470545"/>
            <a:ext cx="8585200" cy="5235055"/>
          </a:xfrm>
        </p:spPr>
        <p:txBody>
          <a:bodyPr>
            <a:normAutofit fontScale="92500" lnSpcReduction="20000"/>
          </a:bodyPr>
          <a:lstStyle/>
          <a:p>
            <a:r>
              <a:rPr lang="fr-CH" dirty="0" err="1" smtClean="0"/>
              <a:t>Understanding</a:t>
            </a:r>
            <a:r>
              <a:rPr lang="fr-CH" dirty="0" smtClean="0"/>
              <a:t> the </a:t>
            </a:r>
            <a:r>
              <a:rPr lang="fr-CH" dirty="0" err="1" smtClean="0"/>
              <a:t>physics</a:t>
            </a:r>
            <a:r>
              <a:rPr lang="fr-CH" dirty="0" smtClean="0"/>
              <a:t> limitation of Hadron </a:t>
            </a:r>
            <a:r>
              <a:rPr lang="fr-CH" dirty="0" err="1" smtClean="0"/>
              <a:t>Calorimetry</a:t>
            </a:r>
            <a:endParaRPr lang="fr-CH" dirty="0" smtClean="0"/>
          </a:p>
          <a:p>
            <a:pPr lvl="1"/>
            <a:r>
              <a:rPr lang="fr-CH" dirty="0" err="1" smtClean="0"/>
              <a:t>Distinguishing</a:t>
            </a:r>
            <a:endParaRPr lang="fr-CH" dirty="0" smtClean="0"/>
          </a:p>
          <a:p>
            <a:pPr lvl="2"/>
            <a:r>
              <a:rPr lang="fr-CH" dirty="0" smtClean="0"/>
              <a:t>Instrumental </a:t>
            </a:r>
            <a:r>
              <a:rPr lang="fr-CH" dirty="0" err="1" smtClean="0"/>
              <a:t>effects</a:t>
            </a:r>
            <a:r>
              <a:rPr lang="fr-CH" dirty="0" smtClean="0"/>
              <a:t>, </a:t>
            </a:r>
            <a:r>
              <a:rPr lang="fr-CH" dirty="0" err="1" smtClean="0"/>
              <a:t>such</a:t>
            </a:r>
            <a:r>
              <a:rPr lang="fr-CH" dirty="0" smtClean="0"/>
              <a:t> as </a:t>
            </a:r>
            <a:r>
              <a:rPr lang="fr-CH" dirty="0" err="1" smtClean="0"/>
              <a:t>sampling</a:t>
            </a:r>
            <a:r>
              <a:rPr lang="fr-CH" dirty="0" smtClean="0"/>
              <a:t> fluctuations </a:t>
            </a:r>
            <a:r>
              <a:rPr lang="fr-CH" dirty="0" err="1" smtClean="0"/>
              <a:t>from</a:t>
            </a:r>
            <a:endParaRPr lang="fr-CH" dirty="0" smtClean="0"/>
          </a:p>
          <a:p>
            <a:pPr lvl="2"/>
            <a:r>
              <a:rPr lang="fr-CH" dirty="0" err="1" smtClean="0"/>
              <a:t>Intrinsic</a:t>
            </a:r>
            <a:r>
              <a:rPr lang="fr-CH" dirty="0" smtClean="0"/>
              <a:t> </a:t>
            </a:r>
            <a:r>
              <a:rPr lang="fr-CH" dirty="0" err="1" smtClean="0"/>
              <a:t>effects</a:t>
            </a:r>
            <a:endParaRPr lang="fr-CH" dirty="0" smtClean="0"/>
          </a:p>
          <a:p>
            <a:r>
              <a:rPr lang="fr-CH" dirty="0" smtClean="0"/>
              <a:t>Construction of a fine-</a:t>
            </a:r>
            <a:r>
              <a:rPr lang="fr-CH" dirty="0" err="1" smtClean="0"/>
              <a:t>sampling</a:t>
            </a:r>
            <a:r>
              <a:rPr lang="fr-CH" dirty="0" smtClean="0"/>
              <a:t> </a:t>
            </a:r>
            <a:r>
              <a:rPr lang="fr-CH" dirty="0" err="1" smtClean="0"/>
              <a:t>Iron</a:t>
            </a:r>
            <a:r>
              <a:rPr lang="fr-CH" dirty="0" smtClean="0"/>
              <a:t>/ </a:t>
            </a:r>
            <a:r>
              <a:rPr lang="fr-CH" dirty="0" err="1" smtClean="0"/>
              <a:t>LAr</a:t>
            </a:r>
            <a:r>
              <a:rPr lang="fr-CH" dirty="0" smtClean="0"/>
              <a:t> hadron </a:t>
            </a:r>
            <a:r>
              <a:rPr lang="fr-CH" dirty="0" err="1" smtClean="0"/>
              <a:t>calorimeter</a:t>
            </a:r>
            <a:endParaRPr lang="fr-CH" dirty="0" smtClean="0"/>
          </a:p>
          <a:p>
            <a:r>
              <a:rPr lang="fr-CH" dirty="0" err="1" smtClean="0"/>
              <a:t>It’s</a:t>
            </a:r>
            <a:r>
              <a:rPr lang="fr-CH" dirty="0" smtClean="0"/>
              <a:t> not the </a:t>
            </a:r>
            <a:r>
              <a:rPr lang="fr-CH" dirty="0" err="1" smtClean="0"/>
              <a:t>sampling</a:t>
            </a:r>
            <a:r>
              <a:rPr lang="fr-CH" dirty="0" smtClean="0"/>
              <a:t> </a:t>
            </a:r>
            <a:r>
              <a:rPr lang="fr-CH" dirty="0" err="1" smtClean="0"/>
              <a:t>which</a:t>
            </a:r>
            <a:r>
              <a:rPr lang="fr-CH" dirty="0" smtClean="0"/>
              <a:t> </a:t>
            </a:r>
            <a:r>
              <a:rPr lang="fr-CH" dirty="0" err="1" smtClean="0"/>
              <a:t>limits</a:t>
            </a:r>
            <a:r>
              <a:rPr lang="fr-CH" dirty="0" smtClean="0"/>
              <a:t> performance</a:t>
            </a:r>
          </a:p>
          <a:p>
            <a:pPr lvl="1"/>
            <a:r>
              <a:rPr lang="fr-CH" dirty="0" smtClean="0"/>
              <a:t>Bill: </a:t>
            </a:r>
            <a:r>
              <a:rPr lang="fr-CH" dirty="0" err="1" smtClean="0"/>
              <a:t>we</a:t>
            </a:r>
            <a:r>
              <a:rPr lang="fr-CH" dirty="0" smtClean="0"/>
              <a:t> have </a:t>
            </a:r>
            <a:r>
              <a:rPr lang="fr-CH" dirty="0" err="1" smtClean="0"/>
              <a:t>overdone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…</a:t>
            </a:r>
          </a:p>
          <a:p>
            <a:r>
              <a:rPr lang="fr-CH" dirty="0" smtClean="0"/>
              <a:t>Insight #1: </a:t>
            </a:r>
            <a:r>
              <a:rPr lang="fr-CH" dirty="0" err="1" smtClean="0"/>
              <a:t>what</a:t>
            </a:r>
            <a:r>
              <a:rPr lang="fr-CH" dirty="0" smtClean="0"/>
              <a:t> </a:t>
            </a:r>
            <a:r>
              <a:rPr lang="fr-CH" dirty="0" err="1" smtClean="0"/>
              <a:t>matters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the </a:t>
            </a:r>
            <a:r>
              <a:rPr lang="fr-CH" dirty="0" err="1" smtClean="0"/>
              <a:t>response</a:t>
            </a:r>
            <a:r>
              <a:rPr lang="fr-CH" dirty="0" smtClean="0"/>
              <a:t> </a:t>
            </a:r>
            <a:r>
              <a:rPr lang="fr-CH" dirty="0" err="1" smtClean="0"/>
              <a:t>difference</a:t>
            </a:r>
            <a:r>
              <a:rPr lang="fr-CH" dirty="0" smtClean="0"/>
              <a:t> to </a:t>
            </a:r>
            <a:r>
              <a:rPr lang="fr-CH" dirty="0" err="1" smtClean="0"/>
              <a:t>electrons</a:t>
            </a:r>
            <a:r>
              <a:rPr lang="fr-CH" dirty="0" smtClean="0"/>
              <a:t> and hadrons</a:t>
            </a:r>
          </a:p>
          <a:p>
            <a:r>
              <a:rPr lang="fr-CH" dirty="0" smtClean="0"/>
              <a:t>Bill translates insight </a:t>
            </a:r>
            <a:r>
              <a:rPr lang="fr-CH" dirty="0" err="1" smtClean="0"/>
              <a:t>into</a:t>
            </a:r>
            <a:r>
              <a:rPr lang="fr-CH" dirty="0" smtClean="0"/>
              <a:t> reality: Uranium </a:t>
            </a:r>
            <a:r>
              <a:rPr lang="fr-CH" dirty="0" err="1" smtClean="0"/>
              <a:t>is</a:t>
            </a:r>
            <a:r>
              <a:rPr lang="fr-CH" dirty="0" smtClean="0"/>
              <a:t> the </a:t>
            </a:r>
            <a:r>
              <a:rPr lang="fr-CH" dirty="0" err="1" smtClean="0"/>
              <a:t>answer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638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NA 44 Focusing Spectrometer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557338"/>
            <a:ext cx="88677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3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10430"/>
            <a:ext cx="8659089" cy="862407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57" y="10430"/>
            <a:ext cx="3854514" cy="147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" y="1481387"/>
            <a:ext cx="9085263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6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82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The Bill Willis CERN Years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545"/>
            <a:ext cx="8229600" cy="4525963"/>
          </a:xfrm>
        </p:spPr>
        <p:txBody>
          <a:bodyPr>
            <a:normAutofit fontScale="85000" lnSpcReduction="20000"/>
          </a:bodyPr>
          <a:lstStyle/>
          <a:p>
            <a:endParaRPr lang="en-GB" dirty="0"/>
          </a:p>
          <a:p>
            <a:r>
              <a:rPr lang="en-GB" dirty="0"/>
              <a:t>Were stimulating, adventurous, productive with enormous impact on the development of particle physics</a:t>
            </a:r>
          </a:p>
          <a:p>
            <a:r>
              <a:rPr lang="en-GB" dirty="0"/>
              <a:t>We all, working with Bill, were immensely privileged to have known him and to have shared these years with Bill</a:t>
            </a:r>
          </a:p>
          <a:p>
            <a:endParaRPr lang="fr-CH" dirty="0" smtClean="0"/>
          </a:p>
          <a:p>
            <a:pPr marL="0" indent="0">
              <a:buNone/>
            </a:pPr>
            <a:r>
              <a:rPr lang="fr-CH" dirty="0" smtClean="0"/>
              <a:t>                                   </a:t>
            </a:r>
          </a:p>
          <a:p>
            <a:pPr marL="0" indent="0">
              <a:buNone/>
            </a:pPr>
            <a:r>
              <a:rPr lang="fr-CH" dirty="0"/>
              <a:t> </a:t>
            </a:r>
            <a:r>
              <a:rPr lang="fr-CH" dirty="0" smtClean="0"/>
              <a:t>                                      </a:t>
            </a:r>
            <a:r>
              <a:rPr lang="fr-CH" dirty="0" err="1" smtClean="0"/>
              <a:t>Thank</a:t>
            </a:r>
            <a:r>
              <a:rPr lang="fr-CH" dirty="0" smtClean="0"/>
              <a:t> </a:t>
            </a:r>
            <a:r>
              <a:rPr lang="fr-CH" dirty="0" err="1" smtClean="0"/>
              <a:t>you</a:t>
            </a:r>
            <a:r>
              <a:rPr lang="fr-CH" dirty="0" smtClean="0"/>
              <a:t>.</a:t>
            </a:r>
          </a:p>
          <a:p>
            <a:pPr marL="0" indent="0">
              <a:buNone/>
            </a:pPr>
            <a:r>
              <a:rPr lang="fr-CH" dirty="0" smtClean="0"/>
              <a:t>                  </a:t>
            </a:r>
            <a:endParaRPr lang="fr-CH" dirty="0"/>
          </a:p>
        </p:txBody>
      </p:sp>
      <p:sp>
        <p:nvSpPr>
          <p:cNvPr id="4" name="Rectangle 3"/>
          <p:cNvSpPr/>
          <p:nvPr/>
        </p:nvSpPr>
        <p:spPr>
          <a:xfrm rot="11400000">
            <a:off x="447963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86AAD9"/>
            </a:gs>
            <a:gs pos="27000">
              <a:schemeClr val="tx2">
                <a:lumMod val="50000"/>
              </a:schemeClr>
            </a:gs>
            <a:gs pos="86000">
              <a:schemeClr val="tx2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6985" y="-122920"/>
            <a:ext cx="8659089" cy="86240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Willis’ notes on Uranium compensation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9724"/>
            <a:ext cx="4693139" cy="628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80" y="569724"/>
            <a:ext cx="4368620" cy="627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6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2328</TotalTime>
  <Words>1526</Words>
  <Application>Microsoft Office PowerPoint</Application>
  <PresentationFormat>On-screen Show (4:3)</PresentationFormat>
  <Paragraphs>244</Paragraphs>
  <Slides>82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23</vt:i4>
      </vt:variant>
      <vt:variant>
        <vt:lpstr>Slide Titles</vt:lpstr>
      </vt:variant>
      <vt:variant>
        <vt:i4>82</vt:i4>
      </vt:variant>
    </vt:vector>
  </HeadingPairs>
  <TitlesOfParts>
    <vt:vector size="105" baseType="lpstr">
      <vt:lpstr>Office Theme</vt:lpstr>
      <vt:lpstr>1_Office Theme</vt:lpstr>
      <vt:lpstr>2_Office Theme</vt:lpstr>
      <vt:lpstr>3_Office Theme</vt:lpstr>
      <vt:lpstr>5_Office Theme</vt:lpstr>
      <vt:lpstr>7_Office Theme</vt:lpstr>
      <vt:lpstr>8_Office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4_Office Theme</vt:lpstr>
      <vt:lpstr>6_Office Theme</vt:lpstr>
      <vt:lpstr>9_Office Theme</vt:lpstr>
      <vt:lpstr>20_Office Theme</vt:lpstr>
      <vt:lpstr>21_Office Theme</vt:lpstr>
      <vt:lpstr>22_Office Theme</vt:lpstr>
      <vt:lpstr>The Bill Willis CERN Years </vt:lpstr>
      <vt:lpstr>Where it all began: the Impactometer</vt:lpstr>
      <vt:lpstr>PowerPoint Presentation</vt:lpstr>
      <vt:lpstr>Revolution in Experimentation</vt:lpstr>
      <vt:lpstr>PowerPoint Presentation</vt:lpstr>
      <vt:lpstr>1973: Two proposals for 4π Facilities</vt:lpstr>
      <vt:lpstr>3D view of proposed experiment (not included in proposal)</vt:lpstr>
      <vt:lpstr>Start of a massives R&amp;D program </vt:lpstr>
      <vt:lpstr>Willis’ notes on Uranium compensation</vt:lpstr>
      <vt:lpstr>PowerPoint Presentation</vt:lpstr>
      <vt:lpstr>Next challenge: electron identification</vt:lpstr>
      <vt:lpstr>Revolution in Experimentation: constructing the  Lithium foil TR radiators</vt:lpstr>
      <vt:lpstr>Revolution in Experimentation</vt:lpstr>
      <vt:lpstr>Revolution in Experimentation</vt:lpstr>
      <vt:lpstr>TRD: Li-Radiator + Xe- filled linear MWPC’s with Charge division readout (another Radeka first)</vt:lpstr>
      <vt:lpstr>CWF learned a lesson</vt:lpstr>
      <vt:lpstr>1974: Lepton pairs: emerging ISR frontier</vt:lpstr>
      <vt:lpstr>R806T: work in progress: early days </vt:lpstr>
      <vt:lpstr>From Bill’s notes: its so simple…</vt:lpstr>
      <vt:lpstr>The first of several extensions of R806 T ( T…Test)</vt:lpstr>
      <vt:lpstr>PowerPoint Presentation</vt:lpstr>
      <vt:lpstr>PowerPoint Presentation</vt:lpstr>
      <vt:lpstr>                          19761                  1976</vt:lpstr>
      <vt:lpstr>Five months after the FNAL discovery…</vt:lpstr>
      <vt:lpstr>Meanwhile (1976): the quest for the ultimate ISR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Bill’s and Chris’ reaction</vt:lpstr>
      <vt:lpstr>Bill’s rendering of the tracking options</vt:lpstr>
      <vt:lpstr>Towards the AFS Proposal: Bill’s hand drawing (Nov 76)</vt:lpstr>
      <vt:lpstr>Axial Field Spectrometer (AFS) Proposal </vt:lpstr>
      <vt:lpstr>Productive Christmas recess:  the AFS proposal is submitted on 10/1/1977</vt:lpstr>
      <vt:lpstr>PowerPoint Presentation</vt:lpstr>
      <vt:lpstr>PowerPoint Presentation</vt:lpstr>
      <vt:lpstr>PowerPoint Presentation</vt:lpstr>
      <vt:lpstr>Open Axial Field Magnet: assembly (1978)</vt:lpstr>
      <vt:lpstr>The drift chambers were designed in two halves to allow retractability </vt:lpstr>
      <vt:lpstr>PowerPoint Presentation</vt:lpstr>
      <vt:lpstr>PowerPoint Presentation</vt:lpstr>
      <vt:lpstr>May 1979: Albrow’s + McCubbin’s opus</vt:lpstr>
      <vt:lpstr>It works! One of the first event displays</vt:lpstr>
      <vt:lpstr>PowerPoint Presentation</vt:lpstr>
      <vt:lpstr>What is Bill thinking?</vt:lpstr>
      <vt:lpstr>A very happy Italo Manelli</vt:lpstr>
      <vt:lpstr>In parallel to AFS implementation: the finest hour of R806  and a major ISR-discovery</vt:lpstr>
      <vt:lpstr>Major ISR Discovery: Prompt photons </vt:lpstr>
      <vt:lpstr>PowerPoint Presentation</vt:lpstr>
      <vt:lpstr>AFS: vintage 1980</vt:lpstr>
      <vt:lpstr>Layout of the AFS (1980)</vt:lpstr>
      <vt:lpstr>At last: 2π calorimeter coverage </vt:lpstr>
      <vt:lpstr>AFS (1982): full hadron calorimetry </vt:lpstr>
      <vt:lpstr>Co-Discovery of ‘Jets’ (with the UA expts.) </vt:lpstr>
      <vt:lpstr>PowerPoint Presentation</vt:lpstr>
      <vt:lpstr>Pope John-Paul II at the AFS,  June 1982</vt:lpstr>
      <vt:lpstr>Another farewell to R806 and the first welcome to R808 </vt:lpstr>
      <vt:lpstr>R808: NaI Photon Detector, Muon ID</vt:lpstr>
      <vt:lpstr>PowerPoint Presentation</vt:lpstr>
      <vt:lpstr> </vt:lpstr>
      <vt:lpstr>Fighting for precious pp collisions</vt:lpstr>
      <vt:lpstr>Prime of its life: AFS in Oct. 1983  </vt:lpstr>
      <vt:lpstr>PowerPoint Presentation</vt:lpstr>
      <vt:lpstr>At its prime: the end of the ISR</vt:lpstr>
      <vt:lpstr>PowerPoint Presentation</vt:lpstr>
      <vt:lpstr>From Mike Albrow’s diary</vt:lpstr>
      <vt:lpstr>PowerPoint Presentation</vt:lpstr>
      <vt:lpstr>PowerPoint Presentation</vt:lpstr>
      <vt:lpstr>PowerPoint Presentation</vt:lpstr>
      <vt:lpstr>The power of modularity: AFS reconfigured</vt:lpstr>
      <vt:lpstr>First task: solve a 20 year puzzle of prompt lepton production: Helios vindicates the ‘Standard Model’: NO anomalous lepton production</vt:lpstr>
      <vt:lpstr>The power of ion collision revealed in the first night of ion beams (during MD!)</vt:lpstr>
      <vt:lpstr>PowerPoint Presentation</vt:lpstr>
      <vt:lpstr>PowerPoint Presentation</vt:lpstr>
      <vt:lpstr> HELIOS 3: with all the detectors in the books to study matter under extreme conditions</vt:lpstr>
      <vt:lpstr>PowerPoint Presentation</vt:lpstr>
      <vt:lpstr> Bill never stopped surprising us:  from 4π facilities to a ‘classical’ spectrometer</vt:lpstr>
      <vt:lpstr>PowerPoint Presentation</vt:lpstr>
      <vt:lpstr>NA 44 Focusing Spectrometer</vt:lpstr>
      <vt:lpstr>PowerPoint Presentation</vt:lpstr>
      <vt:lpstr>The Bill Willis CERN Years</vt:lpstr>
    </vt:vector>
  </TitlesOfParts>
  <Company>Oeaw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und kosmische Strahlung –  die höchsten Energien auf der Erde und in unserem Kosmos</dc:title>
  <dc:creator>Hephy Oeaw</dc:creator>
  <cp:lastModifiedBy>Gordon, Howard A</cp:lastModifiedBy>
  <cp:revision>135</cp:revision>
  <dcterms:created xsi:type="dcterms:W3CDTF">2012-08-21T12:01:09Z</dcterms:created>
  <dcterms:modified xsi:type="dcterms:W3CDTF">2013-04-25T22:33:14Z</dcterms:modified>
</cp:coreProperties>
</file>