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324" r:id="rId3"/>
    <p:sldId id="257" r:id="rId4"/>
    <p:sldId id="271" r:id="rId5"/>
    <p:sldId id="325" r:id="rId6"/>
    <p:sldId id="258" r:id="rId7"/>
    <p:sldId id="323" r:id="rId8"/>
    <p:sldId id="273" r:id="rId9"/>
    <p:sldId id="32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C3EE"/>
    <a:srgbClr val="0034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66"/>
    <p:restoredTop sz="94631"/>
  </p:normalViewPr>
  <p:slideViewPr>
    <p:cSldViewPr snapToGrid="0" snapToObjects="1">
      <p:cViewPr varScale="1">
        <p:scale>
          <a:sx n="137" d="100"/>
          <a:sy n="137" d="100"/>
        </p:scale>
        <p:origin x="15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95598-B391-6B48-A04D-1D39E0D735B0}" type="datetimeFigureOut">
              <a:rPr lang="en-US" smtClean="0"/>
              <a:t>2/15/19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09B24-7619-D741-A3E3-C81F32803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5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9B24-7619-D741-A3E3-C81F32803A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94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09B24-7619-D741-A3E3-C81F32803A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2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15-Jan-2019,   C. Hyde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 Interaction Region WG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3381-5590-5447-A457-11747ABF80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ight Triangle 6"/>
          <p:cNvSpPr/>
          <p:nvPr userDrawn="1"/>
        </p:nvSpPr>
        <p:spPr>
          <a:xfrm flipH="1">
            <a:off x="7339584" y="2499360"/>
            <a:ext cx="1804416" cy="4358640"/>
          </a:xfrm>
          <a:prstGeom prst="rtTriangle">
            <a:avLst/>
          </a:prstGeom>
          <a:solidFill>
            <a:srgbClr val="0EC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7339583" y="0"/>
            <a:ext cx="1804416" cy="6858000"/>
          </a:xfrm>
          <a:prstGeom prst="rtTriangle">
            <a:avLst/>
          </a:prstGeom>
          <a:solidFill>
            <a:srgbClr val="003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15-Jan-2019,   C. Hyde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 Interaction Region WG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3381-5590-5447-A457-11747ABF8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15-Jan-2019,   C. Hyde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 Interaction Region WG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3381-5590-5447-A457-11747ABF8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15-Jan-2019,   C. Hyde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 Interaction Region WG</a:t>
            </a:r>
          </a:p>
        </p:txBody>
      </p:sp>
      <p:sp>
        <p:nvSpPr>
          <p:cNvPr id="8" name="Right Triangle 7"/>
          <p:cNvSpPr/>
          <p:nvPr userDrawn="1"/>
        </p:nvSpPr>
        <p:spPr>
          <a:xfrm flipH="1">
            <a:off x="7339584" y="2499360"/>
            <a:ext cx="1804416" cy="4358640"/>
          </a:xfrm>
          <a:prstGeom prst="rtTriangle">
            <a:avLst/>
          </a:prstGeom>
          <a:solidFill>
            <a:srgbClr val="0EC3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 userDrawn="1"/>
        </p:nvSpPr>
        <p:spPr>
          <a:xfrm flipH="1" flipV="1">
            <a:off x="7339583" y="0"/>
            <a:ext cx="1804416" cy="6858000"/>
          </a:xfrm>
          <a:prstGeom prst="rtTriangle">
            <a:avLst/>
          </a:prstGeom>
          <a:solidFill>
            <a:srgbClr val="003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34363381-5590-5447-A457-11747ABF80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040" y="176784"/>
            <a:ext cx="557784" cy="4450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15-Jan-2019,   C. Hyde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 Interaction Region WG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3381-5590-5447-A457-11747ABF8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15-Jan-2019,   C. Hyde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 Interaction Region WG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3381-5590-5447-A457-11747ABF8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15-Jan-2019,   C. Hyde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 Interaction Region WG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3381-5590-5447-A457-11747ABF8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15-Jan-2019,   C. Hyde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 Interaction Region WG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3381-5590-5447-A457-11747ABF8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15-Jan-2019,   C. Hyde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 Interaction Region WG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3381-5590-5447-A457-11747ABF8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15-Jan-2019,   C. Hyde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 Interaction Region WG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3381-5590-5447-A457-11747ABF8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15-Jan-2019,   C. Hyde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 Interaction Region WG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3381-5590-5447-A457-11747ABF8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15-Jan-2019,   C. Hyde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EICUG  Interaction Region WG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63381-5590-5447-A457-11747ABF8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" y="541176"/>
            <a:ext cx="7772400" cy="2855167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EICUG Working Group on the Interaction Region</a:t>
            </a:r>
            <a:br>
              <a:rPr lang="en-US" sz="4400" dirty="0"/>
            </a:br>
            <a:r>
              <a:rPr lang="en-US" sz="4400" dirty="0"/>
              <a:t> </a:t>
            </a:r>
            <a:r>
              <a:rPr lang="en-US" sz="3600" dirty="0"/>
              <a:t>Video Conference on High Precision  </a:t>
            </a:r>
            <a:br>
              <a:rPr lang="en-US" sz="3600" dirty="0"/>
            </a:br>
            <a:r>
              <a:rPr lang="en-US" sz="3600" dirty="0"/>
              <a:t>Luminosity Measurements</a:t>
            </a:r>
            <a:br>
              <a:rPr lang="en-US" sz="3600" dirty="0"/>
            </a:br>
            <a:r>
              <a:rPr lang="en-US" sz="3600" dirty="0"/>
              <a:t>15 February 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" y="3602038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Charles Hyde</a:t>
            </a:r>
          </a:p>
          <a:p>
            <a:r>
              <a:rPr lang="en-US" dirty="0" err="1"/>
              <a:t>chyde@odu.edu</a:t>
            </a:r>
            <a:endParaRPr lang="en-US" dirty="0"/>
          </a:p>
          <a:p>
            <a:r>
              <a:rPr lang="en-US" dirty="0"/>
              <a:t>Old Dominion University</a:t>
            </a:r>
          </a:p>
          <a:p>
            <a:r>
              <a:rPr lang="en-US" dirty="0"/>
              <a:t>EICUG IR working group co-convener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28" y="85345"/>
            <a:ext cx="145333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6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8D40F-F783-8E49-A99F-4486181DF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B1CDC-D2B4-8941-81F8-DD0DD4652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535636" cy="4351338"/>
          </a:xfrm>
        </p:spPr>
        <p:txBody>
          <a:bodyPr/>
          <a:lstStyle/>
          <a:p>
            <a:r>
              <a:rPr lang="en-US" dirty="0"/>
              <a:t>Review previous techniques / achievements / limitations for precision luminosity measurements.</a:t>
            </a:r>
          </a:p>
          <a:p>
            <a:r>
              <a:rPr lang="en-US" dirty="0"/>
              <a:t>Review luminosity precision requirements for EIC physics program</a:t>
            </a:r>
          </a:p>
          <a:p>
            <a:r>
              <a:rPr lang="en-US" dirty="0"/>
              <a:t>Stimulate necessary  R&amp;D efforts for EIC program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3AE66-28FB-BC46-96B4-368FD1959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15-Jan-2019,   C. Hyde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15D0F-ABD7-7A44-8F6E-2BA6163C2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 Interaction Region WG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4363D-757C-7347-9E3A-FCE6EFC9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3381-5590-5447-A457-11747ABF80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8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68822"/>
          </a:xfrm>
        </p:spPr>
        <p:txBody>
          <a:bodyPr/>
          <a:lstStyle/>
          <a:p>
            <a:r>
              <a:rPr lang="en-US" dirty="0"/>
              <a:t>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418070" cy="4160647"/>
          </a:xfrm>
        </p:spPr>
        <p:txBody>
          <a:bodyPr>
            <a:normAutofit/>
          </a:bodyPr>
          <a:lstStyle/>
          <a:p>
            <a:r>
              <a:rPr lang="en-US" dirty="0"/>
              <a:t>Van der Meer Scans</a:t>
            </a:r>
          </a:p>
          <a:p>
            <a:r>
              <a:rPr lang="en-US" dirty="0"/>
              <a:t>Total Absorption Bremsstrahlung Calorimeter at 0°</a:t>
            </a:r>
          </a:p>
          <a:p>
            <a:r>
              <a:rPr lang="en-US" dirty="0"/>
              <a:t>Small angle (2-10 </a:t>
            </a:r>
            <a:r>
              <a:rPr lang="en-US" dirty="0" err="1"/>
              <a:t>mrad</a:t>
            </a:r>
            <a:r>
              <a:rPr lang="en-US" dirty="0"/>
              <a:t>) “QED Compton”  </a:t>
            </a:r>
          </a:p>
          <a:p>
            <a:pPr lvl="1"/>
            <a:r>
              <a:rPr lang="en-US" baseline="30000" dirty="0"/>
              <a:t>A</a:t>
            </a:r>
            <a:r>
              <a:rPr lang="en-US" dirty="0"/>
              <a:t>Z(</a:t>
            </a:r>
            <a:r>
              <a:rPr lang="en-US" dirty="0" err="1"/>
              <a:t>e,e</a:t>
            </a:r>
            <a:r>
              <a:rPr lang="en-US" dirty="0"/>
              <a:t>’ </a:t>
            </a:r>
            <a:r>
              <a:rPr lang="en-US" dirty="0">
                <a:latin typeface="Symbol" pitchFamily="2" charset="2"/>
                <a:sym typeface="Wingdings" pitchFamily="2" charset="2"/>
              </a:rPr>
              <a:t>g</a:t>
            </a:r>
            <a:r>
              <a:rPr lang="en-US" dirty="0"/>
              <a:t>)</a:t>
            </a:r>
            <a:r>
              <a:rPr lang="en-US" baseline="30000" dirty="0"/>
              <a:t> A</a:t>
            </a:r>
            <a:r>
              <a:rPr lang="en-US" dirty="0"/>
              <a:t>Z</a:t>
            </a:r>
          </a:p>
          <a:p>
            <a:r>
              <a:rPr lang="en-US" dirty="0"/>
              <a:t>Forward Pair spectrometer (thin convertor): </a:t>
            </a:r>
            <a:br>
              <a:rPr lang="en-US" dirty="0"/>
            </a:br>
            <a:r>
              <a:rPr lang="en-US" dirty="0">
                <a:latin typeface="Symbol" pitchFamily="2" charset="2"/>
                <a:sym typeface="Wingdings" pitchFamily="2" charset="2"/>
              </a:rPr>
              <a:t>g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i="1" dirty="0" err="1">
                <a:sym typeface="Wingdings" pitchFamily="2" charset="2"/>
              </a:rPr>
              <a:t>e</a:t>
            </a:r>
            <a:r>
              <a:rPr lang="en-US" i="1" baseline="30000" dirty="0" err="1">
                <a:sym typeface="Wingdings" pitchFamily="2" charset="2"/>
              </a:rPr>
              <a:t>+</a:t>
            </a:r>
            <a:r>
              <a:rPr lang="en-US" i="1" dirty="0" err="1">
                <a:sym typeface="Wingdings" pitchFamily="2" charset="2"/>
              </a:rPr>
              <a:t>e</a:t>
            </a:r>
            <a:r>
              <a:rPr lang="en-US" i="1" baseline="30000" dirty="0">
                <a:sym typeface="Wingdings" pitchFamily="2" charset="2"/>
              </a:rPr>
              <a:t>–</a:t>
            </a:r>
            <a:endParaRPr lang="en-US" b="1" i="1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i="1" dirty="0">
                <a:sym typeface="Wingdings" pitchFamily="2" charset="2"/>
              </a:rPr>
              <a:t>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15-Jan-2019,   C. Hyde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 Interaction Region WG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3381-5590-5447-A457-11747ABF80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9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3C333-4AD1-9E41-8B92-7C029197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718B7-EFBD-B843-A8EF-B9CAC15EA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Absolution Precision &lt; 2%</a:t>
            </a:r>
          </a:p>
          <a:p>
            <a:r>
              <a:rPr lang="en-US" dirty="0"/>
              <a:t>Relative Precision &lt; 1%</a:t>
            </a:r>
          </a:p>
          <a:p>
            <a:r>
              <a:rPr lang="en-US" dirty="0"/>
              <a:t>Polarization dependence</a:t>
            </a:r>
          </a:p>
          <a:p>
            <a:r>
              <a:rPr lang="en-US" dirty="0"/>
              <a:t>100x </a:t>
            </a:r>
            <a:r>
              <a:rPr lang="en-US" dirty="0">
                <a:sym typeface="Wingdings" pitchFamily="2" charset="2"/>
              </a:rPr>
              <a:t> 1000x greater luminosity than HERA</a:t>
            </a:r>
          </a:p>
          <a:p>
            <a:r>
              <a:rPr lang="en-US" dirty="0">
                <a:sym typeface="Wingdings" pitchFamily="2" charset="2"/>
              </a:rPr>
              <a:t>Valid for </a:t>
            </a:r>
            <a:r>
              <a:rPr lang="en-US" i="1" dirty="0">
                <a:sym typeface="Wingdings" pitchFamily="2" charset="2"/>
              </a:rPr>
              <a:t>ep</a:t>
            </a:r>
            <a:r>
              <a:rPr lang="en-US" dirty="0">
                <a:sym typeface="Wingdings" pitchFamily="2" charset="2"/>
              </a:rPr>
              <a:t> to </a:t>
            </a:r>
            <a:r>
              <a:rPr lang="en-US" i="1" dirty="0" err="1">
                <a:sym typeface="Wingdings" pitchFamily="2" charset="2"/>
              </a:rPr>
              <a:t>eU</a:t>
            </a:r>
            <a:endParaRPr lang="en-US" i="1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Polarized</a:t>
            </a:r>
            <a:r>
              <a:rPr lang="en-US" i="1" dirty="0">
                <a:sym typeface="Wingdings" pitchFamily="2" charset="2"/>
              </a:rPr>
              <a:t> p, d, </a:t>
            </a:r>
            <a:r>
              <a:rPr lang="en-US" i="1" baseline="30000" dirty="0">
                <a:sym typeface="Wingdings" pitchFamily="2" charset="2"/>
              </a:rPr>
              <a:t>3</a:t>
            </a:r>
            <a:r>
              <a:rPr lang="en-US" dirty="0">
                <a:sym typeface="Wingdings" pitchFamily="2" charset="2"/>
              </a:rPr>
              <a:t>He, Li</a:t>
            </a:r>
            <a:endParaRPr lang="en-US" i="1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Bunch-by-Bunch measurements (time-averaged)</a:t>
            </a:r>
          </a:p>
          <a:p>
            <a:pPr lvl="1"/>
            <a:r>
              <a:rPr lang="en-US" dirty="0">
                <a:sym typeface="Wingdings" pitchFamily="2" charset="2"/>
              </a:rPr>
              <a:t>Emittance growth &amp; polarization can be bunch specific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39E8-010F-BD4F-8B53-3821306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15-Jan-2019,   C. Hyde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FF6C7-AC11-DF44-838C-CC551B75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 Interaction Region WG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3E99D-94A6-7A4F-9D73-ADFD5C88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3381-5590-5447-A457-11747ABF80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21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73028-2921-3348-A50C-900BF2D28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47243"/>
          </a:xfrm>
        </p:spPr>
        <p:txBody>
          <a:bodyPr/>
          <a:lstStyle/>
          <a:p>
            <a:r>
              <a:rPr lang="en-US" dirty="0"/>
              <a:t>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88340-A9AB-A349-BE1C-F88887EBA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402423"/>
            <a:ext cx="7628942" cy="774539"/>
          </a:xfrm>
        </p:spPr>
        <p:txBody>
          <a:bodyPr>
            <a:normAutofit/>
          </a:bodyPr>
          <a:lstStyle/>
          <a:p>
            <a:r>
              <a:rPr lang="en-US" sz="2400" dirty="0"/>
              <a:t>Following (backup) slides review some previous methods, and give references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1F260-2351-B14A-AA9B-1AACB4F98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15-Jan-2019,   C. Hyde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65084-D4D3-1E49-AB7D-B781B8861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 Interaction Region WG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33EB9-D825-0745-8157-40557F6C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3381-5590-5447-A457-11747ABF80B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A4CD47-751D-7D40-8E1A-FD1C89392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3131"/>
            <a:ext cx="9144000" cy="407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05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23919"/>
          </a:xfrm>
        </p:spPr>
        <p:txBody>
          <a:bodyPr>
            <a:noAutofit/>
          </a:bodyPr>
          <a:lstStyle/>
          <a:p>
            <a:r>
              <a:rPr lang="en-US" sz="4000" dirty="0"/>
              <a:t>Van der Meer Scans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15-Jan-2019,   C. Hyde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 Interaction Region WG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3381-5590-5447-A457-11747ABF80BC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2608" y="1054359"/>
                <a:ext cx="7853016" cy="5301992"/>
              </a:xfrm>
            </p:spPr>
            <p:txBody>
              <a:bodyPr>
                <a:noAutofit/>
              </a:bodyPr>
              <a:lstStyle/>
              <a:p>
                <a:r>
                  <a:rPr lang="en-US" sz="2400" b="0" dirty="0"/>
                  <a:t>Absolute determination of Luminosity </a:t>
                </a:r>
              </a:p>
              <a:p>
                <a:pPr lvl="1" latinLnBrk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Monitor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physics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rate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as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colliding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beams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are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scanned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across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each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other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2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endParaRPr lang="en-US" sz="2000" b="0" i="0" dirty="0"/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Requires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precision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measurement</m:t>
                    </m:r>
                  </m:oMath>
                </a14:m>
                <a:r>
                  <a:rPr lang="en-US" sz="2000" dirty="0"/>
                  <a:t> of beam currents and collision centroid stability (3-D)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2000" dirty="0"/>
                  <a:t>Does not require </a:t>
                </a:r>
                <a:r>
                  <a:rPr lang="en-US" sz="2000" i="1" dirty="0"/>
                  <a:t>a priori</a:t>
                </a:r>
                <a:r>
                  <a:rPr lang="en-US" sz="2000" dirty="0"/>
                  <a:t> knowledge of cross section.</a:t>
                </a:r>
              </a:p>
              <a:p>
                <a:r>
                  <a:rPr lang="en-US" sz="2400" dirty="0" err="1"/>
                  <a:t>Interupts</a:t>
                </a:r>
                <a:r>
                  <a:rPr lang="en-US" sz="2400" dirty="0"/>
                  <a:t> experimental data taking 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2000" dirty="0"/>
                  <a:t>Not a continuous monitor</a:t>
                </a:r>
              </a:p>
              <a:p>
                <a:r>
                  <a:rPr lang="en-US" sz="2400" dirty="0"/>
                  <a:t>V. </a:t>
                </a:r>
                <a:r>
                  <a:rPr lang="en-US" sz="2400" dirty="0" err="1"/>
                  <a:t>Balagura</a:t>
                </a:r>
                <a:r>
                  <a:rPr lang="en-US" sz="2400" dirty="0"/>
                  <a:t>, NIM A</a:t>
                </a:r>
                <a:r>
                  <a:rPr lang="en-US" sz="2400" b="1" dirty="0"/>
                  <a:t> 654 </a:t>
                </a:r>
                <a:r>
                  <a:rPr lang="en-US" sz="2400" dirty="0"/>
                  <a:t>(2011) 634–638</a:t>
                </a:r>
              </a:p>
              <a:p>
                <a:pPr lvl="1"/>
                <a:r>
                  <a:rPr lang="en-US" sz="2000" dirty="0"/>
                  <a:t>RHIC: (IPAC’10, Kyoto Japan, May 2010 proceedings)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sz="1800" dirty="0"/>
                  <a:t>K.A. Drees, S.M. White, Vernier scan results from the first RHIC proton run at 250 GeV, </a:t>
                </a:r>
              </a:p>
              <a:p>
                <a:pPr lvl="1"/>
                <a:r>
                  <a:rPr lang="en-US" sz="2000" dirty="0"/>
                  <a:t>LHC: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sz="1800" dirty="0"/>
                  <a:t>M. Ferro-</a:t>
                </a:r>
                <a:r>
                  <a:rPr lang="en-US" sz="1800" dirty="0" err="1"/>
                  <a:t>Luzzi</a:t>
                </a:r>
                <a:r>
                  <a:rPr lang="en-US" sz="1800" dirty="0"/>
                  <a:t>, Determination of the luminosity at the LHC experiments, in: Proceedings of ICHEP’10, Paris, July 2010, published in </a:t>
                </a:r>
                <a:r>
                  <a:rPr lang="en-US" sz="1800" dirty="0" err="1"/>
                  <a:t>PoS</a:t>
                </a:r>
                <a:r>
                  <a:rPr lang="en-US" sz="1800" dirty="0"/>
                  <a:t> (ICHEP 2010) 010: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US" sz="1800" dirty="0"/>
                  <a:t>S.M. White, et al., First luminosity scans in the LHC, in: Proceedings of IPAC’10, Kyoto, Japan, May 2010.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2608" y="1054359"/>
                <a:ext cx="7853016" cy="5301992"/>
              </a:xfrm>
              <a:blipFill>
                <a:blip r:embed="rId3"/>
                <a:stretch>
                  <a:fillRect l="-969" t="-1193" r="-808" b="-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433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7824-A361-B149-A249-723653FB7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22498"/>
          </a:xfrm>
        </p:spPr>
        <p:txBody>
          <a:bodyPr/>
          <a:lstStyle/>
          <a:p>
            <a:r>
              <a:rPr lang="en-US" dirty="0"/>
              <a:t>Bremsstrahlung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E78BE5-CEE8-8749-B1EF-2588F0D224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2597" y="1138335"/>
                <a:ext cx="7931020" cy="473071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At </a:t>
                </a:r>
                <a:r>
                  <a:rPr lang="en-US" i="1" dirty="0">
                    <a:latin typeface="Brush Script MT" panose="03060802040406070304" pitchFamily="66" charset="-122"/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L</a:t>
                </a:r>
                <a:r>
                  <a:rPr lang="en-US" i="1" dirty="0"/>
                  <a:t> = 10</a:t>
                </a:r>
                <a:r>
                  <a:rPr lang="en-US" i="1" baseline="30000" dirty="0"/>
                  <a:t>33</a:t>
                </a:r>
                <a:r>
                  <a:rPr lang="en-US" i="1" dirty="0"/>
                  <a:t> /cm</a:t>
                </a:r>
                <a:r>
                  <a:rPr lang="en-US" i="1" baseline="30000" dirty="0"/>
                  <a:t>2</a:t>
                </a:r>
                <a:r>
                  <a:rPr lang="en-US" i="1" dirty="0"/>
                  <a:t>/sec:</a:t>
                </a:r>
              </a:p>
              <a:p>
                <a:pPr lvl="1"/>
                <a:r>
                  <a:rPr lang="en-US" dirty="0"/>
                  <a:t>Bremsstrahlung power ~ 0.04 Watt</a:t>
                </a:r>
              </a:p>
              <a:p>
                <a:pPr lvl="1"/>
                <a:r>
                  <a:rPr lang="en-US" dirty="0"/>
                  <a:t>Angular distribution dominated by </a:t>
                </a:r>
                <a:r>
                  <a:rPr lang="en-US" i="1" dirty="0" err="1"/>
                  <a:t>rms</a:t>
                </a:r>
                <a:r>
                  <a:rPr lang="en-US" dirty="0"/>
                  <a:t> angular spread of </a:t>
                </a:r>
                <a:r>
                  <a:rPr lang="en-US" i="1" dirty="0"/>
                  <a:t>e</a:t>
                </a:r>
                <a:r>
                  <a:rPr lang="en-US" i="1" baseline="30000" dirty="0"/>
                  <a:t>–</a:t>
                </a:r>
                <a:r>
                  <a:rPr lang="en-US" dirty="0"/>
                  <a:t> beam:   Photon </a:t>
                </a:r>
                <a:r>
                  <a:rPr lang="en-US" i="1" dirty="0" err="1"/>
                  <a:t>rms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4 mm @ 20 m</a:t>
                </a:r>
              </a:p>
              <a:p>
                <a:pPr lvl="1"/>
                <a:r>
                  <a:rPr lang="en-US" dirty="0"/>
                  <a:t>Total Absorption </a:t>
                </a:r>
                <a:r>
                  <a:rPr lang="en-US" dirty="0" err="1"/>
                  <a:t>ECal</a:t>
                </a:r>
                <a:r>
                  <a:rPr lang="en-US" dirty="0"/>
                  <a:t> dose (10</a:t>
                </a:r>
                <a:r>
                  <a:rPr lang="en-US" baseline="30000" dirty="0"/>
                  <a:t>7</a:t>
                </a:r>
                <a:r>
                  <a:rPr lang="en-US" dirty="0"/>
                  <a:t> sec exposure per year)</a:t>
                </a:r>
              </a:p>
              <a:p>
                <a:pPr lvl="2"/>
                <a:r>
                  <a:rPr lang="en-US" dirty="0"/>
                  <a:t>0.4 </a:t>
                </a:r>
                <a:r>
                  <a:rPr lang="en-US" dirty="0" err="1"/>
                  <a:t>MGray</a:t>
                </a:r>
                <a:r>
                  <a:rPr lang="en-US" dirty="0"/>
                  <a:t>/year</a:t>
                </a:r>
              </a:p>
              <a:p>
                <a:pPr lvl="2"/>
                <a:r>
                  <a:rPr lang="en-US" dirty="0"/>
                  <a:t>Each photon absorbed in ~ 1 kg of high-Z material</a:t>
                </a:r>
              </a:p>
              <a:p>
                <a:pPr lvl="2"/>
                <a:r>
                  <a:rPr lang="en-US" dirty="0"/>
                  <a:t>Calorimeter options</a:t>
                </a:r>
              </a:p>
              <a:p>
                <a:pPr lvl="3"/>
                <a:r>
                  <a:rPr lang="en-US" dirty="0"/>
                  <a:t>Liquid Argon</a:t>
                </a:r>
              </a:p>
              <a:p>
                <a:pPr lvl="3"/>
                <a:r>
                  <a:rPr lang="en-US" dirty="0" err="1"/>
                  <a:t>Quantameter</a:t>
                </a:r>
                <a:r>
                  <a:rPr lang="en-US" dirty="0"/>
                  <a:t> (SLAC 1960s):  Alternating HV plates in vacuo</a:t>
                </a:r>
              </a:p>
              <a:p>
                <a:pPr lvl="4"/>
                <a:r>
                  <a:rPr lang="en-US" dirty="0"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D. </a:t>
                </a:r>
                <a:r>
                  <a:rPr lang="en-US" dirty="0" err="1"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Yount</a:t>
                </a:r>
                <a:r>
                  <a:rPr lang="en-US" dirty="0"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, NIM </a:t>
                </a:r>
                <a:r>
                  <a:rPr lang="en-US" b="1" dirty="0"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52</a:t>
                </a:r>
                <a:r>
                  <a:rPr lang="en-US" dirty="0"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 (1967) 1 –14</a:t>
                </a:r>
              </a:p>
              <a:p>
                <a:pPr lvl="4"/>
                <a:r>
                  <a:rPr lang="en-US" dirty="0"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R. Anderson, NIM </a:t>
                </a:r>
                <a:r>
                  <a:rPr lang="en-US" b="1" dirty="0"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65</a:t>
                </a:r>
                <a:r>
                  <a:rPr lang="en-US" dirty="0"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 (1968) 195–198</a:t>
                </a:r>
              </a:p>
              <a:p>
                <a:pPr lvl="3"/>
                <a:r>
                  <a:rPr lang="en-US" dirty="0"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Calibrate with electron beam?</a:t>
                </a:r>
              </a:p>
              <a:p>
                <a:pPr lvl="1"/>
                <a:r>
                  <a:rPr lang="en-US" dirty="0"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Pair Spectrometer (ZEUS method)</a:t>
                </a:r>
              </a:p>
              <a:p>
                <a:pPr lvl="2"/>
                <a:r>
                  <a:rPr lang="en-US" dirty="0"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Rate is tunable (detector out of synchrotron and </a:t>
                </a:r>
                <a:r>
                  <a:rPr lang="en-US" dirty="0" err="1"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brem</a:t>
                </a:r>
                <a:r>
                  <a:rPr lang="en-US" dirty="0">
                    <a:ea typeface="Brush Script MT" panose="03060802040406070304" pitchFamily="66" charset="-122"/>
                    <a:cs typeface="Brush Script MT" panose="03060802040406070304" pitchFamily="66" charset="-122"/>
                  </a:rPr>
                  <a:t> beam)</a:t>
                </a:r>
              </a:p>
              <a:p>
                <a:pPr lvl="3"/>
                <a:endParaRPr lang="en-US" dirty="0"/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E78BE5-CEE8-8749-B1EF-2588F0D224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597" y="1138335"/>
                <a:ext cx="7931020" cy="4730718"/>
              </a:xfrm>
              <a:blipFill>
                <a:blip r:embed="rId2"/>
                <a:stretch>
                  <a:fillRect l="-1118" t="-2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53C4E-1898-4D40-BB70-80259C7F0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15-Jan-2019,   C. Hyde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B26A4-C0E5-0648-9904-7202874A3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 Interaction Region WG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D1AAE-F0E1-0240-A666-01E2DE293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3381-5590-5447-A457-11747ABF80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70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AECA5-8258-9948-AEED-BDDFDB03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59" y="236030"/>
            <a:ext cx="7886700" cy="785942"/>
          </a:xfrm>
        </p:spPr>
        <p:txBody>
          <a:bodyPr>
            <a:normAutofit/>
          </a:bodyPr>
          <a:lstStyle/>
          <a:p>
            <a:r>
              <a:rPr lang="en-US" dirty="0"/>
              <a:t>QED Compton:  HERA experien</a:t>
            </a:r>
            <a:r>
              <a:rPr lang="en-US" dirty="0">
                <a:solidFill>
                  <a:schemeClr val="bg1"/>
                </a:solidFill>
              </a:rPr>
              <a:t>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61F01-AB49-4A40-A5DB-9C847A943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59" y="1050908"/>
            <a:ext cx="7886700" cy="50917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Challenges: </a:t>
            </a:r>
          </a:p>
          <a:p>
            <a:pPr lvl="1"/>
            <a:r>
              <a:rPr lang="en-US" dirty="0"/>
              <a:t>acceptance, alignment, absolute precision</a:t>
            </a:r>
          </a:p>
          <a:p>
            <a:r>
              <a:rPr lang="en-US" dirty="0"/>
              <a:t>E. Aaron (H1 collaboration) Eur. Phys. J. C (2012) </a:t>
            </a:r>
            <a:r>
              <a:rPr lang="en-US" b="1" dirty="0"/>
              <a:t>72</a:t>
            </a:r>
            <a:r>
              <a:rPr lang="en-US" dirty="0"/>
              <a:t>:2163</a:t>
            </a:r>
          </a:p>
          <a:p>
            <a:pPr lvl="1"/>
            <a:r>
              <a:rPr lang="en-US" dirty="0"/>
              <a:t>DOI 10.1140/</a:t>
            </a:r>
            <a:r>
              <a:rPr lang="en-US" dirty="0" err="1"/>
              <a:t>epjc</a:t>
            </a:r>
            <a:r>
              <a:rPr lang="en-US" dirty="0"/>
              <a:t>/s10052-012-2163-2</a:t>
            </a:r>
          </a:p>
          <a:p>
            <a:pPr lvl="1"/>
            <a:r>
              <a:rPr lang="en-US" dirty="0"/>
              <a:t>Erratum DOI 10.1140/</a:t>
            </a:r>
            <a:r>
              <a:rPr lang="en-US" dirty="0" err="1"/>
              <a:t>epjc</a:t>
            </a:r>
            <a:r>
              <a:rPr lang="en-US" dirty="0"/>
              <a:t>/s10052-014-2733-6</a:t>
            </a:r>
          </a:p>
          <a:p>
            <a:pPr lvl="1"/>
            <a:r>
              <a:rPr lang="en-US" dirty="0"/>
              <a:t>Electron gamma detection at 10° to 25° from </a:t>
            </a:r>
            <a:r>
              <a:rPr lang="en-US" i="1" dirty="0"/>
              <a:t>e</a:t>
            </a:r>
            <a:r>
              <a:rPr lang="en-US" i="1" baseline="30000" dirty="0"/>
              <a:t>– </a:t>
            </a:r>
            <a:r>
              <a:rPr lang="en-US" dirty="0"/>
              <a:t>beam</a:t>
            </a:r>
          </a:p>
          <a:p>
            <a:r>
              <a:rPr lang="en-US" dirty="0"/>
              <a:t>Theory:</a:t>
            </a:r>
          </a:p>
          <a:p>
            <a:pPr lvl="1"/>
            <a:r>
              <a:rPr lang="en-US" dirty="0"/>
              <a:t>A. </a:t>
            </a:r>
            <a:r>
              <a:rPr lang="en-US" dirty="0" err="1"/>
              <a:t>Courau</a:t>
            </a:r>
            <a:r>
              <a:rPr lang="en-US" dirty="0"/>
              <a:t>, P. Kessler, Phys Rev D 46 (1992) p. 117</a:t>
            </a:r>
          </a:p>
          <a:p>
            <a:pPr lvl="1"/>
            <a:r>
              <a:rPr lang="en-US" dirty="0"/>
              <a:t>K. </a:t>
            </a:r>
            <a:r>
              <a:rPr lang="en-US" dirty="0" err="1"/>
              <a:t>Gaemers</a:t>
            </a:r>
            <a:r>
              <a:rPr lang="en-US" dirty="0"/>
              <a:t>, M. van der Horst, Nuclear Physics B </a:t>
            </a:r>
            <a:r>
              <a:rPr lang="en-US" b="1" dirty="0"/>
              <a:t>316</a:t>
            </a:r>
            <a:r>
              <a:rPr lang="en-US" dirty="0"/>
              <a:t> (1989) 269-288:  (Small angle theory, simulation)</a:t>
            </a:r>
          </a:p>
          <a:p>
            <a:r>
              <a:rPr lang="en-US" dirty="0"/>
              <a:t>Compton22 Generator:</a:t>
            </a:r>
          </a:p>
          <a:p>
            <a:pPr lvl="1"/>
            <a:r>
              <a:rPr lang="en-US" dirty="0"/>
              <a:t>V. </a:t>
            </a:r>
            <a:r>
              <a:rPr lang="en-US" dirty="0" err="1"/>
              <a:t>Lendermann</a:t>
            </a:r>
            <a:r>
              <a:rPr lang="en-US" i="1" dirty="0"/>
              <a:t>, et al., </a:t>
            </a:r>
            <a:r>
              <a:rPr lang="en-US" dirty="0"/>
              <a:t>Eur. Phys. J. C </a:t>
            </a:r>
            <a:r>
              <a:rPr lang="en-US" b="1" dirty="0"/>
              <a:t>31</a:t>
            </a:r>
            <a:r>
              <a:rPr lang="en-US" dirty="0"/>
              <a:t>, 343 (2003). </a:t>
            </a:r>
            <a:br>
              <a:rPr lang="en-US" dirty="0"/>
            </a:br>
            <a:r>
              <a:rPr lang="en-US" dirty="0"/>
              <a:t>hep-</a:t>
            </a:r>
            <a:r>
              <a:rPr lang="en-US" dirty="0" err="1"/>
              <a:t>ph</a:t>
            </a:r>
            <a:r>
              <a:rPr lang="en-US" dirty="0"/>
              <a:t>/0307116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E439C-3D83-BF4F-AFAE-476F873B5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15-Jan-2019,   C. Hyde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4EBAC-0379-F04B-9004-CDAC54F39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 Interaction Region WG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1B4E1-D3E6-744C-8265-DD93FED6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3381-5590-5447-A457-11747ABF80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71918"/>
            <a:ext cx="8464378" cy="42473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Luminosity Monitor: </a:t>
            </a:r>
            <a:r>
              <a:rPr lang="en-US" sz="3600" dirty="0">
                <a:solidFill>
                  <a:schemeClr val="tx1"/>
                </a:solidFill>
              </a:rPr>
              <a:t>HERA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19" y="850392"/>
            <a:ext cx="4043625" cy="55006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108" y="850392"/>
            <a:ext cx="4306305" cy="4361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85444" y="5374503"/>
            <a:ext cx="128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R. Yoshida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D212C4-9B52-394E-9319-309FA9ACD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15-Jan-2019,   C. Hyde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C0D0D-679A-3343-9B3D-6C820F7CD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EICUG  Interaction Region WG</a:t>
            </a:r>
          </a:p>
        </p:txBody>
      </p:sp>
    </p:spTree>
    <p:extLst>
      <p:ext uri="{BB962C8B-B14F-4D97-AF65-F5344CB8AC3E}">
        <p14:creationId xmlns:p14="http://schemas.microsoft.com/office/powerpoint/2010/main" val="2295210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-18-3-Week5_CEH.potx" id="{06A51D26-A9B1-904A-8A52-A8F39DF7ADA5}" vid="{BB18490F-64DB-6541-954B-157D8277EA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INT-18-3-Week5_CEH</Template>
  <TotalTime>1297</TotalTime>
  <Words>653</Words>
  <Application>Microsoft Macintosh PowerPoint</Application>
  <PresentationFormat>On-screen Show (4:3)</PresentationFormat>
  <Paragraphs>97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Brush Script MT</vt:lpstr>
      <vt:lpstr>Arial</vt:lpstr>
      <vt:lpstr>Calibri</vt:lpstr>
      <vt:lpstr>Calibri Light</vt:lpstr>
      <vt:lpstr>Cambria Math</vt:lpstr>
      <vt:lpstr>Symbol</vt:lpstr>
      <vt:lpstr>Wingdings</vt:lpstr>
      <vt:lpstr>Office Theme</vt:lpstr>
      <vt:lpstr>EICUG Working Group on the Interaction Region  Video Conference on High Precision   Luminosity Measurements 15 February 2019</vt:lpstr>
      <vt:lpstr>Purpose of Meeting</vt:lpstr>
      <vt:lpstr>Techniques</vt:lpstr>
      <vt:lpstr>Challenges</vt:lpstr>
      <vt:lpstr>Program</vt:lpstr>
      <vt:lpstr>Van der Meer Scans</vt:lpstr>
      <vt:lpstr>Bremsstrahlung</vt:lpstr>
      <vt:lpstr>QED Compton:  HERA experience</vt:lpstr>
      <vt:lpstr>Luminosity Monitor: HERA Summary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Ion Polarimetry R&amp;D Requirements for the EIC</dc:title>
  <dc:creator>Charles Earl Hyde</dc:creator>
  <cp:lastModifiedBy>Microsoft Office User</cp:lastModifiedBy>
  <cp:revision>54</cp:revision>
  <cp:lastPrinted>2018-11-30T14:56:13Z</cp:lastPrinted>
  <dcterms:created xsi:type="dcterms:W3CDTF">2018-11-30T01:22:36Z</dcterms:created>
  <dcterms:modified xsi:type="dcterms:W3CDTF">2019-02-15T14:02:22Z</dcterms:modified>
</cp:coreProperties>
</file>