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6"/>
  </p:notesMasterIdLst>
  <p:sldIdLst>
    <p:sldId id="309" r:id="rId2"/>
    <p:sldId id="315" r:id="rId3"/>
    <p:sldId id="347" r:id="rId4"/>
    <p:sldId id="348" r:id="rId5"/>
    <p:sldId id="360" r:id="rId6"/>
    <p:sldId id="362" r:id="rId7"/>
    <p:sldId id="361" r:id="rId8"/>
    <p:sldId id="363" r:id="rId9"/>
    <p:sldId id="346" r:id="rId10"/>
    <p:sldId id="364" r:id="rId11"/>
    <p:sldId id="365" r:id="rId12"/>
    <p:sldId id="366" r:id="rId13"/>
    <p:sldId id="367" r:id="rId14"/>
    <p:sldId id="3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00FF00"/>
    <a:srgbClr val="00B0F0"/>
    <a:srgbClr val="C2C4C6"/>
    <a:srgbClr val="CBCDCF"/>
    <a:srgbClr val="CCC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08" autoAdjust="0"/>
  </p:normalViewPr>
  <p:slideViewPr>
    <p:cSldViewPr snapToGrid="0" snapToObjects="1">
      <p:cViewPr varScale="1">
        <p:scale>
          <a:sx n="70" d="100"/>
          <a:sy n="70" d="100"/>
        </p:scale>
        <p:origin x="78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ctr"/>
            <a:r>
              <a:rPr lang="en-US" sz="1800" dirty="0" smtClean="0"/>
              <a:t>EIC Accelerator Collaboration Meeting</a:t>
            </a:r>
          </a:p>
          <a:p>
            <a:pPr algn="ctr"/>
            <a:r>
              <a:rPr lang="en-US" sz="1800" dirty="0" smtClean="0"/>
              <a:t>October 29 - November 1, 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71918"/>
            <a:ext cx="11285837" cy="424732"/>
          </a:xfrm>
        </p:spPr>
        <p:txBody>
          <a:bodyPr>
            <a:spAutoFit/>
          </a:bodyPr>
          <a:lstStyle>
            <a:lvl1pPr>
              <a:defRPr sz="24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rgbClr val="0E2E39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1800" baseline="0">
                <a:solidFill>
                  <a:srgbClr val="0E2E39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600" baseline="0">
                <a:solidFill>
                  <a:srgbClr val="0E2E39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rgbClr val="0E2E39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rgbClr val="0E2E39"/>
                </a:solidFill>
                <a:latin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886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rgbClr val="0E2E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8855676" cy="0"/>
          </a:xfrm>
          <a:prstGeom prst="line">
            <a:avLst/>
          </a:prstGeom>
          <a:ln w="57150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11892" y="6493702"/>
            <a:ext cx="7319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JLEIC Director’s Cost Review, JLab, August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076" y="6412921"/>
            <a:ext cx="1072989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4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205946"/>
            <a:ext cx="10583064" cy="917487"/>
          </a:xfrm>
        </p:spPr>
        <p:txBody>
          <a:bodyPr anchor="ctr" anchorCtr="0"/>
          <a:lstStyle/>
          <a:p>
            <a:r>
              <a:rPr lang="en-US" sz="3600" dirty="0" smtClean="0"/>
              <a:t>JLEIC IR </a:t>
            </a:r>
            <a:r>
              <a:rPr lang="en-US" sz="3600" dirty="0" smtClean="0"/>
              <a:t>Summary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849"/>
            <a:ext cx="3645740" cy="461665"/>
          </a:xfr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Vasiliy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Morozov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88921" y="5810521"/>
            <a:ext cx="5745192" cy="910001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EICUG IR Working Group meeting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on </a:t>
            </a:r>
            <a:r>
              <a:rPr lang="en-US" sz="1800" dirty="0"/>
              <a:t>Luminosity </a:t>
            </a:r>
            <a:r>
              <a:rPr lang="en-US" sz="1800" dirty="0" smtClean="0"/>
              <a:t>Measurement </a:t>
            </a:r>
            <a:br>
              <a:rPr lang="en-US" sz="1800" dirty="0" smtClean="0"/>
            </a:br>
            <a:r>
              <a:rPr lang="en-US" sz="1800" dirty="0" smtClean="0"/>
              <a:t>February 15, 2019</a:t>
            </a:r>
            <a:endParaRPr lang="en-US" sz="1800" dirty="0"/>
          </a:p>
        </p:txBody>
      </p:sp>
      <p:pic>
        <p:nvPicPr>
          <p:cNvPr id="7" name="Picture 6" descr="JLEIC2018oblique_D2-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653" y="1598522"/>
            <a:ext cx="7495294" cy="39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Layout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2" y="831030"/>
            <a:ext cx="9058656" cy="552532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February 15, 2019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5244" y="6356352"/>
            <a:ext cx="5621512" cy="365125"/>
          </a:xfrm>
        </p:spPr>
        <p:txBody>
          <a:bodyPr/>
          <a:lstStyle/>
          <a:p>
            <a:r>
              <a:rPr lang="en-US" dirty="0"/>
              <a:t>EICUG IR Working Group meeting </a:t>
            </a:r>
            <a:r>
              <a:rPr lang="en-US" dirty="0" smtClean="0"/>
              <a:t>on </a:t>
            </a:r>
            <a:r>
              <a:rPr lang="en-US" dirty="0"/>
              <a:t>Luminosity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Layout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February 15, 2019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5244" y="6356352"/>
            <a:ext cx="5621512" cy="365125"/>
          </a:xfrm>
        </p:spPr>
        <p:txBody>
          <a:bodyPr/>
          <a:lstStyle/>
          <a:p>
            <a:r>
              <a:rPr lang="en-US" dirty="0"/>
              <a:t>EICUG IR Working Group meeting </a:t>
            </a:r>
            <a:r>
              <a:rPr lang="en-US" dirty="0" smtClean="0"/>
              <a:t>on </a:t>
            </a:r>
            <a:r>
              <a:rPr lang="en-US" dirty="0"/>
              <a:t>Luminosity Measurement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010" y="918576"/>
            <a:ext cx="8229600" cy="5247228"/>
          </a:xfrm>
          <a:prstGeom prst="rect">
            <a:avLst/>
          </a:prstGeom>
          <a:ln w="12700">
            <a:noFill/>
          </a:ln>
        </p:spPr>
      </p:pic>
      <p:sp>
        <p:nvSpPr>
          <p:cNvPr id="8" name="Oval 7"/>
          <p:cNvSpPr/>
          <p:nvPr/>
        </p:nvSpPr>
        <p:spPr>
          <a:xfrm>
            <a:off x="3285244" y="1816443"/>
            <a:ext cx="3325621" cy="1977081"/>
          </a:xfrm>
          <a:prstGeom prst="ellipse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853654" y="2467622"/>
            <a:ext cx="2188800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600" dirty="0" smtClean="0">
                <a:latin typeface="Arial" panose="020B0604020202020204" pitchFamily="34" charset="0"/>
              </a:rPr>
              <a:t>Compton polarimeter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dirty="0" smtClean="0">
                <a:latin typeface="Arial" panose="020B0604020202020204" pitchFamily="34" charset="0"/>
              </a:rPr>
              <a:t>+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dirty="0" smtClean="0">
                <a:latin typeface="Arial" panose="020B0604020202020204" pitchFamily="34" charset="0"/>
              </a:rPr>
              <a:t>Luminosity monitor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61436" y="3274540"/>
            <a:ext cx="321277" cy="27184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2"/>
          <p:cNvSpPr>
            <a:spLocks/>
          </p:cNvSpPr>
          <p:nvPr/>
        </p:nvSpPr>
        <p:spPr bwMode="auto">
          <a:xfrm flipV="1">
            <a:off x="6836485" y="3350592"/>
            <a:ext cx="2319872" cy="96834"/>
          </a:xfrm>
          <a:custGeom>
            <a:avLst/>
            <a:gdLst>
              <a:gd name="T0" fmla="*/ 0 w 2844"/>
              <a:gd name="T1" fmla="*/ 17227445 h 279"/>
              <a:gd name="T2" fmla="*/ 104085020 w 2844"/>
              <a:gd name="T3" fmla="*/ 16504458 h 279"/>
              <a:gd name="T4" fmla="*/ 192092001 w 2844"/>
              <a:gd name="T5" fmla="*/ 2529936 h 279"/>
              <a:gd name="T6" fmla="*/ 291099165 w 2844"/>
              <a:gd name="T7" fmla="*/ 31322407 h 279"/>
              <a:gd name="T8" fmla="*/ 384183083 w 2844"/>
              <a:gd name="T9" fmla="*/ 3252577 h 279"/>
              <a:gd name="T10" fmla="*/ 477267920 w 2844"/>
              <a:gd name="T11" fmla="*/ 30599767 h 279"/>
              <a:gd name="T12" fmla="*/ 570351838 w 2844"/>
              <a:gd name="T13" fmla="*/ 3252577 h 279"/>
              <a:gd name="T14" fmla="*/ 674436858 w 2844"/>
              <a:gd name="T15" fmla="*/ 31322407 h 279"/>
              <a:gd name="T16" fmla="*/ 762442919 w 2844"/>
              <a:gd name="T17" fmla="*/ 3252577 h 279"/>
              <a:gd name="T18" fmla="*/ 866527939 w 2844"/>
              <a:gd name="T19" fmla="*/ 31322407 h 279"/>
              <a:gd name="T20" fmla="*/ 959611857 w 2844"/>
              <a:gd name="T21" fmla="*/ 3252577 h 279"/>
              <a:gd name="T22" fmla="*/ 1057773631 w 2844"/>
              <a:gd name="T23" fmla="*/ 30599767 h 279"/>
              <a:gd name="T24" fmla="*/ 1146626922 w 2844"/>
              <a:gd name="T25" fmla="*/ 2529936 h 279"/>
              <a:gd name="T26" fmla="*/ 1249865633 w 2844"/>
              <a:gd name="T27" fmla="*/ 31322407 h 279"/>
              <a:gd name="T28" fmla="*/ 1337871694 w 2844"/>
              <a:gd name="T29" fmla="*/ 3252577 h 279"/>
              <a:gd name="T30" fmla="*/ 1436879777 w 2844"/>
              <a:gd name="T31" fmla="*/ 30599767 h 279"/>
              <a:gd name="T32" fmla="*/ 1535040632 w 2844"/>
              <a:gd name="T33" fmla="*/ 3252577 h 279"/>
              <a:gd name="T34" fmla="*/ 1634048715 w 2844"/>
              <a:gd name="T35" fmla="*/ 31322407 h 279"/>
              <a:gd name="T36" fmla="*/ 1727132633 w 2844"/>
              <a:gd name="T37" fmla="*/ 3252577 h 279"/>
              <a:gd name="T38" fmla="*/ 1825294407 w 2844"/>
              <a:gd name="T39" fmla="*/ 32045395 h 279"/>
              <a:gd name="T40" fmla="*/ 1919224634 w 2844"/>
              <a:gd name="T41" fmla="*/ 3252577 h 279"/>
              <a:gd name="T42" fmla="*/ 2017385488 w 2844"/>
              <a:gd name="T43" fmla="*/ 30599767 h 279"/>
              <a:gd name="T44" fmla="*/ 2110470326 w 2844"/>
              <a:gd name="T45" fmla="*/ 3252577 h 279"/>
              <a:gd name="T46" fmla="*/ 2147483647 w 2844"/>
              <a:gd name="T47" fmla="*/ 31322407 h 279"/>
              <a:gd name="T48" fmla="*/ 2147483647 w 2844"/>
              <a:gd name="T49" fmla="*/ 17227445 h 279"/>
              <a:gd name="T50" fmla="*/ 2147483647 w 2844"/>
              <a:gd name="T51" fmla="*/ 17347886 h 27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844"/>
              <a:gd name="T79" fmla="*/ 0 h 279"/>
              <a:gd name="T80" fmla="*/ 2844 w 2844"/>
              <a:gd name="T81" fmla="*/ 279 h 27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844" h="279">
                <a:moveTo>
                  <a:pt x="0" y="143"/>
                </a:moveTo>
                <a:lnTo>
                  <a:pt x="123" y="137"/>
                </a:lnTo>
                <a:cubicBezTo>
                  <a:pt x="161" y="117"/>
                  <a:pt x="190" y="0"/>
                  <a:pt x="227" y="21"/>
                </a:cubicBezTo>
                <a:cubicBezTo>
                  <a:pt x="264" y="42"/>
                  <a:pt x="306" y="259"/>
                  <a:pt x="344" y="260"/>
                </a:cubicBezTo>
                <a:cubicBezTo>
                  <a:pt x="382" y="261"/>
                  <a:pt x="417" y="28"/>
                  <a:pt x="454" y="27"/>
                </a:cubicBezTo>
                <a:cubicBezTo>
                  <a:pt x="491" y="26"/>
                  <a:pt x="527" y="254"/>
                  <a:pt x="564" y="254"/>
                </a:cubicBezTo>
                <a:cubicBezTo>
                  <a:pt x="601" y="254"/>
                  <a:pt x="635" y="26"/>
                  <a:pt x="674" y="27"/>
                </a:cubicBezTo>
                <a:cubicBezTo>
                  <a:pt x="713" y="28"/>
                  <a:pt x="759" y="260"/>
                  <a:pt x="797" y="260"/>
                </a:cubicBezTo>
                <a:cubicBezTo>
                  <a:pt x="835" y="260"/>
                  <a:pt x="863" y="27"/>
                  <a:pt x="901" y="27"/>
                </a:cubicBezTo>
                <a:cubicBezTo>
                  <a:pt x="939" y="27"/>
                  <a:pt x="985" y="260"/>
                  <a:pt x="1024" y="260"/>
                </a:cubicBezTo>
                <a:cubicBezTo>
                  <a:pt x="1063" y="260"/>
                  <a:pt x="1096" y="28"/>
                  <a:pt x="1134" y="27"/>
                </a:cubicBezTo>
                <a:cubicBezTo>
                  <a:pt x="1172" y="26"/>
                  <a:pt x="1213" y="255"/>
                  <a:pt x="1250" y="254"/>
                </a:cubicBezTo>
                <a:cubicBezTo>
                  <a:pt x="1287" y="253"/>
                  <a:pt x="1317" y="20"/>
                  <a:pt x="1355" y="21"/>
                </a:cubicBezTo>
                <a:cubicBezTo>
                  <a:pt x="1393" y="22"/>
                  <a:pt x="1439" y="259"/>
                  <a:pt x="1477" y="260"/>
                </a:cubicBezTo>
                <a:cubicBezTo>
                  <a:pt x="1515" y="261"/>
                  <a:pt x="1544" y="28"/>
                  <a:pt x="1581" y="27"/>
                </a:cubicBezTo>
                <a:cubicBezTo>
                  <a:pt x="1618" y="26"/>
                  <a:pt x="1659" y="254"/>
                  <a:pt x="1698" y="254"/>
                </a:cubicBezTo>
                <a:cubicBezTo>
                  <a:pt x="1737" y="254"/>
                  <a:pt x="1775" y="26"/>
                  <a:pt x="1814" y="27"/>
                </a:cubicBezTo>
                <a:cubicBezTo>
                  <a:pt x="1853" y="28"/>
                  <a:pt x="1893" y="260"/>
                  <a:pt x="1931" y="260"/>
                </a:cubicBezTo>
                <a:cubicBezTo>
                  <a:pt x="1969" y="260"/>
                  <a:pt x="2003" y="26"/>
                  <a:pt x="2041" y="27"/>
                </a:cubicBezTo>
                <a:cubicBezTo>
                  <a:pt x="2079" y="28"/>
                  <a:pt x="2119" y="266"/>
                  <a:pt x="2157" y="266"/>
                </a:cubicBezTo>
                <a:cubicBezTo>
                  <a:pt x="2195" y="266"/>
                  <a:pt x="2230" y="29"/>
                  <a:pt x="2268" y="27"/>
                </a:cubicBezTo>
                <a:cubicBezTo>
                  <a:pt x="2306" y="25"/>
                  <a:pt x="2346" y="254"/>
                  <a:pt x="2384" y="254"/>
                </a:cubicBezTo>
                <a:cubicBezTo>
                  <a:pt x="2422" y="254"/>
                  <a:pt x="2456" y="26"/>
                  <a:pt x="2494" y="27"/>
                </a:cubicBezTo>
                <a:cubicBezTo>
                  <a:pt x="2532" y="28"/>
                  <a:pt x="2574" y="241"/>
                  <a:pt x="2611" y="260"/>
                </a:cubicBezTo>
                <a:cubicBezTo>
                  <a:pt x="2648" y="279"/>
                  <a:pt x="2676" y="162"/>
                  <a:pt x="2715" y="143"/>
                </a:cubicBezTo>
                <a:lnTo>
                  <a:pt x="2844" y="144"/>
                </a:lnTo>
              </a:path>
            </a:pathLst>
          </a:custGeom>
          <a:noFill/>
          <a:ln w="12700" cap="flat">
            <a:solidFill>
              <a:srgbClr val="FF00FF"/>
            </a:solidFill>
            <a:prstDash val="solid"/>
            <a:round/>
            <a:headEnd type="stealth" w="med" len="lg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52" tIns="45428" rIns="90852" bIns="45428"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6394822" y="3556000"/>
            <a:ext cx="280895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6054810" y="4378411"/>
                <a:ext cx="2188800" cy="6539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Need a hole in</a:t>
                </a:r>
                <a:br>
                  <a:rPr lang="en-US" altLang="en-US" sz="1600" dirty="0" smtClean="0">
                    <a:latin typeface="Arial" panose="020B0604020202020204" pitchFamily="34" charset="0"/>
                  </a:rPr>
                </a:br>
                <a:r>
                  <a:rPr lang="en-US" altLang="en-US" sz="1600" dirty="0" smtClean="0">
                    <a:latin typeface="Arial" panose="020B0604020202020204" pitchFamily="34" charset="0"/>
                  </a:rPr>
                  <a:t>the dipole yoke</a:t>
                </a:r>
                <a:br>
                  <a:rPr lang="en-US" altLang="en-US" sz="1600" dirty="0" smtClean="0">
                    <a:latin typeface="Arial" panose="020B0604020202020204" pitchFamily="34" charset="0"/>
                  </a:rPr>
                </a:br>
                <a:r>
                  <a:rPr lang="en-US" altLang="en-US" sz="1600" dirty="0" smtClean="0">
                    <a:latin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en-US" sz="1600" dirty="0" smtClean="0">
                    <a:latin typeface="Arial" panose="020B0604020202020204" pitchFamily="34" charset="0"/>
                  </a:rPr>
                  <a:t> photons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4810" y="4378411"/>
                <a:ext cx="2188800" cy="653962"/>
              </a:xfrm>
              <a:prstGeom prst="rect">
                <a:avLst/>
              </a:prstGeom>
              <a:blipFill>
                <a:blip r:embed="rId3"/>
                <a:stretch>
                  <a:fillRect l="-5571" t="-10185" b="-148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8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GEANT4 Model (Y. </a:t>
            </a:r>
            <a:r>
              <a:rPr lang="en-US" dirty="0" err="1" smtClean="0"/>
              <a:t>Furletova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February 15, 2019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5244" y="6356352"/>
            <a:ext cx="5621512" cy="365125"/>
          </a:xfrm>
        </p:spPr>
        <p:txBody>
          <a:bodyPr/>
          <a:lstStyle/>
          <a:p>
            <a:r>
              <a:rPr lang="en-US" dirty="0"/>
              <a:t>EICUG IR Working Group meeting </a:t>
            </a:r>
            <a:r>
              <a:rPr lang="en-US" dirty="0" smtClean="0"/>
              <a:t>on </a:t>
            </a:r>
            <a:r>
              <a:rPr lang="en-US" dirty="0"/>
              <a:t>Luminosity Measurement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4325" r="1168" b="1262"/>
          <a:stretch/>
        </p:blipFill>
        <p:spPr>
          <a:xfrm>
            <a:off x="655093" y="1143000"/>
            <a:ext cx="5332809" cy="457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4378" r="1101" b="1890"/>
          <a:stretch/>
        </p:blipFill>
        <p:spPr>
          <a:xfrm>
            <a:off x="6609811" y="1143000"/>
            <a:ext cx="496028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GEANT4 Model (Y. </a:t>
            </a:r>
            <a:r>
              <a:rPr lang="en-US" dirty="0" err="1" smtClean="0"/>
              <a:t>Furletova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February 15, 2019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5244" y="6356352"/>
            <a:ext cx="5621512" cy="365125"/>
          </a:xfrm>
        </p:spPr>
        <p:txBody>
          <a:bodyPr/>
          <a:lstStyle/>
          <a:p>
            <a:r>
              <a:rPr lang="en-US" dirty="0"/>
              <a:t>EICUG IR Working Group meeting </a:t>
            </a:r>
            <a:r>
              <a:rPr lang="en-US" dirty="0" smtClean="0"/>
              <a:t>on </a:t>
            </a:r>
            <a:r>
              <a:rPr lang="en-US" dirty="0"/>
              <a:t>Luminosity Measurement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4179" r="1402" b="2288"/>
          <a:stretch/>
        </p:blipFill>
        <p:spPr>
          <a:xfrm>
            <a:off x="491806" y="1143000"/>
            <a:ext cx="5369667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4179" r="1577" b="1889"/>
          <a:stretch/>
        </p:blipFill>
        <p:spPr>
          <a:xfrm>
            <a:off x="6353279" y="1143000"/>
            <a:ext cx="53469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Development of IR Magnet </a:t>
            </a:r>
            <a:r>
              <a:rPr lang="en-US" alt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IR magnet engineering design/analysis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Design </a:t>
            </a:r>
            <a:r>
              <a:rPr lang="en-US" sz="1800" dirty="0"/>
              <a:t>of the </a:t>
            </a:r>
            <a:r>
              <a:rPr lang="en-US" sz="1800" dirty="0">
                <a:solidFill>
                  <a:srgbClr val="0000FF"/>
                </a:solidFill>
              </a:rPr>
              <a:t>multipole correction scheme </a:t>
            </a:r>
            <a:r>
              <a:rPr lang="en-US" sz="1800" dirty="0"/>
              <a:t>in the IR region, relate LARP experience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Identify limits in </a:t>
            </a:r>
            <a:r>
              <a:rPr lang="en-US" sz="1800" dirty="0">
                <a:solidFill>
                  <a:srgbClr val="0000FF"/>
                </a:solidFill>
              </a:rPr>
              <a:t>magnet parameters </a:t>
            </a:r>
            <a:r>
              <a:rPr lang="en-US" sz="1800" dirty="0"/>
              <a:t>which directly affect the IR performance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Relate </a:t>
            </a:r>
            <a:r>
              <a:rPr lang="en-US" sz="1800" dirty="0">
                <a:solidFill>
                  <a:srgbClr val="0000FF"/>
                </a:solidFill>
              </a:rPr>
              <a:t>existing magnet data </a:t>
            </a:r>
            <a:r>
              <a:rPr lang="en-US" sz="1800" dirty="0"/>
              <a:t>to the EIC performance requirements including scaling to the IR design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Heat and </a:t>
            </a:r>
            <a:r>
              <a:rPr lang="en-US" sz="1800" dirty="0">
                <a:solidFill>
                  <a:srgbClr val="0000FF"/>
                </a:solidFill>
              </a:rPr>
              <a:t>radiation loads </a:t>
            </a:r>
            <a:r>
              <a:rPr lang="en-US" sz="1800" dirty="0"/>
              <a:t>on IR magnets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Perform </a:t>
            </a:r>
            <a:r>
              <a:rPr lang="en-US" sz="1800" dirty="0"/>
              <a:t>magnetic analysis and initial </a:t>
            </a:r>
            <a:r>
              <a:rPr lang="en-US" sz="1800" dirty="0">
                <a:solidFill>
                  <a:srgbClr val="0000FF"/>
                </a:solidFill>
              </a:rPr>
              <a:t>optimization</a:t>
            </a:r>
            <a:r>
              <a:rPr lang="en-US" sz="1800" dirty="0"/>
              <a:t>, considering LARP design, BNL EIC IR quadrupole prototype, and others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Mechanical and magnetic design of an </a:t>
            </a:r>
            <a:r>
              <a:rPr lang="en-US" sz="1800" dirty="0">
                <a:solidFill>
                  <a:srgbClr val="0000FF"/>
                </a:solidFill>
              </a:rPr>
              <a:t>optimized IR quadrupole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Incorporate optimized IR quadrupole lessons/features and </a:t>
            </a:r>
            <a:r>
              <a:rPr lang="en-US" sz="1800" dirty="0">
                <a:solidFill>
                  <a:srgbClr val="0000FF"/>
                </a:solidFill>
              </a:rPr>
              <a:t>finalize </a:t>
            </a:r>
            <a:r>
              <a:rPr lang="en-US" sz="1800" dirty="0" smtClean="0">
                <a:solidFill>
                  <a:srgbClr val="0000FF"/>
                </a:solidFill>
              </a:rPr>
              <a:t>IR </a:t>
            </a:r>
            <a:r>
              <a:rPr lang="en-US" sz="1800" dirty="0" smtClean="0">
                <a:solidFill>
                  <a:srgbClr val="0000FF"/>
                </a:solidFill>
              </a:rPr>
              <a:t>layout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39714" y="4021291"/>
            <a:ext cx="11712573" cy="2042253"/>
            <a:chOff x="365980" y="4082485"/>
            <a:chExt cx="11712573" cy="2042253"/>
          </a:xfrm>
        </p:grpSpPr>
        <p:sp>
          <p:nvSpPr>
            <p:cNvPr id="41" name="Rectangle 40"/>
            <p:cNvSpPr/>
            <p:nvPr/>
          </p:nvSpPr>
          <p:spPr>
            <a:xfrm>
              <a:off x="365980" y="4094205"/>
              <a:ext cx="3464615" cy="1977081"/>
            </a:xfrm>
            <a:prstGeom prst="rect">
              <a:avLst/>
            </a:prstGeom>
            <a:solidFill>
              <a:srgbClr val="C2C4C6"/>
            </a:solidFill>
            <a:ln>
              <a:solidFill>
                <a:srgbClr val="C2C4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BCDCF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980" y="4324865"/>
              <a:ext cx="3672620" cy="13427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8691" y="4082485"/>
              <a:ext cx="8319862" cy="2042253"/>
            </a:xfrm>
            <a:prstGeom prst="rect">
              <a:avLst/>
            </a:prstGeom>
          </p:spPr>
        </p:pic>
      </p:grp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February 15, 2019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5244" y="6356352"/>
            <a:ext cx="5621512" cy="365125"/>
          </a:xfrm>
        </p:spPr>
        <p:txBody>
          <a:bodyPr/>
          <a:lstStyle/>
          <a:p>
            <a:r>
              <a:rPr lang="en-US" dirty="0"/>
              <a:t>EICUG IR Working Group meeting </a:t>
            </a:r>
            <a:r>
              <a:rPr lang="en-US" dirty="0" smtClean="0"/>
              <a:t>on </a:t>
            </a:r>
            <a:r>
              <a:rPr lang="en-US" dirty="0"/>
              <a:t>Luminosity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Full Acceptance Detector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84775"/>
            <a:ext cx="11285837" cy="689932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Tx/>
            </a:pPr>
            <a:r>
              <a:rPr lang="en-US" altLang="en-US" sz="2000" dirty="0" smtClean="0"/>
              <a:t>Would like to get ~100% acceptance for the whole event</a:t>
            </a:r>
            <a:endParaRPr lang="en-US" altLang="en-US" sz="2000" dirty="0"/>
          </a:p>
          <a:p>
            <a:pPr marL="0" indent="0">
              <a:spcBef>
                <a:spcPts val="0"/>
              </a:spcBef>
              <a:spcAft>
                <a:spcPts val="100"/>
              </a:spcAft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February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5244" y="6356352"/>
            <a:ext cx="5621512" cy="365125"/>
          </a:xfrm>
        </p:spPr>
        <p:txBody>
          <a:bodyPr/>
          <a:lstStyle/>
          <a:p>
            <a:r>
              <a:rPr lang="en-US" dirty="0"/>
              <a:t>EICUG IR Working Group meeting </a:t>
            </a:r>
            <a:r>
              <a:rPr lang="en-US" dirty="0" smtClean="0"/>
              <a:t>on </a:t>
            </a:r>
            <a:r>
              <a:rPr lang="en-US" dirty="0"/>
              <a:t>Luminosity Measurement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2400300" y="1544168"/>
            <a:ext cx="7391400" cy="4619625"/>
            <a:chOff x="794" y="933"/>
            <a:chExt cx="4656" cy="2910"/>
          </a:xfrm>
        </p:grpSpPr>
        <p:pic>
          <p:nvPicPr>
            <p:cNvPr id="8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8856">
              <a:off x="2628" y="2302"/>
              <a:ext cx="859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689" y="2012"/>
              <a:ext cx="3119" cy="391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headEnd type="none" w="lg" len="lg"/>
              <a:tailEnd type="none"/>
            </a:ln>
            <a:effectLst/>
          </p:spPr>
        </p:cxn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 rot="1736580">
              <a:off x="945" y="1508"/>
              <a:ext cx="9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Ion beamline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218" y="1398"/>
              <a:ext cx="2658" cy="1402"/>
            </a:xfrm>
            <a:prstGeom prst="line">
              <a:avLst/>
            </a:prstGeom>
            <a:noFill/>
            <a:ln w="31750" cap="flat" cmpd="sng" algn="ctr">
              <a:solidFill>
                <a:srgbClr val="000090"/>
              </a:solidFill>
              <a:prstDash val="solid"/>
              <a:tailEnd type="none" w="lg" len="lg"/>
            </a:ln>
            <a:effectLst/>
          </p:spPr>
        </p:cxnSp>
        <p:sp>
          <p:nvSpPr>
            <p:cNvPr id="12" name="TextBox 48"/>
            <p:cNvSpPr txBox="1">
              <a:spLocks noChangeArrowheads="1"/>
            </p:cNvSpPr>
            <p:nvPr/>
          </p:nvSpPr>
          <p:spPr bwMode="auto">
            <a:xfrm rot="-358137">
              <a:off x="3574" y="1852"/>
              <a:ext cx="13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Electron beamline</a:t>
              </a:r>
            </a:p>
          </p:txBody>
        </p:sp>
        <p:sp>
          <p:nvSpPr>
            <p:cNvPr id="13" name="Can 12"/>
            <p:cNvSpPr>
              <a:spLocks noChangeArrowheads="1"/>
            </p:cNvSpPr>
            <p:nvPr/>
          </p:nvSpPr>
          <p:spPr bwMode="auto">
            <a:xfrm rot="-5667381">
              <a:off x="1748" y="1420"/>
              <a:ext cx="2106" cy="1610"/>
            </a:xfrm>
            <a:prstGeom prst="can">
              <a:avLst>
                <a:gd name="adj" fmla="val 25000"/>
              </a:avLst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4" name="Cube 13"/>
            <p:cNvSpPr>
              <a:spLocks noChangeArrowheads="1"/>
            </p:cNvSpPr>
            <p:nvPr/>
          </p:nvSpPr>
          <p:spPr bwMode="auto">
            <a:xfrm rot="-6409865">
              <a:off x="3671" y="2450"/>
              <a:ext cx="370" cy="589"/>
            </a:xfrm>
            <a:prstGeom prst="cube">
              <a:avLst>
                <a:gd name="adj" fmla="val 58255"/>
              </a:avLst>
            </a:prstGeom>
            <a:noFill/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876" y="2800"/>
              <a:ext cx="773" cy="649"/>
            </a:xfrm>
            <a:prstGeom prst="line">
              <a:avLst/>
            </a:prstGeom>
            <a:noFill/>
            <a:ln w="31750" cap="flat" cmpd="sng" algn="ctr">
              <a:solidFill>
                <a:srgbClr val="000090"/>
              </a:solidFill>
              <a:prstDash val="solid"/>
              <a:tailEnd type="triangle" w="lg" len="lg"/>
            </a:ln>
            <a:effectLst/>
          </p:spPr>
        </p:cxnSp>
        <p:pic>
          <p:nvPicPr>
            <p:cNvPr id="16" name="Picture 22" descr="Screen Shot 2016-06-28 at 10.14.0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339224">
              <a:off x="2345" y="1816"/>
              <a:ext cx="64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16"/>
            <p:cNvSpPr/>
            <p:nvPr/>
          </p:nvSpPr>
          <p:spPr>
            <a:xfrm flipH="1">
              <a:off x="3102" y="1541"/>
              <a:ext cx="72" cy="8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29" descr="Screen Shot 2016-06-28 at 10.14.0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2291">
              <a:off x="819" y="2418"/>
              <a:ext cx="64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>
            <a:xfrm flipH="1">
              <a:off x="794" y="2688"/>
              <a:ext cx="72" cy="85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Cube 19"/>
            <p:cNvSpPr>
              <a:spLocks noChangeArrowheads="1"/>
            </p:cNvSpPr>
            <p:nvPr/>
          </p:nvSpPr>
          <p:spPr bwMode="auto">
            <a:xfrm rot="-5753109">
              <a:off x="1549" y="2142"/>
              <a:ext cx="309" cy="588"/>
            </a:xfrm>
            <a:prstGeom prst="cube">
              <a:avLst>
                <a:gd name="adj" fmla="val 42449"/>
              </a:avLst>
            </a:prstGeom>
            <a:noFill/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850" y="2403"/>
              <a:ext cx="839" cy="307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headEnd type="triangle" w="lg" len="lg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3973" y="2836"/>
              <a:ext cx="773" cy="357"/>
            </a:xfrm>
            <a:prstGeom prst="line">
              <a:avLst/>
            </a:prstGeom>
            <a:noFill/>
            <a:ln w="31750" cap="flat" cmpd="sng" algn="ctr">
              <a:solidFill>
                <a:srgbClr val="000090"/>
              </a:solidFill>
              <a:prstDash val="sysDot"/>
              <a:tailEnd type="triangle" w="sm" len="med"/>
            </a:ln>
            <a:effectLst/>
          </p:spPr>
        </p:cxnSp>
        <p:cxnSp>
          <p:nvCxnSpPr>
            <p:cNvPr id="23" name="Curved Connector 22"/>
            <p:cNvCxnSpPr/>
            <p:nvPr/>
          </p:nvCxnSpPr>
          <p:spPr>
            <a:xfrm rot="5400000" flipH="1" flipV="1">
              <a:off x="2587" y="1737"/>
              <a:ext cx="629" cy="454"/>
            </a:xfrm>
            <a:prstGeom prst="curvedConnector3">
              <a:avLst>
                <a:gd name="adj1" fmla="val 3424"/>
              </a:avLst>
            </a:prstGeom>
            <a:noFill/>
            <a:ln w="25400" cap="flat" cmpd="sng" algn="ctr">
              <a:solidFill>
                <a:srgbClr val="FF6600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 flipV="1">
              <a:off x="2476" y="2691"/>
              <a:ext cx="85" cy="118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 flipV="1">
              <a:off x="3274" y="2655"/>
              <a:ext cx="105" cy="127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 flipV="1">
              <a:off x="3363" y="2919"/>
              <a:ext cx="85" cy="118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804" y="3193"/>
              <a:ext cx="72" cy="112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939" y="2883"/>
              <a:ext cx="0" cy="23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9" name="Oval 28"/>
            <p:cNvSpPr/>
            <p:nvPr/>
          </p:nvSpPr>
          <p:spPr>
            <a:xfrm>
              <a:off x="4774" y="3161"/>
              <a:ext cx="116" cy="13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517" y="2722"/>
              <a:ext cx="88" cy="8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120" y="3209"/>
              <a:ext cx="72" cy="9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804" y="3095"/>
              <a:ext cx="72" cy="9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4066" y="2771"/>
              <a:ext cx="348" cy="3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4" name="Oval 33"/>
            <p:cNvSpPr/>
            <p:nvPr/>
          </p:nvSpPr>
          <p:spPr>
            <a:xfrm>
              <a:off x="3915" y="3193"/>
              <a:ext cx="151" cy="15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8856">
              <a:off x="2736" y="2239"/>
              <a:ext cx="579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18347">
              <a:off x="2527" y="2254"/>
              <a:ext cx="580" cy="580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38" name="TextBox 37"/>
            <p:cNvSpPr txBox="1"/>
            <p:nvPr/>
          </p:nvSpPr>
          <p:spPr>
            <a:xfrm rot="21347903">
              <a:off x="1981" y="933"/>
              <a:ext cx="1482" cy="21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Central Detector/Solenoid</a:t>
              </a:r>
            </a:p>
          </p:txBody>
        </p:sp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 rot="-638855">
              <a:off x="3621" y="2432"/>
              <a:ext cx="5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Dipole</a:t>
              </a:r>
            </a:p>
          </p:txBody>
        </p:sp>
        <p:sp>
          <p:nvSpPr>
            <p:cNvPr id="40" name="TextBox 36"/>
            <p:cNvSpPr txBox="1">
              <a:spLocks noChangeArrowheads="1"/>
            </p:cNvSpPr>
            <p:nvPr/>
          </p:nvSpPr>
          <p:spPr bwMode="auto">
            <a:xfrm rot="-392282">
              <a:off x="1384" y="2031"/>
              <a:ext cx="5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Dipole</a:t>
              </a:r>
            </a:p>
          </p:txBody>
        </p:sp>
        <p:pic>
          <p:nvPicPr>
            <p:cNvPr id="41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" y="2846"/>
              <a:ext cx="2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" y="1310"/>
              <a:ext cx="2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2751"/>
              <a:ext cx="24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ight Brace 43"/>
            <p:cNvSpPr>
              <a:spLocks/>
            </p:cNvSpPr>
            <p:nvPr/>
          </p:nvSpPr>
          <p:spPr bwMode="auto">
            <a:xfrm rot="-2787383">
              <a:off x="4834" y="2349"/>
              <a:ext cx="148" cy="1085"/>
            </a:xfrm>
            <a:prstGeom prst="rightBrace">
              <a:avLst>
                <a:gd name="adj1" fmla="val 8315"/>
                <a:gd name="adj2" fmla="val 50000"/>
              </a:avLst>
            </a:prstGeom>
            <a:noFill/>
            <a:ln w="25400" algn="ctr">
              <a:solidFill>
                <a:srgbClr val="4F81BD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2783333">
              <a:off x="4426" y="2699"/>
              <a:ext cx="1316" cy="21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Forward (Ion) Detector</a:t>
              </a:r>
            </a:p>
          </p:txBody>
        </p:sp>
        <p:sp>
          <p:nvSpPr>
            <p:cNvPr id="46" name="TextBox 6"/>
            <p:cNvSpPr txBox="1">
              <a:spLocks noChangeArrowheads="1"/>
            </p:cNvSpPr>
            <p:nvPr/>
          </p:nvSpPr>
          <p:spPr bwMode="auto">
            <a:xfrm>
              <a:off x="3205" y="1468"/>
              <a:ext cx="11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Scattered Electron</a:t>
              </a:r>
            </a:p>
          </p:txBody>
        </p:sp>
        <p:sp>
          <p:nvSpPr>
            <p:cNvPr id="47" name="TextBox 7"/>
            <p:cNvSpPr txBox="1">
              <a:spLocks noChangeArrowheads="1"/>
            </p:cNvSpPr>
            <p:nvPr/>
          </p:nvSpPr>
          <p:spPr bwMode="auto">
            <a:xfrm>
              <a:off x="3840" y="3439"/>
              <a:ext cx="142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Particles Associated </a:t>
              </a:r>
            </a:p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with Initial Ion</a:t>
              </a:r>
            </a:p>
          </p:txBody>
        </p:sp>
        <p:sp>
          <p:nvSpPr>
            <p:cNvPr id="48" name="TextBox 8"/>
            <p:cNvSpPr txBox="1">
              <a:spLocks noChangeArrowheads="1"/>
            </p:cNvSpPr>
            <p:nvPr/>
          </p:nvSpPr>
          <p:spPr bwMode="auto">
            <a:xfrm>
              <a:off x="1866" y="3147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Particles Associated </a:t>
              </a:r>
              <a:b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with struck parton</a:t>
              </a:r>
            </a:p>
          </p:txBody>
        </p:sp>
      </p:grp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1436010" y="3589909"/>
            <a:ext cx="1709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Forward</a:t>
            </a: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photon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3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Schematic of Full-Acceptance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84775"/>
            <a:ext cx="11285837" cy="332398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50 mrad crossing angle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Forward </a:t>
            </a:r>
            <a:r>
              <a:rPr lang="en-US" sz="2000" dirty="0"/>
              <a:t>hadron detection in three stages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Endcap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Small dipole covering </a:t>
            </a:r>
            <a:r>
              <a:rPr lang="en-US" sz="1800" dirty="0" smtClean="0"/>
              <a:t>angles up to ~2-3</a:t>
            </a:r>
            <a:r>
              <a:rPr lang="en-US" sz="1800" baseline="30000" dirty="0" smtClean="0">
                <a:sym typeface="Symbol" panose="05050102010706020507" pitchFamily="18" charset="2"/>
              </a:rPr>
              <a:t>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Far forward, </a:t>
            </a:r>
            <a:r>
              <a:rPr lang="en-US" sz="1800" dirty="0" smtClean="0"/>
              <a:t>up </a:t>
            </a:r>
            <a:r>
              <a:rPr lang="en-US" sz="1800" dirty="0"/>
              <a:t>to </a:t>
            </a:r>
            <a:r>
              <a:rPr lang="en-US" sz="1800" dirty="0" smtClean="0"/>
              <a:t>~10 mrad, for </a:t>
            </a:r>
            <a:r>
              <a:rPr lang="en-US" sz="1800" dirty="0"/>
              <a:t>particles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passing through </a:t>
            </a:r>
            <a:r>
              <a:rPr lang="en-US" sz="1800" dirty="0"/>
              <a:t>accelerator quads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Low-Q2 </a:t>
            </a:r>
            <a:r>
              <a:rPr lang="en-US" sz="2000" dirty="0"/>
              <a:t>tagger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Small-angle electron detection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9" name="Picture 102" descr="DetailedDetector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67" y="1346520"/>
            <a:ext cx="6305449" cy="22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39" y="4305986"/>
            <a:ext cx="9904721" cy="1953141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February 15, 2019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5244" y="6356352"/>
            <a:ext cx="5621512" cy="365125"/>
          </a:xfrm>
        </p:spPr>
        <p:txBody>
          <a:bodyPr/>
          <a:lstStyle/>
          <a:p>
            <a:r>
              <a:rPr lang="en-US" dirty="0"/>
              <a:t>EICUG IR Working Group meeting </a:t>
            </a:r>
            <a:r>
              <a:rPr lang="en-US" dirty="0" smtClean="0"/>
              <a:t>on </a:t>
            </a:r>
            <a:r>
              <a:rPr lang="en-US" dirty="0"/>
              <a:t>Luminosity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2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JLEIC Interaction Region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84775"/>
            <a:ext cx="11285837" cy="109260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Most </a:t>
            </a:r>
            <a:r>
              <a:rPr lang="en-US" sz="2000" dirty="0" smtClean="0"/>
              <a:t>recent </a:t>
            </a:r>
            <a:r>
              <a:rPr lang="en-US" sz="2000" dirty="0"/>
              <a:t>changes occurred </a:t>
            </a:r>
            <a:r>
              <a:rPr lang="en-US" sz="2000" dirty="0" smtClean="0"/>
              <a:t>in the ion IR due to redesign for 200 GeV/c ion momentum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Streamlined updates of GEMC and GEANT4 detector region models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Continued development of an engineering design of the detector region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29593" y="2195512"/>
            <a:ext cx="8532813" cy="4097337"/>
            <a:chOff x="381000" y="2130425"/>
            <a:chExt cx="8532813" cy="4097337"/>
          </a:xfrm>
        </p:grpSpPr>
        <p:pic>
          <p:nvPicPr>
            <p:cNvPr id="9" name="Picture 2" descr="C:\Users\zhao\Downloads\meic_det1_full_fla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121275"/>
              <a:ext cx="83121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5562600" y="5807075"/>
              <a:ext cx="2362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0" tIns="41100" rIns="66670" bIns="33345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8000"/>
                  </a:solidFill>
                  <a:ea typeface="ＭＳ Ｐゴシック" panose="020B0600070205080204" pitchFamily="34" charset="-128"/>
                </a:rPr>
                <a:t>Forward hadron spectrometer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914400" y="5654675"/>
              <a:ext cx="1828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6670" tIns="41100" rIns="66670" bIns="33345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8000"/>
                  </a:solidFill>
                  <a:ea typeface="ＭＳ Ｐゴシック" panose="020B0600070205080204" pitchFamily="34" charset="-128"/>
                </a:rPr>
                <a:t>low-Q</a:t>
              </a:r>
              <a:r>
                <a:rPr lang="en-US" altLang="en-US" sz="1200" baseline="33000">
                  <a:solidFill>
                    <a:srgbClr val="008000"/>
                  </a:solidFill>
                  <a:ea typeface="ＭＳ Ｐゴシック" panose="020B0600070205080204" pitchFamily="34" charset="-128"/>
                </a:rPr>
                <a:t>2 </a:t>
              </a:r>
              <a:r>
                <a:rPr lang="en-US" altLang="en-US" sz="1200">
                  <a:solidFill>
                    <a:srgbClr val="008000"/>
                  </a:solidFill>
                  <a:ea typeface="ＭＳ Ｐゴシック" panose="020B0600070205080204" pitchFamily="34" charset="-128"/>
                </a:rPr>
                <a:t>electron </a:t>
              </a:r>
              <a:r>
                <a:rPr lang="en-US" altLang="en-US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detection</a:t>
              </a:r>
            </a:p>
            <a:p>
              <a:pPr algn="ctr" defTabSz="914400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and</a:t>
              </a:r>
              <a:r>
                <a:rPr lang="en-US" altLang="en-US" sz="1200">
                  <a:solidFill>
                    <a:srgbClr val="008000"/>
                  </a:solidFill>
                  <a:ea typeface="ＭＳ Ｐゴシック" panose="020B0600070205080204" pitchFamily="34" charset="-128"/>
                </a:rPr>
                <a:t> Compton polarimeter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8077200" y="5399087"/>
              <a:ext cx="541338" cy="1588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97" tIns="41100" rIns="82197" bIns="41100"/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28638" y="4986337"/>
              <a:ext cx="3175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902" tIns="40457" rIns="80902" bIns="4045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hangingPunct="1">
                <a:spcBef>
                  <a:spcPct val="0"/>
                </a:spcBef>
                <a:buFontTx/>
                <a:buNone/>
              </a:pPr>
              <a:r>
                <a:rPr lang="de-DE" altLang="en-US" b="1">
                  <a:solidFill>
                    <a:srgbClr val="FF0000"/>
                  </a:solidFill>
                  <a:ea typeface="ＭＳ Ｐゴシック" panose="020B0600070205080204" pitchFamily="34" charset="-128"/>
                </a:rPr>
                <a:t>p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846138" y="5210175"/>
              <a:ext cx="601662" cy="365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97" tIns="41100" rIns="82197" bIns="41100"/>
            <a:lstStyle/>
            <a:p>
              <a:endParaRPr lang="en-US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5410200" y="5081587"/>
              <a:ext cx="2286000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670" tIns="41100" rIns="66670" bIns="33345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(top view in GEANT4)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610600" y="5189537"/>
              <a:ext cx="3032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902" tIns="40457" rIns="80902" bIns="4045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hangingPunct="1">
                <a:spcBef>
                  <a:spcPct val="0"/>
                </a:spcBef>
                <a:buFontTx/>
                <a:buNone/>
              </a:pPr>
              <a:r>
                <a:rPr lang="de-DE" altLang="en-US" b="1">
                  <a:solidFill>
                    <a:srgbClr val="3333FF"/>
                  </a:solidFill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8077200" y="5883275"/>
              <a:ext cx="762000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670" tIns="41100" rIns="66670" bIns="33345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723900" algn="l"/>
                  <a:tab pos="14478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ZDC</a:t>
              </a:r>
            </a:p>
          </p:txBody>
        </p:sp>
        <p:sp>
          <p:nvSpPr>
            <p:cNvPr id="18" name="AutoShape 16"/>
            <p:cNvSpPr>
              <a:spLocks/>
            </p:cNvSpPr>
            <p:nvPr/>
          </p:nvSpPr>
          <p:spPr bwMode="auto">
            <a:xfrm rot="5400000">
              <a:off x="4326732" y="572293"/>
              <a:ext cx="401638" cy="8232775"/>
            </a:xfrm>
            <a:prstGeom prst="leftBrace">
              <a:avLst>
                <a:gd name="adj1" fmla="val 279760"/>
                <a:gd name="adj2" fmla="val 56690"/>
              </a:avLst>
            </a:prstGeom>
            <a:noFill/>
            <a:ln w="158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>
                <a:latin typeface="Times" panose="02020603050405020304" pitchFamily="18" charset="0"/>
              </a:endParaRPr>
            </a:p>
          </p:txBody>
        </p:sp>
        <p:pic>
          <p:nvPicPr>
            <p:cNvPr id="19" name="Picture 45" descr="ir_region_zero_dpx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" y="2130425"/>
              <a:ext cx="7778750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46"/>
            <p:cNvSpPr>
              <a:spLocks noChangeShapeType="1"/>
            </p:cNvSpPr>
            <p:nvPr/>
          </p:nvSpPr>
          <p:spPr bwMode="auto">
            <a:xfrm flipV="1">
              <a:off x="3951288" y="2630487"/>
              <a:ext cx="0" cy="417513"/>
            </a:xfrm>
            <a:prstGeom prst="line">
              <a:avLst/>
            </a:prstGeom>
            <a:noFill/>
            <a:ln w="12573" cap="sq">
              <a:solidFill>
                <a:srgbClr val="000000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48"/>
            <p:cNvSpPr txBox="1">
              <a:spLocks noChangeArrowheads="1"/>
            </p:cNvSpPr>
            <p:nvPr/>
          </p:nvSpPr>
          <p:spPr bwMode="auto">
            <a:xfrm>
              <a:off x="3746500" y="2192337"/>
              <a:ext cx="414338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71239" tIns="37045" rIns="71239" bIns="37045">
              <a:spAutoFit/>
            </a:bodyPr>
            <a:lstStyle>
              <a:lvl1pPr defTabSz="355600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87375" indent="-225425" defTabSz="355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904875" indent="-180975" defTabSz="355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66825" indent="-180975" defTabSz="355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628775" indent="-180975" defTabSz="355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0859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5431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0003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4575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IP</a:t>
              </a:r>
            </a:p>
          </p:txBody>
        </p:sp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7358063" y="2854325"/>
              <a:ext cx="482600" cy="1587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7483475" y="2386012"/>
              <a:ext cx="277813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71239" tIns="37045" rIns="71239" bIns="37045">
              <a:spAutoFit/>
            </a:bodyPr>
            <a:lstStyle>
              <a:lvl1pPr defTabSz="355600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87375" indent="-225425" defTabSz="355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904875" indent="-180975" defTabSz="355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66825" indent="-180975" defTabSz="355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628775" indent="-180975" defTabSz="355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0859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5431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0003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4575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e</a:t>
              </a:r>
              <a:endPara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 flipH="1">
              <a:off x="7358063" y="3463925"/>
              <a:ext cx="484187" cy="1587"/>
            </a:xfrm>
            <a:prstGeom prst="line">
              <a:avLst/>
            </a:prstGeom>
            <a:noFill/>
            <a:ln w="19050" cap="sq">
              <a:solidFill>
                <a:srgbClr val="0000FF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52"/>
            <p:cNvSpPr txBox="1">
              <a:spLocks noChangeArrowheads="1"/>
            </p:cNvSpPr>
            <p:nvPr/>
          </p:nvSpPr>
          <p:spPr bwMode="auto">
            <a:xfrm>
              <a:off x="7258050" y="3478212"/>
              <a:ext cx="65087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71239" tIns="37045" rIns="71239" bIns="37045">
              <a:spAutoFit/>
            </a:bodyPr>
            <a:lstStyle>
              <a:lvl1pPr defTabSz="355600"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87375" indent="-225425" defTabSz="355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904875" indent="-180975" defTabSz="355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66825" indent="-180975" defTabSz="355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628775" indent="-180975" defTabSz="355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0859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5431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0003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4575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ions</a:t>
              </a:r>
            </a:p>
          </p:txBody>
        </p:sp>
        <p:sp>
          <p:nvSpPr>
            <p:cNvPr id="26" name="AutoShape 14"/>
            <p:cNvSpPr>
              <a:spLocks/>
            </p:cNvSpPr>
            <p:nvPr/>
          </p:nvSpPr>
          <p:spPr bwMode="auto">
            <a:xfrm rot="-5400000">
              <a:off x="4918869" y="2910681"/>
              <a:ext cx="130175" cy="1093787"/>
            </a:xfrm>
            <a:prstGeom prst="leftBrace">
              <a:avLst>
                <a:gd name="adj1" fmla="val 78345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27" name="AutoShape 16"/>
            <p:cNvSpPr>
              <a:spLocks/>
            </p:cNvSpPr>
            <p:nvPr/>
          </p:nvSpPr>
          <p:spPr bwMode="auto">
            <a:xfrm rot="-5400000">
              <a:off x="3421063" y="3043237"/>
              <a:ext cx="103187" cy="525463"/>
            </a:xfrm>
            <a:prstGeom prst="leftBrace">
              <a:avLst>
                <a:gd name="adj1" fmla="val 69501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2584450" y="3625850"/>
              <a:ext cx="17684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/>
                <a:t>forward e detection</a:t>
              </a:r>
            </a:p>
          </p:txBody>
        </p:sp>
        <p:sp>
          <p:nvSpPr>
            <p:cNvPr id="29" name="AutoShape 16"/>
            <p:cNvSpPr>
              <a:spLocks/>
            </p:cNvSpPr>
            <p:nvPr/>
          </p:nvSpPr>
          <p:spPr bwMode="auto">
            <a:xfrm rot="-5400000">
              <a:off x="2863057" y="3090068"/>
              <a:ext cx="103188" cy="358775"/>
            </a:xfrm>
            <a:prstGeom prst="leftBrace">
              <a:avLst>
                <a:gd name="adj1" fmla="val 47453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909638" y="3433762"/>
              <a:ext cx="1206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/>
                <a:t>Compton polarimetry </a:t>
              </a:r>
            </a:p>
          </p:txBody>
        </p:sp>
        <p:sp>
          <p:nvSpPr>
            <p:cNvPr id="31" name="Line 65"/>
            <p:cNvSpPr>
              <a:spLocks noChangeShapeType="1"/>
            </p:cNvSpPr>
            <p:nvPr/>
          </p:nvSpPr>
          <p:spPr bwMode="auto">
            <a:xfrm>
              <a:off x="2913063" y="3381375"/>
              <a:ext cx="0" cy="217487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6"/>
            <p:cNvSpPr>
              <a:spLocks noChangeShapeType="1"/>
            </p:cNvSpPr>
            <p:nvPr/>
          </p:nvSpPr>
          <p:spPr bwMode="auto">
            <a:xfrm>
              <a:off x="2098675" y="3608387"/>
              <a:ext cx="812800" cy="0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miter lim="800000"/>
              <a:headEnd type="none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7"/>
            <p:cNvSpPr>
              <a:spLocks noChangeShapeType="1"/>
            </p:cNvSpPr>
            <p:nvPr/>
          </p:nvSpPr>
          <p:spPr bwMode="auto">
            <a:xfrm flipH="1">
              <a:off x="3473450" y="3419475"/>
              <a:ext cx="0" cy="207962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4972050" y="3851275"/>
              <a:ext cx="1828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/>
                <a:t>dispersion suppressor/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/>
                <a:t>geometric match</a:t>
              </a:r>
            </a:p>
          </p:txBody>
        </p:sp>
        <p:sp>
          <p:nvSpPr>
            <p:cNvPr id="36" name="Line 69"/>
            <p:cNvSpPr>
              <a:spLocks noChangeShapeType="1"/>
            </p:cNvSpPr>
            <p:nvPr/>
          </p:nvSpPr>
          <p:spPr bwMode="auto">
            <a:xfrm flipH="1">
              <a:off x="5894388" y="3648075"/>
              <a:ext cx="0" cy="227012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/>
            <p:cNvSpPr>
              <a:spLocks noChangeShapeType="1"/>
            </p:cNvSpPr>
            <p:nvPr/>
          </p:nvSpPr>
          <p:spPr bwMode="auto">
            <a:xfrm>
              <a:off x="4157663" y="3225800"/>
              <a:ext cx="241300" cy="760412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prstDash val="dash"/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/>
            <p:cNvSpPr>
              <a:spLocks noChangeShapeType="1"/>
            </p:cNvSpPr>
            <p:nvPr/>
          </p:nvSpPr>
          <p:spPr bwMode="auto">
            <a:xfrm flipH="1">
              <a:off x="4400550" y="3330575"/>
              <a:ext cx="214313" cy="655637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prstDash val="dash"/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3478213" y="3973512"/>
              <a:ext cx="182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/>
                <a:t>spectrometers</a:t>
              </a:r>
            </a:p>
          </p:txBody>
        </p:sp>
        <p:sp>
          <p:nvSpPr>
            <p:cNvPr id="40" name="Line 73"/>
            <p:cNvSpPr>
              <a:spLocks noChangeShapeType="1"/>
            </p:cNvSpPr>
            <p:nvPr/>
          </p:nvSpPr>
          <p:spPr bwMode="auto">
            <a:xfrm flipH="1">
              <a:off x="4403725" y="3325812"/>
              <a:ext cx="835025" cy="661988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prstDash val="dash"/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4257675" y="3552825"/>
              <a:ext cx="1447800" cy="182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/>
                <a:t>forward ion detection</a:t>
              </a:r>
            </a:p>
          </p:txBody>
        </p:sp>
        <p:sp>
          <p:nvSpPr>
            <p:cNvPr id="42" name="AutoShape 14"/>
            <p:cNvSpPr>
              <a:spLocks/>
            </p:cNvSpPr>
            <p:nvPr/>
          </p:nvSpPr>
          <p:spPr bwMode="auto">
            <a:xfrm rot="-5400000">
              <a:off x="5830094" y="2932906"/>
              <a:ext cx="119062" cy="1238250"/>
            </a:xfrm>
            <a:prstGeom prst="leftBrace">
              <a:avLst>
                <a:gd name="adj1" fmla="val 96971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2646363" y="2195512"/>
              <a:ext cx="2632075" cy="2117725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pic>
          <p:nvPicPr>
            <p:cNvPr id="44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063" y="4735512"/>
              <a:ext cx="36671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163" y="4714875"/>
              <a:ext cx="384175" cy="38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4741862"/>
              <a:ext cx="358775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February 15, 2019</a:t>
            </a:r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5244" y="6356352"/>
            <a:ext cx="5621512" cy="365125"/>
          </a:xfrm>
        </p:spPr>
        <p:txBody>
          <a:bodyPr/>
          <a:lstStyle/>
          <a:p>
            <a:r>
              <a:rPr lang="en-US" dirty="0"/>
              <a:t>EICUG IR Working Group meeting </a:t>
            </a:r>
            <a:r>
              <a:rPr lang="en-US" dirty="0" smtClean="0"/>
              <a:t>on </a:t>
            </a:r>
            <a:r>
              <a:rPr lang="en-US" dirty="0"/>
              <a:t>Luminosity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1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IR Design for 200 GeV/c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Constraints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Maximum pole-tip fields at 200 GeV/c of </a:t>
            </a:r>
            <a:r>
              <a:rPr lang="en-US" sz="1800" dirty="0" smtClean="0">
                <a:sym typeface="Symbol" panose="05050102010706020507" pitchFamily="18" charset="2"/>
              </a:rPr>
              <a:t>4.6 </a:t>
            </a:r>
            <a:r>
              <a:rPr lang="en-US" sz="1800" dirty="0" smtClean="0">
                <a:sym typeface="Symbol" panose="05050102010706020507" pitchFamily="18" charset="2"/>
              </a:rPr>
              <a:t>T</a:t>
            </a:r>
            <a:r>
              <a:rPr lang="en-US" sz="1800" dirty="0" smtClean="0"/>
              <a:t> 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Minimum impact on the forward hadron </a:t>
            </a:r>
            <a:r>
              <a:rPr lang="en-US" sz="1800" dirty="0" smtClean="0"/>
              <a:t>tagging performance </a:t>
            </a:r>
            <a:r>
              <a:rPr lang="en-US" sz="1800" dirty="0"/>
              <a:t>compared to </a:t>
            </a:r>
            <a:r>
              <a:rPr lang="en-US" sz="1800" dirty="0" smtClean="0"/>
              <a:t>the 100 </a:t>
            </a:r>
            <a:r>
              <a:rPr lang="en-US" sz="1800" dirty="0"/>
              <a:t>GeV/c design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Minimum impact on the luminosity performance compared to the 100 </a:t>
            </a:r>
            <a:r>
              <a:rPr lang="en-US" sz="1800" dirty="0" smtClean="0"/>
              <a:t>GeV/c design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Minimum impact on the beam dynamics compared to the 100 </a:t>
            </a:r>
            <a:r>
              <a:rPr lang="en-US" sz="1800" dirty="0" smtClean="0"/>
              <a:t>GeV/c design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Modification strategy</a:t>
            </a:r>
            <a:endParaRPr lang="en-US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Increase the FFQ lengths to drop the pole-tip fields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Switch from a triplet to </a:t>
            </a:r>
            <a:r>
              <a:rPr lang="en-US" sz="1800" dirty="0"/>
              <a:t>doublet </a:t>
            </a:r>
            <a:r>
              <a:rPr lang="en-US" sz="1800" dirty="0" smtClean="0"/>
              <a:t>final focusing configuration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First “quadrupole” in the doublet is two independent quadrupoles that can be run in a doublet mode up to 100 GeV/c 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February 15, 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5244" y="6356352"/>
            <a:ext cx="5621512" cy="365125"/>
          </a:xfrm>
        </p:spPr>
        <p:txBody>
          <a:bodyPr/>
          <a:lstStyle/>
          <a:p>
            <a:r>
              <a:rPr lang="en-US" dirty="0"/>
              <a:t>EICUG IR Working Group meeting </a:t>
            </a:r>
            <a:r>
              <a:rPr lang="en-US" dirty="0" smtClean="0"/>
              <a:t>on </a:t>
            </a:r>
            <a:r>
              <a:rPr lang="en-US" dirty="0"/>
              <a:t>Luminosity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3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</a:t>
            </a:r>
            <a:r>
              <a:rPr lang="en-US" dirty="0" smtClean="0"/>
              <a:t>Ion IR 100 </a:t>
            </a:r>
            <a:r>
              <a:rPr lang="en-US" dirty="0" smtClean="0"/>
              <a:t>GeV COM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rgbClr val="0000FF"/>
                </a:solidFill>
              </a:rPr>
              <a:t>±</a:t>
            </a:r>
            <a:r>
              <a:rPr lang="en-US" sz="2000" b="1" dirty="0">
                <a:solidFill>
                  <a:srgbClr val="0000FF"/>
                </a:solidFill>
              </a:rPr>
              <a:t>10 mrad angular aperture acceptance</a:t>
            </a:r>
            <a:r>
              <a:rPr lang="en-US" sz="2000" dirty="0"/>
              <a:t> </a:t>
            </a:r>
            <a:r>
              <a:rPr lang="en-US" sz="2000" dirty="0" smtClean="0"/>
              <a:t>in </a:t>
            </a:r>
            <a:r>
              <a:rPr lang="en-US" sz="2000" dirty="0"/>
              <a:t>the whole energy range </a:t>
            </a:r>
            <a:r>
              <a:rPr lang="en-US" sz="2000" dirty="0" smtClean="0"/>
              <a:t>up to 100 GeV COM with </a:t>
            </a:r>
            <a:r>
              <a:rPr lang="en-US" sz="2000" dirty="0"/>
              <a:t>a secondary focus in combination with </a:t>
            </a:r>
            <a:r>
              <a:rPr lang="en-US" sz="2000" dirty="0" smtClean="0"/>
              <a:t>high </a:t>
            </a:r>
            <a:r>
              <a:rPr lang="en-US" sz="2000" dirty="0"/>
              <a:t>dispersion </a:t>
            </a:r>
            <a:r>
              <a:rPr lang="en-US" sz="2000" dirty="0" smtClean="0"/>
              <a:t>point downstream </a:t>
            </a:r>
            <a:r>
              <a:rPr lang="en-US" sz="2000" dirty="0"/>
              <a:t>of </a:t>
            </a:r>
            <a:r>
              <a:rPr lang="en-US" sz="2000" dirty="0" smtClean="0"/>
              <a:t>spectrometer dipole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Conventional </a:t>
            </a:r>
            <a:r>
              <a:rPr lang="en-US" sz="2000" b="1" dirty="0" err="1" smtClean="0">
                <a:solidFill>
                  <a:srgbClr val="0000FF"/>
                </a:solidFill>
              </a:rPr>
              <a:t>Nb-Ti</a:t>
            </a:r>
            <a:r>
              <a:rPr lang="en-US" sz="2000" b="1" dirty="0" smtClean="0">
                <a:solidFill>
                  <a:srgbClr val="0000FF"/>
                </a:solidFill>
              </a:rPr>
              <a:t> technology</a:t>
            </a:r>
            <a:r>
              <a:rPr lang="en-US" sz="2000" dirty="0" smtClean="0"/>
              <a:t> Final-Focusing Quadrupole technology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Same </a:t>
            </a:r>
            <a:r>
              <a:rPr lang="en-US" sz="2000" b="1" dirty="0" smtClean="0">
                <a:solidFill>
                  <a:srgbClr val="0000FF"/>
                </a:solidFill>
              </a:rPr>
              <a:t>high luminosity and detection performance</a:t>
            </a:r>
            <a:r>
              <a:rPr lang="en-US" sz="2000" dirty="0" smtClean="0"/>
              <a:t> as the 65 GeV COM design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rgbClr val="0000FF"/>
                </a:solidFill>
              </a:rPr>
              <a:t>Shorter- and longer-focus configurations</a:t>
            </a:r>
            <a:r>
              <a:rPr lang="en-US" sz="2000" dirty="0" smtClean="0"/>
              <a:t> at lower and higher energies, respectively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2854960"/>
            <a:ext cx="4572000" cy="32004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2854960"/>
            <a:ext cx="45720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4564" y="3383280"/>
            <a:ext cx="138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65 GeV COM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5080" y="3383280"/>
            <a:ext cx="150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100 GeV COM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February 15, 2019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5244" y="6356352"/>
            <a:ext cx="5621512" cy="365125"/>
          </a:xfrm>
        </p:spPr>
        <p:txBody>
          <a:bodyPr/>
          <a:lstStyle/>
          <a:p>
            <a:r>
              <a:rPr lang="en-US" dirty="0"/>
              <a:t>EICUG IR Working Group meeting </a:t>
            </a:r>
            <a:r>
              <a:rPr lang="en-US" dirty="0" smtClean="0"/>
              <a:t>on </a:t>
            </a:r>
            <a:r>
              <a:rPr lang="en-US" dirty="0"/>
              <a:t>Luminosity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IR Optics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82" y="1691560"/>
            <a:ext cx="6782830" cy="4489704"/>
          </a:xfrm>
          <a:prstGeom prst="rect">
            <a:avLst/>
          </a:prstGeom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879916" y="1358912"/>
            <a:ext cx="99077" cy="3434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978990" y="1358910"/>
            <a:ext cx="65984" cy="3404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978993" y="1358912"/>
            <a:ext cx="182014" cy="5287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5970310" y="1358912"/>
            <a:ext cx="99077" cy="5287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6071120" y="1358909"/>
            <a:ext cx="63514" cy="3366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6071120" y="1358912"/>
            <a:ext cx="345454" cy="5117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5301011" y="1544196"/>
            <a:ext cx="36368" cy="3434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5337379" y="1544196"/>
            <a:ext cx="0" cy="3434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5337378" y="1544196"/>
            <a:ext cx="420065" cy="2161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5337379" y="1544195"/>
            <a:ext cx="458165" cy="2047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681683" y="978782"/>
            <a:ext cx="1297307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 altLang="en-US" sz="1200" dirty="0" smtClean="0">
                <a:latin typeface="Arial" panose="020B0604020202020204" pitchFamily="34" charset="0"/>
              </a:rPr>
              <a:t>Multipole and orbit correction spools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970310" y="979706"/>
            <a:ext cx="1297307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200" dirty="0" smtClean="0">
                <a:latin typeface="Arial" panose="020B0604020202020204" pitchFamily="34" charset="0"/>
              </a:rPr>
              <a:t>Multipole and orbit correction spools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210884" y="1282168"/>
            <a:ext cx="1297307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200" dirty="0" smtClean="0">
                <a:latin typeface="Arial" panose="020B0604020202020204" pitchFamily="34" charset="0"/>
              </a:rPr>
              <a:t>x/y kickers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February 15, 2019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5244" y="6356352"/>
            <a:ext cx="5621512" cy="365125"/>
          </a:xfrm>
        </p:spPr>
        <p:txBody>
          <a:bodyPr/>
          <a:lstStyle/>
          <a:p>
            <a:r>
              <a:rPr lang="en-US" dirty="0"/>
              <a:t>EICUG IR Working Group meeting </a:t>
            </a:r>
            <a:r>
              <a:rPr lang="en-US" dirty="0" smtClean="0"/>
              <a:t>on </a:t>
            </a:r>
            <a:r>
              <a:rPr lang="en-US" dirty="0"/>
              <a:t>Luminosity Measurement</a:t>
            </a:r>
            <a:endParaRPr lang="en-US" dirty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 flipV="1">
            <a:off x="5474007" y="4522573"/>
            <a:ext cx="0" cy="9974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825353" y="4208564"/>
            <a:ext cx="1297307" cy="2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dirty="0" smtClean="0">
                <a:latin typeface="Arial" panose="020B0604020202020204" pitchFamily="34" charset="0"/>
              </a:rPr>
              <a:t>IP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 flipV="1">
            <a:off x="8073044" y="4584061"/>
            <a:ext cx="0" cy="9974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6829246" y="3913083"/>
            <a:ext cx="1297307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 altLang="en-US" sz="1400" dirty="0" smtClean="0">
                <a:latin typeface="Arial" panose="020B0604020202020204" pitchFamily="34" charset="0"/>
              </a:rPr>
              <a:t>Secondary focus for Roman Pot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IR Optics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305857"/>
            <a:ext cx="5486400" cy="4246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250327"/>
            <a:ext cx="5486400" cy="4357347"/>
          </a:xfrm>
          <a:prstGeom prst="rect">
            <a:avLst/>
          </a:prstGeom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2199466" y="3709834"/>
            <a:ext cx="0" cy="9974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550812" y="3395825"/>
            <a:ext cx="1297307" cy="2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dirty="0" smtClean="0">
                <a:latin typeface="Arial" panose="020B0604020202020204" pitchFamily="34" charset="0"/>
              </a:rPr>
              <a:t>IP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3943104" y="3977584"/>
            <a:ext cx="0" cy="9974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066194" y="3493232"/>
            <a:ext cx="1752942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dirty="0" smtClean="0">
                <a:latin typeface="Arial" panose="020B0604020202020204" pitchFamily="34" charset="0"/>
              </a:rPr>
              <a:t>Compton </a:t>
            </a:r>
            <a:br>
              <a:rPr lang="en-US" altLang="en-US" sz="1400" dirty="0" smtClean="0">
                <a:latin typeface="Arial" panose="020B0604020202020204" pitchFamily="34" charset="0"/>
              </a:rPr>
            </a:br>
            <a:r>
              <a:rPr lang="en-US" altLang="en-US" sz="1400" dirty="0" smtClean="0">
                <a:latin typeface="Arial" panose="020B0604020202020204" pitchFamily="34" charset="0"/>
              </a:rPr>
              <a:t>polarimeter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February 15, 2019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5244" y="6356352"/>
            <a:ext cx="5621512" cy="365125"/>
          </a:xfrm>
        </p:spPr>
        <p:txBody>
          <a:bodyPr/>
          <a:lstStyle/>
          <a:p>
            <a:r>
              <a:rPr lang="en-US" dirty="0"/>
              <a:t>EICUG IR Working Group meeting </a:t>
            </a:r>
            <a:r>
              <a:rPr lang="en-US" dirty="0" smtClean="0"/>
              <a:t>on </a:t>
            </a:r>
            <a:r>
              <a:rPr lang="en-US" dirty="0"/>
              <a:t>Luminosity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 Tagger in JLEIC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Dipole chicane for </a:t>
            </a:r>
            <a:r>
              <a:rPr lang="en-US" sz="2000" dirty="0" smtClean="0"/>
              <a:t>high-resolution detection </a:t>
            </a:r>
            <a:r>
              <a:rPr lang="en-US" sz="2000" dirty="0"/>
              <a:t>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low-Q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electrons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Compton polarimetry has been </a:t>
            </a:r>
            <a:r>
              <a:rPr lang="en-US" sz="2000" dirty="0" smtClean="0"/>
              <a:t>integrated </a:t>
            </a:r>
            <a:r>
              <a:rPr lang="en-US" sz="2000" dirty="0"/>
              <a:t>to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interaction region </a:t>
            </a:r>
            <a:r>
              <a:rPr lang="en-US" sz="2000" dirty="0" smtClean="0"/>
              <a:t>design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same polarization at laser as </a:t>
            </a:r>
            <a:r>
              <a:rPr lang="en-US" sz="1800" dirty="0" smtClean="0"/>
              <a:t>at </a:t>
            </a:r>
            <a:r>
              <a:rPr lang="en-US" sz="1800" dirty="0"/>
              <a:t>IP due to zero net bend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non-invasive monitoring of </a:t>
            </a:r>
            <a:r>
              <a:rPr lang="en-US" sz="1800" dirty="0" smtClean="0"/>
              <a:t>electron </a:t>
            </a:r>
            <a:r>
              <a:rPr lang="en-US" sz="1800" dirty="0"/>
              <a:t>polarization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064" y="895434"/>
            <a:ext cx="5002876" cy="4071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53" y="3656902"/>
            <a:ext cx="7228418" cy="2572827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February 15, 2019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5244" y="6356352"/>
            <a:ext cx="5621512" cy="365125"/>
          </a:xfrm>
        </p:spPr>
        <p:txBody>
          <a:bodyPr/>
          <a:lstStyle/>
          <a:p>
            <a:r>
              <a:rPr lang="en-US" dirty="0"/>
              <a:t>EICUG IR Working Group meeting </a:t>
            </a:r>
            <a:r>
              <a:rPr lang="en-US" dirty="0" smtClean="0"/>
              <a:t>on </a:t>
            </a:r>
            <a:r>
              <a:rPr lang="en-US" dirty="0"/>
              <a:t>Luminosity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1376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1866</TotalTime>
  <Words>650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ＭＳ Ｐゴシック</vt:lpstr>
      <vt:lpstr>.PingFangSC-Regular</vt:lpstr>
      <vt:lpstr>Arial</vt:lpstr>
      <vt:lpstr>Calibri</vt:lpstr>
      <vt:lpstr>Cambria Math</vt:lpstr>
      <vt:lpstr>PingFangSC-Regular</vt:lpstr>
      <vt:lpstr>Symbol</vt:lpstr>
      <vt:lpstr>Times</vt:lpstr>
      <vt:lpstr>Times New Roman</vt:lpstr>
      <vt:lpstr>Wingdings</vt:lpstr>
      <vt:lpstr>Theme1</vt:lpstr>
      <vt:lpstr>JLEIC IR Summary </vt:lpstr>
      <vt:lpstr>Full Acceptance Detector Concept</vt:lpstr>
      <vt:lpstr>Schematic of Full-Acceptance Detector</vt:lpstr>
      <vt:lpstr>JLEIC Interaction Region Layout</vt:lpstr>
      <vt:lpstr>Modifying IR Design for 200 GeV/c</vt:lpstr>
      <vt:lpstr>JLEIC Ion IR 100 GeV COM Design</vt:lpstr>
      <vt:lpstr>Ion IR Optics</vt:lpstr>
      <vt:lpstr>Electron IR Optics</vt:lpstr>
      <vt:lpstr>Low Q^2 Tagger in JLEIC</vt:lpstr>
      <vt:lpstr>IR Layout</vt:lpstr>
      <vt:lpstr>IR Layout</vt:lpstr>
      <vt:lpstr>GEANT4 Model (Y. Furletova)</vt:lpstr>
      <vt:lpstr>GEANT4 Model (Y. Furletova)</vt:lpstr>
      <vt:lpstr>Development of IR Magnet Specifications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morozov</cp:lastModifiedBy>
  <cp:revision>97</cp:revision>
  <dcterms:created xsi:type="dcterms:W3CDTF">2018-09-06T13:32:58Z</dcterms:created>
  <dcterms:modified xsi:type="dcterms:W3CDTF">2019-02-14T20:48:37Z</dcterms:modified>
</cp:coreProperties>
</file>