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28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88613-E41E-4565-8F8D-17593A6A1A8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55090-5D8A-4FD3-BAFE-588A9E8AF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5132-3E94-4054-8B52-3D61EF977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8C3CC-BFEF-4F6C-BE8C-6F98B436B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0AD6-8964-42B5-B6C6-93B00A24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521B-A067-4477-B790-D447391F537B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3865-F20B-4B94-82B3-7BB10D91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144D-00E8-4BD8-976A-2912FE39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9F4D-AEAF-48D8-AAF1-0CCF8217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3482D-6A7A-4191-B33B-D4A48A9A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E7740-2364-4B5C-B1F4-1D478452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3D7E-5B47-4C04-8616-2AF5B5535550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3CBE5-CC3B-4869-A498-4366E19F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4BB9-84F1-4EE5-805F-F854FFE1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7EEB5-71DB-4725-A889-90EF70E4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2BC73-2E9D-40C6-8471-951510AA0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4778-EC28-41D3-95C7-E80FEB3E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830-A3D3-4928-B0DD-EA4A52CE8548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5386-9359-47F0-8CFC-91144BF6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BC643-8254-4F85-81BE-E9B58B45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CC9E-EEC8-4435-8314-F5163498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042-F73A-4669-821A-EC5D5B8A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C07D-AA64-44E2-BD8D-3435397A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F2A3-2806-4148-870A-66EAE36A86ED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032D-74ED-4683-B139-99AB865A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E27C-82C3-40EE-9708-8218BDD0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9AA6-38DA-41F7-98C8-4FD934F2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97FC6-A5CE-4F3D-A586-F04BD4B5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34B4-0CF3-4D4A-A940-2FE9C560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75F0-DF66-4246-9319-5764A43ED024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8731-1B6E-4426-87ED-A01A65DB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A575-EA72-4F12-9E36-99977A7F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F64A-BF1E-485C-9217-7DDBFD75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65890-D601-4DDE-B8D7-1E14DD981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71508-A495-4515-82F0-3DDA78E31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126B2-2D6A-4EAD-A958-F8DCB7C3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46B3-9D2E-4AC4-94B2-FDD78F622F29}" type="datetime1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99F02-9FCA-4FFD-9007-85BE01DB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2CDE4-D073-4D2D-98B9-0909CEB0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087E-15E0-434C-95B6-8A927CFE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596E3-C162-4948-A129-347154CEB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2908D-ABE9-4A59-A9F7-0457FAE73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CC5D-86E3-4B9A-A149-E4C324864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20EF7-865E-4E12-906B-CCCEBBA92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31F81-6130-4F24-A128-D025F9A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C041-8211-4AC5-8DDC-096134DD4C8B}" type="datetime1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B0EEB-CC3A-4F7A-9B74-F6E8B93C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55C809-D5D2-4266-9E2F-87B8B075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3315-F854-44B9-9D92-725C46C5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8B407-B92F-4EA3-AFD3-DB06CB56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D8-2312-4B98-8D38-C64B6DA18E86}" type="datetime1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A12CE-BE96-42F0-86F9-DE111097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A0B0D-7059-4A1F-8CEA-748D18AE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BA2D7-F07D-4079-9AE6-1699AC62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87EF-4C19-490E-82AF-CCC90E286AA1}" type="datetime1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60D49-C515-4844-89C4-719D4381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09884-213E-436B-BC44-B95848BE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1126-DC42-43F3-82AB-F6182AE8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724B-DB3C-41A3-8C96-B66D02CC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1C15B-7CAE-4E6D-8591-CB49A59D4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66AFC-CE37-400A-BDAE-AE4D0399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D2FB-EB9F-4E6B-8363-4D48C4D47A4A}" type="datetime1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BC841-D695-47BC-B0A3-CDB69D19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4D7D7-46CE-4225-9070-DC5D64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D8AF-3DDA-4ABB-86CE-5A32563F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0D594-4C9C-47AA-AF52-6C19DAC37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2BE74-B309-4C76-A1A9-F44BA7C91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06A54-DB0E-4E31-A001-6F9815FC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5953-14DA-44E7-9771-6101E7467BDD}" type="datetime1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8BC12-382C-412E-A835-18306439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7472-96A0-4AB3-B6B9-F1F1B2C3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138F3-09D3-4CEC-9748-AA716BD9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EC400-1753-4C37-946A-29103C87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B337-66AD-4236-BBFC-A551CC546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059C-0299-43BE-B045-6C24886B6A75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D89B-3120-489B-801B-26181A00C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05F34-68BD-48D8-BC40-560D0CCB1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3809-5C60-4700-9184-7D50D1A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FE06-39A1-4C6F-ADAB-F1114A650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529" y="1751635"/>
            <a:ext cx="7419372" cy="4325074"/>
          </a:xfrm>
        </p:spPr>
        <p:txBody>
          <a:bodyPr>
            <a:normAutofit/>
          </a:bodyPr>
          <a:lstStyle/>
          <a:p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E53F8-C8E5-4068-9229-34D3D43F7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244D1-B970-477C-BC73-24E5DD51D76E}"/>
              </a:ext>
            </a:extLst>
          </p:cNvPr>
          <p:cNvSpPr/>
          <p:nvPr/>
        </p:nvSpPr>
        <p:spPr>
          <a:xfrm>
            <a:off x="2963118" y="1432951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Report on the Design of PMT Read out board </a:t>
            </a:r>
          </a:p>
          <a:p>
            <a:pPr algn="ctr"/>
            <a:br>
              <a:rPr lang="en-US" dirty="0"/>
            </a:br>
            <a:r>
              <a:rPr lang="en-US" dirty="0"/>
              <a:t>Yasir Ali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 err="1"/>
              <a:t>PostDoctoral</a:t>
            </a:r>
            <a:r>
              <a:rPr lang="en-US" dirty="0"/>
              <a:t> Researcher</a:t>
            </a:r>
            <a:br>
              <a:rPr lang="en-US" dirty="0"/>
            </a:br>
            <a:r>
              <a:rPr lang="en-US" dirty="0"/>
              <a:t>Instrumentation Development Lab </a:t>
            </a:r>
            <a:br>
              <a:rPr lang="en-US" dirty="0"/>
            </a:br>
            <a:r>
              <a:rPr lang="en-US" dirty="0"/>
              <a:t>University of Hawaii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AB90-F2E8-4115-9E44-4827A9A0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0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7924-C83C-4C68-A998-C9FAF477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156845"/>
            <a:ext cx="11739880" cy="14839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Modular Rich (</a:t>
            </a:r>
            <a:r>
              <a:rPr lang="en-US" sz="2400" dirty="0" err="1"/>
              <a:t>mRICH</a:t>
            </a:r>
            <a:r>
              <a:rPr lang="en-US" sz="2400" dirty="0"/>
              <a:t>) -&gt; Key PID detectors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ring imaging Cherenkov technology (RICH).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Developed by the eRD14 collaboration 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for kaon and pion identification in momentum range from 3 to 10 GeV/c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AE9EDF4-5F4A-4F11-9C97-A5FA86DCF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9" y="1685571"/>
            <a:ext cx="5836660" cy="452073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B87C4A-8BD2-4C1D-AF10-CD6BC06C7833}"/>
              </a:ext>
            </a:extLst>
          </p:cNvPr>
          <p:cNvSpPr/>
          <p:nvPr/>
        </p:nvSpPr>
        <p:spPr>
          <a:xfrm>
            <a:off x="2480840" y="3464688"/>
            <a:ext cx="675190" cy="15895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E2936-BB5F-421D-9B6D-B7119A8B6E1C}"/>
              </a:ext>
            </a:extLst>
          </p:cNvPr>
          <p:cNvSpPr/>
          <p:nvPr/>
        </p:nvSpPr>
        <p:spPr>
          <a:xfrm>
            <a:off x="4448537" y="3464688"/>
            <a:ext cx="752356" cy="15895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12D5FE-474D-454C-874D-751F39752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054" y="2862866"/>
            <a:ext cx="1677000" cy="11322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55D94-6561-4F84-9F31-9E4B2010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C9C4-1EF0-4BD8-9468-0F06FCA3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PMT Daughter card Integration: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62941-FD9E-4630-A5B5-5E723DEACBD0}"/>
              </a:ext>
            </a:extLst>
          </p:cNvPr>
          <p:cNvSpPr/>
          <p:nvPr/>
        </p:nvSpPr>
        <p:spPr>
          <a:xfrm>
            <a:off x="1415970" y="2388243"/>
            <a:ext cx="945265" cy="1693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PMT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F3CA6-17C7-4541-8A00-93CC8D1AC270}"/>
              </a:ext>
            </a:extLst>
          </p:cNvPr>
          <p:cNvCxnSpPr/>
          <p:nvPr/>
        </p:nvCxnSpPr>
        <p:spPr>
          <a:xfrm>
            <a:off x="2361235" y="3237053"/>
            <a:ext cx="1061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C7848B-44A7-49CD-BE90-BB37C4C20145}"/>
              </a:ext>
            </a:extLst>
          </p:cNvPr>
          <p:cNvCxnSpPr/>
          <p:nvPr/>
        </p:nvCxnSpPr>
        <p:spPr>
          <a:xfrm flipH="1">
            <a:off x="2739342" y="3148314"/>
            <a:ext cx="146612" cy="192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C1931-03FD-4C10-9DD8-F0FB1AFB5795}"/>
              </a:ext>
            </a:extLst>
          </p:cNvPr>
          <p:cNvSpPr/>
          <p:nvPr/>
        </p:nvSpPr>
        <p:spPr>
          <a:xfrm>
            <a:off x="2585012" y="2908972"/>
            <a:ext cx="625033" cy="1891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256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A95F8-5D73-4F4E-A2FE-6FC05CE534BB}"/>
              </a:ext>
            </a:extLst>
          </p:cNvPr>
          <p:cNvSpPr/>
          <p:nvPr/>
        </p:nvSpPr>
        <p:spPr>
          <a:xfrm>
            <a:off x="3433822" y="1905967"/>
            <a:ext cx="1010855" cy="3237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Carrier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584A67-C75F-4BE9-A83A-6B616C1DD1EA}"/>
              </a:ext>
            </a:extLst>
          </p:cNvPr>
          <p:cNvCxnSpPr/>
          <p:nvPr/>
        </p:nvCxnSpPr>
        <p:spPr>
          <a:xfrm>
            <a:off x="4444677" y="2257063"/>
            <a:ext cx="837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BF6C5F-2DFB-418B-BB47-EFE144608889}"/>
              </a:ext>
            </a:extLst>
          </p:cNvPr>
          <p:cNvCxnSpPr/>
          <p:nvPr/>
        </p:nvCxnSpPr>
        <p:spPr>
          <a:xfrm flipH="1">
            <a:off x="4818927" y="2191473"/>
            <a:ext cx="50157" cy="16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B330EE-B7A7-4CDC-B5D4-A4C2F770B507}"/>
              </a:ext>
            </a:extLst>
          </p:cNvPr>
          <p:cNvSpPr/>
          <p:nvPr/>
        </p:nvSpPr>
        <p:spPr>
          <a:xfrm>
            <a:off x="4668454" y="1954056"/>
            <a:ext cx="505427" cy="2044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22D41F-6008-4875-8B22-9F83C9C368F5}"/>
              </a:ext>
            </a:extLst>
          </p:cNvPr>
          <p:cNvSpPr/>
          <p:nvPr/>
        </p:nvSpPr>
        <p:spPr>
          <a:xfrm>
            <a:off x="5281914" y="2011071"/>
            <a:ext cx="1084162" cy="447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CAEDB2-C106-4FFF-8479-5A7A21F5B554}"/>
              </a:ext>
            </a:extLst>
          </p:cNvPr>
          <p:cNvCxnSpPr>
            <a:cxnSpLocks/>
          </p:cNvCxnSpPr>
          <p:nvPr/>
        </p:nvCxnSpPr>
        <p:spPr>
          <a:xfrm>
            <a:off x="4444677" y="2866663"/>
            <a:ext cx="86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B76A0D-6AF6-439C-A074-219B35E959F0}"/>
              </a:ext>
            </a:extLst>
          </p:cNvPr>
          <p:cNvCxnSpPr>
            <a:cxnSpLocks/>
          </p:cNvCxnSpPr>
          <p:nvPr/>
        </p:nvCxnSpPr>
        <p:spPr>
          <a:xfrm>
            <a:off x="4442746" y="4082005"/>
            <a:ext cx="86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5E67DA-131D-49F6-A249-B62C2276409F}"/>
              </a:ext>
            </a:extLst>
          </p:cNvPr>
          <p:cNvCxnSpPr>
            <a:cxnSpLocks/>
          </p:cNvCxnSpPr>
          <p:nvPr/>
        </p:nvCxnSpPr>
        <p:spPr>
          <a:xfrm>
            <a:off x="4431172" y="4871013"/>
            <a:ext cx="86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88BDCD-CDB8-4986-B3CF-45E3E381800D}"/>
              </a:ext>
            </a:extLst>
          </p:cNvPr>
          <p:cNvCxnSpPr/>
          <p:nvPr/>
        </p:nvCxnSpPr>
        <p:spPr>
          <a:xfrm flipH="1">
            <a:off x="4801564" y="2785640"/>
            <a:ext cx="50157" cy="16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76992F-9B65-462D-806B-2171352F34E5}"/>
              </a:ext>
            </a:extLst>
          </p:cNvPr>
          <p:cNvCxnSpPr/>
          <p:nvPr/>
        </p:nvCxnSpPr>
        <p:spPr>
          <a:xfrm flipH="1">
            <a:off x="4809278" y="4000982"/>
            <a:ext cx="50157" cy="16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CEE66B-B69A-4559-AC3B-70F2A667E169}"/>
              </a:ext>
            </a:extLst>
          </p:cNvPr>
          <p:cNvCxnSpPr/>
          <p:nvPr/>
        </p:nvCxnSpPr>
        <p:spPr>
          <a:xfrm flipH="1">
            <a:off x="4834357" y="4800580"/>
            <a:ext cx="50157" cy="16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773CC6-11C3-4E62-AB36-26BAA7A11F83}"/>
              </a:ext>
            </a:extLst>
          </p:cNvPr>
          <p:cNvSpPr/>
          <p:nvPr/>
        </p:nvSpPr>
        <p:spPr>
          <a:xfrm>
            <a:off x="5308922" y="2669592"/>
            <a:ext cx="1084162" cy="447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3EFA8-13EE-439A-9036-ED361107BA9A}"/>
              </a:ext>
            </a:extLst>
          </p:cNvPr>
          <p:cNvSpPr/>
          <p:nvPr/>
        </p:nvSpPr>
        <p:spPr>
          <a:xfrm>
            <a:off x="5281430" y="3868475"/>
            <a:ext cx="1084162" cy="447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B0C55F-7A58-402D-8902-88CCCBD3B840}"/>
              </a:ext>
            </a:extLst>
          </p:cNvPr>
          <p:cNvSpPr/>
          <p:nvPr/>
        </p:nvSpPr>
        <p:spPr>
          <a:xfrm>
            <a:off x="5281914" y="4657863"/>
            <a:ext cx="1084162" cy="447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55806BC-0988-4172-BD1F-F09C487BB6A3}"/>
              </a:ext>
            </a:extLst>
          </p:cNvPr>
          <p:cNvSpPr/>
          <p:nvPr/>
        </p:nvSpPr>
        <p:spPr>
          <a:xfrm>
            <a:off x="4624085" y="2565637"/>
            <a:ext cx="505427" cy="2044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C319917-06DA-4BD1-AB08-C1546482F7EB}"/>
              </a:ext>
            </a:extLst>
          </p:cNvPr>
          <p:cNvSpPr/>
          <p:nvPr/>
        </p:nvSpPr>
        <p:spPr>
          <a:xfrm>
            <a:off x="4613958" y="3740907"/>
            <a:ext cx="505427" cy="2044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CE6EE0-355F-4CCD-87B1-1B1C9A98F419}"/>
              </a:ext>
            </a:extLst>
          </p:cNvPr>
          <p:cNvSpPr/>
          <p:nvPr/>
        </p:nvSpPr>
        <p:spPr>
          <a:xfrm>
            <a:off x="4668452" y="4583220"/>
            <a:ext cx="505427" cy="2044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0BBF41-E62D-4EA5-8513-439CC1ECF9C5}"/>
              </a:ext>
            </a:extLst>
          </p:cNvPr>
          <p:cNvCxnSpPr>
            <a:cxnSpLocks/>
          </p:cNvCxnSpPr>
          <p:nvPr/>
        </p:nvCxnSpPr>
        <p:spPr>
          <a:xfrm flipV="1">
            <a:off x="6372426" y="2241811"/>
            <a:ext cx="1057074" cy="14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A77CC4-4749-40BB-8CCF-3EC110A17289}"/>
              </a:ext>
            </a:extLst>
          </p:cNvPr>
          <p:cNvCxnSpPr>
            <a:cxnSpLocks/>
          </p:cNvCxnSpPr>
          <p:nvPr/>
        </p:nvCxnSpPr>
        <p:spPr>
          <a:xfrm flipV="1">
            <a:off x="6393084" y="2848312"/>
            <a:ext cx="1030066" cy="18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DCE790-5DB4-411D-BE70-DFE31F92C713}"/>
              </a:ext>
            </a:extLst>
          </p:cNvPr>
          <p:cNvCxnSpPr>
            <a:cxnSpLocks/>
          </p:cNvCxnSpPr>
          <p:nvPr/>
        </p:nvCxnSpPr>
        <p:spPr>
          <a:xfrm>
            <a:off x="6393084" y="4127881"/>
            <a:ext cx="103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E15A47-5482-488F-9A78-6948A50B24A0}"/>
              </a:ext>
            </a:extLst>
          </p:cNvPr>
          <p:cNvCxnSpPr>
            <a:cxnSpLocks/>
          </p:cNvCxnSpPr>
          <p:nvPr/>
        </p:nvCxnSpPr>
        <p:spPr>
          <a:xfrm flipV="1">
            <a:off x="6379579" y="4888286"/>
            <a:ext cx="111695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C320520-3A54-4F41-A156-16071E0D01E9}"/>
              </a:ext>
            </a:extLst>
          </p:cNvPr>
          <p:cNvSpPr/>
          <p:nvPr/>
        </p:nvSpPr>
        <p:spPr>
          <a:xfrm>
            <a:off x="7430946" y="1472182"/>
            <a:ext cx="1280932" cy="46530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 Board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3F6C89-716C-429A-BEE2-918E5C404BF6}"/>
              </a:ext>
            </a:extLst>
          </p:cNvPr>
          <p:cNvCxnSpPr/>
          <p:nvPr/>
        </p:nvCxnSpPr>
        <p:spPr>
          <a:xfrm>
            <a:off x="8711878" y="2434275"/>
            <a:ext cx="929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EF4769-C602-4134-8488-35F4CC810109}"/>
              </a:ext>
            </a:extLst>
          </p:cNvPr>
          <p:cNvCxnSpPr/>
          <p:nvPr/>
        </p:nvCxnSpPr>
        <p:spPr>
          <a:xfrm>
            <a:off x="8711877" y="4548576"/>
            <a:ext cx="929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4C4E5CB-B972-41F7-9936-F17700B23303}"/>
              </a:ext>
            </a:extLst>
          </p:cNvPr>
          <p:cNvSpPr/>
          <p:nvPr/>
        </p:nvSpPr>
        <p:spPr>
          <a:xfrm>
            <a:off x="9658190" y="1970399"/>
            <a:ext cx="1010855" cy="32370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SCROD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2862AB-9026-43BF-B4A6-4DC8F31C737E}"/>
              </a:ext>
            </a:extLst>
          </p:cNvPr>
          <p:cNvCxnSpPr>
            <a:stCxn id="44" idx="3"/>
          </p:cNvCxnSpPr>
          <p:nvPr/>
        </p:nvCxnSpPr>
        <p:spPr>
          <a:xfrm flipV="1">
            <a:off x="10669045" y="3588924"/>
            <a:ext cx="70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EC4B4CA-D3A2-4EAB-A088-D7424B158DBF}"/>
              </a:ext>
            </a:extLst>
          </p:cNvPr>
          <p:cNvSpPr txBox="1"/>
          <p:nvPr/>
        </p:nvSpPr>
        <p:spPr>
          <a:xfrm>
            <a:off x="10677162" y="2661450"/>
            <a:ext cx="1419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Ethernet Connection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6A4FE-7A19-49D1-BD40-1C8675B5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567A-D416-4F10-B808-ACD0E85A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284" y="365125"/>
            <a:ext cx="3741516" cy="2246895"/>
          </a:xfrm>
        </p:spPr>
        <p:txBody>
          <a:bodyPr>
            <a:normAutofit fontScale="90000"/>
          </a:bodyPr>
          <a:lstStyle/>
          <a:p>
            <a:br>
              <a:rPr lang="en-US" sz="3300" dirty="0"/>
            </a:br>
            <a:br>
              <a:rPr lang="en-US" sz="3300" dirty="0"/>
            </a:br>
            <a:br>
              <a:rPr lang="en-US" sz="3300" dirty="0"/>
            </a:br>
            <a:br>
              <a:rPr lang="en-US" sz="3300" dirty="0"/>
            </a:br>
            <a:r>
              <a:rPr lang="en-US" sz="33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SiREAD waveform sampling ASIC (SiREAD), optimized for high density light detectors, such as Silicon Photomultiplier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err="1"/>
              <a:t>SiPM</a:t>
            </a:r>
            <a:r>
              <a:rPr lang="en-US" sz="2800" dirty="0"/>
              <a:t>) or MA-PMTs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It has 32 Channels with Sampling Rate of 1 </a:t>
            </a:r>
            <a:r>
              <a:rPr lang="en-US" sz="2800" dirty="0" err="1"/>
              <a:t>GSa</a:t>
            </a:r>
            <a:r>
              <a:rPr lang="en-US" sz="2800" dirty="0"/>
              <a:t>/s.</a:t>
            </a: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F44601-F99D-4266-869C-6D5B36A3E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" y="856526"/>
            <a:ext cx="7682244" cy="507625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E0891B-1BA1-4013-964B-1806425ED272}"/>
              </a:ext>
            </a:extLst>
          </p:cNvPr>
          <p:cNvSpPr/>
          <p:nvPr/>
        </p:nvSpPr>
        <p:spPr>
          <a:xfrm>
            <a:off x="4028805" y="214654"/>
            <a:ext cx="1412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SiREAD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D651E-3F55-42E9-9FE9-7EE0272C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CB45-CD3B-461A-90F1-21D2F091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" y="0"/>
            <a:ext cx="2721052" cy="465667"/>
          </a:xfrm>
        </p:spPr>
        <p:txBody>
          <a:bodyPr>
            <a:normAutofit fontScale="90000"/>
          </a:bodyPr>
          <a:lstStyle/>
          <a:p>
            <a:r>
              <a:rPr lang="en-US" dirty="0"/>
              <a:t>Schematic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9F021-1FA0-40FC-A9DD-37BA73856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3320998"/>
            <a:ext cx="5406948" cy="3537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A2022-BB01-4B80-8691-404F62EB0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17" y="0"/>
            <a:ext cx="5406948" cy="3320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245270-3B04-445F-A73D-CCF168445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0"/>
            <a:ext cx="370514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FB31C9-B066-484A-806D-FCCE5E90B731}"/>
              </a:ext>
            </a:extLst>
          </p:cNvPr>
          <p:cNvSpPr/>
          <p:nvPr/>
        </p:nvSpPr>
        <p:spPr>
          <a:xfrm>
            <a:off x="2260600" y="1295400"/>
            <a:ext cx="1439333" cy="443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FPGA Spartan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E593FA-4436-4B76-A915-5F72CDCBBE79}"/>
              </a:ext>
            </a:extLst>
          </p:cNvPr>
          <p:cNvSpPr/>
          <p:nvPr/>
        </p:nvSpPr>
        <p:spPr>
          <a:xfrm>
            <a:off x="31750" y="778934"/>
            <a:ext cx="1373717" cy="581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J2 Connector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C82D53-C09B-4C1E-B281-7C81AF7E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B706-73FA-4143-8025-C6B99708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" y="0"/>
            <a:ext cx="7090149" cy="4899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000" dirty="0"/>
              <a:t>PCB with Placement Stepping towards Routing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DBDA8-4E9F-4555-AD77-6DEAA5B4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9071" y="55033"/>
            <a:ext cx="4478526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318CF4-B6CD-43E4-BA04-BFA401CD8A7E}"/>
              </a:ext>
            </a:extLst>
          </p:cNvPr>
          <p:cNvCxnSpPr/>
          <p:nvPr/>
        </p:nvCxnSpPr>
        <p:spPr>
          <a:xfrm flipV="1">
            <a:off x="3064934" y="931294"/>
            <a:ext cx="2514600" cy="141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537C86-784C-4876-8049-72032CCDF79E}"/>
              </a:ext>
            </a:extLst>
          </p:cNvPr>
          <p:cNvSpPr txBox="1"/>
          <p:nvPr/>
        </p:nvSpPr>
        <p:spPr>
          <a:xfrm>
            <a:off x="5431366" y="561962"/>
            <a:ext cx="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SiREAD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B4CCAD-B973-4F5C-8741-EAD14352EEA1}"/>
              </a:ext>
            </a:extLst>
          </p:cNvPr>
          <p:cNvCxnSpPr/>
          <p:nvPr/>
        </p:nvCxnSpPr>
        <p:spPr>
          <a:xfrm flipV="1">
            <a:off x="5973234" y="1693294"/>
            <a:ext cx="2514600" cy="141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54C970-09F0-4F2C-A665-69247FBBDFCD}"/>
              </a:ext>
            </a:extLst>
          </p:cNvPr>
          <p:cNvSpPr txBox="1"/>
          <p:nvPr/>
        </p:nvSpPr>
        <p:spPr>
          <a:xfrm>
            <a:off x="8453966" y="1417096"/>
            <a:ext cx="17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FPGA-Spartan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F8FD3B-0B04-4179-9A71-94A8A8D5AB73}"/>
              </a:ext>
            </a:extLst>
          </p:cNvPr>
          <p:cNvSpPr/>
          <p:nvPr/>
        </p:nvSpPr>
        <p:spPr>
          <a:xfrm>
            <a:off x="107870" y="2477143"/>
            <a:ext cx="945265" cy="1693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PMT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8DD1FB-40B4-425C-AA07-42FA6C9DED22}"/>
              </a:ext>
            </a:extLst>
          </p:cNvPr>
          <p:cNvSpPr/>
          <p:nvPr/>
        </p:nvSpPr>
        <p:spPr>
          <a:xfrm>
            <a:off x="9658190" y="1970399"/>
            <a:ext cx="1010855" cy="32370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0FBB0-01B6-47AE-9712-7C93BC4F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4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8ED4F-5284-4E1C-B6C6-279A93D2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7FB79-527B-4421-AD88-7EDAAF4A2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8" y="0"/>
            <a:ext cx="535053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9CCB0-9AAD-498B-B5D4-D090C8EBD2A6}"/>
              </a:ext>
            </a:extLst>
          </p:cNvPr>
          <p:cNvSpPr txBox="1"/>
          <p:nvPr/>
        </p:nvSpPr>
        <p:spPr>
          <a:xfrm>
            <a:off x="3826246" y="245957"/>
            <a:ext cx="1621571" cy="37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Carrier 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D7916-E373-4422-970E-5340BFAA7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25" y="0"/>
            <a:ext cx="662554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105E5F-A3C4-4CAB-BCEA-0DDBA59C13A8}"/>
              </a:ext>
            </a:extLst>
          </p:cNvPr>
          <p:cNvSpPr txBox="1"/>
          <p:nvPr/>
        </p:nvSpPr>
        <p:spPr>
          <a:xfrm>
            <a:off x="9531351" y="245957"/>
            <a:ext cx="239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SCROD to FMC Board</a:t>
            </a:r>
          </a:p>
        </p:txBody>
      </p:sp>
    </p:spTree>
    <p:extLst>
      <p:ext uri="{BB962C8B-B14F-4D97-AF65-F5344CB8AC3E}">
        <p14:creationId xmlns:p14="http://schemas.microsoft.com/office/powerpoint/2010/main" val="405683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3F94-B86B-4979-AD47-3A12D802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0935-D226-4793-B7A3-F54779BCE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250"/>
            <a:ext cx="10515600" cy="4229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Schematic is Finalized </a:t>
            </a:r>
            <a:r>
              <a:rPr lang="en-US" dirty="0"/>
              <a:t>and </a:t>
            </a:r>
            <a:r>
              <a:rPr lang="en-US" dirty="0">
                <a:solidFill>
                  <a:srgbClr val="92D050"/>
                </a:solidFill>
              </a:rPr>
              <a:t>Placement is almost there</a:t>
            </a:r>
          </a:p>
          <a:p>
            <a:r>
              <a:rPr lang="en-US" dirty="0"/>
              <a:t>Lay out completion and Final Design Review by:   03-20-2019</a:t>
            </a:r>
          </a:p>
          <a:p>
            <a:r>
              <a:rPr lang="en-US" dirty="0"/>
              <a:t>Fabrication by: 03-29-2019</a:t>
            </a:r>
          </a:p>
          <a:p>
            <a:r>
              <a:rPr lang="en-US" dirty="0"/>
              <a:t>Assembly: 04-07-2019</a:t>
            </a:r>
          </a:p>
          <a:p>
            <a:r>
              <a:rPr lang="en-US" dirty="0"/>
              <a:t>Initial bring up and first indication of working: 04-15-2019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			</a:t>
            </a:r>
            <a:r>
              <a:rPr lang="en-US" dirty="0">
                <a:solidFill>
                  <a:srgbClr val="FF0000"/>
                </a:solidFill>
              </a:rPr>
              <a:t> Thanks for your Patience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D0921-7933-4FCD-B816-D68A78F4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809-5C60-4700-9184-7D50D1A3DC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4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123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   </vt:lpstr>
      <vt:lpstr>Modular Rich (mRICH) -&gt; Key PID detectors ring imaging Cherenkov technology (RICH). Developed by the eRD14 collaboration  for kaon and pion identification in momentum range from 3 to 10 GeV/c</vt:lpstr>
      <vt:lpstr>PMT Daughter card Integration:</vt:lpstr>
      <vt:lpstr>     SiREAD waveform sampling ASIC (SiREAD), optimized for high density light detectors, such as Silicon Photomultiplier (SiPM) or MA-PMTs  It has 32 Channels with Sampling Rate of 1 GSa/s.  </vt:lpstr>
      <vt:lpstr>Schematic </vt:lpstr>
      <vt:lpstr>PCB with Placement Stepping towards Routing </vt:lpstr>
      <vt:lpstr>PowerPoint Presentation</vt:lpstr>
      <vt:lpstr>Estimated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 Read out board</dc:title>
  <dc:creator>Yasir Ali</dc:creator>
  <cp:lastModifiedBy>Yasir Ali</cp:lastModifiedBy>
  <cp:revision>29</cp:revision>
  <dcterms:created xsi:type="dcterms:W3CDTF">2019-02-19T23:24:26Z</dcterms:created>
  <dcterms:modified xsi:type="dcterms:W3CDTF">2019-03-04T08:26:21Z</dcterms:modified>
</cp:coreProperties>
</file>