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44" r:id="rId2"/>
    <p:sldId id="549" r:id="rId3"/>
    <p:sldId id="550" r:id="rId4"/>
    <p:sldId id="551" r:id="rId5"/>
    <p:sldId id="545" r:id="rId6"/>
    <p:sldId id="546" r:id="rId7"/>
    <p:sldId id="547" r:id="rId8"/>
    <p:sldId id="553" r:id="rId9"/>
    <p:sldId id="548" r:id="rId10"/>
    <p:sldId id="554" r:id="rId11"/>
    <p:sldId id="555" r:id="rId12"/>
    <p:sldId id="540" r:id="rId13"/>
    <p:sldId id="552" r:id="rId14"/>
    <p:sldId id="527" r:id="rId15"/>
    <p:sldId id="516" r:id="rId16"/>
    <p:sldId id="517" r:id="rId17"/>
  </p:sldIdLst>
  <p:sldSz cx="9144000" cy="5143500" type="screen16x9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1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61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5772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2926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080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235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008000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05" autoAdjust="0"/>
  </p:normalViewPr>
  <p:slideViewPr>
    <p:cSldViewPr>
      <p:cViewPr>
        <p:scale>
          <a:sx n="94" d="100"/>
          <a:sy n="94" d="100"/>
        </p:scale>
        <p:origin x="-1776" y="-2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2/26/19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2/26/19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6108"/>
            <a:ext cx="5505450" cy="418242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1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3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4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6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4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83"/>
            <a:ext cx="1981200" cy="42517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32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9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4"/>
            <a:ext cx="2895600" cy="207169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33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=""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"/>
            <a:ext cx="145458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4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6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877" indent="-28572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887" indent="-2285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040" indent="-2285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195" indent="-2285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348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229600" cy="4267200"/>
          </a:xfrm>
        </p:spPr>
        <p:txBody>
          <a:bodyPr/>
          <a:lstStyle/>
          <a:p>
            <a:r>
              <a:rPr lang="en-US" sz="2000" dirty="0" smtClean="0"/>
              <a:t>Short Update and Calendar</a:t>
            </a:r>
          </a:p>
          <a:p>
            <a:r>
              <a:rPr lang="en-US" sz="2000" dirty="0" smtClean="0"/>
              <a:t>Major </a:t>
            </a:r>
            <a:r>
              <a:rPr lang="en-US" sz="2000" dirty="0"/>
              <a:t>risks as the project evolves into </a:t>
            </a:r>
            <a:r>
              <a:rPr lang="en-US" sz="2000" dirty="0" smtClean="0"/>
              <a:t>construction</a:t>
            </a:r>
            <a:endParaRPr lang="en-US" sz="1600" dirty="0"/>
          </a:p>
          <a:p>
            <a:r>
              <a:rPr lang="en-US" sz="2000" dirty="0" smtClean="0"/>
              <a:t>Status </a:t>
            </a:r>
            <a:r>
              <a:rPr lang="en-US" sz="2000" dirty="0"/>
              <a:t>of the recommendations from past reviews </a:t>
            </a:r>
            <a:r>
              <a:rPr lang="en-US" sz="2000" dirty="0" smtClean="0"/>
              <a:t> concerning CD-2</a:t>
            </a:r>
            <a:endParaRPr lang="en-US" sz="1600" dirty="0"/>
          </a:p>
          <a:p>
            <a:r>
              <a:rPr lang="en-US" sz="2000" dirty="0" smtClean="0"/>
              <a:t>Status </a:t>
            </a:r>
            <a:r>
              <a:rPr lang="en-US" sz="2000" dirty="0"/>
              <a:t>of documentation needed for PD-2/PD-3 (TDR, EVMS reporting, etc…) </a:t>
            </a:r>
          </a:p>
          <a:p>
            <a:r>
              <a:rPr lang="en-US" sz="2000" dirty="0" smtClean="0"/>
              <a:t>Status of UTK </a:t>
            </a:r>
            <a:r>
              <a:rPr lang="en-US" sz="2000" dirty="0"/>
              <a:t>grant </a:t>
            </a:r>
            <a:r>
              <a:rPr lang="en-US" sz="2000" dirty="0" smtClean="0"/>
              <a:t>proposal (I’ll check)</a:t>
            </a:r>
            <a:endParaRPr lang="en-US" sz="2000" dirty="0"/>
          </a:p>
          <a:p>
            <a:r>
              <a:rPr lang="en-US" sz="2000" dirty="0" smtClean="0"/>
              <a:t>AOB </a:t>
            </a:r>
            <a:r>
              <a:rPr lang="en-US" sz="2000" dirty="0"/>
              <a:t>(GSU contract, LPPs, </a:t>
            </a:r>
            <a:r>
              <a:rPr lang="en-US" sz="2000" dirty="0" smtClean="0"/>
              <a:t>PPMP</a:t>
            </a:r>
            <a:r>
              <a:rPr lang="is-IS" sz="2000" dirty="0" smtClean="0"/>
              <a:t>…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193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6497"/>
          </a:xfrm>
        </p:spPr>
        <p:txBody>
          <a:bodyPr/>
          <a:lstStyle/>
          <a:p>
            <a:r>
              <a:rPr lang="en-US" dirty="0" smtClean="0"/>
              <a:t>Upcoming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66750"/>
            <a:ext cx="8991600" cy="4267200"/>
          </a:xfrm>
        </p:spPr>
        <p:txBody>
          <a:bodyPr/>
          <a:lstStyle/>
          <a:p>
            <a:r>
              <a:rPr lang="en-US" sz="2000" dirty="0" smtClean="0"/>
              <a:t>Director’s Review April 9-11</a:t>
            </a:r>
          </a:p>
          <a:p>
            <a:pPr lvl="1"/>
            <a:r>
              <a:rPr lang="en-US" sz="1800" dirty="0" smtClean="0"/>
              <a:t>Covers 1.X </a:t>
            </a:r>
            <a:r>
              <a:rPr lang="en-US" sz="1800" b="0" dirty="0" smtClean="0"/>
              <a:t>(MIE)</a:t>
            </a:r>
            <a:r>
              <a:rPr lang="en-US" sz="1800" dirty="0" smtClean="0"/>
              <a:t>, 2.X </a:t>
            </a:r>
            <a:r>
              <a:rPr lang="en-US" sz="1800" b="0" dirty="0" smtClean="0"/>
              <a:t>(Infrastructure &amp;Facility Upgrade)</a:t>
            </a:r>
            <a:r>
              <a:rPr lang="en-US" sz="1800" dirty="0" smtClean="0"/>
              <a:t>,</a:t>
            </a:r>
            <a:r>
              <a:rPr lang="en-US" sz="1800" b="0" dirty="0" smtClean="0"/>
              <a:t> </a:t>
            </a:r>
            <a:r>
              <a:rPr lang="en-US" sz="1800" dirty="0" smtClean="0"/>
              <a:t>3.X </a:t>
            </a:r>
            <a:r>
              <a:rPr lang="en-US" sz="1800" b="0" dirty="0" smtClean="0"/>
              <a:t>(INTT and MVTX)</a:t>
            </a:r>
          </a:p>
          <a:p>
            <a:pPr lvl="1"/>
            <a:r>
              <a:rPr lang="en-US" sz="1800" dirty="0" smtClean="0"/>
              <a:t>Chaired by Jim </a:t>
            </a:r>
            <a:r>
              <a:rPr lang="en-US" sz="1800" dirty="0" err="1" smtClean="0"/>
              <a:t>Yeck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Expanded committee from Mar 2018 Director’s review. Mix of BNL and outside committee members but most local.</a:t>
            </a:r>
          </a:p>
          <a:p>
            <a:pPr lvl="1"/>
            <a:r>
              <a:rPr lang="en-US" sz="1800" dirty="0" smtClean="0"/>
              <a:t>Dominated by parallel sessions</a:t>
            </a:r>
          </a:p>
          <a:p>
            <a:pPr marL="400040" indent="-342900"/>
            <a:r>
              <a:rPr lang="en-US" sz="2000" dirty="0" smtClean="0"/>
              <a:t>PD-2/3 Review May 28 </a:t>
            </a:r>
            <a:r>
              <a:rPr lang="en-US" sz="2000" dirty="0" smtClean="0"/>
              <a:t>(noon) - 30 </a:t>
            </a:r>
            <a:endParaRPr lang="en-US" sz="2000" dirty="0" smtClean="0"/>
          </a:p>
          <a:p>
            <a:pPr marL="800033" lvl="1" indent="-342900"/>
            <a:r>
              <a:rPr lang="en-US" sz="1800" dirty="0" smtClean="0"/>
              <a:t>Outside chair </a:t>
            </a:r>
            <a:r>
              <a:rPr lang="en-US" sz="1800" dirty="0" smtClean="0"/>
              <a:t>TBD</a:t>
            </a:r>
          </a:p>
          <a:p>
            <a:pPr marL="800033" lvl="1" indent="-342900"/>
            <a:r>
              <a:rPr lang="en-US" sz="1800" dirty="0" smtClean="0"/>
              <a:t>Organized through BNL’s Project Oversight Board</a:t>
            </a:r>
            <a:endParaRPr lang="en-US" sz="1800" dirty="0" smtClean="0"/>
          </a:p>
          <a:p>
            <a:pPr marL="800033" lvl="1" indent="-342900"/>
            <a:r>
              <a:rPr lang="en-US" sz="1800" dirty="0" smtClean="0"/>
              <a:t>Try to get the same committee as last years CD-1/3A review w/o OPA</a:t>
            </a:r>
          </a:p>
          <a:p>
            <a:pPr marL="800033" lvl="1" indent="-342900"/>
            <a:r>
              <a:rPr lang="en-US" sz="1800" dirty="0" smtClean="0"/>
              <a:t>MIE only</a:t>
            </a:r>
          </a:p>
          <a:p>
            <a:pPr marL="800033" lvl="1" indent="-342900"/>
            <a:r>
              <a:rPr lang="en-US" sz="1800" dirty="0" smtClean="0"/>
              <a:t>Review charge will be modeled on charges from recent OPA CD-2/3 reviews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2/27/2019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924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8" y="2"/>
            <a:ext cx="8229600" cy="546497"/>
          </a:xfrm>
        </p:spPr>
        <p:txBody>
          <a:bodyPr/>
          <a:lstStyle/>
          <a:p>
            <a:r>
              <a:rPr lang="en-US" dirty="0" smtClean="0"/>
              <a:t>High Priority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991600" cy="4419600"/>
          </a:xfrm>
        </p:spPr>
        <p:txBody>
          <a:bodyPr/>
          <a:lstStyle/>
          <a:p>
            <a:r>
              <a:rPr lang="en-US" sz="2000" dirty="0"/>
              <a:t>Monthly EV </a:t>
            </a:r>
            <a:r>
              <a:rPr lang="en-US" sz="2000" dirty="0" smtClean="0"/>
              <a:t>calculations  </a:t>
            </a:r>
            <a:endParaRPr lang="en-US" sz="2000" dirty="0"/>
          </a:p>
          <a:p>
            <a:pPr lvl="1"/>
            <a:r>
              <a:rPr lang="en-US" sz="1800" dirty="0"/>
              <a:t>Practice EVMS starting now. Have the process debugged by early CY2019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February status meetings with L2 managers are going on this week.</a:t>
            </a:r>
            <a:endParaRPr lang="en-US" sz="1800" dirty="0"/>
          </a:p>
          <a:p>
            <a:pPr lvl="1"/>
            <a:r>
              <a:rPr lang="en-US" sz="1800" dirty="0"/>
              <a:t>We will use change control on FY19 LLP </a:t>
            </a:r>
            <a:r>
              <a:rPr lang="en-US" sz="1800" dirty="0" smtClean="0"/>
              <a:t>orders</a:t>
            </a:r>
            <a:r>
              <a:rPr lang="en-US" sz="1800" dirty="0"/>
              <a:t> </a:t>
            </a:r>
            <a:r>
              <a:rPr lang="en-US" sz="1800" dirty="0" smtClean="0"/>
              <a:t>and any changes to the preliminary baseline. </a:t>
            </a:r>
            <a:endParaRPr lang="en-US" sz="1800" dirty="0"/>
          </a:p>
          <a:p>
            <a:pPr lvl="1"/>
            <a:r>
              <a:rPr lang="en-US" sz="1800" dirty="0"/>
              <a:t>Incorporate EV calculations in </a:t>
            </a:r>
            <a:r>
              <a:rPr lang="en-US" sz="1800" dirty="0" smtClean="0"/>
              <a:t>future monthly </a:t>
            </a:r>
            <a:r>
              <a:rPr lang="en-US" sz="1800" dirty="0"/>
              <a:t>financial report to </a:t>
            </a:r>
            <a:r>
              <a:rPr lang="en-US" sz="1800" dirty="0" smtClean="0"/>
              <a:t>DOE.  </a:t>
            </a:r>
            <a:endParaRPr lang="en-US" sz="2000" dirty="0" smtClean="0"/>
          </a:p>
          <a:p>
            <a:r>
              <a:rPr lang="en-US" sz="2000" dirty="0"/>
              <a:t>Get final approval of </a:t>
            </a:r>
            <a:r>
              <a:rPr lang="en-US" sz="2000" dirty="0" smtClean="0"/>
              <a:t>PPMP</a:t>
            </a:r>
          </a:p>
          <a:p>
            <a:pPr lvl="1"/>
            <a:r>
              <a:rPr lang="en-US" sz="1800" dirty="0" smtClean="0"/>
              <a:t>BNL </a:t>
            </a:r>
            <a:r>
              <a:rPr lang="en-US" sz="1800" dirty="0"/>
              <a:t>Physics and ALD have signed the PPMP. It is with BHSO for Bob Gordon’s signature. After that it goes to Germantown for concurrence and finally to </a:t>
            </a:r>
            <a:r>
              <a:rPr lang="en-US" sz="1800" dirty="0" err="1" smtClean="0"/>
              <a:t>Doon</a:t>
            </a:r>
            <a:endParaRPr lang="en-US" sz="1600" dirty="0"/>
          </a:p>
          <a:p>
            <a:r>
              <a:rPr lang="en-US" sz="2000" dirty="0"/>
              <a:t>Revise the RLS for 3.1 (INTT), 3.2 (MVTX)   </a:t>
            </a:r>
          </a:p>
          <a:p>
            <a:pPr lvl="1"/>
            <a:r>
              <a:rPr lang="en-US" sz="1600" dirty="0"/>
              <a:t>Need to bring the project files for the silicon detectors to the same state as the MIE and Infrastructure and Facility upgrade.</a:t>
            </a:r>
          </a:p>
          <a:p>
            <a:pPr marL="457155" lvl="1" indent="0">
              <a:buNone/>
            </a:pPr>
            <a:endParaRPr lang="en-US" sz="1600" dirty="0"/>
          </a:p>
          <a:p>
            <a:r>
              <a:rPr lang="en-US" sz="2000" dirty="0" smtClean="0"/>
              <a:t> </a:t>
            </a:r>
            <a:endParaRPr lang="en-US" sz="1800" dirty="0" smtClean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4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186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Project Risks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14928" r="7211" b="18063"/>
          <a:stretch/>
        </p:blipFill>
        <p:spPr bwMode="auto">
          <a:xfrm>
            <a:off x="106679" y="742950"/>
            <a:ext cx="8808721" cy="421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99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" y="0"/>
            <a:ext cx="8229600" cy="546497"/>
          </a:xfrm>
        </p:spPr>
        <p:txBody>
          <a:bodyPr/>
          <a:lstStyle/>
          <a:p>
            <a:r>
              <a:rPr lang="en-US" dirty="0" smtClean="0"/>
              <a:t>Budget at CD-1/3A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14350"/>
            <a:ext cx="235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sPHENIX Budget Profile</a:t>
            </a:r>
            <a:endParaRPr lang="en-US" u="sng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9" t="21231" r="23055" b="37128"/>
          <a:stretch/>
        </p:blipFill>
        <p:spPr bwMode="auto">
          <a:xfrm>
            <a:off x="1143000" y="1047750"/>
            <a:ext cx="632864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75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L1 and L2 Milestones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3" name="Picture 2" descr="Screen Shot 2019-01-23 at 12.3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596280"/>
            <a:ext cx="5372100" cy="4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2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L1 and L2 Milestones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28800" y="666750"/>
            <a:ext cx="5410200" cy="4387919"/>
            <a:chOff x="2286000" y="622231"/>
            <a:chExt cx="4379559" cy="454031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45" t="15487" r="27444" b="8001"/>
            <a:stretch/>
          </p:blipFill>
          <p:spPr bwMode="auto">
            <a:xfrm>
              <a:off x="2286000" y="1047750"/>
              <a:ext cx="4379559" cy="411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18975" r="27390" b="72759"/>
            <a:stretch/>
          </p:blipFill>
          <p:spPr bwMode="auto">
            <a:xfrm>
              <a:off x="2286000" y="622231"/>
              <a:ext cx="4379559" cy="4445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769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sPHENIX MIE Overview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476010"/>
              </p:ext>
            </p:extLst>
          </p:nvPr>
        </p:nvGraphicFramePr>
        <p:xfrm>
          <a:off x="76201" y="666750"/>
          <a:ext cx="8991599" cy="8090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6113">
                  <a:extLst>
                    <a:ext uri="{9D8B030D-6E8A-4147-A177-3AD203B41FA5}">
                      <a16:colId xmlns="" xmlns:a16="http://schemas.microsoft.com/office/drawing/2014/main" val="4246309965"/>
                    </a:ext>
                  </a:extLst>
                </a:gridCol>
                <a:gridCol w="1418768">
                  <a:extLst>
                    <a:ext uri="{9D8B030D-6E8A-4147-A177-3AD203B41FA5}">
                      <a16:colId xmlns="" xmlns:a16="http://schemas.microsoft.com/office/drawing/2014/main" val="2547196037"/>
                    </a:ext>
                  </a:extLst>
                </a:gridCol>
                <a:gridCol w="1191942"/>
                <a:gridCol w="1213507"/>
                <a:gridCol w="1285269">
                  <a:extLst>
                    <a:ext uri="{9D8B030D-6E8A-4147-A177-3AD203B41FA5}">
                      <a16:colId xmlns="" xmlns:a16="http://schemas.microsoft.com/office/drawing/2014/main" val="2998244554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859748088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369523134"/>
                    </a:ext>
                  </a:extLst>
                </a:gridCol>
              </a:tblGrid>
              <a:tr h="38731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TPC Range</a:t>
                      </a:r>
                      <a:endParaRPr lang="en-US" sz="1200" dirty="0"/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Budget w/ contingency</a:t>
                      </a:r>
                      <a:endParaRPr lang="en-US" sz="1200" dirty="0"/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Baseline Cost</a:t>
                      </a:r>
                      <a:endParaRPr lang="en-US" sz="1200" dirty="0"/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Actuals to Date</a:t>
                      </a:r>
                      <a:endParaRPr lang="en-US" sz="1200" dirty="0"/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</a:t>
                      </a:r>
                      <a:r>
                        <a:rPr lang="en-US" sz="1200" dirty="0" smtClean="0"/>
                        <a:t>Complete based on actuals</a:t>
                      </a:r>
                      <a:endParaRPr lang="en-US" sz="1200" dirty="0"/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CPI</a:t>
                      </a:r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SPI</a:t>
                      </a:r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641492"/>
                  </a:ext>
                </a:extLst>
              </a:tr>
              <a:tr h="3746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$24.2-</a:t>
                      </a:r>
                      <a:r>
                        <a:rPr lang="en-US" sz="1400" baseline="0" dirty="0" smtClean="0"/>
                        <a:t> 34.5M AY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$26.55 M AY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$20.53 M AY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$2.86 M AY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13.9%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Pre-baseline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Pre-baseline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0370277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76201" y="1428750"/>
            <a:ext cx="9060850" cy="2946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Scope</a:t>
            </a:r>
          </a:p>
          <a:p>
            <a:pPr lvl="1"/>
            <a:r>
              <a:rPr lang="en-US" sz="1400" dirty="0"/>
              <a:t>Detector systems produced, tested and ready for installation: </a:t>
            </a:r>
            <a:r>
              <a:rPr lang="en-US" sz="1400" b="1" dirty="0">
                <a:solidFill>
                  <a:srgbClr val="3399FF"/>
                </a:solidFill>
              </a:rPr>
              <a:t>Time Projection Chamber w/ electronics, Electromagnetic Calorimeter w/ electronics, Hadronic Calorimeter w/ electronics, DAQ/Trigger, Minimum Bias Detector, Project Management</a:t>
            </a:r>
          </a:p>
          <a:p>
            <a:pPr lvl="1"/>
            <a:r>
              <a:rPr lang="en-US" sz="1400" dirty="0" smtClean="0"/>
              <a:t>Installation </a:t>
            </a:r>
            <a:r>
              <a:rPr lang="en-US" sz="1400" dirty="0"/>
              <a:t>and system commissioning is not part of the </a:t>
            </a:r>
            <a:r>
              <a:rPr lang="en-US" sz="1400" dirty="0" smtClean="0"/>
              <a:t>scope</a:t>
            </a:r>
            <a:endParaRPr lang="en-US" sz="1400" dirty="0"/>
          </a:p>
          <a:p>
            <a:pPr marL="0" indent="0">
              <a:buNone/>
            </a:pPr>
            <a:r>
              <a:rPr lang="en-US" sz="1600" b="1" dirty="0"/>
              <a:t>Schedule</a:t>
            </a:r>
          </a:p>
          <a:p>
            <a:pPr lvl="1"/>
            <a:r>
              <a:rPr lang="en-US" sz="1400" dirty="0"/>
              <a:t>CD-0 received Sept 2016</a:t>
            </a:r>
          </a:p>
          <a:p>
            <a:pPr lvl="1"/>
            <a:r>
              <a:rPr lang="en-US" sz="1400" dirty="0"/>
              <a:t>CD-1/3A received Aug 2018</a:t>
            </a:r>
          </a:p>
          <a:p>
            <a:pPr lvl="1"/>
            <a:r>
              <a:rPr lang="en-US" sz="1400" dirty="0"/>
              <a:t>PD-2/3 review May 2019</a:t>
            </a:r>
          </a:p>
          <a:p>
            <a:pPr lvl="1"/>
            <a:r>
              <a:rPr lang="en-US" sz="1400" dirty="0"/>
              <a:t>Early completion Oct 2021</a:t>
            </a:r>
          </a:p>
          <a:p>
            <a:pPr lvl="1"/>
            <a:r>
              <a:rPr lang="en-US" sz="1400" dirty="0"/>
              <a:t>PD-4 Dec 2022 </a:t>
            </a:r>
            <a:r>
              <a:rPr lang="en-US" sz="1400" dirty="0" smtClean="0"/>
              <a:t> </a:t>
            </a:r>
            <a:endParaRPr lang="en-US" sz="1400" dirty="0"/>
          </a:p>
          <a:p>
            <a:pPr marL="0" indent="0">
              <a:buNone/>
            </a:pPr>
            <a:r>
              <a:rPr lang="en-US" sz="1600" b="1" dirty="0" smtClean="0"/>
              <a:t>Cost</a:t>
            </a:r>
            <a:endParaRPr lang="en-US" sz="1600" b="1" dirty="0"/>
          </a:p>
          <a:p>
            <a:pPr lvl="1"/>
            <a:r>
              <a:rPr lang="en-US" sz="1400" dirty="0" smtClean="0"/>
              <a:t>$24.2 – 34.5M AY</a:t>
            </a:r>
            <a:endParaRPr lang="en-US" sz="1400" dirty="0"/>
          </a:p>
          <a:p>
            <a:pPr lvl="1"/>
            <a:r>
              <a:rPr lang="en-US" sz="1400" dirty="0" smtClean="0"/>
              <a:t>$26.55M AY Point </a:t>
            </a:r>
            <a:r>
              <a:rPr lang="en-US" sz="1400" dirty="0"/>
              <a:t>c</a:t>
            </a:r>
            <a:r>
              <a:rPr lang="en-US" sz="1400" dirty="0" smtClean="0"/>
              <a:t>ost estimate including ~30% contingency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778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8" y="33935"/>
            <a:ext cx="8229600" cy="546497"/>
          </a:xfrm>
        </p:spPr>
        <p:txBody>
          <a:bodyPr/>
          <a:lstStyle/>
          <a:p>
            <a:r>
              <a:rPr lang="en-US" dirty="0" smtClean="0"/>
              <a:t>Recent News/Issues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4350"/>
            <a:ext cx="9144000" cy="4572000"/>
          </a:xfrm>
        </p:spPr>
        <p:txBody>
          <a:bodyPr/>
          <a:lstStyle/>
          <a:p>
            <a:r>
              <a:rPr lang="en-US" sz="1800" dirty="0" smtClean="0"/>
              <a:t>The </a:t>
            </a:r>
            <a:r>
              <a:rPr lang="en-US" sz="1800" dirty="0"/>
              <a:t>preliminary project baseline is set and EVMS practice has begun. </a:t>
            </a: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first practice EVMS report has been generated. </a:t>
            </a:r>
            <a:endParaRPr lang="en-US" sz="1800" dirty="0" smtClean="0"/>
          </a:p>
          <a:p>
            <a:r>
              <a:rPr lang="en-US" sz="1800" dirty="0" smtClean="0"/>
              <a:t>We </a:t>
            </a:r>
            <a:r>
              <a:rPr lang="en-US" sz="1800" dirty="0"/>
              <a:t>are meeting monthly with the L2 Managers to status the </a:t>
            </a:r>
            <a:r>
              <a:rPr lang="en-US" sz="1800" dirty="0" smtClean="0"/>
              <a:t>project</a:t>
            </a:r>
            <a:endParaRPr lang="en-US" sz="1800" dirty="0"/>
          </a:p>
          <a:p>
            <a:r>
              <a:rPr lang="en-US" sz="1800" dirty="0"/>
              <a:t>F</a:t>
            </a:r>
            <a:r>
              <a:rPr lang="en-US" sz="1800" dirty="0" smtClean="0"/>
              <a:t>irst </a:t>
            </a:r>
            <a:r>
              <a:rPr lang="en-US" sz="1800" dirty="0"/>
              <a:t>partial delivery of LLP orders, 8500 SiPMs, will arrive at Univ. of Michigan next week. </a:t>
            </a:r>
            <a:endParaRPr lang="en-US" sz="1800" dirty="0" smtClean="0"/>
          </a:p>
          <a:p>
            <a:r>
              <a:rPr lang="en-US" sz="1800" dirty="0"/>
              <a:t>F</a:t>
            </a:r>
            <a:r>
              <a:rPr lang="en-US" sz="1800" dirty="0" smtClean="0"/>
              <a:t>irst </a:t>
            </a:r>
            <a:r>
              <a:rPr lang="en-US" sz="1800" dirty="0"/>
              <a:t>partial delivery of production scintillating fibers for the EMCal </a:t>
            </a:r>
            <a:r>
              <a:rPr lang="en-US" sz="1800" dirty="0" smtClean="0"/>
              <a:t>arrives </a:t>
            </a:r>
            <a:r>
              <a:rPr lang="en-US" sz="1800" dirty="0"/>
              <a:t>at UIUC in April. </a:t>
            </a:r>
            <a:endParaRPr lang="en-US" sz="1800" dirty="0" smtClean="0"/>
          </a:p>
          <a:p>
            <a:r>
              <a:rPr lang="en-US" sz="1800" dirty="0" smtClean="0"/>
              <a:t>Both </a:t>
            </a:r>
            <a:r>
              <a:rPr lang="en-US" sz="1800" dirty="0"/>
              <a:t>wagon wheels for the TPC full-size prototype were delivered </a:t>
            </a:r>
            <a:r>
              <a:rPr lang="en-US" sz="1800" dirty="0" smtClean="0"/>
              <a:t>to SBU</a:t>
            </a:r>
          </a:p>
          <a:p>
            <a:r>
              <a:rPr lang="en-US" sz="1800" dirty="0"/>
              <a:t>The 36 EMCal blocks that have </a:t>
            </a:r>
            <a:r>
              <a:rPr lang="en-US" sz="1800" dirty="0" smtClean="0"/>
              <a:t>been </a:t>
            </a:r>
            <a:r>
              <a:rPr lang="en-US" sz="1800" dirty="0"/>
              <a:t>delivered to BNL have all been tested, reflectors and light guides have been attached </a:t>
            </a:r>
            <a:r>
              <a:rPr lang="en-US" sz="1800" dirty="0" smtClean="0"/>
              <a:t>. The </a:t>
            </a:r>
            <a:r>
              <a:rPr lang="en-US" sz="1800" dirty="0"/>
              <a:t>SiPM readout boards are in the process of being installed. </a:t>
            </a:r>
            <a:endParaRPr lang="en-US" sz="1800" dirty="0" smtClean="0"/>
          </a:p>
          <a:p>
            <a:r>
              <a:rPr lang="en-US" sz="1800" dirty="0" smtClean="0"/>
              <a:t>An </a:t>
            </a:r>
            <a:r>
              <a:rPr lang="en-US" sz="1800" dirty="0"/>
              <a:t>additional 21 EMCal blocks will be shipped from UIUC to BNL this week. We expect all of the block production for Sector 0 will be completed by the end of </a:t>
            </a:r>
            <a:r>
              <a:rPr lang="en-US" sz="1800" dirty="0" smtClean="0"/>
              <a:t>March.</a:t>
            </a:r>
          </a:p>
          <a:p>
            <a:r>
              <a:rPr lang="en-US" sz="1800" dirty="0" smtClean="0"/>
              <a:t>An internal engineering review of the sPHENIX Carriage/Cradle was held at BNL Feb 11.</a:t>
            </a:r>
          </a:p>
          <a:p>
            <a:pPr lvl="1"/>
            <a:r>
              <a:rPr lang="en-US" sz="1400" dirty="0" smtClean="0"/>
              <a:t>Good progress and positive feedback</a:t>
            </a:r>
          </a:p>
          <a:p>
            <a:r>
              <a:rPr lang="en-US" sz="1800" dirty="0" smtClean="0"/>
              <a:t>Procurement readiness review for the cryogenics in 1008 scheduled for Mar 11.</a:t>
            </a:r>
            <a:endParaRPr lang="en-US" sz="1800" dirty="0"/>
          </a:p>
          <a:p>
            <a:pPr marL="457155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67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8229600" cy="546497"/>
          </a:xfrm>
        </p:spPr>
        <p:txBody>
          <a:bodyPr/>
          <a:lstStyle/>
          <a:p>
            <a:r>
              <a:rPr lang="en-US" dirty="0" smtClean="0"/>
              <a:t>sPHENIX Calendar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6750"/>
            <a:ext cx="9144000" cy="4781550"/>
          </a:xfrm>
        </p:spPr>
        <p:txBody>
          <a:bodyPr/>
          <a:lstStyle/>
          <a:p>
            <a:r>
              <a:rPr lang="en-US" sz="1800" dirty="0" smtClean="0"/>
              <a:t> sPHENIX Cryo Procurement Readiness Review	Mar 11 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sPHENIX in Asia meeting			</a:t>
            </a:r>
            <a:r>
              <a:rPr lang="en-US" sz="1800" dirty="0" smtClean="0"/>
              <a:t>	Mar </a:t>
            </a:r>
            <a:r>
              <a:rPr lang="en-US" sz="1800" dirty="0"/>
              <a:t>25-27, </a:t>
            </a:r>
            <a:r>
              <a:rPr lang="en-US" sz="1800" dirty="0" smtClean="0"/>
              <a:t>Taiwan</a:t>
            </a:r>
          </a:p>
          <a:p>
            <a:pPr lvl="1"/>
            <a:r>
              <a:rPr lang="en-US" sz="1400" dirty="0" smtClean="0"/>
              <a:t>21 sPHENIX institutions in Asia</a:t>
            </a:r>
          </a:p>
          <a:p>
            <a:endParaRPr lang="en-US" sz="1800" dirty="0" smtClean="0"/>
          </a:p>
          <a:p>
            <a:r>
              <a:rPr lang="en-US" sz="1800" dirty="0" smtClean="0"/>
              <a:t>Director’s review practice				Week of Apr 1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Director’s Review (1</a:t>
            </a:r>
            <a:r>
              <a:rPr lang="en-US" sz="1800" dirty="0" smtClean="0"/>
              <a:t>.X,</a:t>
            </a:r>
            <a:r>
              <a:rPr lang="en-US" sz="1800" dirty="0"/>
              <a:t>2.X,3.X)		</a:t>
            </a:r>
            <a:r>
              <a:rPr lang="en-US" sz="1800" dirty="0" smtClean="0"/>
              <a:t>	Apr 9-11 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PD-2/3 Review Practice				Week of May 13 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PD-2/3 Review (MIE only)			</a:t>
            </a:r>
            <a:r>
              <a:rPr lang="en-US" sz="1800" dirty="0" smtClean="0"/>
              <a:t>	May 28(noon) - 30  </a:t>
            </a:r>
            <a:endParaRPr lang="en-US" sz="1800" dirty="0"/>
          </a:p>
          <a:p>
            <a:pPr marL="457133" lvl="1" indent="0">
              <a:buNone/>
            </a:pPr>
            <a:r>
              <a:rPr lang="en-US" sz="1400" dirty="0" smtClean="0">
                <a:solidFill>
                  <a:srgbClr val="3399FF"/>
                </a:solidFill>
              </a:rPr>
              <a:t> </a:t>
            </a:r>
            <a:endParaRPr lang="en-US" sz="1400" dirty="0">
              <a:solidFill>
                <a:srgbClr val="3399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9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Project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90550"/>
            <a:ext cx="8610600" cy="377547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Project management risks:</a:t>
            </a:r>
          </a:p>
          <a:p>
            <a:r>
              <a:rPr lang="en-US" sz="1800" dirty="0" smtClean="0"/>
              <a:t>Multiple quarter federal budget delay</a:t>
            </a:r>
          </a:p>
          <a:p>
            <a:pPr lvl="1"/>
            <a:r>
              <a:rPr lang="en-US" sz="1400" dirty="0" smtClean="0"/>
              <a:t>Vulnerability of all DOE projects. Being funded by re-directs rather than as a line item helps reduce risk</a:t>
            </a:r>
          </a:p>
          <a:p>
            <a:r>
              <a:rPr lang="en-US" sz="1800" dirty="0" smtClean="0"/>
              <a:t>Loss of key personnel at critical time</a:t>
            </a:r>
          </a:p>
          <a:p>
            <a:pPr lvl="1"/>
            <a:r>
              <a:rPr lang="en-US" sz="1400" dirty="0" smtClean="0"/>
              <a:t>Being part of a large directorate where it is possible to ‘borrow’ personnel temporarily helps mitigate this risk</a:t>
            </a:r>
          </a:p>
          <a:p>
            <a:pPr marL="0" indent="0">
              <a:buNone/>
            </a:pPr>
            <a:r>
              <a:rPr lang="en-US" sz="2000" dirty="0" smtClean="0"/>
              <a:t>Technical risks:</a:t>
            </a:r>
          </a:p>
          <a:p>
            <a:r>
              <a:rPr lang="en-US" sz="1800" dirty="0" smtClean="0"/>
              <a:t>Unable to place scintillating tile order with Uniplast</a:t>
            </a:r>
          </a:p>
          <a:p>
            <a:pPr lvl="1"/>
            <a:r>
              <a:rPr lang="en-US" sz="1400" dirty="0" smtClean="0"/>
              <a:t>We have alternate approaches to getting this order placed but all involve Uniplast as the primary vendor</a:t>
            </a:r>
          </a:p>
          <a:p>
            <a:r>
              <a:rPr lang="en-US" sz="1800" dirty="0" smtClean="0"/>
              <a:t>SAMPA chip revision for TPC is a failure</a:t>
            </a:r>
          </a:p>
          <a:p>
            <a:pPr lvl="1"/>
            <a:r>
              <a:rPr lang="en-US" sz="1400" dirty="0" smtClean="0"/>
              <a:t>Fall back to longer shaping time of 160 ns or </a:t>
            </a:r>
          </a:p>
          <a:p>
            <a:pPr lvl="1"/>
            <a:r>
              <a:rPr lang="en-US" sz="1400" dirty="0"/>
              <a:t>U</a:t>
            </a:r>
            <a:r>
              <a:rPr lang="en-US" sz="1400" dirty="0" smtClean="0"/>
              <a:t>se ~$500k in contingency and 9 months of schedule time to correct the chip problem and resubmit</a:t>
            </a:r>
          </a:p>
          <a:p>
            <a:r>
              <a:rPr lang="en-US" sz="1800" dirty="0" smtClean="0"/>
              <a:t>UIUC can not get enough student help for block production. </a:t>
            </a:r>
          </a:p>
          <a:p>
            <a:pPr lvl="1"/>
            <a:r>
              <a:rPr lang="en-US" sz="1400" dirty="0" smtClean="0"/>
              <a:t>No problems with student help for preproduction work. Good so far.</a:t>
            </a:r>
          </a:p>
          <a:p>
            <a:endParaRPr lang="en-US" sz="20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441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Open Action Items from Other Reviews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666750"/>
            <a:ext cx="8458200" cy="339447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Two action items from the previous reviews both being addressed:</a:t>
            </a:r>
          </a:p>
          <a:p>
            <a:r>
              <a:rPr lang="en-US" sz="2000" dirty="0" smtClean="0"/>
              <a:t>Update the schedule contingency following a re-evaluation of schedule risks</a:t>
            </a:r>
          </a:p>
          <a:p>
            <a:pPr lvl="1"/>
            <a:r>
              <a:rPr lang="en-US" sz="1600" dirty="0" smtClean="0"/>
              <a:t>MC risk simulation will be done using a residual risk assessment. Our project people are taking care of this</a:t>
            </a:r>
          </a:p>
          <a:p>
            <a:r>
              <a:rPr lang="en-US" sz="2000" dirty="0" smtClean="0"/>
              <a:t>Complete the MoA’s with other BNL departments and divisions.</a:t>
            </a:r>
          </a:p>
          <a:p>
            <a:pPr lvl="1"/>
            <a:r>
              <a:rPr lang="en-US" sz="1600" dirty="0" smtClean="0"/>
              <a:t>CAD and sPHENIX are working on the remaining one: 1008 conventional  services. sPHENIX wrote a requirements document and is waiting for CAD feedback prior to revising.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497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229600" cy="546497"/>
          </a:xfrm>
        </p:spPr>
        <p:txBody>
          <a:bodyPr/>
          <a:lstStyle/>
          <a:p>
            <a:r>
              <a:rPr lang="en-US" sz="3200" dirty="0"/>
              <a:t>Preparing for PD-2/3 Review, May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84" y="590550"/>
            <a:ext cx="9118215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PD</a:t>
            </a:r>
            <a:r>
              <a:rPr lang="en-US" sz="2000" b="1" dirty="0"/>
              <a:t>-2/3 Documentation:</a:t>
            </a:r>
          </a:p>
          <a:p>
            <a:pPr marL="0" indent="0">
              <a:buNone/>
            </a:pPr>
            <a:r>
              <a:rPr lang="en-US" sz="2000" dirty="0"/>
              <a:t>Prepared for PD-2/3 review in May </a:t>
            </a:r>
            <a:r>
              <a:rPr lang="en-US" sz="2000" dirty="0" smtClean="0"/>
              <a:t>2019.Need </a:t>
            </a:r>
            <a:r>
              <a:rPr lang="en-US" sz="2000" dirty="0"/>
              <a:t>near final drafts by March in preparation for practice Director’s (ALD) Review</a:t>
            </a:r>
            <a:endParaRPr lang="en-US" dirty="0"/>
          </a:p>
          <a:p>
            <a:pPr lvl="1"/>
            <a:r>
              <a:rPr lang="en-US" sz="1800" dirty="0"/>
              <a:t>TDR (John H)</a:t>
            </a:r>
          </a:p>
          <a:p>
            <a:pPr lvl="1"/>
            <a:r>
              <a:rPr lang="en-US" sz="1800" dirty="0"/>
              <a:t>PMP (EO’B)</a:t>
            </a:r>
          </a:p>
          <a:p>
            <a:pPr lvl="1"/>
            <a:r>
              <a:rPr lang="en-US" sz="1800" dirty="0"/>
              <a:t>R</a:t>
            </a:r>
            <a:r>
              <a:rPr lang="en-US" sz="1800" dirty="0" smtClean="0"/>
              <a:t>evised </a:t>
            </a:r>
            <a:r>
              <a:rPr lang="en-US" sz="1800" dirty="0"/>
              <a:t>BOE and WBS Dictionary (Glenn)</a:t>
            </a:r>
          </a:p>
          <a:p>
            <a:pPr lvl="1"/>
            <a:r>
              <a:rPr lang="en-US" sz="1800" dirty="0"/>
              <a:t>Hazard Analysis Plan (Jim)</a:t>
            </a:r>
          </a:p>
          <a:p>
            <a:pPr lvl="1"/>
            <a:r>
              <a:rPr lang="en-US" sz="1800" dirty="0"/>
              <a:t>Updated Risk Registry and RMP (Irina)</a:t>
            </a:r>
          </a:p>
          <a:p>
            <a:pPr lvl="1"/>
            <a:r>
              <a:rPr lang="en-US" sz="1800" dirty="0"/>
              <a:t>Cost Books, P6 reports (Cathy w/ Eric and Irina)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0099FF"/>
                </a:solidFill>
              </a:rPr>
              <a:t> </a:t>
            </a:r>
            <a:endParaRPr lang="en-US" sz="2000" dirty="0">
              <a:solidFill>
                <a:srgbClr val="0099FF"/>
              </a:solidFill>
            </a:endParaRPr>
          </a:p>
          <a:p>
            <a:pPr marL="0" indent="0">
              <a:buNone/>
            </a:pPr>
            <a:r>
              <a:rPr lang="en-US" sz="2200" dirty="0"/>
              <a:t>  </a:t>
            </a:r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576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09"/>
            <a:ext cx="8686800" cy="546497"/>
          </a:xfrm>
        </p:spPr>
        <p:txBody>
          <a:bodyPr/>
          <a:lstStyle/>
          <a:p>
            <a:r>
              <a:rPr lang="en-US" sz="3200" dirty="0" smtClean="0"/>
              <a:t>Status of </a:t>
            </a:r>
            <a:r>
              <a:rPr lang="en-US" sz="3200" dirty="0" err="1" smtClean="0"/>
              <a:t>Univ</a:t>
            </a:r>
            <a:r>
              <a:rPr lang="en-US" sz="3200" dirty="0" smtClean="0"/>
              <a:t> Tennessee Grant Proposal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19150"/>
            <a:ext cx="8458200" cy="3775476"/>
          </a:xfrm>
        </p:spPr>
        <p:txBody>
          <a:bodyPr/>
          <a:lstStyle/>
          <a:p>
            <a:r>
              <a:rPr lang="en-US" sz="2000" dirty="0" smtClean="0"/>
              <a:t>Based on communication with Elizabeth Bartosz of DOE, UTK should have the funding to send to CERN by the beginning of April.</a:t>
            </a:r>
          </a:p>
          <a:p>
            <a:pPr lvl="1"/>
            <a:r>
              <a:rPr lang="en-US" sz="1800" dirty="0" smtClean="0"/>
              <a:t>I’ll get a revised update this week</a:t>
            </a:r>
          </a:p>
          <a:p>
            <a:pPr lvl="1"/>
            <a:endParaRPr lang="en-US" sz="1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377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LLP Status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3638550"/>
            <a:ext cx="8915400" cy="1295400"/>
          </a:xfrm>
        </p:spPr>
        <p:txBody>
          <a:bodyPr/>
          <a:lstStyle/>
          <a:p>
            <a:r>
              <a:rPr lang="en-US" sz="1400" b="1" dirty="0" smtClean="0"/>
              <a:t>100k </a:t>
            </a:r>
            <a:r>
              <a:rPr lang="en-US" sz="1400" b="1" dirty="0"/>
              <a:t>SiPMs has been placed. </a:t>
            </a:r>
            <a:r>
              <a:rPr lang="en-US" sz="1400" b="1" dirty="0" smtClean="0"/>
              <a:t> First parts in Feb 2019. Order complete Mar 2020  </a:t>
            </a:r>
            <a:endParaRPr lang="en-US" sz="1400" b="1" dirty="0"/>
          </a:p>
          <a:p>
            <a:r>
              <a:rPr lang="en-US" sz="1400" b="1" dirty="0"/>
              <a:t>Scintillating fiber </a:t>
            </a:r>
            <a:r>
              <a:rPr lang="en-US" sz="1400" b="1" dirty="0" smtClean="0"/>
              <a:t>order placed.  First parts in Apr 2019, Order complete Mar 2021</a:t>
            </a:r>
          </a:p>
          <a:p>
            <a:r>
              <a:rPr lang="en-US" sz="1400" b="1" dirty="0"/>
              <a:t>S</a:t>
            </a:r>
            <a:r>
              <a:rPr lang="en-US" sz="1400" b="1" dirty="0" smtClean="0"/>
              <a:t>cintillating tile order to be placed with Georgia State University</a:t>
            </a:r>
            <a:endParaRPr lang="en-US" sz="1400" b="1" dirty="0"/>
          </a:p>
          <a:p>
            <a:r>
              <a:rPr lang="en-US" sz="1400" b="1" dirty="0"/>
              <a:t>Tungsten powder LLP-4 order </a:t>
            </a:r>
            <a:r>
              <a:rPr lang="en-US" sz="1400" b="1" dirty="0" smtClean="0"/>
              <a:t>being prepared at UIUC. Will split between FY19 and FY20.  </a:t>
            </a:r>
            <a:endParaRPr lang="en-US" sz="1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2" name="Picture 1" descr="Screen Shot 2019-01-23 at 12.28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" y="590550"/>
            <a:ext cx="9144000" cy="30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8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41658</TotalTime>
  <Words>1222</Words>
  <Application>Microsoft Macintosh PowerPoint</Application>
  <PresentationFormat>On-screen Show (16:9)</PresentationFormat>
  <Paragraphs>184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PMG Agenda</vt:lpstr>
      <vt:lpstr>sPHENIX MIE Overview</vt:lpstr>
      <vt:lpstr>Recent News/Issues  </vt:lpstr>
      <vt:lpstr>sPHENIX Calendar  </vt:lpstr>
      <vt:lpstr>Major Project Risks</vt:lpstr>
      <vt:lpstr>Open Action Items from Other Reviews </vt:lpstr>
      <vt:lpstr>Preparing for PD-2/3 Review, May 2019</vt:lpstr>
      <vt:lpstr>Status of Univ Tennessee Grant Proposal</vt:lpstr>
      <vt:lpstr>LLP Status</vt:lpstr>
      <vt:lpstr>Upcoming Reviews</vt:lpstr>
      <vt:lpstr>High Priority Issues</vt:lpstr>
      <vt:lpstr>Back Up</vt:lpstr>
      <vt:lpstr>Major Project Risks</vt:lpstr>
      <vt:lpstr>Budget at CD-1/3A </vt:lpstr>
      <vt:lpstr>L1 and L2 Milestones</vt:lpstr>
      <vt:lpstr>L1 and L2 Milestones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Ann O'Brien</cp:lastModifiedBy>
  <cp:revision>612</cp:revision>
  <cp:lastPrinted>2017-10-23T16:33:50Z</cp:lastPrinted>
  <dcterms:created xsi:type="dcterms:W3CDTF">2015-10-24T00:32:43Z</dcterms:created>
  <dcterms:modified xsi:type="dcterms:W3CDTF">2019-02-27T05:14:19Z</dcterms:modified>
</cp:coreProperties>
</file>