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78"/>
  </p:notesMasterIdLst>
  <p:handoutMasterIdLst>
    <p:handoutMasterId r:id="rId79"/>
  </p:handoutMasterIdLst>
  <p:sldIdLst>
    <p:sldId id="309" r:id="rId2"/>
    <p:sldId id="1334" r:id="rId3"/>
    <p:sldId id="1336" r:id="rId4"/>
    <p:sldId id="1333" r:id="rId5"/>
    <p:sldId id="844" r:id="rId6"/>
    <p:sldId id="1341" r:id="rId7"/>
    <p:sldId id="1339" r:id="rId8"/>
    <p:sldId id="847" r:id="rId9"/>
    <p:sldId id="409" r:id="rId10"/>
    <p:sldId id="405" r:id="rId11"/>
    <p:sldId id="406" r:id="rId12"/>
    <p:sldId id="407" r:id="rId13"/>
    <p:sldId id="410" r:id="rId14"/>
    <p:sldId id="418" r:id="rId15"/>
    <p:sldId id="828" r:id="rId16"/>
    <p:sldId id="830" r:id="rId17"/>
    <p:sldId id="837" r:id="rId18"/>
    <p:sldId id="831" r:id="rId19"/>
    <p:sldId id="832" r:id="rId20"/>
    <p:sldId id="833" r:id="rId21"/>
    <p:sldId id="834" r:id="rId22"/>
    <p:sldId id="838" r:id="rId23"/>
    <p:sldId id="839" r:id="rId24"/>
    <p:sldId id="840" r:id="rId25"/>
    <p:sldId id="835" r:id="rId26"/>
    <p:sldId id="836" r:id="rId27"/>
    <p:sldId id="1345" r:id="rId28"/>
    <p:sldId id="1344" r:id="rId29"/>
    <p:sldId id="1340" r:id="rId30"/>
    <p:sldId id="318" r:id="rId31"/>
    <p:sldId id="389" r:id="rId32"/>
    <p:sldId id="1343" r:id="rId33"/>
    <p:sldId id="802" r:id="rId34"/>
    <p:sldId id="790" r:id="rId35"/>
    <p:sldId id="1347" r:id="rId36"/>
    <p:sldId id="1348" r:id="rId37"/>
    <p:sldId id="320" r:id="rId38"/>
    <p:sldId id="803" r:id="rId39"/>
    <p:sldId id="332" r:id="rId40"/>
    <p:sldId id="1346" r:id="rId41"/>
    <p:sldId id="321" r:id="rId42"/>
    <p:sldId id="1332" r:id="rId43"/>
    <p:sldId id="510" r:id="rId44"/>
    <p:sldId id="848" r:id="rId45"/>
    <p:sldId id="849" r:id="rId46"/>
    <p:sldId id="1330" r:id="rId47"/>
    <p:sldId id="817" r:id="rId48"/>
    <p:sldId id="818" r:id="rId49"/>
    <p:sldId id="851" r:id="rId50"/>
    <p:sldId id="1329" r:id="rId51"/>
    <p:sldId id="850" r:id="rId52"/>
    <p:sldId id="1338" r:id="rId53"/>
    <p:sldId id="852" r:id="rId54"/>
    <p:sldId id="819" r:id="rId55"/>
    <p:sldId id="813" r:id="rId56"/>
    <p:sldId id="798" r:id="rId57"/>
    <p:sldId id="799" r:id="rId58"/>
    <p:sldId id="789" r:id="rId59"/>
    <p:sldId id="263" r:id="rId60"/>
    <p:sldId id="1349" r:id="rId61"/>
    <p:sldId id="800" r:id="rId62"/>
    <p:sldId id="363" r:id="rId63"/>
    <p:sldId id="357" r:id="rId64"/>
    <p:sldId id="362" r:id="rId65"/>
    <p:sldId id="366" r:id="rId66"/>
    <p:sldId id="379" r:id="rId67"/>
    <p:sldId id="388" r:id="rId68"/>
    <p:sldId id="788" r:id="rId69"/>
    <p:sldId id="785" r:id="rId70"/>
    <p:sldId id="444" r:id="rId71"/>
    <p:sldId id="779" r:id="rId72"/>
    <p:sldId id="786" r:id="rId73"/>
    <p:sldId id="791" r:id="rId74"/>
    <p:sldId id="378" r:id="rId75"/>
    <p:sldId id="794" r:id="rId76"/>
    <p:sldId id="795" r:id="rId77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12ABB-5384-417F-ADFF-8E8323CF95D9}">
          <p14:sldIdLst>
            <p14:sldId id="309"/>
          </p14:sldIdLst>
        </p14:section>
        <p14:section name="Intro" id="{C9E6AFF8-64C5-4937-80F6-CF391D155764}">
          <p14:sldIdLst>
            <p14:sldId id="1334"/>
            <p14:sldId id="1336"/>
          </p14:sldIdLst>
        </p14:section>
        <p14:section name="EIC Concept" id="{5DEBA262-6CB5-4744-A772-2049CEA883B4}">
          <p14:sldIdLst>
            <p14:sldId id="1333"/>
            <p14:sldId id="844"/>
            <p14:sldId id="1341"/>
            <p14:sldId id="1339"/>
            <p14:sldId id="847"/>
            <p14:sldId id="409"/>
            <p14:sldId id="405"/>
            <p14:sldId id="406"/>
            <p14:sldId id="407"/>
            <p14:sldId id="410"/>
            <p14:sldId id="418"/>
            <p14:sldId id="828"/>
            <p14:sldId id="830"/>
            <p14:sldId id="837"/>
            <p14:sldId id="831"/>
            <p14:sldId id="832"/>
            <p14:sldId id="833"/>
            <p14:sldId id="834"/>
            <p14:sldId id="838"/>
            <p14:sldId id="839"/>
            <p14:sldId id="840"/>
            <p14:sldId id="835"/>
            <p14:sldId id="836"/>
            <p14:sldId id="1345"/>
          </p14:sldIdLst>
        </p14:section>
        <p14:section name="Event rate and strategy" id="{D598808B-D045-48AF-AA1C-8DED925A566F}">
          <p14:sldIdLst>
            <p14:sldId id="1344"/>
            <p14:sldId id="1340"/>
            <p14:sldId id="318"/>
            <p14:sldId id="389"/>
            <p14:sldId id="1343"/>
          </p14:sldIdLst>
        </p14:section>
        <p14:section name="Start of backup" id="{161DF0E4-9736-4A61-AD65-2DF46E25EC24}">
          <p14:sldIdLst>
            <p14:sldId id="802"/>
            <p14:sldId id="790"/>
            <p14:sldId id="1347"/>
            <p14:sldId id="1348"/>
            <p14:sldId id="320"/>
            <p14:sldId id="803"/>
            <p14:sldId id="332"/>
            <p14:sldId id="1346"/>
            <p14:sldId id="321"/>
          </p14:sldIdLst>
        </p14:section>
        <p14:section name="Collaboration with CSI" id="{C1E3DFA2-7C2B-4DC7-B729-401DC0D04A07}">
          <p14:sldIdLst>
            <p14:sldId id="1332"/>
            <p14:sldId id="510"/>
            <p14:sldId id="848"/>
            <p14:sldId id="849"/>
            <p14:sldId id="1330"/>
            <p14:sldId id="817"/>
            <p14:sldId id="818"/>
            <p14:sldId id="851"/>
            <p14:sldId id="1329"/>
            <p14:sldId id="850"/>
            <p14:sldId id="1338"/>
            <p14:sldId id="852"/>
            <p14:sldId id="819"/>
            <p14:sldId id="813"/>
            <p14:sldId id="798"/>
            <p14:sldId id="799"/>
            <p14:sldId id="789"/>
            <p14:sldId id="263"/>
            <p14:sldId id="1349"/>
            <p14:sldId id="800"/>
            <p14:sldId id="363"/>
            <p14:sldId id="357"/>
            <p14:sldId id="362"/>
            <p14:sldId id="366"/>
            <p14:sldId id="379"/>
            <p14:sldId id="388"/>
            <p14:sldId id="788"/>
            <p14:sldId id="785"/>
            <p14:sldId id="444"/>
            <p14:sldId id="779"/>
            <p14:sldId id="786"/>
            <p14:sldId id="791"/>
            <p14:sldId id="378"/>
            <p14:sldId id="794"/>
            <p14:sldId id="7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435"/>
    <a:srgbClr val="0C345E"/>
    <a:srgbClr val="0C335D"/>
    <a:srgbClr val="0C345D"/>
    <a:srgbClr val="000000"/>
    <a:srgbClr val="0101FF"/>
    <a:srgbClr val="CCCCFF"/>
    <a:srgbClr val="FFCCFF"/>
    <a:srgbClr val="3333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3" autoAdjust="0"/>
    <p:restoredTop sz="93820" autoAdjust="0"/>
  </p:normalViewPr>
  <p:slideViewPr>
    <p:cSldViewPr>
      <p:cViewPr varScale="1">
        <p:scale>
          <a:sx n="122" d="100"/>
          <a:sy n="122" d="100"/>
        </p:scale>
        <p:origin x="147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3" d="100"/>
          <a:sy n="103" d="100"/>
        </p:scale>
        <p:origin x="-3480" y="-78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435" cy="465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803" y="0"/>
            <a:ext cx="2982435" cy="46578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F5CBA-D6CE-4896-B1E6-CD39565AB530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0"/>
            <a:ext cx="2982435" cy="465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803" y="8830620"/>
            <a:ext cx="2982435" cy="4657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31748-85F6-4F8E-9884-7B88A4CBB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84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98101" y="0"/>
            <a:ext cx="2982119" cy="464820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300"/>
            </a:lvl1pPr>
          </a:lstStyle>
          <a:p>
            <a:fld id="{76DED6FA-3620-42DE-A214-F363622CAC83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8500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2300" tIns="46150" rIns="92300" bIns="461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482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98101" y="8829968"/>
            <a:ext cx="2982119" cy="464820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300"/>
            </a:lvl1pPr>
          </a:lstStyle>
          <a:p>
            <a:fld id="{81D27BB4-7507-496B-A596-4501E7841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9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6/annurev-nucl-101917-021019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43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02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5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(4k LTO10 tape -&gt; 2k?)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50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459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835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DOI:</a:t>
            </a:r>
            <a:r>
              <a:rPr lang="en-US" u="sng" dirty="0">
                <a:hlinkClick r:id="rId3"/>
              </a:rPr>
              <a:t>10.1146/annurev-nucl-101917-021019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359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3079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SEB – sub-event builder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86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679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93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057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48 staves +  100% spares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30-um-pitch, 200 M pixel, 0.3% X0/layer, 4-10 us integration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735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500" dirty="0"/>
              <a:t> ==============================================================================</a:t>
            </a:r>
          </a:p>
          <a:p>
            <a:r>
              <a:rPr lang="en-US" sz="500" dirty="0"/>
              <a:t> I      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</a:t>
            </a:r>
            <a:r>
              <a:rPr lang="en-US" sz="500" dirty="0" err="1"/>
              <a:t>I</a:t>
            </a:r>
            <a:endParaRPr lang="en-US" sz="500" dirty="0"/>
          </a:p>
          <a:p>
            <a:r>
              <a:rPr lang="en-US" sz="500" dirty="0"/>
              <a:t> I            Subprocess            I      Number of points      I    Sigma   I</a:t>
            </a:r>
          </a:p>
          <a:p>
            <a:r>
              <a:rPr lang="en-US" sz="500" dirty="0"/>
              <a:t> I      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</a:t>
            </a:r>
            <a:r>
              <a:rPr lang="en-US" sz="500" dirty="0" err="1"/>
              <a:t>I</a:t>
            </a:r>
            <a:endParaRPr lang="en-US" sz="500" dirty="0"/>
          </a:p>
          <a:p>
            <a:r>
              <a:rPr lang="en-US" sz="500" dirty="0"/>
              <a:t> I----------------------------------I----------------------------I    (</a:t>
            </a:r>
            <a:r>
              <a:rPr lang="en-US" sz="500" dirty="0" err="1"/>
              <a:t>mb</a:t>
            </a:r>
            <a:r>
              <a:rPr lang="en-US" sz="500" dirty="0"/>
              <a:t>)    I</a:t>
            </a:r>
          </a:p>
          <a:p>
            <a:r>
              <a:rPr lang="en-US" sz="500" dirty="0"/>
              <a:t> I      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</a:t>
            </a:r>
            <a:r>
              <a:rPr lang="en-US" sz="500" dirty="0" err="1"/>
              <a:t>I</a:t>
            </a:r>
            <a:endParaRPr lang="en-US" sz="500" dirty="0"/>
          </a:p>
          <a:p>
            <a:r>
              <a:rPr lang="en-US" sz="500" dirty="0"/>
              <a:t> I N:o Type                         I    Generated         Tried I            </a:t>
            </a:r>
            <a:r>
              <a:rPr lang="en-US" sz="500" dirty="0" err="1"/>
              <a:t>I</a:t>
            </a:r>
            <a:endParaRPr lang="en-US" sz="500" dirty="0"/>
          </a:p>
          <a:p>
            <a:r>
              <a:rPr lang="en-US" sz="500" dirty="0"/>
              <a:t> I      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</a:t>
            </a:r>
            <a:r>
              <a:rPr lang="en-US" sz="500" dirty="0" err="1"/>
              <a:t>I</a:t>
            </a:r>
            <a:endParaRPr lang="en-US" sz="500" dirty="0"/>
          </a:p>
          <a:p>
            <a:r>
              <a:rPr lang="en-US" sz="500" dirty="0"/>
              <a:t> ==============================================================================</a:t>
            </a:r>
          </a:p>
          <a:p>
            <a:r>
              <a:rPr lang="en-US" sz="500" dirty="0"/>
              <a:t> I      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</a:t>
            </a:r>
            <a:r>
              <a:rPr lang="en-US" sz="500" dirty="0" err="1"/>
              <a:t>I</a:t>
            </a:r>
            <a:endParaRPr lang="en-US" sz="500" dirty="0"/>
          </a:p>
          <a:p>
            <a:r>
              <a:rPr lang="en-US" sz="500" dirty="0"/>
              <a:t> I   0 All included subprocesses    I      1000000      30948998 I  5.488D-02 I</a:t>
            </a:r>
          </a:p>
          <a:p>
            <a:r>
              <a:rPr lang="en-US" sz="500" dirty="0"/>
              <a:t> I  11 f + </a:t>
            </a:r>
            <a:r>
              <a:rPr lang="en-US" sz="500" dirty="0" err="1"/>
              <a:t>f'</a:t>
            </a:r>
            <a:r>
              <a:rPr lang="en-US" sz="500" dirty="0"/>
              <a:t> -&gt; f + </a:t>
            </a:r>
            <a:r>
              <a:rPr lang="en-US" sz="500" dirty="0" err="1"/>
              <a:t>f'</a:t>
            </a:r>
            <a:r>
              <a:rPr lang="en-US" sz="500" dirty="0"/>
              <a:t> (QCD)       I        24353             0 I  1.372D-03 I</a:t>
            </a:r>
          </a:p>
          <a:p>
            <a:r>
              <a:rPr lang="en-US" sz="500" dirty="0"/>
              <a:t> I  12 f + </a:t>
            </a:r>
            <a:r>
              <a:rPr lang="en-US" sz="500" dirty="0" err="1"/>
              <a:t>fbar</a:t>
            </a:r>
            <a:r>
              <a:rPr lang="en-US" sz="500" dirty="0"/>
              <a:t> -&gt; </a:t>
            </a:r>
            <a:r>
              <a:rPr lang="en-US" sz="500" dirty="0" err="1"/>
              <a:t>f'</a:t>
            </a:r>
            <a:r>
              <a:rPr lang="en-US" sz="500" dirty="0"/>
              <a:t> + </a:t>
            </a:r>
            <a:r>
              <a:rPr lang="en-US" sz="500" dirty="0" err="1"/>
              <a:t>fbar</a:t>
            </a:r>
            <a:r>
              <a:rPr lang="en-US" sz="500" dirty="0"/>
              <a:t>'       I          463             0 I  2.614D-05 I</a:t>
            </a:r>
          </a:p>
          <a:p>
            <a:r>
              <a:rPr lang="en-US" sz="500" dirty="0"/>
              <a:t> I  13 f + </a:t>
            </a:r>
            <a:r>
              <a:rPr lang="en-US" sz="500" dirty="0" err="1"/>
              <a:t>fbar</a:t>
            </a:r>
            <a:r>
              <a:rPr lang="en-US" sz="500" dirty="0"/>
              <a:t> -&gt; g + g            I          639             0 I  3.590D-05 I</a:t>
            </a:r>
          </a:p>
          <a:p>
            <a:r>
              <a:rPr lang="en-US" sz="500" dirty="0"/>
              <a:t> I  28 f + g -&gt; f + g               I        78052             0 I  4.357D-03 I</a:t>
            </a:r>
          </a:p>
          <a:p>
            <a:r>
              <a:rPr lang="en-US" sz="500" dirty="0"/>
              <a:t> I  53 g + g -&gt; f + </a:t>
            </a:r>
            <a:r>
              <a:rPr lang="en-US" sz="500" dirty="0" err="1"/>
              <a:t>fbar</a:t>
            </a:r>
            <a:r>
              <a:rPr lang="en-US" sz="500" dirty="0"/>
              <a:t>            I         1028             0 I  5.602D-05 I</a:t>
            </a:r>
          </a:p>
          <a:p>
            <a:r>
              <a:rPr lang="en-US" sz="500" dirty="0"/>
              <a:t> I  68 g + g -&gt; g + g               I        44936             0 I  2.447D-03 I</a:t>
            </a:r>
          </a:p>
          <a:p>
            <a:r>
              <a:rPr lang="en-US" sz="500" dirty="0"/>
              <a:t> I  91 Elastic scattering           I        77227        528788 I  3.748D-03 I</a:t>
            </a:r>
          </a:p>
          <a:p>
            <a:r>
              <a:rPr lang="en-US" sz="500" dirty="0"/>
              <a:t> I  92 Single diffractive (XB)      I        47309        366999 I  2.283D-03 I</a:t>
            </a:r>
          </a:p>
          <a:p>
            <a:r>
              <a:rPr lang="en-US" sz="500" dirty="0"/>
              <a:t> I  93 Single diffractive (AX)      I        39423        293957 I  1.911D-03 I</a:t>
            </a:r>
          </a:p>
          <a:p>
            <a:r>
              <a:rPr lang="en-US" sz="500" dirty="0"/>
              <a:t> I  94 Double  diffractive          I        25055        320355 I  1.203D-03 I</a:t>
            </a:r>
          </a:p>
          <a:p>
            <a:r>
              <a:rPr lang="en-US" sz="500" dirty="0"/>
              <a:t> I  95 Low-</a:t>
            </a:r>
            <a:r>
              <a:rPr lang="en-US" sz="500" dirty="0" err="1"/>
              <a:t>pT</a:t>
            </a:r>
            <a:r>
              <a:rPr lang="en-US" sz="500" dirty="0"/>
              <a:t> scattering            I       188196       1177397 I  1.308D-02 I</a:t>
            </a:r>
          </a:p>
          <a:p>
            <a:r>
              <a:rPr lang="en-US" sz="500" dirty="0"/>
              <a:t> I  99 q + gamma* -&gt; q              I       442894       2100211 I  2.280D-02 I</a:t>
            </a:r>
          </a:p>
          <a:p>
            <a:r>
              <a:rPr lang="en-US" sz="500" dirty="0"/>
              <a:t> I 131 f + gamma*_T -&gt; f + g        I         8246        154010 I  4.183D-04 I</a:t>
            </a:r>
          </a:p>
          <a:p>
            <a:r>
              <a:rPr lang="en-US" sz="500" dirty="0"/>
              <a:t> I 132 f + gamma*_L -&gt; f + g        I           30          8008 I  1.918D-06 I</a:t>
            </a:r>
          </a:p>
          <a:p>
            <a:r>
              <a:rPr lang="en-US" sz="500" dirty="0"/>
              <a:t> I 135 g + gamma*_T -&gt; f + </a:t>
            </a:r>
            <a:r>
              <a:rPr lang="en-US" sz="500" dirty="0" err="1"/>
              <a:t>fbar</a:t>
            </a:r>
            <a:r>
              <a:rPr lang="en-US" sz="500" dirty="0"/>
              <a:t>     I        21785        827047 I  1.124D-03 I</a:t>
            </a:r>
          </a:p>
          <a:p>
            <a:r>
              <a:rPr lang="en-US" sz="500" dirty="0"/>
              <a:t> I 136 g + gamma*_L -&gt; f + </a:t>
            </a:r>
            <a:r>
              <a:rPr lang="en-US" sz="500" dirty="0" err="1"/>
              <a:t>fbar</a:t>
            </a:r>
            <a:r>
              <a:rPr lang="en-US" sz="500" dirty="0"/>
              <a:t>     I          364        155067 I  1.999D-05 I</a:t>
            </a:r>
          </a:p>
          <a:p>
            <a:r>
              <a:rPr lang="en-US" sz="500" dirty="0"/>
              <a:t> I      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</a:t>
            </a:r>
            <a:r>
              <a:rPr lang="en-US" sz="500" dirty="0" err="1"/>
              <a:t>I</a:t>
            </a:r>
            <a:endParaRPr lang="en-US" sz="500" dirty="0"/>
          </a:p>
          <a:p>
            <a:r>
              <a:rPr lang="en-US" sz="500" dirty="0"/>
              <a:t> ==============================================================================</a:t>
            </a:r>
          </a:p>
          <a:p>
            <a:r>
              <a:rPr lang="en-US" sz="500" dirty="0"/>
              <a:t> I      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</a:t>
            </a:r>
            <a:r>
              <a:rPr lang="en-US" sz="500" dirty="0" err="1"/>
              <a:t>I</a:t>
            </a:r>
            <a:endParaRPr lang="en-US" sz="500" dirty="0"/>
          </a:p>
          <a:p>
            <a:r>
              <a:rPr lang="en-US" sz="500" dirty="0"/>
              <a:t> I   1 VMD * hadron                 I       428001      12492304 I  2.497D-02 I</a:t>
            </a:r>
          </a:p>
          <a:p>
            <a:r>
              <a:rPr lang="en-US" sz="500" dirty="0"/>
              <a:t> I   2 direct * hadron              I        30425       1144132 I  1.564D-03 I</a:t>
            </a:r>
          </a:p>
          <a:p>
            <a:r>
              <a:rPr lang="en-US" sz="500" dirty="0"/>
              <a:t> I   3 anomalous * hadron           I        98680      15212351 I  5.550D-03 I</a:t>
            </a:r>
          </a:p>
          <a:p>
            <a:r>
              <a:rPr lang="en-US" sz="500" dirty="0"/>
              <a:t> I   4 DIS * hadron                 I       442894       2100211 I  2.280D-02 I</a:t>
            </a:r>
          </a:p>
          <a:p>
            <a:r>
              <a:rPr lang="en-US" sz="500" dirty="0"/>
              <a:t> I      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                </a:t>
            </a:r>
            <a:r>
              <a:rPr lang="en-US" sz="500" dirty="0" err="1"/>
              <a:t>I</a:t>
            </a:r>
            <a:r>
              <a:rPr lang="en-US" sz="500" dirty="0"/>
              <a:t>            </a:t>
            </a:r>
            <a:r>
              <a:rPr lang="en-US" sz="500" dirty="0" err="1"/>
              <a:t>I</a:t>
            </a:r>
            <a:endParaRPr lang="en-US" sz="500" dirty="0"/>
          </a:p>
          <a:p>
            <a:r>
              <a:rPr lang="en-US" sz="500" dirty="0"/>
              <a:t> ==============================================================================</a:t>
            </a:r>
          </a:p>
          <a:p>
            <a:endParaRPr lang="en-US" sz="500" dirty="0"/>
          </a:p>
          <a:p>
            <a:r>
              <a:rPr lang="en-US" sz="500" dirty="0"/>
              <a:t> ********* Total number of errors, excluding junctions =        0 *************</a:t>
            </a:r>
          </a:p>
          <a:p>
            <a:r>
              <a:rPr lang="en-US" sz="500" dirty="0"/>
              <a:t> ********* Total number of errors, including junctions =        0 *************</a:t>
            </a:r>
          </a:p>
          <a:p>
            <a:r>
              <a:rPr lang="en-US" sz="500" dirty="0"/>
              <a:t> ********* Total number of warnings =                           0 *************</a:t>
            </a:r>
          </a:p>
          <a:p>
            <a:r>
              <a:rPr lang="en-US" sz="500" dirty="0"/>
              <a:t> ********* Fraction of events that fail fragmentation cuts =  0.07767 *********</a:t>
            </a:r>
          </a:p>
          <a:p>
            <a:endParaRPr lang="en-US" sz="500" dirty="0"/>
          </a:p>
          <a:p>
            <a:r>
              <a:rPr lang="en-US" sz="500" dirty="0"/>
              <a:t>1************ PYSTAT: User-Defined Limits on Kinematical Variables ************</a:t>
            </a:r>
          </a:p>
          <a:p>
            <a:endParaRPr lang="en-US" sz="500" dirty="0"/>
          </a:p>
          <a:p>
            <a:r>
              <a:rPr lang="en-US" sz="500" dirty="0"/>
              <a:t> ==============================================================================</a:t>
            </a:r>
          </a:p>
          <a:p>
            <a:r>
              <a:rPr lang="en-US" sz="500" dirty="0"/>
              <a:t> I                                                                            </a:t>
            </a:r>
            <a:r>
              <a:rPr lang="en-US" sz="500" dirty="0" err="1"/>
              <a:t>I</a:t>
            </a:r>
            <a:endParaRPr lang="en-US" sz="500" dirty="0"/>
          </a:p>
          <a:p>
            <a:r>
              <a:rPr lang="en-US" sz="500" dirty="0"/>
              <a:t> I                 0.000D+00 &lt;  </a:t>
            </a:r>
            <a:r>
              <a:rPr lang="en-US" sz="500" dirty="0" err="1"/>
              <a:t>m_hard</a:t>
            </a:r>
            <a:r>
              <a:rPr lang="en-US" sz="500" dirty="0"/>
              <a:t> (GeV/c^2)  &lt;  2.900D+00                I</a:t>
            </a:r>
          </a:p>
          <a:p>
            <a:r>
              <a:rPr lang="en-US" sz="500" dirty="0"/>
              <a:t> I    0.000D+00 ( 1.000D+00) &lt;  </a:t>
            </a:r>
            <a:r>
              <a:rPr lang="en-US" sz="500" dirty="0" err="1"/>
              <a:t>p_T_hard</a:t>
            </a:r>
            <a:r>
              <a:rPr lang="en-US" sz="500" dirty="0"/>
              <a:t> (GeV/c)  &lt;  1.450D+00                I</a:t>
            </a:r>
          </a:p>
          <a:p>
            <a:r>
              <a:rPr lang="en-US" sz="500" dirty="0"/>
              <a:t> I                             </a:t>
            </a:r>
            <a:r>
              <a:rPr lang="en-US" sz="500" dirty="0" err="1"/>
              <a:t>m_finite</a:t>
            </a:r>
            <a:r>
              <a:rPr lang="en-US" sz="500" dirty="0"/>
              <a:t> (GeV/c^2) =  1.000D+00                I</a:t>
            </a:r>
          </a:p>
          <a:p>
            <a:r>
              <a:rPr lang="en-US" sz="500" dirty="0"/>
              <a:t> I                -1.000D+01 &lt;    y*_subsystem    &lt;  1.000D+01                I</a:t>
            </a:r>
          </a:p>
          <a:p>
            <a:r>
              <a:rPr lang="en-US" sz="500" dirty="0"/>
              <a:t> I                -4.000D+01 &lt;      y*_large      &lt;  4.000D+01                I</a:t>
            </a:r>
          </a:p>
          <a:p>
            <a:r>
              <a:rPr lang="en-US" sz="500" dirty="0"/>
              <a:t> I                -4.000D+01 &lt;      y*_small      &lt;  4.000D+01                I</a:t>
            </a:r>
          </a:p>
          <a:p>
            <a:r>
              <a:rPr lang="en-US" sz="500" dirty="0"/>
              <a:t> I                -4.000D+01 &lt;     eta*_large     &lt;  4.000D+01                I</a:t>
            </a:r>
          </a:p>
          <a:p>
            <a:r>
              <a:rPr lang="en-US" sz="500" dirty="0"/>
              <a:t> I                -4.000D+01 &lt;     eta*_small     &lt;  4.000D+01                I</a:t>
            </a:r>
          </a:p>
          <a:p>
            <a:r>
              <a:rPr lang="en-US" sz="500" dirty="0"/>
              <a:t> I                -1.000D+00 &lt; cos(theta*)_large  &lt;  1.000D+00                I</a:t>
            </a:r>
          </a:p>
          <a:p>
            <a:r>
              <a:rPr lang="en-US" sz="500" dirty="0"/>
              <a:t> I                -1.000D+00 &lt; cos(theta*)_small  &lt;  1.000D+00                I</a:t>
            </a:r>
          </a:p>
          <a:p>
            <a:r>
              <a:rPr lang="en-US" sz="500" dirty="0"/>
              <a:t> I                 0.000D+00 &lt;        x_1         &lt;  1.000D+00                I</a:t>
            </a:r>
          </a:p>
          <a:p>
            <a:r>
              <a:rPr lang="en-US" sz="500" dirty="0"/>
              <a:t> I                 0.000D+00 &lt;        x_2         &lt;  1.000D+00                I</a:t>
            </a:r>
          </a:p>
          <a:p>
            <a:r>
              <a:rPr lang="en-US" sz="500" dirty="0"/>
              <a:t> I                -1.000D+00 &lt;        </a:t>
            </a:r>
            <a:r>
              <a:rPr lang="en-US" sz="500" dirty="0" err="1"/>
              <a:t>x_F</a:t>
            </a:r>
            <a:r>
              <a:rPr lang="en-US" sz="500" dirty="0"/>
              <a:t>         &lt;  1.000D+00                I</a:t>
            </a:r>
          </a:p>
          <a:p>
            <a:r>
              <a:rPr lang="en-US" sz="500" dirty="0"/>
              <a:t> I                -1.000D+00 &lt;  cos(</a:t>
            </a:r>
            <a:r>
              <a:rPr lang="en-US" sz="500" dirty="0" err="1"/>
              <a:t>theta_hard</a:t>
            </a:r>
            <a:r>
              <a:rPr lang="en-US" sz="500" dirty="0"/>
              <a:t>)   &lt;  1.000D+00                I</a:t>
            </a:r>
          </a:p>
          <a:p>
            <a:r>
              <a:rPr lang="en-US" sz="500" dirty="0"/>
              <a:t> I                 2.000D+00 &lt; </a:t>
            </a:r>
            <a:r>
              <a:rPr lang="en-US" sz="500" dirty="0" err="1"/>
              <a:t>m'_hard</a:t>
            </a:r>
            <a:r>
              <a:rPr lang="en-US" sz="500" dirty="0"/>
              <a:t> (GeV/c^2)  &lt;  2.900D+00                I</a:t>
            </a:r>
          </a:p>
          <a:p>
            <a:r>
              <a:rPr lang="en-US" sz="500" dirty="0"/>
              <a:t> I                                                                            </a:t>
            </a:r>
            <a:r>
              <a:rPr lang="en-US" sz="500" dirty="0" err="1"/>
              <a:t>I</a:t>
            </a:r>
            <a:endParaRPr lang="en-US" sz="500" dirty="0"/>
          </a:p>
          <a:p>
            <a:r>
              <a:rPr lang="en-US" sz="500" dirty="0"/>
              <a:t> ==============================================================================</a:t>
            </a:r>
          </a:p>
          <a:p>
            <a:endParaRPr lang="en-US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76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MAPS noise rate = 1e-6 noise hit / pixel / strobe * 200M pixel * 300kHz strobe * 16bi / hit = 1Gbps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67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MAPS noise rate = 1e-6 noise hit / pixel / strobe * 200M pixel * 300kHz strobe * 16bi / hit = 1Gbps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44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1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49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90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201BC8C5-26A9-421E-8117-E36AF0753F4E}" type="slidenum">
              <a:rPr lang="en-US" altLang="en-US" sz="1200"/>
              <a:pPr eaLnBrk="1" hangingPunct="1"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3866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>
            <a:alphaModFix amt="10000"/>
            <a:lum/>
          </a:blip>
          <a:srcRect/>
          <a:stretch>
            <a:fillRect l="16000" t="-2000" r="16000" b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CN" altLang="en-US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8" name="任意多边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1" name="任意多边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407944"/>
            <a:ext cx="2094072" cy="365760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495801" y="6407944"/>
            <a:ext cx="2057400" cy="365125"/>
          </a:xfrm>
        </p:spPr>
        <p:txBody>
          <a:bodyPr/>
          <a:lstStyle>
            <a:lvl1pPr>
              <a:defRPr sz="900"/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masterClrMapping/>
  </p:clrMapOvr>
  <p:transition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CN" altLang="en-US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任意多边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187D93-39BD-462E-A40D-1FD9A475BD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22" y="5786630"/>
            <a:ext cx="1978149" cy="15285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任意多边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495800" y="6407944"/>
            <a:ext cx="2234953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extLst/>
          </a:lstStyle>
          <a:p>
            <a:fld id="{EDE73889-8752-428C-A11C-8679396BAC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5395B5-8299-40D0-87CE-1F4C10A9ABD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822" y="5786630"/>
            <a:ext cx="1978149" cy="1528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trips dir="ru"/>
  </p:transition>
  <p:hf hd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ki.bnl.gov/eic/index.php/Detector_Design_Requirements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5283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5283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5283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5283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5283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conferenceTimeTable.py?confId=15031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compsci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sPHENIX-Collaboration/HFMLTrigger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7.emf"/><Relationship Id="rId4" Type="http://schemas.openxmlformats.org/officeDocument/2006/relationships/image" Target="../media/image71.png"/><Relationship Id="rId9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sPHENIX-Collaboration/HFMLTrigger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iki.bnl.gov/eic/index.php/Detector_Design_Requirements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-ad.bnl.gov/esfd/Scheduling_Physicist/Time_Meetings/2012/tm120619/tm120619.htm" TargetMode="External"/><Relationship Id="rId4" Type="http://schemas.openxmlformats.org/officeDocument/2006/relationships/image" Target="../media/image10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6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83.png"/><Relationship Id="rId4" Type="http://schemas.openxmlformats.org/officeDocument/2006/relationships/image" Target="../media/image107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JP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10" Type="http://schemas.openxmlformats.org/officeDocument/2006/relationships/image" Target="../media/image117.emf"/><Relationship Id="rId4" Type="http://schemas.openxmlformats.org/officeDocument/2006/relationships/image" Target="../media/image83.png"/><Relationship Id="rId9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19200"/>
            <a:ext cx="8153400" cy="2332955"/>
          </a:xfrm>
        </p:spPr>
        <p:txBody>
          <a:bodyPr>
            <a:normAutofit/>
          </a:bodyPr>
          <a:lstStyle/>
          <a:p>
            <a:r>
              <a:rPr lang="en-US" sz="5400" dirty="0">
                <a:effectLst>
                  <a:glow rad="101600">
                    <a:schemeClr val="bg1">
                      <a:alpha val="60000"/>
                    </a:schemeClr>
                  </a:glow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Data rates for current EIC Detector concepts </a:t>
            </a:r>
            <a:endParaRPr lang="en-US" sz="4000" dirty="0">
              <a:effectLst>
                <a:glow rad="101600">
                  <a:schemeClr val="bg1">
                    <a:alpha val="60000"/>
                  </a:schemeClr>
                </a:glow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191000"/>
            <a:ext cx="7772400" cy="1524000"/>
          </a:xfrm>
        </p:spPr>
        <p:txBody>
          <a:bodyPr>
            <a:normAutofit/>
          </a:bodyPr>
          <a:lstStyle/>
          <a:p>
            <a:r>
              <a:rPr lang="en-US" sz="3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Jin Huang (BNL)</a:t>
            </a:r>
          </a:p>
          <a:p>
            <a:endParaRPr lang="en-US" sz="3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4C5220-15F1-4898-A401-280A13015C1D}"/>
              </a:ext>
            </a:extLst>
          </p:cNvPr>
          <p:cNvSpPr/>
          <p:nvPr/>
        </p:nvSpPr>
        <p:spPr>
          <a:xfrm>
            <a:off x="76200" y="3657600"/>
            <a:ext cx="838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Outline</a:t>
            </a:r>
            <a:r>
              <a:rPr lang="en-US" sz="1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: ● Uniqueness of EIC ● Data rate estimation ● Comments on DAQ strategy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4DA81-DF7C-47DC-ADB2-D126C3528951}"/>
              </a:ext>
            </a:extLst>
          </p:cNvPr>
          <p:cNvSpPr/>
          <p:nvPr/>
        </p:nvSpPr>
        <p:spPr>
          <a:xfrm>
            <a:off x="457200" y="5638800"/>
            <a:ext cx="8964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Many thanks to the inputs from </a:t>
            </a:r>
            <a:b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Elke </a:t>
            </a: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Aschenauer</a:t>
            </a:r>
            <a: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Kai </a:t>
            </a: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Chen</a:t>
            </a:r>
            <a: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Abhay </a:t>
            </a: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Deshpande</a:t>
            </a:r>
            <a: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Alexander </a:t>
            </a: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Kiselev</a:t>
            </a:r>
            <a: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b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000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Tonko</a:t>
            </a:r>
            <a: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Ljubicic</a:t>
            </a:r>
            <a: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David </a:t>
            </a: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Morrison</a:t>
            </a:r>
            <a: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Christopher </a:t>
            </a: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Pinkenburg</a:t>
            </a:r>
            <a:r>
              <a:rPr lang="en-US" sz="2000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Martin </a:t>
            </a:r>
            <a:r>
              <a:rPr lang="en-US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Purschke</a:t>
            </a:r>
          </a:p>
        </p:txBody>
      </p:sp>
    </p:spTree>
    <p:extLst>
      <p:ext uri="{BB962C8B-B14F-4D97-AF65-F5344CB8AC3E}">
        <p14:creationId xmlns:p14="http://schemas.microsoft.com/office/powerpoint/2010/main" val="2480476564"/>
      </p:ext>
    </p:extLst>
  </p:cSld>
  <p:clrMapOvr>
    <a:masterClrMapping/>
  </p:clrMapOvr>
  <p:transition>
    <p:strips dir="r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3" b="52041"/>
          <a:stretch/>
        </p:blipFill>
        <p:spPr>
          <a:xfrm>
            <a:off x="0" y="2371196"/>
            <a:ext cx="5197797" cy="288660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Full detector “Minimal bias” EIC events in sPHENIX framework: quick first look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854" y="2362201"/>
            <a:ext cx="3936002" cy="31708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1469271"/>
            <a:ext cx="42988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Multiplicity check for all particles</a:t>
            </a:r>
            <a:br>
              <a:rPr lang="en-US" dirty="0"/>
            </a:br>
            <a:r>
              <a:rPr lang="en-US" dirty="0"/>
              <a:t>Minimal bias Pythia6 </a:t>
            </a:r>
            <a:r>
              <a:rPr lang="en-US" dirty="0" err="1"/>
              <a:t>e+p</a:t>
            </a:r>
            <a:r>
              <a:rPr lang="en-US" dirty="0"/>
              <a:t> 20 GeV + 250 GeV</a:t>
            </a:r>
          </a:p>
          <a:p>
            <a:r>
              <a:rPr lang="en-US" dirty="0"/>
              <a:t>53 µb cross section</a:t>
            </a:r>
            <a:endParaRPr lang="en-US" baseline="30000" dirty="0"/>
          </a:p>
        </p:txBody>
      </p:sp>
      <p:sp>
        <p:nvSpPr>
          <p:cNvPr id="10" name="Rectangle 9"/>
          <p:cNvSpPr/>
          <p:nvPr/>
        </p:nvSpPr>
        <p:spPr>
          <a:xfrm>
            <a:off x="5166777" y="1508540"/>
            <a:ext cx="4035079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BNL EIC taskforce studies</a:t>
            </a:r>
            <a:br>
              <a:rPr lang="en-US" dirty="0"/>
            </a:br>
            <a:r>
              <a:rPr lang="en-US" sz="1100" dirty="0">
                <a:hlinkClick r:id="rId5"/>
              </a:rPr>
              <a:t>https://wiki.bnl.gov/eic/index.php/Detector_Design_Requirements</a:t>
            </a:r>
            <a:r>
              <a:rPr lang="en-US" sz="1100" dirty="0"/>
              <a:t>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28322" y="5349460"/>
            <a:ext cx="6919377" cy="7463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/>
            <a:r>
              <a:rPr lang="en-US" sz="1100" dirty="0"/>
              <a:t>Based on BNL EIC task-force eRHIC-pythia6 55ub sample</a:t>
            </a:r>
          </a:p>
          <a:p>
            <a:pPr lvl="1"/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pythia.ep.20x250.1Mevents.RadCor=0.root</a:t>
            </a:r>
            <a:b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CKIN(3)        changed from        0.00000 to        0.00000</a:t>
            </a:r>
          </a:p>
          <a:p>
            <a:pPr lvl="1"/>
            <a:r>
              <a:rPr lang="en-US" sz="1050" dirty="0">
                <a:latin typeface="Courier New" panose="02070309020205020404" pitchFamily="49" charset="0"/>
                <a:cs typeface="Courier New" panose="02070309020205020404" pitchFamily="49" charset="0"/>
              </a:rPr>
              <a:t>CKIN(4)        changed from       -1.00000 to       -1.00000</a:t>
            </a:r>
          </a:p>
        </p:txBody>
      </p:sp>
    </p:spTree>
    <p:extLst>
      <p:ext uri="{BB962C8B-B14F-4D97-AF65-F5344CB8AC3E}">
        <p14:creationId xmlns:p14="http://schemas.microsoft.com/office/powerpoint/2010/main" val="2971568455"/>
      </p:ext>
    </p:extLst>
  </p:cSld>
  <p:clrMapOvr>
    <a:masterClrMapping/>
  </p:clrMapOvr>
  <p:transition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GEANT4</a:t>
            </a:r>
            <a:r>
              <a:rPr lang="en-US" dirty="0"/>
              <a:t>-based detector simulation for DAQ simulation: tracker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03201" y="4765177"/>
            <a:ext cx="27605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16 bit / MAPS hit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76600" y="4800600"/>
            <a:ext cx="2999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3x5 10 bit / TPC hit </a:t>
            </a:r>
            <a:br>
              <a:rPr lang="en-US" dirty="0"/>
            </a:br>
            <a:r>
              <a:rPr lang="en-US" dirty="0"/>
              <a:t>                  + headers (60 bits)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77499" y="5803890"/>
            <a:ext cx="3100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3x5 10 bit / GEM hit </a:t>
            </a:r>
            <a:br>
              <a:rPr lang="en-US" dirty="0"/>
            </a:br>
            <a:r>
              <a:rPr lang="en-US" dirty="0"/>
              <a:t>                   + headers (60 bits)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4C336-A8E3-40CD-BD26-7B6AA6C3C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6319"/>
            <a:ext cx="9144000" cy="27653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D8F9D5-4BA1-46FE-AE4D-E18E1436D978}"/>
              </a:ext>
            </a:extLst>
          </p:cNvPr>
          <p:cNvSpPr/>
          <p:nvPr/>
        </p:nvSpPr>
        <p:spPr>
          <a:xfrm>
            <a:off x="303201" y="5109576"/>
            <a:ext cx="40702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3x10 signal hit / collision → 0.2 Gbps  @10</a:t>
            </a:r>
            <a:r>
              <a:rPr lang="en-US" sz="1200" baseline="30000" dirty="0"/>
              <a:t>34 </a:t>
            </a:r>
            <a:r>
              <a:rPr lang="en-US" sz="1200" dirty="0"/>
              <a:t>cm</a:t>
            </a:r>
            <a:r>
              <a:rPr lang="en-US" sz="1200" baseline="30000" dirty="0"/>
              <a:t>-2</a:t>
            </a:r>
            <a:r>
              <a:rPr lang="en-US" sz="1200" dirty="0"/>
              <a:t>s</a:t>
            </a:r>
            <a:r>
              <a:rPr lang="en-US" sz="1200" baseline="30000" dirty="0"/>
              <a:t>-1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MAPS is vulnerable to beam background see later slides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ALPIDE MAPS noise are low, </a:t>
            </a:r>
            <a:br>
              <a:rPr lang="en-US" sz="1200" dirty="0"/>
            </a:br>
            <a:r>
              <a:rPr lang="en-US" sz="1200" dirty="0"/>
              <a:t>expect 10</a:t>
            </a:r>
            <a:r>
              <a:rPr lang="en-US" sz="1200" baseline="30000" dirty="0"/>
              <a:t>-6</a:t>
            </a:r>
            <a:r>
              <a:rPr lang="en-US" sz="1200" dirty="0"/>
              <a:t> /pixel/strobe, 200M pixel, 3us strobe → ~1Gbps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8A133-58EA-4366-B25A-BB15CDE9F26C}"/>
              </a:ext>
            </a:extLst>
          </p:cNvPr>
          <p:cNvSpPr/>
          <p:nvPr/>
        </p:nvSpPr>
        <p:spPr>
          <a:xfrm>
            <a:off x="457200" y="1554668"/>
            <a:ext cx="6590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Extract mean value/collision that produces </a:t>
            </a:r>
            <a:r>
              <a:rPr lang="en-US" dirty="0">
                <a:solidFill>
                  <a:schemeClr val="accent1"/>
                </a:solidFill>
              </a:rPr>
              <a:t>average signal data rate</a:t>
            </a:r>
            <a:br>
              <a:rPr lang="en-US" dirty="0"/>
            </a:br>
            <a:r>
              <a:rPr lang="en-US" dirty="0"/>
              <a:t>and tails that produce the </a:t>
            </a:r>
            <a:r>
              <a:rPr lang="en-US" dirty="0">
                <a:solidFill>
                  <a:schemeClr val="accent1"/>
                </a:solidFill>
              </a:rPr>
              <a:t>buffer depth and latency requirements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0E8933-7034-4F85-9E8B-DB104301D0CC}"/>
              </a:ext>
            </a:extLst>
          </p:cNvPr>
          <p:cNvSpPr/>
          <p:nvPr/>
        </p:nvSpPr>
        <p:spPr>
          <a:xfrm>
            <a:off x="5334000" y="1322967"/>
            <a:ext cx="37401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sPH-cQCD-2018-001,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hlinkClick r:id="rId4"/>
              </a:rPr>
              <a:t>https://indico.bnl.gov/event/5283/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991300"/>
      </p:ext>
    </p:extLst>
  </p:cSld>
  <p:clrMapOvr>
    <a:masterClrMapping/>
  </p:clrMapOvr>
  <p:transition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GEANT4</a:t>
            </a:r>
            <a:r>
              <a:rPr lang="en-US" dirty="0"/>
              <a:t>-based detector simulation for DAQ simulation: central calorimeters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419581"/>
            <a:ext cx="7675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31x 14 bit / active tower +padding + headers ~ 512 bits / active tower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1B618-CB29-4FEE-9267-2AE5A5217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9992"/>
            <a:ext cx="9144000" cy="1922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01163F-8F19-4BB5-A88B-01E0CEA9A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5620"/>
            <a:ext cx="9144000" cy="19222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01A628-7657-4E9A-A587-9651D6B2EA2E}"/>
              </a:ext>
            </a:extLst>
          </p:cNvPr>
          <p:cNvSpPr/>
          <p:nvPr/>
        </p:nvSpPr>
        <p:spPr>
          <a:xfrm>
            <a:off x="5259887" y="6096000"/>
            <a:ext cx="37401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sPH-cQCD-2018-001,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hlinkClick r:id="rId4"/>
              </a:rPr>
              <a:t>https://indico.bnl.gov/event/5283/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2905692"/>
      </p:ext>
    </p:extLst>
  </p:cSld>
  <p:clrMapOvr>
    <a:masterClrMapping/>
  </p:clrMapOvr>
  <p:transition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GEANT4</a:t>
            </a:r>
            <a:r>
              <a:rPr lang="en-US" dirty="0"/>
              <a:t>-based detector simulation for DAQ simulation: forward calorimeters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419581"/>
            <a:ext cx="7675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31x 14 bit / active tower +padding + headers ~ 512 bits / active tower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0F6B1-BD24-41C7-871D-0F8DCF74D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600"/>
            <a:ext cx="9144000" cy="1922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C08743-ED06-4C5F-A063-451B0B5D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9144000" cy="19222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1B9B6A-717C-430B-B58F-B117A7BB1747}"/>
              </a:ext>
            </a:extLst>
          </p:cNvPr>
          <p:cNvSpPr/>
          <p:nvPr/>
        </p:nvSpPr>
        <p:spPr>
          <a:xfrm>
            <a:off x="5259887" y="6096000"/>
            <a:ext cx="37401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sPH-cQCD-2018-001,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hlinkClick r:id="rId4"/>
              </a:rPr>
              <a:t>https://indico.bnl.gov/event/5283/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7200403"/>
      </p:ext>
    </p:extLst>
  </p:cSld>
  <p:clrMapOvr>
    <a:masterClrMapping/>
  </p:clrMapOvr>
  <p:transition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5752" y="1325288"/>
            <a:ext cx="8534400" cy="2362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Tracker + calorimeter ~ 40 Gbps</a:t>
            </a:r>
          </a:p>
          <a:p>
            <a:r>
              <a:rPr lang="en-US" dirty="0"/>
              <a:t>+ PID detector + 2x for noise ~ 100 Gbps</a:t>
            </a:r>
          </a:p>
          <a:p>
            <a:r>
              <a:rPr lang="en-US" dirty="0"/>
              <a:t>Signal-collision data rate of 100 Gbps seems quite manageable, </a:t>
            </a:r>
          </a:p>
          <a:p>
            <a:pPr lvl="1"/>
            <a:r>
              <a:rPr lang="en-US" dirty="0"/>
              <a:t>&lt; sPHENIX TPC peak disk rate of 200 Gbps (</a:t>
            </a:r>
            <a:r>
              <a:rPr lang="en-US" dirty="0">
                <a:solidFill>
                  <a:schemeClr val="tx2"/>
                </a:solidFill>
              </a:rPr>
              <a:t>See Martin’s talk</a:t>
            </a:r>
            <a:r>
              <a:rPr lang="en-US" dirty="0"/>
              <a:t>)</a:t>
            </a:r>
          </a:p>
          <a:p>
            <a:r>
              <a:rPr lang="en-US" dirty="0"/>
              <a:t>Machine background and noise would be critical in finalizing the total data rate</a:t>
            </a:r>
          </a:p>
          <a:p>
            <a:pPr lvl="1"/>
            <a:r>
              <a:rPr lang="en-US" dirty="0"/>
              <a:t>From on-going EIC/sPHENIX R&amp;D prototyping will show noise level from state-of-art MAPS and SAMPA ASICs, e.g. ALPIDE MAPS noise rate ~ 1 Gbps</a:t>
            </a:r>
          </a:p>
          <a:p>
            <a:pPr lvl="1"/>
            <a:r>
              <a:rPr lang="en-US" dirty="0"/>
              <a:t>Enough FPGA/CPU resource with prevision for noise filtering in EIC online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4333" y="264618"/>
            <a:ext cx="7047067" cy="1143000"/>
          </a:xfrm>
        </p:spPr>
        <p:txBody>
          <a:bodyPr>
            <a:noAutofit/>
          </a:bodyPr>
          <a:lstStyle/>
          <a:p>
            <a:r>
              <a:rPr lang="en-US" sz="3600" dirty="0"/>
              <a:t>EIC preliminary data rate 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B376F-2487-4F37-BD86-75F7B4B62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7A4CD58-2D30-49A3-AEC8-F89B0130F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48" y="3419919"/>
            <a:ext cx="9144000" cy="288782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C50E1-5B48-4709-99C7-F3F847705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504864-50E4-4CE2-BD21-CB9C567D0056}"/>
              </a:ext>
            </a:extLst>
          </p:cNvPr>
          <p:cNvGrpSpPr/>
          <p:nvPr/>
        </p:nvGrpSpPr>
        <p:grpSpPr>
          <a:xfrm>
            <a:off x="5437634" y="5562600"/>
            <a:ext cx="859531" cy="381000"/>
            <a:chOff x="5437634" y="5562600"/>
            <a:chExt cx="859531" cy="381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20CB26-A9FC-4396-BDE7-1384A8F5B87C}"/>
                </a:ext>
              </a:extLst>
            </p:cNvPr>
            <p:cNvCxnSpPr>
              <a:cxnSpLocks/>
            </p:cNvCxnSpPr>
            <p:nvPr/>
          </p:nvCxnSpPr>
          <p:spPr>
            <a:xfrm>
              <a:off x="5600700" y="5777898"/>
              <a:ext cx="53340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DB74FEF-2A53-4030-9BA9-F4B6D227BC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7400" y="5791200"/>
              <a:ext cx="0" cy="15240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1C225FF-563D-4B61-8915-3EBE3465A16C}"/>
                </a:ext>
              </a:extLst>
            </p:cNvPr>
            <p:cNvSpPr/>
            <p:nvPr/>
          </p:nvSpPr>
          <p:spPr>
            <a:xfrm>
              <a:off x="5437634" y="5562600"/>
              <a:ext cx="85953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ysClr val="windowText" lastClr="000000"/>
                  </a:solidFill>
                </a:rPr>
                <a:t>MAPS noise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FD9A91F-25B5-41DB-AA23-0FA8347FE640}"/>
              </a:ext>
            </a:extLst>
          </p:cNvPr>
          <p:cNvSpPr/>
          <p:nvPr/>
        </p:nvSpPr>
        <p:spPr>
          <a:xfrm>
            <a:off x="5059541" y="1159309"/>
            <a:ext cx="37401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sPH-cQCD-2018-001,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hlinkClick r:id="rId4"/>
              </a:rPr>
              <a:t>https://indico.bnl.gov/event/5283/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7172463"/>
      </p:ext>
    </p:extLst>
  </p:cSld>
  <p:clrMapOvr>
    <a:masterClrMapping/>
  </p:clrMapOvr>
  <p:transition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26853F-4C73-419B-8C5C-DC7E899C2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Beam gas estimation for eRHIC detectors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B89B2B-B91E-4304-9749-DB4807F3D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2097488"/>
          </a:xfrm>
        </p:spPr>
        <p:txBody>
          <a:bodyPr>
            <a:normAutofit/>
          </a:bodyPr>
          <a:lstStyle/>
          <a:p>
            <a:r>
              <a:rPr lang="en-US" dirty="0"/>
              <a:t>Assuming flat 10e-9 mbar </a:t>
            </a:r>
            <a:r>
              <a:rPr lang="en-US" dirty="0" err="1"/>
              <a:t>vac</a:t>
            </a:r>
            <a:r>
              <a:rPr lang="en-US" dirty="0"/>
              <a:t> in experimental region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67C59B-144B-47B9-B312-68BF27F3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5E2CD-05FD-4DFC-A591-7402545A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B36DA-151D-4F88-AD51-7A888F37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75561"/>
      </p:ext>
    </p:extLst>
  </p:cSld>
  <p:clrMapOvr>
    <a:masterClrMapping/>
  </p:clrMapOvr>
  <p:transition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01D95-C524-43A2-B423-EAE90DB75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992C4-A47A-4709-BE69-8E448AF2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4499C-C96B-4E5E-BD18-02921EC2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724684-7EA3-4636-848E-F6D0CD6F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Beam-gas interactions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4055BD-493B-4660-95D7-C9E86832EA74}"/>
              </a:ext>
            </a:extLst>
          </p:cNvPr>
          <p:cNvSpPr/>
          <p:nvPr/>
        </p:nvSpPr>
        <p:spPr>
          <a:xfrm>
            <a:off x="1846689" y="5334000"/>
            <a:ext cx="26872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Courtesy: E.C. Aschenauer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eRHIC pre-CDR review</a:t>
            </a:r>
          </a:p>
        </p:txBody>
      </p:sp>
      <p:pic>
        <p:nvPicPr>
          <p:cNvPr id="12" name="table">
            <a:extLst>
              <a:ext uri="{FF2B5EF4-FFF2-40B4-BE49-F238E27FC236}">
                <a16:creationId xmlns:a16="http://schemas.microsoft.com/office/drawing/2014/main" id="{5F36C34B-EA8E-43A6-911B-5EC7CF25D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482759"/>
            <a:ext cx="4258152" cy="337524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E151B0-E13F-4E88-B52D-4F677E3AE602}"/>
              </a:ext>
            </a:extLst>
          </p:cNvPr>
          <p:cNvCxnSpPr>
            <a:cxnSpLocks/>
          </p:cNvCxnSpPr>
          <p:nvPr/>
        </p:nvCxnSpPr>
        <p:spPr>
          <a:xfrm flipH="1" flipV="1">
            <a:off x="4648200" y="2133600"/>
            <a:ext cx="2286000" cy="2514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BE7C2AA-E828-4A12-94B8-708F8B506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5545"/>
            <a:ext cx="8153399" cy="24730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 + p (beam gas) cross section ~ 40 </a:t>
            </a:r>
            <a:r>
              <a:rPr lang="en-US" dirty="0" err="1"/>
              <a:t>mb</a:t>
            </a:r>
            <a:r>
              <a:rPr lang="en-US" dirty="0"/>
              <a:t> @ 250 GeV</a:t>
            </a:r>
          </a:p>
          <a:p>
            <a:r>
              <a:rPr lang="en-US" b="1" dirty="0">
                <a:solidFill>
                  <a:schemeClr val="accent1"/>
                </a:solidFill>
              </a:rPr>
              <a:t>Beam gas interaction rate </a:t>
            </a:r>
            <a:r>
              <a:rPr lang="en-US" dirty="0"/>
              <a:t>= 2.65e10(H</a:t>
            </a:r>
            <a:r>
              <a:rPr lang="en-US" baseline="-25000" dirty="0"/>
              <a:t>2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/10m) * 2(proton/H</a:t>
            </a:r>
            <a:r>
              <a:rPr lang="en-US" baseline="-25000" dirty="0"/>
              <a:t>2</a:t>
            </a:r>
            <a:r>
              <a:rPr lang="en-US" dirty="0"/>
              <a:t>) * 40e-27(40mb→cm</a:t>
            </a:r>
            <a:r>
              <a:rPr lang="en-US" baseline="30000" dirty="0"/>
              <a:t>2</a:t>
            </a:r>
            <a:r>
              <a:rPr lang="en-US" dirty="0"/>
              <a:t>) * 1(A) / 1.6e-19(C/proton) </a:t>
            </a:r>
            <a:br>
              <a:rPr lang="en-US" dirty="0"/>
            </a:br>
            <a:r>
              <a:rPr lang="en-US" dirty="0"/>
              <a:t>= </a:t>
            </a:r>
            <a:r>
              <a:rPr lang="en-US" b="1" dirty="0">
                <a:solidFill>
                  <a:schemeClr val="accent1"/>
                </a:solidFill>
              </a:rPr>
              <a:t>13kHz / 10m beam line &lt; 10% EIC collision rate</a:t>
            </a:r>
          </a:p>
          <a:p>
            <a:r>
              <a:rPr lang="en-US" dirty="0"/>
              <a:t>The following estimation assumes </a:t>
            </a:r>
          </a:p>
          <a:p>
            <a:pPr lvl="1"/>
            <a:r>
              <a:rPr lang="en-US" dirty="0"/>
              <a:t>HERA inspired flat 10e-9 mbar vac in </a:t>
            </a:r>
            <a:br>
              <a:rPr lang="en-US" dirty="0"/>
            </a:br>
            <a:r>
              <a:rPr lang="en-US" dirty="0"/>
              <a:t>experimental region of |z|&lt;450 cm</a:t>
            </a:r>
          </a:p>
          <a:p>
            <a:pPr lvl="1"/>
            <a:r>
              <a:rPr lang="en-US" dirty="0"/>
              <a:t>2M M.B. Pythia-8 beam gas events </a:t>
            </a:r>
            <a:br>
              <a:rPr lang="en-US" dirty="0"/>
            </a:br>
            <a:r>
              <a:rPr lang="en-US" dirty="0"/>
              <a:t>simulated in Geant4 full detector</a:t>
            </a:r>
          </a:p>
        </p:txBody>
      </p:sp>
    </p:spTree>
    <p:extLst>
      <p:ext uri="{BB962C8B-B14F-4D97-AF65-F5344CB8AC3E}">
        <p14:creationId xmlns:p14="http://schemas.microsoft.com/office/powerpoint/2010/main" val="2330023396"/>
      </p:ext>
    </p:extLst>
  </p:cSld>
  <p:clrMapOvr>
    <a:masterClrMapping/>
  </p:clrMapOvr>
  <p:transition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2E2ACDB-93D8-4EE2-A4FD-1772AA16933E}"/>
              </a:ext>
            </a:extLst>
          </p:cNvPr>
          <p:cNvGrpSpPr/>
          <p:nvPr/>
        </p:nvGrpSpPr>
        <p:grpSpPr>
          <a:xfrm>
            <a:off x="2743200" y="2743200"/>
            <a:ext cx="6380123" cy="3289917"/>
            <a:chOff x="2743200" y="2743200"/>
            <a:chExt cx="6380123" cy="32899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B0C323-51BC-4F83-9E9D-EE2F83658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166"/>
            <a:stretch/>
          </p:blipFill>
          <p:spPr>
            <a:xfrm>
              <a:off x="2743200" y="3102231"/>
              <a:ext cx="6380123" cy="293088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30E683B-05FD-4F7F-ADEC-5026F7AA1151}"/>
                </a:ext>
              </a:extLst>
            </p:cNvPr>
            <p:cNvCxnSpPr/>
            <p:nvPr/>
          </p:nvCxnSpPr>
          <p:spPr>
            <a:xfrm flipV="1">
              <a:off x="8045035" y="3567615"/>
              <a:ext cx="0" cy="190500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C07352F3-B2C1-4CBD-A8D4-1BB677C1789D}"/>
                </a:ext>
              </a:extLst>
            </p:cNvPr>
            <p:cNvSpPr/>
            <p:nvPr/>
          </p:nvSpPr>
          <p:spPr>
            <a:xfrm>
              <a:off x="6714407" y="2753443"/>
              <a:ext cx="1066799" cy="443883"/>
            </a:xfrm>
            <a:prstGeom prst="wedgeRoundRectCallout">
              <a:avLst>
                <a:gd name="adj1" fmla="val 72635"/>
                <a:gd name="adj2" fmla="val 131857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</a:t>
              </a:r>
              <a:r>
                <a:rPr lang="en-US" baseline="-25000" dirty="0"/>
                <a:t>cm</a:t>
              </a:r>
              <a:r>
                <a:rPr lang="en-US" dirty="0"/>
                <a:t>~3.1</a:t>
              </a: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D0EE6AB1-9159-4BD3-9182-BA8AA10DC209}"/>
                </a:ext>
              </a:extLst>
            </p:cNvPr>
            <p:cNvSpPr/>
            <p:nvPr/>
          </p:nvSpPr>
          <p:spPr>
            <a:xfrm>
              <a:off x="7866881" y="2743200"/>
              <a:ext cx="1066799" cy="443883"/>
            </a:xfrm>
            <a:prstGeom prst="wedgeRoundRectCallout">
              <a:avLst>
                <a:gd name="adj1" fmla="val 3288"/>
                <a:gd name="adj2" fmla="val 483817"/>
                <a:gd name="adj3" fmla="val 16667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</a:t>
              </a:r>
              <a:r>
                <a:rPr lang="en-US" baseline="-25000" dirty="0"/>
                <a:t>proj.</a:t>
              </a:r>
              <a:r>
                <a:rPr lang="en-US" dirty="0"/>
                <a:t>~6.3</a:t>
              </a:r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BFE4E7-0001-46B6-ACAC-7E7B9EAA3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14142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250 GeV/c proton beam on H</a:t>
            </a:r>
            <a:r>
              <a:rPr lang="en-US" baseline="-25000" dirty="0"/>
              <a:t>2</a:t>
            </a:r>
            <a:r>
              <a:rPr lang="en-US" dirty="0"/>
              <a:t> gas target</a:t>
            </a:r>
          </a:p>
          <a:p>
            <a:r>
              <a:rPr lang="en-US" dirty="0"/>
              <a:t>C.M. rapidity~3.1, sqrt[s] ~ 22 GeV, cross section~40 </a:t>
            </a:r>
            <a:r>
              <a:rPr lang="en-US" dirty="0" err="1"/>
              <a:t>mb</a:t>
            </a:r>
            <a:endParaRPr lang="en-US" dirty="0"/>
          </a:p>
          <a:p>
            <a:r>
              <a:rPr lang="en-US" dirty="0"/>
              <a:t>Lab per-pseudorapidity multiplicity is higher than e+p, </a:t>
            </a:r>
            <a:br>
              <a:rPr lang="en-US" dirty="0"/>
            </a:br>
            <a:r>
              <a:rPr lang="en-US" dirty="0"/>
              <a:t>but </a:t>
            </a:r>
            <a:r>
              <a:rPr lang="en-US" b="1" i="1" dirty="0"/>
              <a:t>not</a:t>
            </a:r>
            <a:r>
              <a:rPr lang="en-US" dirty="0"/>
              <a:t> orders of magnitude higher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7B126-113E-4470-A56B-F4D3A5DE5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3F05A-C531-44C0-A489-6DAE5285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4849-BA98-47E4-8995-AE0E98C4C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D94F529-546A-4ACF-B4B3-C42CD8BDC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gas multiplicity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16F72F-5298-4597-90E0-91685BC04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0" r="51172" b="52041"/>
          <a:stretch/>
        </p:blipFill>
        <p:spPr>
          <a:xfrm>
            <a:off x="-13785" y="3048000"/>
            <a:ext cx="2454597" cy="288660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BA429D-67A5-458C-8D09-6A5CA7F977E0}"/>
              </a:ext>
            </a:extLst>
          </p:cNvPr>
          <p:cNvCxnSpPr/>
          <p:nvPr/>
        </p:nvCxnSpPr>
        <p:spPr>
          <a:xfrm>
            <a:off x="2590800" y="2895600"/>
            <a:ext cx="0" cy="3352800"/>
          </a:xfrm>
          <a:prstGeom prst="line">
            <a:avLst/>
          </a:prstGeom>
          <a:ln w="73025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AC06B8D-A3E6-41E5-98AF-555F89712EA0}"/>
              </a:ext>
            </a:extLst>
          </p:cNvPr>
          <p:cNvSpPr/>
          <p:nvPr/>
        </p:nvSpPr>
        <p:spPr>
          <a:xfrm>
            <a:off x="367065" y="2869945"/>
            <a:ext cx="2071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e+p</a:t>
            </a:r>
            <a:r>
              <a:rPr lang="en-US" dirty="0">
                <a:solidFill>
                  <a:schemeClr val="accent1"/>
                </a:solidFill>
              </a:rPr>
              <a:t>, 20 + 250 GeV/c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6A034D-E31F-4277-AFB4-7B84EB86FA23}"/>
              </a:ext>
            </a:extLst>
          </p:cNvPr>
          <p:cNvSpPr/>
          <p:nvPr/>
        </p:nvSpPr>
        <p:spPr>
          <a:xfrm>
            <a:off x="3084562" y="2869945"/>
            <a:ext cx="270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p+p (beam gas), 250 GeV/c</a:t>
            </a:r>
          </a:p>
        </p:txBody>
      </p:sp>
    </p:spTree>
    <p:extLst>
      <p:ext uri="{BB962C8B-B14F-4D97-AF65-F5344CB8AC3E}">
        <p14:creationId xmlns:p14="http://schemas.microsoft.com/office/powerpoint/2010/main" val="1594030665"/>
      </p:ext>
    </p:extLst>
  </p:cSld>
  <p:clrMapOvr>
    <a:masterClrMapping/>
  </p:clrMapOvr>
  <p:transition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B6D054-CE17-427D-8054-8891231E5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80467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250 GeV proton beam on proton beam gas, sqrt[s] ~ 22 GeV</a:t>
            </a:r>
          </a:p>
          <a:p>
            <a:r>
              <a:rPr lang="en-US" dirty="0"/>
              <a:t>For this illustration, use pythia-8 very-hard interaction event (</a:t>
            </a:r>
            <a:r>
              <a:rPr lang="en-US" dirty="0" err="1"/>
              <a:t>q^hat</a:t>
            </a:r>
            <a:r>
              <a:rPr lang="en-US" dirty="0"/>
              <a:t> &gt; 5 GeV/c)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5762A-5C45-4076-AF2E-E5AF8E88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B5B7D-74E6-4D79-BEE7-9D67F3CA8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6283D-657D-40F2-B4CA-9A3866032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6CE51C8-7300-4391-BDE2-8B32EB8A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gas event in a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F76FC-FA58-4CF1-A166-2D240ECBA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329" y="2105981"/>
            <a:ext cx="6272907" cy="39326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27D5A2-51A8-4FF8-BAB2-1D0A449CFA38}"/>
              </a:ext>
            </a:extLst>
          </p:cNvPr>
          <p:cNvSpPr/>
          <p:nvPr/>
        </p:nvSpPr>
        <p:spPr>
          <a:xfrm>
            <a:off x="1331924" y="2101333"/>
            <a:ext cx="3434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 = +100 cm, 100 MeV suppression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4C5C15C-3A3F-481B-A792-4C0845E6CBD1}"/>
              </a:ext>
            </a:extLst>
          </p:cNvPr>
          <p:cNvSpPr/>
          <p:nvPr/>
        </p:nvSpPr>
        <p:spPr>
          <a:xfrm>
            <a:off x="3541872" y="5810330"/>
            <a:ext cx="2209800" cy="596978"/>
          </a:xfrm>
          <a:prstGeom prst="wedgeRoundRectCallout">
            <a:avLst>
              <a:gd name="adj1" fmla="val 22926"/>
              <a:gd name="adj2" fmla="val -35314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Gas event at z=1 m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F61323F-9C6E-44CC-AA7B-CC2717CA0A17}"/>
              </a:ext>
            </a:extLst>
          </p:cNvPr>
          <p:cNvSpPr/>
          <p:nvPr/>
        </p:nvSpPr>
        <p:spPr>
          <a:xfrm>
            <a:off x="5791200" y="5810011"/>
            <a:ext cx="2209800" cy="597297"/>
          </a:xfrm>
          <a:prstGeom prst="wedgeRoundRectCallout">
            <a:avLst>
              <a:gd name="adj1" fmla="val -27394"/>
              <a:gd name="adj2" fmla="val -35550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Most multiplicity goes to forward </a:t>
            </a:r>
            <a:r>
              <a:rPr lang="en-US" dirty="0" err="1"/>
              <a:t>calo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6731915"/>
      </p:ext>
    </p:extLst>
  </p:cSld>
  <p:clrMapOvr>
    <a:masterClrMapping/>
  </p:clrMapOvr>
  <p:transition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B6D054-CE17-427D-8054-8891231E5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80467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250 GeV proton beam on proton beam gas, sqrt[s] ~ 22 GeV</a:t>
            </a:r>
          </a:p>
          <a:p>
            <a:r>
              <a:rPr lang="en-US" dirty="0"/>
              <a:t>For this illustration, use pythia-8 very-hard interaction event (</a:t>
            </a:r>
            <a:r>
              <a:rPr lang="en-US" dirty="0" err="1"/>
              <a:t>q^hat</a:t>
            </a:r>
            <a:r>
              <a:rPr lang="en-US" dirty="0"/>
              <a:t> &gt; 5 GeV/c)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B5762A-5C45-4076-AF2E-E5AF8E88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B5B7D-74E6-4D79-BEE7-9D67F3CA8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6283D-657D-40F2-B4CA-9A3866032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6CE51C8-7300-4391-BDE2-8B32EB8A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gas event in a detector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D9A686-3C70-473F-BA54-0B1998039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875" y="2133600"/>
            <a:ext cx="6477000" cy="38488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3677AD-D21E-4939-BC60-95BA722C60E6}"/>
              </a:ext>
            </a:extLst>
          </p:cNvPr>
          <p:cNvSpPr/>
          <p:nvPr/>
        </p:nvSpPr>
        <p:spPr>
          <a:xfrm>
            <a:off x="1219200" y="2165023"/>
            <a:ext cx="3389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z = -400 cm</a:t>
            </a:r>
            <a:r>
              <a:rPr lang="en-US" dirty="0">
                <a:solidFill>
                  <a:schemeClr val="bg1"/>
                </a:solidFill>
              </a:rPr>
              <a:t>, 100 MeV suppression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63E5B90-D89B-4843-8FDC-B7BF0E770A60}"/>
              </a:ext>
            </a:extLst>
          </p:cNvPr>
          <p:cNvSpPr/>
          <p:nvPr/>
        </p:nvSpPr>
        <p:spPr>
          <a:xfrm>
            <a:off x="304800" y="5877760"/>
            <a:ext cx="2209800" cy="596978"/>
          </a:xfrm>
          <a:prstGeom prst="wedgeRoundRectCallout">
            <a:avLst>
              <a:gd name="adj1" fmla="val 53701"/>
              <a:gd name="adj2" fmla="val -32389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Gas event at z=-4 m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C523A0F-E8B4-45F4-A7F8-4191C4DB00AB}"/>
              </a:ext>
            </a:extLst>
          </p:cNvPr>
          <p:cNvSpPr/>
          <p:nvPr/>
        </p:nvSpPr>
        <p:spPr>
          <a:xfrm>
            <a:off x="2554128" y="5877441"/>
            <a:ext cx="2209800" cy="597297"/>
          </a:xfrm>
          <a:prstGeom prst="wedgeRoundRectCallout">
            <a:avLst>
              <a:gd name="adj1" fmla="val 2341"/>
              <a:gd name="adj2" fmla="val -27549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Shower starts in e-going calorimeter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7EC0B2C-9764-4C69-AFA6-94D154FAD090}"/>
              </a:ext>
            </a:extLst>
          </p:cNvPr>
          <p:cNvSpPr/>
          <p:nvPr/>
        </p:nvSpPr>
        <p:spPr>
          <a:xfrm>
            <a:off x="4805500" y="5893854"/>
            <a:ext cx="2890700" cy="597297"/>
          </a:xfrm>
          <a:prstGeom prst="wedgeRoundRectCallout">
            <a:avLst>
              <a:gd name="adj1" fmla="val -46687"/>
              <a:gd name="adj2" fmla="val -30088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Induce multiplicity </a:t>
            </a:r>
            <a:r>
              <a:rPr lang="en-US"/>
              <a:t>in trackers and forward </a:t>
            </a:r>
            <a:r>
              <a:rPr lang="en-US" dirty="0" err="1"/>
              <a:t>calo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310149"/>
      </p:ext>
    </p:extLst>
  </p:cSld>
  <p:clrMapOvr>
    <a:masterClrMapping/>
  </p:clrMapOvr>
  <p:transition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34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B6B621-43CB-4BEB-A9BF-73BA4F55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C8B446-5EB3-43ED-BEBC-3751C045B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CD54F-E748-4A36-9C80-F45D288A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21EAF39-8FC5-174F-A2BB-A1D766E5E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398292"/>
            <a:ext cx="8915400" cy="3459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60F287-5430-40F9-8D0A-1EAAFA056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-799497"/>
            <a:ext cx="9317588" cy="4609497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3F09C16-0C00-473E-B2EF-A361D59A96C3}"/>
              </a:ext>
            </a:extLst>
          </p:cNvPr>
          <p:cNvSpPr txBox="1">
            <a:spLocks/>
          </p:cNvSpPr>
          <p:nvPr/>
        </p:nvSpPr>
        <p:spPr>
          <a:xfrm>
            <a:off x="417672" y="1292512"/>
            <a:ext cx="8229600" cy="1903373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>
                <a:solidFill>
                  <a:schemeClr val="bg1"/>
                </a:solidFill>
                <a:effectLst/>
              </a:rPr>
              <a:t>EIC: Electron ion collider</a:t>
            </a:r>
            <a:br>
              <a:rPr lang="en-US" dirty="0">
                <a:solidFill>
                  <a:schemeClr val="bg1"/>
                </a:solidFill>
                <a:effectLst/>
              </a:rPr>
            </a:br>
            <a:endParaRPr lang="en-US" dirty="0">
              <a:solidFill>
                <a:schemeClr val="bg1"/>
              </a:solidFill>
              <a:effectLst/>
            </a:endParaRPr>
          </a:p>
          <a:p>
            <a:r>
              <a:rPr lang="en-US" dirty="0">
                <a:solidFill>
                  <a:schemeClr val="bg1"/>
                </a:solidFill>
                <a:effectLst/>
              </a:rPr>
              <a:t>Precisely image gluons in nucleons and nuclei, explore QCD frontier of ultra-dense gluon fields, reveal origins of nucleon spin</a:t>
            </a:r>
          </a:p>
          <a:p>
            <a:endParaRPr lang="en-US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27C919-B8FD-44AA-A4E5-74F5773C15D2}"/>
              </a:ext>
            </a:extLst>
          </p:cNvPr>
          <p:cNvCxnSpPr/>
          <p:nvPr/>
        </p:nvCxnSpPr>
        <p:spPr>
          <a:xfrm>
            <a:off x="0" y="3398292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506712"/>
      </p:ext>
    </p:extLst>
  </p:cSld>
  <p:clrMapOvr>
    <a:masterClrMapping/>
  </p:clrMapOvr>
  <p:transition>
    <p:strips dir="r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50DE27B-3929-44C4-9E99-3DDBC05CD609}"/>
              </a:ext>
            </a:extLst>
          </p:cNvPr>
          <p:cNvGrpSpPr/>
          <p:nvPr/>
        </p:nvGrpSpPr>
        <p:grpSpPr>
          <a:xfrm>
            <a:off x="1219200" y="2362200"/>
            <a:ext cx="6019800" cy="2333502"/>
            <a:chOff x="1219200" y="2120115"/>
            <a:chExt cx="6019800" cy="233350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AB7526-C652-4AF9-93DA-5CE5E8840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166" b="51581"/>
            <a:stretch/>
          </p:blipFill>
          <p:spPr>
            <a:xfrm>
              <a:off x="1219200" y="2120115"/>
              <a:ext cx="6019800" cy="2333502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6D73C25-2919-407D-AAFA-797802CEECE3}"/>
                </a:ext>
              </a:extLst>
            </p:cNvPr>
            <p:cNvSpPr/>
            <p:nvPr/>
          </p:nvSpPr>
          <p:spPr>
            <a:xfrm>
              <a:off x="2209800" y="2297668"/>
              <a:ext cx="12902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TPC volume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317595-2274-4C66-8F94-07822D26A858}"/>
                </a:ext>
              </a:extLst>
            </p:cNvPr>
            <p:cNvSpPr/>
            <p:nvPr/>
          </p:nvSpPr>
          <p:spPr>
            <a:xfrm>
              <a:off x="4989013" y="2297668"/>
              <a:ext cx="20213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Last h-going tracker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17E42B1-6A57-46EA-A390-443AFF6F99C0}"/>
                </a:ext>
              </a:extLst>
            </p:cNvPr>
            <p:cNvCxnSpPr/>
            <p:nvPr/>
          </p:nvCxnSpPr>
          <p:spPr>
            <a:xfrm>
              <a:off x="6553200" y="2721373"/>
              <a:ext cx="0" cy="114300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E58C64F-8A1E-4EB0-A3D0-846FDD208CAC}"/>
                </a:ext>
              </a:extLst>
            </p:cNvPr>
            <p:cNvCxnSpPr/>
            <p:nvPr/>
          </p:nvCxnSpPr>
          <p:spPr>
            <a:xfrm>
              <a:off x="2572420" y="2721373"/>
              <a:ext cx="0" cy="114300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257A4EA-123A-4F81-A1E7-9DEFF386F508}"/>
                </a:ext>
              </a:extLst>
            </p:cNvPr>
            <p:cNvCxnSpPr/>
            <p:nvPr/>
          </p:nvCxnSpPr>
          <p:spPr>
            <a:xfrm>
              <a:off x="3069443" y="2721373"/>
              <a:ext cx="0" cy="1143000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D300C20-5379-4FC2-B7DF-D35300969F28}"/>
                </a:ext>
              </a:extLst>
            </p:cNvPr>
            <p:cNvCxnSpPr/>
            <p:nvPr/>
          </p:nvCxnSpPr>
          <p:spPr>
            <a:xfrm>
              <a:off x="2586206" y="2726352"/>
              <a:ext cx="4786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210E78A-51B4-42B8-B554-F0D5FE60D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311" y="4643606"/>
            <a:ext cx="3396689" cy="212946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059515-1D3A-4878-9217-D3CC0E557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5695"/>
            <a:ext cx="8229600" cy="74550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Average active hit for each beam gas vertex bin</a:t>
            </a:r>
          </a:p>
          <a:p>
            <a:r>
              <a:rPr lang="en-US" dirty="0"/>
              <a:t>250 GeV proton beam on proton beam gas, Pythia-8 M.B.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7E651-5288-48C4-BF62-A9F69BDB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BB8473-2CE4-4325-BA38-CD572F46D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CE115-B9D0-4323-8BA8-B2F2DCC05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3FD1AD-EB72-4B86-AB79-928DEABC6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gas vertex sensitivity - tracker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A54270-9BE7-4495-8660-202460C96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07" y="4647638"/>
            <a:ext cx="3576788" cy="21254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ED5D07-5887-48B6-8FE5-0690F718DADB}"/>
              </a:ext>
            </a:extLst>
          </p:cNvPr>
          <p:cNvSpPr/>
          <p:nvPr/>
        </p:nvSpPr>
        <p:spPr>
          <a:xfrm>
            <a:off x="846166" y="4675974"/>
            <a:ext cx="1744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z = -400 cm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6F8B9D-2FD0-43C8-A20F-951A756A228D}"/>
              </a:ext>
            </a:extLst>
          </p:cNvPr>
          <p:cNvSpPr/>
          <p:nvPr/>
        </p:nvSpPr>
        <p:spPr>
          <a:xfrm>
            <a:off x="4648200" y="4628525"/>
            <a:ext cx="1871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z = +1 00 cm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698D4867-02FB-46A9-B1FC-19DA7FEB5464}"/>
              </a:ext>
            </a:extLst>
          </p:cNvPr>
          <p:cNvSpPr/>
          <p:nvPr/>
        </p:nvSpPr>
        <p:spPr>
          <a:xfrm>
            <a:off x="76200" y="3689674"/>
            <a:ext cx="1360968" cy="882326"/>
          </a:xfrm>
          <a:prstGeom prst="wedgeRoundRectCallout">
            <a:avLst>
              <a:gd name="adj1" fmla="val 97414"/>
              <a:gd name="adj2" fmla="val -9830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Showers in </a:t>
            </a:r>
            <a:br>
              <a:rPr lang="en-US" dirty="0"/>
            </a:br>
            <a:r>
              <a:rPr lang="en-US" dirty="0"/>
              <a:t>e-going calorimeter</a:t>
            </a:r>
          </a:p>
        </p:txBody>
      </p:sp>
    </p:spTree>
    <p:extLst>
      <p:ext uri="{BB962C8B-B14F-4D97-AF65-F5344CB8AC3E}">
        <p14:creationId xmlns:p14="http://schemas.microsoft.com/office/powerpoint/2010/main" val="2509278243"/>
      </p:ext>
    </p:extLst>
  </p:cSld>
  <p:clrMapOvr>
    <a:masterClrMapping/>
  </p:clrMapOvr>
  <p:transition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7E897C1-675B-4EAB-93A9-2D122FAE6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17"/>
          <a:stretch/>
        </p:blipFill>
        <p:spPr>
          <a:xfrm>
            <a:off x="0" y="2353908"/>
            <a:ext cx="9144000" cy="24474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10E78A-51B4-42B8-B554-F0D5FE60D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311" y="4643606"/>
            <a:ext cx="3396689" cy="212946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059515-1D3A-4878-9217-D3CC0E557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8801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Average active hit for each beam gas vertex bin</a:t>
            </a:r>
          </a:p>
          <a:p>
            <a:r>
              <a:rPr lang="en-US" dirty="0"/>
              <a:t>250 GeV proton beam on proton beam gas, Pythia-8 M.B.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87E651-5288-48C4-BF62-A9F69BDB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BB8473-2CE4-4325-BA38-CD572F46D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CE115-B9D0-4323-8BA8-B2F2DCC05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3FD1AD-EB72-4B86-AB79-928DEABC6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gas vertex sensitivity – </a:t>
            </a:r>
            <a:r>
              <a:rPr lang="en-US" dirty="0" err="1"/>
              <a:t>calo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A54270-9BE7-4495-8660-202460C96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07" y="4647638"/>
            <a:ext cx="3576788" cy="21254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ED5D07-5887-48B6-8FE5-0690F718DADB}"/>
              </a:ext>
            </a:extLst>
          </p:cNvPr>
          <p:cNvSpPr/>
          <p:nvPr/>
        </p:nvSpPr>
        <p:spPr>
          <a:xfrm>
            <a:off x="846166" y="4675974"/>
            <a:ext cx="1744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z = -400 cm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6F8B9D-2FD0-43C8-A20F-951A756A228D}"/>
              </a:ext>
            </a:extLst>
          </p:cNvPr>
          <p:cNvSpPr/>
          <p:nvPr/>
        </p:nvSpPr>
        <p:spPr>
          <a:xfrm>
            <a:off x="4648200" y="4628525"/>
            <a:ext cx="1871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z = +1 00 cm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70E978-DF5F-45A9-9DEA-D780E2B9ED07}"/>
              </a:ext>
            </a:extLst>
          </p:cNvPr>
          <p:cNvSpPr/>
          <p:nvPr/>
        </p:nvSpPr>
        <p:spPr>
          <a:xfrm>
            <a:off x="1219200" y="2526268"/>
            <a:ext cx="1532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e-going EMCal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A762AD-C364-46AC-87EF-C4C9A2A6296D}"/>
              </a:ext>
            </a:extLst>
          </p:cNvPr>
          <p:cNvSpPr/>
          <p:nvPr/>
        </p:nvSpPr>
        <p:spPr>
          <a:xfrm>
            <a:off x="3962400" y="2514600"/>
            <a:ext cx="18498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Barrel EMCal</a:t>
            </a:r>
          </a:p>
          <a:p>
            <a:r>
              <a:rPr lang="en-US" dirty="0">
                <a:solidFill>
                  <a:schemeClr val="accent1"/>
                </a:solidFill>
              </a:rPr>
              <a:t>(very low activity)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3D53E1-E573-47EF-B7B2-4FC19B7F7B81}"/>
              </a:ext>
            </a:extLst>
          </p:cNvPr>
          <p:cNvSpPr/>
          <p:nvPr/>
        </p:nvSpPr>
        <p:spPr>
          <a:xfrm>
            <a:off x="7467600" y="2514600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h-going EMCal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2309F2-D372-48BB-A2DE-CE6AD123F65B}"/>
              </a:ext>
            </a:extLst>
          </p:cNvPr>
          <p:cNvCxnSpPr/>
          <p:nvPr/>
        </p:nvCxnSpPr>
        <p:spPr>
          <a:xfrm>
            <a:off x="1219200" y="2971800"/>
            <a:ext cx="0" cy="114300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816818-2BBA-4D1B-8007-BF81EF9B649E}"/>
              </a:ext>
            </a:extLst>
          </p:cNvPr>
          <p:cNvCxnSpPr/>
          <p:nvPr/>
        </p:nvCxnSpPr>
        <p:spPr>
          <a:xfrm>
            <a:off x="8534400" y="3048000"/>
            <a:ext cx="0" cy="114300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857726"/>
      </p:ext>
    </p:extLst>
  </p:cSld>
  <p:clrMapOvr>
    <a:masterClrMapping/>
  </p:clrMapOvr>
  <p:transition>
    <p:strips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GEANT4</a:t>
            </a:r>
            <a:r>
              <a:rPr lang="en-US" dirty="0"/>
              <a:t>-based detector simulation: beam gas event on tracker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03201" y="4765177"/>
            <a:ext cx="2589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</a:t>
            </a:r>
          </a:p>
          <a:p>
            <a:r>
              <a:rPr lang="en-US" dirty="0"/>
              <a:t>3 pixel x 16 bit / MAPS hit</a:t>
            </a:r>
          </a:p>
        </p:txBody>
      </p:sp>
      <p:sp>
        <p:nvSpPr>
          <p:cNvPr id="9" name="Rectangle 8"/>
          <p:cNvSpPr/>
          <p:nvPr/>
        </p:nvSpPr>
        <p:spPr>
          <a:xfrm>
            <a:off x="3276600" y="4791670"/>
            <a:ext cx="33528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</a:t>
            </a:r>
            <a:br>
              <a:rPr lang="en-US" dirty="0"/>
            </a:br>
            <a:r>
              <a:rPr lang="en-US" dirty="0"/>
              <a:t>3 (strip) x5(time)x 10 bit / TPC hit </a:t>
            </a:r>
            <a:br>
              <a:rPr lang="en-US" dirty="0"/>
            </a:br>
            <a:r>
              <a:rPr lang="en-US" dirty="0"/>
              <a:t>+ headers (60 bits)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5000" y="5637907"/>
            <a:ext cx="34538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</a:t>
            </a:r>
          </a:p>
          <a:p>
            <a:r>
              <a:rPr lang="en-US" dirty="0"/>
              <a:t>3 (strip) x5(time)x 10 bit / GEM hit </a:t>
            </a:r>
            <a:br>
              <a:rPr lang="en-US" dirty="0"/>
            </a:br>
            <a:r>
              <a:rPr lang="en-US" dirty="0"/>
              <a:t>                   + headers (60 bits)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14C336-A8E3-40CD-BD26-7B6AA6C3C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46319"/>
            <a:ext cx="9143998" cy="27653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E8A133-58EA-4366-B25A-BB15CDE9F26C}"/>
              </a:ext>
            </a:extLst>
          </p:cNvPr>
          <p:cNvSpPr/>
          <p:nvPr/>
        </p:nvSpPr>
        <p:spPr>
          <a:xfrm>
            <a:off x="358923" y="1690544"/>
            <a:ext cx="8778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Extract mean value/collision (signal data rate) and tails (relates to buffer depth requirement)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7CB0A95-E54A-48B2-903C-3B4016025D3A}"/>
              </a:ext>
            </a:extLst>
          </p:cNvPr>
          <p:cNvSpPr/>
          <p:nvPr/>
        </p:nvSpPr>
        <p:spPr>
          <a:xfrm>
            <a:off x="1219200" y="3048000"/>
            <a:ext cx="1972393" cy="599357"/>
          </a:xfrm>
          <a:prstGeom prst="wedgeRoundRectCallout">
            <a:avLst>
              <a:gd name="adj1" fmla="val 57026"/>
              <a:gd name="adj2" fmla="val 13415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Very long tails to 1000 hits at P=10</a:t>
            </a:r>
            <a:r>
              <a:rPr lang="en-US" baseline="30000" dirty="0"/>
              <a:t>-6</a:t>
            </a:r>
          </a:p>
        </p:txBody>
      </p:sp>
    </p:spTree>
    <p:extLst>
      <p:ext uri="{BB962C8B-B14F-4D97-AF65-F5344CB8AC3E}">
        <p14:creationId xmlns:p14="http://schemas.microsoft.com/office/powerpoint/2010/main" val="2353297754"/>
      </p:ext>
    </p:extLst>
  </p:cSld>
  <p:clrMapOvr>
    <a:masterClrMapping/>
  </p:clrMapOvr>
  <p:transition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GEANT4</a:t>
            </a:r>
            <a:r>
              <a:rPr lang="en-US" dirty="0"/>
              <a:t>-based detector simulation: beam gas event on central calorimeters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419581"/>
            <a:ext cx="7675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31x 14 bit / active tower +padding + headers ~ 512 bits / active tower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01B618-CB29-4FEE-9267-2AE5A5217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89992"/>
            <a:ext cx="9143997" cy="1922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01163F-8F19-4BB5-A88B-01E0CEA9A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25620"/>
            <a:ext cx="9143997" cy="192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64177"/>
      </p:ext>
    </p:extLst>
  </p:cSld>
  <p:clrMapOvr>
    <a:masterClrMapping/>
  </p:clrMapOvr>
  <p:transition>
    <p:strips dir="r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GEANT4</a:t>
            </a:r>
            <a:r>
              <a:rPr lang="en-US" dirty="0"/>
              <a:t>-based detector simulation: beam gas event on forward calorimeters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419581"/>
            <a:ext cx="7675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Raw data: 31x 14 bit / active tower +padding + headers ~ 512 bits / active tower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0F6B1-BD24-41C7-871D-0F8DCF74D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038600"/>
            <a:ext cx="9143997" cy="1922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C08743-ED06-4C5F-A063-451B0B5D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057400"/>
            <a:ext cx="9143997" cy="192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97147"/>
      </p:ext>
    </p:extLst>
  </p:cSld>
  <p:clrMapOvr>
    <a:masterClrMapping/>
  </p:clrMapOvr>
  <p:transition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784595-45A6-49AF-B987-0C6F5BC69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2633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Very similar rate distribution among subsystems when compared with EIC collisions</a:t>
            </a:r>
          </a:p>
          <a:p>
            <a:r>
              <a:rPr lang="en-US" dirty="0"/>
              <a:t>With an assumed vacuum profile (10</a:t>
            </a:r>
            <a:r>
              <a:rPr lang="en-US" baseline="30000" dirty="0"/>
              <a:t>-9</a:t>
            </a:r>
            <a:r>
              <a:rPr lang="en-US" dirty="0"/>
              <a:t> mbar flat within experiment region): </a:t>
            </a:r>
          </a:p>
          <a:p>
            <a:pPr lvl="1"/>
            <a:r>
              <a:rPr lang="en-US" dirty="0"/>
              <a:t>Overall ~ 1 Gbps @ 12kHz beam gas at 10</a:t>
            </a:r>
            <a:r>
              <a:rPr lang="en-US" baseline="30000" dirty="0"/>
              <a:t>-9</a:t>
            </a:r>
            <a:r>
              <a:rPr lang="en-US" dirty="0"/>
              <a:t> mbar in |z|&lt;450 cm (detector region) </a:t>
            </a:r>
          </a:p>
          <a:p>
            <a:pPr lvl="1"/>
            <a:r>
              <a:rPr lang="en-US" dirty="0"/>
              <a:t>&lt;&lt; EIC collision signal data rate</a:t>
            </a:r>
          </a:p>
          <a:p>
            <a:r>
              <a:rPr lang="en-US" dirty="0"/>
              <a:t>Further investigation needed:</a:t>
            </a:r>
          </a:p>
          <a:p>
            <a:pPr lvl="1"/>
            <a:r>
              <a:rPr lang="en-US" dirty="0"/>
              <a:t>In the experimental region : Dynamic vac profile</a:t>
            </a:r>
          </a:p>
          <a:p>
            <a:pPr lvl="1"/>
            <a:r>
              <a:rPr lang="en-US" dirty="0"/>
              <a:t>Beyond experiment region: beam gas profile, possible passive shielding and active veto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68196-1FFE-447F-9C4B-E1DED9464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3183-3D31-464B-9A6D-602DDA80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2044A-A749-47E6-88E6-F3681825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607003F-5B9E-4551-8A13-C53EE93F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Rate summary for beam gas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0B287B-5877-49B1-A15D-1ED1C1008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48" y="3581400"/>
            <a:ext cx="9144000" cy="28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5669"/>
      </p:ext>
    </p:extLst>
  </p:cSld>
  <p:clrMapOvr>
    <a:masterClrMapping/>
  </p:clrMapOvr>
  <p:transition>
    <p:strips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784595-45A6-49AF-B987-0C6F5BC69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194767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Total ~ 100 Gbps @ 10</a:t>
            </a:r>
            <a:r>
              <a:rPr lang="en-US" baseline="30000" dirty="0"/>
              <a:t>32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endParaRPr lang="en-US" dirty="0"/>
          </a:p>
          <a:p>
            <a:pPr lvl="1"/>
            <a:r>
              <a:rPr lang="en-US" dirty="0"/>
              <a:t> &lt; sPHENIX peak disk rate</a:t>
            </a:r>
          </a:p>
          <a:p>
            <a:pPr lvl="1"/>
            <a:r>
              <a:rPr lang="en-US" dirty="0"/>
              <a:t>Beam gas data rate &lt;&lt; collision data rate</a:t>
            </a:r>
          </a:p>
          <a:p>
            <a:r>
              <a:rPr lang="en-US" dirty="0"/>
              <a:t>Further to be evaluated with more concrete detector and  accelerator development: </a:t>
            </a:r>
            <a:br>
              <a:rPr lang="en-US" dirty="0"/>
            </a:br>
            <a:r>
              <a:rPr lang="en-US" dirty="0"/>
              <a:t>Beam gas profile, synchrotron radiation, detector noise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68196-1FFE-447F-9C4B-E1DED9464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3183-3D31-464B-9A6D-602DDA80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2044A-A749-47E6-88E6-F36818257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607003F-5B9E-4551-8A13-C53EE93F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Rate summary</a:t>
            </a:r>
            <a:br>
              <a:rPr lang="en-US" dirty="0"/>
            </a:br>
            <a:r>
              <a:rPr lang="en-US" dirty="0"/>
              <a:t>Sum collision + beam gas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3F8499-C65D-4237-9869-FF5F4711087C}"/>
              </a:ext>
            </a:extLst>
          </p:cNvPr>
          <p:cNvGrpSpPr/>
          <p:nvPr/>
        </p:nvGrpSpPr>
        <p:grpSpPr>
          <a:xfrm>
            <a:off x="0" y="3358316"/>
            <a:ext cx="9144000" cy="2813884"/>
            <a:chOff x="0" y="3769478"/>
            <a:chExt cx="9144000" cy="28138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634FF8-18A0-4C2F-B4A5-9F8021B3E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769478"/>
              <a:ext cx="9144000" cy="281388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E00F80B-AF25-46DF-B0AD-096751931C45}"/>
                </a:ext>
              </a:extLst>
            </p:cNvPr>
            <p:cNvGrpSpPr/>
            <p:nvPr/>
          </p:nvGrpSpPr>
          <p:grpSpPr>
            <a:xfrm>
              <a:off x="5437634" y="5864552"/>
              <a:ext cx="859531" cy="383848"/>
              <a:chOff x="5437634" y="5483552"/>
              <a:chExt cx="859531" cy="383848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AA0ACBE-0A9B-4AA4-A246-E703C41FA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0700" y="5698850"/>
                <a:ext cx="533400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632D2DD-42B0-4FE0-9F55-A43521ACD9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67400" y="5668962"/>
                <a:ext cx="0" cy="19843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8AC70DB-F086-411C-8D11-EB3904C3927E}"/>
                  </a:ext>
                </a:extLst>
              </p:cNvPr>
              <p:cNvSpPr/>
              <p:nvPr/>
            </p:nvSpPr>
            <p:spPr>
              <a:xfrm>
                <a:off x="5437634" y="5483552"/>
                <a:ext cx="8595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dirty="0">
                    <a:solidFill>
                      <a:sysClr val="windowText" lastClr="000000"/>
                    </a:solidFill>
                  </a:rPr>
                  <a:t>MAPS noise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56207826"/>
      </p:ext>
    </p:extLst>
  </p:cSld>
  <p:clrMapOvr>
    <a:masterClrMapping/>
  </p:clrMapOvr>
  <p:transition>
    <p:strips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AB409E-BF9C-40EA-A1D3-45CA16C62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48435"/>
            <a:ext cx="8229600" cy="3352165"/>
          </a:xfrm>
        </p:spPr>
        <p:txBody>
          <a:bodyPr>
            <a:normAutofit/>
          </a:bodyPr>
          <a:lstStyle/>
          <a:p>
            <a:r>
              <a:rPr lang="en-US" sz="1800" dirty="0"/>
              <a:t>Highly spatial and/or time segmented detectors would induce higher event size</a:t>
            </a:r>
          </a:p>
          <a:p>
            <a:r>
              <a:rPr lang="en-US" sz="1800" dirty="0"/>
              <a:t>TOPSIDE would use pixelated calorimeter and produce x O(100-1000) calorimeter data rate depending on segmentation and digitizer assumptions</a:t>
            </a:r>
          </a:p>
          <a:p>
            <a:r>
              <a:rPr lang="en-US" sz="1800" dirty="0"/>
              <a:t>TOPSIDE propose to use LGAD tracker</a:t>
            </a:r>
          </a:p>
          <a:p>
            <a:pPr lvl="1"/>
            <a:r>
              <a:rPr lang="en-US" sz="1400" dirty="0"/>
              <a:t>Low Gain Amplifying Detectors (LGAD) + MAPS to enhance charge collection and timing</a:t>
            </a:r>
          </a:p>
          <a:p>
            <a:pPr lvl="1"/>
            <a:r>
              <a:rPr lang="en-US" sz="1400" dirty="0"/>
              <a:t>The signal data rate would not change in the leading order (e.g. 3-hit x 16bit/cluster)</a:t>
            </a:r>
          </a:p>
          <a:p>
            <a:pPr lvl="1"/>
            <a:r>
              <a:rPr lang="en-US" sz="1400" dirty="0"/>
              <a:t>Depending on LGAD R&amp;D, the noise rate could be higher (i.e. higher noise/pixel, shorter integration) </a:t>
            </a:r>
          </a:p>
          <a:p>
            <a:r>
              <a:rPr lang="en-US" sz="1800" dirty="0"/>
              <a:t>TOPSIDE may start with full streaming at 10</a:t>
            </a:r>
            <a:r>
              <a:rPr lang="en-US" sz="1800" baseline="30000" dirty="0"/>
              <a:t>33</a:t>
            </a:r>
            <a:r>
              <a:rPr lang="en-US" sz="1800" dirty="0"/>
              <a:t> cm</a:t>
            </a:r>
            <a:r>
              <a:rPr lang="en-US" sz="1800" baseline="30000" dirty="0"/>
              <a:t>-2</a:t>
            </a:r>
            <a:r>
              <a:rPr lang="en-US" sz="1800" dirty="0"/>
              <a:t> s</a:t>
            </a:r>
            <a:r>
              <a:rPr lang="en-US" sz="1800" baseline="30000" dirty="0"/>
              <a:t>-1</a:t>
            </a:r>
            <a:r>
              <a:rPr lang="en-US" sz="1800" dirty="0"/>
              <a:t>. </a:t>
            </a:r>
          </a:p>
          <a:p>
            <a:r>
              <a:rPr lang="en-US" sz="1800" dirty="0"/>
              <a:t>However, assuming same data log rate (say 100Gbps), at full EIC </a:t>
            </a:r>
            <a:r>
              <a:rPr lang="en-US" sz="1800" dirty="0" err="1"/>
              <a:t>lumi</a:t>
            </a:r>
            <a:r>
              <a:rPr lang="en-US" sz="1800" dirty="0"/>
              <a:t> it may require global triggering to record a subset of collisions and/or real-time feature building (e.g. cluster fitting/tracking, </a:t>
            </a:r>
            <a:r>
              <a:rPr lang="en-US" sz="1800" dirty="0">
                <a:solidFill>
                  <a:schemeClr val="tx2"/>
                </a:solidFill>
              </a:rPr>
              <a:t>See talk JD/TU/SY</a:t>
            </a:r>
            <a:r>
              <a:rPr lang="en-US" sz="1800" dirty="0"/>
              <a:t>).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6D25E1-D994-4722-A89E-F13218C652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407944"/>
            <a:ext cx="2094072" cy="365760"/>
          </a:xfrm>
        </p:spPr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2B309-427E-41EB-90FF-6A57880A4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5801" y="6407944"/>
            <a:ext cx="2057400" cy="365125"/>
          </a:xfrm>
        </p:spPr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B7109-751A-4CB4-9181-CCCFF21A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</p:spPr>
        <p:txBody>
          <a:bodyPr/>
          <a:lstStyle/>
          <a:p>
            <a:fld id="{EDE73889-8752-428C-A11C-8679396BAC9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1FA611D-FD01-478E-BB13-DEED223B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Highly segmented detectors/ </a:t>
            </a:r>
            <a:r>
              <a:rPr lang="en-US" dirty="0" err="1"/>
              <a:t>TOPsiDE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ACD9002-0A02-4927-AA9C-15ECEA5B9D5E}"/>
              </a:ext>
            </a:extLst>
          </p:cNvPr>
          <p:cNvGrpSpPr/>
          <p:nvPr/>
        </p:nvGrpSpPr>
        <p:grpSpPr>
          <a:xfrm>
            <a:off x="1143000" y="4648200"/>
            <a:ext cx="7180968" cy="2209800"/>
            <a:chOff x="0" y="4044116"/>
            <a:chExt cx="9144000" cy="281388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79D4838-3C39-4A70-9845-06FACA881922}"/>
                </a:ext>
              </a:extLst>
            </p:cNvPr>
            <p:cNvGrpSpPr/>
            <p:nvPr/>
          </p:nvGrpSpPr>
          <p:grpSpPr>
            <a:xfrm>
              <a:off x="0" y="4044116"/>
              <a:ext cx="9144000" cy="2813884"/>
              <a:chOff x="0" y="3769478"/>
              <a:chExt cx="9144000" cy="281388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DB6E2DB-1B25-4F38-A3A7-B2800F3C4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3769478"/>
                <a:ext cx="9144000" cy="2813884"/>
              </a:xfrm>
              <a:prstGeom prst="rect">
                <a:avLst/>
              </a:prstGeom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4E3A9F7-466A-4ADD-9F0C-EB416F654305}"/>
                  </a:ext>
                </a:extLst>
              </p:cNvPr>
              <p:cNvGrpSpPr/>
              <p:nvPr/>
            </p:nvGrpSpPr>
            <p:grpSpPr>
              <a:xfrm>
                <a:off x="5437634" y="5364162"/>
                <a:ext cx="869149" cy="884238"/>
                <a:chOff x="5437634" y="4983162"/>
                <a:chExt cx="869149" cy="884238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9C59F0D0-4A54-40A8-AEA5-27E3837837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00700" y="5211762"/>
                  <a:ext cx="533400" cy="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3876DF95-8EA4-4D67-BCB8-067AB38EE7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867400" y="5237078"/>
                  <a:ext cx="0" cy="630322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A606CA5-F157-4025-BC08-5E4A4375C435}"/>
                    </a:ext>
                  </a:extLst>
                </p:cNvPr>
                <p:cNvSpPr/>
                <p:nvPr/>
              </p:nvSpPr>
              <p:spPr>
                <a:xfrm>
                  <a:off x="5437634" y="4983162"/>
                  <a:ext cx="869149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050" dirty="0">
                      <a:solidFill>
                        <a:sysClr val="windowText" lastClr="000000"/>
                      </a:solidFill>
                    </a:rPr>
                    <a:t>More noise?</a:t>
                  </a:r>
                </a:p>
              </p:txBody>
            </p:sp>
          </p:grp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9C5ADD4-A625-4ADA-B8C7-3484D5272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5400" y="4191000"/>
              <a:ext cx="0" cy="65563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F062760-14DE-4FE5-9137-1286DB8E0D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3400" y="4191000"/>
              <a:ext cx="0" cy="65563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6A4EC1B-D86C-4A13-8488-3F39B5E61F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5867400"/>
              <a:ext cx="0" cy="65563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DFC0B4-F604-48C2-866C-B157810B6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9400" y="5867400"/>
              <a:ext cx="0" cy="65563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661EB10-4041-4D78-A5C8-92A160721E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7400" y="5867400"/>
              <a:ext cx="0" cy="65563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9983636"/>
      </p:ext>
    </p:extLst>
  </p:cSld>
  <p:clrMapOvr>
    <a:masterClrMapping/>
  </p:clrMapOvr>
  <p:transition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4E7BAC-3872-4421-B1CD-4B31BC92E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on real-time system for EIC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232543-B8BD-4599-A8DB-C63B0BF889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ABC2E-D8C8-41BE-846D-5907BCC3A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7D542-2E4D-4F9D-B46F-6FA8535C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A3911-CBEA-4154-B9D6-DBAD1A79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78594"/>
      </p:ext>
    </p:extLst>
  </p:cSld>
  <p:clrMapOvr>
    <a:masterClrMapping/>
  </p:clrMapOvr>
  <p:transition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8FC460-30FC-473A-9D77-572B0DE25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36804"/>
            <a:ext cx="8229600" cy="316312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In a digital pipelined real-time system, all channels are digitized at all times. Data reduction in real-time to fit within bandwidth + buffer constraints</a:t>
            </a:r>
          </a:p>
          <a:p>
            <a:pPr lvl="1"/>
            <a:r>
              <a:rPr lang="en-US" dirty="0"/>
              <a:t>A commonly used strategy in data reduction is global triggering to selectively record a small fraction of collisions. </a:t>
            </a:r>
          </a:p>
          <a:p>
            <a:pPr lvl="1"/>
            <a:r>
              <a:rPr lang="en-US" dirty="0"/>
              <a:t>However, global triggering is not required if [system throughput &gt; rate from all collisions]</a:t>
            </a:r>
          </a:p>
          <a:p>
            <a:pPr lvl="1"/>
            <a:r>
              <a:rPr lang="en-US" dirty="0"/>
              <a:t>Data reduction beyond global triggering : e.g. zero-suppression (in ASIC/FPGA), feature building (e.g. clustering), online analysis (e.g. online tracking)</a:t>
            </a:r>
          </a:p>
          <a:p>
            <a:r>
              <a:rPr lang="en-US" dirty="0"/>
              <a:t>For the signal data rate from EIC (100 Gbps), we can aim for filtering-out and streaming all collision in raw data without a hardware-based global triggering</a:t>
            </a:r>
          </a:p>
          <a:p>
            <a:pPr lvl="1"/>
            <a:r>
              <a:rPr lang="en-US" dirty="0"/>
              <a:t>One may also consider a trigger-streaming hybrid system (e.g. STAR eTOF DAQ, </a:t>
            </a:r>
            <a:r>
              <a:rPr lang="en-US" dirty="0">
                <a:solidFill>
                  <a:schemeClr val="tx2"/>
                </a:solidFill>
              </a:rPr>
              <a:t>sPHENIX hybrid-DAQ in Martin’s talk</a:t>
            </a:r>
            <a:r>
              <a:rPr lang="en-US" dirty="0"/>
              <a:t>), which can quantify efficiency/bias in streaming data reduction and be resilient at high background rate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286F9A-AF5D-4CC0-8FCB-8D1C18386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EDEDD-38BD-4592-82EF-21ECC5A7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AA5E8-877A-47B6-A6E8-040A57F7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794ECC-A575-44A5-9235-95697B9BD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for an EIC real-time system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57B5084-ED7E-41BA-8B34-21A8AD1EC547}"/>
              </a:ext>
            </a:extLst>
          </p:cNvPr>
          <p:cNvGrpSpPr/>
          <p:nvPr/>
        </p:nvGrpSpPr>
        <p:grpSpPr>
          <a:xfrm>
            <a:off x="668122" y="1513469"/>
            <a:ext cx="7992798" cy="1534531"/>
            <a:chOff x="668122" y="1284869"/>
            <a:chExt cx="7992798" cy="1534531"/>
          </a:xfrm>
        </p:grpSpPr>
        <p:sp>
          <p:nvSpPr>
            <p:cNvPr id="8" name="Google Shape;352;p20">
              <a:extLst>
                <a:ext uri="{FF2B5EF4-FFF2-40B4-BE49-F238E27FC236}">
                  <a16:creationId xmlns:a16="http://schemas.microsoft.com/office/drawing/2014/main" id="{F14401E8-50CE-467F-9AD1-AC8446DFD514}"/>
                </a:ext>
              </a:extLst>
            </p:cNvPr>
            <p:cNvSpPr/>
            <p:nvPr/>
          </p:nvSpPr>
          <p:spPr>
            <a:xfrm>
              <a:off x="7605211" y="1858239"/>
              <a:ext cx="1005389" cy="216024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 err="1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Disk→Tape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C0FE2BB-C1B2-423A-B4AF-016DB36DD5FB}"/>
                </a:ext>
              </a:extLst>
            </p:cNvPr>
            <p:cNvGrpSpPr/>
            <p:nvPr/>
          </p:nvGrpSpPr>
          <p:grpSpPr>
            <a:xfrm>
              <a:off x="668122" y="1676400"/>
              <a:ext cx="1084478" cy="533400"/>
              <a:chOff x="546783" y="1187736"/>
              <a:chExt cx="1084478" cy="533400"/>
            </a:xfrm>
          </p:grpSpPr>
          <p:sp>
            <p:nvSpPr>
              <p:cNvPr id="31" name="Flowchart: Direct Access Storage 30">
                <a:extLst>
                  <a:ext uri="{FF2B5EF4-FFF2-40B4-BE49-F238E27FC236}">
                    <a16:creationId xmlns:a16="http://schemas.microsoft.com/office/drawing/2014/main" id="{10E1A2F0-E4F2-485F-A970-7F63BD5B3C86}"/>
                  </a:ext>
                </a:extLst>
              </p:cNvPr>
              <p:cNvSpPr/>
              <p:nvPr/>
            </p:nvSpPr>
            <p:spPr>
              <a:xfrm>
                <a:off x="601597" y="1217928"/>
                <a:ext cx="1029664" cy="503208"/>
              </a:xfrm>
              <a:prstGeom prst="flowChartMagneticDrum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lang="en-US" sz="1400" dirty="0">
                  <a:solidFill>
                    <a:srgbClr val="595959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BE82E32-2D7A-498F-B212-607FA1353617}"/>
                  </a:ext>
                </a:extLst>
              </p:cNvPr>
              <p:cNvSpPr/>
              <p:nvPr/>
            </p:nvSpPr>
            <p:spPr>
              <a:xfrm>
                <a:off x="546783" y="1187736"/>
                <a:ext cx="82445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Clr>
                    <a:srgbClr val="000000"/>
                  </a:buClr>
                </a:pPr>
                <a:r>
                  <a:rPr lang="en-US" sz="1400" dirty="0">
                    <a:solidFill>
                      <a:srgbClr val="595959"/>
                    </a:solidFill>
                    <a:cs typeface="Calibri"/>
                  </a:rPr>
                  <a:t>EIC</a:t>
                </a:r>
                <a:br>
                  <a:rPr lang="en-US" sz="1400" dirty="0">
                    <a:solidFill>
                      <a:srgbClr val="595959"/>
                    </a:solidFill>
                    <a:cs typeface="Calibri"/>
                  </a:rPr>
                </a:br>
                <a:r>
                  <a:rPr lang="en-US" sz="1400" dirty="0">
                    <a:solidFill>
                      <a:srgbClr val="595959"/>
                    </a:solidFill>
                    <a:cs typeface="Calibri"/>
                  </a:rPr>
                  <a:t>Detector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8018620-9459-4129-B0A7-E83FCCCF0FD4}"/>
                </a:ext>
              </a:extLst>
            </p:cNvPr>
            <p:cNvSpPr/>
            <p:nvPr/>
          </p:nvSpPr>
          <p:spPr>
            <a:xfrm>
              <a:off x="4733471" y="1284869"/>
              <a:ext cx="16850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sPHENIX capable to O(20 Tbps). </a:t>
              </a:r>
            </a:p>
            <a:p>
              <a:r>
                <a:rPr lang="en-US" sz="900" dirty="0">
                  <a:solidFill>
                    <a:srgbClr val="000000"/>
                  </a:solidFill>
                </a:rPr>
                <a:t>Using about 10% </a:t>
              </a:r>
              <a:r>
                <a:rPr lang="en-US" sz="900" dirty="0" err="1">
                  <a:solidFill>
                    <a:srgbClr val="000000"/>
                  </a:solidFill>
                </a:rPr>
                <a:t>b.w.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C934B29-0CDE-4C07-829F-EB5B0F0FC364}"/>
                </a:ext>
              </a:extLst>
            </p:cNvPr>
            <p:cNvSpPr/>
            <p:nvPr/>
          </p:nvSpPr>
          <p:spPr>
            <a:xfrm>
              <a:off x="7514387" y="1286680"/>
              <a:ext cx="1119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sPHENIX capable to </a:t>
              </a:r>
              <a:br>
                <a:rPr lang="en-US" sz="900" dirty="0">
                  <a:solidFill>
                    <a:srgbClr val="000000"/>
                  </a:solidFill>
                </a:rPr>
              </a:br>
              <a:r>
                <a:rPr lang="en-US" sz="900" dirty="0">
                  <a:solidFill>
                    <a:srgbClr val="000000"/>
                  </a:solidFill>
                </a:rPr>
                <a:t>O(100 Gbps) 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D370FD8-742F-406E-B1CD-969AA4B4AD41}"/>
                </a:ext>
              </a:extLst>
            </p:cNvPr>
            <p:cNvGrpSpPr/>
            <p:nvPr/>
          </p:nvGrpSpPr>
          <p:grpSpPr>
            <a:xfrm>
              <a:off x="1901137" y="1630393"/>
              <a:ext cx="2335937" cy="503208"/>
              <a:chOff x="1901137" y="1630393"/>
              <a:chExt cx="2335937" cy="503208"/>
            </a:xfrm>
          </p:grpSpPr>
          <p:sp>
            <p:nvSpPr>
              <p:cNvPr id="9" name="Google Shape;352;p20">
                <a:extLst>
                  <a:ext uri="{FF2B5EF4-FFF2-40B4-BE49-F238E27FC236}">
                    <a16:creationId xmlns:a16="http://schemas.microsoft.com/office/drawing/2014/main" id="{CAC4107D-F954-4022-8336-F74F50E2CC21}"/>
                  </a:ext>
                </a:extLst>
              </p:cNvPr>
              <p:cNvSpPr/>
              <p:nvPr/>
            </p:nvSpPr>
            <p:spPr>
              <a:xfrm>
                <a:off x="2018065" y="1858239"/>
                <a:ext cx="801335" cy="216024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Digitizer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52;p20">
                <a:extLst>
                  <a:ext uri="{FF2B5EF4-FFF2-40B4-BE49-F238E27FC236}">
                    <a16:creationId xmlns:a16="http://schemas.microsoft.com/office/drawing/2014/main" id="{F88D310A-0C9E-4B1E-A1EF-48EA18F5CB6A}"/>
                  </a:ext>
                </a:extLst>
              </p:cNvPr>
              <p:cNvSpPr/>
              <p:nvPr/>
            </p:nvSpPr>
            <p:spPr>
              <a:xfrm>
                <a:off x="3036327" y="1858239"/>
                <a:ext cx="1154673" cy="216024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ASIC/FPGA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52;p20">
                <a:extLst>
                  <a:ext uri="{FF2B5EF4-FFF2-40B4-BE49-F238E27FC236}">
                    <a16:creationId xmlns:a16="http://schemas.microsoft.com/office/drawing/2014/main" id="{BBEDE4A7-FC93-4A36-B34E-F352854894A2}"/>
                  </a:ext>
                </a:extLst>
              </p:cNvPr>
              <p:cNvSpPr/>
              <p:nvPr/>
            </p:nvSpPr>
            <p:spPr>
              <a:xfrm>
                <a:off x="1901137" y="1630393"/>
                <a:ext cx="2335937" cy="503208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0" rIns="91375" bIns="456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lvl="0"/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FEE, </a:t>
                </a:r>
                <a:r>
                  <a:rPr lang="en-US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Buffer </a:t>
                </a:r>
                <a:r>
                  <a:rPr lang="el-GR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Δ</a:t>
                </a:r>
                <a:r>
                  <a:rPr lang="en-US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 </a:t>
                </a: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~ us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42989EA-48CA-424F-8AA9-A15C3C7F0E6E}"/>
                </a:ext>
              </a:extLst>
            </p:cNvPr>
            <p:cNvGrpSpPr/>
            <p:nvPr/>
          </p:nvGrpSpPr>
          <p:grpSpPr>
            <a:xfrm>
              <a:off x="4826863" y="1612835"/>
              <a:ext cx="2335937" cy="503208"/>
              <a:chOff x="5083393" y="1612835"/>
              <a:chExt cx="2335937" cy="503208"/>
            </a:xfrm>
          </p:grpSpPr>
          <p:sp>
            <p:nvSpPr>
              <p:cNvPr id="18" name="Google Shape;352;p20">
                <a:extLst>
                  <a:ext uri="{FF2B5EF4-FFF2-40B4-BE49-F238E27FC236}">
                    <a16:creationId xmlns:a16="http://schemas.microsoft.com/office/drawing/2014/main" id="{5DA88DAC-DADD-47CB-AA01-48E084638C1A}"/>
                  </a:ext>
                </a:extLst>
              </p:cNvPr>
              <p:cNvSpPr/>
              <p:nvPr/>
            </p:nvSpPr>
            <p:spPr>
              <a:xfrm>
                <a:off x="5133330" y="1858239"/>
                <a:ext cx="1271229" cy="216024"/>
              </a:xfrm>
              <a:prstGeom prst="rect">
                <a:avLst/>
              </a:prstGeom>
              <a:solidFill>
                <a:srgbClr val="D6E3BC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DAQ Interface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352;p20">
                <a:extLst>
                  <a:ext uri="{FF2B5EF4-FFF2-40B4-BE49-F238E27FC236}">
                    <a16:creationId xmlns:a16="http://schemas.microsoft.com/office/drawing/2014/main" id="{50323DC3-B48A-43FC-9C34-8CB68A31B8E5}"/>
                  </a:ext>
                </a:extLst>
              </p:cNvPr>
              <p:cNvSpPr/>
              <p:nvPr/>
            </p:nvSpPr>
            <p:spPr>
              <a:xfrm>
                <a:off x="6657330" y="1858239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Servers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52;p20">
                <a:extLst>
                  <a:ext uri="{FF2B5EF4-FFF2-40B4-BE49-F238E27FC236}">
                    <a16:creationId xmlns:a16="http://schemas.microsoft.com/office/drawing/2014/main" id="{6636F2CD-B543-47E0-96AF-723CD4D06B07}"/>
                  </a:ext>
                </a:extLst>
              </p:cNvPr>
              <p:cNvSpPr/>
              <p:nvPr/>
            </p:nvSpPr>
            <p:spPr>
              <a:xfrm>
                <a:off x="5083393" y="1612835"/>
                <a:ext cx="2335937" cy="503208"/>
              </a:xfrm>
              <a:prstGeom prst="rect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0" rIns="91375" bIns="456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lvl="0"/>
                <a:r>
                  <a:rPr lang="en-US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DAQ , Buffer </a:t>
                </a:r>
                <a:r>
                  <a:rPr lang="el-GR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Δ</a:t>
                </a:r>
                <a:r>
                  <a:rPr lang="en-US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 ~ s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DE650631-4563-4CBC-871A-9F22A6EFC41A}"/>
                </a:ext>
              </a:extLst>
            </p:cNvPr>
            <p:cNvCxnSpPr>
              <a:cxnSpLocks/>
            </p:cNvCxnSpPr>
            <p:nvPr/>
          </p:nvCxnSpPr>
          <p:spPr>
            <a:xfrm>
              <a:off x="2688209" y="2665511"/>
              <a:ext cx="304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1E04408-F929-420C-B202-FDC92A790DA0}"/>
                </a:ext>
              </a:extLst>
            </p:cNvPr>
            <p:cNvCxnSpPr>
              <a:cxnSpLocks/>
            </p:cNvCxnSpPr>
            <p:nvPr/>
          </p:nvCxnSpPr>
          <p:spPr>
            <a:xfrm>
              <a:off x="3781627" y="2665511"/>
              <a:ext cx="3167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8BA86DA-1C77-48B1-875E-1962B338C730}"/>
                </a:ext>
              </a:extLst>
            </p:cNvPr>
            <p:cNvCxnSpPr>
              <a:cxnSpLocks/>
            </p:cNvCxnSpPr>
            <p:nvPr/>
          </p:nvCxnSpPr>
          <p:spPr>
            <a:xfrm>
              <a:off x="4848427" y="2665511"/>
              <a:ext cx="323271" cy="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A1FEDAA-7B7B-4C8C-98FC-A3AB930FF801}"/>
                </a:ext>
              </a:extLst>
            </p:cNvPr>
            <p:cNvSpPr/>
            <p:nvPr/>
          </p:nvSpPr>
          <p:spPr>
            <a:xfrm>
              <a:off x="2971800" y="2511623"/>
              <a:ext cx="6912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  <a:cs typeface="Calibri"/>
                </a:rPr>
                <a:t>Analog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5A8B813-8E8E-4C2D-B71E-0C59E90FCE7E}"/>
                </a:ext>
              </a:extLst>
            </p:cNvPr>
            <p:cNvSpPr/>
            <p:nvPr/>
          </p:nvSpPr>
          <p:spPr>
            <a:xfrm>
              <a:off x="4029813" y="2511623"/>
              <a:ext cx="6505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cs typeface="Calibri"/>
                </a:rPr>
                <a:t>Digital</a:t>
              </a:r>
              <a:endParaRPr lang="en-US" sz="1400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46A2B7F-7261-4B24-A359-DA4297DABA4C}"/>
                </a:ext>
              </a:extLst>
            </p:cNvPr>
            <p:cNvSpPr/>
            <p:nvPr/>
          </p:nvSpPr>
          <p:spPr>
            <a:xfrm>
              <a:off x="5131588" y="2511623"/>
              <a:ext cx="19631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  <a:cs typeface="Calibri"/>
                </a:rPr>
                <a:t>Clock/Sync, Slow control</a:t>
              </a:r>
              <a:endParaRPr lang="en-US" sz="1400" dirty="0">
                <a:solidFill>
                  <a:schemeClr val="accent6"/>
                </a:solidFill>
              </a:endParaRP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28ADC66-2DDD-437E-9F1E-FEB83F8DFA2B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1743068" y="1966251"/>
              <a:ext cx="2749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E3A8A7F-0521-4E06-8653-5B85D9E3C7BF}"/>
                </a:ext>
              </a:extLst>
            </p:cNvPr>
            <p:cNvCxnSpPr>
              <a:cxnSpLocks/>
              <a:stCxn id="9" idx="3"/>
              <a:endCxn id="33" idx="1"/>
            </p:cNvCxnSpPr>
            <p:nvPr/>
          </p:nvCxnSpPr>
          <p:spPr>
            <a:xfrm>
              <a:off x="2819400" y="1966251"/>
              <a:ext cx="21692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55B81D00-D6BF-4AD1-8190-4A12CD00E1BE}"/>
                </a:ext>
              </a:extLst>
            </p:cNvPr>
            <p:cNvCxnSpPr>
              <a:cxnSpLocks/>
            </p:cNvCxnSpPr>
            <p:nvPr/>
          </p:nvCxnSpPr>
          <p:spPr>
            <a:xfrm>
              <a:off x="4191000" y="1905000"/>
              <a:ext cx="685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2FB3C5D-4744-497B-A7DD-44597E6B9ADA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6148029" y="1966251"/>
              <a:ext cx="2527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93AD684-F19A-405C-97BA-74A797452C0C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7120880" y="1966251"/>
              <a:ext cx="4813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Google Shape;352;p20">
              <a:extLst>
                <a:ext uri="{FF2B5EF4-FFF2-40B4-BE49-F238E27FC236}">
                  <a16:creationId xmlns:a16="http://schemas.microsoft.com/office/drawing/2014/main" id="{752C8FE9-5D09-41E1-8AC9-C27E2082275B}"/>
                </a:ext>
              </a:extLst>
            </p:cNvPr>
            <p:cNvSpPr/>
            <p:nvPr/>
          </p:nvSpPr>
          <p:spPr>
            <a:xfrm>
              <a:off x="5160133" y="2280716"/>
              <a:ext cx="1012067" cy="216024"/>
            </a:xfrm>
            <a:prstGeom prst="rect">
              <a:avLst/>
            </a:prstGeom>
            <a:solidFill>
              <a:srgbClr val="CCCCFF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Timing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352;p20">
              <a:extLst>
                <a:ext uri="{FF2B5EF4-FFF2-40B4-BE49-F238E27FC236}">
                  <a16:creationId xmlns:a16="http://schemas.microsoft.com/office/drawing/2014/main" id="{DB15E931-0972-4BBB-916A-FEC392FB34B8}"/>
                </a:ext>
              </a:extLst>
            </p:cNvPr>
            <p:cNvSpPr/>
            <p:nvPr/>
          </p:nvSpPr>
          <p:spPr>
            <a:xfrm>
              <a:off x="3962400" y="2280716"/>
              <a:ext cx="1066800" cy="216024"/>
            </a:xfrm>
            <a:prstGeom prst="rect">
              <a:avLst/>
            </a:prstGeom>
            <a:solidFill>
              <a:srgbClr val="CCCCFF"/>
            </a:solidFill>
            <a:ln w="12700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Trigger ?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DE6C4A05-4F45-40E2-BCFE-21B8A7115C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7333" y="2082238"/>
              <a:ext cx="0" cy="19847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4E9EEFFB-B3DC-4279-A2A4-5E301CE2CC41}"/>
                </a:ext>
              </a:extLst>
            </p:cNvPr>
            <p:cNvCxnSpPr>
              <a:cxnSpLocks/>
              <a:stCxn id="63" idx="1"/>
              <a:endCxn id="64" idx="3"/>
            </p:cNvCxnSpPr>
            <p:nvPr/>
          </p:nvCxnSpPr>
          <p:spPr>
            <a:xfrm flipH="1">
              <a:off x="5029200" y="2388728"/>
              <a:ext cx="130933" cy="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D2AF86CB-CDFB-4FDA-829D-7A10607BDF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1000" y="2057400"/>
              <a:ext cx="674297" cy="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6C3055FA-DAD4-449E-A48E-0B46E82B7746}"/>
                </a:ext>
              </a:extLst>
            </p:cNvPr>
            <p:cNvCxnSpPr>
              <a:cxnSpLocks/>
            </p:cNvCxnSpPr>
            <p:nvPr/>
          </p:nvCxnSpPr>
          <p:spPr>
            <a:xfrm>
              <a:off x="4016212" y="2082238"/>
              <a:ext cx="0" cy="198478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3884F016-A4EC-4133-937B-46A8F7C1B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43035" y="2074263"/>
              <a:ext cx="0" cy="206453"/>
            </a:xfrm>
            <a:prstGeom prst="straightConnector1">
              <a:avLst/>
            </a:prstGeom>
            <a:ln>
              <a:solidFill>
                <a:schemeClr val="accent6"/>
              </a:solidFill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Callout: Bent Line with Accent Bar 86">
              <a:extLst>
                <a:ext uri="{FF2B5EF4-FFF2-40B4-BE49-F238E27FC236}">
                  <a16:creationId xmlns:a16="http://schemas.microsoft.com/office/drawing/2014/main" id="{3CE4B8F3-436F-4617-B977-37063DD9FDD1}"/>
                </a:ext>
              </a:extLst>
            </p:cNvPr>
            <p:cNvSpPr/>
            <p:nvPr/>
          </p:nvSpPr>
          <p:spPr>
            <a:xfrm>
              <a:off x="3263785" y="2177489"/>
              <a:ext cx="661400" cy="230832"/>
            </a:xfrm>
            <a:prstGeom prst="accentCallout2">
              <a:avLst>
                <a:gd name="adj1" fmla="val 74806"/>
                <a:gd name="adj2" fmla="val -5724"/>
                <a:gd name="adj3" fmla="val 74806"/>
                <a:gd name="adj4" fmla="val -21884"/>
                <a:gd name="adj5" fmla="val -121271"/>
                <a:gd name="adj6" fmla="val -62081"/>
              </a:avLst>
            </a:prstGeom>
            <a:ln w="12700">
              <a:solidFill>
                <a:srgbClr val="000000"/>
              </a:solidFill>
            </a:ln>
          </p:spPr>
          <p:txBody>
            <a:bodyPr wrap="none" lIns="0">
              <a:spAutoFit/>
            </a:bodyPr>
            <a:lstStyle/>
            <a:p>
              <a:r>
                <a:rPr lang="en-US" sz="900" dirty="0">
                  <a:solidFill>
                    <a:srgbClr val="000000"/>
                  </a:solidFill>
                </a:rPr>
                <a:t>O(100 Tbps)</a:t>
              </a:r>
            </a:p>
          </p:txBody>
        </p:sp>
        <p:sp>
          <p:nvSpPr>
            <p:cNvPr id="94" name="Google Shape;352;p20">
              <a:extLst>
                <a:ext uri="{FF2B5EF4-FFF2-40B4-BE49-F238E27FC236}">
                  <a16:creationId xmlns:a16="http://schemas.microsoft.com/office/drawing/2014/main" id="{257F7C2B-D3F3-4E37-B110-EDEE014A8471}"/>
                </a:ext>
              </a:extLst>
            </p:cNvPr>
            <p:cNvSpPr/>
            <p:nvPr/>
          </p:nvSpPr>
          <p:spPr>
            <a:xfrm>
              <a:off x="7556221" y="1612835"/>
              <a:ext cx="1104699" cy="503208"/>
            </a:xfrm>
            <a:prstGeom prst="rect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0" rIns="91375" bIns="4567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/>
              <a:r>
                <a:rPr lang="en-US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Storage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D0C8EA0-8698-4E53-A528-2E496C95204E}"/>
              </a:ext>
            </a:extLst>
          </p:cNvPr>
          <p:cNvCxnSpPr>
            <a:cxnSpLocks/>
          </p:cNvCxnSpPr>
          <p:nvPr/>
        </p:nvCxnSpPr>
        <p:spPr>
          <a:xfrm>
            <a:off x="4495557" y="1330852"/>
            <a:ext cx="0" cy="109259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99F1E7DD-842E-4F18-A92C-DAEC889840BE}"/>
              </a:ext>
            </a:extLst>
          </p:cNvPr>
          <p:cNvSpPr/>
          <p:nvPr/>
        </p:nvSpPr>
        <p:spPr>
          <a:xfrm>
            <a:off x="3530357" y="1219200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Exp. Hall</a:t>
            </a:r>
            <a:endParaRPr lang="en-US" sz="1400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C432DDCA-90F0-484F-9F33-6DB457E0FE6B}"/>
              </a:ext>
            </a:extLst>
          </p:cNvPr>
          <p:cNvSpPr/>
          <p:nvPr/>
        </p:nvSpPr>
        <p:spPr>
          <a:xfrm>
            <a:off x="4768394" y="1219200"/>
            <a:ext cx="9466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595959"/>
                </a:solidFill>
                <a:ea typeface="Calibri"/>
                <a:cs typeface="Calibri"/>
                <a:sym typeface="Calibri"/>
              </a:rPr>
              <a:t>DAQ room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3142265"/>
      </p:ext>
    </p:extLst>
  </p:cSld>
  <p:clrMapOvr>
    <a:masterClrMapping/>
  </p:clrMapOvr>
  <p:transition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34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B6B621-43CB-4BEB-A9BF-73BA4F55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C8B446-5EB3-43ED-BEBC-3751C045B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CD54F-E748-4A36-9C80-F45D288A3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60F287-5430-40F9-8D0A-1EAAFA056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-799497"/>
            <a:ext cx="9317588" cy="4609497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3F09C16-0C00-473E-B2EF-A361D59A96C3}"/>
              </a:ext>
            </a:extLst>
          </p:cNvPr>
          <p:cNvSpPr txBox="1">
            <a:spLocks/>
          </p:cNvSpPr>
          <p:nvPr/>
        </p:nvSpPr>
        <p:spPr>
          <a:xfrm>
            <a:off x="417672" y="1292512"/>
            <a:ext cx="8229600" cy="1903373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>
                <a:solidFill>
                  <a:schemeClr val="bg1"/>
                </a:solidFill>
                <a:effectLst/>
              </a:rPr>
              <a:t>EIC: Electron ion collider</a:t>
            </a:r>
            <a:br>
              <a:rPr lang="en-US" dirty="0">
                <a:solidFill>
                  <a:schemeClr val="bg1"/>
                </a:solidFill>
                <a:effectLst/>
              </a:rPr>
            </a:br>
            <a:endParaRPr lang="en-US" dirty="0">
              <a:solidFill>
                <a:schemeClr val="bg1"/>
              </a:solidFill>
              <a:effectLst/>
            </a:endParaRPr>
          </a:p>
          <a:p>
            <a:r>
              <a:rPr lang="en-US" dirty="0">
                <a:solidFill>
                  <a:schemeClr val="bg1"/>
                </a:solidFill>
                <a:effectLst/>
              </a:rPr>
              <a:t>Precisely image gluons in nucleons and nuclei, explore QCD frontier of ultra-dense gluon fields, reveal origins of nucleon spin</a:t>
            </a:r>
          </a:p>
          <a:p>
            <a:endParaRPr lang="en-US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27C919-B8FD-44AA-A4E5-74F5773C15D2}"/>
              </a:ext>
            </a:extLst>
          </p:cNvPr>
          <p:cNvCxnSpPr/>
          <p:nvPr/>
        </p:nvCxnSpPr>
        <p:spPr>
          <a:xfrm>
            <a:off x="0" y="3398292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E943B4-29F7-440D-97E0-182E611922F1}"/>
              </a:ext>
            </a:extLst>
          </p:cNvPr>
          <p:cNvGrpSpPr/>
          <p:nvPr/>
        </p:nvGrpSpPr>
        <p:grpSpPr>
          <a:xfrm>
            <a:off x="0" y="4429017"/>
            <a:ext cx="9215438" cy="1562913"/>
            <a:chOff x="751284" y="4680089"/>
            <a:chExt cx="8392716" cy="156291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ACCA99D-4441-4A24-BC4F-412AB153F6E9}"/>
                </a:ext>
              </a:extLst>
            </p:cNvPr>
            <p:cNvGrpSpPr/>
            <p:nvPr/>
          </p:nvGrpSpPr>
          <p:grpSpPr>
            <a:xfrm>
              <a:off x="751284" y="4680089"/>
              <a:ext cx="8392716" cy="1562913"/>
              <a:chOff x="751284" y="4612809"/>
              <a:chExt cx="8392716" cy="156291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5AC902D-F331-4018-8F2D-A446A5BB62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216"/>
              <a:stretch/>
            </p:blipFill>
            <p:spPr>
              <a:xfrm>
                <a:off x="751284" y="4612809"/>
                <a:ext cx="8392716" cy="980194"/>
              </a:xfrm>
              <a:prstGeom prst="rect">
                <a:avLst/>
              </a:prstGeom>
            </p:spPr>
          </p:pic>
          <p:sp>
            <p:nvSpPr>
              <p:cNvPr id="18" name="Right Arrow 15">
                <a:extLst>
                  <a:ext uri="{FF2B5EF4-FFF2-40B4-BE49-F238E27FC236}">
                    <a16:creationId xmlns:a16="http://schemas.microsoft.com/office/drawing/2014/main" id="{121A7469-F2C5-4878-A19B-F94BBFBD4185}"/>
                  </a:ext>
                </a:extLst>
              </p:cNvPr>
              <p:cNvSpPr/>
              <p:nvPr/>
            </p:nvSpPr>
            <p:spPr>
              <a:xfrm>
                <a:off x="7526045" y="5691090"/>
                <a:ext cx="1435608" cy="484632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 err="1"/>
                  <a:t>eRHIC</a:t>
                </a:r>
                <a:endParaRPr lang="en-US" sz="1400" b="1" dirty="0"/>
              </a:p>
            </p:txBody>
          </p:sp>
        </p:grpSp>
        <p:sp>
          <p:nvSpPr>
            <p:cNvPr id="15" name="Right Arrow 18">
              <a:extLst>
                <a:ext uri="{FF2B5EF4-FFF2-40B4-BE49-F238E27FC236}">
                  <a16:creationId xmlns:a16="http://schemas.microsoft.com/office/drawing/2014/main" id="{DEC69BE3-2E78-41E5-834C-293E4F16E18C}"/>
                </a:ext>
              </a:extLst>
            </p:cNvPr>
            <p:cNvSpPr/>
            <p:nvPr/>
          </p:nvSpPr>
          <p:spPr>
            <a:xfrm>
              <a:off x="862697" y="5758370"/>
              <a:ext cx="4570143" cy="48463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RHIC Science Program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24742C0-FF2C-4096-A437-B859EDA30E53}"/>
              </a:ext>
            </a:extLst>
          </p:cNvPr>
          <p:cNvCxnSpPr>
            <a:cxnSpLocks/>
          </p:cNvCxnSpPr>
          <p:nvPr/>
        </p:nvCxnSpPr>
        <p:spPr>
          <a:xfrm>
            <a:off x="213122" y="4352817"/>
            <a:ext cx="886063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43CFD22-51C6-4E79-84A4-57A197585CE6}"/>
              </a:ext>
            </a:extLst>
          </p:cNvPr>
          <p:cNvSpPr/>
          <p:nvPr/>
        </p:nvSpPr>
        <p:spPr>
          <a:xfrm>
            <a:off x="762000" y="3657600"/>
            <a:ext cx="43921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BNL’s concept for timeline to EIC</a:t>
            </a:r>
          </a:p>
        </p:txBody>
      </p:sp>
    </p:spTree>
    <p:extLst>
      <p:ext uri="{BB962C8B-B14F-4D97-AF65-F5344CB8AC3E}">
        <p14:creationId xmlns:p14="http://schemas.microsoft.com/office/powerpoint/2010/main" val="868038408"/>
      </p:ext>
    </p:extLst>
  </p:cSld>
  <p:clrMapOvr>
    <a:masterClrMapping/>
  </p:clrMapOvr>
  <p:transition>
    <p:strips dir="r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4F1956-A6C9-4FB2-A6A8-03BBDDC1E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210" y="2514600"/>
            <a:ext cx="8658590" cy="389228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Full streaming readout front-end (</a:t>
            </a:r>
            <a:r>
              <a:rPr lang="en-US" dirty="0">
                <a:solidFill>
                  <a:schemeClr val="accent1"/>
                </a:solidFill>
              </a:rPr>
              <a:t>buffer length : </a:t>
            </a:r>
            <a:r>
              <a:rPr lang="el-GR" dirty="0">
                <a:solidFill>
                  <a:schemeClr val="accent1"/>
                </a:solidFill>
              </a:rPr>
              <a:t>μ</a:t>
            </a:r>
            <a:r>
              <a:rPr lang="en-US" dirty="0">
                <a:solidFill>
                  <a:schemeClr val="accent1"/>
                </a:solidFill>
              </a:rPr>
              <a:t>s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→ DAQ interface to commodity computing via PCIe-based FPGA cards (e.g. </a:t>
            </a:r>
            <a:r>
              <a:rPr lang="en-US" dirty="0">
                <a:solidFill>
                  <a:schemeClr val="accent1"/>
                </a:solidFill>
              </a:rPr>
              <a:t>FELIX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→ Disk/tape storage of streaming time-framed zero-suppressed raw data </a:t>
            </a:r>
            <a:r>
              <a:rPr lang="en-US" dirty="0">
                <a:solidFill>
                  <a:schemeClr val="accent1"/>
                </a:solidFill>
              </a:rPr>
              <a:t>(buffer length : s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→ Collision event tagging in offline production (</a:t>
            </a:r>
            <a:r>
              <a:rPr lang="en-US" dirty="0">
                <a:solidFill>
                  <a:schemeClr val="accent1"/>
                </a:solidFill>
              </a:rPr>
              <a:t>latency : days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chemeClr val="accent1"/>
                </a:solidFill>
              </a:rPr>
              <a:t>Why time-framed streaming readout? </a:t>
            </a:r>
          </a:p>
          <a:p>
            <a:pPr lvl="1"/>
            <a:r>
              <a:rPr lang="en-US" dirty="0"/>
              <a:t>Diversity of EIC event topology. Streaming minimizing systematics by avoiding hardware trigger decision, keeping background and history</a:t>
            </a:r>
          </a:p>
          <a:p>
            <a:pPr lvl="1"/>
            <a:r>
              <a:rPr lang="en-US" dirty="0"/>
              <a:t>At 500kHz event rate, multi-</a:t>
            </a:r>
            <a:r>
              <a:rPr lang="el-GR" dirty="0"/>
              <a:t>μ</a:t>
            </a:r>
            <a:r>
              <a:rPr lang="en-US" dirty="0"/>
              <a:t>s-integration detectors would require streaming, e.g. TPC, MAPS</a:t>
            </a:r>
          </a:p>
          <a:p>
            <a:r>
              <a:rPr lang="en-US" dirty="0">
                <a:solidFill>
                  <a:schemeClr val="accent1"/>
                </a:solidFill>
              </a:rPr>
              <a:t>Why FELIX-like DAQ interface? </a:t>
            </a:r>
          </a:p>
          <a:p>
            <a:pPr lvl="1"/>
            <a:r>
              <a:rPr lang="en-US" dirty="0"/>
              <a:t>0.5 Tbps x bi-direction IO, bridging </a:t>
            </a:r>
            <a:r>
              <a:rPr lang="el-GR" dirty="0"/>
              <a:t>μ</a:t>
            </a:r>
            <a:r>
              <a:rPr lang="en-US" dirty="0"/>
              <a:t>s-level FEE buffer length with </a:t>
            </a:r>
            <a:r>
              <a:rPr lang="en-US" dirty="0" err="1"/>
              <a:t>miliseconds</a:t>
            </a:r>
            <a:r>
              <a:rPr lang="en-US" dirty="0"/>
              <a:t> + DAQ network time scale</a:t>
            </a:r>
          </a:p>
          <a:p>
            <a:pPr lvl="1"/>
            <a:r>
              <a:rPr lang="en-US" dirty="0"/>
              <a:t>Interface with commodity computing via PCIe @ ~100Gbps</a:t>
            </a:r>
          </a:p>
          <a:p>
            <a:pPr lvl="1"/>
            <a:r>
              <a:rPr lang="en-US" dirty="0"/>
              <a:t>Distribute experiment timing and synchronization cross large system</a:t>
            </a:r>
          </a:p>
          <a:p>
            <a:r>
              <a:rPr lang="en-US" dirty="0">
                <a:solidFill>
                  <a:schemeClr val="accent1"/>
                </a:solidFill>
              </a:rPr>
              <a:t>Why keep raw data?</a:t>
            </a:r>
          </a:p>
          <a:p>
            <a:pPr lvl="1"/>
            <a:r>
              <a:rPr lang="en-US" dirty="0"/>
              <a:t>At 100 Gbps &lt; sPHENIX rate, it is affordable to disk-write all raw signal data: If you can, always keep raw data</a:t>
            </a:r>
          </a:p>
          <a:p>
            <a:pPr lvl="1"/>
            <a:r>
              <a:rPr lang="en-US" dirty="0"/>
              <a:t>Allow time + special run needed for final calibration, followed by prompt reconstruction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B2DA65-FA67-4D76-92C1-71AD4E5B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6732C48-DA1C-405B-893A-76F63133D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/>
              <a:t>One DAQ strategy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22B539-9251-4B67-8168-2A22C583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5B5C9-1AC2-406A-9185-6E238EDE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CBA9ED-60A1-472A-8B37-35D9BC37429E}"/>
              </a:ext>
            </a:extLst>
          </p:cNvPr>
          <p:cNvGrpSpPr/>
          <p:nvPr/>
        </p:nvGrpSpPr>
        <p:grpSpPr>
          <a:xfrm>
            <a:off x="4441426" y="522295"/>
            <a:ext cx="4113701" cy="2062420"/>
            <a:chOff x="4894713" y="1219200"/>
            <a:chExt cx="4113701" cy="20624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19927B0-5274-4B20-9212-6875C10F735E}"/>
                </a:ext>
              </a:extLst>
            </p:cNvPr>
            <p:cNvGrpSpPr/>
            <p:nvPr/>
          </p:nvGrpSpPr>
          <p:grpSpPr>
            <a:xfrm>
              <a:off x="6330372" y="1543381"/>
              <a:ext cx="1436792" cy="216024"/>
              <a:chOff x="6217488" y="2152096"/>
              <a:chExt cx="1436792" cy="216024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10F83ED7-B206-49AD-8A5D-0B571F109EDE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50" name="Google Shape;352;p20">
                  <a:extLst>
                    <a:ext uri="{FF2B5EF4-FFF2-40B4-BE49-F238E27FC236}">
                      <a16:creationId xmlns:a16="http://schemas.microsoft.com/office/drawing/2014/main" id="{86534F12-18CA-4CDC-8F35-27D7E8A7C8AF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1" name="Google Shape;421;p20">
                  <a:extLst>
                    <a:ext uri="{FF2B5EF4-FFF2-40B4-BE49-F238E27FC236}">
                      <a16:creationId xmlns:a16="http://schemas.microsoft.com/office/drawing/2014/main" id="{0A57D53D-C34A-410F-8C43-0AE17D53A58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9" name="Google Shape;352;p20">
                <a:extLst>
                  <a:ext uri="{FF2B5EF4-FFF2-40B4-BE49-F238E27FC236}">
                    <a16:creationId xmlns:a16="http://schemas.microsoft.com/office/drawing/2014/main" id="{B1A67965-1EBB-4DF9-A571-C7F5CFE3515B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" name="Google Shape;352;p20">
              <a:extLst>
                <a:ext uri="{FF2B5EF4-FFF2-40B4-BE49-F238E27FC236}">
                  <a16:creationId xmlns:a16="http://schemas.microsoft.com/office/drawing/2014/main" id="{A4665BC1-EEA3-4D47-A2B6-24DCD003E979}"/>
                </a:ext>
              </a:extLst>
            </p:cNvPr>
            <p:cNvSpPr/>
            <p:nvPr/>
          </p:nvSpPr>
          <p:spPr>
            <a:xfrm>
              <a:off x="8003025" y="1543381"/>
              <a:ext cx="1005389" cy="1622258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COST Network </a:t>
              </a:r>
              <a:b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&amp;</a:t>
              </a:r>
              <a:b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Storage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B7F04D8-30CF-4A78-8C17-767AB6E02100}"/>
                </a:ext>
              </a:extLst>
            </p:cNvPr>
            <p:cNvGrpSpPr/>
            <p:nvPr/>
          </p:nvGrpSpPr>
          <p:grpSpPr>
            <a:xfrm>
              <a:off x="6330372" y="1848374"/>
              <a:ext cx="1436792" cy="216024"/>
              <a:chOff x="6217488" y="2152096"/>
              <a:chExt cx="1436792" cy="216024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D996A2-1E9D-4459-AEE9-BCEDACF38056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46" name="Google Shape;352;p20">
                  <a:extLst>
                    <a:ext uri="{FF2B5EF4-FFF2-40B4-BE49-F238E27FC236}">
                      <a16:creationId xmlns:a16="http://schemas.microsoft.com/office/drawing/2014/main" id="{A4D9F39E-2F71-42E0-82CB-63D2CDD3283D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7" name="Google Shape;421;p20">
                  <a:extLst>
                    <a:ext uri="{FF2B5EF4-FFF2-40B4-BE49-F238E27FC236}">
                      <a16:creationId xmlns:a16="http://schemas.microsoft.com/office/drawing/2014/main" id="{71A042EA-BE46-4CE1-9926-1814225FED4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5" name="Google Shape;352;p20">
                <a:extLst>
                  <a:ext uri="{FF2B5EF4-FFF2-40B4-BE49-F238E27FC236}">
                    <a16:creationId xmlns:a16="http://schemas.microsoft.com/office/drawing/2014/main" id="{3576429A-D43B-49EA-A5E0-C9C73AF60EA3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86542CD-3783-4257-9C1E-8F67DE57CAF9}"/>
                </a:ext>
              </a:extLst>
            </p:cNvPr>
            <p:cNvGrpSpPr/>
            <p:nvPr/>
          </p:nvGrpSpPr>
          <p:grpSpPr>
            <a:xfrm>
              <a:off x="6330372" y="2153367"/>
              <a:ext cx="1436792" cy="216024"/>
              <a:chOff x="6217488" y="2152096"/>
              <a:chExt cx="1436792" cy="216024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754B485-5115-45A3-B46A-31E88E424550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42" name="Google Shape;352;p20">
                  <a:extLst>
                    <a:ext uri="{FF2B5EF4-FFF2-40B4-BE49-F238E27FC236}">
                      <a16:creationId xmlns:a16="http://schemas.microsoft.com/office/drawing/2014/main" id="{082E4EE5-096A-4DDA-97DA-FB706BD57F6E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3" name="Google Shape;421;p20">
                  <a:extLst>
                    <a:ext uri="{FF2B5EF4-FFF2-40B4-BE49-F238E27FC236}">
                      <a16:creationId xmlns:a16="http://schemas.microsoft.com/office/drawing/2014/main" id="{6C0B7F3D-6407-41D0-942F-63F66981C050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1" name="Google Shape;352;p20">
                <a:extLst>
                  <a:ext uri="{FF2B5EF4-FFF2-40B4-BE49-F238E27FC236}">
                    <a16:creationId xmlns:a16="http://schemas.microsoft.com/office/drawing/2014/main" id="{51D43860-92A6-488C-B8C2-4CD6BE05C3EF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F0F3D1-53EC-4734-AEB5-4A6A346F4E43}"/>
                </a:ext>
              </a:extLst>
            </p:cNvPr>
            <p:cNvGrpSpPr/>
            <p:nvPr/>
          </p:nvGrpSpPr>
          <p:grpSpPr>
            <a:xfrm>
              <a:off x="6330372" y="2458361"/>
              <a:ext cx="1436792" cy="216024"/>
              <a:chOff x="6217488" y="2152096"/>
              <a:chExt cx="1436792" cy="21602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14BF7F8-E9FA-4471-B0AB-058FA151D26C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38" name="Google Shape;352;p20">
                  <a:extLst>
                    <a:ext uri="{FF2B5EF4-FFF2-40B4-BE49-F238E27FC236}">
                      <a16:creationId xmlns:a16="http://schemas.microsoft.com/office/drawing/2014/main" id="{4A6CB37A-048A-441B-BE28-B435741E9FDA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39" name="Google Shape;421;p20">
                  <a:extLst>
                    <a:ext uri="{FF2B5EF4-FFF2-40B4-BE49-F238E27FC236}">
                      <a16:creationId xmlns:a16="http://schemas.microsoft.com/office/drawing/2014/main" id="{63307BB9-ABEB-4445-A409-0807B3C78ADD}"/>
                    </a:ext>
                  </a:extLst>
                </p:cNvPr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7" name="Google Shape;352;p20">
                <a:extLst>
                  <a:ext uri="{FF2B5EF4-FFF2-40B4-BE49-F238E27FC236}">
                    <a16:creationId xmlns:a16="http://schemas.microsoft.com/office/drawing/2014/main" id="{B6DAC2C3-8429-49EC-A4DB-28CCC6994899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02F4C2-114F-4B45-8A98-06408B39C1A3}"/>
                </a:ext>
              </a:extLst>
            </p:cNvPr>
            <p:cNvSpPr/>
            <p:nvPr/>
          </p:nvSpPr>
          <p:spPr>
            <a:xfrm>
              <a:off x="6839335" y="259080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....</a:t>
              </a:r>
              <a:endParaRPr lang="en-US" dirty="0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E0D7CAA-2B51-4A55-8B08-CB62A4820982}"/>
                </a:ext>
              </a:extLst>
            </p:cNvPr>
            <p:cNvCxnSpPr>
              <a:stCxn id="49" idx="3"/>
            </p:cNvCxnSpPr>
            <p:nvPr/>
          </p:nvCxnSpPr>
          <p:spPr>
            <a:xfrm>
              <a:off x="7767164" y="1651393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2FAB5D-25F9-414D-A733-1EDFCDDC7B83}"/>
                </a:ext>
              </a:extLst>
            </p:cNvPr>
            <p:cNvCxnSpPr/>
            <p:nvPr/>
          </p:nvCxnSpPr>
          <p:spPr>
            <a:xfrm>
              <a:off x="7767164" y="1956386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988A7D6-08E0-447C-B025-5702FB8961AB}"/>
                </a:ext>
              </a:extLst>
            </p:cNvPr>
            <p:cNvCxnSpPr/>
            <p:nvPr/>
          </p:nvCxnSpPr>
          <p:spPr>
            <a:xfrm>
              <a:off x="7767164" y="2261379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35D4029-F3B8-4271-91DE-DF8C6369C383}"/>
                </a:ext>
              </a:extLst>
            </p:cNvPr>
            <p:cNvCxnSpPr/>
            <p:nvPr/>
          </p:nvCxnSpPr>
          <p:spPr>
            <a:xfrm>
              <a:off x="7767164" y="2566373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oogle Shape;352;p20">
              <a:extLst>
                <a:ext uri="{FF2B5EF4-FFF2-40B4-BE49-F238E27FC236}">
                  <a16:creationId xmlns:a16="http://schemas.microsoft.com/office/drawing/2014/main" id="{674AEC50-B159-4A3F-9605-8121527E7843}"/>
                </a:ext>
              </a:extLst>
            </p:cNvPr>
            <p:cNvSpPr/>
            <p:nvPr/>
          </p:nvSpPr>
          <p:spPr>
            <a:xfrm>
              <a:off x="5218948" y="1543381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4497365-923C-41BE-B01F-8B51F91265B3}"/>
                </a:ext>
              </a:extLst>
            </p:cNvPr>
            <p:cNvCxnSpPr/>
            <p:nvPr/>
          </p:nvCxnSpPr>
          <p:spPr>
            <a:xfrm>
              <a:off x="6172200" y="1241138"/>
              <a:ext cx="0" cy="204048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Google Shape;352;p20">
              <a:extLst>
                <a:ext uri="{FF2B5EF4-FFF2-40B4-BE49-F238E27FC236}">
                  <a16:creationId xmlns:a16="http://schemas.microsoft.com/office/drawing/2014/main" id="{DC52C7C2-A1A9-49C5-86E8-B6CCA844A8F9}"/>
                </a:ext>
              </a:extLst>
            </p:cNvPr>
            <p:cNvSpPr/>
            <p:nvPr/>
          </p:nvSpPr>
          <p:spPr>
            <a:xfrm>
              <a:off x="5218948" y="1810937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352;p20">
              <a:extLst>
                <a:ext uri="{FF2B5EF4-FFF2-40B4-BE49-F238E27FC236}">
                  <a16:creationId xmlns:a16="http://schemas.microsoft.com/office/drawing/2014/main" id="{77C458A0-6855-453D-8837-FCF6CE8D8751}"/>
                </a:ext>
              </a:extLst>
            </p:cNvPr>
            <p:cNvSpPr/>
            <p:nvPr/>
          </p:nvSpPr>
          <p:spPr>
            <a:xfrm>
              <a:off x="5218948" y="2086486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;p20">
              <a:extLst>
                <a:ext uri="{FF2B5EF4-FFF2-40B4-BE49-F238E27FC236}">
                  <a16:creationId xmlns:a16="http://schemas.microsoft.com/office/drawing/2014/main" id="{836754E7-69BB-4151-AA0E-889FAFC76258}"/>
                </a:ext>
              </a:extLst>
            </p:cNvPr>
            <p:cNvSpPr/>
            <p:nvPr/>
          </p:nvSpPr>
          <p:spPr>
            <a:xfrm>
              <a:off x="5218948" y="2339987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6BF6F1-8C13-45C7-B6BD-9DE03854340C}"/>
                </a:ext>
              </a:extLst>
            </p:cNvPr>
            <p:cNvSpPr/>
            <p:nvPr/>
          </p:nvSpPr>
          <p:spPr>
            <a:xfrm>
              <a:off x="5369312" y="242136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....</a:t>
              </a:r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B05C45-BCC9-41F8-8686-8AB41A5EF31A}"/>
                </a:ext>
              </a:extLst>
            </p:cNvPr>
            <p:cNvSpPr/>
            <p:nvPr/>
          </p:nvSpPr>
          <p:spPr>
            <a:xfrm>
              <a:off x="5257800" y="1219200"/>
              <a:ext cx="8130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Exp. Hall</a:t>
              </a:r>
              <a:endParaRPr lang="en-US" sz="14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CFF9F8-1DBD-400B-8C90-31AE3A160A26}"/>
                </a:ext>
              </a:extLst>
            </p:cNvPr>
            <p:cNvSpPr/>
            <p:nvPr/>
          </p:nvSpPr>
          <p:spPr>
            <a:xfrm>
              <a:off x="6255609" y="1219200"/>
              <a:ext cx="9466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DAQ room</a:t>
              </a:r>
              <a:endParaRPr lang="en-US" sz="1400" dirty="0"/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D6C34050-B5D1-4FF6-9043-342194223C40}"/>
                </a:ext>
              </a:extLst>
            </p:cNvPr>
            <p:cNvSpPr/>
            <p:nvPr/>
          </p:nvSpPr>
          <p:spPr>
            <a:xfrm>
              <a:off x="6087184" y="1607926"/>
              <a:ext cx="228595" cy="105767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76BF766-6731-4A8B-AB0A-9C7627C96EC5}"/>
                </a:ext>
              </a:extLst>
            </p:cNvPr>
            <p:cNvCxnSpPr>
              <a:cxnSpLocks/>
            </p:cNvCxnSpPr>
            <p:nvPr/>
          </p:nvCxnSpPr>
          <p:spPr>
            <a:xfrm>
              <a:off x="6087251" y="1633783"/>
              <a:ext cx="0" cy="109476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F0C3CC00-D0E5-48CE-9C7E-DDBCD4BD4C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3" y="1660809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CF6545C-1A39-4D7D-ADEE-3F9C7D8085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2" y="1914870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7E4DCB2-51D4-4BD2-BD71-820032A845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1" y="2194498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E416358-B437-44CE-81FF-2C028A2EEE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1" y="2443920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83CC659-94C5-4BA8-87F8-7DDEE1369180}"/>
                </a:ext>
              </a:extLst>
            </p:cNvPr>
            <p:cNvSpPr/>
            <p:nvPr/>
          </p:nvSpPr>
          <p:spPr>
            <a:xfrm>
              <a:off x="7360336" y="2694247"/>
              <a:ext cx="7168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>
                  <a:solidFill>
                    <a:schemeClr val="accent1"/>
                  </a:solidFill>
                </a:rPr>
                <a:t>10/100 Gbps</a:t>
              </a:r>
            </a:p>
            <a:p>
              <a:pPr algn="r"/>
              <a:r>
                <a:rPr lang="en-US" sz="800" dirty="0">
                  <a:solidFill>
                    <a:schemeClr val="accent1"/>
                  </a:solidFill>
                </a:rPr>
                <a:t>Network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E33920D-70D1-4B0F-AB68-4EFDD1969C1E}"/>
                </a:ext>
              </a:extLst>
            </p:cNvPr>
            <p:cNvSpPr/>
            <p:nvPr/>
          </p:nvSpPr>
          <p:spPr>
            <a:xfrm>
              <a:off x="4894713" y="2694247"/>
              <a:ext cx="13067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/>
                <a:t>48x 10-Gbps bi-directional </a:t>
              </a:r>
              <a:br>
                <a:rPr lang="en-US" sz="800" dirty="0"/>
              </a:br>
              <a:r>
                <a:rPr lang="en-US" sz="800" dirty="0"/>
                <a:t> optical links per FELIX</a:t>
              </a:r>
            </a:p>
          </p:txBody>
        </p:sp>
        <p:sp>
          <p:nvSpPr>
            <p:cNvPr id="34" name="Google Shape;352;p20">
              <a:extLst>
                <a:ext uri="{FF2B5EF4-FFF2-40B4-BE49-F238E27FC236}">
                  <a16:creationId xmlns:a16="http://schemas.microsoft.com/office/drawing/2014/main" id="{7E346AB6-A97A-46E7-A153-1A1E28696E4A}"/>
                </a:ext>
              </a:extLst>
            </p:cNvPr>
            <p:cNvSpPr/>
            <p:nvPr/>
          </p:nvSpPr>
          <p:spPr>
            <a:xfrm>
              <a:off x="6327003" y="2949615"/>
              <a:ext cx="1012067" cy="216024"/>
            </a:xfrm>
            <a:prstGeom prst="rect">
              <a:avLst/>
            </a:prstGeom>
            <a:solidFill>
              <a:srgbClr val="CCCCFF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Timing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18E7111-A197-46BD-8FBB-956E90388733}"/>
                </a:ext>
              </a:extLst>
            </p:cNvPr>
            <p:cNvCxnSpPr/>
            <p:nvPr/>
          </p:nvCxnSpPr>
          <p:spPr>
            <a:xfrm flipV="1">
              <a:off x="6477676" y="2694247"/>
              <a:ext cx="0" cy="2553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D06F6FE1-88C9-427D-9B4C-57CBC2757C57}"/>
              </a:ext>
            </a:extLst>
          </p:cNvPr>
          <p:cNvSpPr/>
          <p:nvPr/>
        </p:nvSpPr>
        <p:spPr>
          <a:xfrm>
            <a:off x="588873" y="1463020"/>
            <a:ext cx="23936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sPH-cQCD-2018-001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hlinkClick r:id="rId4"/>
              </a:rPr>
              <a:t>https://indico.bnl.gov/event/5283/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</a:rPr>
              <a:t>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5E0F02F-FA63-4BD4-B6DB-8B181EFE3934}"/>
              </a:ext>
            </a:extLst>
          </p:cNvPr>
          <p:cNvSpPr/>
          <p:nvPr/>
        </p:nvSpPr>
        <p:spPr>
          <a:xfrm>
            <a:off x="1657008" y="5946979"/>
            <a:ext cx="74675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dirty="0">
                <a:solidFill>
                  <a:schemeClr val="tx2"/>
                </a:solidFill>
              </a:rPr>
              <a:t>See Martin’s talk on sPHENIX adaption and implementation in with sPHENIX/EIC tracker test stands</a:t>
            </a:r>
          </a:p>
        </p:txBody>
      </p:sp>
    </p:spTree>
    <p:extLst>
      <p:ext uri="{BB962C8B-B14F-4D97-AF65-F5344CB8AC3E}">
        <p14:creationId xmlns:p14="http://schemas.microsoft.com/office/powerpoint/2010/main" val="3431173737"/>
      </p:ext>
    </p:extLst>
  </p:cSld>
  <p:clrMapOvr>
    <a:masterClrMapping/>
  </p:clrMapOvr>
  <p:transition>
    <p:strips dir="r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Image result for Belle II Experiment at the SuperKEK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0"/>
          <a:stretch/>
        </p:blipFill>
        <p:spPr bwMode="auto">
          <a:xfrm>
            <a:off x="5413655" y="1541772"/>
            <a:ext cx="1545990" cy="15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5628810" y="1203794"/>
            <a:ext cx="951056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BELLE-II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2293"/>
            <a:ext cx="8668664" cy="1143000"/>
          </a:xfrm>
        </p:spPr>
        <p:txBody>
          <a:bodyPr>
            <a:noAutofit/>
          </a:bodyPr>
          <a:lstStyle/>
          <a:p>
            <a:r>
              <a:rPr lang="en-US" sz="3600" dirty="0"/>
              <a:t>Ongoing R&amp;D, BNL LDRD 19-026: </a:t>
            </a:r>
            <a:br>
              <a:rPr lang="en-US" sz="3600" dirty="0"/>
            </a:br>
            <a:r>
              <a:rPr lang="en-US" sz="3600" dirty="0"/>
              <a:t>Common development for Advanced DAQ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4" y="1572993"/>
            <a:ext cx="1838911" cy="134240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7200" y="1203571"/>
            <a:ext cx="1444464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EIC detectors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20875" y="1204009"/>
            <a:ext cx="1935778" cy="40819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DUNE far detector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463683" y="1203794"/>
            <a:ext cx="717917" cy="4086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nEXO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58000" y="1219200"/>
            <a:ext cx="2274324" cy="34051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400" dirty="0"/>
              <a:t>21-cm digital interferometer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89740" y="4772945"/>
            <a:ext cx="3886192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Common challenge </a:t>
            </a:r>
            <a:r>
              <a:rPr lang="en-US" sz="1400" dirty="0"/>
              <a:t>cross multi-discipline of BNL: </a:t>
            </a:r>
            <a:br>
              <a:rPr lang="en-US" sz="1400" dirty="0"/>
            </a:br>
            <a:r>
              <a:rPr lang="en-US" sz="1400" dirty="0"/>
              <a:t>Advanced DAQ with high throughput @ 100+ Gbps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Solution</a:t>
            </a:r>
            <a:r>
              <a:rPr lang="en-US" sz="1400" dirty="0"/>
              <a:t>: FELIX-based DAQ, the architecture used </a:t>
            </a:r>
          </a:p>
          <a:p>
            <a:r>
              <a:rPr lang="en-US" sz="1400" dirty="0"/>
              <a:t>                 in the LHC upgrades in the 2020s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Deliverable</a:t>
            </a:r>
            <a:r>
              <a:rPr lang="en-US" sz="1400" dirty="0"/>
              <a:t>: test stand &amp; firmware for each case</a:t>
            </a:r>
          </a:p>
          <a:p>
            <a:r>
              <a:rPr lang="en-US" sz="1400" dirty="0"/>
              <a:t>Co-PIs: Kai Chen (BNL/ATLAS), </a:t>
            </a:r>
            <a:br>
              <a:rPr lang="en-US" sz="1400" dirty="0"/>
            </a:br>
            <a:r>
              <a:rPr lang="en-US" sz="1400" dirty="0"/>
              <a:t>             Jin Huang (BNL/sPHENIX)</a:t>
            </a:r>
          </a:p>
        </p:txBody>
      </p:sp>
      <p:pic>
        <p:nvPicPr>
          <p:cNvPr id="3074" name="Picture 2" descr="https://lh6.googleusercontent.com/GBy_S8ki0YRhozrOknLJqswiJzTgIf78ZbsMM0iFNH8HpLbVEL9uBwRCg8ceml9E8TjE7UVo8hbynQ3k9S9rJnHShXkdA7rWKvKXY5E6nLRQxdigwYncgwchXcWO7ChhT8jD76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07494"/>
            <a:ext cx="2398889" cy="109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26944" y="5100341"/>
            <a:ext cx="276877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dirty="0"/>
              <a:t>BNL 712 – series PCIe Card 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018845" y="5858078"/>
            <a:ext cx="304800" cy="304800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3003738" y="6171377"/>
            <a:ext cx="2386002" cy="40862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/>
              <a:t>Commodity Computing</a:t>
            </a:r>
          </a:p>
        </p:txBody>
      </p:sp>
      <p:pic>
        <p:nvPicPr>
          <p:cNvPr id="3076" name="Picture 4" descr="Image result for DUNE far det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38" y="1694945"/>
            <a:ext cx="2221610" cy="109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nEXO Neutrino experim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79" y="1657577"/>
            <a:ext cx="1069726" cy="12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h5.googleusercontent.com/P9_h8N41vmCXxNvRiA6wqC0hrtNqB_fkZZgJEZQhQ7kGIg6sXbP0JeWeOchpdrl4ETqBoOEfuqcAmJ9vX9Rd504H2aojcSgsyv80Fqtme-gqxq3bhyeS2hdBOMfWOqnMAUAjKeHYGxlywUgnE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71"/>
          <a:stretch/>
        </p:blipFill>
        <p:spPr bwMode="auto">
          <a:xfrm>
            <a:off x="405775" y="2989143"/>
            <a:ext cx="1274513" cy="135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32"/>
          <a:stretch/>
        </p:blipFill>
        <p:spPr bwMode="auto">
          <a:xfrm>
            <a:off x="7162800" y="1694945"/>
            <a:ext cx="1850726" cy="1220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08"/>
          <a:stretch>
            <a:fillRect/>
          </a:stretch>
        </p:blipFill>
        <p:spPr bwMode="auto">
          <a:xfrm>
            <a:off x="6172200" y="3054075"/>
            <a:ext cx="2802716" cy="122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735" y="3031849"/>
            <a:ext cx="2204784" cy="1239088"/>
          </a:xfrm>
        </p:spPr>
      </p:pic>
      <p:pic>
        <p:nvPicPr>
          <p:cNvPr id="25" name="Content Placeholder 16" descr="IO-1678-1_ProtoDUNE_WIB_top_assembled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3" r="13576"/>
          <a:stretch/>
        </p:blipFill>
        <p:spPr>
          <a:xfrm>
            <a:off x="2133600" y="2979472"/>
            <a:ext cx="1426869" cy="1354749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 rot="16200000">
            <a:off x="4459576" y="958995"/>
            <a:ext cx="304800" cy="7082848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36588"/>
      </p:ext>
    </p:extLst>
  </p:cSld>
  <p:clrMapOvr>
    <a:masterClrMapping/>
  </p:clrMapOvr>
  <p:transition>
    <p:strips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2AF532-10C1-4F67-ABA5-A10B91A2A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670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EIC is a </a:t>
            </a:r>
            <a:r>
              <a:rPr lang="en-US" dirty="0">
                <a:solidFill>
                  <a:schemeClr val="accent1"/>
                </a:solidFill>
              </a:rPr>
              <a:t>unique collider </a:t>
            </a:r>
            <a:r>
              <a:rPr lang="en-US" dirty="0"/>
              <a:t>combining high luminosity and low collision cross section, diverse event topologies and vital in systematics control</a:t>
            </a:r>
          </a:p>
          <a:p>
            <a:r>
              <a:rPr lang="en-US" dirty="0"/>
              <a:t>The total collision </a:t>
            </a:r>
            <a:r>
              <a:rPr lang="en-US" dirty="0">
                <a:solidFill>
                  <a:schemeClr val="accent1"/>
                </a:solidFill>
              </a:rPr>
              <a:t>raw data rate → 100 Gbps</a:t>
            </a:r>
          </a:p>
          <a:p>
            <a:pPr lvl="1"/>
            <a:r>
              <a:rPr lang="en-US" dirty="0"/>
              <a:t>Affordable to write all to disk</a:t>
            </a:r>
          </a:p>
          <a:p>
            <a:pPr lvl="1"/>
            <a:r>
              <a:rPr lang="en-US" dirty="0"/>
              <a:t>Can be </a:t>
            </a:r>
            <a:r>
              <a:rPr lang="en-US" dirty="0">
                <a:solidFill>
                  <a:schemeClr val="accent1"/>
                </a:solidFill>
              </a:rPr>
              <a:t>higher for highly segmented or noisy detectors (intrinsic or accelerator)</a:t>
            </a:r>
          </a:p>
          <a:p>
            <a:r>
              <a:rPr lang="en-US" dirty="0"/>
              <a:t>Instead of global triggering that selects subset of event,</a:t>
            </a:r>
            <a:br>
              <a:rPr lang="en-US" dirty="0"/>
            </a:br>
            <a:r>
              <a:rPr lang="en-US" dirty="0"/>
              <a:t>we can choose to </a:t>
            </a:r>
            <a:r>
              <a:rPr lang="en-US" dirty="0">
                <a:solidFill>
                  <a:schemeClr val="accent1"/>
                </a:solidFill>
              </a:rPr>
              <a:t>stream-record all collisions signals</a:t>
            </a:r>
          </a:p>
          <a:p>
            <a:pPr lvl="1"/>
            <a:r>
              <a:rPr lang="en-US" dirty="0"/>
              <a:t>Requiring all front-end to </a:t>
            </a:r>
            <a:r>
              <a:rPr lang="en-US" dirty="0">
                <a:solidFill>
                  <a:schemeClr val="accent1"/>
                </a:solidFill>
              </a:rPr>
              <a:t>continuously digitize</a:t>
            </a:r>
            <a:r>
              <a:rPr lang="en-US" dirty="0"/>
              <a:t> data or self-triggering</a:t>
            </a:r>
            <a:br>
              <a:rPr lang="en-US" dirty="0"/>
            </a:br>
            <a:r>
              <a:rPr lang="en-US" dirty="0"/>
              <a:t>e.g. PHENIX FVTX, STAR eTOF, all sPHENIX trackers</a:t>
            </a:r>
          </a:p>
          <a:p>
            <a:pPr lvl="1"/>
            <a:r>
              <a:rPr lang="en-US" dirty="0"/>
              <a:t>Reliably </a:t>
            </a:r>
            <a:r>
              <a:rPr lang="en-US" dirty="0">
                <a:solidFill>
                  <a:schemeClr val="accent1"/>
                </a:solidFill>
              </a:rPr>
              <a:t>synchronize all front-ends</a:t>
            </a:r>
            <a:r>
              <a:rPr lang="en-US" dirty="0"/>
              <a:t> and identify faults</a:t>
            </a:r>
          </a:p>
          <a:p>
            <a:pPr lvl="1"/>
            <a:r>
              <a:rPr lang="en-US" dirty="0"/>
              <a:t>Recording all </a:t>
            </a:r>
            <a:r>
              <a:rPr lang="en-US" dirty="0">
                <a:solidFill>
                  <a:schemeClr val="accent1"/>
                </a:solidFill>
              </a:rPr>
              <a:t>collision data</a:t>
            </a:r>
            <a:r>
              <a:rPr lang="en-US" dirty="0"/>
              <a:t> (100 Gbps if raw)</a:t>
            </a:r>
          </a:p>
          <a:p>
            <a:pPr lvl="1"/>
            <a:r>
              <a:rPr lang="en-US" dirty="0"/>
              <a:t>If needed, </a:t>
            </a:r>
            <a:r>
              <a:rPr lang="en-US" dirty="0">
                <a:solidFill>
                  <a:schemeClr val="accent1"/>
                </a:solidFill>
              </a:rPr>
              <a:t>filtering out background</a:t>
            </a:r>
            <a:r>
              <a:rPr lang="en-US" dirty="0"/>
              <a:t> with low signal loss (10</a:t>
            </a:r>
            <a:r>
              <a:rPr lang="en-US" baseline="30000" dirty="0"/>
              <a:t>-4</a:t>
            </a:r>
            <a:r>
              <a:rPr lang="en-US" dirty="0"/>
              <a:t>?)</a:t>
            </a:r>
          </a:p>
          <a:p>
            <a:pPr lvl="1"/>
            <a:r>
              <a:rPr lang="en-US" dirty="0"/>
              <a:t>Requiring </a:t>
            </a:r>
            <a:r>
              <a:rPr lang="en-US" dirty="0">
                <a:solidFill>
                  <a:schemeClr val="accent1"/>
                </a:solidFill>
              </a:rPr>
              <a:t>reliable</a:t>
            </a: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data flow</a:t>
            </a:r>
            <a:r>
              <a:rPr lang="en-US" dirty="0"/>
              <a:t> → control systematics: </a:t>
            </a:r>
            <a:br>
              <a:rPr lang="en-US" dirty="0"/>
            </a:br>
            <a:r>
              <a:rPr lang="en-US" dirty="0"/>
              <a:t>Low data loss rate &lt; 10</a:t>
            </a:r>
            <a:r>
              <a:rPr lang="en-US" baseline="30000" dirty="0"/>
              <a:t>-4</a:t>
            </a:r>
            <a:r>
              <a:rPr lang="en-US" dirty="0"/>
              <a:t>(?) and/or loss in a deterministic manor (e.g. via real-time busy signal tree to avoid correlation between event type and loss rate)</a:t>
            </a:r>
          </a:p>
          <a:p>
            <a:r>
              <a:rPr lang="en-US" dirty="0">
                <a:solidFill>
                  <a:schemeClr val="accent1"/>
                </a:solidFill>
              </a:rPr>
              <a:t>A strategy for EIC DAQ </a:t>
            </a:r>
            <a:r>
              <a:rPr lang="en-US" dirty="0"/>
              <a:t>based on sPHENIX DAQ investments: FPGA-PCIe DAQ interface, streaming all signal data to disk/tape, prompt off-line reconstruction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801641-7F8A-44E6-9B9D-BC3E5911C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E174F-BCD4-42AE-B5A5-AD084D964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8A37D-22ED-4D66-90C0-E787BFC69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31007E-601C-4B1D-8EEB-39C8A901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25197278"/>
      </p:ext>
    </p:extLst>
  </p:cSld>
  <p:clrMapOvr>
    <a:masterClrMapping/>
  </p:clrMapOvr>
  <p:transition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26853F-4C73-419B-8C5C-DC7E899C2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Extra information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B89B2B-B91E-4304-9749-DB4807F3D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209748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67C59B-144B-47B9-B312-68BF27F3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5E2CD-05FD-4DFC-A591-7402545A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B36DA-151D-4F88-AD51-7A888F37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254505"/>
      </p:ext>
    </p:extLst>
  </p:cSld>
  <p:clrMapOvr>
    <a:masterClrMapping/>
  </p:clrMapOvr>
  <p:transition>
    <p:strips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EC88CC-FB1F-460C-B136-1443DEFB0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176272"/>
          </a:xfrm>
        </p:spPr>
        <p:txBody>
          <a:bodyPr>
            <a:normAutofit fontScale="55000" lnSpcReduction="20000"/>
          </a:bodyPr>
          <a:lstStyle/>
          <a:p>
            <a:pPr marL="109728" indent="0">
              <a:buNone/>
            </a:pPr>
            <a:r>
              <a:rPr lang="en-US" dirty="0"/>
              <a:t>Four factor contributes in a MC simulation:</a:t>
            </a:r>
          </a:p>
          <a:p>
            <a:r>
              <a:rPr lang="en-US" dirty="0"/>
              <a:t>Per-collision multiplicity, PDF as in last page</a:t>
            </a:r>
          </a:p>
          <a:p>
            <a:r>
              <a:rPr lang="en-US" dirty="0"/>
              <a:t>Number of pile up collision, Poisson distributed</a:t>
            </a:r>
          </a:p>
          <a:p>
            <a:r>
              <a:rPr lang="en-US" dirty="0"/>
              <a:t>The triggered collision, |z|&lt;10 cm (trigger mode only)</a:t>
            </a:r>
          </a:p>
          <a:p>
            <a:r>
              <a:rPr lang="en-US" dirty="0"/>
              <a:t>Number of noise, Poisson distributed</a:t>
            </a:r>
          </a:p>
          <a:p>
            <a:pPr marL="109728" indent="0">
              <a:buNone/>
            </a:pPr>
            <a:r>
              <a:rPr lang="en-US" dirty="0"/>
              <a:t>Comments received: </a:t>
            </a:r>
          </a:p>
          <a:p>
            <a:r>
              <a:rPr lang="en-US" dirty="0"/>
              <a:t>Duplicated hits between strobes are not included yet (Thanks to Jo)</a:t>
            </a:r>
          </a:p>
          <a:p>
            <a:r>
              <a:rPr lang="en-US" dirty="0"/>
              <a:t>UPC electron background not included (Thanks to Xin)</a:t>
            </a:r>
          </a:p>
          <a:p>
            <a:r>
              <a:rPr lang="en-US" dirty="0"/>
              <a:t>Aiming for 10</a:t>
            </a:r>
            <a:r>
              <a:rPr lang="en-US" baseline="30000" dirty="0"/>
              <a:t>-6</a:t>
            </a:r>
            <a:r>
              <a:rPr lang="en-US" dirty="0"/>
              <a:t> noise in final detector (Many)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0A5CB6-6BEB-40FD-AE2D-3E7A8EF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MVTX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24CAB4-4FD4-476B-B0F4-B4EEDCCF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0C31D-E33C-4432-858F-37D18166A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08D6F9-B3F2-41C2-B40B-83858B76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Per-strobe ALPIDE multiplicity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47ED00-52B6-4CCA-A174-8AB06FD7C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3581400"/>
            <a:ext cx="4777096" cy="3258366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C44962F6-7068-4226-8F86-8114EEECCACC}"/>
              </a:ext>
            </a:extLst>
          </p:cNvPr>
          <p:cNvSpPr/>
          <p:nvPr/>
        </p:nvSpPr>
        <p:spPr>
          <a:xfrm>
            <a:off x="6364128" y="3340292"/>
            <a:ext cx="2246472" cy="7620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/>
              <a:t>Bottom line: 10</a:t>
            </a:r>
            <a:r>
              <a:rPr lang="en-US" baseline="30000" dirty="0"/>
              <a:t>-4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C00D99B7-B2B6-4646-8E4E-1CA703C9A0A9}"/>
              </a:ext>
            </a:extLst>
          </p:cNvPr>
          <p:cNvSpPr/>
          <p:nvPr/>
        </p:nvSpPr>
        <p:spPr>
          <a:xfrm>
            <a:off x="6148696" y="3793752"/>
            <a:ext cx="2461903" cy="7620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/>
              <a:t>Also studied: 10</a:t>
            </a:r>
            <a:r>
              <a:rPr lang="en-US" baseline="30000" dirty="0"/>
              <a:t>-5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1D226B50-2DEC-4077-96E6-4B343135FAC7}"/>
              </a:ext>
            </a:extLst>
          </p:cNvPr>
          <p:cNvSpPr/>
          <p:nvPr/>
        </p:nvSpPr>
        <p:spPr>
          <a:xfrm>
            <a:off x="6019800" y="4238443"/>
            <a:ext cx="2590799" cy="762000"/>
          </a:xfrm>
          <a:prstGeom prst="lef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dirty="0"/>
              <a:t>Likely in operation: 10</a:t>
            </a:r>
            <a:r>
              <a:rPr lang="en-US" baseline="30000" dirty="0"/>
              <a:t>-6</a:t>
            </a:r>
          </a:p>
        </p:txBody>
      </p:sp>
    </p:spTree>
    <p:extLst>
      <p:ext uri="{BB962C8B-B14F-4D97-AF65-F5344CB8AC3E}">
        <p14:creationId xmlns:p14="http://schemas.microsoft.com/office/powerpoint/2010/main" val="4223980958"/>
      </p:ext>
    </p:extLst>
  </p:cSld>
  <p:clrMapOvr>
    <a:masterClrMapping/>
  </p:clrMapOvr>
  <p:transition>
    <p:strips dir="r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A5B515-8010-4F26-B5BF-BDA57A87C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149047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p+p collision related data is completely dominated by pile-ups</a:t>
            </a:r>
          </a:p>
          <a:p>
            <a:r>
              <a:rPr lang="en-US" dirty="0"/>
              <a:t>Central limit theorem: High number of pile up → low non-Gauss high tails</a:t>
            </a:r>
          </a:p>
          <a:p>
            <a:r>
              <a:rPr lang="en-US" dirty="0"/>
              <a:t>Continuous-mode is quite safe @ 10-us strobe window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A2CACA-DDE5-4D1E-A123-EF032CDA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MVTX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A936D-CA4A-445F-AD47-F1F6BD73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501FD-ABAE-4B39-8CDB-20D4F0E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69FACE-8956-4C10-AA06-D96D89888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p+p multiplicity, per-strobe, chip-4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0F00BA-91AC-4CE5-B106-51A8CB178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" y="3065183"/>
            <a:ext cx="9144000" cy="34880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E976AD2-6E67-4119-A0D1-8C8695DAA91D}"/>
              </a:ext>
            </a:extLst>
          </p:cNvPr>
          <p:cNvGrpSpPr/>
          <p:nvPr/>
        </p:nvGrpSpPr>
        <p:grpSpPr>
          <a:xfrm>
            <a:off x="6049296" y="3505201"/>
            <a:ext cx="1752597" cy="2438399"/>
            <a:chOff x="6019800" y="3505201"/>
            <a:chExt cx="1752597" cy="24383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155D8F7-57F3-4FB7-858E-89B8983779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800" y="3505201"/>
              <a:ext cx="4915" cy="24383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row: Left 10">
              <a:extLst>
                <a:ext uri="{FF2B5EF4-FFF2-40B4-BE49-F238E27FC236}">
                  <a16:creationId xmlns:a16="http://schemas.microsoft.com/office/drawing/2014/main" id="{1DF7E2A1-DF04-4EA7-9595-AA55F2498522}"/>
                </a:ext>
              </a:extLst>
            </p:cNvPr>
            <p:cNvSpPr/>
            <p:nvPr/>
          </p:nvSpPr>
          <p:spPr>
            <a:xfrm>
              <a:off x="6024715" y="3505201"/>
              <a:ext cx="1747682" cy="647700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10-us readout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1C35328-8DFC-4165-B4FF-E178C8CB8BE6}"/>
              </a:ext>
            </a:extLst>
          </p:cNvPr>
          <p:cNvSpPr/>
          <p:nvPr/>
        </p:nvSpPr>
        <p:spPr>
          <a:xfrm>
            <a:off x="838200" y="2908339"/>
            <a:ext cx="8069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13 MHz p+p collision, 10-us strobe </a:t>
            </a:r>
            <a:r>
              <a:rPr lang="en-US" dirty="0" err="1">
                <a:solidFill>
                  <a:srgbClr val="000000"/>
                </a:solidFill>
              </a:rPr>
              <a:t>width+integration</a:t>
            </a:r>
            <a:r>
              <a:rPr lang="en-US" dirty="0">
                <a:solidFill>
                  <a:srgbClr val="000000"/>
                </a:solidFill>
              </a:rPr>
              <a:t>, 1 trigger, 10</a:t>
            </a:r>
            <a:r>
              <a:rPr lang="en-US" baseline="30000" dirty="0">
                <a:solidFill>
                  <a:srgbClr val="000000"/>
                </a:solidFill>
              </a:rPr>
              <a:t>-4</a:t>
            </a:r>
            <a:r>
              <a:rPr lang="en-US" dirty="0">
                <a:solidFill>
                  <a:srgbClr val="000000"/>
                </a:solidFill>
              </a:rPr>
              <a:t> noise per strobe</a:t>
            </a:r>
          </a:p>
        </p:txBody>
      </p:sp>
    </p:spTree>
    <p:extLst>
      <p:ext uri="{BB962C8B-B14F-4D97-AF65-F5344CB8AC3E}">
        <p14:creationId xmlns:p14="http://schemas.microsoft.com/office/powerpoint/2010/main" val="1819275378"/>
      </p:ext>
    </p:extLst>
  </p:cSld>
  <p:clrMapOvr>
    <a:masterClrMapping/>
  </p:clrMapOvr>
  <p:transition>
    <p:strips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96F10BC-B043-4F3B-9BBC-8BB5176D94F7}"/>
              </a:ext>
            </a:extLst>
          </p:cNvPr>
          <p:cNvGrpSpPr/>
          <p:nvPr/>
        </p:nvGrpSpPr>
        <p:grpSpPr>
          <a:xfrm>
            <a:off x="457200" y="3369985"/>
            <a:ext cx="4422055" cy="3488015"/>
            <a:chOff x="4724400" y="3065183"/>
            <a:chExt cx="4422055" cy="34880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0F00BA-91AC-4CE5-B106-51A8CB178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640"/>
            <a:stretch/>
          </p:blipFill>
          <p:spPr>
            <a:xfrm>
              <a:off x="4724400" y="3065183"/>
              <a:ext cx="4422055" cy="3488015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7F758ED-4264-4286-BC7D-B715230F781B}"/>
                </a:ext>
              </a:extLst>
            </p:cNvPr>
            <p:cNvGrpSpPr/>
            <p:nvPr/>
          </p:nvGrpSpPr>
          <p:grpSpPr>
            <a:xfrm>
              <a:off x="5715000" y="3200400"/>
              <a:ext cx="1752597" cy="2743200"/>
              <a:chOff x="6019800" y="3200400"/>
              <a:chExt cx="1752597" cy="2743200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7BF962F-3D6E-4517-963A-8D408DBBBD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9800" y="3505201"/>
                <a:ext cx="4915" cy="24383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Arrow: Left 12">
                <a:extLst>
                  <a:ext uri="{FF2B5EF4-FFF2-40B4-BE49-F238E27FC236}">
                    <a16:creationId xmlns:a16="http://schemas.microsoft.com/office/drawing/2014/main" id="{B51B03EE-A8D4-4F38-AFB2-3545A0EC0C0B}"/>
                  </a:ext>
                </a:extLst>
              </p:cNvPr>
              <p:cNvSpPr/>
              <p:nvPr/>
            </p:nvSpPr>
            <p:spPr>
              <a:xfrm>
                <a:off x="6024715" y="3200400"/>
                <a:ext cx="1747682" cy="647700"/>
              </a:xfrm>
              <a:prstGeom prst="leftArrow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5-us readout</a:t>
                </a:r>
              </a:p>
            </p:txBody>
          </p:sp>
        </p:grp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A5B515-8010-4F26-B5BF-BDA57A87C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1490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Can we do better?</a:t>
            </a:r>
          </a:p>
          <a:p>
            <a:pPr lvl="1"/>
            <a:r>
              <a:rPr lang="en-US" dirty="0"/>
              <a:t>Further reducing collision rate to 50kHz by introducing a beam crossing angle</a:t>
            </a:r>
          </a:p>
          <a:p>
            <a:pPr lvl="1"/>
            <a:r>
              <a:rPr lang="en-US" dirty="0"/>
              <a:t>Reducing noise by 1/10 to 10</a:t>
            </a:r>
            <a:r>
              <a:rPr lang="en-US" baseline="30000" dirty="0"/>
              <a:t>-5</a:t>
            </a:r>
            <a:r>
              <a:rPr lang="en-US" dirty="0"/>
              <a:t> noise per strobe </a:t>
            </a:r>
          </a:p>
          <a:p>
            <a:r>
              <a:rPr lang="en-US" dirty="0"/>
              <a:t>Still challenging for continuous , but plausible to have overflow dead-time &lt; 0.1% further using multi-hit buffer on chip (eating the safety factor)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A2CACA-DDE5-4D1E-A123-EF032CDA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MVTX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A936D-CA4A-445F-AD47-F1F6BD73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5501FD-ABAE-4B39-8CDB-20D4F0EDC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69FACE-8956-4C10-AA06-D96D89888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Au+Au multiplicity, per-strobe, chip-4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C35328-8DFC-4165-B4FF-E178C8CB8BE6}"/>
              </a:ext>
            </a:extLst>
          </p:cNvPr>
          <p:cNvSpPr/>
          <p:nvPr/>
        </p:nvSpPr>
        <p:spPr>
          <a:xfrm>
            <a:off x="1910818" y="2870581"/>
            <a:ext cx="5937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50 kHz Au+Au collision, periodic strobe, 10</a:t>
            </a:r>
            <a:r>
              <a:rPr lang="en-US" baseline="30000" dirty="0">
                <a:solidFill>
                  <a:srgbClr val="000000"/>
                </a:solidFill>
              </a:rPr>
              <a:t>-5</a:t>
            </a:r>
            <a:r>
              <a:rPr lang="en-US" dirty="0">
                <a:solidFill>
                  <a:srgbClr val="000000"/>
                </a:solidFill>
              </a:rPr>
              <a:t> noise per strobe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523F4-CF06-4D58-8205-D566189E64CF}"/>
              </a:ext>
            </a:extLst>
          </p:cNvPr>
          <p:cNvSpPr/>
          <p:nvPr/>
        </p:nvSpPr>
        <p:spPr>
          <a:xfrm>
            <a:off x="1615847" y="3244334"/>
            <a:ext cx="3025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5-us strobe width+ integration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68A7AE0-E6C4-4137-B6E8-0282975BBA80}"/>
              </a:ext>
            </a:extLst>
          </p:cNvPr>
          <p:cNvGrpSpPr/>
          <p:nvPr/>
        </p:nvGrpSpPr>
        <p:grpSpPr>
          <a:xfrm>
            <a:off x="4879255" y="3378828"/>
            <a:ext cx="4290424" cy="3456011"/>
            <a:chOff x="4856031" y="3065811"/>
            <a:chExt cx="4290424" cy="345601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9802518-ABAC-46D1-8AEE-D92C7136C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645"/>
            <a:stretch/>
          </p:blipFill>
          <p:spPr>
            <a:xfrm>
              <a:off x="4856031" y="3065811"/>
              <a:ext cx="4290424" cy="345601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FE19CF1-392E-4DC9-8E53-8452E682C678}"/>
                </a:ext>
              </a:extLst>
            </p:cNvPr>
            <p:cNvGrpSpPr/>
            <p:nvPr/>
          </p:nvGrpSpPr>
          <p:grpSpPr>
            <a:xfrm>
              <a:off x="6072776" y="3200400"/>
              <a:ext cx="1752597" cy="2743200"/>
              <a:chOff x="6377576" y="3200400"/>
              <a:chExt cx="1752597" cy="27432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47CB623-4735-4192-B462-280F1D8313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77576" y="3505201"/>
                <a:ext cx="4915" cy="24383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Arrow: Left 18">
                <a:extLst>
                  <a:ext uri="{FF2B5EF4-FFF2-40B4-BE49-F238E27FC236}">
                    <a16:creationId xmlns:a16="http://schemas.microsoft.com/office/drawing/2014/main" id="{0449DD4B-3AB1-4104-BE39-92ED2AF77A4D}"/>
                  </a:ext>
                </a:extLst>
              </p:cNvPr>
              <p:cNvSpPr/>
              <p:nvPr/>
            </p:nvSpPr>
            <p:spPr>
              <a:xfrm>
                <a:off x="6382491" y="3200400"/>
                <a:ext cx="1747682" cy="647700"/>
              </a:xfrm>
              <a:prstGeom prst="leftArrow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10-us readout</a:t>
                </a:r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0A2DA94-266A-40AE-8C59-EB8198F817B8}"/>
              </a:ext>
            </a:extLst>
          </p:cNvPr>
          <p:cNvSpPr/>
          <p:nvPr/>
        </p:nvSpPr>
        <p:spPr>
          <a:xfrm>
            <a:off x="5799553" y="3244334"/>
            <a:ext cx="3142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10-us strobe width+ 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71814"/>
      </p:ext>
    </p:extLst>
  </p:cSld>
  <p:clrMapOvr>
    <a:masterClrMapping/>
  </p:clrMapOvr>
  <p:transition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AD265-D801-4943-BFD4-D7C06DF3E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FAD8F-9125-4541-87F8-584C6810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6F7BD1-BDD1-4129-853A-12FEC9BBC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092FE6F-E706-4438-AD67-685DF2CF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distributions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58CF4B-DF5C-40A7-A229-635D095BC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399"/>
            <a:ext cx="4583790" cy="268251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All PHENIX/sPHENIX FEE are synced to beam clock/counter. Expecting similar for EIC detector</a:t>
            </a:r>
          </a:p>
          <a:p>
            <a:r>
              <a:rPr lang="en-US" dirty="0"/>
              <a:t>BNL-712/FELIX can receive clock of multiple protocols (SPF+, White Rabbit, TTC, …) via a timing mezzanine card</a:t>
            </a:r>
          </a:p>
          <a:p>
            <a:r>
              <a:rPr lang="en-US" dirty="0"/>
              <a:t>SI5345 jitter cleaner control jitter to &lt;0.1 </a:t>
            </a:r>
            <a:r>
              <a:rPr lang="en-US" dirty="0" err="1"/>
              <a:t>ps</a:t>
            </a:r>
            <a:endParaRPr lang="en-US" dirty="0"/>
          </a:p>
          <a:p>
            <a:r>
              <a:rPr lang="en-US" dirty="0"/>
              <a:t>BNL-712/FELIX carries 48x 10 Gbps downlink fiber for control data to FEE. Beam clock and sync word can be encoded on fiber (e.g. 8b10b encoding)</a:t>
            </a:r>
          </a:p>
          <a:p>
            <a:r>
              <a:rPr lang="en-US" dirty="0"/>
              <a:t>For EIC hadron beam RF, extra cautious need to be taken for hadron machine ramp from low gamma to high gamma, which leads to clock frequency variation [next slide].</a:t>
            </a:r>
          </a:p>
          <a:p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9C35414E-BD2A-4BFF-A97A-4ECD2907B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25" r="52064"/>
          <a:stretch/>
        </p:blipFill>
        <p:spPr>
          <a:xfrm>
            <a:off x="4953003" y="3639987"/>
            <a:ext cx="3694269" cy="291732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F5B1C85C-8EEB-4FAF-B308-0343D4DA3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936" t="12351" b="58005"/>
          <a:stretch/>
        </p:blipFill>
        <p:spPr>
          <a:xfrm>
            <a:off x="2080454" y="5172840"/>
            <a:ext cx="3236732" cy="11535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7A483A-8015-4414-B9AB-6C66D6C7473E}"/>
              </a:ext>
            </a:extLst>
          </p:cNvPr>
          <p:cNvSpPr/>
          <p:nvPr/>
        </p:nvSpPr>
        <p:spPr>
          <a:xfrm>
            <a:off x="2209800" y="6113808"/>
            <a:ext cx="2690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Courtesy of Kai Chen (BNL)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70FDBA-4220-44DC-9D3B-8CD2A8C6670E}"/>
              </a:ext>
            </a:extLst>
          </p:cNvPr>
          <p:cNvCxnSpPr>
            <a:cxnSpLocks/>
          </p:cNvCxnSpPr>
          <p:nvPr/>
        </p:nvCxnSpPr>
        <p:spPr>
          <a:xfrm flipV="1">
            <a:off x="4114800" y="4891714"/>
            <a:ext cx="2395563" cy="462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6E2024E-78D5-4968-957A-9393DCF5F696}"/>
              </a:ext>
            </a:extLst>
          </p:cNvPr>
          <p:cNvGrpSpPr/>
          <p:nvPr/>
        </p:nvGrpSpPr>
        <p:grpSpPr>
          <a:xfrm>
            <a:off x="1676400" y="3875363"/>
            <a:ext cx="3085601" cy="1324645"/>
            <a:chOff x="888651" y="3422977"/>
            <a:chExt cx="3771401" cy="1619058"/>
          </a:xfrm>
        </p:grpSpPr>
        <p:pic>
          <p:nvPicPr>
            <p:cNvPr id="12" name="Google Shape;564;p23">
              <a:extLst>
                <a:ext uri="{FF2B5EF4-FFF2-40B4-BE49-F238E27FC236}">
                  <a16:creationId xmlns:a16="http://schemas.microsoft.com/office/drawing/2014/main" id="{2BA449A2-77AF-40FC-AAA7-206994A1FF4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8651" y="3641515"/>
              <a:ext cx="3771401" cy="140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AA0808-E619-40FC-BF98-943F8F763674}"/>
                </a:ext>
              </a:extLst>
            </p:cNvPr>
            <p:cNvSpPr/>
            <p:nvPr/>
          </p:nvSpPr>
          <p:spPr>
            <a:xfrm>
              <a:off x="1946556" y="3422977"/>
              <a:ext cx="152798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</a:rPr>
                <a:t>timing mezzanine cards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682FEA-FEAE-441F-92E2-E6ACC17D521C}"/>
              </a:ext>
            </a:extLst>
          </p:cNvPr>
          <p:cNvGrpSpPr/>
          <p:nvPr/>
        </p:nvGrpSpPr>
        <p:grpSpPr>
          <a:xfrm>
            <a:off x="5125934" y="1290380"/>
            <a:ext cx="3789466" cy="2062420"/>
            <a:chOff x="5218948" y="1219200"/>
            <a:chExt cx="3789466" cy="20624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0A6F09E-9CD3-4010-AE36-340A38CF9F7B}"/>
                </a:ext>
              </a:extLst>
            </p:cNvPr>
            <p:cNvGrpSpPr/>
            <p:nvPr/>
          </p:nvGrpSpPr>
          <p:grpSpPr>
            <a:xfrm>
              <a:off x="6330372" y="1543381"/>
              <a:ext cx="1436792" cy="216024"/>
              <a:chOff x="6217488" y="2152096"/>
              <a:chExt cx="1436792" cy="216024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F3885730-F80C-4799-9D6B-D7E419B321BD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57" name="Google Shape;352;p20">
                  <a:extLst>
                    <a:ext uri="{FF2B5EF4-FFF2-40B4-BE49-F238E27FC236}">
                      <a16:creationId xmlns:a16="http://schemas.microsoft.com/office/drawing/2014/main" id="{137E3418-3F49-4B99-8983-A7C833A55959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8" name="Google Shape;421;p20">
                  <a:extLst>
                    <a:ext uri="{FF2B5EF4-FFF2-40B4-BE49-F238E27FC236}">
                      <a16:creationId xmlns:a16="http://schemas.microsoft.com/office/drawing/2014/main" id="{63375FB5-ABBB-4AA7-9998-6E174A40199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6" name="Google Shape;352;p20">
                <a:extLst>
                  <a:ext uri="{FF2B5EF4-FFF2-40B4-BE49-F238E27FC236}">
                    <a16:creationId xmlns:a16="http://schemas.microsoft.com/office/drawing/2014/main" id="{A6DB3120-A122-4455-B84B-4971E30E2C9A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352;p20">
              <a:extLst>
                <a:ext uri="{FF2B5EF4-FFF2-40B4-BE49-F238E27FC236}">
                  <a16:creationId xmlns:a16="http://schemas.microsoft.com/office/drawing/2014/main" id="{7078D380-B5F1-4211-8EF4-F7ED442ED46E}"/>
                </a:ext>
              </a:extLst>
            </p:cNvPr>
            <p:cNvSpPr/>
            <p:nvPr/>
          </p:nvSpPr>
          <p:spPr>
            <a:xfrm>
              <a:off x="8003025" y="1543381"/>
              <a:ext cx="1005389" cy="1622258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COST Network </a:t>
              </a:r>
              <a:b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&amp;</a:t>
              </a:r>
              <a:b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 Online Computing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FFD5AC8-CB8C-47B4-9CC6-497CCEAB6273}"/>
                </a:ext>
              </a:extLst>
            </p:cNvPr>
            <p:cNvGrpSpPr/>
            <p:nvPr/>
          </p:nvGrpSpPr>
          <p:grpSpPr>
            <a:xfrm>
              <a:off x="6330372" y="1848374"/>
              <a:ext cx="1436792" cy="216024"/>
              <a:chOff x="6217488" y="2152096"/>
              <a:chExt cx="1436792" cy="21602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84335BF-7242-4185-9880-1FF8408BAADC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53" name="Google Shape;352;p20">
                  <a:extLst>
                    <a:ext uri="{FF2B5EF4-FFF2-40B4-BE49-F238E27FC236}">
                      <a16:creationId xmlns:a16="http://schemas.microsoft.com/office/drawing/2014/main" id="{0B0F9002-08B8-4D0B-A107-14FB7B564107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4" name="Google Shape;421;p20">
                  <a:extLst>
                    <a:ext uri="{FF2B5EF4-FFF2-40B4-BE49-F238E27FC236}">
                      <a16:creationId xmlns:a16="http://schemas.microsoft.com/office/drawing/2014/main" id="{9C9B7F9F-136E-4DCE-BA17-8CF3355CC45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2" name="Google Shape;352;p20">
                <a:extLst>
                  <a:ext uri="{FF2B5EF4-FFF2-40B4-BE49-F238E27FC236}">
                    <a16:creationId xmlns:a16="http://schemas.microsoft.com/office/drawing/2014/main" id="{0121C84B-131D-4E00-B7F2-DF541C9C1E0C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9D2ECDE-85F3-45C2-8C56-423B4899DF81}"/>
                </a:ext>
              </a:extLst>
            </p:cNvPr>
            <p:cNvGrpSpPr/>
            <p:nvPr/>
          </p:nvGrpSpPr>
          <p:grpSpPr>
            <a:xfrm>
              <a:off x="6330372" y="2153367"/>
              <a:ext cx="1436792" cy="216024"/>
              <a:chOff x="6217488" y="2152096"/>
              <a:chExt cx="1436792" cy="216024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E5F1C32C-786A-4880-B8CD-23164EC13C39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49" name="Google Shape;352;p20">
                  <a:extLst>
                    <a:ext uri="{FF2B5EF4-FFF2-40B4-BE49-F238E27FC236}">
                      <a16:creationId xmlns:a16="http://schemas.microsoft.com/office/drawing/2014/main" id="{1190C3AD-4FDF-495B-ABAD-E50B83EC11CB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50" name="Google Shape;421;p20">
                  <a:extLst>
                    <a:ext uri="{FF2B5EF4-FFF2-40B4-BE49-F238E27FC236}">
                      <a16:creationId xmlns:a16="http://schemas.microsoft.com/office/drawing/2014/main" id="{787FF4E0-2F4F-453E-91DC-ADAEC5AE0348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8" name="Google Shape;352;p20">
                <a:extLst>
                  <a:ext uri="{FF2B5EF4-FFF2-40B4-BE49-F238E27FC236}">
                    <a16:creationId xmlns:a16="http://schemas.microsoft.com/office/drawing/2014/main" id="{A59B56D7-0253-4037-BE80-154A2E1FE6E2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6EE4504-EB14-48C2-8454-4CACBC29218F}"/>
                </a:ext>
              </a:extLst>
            </p:cNvPr>
            <p:cNvGrpSpPr/>
            <p:nvPr/>
          </p:nvGrpSpPr>
          <p:grpSpPr>
            <a:xfrm>
              <a:off x="6330372" y="2458361"/>
              <a:ext cx="1436792" cy="216024"/>
              <a:chOff x="6217488" y="2152096"/>
              <a:chExt cx="1436792" cy="216024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9785D99-945D-4764-948F-C74E82527703}"/>
                  </a:ext>
                </a:extLst>
              </p:cNvPr>
              <p:cNvGrpSpPr/>
              <p:nvPr/>
            </p:nvGrpSpPr>
            <p:grpSpPr>
              <a:xfrm>
                <a:off x="6217488" y="2152096"/>
                <a:ext cx="720080" cy="216024"/>
                <a:chOff x="6217488" y="2154539"/>
                <a:chExt cx="720080" cy="216024"/>
              </a:xfrm>
            </p:grpSpPr>
            <p:sp>
              <p:nvSpPr>
                <p:cNvPr id="45" name="Google Shape;352;p20">
                  <a:extLst>
                    <a:ext uri="{FF2B5EF4-FFF2-40B4-BE49-F238E27FC236}">
                      <a16:creationId xmlns:a16="http://schemas.microsoft.com/office/drawing/2014/main" id="{7F0644CE-0F74-40CD-9E7F-55FFCE533545}"/>
                    </a:ext>
                  </a:extLst>
                </p:cNvPr>
                <p:cNvSpPr/>
                <p:nvPr/>
              </p:nvSpPr>
              <p:spPr>
                <a:xfrm>
                  <a:off x="6217488" y="2154539"/>
                  <a:ext cx="720080" cy="216024"/>
                </a:xfrm>
                <a:prstGeom prst="rect">
                  <a:avLst/>
                </a:prstGeom>
                <a:solidFill>
                  <a:srgbClr val="D6E3BC"/>
                </a:solidFill>
                <a:ln w="127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375" tIns="45675" rIns="91375" bIns="45675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6" name="Google Shape;421;p20">
                  <a:extLst>
                    <a:ext uri="{FF2B5EF4-FFF2-40B4-BE49-F238E27FC236}">
                      <a16:creationId xmlns:a16="http://schemas.microsoft.com/office/drawing/2014/main" id="{DC7DB173-DA0B-4ABA-BF26-77C7E153EC75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6338093" y="2171634"/>
                  <a:ext cx="472405" cy="19130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4" name="Google Shape;352;p20">
                <a:extLst>
                  <a:ext uri="{FF2B5EF4-FFF2-40B4-BE49-F238E27FC236}">
                    <a16:creationId xmlns:a16="http://schemas.microsoft.com/office/drawing/2014/main" id="{D5DFA2B9-6566-4015-B7FE-3BBFE59392E3}"/>
                  </a:ext>
                </a:extLst>
              </p:cNvPr>
              <p:cNvSpPr/>
              <p:nvPr/>
            </p:nvSpPr>
            <p:spPr>
              <a:xfrm>
                <a:off x="6934200" y="2152096"/>
                <a:ext cx="720080" cy="216024"/>
              </a:xfrm>
              <a:prstGeom prst="rect">
                <a:avLst/>
              </a:prstGeom>
              <a:solidFill>
                <a:schemeClr val="accent3"/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dirty="0">
                    <a:solidFill>
                      <a:srgbClr val="595959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Server</a:t>
                </a:r>
                <a:endParaRPr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35207AA-7112-4574-BD15-40D27EE6F210}"/>
                </a:ext>
              </a:extLst>
            </p:cNvPr>
            <p:cNvSpPr/>
            <p:nvPr/>
          </p:nvSpPr>
          <p:spPr>
            <a:xfrm>
              <a:off x="6839335" y="259080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....</a:t>
              </a:r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E26412-C700-49D8-9847-5D0DE9314A4B}"/>
                </a:ext>
              </a:extLst>
            </p:cNvPr>
            <p:cNvCxnSpPr>
              <a:stCxn id="56" idx="3"/>
            </p:cNvCxnSpPr>
            <p:nvPr/>
          </p:nvCxnSpPr>
          <p:spPr>
            <a:xfrm>
              <a:off x="7767164" y="1651393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975A744-37B1-44A1-B7B2-F1A108DFE552}"/>
                </a:ext>
              </a:extLst>
            </p:cNvPr>
            <p:cNvCxnSpPr/>
            <p:nvPr/>
          </p:nvCxnSpPr>
          <p:spPr>
            <a:xfrm>
              <a:off x="7767164" y="1956386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2D85874-37E8-4084-BD2F-354E0A806CE7}"/>
                </a:ext>
              </a:extLst>
            </p:cNvPr>
            <p:cNvCxnSpPr/>
            <p:nvPr/>
          </p:nvCxnSpPr>
          <p:spPr>
            <a:xfrm>
              <a:off x="7767164" y="2261379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7BBF799-795F-4F4C-8771-C37C5F18F7DD}"/>
                </a:ext>
              </a:extLst>
            </p:cNvPr>
            <p:cNvCxnSpPr/>
            <p:nvPr/>
          </p:nvCxnSpPr>
          <p:spPr>
            <a:xfrm>
              <a:off x="7767164" y="2566373"/>
              <a:ext cx="235861" cy="0"/>
            </a:xfrm>
            <a:prstGeom prst="line">
              <a:avLst/>
            </a:prstGeom>
            <a:ln>
              <a:headEnd type="triangl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Google Shape;352;p20">
              <a:extLst>
                <a:ext uri="{FF2B5EF4-FFF2-40B4-BE49-F238E27FC236}">
                  <a16:creationId xmlns:a16="http://schemas.microsoft.com/office/drawing/2014/main" id="{F07D1105-0580-4EC4-939F-A433CB8D078E}"/>
                </a:ext>
              </a:extLst>
            </p:cNvPr>
            <p:cNvSpPr/>
            <p:nvPr/>
          </p:nvSpPr>
          <p:spPr>
            <a:xfrm>
              <a:off x="5218948" y="1543381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EA2962E-5F4C-4119-8CD7-6B3B1CE1545B}"/>
                </a:ext>
              </a:extLst>
            </p:cNvPr>
            <p:cNvCxnSpPr/>
            <p:nvPr/>
          </p:nvCxnSpPr>
          <p:spPr>
            <a:xfrm>
              <a:off x="6172200" y="1241138"/>
              <a:ext cx="0" cy="2040482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Google Shape;352;p20">
              <a:extLst>
                <a:ext uri="{FF2B5EF4-FFF2-40B4-BE49-F238E27FC236}">
                  <a16:creationId xmlns:a16="http://schemas.microsoft.com/office/drawing/2014/main" id="{8618F3D5-12C3-4658-919B-680698C1DF16}"/>
                </a:ext>
              </a:extLst>
            </p:cNvPr>
            <p:cNvSpPr/>
            <p:nvPr/>
          </p:nvSpPr>
          <p:spPr>
            <a:xfrm>
              <a:off x="5218948" y="1810937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2;p20">
              <a:extLst>
                <a:ext uri="{FF2B5EF4-FFF2-40B4-BE49-F238E27FC236}">
                  <a16:creationId xmlns:a16="http://schemas.microsoft.com/office/drawing/2014/main" id="{8B133502-F377-427B-8B2C-46252E759341}"/>
                </a:ext>
              </a:extLst>
            </p:cNvPr>
            <p:cNvSpPr/>
            <p:nvPr/>
          </p:nvSpPr>
          <p:spPr>
            <a:xfrm>
              <a:off x="5218948" y="2086486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52;p20">
              <a:extLst>
                <a:ext uri="{FF2B5EF4-FFF2-40B4-BE49-F238E27FC236}">
                  <a16:creationId xmlns:a16="http://schemas.microsoft.com/office/drawing/2014/main" id="{D94379EB-85E8-4091-81FE-E08BC9EACCE2}"/>
                </a:ext>
              </a:extLst>
            </p:cNvPr>
            <p:cNvSpPr/>
            <p:nvPr/>
          </p:nvSpPr>
          <p:spPr>
            <a:xfrm>
              <a:off x="5218948" y="2339987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8C9E641-BC04-460D-965F-89E147DDFB3D}"/>
                </a:ext>
              </a:extLst>
            </p:cNvPr>
            <p:cNvSpPr/>
            <p:nvPr/>
          </p:nvSpPr>
          <p:spPr>
            <a:xfrm>
              <a:off x="5369312" y="2421367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....</a:t>
              </a:r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3CCBB4-AA01-4101-831B-410251789BA3}"/>
                </a:ext>
              </a:extLst>
            </p:cNvPr>
            <p:cNvSpPr/>
            <p:nvPr/>
          </p:nvSpPr>
          <p:spPr>
            <a:xfrm>
              <a:off x="5257800" y="1219200"/>
              <a:ext cx="8130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Exp. Hall</a:t>
              </a:r>
              <a:endParaRPr lang="en-US" sz="140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78564F-9BE3-4947-B3FA-2D8C89617A07}"/>
                </a:ext>
              </a:extLst>
            </p:cNvPr>
            <p:cNvSpPr/>
            <p:nvPr/>
          </p:nvSpPr>
          <p:spPr>
            <a:xfrm>
              <a:off x="6255609" y="1219200"/>
              <a:ext cx="94660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595959"/>
                  </a:solidFill>
                  <a:ea typeface="Calibri"/>
                  <a:cs typeface="Calibri"/>
                  <a:sym typeface="Calibri"/>
                </a:rPr>
                <a:t>DAQ room</a:t>
              </a:r>
              <a:endParaRPr lang="en-US" sz="1400" dirty="0"/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08B077E5-CFE4-47C4-9B4D-97E09785933D}"/>
                </a:ext>
              </a:extLst>
            </p:cNvPr>
            <p:cNvSpPr/>
            <p:nvPr/>
          </p:nvSpPr>
          <p:spPr>
            <a:xfrm>
              <a:off x="6087184" y="1607926"/>
              <a:ext cx="228595" cy="105767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9D8CE98-17B1-4FA6-8FE9-3B309DA844E9}"/>
                </a:ext>
              </a:extLst>
            </p:cNvPr>
            <p:cNvCxnSpPr>
              <a:cxnSpLocks/>
            </p:cNvCxnSpPr>
            <p:nvPr/>
          </p:nvCxnSpPr>
          <p:spPr>
            <a:xfrm>
              <a:off x="6087251" y="1633783"/>
              <a:ext cx="0" cy="10947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D72F09D-E3AB-4952-889F-74F6E2FC8E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3" y="1660809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C778E5B-1BC9-4698-B34E-FCC12A60AF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2" y="1914870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7C61B7D-3859-4ECA-90B3-8569FA0AD4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1" y="2194498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4350F81-37A8-42DD-8CAF-B1CD61F740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51511" y="2443920"/>
              <a:ext cx="1356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0BDE6C-D4B5-4674-9D1C-56C182F1E8B1}"/>
                </a:ext>
              </a:extLst>
            </p:cNvPr>
            <p:cNvSpPr/>
            <p:nvPr/>
          </p:nvSpPr>
          <p:spPr>
            <a:xfrm>
              <a:off x="7368352" y="2694247"/>
              <a:ext cx="7088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>
                  <a:solidFill>
                    <a:schemeClr val="accent1"/>
                  </a:solidFill>
                </a:rPr>
                <a:t>10-100 Gbps</a:t>
              </a:r>
            </a:p>
            <a:p>
              <a:pPr algn="r"/>
              <a:r>
                <a:rPr lang="en-US" sz="800" dirty="0">
                  <a:solidFill>
                    <a:schemeClr val="accent1"/>
                  </a:solidFill>
                </a:rPr>
                <a:t>Network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1B7DE6D-0BEE-450C-8B03-2AEDBAEF80A9}"/>
                </a:ext>
              </a:extLst>
            </p:cNvPr>
            <p:cNvSpPr/>
            <p:nvPr/>
          </p:nvSpPr>
          <p:spPr>
            <a:xfrm>
              <a:off x="5375614" y="2694247"/>
              <a:ext cx="8258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800" dirty="0"/>
                <a:t>48x 10-Gbps</a:t>
              </a:r>
              <a:br>
                <a:rPr lang="en-US" sz="800" dirty="0"/>
              </a:br>
              <a:r>
                <a:rPr lang="en-US" sz="800" dirty="0"/>
                <a:t>fibers per FELIX</a:t>
              </a:r>
            </a:p>
          </p:txBody>
        </p:sp>
        <p:sp>
          <p:nvSpPr>
            <p:cNvPr id="41" name="Google Shape;352;p20">
              <a:extLst>
                <a:ext uri="{FF2B5EF4-FFF2-40B4-BE49-F238E27FC236}">
                  <a16:creationId xmlns:a16="http://schemas.microsoft.com/office/drawing/2014/main" id="{EA5CAF14-1DF5-4770-9A6B-CA4E7AE44B72}"/>
                </a:ext>
              </a:extLst>
            </p:cNvPr>
            <p:cNvSpPr/>
            <p:nvPr/>
          </p:nvSpPr>
          <p:spPr>
            <a:xfrm>
              <a:off x="6327003" y="2949615"/>
              <a:ext cx="1012067" cy="216024"/>
            </a:xfrm>
            <a:prstGeom prst="rect">
              <a:avLst/>
            </a:prstGeom>
            <a:solidFill>
              <a:srgbClr val="CCCCFF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EIC Timing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FEDAB7E-2E82-4162-B8EE-50A5E5A94696}"/>
                </a:ext>
              </a:extLst>
            </p:cNvPr>
            <p:cNvCxnSpPr/>
            <p:nvPr/>
          </p:nvCxnSpPr>
          <p:spPr>
            <a:xfrm flipV="1">
              <a:off x="6477676" y="2694247"/>
              <a:ext cx="0" cy="255368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73515982"/>
      </p:ext>
    </p:extLst>
  </p:cSld>
  <p:clrMapOvr>
    <a:masterClrMapping/>
  </p:clrMapOvr>
  <p:transition>
    <p:strips dir="r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Streaming Readout Discussion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Jin Huang &lt;jihuang@bnl.gov&gt;</a:t>
            </a:r>
            <a:endParaRPr lang="en-US" dirty="0"/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9F55E2A-43DB-4A71-95DB-04AFD0018DC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294857" y="4307"/>
            <a:ext cx="8401887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Embedded clock demo with variable beam clock frequency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4670" y="2500540"/>
            <a:ext cx="1295400" cy="6000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Demo FELIX</a:t>
            </a:r>
            <a:br>
              <a:rPr lang="en-US" dirty="0"/>
            </a:br>
            <a:r>
              <a:rPr lang="en-US" sz="1100" dirty="0"/>
              <a:t>Kintex-7 </a:t>
            </a:r>
            <a:r>
              <a:rPr lang="en-US" sz="1100" dirty="0" err="1"/>
              <a:t>Ultrascale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3848270" y="3719740"/>
            <a:ext cx="1295400" cy="5097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Demo FEE</a:t>
            </a:r>
            <a:br>
              <a:rPr lang="en-US" dirty="0"/>
            </a:br>
            <a:r>
              <a:rPr lang="en-US" dirty="0"/>
              <a:t>Atrix-7</a:t>
            </a:r>
          </a:p>
        </p:txBody>
      </p:sp>
      <p:cxnSp>
        <p:nvCxnSpPr>
          <p:cNvPr id="8" name="Straight Arrow Connector 16"/>
          <p:cNvCxnSpPr/>
          <p:nvPr/>
        </p:nvCxnSpPr>
        <p:spPr>
          <a:xfrm>
            <a:off x="2633469" y="3098025"/>
            <a:ext cx="1214800" cy="706101"/>
          </a:xfrm>
          <a:prstGeom prst="bentConnector3">
            <a:avLst>
              <a:gd name="adj1" fmla="val -6931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6"/>
          <p:cNvCxnSpPr>
            <a:stCxn id="7" idx="1"/>
            <a:endCxn id="6" idx="2"/>
          </p:cNvCxnSpPr>
          <p:nvPr/>
        </p:nvCxnSpPr>
        <p:spPr>
          <a:xfrm rot="10800000">
            <a:off x="2362370" y="3100541"/>
            <a:ext cx="1485900" cy="874058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72526" y="3986764"/>
            <a:ext cx="2780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Uplink: 4.8 Gb/s, fixed clock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94534" y="2850530"/>
            <a:ext cx="29610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Downlink: 4.8 Gb/s</a:t>
            </a:r>
          </a:p>
          <a:p>
            <a:r>
              <a:rPr lang="en-US" sz="1600" dirty="0"/>
              <a:t>Multiples of RHIC clock (9.4 MHz)</a:t>
            </a:r>
          </a:p>
          <a:p>
            <a:r>
              <a:rPr lang="en-US" sz="1600" dirty="0"/>
              <a:t>Recover clock from 8b/10b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33468" y="3740767"/>
            <a:ext cx="9715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Optical Links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7764" y="1229657"/>
            <a:ext cx="2755335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Function generator mimic repeated RHIC clock ramping (triangle pattern)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81069" y="2081440"/>
            <a:ext cx="0" cy="4180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162093" y="4383444"/>
            <a:ext cx="2981907" cy="500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Test recovered “RHIC” clock</a:t>
            </a:r>
          </a:p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Kintex 7 (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eval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board for now) -&gt;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Atrix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7 (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eval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board)</a:t>
            </a:r>
          </a:p>
        </p:txBody>
      </p:sp>
      <p:pic>
        <p:nvPicPr>
          <p:cNvPr id="17" name="Picture 2" descr="https://lh3.googleusercontent.com/Tvh7jqiIRkQI1dYQcIyr3S-IrCFS2IEd15Zt96BJlR-i7iZzmR0irA8aUBfc21zIZ-LqaaM4fecxULzNGARzkVR6PXSxB1CBiNQpmEmcZkKsufJTikWOKt5aehczG75ylpvpqtfFars4BUNfwNjziwY6ZXMv-TbZJ0LXOND83WWEo1rum6i8cd81F2e82hV_PcAVPfJKC3rQC7KoH0gi9Snwn4veSjEHZ8sUYozkrTnxvz28zXv3p5iYOpSkYkyHhIJT236nRoq31Lile02IV0gaPpwGWiK5fgVXmAciZfBaaV3QTpv-NtEBbwdNM9E49FG6kn6VdinHGbhAtJ9abd3E8h_CVlQp2RGBNZ4JNBYFsdLsHN5CO2b39e7Px7gca91A02Zosi85fmG6C1_UZqmQ40ZpG4wewxBjnEPbMy96l0QRreTtj5xnYbTvwk86Zc2Gnc2nf0XVJyB_3dwE9lKWtrvt3scTBGxHdZe_SofKFfC-V7L758iphKN6-_qcPPKYksX8ULPsu0EMHsggUbLGW3gUlgPM3-R_dEpq7gD1jeX9jhaySRSAH55W9IbXy7TBWXDnfc9ZhliZbzJWxh8zsTIdZ9F0fdiNL6jnY6dmPdGkXw=w2219-h1664-n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3" t="24999" r="18166" b="5048"/>
          <a:stretch/>
        </p:blipFill>
        <p:spPr bwMode="auto">
          <a:xfrm>
            <a:off x="5875043" y="1386381"/>
            <a:ext cx="3103791" cy="246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34747" y="4514927"/>
            <a:ext cx="2763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Uplink 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</a:rPr>
              <a:t>iBERT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 @ DAM: 1.46e-13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09204" y="4514927"/>
            <a:ext cx="309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Downlink </a:t>
            </a:r>
            <a:r>
              <a:rPr lang="en-US" sz="1600" dirty="0" err="1">
                <a:solidFill>
                  <a:schemeClr val="accent5">
                    <a:lumMod val="50000"/>
                  </a:schemeClr>
                </a:solidFill>
              </a:rPr>
              <a:t>iBERT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 @ FEE: 1. 023e-13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684" y="1375570"/>
            <a:ext cx="3168387" cy="107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191290" y="1081758"/>
            <a:ext cx="58100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RHIC frequency spread (due to ramp) is large, 9.362 MHz ±22 kHz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791" y="4860917"/>
            <a:ext cx="3497656" cy="1708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871" y="4857221"/>
            <a:ext cx="2893661" cy="1635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888" y="4857846"/>
            <a:ext cx="2959701" cy="1775821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7290262" y="3858112"/>
            <a:ext cx="533400" cy="616534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57888"/>
      </p:ext>
    </p:extLst>
  </p:cSld>
  <p:clrMapOvr>
    <a:masterClrMapping/>
  </p:clrMapOvr>
  <p:transition>
    <p:strips dir="r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333276"/>
            <a:ext cx="5699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TOPSiDE</a:t>
            </a:r>
            <a:r>
              <a:rPr lang="en-US" sz="2400" b="1" dirty="0"/>
              <a:t>: Concept of an EIC Detector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763" y="990600"/>
            <a:ext cx="5640122" cy="297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602" y="3429000"/>
            <a:ext cx="877993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Salient features</a:t>
            </a:r>
          </a:p>
          <a:p>
            <a:endParaRPr lang="en-US" sz="1600" dirty="0"/>
          </a:p>
          <a:p>
            <a:r>
              <a:rPr lang="en-US" sz="1600" dirty="0"/>
              <a:t>  4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1600" dirty="0"/>
              <a:t> detector </a:t>
            </a:r>
            <a:r>
              <a:rPr lang="en-US" sz="1400" dirty="0"/>
              <a:t>(hermetic coverage)</a:t>
            </a:r>
          </a:p>
          <a:p>
            <a:r>
              <a:rPr lang="en-US" sz="1600" dirty="0"/>
              <a:t>  Multi-purpose detector </a:t>
            </a:r>
            <a:r>
              <a:rPr lang="en-US" sz="1400" dirty="0"/>
              <a:t>(don’t need another specialized detector)</a:t>
            </a:r>
            <a:endParaRPr lang="en-US" sz="1600" dirty="0"/>
          </a:p>
          <a:p>
            <a:r>
              <a:rPr lang="en-US" sz="1600" dirty="0"/>
              <a:t>  Mostly based on silicon sensors </a:t>
            </a:r>
            <a:r>
              <a:rPr lang="en-US" sz="1400" dirty="0"/>
              <a:t>(tracker, electromagnetic calorimeter)</a:t>
            </a:r>
          </a:p>
          <a:p>
            <a:r>
              <a:rPr lang="en-US" sz="1600" dirty="0"/>
              <a:t>  </a:t>
            </a:r>
            <a:r>
              <a:rPr lang="en-US" sz="1600" b="1" dirty="0">
                <a:solidFill>
                  <a:srgbClr val="C00000"/>
                </a:solidFill>
              </a:rPr>
              <a:t>Each particle measured individually </a:t>
            </a:r>
            <a:r>
              <a:rPr lang="en-US" sz="1400" dirty="0"/>
              <a:t>(optimized for Particle Flow Algorithms)</a:t>
            </a:r>
          </a:p>
          <a:p>
            <a:r>
              <a:rPr lang="en-US" sz="1600" dirty="0"/>
              <a:t>  </a:t>
            </a:r>
            <a:r>
              <a:rPr lang="en-US" sz="1600" b="1" dirty="0">
                <a:solidFill>
                  <a:srgbClr val="C00000"/>
                </a:solidFill>
              </a:rPr>
              <a:t>Particle identification </a:t>
            </a:r>
            <a:r>
              <a:rPr lang="en-US" sz="1400" dirty="0"/>
              <a:t>(pion-kaon separation) </a:t>
            </a:r>
            <a:r>
              <a:rPr lang="en-US" sz="1600" dirty="0"/>
              <a:t>performed by TOF </a:t>
            </a:r>
            <a:r>
              <a:rPr lang="en-US" sz="1400" dirty="0"/>
              <a:t>(tracker and calorimeter)</a:t>
            </a:r>
            <a:endParaRPr lang="en-US" sz="1600" dirty="0"/>
          </a:p>
          <a:p>
            <a:r>
              <a:rPr lang="en-US" sz="1600" dirty="0"/>
              <a:t>  Imaging calorimetry </a:t>
            </a:r>
            <a:r>
              <a:rPr lang="en-US" sz="1400" dirty="0"/>
              <a:t>(tens of millions of readout channels)</a:t>
            </a:r>
          </a:p>
          <a:p>
            <a:r>
              <a:rPr lang="en-US" sz="1600" dirty="0"/>
              <a:t>  Coil on the outside </a:t>
            </a:r>
            <a:r>
              <a:rPr lang="en-US" sz="1400" dirty="0"/>
              <a:t>(not to disturb calorimetric measurements)</a:t>
            </a:r>
          </a:p>
          <a:p>
            <a:r>
              <a:rPr lang="en-US" sz="1600" dirty="0"/>
              <a:t>  Dipole/Toroid in the forward direction </a:t>
            </a:r>
            <a:r>
              <a:rPr lang="en-US" sz="1400" dirty="0"/>
              <a:t>(to obtain a momentum measurement)</a:t>
            </a:r>
          </a:p>
          <a:p>
            <a:r>
              <a:rPr lang="en-US" sz="1600" dirty="0"/>
              <a:t>  Special detectors in the forward direction </a:t>
            </a:r>
            <a:r>
              <a:rPr lang="en-US" sz="1400" dirty="0"/>
              <a:t>(Ring Imaging Cerenkov for Particle ID, debris taggers)</a:t>
            </a:r>
          </a:p>
          <a:p>
            <a:r>
              <a:rPr lang="en-US" sz="1400" dirty="0"/>
              <a:t>         </a:t>
            </a:r>
            <a:r>
              <a:rPr lang="en-US" sz="1600" b="1" dirty="0">
                <a:solidFill>
                  <a:srgbClr val="002060"/>
                </a:solidFill>
              </a:rPr>
              <a:t>No need for additional TOFs, TRDs, </a:t>
            </a:r>
            <a:r>
              <a:rPr lang="en-US" sz="1600" b="1" dirty="0" err="1">
                <a:solidFill>
                  <a:srgbClr val="002060"/>
                </a:solidFill>
              </a:rPr>
              <a:t>Čerenkovs</a:t>
            </a:r>
            <a:r>
              <a:rPr lang="en-US" sz="1600" b="1" dirty="0">
                <a:solidFill>
                  <a:srgbClr val="002060"/>
                </a:solidFill>
              </a:rPr>
              <a:t> (in front of calorimeters), muon chambers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52400" y="1371600"/>
            <a:ext cx="2667000" cy="3733800"/>
            <a:chOff x="152400" y="1371600"/>
            <a:chExt cx="2667000" cy="3733800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796731" y="1371600"/>
              <a:ext cx="2022669" cy="1447800"/>
            </a:xfrm>
            <a:prstGeom prst="roundRect">
              <a:avLst/>
            </a:prstGeom>
            <a:solidFill>
              <a:srgbClr val="9CECB5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sng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</a:rPr>
                <a:t>5D Concept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200" b="1" dirty="0">
                <a:solidFill>
                  <a:srgbClr val="C00000"/>
                </a:solidFill>
                <a:latin typeface="Calibri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</a:rPr>
                <a:t>Energy 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solidFill>
                    <a:srgbClr val="C00000"/>
                  </a:solidFill>
                  <a:latin typeface="Calibri" pitchFamily="34" charset="0"/>
                </a:rPr>
                <a:t>Position </a:t>
              </a:r>
              <a:r>
                <a:rPr kumimoji="0" lang="en-US" b="1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</a:rPr>
                <a:t>x,y,z</a:t>
              </a:r>
              <a:endParaRPr kumimoji="0" lang="en-US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solidFill>
                    <a:srgbClr val="C00000"/>
                  </a:solidFill>
                  <a:latin typeface="Calibri" pitchFamily="34" charset="0"/>
                </a:rPr>
                <a:t>Time </a:t>
              </a:r>
              <a:r>
                <a:rPr kumimoji="0" lang="en-US" b="1" i="0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</a:rPr>
                <a:t>t</a:t>
              </a:r>
            </a:p>
          </p:txBody>
        </p:sp>
        <p:cxnSp>
          <p:nvCxnSpPr>
            <p:cNvPr id="14" name="Straight Arrow Connector 13"/>
            <p:cNvCxnSpPr>
              <a:endCxn id="6" idx="1"/>
            </p:cNvCxnSpPr>
            <p:nvPr/>
          </p:nvCxnSpPr>
          <p:spPr bwMode="auto">
            <a:xfrm>
              <a:off x="152400" y="2095500"/>
              <a:ext cx="644331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152400" y="2095500"/>
              <a:ext cx="0" cy="3009900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169334" y="5088466"/>
              <a:ext cx="228600" cy="0"/>
            </a:xfrm>
            <a:prstGeom prst="lin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TextBox 7"/>
          <p:cNvSpPr txBox="1"/>
          <p:nvPr/>
        </p:nvSpPr>
        <p:spPr>
          <a:xfrm>
            <a:off x="6885040" y="1069201"/>
            <a:ext cx="727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TOPSiDE</a:t>
            </a:r>
            <a:endParaRPr lang="en-US" sz="1200" b="1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69334" y="4842932"/>
            <a:ext cx="22860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>
          <a:xfrm flipH="1">
            <a:off x="5456904" y="5329084"/>
            <a:ext cx="3407981" cy="19665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56206" y="4842932"/>
            <a:ext cx="1608679" cy="0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864885" y="4842932"/>
            <a:ext cx="0" cy="486152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887F340-F7D7-462F-955B-D4D68D0440B6}"/>
              </a:ext>
            </a:extLst>
          </p:cNvPr>
          <p:cNvSpPr/>
          <p:nvPr/>
        </p:nvSpPr>
        <p:spPr>
          <a:xfrm>
            <a:off x="7543800" y="395069"/>
            <a:ext cx="1380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José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Repond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58991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985575-DE9E-4D2A-8C46-74107BD1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2EE26F-B4E3-41FC-A20C-2D1D9E90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A798F9-32C1-4D7B-A323-08E05D636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23AD04-6B3B-47C0-82BE-C21FD6C5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EIC: unique collider </a:t>
            </a:r>
            <a:br>
              <a:rPr lang="en-US" dirty="0"/>
            </a:br>
            <a:r>
              <a:rPr lang="en-US" dirty="0"/>
              <a:t>   → unique real-time challenges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06928B-D355-41BF-9B6D-8D9600784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5151439"/>
            <a:ext cx="7924800" cy="9445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EIC has lower collision rate and event size is small →  signal data rate is low</a:t>
            </a:r>
          </a:p>
          <a:p>
            <a:r>
              <a:rPr lang="en-US" dirty="0"/>
              <a:t>But events are precious and have diverse topology </a:t>
            </a:r>
          </a:p>
          <a:p>
            <a:r>
              <a:rPr lang="en-US" dirty="0"/>
              <a:t>EIC luminosity is high, so background and systematic control is key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Content Placeholder 6">
                <a:extLst>
                  <a:ext uri="{FF2B5EF4-FFF2-40B4-BE49-F238E27FC236}">
                    <a16:creationId xmlns:a16="http://schemas.microsoft.com/office/drawing/2014/main" id="{C16EE64E-E733-4237-8D8A-5B3A82B2A71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49720894"/>
                  </p:ext>
                </p:extLst>
              </p:nvPr>
            </p:nvGraphicFramePr>
            <p:xfrm>
              <a:off x="304800" y="1615440"/>
              <a:ext cx="853440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90800">
                      <a:extLst>
                        <a:ext uri="{9D8B030D-6E8A-4147-A177-3AD203B41FA5}">
                          <a16:colId xmlns:a16="http://schemas.microsoft.com/office/drawing/2014/main" val="3414486541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980753336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717516134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41225436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EIC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RHIC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LHC → HL-LHC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6875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Collision 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⃑"/>
                                  <m:ctrlPr>
                                    <a:rPr lang="en-US" b="0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b="0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⃑"/>
                                  <m:ctrlPr>
                                    <a:rPr lang="en-US" b="0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solidFill>
                                        <a:schemeClr val="tx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chemeClr val="tx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en-US" dirty="0">
                            <a:solidFill>
                              <a:schemeClr val="tx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US" dirty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US" dirty="0"/>
                            <a:t>,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4496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Top x-N C.M.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140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510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 </a:t>
                          </a:r>
                          <a:r>
                            <a:rPr lang="en-US" dirty="0" err="1"/>
                            <a:t>TeV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81981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Bunch spacing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2-10 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 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25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81315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Peak x-N luminosity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10</a:t>
                          </a:r>
                          <a:r>
                            <a:rPr lang="en-US" baseline="30000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34</a:t>
                          </a:r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 cm</a:t>
                          </a:r>
                          <a:r>
                            <a:rPr lang="en-US" baseline="30000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-2</a:t>
                          </a:r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 s</a:t>
                          </a:r>
                          <a:r>
                            <a:rPr lang="en-US" baseline="30000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-1</a:t>
                          </a:r>
                          <a:endParaRPr lang="en-US" dirty="0">
                            <a:solidFill>
                              <a:schemeClr val="tx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</a:t>
                          </a:r>
                          <a:r>
                            <a:rPr lang="en-US" baseline="30000" dirty="0"/>
                            <a:t>32</a:t>
                          </a:r>
                          <a:r>
                            <a:rPr lang="en-US" dirty="0"/>
                            <a:t> cm</a:t>
                          </a:r>
                          <a:r>
                            <a:rPr lang="en-US" baseline="30000" dirty="0"/>
                            <a:t>-2</a:t>
                          </a:r>
                          <a:r>
                            <a:rPr lang="en-US" dirty="0"/>
                            <a:t> s</a:t>
                          </a:r>
                          <a:r>
                            <a:rPr lang="en-US" baseline="30000" dirty="0"/>
                            <a:t>-1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</a:t>
                          </a:r>
                          <a:r>
                            <a:rPr lang="en-US" baseline="30000" dirty="0"/>
                            <a:t>34</a:t>
                          </a:r>
                          <a:r>
                            <a:rPr lang="en-US" dirty="0"/>
                            <a:t> → 10</a:t>
                          </a:r>
                          <a:r>
                            <a:rPr lang="en-US" baseline="30000" dirty="0"/>
                            <a:t>35 </a:t>
                          </a:r>
                          <a:r>
                            <a:rPr lang="en-US" dirty="0"/>
                            <a:t>cm</a:t>
                          </a:r>
                          <a:r>
                            <a:rPr lang="en-US" baseline="30000" dirty="0"/>
                            <a:t>-2</a:t>
                          </a:r>
                          <a:r>
                            <a:rPr lang="en-US" dirty="0"/>
                            <a:t> s</a:t>
                          </a:r>
                          <a:r>
                            <a:rPr lang="en-US" baseline="30000" dirty="0"/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90068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x-N cross section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50 </a:t>
                          </a:r>
                          <a:r>
                            <a:rPr lang="en-US" dirty="0" err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μb</a:t>
                          </a:r>
                          <a:endParaRPr lang="en-US" dirty="0">
                            <a:solidFill>
                              <a:schemeClr val="tx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 mb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80 mb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54094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Top collision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500 kHz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 MHz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1-6 GHz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03152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dN</a:t>
                          </a:r>
                          <a:r>
                            <a:rPr lang="en-US" baseline="-25000" dirty="0" err="1"/>
                            <a:t>ch</a:t>
                          </a:r>
                          <a:r>
                            <a:rPr lang="en-US" dirty="0"/>
                            <a:t>/d</a:t>
                          </a:r>
                          <a:r>
                            <a:rPr lang="el-GR" dirty="0"/>
                            <a:t>η</a:t>
                          </a:r>
                          <a:r>
                            <a:rPr lang="en-US" dirty="0"/>
                            <a:t> in p+p/</a:t>
                          </a:r>
                          <a:r>
                            <a:rPr lang="en-US" dirty="0" err="1"/>
                            <a:t>e+p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0.1-Few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~3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~6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32363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Charged particle rate</a:t>
                          </a:r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4M </a:t>
                          </a:r>
                          <a:r>
                            <a:rPr lang="en-US" i="1" dirty="0" err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N</a:t>
                          </a:r>
                          <a:r>
                            <a:rPr lang="en-US" baseline="-25000" dirty="0" err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ch</a:t>
                          </a:r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/s </a:t>
                          </a:r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60M </a:t>
                          </a:r>
                          <a:r>
                            <a:rPr lang="en-US" i="1" dirty="0" err="1"/>
                            <a:t>N</a:t>
                          </a:r>
                          <a:r>
                            <a:rPr lang="en-US" baseline="-25000" dirty="0" err="1"/>
                            <a:t>ch</a:t>
                          </a:r>
                          <a:r>
                            <a:rPr lang="en-US" dirty="0"/>
                            <a:t>/s </a:t>
                          </a:r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30G+ </a:t>
                          </a:r>
                          <a:r>
                            <a:rPr lang="en-US" i="1" dirty="0" err="1"/>
                            <a:t>N</a:t>
                          </a:r>
                          <a:r>
                            <a:rPr lang="en-US" baseline="-25000" dirty="0" err="1"/>
                            <a:t>ch</a:t>
                          </a:r>
                          <a:r>
                            <a:rPr lang="en-US" dirty="0"/>
                            <a:t>/s </a:t>
                          </a:r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34787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Content Placeholder 6">
                <a:extLst>
                  <a:ext uri="{FF2B5EF4-FFF2-40B4-BE49-F238E27FC236}">
                    <a16:creationId xmlns:a16="http://schemas.microsoft.com/office/drawing/2014/main" id="{C16EE64E-E733-4237-8D8A-5B3A82B2A71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49720894"/>
                  </p:ext>
                </p:extLst>
              </p:nvPr>
            </p:nvGraphicFramePr>
            <p:xfrm>
              <a:off x="304800" y="1615440"/>
              <a:ext cx="8534400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90800">
                      <a:extLst>
                        <a:ext uri="{9D8B030D-6E8A-4147-A177-3AD203B41FA5}">
                          <a16:colId xmlns:a16="http://schemas.microsoft.com/office/drawing/2014/main" val="3414486541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980753336"/>
                        </a:ext>
                      </a:extLst>
                    </a:gridCol>
                    <a:gridCol w="1905000">
                      <a:extLst>
                        <a:ext uri="{9D8B030D-6E8A-4147-A177-3AD203B41FA5}">
                          <a16:colId xmlns:a16="http://schemas.microsoft.com/office/drawing/2014/main" val="1717516134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412254363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EIC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RHIC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LHC → HL-LHC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6875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Collision 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36422" t="-108197" r="-213099" b="-7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37179" t="-108197" r="-113782" b="-7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00571" t="-108197" r="-1429" b="-7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4496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Top x-N C.M.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140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510 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13 </a:t>
                          </a:r>
                          <a:r>
                            <a:rPr lang="en-US" dirty="0" err="1"/>
                            <a:t>TeV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81981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Bunch spacing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2-10 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100 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25 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181315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Peak x-N luminosity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10</a:t>
                          </a:r>
                          <a:r>
                            <a:rPr lang="en-US" baseline="30000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34</a:t>
                          </a:r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 cm</a:t>
                          </a:r>
                          <a:r>
                            <a:rPr lang="en-US" baseline="30000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-2</a:t>
                          </a:r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 s</a:t>
                          </a:r>
                          <a:r>
                            <a:rPr lang="en-US" baseline="30000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-1</a:t>
                          </a:r>
                          <a:endParaRPr lang="en-US" dirty="0">
                            <a:solidFill>
                              <a:schemeClr val="tx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</a:t>
                          </a:r>
                          <a:r>
                            <a:rPr lang="en-US" baseline="30000" dirty="0"/>
                            <a:t>32</a:t>
                          </a:r>
                          <a:r>
                            <a:rPr lang="en-US" dirty="0"/>
                            <a:t> cm</a:t>
                          </a:r>
                          <a:r>
                            <a:rPr lang="en-US" baseline="30000" dirty="0"/>
                            <a:t>-2</a:t>
                          </a:r>
                          <a:r>
                            <a:rPr lang="en-US" dirty="0"/>
                            <a:t> s</a:t>
                          </a:r>
                          <a:r>
                            <a:rPr lang="en-US" baseline="30000" dirty="0"/>
                            <a:t>-1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</a:t>
                          </a:r>
                          <a:r>
                            <a:rPr lang="en-US" baseline="30000" dirty="0"/>
                            <a:t>34</a:t>
                          </a:r>
                          <a:r>
                            <a:rPr lang="en-US" dirty="0"/>
                            <a:t> → 10</a:t>
                          </a:r>
                          <a:r>
                            <a:rPr lang="en-US" baseline="30000" dirty="0"/>
                            <a:t>35 </a:t>
                          </a:r>
                          <a:r>
                            <a:rPr lang="en-US" dirty="0"/>
                            <a:t>cm</a:t>
                          </a:r>
                          <a:r>
                            <a:rPr lang="en-US" baseline="30000" dirty="0"/>
                            <a:t>-2</a:t>
                          </a:r>
                          <a:r>
                            <a:rPr lang="en-US" dirty="0"/>
                            <a:t> s</a:t>
                          </a:r>
                          <a:r>
                            <a:rPr lang="en-US" baseline="30000" dirty="0"/>
                            <a:t>-1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90068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x-N cross section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50 </a:t>
                          </a:r>
                          <a:r>
                            <a:rPr lang="en-US" dirty="0" err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μb</a:t>
                          </a:r>
                          <a:endParaRPr lang="en-US" dirty="0">
                            <a:solidFill>
                              <a:schemeClr val="tx2">
                                <a:lumMod val="7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40 mb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80 mb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54094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Top collision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500 kHz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10 MHz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1-6 GHz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03152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err="1"/>
                            <a:t>dN</a:t>
                          </a:r>
                          <a:r>
                            <a:rPr lang="en-US" baseline="-25000" dirty="0" err="1"/>
                            <a:t>ch</a:t>
                          </a:r>
                          <a:r>
                            <a:rPr lang="en-US" dirty="0"/>
                            <a:t>/d</a:t>
                          </a:r>
                          <a:r>
                            <a:rPr lang="el-GR" dirty="0"/>
                            <a:t>η</a:t>
                          </a:r>
                          <a:r>
                            <a:rPr lang="en-US" dirty="0"/>
                            <a:t> in p+p/</a:t>
                          </a:r>
                          <a:r>
                            <a:rPr lang="en-US" dirty="0" err="1"/>
                            <a:t>e+p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0.1-Few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~3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~6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32363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Charged particle rate</a:t>
                          </a:r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4M </a:t>
                          </a:r>
                          <a:r>
                            <a:rPr lang="en-US" i="1" dirty="0" err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N</a:t>
                          </a:r>
                          <a:r>
                            <a:rPr lang="en-US" baseline="-25000" dirty="0" err="1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ch</a:t>
                          </a:r>
                          <a:r>
                            <a:rPr lang="en-US" dirty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</a:rPr>
                            <a:t>/s </a:t>
                          </a:r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60M </a:t>
                          </a:r>
                          <a:r>
                            <a:rPr lang="en-US" i="1" dirty="0" err="1"/>
                            <a:t>N</a:t>
                          </a:r>
                          <a:r>
                            <a:rPr lang="en-US" baseline="-25000" dirty="0" err="1"/>
                            <a:t>ch</a:t>
                          </a:r>
                          <a:r>
                            <a:rPr lang="en-US" dirty="0"/>
                            <a:t>/s </a:t>
                          </a:r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30G+ </a:t>
                          </a:r>
                          <a:r>
                            <a:rPr lang="en-US" i="1" dirty="0" err="1"/>
                            <a:t>N</a:t>
                          </a:r>
                          <a:r>
                            <a:rPr lang="en-US" baseline="-25000" dirty="0" err="1"/>
                            <a:t>ch</a:t>
                          </a:r>
                          <a:r>
                            <a:rPr lang="en-US" dirty="0"/>
                            <a:t>/s </a:t>
                          </a:r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347872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7307247"/>
      </p:ext>
    </p:extLst>
  </p:cSld>
  <p:clrMapOvr>
    <a:masterClrMapping/>
  </p:clrMapOvr>
  <p:transition>
    <p:strips dir="r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Repond: TOPSiDE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4119" y="304800"/>
            <a:ext cx="561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Low-Gain Avalanche Diode (LGAD) Sensors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5660" b="3419"/>
          <a:stretch/>
        </p:blipFill>
        <p:spPr bwMode="auto">
          <a:xfrm>
            <a:off x="304800" y="2590800"/>
            <a:ext cx="388092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68344" y="935852"/>
            <a:ext cx="55402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Additional thin p-layer</a:t>
            </a:r>
          </a:p>
          <a:p>
            <a:endParaRPr lang="en-US" dirty="0"/>
          </a:p>
          <a:p>
            <a:r>
              <a:rPr lang="en-US" dirty="0"/>
              <a:t>     Through Boron/Gallium implantation</a:t>
            </a:r>
          </a:p>
          <a:p>
            <a:r>
              <a:rPr lang="en-US" dirty="0"/>
              <a:t>     Increases E-field</a:t>
            </a:r>
          </a:p>
          <a:p>
            <a:r>
              <a:rPr lang="en-US" dirty="0"/>
              <a:t>     Charge multiplication with moderate gain 10 – 50</a:t>
            </a:r>
          </a:p>
          <a:p>
            <a:r>
              <a:rPr lang="en-US" dirty="0"/>
              <a:t>     Amplification of electrons close to pixel (minimal drift)</a:t>
            </a:r>
          </a:p>
          <a:p>
            <a:r>
              <a:rPr lang="en-US" dirty="0"/>
              <a:t>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/>
              <a:t>  Improved time resolution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0" y="3733800"/>
            <a:ext cx="37656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Four manufacturers</a:t>
            </a:r>
          </a:p>
          <a:p>
            <a:endParaRPr lang="en-US" dirty="0"/>
          </a:p>
          <a:p>
            <a:r>
              <a:rPr lang="en-US" dirty="0"/>
              <a:t>   CNM Barcelona (RD50, ATLAS HGTD)</a:t>
            </a:r>
          </a:p>
          <a:p>
            <a:r>
              <a:rPr lang="en-US" dirty="0"/>
              <a:t>   HPK Hamamatsu</a:t>
            </a:r>
          </a:p>
          <a:p>
            <a:r>
              <a:rPr lang="en-US" dirty="0"/>
              <a:t>   FBK Trento (Italy)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2819400" y="2133600"/>
            <a:ext cx="381000" cy="1371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096BA0D-87AB-4635-B8B2-CE7A26688DE6}"/>
              </a:ext>
            </a:extLst>
          </p:cNvPr>
          <p:cNvSpPr/>
          <p:nvPr/>
        </p:nvSpPr>
        <p:spPr>
          <a:xfrm>
            <a:off x="7543800" y="395069"/>
            <a:ext cx="1380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José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Repond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936"/>
      </p:ext>
    </p:extLst>
  </p:cSld>
  <p:clrMapOvr>
    <a:masterClrMapping/>
  </p:clrMapOvr>
  <p:transition>
    <p:strips dir="r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Repond: TOPSiDE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90600" y="1066800"/>
            <a:ext cx="6683867" cy="4343400"/>
            <a:chOff x="1676400" y="948779"/>
            <a:chExt cx="5692876" cy="3699421"/>
          </a:xfrm>
        </p:grpSpPr>
        <p:grpSp>
          <p:nvGrpSpPr>
            <p:cNvPr id="5" name="Group 4"/>
            <p:cNvGrpSpPr/>
            <p:nvPr/>
          </p:nvGrpSpPr>
          <p:grpSpPr>
            <a:xfrm>
              <a:off x="1676400" y="948779"/>
              <a:ext cx="5692876" cy="3699421"/>
              <a:chOff x="1676400" y="948779"/>
              <a:chExt cx="5692876" cy="3699421"/>
            </a:xfrm>
          </p:grpSpPr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948779"/>
                <a:ext cx="5692876" cy="36994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4-Point Star 10"/>
              <p:cNvSpPr/>
              <p:nvPr/>
            </p:nvSpPr>
            <p:spPr>
              <a:xfrm>
                <a:off x="2727960" y="3794760"/>
                <a:ext cx="91440" cy="91440"/>
              </a:xfrm>
              <a:prstGeom prst="star4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TextBox 6"/>
              <p:cNvSpPr txBox="1"/>
              <p:nvPr/>
            </p:nvSpPr>
            <p:spPr>
              <a:xfrm>
                <a:off x="2257146" y="3810000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r>
                  <a:rPr lang="en-US" sz="1400" b="1" dirty="0">
                    <a:solidFill>
                      <a:srgbClr val="8715AB"/>
                    </a:solidFill>
                  </a:rPr>
                  <a:t>2018</a:t>
                </a:r>
              </a:p>
            </p:txBody>
          </p:sp>
        </p:grpSp>
        <p:sp>
          <p:nvSpPr>
            <p:cNvPr id="6" name="Curved Right Arrow 5"/>
            <p:cNvSpPr/>
            <p:nvPr/>
          </p:nvSpPr>
          <p:spPr>
            <a:xfrm>
              <a:off x="5943600" y="1447800"/>
              <a:ext cx="304800" cy="914400"/>
            </a:xfrm>
            <a:prstGeom prst="curved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TextBox 8"/>
            <p:cNvSpPr txBox="1"/>
            <p:nvPr/>
          </p:nvSpPr>
          <p:spPr>
            <a:xfrm>
              <a:off x="6174914" y="1676400"/>
              <a:ext cx="10640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US" sz="1400" b="1" dirty="0">
                  <a:solidFill>
                    <a:schemeClr val="accent1"/>
                  </a:solidFill>
                </a:rPr>
                <a:t>Smaller C</a:t>
              </a:r>
            </a:p>
            <a:p>
              <a:r>
                <a:rPr lang="en-US" sz="1400" b="1" dirty="0">
                  <a:solidFill>
                    <a:schemeClr val="accent1"/>
                  </a:solidFill>
                </a:rPr>
                <a:t>Low noise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3962400" y="2895600"/>
              <a:ext cx="1981200" cy="685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 rot="20500210">
              <a:off x="4582785" y="3201557"/>
              <a:ext cx="12971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US" sz="1400" b="1" dirty="0">
                  <a:solidFill>
                    <a:srgbClr val="FF0000"/>
                  </a:solidFill>
                </a:rPr>
                <a:t>Thin sensors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84119" y="304800"/>
            <a:ext cx="3839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Time Resolution versus Time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83020" y="573408"/>
            <a:ext cx="4513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 </a:t>
            </a:r>
            <a:r>
              <a:rPr lang="en-US" sz="1200" dirty="0" err="1"/>
              <a:t>Sadrozinski</a:t>
            </a:r>
            <a:r>
              <a:rPr lang="en-US" sz="1200" dirty="0"/>
              <a:t> at the Pico-second Timing Workshop, Torino, Italy, 2018</a:t>
            </a:r>
          </a:p>
          <a:p>
            <a:r>
              <a:rPr lang="en-US" sz="1200" dirty="0">
                <a:hlinkClick r:id="rId3"/>
              </a:rPr>
              <a:t>       https://agenda.infn.it/conferenceTimeTable.py?confId=15031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468814" y="5535503"/>
            <a:ext cx="5391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date best results ~18 picosecond with 35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/>
              <a:t>m sensors</a:t>
            </a:r>
          </a:p>
          <a:p>
            <a:r>
              <a:rPr lang="en-US" dirty="0"/>
              <a:t>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/>
              <a:t>  Results with 20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/>
              <a:t>m sensors imminent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E24DF2-4422-44BB-8394-247DA72EC28F}"/>
              </a:ext>
            </a:extLst>
          </p:cNvPr>
          <p:cNvSpPr/>
          <p:nvPr/>
        </p:nvSpPr>
        <p:spPr>
          <a:xfrm>
            <a:off x="7543800" y="395069"/>
            <a:ext cx="1380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José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</a:rPr>
              <a:t>Repond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96574"/>
      </p:ext>
    </p:extLst>
  </p:cSld>
  <p:clrMapOvr>
    <a:masterClrMapping/>
  </p:clrMapOvr>
  <p:transition>
    <p:strips dir="r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 &lt;jihuang@bnl.gov&gt;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441" y="1327913"/>
            <a:ext cx="9125117" cy="553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RHIC @ mid-2020s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66972" y="2438400"/>
            <a:ext cx="1962228" cy="2185730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sp>
        <p:nvSpPr>
          <p:cNvPr id="17" name="Rectangle 16"/>
          <p:cNvSpPr/>
          <p:nvPr/>
        </p:nvSpPr>
        <p:spPr>
          <a:xfrm>
            <a:off x="5943600" y="3657600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Φ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1.2km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05400" y="2743200"/>
            <a:ext cx="914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4191000" y="1828800"/>
            <a:ext cx="482600" cy="482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989955"/>
            <a:ext cx="1885360" cy="20230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801F34-7489-4FD0-A919-788A7918A97D}"/>
              </a:ext>
            </a:extLst>
          </p:cNvPr>
          <p:cNvSpPr/>
          <p:nvPr/>
        </p:nvSpPr>
        <p:spPr>
          <a:xfrm>
            <a:off x="7200135" y="1066800"/>
            <a:ext cx="194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See last three talks</a:t>
            </a:r>
          </a:p>
        </p:txBody>
      </p:sp>
      <p:pic>
        <p:nvPicPr>
          <p:cNvPr id="18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DFFBFA9E-EE49-4BB8-A6EA-8A859793E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01" y="1646333"/>
            <a:ext cx="896835" cy="469817"/>
          </a:xfrm>
          <a:prstGeom prst="rect">
            <a:avLst/>
          </a:prstGeom>
          <a:noFill/>
          <a:effectLst>
            <a:glow rad="63500">
              <a:schemeClr val="bg1">
                <a:alpha val="4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801129"/>
      </p:ext>
    </p:extLst>
  </p:cSld>
  <p:clrMapOvr>
    <a:masterClrMapping/>
  </p:clrMapOvr>
  <p:transition>
    <p:strips dir="r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 &lt;jihuang@bnl.gov&gt;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Proposed eRHIC @ end of 2020s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855FBA-BCE9-4086-BFC3-C09C0DC1E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342"/>
          <a:stretch/>
        </p:blipFill>
        <p:spPr>
          <a:xfrm>
            <a:off x="-12253" y="1143000"/>
            <a:ext cx="9156253" cy="58840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E9654B-CCEC-43B4-A4B0-DC1522DCC283}"/>
              </a:ext>
            </a:extLst>
          </p:cNvPr>
          <p:cNvSpPr/>
          <p:nvPr/>
        </p:nvSpPr>
        <p:spPr>
          <a:xfrm>
            <a:off x="121395" y="6556044"/>
            <a:ext cx="1579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eRHIC pre-CDR</a:t>
            </a:r>
          </a:p>
        </p:txBody>
      </p:sp>
    </p:spTree>
    <p:extLst>
      <p:ext uri="{BB962C8B-B14F-4D97-AF65-F5344CB8AC3E}">
        <p14:creationId xmlns:p14="http://schemas.microsoft.com/office/powerpoint/2010/main" val="593436113"/>
      </p:ext>
    </p:extLst>
  </p:cSld>
  <p:clrMapOvr>
    <a:masterClrMapping/>
  </p:clrMapOvr>
  <p:transition>
    <p:strips dir="r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BE21A4-5A03-4B44-A6F4-DD5CC9CDB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7779"/>
            <a:ext cx="9144000" cy="172940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719D40-E98D-4F3A-82AE-2BB973806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98" y="1752600"/>
            <a:ext cx="8229600" cy="2895600"/>
          </a:xfrm>
        </p:spPr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n-US" dirty="0"/>
              <a:t>Real-time data reduction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Real-time feature building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Real-time/fast off-line event reconstruction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Large simulation sample generation that match or exceed real data event statistics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/>
              <a:t>Data/theory-driven visualization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34DCA-578D-4B12-B4C6-17EA0EE37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92F9B-885D-4357-B8F7-568CAF731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770B5F-804E-4E2C-ABB8-85267B6B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5B72D7-1756-4AA2-993F-6FF0B87F1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Potential areas of collaboration </a:t>
            </a:r>
            <a:br>
              <a:rPr lang="en-US" dirty="0"/>
            </a:br>
            <a:r>
              <a:rPr lang="en-US" dirty="0"/>
              <a:t>on real-time analysis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710542-6AE7-4031-B183-5598460566A7}"/>
              </a:ext>
            </a:extLst>
          </p:cNvPr>
          <p:cNvSpPr/>
          <p:nvPr/>
        </p:nvSpPr>
        <p:spPr>
          <a:xfrm>
            <a:off x="152400" y="4745893"/>
            <a:ext cx="3128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https://www.bnl.gov/compsci/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8874343"/>
      </p:ext>
    </p:extLst>
  </p:cSld>
  <p:clrMapOvr>
    <a:masterClrMapping/>
  </p:clrMapOvr>
  <p:transition>
    <p:strips dir="r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F684E2-2F35-434F-BB44-0B42A622C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22"/>
          <a:stretch/>
        </p:blipFill>
        <p:spPr>
          <a:xfrm>
            <a:off x="914400" y="4191000"/>
            <a:ext cx="7685690" cy="46482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80274C-0987-4EC9-AABC-A202D36F0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9"/>
            <a:ext cx="8534400" cy="278587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Considering that all tracker data is continuously recorded after zero suppression</a:t>
            </a:r>
          </a:p>
          <a:p>
            <a:r>
              <a:rPr lang="en-US" dirty="0"/>
              <a:t>Half of collision-originated hits in tracker do not belong to a </a:t>
            </a:r>
            <a:r>
              <a:rPr lang="en-US" dirty="0" err="1"/>
              <a:t>reconstructable</a:t>
            </a:r>
            <a:r>
              <a:rPr lang="en-US" dirty="0"/>
              <a:t> particle trajectory (track)</a:t>
            </a:r>
          </a:p>
          <a:p>
            <a:r>
              <a:rPr lang="en-US" dirty="0"/>
              <a:t>Electronic detector noise and collider backgrounds contribute more “noise” hits</a:t>
            </a:r>
          </a:p>
          <a:p>
            <a:r>
              <a:rPr lang="en-US" dirty="0"/>
              <a:t>We could have a ML algorithm, e.g. DNN, to run in real-time on DAQ FPGA (e.g. Kintex </a:t>
            </a:r>
            <a:r>
              <a:rPr lang="en-US" dirty="0" err="1"/>
              <a:t>Ultrascale</a:t>
            </a:r>
            <a:r>
              <a:rPr lang="en-US" dirty="0"/>
              <a:t>) to filter out obvious hits that do not belong to a track</a:t>
            </a:r>
          </a:p>
          <a:p>
            <a:pPr lvl="1"/>
            <a:r>
              <a:rPr lang="en-US" dirty="0"/>
              <a:t>Unlike real-time triggering, this algorithm operate at low rejection, high efficiency ROC working point</a:t>
            </a:r>
          </a:p>
          <a:p>
            <a:r>
              <a:rPr lang="en-US" dirty="0"/>
              <a:t>By filtering out noise hits, we could save on data storage volume, more resilient to high background operation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9A0DFD-C25F-4781-B993-5A6B2D2C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2E019C-E127-4EBB-B035-7E283C7F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58835-4430-4590-813B-F9B197B3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1E6195-CE81-423C-A91F-3E7A95D91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Suppression noise/beam background</a:t>
            </a:r>
          </a:p>
        </p:txBody>
      </p:sp>
    </p:spTree>
    <p:extLst>
      <p:ext uri="{BB962C8B-B14F-4D97-AF65-F5344CB8AC3E}">
        <p14:creationId xmlns:p14="http://schemas.microsoft.com/office/powerpoint/2010/main" val="829385227"/>
      </p:ext>
    </p:extLst>
  </p:cSld>
  <p:clrMapOvr>
    <a:masterClrMapping/>
  </p:clrMapOvr>
  <p:transition>
    <p:strips dir="r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25A923-D343-4FB4-A341-6C9A4ED4D2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29"/>
          <a:stretch/>
        </p:blipFill>
        <p:spPr>
          <a:xfrm>
            <a:off x="0" y="3309562"/>
            <a:ext cx="9144000" cy="4843838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FC3D11-BF70-4839-8B9F-883F2F326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057400"/>
          </a:xfrm>
        </p:spPr>
        <p:txBody>
          <a:bodyPr>
            <a:normAutofit/>
          </a:bodyPr>
          <a:lstStyle/>
          <a:p>
            <a:r>
              <a:rPr lang="en-US" sz="2000" dirty="0"/>
              <a:t>Already have 4M simulated events in sPHENIX silicon tracking detector </a:t>
            </a:r>
            <a:endParaRPr lang="en-US" sz="2000" dirty="0">
              <a:hlinkClick r:id="rId4"/>
            </a:endParaRPr>
          </a:p>
          <a:p>
            <a:pPr lvl="1"/>
            <a:r>
              <a:rPr lang="en-US" sz="1600" dirty="0">
                <a:hlinkClick r:id="rId4"/>
              </a:rPr>
              <a:t>https://github.com/sPHENIX-Collaboration/HFMLTrigger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JSON formatted data, self explanatory fields</a:t>
            </a:r>
          </a:p>
          <a:p>
            <a:r>
              <a:rPr lang="en-US" sz="2000" dirty="0"/>
              <a:t>Can generate files for EIC collision + detector noise + background stream for algorithm development and performance evaluation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2D2AD5-BEFC-441A-A301-690E2FEE1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779F8-E3FE-4D70-B44C-F76E0A40C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C7A2A-C1CD-4EB3-A840-FAE282933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060AF3-6CA6-44B0-800E-564B4D59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Publicly available dataset for ML/AI</a:t>
            </a:r>
          </a:p>
        </p:txBody>
      </p:sp>
    </p:spTree>
    <p:extLst>
      <p:ext uri="{BB962C8B-B14F-4D97-AF65-F5344CB8AC3E}">
        <p14:creationId xmlns:p14="http://schemas.microsoft.com/office/powerpoint/2010/main" val="2899128810"/>
      </p:ext>
    </p:extLst>
  </p:cSld>
  <p:clrMapOvr>
    <a:masterClrMapping/>
  </p:clrMapOvr>
  <p:transition>
    <p:strips dir="r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BCB429-1806-4C66-89A1-4C3CF924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data used in DCNN learning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C277EAD-B9BF-401E-B281-69B80BDDD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715000"/>
            <a:ext cx="4040188" cy="762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All MAPS hits</a:t>
            </a:r>
            <a:br>
              <a:rPr lang="en-US" dirty="0"/>
            </a:br>
            <a:r>
              <a:rPr lang="en-US" sz="2000" dirty="0"/>
              <a:t>pp 200 GeV, EIC event would be similar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934109-7CAB-4CB2-B9AA-68B9DA36552F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45026" y="5715000"/>
            <a:ext cx="4041775" cy="762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Reconstruct-able MVTX hits for tracks, same event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9FB8E-A880-4F37-BA56-1167187FA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202D1-393E-47A3-BC09-5CF750193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664331-C6F1-45CF-B800-C97CF410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CB9A651C-8DFA-4718-872E-995D54E80081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5236"/>
            <a:ext cx="4040188" cy="3030141"/>
          </a:xfrm>
          <a:prstGeom prst="rect">
            <a:avLst/>
          </a:prstGeom>
        </p:spPr>
      </p:pic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AE36325A-D393-45FF-8468-DD342FBA8AF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81" y="2193533"/>
            <a:ext cx="4041775" cy="303133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EB94E9-CB32-4D5C-86F3-FB162C61D1DA}"/>
              </a:ext>
            </a:extLst>
          </p:cNvPr>
          <p:cNvSpPr/>
          <p:nvPr/>
        </p:nvSpPr>
        <p:spPr>
          <a:xfrm>
            <a:off x="762000" y="1905000"/>
            <a:ext cx="43187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sPHENIX MVTX hits in a event → image</a:t>
            </a:r>
            <a:br>
              <a:rPr lang="en-US" sz="1200" dirty="0"/>
            </a:br>
            <a:r>
              <a:rPr lang="en-US" sz="1200" dirty="0"/>
              <a:t>Simulated raw data. Composited picture of hits from six half layers.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715431-16B6-47F9-8338-DF3EB621691D}"/>
              </a:ext>
            </a:extLst>
          </p:cNvPr>
          <p:cNvSpPr/>
          <p:nvPr/>
        </p:nvSpPr>
        <p:spPr>
          <a:xfrm>
            <a:off x="5370229" y="1898441"/>
            <a:ext cx="3632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sPHENIX MVTX hits in a event → image</a:t>
            </a:r>
            <a:br>
              <a:rPr lang="en-US" sz="1200" dirty="0"/>
            </a:br>
            <a:r>
              <a:rPr lang="en-US" sz="1200" dirty="0"/>
              <a:t>Simulated ground truth. Hits belong to good truth track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872E2D-146C-4621-B0AE-B85E11876B41}"/>
              </a:ext>
            </a:extLst>
          </p:cNvPr>
          <p:cNvSpPr/>
          <p:nvPr/>
        </p:nvSpPr>
        <p:spPr>
          <a:xfrm>
            <a:off x="6745029" y="5061645"/>
            <a:ext cx="1691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Azimuthal index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1AA06D-8A5D-4E1D-8DCC-F4A440452C2F}"/>
              </a:ext>
            </a:extLst>
          </p:cNvPr>
          <p:cNvSpPr/>
          <p:nvPr/>
        </p:nvSpPr>
        <p:spPr>
          <a:xfrm>
            <a:off x="2496276" y="5064850"/>
            <a:ext cx="1691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Azimuthal index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33973-95F2-4126-ADFD-FA59803B249A}"/>
              </a:ext>
            </a:extLst>
          </p:cNvPr>
          <p:cNvSpPr/>
          <p:nvPr/>
        </p:nvSpPr>
        <p:spPr>
          <a:xfrm rot="16200000">
            <a:off x="4321419" y="2898064"/>
            <a:ext cx="870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Z-index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90E322-3900-4317-B1E0-53E629750C2D}"/>
              </a:ext>
            </a:extLst>
          </p:cNvPr>
          <p:cNvSpPr/>
          <p:nvPr/>
        </p:nvSpPr>
        <p:spPr>
          <a:xfrm rot="16200000">
            <a:off x="130419" y="2917582"/>
            <a:ext cx="870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Z-index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424C56-C8ED-4A0D-9F3F-A5A95F5D05DC}"/>
              </a:ext>
            </a:extLst>
          </p:cNvPr>
          <p:cNvSpPr/>
          <p:nvPr/>
        </p:nvSpPr>
        <p:spPr>
          <a:xfrm>
            <a:off x="750333" y="1300519"/>
            <a:ext cx="71744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92929"/>
                </a:solidFill>
              </a:rPr>
              <a:t>Courtesy of, Dantong Yu (NJIT), Yu Sun, Jason Chen (SBU)</a:t>
            </a:r>
          </a:p>
          <a:p>
            <a:r>
              <a:rPr lang="en-US" sz="1400" dirty="0">
                <a:solidFill>
                  <a:srgbClr val="292929"/>
                </a:solidFill>
              </a:rPr>
              <a:t>Conversion of vertex tracker data (3D hits) into 2D image with color coding of layers</a:t>
            </a:r>
          </a:p>
        </p:txBody>
      </p:sp>
    </p:spTree>
    <p:extLst>
      <p:ext uri="{BB962C8B-B14F-4D97-AF65-F5344CB8AC3E}">
        <p14:creationId xmlns:p14="http://schemas.microsoft.com/office/powerpoint/2010/main" val="2691423301"/>
      </p:ext>
    </p:extLst>
  </p:cSld>
  <p:clrMapOvr>
    <a:masterClrMapping/>
  </p:clrMapOvr>
  <p:transition>
    <p:strips dir="r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9">
            <a:extLst>
              <a:ext uri="{FF2B5EF4-FFF2-40B4-BE49-F238E27FC236}">
                <a16:creationId xmlns:a16="http://schemas.microsoft.com/office/drawing/2014/main" id="{EC1269F4-47FD-49B6-8F88-11FA796427E2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94" y="4264724"/>
            <a:ext cx="2166206" cy="1624655"/>
          </a:xfrm>
          <a:prstGeom prst="rect">
            <a:avLst/>
          </a:prstGeom>
        </p:spPr>
      </p:pic>
      <p:pic>
        <p:nvPicPr>
          <p:cNvPr id="32" name="Content Placeholder 8">
            <a:extLst>
              <a:ext uri="{FF2B5EF4-FFF2-40B4-BE49-F238E27FC236}">
                <a16:creationId xmlns:a16="http://schemas.microsoft.com/office/drawing/2014/main" id="{E1128004-70F0-4C07-87E0-CA969EC05C62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5" y="4148742"/>
            <a:ext cx="2139463" cy="1604597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686C73-5D81-4823-872D-B0FEE7B52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528" y="1608275"/>
            <a:ext cx="8579503" cy="2294865"/>
          </a:xfrm>
        </p:spPr>
        <p:txBody>
          <a:bodyPr>
            <a:normAutofit/>
          </a:bodyPr>
          <a:lstStyle/>
          <a:p>
            <a:r>
              <a:rPr lang="en-US" sz="2000" dirty="0"/>
              <a:t>Collaboration with computer scientists at NJ Inst. Tech and </a:t>
            </a:r>
            <a:r>
              <a:rPr lang="en-US" sz="2000" dirty="0" err="1"/>
              <a:t>StonyBrook</a:t>
            </a:r>
            <a:r>
              <a:rPr lang="en-US" sz="2000" dirty="0"/>
              <a:t> U.</a:t>
            </a:r>
          </a:p>
          <a:p>
            <a:r>
              <a:rPr lang="en-US" sz="2000" dirty="0"/>
              <a:t>Exploring FPGA-HLS of Deep Convolutional Neural Network (DCNN) with capabilities of unsupervised-learning on data based on auto-encoder network</a:t>
            </a:r>
          </a:p>
          <a:p>
            <a:r>
              <a:rPr lang="en-US" sz="2000" dirty="0"/>
              <a:t>Output of network can be used to filter out non-track hits</a:t>
            </a:r>
          </a:p>
          <a:p>
            <a:r>
              <a:rPr lang="en-US" sz="2000" dirty="0"/>
              <a:t>“Code” level in the autoencoder may be used in another ML classifier for event tagging and event classification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E2728-DD1A-4A09-B7D8-D61166426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data used in DCNN learning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54B429-E11B-4F91-9C08-CD77AFD170B2}"/>
              </a:ext>
            </a:extLst>
          </p:cNvPr>
          <p:cNvGrpSpPr/>
          <p:nvPr/>
        </p:nvGrpSpPr>
        <p:grpSpPr>
          <a:xfrm>
            <a:off x="2109569" y="4096204"/>
            <a:ext cx="4880826" cy="2456996"/>
            <a:chOff x="-1521416" y="584256"/>
            <a:chExt cx="12310708" cy="61971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704D26-7380-4402-B6C8-FE113545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60"/>
            <a:stretch/>
          </p:blipFill>
          <p:spPr>
            <a:xfrm>
              <a:off x="-1461311" y="3283603"/>
              <a:ext cx="11804600" cy="27629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0998CC-24A2-440A-85B4-AA3C4FD9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1416" y="1178608"/>
              <a:ext cx="2467820" cy="21672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06E56B-7D8E-45C7-80BF-178164D8A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013" y="1591235"/>
              <a:ext cx="1986279" cy="15790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B649F3-3592-4F5F-AD55-9B4F778A3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91000"/>
                      </a14:imgEffect>
                      <a14:imgEffect>
                        <a14:brightnessContrast bright="78000" contras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6266" y="1591444"/>
              <a:ext cx="2024956" cy="160877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47C4D0-80C0-4691-93A1-E33965F384E8}"/>
                </a:ext>
              </a:extLst>
            </p:cNvPr>
            <p:cNvSpPr/>
            <p:nvPr/>
          </p:nvSpPr>
          <p:spPr>
            <a:xfrm>
              <a:off x="7801783" y="1110608"/>
              <a:ext cx="1652556" cy="512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/>
            </a:p>
          </p:txBody>
        </p:sp>
        <p:sp>
          <p:nvSpPr>
            <p:cNvPr id="12" name="Curved Up Arrow 12">
              <a:extLst>
                <a:ext uri="{FF2B5EF4-FFF2-40B4-BE49-F238E27FC236}">
                  <a16:creationId xmlns:a16="http://schemas.microsoft.com/office/drawing/2014/main" id="{6BDC6193-4954-45B5-ADF8-B2696474C088}"/>
                </a:ext>
              </a:extLst>
            </p:cNvPr>
            <p:cNvSpPr/>
            <p:nvPr/>
          </p:nvSpPr>
          <p:spPr>
            <a:xfrm rot="15228012">
              <a:off x="8054455" y="2985497"/>
              <a:ext cx="1420544" cy="369516"/>
            </a:xfrm>
            <a:prstGeom prst="curvedUpArrow">
              <a:avLst>
                <a:gd name="adj1" fmla="val 38753"/>
                <a:gd name="adj2" fmla="val 192217"/>
                <a:gd name="adj3" fmla="val 44333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>
                <a:solidFill>
                  <a:schemeClr val="tx1"/>
                </a:solidFill>
              </a:endParaRP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B1978C11-7421-46D9-ADB5-65D069AEC3BB}"/>
                </a:ext>
              </a:extLst>
            </p:cNvPr>
            <p:cNvSpPr txBox="1"/>
            <p:nvPr/>
          </p:nvSpPr>
          <p:spPr>
            <a:xfrm>
              <a:off x="-1292781" y="584256"/>
              <a:ext cx="2191689" cy="452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Input Track Images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0F0E4E13-4976-441E-B673-50CDE7DBE4C7}"/>
                </a:ext>
              </a:extLst>
            </p:cNvPr>
            <p:cNvSpPr txBox="1"/>
            <p:nvPr/>
          </p:nvSpPr>
          <p:spPr>
            <a:xfrm rot="16200000">
              <a:off x="348169" y="2225687"/>
              <a:ext cx="1799060" cy="479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Stub Features</a:t>
              </a: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447714B5-E365-4DDA-AE89-981D00D8FA2B}"/>
                </a:ext>
              </a:extLst>
            </p:cNvPr>
            <p:cNvSpPr txBox="1"/>
            <p:nvPr/>
          </p:nvSpPr>
          <p:spPr>
            <a:xfrm>
              <a:off x="2495494" y="1112748"/>
              <a:ext cx="2612710" cy="65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Event classifier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63068318-56CC-42C7-8916-90C05FEA1225}"/>
                </a:ext>
              </a:extLst>
            </p:cNvPr>
            <p:cNvSpPr txBox="1"/>
            <p:nvPr/>
          </p:nvSpPr>
          <p:spPr>
            <a:xfrm>
              <a:off x="-1292781" y="5257761"/>
              <a:ext cx="1381803" cy="426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/>
                <a:t>Stub Filters </a:t>
              </a: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3D5C0631-B758-4CAF-8FCA-E26226A8B8C0}"/>
                </a:ext>
              </a:extLst>
            </p:cNvPr>
            <p:cNvSpPr txBox="1"/>
            <p:nvPr/>
          </p:nvSpPr>
          <p:spPr>
            <a:xfrm>
              <a:off x="169360" y="6142402"/>
              <a:ext cx="1650285" cy="639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Encoder</a:t>
              </a:r>
            </a:p>
          </p:txBody>
        </p:sp>
        <p:sp>
          <p:nvSpPr>
            <p:cNvPr id="20" name="TextBox 22">
              <a:extLst>
                <a:ext uri="{FF2B5EF4-FFF2-40B4-BE49-F238E27FC236}">
                  <a16:creationId xmlns:a16="http://schemas.microsoft.com/office/drawing/2014/main" id="{9C5CE846-42C7-4153-B733-CF7D219536C4}"/>
                </a:ext>
              </a:extLst>
            </p:cNvPr>
            <p:cNvSpPr txBox="1"/>
            <p:nvPr/>
          </p:nvSpPr>
          <p:spPr>
            <a:xfrm>
              <a:off x="6097196" y="6142402"/>
              <a:ext cx="1691889" cy="6390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Decoder</a:t>
              </a:r>
            </a:p>
          </p:txBody>
        </p:sp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52BB90CD-54D2-4E7A-A6B1-FC7307FE42DF}"/>
                </a:ext>
              </a:extLst>
            </p:cNvPr>
            <p:cNvSpPr/>
            <p:nvPr/>
          </p:nvSpPr>
          <p:spPr>
            <a:xfrm rot="5400000">
              <a:off x="6773821" y="3747642"/>
              <a:ext cx="589012" cy="4457699"/>
            </a:xfrm>
            <a:prstGeom prst="rightBrace">
              <a:avLst>
                <a:gd name="adj1" fmla="val 26977"/>
                <a:gd name="adj2" fmla="val 50601"/>
              </a:avLst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/>
            </a:p>
          </p:txBody>
        </p:sp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125F9D0B-6C8D-49E1-B569-68880FF2D79E}"/>
                </a:ext>
              </a:extLst>
            </p:cNvPr>
            <p:cNvSpPr/>
            <p:nvPr/>
          </p:nvSpPr>
          <p:spPr>
            <a:xfrm rot="5400000">
              <a:off x="953194" y="3732904"/>
              <a:ext cx="589012" cy="4457699"/>
            </a:xfrm>
            <a:prstGeom prst="rightBrace">
              <a:avLst>
                <a:gd name="adj1" fmla="val 26977"/>
                <a:gd name="adj2" fmla="val 50601"/>
              </a:avLst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67BCF9B-A959-4716-B28D-FA4E42381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61311" y="4797935"/>
              <a:ext cx="1684729" cy="47073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95F292-9215-4A27-84E8-0EFAA1BD3D91}"/>
                </a:ext>
              </a:extLst>
            </p:cNvPr>
            <p:cNvSpPr/>
            <p:nvPr/>
          </p:nvSpPr>
          <p:spPr>
            <a:xfrm>
              <a:off x="-550507" y="1857332"/>
              <a:ext cx="346499" cy="336526"/>
            </a:xfrm>
            <a:prstGeom prst="rect">
              <a:avLst/>
            </a:prstGeom>
            <a:noFill/>
            <a:ln w="412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212B68-5A41-4BC3-B9D8-02A120156200}"/>
                </a:ext>
              </a:extLst>
            </p:cNvPr>
            <p:cNvCxnSpPr/>
            <p:nvPr/>
          </p:nvCxnSpPr>
          <p:spPr>
            <a:xfrm flipV="1">
              <a:off x="-632636" y="2206670"/>
              <a:ext cx="400998" cy="1997238"/>
            </a:xfrm>
            <a:prstGeom prst="line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E6C645E-D1CB-4382-8873-5AE2CD5A54EF}"/>
                </a:ext>
              </a:extLst>
            </p:cNvPr>
            <p:cNvCxnSpPr/>
            <p:nvPr/>
          </p:nvCxnSpPr>
          <p:spPr>
            <a:xfrm flipV="1">
              <a:off x="-804086" y="2193858"/>
              <a:ext cx="253579" cy="2010050"/>
            </a:xfrm>
            <a:prstGeom prst="line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451916-A3F9-40B4-A1C1-44846706F26E}"/>
                </a:ext>
              </a:extLst>
            </p:cNvPr>
            <p:cNvCxnSpPr/>
            <p:nvPr/>
          </p:nvCxnSpPr>
          <p:spPr>
            <a:xfrm>
              <a:off x="-632636" y="4359203"/>
              <a:ext cx="801996" cy="479115"/>
            </a:xfrm>
            <a:prstGeom prst="line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F1F5316-4FEA-4DA1-BA43-E52C66B1E666}"/>
                </a:ext>
              </a:extLst>
            </p:cNvPr>
            <p:cNvCxnSpPr/>
            <p:nvPr/>
          </p:nvCxnSpPr>
          <p:spPr>
            <a:xfrm>
              <a:off x="-804086" y="4346391"/>
              <a:ext cx="572448" cy="552332"/>
            </a:xfrm>
            <a:prstGeom prst="line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43">
              <a:extLst>
                <a:ext uri="{FF2B5EF4-FFF2-40B4-BE49-F238E27FC236}">
                  <a16:creationId xmlns:a16="http://schemas.microsoft.com/office/drawing/2014/main" id="{53240355-F36D-42D6-8B8B-D89FB20BBACE}"/>
                </a:ext>
              </a:extLst>
            </p:cNvPr>
            <p:cNvSpPr txBox="1"/>
            <p:nvPr/>
          </p:nvSpPr>
          <p:spPr>
            <a:xfrm>
              <a:off x="6282901" y="1081005"/>
              <a:ext cx="1858860" cy="452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Predicted Track</a:t>
              </a:r>
            </a:p>
          </p:txBody>
        </p:sp>
        <p:sp>
          <p:nvSpPr>
            <p:cNvPr id="30" name="TextBox 44">
              <a:extLst>
                <a:ext uri="{FF2B5EF4-FFF2-40B4-BE49-F238E27FC236}">
                  <a16:creationId xmlns:a16="http://schemas.microsoft.com/office/drawing/2014/main" id="{E01D2CEC-DB9E-48D7-9A70-30FD75CE9DB8}"/>
                </a:ext>
              </a:extLst>
            </p:cNvPr>
            <p:cNvSpPr txBox="1"/>
            <p:nvPr/>
          </p:nvSpPr>
          <p:spPr>
            <a:xfrm>
              <a:off x="8691234" y="1081410"/>
              <a:ext cx="1667481" cy="452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Ground Truth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9EED91B-7EFC-42A2-8372-C23D7BCAD88D}"/>
              </a:ext>
            </a:extLst>
          </p:cNvPr>
          <p:cNvSpPr/>
          <p:nvPr/>
        </p:nvSpPr>
        <p:spPr>
          <a:xfrm>
            <a:off x="280769" y="3863139"/>
            <a:ext cx="13876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sPHENIX MVTX </a:t>
            </a:r>
            <a:br>
              <a:rPr lang="en-US" sz="1200" dirty="0"/>
            </a:br>
            <a:r>
              <a:rPr lang="en-US" sz="1200" dirty="0"/>
              <a:t>Simulated raw data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A5EBB7C-586F-4148-A316-38413F727A49}"/>
              </a:ext>
            </a:extLst>
          </p:cNvPr>
          <p:cNvSpPr/>
          <p:nvPr/>
        </p:nvSpPr>
        <p:spPr>
          <a:xfrm>
            <a:off x="7153841" y="3863139"/>
            <a:ext cx="1639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sPHENIX MVTX </a:t>
            </a:r>
            <a:br>
              <a:rPr lang="en-US" sz="1200" dirty="0"/>
            </a:br>
            <a:r>
              <a:rPr lang="en-US" sz="1200" dirty="0"/>
              <a:t>Simulated ground truth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6EE5FE66-C52E-4331-85FA-66304EDE28F8}"/>
              </a:ext>
            </a:extLst>
          </p:cNvPr>
          <p:cNvSpPr/>
          <p:nvPr/>
        </p:nvSpPr>
        <p:spPr>
          <a:xfrm>
            <a:off x="1837034" y="4567345"/>
            <a:ext cx="285259" cy="19413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9EC73C3-26A1-4F6A-9C70-351E8D8609D2}"/>
              </a:ext>
            </a:extLst>
          </p:cNvPr>
          <p:cNvSpPr/>
          <p:nvPr/>
        </p:nvSpPr>
        <p:spPr>
          <a:xfrm>
            <a:off x="6914431" y="5791475"/>
            <a:ext cx="20182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Courtesy of</a:t>
            </a:r>
            <a:br>
              <a:rPr lang="en-US" sz="1400" dirty="0"/>
            </a:br>
            <a:r>
              <a:rPr lang="en-US" sz="1400" dirty="0"/>
              <a:t>Dantong Yu (NJIT)</a:t>
            </a:r>
          </a:p>
          <a:p>
            <a:r>
              <a:rPr lang="en-US" sz="1400" dirty="0"/>
              <a:t>Yu Sun, Jason Chen (SBU)</a:t>
            </a: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9E622FA3-B547-4E2E-AC53-5167E7BB6263}"/>
              </a:ext>
            </a:extLst>
          </p:cNvPr>
          <p:cNvSpPr/>
          <p:nvPr/>
        </p:nvSpPr>
        <p:spPr>
          <a:xfrm rot="10800000">
            <a:off x="6986422" y="4626947"/>
            <a:ext cx="285259" cy="19413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Left-Right 39">
            <a:extLst>
              <a:ext uri="{FF2B5EF4-FFF2-40B4-BE49-F238E27FC236}">
                <a16:creationId xmlns:a16="http://schemas.microsoft.com/office/drawing/2014/main" id="{077BE2D3-896C-4BD5-A99D-A336011580D0}"/>
              </a:ext>
            </a:extLst>
          </p:cNvPr>
          <p:cNvSpPr/>
          <p:nvPr/>
        </p:nvSpPr>
        <p:spPr>
          <a:xfrm rot="10800000">
            <a:off x="5966742" y="4682346"/>
            <a:ext cx="285259" cy="194133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F84341CC-69FC-4AF8-9876-4F3C9373EF46}"/>
              </a:ext>
            </a:extLst>
          </p:cNvPr>
          <p:cNvSpPr/>
          <p:nvPr/>
        </p:nvSpPr>
        <p:spPr>
          <a:xfrm>
            <a:off x="4158654" y="4626947"/>
            <a:ext cx="179462" cy="49452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B68B9-F78D-4901-99F4-B9676801E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F8CB0-F09B-451B-B2EB-E69AC6798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 &lt;jihuang@bnl.gov&gt;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F5F8543-93F7-4C17-83EA-24778EF57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24779"/>
      </p:ext>
    </p:extLst>
  </p:cSld>
  <p:clrMapOvr>
    <a:masterClrMapping/>
  </p:clrMapOvr>
  <p:transition>
    <p:strips dir="r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40120F-04C1-461A-82C3-2BBCE79D7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data reduction; improved zero-suppression</a:t>
            </a:r>
          </a:p>
          <a:p>
            <a:pPr marL="109728" indent="0">
              <a:buNone/>
            </a:pPr>
            <a:r>
              <a:rPr lang="en-US" dirty="0"/>
              <a:t>Examples :</a:t>
            </a:r>
          </a:p>
          <a:p>
            <a:r>
              <a:rPr lang="en-US" dirty="0"/>
              <a:t>Calorimeter </a:t>
            </a:r>
          </a:p>
          <a:p>
            <a:pPr lvl="1"/>
            <a:r>
              <a:rPr lang="en-US" dirty="0"/>
              <a:t>Multi-time sample fit → energy, shower features</a:t>
            </a:r>
          </a:p>
          <a:p>
            <a:pPr lvl="1"/>
            <a:r>
              <a:rPr lang="en-US" dirty="0"/>
              <a:t>Local clustering/triggering for improved zero-suppression. E.g. ALICE TPC: 10.1088/1742-6596/396/1/012043 </a:t>
            </a:r>
          </a:p>
          <a:p>
            <a:r>
              <a:rPr lang="en-US" dirty="0"/>
              <a:t>Time projection chamber </a:t>
            </a:r>
          </a:p>
          <a:p>
            <a:pPr lvl="1"/>
            <a:r>
              <a:rPr lang="en-US" dirty="0"/>
              <a:t>See detailed discussion in Martin’s talk [sPHENIX]</a:t>
            </a:r>
          </a:p>
          <a:p>
            <a:pPr lvl="1"/>
            <a:r>
              <a:rPr lang="en-US" dirty="0"/>
              <a:t>Cluster building (1/2 reduction, see last talk)</a:t>
            </a:r>
          </a:p>
          <a:p>
            <a:pPr lvl="1"/>
            <a:r>
              <a:rPr lang="en-US" dirty="0"/>
              <a:t>Cluster – track matching (1/10 reduction, unlikely needed)</a:t>
            </a:r>
          </a:p>
          <a:p>
            <a:pPr lvl="2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8293A-6C97-4FB9-A8B0-9D0E42C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0620A-3994-4427-A867-E74067CC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BA8B2-48A3-4C01-B7AE-AD0E24C22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BFD6568-903F-4DC3-A362-A434B588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Real-time feature building</a:t>
            </a:r>
          </a:p>
        </p:txBody>
      </p:sp>
    </p:spTree>
    <p:extLst>
      <p:ext uri="{BB962C8B-B14F-4D97-AF65-F5344CB8AC3E}">
        <p14:creationId xmlns:p14="http://schemas.microsoft.com/office/powerpoint/2010/main" val="73344367"/>
      </p:ext>
    </p:extLst>
  </p:cSld>
  <p:clrMapOvr>
    <a:masterClrMapping/>
  </p:clrMapOvr>
  <p:transition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Detector concepts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CCE5FA"/>
              </a:clrFrom>
              <a:clrTo>
                <a:srgbClr val="CCE5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271" y="4291029"/>
            <a:ext cx="4190055" cy="24820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605" y="3847342"/>
            <a:ext cx="2394395" cy="239439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4800" y="4090974"/>
            <a:ext cx="1590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3435"/>
                </a:solidFill>
              </a:rPr>
              <a:t>JLEIC concept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43456" y="4007636"/>
            <a:ext cx="1935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333435"/>
                </a:solidFill>
              </a:rPr>
              <a:t>TOPsiDE</a:t>
            </a:r>
            <a:r>
              <a:rPr lang="en-US" sz="2000" dirty="0">
                <a:solidFill>
                  <a:srgbClr val="333435"/>
                </a:solidFill>
              </a:rPr>
              <a:t> concept</a:t>
            </a:r>
          </a:p>
        </p:txBody>
      </p:sp>
      <p:sp>
        <p:nvSpPr>
          <p:cNvPr id="2" name="Rectangle 1"/>
          <p:cNvSpPr/>
          <p:nvPr/>
        </p:nvSpPr>
        <p:spPr>
          <a:xfrm>
            <a:off x="6387340" y="4057650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7261" y="5894476"/>
            <a:ext cx="4572000" cy="9002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References reports 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ePHENIX LOI: arXiv:1402.1209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eRHIC design report,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preCDR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: arXiv:1409.1633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MEIC (JLEIC) design summary: arXiv:1504.07961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On-going development and updates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79083" y="1224385"/>
            <a:ext cx="4664917" cy="2726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6A7271-B4D3-4FA5-87B7-5B1FF50C51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525" y="1190932"/>
            <a:ext cx="5425097" cy="30516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4800" y="3656707"/>
            <a:ext cx="2658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3435"/>
                </a:solidFill>
              </a:rPr>
              <a:t>sPHENIX-based concept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79083" y="3402626"/>
            <a:ext cx="17345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3435"/>
                </a:solidFill>
              </a:rPr>
              <a:t>BeAST concept</a:t>
            </a:r>
          </a:p>
        </p:txBody>
      </p:sp>
    </p:spTree>
    <p:extLst>
      <p:ext uri="{BB962C8B-B14F-4D97-AF65-F5344CB8AC3E}">
        <p14:creationId xmlns:p14="http://schemas.microsoft.com/office/powerpoint/2010/main" val="1624568222"/>
      </p:ext>
    </p:extLst>
  </p:cSld>
  <p:clrMapOvr>
    <a:masterClrMapping/>
  </p:clrMapOvr>
  <p:transition>
    <p:strips dir="r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B0BE68-016A-4DC5-9666-5C5548951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Prompt reconstruction</a:t>
            </a:r>
          </a:p>
          <a:p>
            <a:pPr lvl="1"/>
            <a:r>
              <a:rPr lang="en-US" dirty="0"/>
              <a:t>Process data at same speed as data taking, but allow O(days) latency for final calibration</a:t>
            </a:r>
          </a:p>
          <a:p>
            <a:r>
              <a:rPr lang="en-US" dirty="0"/>
              <a:t>Perform in commodity computing (CPU, GPU farms @ RCF-like facilities)</a:t>
            </a:r>
          </a:p>
          <a:p>
            <a:r>
              <a:rPr lang="en-US" dirty="0"/>
              <a:t>Not a true “real-time” topic, but could use CSI’s expertise. Examples:</a:t>
            </a:r>
          </a:p>
          <a:p>
            <a:pPr lvl="1"/>
            <a:r>
              <a:rPr lang="en-US" dirty="0"/>
              <a:t>Event tagging in time-framed continuous stream, event categorization </a:t>
            </a:r>
          </a:p>
          <a:p>
            <a:pPr lvl="1"/>
            <a:r>
              <a:rPr lang="en-US" dirty="0"/>
              <a:t>Pattern recognition (string hits to tracks, string </a:t>
            </a:r>
            <a:r>
              <a:rPr lang="en-US" dirty="0" err="1"/>
              <a:t>track+PID+calorimeter</a:t>
            </a:r>
            <a:r>
              <a:rPr lang="en-US" dirty="0"/>
              <a:t> to particle candidates)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936CB-FD93-448D-B1C6-E7039AEA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88E858-845D-4CA4-9E6F-4122E27D9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D89DE-617E-4137-A72B-32426A78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022907-694A-4BA4-A9EB-5683F595A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Real-time reconstruction needs</a:t>
            </a:r>
          </a:p>
        </p:txBody>
      </p:sp>
    </p:spTree>
    <p:extLst>
      <p:ext uri="{BB962C8B-B14F-4D97-AF65-F5344CB8AC3E}">
        <p14:creationId xmlns:p14="http://schemas.microsoft.com/office/powerpoint/2010/main" val="340019728"/>
      </p:ext>
    </p:extLst>
  </p:cSld>
  <p:clrMapOvr>
    <a:masterClrMapping/>
  </p:clrMapOvr>
  <p:transition>
    <p:strips dir="r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DDE75-A663-473C-9355-2951C0E2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867046-2FC5-4F9E-9BC2-8A88BA724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30527-DF6C-4143-838B-2C1947867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486B78-8A54-45F9-94C5-F1D80DE13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Fast simulation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6CA66278-DEBF-4B5B-B1C4-852736E8C7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78" y="2286000"/>
            <a:ext cx="6719894" cy="4857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9B38B8-90B4-45B9-AF3C-2707106C2928}"/>
              </a:ext>
            </a:extLst>
          </p:cNvPr>
          <p:cNvSpPr/>
          <p:nvPr/>
        </p:nvSpPr>
        <p:spPr>
          <a:xfrm>
            <a:off x="173449" y="5257800"/>
            <a:ext cx="2776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e+p</a:t>
            </a:r>
            <a:r>
              <a:rPr lang="en-US" dirty="0"/>
              <a:t> collision 18+275 GeV/c </a:t>
            </a:r>
            <a:br>
              <a:rPr lang="en-US" dirty="0"/>
            </a:br>
            <a:r>
              <a:rPr lang="en-US" dirty="0"/>
              <a:t>DIS @ Q</a:t>
            </a:r>
            <a:r>
              <a:rPr lang="en-US" baseline="30000" dirty="0"/>
              <a:t>2</a:t>
            </a:r>
            <a:r>
              <a:rPr lang="en-US" dirty="0"/>
              <a:t> ~ 100 (GeV/c)</a:t>
            </a:r>
            <a:r>
              <a:rPr lang="en-US" baseline="30000" dirty="0"/>
              <a:t>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FFEBE6-14D5-48D9-8A51-68CABB362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458200" cy="1871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Need high statistics simulations for multi-dimensional unfolding</a:t>
            </a:r>
            <a:br>
              <a:rPr lang="en-US" dirty="0"/>
            </a:br>
            <a:r>
              <a:rPr lang="en-US" dirty="0"/>
              <a:t> → Simulation speed needs to ~match data taking speed</a:t>
            </a:r>
          </a:p>
          <a:p>
            <a:r>
              <a:rPr lang="en-US" dirty="0"/>
              <a:t>Detailed detector simulation currently take ~1 CPU-minute/event</a:t>
            </a:r>
          </a:p>
          <a:p>
            <a:r>
              <a:rPr lang="en-US" dirty="0"/>
              <a:t>Use ML to generate event response in EIC detector</a:t>
            </a:r>
          </a:p>
          <a:p>
            <a:r>
              <a:rPr lang="en-US" dirty="0"/>
              <a:t>Hot topic for ML in LHC analysis, e.g. </a:t>
            </a:r>
            <a:r>
              <a:rPr lang="en-US" dirty="0" err="1"/>
              <a:t>caloGAN</a:t>
            </a:r>
            <a:r>
              <a:rPr lang="en-US" dirty="0"/>
              <a:t> </a:t>
            </a:r>
            <a:r>
              <a:rPr lang="en-US" u="sng" dirty="0"/>
              <a:t>10.1103/PhysRevD.97.014021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15299"/>
      </p:ext>
    </p:extLst>
  </p:cSld>
  <p:clrMapOvr>
    <a:masterClrMapping/>
  </p:clrMapOvr>
  <p:transition>
    <p:strips dir="r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881D68-1957-4959-B2BC-D5EDF9288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46" y="1417638"/>
            <a:ext cx="8131125" cy="1455756"/>
          </a:xfrm>
        </p:spPr>
        <p:txBody>
          <a:bodyPr/>
          <a:lstStyle/>
          <a:p>
            <a:r>
              <a:rPr lang="en-US" dirty="0"/>
              <a:t>E.g. data/theory driven 3-D movie of EIC collision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C1093-2279-4037-9484-1D3AC2B96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343F4-3973-4F3D-9A28-AD06AA15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19A043-4DE3-46B7-B3AE-C5619B26F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3A97DB-70A7-43A7-A3D8-6A649390E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887729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5. Visualization of EIC process @ </a:t>
            </a:r>
            <a:r>
              <a:rPr lang="el-GR" dirty="0"/>
              <a:t>Δ</a:t>
            </a:r>
            <a:r>
              <a:rPr lang="en-US" dirty="0"/>
              <a:t>t = 10</a:t>
            </a:r>
            <a:r>
              <a:rPr lang="en-US" baseline="30000" dirty="0"/>
              <a:t>-24</a:t>
            </a:r>
            <a:r>
              <a:rPr lang="en-US" dirty="0"/>
              <a:t>s</a:t>
            </a:r>
          </a:p>
        </p:txBody>
      </p:sp>
      <p:pic>
        <p:nvPicPr>
          <p:cNvPr id="7" name="Picture 1" descr="E:\My Documents\my file\JLab\Transversity\Doc\Talk Collection\g1TIllustration.png">
            <a:extLst>
              <a:ext uri="{FF2B5EF4-FFF2-40B4-BE49-F238E27FC236}">
                <a16:creationId xmlns:a16="http://schemas.microsoft.com/office/drawing/2014/main" id="{3511A6C9-D493-4DA5-9E59-6E734F912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6157"/>
          <a:stretch>
            <a:fillRect/>
          </a:stretch>
        </p:blipFill>
        <p:spPr bwMode="auto">
          <a:xfrm>
            <a:off x="704314" y="2494980"/>
            <a:ext cx="4400372" cy="189732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E585C1-59F0-4118-A95B-6E8F1CB19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314" y="3020624"/>
            <a:ext cx="3435121" cy="25763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4E27ED2-E5E3-4B63-A224-48C85E87AE08}"/>
              </a:ext>
            </a:extLst>
          </p:cNvPr>
          <p:cNvSpPr/>
          <p:nvPr/>
        </p:nvSpPr>
        <p:spPr>
          <a:xfrm>
            <a:off x="5463639" y="2356876"/>
            <a:ext cx="4267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Example 3D visualization </a:t>
            </a:r>
          </a:p>
          <a:p>
            <a:r>
              <a:rPr lang="en-US" dirty="0"/>
              <a:t>Fluctuation of gluon field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[US QCD]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1777B9-4853-40C7-8DEE-599736BEF16B}"/>
              </a:ext>
            </a:extLst>
          </p:cNvPr>
          <p:cNvSpPr/>
          <p:nvPr/>
        </p:nvSpPr>
        <p:spPr>
          <a:xfrm>
            <a:off x="304800" y="2057400"/>
            <a:ext cx="33281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Static visualization of DIS collision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[PhD thesis, Jin Huang] 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B8909CD-E542-4364-9D81-9368E1CC4CB3}"/>
              </a:ext>
            </a:extLst>
          </p:cNvPr>
          <p:cNvSpPr/>
          <p:nvPr/>
        </p:nvSpPr>
        <p:spPr>
          <a:xfrm>
            <a:off x="5181600" y="3182039"/>
            <a:ext cx="304800" cy="222816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AC7ECA-43C5-487F-B6D1-797B0113B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436" y="4607386"/>
            <a:ext cx="2480478" cy="22506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F5E95F5-C930-4F7E-BF40-52F56D613A84}"/>
              </a:ext>
            </a:extLst>
          </p:cNvPr>
          <p:cNvSpPr/>
          <p:nvPr/>
        </p:nvSpPr>
        <p:spPr>
          <a:xfrm>
            <a:off x="304800" y="4591645"/>
            <a:ext cx="25681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Global fit on quark </a:t>
            </a:r>
            <a:br>
              <a:rPr lang="en-US" dirty="0"/>
            </a:br>
            <a:r>
              <a:rPr lang="en-US" dirty="0"/>
              <a:t>distribution in proton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[u-quark Sieves function,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EIC white paper]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79DDB0-0F64-4435-BE0F-87A50EEA4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120" y="2494980"/>
            <a:ext cx="3693720" cy="310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8193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995 L -0.40399 0.0099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37025C-7C3D-4C8A-A8DB-280696390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EIC is a unique collider combining high luminosity and low collision cross section, versatile events</a:t>
            </a:r>
          </a:p>
          <a:p>
            <a:pPr lvl="1"/>
            <a:r>
              <a:rPr lang="en-US" dirty="0"/>
              <a:t>The total collision signal is about 100 Gbps, plausible to write all to disk. However, background estimate is still early. </a:t>
            </a:r>
          </a:p>
          <a:p>
            <a:pPr lvl="1"/>
            <a:r>
              <a:rPr lang="en-US" dirty="0"/>
              <a:t>A real-time strategy for EIC: stream all signal data to disk/tape, real-time background hit filter, prompt off-line reconstruction</a:t>
            </a:r>
          </a:p>
          <a:p>
            <a:r>
              <a:rPr lang="en-US" dirty="0"/>
              <a:t>Many areas for collaboration with CSI: </a:t>
            </a:r>
          </a:p>
          <a:p>
            <a:pPr lvl="1"/>
            <a:r>
              <a:rPr lang="en-US" dirty="0"/>
              <a:t>Real-time background reduction, feature building; fast event reconstruction and simulations; Visualization</a:t>
            </a:r>
          </a:p>
          <a:p>
            <a:pPr lvl="1"/>
            <a:r>
              <a:rPr lang="en-US" dirty="0"/>
              <a:t>We can provide open dataset extracted from EIC simulation for algorithm development and evaluation</a:t>
            </a:r>
            <a:br>
              <a:rPr lang="en-US" dirty="0"/>
            </a:br>
            <a:r>
              <a:rPr lang="en-US" dirty="0"/>
              <a:t>.</a:t>
            </a:r>
            <a:r>
              <a:rPr lang="en-US" dirty="0" err="1"/>
              <a:t>e.g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https://github.com/sPHENIX-Collaboration/HFMLTrigger</a:t>
            </a:r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193E51-ACD0-490E-B355-5AB968F6E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70EB0-A047-4710-9F90-FBDFFD2DC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7D480-7E95-4607-8D30-A148E527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CB5396-2239-452D-A42E-4E3118840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878759001"/>
      </p:ext>
    </p:extLst>
  </p:cSld>
  <p:clrMapOvr>
    <a:masterClrMapping/>
  </p:clrMapOvr>
  <p:transition>
    <p:strips dir="r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82771E-4D0B-4E69-B456-B024DB291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83003"/>
            <a:ext cx="8229600" cy="3623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Strategy depends on the detector, data rate and physics goals. </a:t>
            </a:r>
            <a:br>
              <a:rPr lang="en-US" dirty="0"/>
            </a:br>
            <a:r>
              <a:rPr lang="en-US" dirty="0"/>
              <a:t>I feel it factorizes into two choices:</a:t>
            </a:r>
          </a:p>
          <a:p>
            <a:r>
              <a:rPr lang="en-US" dirty="0">
                <a:solidFill>
                  <a:schemeClr val="accent1"/>
                </a:solidFill>
              </a:rPr>
              <a:t>Front-end electronic (FEE) choice: digitizer + on-FEE FPGA</a:t>
            </a:r>
          </a:p>
          <a:p>
            <a:pPr lvl="1"/>
            <a:r>
              <a:rPr lang="en-US" dirty="0"/>
              <a:t>Real-time (&lt;10us) triggered, e.g. STAR, sPHENIX calorimeter, ATLAS, CMS</a:t>
            </a:r>
          </a:p>
          <a:p>
            <a:pPr lvl="1"/>
            <a:r>
              <a:rPr lang="en-US" dirty="0"/>
              <a:t>Zero-suppressed/self triggered streaming , e.g. PHENIX FVTX, sPHENIX trackers, STAR eTOF</a:t>
            </a:r>
          </a:p>
          <a:p>
            <a:pPr lvl="1"/>
            <a:r>
              <a:rPr lang="en-US" dirty="0"/>
              <a:t>None-zero suppressed streaming , e.g. ALICE TPC, ePHENIX calorimeter?</a:t>
            </a:r>
          </a:p>
          <a:p>
            <a:r>
              <a:rPr lang="en-US" dirty="0">
                <a:solidFill>
                  <a:schemeClr val="accent1"/>
                </a:solidFill>
              </a:rPr>
              <a:t>DAQ choice: reducing data O(&lt;100 Tbps) -&gt; O(~100Gbps)</a:t>
            </a:r>
          </a:p>
          <a:p>
            <a:pPr lvl="1"/>
            <a:r>
              <a:rPr lang="en-US" dirty="0"/>
              <a:t>Passthrough w/ lossless compression (PHENIX, sPHENIX)</a:t>
            </a:r>
          </a:p>
          <a:p>
            <a:pPr lvl="1"/>
            <a:r>
              <a:rPr lang="en-US" dirty="0"/>
              <a:t>Further event building and selection (HLTs)</a:t>
            </a:r>
          </a:p>
          <a:p>
            <a:pPr lvl="1"/>
            <a:r>
              <a:rPr lang="en-US" dirty="0"/>
              <a:t>Feature building in time-slices (LHCb, CBM)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BE4643-EFEC-4521-BDC1-E25F82C1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B7FD3-F200-46D1-AC5C-BEF648330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620D3-3EAC-4410-9AFE-D49869935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5AE82F-0D07-45DC-AB31-A936D8B4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discussion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09C664-8C5F-4AC5-BF4E-77437A0CDBD0}"/>
              </a:ext>
            </a:extLst>
          </p:cNvPr>
          <p:cNvGrpSpPr/>
          <p:nvPr/>
        </p:nvGrpSpPr>
        <p:grpSpPr>
          <a:xfrm>
            <a:off x="1366871" y="1204264"/>
            <a:ext cx="6253129" cy="1351750"/>
            <a:chOff x="1366871" y="1204264"/>
            <a:chExt cx="6253129" cy="1351750"/>
          </a:xfrm>
        </p:grpSpPr>
        <p:sp>
          <p:nvSpPr>
            <p:cNvPr id="8" name="Google Shape;352;p20">
              <a:extLst>
                <a:ext uri="{FF2B5EF4-FFF2-40B4-BE49-F238E27FC236}">
                  <a16:creationId xmlns:a16="http://schemas.microsoft.com/office/drawing/2014/main" id="{839E1664-2C89-4A69-BD59-AEF4BF64F4F5}"/>
                </a:ext>
              </a:extLst>
            </p:cNvPr>
            <p:cNvSpPr/>
            <p:nvPr/>
          </p:nvSpPr>
          <p:spPr>
            <a:xfrm>
              <a:off x="6614611" y="1538503"/>
              <a:ext cx="1005389" cy="216024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Disk/Tape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352;p20">
              <a:extLst>
                <a:ext uri="{FF2B5EF4-FFF2-40B4-BE49-F238E27FC236}">
                  <a16:creationId xmlns:a16="http://schemas.microsoft.com/office/drawing/2014/main" id="{1460067D-8785-49D8-B31D-AA0A6ABC6A96}"/>
                </a:ext>
              </a:extLst>
            </p:cNvPr>
            <p:cNvSpPr/>
            <p:nvPr/>
          </p:nvSpPr>
          <p:spPr>
            <a:xfrm>
              <a:off x="3174087" y="1538503"/>
              <a:ext cx="720080" cy="216024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FEE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52;p20">
              <a:extLst>
                <a:ext uri="{FF2B5EF4-FFF2-40B4-BE49-F238E27FC236}">
                  <a16:creationId xmlns:a16="http://schemas.microsoft.com/office/drawing/2014/main" id="{C9F50468-2A31-4997-A021-7B60332487F7}"/>
                </a:ext>
              </a:extLst>
            </p:cNvPr>
            <p:cNvSpPr/>
            <p:nvPr/>
          </p:nvSpPr>
          <p:spPr>
            <a:xfrm>
              <a:off x="4723420" y="1966950"/>
              <a:ext cx="1012067" cy="216024"/>
            </a:xfrm>
            <a:prstGeom prst="rect">
              <a:avLst/>
            </a:prstGeom>
            <a:solidFill>
              <a:srgbClr val="CCCCFF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Timing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1513DF1-ACEA-4F9B-80B1-F27CA42374F8}"/>
                </a:ext>
              </a:extLst>
            </p:cNvPr>
            <p:cNvGrpSpPr/>
            <p:nvPr/>
          </p:nvGrpSpPr>
          <p:grpSpPr>
            <a:xfrm>
              <a:off x="1366871" y="1417915"/>
              <a:ext cx="1049972" cy="457200"/>
              <a:chOff x="488261" y="1248987"/>
              <a:chExt cx="1049972" cy="457200"/>
            </a:xfrm>
          </p:grpSpPr>
          <p:sp>
            <p:nvSpPr>
              <p:cNvPr id="11" name="Flowchart: Direct Access Storage 10">
                <a:extLst>
                  <a:ext uri="{FF2B5EF4-FFF2-40B4-BE49-F238E27FC236}">
                    <a16:creationId xmlns:a16="http://schemas.microsoft.com/office/drawing/2014/main" id="{42912209-64C4-478B-80B1-9DCBEAA969E5}"/>
                  </a:ext>
                </a:extLst>
              </p:cNvPr>
              <p:cNvSpPr/>
              <p:nvPr/>
            </p:nvSpPr>
            <p:spPr>
              <a:xfrm>
                <a:off x="547633" y="1248987"/>
                <a:ext cx="990600" cy="457200"/>
              </a:xfrm>
              <a:prstGeom prst="flowChartMagneticDrum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375" tIns="45675" rIns="91375" bIns="45675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</a:pPr>
                <a:endParaRPr lang="en-US" sz="1400" dirty="0">
                  <a:solidFill>
                    <a:srgbClr val="595959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69D31FA-F13C-43CC-80E0-6DA8DDA5A331}"/>
                  </a:ext>
                </a:extLst>
              </p:cNvPr>
              <p:cNvSpPr/>
              <p:nvPr/>
            </p:nvSpPr>
            <p:spPr>
              <a:xfrm>
                <a:off x="488261" y="1323699"/>
                <a:ext cx="8244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Clr>
                    <a:srgbClr val="000000"/>
                  </a:buClr>
                </a:pPr>
                <a:r>
                  <a:rPr lang="en-US" sz="1400" dirty="0">
                    <a:solidFill>
                      <a:srgbClr val="595959"/>
                    </a:solidFill>
                    <a:cs typeface="Calibri"/>
                  </a:rPr>
                  <a:t>Detector</a:t>
                </a:r>
              </a:p>
            </p:txBody>
          </p:sp>
        </p:grpSp>
        <p:sp>
          <p:nvSpPr>
            <p:cNvPr id="14" name="Google Shape;352;p20">
              <a:extLst>
                <a:ext uri="{FF2B5EF4-FFF2-40B4-BE49-F238E27FC236}">
                  <a16:creationId xmlns:a16="http://schemas.microsoft.com/office/drawing/2014/main" id="{5E7B4BA9-AB7E-4D6F-90BE-E40D20A5AD29}"/>
                </a:ext>
              </a:extLst>
            </p:cNvPr>
            <p:cNvSpPr/>
            <p:nvPr/>
          </p:nvSpPr>
          <p:spPr>
            <a:xfrm>
              <a:off x="3564528" y="1966950"/>
              <a:ext cx="1012067" cy="216024"/>
            </a:xfrm>
            <a:prstGeom prst="rect">
              <a:avLst/>
            </a:prstGeom>
            <a:solidFill>
              <a:srgbClr val="CCCCFF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Trigger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87C4568-6D6B-4653-B444-3C2B16E8BF67}"/>
                </a:ext>
              </a:extLst>
            </p:cNvPr>
            <p:cNvCxnSpPr>
              <a:cxnSpLocks/>
            </p:cNvCxnSpPr>
            <p:nvPr/>
          </p:nvCxnSpPr>
          <p:spPr>
            <a:xfrm>
              <a:off x="2345619" y="1646515"/>
              <a:ext cx="82846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DB55B71-7E1C-4DF8-BCF6-3818BD1B2D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1556" y="1746141"/>
              <a:ext cx="2498" cy="2507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F9C0BC27-CDCD-4B11-9C63-1C717C6C8C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5800" y="1743280"/>
              <a:ext cx="0" cy="2461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A427059-011A-4B6A-BE49-B060CDC2B96A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92" y="1591403"/>
              <a:ext cx="41318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38DEDD6-8385-45FF-9690-A2D21371DEC3}"/>
                </a:ext>
              </a:extLst>
            </p:cNvPr>
            <p:cNvCxnSpPr>
              <a:cxnSpLocks/>
              <a:stCxn id="10" idx="1"/>
              <a:endCxn id="14" idx="3"/>
            </p:cNvCxnSpPr>
            <p:nvPr/>
          </p:nvCxnSpPr>
          <p:spPr>
            <a:xfrm flipH="1">
              <a:off x="4576595" y="2074962"/>
              <a:ext cx="14682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Google Shape;352;p20">
              <a:extLst>
                <a:ext uri="{FF2B5EF4-FFF2-40B4-BE49-F238E27FC236}">
                  <a16:creationId xmlns:a16="http://schemas.microsoft.com/office/drawing/2014/main" id="{B47EA387-D720-4B93-B794-FBB9ACCBD7CF}"/>
                </a:ext>
              </a:extLst>
            </p:cNvPr>
            <p:cNvSpPr/>
            <p:nvPr/>
          </p:nvSpPr>
          <p:spPr>
            <a:xfrm>
              <a:off x="4331524" y="1538503"/>
              <a:ext cx="1271229" cy="216024"/>
            </a:xfrm>
            <a:prstGeom prst="rect">
              <a:avLst/>
            </a:prstGeom>
            <a:solidFill>
              <a:srgbClr val="D6E3BC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DAQ Interface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52;p20">
              <a:extLst>
                <a:ext uri="{FF2B5EF4-FFF2-40B4-BE49-F238E27FC236}">
                  <a16:creationId xmlns:a16="http://schemas.microsoft.com/office/drawing/2014/main" id="{3D3563AE-FB17-4A7A-9528-26E2AE282DEE}"/>
                </a:ext>
              </a:extLst>
            </p:cNvPr>
            <p:cNvSpPr/>
            <p:nvPr/>
          </p:nvSpPr>
          <p:spPr>
            <a:xfrm>
              <a:off x="5602753" y="1538503"/>
              <a:ext cx="720080" cy="216024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375" tIns="45675" rIns="91375" bIns="456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Servers</a:t>
              </a:r>
              <a:endParaRPr sz="14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89F8072-B154-4B7A-AD69-15AB06A0C6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2833" y="1642194"/>
              <a:ext cx="291778" cy="86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47A78E7-C8E3-4EFF-82FA-9E57269E4E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5282" y="1743280"/>
              <a:ext cx="1" cy="230466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B96031F-90A6-4299-991E-0D413437A9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10655" y="1696820"/>
              <a:ext cx="421639" cy="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8FD178-7374-48BE-9E6D-2D29738B56EC}"/>
                </a:ext>
              </a:extLst>
            </p:cNvPr>
            <p:cNvCxnSpPr>
              <a:cxnSpLocks/>
            </p:cNvCxnSpPr>
            <p:nvPr/>
          </p:nvCxnSpPr>
          <p:spPr>
            <a:xfrm>
              <a:off x="2728958" y="2402125"/>
              <a:ext cx="304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DA565D3-AA7A-4E9E-BE11-326F2CD365DF}"/>
                </a:ext>
              </a:extLst>
            </p:cNvPr>
            <p:cNvCxnSpPr>
              <a:cxnSpLocks/>
            </p:cNvCxnSpPr>
            <p:nvPr/>
          </p:nvCxnSpPr>
          <p:spPr>
            <a:xfrm>
              <a:off x="3822376" y="2402125"/>
              <a:ext cx="3167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C540542-63D3-433C-88B3-49CF3D63F4C8}"/>
                </a:ext>
              </a:extLst>
            </p:cNvPr>
            <p:cNvCxnSpPr>
              <a:cxnSpLocks/>
            </p:cNvCxnSpPr>
            <p:nvPr/>
          </p:nvCxnSpPr>
          <p:spPr>
            <a:xfrm>
              <a:off x="4889176" y="2402125"/>
              <a:ext cx="323271" cy="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66F2E5-4774-42C1-AC5A-E7A9E064F458}"/>
                </a:ext>
              </a:extLst>
            </p:cNvPr>
            <p:cNvSpPr/>
            <p:nvPr/>
          </p:nvSpPr>
          <p:spPr>
            <a:xfrm>
              <a:off x="3012549" y="2248237"/>
              <a:ext cx="69121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  <a:cs typeface="Calibri"/>
                </a:rPr>
                <a:t>Analog</a:t>
              </a:r>
              <a:endParaRPr lang="en-US" sz="1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9BB0A17-845B-434E-9714-A540B89D9D04}"/>
                </a:ext>
              </a:extLst>
            </p:cNvPr>
            <p:cNvSpPr/>
            <p:nvPr/>
          </p:nvSpPr>
          <p:spPr>
            <a:xfrm>
              <a:off x="4070562" y="2248237"/>
              <a:ext cx="65056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cs typeface="Calibri"/>
                </a:rPr>
                <a:t>Digital</a:t>
              </a:r>
              <a:endParaRPr lang="en-US" sz="1400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A8BF5F-34C8-4019-8F39-57995DDCA8B3}"/>
                </a:ext>
              </a:extLst>
            </p:cNvPr>
            <p:cNvSpPr/>
            <p:nvPr/>
          </p:nvSpPr>
          <p:spPr>
            <a:xfrm>
              <a:off x="5172337" y="2248237"/>
              <a:ext cx="196310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  <a:cs typeface="Calibri"/>
                </a:rPr>
                <a:t>Clock/Sync, Slow control</a:t>
              </a:r>
              <a:endParaRPr lang="en-US" sz="1400" dirty="0">
                <a:solidFill>
                  <a:schemeClr val="accent6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364EF39-579B-435D-893A-366E662136B8}"/>
                </a:ext>
              </a:extLst>
            </p:cNvPr>
            <p:cNvSpPr/>
            <p:nvPr/>
          </p:nvSpPr>
          <p:spPr>
            <a:xfrm>
              <a:off x="4267200" y="1204264"/>
              <a:ext cx="18197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/>
                <a:t>sPHENIX capable to </a:t>
              </a:r>
              <a:br>
                <a:rPr lang="en-US" sz="900" dirty="0"/>
              </a:br>
              <a:r>
                <a:rPr lang="en-US" sz="900" dirty="0"/>
                <a:t>O(20 Tbps). Using about 10% </a:t>
              </a:r>
              <a:r>
                <a:rPr lang="en-US" sz="900" dirty="0" err="1"/>
                <a:t>b.w</a:t>
              </a:r>
              <a:r>
                <a:rPr lang="en-US" sz="900" dirty="0"/>
                <a:t>.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F1B2A21-F4D3-4DA2-BE0D-C611A3C159D4}"/>
                </a:ext>
              </a:extLst>
            </p:cNvPr>
            <p:cNvSpPr/>
            <p:nvPr/>
          </p:nvSpPr>
          <p:spPr>
            <a:xfrm>
              <a:off x="6477000" y="1204264"/>
              <a:ext cx="11192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/>
                <a:t>sPHENIX capable to </a:t>
              </a:r>
              <a:br>
                <a:rPr lang="en-US" sz="900" dirty="0"/>
              </a:br>
              <a:r>
                <a:rPr lang="en-US" sz="900" dirty="0"/>
                <a:t>O(100 Gbps)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5286429"/>
      </p:ext>
    </p:extLst>
  </p:cSld>
  <p:clrMapOvr>
    <a:masterClrMapping/>
  </p:clrMapOvr>
  <p:transition>
    <p:strips dir="r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D09020B-D7BC-4F8A-A3A6-CEA33F17C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PHENIX and sPHENIX Mixed-Mode DAQ, LDRD 19-026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47A7B8-78F5-47EF-A6A3-CEDAD574E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in communication with CBM group as they install streaming eTOF in STAR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FD420-7831-4EB0-9C76-FF315844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36B3A-9343-4452-A092-17F8B032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19112-FDA9-40F3-AC59-3444CD33E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71461"/>
      </p:ext>
    </p:extLst>
  </p:cSld>
  <p:clrMapOvr>
    <a:masterClrMapping/>
  </p:clrMapOvr>
  <p:transition>
    <p:strips dir="r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394AD31F-706F-4435-9757-6D0973D1C3CA}"/>
              </a:ext>
            </a:extLst>
          </p:cNvPr>
          <p:cNvSpPr/>
          <p:nvPr/>
        </p:nvSpPr>
        <p:spPr>
          <a:xfrm>
            <a:off x="228600" y="4551846"/>
            <a:ext cx="3917220" cy="13945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 cmpd="sng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5B6681C-ECE5-45D8-8871-52FF48B4D559}"/>
              </a:ext>
            </a:extLst>
          </p:cNvPr>
          <p:cNvSpPr/>
          <p:nvPr/>
        </p:nvSpPr>
        <p:spPr>
          <a:xfrm>
            <a:off x="237156" y="2846989"/>
            <a:ext cx="3917220" cy="1715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26919E-FA29-4868-8AD5-EA2A507F0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989" y="1268299"/>
            <a:ext cx="9201241" cy="1521044"/>
          </a:xfrm>
        </p:spPr>
        <p:txBody>
          <a:bodyPr>
            <a:normAutofit fontScale="62500" lnSpcReduction="20000"/>
          </a:bodyPr>
          <a:lstStyle/>
          <a:p>
            <a:r>
              <a:rPr lang="en-US" sz="2900" b="1" dirty="0">
                <a:solidFill>
                  <a:schemeClr val="accent1"/>
                </a:solidFill>
              </a:rPr>
              <a:t>For calorimeter triggered FEE</a:t>
            </a:r>
            <a:r>
              <a:rPr lang="en-US" sz="2900" dirty="0"/>
              <a:t>, </a:t>
            </a:r>
            <a:br>
              <a:rPr lang="en-US" dirty="0"/>
            </a:br>
            <a:r>
              <a:rPr lang="en-US" dirty="0"/>
              <a:t>(signal collision rate 15kHz x signal span 200ns) &lt;&lt; 1: </a:t>
            </a:r>
            <a:br>
              <a:rPr lang="en-US" dirty="0"/>
            </a:br>
            <a:r>
              <a:rPr lang="en-US" dirty="0"/>
              <a:t>No need for streaming readout which significantly reduce front-end transmission rate</a:t>
            </a:r>
          </a:p>
          <a:p>
            <a:r>
              <a:rPr lang="en-US" sz="2900" b="1" dirty="0">
                <a:solidFill>
                  <a:schemeClr val="accent5">
                    <a:lumMod val="50000"/>
                  </a:schemeClr>
                </a:solidFill>
              </a:rPr>
              <a:t>For TPC and MVTX tracker FEE supports full streaming</a:t>
            </a:r>
            <a:r>
              <a:rPr lang="en-US" sz="2900" dirty="0"/>
              <a:t>: </a:t>
            </a:r>
            <a:br>
              <a:rPr lang="en-US" sz="2900" dirty="0"/>
            </a:br>
            <a:r>
              <a:rPr lang="en-US" dirty="0"/>
              <a:t>(signal collision rate 15kHz x integration time 10-20us) ~ 1: </a:t>
            </a:r>
            <a:br>
              <a:rPr lang="en-US" dirty="0"/>
            </a:br>
            <a:r>
              <a:rPr lang="en-US" dirty="0"/>
              <a:t>Streaming readout fits this scenario. Consider late stage data reduction by trigger-based filtering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BF03A-8BDF-40C8-AF41-45B47945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C8ABD8-A4A4-4081-832F-A6B2D7C54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10" y="221914"/>
            <a:ext cx="8610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Selection of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streaming</a:t>
            </a:r>
            <a:r>
              <a:rPr lang="en-US" sz="3200" dirty="0"/>
              <a:t> and </a:t>
            </a:r>
            <a:r>
              <a:rPr lang="en-US" sz="3200" dirty="0">
                <a:solidFill>
                  <a:schemeClr val="accent1"/>
                </a:solidFill>
              </a:rPr>
              <a:t>triggered</a:t>
            </a:r>
            <a:r>
              <a:rPr lang="en-US" sz="3200" dirty="0"/>
              <a:t> front end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E830D9-6615-42D6-BD8C-361A4D65DFA3}"/>
              </a:ext>
            </a:extLst>
          </p:cNvPr>
          <p:cNvGrpSpPr/>
          <p:nvPr/>
        </p:nvGrpSpPr>
        <p:grpSpPr>
          <a:xfrm>
            <a:off x="1949719" y="3096141"/>
            <a:ext cx="7279037" cy="3357999"/>
            <a:chOff x="-700543" y="1027949"/>
            <a:chExt cx="11715368" cy="5404587"/>
          </a:xfrm>
        </p:grpSpPr>
        <p:sp>
          <p:nvSpPr>
            <p:cNvPr id="8" name="Text Box 103">
              <a:extLst>
                <a:ext uri="{FF2B5EF4-FFF2-40B4-BE49-F238E27FC236}">
                  <a16:creationId xmlns:a16="http://schemas.microsoft.com/office/drawing/2014/main" id="{0E9DEC72-F212-4B7B-9AC2-7D13B842E1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0549" y="5134591"/>
              <a:ext cx="3171790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algn="ctr">
                <a:defRPr/>
              </a:pPr>
              <a:r>
                <a:rPr lang="en-GB" sz="1400" b="1" dirty="0">
                  <a:solidFill>
                    <a:srgbClr val="FFFFFF"/>
                  </a:solidFill>
                  <a:latin typeface="Arial Narrow" charset="0"/>
                </a:rPr>
                <a:t>Data Concentration</a:t>
              </a:r>
            </a:p>
          </p:txBody>
        </p:sp>
        <p:sp>
          <p:nvSpPr>
            <p:cNvPr id="9" name="Line 110">
              <a:extLst>
                <a:ext uri="{FF2B5EF4-FFF2-40B4-BE49-F238E27FC236}">
                  <a16:creationId xmlns:a16="http://schemas.microsoft.com/office/drawing/2014/main" id="{223215F2-3A2C-4313-9D5F-42A4A4359C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4599" y="1159290"/>
              <a:ext cx="2258" cy="52010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noFill/>
                </a14:hiddenFill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>
                <a:defRPr/>
              </a:pPr>
              <a:endParaRPr lang="en-US" sz="900">
                <a:cs typeface="Arial" charset="0"/>
              </a:endParaRPr>
            </a:p>
          </p:txBody>
        </p:sp>
        <p:sp>
          <p:nvSpPr>
            <p:cNvPr id="10" name="Text Box 112">
              <a:extLst>
                <a:ext uri="{FF2B5EF4-FFF2-40B4-BE49-F238E27FC236}">
                  <a16:creationId xmlns:a16="http://schemas.microsoft.com/office/drawing/2014/main" id="{C87F2BF4-C155-4AF2-9222-D4D144FE0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6060" y="5748607"/>
              <a:ext cx="1862439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algn="ctr">
                <a:defRPr/>
              </a:pPr>
              <a:r>
                <a:rPr lang="en-GB" sz="1400" b="1">
                  <a:solidFill>
                    <a:srgbClr val="FFFFFF"/>
                  </a:solidFill>
                  <a:latin typeface="Arial Narrow" charset="0"/>
                </a:rPr>
                <a:t>Rack Room</a:t>
              </a:r>
            </a:p>
          </p:txBody>
        </p:sp>
        <p:sp>
          <p:nvSpPr>
            <p:cNvPr id="11" name="Line 113">
              <a:extLst>
                <a:ext uri="{FF2B5EF4-FFF2-40B4-BE49-F238E27FC236}">
                  <a16:creationId xmlns:a16="http://schemas.microsoft.com/office/drawing/2014/main" id="{E38C0EC1-2863-40DE-B5FA-EDF7BCF49C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257" y="6021752"/>
              <a:ext cx="650161" cy="225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noFill/>
                </a14:hiddenFill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>
                <a:defRPr/>
              </a:pPr>
              <a:endParaRPr lang="en-US" sz="900">
                <a:cs typeface="Arial" charset="0"/>
              </a:endParaRPr>
            </a:p>
          </p:txBody>
        </p:sp>
        <p:sp>
          <p:nvSpPr>
            <p:cNvPr id="12" name="Line 114">
              <a:extLst>
                <a:ext uri="{FF2B5EF4-FFF2-40B4-BE49-F238E27FC236}">
                  <a16:creationId xmlns:a16="http://schemas.microsoft.com/office/drawing/2014/main" id="{DB52B877-A01F-47D2-937E-7C6CE991E9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90646" y="6021752"/>
              <a:ext cx="663706" cy="225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noFill/>
                </a14:hiddenFill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>
                <a:defRPr/>
              </a:pPr>
              <a:endParaRPr lang="en-US" sz="900">
                <a:cs typeface="Arial" charset="0"/>
              </a:endParaRPr>
            </a:p>
          </p:txBody>
        </p:sp>
        <p:sp>
          <p:nvSpPr>
            <p:cNvPr id="13" name="Text Box 111">
              <a:extLst>
                <a:ext uri="{FF2B5EF4-FFF2-40B4-BE49-F238E27FC236}">
                  <a16:creationId xmlns:a16="http://schemas.microsoft.com/office/drawing/2014/main" id="{8A23E09D-CD14-4AE8-B196-EE723A9297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00543" y="5610839"/>
              <a:ext cx="1862440" cy="821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algn="ctr">
                <a:defRPr/>
              </a:pPr>
              <a:r>
                <a:rPr lang="en-GB" sz="1400" b="1" dirty="0">
                  <a:solidFill>
                    <a:srgbClr val="0000FF"/>
                  </a:solidFill>
                  <a:latin typeface="Arial Narrow" charset="0"/>
                </a:rPr>
                <a:t>Interaction Region</a:t>
              </a:r>
            </a:p>
          </p:txBody>
        </p:sp>
        <p:sp>
          <p:nvSpPr>
            <p:cNvPr id="14" name="Text Box 112">
              <a:extLst>
                <a:ext uri="{FF2B5EF4-FFF2-40B4-BE49-F238E27FC236}">
                  <a16:creationId xmlns:a16="http://schemas.microsoft.com/office/drawing/2014/main" id="{BDA38DD0-EA52-45A0-8DAB-72300355FB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2056" y="5466430"/>
              <a:ext cx="1862440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algn="ctr">
                <a:defRPr/>
              </a:pPr>
              <a:r>
                <a:rPr lang="en-GB" sz="1400" b="1" dirty="0">
                  <a:solidFill>
                    <a:srgbClr val="0000FF"/>
                  </a:solidFill>
                  <a:latin typeface="Arial Narrow" charset="0"/>
                </a:rPr>
                <a:t>Rack Room</a:t>
              </a:r>
            </a:p>
          </p:txBody>
        </p:sp>
        <p:sp>
          <p:nvSpPr>
            <p:cNvPr id="15" name="Line 110">
              <a:extLst>
                <a:ext uri="{FF2B5EF4-FFF2-40B4-BE49-F238E27FC236}">
                  <a16:creationId xmlns:a16="http://schemas.microsoft.com/office/drawing/2014/main" id="{2478C750-7F47-422C-A6D3-ABFA4F8D2C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476" y="1132201"/>
              <a:ext cx="2257" cy="52010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noFill/>
                </a14:hiddenFill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>
                <a:defRPr/>
              </a:pPr>
              <a:endParaRPr lang="en-US" sz="900">
                <a:cs typeface="Arial" charset="0"/>
              </a:endParaRPr>
            </a:p>
          </p:txBody>
        </p:sp>
        <p:sp>
          <p:nvSpPr>
            <p:cNvPr id="16" name="Line 114">
              <a:extLst>
                <a:ext uri="{FF2B5EF4-FFF2-40B4-BE49-F238E27FC236}">
                  <a16:creationId xmlns:a16="http://schemas.microsoft.com/office/drawing/2014/main" id="{D10F9567-0945-4CA0-AC57-39E10F2A0D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72703" y="6021752"/>
              <a:ext cx="663706" cy="225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noFill/>
                </a14:hiddenFill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>
                <a:defRPr/>
              </a:pPr>
              <a:endParaRPr lang="en-US" sz="900">
                <a:cs typeface="Arial" charset="0"/>
              </a:endParaRPr>
            </a:p>
          </p:txBody>
        </p:sp>
        <p:sp>
          <p:nvSpPr>
            <p:cNvPr id="17" name="Text Box 112">
              <a:extLst>
                <a:ext uri="{FF2B5EF4-FFF2-40B4-BE49-F238E27FC236}">
                  <a16:creationId xmlns:a16="http://schemas.microsoft.com/office/drawing/2014/main" id="{B0391007-E8A1-44D0-8250-EC3084CB8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52386" y="5141363"/>
              <a:ext cx="1862439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algn="ctr">
                <a:defRPr/>
              </a:pPr>
              <a:r>
                <a:rPr lang="en-GB" sz="1400" b="1" dirty="0">
                  <a:solidFill>
                    <a:srgbClr val="0000FF"/>
                  </a:solidFill>
                  <a:latin typeface="Arial Narrow" charset="0"/>
                </a:rPr>
                <a:t>Computing</a:t>
              </a:r>
            </a:p>
            <a:p>
              <a:pPr algn="ctr">
                <a:defRPr/>
              </a:pPr>
              <a:r>
                <a:rPr lang="en-GB" sz="1400" b="1" dirty="0">
                  <a:solidFill>
                    <a:srgbClr val="0000FF"/>
                  </a:solidFill>
                  <a:latin typeface="Arial Narrow" charset="0"/>
                </a:rPr>
                <a:t>Facility</a:t>
              </a:r>
            </a:p>
          </p:txBody>
        </p:sp>
        <p:sp>
          <p:nvSpPr>
            <p:cNvPr id="18" name="Line 113">
              <a:extLst>
                <a:ext uri="{FF2B5EF4-FFF2-40B4-BE49-F238E27FC236}">
                  <a16:creationId xmlns:a16="http://schemas.microsoft.com/office/drawing/2014/main" id="{6A2229B6-8DF5-4F91-BCBC-CD00E587BD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22541" y="6021752"/>
              <a:ext cx="650161" cy="225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noFill/>
                </a14:hiddenFill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30028" tIns="65014" rIns="130028" bIns="65014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>
                <a:defRPr/>
              </a:pPr>
              <a:endParaRPr lang="en-US" sz="900">
                <a:cs typeface="Arial" charset="0"/>
              </a:endParaRPr>
            </a:p>
          </p:txBody>
        </p:sp>
        <p:sp>
          <p:nvSpPr>
            <p:cNvPr id="19" name="Text Box 112">
              <a:extLst>
                <a:ext uri="{FF2B5EF4-FFF2-40B4-BE49-F238E27FC236}">
                  <a16:creationId xmlns:a16="http://schemas.microsoft.com/office/drawing/2014/main" id="{115B24EE-B129-446B-AE0F-34A42D9386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1904" y="5466430"/>
              <a:ext cx="1862439" cy="474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27980" tIns="63990" rIns="127980" bIns="63990"/>
            <a:lstStyle>
              <a:defPPr>
                <a:defRPr lang="en-GB"/>
              </a:defPPr>
              <a:lvl1pPr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1pPr>
              <a:lvl2pPr marL="742950" indent="-28575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2pPr>
              <a:lvl3pPr marL="11430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3pPr>
              <a:lvl4pPr marL="16002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4pPr>
              <a:lvl5pPr marL="2057400" indent="-228600" algn="l" defTabSz="358775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bg1"/>
                  </a:solidFill>
                  <a:latin typeface="Helvetica Neue Light" charset="0"/>
                  <a:ea typeface="ヒラギノ角ゴ ProN W3" charset="0"/>
                  <a:cs typeface="ヒラギノ角ゴ ProN W3" charset="0"/>
                </a:defRPr>
              </a:lvl9pPr>
            </a:lstStyle>
            <a:p>
              <a:pPr algn="ctr">
                <a:defRPr/>
              </a:pPr>
              <a:r>
                <a:rPr lang="en-GB" sz="1400" b="1" dirty="0">
                  <a:solidFill>
                    <a:srgbClr val="0000FF"/>
                  </a:solidFill>
                  <a:latin typeface="Arial Narrow" charset="0"/>
                </a:rPr>
                <a:t>Rack Room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A519B15-D6CA-4716-9708-7BE3F7DBB335}"/>
                </a:ext>
              </a:extLst>
            </p:cNvPr>
            <p:cNvGrpSpPr/>
            <p:nvPr/>
          </p:nvGrpSpPr>
          <p:grpSpPr>
            <a:xfrm>
              <a:off x="-21831" y="1027949"/>
              <a:ext cx="8998690" cy="4305201"/>
              <a:chOff x="4757488" y="4458487"/>
              <a:chExt cx="6680703" cy="3196217"/>
            </a:xfrm>
          </p:grpSpPr>
          <p:sp>
            <p:nvSpPr>
              <p:cNvPr id="21" name="Line 52">
                <a:extLst>
                  <a:ext uri="{FF2B5EF4-FFF2-40B4-BE49-F238E27FC236}">
                    <a16:creationId xmlns:a16="http://schemas.microsoft.com/office/drawing/2014/main" id="{515EF818-F6D6-4E73-9713-529C4FE783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45913" y="7054583"/>
                <a:ext cx="347806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22" name="Line 58">
                <a:extLst>
                  <a:ext uri="{FF2B5EF4-FFF2-40B4-BE49-F238E27FC236}">
                    <a16:creationId xmlns:a16="http://schemas.microsoft.com/office/drawing/2014/main" id="{E9E3C373-6E7E-4595-AB20-8C216BBB83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96734" y="7283183"/>
                <a:ext cx="688975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23" name="Line 52">
                <a:extLst>
                  <a:ext uri="{FF2B5EF4-FFF2-40B4-BE49-F238E27FC236}">
                    <a16:creationId xmlns:a16="http://schemas.microsoft.com/office/drawing/2014/main" id="{0E2A8C38-A2CD-4528-8157-9FAB576E9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28973" y="7520262"/>
                <a:ext cx="347806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24" name="Line 84">
                <a:extLst>
                  <a:ext uri="{FF2B5EF4-FFF2-40B4-BE49-F238E27FC236}">
                    <a16:creationId xmlns:a16="http://schemas.microsoft.com/office/drawing/2014/main" id="{28FF62D0-D3E3-4FCF-A2A6-CDBE13F30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8660" y="4979179"/>
                <a:ext cx="457200" cy="158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C41C5BE-B963-4C89-9E9D-6B5A2A52FF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05032" y="4568091"/>
                <a:ext cx="827086" cy="596901"/>
                <a:chOff x="1236" y="3274"/>
                <a:chExt cx="521" cy="376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4E05A00D-85CE-4069-9016-BF84CF6C25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D1F19CC-DE6A-4789-8409-5213DEC92B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E0C2F1B6-5BBC-415D-B390-B0112BBC04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A3C4E3B8-4E6B-4830-878C-58D5656AC1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DCM2</a:t>
                  </a:r>
                </a:p>
              </p:txBody>
            </p:sp>
          </p:grpSp>
          <p:sp>
            <p:nvSpPr>
              <p:cNvPr id="26" name="Line 90">
                <a:extLst>
                  <a:ext uri="{FF2B5EF4-FFF2-40B4-BE49-F238E27FC236}">
                    <a16:creationId xmlns:a16="http://schemas.microsoft.com/office/drawing/2014/main" id="{4592A68A-00F6-45F5-9AFA-3D9BC35593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9516" y="5921761"/>
                <a:ext cx="457200" cy="158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7D3890B4-5A65-4F13-8868-5C52AFFAF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8398" y="4828367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 dirty="0">
                    <a:solidFill>
                      <a:srgbClr val="000000"/>
                    </a:solidFill>
                    <a:cs typeface="Arial" charset="0"/>
                  </a:rPr>
                  <a:t>SEB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9771F4F-9AB0-4EC0-8350-695DAE647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8398" y="5745942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SEB</a:t>
                </a:r>
              </a:p>
            </p:txBody>
          </p:sp>
          <p:sp>
            <p:nvSpPr>
              <p:cNvPr id="29" name="Line 36">
                <a:extLst>
                  <a:ext uri="{FF2B5EF4-FFF2-40B4-BE49-F238E27FC236}">
                    <a16:creationId xmlns:a16="http://schemas.microsoft.com/office/drawing/2014/main" id="{7F49D943-43FE-488C-87C0-E74FFEBE8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1173" y="5058554"/>
                <a:ext cx="688975" cy="1588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0" name="Line 40">
                <a:extLst>
                  <a:ext uri="{FF2B5EF4-FFF2-40B4-BE49-F238E27FC236}">
                    <a16:creationId xmlns:a16="http://schemas.microsoft.com/office/drawing/2014/main" id="{1A0BB9E1-A94D-429E-9E89-5A5ECE751F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5133167"/>
                <a:ext cx="6111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1" name="Line 37">
                <a:extLst>
                  <a:ext uri="{FF2B5EF4-FFF2-40B4-BE49-F238E27FC236}">
                    <a16:creationId xmlns:a16="http://schemas.microsoft.com/office/drawing/2014/main" id="{A21DE5BF-8EEF-40CF-8D2E-98219F69B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1173" y="5481566"/>
                <a:ext cx="688975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2" name="Line 41">
                <a:extLst>
                  <a:ext uri="{FF2B5EF4-FFF2-40B4-BE49-F238E27FC236}">
                    <a16:creationId xmlns:a16="http://schemas.microsoft.com/office/drawing/2014/main" id="{808DEB89-5D92-4CCD-809A-5BD619B407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5593542"/>
                <a:ext cx="6111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3" name="Line 42">
                <a:extLst>
                  <a:ext uri="{FF2B5EF4-FFF2-40B4-BE49-F238E27FC236}">
                    <a16:creationId xmlns:a16="http://schemas.microsoft.com/office/drawing/2014/main" id="{7A2AE602-678D-4743-8ED6-36FF18C95E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6053917"/>
                <a:ext cx="6111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4" name="Line 43">
                <a:extLst>
                  <a:ext uri="{FF2B5EF4-FFF2-40B4-BE49-F238E27FC236}">
                    <a16:creationId xmlns:a16="http://schemas.microsoft.com/office/drawing/2014/main" id="{86BCA242-58B6-4F11-A76E-9BA925CA72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6519584"/>
                <a:ext cx="6111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5" name="Line 44">
                <a:extLst>
                  <a:ext uri="{FF2B5EF4-FFF2-40B4-BE49-F238E27FC236}">
                    <a16:creationId xmlns:a16="http://schemas.microsoft.com/office/drawing/2014/main" id="{529A829E-200D-4807-BF23-42AB88ECA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4904567"/>
                <a:ext cx="3063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6" name="Line 45">
                <a:extLst>
                  <a:ext uri="{FF2B5EF4-FFF2-40B4-BE49-F238E27FC236}">
                    <a16:creationId xmlns:a16="http://schemas.microsoft.com/office/drawing/2014/main" id="{53F1C523-E005-4A6E-834A-C0679A247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5364942"/>
                <a:ext cx="3063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7" name="Line 46">
                <a:extLst>
                  <a:ext uri="{FF2B5EF4-FFF2-40B4-BE49-F238E27FC236}">
                    <a16:creationId xmlns:a16="http://schemas.microsoft.com/office/drawing/2014/main" id="{9E1C17BA-ED1B-407D-BDE8-7F61EF541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5822142"/>
                <a:ext cx="3063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8" name="Line 47">
                <a:extLst>
                  <a:ext uri="{FF2B5EF4-FFF2-40B4-BE49-F238E27FC236}">
                    <a16:creationId xmlns:a16="http://schemas.microsoft.com/office/drawing/2014/main" id="{F2427CD8-5AED-447C-9B3E-ECB815B07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6282517"/>
                <a:ext cx="3063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39" name="Line 48">
                <a:extLst>
                  <a:ext uri="{FF2B5EF4-FFF2-40B4-BE49-F238E27FC236}">
                    <a16:creationId xmlns:a16="http://schemas.microsoft.com/office/drawing/2014/main" id="{77CE7891-B9C8-4974-BDBF-BA15C427D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2231" y="6742892"/>
                <a:ext cx="3063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0" name="Line 49">
                <a:extLst>
                  <a:ext uri="{FF2B5EF4-FFF2-40B4-BE49-F238E27FC236}">
                    <a16:creationId xmlns:a16="http://schemas.microsoft.com/office/drawing/2014/main" id="{19E1ED6D-5134-4570-9CB8-80DA215BEF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86194" y="5210954"/>
                <a:ext cx="382587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1" name="Line 50">
                <a:extLst>
                  <a:ext uri="{FF2B5EF4-FFF2-40B4-BE49-F238E27FC236}">
                    <a16:creationId xmlns:a16="http://schemas.microsoft.com/office/drawing/2014/main" id="{A9222B93-79CD-4AC8-B3BA-7C990878F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86194" y="5669742"/>
                <a:ext cx="382587" cy="1587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2" name="Line 51">
                <a:extLst>
                  <a:ext uri="{FF2B5EF4-FFF2-40B4-BE49-F238E27FC236}">
                    <a16:creationId xmlns:a16="http://schemas.microsoft.com/office/drawing/2014/main" id="{AA3D4C0D-7CBA-4E92-BCF0-45DA0A5F7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86194" y="6128529"/>
                <a:ext cx="382587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3" name="Line 52">
                <a:extLst>
                  <a:ext uri="{FF2B5EF4-FFF2-40B4-BE49-F238E27FC236}">
                    <a16:creationId xmlns:a16="http://schemas.microsoft.com/office/drawing/2014/main" id="{5DABF8A3-A96D-4FE4-AF5B-A5CD8E4EF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86194" y="6588904"/>
                <a:ext cx="382587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4" name="Line 54">
                <a:extLst>
                  <a:ext uri="{FF2B5EF4-FFF2-40B4-BE49-F238E27FC236}">
                    <a16:creationId xmlns:a16="http://schemas.microsoft.com/office/drawing/2014/main" id="{18529C55-26B5-4F99-ABCF-5E0305C94E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79806" y="4980767"/>
                <a:ext cx="688975" cy="1587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5" name="Line 55">
                <a:extLst>
                  <a:ext uri="{FF2B5EF4-FFF2-40B4-BE49-F238E27FC236}">
                    <a16:creationId xmlns:a16="http://schemas.microsoft.com/office/drawing/2014/main" id="{BEF25EFC-AF73-49D1-80A4-1E33B8E9BE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79806" y="5441142"/>
                <a:ext cx="688975" cy="1587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6" name="Line 56">
                <a:extLst>
                  <a:ext uri="{FF2B5EF4-FFF2-40B4-BE49-F238E27FC236}">
                    <a16:creationId xmlns:a16="http://schemas.microsoft.com/office/drawing/2014/main" id="{9C1F4676-1985-4ABD-8A58-C608692BDA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79806" y="5899929"/>
                <a:ext cx="688975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7" name="Line 57">
                <a:extLst>
                  <a:ext uri="{FF2B5EF4-FFF2-40B4-BE49-F238E27FC236}">
                    <a16:creationId xmlns:a16="http://schemas.microsoft.com/office/drawing/2014/main" id="{7D0B6542-D130-4AEC-90FD-6051F2340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79806" y="6358717"/>
                <a:ext cx="688975" cy="1587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8" name="Line 58">
                <a:extLst>
                  <a:ext uri="{FF2B5EF4-FFF2-40B4-BE49-F238E27FC236}">
                    <a16:creationId xmlns:a16="http://schemas.microsoft.com/office/drawing/2014/main" id="{0E220462-AA6D-4FD5-B486-BE597F74B2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96740" y="6817504"/>
                <a:ext cx="688975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B68D207-2A60-4801-AF3C-C3EEB4ECF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1481" y="4598178"/>
                <a:ext cx="839789" cy="409575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89F134-8F50-4FED-B645-932A0A364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1481" y="5037916"/>
                <a:ext cx="839789" cy="409575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8135112-D025-460F-B462-AAB2A2324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1481" y="5477654"/>
                <a:ext cx="839789" cy="409575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AFE9873-0528-4A18-9355-FC58ABA3F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1481" y="5917392"/>
                <a:ext cx="839789" cy="411162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B58EB543-814D-4164-94C4-E9DD72B6CC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1481" y="6358717"/>
                <a:ext cx="839789" cy="409575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 dirty="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54" name="Line 90">
                <a:extLst>
                  <a:ext uri="{FF2B5EF4-FFF2-40B4-BE49-F238E27FC236}">
                    <a16:creationId xmlns:a16="http://schemas.microsoft.com/office/drawing/2014/main" id="{3E96E132-6088-439B-AD53-C8A5E9E62B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8660" y="5518929"/>
                <a:ext cx="457200" cy="158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55" name="Line 105">
                <a:extLst>
                  <a:ext uri="{FF2B5EF4-FFF2-40B4-BE49-F238E27FC236}">
                    <a16:creationId xmlns:a16="http://schemas.microsoft.com/office/drawing/2014/main" id="{35ED36AC-9650-4A3D-BAC4-26DEA9AC2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87735" y="4828367"/>
                <a:ext cx="412750" cy="1587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56" name="Line 106">
                <a:extLst>
                  <a:ext uri="{FF2B5EF4-FFF2-40B4-BE49-F238E27FC236}">
                    <a16:creationId xmlns:a16="http://schemas.microsoft.com/office/drawing/2014/main" id="{BD3B6406-7A39-41BE-9431-D66561706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68698" y="5250642"/>
                <a:ext cx="412750" cy="1587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57" name="Line 107">
                <a:extLst>
                  <a:ext uri="{FF2B5EF4-FFF2-40B4-BE49-F238E27FC236}">
                    <a16:creationId xmlns:a16="http://schemas.microsoft.com/office/drawing/2014/main" id="{BDA58074-C6AD-457E-8786-4A7A963C02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487735" y="5795154"/>
                <a:ext cx="412750" cy="1588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0735CF5-83D5-4A00-8D65-29ABDFCE5A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02070" y="5068087"/>
                <a:ext cx="827086" cy="596901"/>
                <a:chOff x="1236" y="3274"/>
                <a:chExt cx="521" cy="376"/>
              </a:xfrm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1E10FC10-D309-48B7-9C54-6BC93393F1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343DD864-2C08-40B9-A0FC-5472FEB113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F7BBE0FB-49BD-4422-AD03-4B881BF792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58CC64E9-C96D-4725-91B6-F61CF6B624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6B3D80C6-48D9-41B1-9181-564D6DC235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02070" y="5614187"/>
                <a:ext cx="827086" cy="596901"/>
                <a:chOff x="1236" y="3274"/>
                <a:chExt cx="521" cy="376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83F6274E-6307-48D0-8169-89CA85619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9F2559BA-71E9-42BB-B876-A8B8D45C18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D1F42A99-6CC9-4727-860B-AB89B28B9E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solidFill>
                  <a:srgbClr val="33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88BFE5D8-23D8-45AB-B3FA-3EA1E02754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DCM2</a:t>
                  </a:r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5C56F114-91DE-493D-B036-9673ABC534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57488" y="4458487"/>
                <a:ext cx="827089" cy="596901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909F204-A9E7-437B-B893-0ED4F584E2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B110C12F-2DFC-4046-B1DD-530793ECDC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5B35E3AF-1E1A-4D4E-9B3A-C2A215D147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C0F3F5F8-9F75-43F0-9B52-903060BE06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5C1CA5E8-F62C-4CE1-A5E9-0FE22B1C57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57488" y="4902987"/>
                <a:ext cx="827089" cy="596901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99D6953A-AAD5-4936-A86C-8209B398A4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F825D7D6-E9BE-46E9-AE31-026E17EBCA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4F2A26D3-B1CC-459A-ACCA-A63F0A2C73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1E8D13A9-1648-4349-A982-B6F539F9A7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FEM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FA1BAF8-F296-4875-B5BF-9B2BDA489A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57488" y="5347487"/>
                <a:ext cx="827089" cy="596901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53DEBE8-B529-43BE-9062-6CAC5C8003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BAA47D29-7232-4592-9EFA-782271756F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591AF222-50CB-499C-936A-D5ACDC89C3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5CDF8000-E7FF-47FA-9DB3-F699770B3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FEM</a:t>
                  </a:r>
                </a:p>
              </p:txBody>
            </p:sp>
          </p:grpSp>
          <p:sp>
            <p:nvSpPr>
              <p:cNvPr id="63" name="Line 37">
                <a:extLst>
                  <a:ext uri="{FF2B5EF4-FFF2-40B4-BE49-F238E27FC236}">
                    <a16:creationId xmlns:a16="http://schemas.microsoft.com/office/drawing/2014/main" id="{C132089C-E4E0-42BB-AD4E-DBF558DA89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1911" y="5927146"/>
                <a:ext cx="688975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9820406-A758-4B69-AAA5-FC93786AAA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8398" y="5287155"/>
                <a:ext cx="611188" cy="381000"/>
              </a:xfrm>
              <a:prstGeom prst="rect">
                <a:avLst/>
              </a:prstGeom>
              <a:solidFill>
                <a:srgbClr val="FFFF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 dirty="0">
                    <a:solidFill>
                      <a:srgbClr val="000000"/>
                    </a:solidFill>
                    <a:cs typeface="Arial" charset="0"/>
                  </a:rPr>
                  <a:t>SEB</a:t>
                </a:r>
              </a:p>
            </p:txBody>
          </p:sp>
          <p:sp>
            <p:nvSpPr>
              <p:cNvPr id="65" name="Line 36">
                <a:extLst>
                  <a:ext uri="{FF2B5EF4-FFF2-40B4-BE49-F238E27FC236}">
                    <a16:creationId xmlns:a16="http://schemas.microsoft.com/office/drawing/2014/main" id="{6B322FEF-2A99-4BD5-B350-88D728B2C2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36304" y="6482275"/>
                <a:ext cx="902581" cy="0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 dirty="0">
                  <a:cs typeface="Arial" charset="0"/>
                </a:endParaRPr>
              </a:p>
            </p:txBody>
          </p:sp>
          <p:sp>
            <p:nvSpPr>
              <p:cNvPr id="66" name="Line 133">
                <a:extLst>
                  <a:ext uri="{FF2B5EF4-FFF2-40B4-BE49-F238E27FC236}">
                    <a16:creationId xmlns:a16="http://schemas.microsoft.com/office/drawing/2014/main" id="{AA0156BF-71D2-4C20-B54D-243EC5D23F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97930" y="6480032"/>
                <a:ext cx="796232" cy="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 dirty="0">
                  <a:cs typeface="Arial" charset="0"/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99E713F-2DC9-4003-AD4C-E9E0CFF88C51}"/>
                  </a:ext>
                </a:extLst>
              </p:cNvPr>
              <p:cNvGrpSpPr/>
              <p:nvPr/>
            </p:nvGrpSpPr>
            <p:grpSpPr>
              <a:xfrm>
                <a:off x="6402134" y="6298392"/>
                <a:ext cx="1117602" cy="381000"/>
                <a:chOff x="3232149" y="4995863"/>
                <a:chExt cx="1117602" cy="381000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BD289CA3-1A82-4E66-B4CA-F9C1B16547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8563" y="4995863"/>
                  <a:ext cx="611188" cy="381000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000000"/>
                      </a:solidFill>
                      <a:cs typeface="Arial" charset="0"/>
                    </a:rPr>
                    <a:t>EBDC</a:t>
                  </a: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65A843E8-DC50-4AA3-9C4C-6A469F0DA2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2149" y="4995863"/>
                  <a:ext cx="508001" cy="38100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chemeClr val="bg1">
                          <a:lumMod val="95000"/>
                        </a:schemeClr>
                      </a:solidFill>
                      <a:cs typeface="Arial" charset="0"/>
                    </a:rPr>
                    <a:t>DAM</a:t>
                  </a:r>
                </a:p>
              </p:txBody>
            </p:sp>
          </p:grpSp>
          <p:sp>
            <p:nvSpPr>
              <p:cNvPr id="68" name="Line 36">
                <a:extLst>
                  <a:ext uri="{FF2B5EF4-FFF2-40B4-BE49-F238E27FC236}">
                    <a16:creationId xmlns:a16="http://schemas.microsoft.com/office/drawing/2014/main" id="{6B8C0463-E631-47A2-8FEA-9926A5359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36304" y="6926775"/>
                <a:ext cx="902581" cy="0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 dirty="0">
                  <a:cs typeface="Arial" charset="0"/>
                </a:endParaRPr>
              </a:p>
            </p:txBody>
          </p:sp>
          <p:sp>
            <p:nvSpPr>
              <p:cNvPr id="69" name="Line 133">
                <a:extLst>
                  <a:ext uri="{FF2B5EF4-FFF2-40B4-BE49-F238E27FC236}">
                    <a16:creationId xmlns:a16="http://schemas.microsoft.com/office/drawing/2014/main" id="{425F7255-DD60-43FA-8B6A-C4F1A7C71A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97930" y="6924532"/>
                <a:ext cx="796232" cy="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 dirty="0">
                  <a:cs typeface="Arial" charset="0"/>
                </a:endParaRP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75E35243-EE6E-4A18-868A-2377504101B5}"/>
                  </a:ext>
                </a:extLst>
              </p:cNvPr>
              <p:cNvGrpSpPr/>
              <p:nvPr/>
            </p:nvGrpSpPr>
            <p:grpSpPr>
              <a:xfrm>
                <a:off x="6402134" y="6742892"/>
                <a:ext cx="1117602" cy="381000"/>
                <a:chOff x="3232149" y="4995863"/>
                <a:chExt cx="1117602" cy="381000"/>
              </a:xfrm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9EAADBEF-9B2A-4BE9-BD62-496B54F081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8563" y="4995863"/>
                  <a:ext cx="611188" cy="381000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000000"/>
                      </a:solidFill>
                      <a:cs typeface="Arial" charset="0"/>
                    </a:rPr>
                    <a:t>EBDC</a:t>
                  </a:r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67FC0C4C-D239-4640-931B-7C9BFCF8CA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2149" y="4995863"/>
                  <a:ext cx="508001" cy="38100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chemeClr val="bg1">
                          <a:lumMod val="95000"/>
                        </a:schemeClr>
                      </a:solidFill>
                      <a:cs typeface="Arial" charset="0"/>
                    </a:rPr>
                    <a:t>DAM</a:t>
                  </a:r>
                </a:p>
              </p:txBody>
            </p:sp>
          </p:grpSp>
          <p:sp>
            <p:nvSpPr>
              <p:cNvPr id="71" name="Line 36">
                <a:extLst>
                  <a:ext uri="{FF2B5EF4-FFF2-40B4-BE49-F238E27FC236}">
                    <a16:creationId xmlns:a16="http://schemas.microsoft.com/office/drawing/2014/main" id="{5F1B0838-CCB4-482B-BA39-4498F528DD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36304" y="7379742"/>
                <a:ext cx="902581" cy="0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 dirty="0">
                  <a:cs typeface="Arial" charset="0"/>
                </a:endParaRPr>
              </a:p>
            </p:txBody>
          </p:sp>
          <p:sp>
            <p:nvSpPr>
              <p:cNvPr id="72" name="Line 133">
                <a:extLst>
                  <a:ext uri="{FF2B5EF4-FFF2-40B4-BE49-F238E27FC236}">
                    <a16:creationId xmlns:a16="http://schemas.microsoft.com/office/drawing/2014/main" id="{8AC58E0F-EFD6-42FD-8CD3-EAEAD903AD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597930" y="7377499"/>
                <a:ext cx="796232" cy="0"/>
              </a:xfrm>
              <a:prstGeom prst="line">
                <a:avLst/>
              </a:prstGeom>
              <a:noFill/>
              <a:ln w="1908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30028" tIns="65014" rIns="130028" bIns="65014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 dirty="0">
                  <a:cs typeface="Arial" charset="0"/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7FB34E8E-6F22-4460-8AE8-671F5D598A0C}"/>
                  </a:ext>
                </a:extLst>
              </p:cNvPr>
              <p:cNvGrpSpPr/>
              <p:nvPr/>
            </p:nvGrpSpPr>
            <p:grpSpPr>
              <a:xfrm>
                <a:off x="6402134" y="7195859"/>
                <a:ext cx="1117602" cy="381000"/>
                <a:chOff x="3232149" y="4995863"/>
                <a:chExt cx="1117602" cy="381000"/>
              </a:xfrm>
            </p:grpSpPr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75F36591-2627-4079-91DD-5C975707BB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38563" y="4995863"/>
                  <a:ext cx="611188" cy="381000"/>
                </a:xfrm>
                <a:prstGeom prst="rect">
                  <a:avLst/>
                </a:prstGeom>
                <a:solidFill>
                  <a:srgbClr val="FFFFCC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000000"/>
                      </a:solidFill>
                      <a:cs typeface="Arial" charset="0"/>
                    </a:rPr>
                    <a:t>EBDC</a:t>
                  </a:r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3776E213-2DCB-44AE-B8B7-41C97E826D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2149" y="4995863"/>
                  <a:ext cx="508001" cy="381000"/>
                </a:xfrm>
                <a:prstGeom prst="rect">
                  <a:avLst/>
                </a:prstGeom>
                <a:solidFill>
                  <a:srgbClr val="48CC66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chemeClr val="bg1">
                          <a:lumMod val="95000"/>
                        </a:schemeClr>
                      </a:solidFill>
                      <a:cs typeface="Arial" charset="0"/>
                    </a:rPr>
                    <a:t>DAM</a:t>
                  </a:r>
                </a:p>
              </p:txBody>
            </p:sp>
          </p:grp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A6DF60F-07FE-4F3A-9577-9354FF00DE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66869" y="4521979"/>
                <a:ext cx="995362" cy="3094038"/>
              </a:xfrm>
              <a:prstGeom prst="rect">
                <a:avLst/>
              </a:prstGeom>
              <a:solidFill>
                <a:srgbClr val="CC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 dirty="0">
                    <a:solidFill>
                      <a:srgbClr val="000000"/>
                    </a:solidFill>
                    <a:cs typeface="Arial" charset="0"/>
                  </a:rPr>
                  <a:t>10+ Gigabit</a:t>
                </a:r>
              </a:p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 dirty="0">
                    <a:solidFill>
                      <a:srgbClr val="000000"/>
                    </a:solidFill>
                    <a:cs typeface="Arial" charset="0"/>
                  </a:rPr>
                  <a:t>Network</a:t>
                </a:r>
              </a:p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 dirty="0">
                    <a:solidFill>
                      <a:srgbClr val="000000"/>
                    </a:solidFill>
                    <a:cs typeface="Arial" charset="0"/>
                  </a:rPr>
                  <a:t>Switch</a:t>
                </a: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B174A44-03B3-4ECF-8825-26ADE91ED6EE}"/>
                  </a:ext>
                </a:extLst>
              </p:cNvPr>
              <p:cNvGrpSpPr/>
              <p:nvPr/>
            </p:nvGrpSpPr>
            <p:grpSpPr>
              <a:xfrm>
                <a:off x="9607293" y="4962248"/>
                <a:ext cx="609600" cy="2667084"/>
                <a:chOff x="5662613" y="1828800"/>
                <a:chExt cx="609600" cy="2667084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D187075C-1570-43C1-9909-0FCC9ACE56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1828800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C1B57B7A-B881-4F3F-B87F-43BE8E81F9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2289175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B9B083A-F724-48B9-8421-2719C824B7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2747963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366AE46D-2AD3-4EC4-A82F-E44BAE6AB4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3206750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6305EE28-E1CB-4631-9CFA-3F287BA2C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3665538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EFE5790-32B6-43E6-AA9E-93C2E5D76E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4114884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</p:grpSp>
          <p:sp>
            <p:nvSpPr>
              <p:cNvPr id="76" name="Line 43">
                <a:extLst>
                  <a:ext uri="{FF2B5EF4-FFF2-40B4-BE49-F238E27FC236}">
                    <a16:creationId xmlns:a16="http://schemas.microsoft.com/office/drawing/2014/main" id="{27307239-1FE7-4EE2-AE3F-73FFCA34C5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0692" y="6968329"/>
                <a:ext cx="6111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77" name="Line 48">
                <a:extLst>
                  <a:ext uri="{FF2B5EF4-FFF2-40B4-BE49-F238E27FC236}">
                    <a16:creationId xmlns:a16="http://schemas.microsoft.com/office/drawing/2014/main" id="{9E9AD05A-A8D2-4371-8C97-B53A9BE718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70692" y="7233972"/>
                <a:ext cx="3063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sp>
            <p:nvSpPr>
              <p:cNvPr id="78" name="Line 43">
                <a:extLst>
                  <a:ext uri="{FF2B5EF4-FFF2-40B4-BE49-F238E27FC236}">
                    <a16:creationId xmlns:a16="http://schemas.microsoft.com/office/drawing/2014/main" id="{09C10981-015A-4A14-BB14-A87C540E0A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7620" y="7467876"/>
                <a:ext cx="611188" cy="1587"/>
              </a:xfrm>
              <a:prstGeom prst="line">
                <a:avLst/>
              </a:prstGeom>
              <a:noFill/>
              <a:ln w="38160">
                <a:solidFill>
                  <a:srgbClr val="8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>
                  <a:defRPr/>
                </a:pPr>
                <a:endParaRPr lang="en-US" sz="1100">
                  <a:cs typeface="Arial" charset="0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F55E9AEC-03CF-4ACE-9CB4-9DE8360000B9}"/>
                  </a:ext>
                </a:extLst>
              </p:cNvPr>
              <p:cNvGrpSpPr/>
              <p:nvPr/>
            </p:nvGrpSpPr>
            <p:grpSpPr>
              <a:xfrm>
                <a:off x="9268619" y="4750579"/>
                <a:ext cx="609600" cy="2667084"/>
                <a:chOff x="5662613" y="1828800"/>
                <a:chExt cx="609600" cy="2667084"/>
              </a:xfrm>
            </p:grpSpPr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0BAB4C57-C584-4F89-813A-6731ACEF4D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1828800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73A8691-1352-4A83-BD45-2980664171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2289175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C43770F3-F87D-46FB-81F9-3BED284860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2747963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1ABF8B8A-6188-45BA-9F48-0A844D89A9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3206750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2E924A75-B766-4728-AA55-CD7EEFF66F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3665538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B4543AF2-A1BC-4AA5-961A-8986758548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2613" y="4114884"/>
                  <a:ext cx="609600" cy="381000"/>
                </a:xfrm>
                <a:prstGeom prst="rect">
                  <a:avLst/>
                </a:prstGeom>
                <a:solidFill>
                  <a:srgbClr val="000099"/>
                </a:solid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00"/>
                      </a:solidFill>
                      <a:cs typeface="Arial" charset="0"/>
                    </a:rPr>
                    <a:t>ATP</a:t>
                  </a:r>
                </a:p>
              </p:txBody>
            </p:sp>
          </p:grp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D814D46-B4BF-48C2-B76E-58EEA8176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89942" y="6798995"/>
                <a:ext cx="839789" cy="409575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C6E84A0D-936B-4DF0-A669-BD96639C7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98402" y="7239273"/>
                <a:ext cx="839789" cy="409575"/>
              </a:xfrm>
              <a:prstGeom prst="rect">
                <a:avLst/>
              </a:prstGeom>
              <a:solidFill>
                <a:srgbClr val="CCCC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 xmlns:lc="http://schemas.openxmlformats.org/drawingml/2006/lockedCanvas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defPPr>
                  <a:defRPr lang="en-GB"/>
                </a:defPPr>
                <a:lvl1pPr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1pPr>
                <a:lvl2pPr marL="742950" indent="-28575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2pPr>
                <a:lvl3pPr marL="11430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3pPr>
                <a:lvl4pPr marL="16002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4pPr>
                <a:lvl5pPr marL="2057400" indent="-228600" algn="l" defTabSz="358775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bg1"/>
                    </a:solidFill>
                    <a:latin typeface="Helvetica Neue Light" charset="0"/>
                    <a:ea typeface="ヒラギノ角ゴ ProN W3" charset="0"/>
                    <a:cs typeface="ヒラギノ角ゴ ProN W3" charset="0"/>
                  </a:defRPr>
                </a:lvl9pPr>
              </a:lstStyle>
              <a:p>
                <a:pPr algn="ctr">
                  <a:lnSpc>
                    <a:spcPct val="125000"/>
                  </a:lnSpc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/>
                </a:pPr>
                <a:r>
                  <a:rPr lang="en-GB" sz="1100">
                    <a:solidFill>
                      <a:srgbClr val="000000"/>
                    </a:solidFill>
                    <a:cs typeface="Arial" charset="0"/>
                  </a:rPr>
                  <a:t>Buffer Box</a:t>
                </a: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804F38AA-3B22-449E-AB50-5FE0F65438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74416" y="6126445"/>
                <a:ext cx="827089" cy="596901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8141019C-5793-42DC-B53A-D2F416B513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FF14319D-78E5-4058-ACA8-5C920BB9A1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6CF3C994-DE0F-4F4E-B950-CBD1F2D628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D08FF09C-B167-41CA-9BCE-16AB681AAA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FEE</a:t>
                  </a: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4F481BFC-3C9C-4D47-832B-E5956CC105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74416" y="6592124"/>
                <a:ext cx="827089" cy="596901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55F3D745-55B4-4FD1-A20E-33B479936B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FF952FD2-5B8F-49C0-8E76-1E78DC25EA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D8ADE4C-B998-4A0A-A01B-597D2F35A9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1120A574-B263-4517-A061-E075A2C48B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FEE</a:t>
                  </a: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89F81BF4-317C-4EAE-A7EE-FAFE69B4C9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74416" y="7057803"/>
                <a:ext cx="827089" cy="596901"/>
                <a:chOff x="1236" y="3274"/>
                <a:chExt cx="521" cy="376"/>
              </a:xfrm>
              <a:solidFill>
                <a:srgbClr val="008000"/>
              </a:solidFill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12AACC6-AE67-44BB-BF90-37C246B977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2" y="3410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C6D8BE95-522B-4DF1-BC09-85CF73E423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7" y="3365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32F5739-86AC-40C8-A3A7-DA80085C27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1" y="3319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>
                      <a:solidFill>
                        <a:srgbClr val="FFFFFF"/>
                      </a:solidFill>
                      <a:cs typeface="Arial" charset="0"/>
                    </a:rPr>
                    <a:t>DCM</a:t>
                  </a:r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8C3438FB-83D3-4761-847A-4191201590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36" y="3274"/>
                  <a:ext cx="385" cy="240"/>
                </a:xfrm>
                <a:prstGeom prst="rect">
                  <a:avLst/>
                </a:prstGeom>
                <a:grp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 xmlns:lc="http://schemas.openxmlformats.org/drawingml/2006/lockedCanvas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6800" rIns="90000" bIns="46800" anchor="ctr"/>
                <a:lstStyle>
                  <a:defPPr>
                    <a:defRPr lang="en-GB"/>
                  </a:defPPr>
                  <a:lvl1pPr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1pPr>
                  <a:lvl2pPr marL="742950" indent="-28575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2pPr>
                  <a:lvl3pPr marL="11430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3pPr>
                  <a:lvl4pPr marL="16002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4pPr>
                  <a:lvl5pPr marL="2057400" indent="-228600" algn="l" defTabSz="358775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bg1"/>
                      </a:solidFill>
                      <a:latin typeface="Helvetica Neue Light" charset="0"/>
                      <a:ea typeface="ヒラギノ角ゴ ProN W3" charset="0"/>
                      <a:cs typeface="ヒラギノ角ゴ ProN W3" charset="0"/>
                    </a:defRPr>
                  </a:lvl9pPr>
                </a:lstStyle>
                <a:p>
                  <a:pPr algn="ctr">
                    <a:lnSpc>
                      <a:spcPct val="125000"/>
                    </a:lnSpc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  <a:defRPr/>
                  </a:pPr>
                  <a:r>
                    <a:rPr lang="en-GB" sz="1100" dirty="0">
                      <a:solidFill>
                        <a:srgbClr val="FFFFFF"/>
                      </a:solidFill>
                      <a:cs typeface="Arial" charset="0"/>
                    </a:rPr>
                    <a:t>FEE</a:t>
                  </a:r>
                </a:p>
              </p:txBody>
            </p:sp>
          </p:grpSp>
        </p:grpSp>
      </p:grpSp>
      <p:pic>
        <p:nvPicPr>
          <p:cNvPr id="140" name="Picture 139" descr="calorimeter_schematic.pdf">
            <a:extLst>
              <a:ext uri="{FF2B5EF4-FFF2-40B4-BE49-F238E27FC236}">
                <a16:creationId xmlns:a16="http://schemas.microsoft.com/office/drawing/2014/main" id="{6A16C1B9-5876-4E20-8838-D3130E24E5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7" y="2775608"/>
            <a:ext cx="1500919" cy="1942365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298404F9-A40F-4E62-B15B-E2BFBE2B3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29" t="18605" r="23275" b="18604"/>
          <a:stretch/>
        </p:blipFill>
        <p:spPr>
          <a:xfrm>
            <a:off x="462672" y="4622678"/>
            <a:ext cx="1719105" cy="1204576"/>
          </a:xfrm>
          <a:prstGeom prst="rect">
            <a:avLst/>
          </a:prstGeom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BAB7A6BD-8C95-40A7-8110-5673BD48F137}"/>
              </a:ext>
            </a:extLst>
          </p:cNvPr>
          <p:cNvSpPr/>
          <p:nvPr/>
        </p:nvSpPr>
        <p:spPr>
          <a:xfrm>
            <a:off x="1445847" y="4651490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A1F3A34-37AA-4FA2-A9EB-64D990AC93A0}"/>
              </a:ext>
            </a:extLst>
          </p:cNvPr>
          <p:cNvSpPr/>
          <p:nvPr/>
        </p:nvSpPr>
        <p:spPr>
          <a:xfrm>
            <a:off x="1250306" y="5373772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MVTX</a:t>
            </a:r>
          </a:p>
        </p:txBody>
      </p:sp>
      <p:sp>
        <p:nvSpPr>
          <p:cNvPr id="146" name="Arrow: Right 145">
            <a:extLst>
              <a:ext uri="{FF2B5EF4-FFF2-40B4-BE49-F238E27FC236}">
                <a16:creationId xmlns:a16="http://schemas.microsoft.com/office/drawing/2014/main" id="{958872C5-C01F-4082-890B-1AC09D98D74E}"/>
              </a:ext>
            </a:extLst>
          </p:cNvPr>
          <p:cNvSpPr/>
          <p:nvPr/>
        </p:nvSpPr>
        <p:spPr>
          <a:xfrm>
            <a:off x="2246245" y="6314575"/>
            <a:ext cx="1953588" cy="61923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O(1000) SFP(+) fiber links</a:t>
            </a:r>
            <a:br>
              <a:rPr lang="en-US" sz="1200" dirty="0"/>
            </a:br>
            <a:r>
              <a:rPr lang="en-US" sz="1200" dirty="0"/>
              <a:t>Multi-Tbps to DAQ room</a:t>
            </a:r>
          </a:p>
        </p:txBody>
      </p:sp>
      <p:sp>
        <p:nvSpPr>
          <p:cNvPr id="147" name="Arrow: Right 146">
            <a:extLst>
              <a:ext uri="{FF2B5EF4-FFF2-40B4-BE49-F238E27FC236}">
                <a16:creationId xmlns:a16="http://schemas.microsoft.com/office/drawing/2014/main" id="{E985C592-7F63-41D9-AB1C-7F6B9C78656D}"/>
              </a:ext>
            </a:extLst>
          </p:cNvPr>
          <p:cNvSpPr/>
          <p:nvPr/>
        </p:nvSpPr>
        <p:spPr>
          <a:xfrm>
            <a:off x="6005475" y="6261127"/>
            <a:ext cx="1953588" cy="61923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Commodity network</a:t>
            </a:r>
            <a:br>
              <a:rPr lang="en-US" sz="1200" dirty="0"/>
            </a:br>
            <a:r>
              <a:rPr lang="en-US" sz="1200" dirty="0"/>
              <a:t>~200 Gbps to disk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1EFED-7CA5-4274-80E8-29A0BB54C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CBC48-FDAB-49F6-968A-E021839E1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7221"/>
      </p:ext>
    </p:extLst>
  </p:cSld>
  <p:clrMapOvr>
    <a:masterClrMapping/>
  </p:clrMapOvr>
  <p:transition>
    <p:strips dir="r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4C343A-E379-4F47-8F04-50078DF11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662" y="1417638"/>
            <a:ext cx="7896306" cy="4440127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006AEA-DAE1-430C-9F36-F91CE58F7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501168-E136-4869-B577-A7B04D791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352F8-59C5-45BF-B029-EC1CEB08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E30C98-A6DB-475B-869D-F24C5DFD4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TPC DAQ in streaming mode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C4F1699-929E-4048-998A-E04D4D0F7CFE}"/>
              </a:ext>
            </a:extLst>
          </p:cNvPr>
          <p:cNvSpPr/>
          <p:nvPr/>
        </p:nvSpPr>
        <p:spPr>
          <a:xfrm>
            <a:off x="533400" y="5641393"/>
            <a:ext cx="2819400" cy="61923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600 Fibers @ 600x 6 Gbps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D4071BA-BC89-4C23-86D0-A81566D9567B}"/>
              </a:ext>
            </a:extLst>
          </p:cNvPr>
          <p:cNvSpPr/>
          <p:nvPr/>
        </p:nvSpPr>
        <p:spPr>
          <a:xfrm>
            <a:off x="4953000" y="5641392"/>
            <a:ext cx="3755231" cy="61923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Commodity networking @ 200 Gbps </a:t>
            </a:r>
          </a:p>
        </p:txBody>
      </p:sp>
    </p:spTree>
    <p:extLst>
      <p:ext uri="{BB962C8B-B14F-4D97-AF65-F5344CB8AC3E}">
        <p14:creationId xmlns:p14="http://schemas.microsoft.com/office/powerpoint/2010/main" val="1882492857"/>
      </p:ext>
    </p:extLst>
  </p:cSld>
  <p:clrMapOvr>
    <a:masterClrMapping/>
  </p:clrMapOvr>
  <p:transition>
    <p:strips dir="r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39A2FB-D492-49D2-8CB9-ACA310A0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02FCD-632D-4D44-9C40-C2DDE5467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7770B-FF84-4A92-9BA8-E391C8EBC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0BA053-7E3A-4585-BC36-AB31CAA6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Productions for BNL-712v2/FELIXv2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F779A-A373-43BF-B86B-462C58F06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408" y="3739026"/>
            <a:ext cx="3792992" cy="284633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F37101-A5A5-457A-863B-4E017F06A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2524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Ongoing FY19 BNL-712v2/FELIXv2 card production from BNL covering sPHENIX advanced R&amp;D</a:t>
            </a:r>
          </a:p>
          <a:p>
            <a:pPr lvl="1"/>
            <a:r>
              <a:rPr lang="en-US" dirty="0"/>
              <a:t>CBM working on joining this production and adopting this architecture for 2020 campaign too.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sPHENIX production planned after sPHENIX CD-3B (FY20?)</a:t>
            </a:r>
          </a:p>
          <a:p>
            <a:pPr lvl="1"/>
            <a:r>
              <a:rPr lang="en-US" dirty="0"/>
              <a:t>BNL produced 40x cards in various versions of FELIX in ATLAS pre-productions, which will continue too. </a:t>
            </a:r>
          </a:p>
          <a:p>
            <a:r>
              <a:rPr lang="en-US" dirty="0"/>
              <a:t>Synergies from further EIC stream readout R&amp;D welcomed too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3F55E0-74D2-43E5-9F3F-45EF2D7121FE}"/>
              </a:ext>
            </a:extLst>
          </p:cNvPr>
          <p:cNvSpPr/>
          <p:nvPr/>
        </p:nvSpPr>
        <p:spPr>
          <a:xfrm>
            <a:off x="1132538" y="3657600"/>
            <a:ext cx="28809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Courtesy of C.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Stum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, D. Emschermann (GSI)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9C4CE-E1BF-40E7-8C19-784B3A6E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99" y="3558243"/>
            <a:ext cx="5240955" cy="30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17749"/>
      </p:ext>
    </p:extLst>
  </p:cSld>
  <p:clrMapOvr>
    <a:masterClrMapping/>
  </p:clrMapOvr>
  <p:transition>
    <p:strips dir="r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"/>
          <p:cNvSpPr/>
          <p:nvPr/>
        </p:nvSpPr>
        <p:spPr>
          <a:xfrm>
            <a:off x="0" y="6061942"/>
            <a:ext cx="9144000" cy="79606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20"/>
          <p:cNvSpPr txBox="1"/>
          <p:nvPr/>
        </p:nvSpPr>
        <p:spPr>
          <a:xfrm>
            <a:off x="5904824" y="6297150"/>
            <a:ext cx="72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Run 4</a:t>
            </a:r>
            <a:endParaRPr sz="1400">
              <a:solidFill>
                <a:srgbClr val="7F7F7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/>
          </p:nvPr>
        </p:nvSpPr>
        <p:spPr>
          <a:xfrm>
            <a:off x="179513" y="44624"/>
            <a:ext cx="8507287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Upgrade for HL-LHC</a:t>
            </a:r>
            <a:endParaRPr sz="2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6" name="Google Shape;346;p20"/>
          <p:cNvSpPr txBox="1">
            <a:spLocks noGrp="1"/>
          </p:cNvSpPr>
          <p:nvPr>
            <p:ph type="sldNum" idx="12"/>
          </p:nvPr>
        </p:nvSpPr>
        <p:spPr>
          <a:xfrm>
            <a:off x="8378080" y="6453336"/>
            <a:ext cx="5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  <p:sp>
        <p:nvSpPr>
          <p:cNvPr id="347" name="Google Shape;347;p20"/>
          <p:cNvSpPr/>
          <p:nvPr/>
        </p:nvSpPr>
        <p:spPr>
          <a:xfrm>
            <a:off x="2339752" y="908720"/>
            <a:ext cx="720080" cy="216024"/>
          </a:xfrm>
          <a:prstGeom prst="rect">
            <a:avLst/>
          </a:prstGeom>
          <a:solidFill>
            <a:srgbClr val="B7CCE4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FE</a:t>
            </a:r>
            <a:endParaRPr sz="14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8" name="Google Shape;348;p20"/>
          <p:cNvSpPr/>
          <p:nvPr/>
        </p:nvSpPr>
        <p:spPr>
          <a:xfrm>
            <a:off x="3203848" y="908720"/>
            <a:ext cx="720080" cy="216024"/>
          </a:xfrm>
          <a:prstGeom prst="rect">
            <a:avLst/>
          </a:prstGeom>
          <a:solidFill>
            <a:srgbClr val="B7CCE4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FE</a:t>
            </a:r>
            <a:endParaRPr sz="14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49" name="Google Shape;349;p20"/>
          <p:cNvSpPr/>
          <p:nvPr/>
        </p:nvSpPr>
        <p:spPr>
          <a:xfrm>
            <a:off x="4067944" y="908720"/>
            <a:ext cx="720080" cy="216024"/>
          </a:xfrm>
          <a:prstGeom prst="rect">
            <a:avLst/>
          </a:prstGeom>
          <a:solidFill>
            <a:srgbClr val="B7CCE4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FE</a:t>
            </a:r>
            <a:endParaRPr sz="14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0" name="Google Shape;350;p20"/>
          <p:cNvSpPr/>
          <p:nvPr/>
        </p:nvSpPr>
        <p:spPr>
          <a:xfrm>
            <a:off x="4932040" y="908720"/>
            <a:ext cx="720080" cy="216024"/>
          </a:xfrm>
          <a:prstGeom prst="rect">
            <a:avLst/>
          </a:prstGeom>
          <a:solidFill>
            <a:srgbClr val="B7CCE4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FE</a:t>
            </a:r>
            <a:endParaRPr sz="14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1" name="Google Shape;351;p20"/>
          <p:cNvSpPr/>
          <p:nvPr/>
        </p:nvSpPr>
        <p:spPr>
          <a:xfrm>
            <a:off x="5796136" y="908720"/>
            <a:ext cx="720080" cy="216024"/>
          </a:xfrm>
          <a:prstGeom prst="rect">
            <a:avLst/>
          </a:prstGeom>
          <a:solidFill>
            <a:srgbClr val="B7CCE4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FE</a:t>
            </a:r>
            <a:endParaRPr sz="14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52" name="Google Shape;352;p20"/>
          <p:cNvSpPr/>
          <p:nvPr/>
        </p:nvSpPr>
        <p:spPr>
          <a:xfrm>
            <a:off x="2339898" y="1844824"/>
            <a:ext cx="720080" cy="216024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0"/>
          <p:cNvSpPr/>
          <p:nvPr/>
        </p:nvSpPr>
        <p:spPr>
          <a:xfrm>
            <a:off x="3203994" y="1844824"/>
            <a:ext cx="720080" cy="216024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0"/>
          <p:cNvSpPr/>
          <p:nvPr/>
        </p:nvSpPr>
        <p:spPr>
          <a:xfrm>
            <a:off x="4068090" y="1844824"/>
            <a:ext cx="720080" cy="216024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0"/>
          <p:cNvSpPr/>
          <p:nvPr/>
        </p:nvSpPr>
        <p:spPr>
          <a:xfrm>
            <a:off x="4932186" y="1844824"/>
            <a:ext cx="720080" cy="216024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0"/>
          <p:cNvSpPr/>
          <p:nvPr/>
        </p:nvSpPr>
        <p:spPr>
          <a:xfrm>
            <a:off x="5796282" y="1844824"/>
            <a:ext cx="720080" cy="216024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7" name="Google Shape;357;p20"/>
          <p:cNvCxnSpPr>
            <a:stCxn id="347" idx="2"/>
            <a:endCxn id="352" idx="0"/>
          </p:cNvCxnSpPr>
          <p:nvPr/>
        </p:nvCxnSpPr>
        <p:spPr>
          <a:xfrm>
            <a:off x="2699792" y="1124744"/>
            <a:ext cx="0" cy="7200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58" name="Google Shape;358;p20"/>
          <p:cNvCxnSpPr>
            <a:stCxn id="348" idx="2"/>
            <a:endCxn id="353" idx="0"/>
          </p:cNvCxnSpPr>
          <p:nvPr/>
        </p:nvCxnSpPr>
        <p:spPr>
          <a:xfrm>
            <a:off x="3563888" y="1124744"/>
            <a:ext cx="0" cy="7200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59" name="Google Shape;359;p20"/>
          <p:cNvCxnSpPr>
            <a:stCxn id="349" idx="2"/>
            <a:endCxn id="354" idx="0"/>
          </p:cNvCxnSpPr>
          <p:nvPr/>
        </p:nvCxnSpPr>
        <p:spPr>
          <a:xfrm>
            <a:off x="4427984" y="1124744"/>
            <a:ext cx="0" cy="7200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60" name="Google Shape;360;p20"/>
          <p:cNvCxnSpPr>
            <a:stCxn id="350" idx="2"/>
            <a:endCxn id="355" idx="0"/>
          </p:cNvCxnSpPr>
          <p:nvPr/>
        </p:nvCxnSpPr>
        <p:spPr>
          <a:xfrm>
            <a:off x="5292080" y="1124744"/>
            <a:ext cx="0" cy="7200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61" name="Google Shape;361;p20"/>
          <p:cNvCxnSpPr>
            <a:stCxn id="351" idx="2"/>
            <a:endCxn id="356" idx="0"/>
          </p:cNvCxnSpPr>
          <p:nvPr/>
        </p:nvCxnSpPr>
        <p:spPr>
          <a:xfrm>
            <a:off x="6156176" y="1124744"/>
            <a:ext cx="0" cy="7200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62" name="Google Shape;362;p20"/>
          <p:cNvSpPr/>
          <p:nvPr/>
        </p:nvSpPr>
        <p:spPr>
          <a:xfrm>
            <a:off x="2339898" y="2924944"/>
            <a:ext cx="720080" cy="360040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Handler</a:t>
            </a:r>
            <a:endParaRPr sz="11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3" name="Google Shape;363;p20"/>
          <p:cNvSpPr/>
          <p:nvPr/>
        </p:nvSpPr>
        <p:spPr>
          <a:xfrm>
            <a:off x="3203994" y="2924944"/>
            <a:ext cx="720080" cy="360040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Handler</a:t>
            </a:r>
            <a:endParaRPr sz="11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4" name="Google Shape;364;p20"/>
          <p:cNvSpPr/>
          <p:nvPr/>
        </p:nvSpPr>
        <p:spPr>
          <a:xfrm>
            <a:off x="4068090" y="2924944"/>
            <a:ext cx="720080" cy="360040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Handler</a:t>
            </a:r>
            <a:endParaRPr sz="11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5" name="Google Shape;365;p20"/>
          <p:cNvSpPr/>
          <p:nvPr/>
        </p:nvSpPr>
        <p:spPr>
          <a:xfrm>
            <a:off x="4932186" y="2924944"/>
            <a:ext cx="720080" cy="360040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Handler</a:t>
            </a:r>
            <a:endParaRPr sz="11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6" name="Google Shape;366;p20"/>
          <p:cNvSpPr/>
          <p:nvPr/>
        </p:nvSpPr>
        <p:spPr>
          <a:xfrm>
            <a:off x="5796282" y="2924944"/>
            <a:ext cx="720080" cy="360040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Data</a:t>
            </a:r>
            <a:endParaRPr sz="11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Handler</a:t>
            </a:r>
            <a:endParaRPr sz="11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67" name="Google Shape;367;p20"/>
          <p:cNvSpPr/>
          <p:nvPr/>
        </p:nvSpPr>
        <p:spPr>
          <a:xfrm>
            <a:off x="5815689" y="4547819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0"/>
          <p:cNvSpPr/>
          <p:nvPr/>
        </p:nvSpPr>
        <p:spPr>
          <a:xfrm>
            <a:off x="5968089" y="4700219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0"/>
          <p:cNvSpPr/>
          <p:nvPr/>
        </p:nvSpPr>
        <p:spPr>
          <a:xfrm>
            <a:off x="6120489" y="4852619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20"/>
          <p:cNvSpPr/>
          <p:nvPr/>
        </p:nvSpPr>
        <p:spPr>
          <a:xfrm>
            <a:off x="6272889" y="5005021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HLTPU</a:t>
            </a:r>
            <a:endParaRPr sz="12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1" name="Google Shape;371;p20"/>
          <p:cNvSpPr/>
          <p:nvPr/>
        </p:nvSpPr>
        <p:spPr>
          <a:xfrm>
            <a:off x="4943209" y="4547819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5095609" y="4700219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20"/>
          <p:cNvSpPr/>
          <p:nvPr/>
        </p:nvSpPr>
        <p:spPr>
          <a:xfrm>
            <a:off x="5248009" y="4852619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20"/>
          <p:cNvSpPr/>
          <p:nvPr/>
        </p:nvSpPr>
        <p:spPr>
          <a:xfrm>
            <a:off x="5400409" y="5005021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HLTPU</a:t>
            </a:r>
            <a:endParaRPr sz="12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4070729" y="4547819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0"/>
          <p:cNvSpPr/>
          <p:nvPr/>
        </p:nvSpPr>
        <p:spPr>
          <a:xfrm>
            <a:off x="4223129" y="4700219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4375529" y="4852619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0"/>
          <p:cNvSpPr/>
          <p:nvPr/>
        </p:nvSpPr>
        <p:spPr>
          <a:xfrm>
            <a:off x="4527929" y="5005021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HLTPU</a:t>
            </a:r>
            <a:endParaRPr sz="12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79" name="Google Shape;379;p20"/>
          <p:cNvSpPr/>
          <p:nvPr/>
        </p:nvSpPr>
        <p:spPr>
          <a:xfrm>
            <a:off x="3195140" y="4555976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0"/>
          <p:cNvSpPr/>
          <p:nvPr/>
        </p:nvSpPr>
        <p:spPr>
          <a:xfrm>
            <a:off x="3347540" y="4708378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0"/>
          <p:cNvSpPr/>
          <p:nvPr/>
        </p:nvSpPr>
        <p:spPr>
          <a:xfrm>
            <a:off x="3499940" y="4860780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0"/>
          <p:cNvSpPr/>
          <p:nvPr/>
        </p:nvSpPr>
        <p:spPr>
          <a:xfrm>
            <a:off x="3652340" y="5013176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HLTPU</a:t>
            </a:r>
            <a:endParaRPr sz="12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3" name="Google Shape;383;p20"/>
          <p:cNvSpPr/>
          <p:nvPr/>
        </p:nvSpPr>
        <p:spPr>
          <a:xfrm>
            <a:off x="2322660" y="4547819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0"/>
          <p:cNvSpPr/>
          <p:nvPr/>
        </p:nvSpPr>
        <p:spPr>
          <a:xfrm>
            <a:off x="2475060" y="4700219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0"/>
          <p:cNvSpPr/>
          <p:nvPr/>
        </p:nvSpPr>
        <p:spPr>
          <a:xfrm>
            <a:off x="2627460" y="4852619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HLTPU</a:t>
            </a: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0"/>
          <p:cNvSpPr/>
          <p:nvPr/>
        </p:nvSpPr>
        <p:spPr>
          <a:xfrm>
            <a:off x="2779860" y="5005021"/>
            <a:ext cx="720080" cy="648072"/>
          </a:xfrm>
          <a:prstGeom prst="rect">
            <a:avLst/>
          </a:prstGeom>
          <a:solidFill>
            <a:srgbClr val="D6E3BC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HLTPU</a:t>
            </a:r>
            <a:endParaRPr sz="12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387" name="Google Shape;387;p20"/>
          <p:cNvSpPr/>
          <p:nvPr/>
        </p:nvSpPr>
        <p:spPr>
          <a:xfrm>
            <a:off x="3203848" y="3573016"/>
            <a:ext cx="2448272" cy="504056"/>
          </a:xfrm>
          <a:prstGeom prst="roundRect">
            <a:avLst>
              <a:gd name="adj" fmla="val 16667"/>
            </a:avLst>
          </a:prstGeom>
          <a:solidFill>
            <a:srgbClr val="D99593"/>
          </a:solidFill>
          <a:ln w="127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HPC Network</a:t>
            </a: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88" name="Google Shape;388;p20"/>
          <p:cNvCxnSpPr>
            <a:stCxn id="362" idx="2"/>
            <a:endCxn id="387" idx="0"/>
          </p:cNvCxnSpPr>
          <p:nvPr/>
        </p:nvCxnSpPr>
        <p:spPr>
          <a:xfrm rot="-5400000" flipH="1">
            <a:off x="3419938" y="2564984"/>
            <a:ext cx="288000" cy="1728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89" name="Google Shape;389;p20"/>
          <p:cNvCxnSpPr>
            <a:stCxn id="363" idx="2"/>
            <a:endCxn id="387" idx="0"/>
          </p:cNvCxnSpPr>
          <p:nvPr/>
        </p:nvCxnSpPr>
        <p:spPr>
          <a:xfrm rot="-5400000" flipH="1">
            <a:off x="3852034" y="2996984"/>
            <a:ext cx="288000" cy="864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90" name="Google Shape;390;p20"/>
          <p:cNvCxnSpPr>
            <a:stCxn id="364" idx="2"/>
            <a:endCxn id="387" idx="0"/>
          </p:cNvCxnSpPr>
          <p:nvPr/>
        </p:nvCxnSpPr>
        <p:spPr>
          <a:xfrm rot="-5400000" flipH="1">
            <a:off x="4284430" y="3428684"/>
            <a:ext cx="2880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91" name="Google Shape;391;p20"/>
          <p:cNvCxnSpPr>
            <a:stCxn id="365" idx="2"/>
            <a:endCxn id="387" idx="0"/>
          </p:cNvCxnSpPr>
          <p:nvPr/>
        </p:nvCxnSpPr>
        <p:spPr>
          <a:xfrm rot="5400000">
            <a:off x="4716076" y="2996834"/>
            <a:ext cx="288000" cy="864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92" name="Google Shape;392;p20"/>
          <p:cNvCxnSpPr>
            <a:stCxn id="366" idx="2"/>
            <a:endCxn id="387" idx="0"/>
          </p:cNvCxnSpPr>
          <p:nvPr/>
        </p:nvCxnSpPr>
        <p:spPr>
          <a:xfrm rot="5400000">
            <a:off x="5148172" y="2564834"/>
            <a:ext cx="288000" cy="1728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93" name="Google Shape;393;p20"/>
          <p:cNvCxnSpPr>
            <a:stCxn id="383" idx="0"/>
            <a:endCxn id="387" idx="2"/>
          </p:cNvCxnSpPr>
          <p:nvPr/>
        </p:nvCxnSpPr>
        <p:spPr>
          <a:xfrm rot="-5400000">
            <a:off x="3320050" y="3439769"/>
            <a:ext cx="470700" cy="174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94" name="Google Shape;394;p20"/>
          <p:cNvCxnSpPr>
            <a:stCxn id="379" idx="0"/>
            <a:endCxn id="387" idx="2"/>
          </p:cNvCxnSpPr>
          <p:nvPr/>
        </p:nvCxnSpPr>
        <p:spPr>
          <a:xfrm rot="-5400000">
            <a:off x="3752130" y="3880226"/>
            <a:ext cx="478800" cy="872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95" name="Google Shape;395;p20"/>
          <p:cNvCxnSpPr>
            <a:stCxn id="375" idx="0"/>
            <a:endCxn id="387" idx="2"/>
          </p:cNvCxnSpPr>
          <p:nvPr/>
        </p:nvCxnSpPr>
        <p:spPr>
          <a:xfrm rot="5400000" flipH="1">
            <a:off x="4194069" y="4311119"/>
            <a:ext cx="470700" cy="2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96" name="Google Shape;396;p20"/>
          <p:cNvCxnSpPr>
            <a:stCxn id="371" idx="0"/>
            <a:endCxn id="387" idx="2"/>
          </p:cNvCxnSpPr>
          <p:nvPr/>
        </p:nvCxnSpPr>
        <p:spPr>
          <a:xfrm rot="5400000" flipH="1">
            <a:off x="4630199" y="3874769"/>
            <a:ext cx="470700" cy="875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97" name="Google Shape;397;p20"/>
          <p:cNvCxnSpPr>
            <a:stCxn id="367" idx="0"/>
            <a:endCxn id="387" idx="2"/>
          </p:cNvCxnSpPr>
          <p:nvPr/>
        </p:nvCxnSpPr>
        <p:spPr>
          <a:xfrm rot="5400000" flipH="1">
            <a:off x="5066479" y="3438569"/>
            <a:ext cx="470700" cy="1747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98" name="Google Shape;398;p20"/>
          <p:cNvSpPr/>
          <p:nvPr/>
        </p:nvSpPr>
        <p:spPr>
          <a:xfrm>
            <a:off x="7380317" y="2060849"/>
            <a:ext cx="360040" cy="3888431"/>
          </a:xfrm>
          <a:prstGeom prst="rightBrace">
            <a:avLst>
              <a:gd name="adj1" fmla="val 53431"/>
              <a:gd name="adj2" fmla="val 50000"/>
            </a:avLst>
          </a:prstGeom>
          <a:noFill/>
          <a:ln w="762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0"/>
          <p:cNvSpPr txBox="1"/>
          <p:nvPr/>
        </p:nvSpPr>
        <p:spPr>
          <a:xfrm>
            <a:off x="-20967" y="6059269"/>
            <a:ext cx="2715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2024</a:t>
            </a:r>
            <a:endParaRPr sz="3600">
              <a:solidFill>
                <a:srgbClr val="7F7F7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0" name="Google Shape;400;p20"/>
          <p:cNvSpPr txBox="1"/>
          <p:nvPr/>
        </p:nvSpPr>
        <p:spPr>
          <a:xfrm>
            <a:off x="3253775" y="5692600"/>
            <a:ext cx="271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High-Level Trigger Farm</a:t>
            </a:r>
            <a:endParaRPr sz="1800">
              <a:solidFill>
                <a:srgbClr val="595959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01" name="Google Shape;401;p20"/>
          <p:cNvSpPr/>
          <p:nvPr/>
        </p:nvSpPr>
        <p:spPr>
          <a:xfrm>
            <a:off x="2339752" y="2348880"/>
            <a:ext cx="4176464" cy="288032"/>
          </a:xfrm>
          <a:prstGeom prst="roundRect">
            <a:avLst>
              <a:gd name="adj" fmla="val 16667"/>
            </a:avLst>
          </a:prstGeom>
          <a:solidFill>
            <a:srgbClr val="D99593"/>
          </a:solidFill>
          <a:ln w="127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HPC Network</a:t>
            </a:r>
            <a:endParaRPr sz="14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402" name="Google Shape;402;p20"/>
          <p:cNvCxnSpPr>
            <a:stCxn id="352" idx="2"/>
            <a:endCxn id="401" idx="0"/>
          </p:cNvCxnSpPr>
          <p:nvPr/>
        </p:nvCxnSpPr>
        <p:spPr>
          <a:xfrm rot="-5400000" flipH="1">
            <a:off x="3419938" y="1340848"/>
            <a:ext cx="288000" cy="1728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03" name="Google Shape;403;p20"/>
          <p:cNvCxnSpPr>
            <a:stCxn id="353" idx="2"/>
            <a:endCxn id="401" idx="0"/>
          </p:cNvCxnSpPr>
          <p:nvPr/>
        </p:nvCxnSpPr>
        <p:spPr>
          <a:xfrm rot="-5400000" flipH="1">
            <a:off x="3852034" y="1772848"/>
            <a:ext cx="288000" cy="864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04" name="Google Shape;404;p20"/>
          <p:cNvCxnSpPr>
            <a:stCxn id="401" idx="2"/>
            <a:endCxn id="362" idx="0"/>
          </p:cNvCxnSpPr>
          <p:nvPr/>
        </p:nvCxnSpPr>
        <p:spPr>
          <a:xfrm rot="5400000">
            <a:off x="3419984" y="1916912"/>
            <a:ext cx="288000" cy="1728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05" name="Google Shape;405;p20"/>
          <p:cNvCxnSpPr>
            <a:stCxn id="401" idx="2"/>
            <a:endCxn id="363" idx="0"/>
          </p:cNvCxnSpPr>
          <p:nvPr/>
        </p:nvCxnSpPr>
        <p:spPr>
          <a:xfrm rot="5400000">
            <a:off x="3851984" y="2348912"/>
            <a:ext cx="288000" cy="8640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406" name="Google Shape;406;p20"/>
          <p:cNvSpPr txBox="1"/>
          <p:nvPr/>
        </p:nvSpPr>
        <p:spPr>
          <a:xfrm>
            <a:off x="395536" y="2204864"/>
            <a:ext cx="1800200" cy="58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COTS network technology</a:t>
            </a:r>
            <a:endParaRPr sz="16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cxnSp>
        <p:nvCxnSpPr>
          <p:cNvPr id="407" name="Google Shape;407;p20"/>
          <p:cNvCxnSpPr>
            <a:stCxn id="354" idx="2"/>
            <a:endCxn id="401" idx="0"/>
          </p:cNvCxnSpPr>
          <p:nvPr/>
        </p:nvCxnSpPr>
        <p:spPr>
          <a:xfrm rot="-5400000" flipH="1">
            <a:off x="4284430" y="2204548"/>
            <a:ext cx="2880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08" name="Google Shape;408;p20"/>
          <p:cNvCxnSpPr>
            <a:stCxn id="355" idx="2"/>
            <a:endCxn id="401" idx="0"/>
          </p:cNvCxnSpPr>
          <p:nvPr/>
        </p:nvCxnSpPr>
        <p:spPr>
          <a:xfrm rot="5400000">
            <a:off x="4716076" y="1772698"/>
            <a:ext cx="288000" cy="864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09" name="Google Shape;409;p20"/>
          <p:cNvCxnSpPr>
            <a:stCxn id="356" idx="2"/>
            <a:endCxn id="401" idx="0"/>
          </p:cNvCxnSpPr>
          <p:nvPr/>
        </p:nvCxnSpPr>
        <p:spPr>
          <a:xfrm rot="5400000">
            <a:off x="5148172" y="1340698"/>
            <a:ext cx="288000" cy="1728300"/>
          </a:xfrm>
          <a:prstGeom prst="bentConnector3">
            <a:avLst>
              <a:gd name="adj1" fmla="val 50006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10" name="Google Shape;410;p20"/>
          <p:cNvCxnSpPr>
            <a:stCxn id="401" idx="2"/>
            <a:endCxn id="364" idx="0"/>
          </p:cNvCxnSpPr>
          <p:nvPr/>
        </p:nvCxnSpPr>
        <p:spPr>
          <a:xfrm rot="-5400000" flipH="1">
            <a:off x="4284284" y="2780612"/>
            <a:ext cx="2880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11" name="Google Shape;411;p20"/>
          <p:cNvCxnSpPr>
            <a:stCxn id="401" idx="2"/>
            <a:endCxn id="365" idx="0"/>
          </p:cNvCxnSpPr>
          <p:nvPr/>
        </p:nvCxnSpPr>
        <p:spPr>
          <a:xfrm rot="-5400000" flipH="1">
            <a:off x="4716134" y="2348762"/>
            <a:ext cx="288000" cy="864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12" name="Google Shape;412;p20"/>
          <p:cNvCxnSpPr>
            <a:stCxn id="401" idx="2"/>
            <a:endCxn id="366" idx="0"/>
          </p:cNvCxnSpPr>
          <p:nvPr/>
        </p:nvCxnSpPr>
        <p:spPr>
          <a:xfrm rot="-5400000" flipH="1">
            <a:off x="5148134" y="1916762"/>
            <a:ext cx="288000" cy="17283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413" name="Google Shape;413;p20"/>
          <p:cNvCxnSpPr/>
          <p:nvPr/>
        </p:nvCxnSpPr>
        <p:spPr>
          <a:xfrm>
            <a:off x="1439656" y="6546813"/>
            <a:ext cx="5248517" cy="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14" name="Google Shape;414;p20"/>
          <p:cNvSpPr txBox="1"/>
          <p:nvPr/>
        </p:nvSpPr>
        <p:spPr>
          <a:xfrm>
            <a:off x="1619675" y="6525350"/>
            <a:ext cx="7200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2015</a:t>
            </a:r>
            <a:endParaRPr sz="1600">
              <a:solidFill>
                <a:srgbClr val="7F7F7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5" name="Google Shape;415;p20"/>
          <p:cNvSpPr txBox="1"/>
          <p:nvPr/>
        </p:nvSpPr>
        <p:spPr>
          <a:xfrm>
            <a:off x="2454976" y="6525350"/>
            <a:ext cx="7200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2017</a:t>
            </a:r>
            <a:endParaRPr sz="1600">
              <a:solidFill>
                <a:srgbClr val="7F7F7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6" name="Google Shape;416;p20"/>
          <p:cNvSpPr txBox="1"/>
          <p:nvPr/>
        </p:nvSpPr>
        <p:spPr>
          <a:xfrm>
            <a:off x="3290278" y="6525350"/>
            <a:ext cx="7563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2019</a:t>
            </a:r>
            <a:endParaRPr sz="1600">
              <a:solidFill>
                <a:srgbClr val="7F7F7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7" name="Google Shape;417;p20"/>
          <p:cNvSpPr txBox="1"/>
          <p:nvPr/>
        </p:nvSpPr>
        <p:spPr>
          <a:xfrm>
            <a:off x="4125549" y="6525350"/>
            <a:ext cx="7200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2021</a:t>
            </a:r>
            <a:endParaRPr sz="1600">
              <a:solidFill>
                <a:srgbClr val="7F7F7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8" name="Google Shape;418;p20"/>
          <p:cNvSpPr txBox="1"/>
          <p:nvPr/>
        </p:nvSpPr>
        <p:spPr>
          <a:xfrm>
            <a:off x="4960850" y="6525350"/>
            <a:ext cx="7200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2023</a:t>
            </a:r>
            <a:endParaRPr sz="1600">
              <a:solidFill>
                <a:srgbClr val="7F7F7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19" name="Google Shape;419;p20"/>
          <p:cNvSpPr txBox="1"/>
          <p:nvPr/>
        </p:nvSpPr>
        <p:spPr>
          <a:xfrm>
            <a:off x="5796152" y="6525350"/>
            <a:ext cx="7920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2025</a:t>
            </a:r>
            <a:endParaRPr sz="1600">
              <a:solidFill>
                <a:srgbClr val="7F7F7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20" name="Google Shape;420;p20"/>
          <p:cNvSpPr/>
          <p:nvPr/>
        </p:nvSpPr>
        <p:spPr>
          <a:xfrm>
            <a:off x="5580112" y="6417332"/>
            <a:ext cx="216024" cy="216024"/>
          </a:xfrm>
          <a:prstGeom prst="ellipse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0503" y="1861919"/>
            <a:ext cx="472405" cy="19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19693" y="1861919"/>
            <a:ext cx="472405" cy="19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7241" y="1861000"/>
            <a:ext cx="472405" cy="19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2795" y="1861919"/>
            <a:ext cx="472405" cy="19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1794" y="1861919"/>
            <a:ext cx="472405" cy="191304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20"/>
          <p:cNvSpPr txBox="1"/>
          <p:nvPr/>
        </p:nvSpPr>
        <p:spPr>
          <a:xfrm>
            <a:off x="6198301" y="1370450"/>
            <a:ext cx="1182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~20,000 links</a:t>
            </a:r>
            <a:endParaRPr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427" name="Google Shape;427;p20"/>
          <p:cNvSpPr txBox="1"/>
          <p:nvPr/>
        </p:nvSpPr>
        <p:spPr>
          <a:xfrm>
            <a:off x="6516362" y="2276872"/>
            <a:ext cx="791942" cy="461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less than 10 TB/s</a:t>
            </a:r>
            <a:endParaRPr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428" name="Google Shape;428;p20"/>
          <p:cNvSpPr txBox="1"/>
          <p:nvPr/>
        </p:nvSpPr>
        <p:spPr>
          <a:xfrm>
            <a:off x="7812360" y="3708377"/>
            <a:ext cx="936104" cy="58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PCs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(COTs)</a:t>
            </a:r>
            <a:endParaRPr sz="16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429" name="Google Shape;429;p20"/>
          <p:cNvSpPr txBox="1"/>
          <p:nvPr/>
        </p:nvSpPr>
        <p:spPr>
          <a:xfrm>
            <a:off x="4139950" y="6309325"/>
            <a:ext cx="756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Run 3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0" name="Google Shape;430;p20"/>
          <p:cNvSpPr txBox="1"/>
          <p:nvPr/>
        </p:nvSpPr>
        <p:spPr>
          <a:xfrm>
            <a:off x="1645800" y="6309325"/>
            <a:ext cx="79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7F7F7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Run 2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7380317" y="744672"/>
            <a:ext cx="360040" cy="1208164"/>
          </a:xfrm>
          <a:prstGeom prst="rightBrace">
            <a:avLst>
              <a:gd name="adj1" fmla="val 53431"/>
              <a:gd name="adj2" fmla="val 50000"/>
            </a:avLst>
          </a:prstGeom>
          <a:noFill/>
          <a:ln w="7620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0"/>
          <p:cNvSpPr txBox="1"/>
          <p:nvPr/>
        </p:nvSpPr>
        <p:spPr>
          <a:xfrm>
            <a:off x="7812360" y="706688"/>
            <a:ext cx="1656184" cy="135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Custom electronic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components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including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FELIX cards</a:t>
            </a:r>
            <a:endParaRPr/>
          </a:p>
        </p:txBody>
      </p:sp>
      <p:sp>
        <p:nvSpPr>
          <p:cNvPr id="433" name="Google Shape;433;p20"/>
          <p:cNvSpPr txBox="1"/>
          <p:nvPr/>
        </p:nvSpPr>
        <p:spPr>
          <a:xfrm>
            <a:off x="6516225" y="880250"/>
            <a:ext cx="864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Frontend</a:t>
            </a:r>
            <a:endParaRPr sz="12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434" name="Google Shape;434;p20"/>
          <p:cNvSpPr txBox="1"/>
          <p:nvPr/>
        </p:nvSpPr>
        <p:spPr>
          <a:xfrm>
            <a:off x="395536" y="936395"/>
            <a:ext cx="1787542" cy="52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GBT, LpGBT* or FULL mode links</a:t>
            </a:r>
            <a:endParaRPr sz="14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5496" y="5600273"/>
            <a:ext cx="205812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*LpGBT:  Low power GBT</a:t>
            </a:r>
            <a:endParaRPr sz="12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7594445" y="5582271"/>
            <a:ext cx="16418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* COTs: Commercial</a:t>
            </a:r>
            <a:endParaRPr sz="12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off-the-shelf</a:t>
            </a:r>
            <a:endParaRPr sz="120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97" name="Google Shape;486;p21">
            <a:extLst>
              <a:ext uri="{FF2B5EF4-FFF2-40B4-BE49-F238E27FC236}">
                <a16:creationId xmlns:a16="http://schemas.microsoft.com/office/drawing/2014/main" id="{F5405425-CD72-47A2-B9A9-2BFFF9D3F960}"/>
              </a:ext>
            </a:extLst>
          </p:cNvPr>
          <p:cNvSpPr txBox="1">
            <a:spLocks/>
          </p:cNvSpPr>
          <p:nvPr/>
        </p:nvSpPr>
        <p:spPr>
          <a:xfrm>
            <a:off x="174517" y="156071"/>
            <a:ext cx="2324332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US"/>
              <a:t>From Kai Chen (BNL)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001FDA-9313-42C3-89DE-9AED8C449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0E46AD-A594-4BE5-888F-6C2750BE4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684554"/>
      </p:ext>
    </p:extLst>
  </p:cSld>
  <p:clrMapOvr>
    <a:masterClrMapping/>
  </p:clrMapOvr>
  <p:transition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EA572F-1F4F-4571-8068-36227B0EE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Among these four concepts, three are similar:  </a:t>
            </a:r>
            <a:r>
              <a:rPr lang="en-US" dirty="0">
                <a:solidFill>
                  <a:schemeClr val="accent1"/>
                </a:solidFill>
              </a:rPr>
              <a:t>BeAST/sPHENIX/JLEIC</a:t>
            </a:r>
            <a:endParaRPr lang="en-US" dirty="0"/>
          </a:p>
          <a:p>
            <a:pPr lvl="1"/>
            <a:r>
              <a:rPr lang="en-US" dirty="0"/>
              <a:t>Next two sections: data rate and beam gas background estimation based on an assumptions sPHENIX digitizer data format</a:t>
            </a:r>
          </a:p>
          <a:p>
            <a:r>
              <a:rPr lang="en-US" dirty="0" err="1">
                <a:solidFill>
                  <a:schemeClr val="accent1"/>
                </a:solidFill>
              </a:rPr>
              <a:t>TOPsiDE</a:t>
            </a:r>
            <a:r>
              <a:rPr lang="en-US" dirty="0"/>
              <a:t> has much larger channel count in calorimeter (pixelated digital calorimeter) and short integration time in trackers (10-ps LGAD tracker)</a:t>
            </a:r>
          </a:p>
          <a:p>
            <a:pPr lvl="1"/>
            <a:r>
              <a:rPr lang="en-US" dirty="0"/>
              <a:t>R&amp;D are still early (e.g. 10-ps LGAD noise rate), </a:t>
            </a:r>
            <a:br>
              <a:rPr lang="en-US" dirty="0"/>
            </a:br>
            <a:r>
              <a:rPr lang="en-US" dirty="0"/>
              <a:t>Readout cost is quite undefined too IMHO</a:t>
            </a:r>
          </a:p>
          <a:p>
            <a:pPr lvl="1"/>
            <a:r>
              <a:rPr lang="en-US" dirty="0"/>
              <a:t>Comments on its data rate and strategy at the end of rate estimation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F97F6-91A3-47AA-84C5-9733FAF1C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76CB8-DDB1-44DA-A071-DD266C63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D8531-7EC5-4D37-9156-7BE69D47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98D224-A6CC-4585-A2AC-1BC7AF43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Strategy of the estimation</a:t>
            </a:r>
          </a:p>
        </p:txBody>
      </p:sp>
    </p:spTree>
    <p:extLst>
      <p:ext uri="{BB962C8B-B14F-4D97-AF65-F5344CB8AC3E}">
        <p14:creationId xmlns:p14="http://schemas.microsoft.com/office/powerpoint/2010/main" val="798271648"/>
      </p:ext>
    </p:extLst>
  </p:cSld>
  <p:clrMapOvr>
    <a:masterClrMapping/>
  </p:clrMapOvr>
  <p:transition>
    <p:strips dir="r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BED579-94E9-4CF6-A027-1817CABE8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1" y="0"/>
            <a:ext cx="9135159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C5222-79A9-407E-A296-386889AB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890E8-4DCF-40C1-BD79-58FD5632B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A160B-3AD6-4B42-B954-7592F4804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267E46-5438-4349-9B2F-C8A0A0012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76525"/>
      </p:ext>
    </p:extLst>
  </p:cSld>
  <p:clrMapOvr>
    <a:masterClrMapping/>
  </p:clrMapOvr>
  <p:transition>
    <p:strips dir="r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989E93E-748C-415B-93EB-2E1CEA9CC881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85800" y="1861604"/>
            <a:ext cx="3306344" cy="3094313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0C7654A-CA98-4796-9D58-E315EF9D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sPHENIX rate VS EIC charge track rate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C69266-2A01-4162-8164-BE5733279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4953000"/>
            <a:ext cx="3810000" cy="1371600"/>
          </a:xfrm>
        </p:spPr>
        <p:txBody>
          <a:bodyPr>
            <a:normAutofit fontScale="70000" lnSpcReduction="20000"/>
          </a:bodyPr>
          <a:lstStyle/>
          <a:p>
            <a:r>
              <a:rPr lang="en-US" b="1" u="sng" dirty="0"/>
              <a:t>sPHENIX </a:t>
            </a:r>
            <a:r>
              <a:rPr lang="en-US" b="1" u="sng" dirty="0" err="1"/>
              <a:t>AuAu</a:t>
            </a:r>
            <a:r>
              <a:rPr lang="en-US" b="1" u="sng" dirty="0"/>
              <a:t> </a:t>
            </a:r>
            <a:r>
              <a:rPr lang="en-US" dirty="0" err="1"/>
              <a:t>dN</a:t>
            </a:r>
            <a:r>
              <a:rPr lang="en-US" baseline="-25000" dirty="0" err="1"/>
              <a:t>ch</a:t>
            </a:r>
            <a:r>
              <a:rPr lang="en-US" dirty="0"/>
              <a:t>/d</a:t>
            </a:r>
            <a:r>
              <a:rPr lang="el-GR" dirty="0"/>
              <a:t>η</a:t>
            </a:r>
            <a:r>
              <a:rPr lang="en-US" dirty="0"/>
              <a:t> ~200, |</a:t>
            </a:r>
            <a:r>
              <a:rPr lang="el-GR" dirty="0"/>
              <a:t>η</a:t>
            </a:r>
            <a:r>
              <a:rPr lang="en-US" dirty="0"/>
              <a:t>|&lt;1</a:t>
            </a:r>
          </a:p>
          <a:p>
            <a:r>
              <a:rPr lang="en-US" b="1" dirty="0"/>
              <a:t>Streaming readout </a:t>
            </a:r>
            <a:r>
              <a:rPr lang="en-US" dirty="0"/>
              <a:t>@ 200 kHz collision : 80 M </a:t>
            </a:r>
            <a:r>
              <a:rPr lang="en-US" dirty="0" err="1"/>
              <a:t>N</a:t>
            </a:r>
            <a:r>
              <a:rPr lang="en-US" baseline="-25000" dirty="0" err="1"/>
              <a:t>ch</a:t>
            </a:r>
            <a:r>
              <a:rPr lang="en-US" dirty="0"/>
              <a:t>/s</a:t>
            </a:r>
          </a:p>
          <a:p>
            <a:r>
              <a:rPr lang="en-US" b="1" dirty="0"/>
              <a:t>DAQ throughput</a:t>
            </a:r>
            <a:r>
              <a:rPr lang="en-US" dirty="0"/>
              <a:t> @ trigger rate 15 kHz: </a:t>
            </a:r>
            <a:br>
              <a:rPr lang="en-US" dirty="0"/>
            </a:br>
            <a:r>
              <a:rPr lang="en-US" dirty="0"/>
              <a:t>6 M </a:t>
            </a:r>
            <a:r>
              <a:rPr lang="en-US" dirty="0" err="1"/>
              <a:t>N</a:t>
            </a:r>
            <a:r>
              <a:rPr lang="en-US" baseline="-25000" dirty="0" err="1"/>
              <a:t>ch</a:t>
            </a:r>
            <a:r>
              <a:rPr lang="en-US" dirty="0"/>
              <a:t>/s + pile 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583FD-3AF7-4DBD-9106-DE3B5250D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60660-0961-4EFE-8A7D-DCAD9FA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19969-F2B0-4212-875F-DF141EA2E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5F57E6-EBD3-4CAF-90F4-C87FCD71E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25" y="2087069"/>
            <a:ext cx="3953622" cy="3185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20D635-D296-4204-9F42-381F23E793C1}"/>
              </a:ext>
            </a:extLst>
          </p:cNvPr>
          <p:cNvSpPr/>
          <p:nvPr/>
        </p:nvSpPr>
        <p:spPr>
          <a:xfrm>
            <a:off x="5151856" y="1492272"/>
            <a:ext cx="414454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Multiplicity, </a:t>
            </a:r>
            <a:r>
              <a:rPr lang="en-US" dirty="0" err="1"/>
              <a:t>e+p</a:t>
            </a:r>
            <a:r>
              <a:rPr lang="en-US" dirty="0"/>
              <a:t> 20+250 GeV/c, 50</a:t>
            </a:r>
            <a:r>
              <a:rPr lang="el-GR" dirty="0"/>
              <a:t>μ</a:t>
            </a:r>
            <a:r>
              <a:rPr lang="en-US" dirty="0"/>
              <a:t>b</a:t>
            </a:r>
            <a:br>
              <a:rPr lang="en-US" dirty="0"/>
            </a:br>
            <a:r>
              <a:rPr lang="en-US" sz="1100" dirty="0">
                <a:hlinkClick r:id="rId4"/>
              </a:rPr>
              <a:t>https://wiki.bnl.gov/eic/index.php/Detector_Design_Requirements</a:t>
            </a:r>
            <a:r>
              <a:rPr lang="en-US" sz="1100" dirty="0"/>
              <a:t> 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DA7BC2-815A-4660-92BE-BF3037106C01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3962400" y="4952999"/>
            <a:ext cx="5181600" cy="1371599"/>
          </a:xfrm>
        </p:spPr>
        <p:txBody>
          <a:bodyPr>
            <a:normAutofit fontScale="70000" lnSpcReduction="20000"/>
          </a:bodyPr>
          <a:lstStyle/>
          <a:p>
            <a:r>
              <a:rPr lang="en-US" b="1" u="sng" dirty="0"/>
              <a:t>EIC 20+250 GeV/c</a:t>
            </a:r>
            <a:r>
              <a:rPr lang="en-US" u="sng" dirty="0"/>
              <a:t>  </a:t>
            </a:r>
            <a:r>
              <a:rPr lang="en-US" dirty="0" err="1"/>
              <a:t>dN</a:t>
            </a:r>
            <a:r>
              <a:rPr lang="en-US" baseline="-25000" dirty="0" err="1"/>
              <a:t>ch</a:t>
            </a:r>
            <a:r>
              <a:rPr lang="en-US" dirty="0"/>
              <a:t>/d</a:t>
            </a:r>
            <a:r>
              <a:rPr lang="el-GR" dirty="0"/>
              <a:t>η</a:t>
            </a:r>
            <a:r>
              <a:rPr lang="en-US" dirty="0"/>
              <a:t> ~1, |</a:t>
            </a:r>
            <a:r>
              <a:rPr lang="el-GR" dirty="0"/>
              <a:t>η</a:t>
            </a:r>
            <a:r>
              <a:rPr lang="en-US" dirty="0"/>
              <a:t>|&lt;4</a:t>
            </a:r>
          </a:p>
          <a:p>
            <a:r>
              <a:rPr lang="en-US" b="1" dirty="0"/>
              <a:t>Streaming readout </a:t>
            </a:r>
            <a:r>
              <a:rPr lang="en-US" dirty="0"/>
              <a:t>@ 500kHz collision (10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r>
              <a:rPr lang="en-US" dirty="0"/>
              <a:t>) : </a:t>
            </a:r>
            <a:br>
              <a:rPr lang="en-US" dirty="0"/>
            </a:br>
            <a:r>
              <a:rPr lang="en-US" dirty="0"/>
              <a:t>4 M </a:t>
            </a:r>
            <a:r>
              <a:rPr lang="en-US" dirty="0" err="1"/>
              <a:t>N</a:t>
            </a:r>
            <a:r>
              <a:rPr lang="en-US" baseline="-25000" dirty="0" err="1"/>
              <a:t>ch</a:t>
            </a:r>
            <a:r>
              <a:rPr lang="en-US" dirty="0"/>
              <a:t>/s &lt;&lt; sPHENIX</a:t>
            </a:r>
          </a:p>
          <a:p>
            <a:r>
              <a:rPr lang="en-US" b="1" dirty="0"/>
              <a:t>DAQ throughput, </a:t>
            </a:r>
            <a:r>
              <a:rPr lang="en-US" dirty="0"/>
              <a:t>full stream: </a:t>
            </a:r>
            <a:br>
              <a:rPr lang="en-US" dirty="0"/>
            </a:br>
            <a:r>
              <a:rPr lang="en-US" dirty="0"/>
              <a:t>4 M </a:t>
            </a:r>
            <a:r>
              <a:rPr lang="en-US" dirty="0" err="1"/>
              <a:t>N</a:t>
            </a:r>
            <a:r>
              <a:rPr lang="en-US" baseline="-25000" dirty="0" err="1"/>
              <a:t>ch</a:t>
            </a:r>
            <a:r>
              <a:rPr lang="en-US" dirty="0"/>
              <a:t>/s &lt;~ sPHENIX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82D953-EE66-4444-BC41-E97BFE720E93}"/>
              </a:ext>
            </a:extLst>
          </p:cNvPr>
          <p:cNvSpPr/>
          <p:nvPr/>
        </p:nvSpPr>
        <p:spPr>
          <a:xfrm>
            <a:off x="304800" y="1492272"/>
            <a:ext cx="44334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Charged multiplicity, Au+Au, 100 + 100 GeV/c</a:t>
            </a:r>
          </a:p>
          <a:p>
            <a:pPr algn="ctr"/>
            <a:r>
              <a:rPr lang="en-US" sz="1200" dirty="0"/>
              <a:t>HIJING event generator </a:t>
            </a:r>
          </a:p>
        </p:txBody>
      </p:sp>
    </p:spTree>
    <p:extLst>
      <p:ext uri="{BB962C8B-B14F-4D97-AF65-F5344CB8AC3E}">
        <p14:creationId xmlns:p14="http://schemas.microsoft.com/office/powerpoint/2010/main" val="1832525140"/>
      </p:ext>
    </p:extLst>
  </p:cSld>
  <p:clrMapOvr>
    <a:masterClrMapping/>
  </p:clrMapOvr>
  <p:transition>
    <p:strips dir="r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B58877-759E-448C-BC46-DA8317276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23286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TPC is the dominating data contributor to sPHENIX event</a:t>
            </a:r>
          </a:p>
          <a:p>
            <a:r>
              <a:rPr lang="en-US" dirty="0"/>
              <a:t>Using past &lt;</a:t>
            </a:r>
            <a:r>
              <a:rPr lang="en-US" dirty="0" err="1"/>
              <a:t>dNch</a:t>
            </a:r>
            <a:r>
              <a:rPr lang="en-US" dirty="0"/>
              <a:t>/</a:t>
            </a:r>
            <a:r>
              <a:rPr lang="en-US" dirty="0" err="1"/>
              <a:t>deta</a:t>
            </a:r>
            <a:r>
              <a:rPr lang="en-US" dirty="0"/>
              <a:t>&gt;x2 estimation, expect event size is</a:t>
            </a:r>
          </a:p>
          <a:p>
            <a:pPr lvl="1"/>
            <a:r>
              <a:rPr lang="en-US" dirty="0"/>
              <a:t>Single MB collision, no pile up: </a:t>
            </a:r>
          </a:p>
          <a:p>
            <a:pPr lvl="2"/>
            <a:r>
              <a:rPr lang="en-US" dirty="0"/>
              <a:t>1.05 MB/event (before compression)</a:t>
            </a:r>
          </a:p>
          <a:p>
            <a:pPr lvl="1"/>
            <a:r>
              <a:rPr lang="en-US" dirty="0"/>
              <a:t>Year-5 average, MB + 170kHz </a:t>
            </a:r>
            <a:r>
              <a:rPr lang="en-US" dirty="0" err="1"/>
              <a:t>AuAu</a:t>
            </a:r>
            <a:r>
              <a:rPr lang="en-US" dirty="0"/>
              <a:t> (plots below): </a:t>
            </a:r>
          </a:p>
          <a:p>
            <a:pPr lvl="2"/>
            <a:r>
              <a:rPr lang="en-US" dirty="0"/>
              <a:t>3.3 MB /event (before compression)</a:t>
            </a:r>
          </a:p>
          <a:p>
            <a:pPr lvl="2"/>
            <a:r>
              <a:rPr lang="en-US" dirty="0"/>
              <a:t>240 Gbps (15kHz trigger, LZO compression)</a:t>
            </a:r>
          </a:p>
          <a:p>
            <a:r>
              <a:rPr lang="en-US" dirty="0"/>
              <a:t>Now simulating the event size and data rate in Geant4 simulation.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EA981-302D-406A-9182-A76C2AB89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D0266-F349-47D5-9827-6D9362EFB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Jin Huang &lt;jihuang@bnl.gov&gt;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2F696-4B2C-4A73-AD80-B367A672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4F6D086-E05B-4AA0-8F37-317F0CE3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TPC data rate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66AFFB-CCF9-477D-B1D8-378BBF98D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132" y="3813528"/>
            <a:ext cx="9144000" cy="304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0815"/>
      </p:ext>
    </p:extLst>
  </p:cSld>
  <p:clrMapOvr>
    <a:masterClrMapping/>
  </p:clrMapOvr>
  <p:transition>
    <p:strips dir="r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Jin Huang &lt;jihuang@bnl.gov&gt;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63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Buffer Box  hardware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44C8F4D4-813F-B44E-BC00-2B8C260B6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03140"/>
            <a:ext cx="7360920" cy="68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 Narrow" charset="0"/>
              </a:rPr>
              <a:t>We don’t have to buy the off-the-shelf PCs until 2022</a:t>
            </a:r>
          </a:p>
          <a:p>
            <a:pPr>
              <a:spcAft>
                <a:spcPts val="60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 Narrow" charset="0"/>
              </a:rPr>
              <a:t>If we would  buy today, this would be the candidate for a buffer box: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5290B2-338F-3C47-96A2-3B644B87E430}"/>
              </a:ext>
            </a:extLst>
          </p:cNvPr>
          <p:cNvGrpSpPr/>
          <p:nvPr/>
        </p:nvGrpSpPr>
        <p:grpSpPr>
          <a:xfrm>
            <a:off x="457200" y="2463682"/>
            <a:ext cx="4419600" cy="2946519"/>
            <a:chOff x="2234406" y="2285206"/>
            <a:chExt cx="7162799" cy="4775199"/>
          </a:xfrm>
        </p:grpSpPr>
        <p:pic>
          <p:nvPicPr>
            <p:cNvPr id="10" name="Picture 9" descr="IMG_20170531_113104.jpg">
              <a:extLst>
                <a:ext uri="{FF2B5EF4-FFF2-40B4-BE49-F238E27FC236}">
                  <a16:creationId xmlns:a16="http://schemas.microsoft.com/office/drawing/2014/main" id="{EDF11DBB-4C3B-B045-A124-C1264BD86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406" y="2285206"/>
              <a:ext cx="3542110" cy="4722813"/>
            </a:xfrm>
            <a:prstGeom prst="rect">
              <a:avLst/>
            </a:prstGeom>
          </p:spPr>
        </p:pic>
        <p:pic>
          <p:nvPicPr>
            <p:cNvPr id="11" name="Picture 10" descr="IMG_20170531_113051.jpg">
              <a:extLst>
                <a:ext uri="{FF2B5EF4-FFF2-40B4-BE49-F238E27FC236}">
                  <a16:creationId xmlns:a16="http://schemas.microsoft.com/office/drawing/2014/main" id="{957CED1E-4A8E-7641-AB1B-32FDCBC71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5806" y="2285206"/>
              <a:ext cx="3581399" cy="4775199"/>
            </a:xfrm>
            <a:prstGeom prst="rect">
              <a:avLst/>
            </a:prstGeom>
          </p:spPr>
        </p:pic>
      </p:grpSp>
      <p:sp>
        <p:nvSpPr>
          <p:cNvPr id="12" name="Text Box 2">
            <a:extLst>
              <a:ext uri="{FF2B5EF4-FFF2-40B4-BE49-F238E27FC236}">
                <a16:creationId xmlns:a16="http://schemas.microsoft.com/office/drawing/2014/main" id="{2A9CD9C2-C602-FF4E-B97D-60CAC9A53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463682"/>
            <a:ext cx="3429000" cy="68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760" tIns="50760" rIns="50760" bIns="50760"/>
          <a:lstStyle>
            <a:lvl1pPr marL="342900" indent="-338138"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00088" algn="l"/>
                <a:tab pos="1058863" algn="l"/>
                <a:tab pos="1417638" algn="l"/>
                <a:tab pos="1776413" algn="l"/>
                <a:tab pos="2135188" algn="l"/>
                <a:tab pos="2493963" algn="l"/>
                <a:tab pos="2852738" algn="l"/>
                <a:tab pos="3211513" algn="l"/>
                <a:tab pos="3570288" algn="l"/>
                <a:tab pos="3929063" algn="l"/>
                <a:tab pos="4287838" algn="l"/>
                <a:tab pos="4646613" algn="l"/>
                <a:tab pos="5005388" algn="l"/>
                <a:tab pos="5364163" algn="l"/>
                <a:tab pos="5722938" algn="l"/>
                <a:tab pos="6081713" algn="l"/>
                <a:tab pos="6440488" algn="l"/>
                <a:tab pos="6799263" algn="l"/>
                <a:tab pos="7158038" algn="l"/>
                <a:tab pos="7516813" algn="l"/>
                <a:tab pos="7567613" algn="l"/>
                <a:tab pos="7927975" algn="l"/>
                <a:tab pos="8288338" algn="l"/>
                <a:tab pos="8648700" algn="l"/>
                <a:tab pos="9009063" algn="l"/>
                <a:tab pos="9369425" algn="l"/>
                <a:tab pos="9729788" algn="l"/>
                <a:tab pos="10090150" algn="l"/>
                <a:tab pos="10450513" algn="l"/>
                <a:tab pos="10810875" algn="l"/>
                <a:tab pos="11171238" algn="l"/>
              </a:tabLst>
              <a:defRPr sz="1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 Narrow" charset="0"/>
              </a:rPr>
              <a:t>$34,000 fully equipped</a:t>
            </a:r>
          </a:p>
          <a:p>
            <a:pPr>
              <a:spcAft>
                <a:spcPts val="60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 Narrow" charset="0"/>
              </a:rPr>
              <a:t>84 disk slots x 8TB = 672TB raw size</a:t>
            </a:r>
          </a:p>
          <a:p>
            <a:pPr>
              <a:spcAft>
                <a:spcPts val="600"/>
              </a:spcAft>
              <a:defRPr/>
            </a:pPr>
            <a:endParaRPr lang="en-US" sz="1800" dirty="0">
              <a:solidFill>
                <a:srgbClr val="000000"/>
              </a:solidFill>
              <a:latin typeface="Arial Narrow" charset="0"/>
            </a:endParaRPr>
          </a:p>
          <a:p>
            <a:pPr>
              <a:spcAft>
                <a:spcPts val="60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 Narrow" charset="0"/>
              </a:rPr>
              <a:t>Other PCs (SEB, EBDC, ATP) are standard rack-mounted PCs, too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682699-246F-4E1B-8C6C-62FF30F29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71915"/>
      </p:ext>
    </p:extLst>
  </p:cSld>
  <p:clrMapOvr>
    <a:masterClrMapping/>
  </p:clrMapOvr>
  <p:transition>
    <p:strips dir="r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8896F7B-9211-9C4D-A5D0-D489FB0CE774}"/>
              </a:ext>
            </a:extLst>
          </p:cNvPr>
          <p:cNvSpPr/>
          <p:nvPr/>
        </p:nvSpPr>
        <p:spPr>
          <a:xfrm>
            <a:off x="228600" y="4876801"/>
            <a:ext cx="5562600" cy="7977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45AB68E-09E1-7D4B-AEBE-88D7DD6D7F18}"/>
              </a:ext>
            </a:extLst>
          </p:cNvPr>
          <p:cNvSpPr/>
          <p:nvPr/>
        </p:nvSpPr>
        <p:spPr>
          <a:xfrm>
            <a:off x="228600" y="3178178"/>
            <a:ext cx="5562600" cy="1317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6E60E12-C2AE-4F4F-BB4F-440BB0212F26}"/>
              </a:ext>
            </a:extLst>
          </p:cNvPr>
          <p:cNvSpPr/>
          <p:nvPr/>
        </p:nvSpPr>
        <p:spPr>
          <a:xfrm>
            <a:off x="214978" y="1600201"/>
            <a:ext cx="5562600" cy="131762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Streaming Readout Discussion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Jin Huang &lt;jihuang@bnl.gov&gt;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64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Total Data volumes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E86301-78DA-994F-A384-F3A80F9ACF10}"/>
              </a:ext>
            </a:extLst>
          </p:cNvPr>
          <p:cNvSpPr txBox="1">
            <a:spLocks/>
          </p:cNvSpPr>
          <p:nvPr/>
        </p:nvSpPr>
        <p:spPr>
          <a:xfrm>
            <a:off x="6172201" y="2667000"/>
            <a:ext cx="2853571" cy="6527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/>
              <a:t>The 2023-era tape drives (“LTO-9”) can sustain about 4.5GBit/s real-world throughput  (20TB capacity)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400" dirty="0"/>
              <a:t>Next-gen LTO-10 has 8GBit/s throughput  (48TB)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849910-8459-BF4F-B14D-F0DA2D76E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480" y="1524001"/>
            <a:ext cx="3176521" cy="96795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D671B8-1040-504D-81F7-EF99462A272B}"/>
              </a:ext>
            </a:extLst>
          </p:cNvPr>
          <p:cNvSpPr txBox="1">
            <a:spLocks/>
          </p:cNvSpPr>
          <p:nvPr/>
        </p:nvSpPr>
        <p:spPr>
          <a:xfrm>
            <a:off x="366584" y="1676400"/>
            <a:ext cx="8320216" cy="397062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>
                <a:sym typeface="Wingdings" pitchFamily="2" charset="2"/>
              </a:rPr>
              <a:t>Year 1:  47 billion events * 1.7 MB = 75 PB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LTO-9:    75 * 1024 TB  / 20TB = 3840 tape cartridges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LTO-10:  75 * 1024 TB / 48TB = 1600 cartridges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1800" dirty="0">
              <a:sym typeface="Wingdings" pitchFamily="2" charset="2"/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>
                <a:sym typeface="Wingdings" pitchFamily="2" charset="2"/>
              </a:rPr>
              <a:t>Year 2,4:  96 billion events * 1.6 MB = 143 PB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LTO-9:    143 * 1024 TB  / 20TB = 7300 tape cartridges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LTO-10:  143 * 1024 TB /  48TB = 3500 cartridges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1800" dirty="0">
              <a:sym typeface="Wingdings" pitchFamily="2" charset="2"/>
            </a:endParaRP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>
                <a:sym typeface="Wingdings" pitchFamily="2" charset="2"/>
              </a:rPr>
              <a:t>Year 3, 5:  96 billion events * 2.3 MB = 205 PB</a:t>
            </a: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LTO-10:  205 * 1024 TB /  48TB = 4400 cartridges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1800" dirty="0"/>
          </a:p>
        </p:txBody>
      </p:sp>
      <p:pic>
        <p:nvPicPr>
          <p:cNvPr id="1026" name="Picture 2" descr="https://spectralogic.com/wp-content/uploads/LTO8-Drive-LFOneTape-3MB.png">
            <a:extLst>
              <a:ext uri="{FF2B5EF4-FFF2-40B4-BE49-F238E27FC236}">
                <a16:creationId xmlns:a16="http://schemas.microsoft.com/office/drawing/2014/main" id="{BF81274C-86B5-7449-88C6-617DFCF6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3962400"/>
            <a:ext cx="193300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8D76DD-6BE7-F34F-843F-708F55434058}"/>
              </a:ext>
            </a:extLst>
          </p:cNvPr>
          <p:cNvSpPr/>
          <p:nvPr/>
        </p:nvSpPr>
        <p:spPr>
          <a:xfrm>
            <a:off x="7370836" y="5326618"/>
            <a:ext cx="1573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Current-generation LTO-8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9F7D1-C29F-E744-B227-0FE34AA33849}"/>
              </a:ext>
            </a:extLst>
          </p:cNvPr>
          <p:cNvSpPr/>
          <p:nvPr/>
        </p:nvSpPr>
        <p:spPr>
          <a:xfrm>
            <a:off x="4799366" y="161186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Au + Au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07F0EA-7B4B-FF45-A515-5A5B219CED91}"/>
              </a:ext>
            </a:extLst>
          </p:cNvPr>
          <p:cNvSpPr/>
          <p:nvPr/>
        </p:nvSpPr>
        <p:spPr>
          <a:xfrm>
            <a:off x="5027966" y="31242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 + 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A23457E-4749-564E-A53A-268EEC4D762F}"/>
              </a:ext>
            </a:extLst>
          </p:cNvPr>
          <p:cNvSpPr/>
          <p:nvPr/>
        </p:nvSpPr>
        <p:spPr>
          <a:xfrm>
            <a:off x="4951766" y="4888468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Au + Au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436834-76A6-4E71-A8D6-154565D6A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173" y="5612517"/>
            <a:ext cx="4199845" cy="11474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326252"/>
      </p:ext>
    </p:extLst>
  </p:cSld>
  <p:clrMapOvr>
    <a:masterClrMapping/>
  </p:clrMapOvr>
  <p:transition>
    <p:strips dir="r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86BA3F1-F690-774C-A953-4E92B8FA3DF1}"/>
              </a:ext>
            </a:extLst>
          </p:cNvPr>
          <p:cNvSpPr/>
          <p:nvPr/>
        </p:nvSpPr>
        <p:spPr>
          <a:xfrm>
            <a:off x="4572000" y="4345294"/>
            <a:ext cx="4038600" cy="12591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45AB68E-09E1-7D4B-AEBE-88D7DD6D7F18}"/>
              </a:ext>
            </a:extLst>
          </p:cNvPr>
          <p:cNvSpPr/>
          <p:nvPr/>
        </p:nvSpPr>
        <p:spPr>
          <a:xfrm>
            <a:off x="228600" y="4345294"/>
            <a:ext cx="4038600" cy="12591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6E60E12-C2AE-4F4F-BB4F-440BB0212F26}"/>
              </a:ext>
            </a:extLst>
          </p:cNvPr>
          <p:cNvSpPr/>
          <p:nvPr/>
        </p:nvSpPr>
        <p:spPr>
          <a:xfrm>
            <a:off x="215772" y="2895600"/>
            <a:ext cx="8394828" cy="127445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Streaming Readout Discussion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Jin Huang &lt;jihuang@bnl.gov&gt;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65</a:t>
            </a:fld>
            <a:endParaRPr lang="en-US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Peak Data rates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4E86301-78DA-994F-A384-F3A80F9ACF10}"/>
              </a:ext>
            </a:extLst>
          </p:cNvPr>
          <p:cNvSpPr txBox="1">
            <a:spLocks/>
          </p:cNvSpPr>
          <p:nvPr/>
        </p:nvSpPr>
        <p:spPr>
          <a:xfrm>
            <a:off x="151606" y="1676401"/>
            <a:ext cx="8001794" cy="88264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/>
              <a:t>Peak data rates determine how many tape drives will be needed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/>
              <a:t>Based on a “high performance week” with 75% * 75% combined uptime in Year-1</a:t>
            </a:r>
          </a:p>
          <a:p>
            <a:pPr marL="0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/>
              <a:t>75% * 80% combined uptime in year-2,3,5 (instead of 60% * 80%)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D671B8-1040-504D-81F7-EF99462A272B}"/>
              </a:ext>
            </a:extLst>
          </p:cNvPr>
          <p:cNvSpPr txBox="1">
            <a:spLocks/>
          </p:cNvSpPr>
          <p:nvPr/>
        </p:nvSpPr>
        <p:spPr>
          <a:xfrm>
            <a:off x="256639" y="2949702"/>
            <a:ext cx="8320216" cy="12203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>
                <a:sym typeface="Wingdings" pitchFamily="2" charset="2"/>
              </a:rPr>
              <a:t>Year 1:       5 billion events * 1.7 MB * 8 / (7*24*3600) = 109 Gbit/s  peak   (14.5 weeks)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>
                <a:sym typeface="Wingdings" pitchFamily="2" charset="2"/>
              </a:rPr>
              <a:t>Year 2,4:  5.5 billion events * 1.6 MB * 8 / (7*24*3600) = 113 Gbit/s peak    (22 weeks)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>
                <a:sym typeface="Wingdings" pitchFamily="2" charset="2"/>
              </a:rPr>
              <a:t>Year 3,5:     6 billion events * 2.3 MB * 8 / (7*24*3600) = 178 Gbit/s peak    (22 weeks)</a:t>
            </a:r>
            <a:endParaRPr lang="en-US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ADF9A7-0CC7-6740-B3C4-23766EE83EC1}"/>
              </a:ext>
            </a:extLst>
          </p:cNvPr>
          <p:cNvSpPr txBox="1">
            <a:spLocks/>
          </p:cNvSpPr>
          <p:nvPr/>
        </p:nvSpPr>
        <p:spPr>
          <a:xfrm>
            <a:off x="533400" y="4353871"/>
            <a:ext cx="3657600" cy="120750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Year 1, 2, 4	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LTO-9:     4.5 Gbit/s </a:t>
            </a:r>
            <a:r>
              <a:rPr lang="en-US" sz="1800" dirty="0">
                <a:sym typeface="Wingdings" pitchFamily="2" charset="2"/>
              </a:rPr>
              <a:t> 25 tape drives</a:t>
            </a: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LTO-10:  8     Gbit/s </a:t>
            </a:r>
            <a:r>
              <a:rPr lang="en-US" sz="1800" dirty="0">
                <a:sym typeface="Wingdings" pitchFamily="2" charset="2"/>
              </a:rPr>
              <a:t> 14 Tape drives</a:t>
            </a:r>
            <a:endParaRPr lang="en-US" sz="1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DB3348-B1C5-6A40-A5A5-595297ED7ECA}"/>
              </a:ext>
            </a:extLst>
          </p:cNvPr>
          <p:cNvSpPr txBox="1">
            <a:spLocks/>
          </p:cNvSpPr>
          <p:nvPr/>
        </p:nvSpPr>
        <p:spPr>
          <a:xfrm>
            <a:off x="4724400" y="4345294"/>
            <a:ext cx="3657600" cy="12935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Year 3,5	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dirty="0"/>
              <a:t>LTO-10:  8     Gbit/s </a:t>
            </a:r>
            <a:r>
              <a:rPr lang="en-US" sz="1800" dirty="0">
                <a:sym typeface="Wingdings" pitchFamily="2" charset="2"/>
              </a:rPr>
              <a:t> 23 Tape drives</a:t>
            </a: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6692261"/>
      </p:ext>
    </p:extLst>
  </p:cSld>
  <p:clrMapOvr>
    <a:masterClrMapping/>
  </p:clrMapOvr>
  <p:transition>
    <p:strips dir="r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85" y="3366089"/>
            <a:ext cx="4450795" cy="25035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28" y="3357372"/>
            <a:ext cx="4462272" cy="2510028"/>
          </a:xfrm>
          <a:prstGeom prst="rect">
            <a:avLst/>
          </a:prstGeom>
        </p:spPr>
      </p:pic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81484" y="35814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632" y="81278"/>
            <a:ext cx="89154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Evolution of the RHIC 1008 Interaction region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2860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30480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222441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52190" y="5586100"/>
            <a:ext cx="3199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2017→2023, </a:t>
            </a:r>
            <a:r>
              <a:rPr lang="en-US" dirty="0">
                <a:solidFill>
                  <a:schemeClr val="accent1"/>
                </a:solidFill>
              </a:rPr>
              <a:t>CD-1/3A Approved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62600" y="5586100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&gt;2025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89663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80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PHENIX experiment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95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867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52400" y="1981200"/>
            <a:ext cx="2819400" cy="175564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16y+ operation</a:t>
            </a:r>
          </a:p>
          <a:p>
            <a:r>
              <a:rPr lang="en-US" dirty="0"/>
              <a:t>Broad spectrum of physics 180+ physics papers with 25k citations</a:t>
            </a:r>
          </a:p>
          <a:p>
            <a:r>
              <a:rPr lang="en-US" dirty="0">
                <a:solidFill>
                  <a:schemeClr val="accent1"/>
                </a:solidFill>
              </a:rPr>
              <a:t>1.4-M channel streaming </a:t>
            </a: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2819400" y="1981200"/>
            <a:ext cx="3003754" cy="1675044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Comprehensive central upgrade base</a:t>
            </a: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previous BaBar magnet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lang="en-US" sz="2700" dirty="0" err="1"/>
              <a:t>ich</a:t>
            </a:r>
            <a:r>
              <a:rPr lang="en-US" sz="2700" dirty="0"/>
              <a:t> jet and HF physics program </a:t>
            </a:r>
            <a:br>
              <a:rPr lang="en-US" sz="2700" dirty="0"/>
            </a:br>
            <a:r>
              <a:rPr lang="en-US" sz="2700" dirty="0"/>
              <a:t>→ </a:t>
            </a:r>
            <a:r>
              <a:rPr lang="en-US" sz="2700" dirty="0">
                <a:solidFill>
                  <a:schemeClr val="accent1"/>
                </a:solidFill>
              </a:rPr>
              <a:t>Microscopic nature of QGP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</a:endParaRPr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5867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5867400" y="1981200"/>
            <a:ext cx="2971800" cy="1670648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 of PHENIX</a:t>
            </a:r>
            <a:r>
              <a:rPr kumimoji="0" lang="en-US" sz="27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upgrade leads to a capable EIC detector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lang="en-US" sz="2700" noProof="0" dirty="0"/>
              <a:t>Large coverage of tracking, calorimetry and PID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>
                <a:solidFill>
                  <a:schemeClr val="accent1"/>
                </a:solidFill>
              </a:rPr>
              <a:t>Full streaming DAQ based on sPHENIX</a:t>
            </a:r>
          </a:p>
        </p:txBody>
      </p:sp>
      <p:sp>
        <p:nvSpPr>
          <p:cNvPr id="33" name="Right Arrow 32"/>
          <p:cNvSpPr/>
          <p:nvPr/>
        </p:nvSpPr>
        <p:spPr>
          <a:xfrm>
            <a:off x="228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RHIC</a:t>
            </a:r>
            <a:r>
              <a:rPr lang="en-US" dirty="0">
                <a:solidFill>
                  <a:schemeClr val="tx1"/>
                </a:solidFill>
              </a:rPr>
              <a:t>: A+A, spin-polarized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spin-polarized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5943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EIC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867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948484" y="5097204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arXiv:1501.06197 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 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994494" y="5117068"/>
            <a:ext cx="3249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arXiv:1402.1209 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</a:t>
            </a:r>
            <a:b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Update: sPH-cQCD-2018-001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pic>
        <p:nvPicPr>
          <p:cNvPr id="39" name="Picture 2" descr="https://www.sphenix.bnl.gov/web/system/files/u7/sphenix-logo-white-bg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64" y="1255579"/>
            <a:ext cx="1438881" cy="753774"/>
          </a:xfrm>
          <a:prstGeom prst="rect">
            <a:avLst/>
          </a:prstGeom>
          <a:noFill/>
          <a:effectLst>
            <a:glow rad="63500">
              <a:schemeClr val="bg1">
                <a:alpha val="4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373806"/>
      </p:ext>
    </p:extLst>
  </p:cSld>
  <p:clrMapOvr>
    <a:masterClrMapping/>
  </p:clrMapOvr>
  <p:transition>
    <p:strips dir="r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Jin Huang &lt;jihuang@bnl.gov&gt;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76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PHENIX/FVTX Streaming FEE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1082382" y="5013544"/>
            <a:ext cx="2422818" cy="517801"/>
            <a:chOff x="990600" y="4191000"/>
            <a:chExt cx="2422818" cy="517801"/>
          </a:xfrm>
        </p:grpSpPr>
        <p:sp>
          <p:nvSpPr>
            <p:cNvPr id="96" name="Right Arrow 155"/>
            <p:cNvSpPr>
              <a:spLocks noChangeArrowheads="1"/>
            </p:cNvSpPr>
            <p:nvPr/>
          </p:nvSpPr>
          <p:spPr bwMode="auto">
            <a:xfrm rot="10800000">
              <a:off x="2667000" y="4191000"/>
              <a:ext cx="746418" cy="517801"/>
            </a:xfrm>
            <a:prstGeom prst="rightArrow">
              <a:avLst>
                <a:gd name="adj1" fmla="val 50000"/>
                <a:gd name="adj2" fmla="val 50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defTabSz="3556000"/>
              <a:endParaRPr lang="en-US"/>
            </a:p>
          </p:txBody>
        </p:sp>
        <p:sp>
          <p:nvSpPr>
            <p:cNvPr id="99" name="流程图: 可选过程 98"/>
            <p:cNvSpPr/>
            <p:nvPr/>
          </p:nvSpPr>
          <p:spPr>
            <a:xfrm>
              <a:off x="990600" y="4245589"/>
              <a:ext cx="1665382" cy="408623"/>
            </a:xfrm>
            <a:prstGeom prst="flowChartAlternate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>
                  <a:latin typeface="Arial" charset="0"/>
                </a:rPr>
                <a:t>Online display</a:t>
              </a:r>
              <a:endParaRPr lang="en-US" dirty="0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273402" y="4191000"/>
            <a:ext cx="3231798" cy="715089"/>
            <a:chOff x="181620" y="4572000"/>
            <a:chExt cx="3231798" cy="715089"/>
          </a:xfrm>
        </p:grpSpPr>
        <p:sp>
          <p:nvSpPr>
            <p:cNvPr id="97" name="Right Arrow 155"/>
            <p:cNvSpPr>
              <a:spLocks noChangeArrowheads="1"/>
            </p:cNvSpPr>
            <p:nvPr/>
          </p:nvSpPr>
          <p:spPr bwMode="auto">
            <a:xfrm rot="10800000">
              <a:off x="2667000" y="4670644"/>
              <a:ext cx="746418" cy="517801"/>
            </a:xfrm>
            <a:prstGeom prst="rightArrow">
              <a:avLst>
                <a:gd name="adj1" fmla="val 50000"/>
                <a:gd name="adj2" fmla="val 50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defTabSz="3556000"/>
              <a:endParaRPr lang="en-US"/>
            </a:p>
          </p:txBody>
        </p:sp>
        <p:sp>
          <p:nvSpPr>
            <p:cNvPr id="100" name="流程图: 可选过程 99"/>
            <p:cNvSpPr/>
            <p:nvPr/>
          </p:nvSpPr>
          <p:spPr>
            <a:xfrm>
              <a:off x="181620" y="4572000"/>
              <a:ext cx="2475850" cy="715089"/>
            </a:xfrm>
            <a:prstGeom prst="flowChartAlternate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r"/>
              <a:r>
                <a:rPr lang="en-US" dirty="0">
                  <a:latin typeface="Arial" charset="0"/>
                </a:rPr>
                <a:t>PHENIX event builder</a:t>
              </a:r>
            </a:p>
            <a:p>
              <a:pPr algn="r"/>
              <a:r>
                <a:rPr lang="en-US" dirty="0">
                  <a:latin typeface="Arial" charset="0"/>
                </a:rPr>
                <a:t>/ Data storage</a:t>
              </a:r>
              <a:endParaRPr lang="en-US" dirty="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777582" y="5638800"/>
            <a:ext cx="2727618" cy="715089"/>
            <a:chOff x="685800" y="5638800"/>
            <a:chExt cx="2727618" cy="715089"/>
          </a:xfrm>
        </p:grpSpPr>
        <p:sp>
          <p:nvSpPr>
            <p:cNvPr id="98" name="Right Arrow 155"/>
            <p:cNvSpPr>
              <a:spLocks noChangeArrowheads="1"/>
            </p:cNvSpPr>
            <p:nvPr/>
          </p:nvSpPr>
          <p:spPr bwMode="auto">
            <a:xfrm rot="10800000">
              <a:off x="2667000" y="5737444"/>
              <a:ext cx="746418" cy="517801"/>
            </a:xfrm>
            <a:prstGeom prst="rightArrow">
              <a:avLst>
                <a:gd name="adj1" fmla="val 50000"/>
                <a:gd name="adj2" fmla="val 50000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defTabSz="3556000"/>
              <a:endParaRPr lang="en-US"/>
            </a:p>
          </p:txBody>
        </p:sp>
        <p:sp>
          <p:nvSpPr>
            <p:cNvPr id="101" name="流程图: 可选过程 100"/>
            <p:cNvSpPr/>
            <p:nvPr/>
          </p:nvSpPr>
          <p:spPr>
            <a:xfrm>
              <a:off x="685800" y="5638800"/>
              <a:ext cx="1945104" cy="715089"/>
            </a:xfrm>
            <a:prstGeom prst="flowChartAlternateProcess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dirty="0">
                  <a:latin typeface="Arial" charset="0"/>
                </a:rPr>
                <a:t>Standalone data</a:t>
              </a:r>
            </a:p>
            <a:p>
              <a:r>
                <a:rPr lang="en-US" dirty="0">
                  <a:latin typeface="Arial" charset="0"/>
                </a:rPr>
                <a:t>(calibration, etc.)</a:t>
              </a:r>
              <a:endParaRPr lang="en-US" dirty="0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52400" y="838200"/>
            <a:ext cx="3286905" cy="3048000"/>
            <a:chOff x="152400" y="838200"/>
            <a:chExt cx="3286905" cy="3048000"/>
          </a:xfrm>
        </p:grpSpPr>
        <p:grpSp>
          <p:nvGrpSpPr>
            <p:cNvPr id="36" name="组合 35"/>
            <p:cNvGrpSpPr/>
            <p:nvPr/>
          </p:nvGrpSpPr>
          <p:grpSpPr>
            <a:xfrm>
              <a:off x="152400" y="1295400"/>
              <a:ext cx="2136111" cy="2590800"/>
              <a:chOff x="152400" y="1295400"/>
              <a:chExt cx="2136111" cy="2590800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1371600" y="1295400"/>
                <a:ext cx="916911" cy="2590800"/>
                <a:chOff x="1447802" y="1538671"/>
                <a:chExt cx="916911" cy="2590800"/>
              </a:xfrm>
            </p:grpSpPr>
            <p:pic>
              <p:nvPicPr>
                <p:cNvPr id="83" name="Picture 23" descr="FirstAssembledWedgealowRes.jpg"/>
                <p:cNvPicPr>
                  <a:picLocks noChangeAspect="1"/>
                </p:cNvPicPr>
                <p:nvPr/>
              </p:nvPicPr>
              <p:blipFill>
                <a:blip r:embed="rId3" cstate="print"/>
                <a:srcRect l="2140" t="36517" b="31461"/>
                <a:stretch>
                  <a:fillRect/>
                </a:stretch>
              </p:blipFill>
              <p:spPr bwMode="auto">
                <a:xfrm rot="16200000">
                  <a:off x="610858" y="2375615"/>
                  <a:ext cx="2590800" cy="916911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73" name="Explosion 1 152"/>
                <p:cNvSpPr>
                  <a:spLocks noChangeArrowheads="1"/>
                </p:cNvSpPr>
                <p:nvPr/>
              </p:nvSpPr>
              <p:spPr bwMode="auto">
                <a:xfrm>
                  <a:off x="1752600" y="2895600"/>
                  <a:ext cx="414676" cy="287667"/>
                </a:xfrm>
                <a:prstGeom prst="irregularSeal1">
                  <a:avLst/>
                </a:prstGeom>
                <a:ln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 defTabSz="3556000"/>
                  <a:endParaRPr lang="en-US"/>
                </a:p>
              </p:txBody>
            </p:sp>
          </p:grpSp>
          <p:sp>
            <p:nvSpPr>
              <p:cNvPr id="85" name="Text Box 13"/>
              <p:cNvSpPr txBox="1">
                <a:spLocks noChangeArrowheads="1"/>
              </p:cNvSpPr>
              <p:nvPr/>
            </p:nvSpPr>
            <p:spPr bwMode="auto">
              <a:xfrm>
                <a:off x="228600" y="2133600"/>
                <a:ext cx="1130075" cy="340519"/>
              </a:xfrm>
              <a:prstGeom prst="wedgeRoundRectCallout">
                <a:avLst>
                  <a:gd name="adj1" fmla="val 70475"/>
                  <a:gd name="adj2" fmla="val 24676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rial" charset="0"/>
                  </a:rPr>
                  <a:t>FPHX Chip</a:t>
                </a:r>
              </a:p>
            </p:txBody>
          </p:sp>
          <p:sp>
            <p:nvSpPr>
              <p:cNvPr id="31" name="Text Box 13"/>
              <p:cNvSpPr txBox="1">
                <a:spLocks noChangeArrowheads="1"/>
              </p:cNvSpPr>
              <p:nvPr/>
            </p:nvSpPr>
            <p:spPr bwMode="auto">
              <a:xfrm>
                <a:off x="533400" y="3048000"/>
                <a:ext cx="838199" cy="340519"/>
              </a:xfrm>
              <a:prstGeom prst="wedgeRoundRectCallout">
                <a:avLst>
                  <a:gd name="adj1" fmla="val 111297"/>
                  <a:gd name="adj2" fmla="val -49231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rial" charset="0"/>
                  </a:rPr>
                  <a:t>Sensor</a:t>
                </a:r>
              </a:p>
            </p:txBody>
          </p:sp>
          <p:sp>
            <p:nvSpPr>
              <p:cNvPr id="33" name="Text Box 13"/>
              <p:cNvSpPr txBox="1">
                <a:spLocks noChangeArrowheads="1"/>
              </p:cNvSpPr>
              <p:nvPr/>
            </p:nvSpPr>
            <p:spPr bwMode="auto">
              <a:xfrm>
                <a:off x="838200" y="1676400"/>
                <a:ext cx="533400" cy="340519"/>
              </a:xfrm>
              <a:prstGeom prst="wedgeRoundRectCallout">
                <a:avLst>
                  <a:gd name="adj1" fmla="val 166915"/>
                  <a:gd name="adj2" fmla="val -44304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rial" charset="0"/>
                  </a:rPr>
                  <a:t>HDI</a:t>
                </a:r>
                <a:endParaRPr lang="en-US" sz="1400" dirty="0"/>
              </a:p>
            </p:txBody>
          </p:sp>
          <p:sp>
            <p:nvSpPr>
              <p:cNvPr id="34" name="Text Box 13"/>
              <p:cNvSpPr txBox="1">
                <a:spLocks noChangeArrowheads="1"/>
              </p:cNvSpPr>
              <p:nvPr/>
            </p:nvSpPr>
            <p:spPr bwMode="auto">
              <a:xfrm>
                <a:off x="152400" y="2590800"/>
                <a:ext cx="1219200" cy="340519"/>
              </a:xfrm>
              <a:prstGeom prst="wedgeRoundRectCallout">
                <a:avLst>
                  <a:gd name="adj1" fmla="val 82085"/>
                  <a:gd name="adj2" fmla="val 4968"/>
                  <a:gd name="adj3" fmla="val 16667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Arial" charset="0"/>
                  </a:rPr>
                  <a:t>Ionizing  Hit</a:t>
                </a:r>
                <a:endParaRPr lang="en-US" sz="1400" dirty="0"/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266577" y="838200"/>
              <a:ext cx="317272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n w="635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384 Wedges</a:t>
              </a:r>
            </a:p>
            <a:p>
              <a:pPr algn="ctr"/>
              <a:r>
                <a:rPr lang="en-US" dirty="0">
                  <a:ln w="6350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1.4M channel 3-bit flash ADC</a:t>
              </a:r>
              <a:endParaRPr lang="en-US" dirty="0">
                <a:ln w="635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3124200" y="1524000"/>
            <a:ext cx="2889047" cy="2126778"/>
            <a:chOff x="3124200" y="1524000"/>
            <a:chExt cx="2889047" cy="2126778"/>
          </a:xfrm>
        </p:grpSpPr>
        <p:pic>
          <p:nvPicPr>
            <p:cNvPr id="66" name="Picture 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124200" y="1524000"/>
              <a:ext cx="2835704" cy="212677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38" name="矩形 37"/>
            <p:cNvSpPr/>
            <p:nvPr/>
          </p:nvSpPr>
          <p:spPr>
            <a:xfrm>
              <a:off x="3276600" y="3276600"/>
              <a:ext cx="27366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4">
                        <a:lumMod val="50000"/>
                        <a:alpha val="6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24 Readout cards (ROC)</a:t>
              </a:r>
              <a:endParaRPr lang="en-US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lumMod val="50000"/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5943600" y="685800"/>
            <a:ext cx="750332" cy="3276600"/>
            <a:chOff x="5943600" y="685800"/>
            <a:chExt cx="750332" cy="3276600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6324600" y="762000"/>
              <a:ext cx="0" cy="3200400"/>
            </a:xfrm>
            <a:prstGeom prst="line">
              <a:avLst/>
            </a:prstGeom>
            <a:ln w="104775" cmpd="tri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矩形 40"/>
            <p:cNvSpPr/>
            <p:nvPr/>
          </p:nvSpPr>
          <p:spPr>
            <a:xfrm rot="16200000">
              <a:off x="5920517" y="785083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IR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 rot="16200000">
              <a:off x="5827028" y="1183372"/>
              <a:ext cx="13644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DAQ Room</a:t>
              </a:r>
              <a:endParaRPr lang="en-US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845395" y="1627575"/>
            <a:ext cx="1600200" cy="2537331"/>
            <a:chOff x="6705600" y="1219200"/>
            <a:chExt cx="1600200" cy="2537331"/>
          </a:xfrm>
        </p:grpSpPr>
        <p:pic>
          <p:nvPicPr>
            <p:cNvPr id="69" name="Picture 13"/>
            <p:cNvPicPr>
              <a:picLocks noChangeAspect="1"/>
            </p:cNvPicPr>
            <p:nvPr/>
          </p:nvPicPr>
          <p:blipFill>
            <a:blip r:embed="rId5" cstate="print"/>
            <a:srcRect l="17157" r="16989"/>
            <a:stretch>
              <a:fillRect/>
            </a:stretch>
          </p:blipFill>
          <p:spPr bwMode="auto">
            <a:xfrm>
              <a:off x="6705600" y="1219200"/>
              <a:ext cx="1600200" cy="253733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3" name="矩形 42"/>
            <p:cNvSpPr/>
            <p:nvPr/>
          </p:nvSpPr>
          <p:spPr>
            <a:xfrm>
              <a:off x="7313221" y="3352800"/>
              <a:ext cx="9925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48 FEM</a:t>
              </a:r>
              <a:endParaRPr lang="en-US" dirty="0">
                <a:ln w="9525" cmpd="sng">
                  <a:solidFill>
                    <a:srgbClr val="FFFFFF"/>
                  </a:solidFill>
                  <a:prstDash val="solid"/>
                </a:ln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400800" y="4648200"/>
            <a:ext cx="2362200" cy="1447800"/>
            <a:chOff x="6400800" y="4648200"/>
            <a:chExt cx="2362200" cy="1447800"/>
          </a:xfrm>
        </p:grpSpPr>
        <p:pic>
          <p:nvPicPr>
            <p:cNvPr id="1026" name="Picture 2" descr="E:\Pictures\_PHENIX\FVTX_Installation\FVTX-DCMs.JPG"/>
            <p:cNvPicPr>
              <a:picLocks noChangeAspect="1" noChangeArrowheads="1"/>
            </p:cNvPicPr>
            <p:nvPr/>
          </p:nvPicPr>
          <p:blipFill>
            <a:blip r:embed="rId6" cstate="print"/>
            <a:srcRect r="-1087" b="17391"/>
            <a:stretch>
              <a:fillRect/>
            </a:stretch>
          </p:blipFill>
          <p:spPr bwMode="auto">
            <a:xfrm>
              <a:off x="6400800" y="4648200"/>
              <a:ext cx="2362200" cy="14478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4" name="矩形 43"/>
            <p:cNvSpPr/>
            <p:nvPr/>
          </p:nvSpPr>
          <p:spPr>
            <a:xfrm>
              <a:off x="7591628" y="5638800"/>
              <a:ext cx="1095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6 DCM II</a:t>
              </a:r>
              <a:endParaRPr lang="en-US" baseline="-25000" dirty="0">
                <a:ln w="9525" cmpd="sng">
                  <a:solidFill>
                    <a:srgbClr val="FFFFFF"/>
                  </a:solidFill>
                  <a:prstDash val="solid"/>
                </a:ln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581400" y="4038600"/>
            <a:ext cx="2180752" cy="2565696"/>
            <a:chOff x="3581400" y="4038600"/>
            <a:chExt cx="2180752" cy="2565696"/>
          </a:xfrm>
        </p:grpSpPr>
        <p:pic>
          <p:nvPicPr>
            <p:cNvPr id="1028" name="Picture 4" descr="E:\Pictures\_PHENIX\FVTX_Installation\FVTX_SEB_Front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 rot="5400000">
              <a:off x="3260688" y="4359312"/>
              <a:ext cx="2565696" cy="19242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5" name="矩形 44"/>
            <p:cNvSpPr/>
            <p:nvPr/>
          </p:nvSpPr>
          <p:spPr>
            <a:xfrm>
              <a:off x="3807771" y="5915668"/>
              <a:ext cx="195438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5x PCIe cards on</a:t>
              </a:r>
            </a:p>
            <a:p>
              <a:r>
                <a:rPr lang="en-US" dirty="0">
                  <a:ln w="952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charset="0"/>
                </a:rPr>
                <a:t>5 SEB Servers</a:t>
              </a:r>
              <a:endParaRPr lang="en-US" dirty="0">
                <a:ln w="9525" cmpd="sng">
                  <a:solidFill>
                    <a:srgbClr val="FFFFFF"/>
                  </a:solidFill>
                  <a:prstDash val="solid"/>
                </a:ln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5943600" y="2209800"/>
            <a:ext cx="861036" cy="609600"/>
            <a:chOff x="5943600" y="2209800"/>
            <a:chExt cx="861036" cy="609600"/>
          </a:xfrm>
        </p:grpSpPr>
        <p:sp>
          <p:nvSpPr>
            <p:cNvPr id="51" name="左右箭头 50"/>
            <p:cNvSpPr/>
            <p:nvPr/>
          </p:nvSpPr>
          <p:spPr>
            <a:xfrm>
              <a:off x="5943600" y="2209800"/>
              <a:ext cx="838200" cy="609600"/>
            </a:xfrm>
            <a:prstGeom prst="leftRightArrow">
              <a:avLst>
                <a:gd name="adj1" fmla="val 50000"/>
                <a:gd name="adj2" fmla="val 36239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5946709" y="2286000"/>
              <a:ext cx="8579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rial" charset="0"/>
                </a:rPr>
                <a:t>768 fibers</a:t>
              </a:r>
            </a:p>
            <a:p>
              <a:pPr algn="ctr"/>
              <a:r>
                <a:rPr lang="en-US" sz="1200" dirty="0"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Arial" charset="0"/>
                </a:rPr>
                <a:t>1.9 Tb/s</a:t>
              </a:r>
              <a:endParaRPr lang="en-US" sz="1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2260053" y="2209800"/>
            <a:ext cx="864147" cy="609600"/>
            <a:chOff x="2260053" y="2209800"/>
            <a:chExt cx="864147" cy="609600"/>
          </a:xfrm>
        </p:grpSpPr>
        <p:sp>
          <p:nvSpPr>
            <p:cNvPr id="50" name="左右箭头 49"/>
            <p:cNvSpPr/>
            <p:nvPr/>
          </p:nvSpPr>
          <p:spPr>
            <a:xfrm>
              <a:off x="2286000" y="2209800"/>
              <a:ext cx="838200" cy="609600"/>
            </a:xfrm>
            <a:prstGeom prst="leftRightArrow">
              <a:avLst>
                <a:gd name="adj1" fmla="val 50000"/>
                <a:gd name="adj2" fmla="val 36239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2260053" y="2286000"/>
              <a:ext cx="8641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charset="0"/>
                </a:rPr>
                <a:t>17k LVDS</a:t>
              </a:r>
            </a:p>
            <a:p>
              <a:pPr algn="ctr"/>
              <a:r>
                <a:rPr lang="en-US" sz="12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charset="0"/>
                </a:rPr>
                <a:t>3.2 Tb/s</a:t>
              </a:r>
              <a:endParaRPr lang="en-US" sz="1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486400" y="5029200"/>
            <a:ext cx="898818" cy="733663"/>
            <a:chOff x="5486400" y="5029200"/>
            <a:chExt cx="898818" cy="733663"/>
          </a:xfrm>
        </p:grpSpPr>
        <p:sp>
          <p:nvSpPr>
            <p:cNvPr id="76" name="Right Arrow 155"/>
            <p:cNvSpPr>
              <a:spLocks noChangeArrowheads="1"/>
            </p:cNvSpPr>
            <p:nvPr/>
          </p:nvSpPr>
          <p:spPr bwMode="auto">
            <a:xfrm rot="10800000">
              <a:off x="5486400" y="5029200"/>
              <a:ext cx="898818" cy="733663"/>
            </a:xfrm>
            <a:prstGeom prst="leftRightArrow">
              <a:avLst>
                <a:gd name="adj1" fmla="val 40852"/>
                <a:gd name="adj2" fmla="val 35135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defTabSz="3556000"/>
              <a:endParaRPr 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5553235" y="5254823"/>
              <a:ext cx="7713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charset="0"/>
                </a:rPr>
                <a:t>8 fibers</a:t>
              </a:r>
            </a:p>
          </p:txBody>
        </p:sp>
      </p:grpSp>
      <p:sp>
        <p:nvSpPr>
          <p:cNvPr id="64" name="矩形 63"/>
          <p:cNvSpPr/>
          <p:nvPr/>
        </p:nvSpPr>
        <p:spPr>
          <a:xfrm>
            <a:off x="5823860" y="6324600"/>
            <a:ext cx="33201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Data cable/bandwidth shown on this slide only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8" name="直接连接符 67"/>
          <p:cNvCxnSpPr/>
          <p:nvPr/>
        </p:nvCxnSpPr>
        <p:spPr>
          <a:xfrm>
            <a:off x="0" y="3962400"/>
            <a:ext cx="6324600" cy="0"/>
          </a:xfrm>
          <a:prstGeom prst="line">
            <a:avLst/>
          </a:prstGeom>
          <a:ln w="104775" cmpd="tri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Arrow 1"/>
          <p:cNvSpPr/>
          <p:nvPr/>
        </p:nvSpPr>
        <p:spPr>
          <a:xfrm>
            <a:off x="2290780" y="3440051"/>
            <a:ext cx="4403152" cy="5979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Flash ADC &amp; free streaming</a:t>
            </a:r>
          </a:p>
        </p:txBody>
      </p:sp>
      <p:sp>
        <p:nvSpPr>
          <p:cNvPr id="70" name="Right Arrow 69"/>
          <p:cNvSpPr/>
          <p:nvPr/>
        </p:nvSpPr>
        <p:spPr>
          <a:xfrm rot="5400000">
            <a:off x="7403523" y="4441488"/>
            <a:ext cx="1608613" cy="103414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Triggered data</a:t>
            </a:r>
            <a:br>
              <a:rPr lang="en-US" sz="1400" dirty="0"/>
            </a:br>
            <a:r>
              <a:rPr lang="en-US" sz="1400" dirty="0"/>
              <a:t> to disks</a:t>
            </a:r>
          </a:p>
        </p:txBody>
      </p:sp>
      <p:sp>
        <p:nvSpPr>
          <p:cNvPr id="72" name="Right Arrow 69">
            <a:extLst>
              <a:ext uri="{FF2B5EF4-FFF2-40B4-BE49-F238E27FC236}">
                <a16:creationId xmlns:a16="http://schemas.microsoft.com/office/drawing/2014/main" id="{AD41AA3E-FD82-467B-8629-24B781E4E5E2}"/>
              </a:ext>
            </a:extLst>
          </p:cNvPr>
          <p:cNvSpPr/>
          <p:nvPr/>
        </p:nvSpPr>
        <p:spPr>
          <a:xfrm rot="16200000">
            <a:off x="7393566" y="1224152"/>
            <a:ext cx="369332" cy="46706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812056-C05D-48DD-BEE7-0CD0D31490A4}"/>
              </a:ext>
            </a:extLst>
          </p:cNvPr>
          <p:cNvSpPr/>
          <p:nvPr/>
        </p:nvSpPr>
        <p:spPr>
          <a:xfrm>
            <a:off x="6635231" y="137401"/>
            <a:ext cx="2362200" cy="1143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Streaming data processing on FPGA for b-by-b luminosity &amp; Transverse SSA (A</a:t>
            </a:r>
            <a:r>
              <a:rPr lang="en-US" baseline="-25000" dirty="0"/>
              <a:t>N</a:t>
            </a:r>
            <a:r>
              <a:rPr lang="en-US" dirty="0"/>
              <a:t>)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936591990"/>
      </p:ext>
    </p:extLst>
  </p:cSld>
  <p:clrMapOvr>
    <a:masterClrMapping/>
  </p:clrMapOvr>
  <p:transition>
    <p:strips dir="r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3BABA1-7761-4BCC-9CFF-6C86439F8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81329"/>
            <a:ext cx="8305800" cy="126187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PHENIX validate data and perform majority calibration in near-real-time via online system using a subset of raw data prior to disk write</a:t>
            </a:r>
          </a:p>
          <a:p>
            <a:r>
              <a:rPr lang="en-US" dirty="0"/>
              <a:t>PHENIX has enough CPU to final process all data in real-time, but the limitation is usually special data need and manpower for calibration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A6729-0BB3-4FE0-AB43-B66491680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0345E-A49F-4CC9-8FB9-E297982E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7F633-A70C-4414-A4DA-DAC7AAC0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7D8847-3EE8-41A8-9B83-0DA947B50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PHENIX Data validation &amp; data processing in near-real-time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F9816C7-E8D7-49ED-BE12-23E4F36971B9}"/>
              </a:ext>
            </a:extLst>
          </p:cNvPr>
          <p:cNvGrpSpPr/>
          <p:nvPr/>
        </p:nvGrpSpPr>
        <p:grpSpPr>
          <a:xfrm>
            <a:off x="130968" y="3106726"/>
            <a:ext cx="3009485" cy="3462369"/>
            <a:chOff x="30900" y="749129"/>
            <a:chExt cx="3009485" cy="3462369"/>
          </a:xfrm>
        </p:grpSpPr>
        <p:pic>
          <p:nvPicPr>
            <p:cNvPr id="8" name="Picture 7" descr="massC_0_5.jpg">
              <a:extLst>
                <a:ext uri="{FF2B5EF4-FFF2-40B4-BE49-F238E27FC236}">
                  <a16:creationId xmlns:a16="http://schemas.microsoft.com/office/drawing/2014/main" id="{D90C1BD8-DA06-469D-8136-A529CE12E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00" y="749129"/>
              <a:ext cx="3009485" cy="3462369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2695EA-3159-4D34-BAAB-EA3DDB08448A}"/>
                </a:ext>
              </a:extLst>
            </p:cNvPr>
            <p:cNvSpPr/>
            <p:nvPr/>
          </p:nvSpPr>
          <p:spPr>
            <a:xfrm>
              <a:off x="373448" y="2508132"/>
              <a:ext cx="1309050" cy="1270818"/>
            </a:xfrm>
            <a:prstGeom prst="ellipse">
              <a:avLst/>
            </a:prstGeom>
            <a:solidFill>
              <a:srgbClr val="FFD729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F68437C-F1DF-4197-9D56-F4511ED39773}"/>
                </a:ext>
              </a:extLst>
            </p:cNvPr>
            <p:cNvSpPr/>
            <p:nvPr/>
          </p:nvSpPr>
          <p:spPr>
            <a:xfrm>
              <a:off x="889521" y="2976449"/>
              <a:ext cx="277350" cy="301447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036B22-06F4-4F36-A908-E990BED768AA}"/>
                </a:ext>
              </a:extLst>
            </p:cNvPr>
            <p:cNvSpPr txBox="1"/>
            <p:nvPr/>
          </p:nvSpPr>
          <p:spPr>
            <a:xfrm>
              <a:off x="820210" y="3409617"/>
              <a:ext cx="2065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– 5% Most Central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0C75EA-BE87-4719-90E7-5D49433D914F}"/>
              </a:ext>
            </a:extLst>
          </p:cNvPr>
          <p:cNvGrpSpPr/>
          <p:nvPr/>
        </p:nvGrpSpPr>
        <p:grpSpPr>
          <a:xfrm>
            <a:off x="3095039" y="3106727"/>
            <a:ext cx="3009485" cy="3462368"/>
            <a:chOff x="2994971" y="749130"/>
            <a:chExt cx="3009485" cy="3462368"/>
          </a:xfrm>
        </p:grpSpPr>
        <p:pic>
          <p:nvPicPr>
            <p:cNvPr id="13" name="Picture 12" descr="massC_0_10.jpg">
              <a:extLst>
                <a:ext uri="{FF2B5EF4-FFF2-40B4-BE49-F238E27FC236}">
                  <a16:creationId xmlns:a16="http://schemas.microsoft.com/office/drawing/2014/main" id="{21DFB2CA-E245-42D4-9DD3-17DA4B941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94971" y="749130"/>
              <a:ext cx="3009485" cy="3462368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8042704-B7B0-4DFA-B4FE-21EC11E8FC96}"/>
                </a:ext>
              </a:extLst>
            </p:cNvPr>
            <p:cNvSpPr/>
            <p:nvPr/>
          </p:nvSpPr>
          <p:spPr>
            <a:xfrm>
              <a:off x="3343320" y="2590800"/>
              <a:ext cx="1309050" cy="1270818"/>
            </a:xfrm>
            <a:prstGeom prst="ellipse">
              <a:avLst/>
            </a:prstGeom>
            <a:solidFill>
              <a:srgbClr val="FFD729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8533CC5-0DAF-46CF-8750-AB83436BBD19}"/>
                </a:ext>
              </a:extLst>
            </p:cNvPr>
            <p:cNvSpPr/>
            <p:nvPr/>
          </p:nvSpPr>
          <p:spPr>
            <a:xfrm>
              <a:off x="3744369" y="2944999"/>
              <a:ext cx="497785" cy="52059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B1AB1D-198B-40D7-A35A-788A4A5273BF}"/>
                </a:ext>
              </a:extLst>
            </p:cNvPr>
            <p:cNvSpPr txBox="1"/>
            <p:nvPr/>
          </p:nvSpPr>
          <p:spPr>
            <a:xfrm>
              <a:off x="3681459" y="3396302"/>
              <a:ext cx="2182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– 10% Most Central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0086AC8-8081-4AA4-8B9B-4313755FEB77}"/>
              </a:ext>
            </a:extLst>
          </p:cNvPr>
          <p:cNvGrpSpPr/>
          <p:nvPr/>
        </p:nvGrpSpPr>
        <p:grpSpPr>
          <a:xfrm>
            <a:off x="6064093" y="3106727"/>
            <a:ext cx="3009484" cy="3462368"/>
            <a:chOff x="5981732" y="749130"/>
            <a:chExt cx="3009484" cy="3462368"/>
          </a:xfrm>
        </p:grpSpPr>
        <p:pic>
          <p:nvPicPr>
            <p:cNvPr id="18" name="Picture 17" descr="massC_0_20.jpg">
              <a:extLst>
                <a:ext uri="{FF2B5EF4-FFF2-40B4-BE49-F238E27FC236}">
                  <a16:creationId xmlns:a16="http://schemas.microsoft.com/office/drawing/2014/main" id="{31C6B3E5-C45A-4DEF-B055-3BC0C2021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1732" y="749130"/>
              <a:ext cx="3009484" cy="3462368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82A8F2-A222-44F9-982E-E8269326C3E2}"/>
                </a:ext>
              </a:extLst>
            </p:cNvPr>
            <p:cNvSpPr/>
            <p:nvPr/>
          </p:nvSpPr>
          <p:spPr>
            <a:xfrm>
              <a:off x="6201731" y="2642487"/>
              <a:ext cx="1309050" cy="1270818"/>
            </a:xfrm>
            <a:prstGeom prst="ellipse">
              <a:avLst/>
            </a:prstGeom>
            <a:solidFill>
              <a:srgbClr val="FFD729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7ADB0F7-963A-4EDC-9EFE-AE83F0C8E472}"/>
                </a:ext>
              </a:extLst>
            </p:cNvPr>
            <p:cNvSpPr/>
            <p:nvPr/>
          </p:nvSpPr>
          <p:spPr>
            <a:xfrm>
              <a:off x="6460814" y="2891649"/>
              <a:ext cx="821189" cy="802954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3BB2EB-D349-471A-B07F-F644C5EA089A}"/>
                </a:ext>
              </a:extLst>
            </p:cNvPr>
            <p:cNvSpPr txBox="1"/>
            <p:nvPr/>
          </p:nvSpPr>
          <p:spPr>
            <a:xfrm>
              <a:off x="6698413" y="3429418"/>
              <a:ext cx="2182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 – 20% Most Central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A67AA109-FE1F-4EB4-969A-F786E7BA81FC}"/>
              </a:ext>
            </a:extLst>
          </p:cNvPr>
          <p:cNvSpPr/>
          <p:nvPr/>
        </p:nvSpPr>
        <p:spPr>
          <a:xfrm>
            <a:off x="335023" y="2629699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J/Psi spectrum in </a:t>
            </a:r>
            <a:r>
              <a:rPr lang="en-US" dirty="0" err="1">
                <a:hlinkClick r:id="rId5"/>
              </a:rPr>
              <a:t>Cu+Au</a:t>
            </a:r>
            <a:r>
              <a:rPr lang="en-US" dirty="0">
                <a:hlinkClick r:id="rId5"/>
              </a:rPr>
              <a:t> @ </a:t>
            </a:r>
            <a:r>
              <a:rPr lang="en-US" dirty="0" err="1">
                <a:hlinkClick r:id="rId5"/>
              </a:rPr>
              <a:t>sqrtS</a:t>
            </a:r>
            <a:r>
              <a:rPr lang="en-US" dirty="0">
                <a:hlinkClick r:id="rId5"/>
              </a:rPr>
              <a:t> = 200 GeV via run-time data production &amp; analysis, </a:t>
            </a:r>
            <a:br>
              <a:rPr lang="en-US" dirty="0">
                <a:hlinkClick r:id="rId5"/>
              </a:rPr>
            </a:br>
            <a:r>
              <a:rPr lang="en-US" dirty="0">
                <a:hlinkClick r:id="rId5"/>
              </a:rPr>
              <a:t>Run 12 weekly report : </a:t>
            </a:r>
            <a:r>
              <a:rPr lang="en-US" sz="1100" dirty="0">
                <a:hlinkClick r:id="rId5"/>
              </a:rPr>
              <a:t>https://www.c-ad.bnl.gov/esfd/Scheduling_Physicist/Time_Meetings/2012/tm120619/tm120619.htm</a:t>
            </a:r>
            <a:r>
              <a:rPr lang="en-US" sz="11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83162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93D76D-04DA-475D-B6CD-2398EDCC5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29200"/>
            <a:ext cx="8915400" cy="1269526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2016</a:t>
            </a:r>
            <a:r>
              <a:rPr lang="en-US" sz="1600" dirty="0"/>
              <a:t>: Scientific review and DOE mission need Status (</a:t>
            </a:r>
            <a:r>
              <a:rPr lang="en-US" sz="1600" dirty="0">
                <a:solidFill>
                  <a:schemeClr val="accent1"/>
                </a:solidFill>
              </a:rPr>
              <a:t>CD-0</a:t>
            </a:r>
            <a:r>
              <a:rPr lang="en-US" sz="1600" dirty="0"/>
              <a:t>)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2018</a:t>
            </a:r>
            <a:r>
              <a:rPr lang="en-US" sz="1600" dirty="0"/>
              <a:t>: Cost/schedule review and DOE approval for production start of long lead-time items (</a:t>
            </a:r>
            <a:r>
              <a:rPr lang="en-US" sz="1600" dirty="0">
                <a:solidFill>
                  <a:schemeClr val="accent1"/>
                </a:solidFill>
              </a:rPr>
              <a:t>CD-1/3A</a:t>
            </a:r>
            <a:r>
              <a:rPr lang="en-US" sz="1600" dirty="0"/>
              <a:t>)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2022</a:t>
            </a:r>
            <a:r>
              <a:rPr lang="en-US" sz="1600" dirty="0"/>
              <a:t>: installation in RHIC 1008 Hall; </a:t>
            </a:r>
            <a:r>
              <a:rPr lang="en-US" sz="1600" dirty="0">
                <a:solidFill>
                  <a:schemeClr val="accent1"/>
                </a:solidFill>
              </a:rPr>
              <a:t>2023</a:t>
            </a:r>
            <a:r>
              <a:rPr lang="en-US" sz="1600" dirty="0"/>
              <a:t>: </a:t>
            </a:r>
            <a:r>
              <a:rPr lang="en-US" sz="1600" dirty="0">
                <a:solidFill>
                  <a:schemeClr val="accent1"/>
                </a:solidFill>
              </a:rPr>
              <a:t>First data</a:t>
            </a:r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55EAB3-1F44-424A-84E8-4823E5A79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223D3A-F0E0-44AE-9C69-5A2CED7C1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-76200"/>
            <a:ext cx="9144000" cy="51435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5431064" y="1641301"/>
            <a:ext cx="3887978" cy="3475164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7809825" y="2944786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9220936-72C6-4134-A29D-464749F11DCC}"/>
              </a:ext>
            </a:extLst>
          </p:cNvPr>
          <p:cNvSpPr/>
          <p:nvPr/>
        </p:nvSpPr>
        <p:spPr>
          <a:xfrm>
            <a:off x="768304" y="533400"/>
            <a:ext cx="1212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Outer HCal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828CB4-F002-433C-A294-E461811C60AE}"/>
              </a:ext>
            </a:extLst>
          </p:cNvPr>
          <p:cNvSpPr/>
          <p:nvPr/>
        </p:nvSpPr>
        <p:spPr>
          <a:xfrm>
            <a:off x="784654" y="903024"/>
            <a:ext cx="1196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SC Magnet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C8D488-68BF-4C75-B5C4-5B2012841FAB}"/>
              </a:ext>
            </a:extLst>
          </p:cNvPr>
          <p:cNvSpPr/>
          <p:nvPr/>
        </p:nvSpPr>
        <p:spPr>
          <a:xfrm>
            <a:off x="1200217" y="1642272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EMCal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7C48A5F-5799-493E-A0E2-CFC21C224E72}"/>
              </a:ext>
            </a:extLst>
          </p:cNvPr>
          <p:cNvSpPr/>
          <p:nvPr/>
        </p:nvSpPr>
        <p:spPr>
          <a:xfrm>
            <a:off x="1442270" y="2011896"/>
            <a:ext cx="538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TPC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1CE6B8-04C6-42B0-B1D9-A149FDA22844}"/>
              </a:ext>
            </a:extLst>
          </p:cNvPr>
          <p:cNvSpPr/>
          <p:nvPr/>
        </p:nvSpPr>
        <p:spPr>
          <a:xfrm>
            <a:off x="1362184" y="2381520"/>
            <a:ext cx="619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INTT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122AAE-2A51-463B-819A-7506AA7C4DF3}"/>
              </a:ext>
            </a:extLst>
          </p:cNvPr>
          <p:cNvSpPr/>
          <p:nvPr/>
        </p:nvSpPr>
        <p:spPr>
          <a:xfrm>
            <a:off x="493100" y="3120766"/>
            <a:ext cx="148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15 kHz trigger</a:t>
            </a:r>
          </a:p>
          <a:p>
            <a:r>
              <a:rPr lang="en-US" dirty="0">
                <a:solidFill>
                  <a:sysClr val="windowText" lastClr="000000"/>
                </a:solidFill>
              </a:rPr>
              <a:t>&gt;10 GB/s data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C8FA3D-11A7-4365-A95C-12E9510E99DA}"/>
              </a:ext>
            </a:extLst>
          </p:cNvPr>
          <p:cNvSpPr/>
          <p:nvPr/>
        </p:nvSpPr>
        <p:spPr>
          <a:xfrm>
            <a:off x="1235483" y="2751144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MVTX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12AEA4B-CA6E-4FDD-84E7-CBDA60130103}"/>
              </a:ext>
            </a:extLst>
          </p:cNvPr>
          <p:cNvCxnSpPr/>
          <p:nvPr/>
        </p:nvCxnSpPr>
        <p:spPr>
          <a:xfrm>
            <a:off x="2021500" y="718066"/>
            <a:ext cx="1559900" cy="361092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490FE1-5B02-4099-AB8E-7B215C709D75}"/>
              </a:ext>
            </a:extLst>
          </p:cNvPr>
          <p:cNvCxnSpPr>
            <a:cxnSpLocks/>
          </p:cNvCxnSpPr>
          <p:nvPr/>
        </p:nvCxnSpPr>
        <p:spPr>
          <a:xfrm>
            <a:off x="2021500" y="1087690"/>
            <a:ext cx="1976062" cy="528984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BA7C027-70D5-4F29-9FFA-B85603F8373B}"/>
              </a:ext>
            </a:extLst>
          </p:cNvPr>
          <p:cNvCxnSpPr>
            <a:cxnSpLocks/>
          </p:cNvCxnSpPr>
          <p:nvPr/>
        </p:nvCxnSpPr>
        <p:spPr>
          <a:xfrm>
            <a:off x="2021500" y="1454439"/>
            <a:ext cx="1940900" cy="342785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8D8D1CFA-5B82-46F4-90D1-287461D3F671}"/>
              </a:ext>
            </a:extLst>
          </p:cNvPr>
          <p:cNvSpPr/>
          <p:nvPr/>
        </p:nvSpPr>
        <p:spPr>
          <a:xfrm>
            <a:off x="815496" y="1272648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ysClr val="windowText" lastClr="000000"/>
                </a:solidFill>
              </a:rPr>
              <a:t>Inner HCal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497862A-F472-4255-97A8-9B2C0BDB2666}"/>
              </a:ext>
            </a:extLst>
          </p:cNvPr>
          <p:cNvCxnSpPr>
            <a:cxnSpLocks/>
          </p:cNvCxnSpPr>
          <p:nvPr/>
        </p:nvCxnSpPr>
        <p:spPr>
          <a:xfrm>
            <a:off x="2021500" y="1826938"/>
            <a:ext cx="2093300" cy="156485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7115567-5FA6-4879-8678-7D668A3F6C3A}"/>
              </a:ext>
            </a:extLst>
          </p:cNvPr>
          <p:cNvCxnSpPr>
            <a:cxnSpLocks/>
          </p:cNvCxnSpPr>
          <p:nvPr/>
        </p:nvCxnSpPr>
        <p:spPr>
          <a:xfrm>
            <a:off x="2014778" y="2193687"/>
            <a:ext cx="2404822" cy="168513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0809B35-6914-435C-BA54-99C333E448BA}"/>
              </a:ext>
            </a:extLst>
          </p:cNvPr>
          <p:cNvCxnSpPr>
            <a:cxnSpLocks/>
          </p:cNvCxnSpPr>
          <p:nvPr/>
        </p:nvCxnSpPr>
        <p:spPr>
          <a:xfrm>
            <a:off x="2014778" y="2562690"/>
            <a:ext cx="2709622" cy="104310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671D5A3-B11E-4461-BD1D-E778790DA808}"/>
              </a:ext>
            </a:extLst>
          </p:cNvPr>
          <p:cNvCxnSpPr>
            <a:cxnSpLocks/>
          </p:cNvCxnSpPr>
          <p:nvPr/>
        </p:nvCxnSpPr>
        <p:spPr>
          <a:xfrm flipV="1">
            <a:off x="2014778" y="2731203"/>
            <a:ext cx="2785822" cy="213583"/>
          </a:xfrm>
          <a:prstGeom prst="straightConnector1">
            <a:avLst/>
          </a:prstGeom>
          <a:ln>
            <a:solidFill>
              <a:srgbClr val="292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976E926-4F51-4821-8020-130DE2A9C23B}"/>
              </a:ext>
            </a:extLst>
          </p:cNvPr>
          <p:cNvGrpSpPr/>
          <p:nvPr/>
        </p:nvGrpSpPr>
        <p:grpSpPr>
          <a:xfrm>
            <a:off x="533400" y="4039983"/>
            <a:ext cx="3202128" cy="989217"/>
            <a:chOff x="1436909" y="3954883"/>
            <a:chExt cx="3202128" cy="989217"/>
          </a:xfrm>
        </p:grpSpPr>
        <p:pic>
          <p:nvPicPr>
            <p:cNvPr id="50" name="Picture 2" descr="https://www.sphenix.bnl.gov/web/system/files/u7/sphenix-logo-white-bg.png">
              <a:extLst>
                <a:ext uri="{FF2B5EF4-FFF2-40B4-BE49-F238E27FC236}">
                  <a16:creationId xmlns:a16="http://schemas.microsoft.com/office/drawing/2014/main" id="{DD5CCB03-B835-4384-A7DB-9C38DFDF2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909" y="3954883"/>
              <a:ext cx="1888318" cy="989217"/>
            </a:xfrm>
            <a:prstGeom prst="rect">
              <a:avLst/>
            </a:prstGeom>
            <a:noFill/>
            <a:effectLst>
              <a:glow rad="63500">
                <a:schemeClr val="bg1">
                  <a:alpha val="47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1B5302F-890C-49D3-B915-402B8741C6CB}"/>
                </a:ext>
              </a:extLst>
            </p:cNvPr>
            <p:cNvSpPr/>
            <p:nvPr/>
          </p:nvSpPr>
          <p:spPr>
            <a:xfrm>
              <a:off x="3290591" y="4218660"/>
              <a:ext cx="13484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</a:t>
              </a:r>
            </a:p>
          </p:txBody>
        </p:sp>
      </p:grp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466B861F-7B4D-48A9-9D33-34975358DC8E}"/>
              </a:ext>
            </a:extLst>
          </p:cNvPr>
          <p:cNvSpPr txBox="1">
            <a:spLocks/>
          </p:cNvSpPr>
          <p:nvPr/>
        </p:nvSpPr>
        <p:spPr>
          <a:xfrm>
            <a:off x="2819400" y="5900210"/>
            <a:ext cx="6553200" cy="654082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600" dirty="0">
                <a:solidFill>
                  <a:schemeClr val="accent1"/>
                </a:solidFill>
              </a:rPr>
              <a:t>All tracker front end support streaming readout</a:t>
            </a:r>
            <a:r>
              <a:rPr lang="en-US" sz="1600" dirty="0"/>
              <a:t>. </a:t>
            </a:r>
          </a:p>
          <a:p>
            <a:r>
              <a:rPr lang="en-US" sz="1600" dirty="0"/>
              <a:t>DAQ disk throughput for </a:t>
            </a:r>
            <a:r>
              <a:rPr lang="en-US" sz="1600" dirty="0">
                <a:solidFill>
                  <a:schemeClr val="accent1"/>
                </a:solidFill>
              </a:rPr>
              <a:t>9M particle/s + pile ups (&gt; EIC ~4M particle/s)</a:t>
            </a:r>
          </a:p>
        </p:txBody>
      </p:sp>
    </p:spTree>
    <p:extLst>
      <p:ext uri="{BB962C8B-B14F-4D97-AF65-F5344CB8AC3E}">
        <p14:creationId xmlns:p14="http://schemas.microsoft.com/office/powerpoint/2010/main" val="1512603181"/>
      </p:ext>
    </p:extLst>
  </p:cSld>
  <p:clrMapOvr>
    <a:masterClrMapping/>
  </p:clrMapOvr>
  <p:transition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26853F-4C73-419B-8C5C-DC7E899C2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Collision-related data rate estimation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B89B2B-B91E-4304-9749-DB4807F3D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209748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67C59B-144B-47B9-B312-68BF27F3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55E2CD-05FD-4DFC-A591-7402545A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B36DA-151D-4F88-AD51-7A888F371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36098"/>
      </p:ext>
    </p:extLst>
  </p:cSld>
  <p:clrMapOvr>
    <a:masterClrMapping/>
  </p:clrMapOvr>
  <p:transition>
    <p:strips dir="r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566;p23">
            <a:extLst>
              <a:ext uri="{FF2B5EF4-FFF2-40B4-BE49-F238E27FC236}">
                <a16:creationId xmlns:a16="http://schemas.microsoft.com/office/drawing/2014/main" id="{15011B26-A9CA-494D-B8E8-8B2A0E2D8E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8799" y="5229315"/>
            <a:ext cx="3574597" cy="153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Picture 38" descr="C:\Users\takao\Dropbox\Documents\sphenix_tpc\cd1_review_2018\opa_review_may2018\20180510_095515.jpg">
            <a:extLst>
              <a:ext uri="{FF2B5EF4-FFF2-40B4-BE49-F238E27FC236}">
                <a16:creationId xmlns:a16="http://schemas.microsoft.com/office/drawing/2014/main" id="{918737F1-7511-462C-9F38-F18DF52BC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6039" r="17749" b="6299"/>
          <a:stretch/>
        </p:blipFill>
        <p:spPr bwMode="auto">
          <a:xfrm>
            <a:off x="0" y="5229315"/>
            <a:ext cx="1637357" cy="164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0492" y="945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sPHENIX Time projection chamber (TPC)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idx="1"/>
          </p:nvPr>
        </p:nvSpPr>
        <p:spPr>
          <a:xfrm>
            <a:off x="530492" y="4191000"/>
            <a:ext cx="8384908" cy="939962"/>
          </a:xfrm>
        </p:spPr>
        <p:txBody>
          <a:bodyPr>
            <a:noAutofit/>
          </a:bodyPr>
          <a:lstStyle/>
          <a:p>
            <a:r>
              <a:rPr lang="en-US" sz="1800" dirty="0"/>
              <a:t>Next-gen TPC w/ gateless and continuous readout: </a:t>
            </a:r>
            <a:r>
              <a:rPr lang="el-GR" sz="1800" dirty="0"/>
              <a:t>δ</a:t>
            </a:r>
            <a:r>
              <a:rPr lang="en-US" sz="1800" dirty="0"/>
              <a:t>p/p &lt; 2% for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&lt;10 GeV/c</a:t>
            </a:r>
          </a:p>
          <a:p>
            <a:r>
              <a:rPr lang="en-US" sz="1800" dirty="0"/>
              <a:t>Ne-based gas for fast drift (13us). </a:t>
            </a:r>
            <a:r>
              <a:rPr lang="en-US" sz="1800" dirty="0" err="1"/>
              <a:t>qGEM</a:t>
            </a:r>
            <a:r>
              <a:rPr lang="en-US" sz="1800" dirty="0"/>
              <a:t> amplification and zigzag mini-pads. </a:t>
            </a:r>
          </a:p>
          <a:p>
            <a:r>
              <a:rPr lang="en-US" sz="1800" dirty="0"/>
              <a:t>160k channels 10b flash ADC @ 20MHz with SAMPA ASIC -&gt; 2 Tbps stream rate.  </a:t>
            </a:r>
            <a:endParaRPr lang="en-US" sz="2000" dirty="0"/>
          </a:p>
          <a:p>
            <a:endParaRPr lang="en-US" sz="20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70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3F0374-0CDE-4787-8E56-1351E848EB73}"/>
              </a:ext>
            </a:extLst>
          </p:cNvPr>
          <p:cNvGrpSpPr/>
          <p:nvPr/>
        </p:nvGrpSpPr>
        <p:grpSpPr>
          <a:xfrm>
            <a:off x="4800600" y="1406729"/>
            <a:ext cx="4354224" cy="2625757"/>
            <a:chOff x="4800600" y="1412843"/>
            <a:chExt cx="4354224" cy="262575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D13A63-073D-4F26-9ED2-2E8A3C7C565B}"/>
                </a:ext>
              </a:extLst>
            </p:cNvPr>
            <p:cNvSpPr/>
            <p:nvPr/>
          </p:nvSpPr>
          <p:spPr>
            <a:xfrm rot="5400000">
              <a:off x="8065359" y="2577498"/>
              <a:ext cx="18095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Diameter ~ 1.6 m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60146F-29DF-4D26-9DA7-17D542623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429" t="18605" r="23275" b="18604"/>
            <a:stretch/>
          </p:blipFill>
          <p:spPr>
            <a:xfrm>
              <a:off x="4800600" y="1412843"/>
              <a:ext cx="3747338" cy="262575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F7B2B2-5EDC-4A3E-9A5C-8C280ACA6A07}"/>
                </a:ext>
              </a:extLst>
            </p:cNvPr>
            <p:cNvSpPr/>
            <p:nvPr/>
          </p:nvSpPr>
          <p:spPr>
            <a:xfrm>
              <a:off x="6822503" y="2636348"/>
              <a:ext cx="763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MVTX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5741C8B-6E74-416F-8976-B87825DC96AC}"/>
                </a:ext>
              </a:extLst>
            </p:cNvPr>
            <p:cNvSpPr/>
            <p:nvPr/>
          </p:nvSpPr>
          <p:spPr>
            <a:xfrm>
              <a:off x="6821693" y="2863814"/>
              <a:ext cx="6283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INTT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068C38-F7C5-409D-9B97-5A0F048BE14D}"/>
                </a:ext>
              </a:extLst>
            </p:cNvPr>
            <p:cNvSpPr/>
            <p:nvPr/>
          </p:nvSpPr>
          <p:spPr>
            <a:xfrm>
              <a:off x="6839175" y="3266541"/>
              <a:ext cx="5437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TPC</a:t>
              </a:r>
              <a:endPara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E6EDD36-ABE0-40C2-840C-5A81465A20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43"/>
          <a:stretch/>
        </p:blipFill>
        <p:spPr>
          <a:xfrm>
            <a:off x="-726105" y="1066800"/>
            <a:ext cx="6061862" cy="3138944"/>
          </a:xfrm>
          <a:prstGeom prst="rect">
            <a:avLst/>
          </a:prstGeom>
        </p:spPr>
      </p:pic>
      <p:sp>
        <p:nvSpPr>
          <p:cNvPr id="23" name="Right Arrow 13">
            <a:extLst>
              <a:ext uri="{FF2B5EF4-FFF2-40B4-BE49-F238E27FC236}">
                <a16:creationId xmlns:a16="http://schemas.microsoft.com/office/drawing/2014/main" id="{8F2186AF-106F-4D4F-A44A-692757390331}"/>
              </a:ext>
            </a:extLst>
          </p:cNvPr>
          <p:cNvSpPr/>
          <p:nvPr/>
        </p:nvSpPr>
        <p:spPr>
          <a:xfrm>
            <a:off x="2797570" y="2243597"/>
            <a:ext cx="1805355" cy="908050"/>
          </a:xfrm>
          <a:custGeom>
            <a:avLst/>
            <a:gdLst>
              <a:gd name="connsiteX0" fmla="*/ 0 w 3523382"/>
              <a:gd name="connsiteY0" fmla="*/ 227049 h 908194"/>
              <a:gd name="connsiteX1" fmla="*/ 3069285 w 3523382"/>
              <a:gd name="connsiteY1" fmla="*/ 227049 h 908194"/>
              <a:gd name="connsiteX2" fmla="*/ 3069285 w 3523382"/>
              <a:gd name="connsiteY2" fmla="*/ 0 h 908194"/>
              <a:gd name="connsiteX3" fmla="*/ 3523382 w 3523382"/>
              <a:gd name="connsiteY3" fmla="*/ 454097 h 908194"/>
              <a:gd name="connsiteX4" fmla="*/ 3069285 w 3523382"/>
              <a:gd name="connsiteY4" fmla="*/ 908194 h 908194"/>
              <a:gd name="connsiteX5" fmla="*/ 3069285 w 3523382"/>
              <a:gd name="connsiteY5" fmla="*/ 681146 h 908194"/>
              <a:gd name="connsiteX6" fmla="*/ 0 w 3523382"/>
              <a:gd name="connsiteY6" fmla="*/ 681146 h 908194"/>
              <a:gd name="connsiteX7" fmla="*/ 0 w 3523382"/>
              <a:gd name="connsiteY7" fmla="*/ 227049 h 908194"/>
              <a:gd name="connsiteX0" fmla="*/ 0 w 3982099"/>
              <a:gd name="connsiteY0" fmla="*/ 206508 h 908194"/>
              <a:gd name="connsiteX1" fmla="*/ 3528002 w 3982099"/>
              <a:gd name="connsiteY1" fmla="*/ 227049 h 908194"/>
              <a:gd name="connsiteX2" fmla="*/ 3528002 w 3982099"/>
              <a:gd name="connsiteY2" fmla="*/ 0 h 908194"/>
              <a:gd name="connsiteX3" fmla="*/ 3982099 w 3982099"/>
              <a:gd name="connsiteY3" fmla="*/ 454097 h 908194"/>
              <a:gd name="connsiteX4" fmla="*/ 3528002 w 3982099"/>
              <a:gd name="connsiteY4" fmla="*/ 908194 h 908194"/>
              <a:gd name="connsiteX5" fmla="*/ 3528002 w 3982099"/>
              <a:gd name="connsiteY5" fmla="*/ 681146 h 908194"/>
              <a:gd name="connsiteX6" fmla="*/ 458717 w 3982099"/>
              <a:gd name="connsiteY6" fmla="*/ 681146 h 908194"/>
              <a:gd name="connsiteX7" fmla="*/ 0 w 3982099"/>
              <a:gd name="connsiteY7" fmla="*/ 206508 h 908194"/>
              <a:gd name="connsiteX0" fmla="*/ 13891 w 3995990"/>
              <a:gd name="connsiteY0" fmla="*/ 206508 h 908194"/>
              <a:gd name="connsiteX1" fmla="*/ 3541893 w 3995990"/>
              <a:gd name="connsiteY1" fmla="*/ 227049 h 908194"/>
              <a:gd name="connsiteX2" fmla="*/ 3541893 w 3995990"/>
              <a:gd name="connsiteY2" fmla="*/ 0 h 908194"/>
              <a:gd name="connsiteX3" fmla="*/ 3995990 w 3995990"/>
              <a:gd name="connsiteY3" fmla="*/ 454097 h 908194"/>
              <a:gd name="connsiteX4" fmla="*/ 3541893 w 3995990"/>
              <a:gd name="connsiteY4" fmla="*/ 908194 h 908194"/>
              <a:gd name="connsiteX5" fmla="*/ 3541893 w 3995990"/>
              <a:gd name="connsiteY5" fmla="*/ 681146 h 908194"/>
              <a:gd name="connsiteX6" fmla="*/ 0 w 3995990"/>
              <a:gd name="connsiteY6" fmla="*/ 357397 h 908194"/>
              <a:gd name="connsiteX7" fmla="*/ 13891 w 3995990"/>
              <a:gd name="connsiteY7" fmla="*/ 206508 h 908194"/>
              <a:gd name="connsiteX0" fmla="*/ 20766 w 4002865"/>
              <a:gd name="connsiteY0" fmla="*/ 206508 h 908194"/>
              <a:gd name="connsiteX1" fmla="*/ 3548768 w 4002865"/>
              <a:gd name="connsiteY1" fmla="*/ 227049 h 908194"/>
              <a:gd name="connsiteX2" fmla="*/ 3548768 w 4002865"/>
              <a:gd name="connsiteY2" fmla="*/ 0 h 908194"/>
              <a:gd name="connsiteX3" fmla="*/ 4002865 w 4002865"/>
              <a:gd name="connsiteY3" fmla="*/ 454097 h 908194"/>
              <a:gd name="connsiteX4" fmla="*/ 3548768 w 4002865"/>
              <a:gd name="connsiteY4" fmla="*/ 908194 h 908194"/>
              <a:gd name="connsiteX5" fmla="*/ 3548768 w 4002865"/>
              <a:gd name="connsiteY5" fmla="*/ 681146 h 908194"/>
              <a:gd name="connsiteX6" fmla="*/ 0 w 4002865"/>
              <a:gd name="connsiteY6" fmla="*/ 544686 h 908194"/>
              <a:gd name="connsiteX7" fmla="*/ 20766 w 4002865"/>
              <a:gd name="connsiteY7" fmla="*/ 206508 h 908194"/>
              <a:gd name="connsiteX0" fmla="*/ 0 w 4022133"/>
              <a:gd name="connsiteY0" fmla="*/ 406751 h 908194"/>
              <a:gd name="connsiteX1" fmla="*/ 3568036 w 4022133"/>
              <a:gd name="connsiteY1" fmla="*/ 227049 h 908194"/>
              <a:gd name="connsiteX2" fmla="*/ 3568036 w 4022133"/>
              <a:gd name="connsiteY2" fmla="*/ 0 h 908194"/>
              <a:gd name="connsiteX3" fmla="*/ 4022133 w 4022133"/>
              <a:gd name="connsiteY3" fmla="*/ 454097 h 908194"/>
              <a:gd name="connsiteX4" fmla="*/ 3568036 w 4022133"/>
              <a:gd name="connsiteY4" fmla="*/ 908194 h 908194"/>
              <a:gd name="connsiteX5" fmla="*/ 3568036 w 4022133"/>
              <a:gd name="connsiteY5" fmla="*/ 681146 h 908194"/>
              <a:gd name="connsiteX6" fmla="*/ 19268 w 4022133"/>
              <a:gd name="connsiteY6" fmla="*/ 544686 h 908194"/>
              <a:gd name="connsiteX7" fmla="*/ 0 w 4022133"/>
              <a:gd name="connsiteY7" fmla="*/ 406751 h 908194"/>
              <a:gd name="connsiteX0" fmla="*/ 9209 w 4031342"/>
              <a:gd name="connsiteY0" fmla="*/ 406751 h 908194"/>
              <a:gd name="connsiteX1" fmla="*/ 3577245 w 4031342"/>
              <a:gd name="connsiteY1" fmla="*/ 227049 h 908194"/>
              <a:gd name="connsiteX2" fmla="*/ 3577245 w 4031342"/>
              <a:gd name="connsiteY2" fmla="*/ 0 h 908194"/>
              <a:gd name="connsiteX3" fmla="*/ 4031342 w 4031342"/>
              <a:gd name="connsiteY3" fmla="*/ 454097 h 908194"/>
              <a:gd name="connsiteX4" fmla="*/ 3577245 w 4031342"/>
              <a:gd name="connsiteY4" fmla="*/ 908194 h 908194"/>
              <a:gd name="connsiteX5" fmla="*/ 3577245 w 4031342"/>
              <a:gd name="connsiteY5" fmla="*/ 681146 h 908194"/>
              <a:gd name="connsiteX6" fmla="*/ 0 w 4031342"/>
              <a:gd name="connsiteY6" fmla="*/ 503170 h 908194"/>
              <a:gd name="connsiteX7" fmla="*/ 9209 w 4031342"/>
              <a:gd name="connsiteY7" fmla="*/ 406751 h 9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C948B1-68F3-4BE0-A5BD-E43E4B6F437B}"/>
              </a:ext>
            </a:extLst>
          </p:cNvPr>
          <p:cNvGrpSpPr/>
          <p:nvPr/>
        </p:nvGrpSpPr>
        <p:grpSpPr>
          <a:xfrm rot="8335738">
            <a:off x="7430851" y="1813167"/>
            <a:ext cx="2424625" cy="2063920"/>
            <a:chOff x="6433176" y="1757217"/>
            <a:chExt cx="1724889" cy="148211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91578DD-0228-4DE9-B5E5-DF7257DFC480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7AABCB5-59A0-4CB0-B672-D2AA3F72F06B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600074" y="1781092"/>
              <a:ext cx="5579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13F6BA5-AD0B-457C-8E9E-813FCFADB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5486" y="1757217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797854-D630-40BB-9A87-0E6980C8B1CF}"/>
                </a:ext>
              </a:extLst>
            </p:cNvPr>
            <p:cNvSpPr/>
            <p:nvPr/>
          </p:nvSpPr>
          <p:spPr>
            <a:xfrm rot="18641409">
              <a:off x="6803554" y="1893491"/>
              <a:ext cx="499025" cy="831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EC0D8ED-BBDC-457D-B6D6-5B780E53F428}"/>
              </a:ext>
            </a:extLst>
          </p:cNvPr>
          <p:cNvSpPr/>
          <p:nvPr/>
        </p:nvSpPr>
        <p:spPr>
          <a:xfrm>
            <a:off x="7670029" y="6349804"/>
            <a:ext cx="78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0AB09E6-3750-4668-95B0-5C857A9B5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6017" y="5229315"/>
            <a:ext cx="2134009" cy="16005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B66F9A-967B-4466-BEA7-7C0E903741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428"/>
          <a:stretch/>
        </p:blipFill>
        <p:spPr>
          <a:xfrm>
            <a:off x="7467600" y="5229315"/>
            <a:ext cx="1676400" cy="160050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F79715F-0AA0-4A85-89D1-586E0DC446EB}"/>
              </a:ext>
            </a:extLst>
          </p:cNvPr>
          <p:cNvSpPr/>
          <p:nvPr/>
        </p:nvSpPr>
        <p:spPr>
          <a:xfrm>
            <a:off x="4953427" y="6511094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BNL-712 v2 (FELIX2)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993051-F161-4515-BC3E-E990164F0692}"/>
              </a:ext>
            </a:extLst>
          </p:cNvPr>
          <p:cNvSpPr/>
          <p:nvPr/>
        </p:nvSpPr>
        <p:spPr>
          <a:xfrm>
            <a:off x="7585404" y="6496424"/>
            <a:ext cx="1543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FELIX in server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250036-5151-4AF7-8601-0166EBA23272}"/>
              </a:ext>
            </a:extLst>
          </p:cNvPr>
          <p:cNvSpPr/>
          <p:nvPr/>
        </p:nvSpPr>
        <p:spPr>
          <a:xfrm>
            <a:off x="1709811" y="6311758"/>
            <a:ext cx="2136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MTP &lt;-&gt; LC Breakout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(To be built into TPC)</a:t>
            </a:r>
            <a:endParaRPr lang="en-US" dirty="0"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259EFB-67D5-4D35-B4E6-9E001284B15F}"/>
              </a:ext>
            </a:extLst>
          </p:cNvPr>
          <p:cNvSpPr/>
          <p:nvPr/>
        </p:nvSpPr>
        <p:spPr>
          <a:xfrm>
            <a:off x="147116" y="6478283"/>
            <a:ext cx="1499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FEE Prototype</a:t>
            </a:r>
          </a:p>
        </p:txBody>
      </p:sp>
      <p:sp>
        <p:nvSpPr>
          <p:cNvPr id="32" name="Left-Right Arrow 14">
            <a:extLst>
              <a:ext uri="{FF2B5EF4-FFF2-40B4-BE49-F238E27FC236}">
                <a16:creationId xmlns:a16="http://schemas.microsoft.com/office/drawing/2014/main" id="{504746C8-274D-4688-ACF6-68EA758EC01D}"/>
              </a:ext>
            </a:extLst>
          </p:cNvPr>
          <p:cNvSpPr/>
          <p:nvPr/>
        </p:nvSpPr>
        <p:spPr>
          <a:xfrm>
            <a:off x="1429202" y="5911015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-Right Arrow 15">
            <a:extLst>
              <a:ext uri="{FF2B5EF4-FFF2-40B4-BE49-F238E27FC236}">
                <a16:creationId xmlns:a16="http://schemas.microsoft.com/office/drawing/2014/main" id="{5CB674B9-DF84-4706-A278-7A020D9902BA}"/>
              </a:ext>
            </a:extLst>
          </p:cNvPr>
          <p:cNvSpPr/>
          <p:nvPr/>
        </p:nvSpPr>
        <p:spPr>
          <a:xfrm>
            <a:off x="3631414" y="5911015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-Right Arrow 16">
            <a:extLst>
              <a:ext uri="{FF2B5EF4-FFF2-40B4-BE49-F238E27FC236}">
                <a16:creationId xmlns:a16="http://schemas.microsoft.com/office/drawing/2014/main" id="{4A13BBD1-CC3E-4777-A8D4-35F6B1411E7E}"/>
              </a:ext>
            </a:extLst>
          </p:cNvPr>
          <p:cNvSpPr/>
          <p:nvPr/>
        </p:nvSpPr>
        <p:spPr>
          <a:xfrm>
            <a:off x="7235472" y="5876320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BDFA6F-14F7-48DD-939E-BAD0C63A0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995CD8-0A9F-4E5A-869C-BD4F8BC90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81958"/>
      </p:ext>
    </p:extLst>
  </p:cSld>
  <p:clrMapOvr>
    <a:masterClrMapping/>
  </p:clrMapOvr>
  <p:transition>
    <p:strips dir="r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2861CC9-105C-4BA4-9457-BFD004F85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3" t="6917" r="11935" b="24748"/>
          <a:stretch/>
        </p:blipFill>
        <p:spPr>
          <a:xfrm rot="12050460">
            <a:off x="3548259" y="1848104"/>
            <a:ext cx="2226529" cy="18439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7AC69-CED4-4695-8A04-AA586177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144FF1-9A17-4771-9B35-5D7C6BA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21"/>
            <a:ext cx="8229600" cy="1143000"/>
          </a:xfrm>
        </p:spPr>
        <p:txBody>
          <a:bodyPr/>
          <a:lstStyle/>
          <a:p>
            <a:r>
              <a:rPr lang="en-US" dirty="0"/>
              <a:t>sPHENIX MVTX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471299-6D41-47D5-895F-4F84F8710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29" t="18605" r="23275" b="18604"/>
          <a:stretch/>
        </p:blipFill>
        <p:spPr>
          <a:xfrm>
            <a:off x="76200" y="2079973"/>
            <a:ext cx="2827461" cy="1981200"/>
          </a:xfrm>
          <a:prstGeom prst="rect">
            <a:avLst/>
          </a:prstGeom>
        </p:spPr>
      </p:pic>
      <p:sp>
        <p:nvSpPr>
          <p:cNvPr id="9" name="Right Arrow 13">
            <a:extLst>
              <a:ext uri="{FF2B5EF4-FFF2-40B4-BE49-F238E27FC236}">
                <a16:creationId xmlns:a16="http://schemas.microsoft.com/office/drawing/2014/main" id="{0DA44DBA-B078-4B48-8916-616F38FD4B21}"/>
              </a:ext>
            </a:extLst>
          </p:cNvPr>
          <p:cNvSpPr/>
          <p:nvPr/>
        </p:nvSpPr>
        <p:spPr>
          <a:xfrm>
            <a:off x="1725548" y="2599952"/>
            <a:ext cx="1447800" cy="908050"/>
          </a:xfrm>
          <a:custGeom>
            <a:avLst/>
            <a:gdLst>
              <a:gd name="connsiteX0" fmla="*/ 0 w 3523382"/>
              <a:gd name="connsiteY0" fmla="*/ 227049 h 908194"/>
              <a:gd name="connsiteX1" fmla="*/ 3069285 w 3523382"/>
              <a:gd name="connsiteY1" fmla="*/ 227049 h 908194"/>
              <a:gd name="connsiteX2" fmla="*/ 3069285 w 3523382"/>
              <a:gd name="connsiteY2" fmla="*/ 0 h 908194"/>
              <a:gd name="connsiteX3" fmla="*/ 3523382 w 3523382"/>
              <a:gd name="connsiteY3" fmla="*/ 454097 h 908194"/>
              <a:gd name="connsiteX4" fmla="*/ 3069285 w 3523382"/>
              <a:gd name="connsiteY4" fmla="*/ 908194 h 908194"/>
              <a:gd name="connsiteX5" fmla="*/ 3069285 w 3523382"/>
              <a:gd name="connsiteY5" fmla="*/ 681146 h 908194"/>
              <a:gd name="connsiteX6" fmla="*/ 0 w 3523382"/>
              <a:gd name="connsiteY6" fmla="*/ 681146 h 908194"/>
              <a:gd name="connsiteX7" fmla="*/ 0 w 3523382"/>
              <a:gd name="connsiteY7" fmla="*/ 227049 h 908194"/>
              <a:gd name="connsiteX0" fmla="*/ 0 w 3982099"/>
              <a:gd name="connsiteY0" fmla="*/ 206508 h 908194"/>
              <a:gd name="connsiteX1" fmla="*/ 3528002 w 3982099"/>
              <a:gd name="connsiteY1" fmla="*/ 227049 h 908194"/>
              <a:gd name="connsiteX2" fmla="*/ 3528002 w 3982099"/>
              <a:gd name="connsiteY2" fmla="*/ 0 h 908194"/>
              <a:gd name="connsiteX3" fmla="*/ 3982099 w 3982099"/>
              <a:gd name="connsiteY3" fmla="*/ 454097 h 908194"/>
              <a:gd name="connsiteX4" fmla="*/ 3528002 w 3982099"/>
              <a:gd name="connsiteY4" fmla="*/ 908194 h 908194"/>
              <a:gd name="connsiteX5" fmla="*/ 3528002 w 3982099"/>
              <a:gd name="connsiteY5" fmla="*/ 681146 h 908194"/>
              <a:gd name="connsiteX6" fmla="*/ 458717 w 3982099"/>
              <a:gd name="connsiteY6" fmla="*/ 681146 h 908194"/>
              <a:gd name="connsiteX7" fmla="*/ 0 w 3982099"/>
              <a:gd name="connsiteY7" fmla="*/ 206508 h 908194"/>
              <a:gd name="connsiteX0" fmla="*/ 13891 w 3995990"/>
              <a:gd name="connsiteY0" fmla="*/ 206508 h 908194"/>
              <a:gd name="connsiteX1" fmla="*/ 3541893 w 3995990"/>
              <a:gd name="connsiteY1" fmla="*/ 227049 h 908194"/>
              <a:gd name="connsiteX2" fmla="*/ 3541893 w 3995990"/>
              <a:gd name="connsiteY2" fmla="*/ 0 h 908194"/>
              <a:gd name="connsiteX3" fmla="*/ 3995990 w 3995990"/>
              <a:gd name="connsiteY3" fmla="*/ 454097 h 908194"/>
              <a:gd name="connsiteX4" fmla="*/ 3541893 w 3995990"/>
              <a:gd name="connsiteY4" fmla="*/ 908194 h 908194"/>
              <a:gd name="connsiteX5" fmla="*/ 3541893 w 3995990"/>
              <a:gd name="connsiteY5" fmla="*/ 681146 h 908194"/>
              <a:gd name="connsiteX6" fmla="*/ 0 w 3995990"/>
              <a:gd name="connsiteY6" fmla="*/ 357397 h 908194"/>
              <a:gd name="connsiteX7" fmla="*/ 13891 w 3995990"/>
              <a:gd name="connsiteY7" fmla="*/ 206508 h 908194"/>
              <a:gd name="connsiteX0" fmla="*/ 20766 w 4002865"/>
              <a:gd name="connsiteY0" fmla="*/ 206508 h 908194"/>
              <a:gd name="connsiteX1" fmla="*/ 3548768 w 4002865"/>
              <a:gd name="connsiteY1" fmla="*/ 227049 h 908194"/>
              <a:gd name="connsiteX2" fmla="*/ 3548768 w 4002865"/>
              <a:gd name="connsiteY2" fmla="*/ 0 h 908194"/>
              <a:gd name="connsiteX3" fmla="*/ 4002865 w 4002865"/>
              <a:gd name="connsiteY3" fmla="*/ 454097 h 908194"/>
              <a:gd name="connsiteX4" fmla="*/ 3548768 w 4002865"/>
              <a:gd name="connsiteY4" fmla="*/ 908194 h 908194"/>
              <a:gd name="connsiteX5" fmla="*/ 3548768 w 4002865"/>
              <a:gd name="connsiteY5" fmla="*/ 681146 h 908194"/>
              <a:gd name="connsiteX6" fmla="*/ 0 w 4002865"/>
              <a:gd name="connsiteY6" fmla="*/ 544686 h 908194"/>
              <a:gd name="connsiteX7" fmla="*/ 20766 w 4002865"/>
              <a:gd name="connsiteY7" fmla="*/ 206508 h 908194"/>
              <a:gd name="connsiteX0" fmla="*/ 0 w 4022133"/>
              <a:gd name="connsiteY0" fmla="*/ 406751 h 908194"/>
              <a:gd name="connsiteX1" fmla="*/ 3568036 w 4022133"/>
              <a:gd name="connsiteY1" fmla="*/ 227049 h 908194"/>
              <a:gd name="connsiteX2" fmla="*/ 3568036 w 4022133"/>
              <a:gd name="connsiteY2" fmla="*/ 0 h 908194"/>
              <a:gd name="connsiteX3" fmla="*/ 4022133 w 4022133"/>
              <a:gd name="connsiteY3" fmla="*/ 454097 h 908194"/>
              <a:gd name="connsiteX4" fmla="*/ 3568036 w 4022133"/>
              <a:gd name="connsiteY4" fmla="*/ 908194 h 908194"/>
              <a:gd name="connsiteX5" fmla="*/ 3568036 w 4022133"/>
              <a:gd name="connsiteY5" fmla="*/ 681146 h 908194"/>
              <a:gd name="connsiteX6" fmla="*/ 19268 w 4022133"/>
              <a:gd name="connsiteY6" fmla="*/ 544686 h 908194"/>
              <a:gd name="connsiteX7" fmla="*/ 0 w 4022133"/>
              <a:gd name="connsiteY7" fmla="*/ 406751 h 908194"/>
              <a:gd name="connsiteX0" fmla="*/ 9209 w 4031342"/>
              <a:gd name="connsiteY0" fmla="*/ 406751 h 908194"/>
              <a:gd name="connsiteX1" fmla="*/ 3577245 w 4031342"/>
              <a:gd name="connsiteY1" fmla="*/ 227049 h 908194"/>
              <a:gd name="connsiteX2" fmla="*/ 3577245 w 4031342"/>
              <a:gd name="connsiteY2" fmla="*/ 0 h 908194"/>
              <a:gd name="connsiteX3" fmla="*/ 4031342 w 4031342"/>
              <a:gd name="connsiteY3" fmla="*/ 454097 h 908194"/>
              <a:gd name="connsiteX4" fmla="*/ 3577245 w 4031342"/>
              <a:gd name="connsiteY4" fmla="*/ 908194 h 908194"/>
              <a:gd name="connsiteX5" fmla="*/ 3577245 w 4031342"/>
              <a:gd name="connsiteY5" fmla="*/ 681146 h 908194"/>
              <a:gd name="connsiteX6" fmla="*/ 0 w 4031342"/>
              <a:gd name="connsiteY6" fmla="*/ 503170 h 908194"/>
              <a:gd name="connsiteX7" fmla="*/ 9209 w 4031342"/>
              <a:gd name="connsiteY7" fmla="*/ 406751 h 9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217630-E74E-42A9-AA46-1D3458BB9C3D}"/>
              </a:ext>
            </a:extLst>
          </p:cNvPr>
          <p:cNvGrpSpPr/>
          <p:nvPr/>
        </p:nvGrpSpPr>
        <p:grpSpPr>
          <a:xfrm rot="2995687">
            <a:off x="3512126" y="1708279"/>
            <a:ext cx="1333564" cy="1402199"/>
            <a:chOff x="6248400" y="1422032"/>
            <a:chExt cx="1981200" cy="208316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B4D39EE-7222-44BF-88E0-03DCCC4E8B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8400" y="2895600"/>
              <a:ext cx="762000" cy="60960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D02DAA2-63BC-4C9F-883C-0300BC1EDE5A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422032"/>
              <a:ext cx="76200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32D0DE-5582-417B-A352-0A8EE182C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1676400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8561AF-A94E-4306-9F79-3D06ED37BAC8}"/>
                </a:ext>
              </a:extLst>
            </p:cNvPr>
            <p:cNvSpPr/>
            <p:nvPr/>
          </p:nvSpPr>
          <p:spPr>
            <a:xfrm rot="18641409">
              <a:off x="6287809" y="1984647"/>
              <a:ext cx="1753826" cy="777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/>
                <a:t>Active length </a:t>
              </a:r>
              <a:br>
                <a:rPr lang="en-US" sz="1400" dirty="0"/>
              </a:br>
              <a:r>
                <a:rPr lang="en-US" sz="1400" dirty="0"/>
                <a:t>~ 30 cm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F33201-3234-4CC3-84A4-F1748AD55F63}"/>
              </a:ext>
            </a:extLst>
          </p:cNvPr>
          <p:cNvGrpSpPr/>
          <p:nvPr/>
        </p:nvGrpSpPr>
        <p:grpSpPr>
          <a:xfrm rot="19125166">
            <a:off x="3109370" y="2738815"/>
            <a:ext cx="559650" cy="591125"/>
            <a:chOff x="6248400" y="1422032"/>
            <a:chExt cx="1981200" cy="2083168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85F02C3-98FD-4956-AB2E-0104212C3A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8400" y="2895600"/>
              <a:ext cx="762000" cy="60960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CE49270-82E7-4819-BB2B-C9FC27BCBE65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422032"/>
              <a:ext cx="76200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8292C0F-8E4C-4DAD-A164-DC75912945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1676400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6CD0F2-F3DE-4A86-B379-9E0D217A1474}"/>
                </a:ext>
              </a:extLst>
            </p:cNvPr>
            <p:cNvSpPr/>
            <p:nvPr/>
          </p:nvSpPr>
          <p:spPr>
            <a:xfrm rot="18641409">
              <a:off x="6803554" y="1893491"/>
              <a:ext cx="499025" cy="831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6767B70-29DB-40AF-95C4-0CBB6B4780F8}"/>
              </a:ext>
            </a:extLst>
          </p:cNvPr>
          <p:cNvSpPr/>
          <p:nvPr/>
        </p:nvSpPr>
        <p:spPr>
          <a:xfrm>
            <a:off x="3202703" y="3296840"/>
            <a:ext cx="9063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Diameter </a:t>
            </a:r>
            <a:br>
              <a:rPr lang="en-US" sz="1400" dirty="0"/>
            </a:br>
            <a:r>
              <a:rPr lang="en-US" sz="1400" dirty="0"/>
              <a:t>~ 8 cm</a:t>
            </a:r>
          </a:p>
        </p:txBody>
      </p:sp>
      <p:pic>
        <p:nvPicPr>
          <p:cNvPr id="24" name="Picture 2" descr="https://lh3.googleusercontent.com/fhM04hq6kTvKVVFTj9iz6U365ZxQ2FejTwKucvjBXMiyVhPROWOvTnod0UCQGjyAmAR5e5rFFYkNG-5qCQkIyCMsO0TS09BEWl8kY-ZxIesZMOtPcjuPT_Z5VVCzj1Nydbm1KhGANoEGRW1rxqYuS5LALMXyYE8GQ97d7divoRyFDOJo4we99zlfX3JXLtGI1bjscUeFsuWZXRF92tX0Ng6TrZ6JWigr0dGUCeV5wA-20nHEHKNWdiQYbae_UzkzOYiA0LTPjKnbypSjiG-W36cu3UunjsFzkn63Z-65-6e90klAk29QQa0tSNS1EN-lb8bXE30FsbDAz936dYJWJF34KDyhJefnDpdQXeAxX4F3HBrCl1C81GPNwcB-E5UovFpFbbf0CsoW602j_14_4Ee2Btett6BZBW6iAyO2GFO1rtyGW1g3CKlSmBEdXkYzG_LEKOiSSBnnjfREMdRKYM0xDS-_G8ph1Ts-CZ0KJRyGmaxjn_oIedYLUU8LYdJH6FQQpfzCg-ev7Io3pkYVILsm89Mct5qY1eUP3hl_02bU1C9lwy-27j2pSOqf2Kgucmp27qOphAFe2u_hKtB1g4N51lZtCUAB6PRIT-_qbUAbm5U0tToPfQGEZrEEv76v=w1922-h848-no">
            <a:extLst>
              <a:ext uri="{FF2B5EF4-FFF2-40B4-BE49-F238E27FC236}">
                <a16:creationId xmlns:a16="http://schemas.microsoft.com/office/drawing/2014/main" id="{21DA2718-ED35-4028-AD41-C998CE64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594" y="4433366"/>
            <a:ext cx="2990850" cy="131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1FF63BF-51DE-43EC-9985-0CCB7A574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4437621"/>
            <a:ext cx="2020022" cy="203937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B754882-8C7E-4720-9A0F-7E5964E54532}"/>
              </a:ext>
            </a:extLst>
          </p:cNvPr>
          <p:cNvSpPr/>
          <p:nvPr/>
        </p:nvSpPr>
        <p:spPr>
          <a:xfrm>
            <a:off x="76200" y="4106658"/>
            <a:ext cx="3503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Sensor test with sPHENIX extension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2E8551-4CE8-4F4D-9A8B-03FCF7CF1AF2}"/>
              </a:ext>
            </a:extLst>
          </p:cNvPr>
          <p:cNvSpPr/>
          <p:nvPr/>
        </p:nvSpPr>
        <p:spPr>
          <a:xfrm>
            <a:off x="3846156" y="4106658"/>
            <a:ext cx="170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Readout Unit v2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4C9845-3499-41B6-9C19-6E2DB97D3FA9}"/>
              </a:ext>
            </a:extLst>
          </p:cNvPr>
          <p:cNvSpPr/>
          <p:nvPr/>
        </p:nvSpPr>
        <p:spPr>
          <a:xfrm>
            <a:off x="5943600" y="4098421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BNL-712 v2 (FELIX2)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4A754C-D01E-472A-ACAF-8B7CF41704B5}"/>
              </a:ext>
            </a:extLst>
          </p:cNvPr>
          <p:cNvCxnSpPr/>
          <p:nvPr/>
        </p:nvCxnSpPr>
        <p:spPr>
          <a:xfrm>
            <a:off x="0" y="4106658"/>
            <a:ext cx="9144000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69AFC24-7627-4CDB-9AF5-D60CD5164452}"/>
              </a:ext>
            </a:extLst>
          </p:cNvPr>
          <p:cNvSpPr/>
          <p:nvPr/>
        </p:nvSpPr>
        <p:spPr>
          <a:xfrm>
            <a:off x="3579980" y="375655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38E8FA7-A339-4F91-96C9-668753C207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32" y="4420890"/>
            <a:ext cx="3354924" cy="109626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B554B1B-3CCB-4EEE-9368-EC0F4BB875C1}"/>
              </a:ext>
            </a:extLst>
          </p:cNvPr>
          <p:cNvGrpSpPr/>
          <p:nvPr/>
        </p:nvGrpSpPr>
        <p:grpSpPr>
          <a:xfrm>
            <a:off x="44468" y="5517158"/>
            <a:ext cx="3594443" cy="851436"/>
            <a:chOff x="70663" y="5076116"/>
            <a:chExt cx="3357293" cy="79526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EC42834-7C52-4B87-AEB1-A68362C8A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69" y="5334000"/>
              <a:ext cx="3311283" cy="5373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885BFF-3E1A-42D1-B5C1-404488A59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663" y="5076116"/>
              <a:ext cx="3357293" cy="515768"/>
            </a:xfrm>
            <a:prstGeom prst="rect">
              <a:avLst/>
            </a:prstGeom>
          </p:spPr>
        </p:pic>
      </p:grp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E7441285-15EC-4943-AD26-FC5EC0643A67}"/>
              </a:ext>
            </a:extLst>
          </p:cNvPr>
          <p:cNvSpPr txBox="1">
            <a:spLocks/>
          </p:cNvSpPr>
          <p:nvPr/>
        </p:nvSpPr>
        <p:spPr>
          <a:xfrm>
            <a:off x="358200" y="1042810"/>
            <a:ext cx="8328600" cy="903808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400" dirty="0"/>
              <a:t>200M pixel monolithic active pixel sensors (MAPS) vertex tracker (MVTX)</a:t>
            </a:r>
            <a:br>
              <a:rPr lang="en-US" sz="2400" dirty="0"/>
            </a:br>
            <a:r>
              <a:rPr lang="en-US" sz="2400" dirty="0"/>
              <a:t>→ 5</a:t>
            </a:r>
            <a:r>
              <a:rPr lang="el-GR" sz="2400" dirty="0"/>
              <a:t>μ</a:t>
            </a:r>
            <a:r>
              <a:rPr lang="en-US" sz="2400" dirty="0"/>
              <a:t>m position resolution, 0.3% X0 / layer → &lt;50</a:t>
            </a:r>
            <a:r>
              <a:rPr lang="el-GR" sz="2400" dirty="0"/>
              <a:t> μ </a:t>
            </a:r>
            <a:r>
              <a:rPr lang="en-US" sz="2400" dirty="0"/>
              <a:t>m DCA @ 1 GeV/c</a:t>
            </a:r>
          </a:p>
          <a:p>
            <a:r>
              <a:rPr lang="en-US" sz="2400" dirty="0"/>
              <a:t>In close collaboration with ALICE &amp; ATLAS phase-1 upgrades</a:t>
            </a:r>
          </a:p>
        </p:txBody>
      </p:sp>
      <p:sp>
        <p:nvSpPr>
          <p:cNvPr id="35" name="Left-Right Arrow 15">
            <a:extLst>
              <a:ext uri="{FF2B5EF4-FFF2-40B4-BE49-F238E27FC236}">
                <a16:creationId xmlns:a16="http://schemas.microsoft.com/office/drawing/2014/main" id="{82AA122E-AC47-44C2-9826-4F179946F8C8}"/>
              </a:ext>
            </a:extLst>
          </p:cNvPr>
          <p:cNvSpPr/>
          <p:nvPr/>
        </p:nvSpPr>
        <p:spPr>
          <a:xfrm>
            <a:off x="3347179" y="4887764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-Right Arrow 15">
            <a:extLst>
              <a:ext uri="{FF2B5EF4-FFF2-40B4-BE49-F238E27FC236}">
                <a16:creationId xmlns:a16="http://schemas.microsoft.com/office/drawing/2014/main" id="{143957C0-1C19-4692-842D-9372D7B2E53D}"/>
              </a:ext>
            </a:extLst>
          </p:cNvPr>
          <p:cNvSpPr/>
          <p:nvPr/>
        </p:nvSpPr>
        <p:spPr>
          <a:xfrm>
            <a:off x="5601694" y="4867217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900D01A-274D-441B-9D73-BFDA327543EA}"/>
              </a:ext>
            </a:extLst>
          </p:cNvPr>
          <p:cNvSpPr/>
          <p:nvPr/>
        </p:nvSpPr>
        <p:spPr>
          <a:xfrm>
            <a:off x="488003" y="2896170"/>
            <a:ext cx="763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MVTX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C5DA46B-768F-452C-A173-F2D9E529D51E}"/>
              </a:ext>
            </a:extLst>
          </p:cNvPr>
          <p:cNvSpPr/>
          <p:nvPr/>
        </p:nvSpPr>
        <p:spPr>
          <a:xfrm>
            <a:off x="487193" y="3123636"/>
            <a:ext cx="628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INTT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06AF739-1E28-4711-8AC1-61FAF6304016}"/>
              </a:ext>
            </a:extLst>
          </p:cNvPr>
          <p:cNvSpPr/>
          <p:nvPr/>
        </p:nvSpPr>
        <p:spPr>
          <a:xfrm>
            <a:off x="504675" y="3526363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TPC</a:t>
            </a:r>
            <a:endParaRPr lang="en-US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AD88A2-4D6F-46DB-A28F-67C626E693DE}"/>
              </a:ext>
            </a:extLst>
          </p:cNvPr>
          <p:cNvCxnSpPr/>
          <p:nvPr/>
        </p:nvCxnSpPr>
        <p:spPr>
          <a:xfrm>
            <a:off x="5867400" y="4213573"/>
            <a:ext cx="0" cy="256822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AA62871A-8070-4E61-9777-D8EA581F8E72}"/>
              </a:ext>
            </a:extLst>
          </p:cNvPr>
          <p:cNvSpPr/>
          <p:nvPr/>
        </p:nvSpPr>
        <p:spPr>
          <a:xfrm>
            <a:off x="4926745" y="6477000"/>
            <a:ext cx="2077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Exp. Hall  DAQ room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36677069-0A71-46AD-AB28-9F62E0E6E41F}"/>
              </a:ext>
            </a:extLst>
          </p:cNvPr>
          <p:cNvSpPr/>
          <p:nvPr/>
        </p:nvSpPr>
        <p:spPr>
          <a:xfrm>
            <a:off x="4748443" y="5904600"/>
            <a:ext cx="2133600" cy="61923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192 GBT fiber links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549D17-BD0C-40E4-B731-171C732DD6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5597" y="2073096"/>
            <a:ext cx="2838403" cy="1685598"/>
          </a:xfrm>
          <a:prstGeom prst="rect">
            <a:avLst/>
          </a:prstGeom>
        </p:spPr>
      </p:pic>
      <p:sp>
        <p:nvSpPr>
          <p:cNvPr id="44" name="Right Arrow 13">
            <a:extLst>
              <a:ext uri="{FF2B5EF4-FFF2-40B4-BE49-F238E27FC236}">
                <a16:creationId xmlns:a16="http://schemas.microsoft.com/office/drawing/2014/main" id="{935E5479-EEF5-4E31-AF19-18B54CD5582C}"/>
              </a:ext>
            </a:extLst>
          </p:cNvPr>
          <p:cNvSpPr/>
          <p:nvPr/>
        </p:nvSpPr>
        <p:spPr>
          <a:xfrm>
            <a:off x="4953408" y="2531578"/>
            <a:ext cx="1085008" cy="908050"/>
          </a:xfrm>
          <a:custGeom>
            <a:avLst/>
            <a:gdLst>
              <a:gd name="connsiteX0" fmla="*/ 0 w 3523382"/>
              <a:gd name="connsiteY0" fmla="*/ 227049 h 908194"/>
              <a:gd name="connsiteX1" fmla="*/ 3069285 w 3523382"/>
              <a:gd name="connsiteY1" fmla="*/ 227049 h 908194"/>
              <a:gd name="connsiteX2" fmla="*/ 3069285 w 3523382"/>
              <a:gd name="connsiteY2" fmla="*/ 0 h 908194"/>
              <a:gd name="connsiteX3" fmla="*/ 3523382 w 3523382"/>
              <a:gd name="connsiteY3" fmla="*/ 454097 h 908194"/>
              <a:gd name="connsiteX4" fmla="*/ 3069285 w 3523382"/>
              <a:gd name="connsiteY4" fmla="*/ 908194 h 908194"/>
              <a:gd name="connsiteX5" fmla="*/ 3069285 w 3523382"/>
              <a:gd name="connsiteY5" fmla="*/ 681146 h 908194"/>
              <a:gd name="connsiteX6" fmla="*/ 0 w 3523382"/>
              <a:gd name="connsiteY6" fmla="*/ 681146 h 908194"/>
              <a:gd name="connsiteX7" fmla="*/ 0 w 3523382"/>
              <a:gd name="connsiteY7" fmla="*/ 227049 h 908194"/>
              <a:gd name="connsiteX0" fmla="*/ 0 w 3982099"/>
              <a:gd name="connsiteY0" fmla="*/ 206508 h 908194"/>
              <a:gd name="connsiteX1" fmla="*/ 3528002 w 3982099"/>
              <a:gd name="connsiteY1" fmla="*/ 227049 h 908194"/>
              <a:gd name="connsiteX2" fmla="*/ 3528002 w 3982099"/>
              <a:gd name="connsiteY2" fmla="*/ 0 h 908194"/>
              <a:gd name="connsiteX3" fmla="*/ 3982099 w 3982099"/>
              <a:gd name="connsiteY3" fmla="*/ 454097 h 908194"/>
              <a:gd name="connsiteX4" fmla="*/ 3528002 w 3982099"/>
              <a:gd name="connsiteY4" fmla="*/ 908194 h 908194"/>
              <a:gd name="connsiteX5" fmla="*/ 3528002 w 3982099"/>
              <a:gd name="connsiteY5" fmla="*/ 681146 h 908194"/>
              <a:gd name="connsiteX6" fmla="*/ 458717 w 3982099"/>
              <a:gd name="connsiteY6" fmla="*/ 681146 h 908194"/>
              <a:gd name="connsiteX7" fmla="*/ 0 w 3982099"/>
              <a:gd name="connsiteY7" fmla="*/ 206508 h 908194"/>
              <a:gd name="connsiteX0" fmla="*/ 13891 w 3995990"/>
              <a:gd name="connsiteY0" fmla="*/ 206508 h 908194"/>
              <a:gd name="connsiteX1" fmla="*/ 3541893 w 3995990"/>
              <a:gd name="connsiteY1" fmla="*/ 227049 h 908194"/>
              <a:gd name="connsiteX2" fmla="*/ 3541893 w 3995990"/>
              <a:gd name="connsiteY2" fmla="*/ 0 h 908194"/>
              <a:gd name="connsiteX3" fmla="*/ 3995990 w 3995990"/>
              <a:gd name="connsiteY3" fmla="*/ 454097 h 908194"/>
              <a:gd name="connsiteX4" fmla="*/ 3541893 w 3995990"/>
              <a:gd name="connsiteY4" fmla="*/ 908194 h 908194"/>
              <a:gd name="connsiteX5" fmla="*/ 3541893 w 3995990"/>
              <a:gd name="connsiteY5" fmla="*/ 681146 h 908194"/>
              <a:gd name="connsiteX6" fmla="*/ 0 w 3995990"/>
              <a:gd name="connsiteY6" fmla="*/ 357397 h 908194"/>
              <a:gd name="connsiteX7" fmla="*/ 13891 w 3995990"/>
              <a:gd name="connsiteY7" fmla="*/ 206508 h 908194"/>
              <a:gd name="connsiteX0" fmla="*/ 20766 w 4002865"/>
              <a:gd name="connsiteY0" fmla="*/ 206508 h 908194"/>
              <a:gd name="connsiteX1" fmla="*/ 3548768 w 4002865"/>
              <a:gd name="connsiteY1" fmla="*/ 227049 h 908194"/>
              <a:gd name="connsiteX2" fmla="*/ 3548768 w 4002865"/>
              <a:gd name="connsiteY2" fmla="*/ 0 h 908194"/>
              <a:gd name="connsiteX3" fmla="*/ 4002865 w 4002865"/>
              <a:gd name="connsiteY3" fmla="*/ 454097 h 908194"/>
              <a:gd name="connsiteX4" fmla="*/ 3548768 w 4002865"/>
              <a:gd name="connsiteY4" fmla="*/ 908194 h 908194"/>
              <a:gd name="connsiteX5" fmla="*/ 3548768 w 4002865"/>
              <a:gd name="connsiteY5" fmla="*/ 681146 h 908194"/>
              <a:gd name="connsiteX6" fmla="*/ 0 w 4002865"/>
              <a:gd name="connsiteY6" fmla="*/ 544686 h 908194"/>
              <a:gd name="connsiteX7" fmla="*/ 20766 w 4002865"/>
              <a:gd name="connsiteY7" fmla="*/ 206508 h 908194"/>
              <a:gd name="connsiteX0" fmla="*/ 0 w 4022133"/>
              <a:gd name="connsiteY0" fmla="*/ 406751 h 908194"/>
              <a:gd name="connsiteX1" fmla="*/ 3568036 w 4022133"/>
              <a:gd name="connsiteY1" fmla="*/ 227049 h 908194"/>
              <a:gd name="connsiteX2" fmla="*/ 3568036 w 4022133"/>
              <a:gd name="connsiteY2" fmla="*/ 0 h 908194"/>
              <a:gd name="connsiteX3" fmla="*/ 4022133 w 4022133"/>
              <a:gd name="connsiteY3" fmla="*/ 454097 h 908194"/>
              <a:gd name="connsiteX4" fmla="*/ 3568036 w 4022133"/>
              <a:gd name="connsiteY4" fmla="*/ 908194 h 908194"/>
              <a:gd name="connsiteX5" fmla="*/ 3568036 w 4022133"/>
              <a:gd name="connsiteY5" fmla="*/ 681146 h 908194"/>
              <a:gd name="connsiteX6" fmla="*/ 19268 w 4022133"/>
              <a:gd name="connsiteY6" fmla="*/ 544686 h 908194"/>
              <a:gd name="connsiteX7" fmla="*/ 0 w 4022133"/>
              <a:gd name="connsiteY7" fmla="*/ 406751 h 908194"/>
              <a:gd name="connsiteX0" fmla="*/ 9209 w 4031342"/>
              <a:gd name="connsiteY0" fmla="*/ 406751 h 908194"/>
              <a:gd name="connsiteX1" fmla="*/ 3577245 w 4031342"/>
              <a:gd name="connsiteY1" fmla="*/ 227049 h 908194"/>
              <a:gd name="connsiteX2" fmla="*/ 3577245 w 4031342"/>
              <a:gd name="connsiteY2" fmla="*/ 0 h 908194"/>
              <a:gd name="connsiteX3" fmla="*/ 4031342 w 4031342"/>
              <a:gd name="connsiteY3" fmla="*/ 454097 h 908194"/>
              <a:gd name="connsiteX4" fmla="*/ 3577245 w 4031342"/>
              <a:gd name="connsiteY4" fmla="*/ 908194 h 908194"/>
              <a:gd name="connsiteX5" fmla="*/ 3577245 w 4031342"/>
              <a:gd name="connsiteY5" fmla="*/ 681146 h 908194"/>
              <a:gd name="connsiteX6" fmla="*/ 0 w 4031342"/>
              <a:gd name="connsiteY6" fmla="*/ 503170 h 908194"/>
              <a:gd name="connsiteX7" fmla="*/ 9209 w 4031342"/>
              <a:gd name="connsiteY7" fmla="*/ 406751 h 908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Aft>
                <a:spcPts val="600"/>
              </a:spcAft>
              <a:defRPr/>
            </a:pPr>
            <a:endParaRPr lang="en-US" sz="14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EB4D139-3B55-49EF-B1E1-4E0C9632262A}"/>
              </a:ext>
            </a:extLst>
          </p:cNvPr>
          <p:cNvGrpSpPr/>
          <p:nvPr/>
        </p:nvGrpSpPr>
        <p:grpSpPr>
          <a:xfrm rot="19125166">
            <a:off x="5568230" y="2377472"/>
            <a:ext cx="1246808" cy="1316929"/>
            <a:chOff x="6248400" y="1422032"/>
            <a:chExt cx="1981200" cy="2083168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4027158-0F39-4319-910E-8EF4F6B7CC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48400" y="2895600"/>
              <a:ext cx="762000" cy="609600"/>
            </a:xfrm>
            <a:prstGeom prst="straightConnector1">
              <a:avLst/>
            </a:prstGeom>
            <a:ln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B586100-1FCF-4909-AA11-34819BC2599E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422032"/>
              <a:ext cx="76200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D5034C7-8BE6-4652-B35B-9989B28605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3200" y="1676400"/>
              <a:ext cx="1219200" cy="144780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D65D3E1-8692-4BB4-8987-20A5C42131C0}"/>
                </a:ext>
              </a:extLst>
            </p:cNvPr>
            <p:cNvSpPr/>
            <p:nvPr/>
          </p:nvSpPr>
          <p:spPr>
            <a:xfrm rot="18641409">
              <a:off x="6803554" y="1893491"/>
              <a:ext cx="499025" cy="831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1400" dirty="0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40EFECEC-D355-4831-BD84-F52958C177F7}"/>
              </a:ext>
            </a:extLst>
          </p:cNvPr>
          <p:cNvSpPr/>
          <p:nvPr/>
        </p:nvSpPr>
        <p:spPr>
          <a:xfrm>
            <a:off x="5815243" y="3671422"/>
            <a:ext cx="2829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Thickness ~ 50 </a:t>
            </a:r>
            <a:r>
              <a:rPr lang="el-GR" sz="1400" dirty="0"/>
              <a:t>μ</a:t>
            </a:r>
            <a:r>
              <a:rPr lang="en-US" sz="1400" dirty="0"/>
              <a:t>m, 30x30 </a:t>
            </a:r>
            <a:r>
              <a:rPr lang="el-GR" sz="1400" dirty="0"/>
              <a:t>μ</a:t>
            </a:r>
            <a:r>
              <a:rPr lang="en-US" sz="1400" dirty="0"/>
              <a:t>m pixels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69907-92FF-4B23-A342-6925B772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8F96E86-0D10-4560-9F2B-7A9C061E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06704"/>
      </p:ext>
    </p:extLst>
  </p:cSld>
  <p:clrMapOvr>
    <a:masterClrMapping/>
  </p:clrMapOvr>
  <p:transition>
    <p:strips dir="r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075DE-B476-4A94-AE0B-BED232FA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219F6-AD6C-4BC1-AAE4-063634D3B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7AC69-CED4-4695-8A04-AA586177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3144FF1-9A17-4771-9B35-5D7C6BA5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Highlight of sPHENIX prototypes in action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60"/>
          <a:stretch/>
        </p:blipFill>
        <p:spPr>
          <a:xfrm>
            <a:off x="5809719" y="4014324"/>
            <a:ext cx="2895600" cy="25388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8FDAEB-FC22-4FA8-8199-327AF15CC508}"/>
              </a:ext>
            </a:extLst>
          </p:cNvPr>
          <p:cNvSpPr/>
          <p:nvPr/>
        </p:nvSpPr>
        <p:spPr>
          <a:xfrm>
            <a:off x="5603248" y="3672818"/>
            <a:ext cx="361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MVTX Hit Spatial Resolution: &lt; 5 um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3DA035-B28E-4485-BABF-4B93BE71A73D}"/>
              </a:ext>
            </a:extLst>
          </p:cNvPr>
          <p:cNvSpPr/>
          <p:nvPr/>
        </p:nvSpPr>
        <p:spPr>
          <a:xfrm>
            <a:off x="609600" y="3203784"/>
            <a:ext cx="7987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Feb-July 2018 FermiLab Test beam facility, test of each sPHENIX detector subsystem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686DC3-9A84-49EE-871C-921BEE188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129" y="4038600"/>
            <a:ext cx="2636014" cy="1976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C38B75-1E62-4B85-85F5-67D53B0B5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79" t="-496" r="17005" b="496"/>
          <a:stretch/>
        </p:blipFill>
        <p:spPr>
          <a:xfrm rot="5400000">
            <a:off x="315742" y="4016092"/>
            <a:ext cx="2282659" cy="23276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43B212C-21F7-438C-B9B1-38D7C7346063}"/>
              </a:ext>
            </a:extLst>
          </p:cNvPr>
          <p:cNvSpPr/>
          <p:nvPr/>
        </p:nvSpPr>
        <p:spPr>
          <a:xfrm>
            <a:off x="228600" y="3669268"/>
            <a:ext cx="4721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92929"/>
                </a:solidFill>
              </a:rPr>
              <a:t>4x MVTX sensor in beam                  sPHENIX DAQ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5E792C3-2734-4568-83F7-E0544614CEFD}"/>
              </a:ext>
            </a:extLst>
          </p:cNvPr>
          <p:cNvSpPr/>
          <p:nvPr/>
        </p:nvSpPr>
        <p:spPr>
          <a:xfrm>
            <a:off x="2471423" y="4907881"/>
            <a:ext cx="457200" cy="30717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F3AA48E-4E50-45FA-A151-53BEAC39A212}"/>
              </a:ext>
            </a:extLst>
          </p:cNvPr>
          <p:cNvSpPr/>
          <p:nvPr/>
        </p:nvSpPr>
        <p:spPr>
          <a:xfrm>
            <a:off x="5486400" y="4907881"/>
            <a:ext cx="457200" cy="30717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C1BA97-B0A6-49F1-BAA0-60337C1DC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52" t="23502" r="10252"/>
          <a:stretch/>
        </p:blipFill>
        <p:spPr>
          <a:xfrm>
            <a:off x="6650832" y="1390988"/>
            <a:ext cx="2362200" cy="17466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11914E-B39B-46FA-B82F-7EF12FBB32FE}"/>
              </a:ext>
            </a:extLst>
          </p:cNvPr>
          <p:cNvGrpSpPr/>
          <p:nvPr/>
        </p:nvGrpSpPr>
        <p:grpSpPr>
          <a:xfrm>
            <a:off x="218391" y="1407326"/>
            <a:ext cx="6374053" cy="1793074"/>
            <a:chOff x="218391" y="1407326"/>
            <a:chExt cx="6374053" cy="17930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DF8A9F-4FE8-2C43-AF20-D7064D376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033" t="12670" r="7197" b="11762"/>
            <a:stretch/>
          </p:blipFill>
          <p:spPr>
            <a:xfrm>
              <a:off x="218391" y="1407326"/>
              <a:ext cx="6374053" cy="174660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CD847FC-9919-4FEF-8089-4A673533618D}"/>
                </a:ext>
              </a:extLst>
            </p:cNvPr>
            <p:cNvSpPr/>
            <p:nvPr/>
          </p:nvSpPr>
          <p:spPr>
            <a:xfrm>
              <a:off x="1852407" y="2831068"/>
              <a:ext cx="6283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INTT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4A5D9FD-D3E0-4EE2-9665-0FE6DCE1D476}"/>
                </a:ext>
              </a:extLst>
            </p:cNvPr>
            <p:cNvSpPr/>
            <p:nvPr/>
          </p:nvSpPr>
          <p:spPr>
            <a:xfrm>
              <a:off x="4491940" y="2831068"/>
              <a:ext cx="19656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MVTX  EMCal HCal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E056ABA-A7B9-41A7-AC24-471343B071EA}"/>
              </a:ext>
            </a:extLst>
          </p:cNvPr>
          <p:cNvSpPr/>
          <p:nvPr/>
        </p:nvSpPr>
        <p:spPr>
          <a:xfrm>
            <a:off x="7560062" y="2831068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TPC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CE6042-0DE5-4E8D-AC63-838ED9810E6F}"/>
              </a:ext>
            </a:extLst>
          </p:cNvPr>
          <p:cNvCxnSpPr/>
          <p:nvPr/>
        </p:nvCxnSpPr>
        <p:spPr>
          <a:xfrm>
            <a:off x="0" y="3657600"/>
            <a:ext cx="9144000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06633"/>
      </p:ext>
    </p:extLst>
  </p:cSld>
  <p:clrMapOvr>
    <a:masterClrMapping/>
  </p:clrMapOvr>
  <p:transition>
    <p:strips dir="r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3C2A2A-2A74-4566-9F9F-AF6424909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B1138D-1F0C-49DB-9772-D0F71ADE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99A40-0DB6-4D16-A36E-EEF4B5D82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710646-CE5B-49E2-B8FC-5888B032C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eRHIC and JLEIC key parameters at max </a:t>
            </a:r>
            <a:r>
              <a:rPr lang="en-US" dirty="0" err="1"/>
              <a:t>Lumi</a:t>
            </a:r>
            <a:r>
              <a:rPr lang="en-US" dirty="0"/>
              <a:t> points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1C9C97-FCDD-5545-87B6-BDA0E074F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037" y="1481138"/>
            <a:ext cx="6749926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7715"/>
      </p:ext>
    </p:extLst>
  </p:cSld>
  <p:clrMapOvr>
    <a:masterClrMapping/>
  </p:clrMapOvr>
  <p:transition>
    <p:strips dir="r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9322"/>
            <a:ext cx="8229600" cy="1143000"/>
          </a:xfrm>
        </p:spPr>
        <p:txBody>
          <a:bodyPr/>
          <a:lstStyle/>
          <a:p>
            <a:r>
              <a:rPr lang="en-US" dirty="0"/>
              <a:t>FEE data rate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Streaming Readout Discussion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Jin Huang &lt;jihuang@bnl.gov&gt;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74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" r="50836"/>
          <a:stretch/>
        </p:blipFill>
        <p:spPr>
          <a:xfrm>
            <a:off x="152400" y="914401"/>
            <a:ext cx="2819400" cy="2015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-685800" y="2929493"/>
            <a:ext cx="10519804" cy="17526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2389108">
            <a:off x="3137146" y="2203282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82121" y="1685716"/>
            <a:ext cx="41708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100kHz collision in continuous DAQ trigger</a:t>
            </a:r>
          </a:p>
          <a:p>
            <a:r>
              <a:rPr lang="en-US" dirty="0"/>
              <a:t>In TPC DAQ simulation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5" y="4648760"/>
            <a:ext cx="4396373" cy="220082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2389108">
            <a:off x="3975346" y="4827093"/>
            <a:ext cx="9144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30588" y="5268974"/>
            <a:ext cx="49580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FEE -&gt; DAM limit : 6 Gbps x 8b/10b per FEE</a:t>
            </a:r>
          </a:p>
          <a:p>
            <a:r>
              <a:rPr lang="en-US" sz="1600" dirty="0">
                <a:solidFill>
                  <a:schemeClr val="accent3">
                    <a:lumMod val="50000"/>
                  </a:schemeClr>
                </a:solidFill>
              </a:rPr>
              <a:t>Reference design rate</a:t>
            </a:r>
            <a:r>
              <a:rPr lang="en-US" sz="1600" dirty="0"/>
              <a:t>: 1.9 Gbps, far lower than limit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Max rate</a:t>
            </a:r>
            <a:r>
              <a:rPr lang="en-US" sz="1600" dirty="0"/>
              <a:t>: 200kHz + 48 rings → max 7.2 Gbps @ module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99530" y="2606327"/>
            <a:ext cx="225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Calibri" panose="020F0502020204030204" pitchFamily="34" charset="0"/>
              <a:buChar char="―"/>
            </a:pPr>
            <a:r>
              <a:rPr lang="en-US" dirty="0">
                <a:solidFill>
                  <a:srgbClr val="000000"/>
                </a:solidFill>
              </a:rPr>
              <a:t>All collisions</a:t>
            </a:r>
          </a:p>
          <a:p>
            <a:pPr marL="285750" indent="-285750">
              <a:buFont typeface="Calibri" panose="020F0502020204030204" pitchFamily="34" charset="0"/>
              <a:buChar char="―"/>
            </a:pPr>
            <a:r>
              <a:rPr lang="en-US" dirty="0">
                <a:solidFill>
                  <a:srgbClr val="FF0000"/>
                </a:solidFill>
              </a:rPr>
              <a:t>Triggered collisions</a:t>
            </a:r>
          </a:p>
        </p:txBody>
      </p:sp>
    </p:spTree>
    <p:extLst>
      <p:ext uri="{BB962C8B-B14F-4D97-AF65-F5344CB8AC3E}">
        <p14:creationId xmlns:p14="http://schemas.microsoft.com/office/powerpoint/2010/main" val="2283830352"/>
      </p:ext>
    </p:extLst>
  </p:cSld>
  <p:clrMapOvr>
    <a:masterClrMapping/>
  </p:clrMapOvr>
  <p:transition>
    <p:strips dir="r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CF036253-11E8-4208-ACCE-2A73B51DB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6965" y="2057400"/>
            <a:ext cx="9190965" cy="40386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785B4-CB68-44FF-934D-C0EBF206A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87273-418A-4326-A575-D49C02CC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F0ADF-3DEB-448A-A274-F4837DB3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C9C5082-75EF-4ED6-8313-0FDE27BC2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map</a:t>
            </a:r>
          </a:p>
        </p:txBody>
      </p:sp>
    </p:spTree>
    <p:extLst>
      <p:ext uri="{BB962C8B-B14F-4D97-AF65-F5344CB8AC3E}">
        <p14:creationId xmlns:p14="http://schemas.microsoft.com/office/powerpoint/2010/main" val="1238138127"/>
      </p:ext>
    </p:extLst>
  </p:cSld>
  <p:clrMapOvr>
    <a:masterClrMapping/>
  </p:clrMapOvr>
  <p:transition>
    <p:strips dir="r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39A4FA-77C6-40D6-90BA-27274BF90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850" y="152400"/>
            <a:ext cx="7543800" cy="3712281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DE2403-918E-4728-82CE-EBD92D457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37B97B-EBD8-46A3-920C-7FCA6F4C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DCB05-29F6-4236-BF1E-63823AE6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5DE4C1-745E-47BC-A9BE-F85E4C86F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709047"/>
            <a:ext cx="7543800" cy="307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2826"/>
      </p:ext>
    </p:extLst>
  </p:cSld>
  <p:clrMapOvr>
    <a:masterClrMapping/>
  </p:clrMapOvr>
  <p:transition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7D4D9-EE77-4F08-8B56-7D54CF7A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D5BDD-9FFB-408E-B322-32C875BE5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2CA3F0-F72D-4532-BB26-90EA80E8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D9F224-E0CF-408C-BA98-96F8ECD5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</a:t>
            </a:r>
            <a:r>
              <a:rPr lang="en-US" dirty="0" err="1"/>
              <a:t>sPHENIX</a:t>
            </a:r>
            <a:r>
              <a:rPr lang="en-US" dirty="0"/>
              <a:t>-based EIC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0DAC9-9E55-4526-853C-BA713E2286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44" y="1371600"/>
            <a:ext cx="7924800" cy="4457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1E76BC-2050-46EE-BF13-D5D6C9FAB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268" y="5535967"/>
            <a:ext cx="5865463" cy="86483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96EDD3-718A-4717-A1AF-AD8D6D5B1A24}"/>
              </a:ext>
            </a:extLst>
          </p:cNvPr>
          <p:cNvCxnSpPr>
            <a:cxnSpLocks/>
          </p:cNvCxnSpPr>
          <p:nvPr/>
        </p:nvCxnSpPr>
        <p:spPr>
          <a:xfrm>
            <a:off x="1680644" y="3147219"/>
            <a:ext cx="2729415" cy="309351"/>
          </a:xfrm>
          <a:prstGeom prst="straightConnector1">
            <a:avLst/>
          </a:prstGeom>
          <a:ln w="38100">
            <a:solidFill>
              <a:schemeClr val="tx1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AC2186-2747-4607-9A7D-F4113C73846A}"/>
              </a:ext>
            </a:extLst>
          </p:cNvPr>
          <p:cNvCxnSpPr>
            <a:cxnSpLocks/>
          </p:cNvCxnSpPr>
          <p:nvPr/>
        </p:nvCxnSpPr>
        <p:spPr>
          <a:xfrm flipH="1" flipV="1">
            <a:off x="4500044" y="3474950"/>
            <a:ext cx="3086100" cy="411250"/>
          </a:xfrm>
          <a:prstGeom prst="straightConnector1">
            <a:avLst/>
          </a:prstGeom>
          <a:ln w="38100">
            <a:solidFill>
              <a:schemeClr val="tx1">
                <a:lumMod val="25000"/>
                <a:lumOff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38462C4-FE59-4A96-AA27-49A8EAA1FABF}"/>
              </a:ext>
            </a:extLst>
          </p:cNvPr>
          <p:cNvSpPr/>
          <p:nvPr/>
        </p:nvSpPr>
        <p:spPr>
          <a:xfrm>
            <a:off x="7640756" y="3712131"/>
            <a:ext cx="127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</a:t>
            </a:r>
            <a:r>
              <a:rPr lang="en-US" baseline="30000" dirty="0">
                <a:solidFill>
                  <a:schemeClr val="accent1"/>
                </a:solidFill>
              </a:rPr>
              <a:t>-</a:t>
            </a:r>
            <a:r>
              <a:rPr lang="en-US" dirty="0">
                <a:solidFill>
                  <a:schemeClr val="accent1"/>
                </a:solidFill>
              </a:rPr>
              <a:t> 10 GeV/c</a:t>
            </a:r>
          </a:p>
          <a:p>
            <a:r>
              <a:rPr lang="en-US" dirty="0">
                <a:solidFill>
                  <a:schemeClr val="accent1"/>
                </a:solidFill>
              </a:rPr>
              <a:t>Polarized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233ECA-83E9-4EDA-BC19-B03E825F28C0}"/>
              </a:ext>
            </a:extLst>
          </p:cNvPr>
          <p:cNvSpPr/>
          <p:nvPr/>
        </p:nvSpPr>
        <p:spPr>
          <a:xfrm>
            <a:off x="104401" y="2209800"/>
            <a:ext cx="26387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Proton 275 GeV/c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Polarized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Ion 100 GeV/c/nucleon</a:t>
            </a:r>
          </a:p>
        </p:txBody>
      </p:sp>
    </p:spTree>
    <p:extLst>
      <p:ext uri="{BB962C8B-B14F-4D97-AF65-F5344CB8AC3E}">
        <p14:creationId xmlns:p14="http://schemas.microsoft.com/office/powerpoint/2010/main" val="461969425"/>
      </p:ext>
    </p:extLst>
  </p:cSld>
  <p:clrMapOvr>
    <a:masterClrMapping/>
  </p:clrMapOvr>
  <p:transition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651" y="1509056"/>
            <a:ext cx="6646052" cy="4803875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Streaming Readout Discussion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&lt;jihuang@bnl.gov&gt;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2041" y="703665"/>
            <a:ext cx="855583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Tonko’s</a:t>
            </a:r>
            <a:r>
              <a:rPr lang="en-US" dirty="0"/>
              <a:t> estimation: </a:t>
            </a:r>
            <a:br>
              <a:rPr lang="en-US" dirty="0"/>
            </a:br>
            <a:r>
              <a:rPr lang="en-US" sz="2700" dirty="0"/>
              <a:t>Signal rate = 16*8 Gbps ~ 100 Gbps</a:t>
            </a:r>
            <a:br>
              <a:rPr lang="en-US" sz="2700" dirty="0"/>
            </a:br>
            <a:r>
              <a:rPr lang="en-US" sz="2700" dirty="0"/>
              <a:t>@ 10</a:t>
            </a:r>
            <a:r>
              <a:rPr lang="en-US" sz="2700" baseline="30000" dirty="0"/>
              <a:t>33</a:t>
            </a:r>
            <a:r>
              <a:rPr lang="en-US" sz="2700" dirty="0"/>
              <a:t> cm</a:t>
            </a:r>
            <a:r>
              <a:rPr lang="en-US" sz="2700" baseline="30000" dirty="0"/>
              <a:t>-2</a:t>
            </a:r>
            <a:r>
              <a:rPr lang="en-US" sz="2700" dirty="0"/>
              <a:t> s</a:t>
            </a:r>
            <a:r>
              <a:rPr lang="en-US" sz="2700" baseline="30000" dirty="0"/>
              <a:t>-1, </a:t>
            </a:r>
            <a:r>
              <a:rPr lang="en-US" sz="2700" dirty="0"/>
              <a:t>200kHz collision</a:t>
            </a:r>
            <a:br>
              <a:rPr lang="en-US" sz="2700" dirty="0"/>
            </a:br>
            <a:r>
              <a:rPr lang="en-US" dirty="0"/>
              <a:t>How about in G4: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6409" y="5574268"/>
            <a:ext cx="2776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e+p</a:t>
            </a:r>
            <a:r>
              <a:rPr lang="en-US" dirty="0"/>
              <a:t> collision 18+275 GeV/c </a:t>
            </a:r>
            <a:br>
              <a:rPr lang="en-US" dirty="0"/>
            </a:br>
            <a:r>
              <a:rPr lang="en-US" dirty="0"/>
              <a:t>DIS @ Q</a:t>
            </a:r>
            <a:r>
              <a:rPr lang="en-US" baseline="30000" dirty="0"/>
              <a:t>2</a:t>
            </a:r>
            <a:r>
              <a:rPr lang="en-US" dirty="0"/>
              <a:t> ~ 100 (GeV/c)</a:t>
            </a:r>
            <a:r>
              <a:rPr lang="en-US" baseline="30000" dirty="0"/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82" y="5242295"/>
            <a:ext cx="3115310" cy="162963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4038600" y="4191000"/>
            <a:ext cx="2003982" cy="1051295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940500B-DBB6-43E0-B5FA-9553E2DEF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949"/>
          <a:stretch/>
        </p:blipFill>
        <p:spPr>
          <a:xfrm>
            <a:off x="5543575" y="887571"/>
            <a:ext cx="3469457" cy="21135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A9BDA4-EEDD-4262-A36E-1457F477011E}"/>
              </a:ext>
            </a:extLst>
          </p:cNvPr>
          <p:cNvSpPr/>
          <p:nvPr/>
        </p:nvSpPr>
        <p:spPr>
          <a:xfrm>
            <a:off x="5626678" y="357193"/>
            <a:ext cx="321382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Tonko’s</a:t>
            </a:r>
            <a:r>
              <a:rPr lang="en-US" dirty="0"/>
              <a:t> estimation (2015)</a:t>
            </a:r>
          </a:p>
          <a:p>
            <a:r>
              <a:rPr lang="en-US" sz="1200" dirty="0"/>
              <a:t>The eRHIC Detector (“BeAST”) Readout Scheme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1330"/>
      </p:ext>
    </p:extLst>
  </p:cSld>
  <p:clrMapOvr>
    <a:masterClrMapping/>
  </p:clrMapOvr>
  <p:transition>
    <p:strips dir="r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Custom 1">
      <a:dk1>
        <a:srgbClr val="001C54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FF6600"/>
      </a:accent6>
      <a:hlink>
        <a:srgbClr val="006600"/>
      </a:hlink>
      <a:folHlink>
        <a:srgbClr val="0066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94000</TotalTime>
  <Words>6684</Words>
  <Application>Microsoft Office PowerPoint</Application>
  <PresentationFormat>On-screen Show (4:3)</PresentationFormat>
  <Paragraphs>1140</Paragraphs>
  <Slides>76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6" baseType="lpstr">
      <vt:lpstr>Helvetica Neue Light</vt:lpstr>
      <vt:lpstr>Libre Franklin</vt:lpstr>
      <vt:lpstr>MS PGothic</vt:lpstr>
      <vt:lpstr>宋体</vt:lpstr>
      <vt:lpstr>ヒラギノ角ゴ ProN W3</vt:lpstr>
      <vt:lpstr>Arial</vt:lpstr>
      <vt:lpstr>Arial</vt:lpstr>
      <vt:lpstr>Arial Narrow</vt:lpstr>
      <vt:lpstr>Calibri</vt:lpstr>
      <vt:lpstr>Cambria Math</vt:lpstr>
      <vt:lpstr>Century</vt:lpstr>
      <vt:lpstr>Century Gothic</vt:lpstr>
      <vt:lpstr>Courier New</vt:lpstr>
      <vt:lpstr>Roboto</vt:lpstr>
      <vt:lpstr>Times New Roman</vt:lpstr>
      <vt:lpstr>Verdana</vt:lpstr>
      <vt:lpstr>Wingdings</vt:lpstr>
      <vt:lpstr>Wingdings 2</vt:lpstr>
      <vt:lpstr>Wingdings 3</vt:lpstr>
      <vt:lpstr>聚合</vt:lpstr>
      <vt:lpstr>Data rates for current EIC Detector concepts </vt:lpstr>
      <vt:lpstr>PowerPoint Presentation</vt:lpstr>
      <vt:lpstr>PowerPoint Presentation</vt:lpstr>
      <vt:lpstr>EIC: unique collider     → unique real-time challenges</vt:lpstr>
      <vt:lpstr>Detector concepts</vt:lpstr>
      <vt:lpstr>Strategy of the estimation</vt:lpstr>
      <vt:lpstr>Collision-related data rate estimation</vt:lpstr>
      <vt:lpstr>Example: sPHENIX-based EIC detector</vt:lpstr>
      <vt:lpstr>Tonko’s estimation:  Signal rate = 16*8 Gbps ~ 100 Gbps @ 1033 cm-2 s-1, 200kHz collision How about in G4:</vt:lpstr>
      <vt:lpstr>Full detector “Minimal bias” EIC events in sPHENIX framework: quick first look</vt:lpstr>
      <vt:lpstr>GEANT4-based detector simulation for DAQ simulation: tracker</vt:lpstr>
      <vt:lpstr>GEANT4-based detector simulation for DAQ simulation: central calorimeters</vt:lpstr>
      <vt:lpstr>GEANT4-based detector simulation for DAQ simulation: forward calorimeters</vt:lpstr>
      <vt:lpstr>EIC preliminary data rate summary</vt:lpstr>
      <vt:lpstr>Beam gas estimation for eRHIC detectors</vt:lpstr>
      <vt:lpstr>Beam-gas interactions</vt:lpstr>
      <vt:lpstr>Beam gas multiplicity</vt:lpstr>
      <vt:lpstr>Beam gas event in a detector</vt:lpstr>
      <vt:lpstr>Beam gas event in a detector</vt:lpstr>
      <vt:lpstr>Beam gas vertex sensitivity - tracker</vt:lpstr>
      <vt:lpstr>Beam gas vertex sensitivity – calo.</vt:lpstr>
      <vt:lpstr>GEANT4-based detector simulation: beam gas event on tracker</vt:lpstr>
      <vt:lpstr>GEANT4-based detector simulation: beam gas event on central calorimeters</vt:lpstr>
      <vt:lpstr>GEANT4-based detector simulation: beam gas event on forward calorimeters</vt:lpstr>
      <vt:lpstr>Rate summary for beam gas</vt:lpstr>
      <vt:lpstr>Rate summary Sum collision + beam gas</vt:lpstr>
      <vt:lpstr>Highly segmented detectors/ TOPsiDE</vt:lpstr>
      <vt:lpstr>Discussion on real-time system for EIC</vt:lpstr>
      <vt:lpstr>Strategy for an EIC real-time system</vt:lpstr>
      <vt:lpstr>One DAQ strategy</vt:lpstr>
      <vt:lpstr>Ongoing R&amp;D, BNL LDRD 19-026:  Common development for Advanced DAQ</vt:lpstr>
      <vt:lpstr>Summary</vt:lpstr>
      <vt:lpstr>Extra information</vt:lpstr>
      <vt:lpstr>Per-strobe ALPIDE multiplicity</vt:lpstr>
      <vt:lpstr>p+p multiplicity, per-strobe, chip-4</vt:lpstr>
      <vt:lpstr>Au+Au multiplicity, per-strobe, chip-4</vt:lpstr>
      <vt:lpstr>Timing distributions</vt:lpstr>
      <vt:lpstr>Embedded clock demo with variable beam clock frequency</vt:lpstr>
      <vt:lpstr>PowerPoint Presentation</vt:lpstr>
      <vt:lpstr>PowerPoint Presentation</vt:lpstr>
      <vt:lpstr>PowerPoint Presentation</vt:lpstr>
      <vt:lpstr>RHIC @ mid-2020s</vt:lpstr>
      <vt:lpstr>Proposed eRHIC @ end of 2020s</vt:lpstr>
      <vt:lpstr>Potential areas of collaboration  on real-time analysis</vt:lpstr>
      <vt:lpstr>1. Suppression noise/beam background</vt:lpstr>
      <vt:lpstr>Publicly available dataset for ML/AI</vt:lpstr>
      <vt:lpstr>Open data used in DCNN learning</vt:lpstr>
      <vt:lpstr>Open data used in DCNN learning</vt:lpstr>
      <vt:lpstr>2. Real-time feature building</vt:lpstr>
      <vt:lpstr>3. Real-time reconstruction needs</vt:lpstr>
      <vt:lpstr>4. Fast simulation</vt:lpstr>
      <vt:lpstr>5. Visualization of EIC process @ Δt = 10-24s</vt:lpstr>
      <vt:lpstr>Summary</vt:lpstr>
      <vt:lpstr>Strategy discussion</vt:lpstr>
      <vt:lpstr>PHENIX and sPHENIX Mixed-Mode DAQ, LDRD 19-026 </vt:lpstr>
      <vt:lpstr>Selection of streaming and triggered front end</vt:lpstr>
      <vt:lpstr>TPC DAQ in streaming mode</vt:lpstr>
      <vt:lpstr>Productions for BNL-712v2/FELIXv2 </vt:lpstr>
      <vt:lpstr>Upgrade for HL-LHC</vt:lpstr>
      <vt:lpstr>PowerPoint Presentation</vt:lpstr>
      <vt:lpstr>sPHENIX rate VS EIC charge track rate</vt:lpstr>
      <vt:lpstr>TPC data rate</vt:lpstr>
      <vt:lpstr>Buffer Box  hardware</vt:lpstr>
      <vt:lpstr>Total Data volumes</vt:lpstr>
      <vt:lpstr>Peak Data rates</vt:lpstr>
      <vt:lpstr>Evolution of the RHIC 1008 Interaction region</vt:lpstr>
      <vt:lpstr>PHENIX/FVTX Streaming FEE</vt:lpstr>
      <vt:lpstr>PHENIX Data validation &amp; data processing in near-real-time</vt:lpstr>
      <vt:lpstr>PowerPoint Presentation</vt:lpstr>
      <vt:lpstr>sPHENIX Time projection chamber (TPC)</vt:lpstr>
      <vt:lpstr>sPHENIX MVTX</vt:lpstr>
      <vt:lpstr>Highlight of sPHENIX prototypes in action</vt:lpstr>
      <vt:lpstr>eRHIC and JLEIC key parameters at max Lumi points</vt:lpstr>
      <vt:lpstr>FEE data rate</vt:lpstr>
      <vt:lpstr>Radiation map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Jin</dc:creator>
  <cp:lastModifiedBy>Jin Huang</cp:lastModifiedBy>
  <cp:revision>7440</cp:revision>
  <cp:lastPrinted>2018-05-07T18:59:46Z</cp:lastPrinted>
  <dcterms:created xsi:type="dcterms:W3CDTF">2009-04-16T15:29:42Z</dcterms:created>
  <dcterms:modified xsi:type="dcterms:W3CDTF">2019-02-26T14:57:46Z</dcterms:modified>
</cp:coreProperties>
</file>