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64"/>
  </p:notesMasterIdLst>
  <p:handoutMasterIdLst>
    <p:handoutMasterId r:id="rId65"/>
  </p:handoutMasterIdLst>
  <p:sldIdLst>
    <p:sldId id="478" r:id="rId2"/>
    <p:sldId id="453" r:id="rId3"/>
    <p:sldId id="454" r:id="rId4"/>
    <p:sldId id="561" r:id="rId5"/>
    <p:sldId id="562" r:id="rId6"/>
    <p:sldId id="563" r:id="rId7"/>
    <p:sldId id="564" r:id="rId8"/>
    <p:sldId id="545" r:id="rId9"/>
    <p:sldId id="614" r:id="rId10"/>
    <p:sldId id="615" r:id="rId11"/>
    <p:sldId id="616" r:id="rId12"/>
    <p:sldId id="590" r:id="rId13"/>
    <p:sldId id="519" r:id="rId14"/>
    <p:sldId id="517" r:id="rId15"/>
    <p:sldId id="568" r:id="rId16"/>
    <p:sldId id="594" r:id="rId17"/>
    <p:sldId id="587" r:id="rId18"/>
    <p:sldId id="570" r:id="rId19"/>
    <p:sldId id="593" r:id="rId20"/>
    <p:sldId id="586" r:id="rId21"/>
    <p:sldId id="565" r:id="rId22"/>
    <p:sldId id="524" r:id="rId23"/>
    <p:sldId id="526" r:id="rId24"/>
    <p:sldId id="527" r:id="rId25"/>
    <p:sldId id="528" r:id="rId26"/>
    <p:sldId id="400" r:id="rId27"/>
    <p:sldId id="572" r:id="rId28"/>
    <p:sldId id="467" r:id="rId29"/>
    <p:sldId id="574" r:id="rId30"/>
    <p:sldId id="575" r:id="rId31"/>
    <p:sldId id="613" r:id="rId32"/>
    <p:sldId id="534" r:id="rId33"/>
    <p:sldId id="595" r:id="rId34"/>
    <p:sldId id="596" r:id="rId35"/>
    <p:sldId id="597" r:id="rId36"/>
    <p:sldId id="598" r:id="rId37"/>
    <p:sldId id="599" r:id="rId38"/>
    <p:sldId id="516" r:id="rId39"/>
    <p:sldId id="617" r:id="rId40"/>
    <p:sldId id="600" r:id="rId41"/>
    <p:sldId id="601" r:id="rId42"/>
    <p:sldId id="602" r:id="rId43"/>
    <p:sldId id="603" r:id="rId44"/>
    <p:sldId id="604" r:id="rId45"/>
    <p:sldId id="585" r:id="rId46"/>
    <p:sldId id="554" r:id="rId47"/>
    <p:sldId id="555" r:id="rId48"/>
    <p:sldId id="548" r:id="rId49"/>
    <p:sldId id="549" r:id="rId50"/>
    <p:sldId id="605" r:id="rId51"/>
    <p:sldId id="577" r:id="rId52"/>
    <p:sldId id="612" r:id="rId53"/>
    <p:sldId id="608" r:id="rId54"/>
    <p:sldId id="606" r:id="rId55"/>
    <p:sldId id="609" r:id="rId56"/>
    <p:sldId id="607" r:id="rId57"/>
    <p:sldId id="582" r:id="rId58"/>
    <p:sldId id="583" r:id="rId59"/>
    <p:sldId id="514" r:id="rId60"/>
    <p:sldId id="578" r:id="rId61"/>
    <p:sldId id="618" r:id="rId62"/>
    <p:sldId id="55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FF"/>
    <a:srgbClr val="008040"/>
    <a:srgbClr val="FFF8E3"/>
    <a:srgbClr val="666666"/>
    <a:srgbClr val="000000"/>
    <a:srgbClr val="00FF00"/>
    <a:srgbClr val="800080"/>
    <a:srgbClr val="800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92529" autoAdjust="0"/>
  </p:normalViewPr>
  <p:slideViewPr>
    <p:cSldViewPr snapToGrid="0" snapToObjects="1">
      <p:cViewPr varScale="1">
        <p:scale>
          <a:sx n="82" d="100"/>
          <a:sy n="82" d="100"/>
        </p:scale>
        <p:origin x="103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8/2/19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8/2/19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</a:t>
            </a:r>
            <a:r>
              <a:rPr lang="en-US" altLang="zh-CN" dirty="0"/>
              <a:t>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altLang="zh-CN" sz="2800" dirty="0"/>
              <a:t>UCLA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2.emf"/><Relationship Id="rId7" Type="http://schemas.openxmlformats.org/officeDocument/2006/relationships/image" Target="../media/image48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0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78.png"/><Relationship Id="rId7" Type="http://schemas.openxmlformats.org/officeDocument/2006/relationships/image" Target="../media/image57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3.emf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9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9" Type="http://schemas.openxmlformats.org/officeDocument/2006/relationships/image" Target="../media/image8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nat.vu.nl/~mulders/correlations-0new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phys.psu.edu/~cte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08.emf"/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12" Type="http://schemas.openxmlformats.org/officeDocument/2006/relationships/image" Target="../media/image107.emf"/><Relationship Id="rId2" Type="http://schemas.openxmlformats.org/officeDocument/2006/relationships/image" Target="../media/image97.emf"/><Relationship Id="rId16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11" Type="http://schemas.openxmlformats.org/officeDocument/2006/relationships/image" Target="../media/image106.emf"/><Relationship Id="rId5" Type="http://schemas.openxmlformats.org/officeDocument/2006/relationships/image" Target="../media/image100.emf"/><Relationship Id="rId15" Type="http://schemas.openxmlformats.org/officeDocument/2006/relationships/image" Target="../media/image110.emf"/><Relationship Id="rId10" Type="http://schemas.openxmlformats.org/officeDocument/2006/relationships/image" Target="../media/image105.emf"/><Relationship Id="rId4" Type="http://schemas.openxmlformats.org/officeDocument/2006/relationships/image" Target="../media/image99.emf"/><Relationship Id="rId9" Type="http://schemas.openxmlformats.org/officeDocument/2006/relationships/image" Target="../media/image104.emf"/><Relationship Id="rId14" Type="http://schemas.openxmlformats.org/officeDocument/2006/relationships/image" Target="../media/image10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123.png"/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12" Type="http://schemas.openxmlformats.org/officeDocument/2006/relationships/image" Target="../media/image122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emf"/><Relationship Id="rId11" Type="http://schemas.openxmlformats.org/officeDocument/2006/relationships/image" Target="../media/image121.emf"/><Relationship Id="rId5" Type="http://schemas.openxmlformats.org/officeDocument/2006/relationships/image" Target="../media/image115.emf"/><Relationship Id="rId10" Type="http://schemas.openxmlformats.org/officeDocument/2006/relationships/image" Target="../media/image120.emf"/><Relationship Id="rId4" Type="http://schemas.openxmlformats.org/officeDocument/2006/relationships/image" Target="../media/image114.emf"/><Relationship Id="rId9" Type="http://schemas.openxmlformats.org/officeDocument/2006/relationships/image" Target="../media/image11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5.emf"/><Relationship Id="rId7" Type="http://schemas.openxmlformats.org/officeDocument/2006/relationships/image" Target="../media/image139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10" Type="http://schemas.openxmlformats.org/officeDocument/2006/relationships/image" Target="../media/image142.emf"/><Relationship Id="rId4" Type="http://schemas.openxmlformats.org/officeDocument/2006/relationships/image" Target="../media/image136.emf"/><Relationship Id="rId9" Type="http://schemas.openxmlformats.org/officeDocument/2006/relationships/image" Target="../media/image141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13" Type="http://schemas.openxmlformats.org/officeDocument/2006/relationships/image" Target="../media/image161.emf"/><Relationship Id="rId1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55.emf"/><Relationship Id="rId12" Type="http://schemas.openxmlformats.org/officeDocument/2006/relationships/image" Target="../media/image160.emf"/><Relationship Id="rId17" Type="http://schemas.openxmlformats.org/officeDocument/2006/relationships/image" Target="../media/image165.emf"/><Relationship Id="rId2" Type="http://schemas.openxmlformats.org/officeDocument/2006/relationships/image" Target="../media/image70.emf"/><Relationship Id="rId16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emf"/><Relationship Id="rId5" Type="http://schemas.openxmlformats.org/officeDocument/2006/relationships/image" Target="../media/image153.emf"/><Relationship Id="rId15" Type="http://schemas.openxmlformats.org/officeDocument/2006/relationships/image" Target="../media/image163.emf"/><Relationship Id="rId10" Type="http://schemas.openxmlformats.org/officeDocument/2006/relationships/image" Target="../media/image158.emf"/><Relationship Id="rId4" Type="http://schemas.openxmlformats.org/officeDocument/2006/relationships/image" Target="../media/image152.emf"/><Relationship Id="rId9" Type="http://schemas.openxmlformats.org/officeDocument/2006/relationships/image" Target="../media/image157.emf"/><Relationship Id="rId14" Type="http://schemas.openxmlformats.org/officeDocument/2006/relationships/image" Target="../media/image16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emf"/><Relationship Id="rId5" Type="http://schemas.openxmlformats.org/officeDocument/2006/relationships/image" Target="../media/image168.png"/><Relationship Id="rId4" Type="http://schemas.openxmlformats.org/officeDocument/2006/relationships/image" Target="../media/image17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17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7" Type="http://schemas.openxmlformats.org/officeDocument/2006/relationships/image" Target="../media/image189.emf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5" Type="http://schemas.openxmlformats.org/officeDocument/2006/relationships/image" Target="../media/image187.emf"/><Relationship Id="rId4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emf"/><Relationship Id="rId3" Type="http://schemas.openxmlformats.org/officeDocument/2006/relationships/image" Target="../media/image191.emf"/><Relationship Id="rId7" Type="http://schemas.openxmlformats.org/officeDocument/2006/relationships/image" Target="../media/image195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emf"/><Relationship Id="rId5" Type="http://schemas.openxmlformats.org/officeDocument/2006/relationships/image" Target="../media/image193.emf"/><Relationship Id="rId4" Type="http://schemas.openxmlformats.org/officeDocument/2006/relationships/image" Target="../media/image192.emf"/><Relationship Id="rId9" Type="http://schemas.openxmlformats.org/officeDocument/2006/relationships/image" Target="../media/image19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7" Type="http://schemas.openxmlformats.org/officeDocument/2006/relationships/image" Target="../media/image208.emf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emf"/><Relationship Id="rId5" Type="http://schemas.openxmlformats.org/officeDocument/2006/relationships/image" Target="../media/image206.emf"/><Relationship Id="rId4" Type="http://schemas.openxmlformats.org/officeDocument/2006/relationships/image" Target="../media/image20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01" y="1268393"/>
            <a:ext cx="7530793" cy="1311532"/>
          </a:xfrm>
        </p:spPr>
        <p:txBody>
          <a:bodyPr/>
          <a:lstStyle/>
          <a:p>
            <a:r>
              <a:rPr lang="en-US" altLang="zh-CN" sz="2800" dirty="0"/>
              <a:t>Three-dimensional structure of the nucleon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344" y="5152571"/>
            <a:ext cx="8269805" cy="1110792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CFNS Summer School 2019</a:t>
            </a:r>
            <a:endParaRPr lang="en-US" sz="2200" dirty="0"/>
          </a:p>
          <a:p>
            <a:r>
              <a:rPr lang="en-US" sz="2200" dirty="0"/>
              <a:t>August 1 - 9, 2019</a:t>
            </a:r>
          </a:p>
        </p:txBody>
      </p:sp>
    </p:spTree>
    <p:extLst>
      <p:ext uri="{BB962C8B-B14F-4D97-AF65-F5344CB8AC3E}">
        <p14:creationId xmlns:p14="http://schemas.microsoft.com/office/powerpoint/2010/main" val="118436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experimental programs in US: 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Relativistic Heavy Ion Collider (RHIC) through RHIC spin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3" y="1812119"/>
            <a:ext cx="7547195" cy="4562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3855" y="1381043"/>
            <a:ext cx="282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Proton-proton scattering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7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Ion Collider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2796" y="985086"/>
            <a:ext cx="4103580" cy="5633560"/>
            <a:chOff x="2071778" y="651984"/>
            <a:chExt cx="4526280" cy="6213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1778" y="1617820"/>
              <a:ext cx="4526280" cy="52480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4055" y="1669988"/>
              <a:ext cx="3051790" cy="3090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4055" y="651984"/>
              <a:ext cx="4443984" cy="1018004"/>
            </a:xfrm>
            <a:prstGeom prst="rect">
              <a:avLst/>
            </a:prstGeom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15187" r="5266"/>
          <a:stretch/>
        </p:blipFill>
        <p:spPr bwMode="auto">
          <a:xfrm>
            <a:off x="4725926" y="4239685"/>
            <a:ext cx="4349732" cy="200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IC_Schematic_Rev0816_WhiteB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51" y="1187495"/>
            <a:ext cx="4030579" cy="255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5055" y="3225521"/>
            <a:ext cx="80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5055" y="5876103"/>
            <a:ext cx="80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JLab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53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TMD?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432FF"/>
                </a:solidFill>
              </a:rPr>
              <a:t>Three-dimensional structure is encoded in quark/gluon TMDs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432FF"/>
                </a:solidFill>
              </a:rPr>
              <a:t>TMDs = Transverse Momentum Dependent Parton Distribution or Fragmentation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367" y="2035536"/>
            <a:ext cx="4259570" cy="3616506"/>
            <a:chOff x="79367" y="1818562"/>
            <a:chExt cx="4259570" cy="3616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67" y="1818562"/>
              <a:ext cx="4259570" cy="31236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59429" y="5065736"/>
              <a:ext cx="1596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Z boson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38937" y="2037742"/>
            <a:ext cx="4736721" cy="3614300"/>
            <a:chOff x="4338937" y="1820768"/>
            <a:chExt cx="4736721" cy="3614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8937" y="1820768"/>
              <a:ext cx="4736721" cy="31214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33887" y="5065736"/>
              <a:ext cx="1596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Higgs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367" y="2600749"/>
            <a:ext cx="9026093" cy="3472055"/>
            <a:chOff x="-14460" y="2600749"/>
            <a:chExt cx="9026093" cy="3472055"/>
          </a:xfrm>
        </p:grpSpPr>
        <p:grpSp>
          <p:nvGrpSpPr>
            <p:cNvPr id="22" name="Group 21"/>
            <p:cNvGrpSpPr/>
            <p:nvPr/>
          </p:nvGrpSpPr>
          <p:grpSpPr>
            <a:xfrm>
              <a:off x="1797857" y="2600749"/>
              <a:ext cx="7213776" cy="3472055"/>
              <a:chOff x="1588454" y="2600749"/>
              <a:chExt cx="7213776" cy="347205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236296" y="2600749"/>
                <a:ext cx="5565934" cy="3472055"/>
                <a:chOff x="3588855" y="918132"/>
                <a:chExt cx="5565934" cy="347205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88855" y="1207614"/>
                  <a:ext cx="5565934" cy="3182573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585834" y="918132"/>
                  <a:ext cx="22113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Hadron in a jet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1588454" y="3243117"/>
                <a:ext cx="1352140" cy="2563301"/>
                <a:chOff x="7153363" y="1108620"/>
                <a:chExt cx="1352140" cy="2563301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7806446" y="1465591"/>
                  <a:ext cx="0" cy="948786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/>
                <p:cNvGrpSpPr/>
                <p:nvPr/>
              </p:nvGrpSpPr>
              <p:grpSpPr>
                <a:xfrm>
                  <a:off x="7153363" y="1108620"/>
                  <a:ext cx="1352140" cy="2563301"/>
                  <a:chOff x="7153363" y="1108620"/>
                  <a:chExt cx="1352140" cy="2563301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153363" y="1237310"/>
                    <a:ext cx="1352140" cy="2434611"/>
                    <a:chOff x="5583158" y="1304507"/>
                    <a:chExt cx="2501900" cy="41927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583158" y="2195286"/>
                      <a:ext cx="2501900" cy="330200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0" name="Straight Arrow Connector 19"/>
                    <p:cNvCxnSpPr/>
                    <p:nvPr/>
                  </p:nvCxnSpPr>
                  <p:spPr>
                    <a:xfrm flipH="1" flipV="1">
                      <a:off x="6130355" y="1886506"/>
                      <a:ext cx="595529" cy="1051958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5781642" y="1304507"/>
                      <a:ext cx="11373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/>
                        <a:t>h</a:t>
                      </a: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603929" y="1108620"/>
                    <a:ext cx="61468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jet</a:t>
                    </a:r>
                  </a:p>
                </p:txBody>
              </p:sp>
            </p:grpSp>
          </p:grp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60" y="3118632"/>
              <a:ext cx="1538888" cy="2687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28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QCD: Two faces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2709811"/>
            <a:ext cx="4045516" cy="3514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433" y="786027"/>
            <a:ext cx="2207209" cy="16898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8453" y="1377419"/>
            <a:ext cx="24758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Asymptotic freedom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81642" y="1390824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Confinement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8524" y="4804938"/>
            <a:ext cx="8675039" cy="1953474"/>
            <a:chOff x="438524" y="4804938"/>
            <a:chExt cx="8675039" cy="195347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9146" y="5253777"/>
              <a:ext cx="1807773" cy="1364869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438524" y="6071604"/>
              <a:ext cx="4583306" cy="686808"/>
              <a:chOff x="352796" y="6071604"/>
              <a:chExt cx="4583306" cy="686808"/>
            </a:xfrm>
          </p:grpSpPr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 flipV="1">
                <a:off x="1001949" y="6071604"/>
                <a:ext cx="0" cy="304800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30"/>
              <p:cNvSpPr txBox="1">
                <a:spLocks noChangeArrowheads="1"/>
              </p:cNvSpPr>
              <p:nvPr/>
            </p:nvSpPr>
            <p:spPr bwMode="auto">
              <a:xfrm>
                <a:off x="352796" y="6389080"/>
                <a:ext cx="4583306" cy="36933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Low energy scale: at the size of the proton 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512500" y="4804938"/>
              <a:ext cx="3601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FF0000"/>
                  </a:solidFill>
                </a:rPr>
                <a:t>Low energy scale, strong coupling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07536" y="2858299"/>
            <a:ext cx="5194694" cy="2420576"/>
            <a:chOff x="3607536" y="2858299"/>
            <a:chExt cx="5194694" cy="2420576"/>
          </a:xfrm>
        </p:grpSpPr>
        <p:grpSp>
          <p:nvGrpSpPr>
            <p:cNvPr id="3" name="Group 2"/>
            <p:cNvGrpSpPr/>
            <p:nvPr/>
          </p:nvGrpSpPr>
          <p:grpSpPr>
            <a:xfrm>
              <a:off x="3607536" y="2858299"/>
              <a:ext cx="5194694" cy="2420576"/>
              <a:chOff x="3607536" y="2858299"/>
              <a:chExt cx="5194694" cy="242057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5316" y="2858299"/>
                <a:ext cx="2966914" cy="1433483"/>
              </a:xfrm>
              <a:prstGeom prst="rect">
                <a:avLst/>
              </a:prstGeom>
            </p:spPr>
          </p:pic>
          <p:pic>
            <p:nvPicPr>
              <p:cNvPr id="10" name="Picture 9" descr="nobel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0637" y="3174830"/>
                <a:ext cx="796453" cy="794055"/>
              </a:xfrm>
              <a:prstGeom prst="rect">
                <a:avLst/>
              </a:prstGeom>
            </p:spPr>
          </p:pic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 rot="20009389">
                <a:off x="3607536" y="4389780"/>
                <a:ext cx="19399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solidFill>
                      <a:srgbClr val="0066FF"/>
                    </a:solidFill>
                  </a:rPr>
                  <a:t>High energy scale</a:t>
                </a:r>
              </a:p>
            </p:txBody>
          </p:sp>
          <p:sp>
            <p:nvSpPr>
              <p:cNvPr id="23" name="Text Box 28"/>
              <p:cNvSpPr txBox="1">
                <a:spLocks noChangeArrowheads="1"/>
              </p:cNvSpPr>
              <p:nvPr/>
            </p:nvSpPr>
            <p:spPr bwMode="auto">
              <a:xfrm rot="20009389">
                <a:off x="4058553" y="4737330"/>
                <a:ext cx="162845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solidFill>
                      <a:srgbClr val="0066FF"/>
                    </a:solidFill>
                  </a:rPr>
                  <a:t>Weak coupling</a:t>
                </a:r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 flipV="1">
                <a:off x="3693269" y="4288275"/>
                <a:ext cx="1905000" cy="990600"/>
              </a:xfrm>
              <a:prstGeom prst="line">
                <a:avLst/>
              </a:prstGeom>
              <a:noFill/>
              <a:ln w="57150">
                <a:solidFill>
                  <a:srgbClr val="3366CC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018311" y="3407406"/>
              <a:ext cx="7987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432FF"/>
                  </a:solidFill>
                </a:rPr>
                <a:t>2004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81642" y="1736113"/>
            <a:ext cx="3862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No one has ever seen a free quark</a:t>
            </a:r>
          </a:p>
        </p:txBody>
      </p:sp>
    </p:spTree>
    <p:extLst>
      <p:ext uri="{BB962C8B-B14F-4D97-AF65-F5344CB8AC3E}">
        <p14:creationId xmlns:p14="http://schemas.microsoft.com/office/powerpoint/2010/main" val="3272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tool: high energy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study SM and BSM physics, we rely on high energy scattering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compute cross sections, we need QCD factorization 	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56214" y="1571679"/>
            <a:ext cx="3083476" cy="1808077"/>
            <a:chOff x="37735" y="1266414"/>
            <a:chExt cx="3614211" cy="2119287"/>
          </a:xfrm>
        </p:grpSpPr>
        <p:pic>
          <p:nvPicPr>
            <p:cNvPr id="11" name="Picture 10" descr="ball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8" y="2268989"/>
              <a:ext cx="292255" cy="303801"/>
            </a:xfrm>
            <a:prstGeom prst="rect">
              <a:avLst/>
            </a:prstGeom>
          </p:spPr>
        </p:pic>
        <p:pic>
          <p:nvPicPr>
            <p:cNvPr id="12" name="Picture 11" descr="ball_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041" y="1963937"/>
              <a:ext cx="913905" cy="913905"/>
            </a:xfrm>
            <a:prstGeom prst="rect">
              <a:avLst/>
            </a:prstGeom>
          </p:spPr>
        </p:pic>
        <p:sp>
          <p:nvSpPr>
            <p:cNvPr id="13" name="Explosion 1 12"/>
            <p:cNvSpPr/>
            <p:nvPr/>
          </p:nvSpPr>
          <p:spPr>
            <a:xfrm>
              <a:off x="1561657" y="2073751"/>
              <a:ext cx="603796" cy="822960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187985" y="2420890"/>
              <a:ext cx="629585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85965" y="2420890"/>
              <a:ext cx="52844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ball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77" y="1266414"/>
              <a:ext cx="292255" cy="303801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2020392" y="1570215"/>
              <a:ext cx="290121" cy="6009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803170" y="3046978"/>
              <a:ext cx="0" cy="33872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569274" y="2974996"/>
              <a:ext cx="120406" cy="3648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1325678" y="2899091"/>
              <a:ext cx="304800" cy="304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7735" y="1766474"/>
              <a:ext cx="1486494" cy="396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electron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39923" y="2200015"/>
              <a:ext cx="31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80891" y="3487564"/>
            <a:ext cx="358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Deep Inelastic Scattering (DIS)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43344" y="3462341"/>
            <a:ext cx="301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Z production Proton-Proton collisions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61275" y="1523816"/>
            <a:ext cx="3084724" cy="1416969"/>
            <a:chOff x="5361275" y="1523816"/>
            <a:chExt cx="3084724" cy="1416969"/>
          </a:xfrm>
        </p:grpSpPr>
        <p:pic>
          <p:nvPicPr>
            <p:cNvPr id="25" name="Picture 24" descr="ball_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275" y="2135881"/>
              <a:ext cx="779701" cy="77970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618174" y="1523816"/>
              <a:ext cx="2827825" cy="1416969"/>
              <a:chOff x="5618174" y="1523816"/>
              <a:chExt cx="2827825" cy="141696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582" y="1523816"/>
                <a:ext cx="1076734" cy="930298"/>
              </a:xfrm>
              <a:prstGeom prst="rect">
                <a:avLst/>
              </a:prstGeom>
            </p:spPr>
          </p:pic>
          <p:pic>
            <p:nvPicPr>
              <p:cNvPr id="26" name="Picture 25" descr="ball_2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6298" y="2131209"/>
                <a:ext cx="779701" cy="77970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18174" y="2290707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08909" y="2292389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7199955" y="2521059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069536" y="2520236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 w="lg" len="med"/>
                <a:tailEnd type="non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xplosion 1 30"/>
              <p:cNvSpPr/>
              <p:nvPr/>
            </p:nvSpPr>
            <p:spPr>
              <a:xfrm>
                <a:off x="6694929" y="2238674"/>
                <a:ext cx="515131" cy="702111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579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deep inelastic scattering as an example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Proton structure: encoded in PDFs</a:t>
            </a:r>
          </a:p>
          <a:p>
            <a:r>
              <a:rPr lang="en-US" dirty="0"/>
              <a:t>QCD dynamics at high-energy scale </a:t>
            </a:r>
            <a:r>
              <a:rPr lang="en-US" i="1" dirty="0">
                <a:solidFill>
                  <a:srgbClr val="FF0000"/>
                </a:solidFill>
              </a:rPr>
              <a:t>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49211" y="1386766"/>
            <a:ext cx="4508942" cy="2578289"/>
            <a:chOff x="4904180" y="1550756"/>
            <a:chExt cx="4025428" cy="2223970"/>
          </a:xfrm>
        </p:grpSpPr>
        <p:grpSp>
          <p:nvGrpSpPr>
            <p:cNvPr id="7" name="Group 6"/>
            <p:cNvGrpSpPr/>
            <p:nvPr/>
          </p:nvGrpSpPr>
          <p:grpSpPr>
            <a:xfrm>
              <a:off x="4904180" y="1550756"/>
              <a:ext cx="4025428" cy="2206575"/>
              <a:chOff x="4904180" y="1550756"/>
              <a:chExt cx="4025428" cy="22065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904180" y="2957158"/>
                <a:ext cx="2108200" cy="800173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21576" y="1550756"/>
                <a:ext cx="2108200" cy="9784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21576" y="1550756"/>
                <a:ext cx="2108200" cy="217170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7353" y="1922306"/>
                <a:ext cx="952500" cy="330200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0508" y="3168400"/>
                <a:ext cx="1689100" cy="34290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4323" y="1554304"/>
              <a:ext cx="146050" cy="10096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4458" y="2974553"/>
              <a:ext cx="115748" cy="800173"/>
            </a:xfrm>
            <a:prstGeom prst="rect">
              <a:avLst/>
            </a:prstGeom>
          </p:spPr>
        </p:pic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789460" y="4308754"/>
            <a:ext cx="5975187" cy="739118"/>
            <a:chOff x="1699634" y="3333079"/>
            <a:chExt cx="5299387" cy="655523"/>
          </a:xfrm>
        </p:grpSpPr>
        <p:sp>
          <p:nvSpPr>
            <p:cNvPr id="5" name="Rectangle 4"/>
            <p:cNvSpPr/>
            <p:nvPr/>
          </p:nvSpPr>
          <p:spPr>
            <a:xfrm>
              <a:off x="1699634" y="3333079"/>
              <a:ext cx="5161461" cy="65405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07506" y="3372836"/>
              <a:ext cx="5191515" cy="615766"/>
              <a:chOff x="4022069" y="3447379"/>
              <a:chExt cx="5191515" cy="615766"/>
            </a:xfrm>
          </p:grpSpPr>
          <p:pic>
            <p:nvPicPr>
              <p:cNvPr id="16" name="Picture 15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2069" y="3447379"/>
                <a:ext cx="4813300" cy="3429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4058515" y="3762882"/>
                <a:ext cx="5155069" cy="300263"/>
                <a:chOff x="3988931" y="4041202"/>
                <a:chExt cx="5155069" cy="300263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7428277" y="4041202"/>
                  <a:ext cx="1715723" cy="30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432FF"/>
                      </a:solidFill>
                    </a:rPr>
                    <a:t>calculable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988931" y="4041202"/>
                  <a:ext cx="1397406" cy="30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432FF"/>
                      </a:solidFill>
                    </a:rPr>
                    <a:t>measured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569464" y="4041202"/>
                  <a:ext cx="1715723" cy="300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extracted</a:t>
                  </a:r>
                </a:p>
              </p:txBody>
            </p:sp>
          </p:grpSp>
        </p:grpSp>
      </p:grpSp>
      <p:sp>
        <p:nvSpPr>
          <p:cNvPr id="22" name="TextBox 21"/>
          <p:cNvSpPr txBox="1"/>
          <p:nvPr/>
        </p:nvSpPr>
        <p:spPr>
          <a:xfrm>
            <a:off x="2018060" y="2644541"/>
            <a:ext cx="1049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FF"/>
                </a:solidFill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8052" y="3116506"/>
            <a:ext cx="3552225" cy="7386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</a:rPr>
              <a:t>Parton Distribution Functions (PDFs):</a:t>
            </a:r>
          </a:p>
          <a:p>
            <a:pPr algn="ctr"/>
            <a:r>
              <a:rPr lang="en-US" sz="1400" b="1" dirty="0">
                <a:solidFill>
                  <a:srgbClr val="0432FF"/>
                </a:solidFill>
              </a:rPr>
              <a:t>Probability for finding a </a:t>
            </a:r>
            <a:r>
              <a:rPr lang="en-US" sz="1400" b="1" dirty="0" err="1">
                <a:solidFill>
                  <a:srgbClr val="0432FF"/>
                </a:solidFill>
              </a:rPr>
              <a:t>parton</a:t>
            </a:r>
            <a:r>
              <a:rPr lang="en-US" sz="1400" b="1" dirty="0">
                <a:solidFill>
                  <a:srgbClr val="0432FF"/>
                </a:solidFill>
              </a:rPr>
              <a:t> in a proton with momentum fraction x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90" y="1848489"/>
            <a:ext cx="1397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 distribution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13" y="802237"/>
            <a:ext cx="7838245" cy="316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57" y="4020261"/>
            <a:ext cx="7155473" cy="27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 1: deep in </a:t>
            </a:r>
            <a:r>
              <a:rPr lang="en-US" dirty="0" err="1"/>
              <a:t>purturbative</a:t>
            </a:r>
            <a:r>
              <a:rPr lang="en-US" dirty="0"/>
              <a:t>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100">
            <a:off x="4402450" y="4315258"/>
            <a:ext cx="1598299" cy="11774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6633" y="802959"/>
            <a:ext cx="8881759" cy="3594980"/>
            <a:chOff x="136633" y="802959"/>
            <a:chExt cx="8881759" cy="3594980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136633" y="845611"/>
              <a:ext cx="8881759" cy="3552328"/>
              <a:chOff x="0" y="807509"/>
              <a:chExt cx="9197554" cy="367863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8763" y="807509"/>
                <a:ext cx="5578791" cy="3678632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0" y="807509"/>
                <a:ext cx="3496867" cy="3678632"/>
                <a:chOff x="0" y="712259"/>
                <a:chExt cx="3496867" cy="3699442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2" name="Picture 21" descr="oie_transparent (1)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784828"/>
                  <a:ext cx="3496867" cy="262687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0" y="712259"/>
                  <a:ext cx="3496867" cy="10725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3" name="Picture 22" descr="transparent_fig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46" y="802959"/>
              <a:ext cx="1830271" cy="2145138"/>
            </a:xfrm>
            <a:prstGeom prst="rect">
              <a:avLst/>
            </a:prstGeom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1204989" y="5475405"/>
            <a:ext cx="5056749" cy="796466"/>
            <a:chOff x="1528839" y="5475405"/>
            <a:chExt cx="5056749" cy="796466"/>
          </a:xfrm>
        </p:grpSpPr>
        <p:sp>
          <p:nvSpPr>
            <p:cNvPr id="44" name="Rectangle 43"/>
            <p:cNvSpPr/>
            <p:nvPr/>
          </p:nvSpPr>
          <p:spPr>
            <a:xfrm>
              <a:off x="3007674" y="5475405"/>
              <a:ext cx="1585186" cy="79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00402" y="5475405"/>
              <a:ext cx="1585186" cy="79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8839" y="5639618"/>
              <a:ext cx="4997893" cy="50171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102506" y="857406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Dave </a:t>
            </a:r>
            <a:r>
              <a:rPr lang="en-US" dirty="0" err="1">
                <a:solidFill>
                  <a:srgbClr val="FF0000"/>
                </a:solidFill>
              </a:rPr>
              <a:t>Soper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11" y="4488465"/>
            <a:ext cx="387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Jets, Jet substructure, W/Z/</a:t>
            </a:r>
            <a:r>
              <a:rPr lang="en-US" sz="1600" b="1" dirty="0" err="1"/>
              <a:t>H+Jet</a:t>
            </a:r>
            <a:r>
              <a:rPr lang="en-US" sz="1600" b="1" dirty="0"/>
              <a:t>, </a:t>
            </a:r>
            <a:r>
              <a:rPr lang="mr-IN" sz="1600" b="1" dirty="0"/>
              <a:t>…</a:t>
            </a:r>
            <a:endParaRPr lang="en-US" sz="1600" b="1" dirty="0"/>
          </a:p>
          <a:p>
            <a:r>
              <a:rPr lang="en-US" sz="1600" b="1" dirty="0"/>
              <a:t>NLO, NNLO, </a:t>
            </a:r>
            <a:r>
              <a:rPr lang="en-US" sz="1600" b="1" dirty="0" err="1"/>
              <a:t>Resummation</a:t>
            </a:r>
            <a:r>
              <a:rPr lang="en-US" sz="1600" b="1" dirty="0"/>
              <a:t>, multi-loops/legs, </a:t>
            </a:r>
            <a:r>
              <a:rPr lang="mr-IN" sz="1600" b="1" dirty="0"/>
              <a:t>…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8532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089" y="3635748"/>
            <a:ext cx="1623893" cy="1478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30+ years’ study, good knowledge about </a:t>
            </a:r>
            <a:r>
              <a:rPr lang="en-US" dirty="0" err="1"/>
              <a:t>parton’s</a:t>
            </a:r>
            <a:r>
              <a:rPr lang="en-US" dirty="0"/>
              <a:t> longitudinal motion: 1D</a:t>
            </a:r>
          </a:p>
          <a:p>
            <a:r>
              <a:rPr lang="en-US" dirty="0"/>
              <a:t>Nucleon 3D structure: both longitudinal + transverse momentum dependent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02680" y="3645666"/>
            <a:ext cx="2655661" cy="1794371"/>
            <a:chOff x="140364" y="1650975"/>
            <a:chExt cx="2655661" cy="17943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655" y="1650975"/>
              <a:ext cx="1436370" cy="1458468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874" y="2639918"/>
              <a:ext cx="546100" cy="317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364" y="3106792"/>
              <a:ext cx="2608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Longitudinal motion only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95328" y="5117978"/>
            <a:ext cx="340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Longitudinal + transverse motion </a:t>
            </a:r>
          </a:p>
        </p:txBody>
      </p:sp>
      <p:pic>
        <p:nvPicPr>
          <p:cNvPr id="16" name="Picture 15" descr="oie_transparent (2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9" y="5413686"/>
            <a:ext cx="1808587" cy="13121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65636" y="2540722"/>
            <a:ext cx="6391520" cy="338554"/>
          </a:xfrm>
          <a:prstGeom prst="rect">
            <a:avLst/>
          </a:prstGeom>
          <a:solidFill>
            <a:schemeClr val="accent4">
              <a:lumMod val="40000"/>
              <a:lumOff val="60000"/>
              <a:alpha val="74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0" lvl="1" indent="0" algn="ctr">
              <a:buClrTx/>
              <a:buNone/>
            </a:pPr>
            <a:r>
              <a:rPr lang="en-US" sz="1600" b="1" dirty="0">
                <a:solidFill>
                  <a:srgbClr val="FF0000"/>
                </a:solidFill>
              </a:rPr>
              <a:t>Transverse Momentum Dependent </a:t>
            </a:r>
            <a:r>
              <a:rPr lang="en-US" sz="1600" b="1" dirty="0" err="1">
                <a:solidFill>
                  <a:srgbClr val="FF0000"/>
                </a:solidFill>
              </a:rPr>
              <a:t>parton</a:t>
            </a:r>
            <a:r>
              <a:rPr lang="en-US" sz="1600" b="1" dirty="0">
                <a:solidFill>
                  <a:srgbClr val="FF0000"/>
                </a:solidFill>
              </a:rPr>
              <a:t> distributions (TMDs)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754" y="4680461"/>
            <a:ext cx="1041400" cy="31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036" y="3940514"/>
            <a:ext cx="317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2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Direction 2: quantum tomography of nucleons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10378">
            <a:off x="2832169" y="4300421"/>
            <a:ext cx="1303449" cy="9672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04989" y="5475405"/>
            <a:ext cx="5056749" cy="796466"/>
            <a:chOff x="1528839" y="5475405"/>
            <a:chExt cx="5056749" cy="796466"/>
          </a:xfrm>
        </p:grpSpPr>
        <p:sp>
          <p:nvSpPr>
            <p:cNvPr id="44" name="Rectangle 43"/>
            <p:cNvSpPr/>
            <p:nvPr/>
          </p:nvSpPr>
          <p:spPr>
            <a:xfrm>
              <a:off x="3007674" y="5475405"/>
              <a:ext cx="1585186" cy="79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00402" y="5475405"/>
              <a:ext cx="1585186" cy="79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8839" y="5639618"/>
              <a:ext cx="4997893" cy="501719"/>
            </a:xfrm>
            <a:prstGeom prst="rect">
              <a:avLst/>
            </a:prstGeom>
          </p:spPr>
        </p:pic>
      </p:grpSp>
      <p:pic>
        <p:nvPicPr>
          <p:cNvPr id="17" name="Picture 16" descr="transparent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1" y="852218"/>
            <a:ext cx="2992278" cy="2920620"/>
          </a:xfrm>
          <a:prstGeom prst="rect">
            <a:avLst/>
          </a:prstGeom>
        </p:spPr>
      </p:pic>
      <p:pic>
        <p:nvPicPr>
          <p:cNvPr id="18" name="Picture 17" descr="transparent_prot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69" y="2512048"/>
            <a:ext cx="1383408" cy="1752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258" y="2151383"/>
            <a:ext cx="3399100" cy="22413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100">
            <a:off x="5218096" y="4288434"/>
            <a:ext cx="1598299" cy="1177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374" y="2120977"/>
            <a:ext cx="1639980" cy="23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 1: </a:t>
            </a:r>
            <a:r>
              <a:rPr lang="en-US" altLang="zh-CN" dirty="0"/>
              <a:t>Overview</a:t>
            </a:r>
            <a:endParaRPr lang="zh-CN" altLang="en-US" dirty="0"/>
          </a:p>
          <a:p>
            <a:pPr lvl="1"/>
            <a:r>
              <a:rPr lang="en-US" altLang="zh-CN" dirty="0"/>
              <a:t>What are TMDs? How many are there?</a:t>
            </a:r>
          </a:p>
          <a:p>
            <a:pPr lvl="1"/>
            <a:r>
              <a:rPr lang="en-US" dirty="0"/>
              <a:t>TMD global analysis, TMD factorization and evolution</a:t>
            </a:r>
          </a:p>
          <a:p>
            <a:pPr lvl="1"/>
            <a:r>
              <a:rPr lang="en-US" dirty="0"/>
              <a:t>Key: you do not need to know all details</a:t>
            </a:r>
          </a:p>
          <a:p>
            <a:r>
              <a:rPr lang="en-US" dirty="0"/>
              <a:t>Lecture 2: </a:t>
            </a:r>
            <a:r>
              <a:rPr lang="en-US" altLang="zh-CN" dirty="0"/>
              <a:t>TMD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(I)</a:t>
            </a:r>
            <a:endParaRPr lang="zh-CN" altLang="en-US" dirty="0"/>
          </a:p>
          <a:p>
            <a:pPr lvl="1"/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ideas,</a:t>
            </a:r>
            <a:r>
              <a:rPr lang="zh-CN" altLang="en-US" dirty="0"/>
              <a:t> </a:t>
            </a:r>
            <a:r>
              <a:rPr lang="en-US" altLang="zh-CN" dirty="0"/>
              <a:t>TMD</a:t>
            </a:r>
            <a:r>
              <a:rPr lang="zh-CN" altLang="en-US" dirty="0"/>
              <a:t> </a:t>
            </a:r>
            <a:r>
              <a:rPr lang="en-US" altLang="zh-CN" dirty="0"/>
              <a:t>operator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</a:p>
          <a:p>
            <a:pPr lvl="1"/>
            <a:r>
              <a:rPr lang="en-US" dirty="0"/>
              <a:t>Key: I hope you can follow the derivations</a:t>
            </a:r>
          </a:p>
          <a:p>
            <a:r>
              <a:rPr lang="en-US" dirty="0"/>
              <a:t>Lecture 3: </a:t>
            </a:r>
            <a:r>
              <a:rPr lang="en-US" altLang="zh-CN" dirty="0"/>
              <a:t>TMD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(II)</a:t>
            </a:r>
            <a:endParaRPr lang="zh-CN" altLang="en-US" dirty="0"/>
          </a:p>
          <a:p>
            <a:pPr lvl="1"/>
            <a:r>
              <a:rPr lang="en-US" altLang="zh-CN" dirty="0"/>
              <a:t>TMD</a:t>
            </a:r>
            <a:r>
              <a:rPr lang="zh-CN" altLang="en-US" dirty="0"/>
              <a:t> </a:t>
            </a:r>
            <a:r>
              <a:rPr lang="en-US" altLang="zh-CN" dirty="0"/>
              <a:t>factorization and evolution</a:t>
            </a:r>
          </a:p>
          <a:p>
            <a:pPr lvl="1"/>
            <a:r>
              <a:rPr lang="en-US" dirty="0"/>
              <a:t>Key: I hope you understand all </a:t>
            </a:r>
            <a:r>
              <a:rPr lang="en-US"/>
              <a:t>the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7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wisdom of pioneers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3" y="1009344"/>
            <a:ext cx="86868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513" y="3388083"/>
            <a:ext cx="2540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1062" y="5789752"/>
            <a:ext cx="260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From Maria </a:t>
            </a:r>
            <a:r>
              <a:rPr lang="en-US" dirty="0" err="1">
                <a:solidFill>
                  <a:srgbClr val="0432FF"/>
                </a:solidFill>
              </a:rPr>
              <a:t>Ubiali</a:t>
            </a:r>
            <a:r>
              <a:rPr lang="en-US" dirty="0">
                <a:solidFill>
                  <a:srgbClr val="0432FF"/>
                </a:solidFill>
              </a:rPr>
              <a:t>, DIS2017 talk</a:t>
            </a:r>
          </a:p>
        </p:txBody>
      </p:sp>
    </p:spTree>
    <p:extLst>
      <p:ext uri="{BB962C8B-B14F-4D97-AF65-F5344CB8AC3E}">
        <p14:creationId xmlns:p14="http://schemas.microsoft.com/office/powerpoint/2010/main" val="86675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and gluon structure of the nucleon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quantum tomography/3D imaging in terms of quarks and gluons </a:t>
            </a:r>
          </a:p>
          <a:p>
            <a:pPr lvl="1"/>
            <a:r>
              <a:rPr lang="en-US" altLang="zh-CN" b="1" dirty="0">
                <a:solidFill>
                  <a:srgbClr val="0432FF"/>
                </a:solidFill>
              </a:rPr>
              <a:t>Momentum</a:t>
            </a:r>
            <a:r>
              <a:rPr lang="en-US" altLang="zh-CN" dirty="0"/>
              <a:t>: how do the quarks, antiquarks, gluons move inside?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Position</a:t>
            </a:r>
            <a:r>
              <a:rPr lang="en-US" dirty="0"/>
              <a:t>: where are they located?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Orbit</a:t>
            </a:r>
            <a:r>
              <a:rPr lang="en-US" dirty="0"/>
              <a:t>: do they orbit, carry orbital angular momentum?</a:t>
            </a:r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Correlation</a:t>
            </a:r>
            <a:r>
              <a:rPr lang="en-US" dirty="0"/>
              <a:t>: quantum correlations between motion and overall nucleon properties, e.g., spin? How do they respond to the external probes?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8771" y="4238708"/>
            <a:ext cx="508882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8040"/>
                </a:solidFill>
              </a:rPr>
              <a:t>Internal landscape of </a:t>
            </a:r>
            <a:r>
              <a:rPr lang="en-US" sz="2000" b="1">
                <a:solidFill>
                  <a:srgbClr val="008040"/>
                </a:solidFill>
              </a:rPr>
              <a:t>the nucleon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Such information are defined as a set of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parton</a:t>
            </a:r>
            <a:r>
              <a:rPr lang="en-US" sz="2000" b="1" dirty="0">
                <a:solidFill>
                  <a:srgbClr val="FF0000"/>
                </a:solidFill>
              </a:rPr>
              <a:t> distribution functions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13572" y="3381175"/>
            <a:ext cx="2519884" cy="2397149"/>
            <a:chOff x="1294372" y="1822034"/>
            <a:chExt cx="3449078" cy="3221454"/>
          </a:xfrm>
        </p:grpSpPr>
        <p:pic>
          <p:nvPicPr>
            <p:cNvPr id="9" name="buffer.pd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372" y="1822034"/>
              <a:ext cx="3449078" cy="3221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678" y="4576762"/>
              <a:ext cx="293688" cy="352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2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vie</a:t>
            </a:r>
            <a:r>
              <a:rPr lang="en-US" altLang="zh-CN" dirty="0"/>
              <a:t>w:</a:t>
            </a:r>
            <a:r>
              <a:rPr lang="zh-CN" altLang="en-US" dirty="0"/>
              <a:t> </a:t>
            </a:r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landscape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4"/>
            <a:ext cx="8710274" cy="5624590"/>
          </a:xfrm>
        </p:spPr>
        <p:txBody>
          <a:bodyPr/>
          <a:lstStyle/>
          <a:p>
            <a:r>
              <a:rPr lang="en-US" dirty="0"/>
              <a:t>Wigner distributions: a quantum version of phase-space distribution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2564774"/>
            <a:ext cx="9075658" cy="4228873"/>
            <a:chOff x="455135" y="2076771"/>
            <a:chExt cx="9156700" cy="4235824"/>
          </a:xfrm>
        </p:grpSpPr>
        <p:grpSp>
          <p:nvGrpSpPr>
            <p:cNvPr id="17" name="Group 16"/>
            <p:cNvGrpSpPr/>
            <p:nvPr/>
          </p:nvGrpSpPr>
          <p:grpSpPr>
            <a:xfrm>
              <a:off x="455135" y="2076771"/>
              <a:ext cx="9156700" cy="4235824"/>
              <a:chOff x="0" y="1194225"/>
              <a:chExt cx="9156700" cy="4235824"/>
            </a:xfrm>
          </p:grpSpPr>
          <p:pic>
            <p:nvPicPr>
              <p:cNvPr id="12" name="Picture 11" descr="Screen shot 2012-08-20 at 10.03.05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727" y="1194225"/>
                <a:ext cx="8832273" cy="4235824"/>
              </a:xfrm>
              <a:prstGeom prst="rect">
                <a:avLst/>
              </a:prstGeom>
            </p:spPr>
          </p:pic>
          <p:grpSp>
            <p:nvGrpSpPr>
              <p:cNvPr id="5" name="Group 11"/>
              <p:cNvGrpSpPr/>
              <p:nvPr/>
            </p:nvGrpSpPr>
            <p:grpSpPr>
              <a:xfrm>
                <a:off x="0" y="1285769"/>
                <a:ext cx="9144000" cy="617095"/>
                <a:chOff x="0" y="1662826"/>
                <a:chExt cx="10058400" cy="699374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1662826"/>
                  <a:ext cx="10058400" cy="699374"/>
                </a:xfrm>
                <a:prstGeom prst="rect">
                  <a:avLst/>
                </a:prstGeom>
                <a:solidFill>
                  <a:srgbClr val="FF6600">
                    <a:alpha val="2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52400" y="1828800"/>
                  <a:ext cx="546935" cy="418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+mj-lt"/>
                    </a:rPr>
                    <a:t>5D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0" y="3718217"/>
                <a:ext cx="9156700" cy="1546412"/>
                <a:chOff x="22788" y="4419600"/>
                <a:chExt cx="10035612" cy="1752600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52400" y="4724400"/>
                  <a:ext cx="546935" cy="418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+mj-lt"/>
                    </a:rPr>
                    <a:t>1D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2788" y="4419600"/>
                  <a:ext cx="10035612" cy="1752600"/>
                </a:xfrm>
                <a:prstGeom prst="rect">
                  <a:avLst/>
                </a:prstGeom>
                <a:solidFill>
                  <a:srgbClr val="3366FF">
                    <a:alpha val="2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0" y="1902864"/>
                <a:ext cx="9144000" cy="1815353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54140" y="3508420"/>
              <a:ext cx="497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61140" y="1231890"/>
            <a:ext cx="2021719" cy="1825281"/>
            <a:chOff x="1294372" y="1822034"/>
            <a:chExt cx="3449078" cy="3221454"/>
          </a:xfrm>
        </p:grpSpPr>
        <p:pic>
          <p:nvPicPr>
            <p:cNvPr id="21" name="buffer.pdf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372" y="1822034"/>
              <a:ext cx="3449078" cy="3221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678" y="4576762"/>
              <a:ext cx="293688" cy="352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47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3D imaging of nucleons: 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4"/>
            <a:ext cx="5315960" cy="394058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For a fast moving proton</a:t>
            </a:r>
          </a:p>
          <a:p>
            <a:endParaRPr lang="en-US" dirty="0"/>
          </a:p>
          <a:p>
            <a:r>
              <a:rPr lang="en-US" dirty="0"/>
              <a:t>how do we probe the </a:t>
            </a:r>
            <a:r>
              <a:rPr lang="en-US" dirty="0" err="1"/>
              <a:t>parton’s</a:t>
            </a:r>
            <a:r>
              <a:rPr lang="en-US" dirty="0"/>
              <a:t> transverse motion?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Experimental advance: use transverse spin as a probe, as it can correlate with </a:t>
            </a:r>
            <a:r>
              <a:rPr lang="en-US" dirty="0" err="1"/>
              <a:t>parton’s</a:t>
            </a:r>
            <a:r>
              <a:rPr lang="en-US" dirty="0"/>
              <a:t> transverse momentum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11400" y="5781753"/>
            <a:ext cx="43373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Transverse spin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35" y="1425575"/>
            <a:ext cx="1143000" cy="2921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89964" y="2718051"/>
            <a:ext cx="1832739" cy="2034032"/>
            <a:chOff x="6478479" y="1077795"/>
            <a:chExt cx="1832739" cy="2034032"/>
          </a:xfrm>
        </p:grpSpPr>
        <p:grpSp>
          <p:nvGrpSpPr>
            <p:cNvPr id="8" name="Group 7"/>
            <p:cNvGrpSpPr/>
            <p:nvPr/>
          </p:nvGrpSpPr>
          <p:grpSpPr>
            <a:xfrm>
              <a:off x="6478479" y="1077795"/>
              <a:ext cx="1832739" cy="2034032"/>
              <a:chOff x="5723175" y="1149042"/>
              <a:chExt cx="1832739" cy="203403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0149" y="1149042"/>
                <a:ext cx="1675765" cy="2034032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175" y="1239205"/>
                <a:ext cx="215900" cy="317500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4286" y="1883268"/>
              <a:ext cx="3175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031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transverse spin asymmetry (SSA)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transversely polarized proton scatter off an </a:t>
            </a:r>
            <a:r>
              <a:rPr lang="en-US" dirty="0" err="1"/>
              <a:t>unpolarized</a:t>
            </a:r>
            <a:r>
              <a:rPr lang="en-US" dirty="0"/>
              <a:t> proton or electron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068" y="1822918"/>
            <a:ext cx="3213100" cy="71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730" y="6294135"/>
            <a:ext cx="1591656" cy="2900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9885" y="6310869"/>
            <a:ext cx="288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scaled longitudinal momentum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281" y="2808797"/>
            <a:ext cx="6099349" cy="342359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2796" y="1533793"/>
            <a:ext cx="3683366" cy="1289450"/>
            <a:chOff x="352796" y="1533793"/>
            <a:chExt cx="3683366" cy="1289450"/>
          </a:xfrm>
        </p:grpSpPr>
        <p:grpSp>
          <p:nvGrpSpPr>
            <p:cNvPr id="9" name="Group 8"/>
            <p:cNvGrpSpPr/>
            <p:nvPr/>
          </p:nvGrpSpPr>
          <p:grpSpPr>
            <a:xfrm>
              <a:off x="352796" y="1533793"/>
              <a:ext cx="3683366" cy="1289450"/>
              <a:chOff x="352796" y="1533793"/>
              <a:chExt cx="3683366" cy="128945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796" y="1533793"/>
                <a:ext cx="3683366" cy="128945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4776" y="1601862"/>
                <a:ext cx="292100" cy="241300"/>
              </a:xfrm>
              <a:prstGeom prst="rect">
                <a:avLst/>
              </a:prstGeom>
            </p:spPr>
          </p:pic>
        </p:grp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76" y="1664168"/>
              <a:ext cx="2159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242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Early theory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4" y="905614"/>
            <a:ext cx="8099998" cy="2196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675563" y="3636804"/>
            <a:ext cx="5803900" cy="901700"/>
            <a:chOff x="1506950" y="5083535"/>
            <a:chExt cx="5803900" cy="901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Group 14"/>
            <p:cNvGrpSpPr/>
            <p:nvPr/>
          </p:nvGrpSpPr>
          <p:grpSpPr>
            <a:xfrm>
              <a:off x="1506950" y="5083535"/>
              <a:ext cx="5803900" cy="901700"/>
              <a:chOff x="1506950" y="5083535"/>
              <a:chExt cx="5803900" cy="9017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6950" y="5083535"/>
                <a:ext cx="5803900" cy="9017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524000" y="5116877"/>
                <a:ext cx="457200" cy="3516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1965960" y="5407593"/>
              <a:ext cx="5329650" cy="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24000" y="5681913"/>
              <a:ext cx="5786850" cy="2607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24000" y="5985235"/>
              <a:ext cx="1813560" cy="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234394" y="3194478"/>
            <a:ext cx="71300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40"/>
                </a:solidFill>
              </a:rPr>
              <a:t>If </a:t>
            </a:r>
            <a:r>
              <a:rPr lang="en-US" b="1" dirty="0" err="1">
                <a:solidFill>
                  <a:srgbClr val="008040"/>
                </a:solidFill>
              </a:rPr>
              <a:t>partons</a:t>
            </a:r>
            <a:r>
              <a:rPr lang="en-US" b="1" dirty="0">
                <a:solidFill>
                  <a:srgbClr val="008040"/>
                </a:solidFill>
              </a:rPr>
              <a:t> have only longitudinal momentum, SSA would vanish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4573" y="4932948"/>
            <a:ext cx="457838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Transverse motion is the key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2683547" y="5430665"/>
            <a:ext cx="4795916" cy="1372776"/>
            <a:chOff x="2435549" y="5333058"/>
            <a:chExt cx="5327523" cy="15249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549" y="5333058"/>
              <a:ext cx="1436370" cy="145846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9179" y="5379697"/>
              <a:ext cx="1623893" cy="1478303"/>
            </a:xfrm>
            <a:prstGeom prst="rect">
              <a:avLst/>
            </a:prstGeom>
          </p:spPr>
        </p:pic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36" y="6170273"/>
            <a:ext cx="546100" cy="317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063" y="6225747"/>
            <a:ext cx="1041400" cy="317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345" y="5686153"/>
            <a:ext cx="317500" cy="2794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460324" y="5965553"/>
            <a:ext cx="781279" cy="18256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5635" y="5800941"/>
            <a:ext cx="64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1D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99445" y="5856415"/>
            <a:ext cx="64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3</a:t>
            </a:r>
            <a:r>
              <a:rPr lang="en-US" b="1">
                <a:solidFill>
                  <a:srgbClr val="0432FF"/>
                </a:solidFill>
              </a:rPr>
              <a:t>D</a:t>
            </a:r>
            <a:endParaRPr lang="en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1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93040" y="834570"/>
            <a:ext cx="6405250" cy="4147461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TMDs: rich quantum correlations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21081" y="5018317"/>
            <a:ext cx="6326720" cy="1621969"/>
            <a:chOff x="2844197" y="4945745"/>
            <a:chExt cx="5892190" cy="1621969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Pion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5" cy="70348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U                          L                          T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548" y="5998887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21" y="5885494"/>
              <a:ext cx="444500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221184"/>
              <a:ext cx="101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Collins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2796" y="2431142"/>
            <a:ext cx="212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TMD </a:t>
            </a:r>
            <a:r>
              <a:rPr lang="en-US" b="1" dirty="0" err="1">
                <a:solidFill>
                  <a:srgbClr val="666666"/>
                </a:solidFill>
              </a:rPr>
              <a:t>parton</a:t>
            </a:r>
            <a:r>
              <a:rPr lang="en-US" b="1" dirty="0">
                <a:solidFill>
                  <a:srgbClr val="666666"/>
                </a:solidFill>
              </a:rPr>
              <a:t> distribution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796" y="5398639"/>
            <a:ext cx="225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TMD fragmentation function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4899" y="4477034"/>
            <a:ext cx="1676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Transversal </a:t>
            </a:r>
            <a:r>
              <a:rPr lang="en-US" sz="1200" b="1" dirty="0" err="1">
                <a:solidFill>
                  <a:schemeClr val="accent5"/>
                </a:solidFill>
              </a:rPr>
              <a:t>Helicity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insights from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correlation: spin-spin, spin-momentum (orbit) correlations</a:t>
            </a:r>
          </a:p>
          <a:p>
            <a:pPr lvl="1"/>
            <a:r>
              <a:rPr lang="en-US" dirty="0"/>
              <a:t>Akin to those in hydrogen atoms and topological insulators</a:t>
            </a:r>
          </a:p>
          <a:p>
            <a:r>
              <a:rPr lang="en-US" dirty="0"/>
              <a:t>3D imagining</a:t>
            </a:r>
          </a:p>
          <a:p>
            <a:pPr lvl="1"/>
            <a:r>
              <a:rPr lang="en-US" dirty="0"/>
              <a:t>Both longitudinal and transverse motion</a:t>
            </a:r>
          </a:p>
          <a:p>
            <a:r>
              <a:rPr lang="en-US" dirty="0"/>
              <a:t>Orbital motion</a:t>
            </a:r>
          </a:p>
          <a:p>
            <a:pPr lvl="1"/>
            <a:r>
              <a:rPr lang="en-US" dirty="0"/>
              <a:t>Most TMDs would vanish in the absence of </a:t>
            </a:r>
            <a:r>
              <a:rPr lang="en-US" dirty="0" err="1"/>
              <a:t>parton</a:t>
            </a:r>
            <a:r>
              <a:rPr lang="en-US" dirty="0"/>
              <a:t> orbital angular momentum</a:t>
            </a:r>
          </a:p>
          <a:p>
            <a:r>
              <a:rPr lang="en-US" dirty="0"/>
              <a:t>Color gauge invariance at a very deep level</a:t>
            </a:r>
          </a:p>
          <a:p>
            <a:pPr lvl="1"/>
            <a:r>
              <a:rPr lang="en-US" dirty="0"/>
              <a:t>Akin to </a:t>
            </a:r>
            <a:r>
              <a:rPr lang="en-US" dirty="0" err="1"/>
              <a:t>Aharonov-Bohm</a:t>
            </a:r>
            <a:r>
              <a:rPr lang="en-US" dirty="0"/>
              <a:t> Effect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82109" y="5307346"/>
            <a:ext cx="359080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Using the nucleon as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 QCD “laboratory”</a:t>
            </a:r>
          </a:p>
        </p:txBody>
      </p:sp>
    </p:spTree>
    <p:extLst>
      <p:ext uri="{BB962C8B-B14F-4D97-AF65-F5344CB8AC3E}">
        <p14:creationId xmlns:p14="http://schemas.microsoft.com/office/powerpoint/2010/main" val="1893169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Sivers</a:t>
            </a:r>
            <a:r>
              <a:rPr lang="en-US" sz="2400" dirty="0"/>
              <a:t> function: a spin-momentum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3"/>
            <a:ext cx="8588970" cy="5823751"/>
          </a:xfrm>
        </p:spPr>
        <p:txBody>
          <a:bodyPr>
            <a:normAutofit/>
          </a:bodyPr>
          <a:lstStyle/>
          <a:p>
            <a:r>
              <a:rPr lang="en-US" sz="1800" dirty="0" err="1"/>
              <a:t>Sivers</a:t>
            </a:r>
            <a:r>
              <a:rPr lang="en-US" sz="1800" dirty="0"/>
              <a:t> function: </a:t>
            </a:r>
            <a:r>
              <a:rPr lang="en-US" sz="1800" dirty="0" err="1"/>
              <a:t>unpolarized</a:t>
            </a:r>
            <a:r>
              <a:rPr lang="en-US" sz="1800" dirty="0"/>
              <a:t> quark distribution inside a transversely polarized proton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7859" y="578833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957" y="3899674"/>
            <a:ext cx="270829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66666"/>
                </a:solidFill>
              </a:rPr>
              <a:t>Sivers</a:t>
            </a:r>
            <a:r>
              <a:rPr lang="en-US" b="1" dirty="0">
                <a:solidFill>
                  <a:srgbClr val="666666"/>
                </a:solidFill>
              </a:rPr>
              <a:t> effect</a:t>
            </a:r>
          </a:p>
          <a:p>
            <a:pPr algn="ctr"/>
            <a:endParaRPr lang="en-US" b="1" dirty="0">
              <a:solidFill>
                <a:srgbClr val="666666"/>
              </a:solidFill>
            </a:endParaRPr>
          </a:p>
          <a:p>
            <a:pPr algn="ctr"/>
            <a:r>
              <a:rPr lang="en-US" dirty="0">
                <a:solidFill>
                  <a:srgbClr val="666666"/>
                </a:solidFill>
              </a:rPr>
              <a:t>left-right asymmetry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1" y="3381579"/>
            <a:ext cx="3620630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Look closer</a:t>
            </a:r>
          </a:p>
          <a:p>
            <a:pPr algn="ctr"/>
            <a:endParaRPr lang="en-US" b="1" dirty="0">
              <a:solidFill>
                <a:srgbClr val="666666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666666"/>
                </a:solidFill>
              </a:rPr>
              <a:t>Naïve time-reversal-odd</a:t>
            </a:r>
            <a:r>
              <a:rPr lang="en-US" dirty="0">
                <a:solidFill>
                  <a:srgbClr val="666666"/>
                </a:solidFill>
              </a:rPr>
              <a:t>: recall momentum and spin change sign under T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666666"/>
                </a:solidFill>
              </a:rPr>
              <a:t>Forbidden?</a:t>
            </a:r>
            <a:r>
              <a:rPr lang="en-US" dirty="0">
                <a:solidFill>
                  <a:srgbClr val="666666"/>
                </a:solidFill>
              </a:rPr>
              <a:t>: such a correlation is forbidden in QCD, unless there is a phase</a:t>
            </a:r>
          </a:p>
        </p:txBody>
      </p:sp>
      <p:sp>
        <p:nvSpPr>
          <p:cNvPr id="6" name="Oval 5"/>
          <p:cNvSpPr/>
          <p:nvPr/>
        </p:nvSpPr>
        <p:spPr>
          <a:xfrm>
            <a:off x="6098979" y="2250578"/>
            <a:ext cx="1606677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68477" y="1493478"/>
            <a:ext cx="1832739" cy="2034032"/>
            <a:chOff x="6478479" y="1077795"/>
            <a:chExt cx="1832739" cy="2034032"/>
          </a:xfrm>
        </p:grpSpPr>
        <p:grpSp>
          <p:nvGrpSpPr>
            <p:cNvPr id="21" name="Group 20"/>
            <p:cNvGrpSpPr/>
            <p:nvPr/>
          </p:nvGrpSpPr>
          <p:grpSpPr>
            <a:xfrm>
              <a:off x="6478479" y="1077795"/>
              <a:ext cx="1832739" cy="2034032"/>
              <a:chOff x="5723175" y="1149042"/>
              <a:chExt cx="1832739" cy="203403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0149" y="1149042"/>
                <a:ext cx="1675765" cy="2034032"/>
              </a:xfrm>
              <a:prstGeom prst="rect">
                <a:avLst/>
              </a:prstGeom>
            </p:spPr>
          </p:pic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175" y="1239205"/>
                <a:ext cx="215900" cy="317500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4286" y="1883268"/>
              <a:ext cx="317500" cy="2794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464" y="6171963"/>
            <a:ext cx="21463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1371" y="6183503"/>
            <a:ext cx="98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7859" y="5119846"/>
            <a:ext cx="3095244" cy="1083564"/>
            <a:chOff x="1328405" y="5159019"/>
            <a:chExt cx="3095244" cy="1083564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144" y="5293664"/>
              <a:ext cx="166243" cy="24447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328405" y="5159019"/>
              <a:ext cx="3095244" cy="1083564"/>
              <a:chOff x="600192" y="5169820"/>
              <a:chExt cx="3095244" cy="108356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192" y="5169820"/>
                <a:ext cx="3095244" cy="108356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11420" y="5205047"/>
                <a:ext cx="365760" cy="210312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967" y="1398977"/>
            <a:ext cx="7493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08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mechanical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 passes through a color gauge field, generated by the remnant of the nucleon, it will accumulate a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037" y="3887993"/>
            <a:ext cx="288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DIS: after the interaction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final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3863" y="3855958"/>
            <a:ext cx="35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</a:rPr>
              <a:t>Drell</a:t>
            </a:r>
            <a:r>
              <a:rPr lang="en-US" dirty="0">
                <a:solidFill>
                  <a:srgbClr val="00B050"/>
                </a:solidFill>
              </a:rPr>
              <a:t>-Yan: before the interaction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initial state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72778" y="5669231"/>
            <a:ext cx="4728476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Phase can be computed: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they are different for different processes</a:t>
            </a:r>
          </a:p>
          <a:p>
            <a:pPr algn="ctr"/>
            <a:r>
              <a:rPr lang="en-US" sz="1600" b="1" i="1" dirty="0">
                <a:solidFill>
                  <a:srgbClr val="00B050"/>
                </a:solidFill>
              </a:rPr>
              <a:t>(key: track the path of the color flow)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90" y="4789559"/>
            <a:ext cx="533400" cy="4191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06038" y="2037889"/>
            <a:ext cx="2332956" cy="1516525"/>
            <a:chOff x="4398314" y="2058256"/>
            <a:chExt cx="2332956" cy="15165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775" y="2091168"/>
              <a:ext cx="1578495" cy="148361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21844" y="3284035"/>
              <a:ext cx="7951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remnant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34496" y="2058256"/>
              <a:ext cx="7387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proton</a:t>
              </a:r>
              <a:endParaRPr lang="en-US" sz="1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142" y="2530406"/>
              <a:ext cx="344261" cy="36512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46392" y="3052203"/>
              <a:ext cx="1173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quark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98314" y="2260445"/>
              <a:ext cx="1173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anti-quark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90" y="4737311"/>
            <a:ext cx="2374900" cy="7493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08324" y="1522848"/>
            <a:ext cx="3124678" cy="2003426"/>
            <a:chOff x="700600" y="1543215"/>
            <a:chExt cx="3124678" cy="2003426"/>
          </a:xfrm>
        </p:grpSpPr>
        <p:grpSp>
          <p:nvGrpSpPr>
            <p:cNvPr id="32" name="Group 31"/>
            <p:cNvGrpSpPr/>
            <p:nvPr/>
          </p:nvGrpSpPr>
          <p:grpSpPr>
            <a:xfrm>
              <a:off x="700600" y="1543215"/>
              <a:ext cx="3124678" cy="2003426"/>
              <a:chOff x="715590" y="1543215"/>
              <a:chExt cx="3124678" cy="200342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590" y="1952668"/>
                <a:ext cx="8573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electron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976881" y="1543215"/>
                <a:ext cx="2863387" cy="2003426"/>
                <a:chOff x="976881" y="1543215"/>
                <a:chExt cx="2863387" cy="2003426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81247" y="2101595"/>
                  <a:ext cx="338805" cy="359338"/>
                </a:xfrm>
                <a:prstGeom prst="rect">
                  <a:avLst/>
                </a:prstGeom>
              </p:spPr>
            </p:pic>
            <p:grpSp>
              <p:nvGrpSpPr>
                <p:cNvPr id="30" name="Group 29"/>
                <p:cNvGrpSpPr/>
                <p:nvPr/>
              </p:nvGrpSpPr>
              <p:grpSpPr>
                <a:xfrm>
                  <a:off x="976881" y="1543215"/>
                  <a:ext cx="2863387" cy="2003426"/>
                  <a:chOff x="6018877" y="1089455"/>
                  <a:chExt cx="2863387" cy="2003426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794880" y="2528280"/>
                    <a:ext cx="117302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/>
                      <a:t>quark</a:t>
                    </a: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6018877" y="1089455"/>
                    <a:ext cx="2863387" cy="2003426"/>
                    <a:chOff x="1621650" y="1334310"/>
                    <a:chExt cx="2863387" cy="2003426"/>
                  </a:xfrm>
                </p:grpSpPr>
                <p:pic>
                  <p:nvPicPr>
                    <p:cNvPr id="5" name="Picture 4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21650" y="1334310"/>
                      <a:ext cx="2863387" cy="200342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3113887" y="3028875"/>
                      <a:ext cx="795154" cy="27699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remnant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626000" y="1949558"/>
                    <a:ext cx="117302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quark</a:t>
                    </a:r>
                  </a:p>
                </p:txBody>
              </p:sp>
            </p:grpSp>
          </p:grp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082" y="2850007"/>
              <a:ext cx="194310" cy="20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67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references on QCD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3" y="811494"/>
            <a:ext cx="4920579" cy="56245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Textbooks on QCD</a:t>
            </a:r>
          </a:p>
          <a:p>
            <a:pPr lvl="1"/>
            <a:r>
              <a:rPr lang="en-US" dirty="0"/>
              <a:t>QCD and Collider Physics – Ellis, </a:t>
            </a:r>
            <a:r>
              <a:rPr lang="en-US" dirty="0" err="1"/>
              <a:t>Stirling</a:t>
            </a:r>
            <a:r>
              <a:rPr lang="en-US" dirty="0"/>
              <a:t>, Webber</a:t>
            </a:r>
          </a:p>
          <a:p>
            <a:pPr lvl="1"/>
            <a:r>
              <a:rPr lang="en-US" dirty="0"/>
              <a:t>Foundations of </a:t>
            </a:r>
            <a:r>
              <a:rPr lang="en-US" dirty="0" err="1"/>
              <a:t>Perturbative</a:t>
            </a:r>
            <a:r>
              <a:rPr lang="en-US" dirty="0"/>
              <a:t> QCD: J. Collins</a:t>
            </a:r>
          </a:p>
          <a:p>
            <a:pPr lvl="1"/>
            <a:r>
              <a:rPr lang="en-US" dirty="0"/>
              <a:t>Applications of </a:t>
            </a:r>
            <a:r>
              <a:rPr lang="en-US" dirty="0" err="1"/>
              <a:t>Perturbative</a:t>
            </a:r>
            <a:r>
              <a:rPr lang="en-US" dirty="0"/>
              <a:t> QCD: R. Field</a:t>
            </a:r>
          </a:p>
          <a:p>
            <a:r>
              <a:rPr lang="en-US" dirty="0"/>
              <a:t>Textbooks on Quantum Field Theory </a:t>
            </a:r>
          </a:p>
          <a:p>
            <a:pPr lvl="1"/>
            <a:r>
              <a:rPr lang="en-US" dirty="0"/>
              <a:t>An Introduction to Quantum Field Theory: </a:t>
            </a:r>
            <a:r>
              <a:rPr lang="en-US" dirty="0" err="1"/>
              <a:t>Peksin</a:t>
            </a:r>
            <a:r>
              <a:rPr lang="en-US" dirty="0"/>
              <a:t> &amp; Schroeder, </a:t>
            </a:r>
            <a:r>
              <a:rPr lang="en-US" dirty="0" err="1"/>
              <a:t>Sterman</a:t>
            </a:r>
            <a:endParaRPr lang="en-US" dirty="0"/>
          </a:p>
          <a:p>
            <a:pPr lvl="1"/>
            <a:r>
              <a:rPr lang="en-US" dirty="0"/>
              <a:t>Quantum Field Theory and the Standard Model: M. Schwartz</a:t>
            </a:r>
          </a:p>
          <a:p>
            <a:pPr lvl="1"/>
            <a:r>
              <a:rPr lang="en-US" dirty="0"/>
              <a:t>Quantum Field Theory in a Nutshell: A. Zee</a:t>
            </a:r>
          </a:p>
          <a:p>
            <a:r>
              <a:rPr lang="en-US" dirty="0"/>
              <a:t>The structure of the Nucleon: Thomas &amp; Weise</a:t>
            </a:r>
          </a:p>
          <a:p>
            <a:r>
              <a:rPr lang="en-US" dirty="0"/>
              <a:t>CTEQ collaboration </a:t>
            </a:r>
            <a:r>
              <a:rPr lang="en-US" dirty="0">
                <a:hlinkClick r:id="rId2"/>
              </a:rPr>
              <a:t>http://www.phys.psu.edu/~cteq</a:t>
            </a:r>
            <a:endParaRPr lang="en-US" dirty="0"/>
          </a:p>
          <a:p>
            <a:r>
              <a:rPr lang="en-US" dirty="0"/>
              <a:t>P. J. Mulders </a:t>
            </a:r>
            <a:r>
              <a:rPr lang="en-US" dirty="0">
                <a:solidFill>
                  <a:srgbClr val="0432FF"/>
                </a:solidFill>
                <a:hlinkClick r:id="rId3"/>
              </a:rPr>
              <a:t>http://www.nat.vu.nl/~mulders/correlations-0new.pdf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264" y="820356"/>
            <a:ext cx="3876107" cy="18063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67912" y="2793161"/>
            <a:ext cx="4115168" cy="1546417"/>
            <a:chOff x="-842291" y="5422624"/>
            <a:chExt cx="9700366" cy="330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42291" y="5422624"/>
              <a:ext cx="2311400" cy="330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077" y="5438372"/>
              <a:ext cx="2480444" cy="32555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9521" y="5438372"/>
              <a:ext cx="2358554" cy="32862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9109" y="5430055"/>
              <a:ext cx="2514600" cy="32639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260" y="4485267"/>
            <a:ext cx="1517298" cy="21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8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Surprising consequence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phase leads to a sign change in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Parity and time reversal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437" y="5685210"/>
            <a:ext cx="759015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Nuclear Science Advisory Committee milestone: most important property of the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function, need to be tested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2945" y="1266214"/>
            <a:ext cx="4182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Collins 02, Boer-Mulders-</a:t>
            </a:r>
            <a:r>
              <a:rPr lang="en-US" sz="1200" dirty="0" err="1">
                <a:solidFill>
                  <a:srgbClr val="00B050"/>
                </a:solidFill>
              </a:rPr>
              <a:t>Pijlman</a:t>
            </a:r>
            <a:r>
              <a:rPr lang="en-US" sz="1200" dirty="0">
                <a:solidFill>
                  <a:srgbClr val="00B050"/>
                </a:solidFill>
              </a:rPr>
              <a:t> 03, Collins-Metz 04,  Kang, </a:t>
            </a:r>
            <a:r>
              <a:rPr lang="en-US" sz="1200" dirty="0" err="1">
                <a:solidFill>
                  <a:srgbClr val="00B050"/>
                </a:solidFill>
              </a:rPr>
              <a:t>Qiu</a:t>
            </a:r>
            <a:r>
              <a:rPr lang="en-US" sz="1200" dirty="0">
                <a:solidFill>
                  <a:srgbClr val="00B050"/>
                </a:solidFill>
              </a:rPr>
              <a:t>, PRL 09,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63" y="2017901"/>
            <a:ext cx="6769100" cy="196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8" y="4894929"/>
            <a:ext cx="5393214" cy="51761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538117" y="4756353"/>
            <a:ext cx="402701" cy="82094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function: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7859" y="578833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2525" y="1433169"/>
            <a:ext cx="8109705" cy="4257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800" dirty="0"/>
              <a:t>1990: introduced by D. </a:t>
            </a:r>
            <a:r>
              <a:rPr lang="en-US" sz="1800" dirty="0" err="1"/>
              <a:t>Sivers</a:t>
            </a:r>
            <a:r>
              <a:rPr lang="en-US" sz="1800" dirty="0"/>
              <a:t>, to describe the large single spin asymmetry measured in inclusive hadron production in </a:t>
            </a:r>
            <a:r>
              <a:rPr lang="en-US" sz="1800" dirty="0" err="1"/>
              <a:t>p+p</a:t>
            </a:r>
            <a:r>
              <a:rPr lang="en-US" sz="1800" dirty="0"/>
              <a:t> collisions at </a:t>
            </a:r>
            <a:r>
              <a:rPr lang="en-US" sz="1800" dirty="0" err="1"/>
              <a:t>Fermilab</a:t>
            </a:r>
            <a:endParaRPr lang="en-US" sz="1800" dirty="0"/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800" dirty="0"/>
              <a:t>1993: J. Collins shows </a:t>
            </a:r>
            <a:r>
              <a:rPr lang="en-US" sz="1800" dirty="0" err="1"/>
              <a:t>Sivers</a:t>
            </a:r>
            <a:r>
              <a:rPr lang="en-US" sz="1800" dirty="0"/>
              <a:t> function has to vanish due to time-reversal invariance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800" dirty="0"/>
              <a:t>2002: Brodsky, Hwang, Schmidt performed an explicit model calculation, showed the existence of the </a:t>
            </a:r>
            <a:r>
              <a:rPr lang="en-US" sz="1800" dirty="0" err="1"/>
              <a:t>Sivers</a:t>
            </a:r>
            <a:r>
              <a:rPr lang="en-US" sz="1800" dirty="0"/>
              <a:t> function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800" dirty="0"/>
              <a:t>2002: Original proof missed the gauge link (needed to properly define gauge invariant distribution), once added, found </a:t>
            </a:r>
            <a:r>
              <a:rPr lang="en-US" sz="1800" dirty="0" err="1"/>
              <a:t>Sivers</a:t>
            </a:r>
            <a:r>
              <a:rPr lang="en-US" sz="1800" dirty="0"/>
              <a:t> function in SIDIS is </a:t>
            </a:r>
            <a:r>
              <a:rPr lang="en-US" sz="1800" dirty="0">
                <a:solidFill>
                  <a:srgbClr val="FF0000"/>
                </a:solidFill>
              </a:rPr>
              <a:t>opposite</a:t>
            </a:r>
            <a:r>
              <a:rPr lang="en-US" sz="1800" dirty="0"/>
              <a:t> to that in </a:t>
            </a:r>
            <a:r>
              <a:rPr lang="en-US" sz="1800" dirty="0" err="1"/>
              <a:t>Drell</a:t>
            </a:r>
            <a:r>
              <a:rPr lang="en-US" sz="1800" dirty="0"/>
              <a:t>-Yan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800" dirty="0"/>
              <a:t>2016/17: sign change has been observed/hinted</a:t>
            </a:r>
          </a:p>
        </p:txBody>
      </p:sp>
    </p:spTree>
    <p:extLst>
      <p:ext uri="{BB962C8B-B14F-4D97-AF65-F5344CB8AC3E}">
        <p14:creationId xmlns:p14="http://schemas.microsoft.com/office/powerpoint/2010/main" val="123469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02" y="5428960"/>
            <a:ext cx="2540000" cy="74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99" y="5638510"/>
            <a:ext cx="28194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1221946"/>
            <a:ext cx="5399207" cy="36189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Pure quantum effect: different paths lead to interference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Physics today, September 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/>
              <a:t>Sivers</a:t>
            </a:r>
            <a:r>
              <a:rPr lang="en-US" sz="2600" dirty="0"/>
              <a:t> effect: QCD version of </a:t>
            </a:r>
            <a:r>
              <a:rPr lang="en-US" sz="2600" dirty="0" err="1"/>
              <a:t>Aharonov-Bohm</a:t>
            </a:r>
            <a:r>
              <a:rPr lang="en-US" sz="2600" dirty="0"/>
              <a:t>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63606" y="665767"/>
            <a:ext cx="8227814" cy="6053328"/>
            <a:chOff x="433296" y="753402"/>
            <a:chExt cx="8227814" cy="60533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1507" y="753402"/>
              <a:ext cx="6129603" cy="60516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33296" y="753402"/>
              <a:ext cx="2143959" cy="605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94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factorization in a nut-shell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</a:t>
            </a:r>
          </a:p>
          <a:p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Factorized form and mimic “</a:t>
            </a:r>
            <a:r>
              <a:rPr lang="en-US" dirty="0" err="1"/>
              <a:t>parton</a:t>
            </a:r>
            <a:r>
              <a:rPr lang="en-US" dirty="0"/>
              <a:t> model”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213694" y="899699"/>
            <a:ext cx="3405786" cy="2803681"/>
            <a:chOff x="5248974" y="1146673"/>
            <a:chExt cx="3405786" cy="2803681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19" y="3712229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5428" y="1215136"/>
            <a:ext cx="2600966" cy="1779956"/>
            <a:chOff x="655428" y="1285700"/>
            <a:chExt cx="2600966" cy="1779956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28" y="2006974"/>
              <a:ext cx="137369" cy="228532"/>
            </a:xfrm>
            <a:prstGeom prst="rect">
              <a:avLst/>
            </a:prstGeom>
          </p:spPr>
        </p:pic>
        <p:pic>
          <p:nvPicPr>
            <p:cNvPr id="16" name="Picture 15" descr="DY-LO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37" y="1301465"/>
              <a:ext cx="2376457" cy="1697469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47" y="1285700"/>
              <a:ext cx="292100" cy="2667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14" y="2798956"/>
              <a:ext cx="304800" cy="2667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5927" y="3030375"/>
            <a:ext cx="4305126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Factorization of regions: </a:t>
            </a:r>
          </a:p>
          <a:p>
            <a:r>
              <a:rPr lang="en-US" sz="1600" dirty="0">
                <a:solidFill>
                  <a:srgbClr val="666666"/>
                </a:solidFill>
              </a:rPr>
              <a:t>(1) k//P</a:t>
            </a:r>
            <a:r>
              <a:rPr lang="en-US" sz="1600" baseline="-25000" dirty="0">
                <a:solidFill>
                  <a:srgbClr val="666666"/>
                </a:solidFill>
              </a:rPr>
              <a:t>1</a:t>
            </a:r>
            <a:r>
              <a:rPr lang="en-US" sz="1600" dirty="0">
                <a:solidFill>
                  <a:srgbClr val="666666"/>
                </a:solidFill>
              </a:rPr>
              <a:t>, (2) k//P</a:t>
            </a:r>
            <a:r>
              <a:rPr lang="en-US" sz="1600" baseline="-25000" dirty="0">
                <a:solidFill>
                  <a:srgbClr val="666666"/>
                </a:solidFill>
              </a:rPr>
              <a:t>2</a:t>
            </a:r>
            <a:r>
              <a:rPr lang="en-US" sz="1600" dirty="0">
                <a:solidFill>
                  <a:srgbClr val="666666"/>
                </a:solidFill>
              </a:rPr>
              <a:t>, (3) </a:t>
            </a:r>
            <a:r>
              <a:rPr lang="en-US" sz="1600" dirty="0">
                <a:solidFill>
                  <a:srgbClr val="FF0000"/>
                </a:solidFill>
              </a:rPr>
              <a:t>k soft</a:t>
            </a:r>
            <a:r>
              <a:rPr lang="en-US" sz="1600" dirty="0">
                <a:solidFill>
                  <a:srgbClr val="666666"/>
                </a:solidFill>
              </a:rPr>
              <a:t>, (4) </a:t>
            </a:r>
            <a:r>
              <a:rPr lang="en-US" sz="1600" dirty="0">
                <a:solidFill>
                  <a:srgbClr val="0000FF"/>
                </a:solidFill>
              </a:rPr>
              <a:t>k hard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0" y="2171639"/>
            <a:ext cx="262890" cy="26289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6" y="934981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9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852717" y="4824230"/>
            <a:ext cx="3209473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578" y="4824230"/>
            <a:ext cx="3064819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like collinear PDFs, TMDs also depend on the scale of the probe =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5578" y="1682040"/>
            <a:ext cx="3249125" cy="2631282"/>
            <a:chOff x="831982" y="2865043"/>
            <a:chExt cx="3249125" cy="2545823"/>
          </a:xfrm>
        </p:grpSpPr>
        <p:sp>
          <p:nvSpPr>
            <p:cNvPr id="19" name="Rectangle 18"/>
            <p:cNvSpPr/>
            <p:nvPr/>
          </p:nvSpPr>
          <p:spPr>
            <a:xfrm>
              <a:off x="831982" y="2865043"/>
              <a:ext cx="3064819" cy="25458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268" y="3234375"/>
              <a:ext cx="990600" cy="3175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16686" y="2899833"/>
              <a:ext cx="1972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</a:rPr>
                <a:t>Collinear PDFs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1982" y="3578600"/>
              <a:ext cx="3249125" cy="151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>
                  <a:solidFill>
                    <a:srgbClr val="666666"/>
                  </a:solidFill>
                </a:rPr>
                <a:t>DGLAP evolution</a:t>
              </a:r>
            </a:p>
            <a:p>
              <a:pPr marL="285750" indent="-285750">
                <a:buFont typeface="Wingdings" charset="2"/>
                <a:buChar char="ü"/>
              </a:pPr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 err="1">
                  <a:solidFill>
                    <a:srgbClr val="666666"/>
                  </a:solidFill>
                </a:rPr>
                <a:t>Resum</a:t>
              </a:r>
              <a:endParaRPr lang="en-US" sz="1600" dirty="0">
                <a:solidFill>
                  <a:srgbClr val="666666"/>
                </a:solidFill>
              </a:endParaRPr>
            </a:p>
            <a:p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>
                  <a:solidFill>
                    <a:srgbClr val="666666"/>
                  </a:solidFill>
                </a:rPr>
                <a:t>Kernel: purely </a:t>
              </a:r>
              <a:r>
                <a:rPr lang="en-US" sz="1600" dirty="0" err="1">
                  <a:solidFill>
                    <a:srgbClr val="0000FF"/>
                  </a:solidFill>
                </a:rPr>
                <a:t>perturbative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13428" y="5025609"/>
            <a:ext cx="1570079" cy="1346942"/>
            <a:chOff x="686054" y="5551742"/>
            <a:chExt cx="1404619" cy="1204994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94" y="5551742"/>
              <a:ext cx="764539" cy="22225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644" y="6525596"/>
              <a:ext cx="808989" cy="23114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4" y="6015589"/>
              <a:ext cx="1404619" cy="2667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1388364" y="5808782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380845" y="6298924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7" y="3166655"/>
            <a:ext cx="1851660" cy="354330"/>
          </a:xfrm>
          <a:prstGeom prst="rect">
            <a:avLst/>
          </a:prstGeom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676239" y="5072661"/>
            <a:ext cx="2090497" cy="1330313"/>
            <a:chOff x="7251633" y="5551742"/>
            <a:chExt cx="2177602" cy="1385743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352" y="6671674"/>
              <a:ext cx="1318830" cy="265811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466" y="5551742"/>
              <a:ext cx="1288159" cy="255587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633" y="6085166"/>
              <a:ext cx="2177602" cy="30670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8297903" y="6393113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276163" y="5811562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852717" y="1676581"/>
            <a:ext cx="3343730" cy="2780443"/>
            <a:chOff x="5852717" y="1923555"/>
            <a:chExt cx="3343730" cy="2780443"/>
          </a:xfrm>
        </p:grpSpPr>
        <p:grpSp>
          <p:nvGrpSpPr>
            <p:cNvPr id="24" name="Group 23"/>
            <p:cNvGrpSpPr/>
            <p:nvPr/>
          </p:nvGrpSpPr>
          <p:grpSpPr>
            <a:xfrm>
              <a:off x="5852717" y="1923555"/>
              <a:ext cx="3343730" cy="2780443"/>
              <a:chOff x="5592757" y="2808075"/>
              <a:chExt cx="3343730" cy="278044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592757" y="2808075"/>
                <a:ext cx="3209473" cy="271142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99158" y="3226310"/>
                <a:ext cx="1485900" cy="31750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335271" y="2865043"/>
                <a:ext cx="1972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666666"/>
                    </a:solidFill>
                  </a:rPr>
                  <a:t>TMDs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592757" y="3526415"/>
                <a:ext cx="334373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666666"/>
                    </a:solidFill>
                  </a:rPr>
                  <a:t>Collins-</a:t>
                </a:r>
                <a:r>
                  <a:rPr lang="en-US" sz="1600" dirty="0" err="1">
                    <a:solidFill>
                      <a:srgbClr val="666666"/>
                    </a:solidFill>
                  </a:rPr>
                  <a:t>Soper</a:t>
                </a:r>
                <a:r>
                  <a:rPr lang="en-US" sz="1600" dirty="0">
                    <a:solidFill>
                      <a:srgbClr val="666666"/>
                    </a:solidFill>
                  </a:rPr>
                  <a:t>/rapidity evolution equation</a:t>
                </a:r>
              </a:p>
              <a:p>
                <a:pPr marL="285750" indent="-285750">
                  <a:buFont typeface="Wingdings" charset="2"/>
                  <a:buChar char="ü"/>
                </a:pPr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 err="1">
                    <a:solidFill>
                      <a:srgbClr val="666666"/>
                    </a:solidFill>
                  </a:rPr>
                  <a:t>Resum</a:t>
                </a:r>
                <a:endParaRPr lang="en-US" sz="1600" dirty="0">
                  <a:solidFill>
                    <a:srgbClr val="666666"/>
                  </a:solidFill>
                </a:endParaRPr>
              </a:p>
              <a:p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666666"/>
                    </a:solidFill>
                  </a:rPr>
                  <a:t>Kernel: can be </a:t>
                </a:r>
                <a:r>
                  <a:rPr lang="en-US" sz="1600" dirty="0">
                    <a:solidFill>
                      <a:srgbClr val="0000FF"/>
                    </a:solidFill>
                  </a:rPr>
                  <a:t>non-</a:t>
                </a:r>
                <a:r>
                  <a:rPr lang="en-US" sz="1600" dirty="0" err="1">
                    <a:solidFill>
                      <a:srgbClr val="0000FF"/>
                    </a:solidFill>
                  </a:rPr>
                  <a:t>perturbative</a:t>
                </a:r>
                <a:r>
                  <a:rPr lang="en-US" sz="1600" dirty="0">
                    <a:solidFill>
                      <a:srgbClr val="666666"/>
                    </a:solidFill>
                  </a:rPr>
                  <a:t> when </a:t>
                </a:r>
              </a:p>
            </p:txBody>
          </p: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38" y="4419817"/>
              <a:ext cx="1049020" cy="22225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247" y="3601131"/>
              <a:ext cx="2011680" cy="365760"/>
            </a:xfrm>
            <a:prstGeom prst="rect">
              <a:avLst/>
            </a:prstGeom>
          </p:spPr>
        </p:pic>
      </p:grpSp>
      <p:pic>
        <p:nvPicPr>
          <p:cNvPr id="37" name="Picture 36" descr="zoo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35" y="2580149"/>
            <a:ext cx="2115594" cy="21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00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evolution in b-space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We have a TMD above measured at a scale Q. So far the evolution is written down in the Fourier transformed space (convolution → product)</a:t>
            </a:r>
          </a:p>
          <a:p>
            <a:endParaRPr lang="en-US" dirty="0"/>
          </a:p>
          <a:p>
            <a:r>
              <a:rPr lang="en-US" sz="1800" dirty="0"/>
              <a:t>In the small b region (1/b &gt;&gt; Λ</a:t>
            </a:r>
            <a:r>
              <a:rPr lang="en-US" sz="1800" baseline="-25000" dirty="0"/>
              <a:t>QCD</a:t>
            </a:r>
            <a:r>
              <a:rPr lang="en-US" sz="1800" dirty="0"/>
              <a:t>), one can then compute the evolution to this TMD, which goes like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00" y="967597"/>
            <a:ext cx="1305030" cy="278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42" y="2080642"/>
            <a:ext cx="4169117" cy="558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11" y="4437491"/>
            <a:ext cx="4326526" cy="5131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6995" y="5366267"/>
            <a:ext cx="6935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</a:rPr>
              <a:t>Collins-</a:t>
            </a:r>
            <a:r>
              <a:rPr lang="en-US" sz="1200" dirty="0" err="1">
                <a:solidFill>
                  <a:srgbClr val="3366FF"/>
                </a:solidFill>
              </a:rPr>
              <a:t>Sopoer</a:t>
            </a:r>
            <a:r>
              <a:rPr lang="en-US" sz="1200" dirty="0">
                <a:solidFill>
                  <a:srgbClr val="3366FF"/>
                </a:solidFill>
              </a:rPr>
              <a:t>-</a:t>
            </a:r>
            <a:r>
              <a:rPr lang="en-US" sz="1200" dirty="0" err="1">
                <a:solidFill>
                  <a:srgbClr val="3366FF"/>
                </a:solidFill>
              </a:rPr>
              <a:t>Sterman</a:t>
            </a:r>
            <a:r>
              <a:rPr lang="en-US" sz="1200" dirty="0">
                <a:solidFill>
                  <a:srgbClr val="3366FF"/>
                </a:solidFill>
              </a:rPr>
              <a:t> papers</a:t>
            </a:r>
          </a:p>
          <a:p>
            <a:r>
              <a:rPr lang="en-US" sz="1200" b="1" dirty="0">
                <a:solidFill>
                  <a:srgbClr val="3366FF"/>
                </a:solidFill>
              </a:rPr>
              <a:t>Kang</a:t>
            </a:r>
            <a:r>
              <a:rPr lang="en-US" sz="1200" dirty="0">
                <a:solidFill>
                  <a:srgbClr val="3366FF"/>
                </a:solidFill>
              </a:rPr>
              <a:t>, Xiao, Yuan, PRL 11, </a:t>
            </a:r>
            <a:r>
              <a:rPr lang="en-US" sz="1200" dirty="0" err="1">
                <a:solidFill>
                  <a:srgbClr val="3366FF"/>
                </a:solidFill>
              </a:rPr>
              <a:t>Echevarria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dirty="0" err="1">
                <a:solidFill>
                  <a:srgbClr val="3366FF"/>
                </a:solidFill>
              </a:rPr>
              <a:t>Idilbi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b="1" dirty="0">
                <a:solidFill>
                  <a:srgbClr val="3366FF"/>
                </a:solidFill>
              </a:rPr>
              <a:t>Kang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dirty="0" err="1">
                <a:solidFill>
                  <a:srgbClr val="3366FF"/>
                </a:solidFill>
              </a:rPr>
              <a:t>Vitev</a:t>
            </a:r>
            <a:r>
              <a:rPr lang="en-US" sz="1200" dirty="0">
                <a:solidFill>
                  <a:srgbClr val="3366FF"/>
                </a:solidFill>
              </a:rPr>
              <a:t>, 14,</a:t>
            </a:r>
            <a:r>
              <a:rPr lang="en-US" sz="1200" b="1" dirty="0">
                <a:solidFill>
                  <a:srgbClr val="3366FF"/>
                </a:solidFill>
              </a:rPr>
              <a:t> Kang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dirty="0" err="1">
                <a:solidFill>
                  <a:srgbClr val="3366FF"/>
                </a:solidFill>
              </a:rPr>
              <a:t>Prokudin</a:t>
            </a:r>
            <a:r>
              <a:rPr lang="en-US" sz="1200" dirty="0">
                <a:solidFill>
                  <a:srgbClr val="3366FF"/>
                </a:solidFill>
              </a:rPr>
              <a:t>, Sun, Yuan, 15, 16, </a:t>
            </a:r>
          </a:p>
          <a:p>
            <a:r>
              <a:rPr lang="en-US" sz="1200" dirty="0" err="1">
                <a:solidFill>
                  <a:srgbClr val="3366FF"/>
                </a:solidFill>
              </a:rPr>
              <a:t>Aybat</a:t>
            </a:r>
            <a:r>
              <a:rPr lang="en-US" sz="1200" dirty="0">
                <a:solidFill>
                  <a:srgbClr val="3366FF"/>
                </a:solidFill>
              </a:rPr>
              <a:t>, Rogers, Collins, </a:t>
            </a:r>
            <a:r>
              <a:rPr lang="en-US" sz="1200" dirty="0" err="1">
                <a:solidFill>
                  <a:srgbClr val="3366FF"/>
                </a:solidFill>
              </a:rPr>
              <a:t>Qiu</a:t>
            </a:r>
            <a:r>
              <a:rPr lang="en-US" sz="1200" dirty="0">
                <a:solidFill>
                  <a:srgbClr val="3366FF"/>
                </a:solidFill>
              </a:rPr>
              <a:t>, 12, </a:t>
            </a:r>
          </a:p>
          <a:p>
            <a:r>
              <a:rPr lang="en-US" sz="1200" dirty="0" err="1">
                <a:solidFill>
                  <a:srgbClr val="3366FF"/>
                </a:solidFill>
              </a:rPr>
              <a:t>Aybat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dirty="0" err="1">
                <a:solidFill>
                  <a:srgbClr val="3366FF"/>
                </a:solidFill>
              </a:rPr>
              <a:t>Prokudin</a:t>
            </a:r>
            <a:r>
              <a:rPr lang="en-US" sz="1200" dirty="0">
                <a:solidFill>
                  <a:srgbClr val="3366FF"/>
                </a:solidFill>
              </a:rPr>
              <a:t>, Rogers, 12, Sun, Yuan, 13, </a:t>
            </a:r>
            <a:r>
              <a:rPr lang="en-US" sz="1200" dirty="0" err="1">
                <a:solidFill>
                  <a:srgbClr val="3366FF"/>
                </a:solidFill>
              </a:rPr>
              <a:t>Echevarria</a:t>
            </a:r>
            <a:r>
              <a:rPr lang="en-US" sz="1200" dirty="0">
                <a:solidFill>
                  <a:srgbClr val="3366FF"/>
                </a:solidFill>
              </a:rPr>
              <a:t>, </a:t>
            </a:r>
            <a:r>
              <a:rPr lang="en-US" sz="1200" dirty="0" err="1">
                <a:solidFill>
                  <a:srgbClr val="3366FF"/>
                </a:solidFill>
              </a:rPr>
              <a:t>Idilbi</a:t>
            </a:r>
            <a:r>
              <a:rPr lang="en-US" sz="1200" dirty="0">
                <a:solidFill>
                  <a:srgbClr val="3366FF"/>
                </a:solidFill>
              </a:rPr>
              <a:t>, Schafer, </a:t>
            </a:r>
            <a:r>
              <a:rPr lang="en-US" sz="1200" dirty="0" err="1">
                <a:solidFill>
                  <a:srgbClr val="3366FF"/>
                </a:solidFill>
              </a:rPr>
              <a:t>Scimemi</a:t>
            </a:r>
            <a:r>
              <a:rPr lang="en-US" sz="1200" dirty="0">
                <a:solidFill>
                  <a:srgbClr val="3366FF"/>
                </a:solidFill>
              </a:rPr>
              <a:t>, 13, …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5" y="3407851"/>
            <a:ext cx="6794820" cy="727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39393" y="4488614"/>
            <a:ext cx="3424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calculable  for small b with </a:t>
            </a:r>
            <a:r>
              <a:rPr lang="en-US" sz="1600" b="1" dirty="0" err="1">
                <a:solidFill>
                  <a:srgbClr val="00B050"/>
                </a:solidFill>
              </a:rPr>
              <a:t>pQCD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8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Fourier transform back to the momentum space, one needs the whole b region (large b): need some non-</a:t>
            </a:r>
            <a:r>
              <a:rPr lang="en-US" sz="1800" dirty="0" err="1"/>
              <a:t>perturbative</a:t>
            </a:r>
            <a:r>
              <a:rPr lang="en-US" sz="1800" dirty="0"/>
              <a:t> extrapolation</a:t>
            </a:r>
          </a:p>
          <a:p>
            <a:pPr lvl="1"/>
            <a:r>
              <a:rPr lang="en-US" sz="1400" dirty="0"/>
              <a:t>Many different methods/proposals to model this non-</a:t>
            </a:r>
            <a:r>
              <a:rPr lang="en-US" sz="1400" dirty="0" err="1"/>
              <a:t>perturbative</a:t>
            </a:r>
            <a:r>
              <a:rPr lang="en-US" sz="1400" dirty="0"/>
              <a:t> part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Eventually evolved TMDs in b-space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847662" y="2217682"/>
            <a:ext cx="587053" cy="75651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TMD evolution contains non-</a:t>
            </a:r>
            <a:r>
              <a:rPr lang="en-US" sz="2400" dirty="0" err="1"/>
              <a:t>perturbative</a:t>
            </a:r>
            <a:r>
              <a:rPr lang="en-US" sz="2400" dirty="0"/>
              <a:t>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6" y="2269073"/>
            <a:ext cx="8602961" cy="6360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3776259"/>
            <a:ext cx="9051935" cy="1481656"/>
            <a:chOff x="51492" y="1289757"/>
            <a:chExt cx="9051935" cy="1481656"/>
          </a:xfrm>
        </p:grpSpPr>
        <p:sp>
          <p:nvSpPr>
            <p:cNvPr id="11" name="Rectangle 10"/>
            <p:cNvSpPr/>
            <p:nvPr/>
          </p:nvSpPr>
          <p:spPr>
            <a:xfrm>
              <a:off x="2993573" y="1289757"/>
              <a:ext cx="3431075" cy="969264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92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2955" y="1289757"/>
              <a:ext cx="1514282" cy="9692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4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>
            <a:xfrm>
              <a:off x="6671123" y="1289757"/>
              <a:ext cx="2432304" cy="96926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2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1768507" y="2296937"/>
              <a:ext cx="225868" cy="474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562939" y="2277979"/>
              <a:ext cx="0" cy="4934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635859" y="2296937"/>
              <a:ext cx="213744" cy="474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2" y="1399111"/>
              <a:ext cx="9048750" cy="69532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86176" y="5310950"/>
            <a:ext cx="2749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longitudinal/collinear part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80731" y="5310950"/>
            <a:ext cx="1661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transverse part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42387" y="5310950"/>
            <a:ext cx="3401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666666"/>
                </a:solidFill>
              </a:rPr>
              <a:t>Non-</a:t>
            </a:r>
            <a:r>
              <a:rPr lang="en-US" sz="1600" dirty="0" err="1">
                <a:solidFill>
                  <a:srgbClr val="666666"/>
                </a:solidFill>
              </a:rPr>
              <a:t>perturbative</a:t>
            </a:r>
            <a:r>
              <a:rPr lang="en-US" sz="1600" dirty="0">
                <a:solidFill>
                  <a:srgbClr val="666666"/>
                </a:solidFill>
              </a:rPr>
              <a:t>: fitted from data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8000"/>
                </a:solidFill>
              </a:rPr>
              <a:t>The key ingredient – </a:t>
            </a:r>
            <a:r>
              <a:rPr lang="en-US" sz="1600" dirty="0" err="1">
                <a:solidFill>
                  <a:srgbClr val="008000"/>
                </a:solidFill>
              </a:rPr>
              <a:t>ln</a:t>
            </a:r>
            <a:r>
              <a:rPr lang="en-US" sz="1600" dirty="0">
                <a:solidFill>
                  <a:srgbClr val="008000"/>
                </a:solidFill>
              </a:rPr>
              <a:t>(Q) piece is spin-independent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2795" y="5768404"/>
            <a:ext cx="51398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</a:rPr>
              <a:t>Since the polarized scattering data is still limited kinematics, we can use </a:t>
            </a:r>
            <a:r>
              <a:rPr lang="en-US" sz="1200" b="1" dirty="0" err="1">
                <a:solidFill>
                  <a:schemeClr val="accent5"/>
                </a:solidFill>
              </a:rPr>
              <a:t>unpolarized</a:t>
            </a:r>
            <a:r>
              <a:rPr lang="en-US" sz="1200" b="1" dirty="0">
                <a:solidFill>
                  <a:schemeClr val="accent5"/>
                </a:solidFill>
              </a:rPr>
              <a:t> data to constrain/extract the key ingredient for the non-</a:t>
            </a:r>
            <a:r>
              <a:rPr lang="en-US" sz="1200" b="1" dirty="0" err="1">
                <a:solidFill>
                  <a:schemeClr val="accent5"/>
                </a:solidFill>
              </a:rPr>
              <a:t>perturbative</a:t>
            </a:r>
            <a:r>
              <a:rPr lang="en-US" sz="1200" b="1" dirty="0">
                <a:solidFill>
                  <a:schemeClr val="accent5"/>
                </a:solidFill>
              </a:rPr>
              <a:t> part</a:t>
            </a:r>
          </a:p>
        </p:txBody>
      </p:sp>
    </p:spTree>
    <p:extLst>
      <p:ext uri="{BB962C8B-B14F-4D97-AF65-F5344CB8AC3E}">
        <p14:creationId xmlns:p14="http://schemas.microsoft.com/office/powerpoint/2010/main" val="655640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global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60695"/>
            <a:ext cx="8449434" cy="5624590"/>
          </a:xfrm>
        </p:spPr>
        <p:txBody>
          <a:bodyPr/>
          <a:lstStyle/>
          <a:p>
            <a:r>
              <a:rPr lang="en-US" dirty="0"/>
              <a:t>Outline of a TMD global analysis: numerically more heavy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4453" y="1272262"/>
            <a:ext cx="8191596" cy="5348561"/>
            <a:chOff x="554453" y="1272262"/>
            <a:chExt cx="8191596" cy="5348561"/>
          </a:xfrm>
        </p:grpSpPr>
        <p:sp>
          <p:nvSpPr>
            <p:cNvPr id="38" name="TextBox 37"/>
            <p:cNvSpPr txBox="1"/>
            <p:nvPr/>
          </p:nvSpPr>
          <p:spPr>
            <a:xfrm>
              <a:off x="5392771" y="6282269"/>
              <a:ext cx="126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40"/>
                  </a:solidFill>
                </a:rPr>
                <a:t>yes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54453" y="1272262"/>
              <a:ext cx="8191596" cy="5093936"/>
              <a:chOff x="554453" y="1627855"/>
              <a:chExt cx="8191596" cy="509393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6767" y="1627855"/>
                <a:ext cx="2866616" cy="751317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Model </a:t>
                </a:r>
                <a:r>
                  <a:rPr lang="en-US" sz="1400" dirty="0" err="1"/>
                  <a:t>ansatz</a:t>
                </a:r>
                <a:r>
                  <a:rPr lang="en-US" sz="1400" dirty="0"/>
                  <a:t> for TMDs</a:t>
                </a:r>
              </a:p>
              <a:p>
                <a:pPr algn="ctr"/>
                <a:r>
                  <a:rPr lang="en-US" sz="1400" dirty="0"/>
                  <a:t>with initial set of parameters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56767" y="3068220"/>
                <a:ext cx="2866616" cy="751317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Evolve TMDs to relevant scale with TMD evolution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4453" y="3032444"/>
                <a:ext cx="2754379" cy="751317"/>
              </a:xfrm>
              <a:prstGeom prst="rect">
                <a:avLst/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Model </a:t>
                </a:r>
                <a:r>
                  <a:rPr lang="en-US" sz="1400" dirty="0" err="1"/>
                  <a:t>ansatz</a:t>
                </a:r>
                <a:r>
                  <a:rPr lang="en-US" sz="1400" dirty="0"/>
                  <a:t> for non-</a:t>
                </a:r>
                <a:r>
                  <a:rPr lang="en-US" sz="1400" dirty="0" err="1"/>
                  <a:t>perturbative</a:t>
                </a:r>
                <a:r>
                  <a:rPr lang="en-US" sz="1400" dirty="0"/>
                  <a:t> evolution kernel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276137" y="5336633"/>
                <a:ext cx="2847246" cy="670322"/>
              </a:xfrm>
              <a:prstGeom prst="rect">
                <a:avLst/>
              </a:prstGeom>
              <a:solidFill>
                <a:srgbClr val="008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calculate the cross section/asymmetry as well as χ</a:t>
                </a:r>
                <a:r>
                  <a:rPr lang="en-US" sz="1400" baseline="30000" dirty="0"/>
                  <a:t>2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5615125" y="2379172"/>
                <a:ext cx="0" cy="689048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607502" y="3837425"/>
                <a:ext cx="0" cy="4023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607502" y="6008559"/>
                <a:ext cx="0" cy="713232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608923" y="6349801"/>
                <a:ext cx="2028892" cy="0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619255" y="2683273"/>
                <a:ext cx="0" cy="3675888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626135" y="2665385"/>
                <a:ext cx="2011680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endCxn id="6" idx="1"/>
              </p:cNvCxnSpPr>
              <p:nvPr/>
            </p:nvCxnSpPr>
            <p:spPr>
              <a:xfrm flipV="1">
                <a:off x="3309579" y="3443879"/>
                <a:ext cx="947188" cy="9988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738089" y="3435977"/>
                <a:ext cx="0" cy="22311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3757459" y="5652849"/>
                <a:ext cx="518678" cy="696"/>
              </a:xfrm>
              <a:prstGeom prst="line">
                <a:avLst/>
              </a:prstGeom>
              <a:ln w="2857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6134756" y="4111916"/>
                <a:ext cx="2611293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adjust parameters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59447" y="6288261"/>
                <a:ext cx="1269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no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014866" y="6147964"/>
                <a:ext cx="1734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/>
                  <a:t>χ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minimum?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1949528" y="2665385"/>
                <a:ext cx="3658721" cy="0"/>
              </a:xfrm>
              <a:prstGeom prst="line">
                <a:avLst/>
              </a:prstGeom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49528" y="2656788"/>
                <a:ext cx="0" cy="365760"/>
              </a:xfrm>
              <a:prstGeom prst="straightConnector1">
                <a:avLst/>
              </a:prstGeom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2731219" y="4472809"/>
                <a:ext cx="1578778" cy="338554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all data points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2857" y="4240464"/>
                <a:ext cx="2860526" cy="659851"/>
              </a:xfrm>
              <a:prstGeom prst="rect">
                <a:avLst/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Fourier transform </a:t>
                </a:r>
                <a:r>
                  <a:rPr lang="en-US" sz="1400" dirty="0"/>
                  <a:t>back to momentum space</a:t>
                </a:r>
                <a:endParaRPr lang="en-US" sz="1400" baseline="30000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5608249" y="4932875"/>
                <a:ext cx="0" cy="402336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12080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processes to extract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SIDIS, </a:t>
            </a:r>
            <a:r>
              <a:rPr lang="en-US" sz="2200" dirty="0" err="1"/>
              <a:t>Drell</a:t>
            </a:r>
            <a:r>
              <a:rPr lang="en-US" sz="2200" dirty="0"/>
              <a:t>-Yan, </a:t>
            </a:r>
            <a:r>
              <a:rPr lang="en-US" sz="2200" dirty="0" err="1"/>
              <a:t>dihadron</a:t>
            </a:r>
            <a:r>
              <a:rPr lang="en-US" sz="2200" dirty="0"/>
              <a:t> in </a:t>
            </a:r>
            <a:r>
              <a:rPr lang="en-US" sz="2200" dirty="0" err="1"/>
              <a:t>e</a:t>
            </a:r>
            <a:r>
              <a:rPr lang="en-US" sz="2200" baseline="30000" dirty="0" err="1"/>
              <a:t>+</a:t>
            </a:r>
            <a:r>
              <a:rPr lang="en-US" sz="2200" dirty="0" err="1"/>
              <a:t>e</a:t>
            </a:r>
            <a:r>
              <a:rPr lang="en-US" sz="2200" baseline="30000" dirty="0"/>
              <a:t>−</a:t>
            </a:r>
          </a:p>
          <a:p>
            <a:endParaRPr lang="en-US" sz="2200" baseline="30000" dirty="0"/>
          </a:p>
          <a:p>
            <a:endParaRPr lang="en-US" sz="2200" baseline="30000" dirty="0"/>
          </a:p>
          <a:p>
            <a:endParaRPr lang="en-US" sz="2200" baseline="30000" dirty="0"/>
          </a:p>
          <a:p>
            <a:endParaRPr lang="en-US" sz="2200" baseline="30000" dirty="0"/>
          </a:p>
          <a:p>
            <a:endParaRPr lang="en-US" sz="2200" baseline="30000" dirty="0"/>
          </a:p>
          <a:p>
            <a:r>
              <a:rPr lang="en-US" sz="2200" dirty="0"/>
              <a:t>They have a well-established TMD factorization formalism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305D1-57EB-1E47-B65E-1AD247139A91}"/>
              </a:ext>
            </a:extLst>
          </p:cNvPr>
          <p:cNvGrpSpPr>
            <a:grpSpLocks noChangeAspect="1"/>
          </p:cNvGrpSpPr>
          <p:nvPr/>
        </p:nvGrpSpPr>
        <p:grpSpPr>
          <a:xfrm>
            <a:off x="782478" y="1630677"/>
            <a:ext cx="2560003" cy="1768533"/>
            <a:chOff x="37735" y="1266414"/>
            <a:chExt cx="3614211" cy="2496815"/>
          </a:xfrm>
        </p:grpSpPr>
        <p:pic>
          <p:nvPicPr>
            <p:cNvPr id="23" name="Picture 22" descr="ball_1.png">
              <a:extLst>
                <a:ext uri="{FF2B5EF4-FFF2-40B4-BE49-F238E27FC236}">
                  <a16:creationId xmlns:a16="http://schemas.microsoft.com/office/drawing/2014/main" id="{8AFD7004-6372-FC4C-B6AE-D085BBDF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8" y="2268989"/>
              <a:ext cx="292255" cy="303801"/>
            </a:xfrm>
            <a:prstGeom prst="rect">
              <a:avLst/>
            </a:prstGeom>
          </p:spPr>
        </p:pic>
        <p:pic>
          <p:nvPicPr>
            <p:cNvPr id="24" name="Picture 23" descr="ball_2.png">
              <a:extLst>
                <a:ext uri="{FF2B5EF4-FFF2-40B4-BE49-F238E27FC236}">
                  <a16:creationId xmlns:a16="http://schemas.microsoft.com/office/drawing/2014/main" id="{92D61806-719C-F145-AE07-DFD724D05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041" y="1963937"/>
              <a:ext cx="913905" cy="913905"/>
            </a:xfrm>
            <a:prstGeom prst="rect">
              <a:avLst/>
            </a:prstGeom>
          </p:spPr>
        </p:pic>
        <p:sp>
          <p:nvSpPr>
            <p:cNvPr id="25" name="Explosion 1 24">
              <a:extLst>
                <a:ext uri="{FF2B5EF4-FFF2-40B4-BE49-F238E27FC236}">
                  <a16:creationId xmlns:a16="http://schemas.microsoft.com/office/drawing/2014/main" id="{7E8CEEBC-528A-C149-AB80-9F860F52D37F}"/>
                </a:ext>
              </a:extLst>
            </p:cNvPr>
            <p:cNvSpPr/>
            <p:nvPr/>
          </p:nvSpPr>
          <p:spPr>
            <a:xfrm>
              <a:off x="1561657" y="2073751"/>
              <a:ext cx="603796" cy="822960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4CF490-171E-A044-816C-D1F5634D8A7A}"/>
                </a:ext>
              </a:extLst>
            </p:cNvPr>
            <p:cNvCxnSpPr/>
            <p:nvPr/>
          </p:nvCxnSpPr>
          <p:spPr>
            <a:xfrm flipH="1">
              <a:off x="2187985" y="2420890"/>
              <a:ext cx="629585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7E735E-04A8-C040-83AA-DC6B25C021D1}"/>
                </a:ext>
              </a:extLst>
            </p:cNvPr>
            <p:cNvCxnSpPr/>
            <p:nvPr/>
          </p:nvCxnSpPr>
          <p:spPr>
            <a:xfrm>
              <a:off x="885965" y="2420890"/>
              <a:ext cx="52844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 descr="ball_1.png">
              <a:extLst>
                <a:ext uri="{FF2B5EF4-FFF2-40B4-BE49-F238E27FC236}">
                  <a16:creationId xmlns:a16="http://schemas.microsoft.com/office/drawing/2014/main" id="{099F3C2E-12A9-B04E-BB0E-750369FD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77" y="1266414"/>
              <a:ext cx="292255" cy="303801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99C3966-54D6-9D4E-A415-8A9AD309C78F}"/>
                </a:ext>
              </a:extLst>
            </p:cNvPr>
            <p:cNvCxnSpPr/>
            <p:nvPr/>
          </p:nvCxnSpPr>
          <p:spPr>
            <a:xfrm flipV="1">
              <a:off x="2020392" y="1570215"/>
              <a:ext cx="290121" cy="6009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7F206AF-0ABE-7B4E-9CFF-C4852E8283ED}"/>
                </a:ext>
              </a:extLst>
            </p:cNvPr>
            <p:cNvCxnSpPr>
              <a:cxnSpLocks/>
            </p:cNvCxnSpPr>
            <p:nvPr/>
          </p:nvCxnSpPr>
          <p:spPr>
            <a:xfrm>
              <a:off x="1803170" y="3046978"/>
              <a:ext cx="0" cy="71625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8C1D29-423B-9341-B434-453E50B2C5FE}"/>
                </a:ext>
              </a:extLst>
            </p:cNvPr>
            <p:cNvCxnSpPr/>
            <p:nvPr/>
          </p:nvCxnSpPr>
          <p:spPr>
            <a:xfrm flipH="1">
              <a:off x="1569274" y="2974996"/>
              <a:ext cx="120406" cy="3648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611BCAD-9AC0-7B4A-A73C-A96E6D435983}"/>
                </a:ext>
              </a:extLst>
            </p:cNvPr>
            <p:cNvCxnSpPr/>
            <p:nvPr/>
          </p:nvCxnSpPr>
          <p:spPr>
            <a:xfrm flipH="1">
              <a:off x="1325678" y="2899091"/>
              <a:ext cx="304800" cy="304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D7FF1D-45CE-1347-B13C-A88B846E7811}"/>
                </a:ext>
              </a:extLst>
            </p:cNvPr>
            <p:cNvSpPr txBox="1"/>
            <p:nvPr/>
          </p:nvSpPr>
          <p:spPr>
            <a:xfrm>
              <a:off x="37735" y="1766474"/>
              <a:ext cx="1486494" cy="396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electron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BE258B-51DE-6942-8BE6-E600FB8E4D5D}"/>
                </a:ext>
              </a:extLst>
            </p:cNvPr>
            <p:cNvSpPr txBox="1"/>
            <p:nvPr/>
          </p:nvSpPr>
          <p:spPr>
            <a:xfrm>
              <a:off x="3003038" y="2089361"/>
              <a:ext cx="31166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4B5844-42AF-FC41-B699-36AC3DBC8801}"/>
              </a:ext>
            </a:extLst>
          </p:cNvPr>
          <p:cNvGrpSpPr>
            <a:grpSpLocks noChangeAspect="1"/>
          </p:cNvGrpSpPr>
          <p:nvPr/>
        </p:nvGrpSpPr>
        <p:grpSpPr>
          <a:xfrm>
            <a:off x="3653749" y="1630677"/>
            <a:ext cx="2593080" cy="1191133"/>
            <a:chOff x="5361275" y="1523816"/>
            <a:chExt cx="3084724" cy="1416969"/>
          </a:xfrm>
        </p:grpSpPr>
        <p:pic>
          <p:nvPicPr>
            <p:cNvPr id="36" name="Picture 35" descr="ball_2.png">
              <a:extLst>
                <a:ext uri="{FF2B5EF4-FFF2-40B4-BE49-F238E27FC236}">
                  <a16:creationId xmlns:a16="http://schemas.microsoft.com/office/drawing/2014/main" id="{7EAC5424-CE0D-DB45-9296-00538D45C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275" y="2135881"/>
              <a:ext cx="779701" cy="779701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D0A5277-066A-0346-B6BC-0559418461E3}"/>
                </a:ext>
              </a:extLst>
            </p:cNvPr>
            <p:cNvGrpSpPr/>
            <p:nvPr/>
          </p:nvGrpSpPr>
          <p:grpSpPr>
            <a:xfrm>
              <a:off x="5618174" y="1523816"/>
              <a:ext cx="2827825" cy="1416969"/>
              <a:chOff x="5618174" y="1523816"/>
              <a:chExt cx="2827825" cy="1416969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EEF9E29-3C9C-104B-8451-A46617D38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582" y="1523816"/>
                <a:ext cx="1076734" cy="930298"/>
              </a:xfrm>
              <a:prstGeom prst="rect">
                <a:avLst/>
              </a:prstGeom>
            </p:spPr>
          </p:pic>
          <p:pic>
            <p:nvPicPr>
              <p:cNvPr id="39" name="Picture 38" descr="ball_2.png">
                <a:extLst>
                  <a:ext uri="{FF2B5EF4-FFF2-40B4-BE49-F238E27FC236}">
                    <a16:creationId xmlns:a16="http://schemas.microsoft.com/office/drawing/2014/main" id="{A72C9AA6-1DE5-AF46-BE19-4C3D04D07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6298" y="2131209"/>
                <a:ext cx="779701" cy="779701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20E58C0-832E-DA47-9C31-1EB853576834}"/>
                  </a:ext>
                </a:extLst>
              </p:cNvPr>
              <p:cNvSpPr txBox="1"/>
              <p:nvPr/>
            </p:nvSpPr>
            <p:spPr>
              <a:xfrm>
                <a:off x="5618174" y="2290707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BA4204-C3C2-864A-9CD6-10FDDF4C75EC}"/>
                  </a:ext>
                </a:extLst>
              </p:cNvPr>
              <p:cNvSpPr txBox="1"/>
              <p:nvPr/>
            </p:nvSpPr>
            <p:spPr>
              <a:xfrm>
                <a:off x="7908909" y="2292389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4F34544-4655-144C-925D-E2DAC5008259}"/>
                  </a:ext>
                </a:extLst>
              </p:cNvPr>
              <p:cNvCxnSpPr/>
              <p:nvPr/>
            </p:nvCxnSpPr>
            <p:spPr>
              <a:xfrm flipH="1">
                <a:off x="7199955" y="2521059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A5C28F1-40A3-564C-9339-E10071CAB758}"/>
                  </a:ext>
                </a:extLst>
              </p:cNvPr>
              <p:cNvCxnSpPr/>
              <p:nvPr/>
            </p:nvCxnSpPr>
            <p:spPr>
              <a:xfrm flipH="1">
                <a:off x="6069536" y="2520236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 w="lg" len="med"/>
                <a:tailEnd type="non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Explosion 1 43">
                <a:extLst>
                  <a:ext uri="{FF2B5EF4-FFF2-40B4-BE49-F238E27FC236}">
                    <a16:creationId xmlns:a16="http://schemas.microsoft.com/office/drawing/2014/main" id="{0443004F-49AD-9645-BE89-83EBCF8DA66E}"/>
                  </a:ext>
                </a:extLst>
              </p:cNvPr>
              <p:cNvSpPr/>
              <p:nvPr/>
            </p:nvSpPr>
            <p:spPr>
              <a:xfrm>
                <a:off x="6694929" y="2238674"/>
                <a:ext cx="515131" cy="702111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AE4BD95-C149-B94B-969F-2FDED8D8120E}"/>
              </a:ext>
            </a:extLst>
          </p:cNvPr>
          <p:cNvSpPr>
            <a:spLocks noChangeAspect="1"/>
          </p:cNvSpPr>
          <p:nvPr/>
        </p:nvSpPr>
        <p:spPr>
          <a:xfrm>
            <a:off x="2057992" y="3227619"/>
            <a:ext cx="269106" cy="306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E9151-9F64-7747-95F9-0428071EA801}"/>
              </a:ext>
            </a:extLst>
          </p:cNvPr>
          <p:cNvGrpSpPr/>
          <p:nvPr/>
        </p:nvGrpSpPr>
        <p:grpSpPr>
          <a:xfrm>
            <a:off x="6556494" y="1697314"/>
            <a:ext cx="2097037" cy="1579927"/>
            <a:chOff x="5600261" y="4276056"/>
            <a:chExt cx="2097037" cy="1579927"/>
          </a:xfrm>
        </p:grpSpPr>
        <p:pic>
          <p:nvPicPr>
            <p:cNvPr id="45" name="Picture 44" descr="ball_1.png">
              <a:extLst>
                <a:ext uri="{FF2B5EF4-FFF2-40B4-BE49-F238E27FC236}">
                  <a16:creationId xmlns:a16="http://schemas.microsoft.com/office/drawing/2014/main" id="{9EF7E3F0-98AC-8C4A-A7FC-812DB4FF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261" y="4872217"/>
              <a:ext cx="249338" cy="259189"/>
            </a:xfrm>
            <a:prstGeom prst="rect">
              <a:avLst/>
            </a:prstGeom>
          </p:spPr>
        </p:pic>
        <p:sp>
          <p:nvSpPr>
            <p:cNvPr id="46" name="Explosion 1 45">
              <a:extLst>
                <a:ext uri="{FF2B5EF4-FFF2-40B4-BE49-F238E27FC236}">
                  <a16:creationId xmlns:a16="http://schemas.microsoft.com/office/drawing/2014/main" id="{0C3112D7-A7AC-F449-95CB-D5212066F61B}"/>
                </a:ext>
              </a:extLst>
            </p:cNvPr>
            <p:cNvSpPr/>
            <p:nvPr/>
          </p:nvSpPr>
          <p:spPr>
            <a:xfrm>
              <a:off x="6398709" y="4705649"/>
              <a:ext cx="515131" cy="702111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D1CA20-60B8-D24B-A999-8FD3C07070D7}"/>
                </a:ext>
              </a:extLst>
            </p:cNvPr>
            <p:cNvCxnSpPr/>
            <p:nvPr/>
          </p:nvCxnSpPr>
          <p:spPr>
            <a:xfrm flipH="1">
              <a:off x="6933063" y="5001812"/>
              <a:ext cx="53713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2FDF850-20AE-F04F-8892-4BFF4D8C5C6E}"/>
                </a:ext>
              </a:extLst>
            </p:cNvPr>
            <p:cNvCxnSpPr/>
            <p:nvPr/>
          </p:nvCxnSpPr>
          <p:spPr>
            <a:xfrm>
              <a:off x="5822240" y="5001812"/>
              <a:ext cx="45084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ball_1.png">
              <a:extLst>
                <a:ext uri="{FF2B5EF4-FFF2-40B4-BE49-F238E27FC236}">
                  <a16:creationId xmlns:a16="http://schemas.microsoft.com/office/drawing/2014/main" id="{2C307C91-A66A-5141-83CA-ABFD093E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960" y="4872217"/>
              <a:ext cx="249338" cy="259189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94B130A-79AD-EE4E-A4F8-236B17026618}"/>
                </a:ext>
              </a:extLst>
            </p:cNvPr>
            <p:cNvCxnSpPr/>
            <p:nvPr/>
          </p:nvCxnSpPr>
          <p:spPr>
            <a:xfrm flipV="1">
              <a:off x="6790080" y="4276056"/>
              <a:ext cx="247518" cy="5126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83D7A9D-C25C-FF47-879E-BB8A85EEBB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7663" y="5339206"/>
              <a:ext cx="400803" cy="32147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FE96CD7-4BF6-4F4E-8E1A-F65134009F90}"/>
                </a:ext>
              </a:extLst>
            </p:cNvPr>
            <p:cNvCxnSpPr/>
            <p:nvPr/>
          </p:nvCxnSpPr>
          <p:spPr>
            <a:xfrm flipV="1">
              <a:off x="6237048" y="5343296"/>
              <a:ext cx="247518" cy="5126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EBDB206-D827-A040-962E-8A269141128B}"/>
              </a:ext>
            </a:extLst>
          </p:cNvPr>
          <p:cNvSpPr>
            <a:spLocks noChangeAspect="1"/>
          </p:cNvSpPr>
          <p:nvPr/>
        </p:nvSpPr>
        <p:spPr>
          <a:xfrm>
            <a:off x="7889295" y="1368938"/>
            <a:ext cx="537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E9480B-F68F-4949-A1E2-DDC7407B81E2}"/>
              </a:ext>
            </a:extLst>
          </p:cNvPr>
          <p:cNvSpPr>
            <a:spLocks noChangeAspect="1"/>
          </p:cNvSpPr>
          <p:nvPr/>
        </p:nvSpPr>
        <p:spPr>
          <a:xfrm>
            <a:off x="6574622" y="3092575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88A9F56-3450-7E40-9F05-FB239F0E8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179" y="1419580"/>
            <a:ext cx="801131" cy="2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28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9344-4BBE-4D45-967F-8B710C39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Extremely active 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0DF1-B430-5245-A596-BFFE53B8A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 Pavia, Torino, EIKV, KSPY, DEMS, SV…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0E519-6320-E748-946A-0128CA74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62FB6-60AA-0542-860C-A420338A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68" y="1203453"/>
            <a:ext cx="4211383" cy="2420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DCDF9-75D3-FF4D-9EF5-19F8C5739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278" y="3692854"/>
            <a:ext cx="4931299" cy="31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0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 goal of nuclear science</a:t>
            </a:r>
          </a:p>
          <a:p>
            <a:pPr lvl="1"/>
            <a:r>
              <a:rPr lang="en-US" dirty="0"/>
              <a:t>To discover, explore, and understand nuclear matter in its all forms</a:t>
            </a:r>
          </a:p>
          <a:p>
            <a:pPr lvl="2"/>
            <a:r>
              <a:rPr lang="en-US" dirty="0"/>
              <a:t>Quark gluon plasma</a:t>
            </a:r>
          </a:p>
          <a:p>
            <a:pPr lvl="2"/>
            <a:r>
              <a:rPr lang="en-US" dirty="0"/>
              <a:t>Protons and neutrons (nucleons)</a:t>
            </a:r>
          </a:p>
          <a:p>
            <a:pPr lvl="2"/>
            <a:r>
              <a:rPr lang="en-US" dirty="0"/>
              <a:t>Atomic nuclei</a:t>
            </a:r>
          </a:p>
          <a:p>
            <a:pPr lvl="2"/>
            <a:r>
              <a:rPr lang="en-US" dirty="0"/>
              <a:t>Neutron stars</a:t>
            </a:r>
          </a:p>
          <a:p>
            <a:pPr lvl="2"/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Today’s topic: structure of the nucleons</a:t>
            </a:r>
          </a:p>
          <a:p>
            <a:pPr lvl="1"/>
            <a:r>
              <a:rPr lang="en-US" dirty="0"/>
              <a:t>Quantum tomography of the nucleons</a:t>
            </a:r>
          </a:p>
          <a:p>
            <a:pPr lvl="1"/>
            <a:r>
              <a:rPr lang="en-US" dirty="0"/>
              <a:t>3D imagining of the nucleons in terms of their most fundamental constituents (quarks and gluons)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05" y="2984120"/>
            <a:ext cx="7960815" cy="16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41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Unpolarized</a:t>
            </a:r>
            <a:r>
              <a:rPr lang="en-US" sz="2600" dirty="0"/>
              <a:t> TMDs: SIDIS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to COMPASS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07" y="1411049"/>
            <a:ext cx="4225327" cy="5025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76" y="1411049"/>
            <a:ext cx="4225327" cy="5025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9714" y="958334"/>
            <a:ext cx="2891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Echevarria, </a:t>
            </a:r>
            <a:r>
              <a:rPr lang="en-US" sz="1400" dirty="0" err="1">
                <a:solidFill>
                  <a:srgbClr val="0000FF"/>
                </a:solidFill>
              </a:rPr>
              <a:t>Idilbi</a:t>
            </a:r>
            <a:r>
              <a:rPr lang="en-US" sz="1400" dirty="0">
                <a:solidFill>
                  <a:srgbClr val="0000FF"/>
                </a:solidFill>
              </a:rPr>
              <a:t>, Kang, </a:t>
            </a:r>
            <a:r>
              <a:rPr lang="en-US" sz="1400" dirty="0" err="1">
                <a:solidFill>
                  <a:srgbClr val="0000FF"/>
                </a:solidFill>
              </a:rPr>
              <a:t>Vitev</a:t>
            </a:r>
            <a:r>
              <a:rPr lang="en-US" sz="1400" dirty="0">
                <a:solidFill>
                  <a:srgbClr val="0000FF"/>
                </a:solidFill>
              </a:rPr>
              <a:t>, 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3185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/>
              <a:t>Drell</a:t>
            </a:r>
            <a:r>
              <a:rPr lang="en-US" sz="2600" dirty="0"/>
              <a:t>-Yan and W/Z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Comparison with DY, W/Z </a:t>
            </a:r>
            <a:r>
              <a:rPr lang="en-US" dirty="0" err="1">
                <a:solidFill>
                  <a:srgbClr val="666666"/>
                </a:solidFill>
              </a:rPr>
              <a:t>pt</a:t>
            </a:r>
            <a:r>
              <a:rPr lang="en-US" dirty="0">
                <a:solidFill>
                  <a:srgbClr val="666666"/>
                </a:solidFill>
              </a:rPr>
              <a:t>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9" y="1372745"/>
            <a:ext cx="3114060" cy="2665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404" y="1319964"/>
            <a:ext cx="3131654" cy="2718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69" y="4083004"/>
            <a:ext cx="3122857" cy="2718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405" y="5192509"/>
            <a:ext cx="350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666666"/>
                </a:solidFill>
              </a:rPr>
              <a:t>Works for SIDIS, DY, and W/Z in all the energy ranges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i="1" dirty="0">
                <a:solidFill>
                  <a:srgbClr val="00B050"/>
                </a:solidFill>
              </a:rPr>
              <a:t>Note: same method works for Higgs production 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16" y="2194444"/>
            <a:ext cx="718285" cy="1930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6" y="2490874"/>
            <a:ext cx="718285" cy="19308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1" y="2795506"/>
            <a:ext cx="718285" cy="193087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92" y="3044036"/>
            <a:ext cx="718285" cy="193087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87" y="2136775"/>
            <a:ext cx="795876" cy="25075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82" y="5654174"/>
            <a:ext cx="795876" cy="2507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9498" y="1385719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DY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2553" y="4139632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8259" y="1392872"/>
            <a:ext cx="92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632222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evolved </a:t>
            </a:r>
            <a:r>
              <a:rPr lang="en-US" dirty="0" err="1"/>
              <a:t>unpolarized</a:t>
            </a:r>
            <a:r>
              <a:rPr lang="en-US" dirty="0"/>
              <a:t> TMD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What evolution does</a:t>
            </a:r>
          </a:p>
          <a:p>
            <a:pPr lvl="1"/>
            <a:r>
              <a:rPr lang="en-US" dirty="0"/>
              <a:t>Spread out the distribution to much larger </a:t>
            </a:r>
            <a:r>
              <a:rPr lang="en-US" dirty="0" err="1"/>
              <a:t>kt</a:t>
            </a:r>
            <a:endParaRPr lang="en-US" dirty="0"/>
          </a:p>
          <a:p>
            <a:pPr lvl="1"/>
            <a:r>
              <a:rPr lang="en-US" dirty="0"/>
              <a:t>At low </a:t>
            </a:r>
            <a:r>
              <a:rPr lang="en-US" dirty="0" err="1"/>
              <a:t>kt</a:t>
            </a:r>
            <a:r>
              <a:rPr lang="en-US" dirty="0"/>
              <a:t>, the distribution decreases due to this spread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36797" y="1981521"/>
            <a:ext cx="3229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Based on Echevarria, </a:t>
            </a:r>
            <a:r>
              <a:rPr lang="en-US" sz="1200" dirty="0" err="1">
                <a:solidFill>
                  <a:srgbClr val="0000FF"/>
                </a:solidFill>
              </a:rPr>
              <a:t>Idilbi</a:t>
            </a:r>
            <a:r>
              <a:rPr lang="en-US" sz="1200" dirty="0">
                <a:solidFill>
                  <a:srgbClr val="0000FF"/>
                </a:solidFill>
              </a:rPr>
              <a:t>, Kang, </a:t>
            </a:r>
            <a:r>
              <a:rPr lang="en-US" sz="1200" dirty="0" err="1">
                <a:solidFill>
                  <a:srgbClr val="0000FF"/>
                </a:solidFill>
              </a:rPr>
              <a:t>Vitev</a:t>
            </a:r>
            <a:r>
              <a:rPr lang="en-US" sz="1200" dirty="0">
                <a:solidFill>
                  <a:srgbClr val="0000FF"/>
                </a:solidFill>
              </a:rPr>
              <a:t>, 14</a:t>
            </a:r>
            <a:endParaRPr lang="en-US" sz="1200" dirty="0"/>
          </a:p>
        </p:txBody>
      </p:sp>
      <p:pic>
        <p:nvPicPr>
          <p:cNvPr id="8" name="Picture 7" descr="u-pd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58" y="2550569"/>
            <a:ext cx="6139649" cy="32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65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 from SIDIS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 has been measured in SIDIS process: HERMES, COMPASS,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8" descr="angl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352796" y="1546020"/>
            <a:ext cx="3562067" cy="199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58" y="2118451"/>
            <a:ext cx="32512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2" y="3571770"/>
            <a:ext cx="8085058" cy="61516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2" y="4449358"/>
            <a:ext cx="5156200" cy="44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6100" y="4942336"/>
            <a:ext cx="20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Sivers</a:t>
            </a:r>
            <a:r>
              <a:rPr lang="en-US" sz="1600" dirty="0">
                <a:solidFill>
                  <a:srgbClr val="0000FF"/>
                </a:solidFill>
              </a:rPr>
              <a:t> function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72" y="5468870"/>
            <a:ext cx="279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57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Sivers</a:t>
            </a:r>
            <a:r>
              <a:rPr lang="en-US" dirty="0"/>
              <a:t> function with energy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of the fit: </a:t>
            </a:r>
            <a:r>
              <a:rPr lang="en-US" dirty="0" err="1"/>
              <a:t>JLab</a:t>
            </a:r>
            <a:r>
              <a:rPr lang="en-US" dirty="0"/>
              <a:t>, HERMES, COMPASS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801" y="2493818"/>
            <a:ext cx="2490952" cy="321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6" y="1587737"/>
            <a:ext cx="5591760" cy="4848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9714" y="1266111"/>
            <a:ext cx="2588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</a:rPr>
              <a:t>Echevarria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Idilbi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b="1" dirty="0">
                <a:solidFill>
                  <a:srgbClr val="0000FF"/>
                </a:solidFill>
              </a:rPr>
              <a:t>Kang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Vitev</a:t>
            </a:r>
            <a:r>
              <a:rPr lang="en-US" sz="1200" dirty="0">
                <a:solidFill>
                  <a:srgbClr val="0000FF"/>
                </a:solidFill>
              </a:rPr>
              <a:t>, 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7523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Extracted </a:t>
            </a:r>
            <a:r>
              <a:rPr lang="en-US" dirty="0" err="1"/>
              <a:t>Sivers</a:t>
            </a:r>
            <a:r>
              <a:rPr lang="en-US" dirty="0"/>
              <a:t> functions and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70871" y="870260"/>
            <a:ext cx="28680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00B050"/>
                </a:solidFill>
              </a:rPr>
              <a:t>Gamberg</a:t>
            </a:r>
            <a:r>
              <a:rPr lang="en-US" sz="1200" dirty="0">
                <a:solidFill>
                  <a:srgbClr val="00B050"/>
                </a:solidFill>
              </a:rPr>
              <a:t>, Kang, </a:t>
            </a:r>
            <a:r>
              <a:rPr lang="en-US" sz="1200" dirty="0" err="1">
                <a:solidFill>
                  <a:srgbClr val="00B050"/>
                </a:solidFill>
              </a:rPr>
              <a:t>Prokudin</a:t>
            </a:r>
            <a:r>
              <a:rPr lang="en-US" sz="1200" dirty="0">
                <a:solidFill>
                  <a:srgbClr val="00B050"/>
                </a:solidFill>
              </a:rPr>
              <a:t>, PRL 2013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8327552" y="4314153"/>
            <a:ext cx="0" cy="5886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oval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52170" y="6436084"/>
            <a:ext cx="15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432FF"/>
                </a:solidFill>
              </a:rPr>
              <a:t>unpolarized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02628" y="6441388"/>
            <a:ext cx="295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Transversely polarized</a:t>
            </a:r>
          </a:p>
        </p:txBody>
      </p: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02" y="3905934"/>
            <a:ext cx="215900" cy="3175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892223" y="3517822"/>
            <a:ext cx="2791282" cy="2760606"/>
            <a:chOff x="4922206" y="3669021"/>
            <a:chExt cx="2791282" cy="276060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628" y="3669021"/>
              <a:ext cx="2410860" cy="2423160"/>
            </a:xfrm>
            <a:prstGeom prst="rect">
              <a:avLst/>
            </a:prstGeom>
          </p:spPr>
        </p:pic>
        <p:pic>
          <p:nvPicPr>
            <p:cNvPr id="54" name="Picture 5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358" y="6150227"/>
              <a:ext cx="279400" cy="279400"/>
            </a:xfrm>
            <a:prstGeom prst="rect">
              <a:avLst/>
            </a:prstGeom>
          </p:spPr>
        </p:pic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206" y="4720581"/>
              <a:ext cx="266700" cy="31750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080320" y="3516581"/>
            <a:ext cx="3074393" cy="2777756"/>
            <a:chOff x="1080320" y="3666481"/>
            <a:chExt cx="3074393" cy="277775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2053" y="3666481"/>
              <a:ext cx="2438400" cy="24257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2526815" y="6089774"/>
              <a:ext cx="508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46193" y="6105683"/>
              <a:ext cx="508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08431" y="6089774"/>
              <a:ext cx="443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600"/>
                <a:t>–</a:t>
              </a:r>
              <a:r>
                <a:rPr lang="en-US" sz="1600" dirty="0"/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80320" y="5822654"/>
              <a:ext cx="443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600"/>
                <a:t>–</a:t>
              </a:r>
              <a:r>
                <a:rPr lang="en-US" sz="1600" dirty="0"/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65922" y="3678657"/>
              <a:ext cx="508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2</a:t>
              </a:r>
              <a:endParaRPr lang="en-US" sz="16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8274" y="4758150"/>
              <a:ext cx="508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</p:grpSp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15" y="6164064"/>
            <a:ext cx="279400" cy="2794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7" y="4544998"/>
            <a:ext cx="266700" cy="31750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717700" y="2041240"/>
            <a:ext cx="336735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Distortion from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effect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negative = right preference</a:t>
            </a: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613627" y="780320"/>
            <a:ext cx="3187305" cy="2754218"/>
            <a:chOff x="159433" y="1362910"/>
            <a:chExt cx="3771432" cy="3258975"/>
          </a:xfrm>
        </p:grpSpPr>
        <p:grpSp>
          <p:nvGrpSpPr>
            <p:cNvPr id="28" name="Group 27"/>
            <p:cNvGrpSpPr/>
            <p:nvPr/>
          </p:nvGrpSpPr>
          <p:grpSpPr>
            <a:xfrm>
              <a:off x="159433" y="1362910"/>
              <a:ext cx="3771432" cy="3258975"/>
              <a:chOff x="159433" y="1362910"/>
              <a:chExt cx="3771432" cy="325897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77132" y="1362910"/>
                <a:ext cx="3753733" cy="3258975"/>
                <a:chOff x="3702218" y="1239271"/>
                <a:chExt cx="4382840" cy="3657620"/>
              </a:xfrm>
            </p:grpSpPr>
            <p:pic>
              <p:nvPicPr>
                <p:cNvPr id="6" name="Picture 5" descr="f1tperp.eps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1179" y="1239271"/>
                  <a:ext cx="3133879" cy="3200914"/>
                </a:xfrm>
                <a:prstGeom prst="rect">
                  <a:avLst/>
                </a:prstGeom>
              </p:spPr>
            </p:pic>
            <p:pic>
              <p:nvPicPr>
                <p:cNvPr id="7" name="Picture 6" descr="latex-image-1.pdf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3840" y="4757191"/>
                  <a:ext cx="165100" cy="139700"/>
                </a:xfrm>
                <a:prstGeom prst="rect">
                  <a:avLst/>
                </a:prstGeom>
              </p:spPr>
            </p:pic>
            <p:pic>
              <p:nvPicPr>
                <p:cNvPr id="8" name="Picture 7" descr="latex-image-1.pdf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8624" y="4440185"/>
                  <a:ext cx="526145" cy="251635"/>
                </a:xfrm>
                <a:prstGeom prst="rect">
                  <a:avLst/>
                </a:prstGeom>
              </p:spPr>
            </p:pic>
            <p:pic>
              <p:nvPicPr>
                <p:cNvPr id="9" name="Picture 8" descr="latex-image-1.pdf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0657" y="4440185"/>
                  <a:ext cx="526145" cy="251635"/>
                </a:xfrm>
                <a:prstGeom prst="rect">
                  <a:avLst/>
                </a:prstGeom>
              </p:spPr>
            </p:pic>
            <p:pic>
              <p:nvPicPr>
                <p:cNvPr id="10" name="Picture 9" descr="latex-image-1.pd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2117" y="4499876"/>
                  <a:ext cx="102941" cy="194445"/>
                </a:xfrm>
                <a:prstGeom prst="rect">
                  <a:avLst/>
                </a:prstGeom>
              </p:spPr>
            </p:pic>
            <p:pic>
              <p:nvPicPr>
                <p:cNvPr id="11" name="Picture 10" descr="latex-image-1.pdf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6324" y="3173769"/>
                  <a:ext cx="480393" cy="194445"/>
                </a:xfrm>
                <a:prstGeom prst="rect">
                  <a:avLst/>
                </a:prstGeom>
              </p:spPr>
            </p:pic>
            <p:pic>
              <p:nvPicPr>
                <p:cNvPr id="12" name="Picture 11" descr="latex-image-1.pdf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73325" y="3753192"/>
                  <a:ext cx="468955" cy="194445"/>
                </a:xfrm>
                <a:prstGeom prst="rect">
                  <a:avLst/>
                </a:prstGeom>
              </p:spPr>
            </p:pic>
            <p:pic>
              <p:nvPicPr>
                <p:cNvPr id="13" name="Picture 12" descr="latex-image-1.pd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7553" y="4305431"/>
                  <a:ext cx="125817" cy="1944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67442" y="2546366"/>
                  <a:ext cx="686276" cy="19444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latex-image-1.pdf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8880" y="1953964"/>
                  <a:ext cx="674838" cy="194445"/>
                </a:xfrm>
                <a:prstGeom prst="rect">
                  <a:avLst/>
                </a:prstGeom>
              </p:spPr>
            </p:pic>
            <p:pic>
              <p:nvPicPr>
                <p:cNvPr id="16" name="Picture 15" descr="latex-image-1.pd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0900" y="1318841"/>
                  <a:ext cx="125817" cy="194445"/>
                </a:xfrm>
                <a:prstGeom prst="rect">
                  <a:avLst/>
                </a:prstGeom>
              </p:spPr>
            </p:pic>
            <p:pic>
              <p:nvPicPr>
                <p:cNvPr id="17" name="Picture 16" descr="latex-image-1.pd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378368" y="2472260"/>
                  <a:ext cx="1066800" cy="419100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/>
              <p:cNvSpPr/>
              <p:nvPr/>
            </p:nvSpPr>
            <p:spPr>
              <a:xfrm>
                <a:off x="1807778" y="1902893"/>
                <a:ext cx="492443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u</a:t>
                </a:r>
                <a:endParaRPr lang="en-US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48684" y="3216823"/>
                <a:ext cx="500457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d</a:t>
                </a:r>
                <a:endParaRPr lang="en-US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9433" y="2050034"/>
                <a:ext cx="393700" cy="1244600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 rot="16200000">
              <a:off x="-552254" y="2390104"/>
              <a:ext cx="1871808" cy="364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432FF"/>
                  </a:solidFill>
                </a:rPr>
                <a:t>Sivers</a:t>
              </a:r>
              <a:r>
                <a:rPr lang="en-US" sz="1400" b="1" dirty="0">
                  <a:solidFill>
                    <a:srgbClr val="0432FF"/>
                  </a:solidFill>
                </a:rPr>
                <a:t>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2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view: d quark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42762" y="6059171"/>
            <a:ext cx="2519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Echevarria</a:t>
            </a:r>
            <a:r>
              <a:rPr lang="en-US" sz="1200" dirty="0"/>
              <a:t>, </a:t>
            </a:r>
            <a:r>
              <a:rPr lang="en-US" sz="1200" dirty="0" err="1"/>
              <a:t>Idilbi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0432FF"/>
                </a:solidFill>
              </a:rPr>
              <a:t>Kang</a:t>
            </a:r>
            <a:r>
              <a:rPr lang="en-US" sz="1200" dirty="0"/>
              <a:t>, </a:t>
            </a:r>
            <a:r>
              <a:rPr lang="en-US" sz="1200" dirty="0" err="1"/>
              <a:t>Vitev</a:t>
            </a:r>
            <a:r>
              <a:rPr lang="en-US" sz="1200" dirty="0"/>
              <a:t>, 14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586663" y="903438"/>
            <a:ext cx="5981700" cy="4940300"/>
            <a:chOff x="5242762" y="903438"/>
            <a:chExt cx="5981700" cy="4940300"/>
          </a:xfrm>
        </p:grpSpPr>
        <p:grpSp>
          <p:nvGrpSpPr>
            <p:cNvPr id="21" name="Group 20"/>
            <p:cNvGrpSpPr/>
            <p:nvPr/>
          </p:nvGrpSpPr>
          <p:grpSpPr>
            <a:xfrm>
              <a:off x="5242762" y="903438"/>
              <a:ext cx="5981700" cy="4940300"/>
              <a:chOff x="5242762" y="903438"/>
              <a:chExt cx="5981700" cy="49403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242762" y="903438"/>
                <a:ext cx="5981700" cy="4940300"/>
                <a:chOff x="751887" y="903438"/>
                <a:chExt cx="5981700" cy="4940300"/>
              </a:xfrm>
            </p:grpSpPr>
            <p:pic>
              <p:nvPicPr>
                <p:cNvPr id="8" name="Picture 7" descr="sim3Ddq-fix.gi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1887" y="903438"/>
                  <a:ext cx="5981700" cy="4940300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2114411" y="1048045"/>
                  <a:ext cx="2314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i="1" dirty="0">
                      <a:solidFill>
                        <a:srgbClr val="0432FF"/>
                      </a:solidFill>
                    </a:rPr>
                    <a:t>Q</a:t>
                  </a:r>
                  <a:r>
                    <a:rPr lang="en-US" b="1" baseline="30000" dirty="0">
                      <a:solidFill>
                        <a:srgbClr val="0432FF"/>
                      </a:solidFill>
                    </a:rPr>
                    <a:t>2</a:t>
                  </a:r>
                  <a:r>
                    <a:rPr lang="en-US" b="1" dirty="0">
                      <a:solidFill>
                        <a:srgbClr val="0432FF"/>
                      </a:solidFill>
                    </a:rPr>
                    <a:t> = 2 </a:t>
                  </a:r>
                  <a:r>
                    <a:rPr lang="mr-IN" b="1" dirty="0">
                      <a:solidFill>
                        <a:srgbClr val="0432FF"/>
                      </a:solidFill>
                    </a:rPr>
                    <a:t>–</a:t>
                  </a:r>
                  <a:r>
                    <a:rPr lang="en-US" b="1" dirty="0">
                      <a:solidFill>
                        <a:srgbClr val="0432FF"/>
                      </a:solidFill>
                    </a:rPr>
                    <a:t> 100 GeV</a:t>
                  </a:r>
                  <a:r>
                    <a:rPr lang="en-US" b="1" baseline="30000" dirty="0">
                      <a:solidFill>
                        <a:srgbClr val="0432FF"/>
                      </a:solidFill>
                    </a:rPr>
                    <a:t>2</a:t>
                  </a:r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4534743" y="3229952"/>
                  <a:ext cx="3049093" cy="802182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4713399" y="4522981"/>
                  <a:ext cx="1001685" cy="263532"/>
                </a:xfrm>
                <a:prstGeom prst="rect">
                  <a:avLst/>
                </a:prstGeom>
              </p:spPr>
            </p:pic>
            <p:pic>
              <p:nvPicPr>
                <p:cNvPr id="7" name="Picture 6" descr="latex-image-1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45135" y="4495997"/>
                  <a:ext cx="266700" cy="317500"/>
                </a:xfrm>
                <a:prstGeom prst="rect">
                  <a:avLst/>
                </a:prstGeom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4649392" y="1632425"/>
                  <a:ext cx="1828557" cy="336487"/>
                  <a:chOff x="5678231" y="1703251"/>
                  <a:chExt cx="1828557" cy="336487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797605" y="1731961"/>
                    <a:ext cx="170918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: along </a:t>
                    </a:r>
                    <a:r>
                      <a:rPr lang="en-US" sz="1400" dirty="0">
                        <a:solidFill>
                          <a:srgbClr val="FF0000"/>
                        </a:solidFill>
                      </a:rPr>
                      <a:t>y</a:t>
                    </a:r>
                    <a:r>
                      <a:rPr lang="en-US" sz="1400" dirty="0"/>
                      <a:t> direction</a:t>
                    </a:r>
                  </a:p>
                </p:txBody>
              </p:sp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678231" y="1703251"/>
                    <a:ext cx="189112" cy="2781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1121197" y="1657894"/>
                  <a:ext cx="7312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i="1">
                      <a:latin typeface="Times New Roman" charset="0"/>
                      <a:ea typeface="Times New Roman" charset="0"/>
                      <a:cs typeface="Times New Roman" charset="0"/>
                    </a:rPr>
                    <a:t>x=0.1</a:t>
                  </a:r>
                  <a:endParaRPr lang="en-US" dirty="0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6927573" y="4909141"/>
                <a:ext cx="204709" cy="378129"/>
              </a:xfrm>
              <a:prstGeom prst="rect">
                <a:avLst/>
              </a:prstGeom>
            </p:spPr>
          </p:pic>
        </p:grp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036" y="4921160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5294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view: u quark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92" y="5546805"/>
            <a:ext cx="279400" cy="27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48" y="4904432"/>
            <a:ext cx="266700" cy="317500"/>
          </a:xfrm>
          <a:prstGeom prst="rect">
            <a:avLst/>
          </a:prstGeom>
        </p:spPr>
      </p:pic>
      <p:pic>
        <p:nvPicPr>
          <p:cNvPr id="3" name="Picture 2" descr="sim3D-fi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84" y="1078465"/>
            <a:ext cx="5994400" cy="491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3162" y="1194844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Q</a:t>
            </a:r>
            <a:r>
              <a:rPr lang="en-US" b="1" baseline="30000" dirty="0">
                <a:solidFill>
                  <a:srgbClr val="0432FF"/>
                </a:solidFill>
              </a:rPr>
              <a:t>2</a:t>
            </a:r>
            <a:r>
              <a:rPr lang="en-US" b="1" dirty="0">
                <a:solidFill>
                  <a:srgbClr val="0432FF"/>
                </a:solidFill>
              </a:rPr>
              <a:t> = 2 </a:t>
            </a:r>
            <a:r>
              <a:rPr lang="mr-IN" b="1" dirty="0">
                <a:solidFill>
                  <a:srgbClr val="0432FF"/>
                </a:solidFill>
              </a:rPr>
              <a:t>–</a:t>
            </a:r>
            <a:r>
              <a:rPr lang="en-US" b="1" dirty="0">
                <a:solidFill>
                  <a:srgbClr val="0432FF"/>
                </a:solidFill>
              </a:rPr>
              <a:t> 100 GeV</a:t>
            </a:r>
            <a:r>
              <a:rPr lang="en-US" b="1" baseline="30000" dirty="0">
                <a:solidFill>
                  <a:srgbClr val="0432FF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71320" y="6102082"/>
            <a:ext cx="2519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Echevarria</a:t>
            </a:r>
            <a:r>
              <a:rPr lang="en-US" sz="1200" dirty="0"/>
              <a:t>, </a:t>
            </a:r>
            <a:r>
              <a:rPr lang="en-US" sz="1200" dirty="0" err="1"/>
              <a:t>Idilbi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0432FF"/>
                </a:solidFill>
              </a:rPr>
              <a:t>Kang</a:t>
            </a:r>
            <a:r>
              <a:rPr lang="en-US" sz="1200" dirty="0"/>
              <a:t>, </a:t>
            </a:r>
            <a:r>
              <a:rPr lang="en-US" sz="1200" dirty="0" err="1"/>
              <a:t>Vitev</a:t>
            </a:r>
            <a:r>
              <a:rPr lang="en-US" sz="1200" dirty="0"/>
              <a:t>, 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44592" y="3386974"/>
            <a:ext cx="3049093" cy="802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839926" y="4440633"/>
            <a:ext cx="449705" cy="2413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3096109" y="5245554"/>
            <a:ext cx="449705" cy="241307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64" y="4686743"/>
            <a:ext cx="266700" cy="3175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60" y="5211425"/>
            <a:ext cx="279400" cy="279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678231" y="1703251"/>
            <a:ext cx="1828557" cy="336487"/>
            <a:chOff x="5678231" y="1703251"/>
            <a:chExt cx="1828557" cy="336487"/>
          </a:xfrm>
        </p:grpSpPr>
        <p:sp>
          <p:nvSpPr>
            <p:cNvPr id="19" name="TextBox 18"/>
            <p:cNvSpPr txBox="1"/>
            <p:nvPr/>
          </p:nvSpPr>
          <p:spPr>
            <a:xfrm>
              <a:off x="5797605" y="1731961"/>
              <a:ext cx="1709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: along </a:t>
              </a:r>
              <a:r>
                <a:rPr lang="en-US" sz="1400" dirty="0">
                  <a:solidFill>
                    <a:srgbClr val="FF0000"/>
                  </a:solidFill>
                </a:rPr>
                <a:t>y</a:t>
              </a:r>
              <a:r>
                <a:rPr lang="en-US" sz="1400" dirty="0"/>
                <a:t> direction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8231" y="1703251"/>
              <a:ext cx="189112" cy="278106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959118" y="1731961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x=0.1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5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change and predictions for W/Z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need DY to verify the sign change, thus fully understand the </a:t>
            </a:r>
            <a:r>
              <a:rPr lang="en-US" dirty="0" err="1"/>
              <a:t>Sivers</a:t>
            </a:r>
            <a:r>
              <a:rPr lang="en-US" dirty="0"/>
              <a:t> mechanism</a:t>
            </a:r>
          </a:p>
          <a:p>
            <a:pPr lvl="1"/>
            <a:endParaRPr lang="en-US" dirty="0"/>
          </a:p>
          <a:p>
            <a:r>
              <a:rPr lang="en-US" dirty="0"/>
              <a:t>Reverse the sign from DIS, make predictions for W/Z at 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95301" y="3113974"/>
            <a:ext cx="2249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Qiu</a:t>
            </a:r>
            <a:r>
              <a:rPr lang="en-US" sz="1200" dirty="0">
                <a:solidFill>
                  <a:srgbClr val="0432FF"/>
                </a:solidFill>
              </a:rPr>
              <a:t> 09, Kang 15</a:t>
            </a:r>
          </a:p>
          <a:p>
            <a:r>
              <a:rPr lang="en-US" sz="1200" dirty="0">
                <a:solidFill>
                  <a:srgbClr val="0432FF"/>
                </a:solidFill>
              </a:rPr>
              <a:t>Huang, Kang,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Xing, 15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80461" y="2530317"/>
            <a:ext cx="3084724" cy="1416969"/>
            <a:chOff x="5361275" y="1523816"/>
            <a:chExt cx="3084724" cy="1416969"/>
          </a:xfrm>
        </p:grpSpPr>
        <p:pic>
          <p:nvPicPr>
            <p:cNvPr id="28" name="Picture 27" descr="ball_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275" y="2135881"/>
              <a:ext cx="779701" cy="77970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5618174" y="1523816"/>
              <a:ext cx="2827825" cy="1416969"/>
              <a:chOff x="5618174" y="1523816"/>
              <a:chExt cx="2827825" cy="141696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582" y="1523816"/>
                <a:ext cx="1076734" cy="930298"/>
              </a:xfrm>
              <a:prstGeom prst="rect">
                <a:avLst/>
              </a:prstGeom>
            </p:spPr>
          </p:pic>
          <p:pic>
            <p:nvPicPr>
              <p:cNvPr id="31" name="Picture 30" descr="ball_2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6298" y="2131209"/>
                <a:ext cx="779701" cy="779701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5618174" y="2290707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908909" y="2292389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7199955" y="2521059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6069536" y="2520236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 w="lg" len="med"/>
                <a:tailEnd type="non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Explosion 1 35"/>
              <p:cNvSpPr/>
              <p:nvPr/>
            </p:nvSpPr>
            <p:spPr>
              <a:xfrm>
                <a:off x="6694929" y="2238674"/>
                <a:ext cx="515131" cy="702111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15" y="2813776"/>
            <a:ext cx="850986" cy="312387"/>
          </a:xfrm>
          <a:prstGeom prst="rect">
            <a:avLst/>
          </a:prstGeom>
        </p:spPr>
      </p:pic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533930" y="4395823"/>
            <a:ext cx="8087165" cy="2099767"/>
            <a:chOff x="809243" y="1380344"/>
            <a:chExt cx="7776119" cy="2019007"/>
          </a:xfrm>
        </p:grpSpPr>
        <p:pic>
          <p:nvPicPr>
            <p:cNvPr id="39" name="Picture 38" descr="w_plus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43" y="1385565"/>
              <a:ext cx="2570571" cy="2013786"/>
            </a:xfrm>
            <a:prstGeom prst="rect">
              <a:avLst/>
            </a:prstGeom>
          </p:spPr>
        </p:pic>
        <p:pic>
          <p:nvPicPr>
            <p:cNvPr id="40" name="Picture 39" descr="w_minus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884" y="1380344"/>
              <a:ext cx="2570571" cy="2013786"/>
            </a:xfrm>
            <a:prstGeom prst="rect">
              <a:avLst/>
            </a:prstGeom>
          </p:spPr>
        </p:pic>
        <p:pic>
          <p:nvPicPr>
            <p:cNvPr id="41" name="Picture 40" descr="z0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20" y="1380344"/>
              <a:ext cx="2562142" cy="1958068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4377288" y="6297422"/>
            <a:ext cx="109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432FF"/>
                </a:solidFill>
              </a:rPr>
              <a:t>rapidity</a:t>
            </a:r>
          </a:p>
        </p:txBody>
      </p:sp>
    </p:spTree>
    <p:extLst>
      <p:ext uri="{BB962C8B-B14F-4D97-AF65-F5344CB8AC3E}">
        <p14:creationId xmlns:p14="http://schemas.microsoft.com/office/powerpoint/2010/main" val="27543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evidence of sign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measurements: the data favors sign change</a:t>
            </a:r>
          </a:p>
          <a:p>
            <a:r>
              <a:rPr lang="en-US" dirty="0"/>
              <a:t>Both theory and experiment has large uncertainty: will be improved in 2017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87270" y="2134388"/>
            <a:ext cx="6856670" cy="4360008"/>
            <a:chOff x="1087270" y="2134388"/>
            <a:chExt cx="6856670" cy="4360008"/>
          </a:xfrm>
        </p:grpSpPr>
        <p:pic>
          <p:nvPicPr>
            <p:cNvPr id="5" name="Picture 4" descr="hd_PaperFig_AsymAmpSqrt_chi2Fit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270" y="2134388"/>
              <a:ext cx="6856670" cy="406321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676977" y="5906267"/>
              <a:ext cx="6266963" cy="588129"/>
              <a:chOff x="1676977" y="5906267"/>
              <a:chExt cx="6266963" cy="5881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638501" y="6217397"/>
                <a:ext cx="230543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STAR, arXiv:1511.06003, PRL</a:t>
                </a:r>
                <a:endParaRPr lang="en-US" sz="12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676977" y="5906267"/>
                <a:ext cx="32745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KQ = Kang, </a:t>
                </a:r>
                <a:r>
                  <a:rPr lang="en-US" sz="1200" dirty="0" err="1">
                    <a:solidFill>
                      <a:srgbClr val="0000FF"/>
                    </a:solidFill>
                  </a:rPr>
                  <a:t>Qiu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81" y="2483535"/>
            <a:ext cx="6482220" cy="3184248"/>
          </a:xfrm>
          <a:prstGeom prst="rect">
            <a:avLst/>
          </a:prstGeom>
          <a:ln w="25400">
            <a:solidFill>
              <a:schemeClr val="accent5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0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Exploring the nucleon: fundamental importance in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abundant particles around us</a:t>
            </a:r>
          </a:p>
          <a:p>
            <a:pPr lvl="1"/>
            <a:r>
              <a:rPr lang="en-US" dirty="0"/>
              <a:t>Our human body is almost entirely made of nucleons</a:t>
            </a:r>
          </a:p>
          <a:p>
            <a:pPr lvl="1"/>
            <a:r>
              <a:rPr lang="en-US" dirty="0"/>
              <a:t>The sun, all the other stars</a:t>
            </a:r>
          </a:p>
          <a:p>
            <a:pPr lvl="1"/>
            <a:r>
              <a:rPr lang="en-US" dirty="0"/>
              <a:t>Atomic nuclei, </a:t>
            </a:r>
            <a:r>
              <a:rPr lang="mr-IN" dirty="0"/>
              <a:t>…</a:t>
            </a:r>
            <a:endParaRPr lang="en-US" dirty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46" y="2130376"/>
            <a:ext cx="1002226" cy="2375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28" y="2515152"/>
            <a:ext cx="1409583" cy="1507576"/>
          </a:xfrm>
          <a:prstGeom prst="rect">
            <a:avLst/>
          </a:prstGeom>
        </p:spPr>
      </p:pic>
      <p:pic>
        <p:nvPicPr>
          <p:cNvPr id="9" name="Picture 8" descr="oie_transparen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88" y="5569392"/>
            <a:ext cx="1036316" cy="1036316"/>
          </a:xfrm>
          <a:prstGeom prst="rect">
            <a:avLst/>
          </a:prstGeom>
        </p:spPr>
      </p:pic>
      <p:pic>
        <p:nvPicPr>
          <p:cNvPr id="10" name="Picture 9" descr="oie_transparent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09" y="5582331"/>
            <a:ext cx="1036316" cy="103631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784104" y="6087550"/>
            <a:ext cx="833155" cy="0"/>
          </a:xfrm>
          <a:prstGeom prst="straightConnector1">
            <a:avLst/>
          </a:prstGeom>
          <a:ln cmpd="sng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41854" y="6100489"/>
            <a:ext cx="833155" cy="0"/>
          </a:xfrm>
          <a:prstGeom prst="straightConnector1">
            <a:avLst/>
          </a:prstGeom>
          <a:ln cmpd="sng">
            <a:solidFill>
              <a:srgbClr val="0432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352796" y="4496053"/>
            <a:ext cx="8449434" cy="133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Tool for discovery</a:t>
            </a:r>
          </a:p>
          <a:p>
            <a:pPr lvl="1"/>
            <a:r>
              <a:rPr lang="en-US" dirty="0"/>
              <a:t>Colliding high energy nucleons to look for Higgs particle, new physics beyond Standard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167" y="2613670"/>
            <a:ext cx="1746143" cy="14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experimental hint on the sign change in </a:t>
            </a:r>
            <a:r>
              <a:rPr lang="en-US" dirty="0" err="1"/>
              <a:t>Drell</a:t>
            </a:r>
            <a:r>
              <a:rPr lang="en-US"/>
              <a:t>-Yan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52796" y="1324260"/>
            <a:ext cx="8407320" cy="2710281"/>
            <a:chOff x="260430" y="1362360"/>
            <a:chExt cx="8407320" cy="2710281"/>
          </a:xfrm>
        </p:grpSpPr>
        <p:sp>
          <p:nvSpPr>
            <p:cNvPr id="7" name="Rectangle 6"/>
            <p:cNvSpPr/>
            <p:nvPr/>
          </p:nvSpPr>
          <p:spPr>
            <a:xfrm>
              <a:off x="260430" y="1362360"/>
              <a:ext cx="8407320" cy="2668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883" y="3326460"/>
              <a:ext cx="7572345" cy="7461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430" y="1362360"/>
              <a:ext cx="8198031" cy="199411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426627" y="3351415"/>
              <a:ext cx="128917" cy="717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33153" y="1673416"/>
            <a:ext cx="6088719" cy="4102100"/>
            <a:chOff x="1533153" y="1673416"/>
            <a:chExt cx="6088719" cy="41021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53" y="1673416"/>
              <a:ext cx="6088719" cy="41021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5610970" y="1734888"/>
              <a:ext cx="1639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With sign change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0970" y="4646763"/>
              <a:ext cx="20109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</a:rPr>
                <a:t>Without </a:t>
              </a:r>
              <a:r>
                <a:rPr lang="en-US" sz="1400" b="1" dirty="0">
                  <a:solidFill>
                    <a:srgbClr val="FF0000"/>
                  </a:solidFill>
                </a:rPr>
                <a:t>sign change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362194" y="1156964"/>
            <a:ext cx="2461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COMPASS, 1704.00488</a:t>
            </a:r>
          </a:p>
        </p:txBody>
      </p:sp>
    </p:spTree>
    <p:extLst>
      <p:ext uri="{BB962C8B-B14F-4D97-AF65-F5344CB8AC3E}">
        <p14:creationId xmlns:p14="http://schemas.microsoft.com/office/powerpoint/2010/main" val="224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</a:t>
            </a:r>
            <a:r>
              <a:rPr lang="en-US"/>
              <a:t>also study </a:t>
            </a:r>
            <a:r>
              <a:rPr lang="en-US" dirty="0"/>
              <a:t>the consequences for real photon production, jet production, and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Color interaction in both initial and final states</a:t>
            </a:r>
          </a:p>
          <a:p>
            <a:pPr lvl="2"/>
            <a:endParaRPr lang="en-US" dirty="0"/>
          </a:p>
          <a:p>
            <a:r>
              <a:rPr lang="en-US" dirty="0"/>
              <a:t>Have been planned by 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89" y="2818819"/>
            <a:ext cx="2858788" cy="374075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5495634" y="811494"/>
            <a:ext cx="3084724" cy="2066398"/>
            <a:chOff x="4789775" y="979579"/>
            <a:chExt cx="3084724" cy="2066398"/>
          </a:xfrm>
        </p:grpSpPr>
        <p:grpSp>
          <p:nvGrpSpPr>
            <p:cNvPr id="14" name="Group 13"/>
            <p:cNvGrpSpPr/>
            <p:nvPr/>
          </p:nvGrpSpPr>
          <p:grpSpPr>
            <a:xfrm>
              <a:off x="4789775" y="979579"/>
              <a:ext cx="3084724" cy="2066398"/>
              <a:chOff x="5361275" y="874387"/>
              <a:chExt cx="3084724" cy="206639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091" y="874387"/>
                <a:ext cx="1478413" cy="1783394"/>
              </a:xfrm>
              <a:prstGeom prst="rect">
                <a:avLst/>
              </a:prstGeom>
            </p:spPr>
          </p:pic>
          <p:pic>
            <p:nvPicPr>
              <p:cNvPr id="7" name="Picture 6" descr="ball_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1275" y="2135881"/>
                <a:ext cx="779701" cy="779701"/>
              </a:xfrm>
              <a:prstGeom prst="rect">
                <a:avLst/>
              </a:prstGeom>
            </p:spPr>
          </p:pic>
          <p:pic>
            <p:nvPicPr>
              <p:cNvPr id="8" name="Picture 7" descr="ball_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6298" y="2131209"/>
                <a:ext cx="779701" cy="77970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18174" y="2290707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908909" y="2292389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6069536" y="2520236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 w="lg" len="med"/>
                <a:tailEnd type="non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xplosion 1 12"/>
              <p:cNvSpPr/>
              <p:nvPr/>
            </p:nvSpPr>
            <p:spPr>
              <a:xfrm>
                <a:off x="6694929" y="2238674"/>
                <a:ext cx="515131" cy="702111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H="1">
              <a:off x="6638560" y="2612837"/>
              <a:ext cx="53713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1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function: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Collins function: </a:t>
            </a:r>
            <a:r>
              <a:rPr lang="en-US" sz="1800" dirty="0" err="1"/>
              <a:t>unpolarized</a:t>
            </a:r>
            <a:r>
              <a:rPr lang="en-US" sz="1800" dirty="0"/>
              <a:t> hadron from a transversely polarized quark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31" y="1276586"/>
            <a:ext cx="5994400" cy="53848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72" y="5380748"/>
            <a:ext cx="5359400" cy="353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7" y="5072971"/>
            <a:ext cx="1716453" cy="1535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9939" y="5076747"/>
            <a:ext cx="417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6666"/>
                </a:solidFill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9608" y="5879651"/>
            <a:ext cx="335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Metz 02, Collins, Metz 04, Yuan 08,</a:t>
            </a:r>
          </a:p>
          <a:p>
            <a:r>
              <a:rPr lang="en-US" sz="1200" dirty="0">
                <a:solidFill>
                  <a:srgbClr val="0000FF"/>
                </a:solidFill>
              </a:rPr>
              <a:t>Boer, Kang, </a:t>
            </a:r>
            <a:r>
              <a:rPr lang="en-US" sz="1200" dirty="0" err="1">
                <a:solidFill>
                  <a:srgbClr val="0000FF"/>
                </a:solidFill>
              </a:rPr>
              <a:t>Vogelsang</a:t>
            </a:r>
            <a:r>
              <a:rPr lang="en-US" sz="1200" dirty="0">
                <a:solidFill>
                  <a:srgbClr val="0000FF"/>
                </a:solidFill>
              </a:rPr>
              <a:t>, Yuan, PRL 10,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07732" y="2080001"/>
            <a:ext cx="40234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01970" y="1883500"/>
            <a:ext cx="211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40"/>
                </a:solidFill>
              </a:rPr>
              <a:t>Spin</a:t>
            </a:r>
            <a:r>
              <a:rPr lang="en-US" dirty="0">
                <a:solidFill>
                  <a:srgbClr val="008040"/>
                </a:solidFill>
              </a:rPr>
              <a:t>-</a:t>
            </a:r>
            <a:r>
              <a:rPr lang="en-US" sz="1600" dirty="0">
                <a:solidFill>
                  <a:srgbClr val="008040"/>
                </a:solidFill>
              </a:rPr>
              <a:t>independent</a:t>
            </a:r>
            <a:endParaRPr lang="en-US" dirty="0">
              <a:solidFill>
                <a:srgbClr val="00804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302" y="1903544"/>
            <a:ext cx="2111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40"/>
                </a:solidFill>
              </a:rPr>
              <a:t>Spin-dependent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6777" y="2476016"/>
            <a:ext cx="7456848" cy="23190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2002: A. Metz studied the universality property of Collins function in a model-dependent way – very subtle – finally found it is universal between SIDIS and </a:t>
            </a:r>
            <a:r>
              <a:rPr lang="en-US" sz="1400" dirty="0" err="1"/>
              <a:t>e+e</a:t>
            </a:r>
            <a:r>
              <a:rPr lang="en-US" sz="1400" dirty="0"/>
              <a:t>-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2004: Collins and Metz have general arguments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2008: Yuan generalizes to </a:t>
            </a:r>
            <a:r>
              <a:rPr lang="en-US" sz="1400" dirty="0" err="1"/>
              <a:t>pp</a:t>
            </a:r>
            <a:endParaRPr lang="en-US" sz="1400" dirty="0"/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2010: Boer, Kang, </a:t>
            </a:r>
            <a:r>
              <a:rPr lang="en-US" sz="1400" dirty="0" err="1"/>
              <a:t>Vogelsang</a:t>
            </a:r>
            <a:r>
              <a:rPr lang="en-US" sz="1400" dirty="0"/>
              <a:t>, and Yuan perform </a:t>
            </a:r>
            <a:r>
              <a:rPr lang="en-US" sz="1400" dirty="0" err="1"/>
              <a:t>perturbative</a:t>
            </a:r>
            <a:r>
              <a:rPr lang="en-US" sz="1400" dirty="0"/>
              <a:t> tail calculation, demonstrate the gauge link does not contribute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3038" y="1062201"/>
            <a:ext cx="2031220" cy="1281650"/>
            <a:chOff x="433038" y="2283201"/>
            <a:chExt cx="2031220" cy="12816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632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0233" y="3732620"/>
            <a:ext cx="8674556" cy="263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0233" y="1326613"/>
            <a:ext cx="8674556" cy="22545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from SIDIS and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SIDIS and </a:t>
            </a:r>
            <a:r>
              <a:rPr lang="en-US" dirty="0" err="1"/>
              <a:t>e+e</a:t>
            </a:r>
            <a:r>
              <a:rPr lang="en-US" dirty="0"/>
              <a:t>-: combined global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0" y="2958628"/>
            <a:ext cx="8305800" cy="56197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86" y="1758110"/>
            <a:ext cx="4228483" cy="370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3595" y="2159567"/>
            <a:ext cx="160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transversity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8812" y="2177208"/>
            <a:ext cx="20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Collins function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6" y="5674196"/>
            <a:ext cx="8331200" cy="64566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8" y="4466018"/>
            <a:ext cx="4470400" cy="393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3404" y="4928461"/>
            <a:ext cx="20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Collins function</a:t>
            </a:r>
          </a:p>
        </p:txBody>
      </p:sp>
      <p:pic>
        <p:nvPicPr>
          <p:cNvPr id="6" name="Picture 5" descr="epe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0" y="3841494"/>
            <a:ext cx="2349677" cy="1629049"/>
          </a:xfrm>
          <a:prstGeom prst="rect">
            <a:avLst/>
          </a:prstGeom>
        </p:spPr>
      </p:pic>
      <p:pic>
        <p:nvPicPr>
          <p:cNvPr id="7" name="Picture 6" descr="sidi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7" y="1328615"/>
            <a:ext cx="2415651" cy="1644274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8" y="4929682"/>
            <a:ext cx="182880" cy="16002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6" y="3885301"/>
            <a:ext cx="190500" cy="12192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8" y="1627234"/>
            <a:ext cx="190500" cy="12192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46" y="1432459"/>
            <a:ext cx="1905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3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SIDIS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Fitting of SIDIS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compass_proton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03" y="1222272"/>
            <a:ext cx="4385811" cy="2985755"/>
          </a:xfrm>
          <a:prstGeom prst="rect">
            <a:avLst/>
          </a:prstGeom>
        </p:spPr>
      </p:pic>
      <p:pic>
        <p:nvPicPr>
          <p:cNvPr id="7" name="Picture 6" descr="hermes_proton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6" y="1203314"/>
            <a:ext cx="4385810" cy="2985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086" y="1309012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HERMES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3265" y="1331501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COMPASS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4113" y="852045"/>
            <a:ext cx="3236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Kang, </a:t>
            </a:r>
            <a:r>
              <a:rPr lang="en-US" sz="1200" dirty="0" err="1">
                <a:solidFill>
                  <a:srgbClr val="0000FF"/>
                </a:solidFill>
              </a:rPr>
              <a:t>Prokudin</a:t>
            </a:r>
            <a:r>
              <a:rPr lang="en-US" sz="1200" dirty="0">
                <a:solidFill>
                  <a:srgbClr val="0000FF"/>
                </a:solidFill>
              </a:rPr>
              <a:t>, Sun, Yuan, PRD 15 &amp; 16</a:t>
            </a:r>
            <a:endParaRPr lang="en-US" sz="1200" dirty="0"/>
          </a:p>
        </p:txBody>
      </p:sp>
      <p:pic>
        <p:nvPicPr>
          <p:cNvPr id="6" name="Picture 5" descr="jlab_neutr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43" y="4208027"/>
            <a:ext cx="3918490" cy="2667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9243" y="4916274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666666"/>
                </a:solidFill>
              </a:rPr>
              <a:t>JLab</a:t>
            </a: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2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Fitting of </a:t>
            </a:r>
            <a:r>
              <a:rPr lang="en-US" dirty="0" err="1"/>
              <a:t>e+e</a:t>
            </a:r>
            <a:r>
              <a:rPr lang="en-US" dirty="0"/>
              <a:t>- data from </a:t>
            </a:r>
            <a:r>
              <a:rPr lang="en-US" dirty="0" err="1"/>
              <a:t>BaBar</a:t>
            </a:r>
            <a:r>
              <a:rPr lang="en-US" dirty="0"/>
              <a:t>, Belle, 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 descr="babar_A0UC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646"/>
            <a:ext cx="4879663" cy="3321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154" y="1706205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66666"/>
                </a:solidFill>
              </a:rPr>
              <a:t>BaBar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10" name="Picture 9" descr="belle_A0U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37" y="2235646"/>
            <a:ext cx="3452000" cy="3366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6138" y="1673939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Belle</a:t>
            </a:r>
          </a:p>
        </p:txBody>
      </p:sp>
    </p:spTree>
    <p:extLst>
      <p:ext uri="{BB962C8B-B14F-4D97-AF65-F5344CB8AC3E}">
        <p14:creationId xmlns:p14="http://schemas.microsoft.com/office/powerpoint/2010/main" val="1665605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Fitted quark </a:t>
            </a:r>
            <a:r>
              <a:rPr lang="en-US" sz="1800" dirty="0" err="1"/>
              <a:t>transversity</a:t>
            </a:r>
            <a:r>
              <a:rPr lang="en-US" sz="1800" dirty="0"/>
              <a:t> and Collins function: x (z) -dependence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sz="1800" dirty="0"/>
              <a:t>Collins function: </a:t>
            </a:r>
            <a:r>
              <a:rPr lang="en-US" sz="1800" dirty="0" err="1"/>
              <a:t>pt</a:t>
            </a:r>
            <a:r>
              <a:rPr lang="en-US" sz="1800" dirty="0"/>
              <a:t>-dependence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 descr="Collins_H1_k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1" y="4128449"/>
            <a:ext cx="4082448" cy="2764833"/>
          </a:xfrm>
          <a:prstGeom prst="rect">
            <a:avLst/>
          </a:prstGeom>
        </p:spPr>
      </p:pic>
      <p:pic>
        <p:nvPicPr>
          <p:cNvPr id="6" name="Picture 5" descr="transversity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0" y="1275347"/>
            <a:ext cx="3968333" cy="2701546"/>
          </a:xfrm>
          <a:prstGeom prst="rect">
            <a:avLst/>
          </a:prstGeom>
        </p:spPr>
      </p:pic>
      <p:pic>
        <p:nvPicPr>
          <p:cNvPr id="7" name="Picture 6" descr="collins3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49" y="1253570"/>
            <a:ext cx="4277410" cy="469232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8" y="5752046"/>
            <a:ext cx="1539810" cy="87609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17" y="4389364"/>
            <a:ext cx="10033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67" y="4797455"/>
            <a:ext cx="939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9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experimental programs in US: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/>
              <a:t>Jefferson Lab 12 </a:t>
            </a:r>
            <a:r>
              <a:rPr lang="en-US" sz="1700" dirty="0" err="1"/>
              <a:t>GeV</a:t>
            </a:r>
            <a:r>
              <a:rPr lang="en-US" sz="1700" dirty="0"/>
              <a:t> program: </a:t>
            </a:r>
            <a:r>
              <a:rPr lang="en-US" sz="1700" b="1" dirty="0">
                <a:solidFill>
                  <a:srgbClr val="0432FF"/>
                </a:solidFill>
              </a:rPr>
              <a:t>$380 </a:t>
            </a:r>
            <a:r>
              <a:rPr lang="en-US" sz="1700" dirty="0"/>
              <a:t>million, started running in late 2015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8" descr="lab_ha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r="12857"/>
          <a:stretch>
            <a:fillRect/>
          </a:stretch>
        </p:blipFill>
        <p:spPr bwMode="auto">
          <a:xfrm>
            <a:off x="352796" y="1349045"/>
            <a:ext cx="4109133" cy="508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039361" y="4801612"/>
            <a:ext cx="458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0000"/>
                </a:solidFill>
                <a:latin typeface="Constantia" charset="0"/>
                <a:ea typeface="宋体" charset="0"/>
              </a:rPr>
              <a:t>A</a:t>
            </a:r>
            <a:endParaRPr lang="en-US" altLang="zh-CN" sz="2800" b="1">
              <a:solidFill>
                <a:srgbClr val="FF0000"/>
              </a:solidFill>
              <a:latin typeface="Constantia" charset="0"/>
              <a:ea typeface="宋体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958720" y="4863524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B0F0"/>
                </a:solidFill>
                <a:latin typeface="Constantia" charset="0"/>
                <a:ea typeface="宋体" charset="0"/>
              </a:rPr>
              <a:t>B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3630429" y="4801612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FFFF00"/>
                </a:solidFill>
                <a:latin typeface="Constantia" charset="0"/>
                <a:ea typeface="宋体" charset="0"/>
              </a:rPr>
              <a:t>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29" y="2604655"/>
            <a:ext cx="4661963" cy="3831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583" y="1384720"/>
            <a:ext cx="470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CEBAF: Continuous Electron Beam Accelerator Facility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Electron-nucleon scattering</a:t>
            </a:r>
          </a:p>
        </p:txBody>
      </p:sp>
    </p:spTree>
    <p:extLst>
      <p:ext uri="{BB962C8B-B14F-4D97-AF65-F5344CB8AC3E}">
        <p14:creationId xmlns:p14="http://schemas.microsoft.com/office/powerpoint/2010/main" val="1635484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experimental programs in US: 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Relativistic Heavy Ion Collider (RHIC) through RHIC spin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3" y="1812119"/>
            <a:ext cx="7547195" cy="4562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3855" y="1381043"/>
            <a:ext cx="282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Proton-proton scattering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6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Ion Collider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2796" y="985086"/>
            <a:ext cx="4103580" cy="5633560"/>
            <a:chOff x="2071778" y="651984"/>
            <a:chExt cx="4526280" cy="6213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1778" y="1617820"/>
              <a:ext cx="4526280" cy="52480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4055" y="1669988"/>
              <a:ext cx="3051790" cy="3090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4055" y="651984"/>
              <a:ext cx="4443984" cy="1018004"/>
            </a:xfrm>
            <a:prstGeom prst="rect">
              <a:avLst/>
            </a:prstGeom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15187" r="5266"/>
          <a:stretch/>
        </p:blipFill>
        <p:spPr bwMode="auto">
          <a:xfrm>
            <a:off x="4725926" y="4239685"/>
            <a:ext cx="4349732" cy="200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IC_Schematic_Rev0816_WhiteB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51" y="1187495"/>
            <a:ext cx="4030579" cy="255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5055" y="3225521"/>
            <a:ext cx="80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5055" y="5876103"/>
            <a:ext cx="80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JLab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4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of the nucleons: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Exploration of the nucleon structure started a century ago</a:t>
            </a:r>
          </a:p>
          <a:p>
            <a:pPr lvl="1"/>
            <a:r>
              <a:rPr lang="en-US" dirty="0"/>
              <a:t>1911, Rutherford scattering: atomic nucleus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1955, electron scattering from Hydrogen: Hofstadter</a:t>
            </a:r>
          </a:p>
          <a:p>
            <a:pPr lvl="2"/>
            <a:r>
              <a:rPr lang="en-US" dirty="0"/>
              <a:t>Proton has size around 1 </a:t>
            </a:r>
            <a:r>
              <a:rPr lang="en-US" dirty="0" err="1"/>
              <a:t>fm</a:t>
            </a:r>
            <a:r>
              <a:rPr lang="en-US" dirty="0"/>
              <a:t> ~ 10</a:t>
            </a:r>
            <a:r>
              <a:rPr lang="en-US" baseline="30000" dirty="0"/>
              <a:t>-15</a:t>
            </a:r>
            <a:r>
              <a:rPr lang="en-US" dirty="0"/>
              <a:t> m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1969, deep inelastic scattering at SLAC: Friedman, Kendall, Taylor</a:t>
            </a:r>
          </a:p>
          <a:p>
            <a:pPr lvl="2"/>
            <a:r>
              <a:rPr lang="en-US" dirty="0"/>
              <a:t>Feynman’s </a:t>
            </a:r>
            <a:r>
              <a:rPr lang="en-US" dirty="0" err="1"/>
              <a:t>parton</a:t>
            </a:r>
            <a:r>
              <a:rPr lang="en-US" dirty="0"/>
              <a:t> model</a:t>
            </a:r>
          </a:p>
          <a:p>
            <a:pPr lvl="2"/>
            <a:r>
              <a:rPr lang="en-US" dirty="0"/>
              <a:t>Quarks and gluons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20" y="1576436"/>
            <a:ext cx="3185703" cy="1628248"/>
          </a:xfrm>
          <a:prstGeom prst="rect">
            <a:avLst/>
          </a:prstGeom>
        </p:spPr>
      </p:pic>
      <p:pic>
        <p:nvPicPr>
          <p:cNvPr id="6" name="Picture 5" descr="transparent_parti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21" y="4793990"/>
            <a:ext cx="4009428" cy="17655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89954" y="1435764"/>
            <a:ext cx="2845496" cy="1808077"/>
            <a:chOff x="316677" y="1266414"/>
            <a:chExt cx="3335269" cy="2119287"/>
          </a:xfrm>
        </p:grpSpPr>
        <p:pic>
          <p:nvPicPr>
            <p:cNvPr id="8" name="Picture 7" descr="ball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8" y="2268989"/>
              <a:ext cx="292255" cy="303801"/>
            </a:xfrm>
            <a:prstGeom prst="rect">
              <a:avLst/>
            </a:prstGeom>
          </p:spPr>
        </p:pic>
        <p:pic>
          <p:nvPicPr>
            <p:cNvPr id="9" name="Picture 8" descr="ball_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041" y="1963937"/>
              <a:ext cx="913905" cy="913905"/>
            </a:xfrm>
            <a:prstGeom prst="rect">
              <a:avLst/>
            </a:prstGeom>
          </p:spPr>
        </p:pic>
        <p:sp>
          <p:nvSpPr>
            <p:cNvPr id="10" name="Explosion 1 9"/>
            <p:cNvSpPr/>
            <p:nvPr/>
          </p:nvSpPr>
          <p:spPr>
            <a:xfrm>
              <a:off x="1561657" y="2073751"/>
              <a:ext cx="603796" cy="822960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2187985" y="2420890"/>
              <a:ext cx="629585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85965" y="2420890"/>
              <a:ext cx="52844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ball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77" y="1266414"/>
              <a:ext cx="292255" cy="303801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2020392" y="1570215"/>
              <a:ext cx="290121" cy="6009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03170" y="3046978"/>
              <a:ext cx="0" cy="33872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569274" y="2974996"/>
              <a:ext cx="120406" cy="3648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325678" y="2899091"/>
              <a:ext cx="304800" cy="304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6677" y="1847714"/>
              <a:ext cx="1486494" cy="396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electron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39923" y="2200015"/>
              <a:ext cx="31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983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into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activities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36" y="1857266"/>
            <a:ext cx="6713896" cy="36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0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BC7E-9C4E-F04B-968B-1F005CB7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active theoretical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84BF-55A7-4344-AC04-4311B4D8C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 TMD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57A89-9FE5-6743-A2B0-5BD67CEE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E0C59-B5A6-4143-BC03-66077467A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00"/>
            <a:ext cx="9144000" cy="39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0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96" y="811494"/>
            <a:ext cx="8722862" cy="5624590"/>
          </a:xfrm>
        </p:spPr>
        <p:txBody>
          <a:bodyPr/>
          <a:lstStyle/>
          <a:p>
            <a:r>
              <a:rPr lang="en-US" dirty="0"/>
              <a:t>Nucleon as a QCD “laboratory”: in particular topics/ideas that are similar to those in AMO/Condensed Matter Physics</a:t>
            </a:r>
          </a:p>
          <a:p>
            <a:pPr lvl="1"/>
            <a:r>
              <a:rPr lang="en-US" dirty="0"/>
              <a:t>Quantum correlation: spin-spin correlation, spin-orbit correlation, orbital motion, quantum phase interference effects 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3D imaging of the nucleon at the most fundamental level</a:t>
            </a:r>
          </a:p>
          <a:p>
            <a:r>
              <a:rPr lang="en-US" dirty="0"/>
              <a:t>Exciting opportunities: lots of experiments activities/measurements being/to be performed/planned in current and future experimental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81116" y="5326132"/>
            <a:ext cx="313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807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</a:t>
            </a:r>
            <a:r>
              <a:rPr lang="en-US" dirty="0" err="1"/>
              <a:t>Chromodynamics</a:t>
            </a:r>
            <a:r>
              <a:rPr lang="en-US" dirty="0"/>
              <a:t> (QCD)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QCD: underlying theory for strong interactions</a:t>
            </a:r>
          </a:p>
          <a:p>
            <a:pPr lvl="1"/>
            <a:r>
              <a:rPr lang="en-US" dirty="0"/>
              <a:t>Building blocks</a:t>
            </a:r>
          </a:p>
          <a:p>
            <a:pPr lvl="2"/>
            <a:r>
              <a:rPr lang="en-US" dirty="0"/>
              <a:t>Quarks: spin-1/2</a:t>
            </a:r>
          </a:p>
          <a:p>
            <a:pPr lvl="2"/>
            <a:r>
              <a:rPr lang="en-US" dirty="0"/>
              <a:t>Gluons: spin-1, mediate interactions</a:t>
            </a:r>
          </a:p>
          <a:p>
            <a:pPr lvl="1"/>
            <a:r>
              <a:rPr lang="en-US" dirty="0"/>
              <a:t>Both quarks and gluons carry “color” charge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Proton: 2 up quarks + 1 down quark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429342" y="2543174"/>
            <a:ext cx="3913890" cy="1926571"/>
            <a:chOff x="2043580" y="2664759"/>
            <a:chExt cx="5727700" cy="2819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3580" y="2664759"/>
              <a:ext cx="4330700" cy="2819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4280" y="4163359"/>
              <a:ext cx="1397000" cy="13208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959" y="4982728"/>
            <a:ext cx="1785937" cy="17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8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proton in QCD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Proton is made of </a:t>
            </a:r>
          </a:p>
          <a:p>
            <a:pPr lvl="1"/>
            <a:r>
              <a:rPr lang="en-US" dirty="0"/>
              <a:t>2 up quarks + 1 down quarks</a:t>
            </a:r>
          </a:p>
          <a:p>
            <a:pPr lvl="1"/>
            <a:r>
              <a:rPr lang="en-US" dirty="0"/>
              <a:t>+ any number of quark-antiquark pairs</a:t>
            </a:r>
          </a:p>
          <a:p>
            <a:pPr lvl="1"/>
            <a:r>
              <a:rPr lang="en-US" dirty="0"/>
              <a:t>+ any number of gluons</a:t>
            </a:r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4740" y="5233652"/>
            <a:ext cx="716377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Infinite many </a:t>
            </a:r>
            <a:r>
              <a:rPr lang="en-US" altLang="zh-CN" b="1" dirty="0">
                <a:solidFill>
                  <a:srgbClr val="FF0000"/>
                </a:solidFill>
              </a:rPr>
              <a:t>body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system</a:t>
            </a:r>
            <a:endParaRPr lang="zh-CN" altLang="en-US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Fluctuating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number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of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elementary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quark/gluon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constituents</a:t>
            </a:r>
            <a:endParaRPr lang="zh-CN" altLang="en-US" b="1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Rich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structure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of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the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nucleon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739" y="2653796"/>
            <a:ext cx="4851546" cy="23228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99054" y="1213990"/>
            <a:ext cx="2115178" cy="636867"/>
            <a:chOff x="4808135" y="1686262"/>
            <a:chExt cx="2115178" cy="636867"/>
          </a:xfrm>
        </p:grpSpPr>
        <p:sp>
          <p:nvSpPr>
            <p:cNvPr id="5" name="Right Arrow 4"/>
            <p:cNvSpPr/>
            <p:nvPr/>
          </p:nvSpPr>
          <p:spPr>
            <a:xfrm>
              <a:off x="4808135" y="1794570"/>
              <a:ext cx="321547" cy="150725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9683" y="1686262"/>
              <a:ext cx="1778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B050"/>
                  </a:solidFill>
                </a:rPr>
                <a:t>valence quarks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755" y="1984575"/>
              <a:ext cx="1778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B050"/>
                  </a:solidFill>
                </a:rPr>
                <a:t>sea quarks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808136" y="2093237"/>
              <a:ext cx="321547" cy="150725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00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experimental programs in US: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/>
              <a:t>Jefferson Lab 12 </a:t>
            </a:r>
            <a:r>
              <a:rPr lang="en-US" sz="1700" dirty="0" err="1"/>
              <a:t>GeV</a:t>
            </a:r>
            <a:r>
              <a:rPr lang="en-US" sz="1700" dirty="0"/>
              <a:t> program: </a:t>
            </a:r>
            <a:r>
              <a:rPr lang="en-US" sz="1700" b="1" dirty="0">
                <a:solidFill>
                  <a:srgbClr val="0432FF"/>
                </a:solidFill>
              </a:rPr>
              <a:t>$380 </a:t>
            </a:r>
            <a:r>
              <a:rPr lang="en-US" sz="1700" dirty="0"/>
              <a:t>million, started running in late 2015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8" descr="lab_ha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r="12857"/>
          <a:stretch>
            <a:fillRect/>
          </a:stretch>
        </p:blipFill>
        <p:spPr bwMode="auto">
          <a:xfrm>
            <a:off x="352796" y="1349045"/>
            <a:ext cx="4109133" cy="508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039361" y="4801612"/>
            <a:ext cx="458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0000"/>
                </a:solidFill>
                <a:latin typeface="Constantia" charset="0"/>
                <a:ea typeface="宋体" charset="0"/>
              </a:rPr>
              <a:t>A</a:t>
            </a:r>
            <a:endParaRPr lang="en-US" altLang="zh-CN" sz="2800" b="1">
              <a:solidFill>
                <a:srgbClr val="FF0000"/>
              </a:solidFill>
              <a:latin typeface="Constantia" charset="0"/>
              <a:ea typeface="宋体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958720" y="4863524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00B0F0"/>
                </a:solidFill>
                <a:latin typeface="Constantia" charset="0"/>
                <a:ea typeface="宋体" charset="0"/>
              </a:rPr>
              <a:t>B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3630429" y="4801612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rgbClr val="FFFF00"/>
                </a:solidFill>
                <a:latin typeface="Constantia" charset="0"/>
                <a:ea typeface="宋体" charset="0"/>
              </a:rPr>
              <a:t>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29" y="2604655"/>
            <a:ext cx="4661963" cy="3831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583" y="1384720"/>
            <a:ext cx="470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CEBAF: Continuous Electron Beam Accelerator Facility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Electron-nucleon scattering</a:t>
            </a:r>
          </a:p>
        </p:txBody>
      </p:sp>
    </p:spTree>
    <p:extLst>
      <p:ext uri="{BB962C8B-B14F-4D97-AF65-F5344CB8AC3E}">
        <p14:creationId xmlns:p14="http://schemas.microsoft.com/office/powerpoint/2010/main" val="18797781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15850</TotalTime>
  <Words>2555</Words>
  <Application>Microsoft Macintosh PowerPoint</Application>
  <PresentationFormat>On-screen Show (4:3)</PresentationFormat>
  <Paragraphs>545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宋体</vt:lpstr>
      <vt:lpstr>Arial</vt:lpstr>
      <vt:lpstr>Calibri</vt:lpstr>
      <vt:lpstr>Constantia</vt:lpstr>
      <vt:lpstr>News Gothic MT</vt:lpstr>
      <vt:lpstr>Times New Roman</vt:lpstr>
      <vt:lpstr>Wingdings</vt:lpstr>
      <vt:lpstr>Wingdings 2</vt:lpstr>
      <vt:lpstr>Breeze</vt:lpstr>
      <vt:lpstr>Three-dimensional structure of the nucleon</vt:lpstr>
      <vt:lpstr>Outline</vt:lpstr>
      <vt:lpstr>Selected references on QCD</vt:lpstr>
      <vt:lpstr>Structure of matter</vt:lpstr>
      <vt:lpstr>Exploring the nucleon: fundamental importance in science</vt:lpstr>
      <vt:lpstr>Exploration of the nucleons: history</vt:lpstr>
      <vt:lpstr>Quantum Chromodynamics (QCD)</vt:lpstr>
      <vt:lpstr>The proton in QCD</vt:lpstr>
      <vt:lpstr>Active experimental programs in US: JLab</vt:lpstr>
      <vt:lpstr>Active experimental programs in US: BNL</vt:lpstr>
      <vt:lpstr>Electron Ion Collider</vt:lpstr>
      <vt:lpstr>What is TMD?</vt:lpstr>
      <vt:lpstr>QCD: Two faces</vt:lpstr>
      <vt:lpstr>Experimental tool: high energy scattering</vt:lpstr>
      <vt:lpstr>QCD factorization</vt:lpstr>
      <vt:lpstr>Parton distribution functions</vt:lpstr>
      <vt:lpstr>Direction 1: deep in purturbative direction</vt:lpstr>
      <vt:lpstr>Moving forward</vt:lpstr>
      <vt:lpstr>Direction 2: quantum tomography of nucleons</vt:lpstr>
      <vt:lpstr>Follow the wisdom of pioneers</vt:lpstr>
      <vt:lpstr>Quark and gluon structure of the nucleon </vt:lpstr>
      <vt:lpstr>Unified view: internal landscape</vt:lpstr>
      <vt:lpstr>3D imaging of nucleons: how?</vt:lpstr>
      <vt:lpstr>Single transverse spin asymmetry (SSA)</vt:lpstr>
      <vt:lpstr>Early theory prediction</vt:lpstr>
      <vt:lpstr>TMDs: rich quantum correlations</vt:lpstr>
      <vt:lpstr>Novel insights from TMDs</vt:lpstr>
      <vt:lpstr>Sivers function: a spin-momentum correlation</vt:lpstr>
      <vt:lpstr>Quantum mechanical phase</vt:lpstr>
      <vt:lpstr>Surprising consequence</vt:lpstr>
      <vt:lpstr>Sivers function: history</vt:lpstr>
      <vt:lpstr>Sivers effect: QCD version of Aharonov-Bohm effect</vt:lpstr>
      <vt:lpstr>TMD factorization in a nut-shell</vt:lpstr>
      <vt:lpstr>TMD evolves</vt:lpstr>
      <vt:lpstr>TMD evolution in b-space</vt:lpstr>
      <vt:lpstr>TMD evolution contains non-perturbative component</vt:lpstr>
      <vt:lpstr>TMD global analysis</vt:lpstr>
      <vt:lpstr>Standard processes to extract TMDs</vt:lpstr>
      <vt:lpstr>Extremely active phenomenology</vt:lpstr>
      <vt:lpstr>Unpolarized TMDs: SIDIS</vt:lpstr>
      <vt:lpstr>Drell-Yan and W/Z production</vt:lpstr>
      <vt:lpstr>QCD evolved unpolarized TMD</vt:lpstr>
      <vt:lpstr>Sivers asymmetry from SIDIS</vt:lpstr>
      <vt:lpstr>Sivers function with energy evolution</vt:lpstr>
      <vt:lpstr>Extracted Sivers functions and meaning</vt:lpstr>
      <vt:lpstr>3D view: d quark</vt:lpstr>
      <vt:lpstr>3D view: u quark</vt:lpstr>
      <vt:lpstr>Sign change and predictions for W/Z</vt:lpstr>
      <vt:lpstr>Experimental evidence of sign change</vt:lpstr>
      <vt:lpstr>Drell-Yan process</vt:lpstr>
      <vt:lpstr>Other predictions</vt:lpstr>
      <vt:lpstr>Collins function: universal</vt:lpstr>
      <vt:lpstr>Collins asymmetry from SIDIS and e+e-</vt:lpstr>
      <vt:lpstr>Collins asymmetry in SIDIS</vt:lpstr>
      <vt:lpstr>Collins asymmetry in e+e-</vt:lpstr>
      <vt:lpstr>Fitted TMDs</vt:lpstr>
      <vt:lpstr>Active experimental programs in US: JLab</vt:lpstr>
      <vt:lpstr>Active experimental programs in US: BNL</vt:lpstr>
      <vt:lpstr>Electron Ion Collider</vt:lpstr>
      <vt:lpstr>Looking into the future</vt:lpstr>
      <vt:lpstr>Very active theoretical research </vt:lpstr>
      <vt:lpstr>Summary</vt:lpstr>
    </vt:vector>
  </TitlesOfParts>
  <Company>Temple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Microsoft Office User</cp:lastModifiedBy>
  <cp:revision>1820</cp:revision>
  <cp:lastPrinted>2014-02-24T15:55:07Z</cp:lastPrinted>
  <dcterms:created xsi:type="dcterms:W3CDTF">2014-06-24T12:03:33Z</dcterms:created>
  <dcterms:modified xsi:type="dcterms:W3CDTF">2019-08-02T15:55:16Z</dcterms:modified>
</cp:coreProperties>
</file>