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9"/>
  </p:notesMasterIdLst>
  <p:handoutMasterIdLst>
    <p:handoutMasterId r:id="rId10"/>
  </p:handoutMasterIdLst>
  <p:sldIdLst>
    <p:sldId id="614" r:id="rId2"/>
    <p:sldId id="400" r:id="rId3"/>
    <p:sldId id="442" r:id="rId4"/>
    <p:sldId id="437" r:id="rId5"/>
    <p:sldId id="440" r:id="rId6"/>
    <p:sldId id="613" r:id="rId7"/>
    <p:sldId id="61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00040"/>
    <a:srgbClr val="00FF00"/>
    <a:srgbClr val="800080"/>
    <a:srgbClr val="008040"/>
    <a:srgbClr val="FF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63" autoAdjust="0"/>
    <p:restoredTop sz="50000" autoAdjust="0"/>
  </p:normalViewPr>
  <p:slideViewPr>
    <p:cSldViewPr snapToGrid="0" snapToObjects="1">
      <p:cViewPr varScale="1">
        <p:scale>
          <a:sx n="89" d="100"/>
          <a:sy n="89" d="100"/>
        </p:scale>
        <p:origin x="71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BB324-A5DC-074B-9A66-61C3E30014DB}" type="datetimeFigureOut">
              <a:rPr lang="en-US" smtClean="0"/>
              <a:pPr/>
              <a:t>8/1/19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52712-B581-9643-B4AB-1E72261187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095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6F493-C873-5245-B1A7-05C1DEB87A86}" type="datetimeFigureOut">
              <a:rPr lang="en-US" smtClean="0"/>
              <a:pPr/>
              <a:t>8/1/19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B0494-9698-864F-A770-B0B06E274A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677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758254"/>
            <a:ext cx="6498158" cy="1311532"/>
          </a:xfrm>
        </p:spPr>
        <p:txBody>
          <a:bodyPr vert="horz" lIns="91440" tIns="45720" rIns="91440" bIns="45720" rtlCol="0" anchor="ctr" anchorCtr="1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547372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08/01/19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Zhongbo Kang, UCLA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3320-B7C5-2046-BB1A-66D7C60C4B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1322921" y="3809548"/>
            <a:ext cx="6498159" cy="9116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Zhongbo Kang</a:t>
            </a:r>
          </a:p>
          <a:p>
            <a:r>
              <a:rPr lang="en-US" sz="2800" dirty="0"/>
              <a:t>UCLA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06/01/15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Zhongbo Kang, LANL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3320-B7C5-2046-BB1A-66D7C60C4B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06/01/15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Zhongbo Kang, LANL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3320-B7C5-2046-BB1A-66D7C60C4B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06/01/15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Zhongbo Kang, LANL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3320-B7C5-2046-BB1A-66D7C60C4B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06/01/15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Zhongbo Kang, LANL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3320-B7C5-2046-BB1A-66D7C60C4B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06/01/15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Zhongbo Kang, LANL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3320-B7C5-2046-BB1A-66D7C60C4B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3600" b="0" cap="none" baseline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06/01/15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Zhongbo Kang, LANL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3320-B7C5-2046-BB1A-66D7C60C4B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022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06/01/15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Zhongbo Kang, LANL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3320-B7C5-2046-BB1A-66D7C60C4B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66541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06/01/15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Zhongbo Kang, LANL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3320-B7C5-2046-BB1A-66D7C60C4B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06/01/15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Zhongbo Kang, LANL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3320-B7C5-2046-BB1A-66D7C60C4B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06/01/15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Zhongbo Kang, LANL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3320-B7C5-2046-BB1A-66D7C60C4B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06/01/15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Zhongbo Kang, LANL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3320-B7C5-2046-BB1A-66D7C60C4B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796" y="107576"/>
            <a:ext cx="8449434" cy="580429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effectLst>
            <a:outerShdw blurRad="190500" dist="139700" dir="2700000" algn="tl" rotWithShape="0">
              <a:schemeClr val="tx2">
                <a:lumMod val="50000"/>
                <a:lumOff val="50000"/>
                <a:alpha val="76000"/>
              </a:schemeClr>
            </a:outerShdw>
          </a:effectLst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96" y="811494"/>
            <a:ext cx="8449434" cy="5624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9275" y="6436084"/>
            <a:ext cx="10123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06/01/15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38041" y="6436084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Zhongbo Kang, LANL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85058" y="6436084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AD73320-B7C5-2046-BB1A-66D7C60C4B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" charset="2"/>
        <a:buChar char="§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" charset="2"/>
        <a:buChar char="§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" charset="2"/>
        <a:buChar char="§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" charset="2"/>
        <a:buChar char="§"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" charset="2"/>
        <a:buChar char="§"/>
        <a:defRPr sz="11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201" y="1268393"/>
            <a:ext cx="7530793" cy="1311532"/>
          </a:xfrm>
        </p:spPr>
        <p:txBody>
          <a:bodyPr/>
          <a:lstStyle/>
          <a:p>
            <a:r>
              <a:rPr lang="en-US" altLang="zh-CN" sz="2800" dirty="0"/>
              <a:t>Three-dimensional structure of the nucleon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5344" y="5152571"/>
            <a:ext cx="8269805" cy="1110792"/>
          </a:xfrm>
        </p:spPr>
        <p:txBody>
          <a:bodyPr>
            <a:normAutofit/>
          </a:bodyPr>
          <a:lstStyle/>
          <a:p>
            <a:r>
              <a:rPr lang="en-US" altLang="zh-CN" sz="2200" dirty="0"/>
              <a:t>CFNS Summer School 2019</a:t>
            </a:r>
            <a:endParaRPr lang="en-US" sz="2200" dirty="0"/>
          </a:p>
          <a:p>
            <a:r>
              <a:rPr lang="en-US" sz="2200" dirty="0"/>
              <a:t>August 1 - 9, 2019</a:t>
            </a:r>
          </a:p>
        </p:txBody>
      </p:sp>
    </p:spTree>
    <p:extLst>
      <p:ext uri="{BB962C8B-B14F-4D97-AF65-F5344CB8AC3E}">
        <p14:creationId xmlns:p14="http://schemas.microsoft.com/office/powerpoint/2010/main" val="1581307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393040" y="834570"/>
            <a:ext cx="6405250" cy="4147461"/>
            <a:chOff x="2393040" y="834570"/>
            <a:chExt cx="6405250" cy="4147461"/>
          </a:xfrm>
          <a:effectLst/>
        </p:grpSpPr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93040" y="834570"/>
              <a:ext cx="6405250" cy="4147461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5210023" y="4163737"/>
              <a:ext cx="201168" cy="217794"/>
            </a:xfrm>
            <a:prstGeom prst="rect">
              <a:avLst/>
            </a:prstGeom>
            <a:solidFill>
              <a:srgbClr val="FFF8E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TMDs: rich quantum correlations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3320-B7C5-2046-BB1A-66D7C60C4B11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2421081" y="5018317"/>
            <a:ext cx="6326720" cy="1621969"/>
            <a:chOff x="2844197" y="4945745"/>
            <a:chExt cx="5892190" cy="1621969"/>
          </a:xfrm>
        </p:grpSpPr>
        <p:sp>
          <p:nvSpPr>
            <p:cNvPr id="17" name="Rectangle 16"/>
            <p:cNvSpPr/>
            <p:nvPr/>
          </p:nvSpPr>
          <p:spPr>
            <a:xfrm>
              <a:off x="2857582" y="5667376"/>
              <a:ext cx="5878805" cy="900338"/>
            </a:xfrm>
            <a:prstGeom prst="rect">
              <a:avLst/>
            </a:prstGeom>
            <a:solidFill>
              <a:schemeClr val="accent4">
                <a:lumMod val="20000"/>
                <a:lumOff val="80000"/>
                <a:alpha val="76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>
                  <a:solidFill>
                    <a:srgbClr val="0000FF"/>
                  </a:solidFill>
                </a:rPr>
                <a:t>Pion</a:t>
              </a:r>
            </a:p>
          </p:txBody>
        </p:sp>
        <p:sp>
          <p:nvSpPr>
            <p:cNvPr id="3" name="Rectangle 2"/>
            <p:cNvSpPr/>
            <p:nvPr/>
          </p:nvSpPr>
          <p:spPr>
            <a:xfrm>
              <a:off x="2844197" y="4945745"/>
              <a:ext cx="5878805" cy="703488"/>
            </a:xfrm>
            <a:prstGeom prst="rect">
              <a:avLst/>
            </a:prstGeom>
            <a:solidFill>
              <a:schemeClr val="accent5">
                <a:lumMod val="60000"/>
                <a:lumOff val="40000"/>
                <a:alpha val="76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Quark Polarization</a:t>
              </a:r>
            </a:p>
            <a:p>
              <a:pPr algn="ctr"/>
              <a:r>
                <a:rPr lang="en-US" dirty="0">
                  <a:solidFill>
                    <a:srgbClr val="0000FF"/>
                  </a:solidFill>
                </a:rPr>
                <a:t>U                          L                          T</a:t>
              </a:r>
            </a:p>
          </p:txBody>
        </p:sp>
        <p:pic>
          <p:nvPicPr>
            <p:cNvPr id="11" name="Picture 10" descr="latex-image-1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548" y="5998887"/>
              <a:ext cx="355600" cy="266700"/>
            </a:xfrm>
            <a:prstGeom prst="rect">
              <a:avLst/>
            </a:prstGeom>
          </p:spPr>
        </p:pic>
        <p:pic>
          <p:nvPicPr>
            <p:cNvPr id="13" name="Picture 12" descr="latex-image-1.pd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28221" y="5885494"/>
              <a:ext cx="444500" cy="368300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7226226" y="6221184"/>
              <a:ext cx="1016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Collins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52796" y="2431142"/>
            <a:ext cx="2122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666666"/>
                </a:solidFill>
              </a:rPr>
              <a:t>TMD </a:t>
            </a:r>
            <a:r>
              <a:rPr lang="en-US" b="1" dirty="0" err="1">
                <a:solidFill>
                  <a:srgbClr val="666666"/>
                </a:solidFill>
              </a:rPr>
              <a:t>parton</a:t>
            </a:r>
            <a:r>
              <a:rPr lang="en-US" b="1" dirty="0">
                <a:solidFill>
                  <a:srgbClr val="666666"/>
                </a:solidFill>
              </a:rPr>
              <a:t> distribution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2796" y="5398639"/>
            <a:ext cx="2259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666666"/>
                </a:solidFill>
              </a:rPr>
              <a:t>TMD fragmentation function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44899" y="4477034"/>
            <a:ext cx="16769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5"/>
                </a:solidFill>
              </a:rPr>
              <a:t>Transversal </a:t>
            </a:r>
            <a:r>
              <a:rPr lang="en-US" sz="1200" b="1" dirty="0" err="1">
                <a:solidFill>
                  <a:schemeClr val="accent5"/>
                </a:solidFill>
              </a:rPr>
              <a:t>Helicity</a:t>
            </a:r>
            <a:endParaRPr lang="en-US" sz="12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773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many distributions are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to fully characterize the proton structure, how many </a:t>
            </a:r>
            <a:r>
              <a:rPr lang="en-US" dirty="0" err="1"/>
              <a:t>parton</a:t>
            </a:r>
            <a:r>
              <a:rPr lang="en-US" dirty="0"/>
              <a:t> distribution functions and fragmentation functions are actually needed?</a:t>
            </a:r>
          </a:p>
          <a:p>
            <a:r>
              <a:rPr lang="en-US" dirty="0"/>
              <a:t>To answer this question, we need to perform some operator analysis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3320-B7C5-2046-BB1A-66D7C60C4B1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09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textbooks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C, P, T discrete symmetry properties of the correlation function</a:t>
            </a:r>
          </a:p>
          <a:p>
            <a:pPr lvl="1"/>
            <a:r>
              <a:rPr lang="en-US" dirty="0"/>
              <a:t>Most textbooks on quantum field theory will give discussion on this topic, such as </a:t>
            </a:r>
            <a:r>
              <a:rPr lang="en-US" dirty="0" err="1"/>
              <a:t>Peskin</a:t>
            </a:r>
            <a:r>
              <a:rPr lang="en-US" dirty="0"/>
              <a:t>, </a:t>
            </a:r>
            <a:r>
              <a:rPr lang="en-US" dirty="0" err="1"/>
              <a:t>Sterman</a:t>
            </a:r>
            <a:r>
              <a:rPr lang="en-US" dirty="0"/>
              <a:t>: appendix of </a:t>
            </a:r>
            <a:r>
              <a:rPr lang="en-US" dirty="0" err="1"/>
              <a:t>Sterman’s</a:t>
            </a:r>
            <a:r>
              <a:rPr lang="en-US" dirty="0"/>
              <a:t> book</a:t>
            </a:r>
          </a:p>
          <a:p>
            <a:pPr lvl="1"/>
            <a:r>
              <a:rPr lang="en-US" dirty="0"/>
              <a:t>If you want extensive discussion, see this 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3320-B7C5-2046-BB1A-66D7C60C4B11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 descr="cov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1285" y="2537689"/>
            <a:ext cx="2620345" cy="396013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69E434C-BC87-704D-9FB5-F33EFF584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6460" y="2537689"/>
            <a:ext cx="2763709" cy="3960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656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example: </a:t>
            </a:r>
            <a:r>
              <a:rPr lang="en-US" dirty="0" err="1"/>
              <a:t>Sivers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Sivers</a:t>
            </a:r>
            <a:r>
              <a:rPr lang="en-US" dirty="0"/>
              <a:t> function: an asymmetric </a:t>
            </a:r>
            <a:r>
              <a:rPr lang="en-US" dirty="0" err="1"/>
              <a:t>parton</a:t>
            </a:r>
            <a:r>
              <a:rPr lang="en-US" dirty="0"/>
              <a:t> distribution in a transversely polarized nucleon (</a:t>
            </a:r>
            <a:r>
              <a:rPr lang="en-US" dirty="0" err="1"/>
              <a:t>kt</a:t>
            </a:r>
            <a:r>
              <a:rPr lang="en-US" dirty="0"/>
              <a:t> correlated with the spin of the nucleon)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Naïve time-reversal-odd, and its existence requires a phase (generate through interactions)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3320-B7C5-2046-BB1A-66D7C60C4B1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322" y="1855057"/>
            <a:ext cx="7581900" cy="635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05912" y="2661667"/>
            <a:ext cx="2111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8040"/>
                </a:solidFill>
              </a:rPr>
              <a:t>Spin-independent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30804" y="2661667"/>
            <a:ext cx="2111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8040"/>
                </a:solidFill>
              </a:rPr>
              <a:t>Spin-dependent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52901" y="2368230"/>
            <a:ext cx="0" cy="3964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6022410" y="2368230"/>
            <a:ext cx="0" cy="3964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0624" y="3817308"/>
            <a:ext cx="4874986" cy="1917649"/>
          </a:xfrm>
          <a:prstGeom prst="rect">
            <a:avLst/>
          </a:prstGeom>
        </p:spPr>
      </p:pic>
      <p:pic>
        <p:nvPicPr>
          <p:cNvPr id="14" name="Picture 13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068" y="5947223"/>
            <a:ext cx="5393214" cy="517615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4538117" y="5808647"/>
            <a:ext cx="402701" cy="820946"/>
          </a:xfrm>
          <a:prstGeom prst="ellipse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591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Sivers</a:t>
            </a:r>
            <a:r>
              <a:rPr lang="en-US" dirty="0"/>
              <a:t> function: history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3320-B7C5-2046-BB1A-66D7C60C4B1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07859" y="5788339"/>
            <a:ext cx="1846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92525" y="1433169"/>
            <a:ext cx="8109705" cy="42577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" charset="2"/>
              <a:buChar char="§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" charset="2"/>
              <a:buChar char="§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" charset="2"/>
              <a:buChar char="§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" charset="2"/>
              <a:buChar char="§"/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" charset="2"/>
              <a:buChar char="§"/>
              <a:defRPr sz="11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666666"/>
              </a:buClr>
              <a:buFont typeface="Wingdings" charset="2"/>
              <a:buChar char="ü"/>
            </a:pPr>
            <a:r>
              <a:rPr lang="en-US" sz="1800" dirty="0"/>
              <a:t>1990: introduced by D. </a:t>
            </a:r>
            <a:r>
              <a:rPr lang="en-US" sz="1800" dirty="0" err="1"/>
              <a:t>Sivers</a:t>
            </a:r>
            <a:r>
              <a:rPr lang="en-US" sz="1800" dirty="0"/>
              <a:t>, to describe the large single spin asymmetry measured in inclusive hadron production in </a:t>
            </a:r>
            <a:r>
              <a:rPr lang="en-US" sz="1800" dirty="0" err="1"/>
              <a:t>p+p</a:t>
            </a:r>
            <a:r>
              <a:rPr lang="en-US" sz="1800" dirty="0"/>
              <a:t> collisions at </a:t>
            </a:r>
            <a:r>
              <a:rPr lang="en-US" sz="1800" dirty="0" err="1"/>
              <a:t>Fermilab</a:t>
            </a:r>
            <a:endParaRPr lang="en-US" sz="1800" dirty="0"/>
          </a:p>
          <a:p>
            <a:pPr>
              <a:buClr>
                <a:srgbClr val="666666"/>
              </a:buClr>
              <a:buFont typeface="Wingdings" charset="2"/>
              <a:buChar char="ü"/>
            </a:pPr>
            <a:r>
              <a:rPr lang="en-US" sz="1800" dirty="0"/>
              <a:t>1993: J. Collins shows </a:t>
            </a:r>
            <a:r>
              <a:rPr lang="en-US" sz="1800" dirty="0" err="1"/>
              <a:t>Sivers</a:t>
            </a:r>
            <a:r>
              <a:rPr lang="en-US" sz="1800" dirty="0"/>
              <a:t> function has to vanish due to time-reversal invariance</a:t>
            </a:r>
          </a:p>
          <a:p>
            <a:pPr>
              <a:buClr>
                <a:srgbClr val="666666"/>
              </a:buClr>
              <a:buFont typeface="Wingdings" charset="2"/>
              <a:buChar char="ü"/>
            </a:pPr>
            <a:r>
              <a:rPr lang="en-US" sz="1800" dirty="0"/>
              <a:t>2002: Brodsky, Hwang, Schmidt performed an explicit model calculation, showed the existence of the </a:t>
            </a:r>
            <a:r>
              <a:rPr lang="en-US" sz="1800" dirty="0" err="1"/>
              <a:t>Sivers</a:t>
            </a:r>
            <a:r>
              <a:rPr lang="en-US" sz="1800" dirty="0"/>
              <a:t> function</a:t>
            </a:r>
          </a:p>
          <a:p>
            <a:pPr>
              <a:buClr>
                <a:srgbClr val="666666"/>
              </a:buClr>
              <a:buFont typeface="Wingdings" charset="2"/>
              <a:buChar char="ü"/>
            </a:pPr>
            <a:r>
              <a:rPr lang="en-US" sz="1800" dirty="0"/>
              <a:t>2002: Original proof missed the gauge link (needed to properly define gauge invariant distribution), once added, found </a:t>
            </a:r>
            <a:r>
              <a:rPr lang="en-US" sz="1800" dirty="0" err="1"/>
              <a:t>Sivers</a:t>
            </a:r>
            <a:r>
              <a:rPr lang="en-US" sz="1800" dirty="0"/>
              <a:t> function in SIDIS is </a:t>
            </a:r>
            <a:r>
              <a:rPr lang="en-US" sz="1800" dirty="0">
                <a:solidFill>
                  <a:srgbClr val="FF0000"/>
                </a:solidFill>
              </a:rPr>
              <a:t>opposite</a:t>
            </a:r>
            <a:r>
              <a:rPr lang="en-US" sz="1800" dirty="0"/>
              <a:t> to that in </a:t>
            </a:r>
            <a:r>
              <a:rPr lang="en-US" sz="1800" dirty="0" err="1"/>
              <a:t>Drell</a:t>
            </a:r>
            <a:r>
              <a:rPr lang="en-US" sz="1800" dirty="0"/>
              <a:t>-Yan</a:t>
            </a:r>
          </a:p>
          <a:p>
            <a:pPr>
              <a:buClr>
                <a:srgbClr val="666666"/>
              </a:buClr>
              <a:buFont typeface="Wingdings" charset="2"/>
              <a:buChar char="ü"/>
            </a:pPr>
            <a:r>
              <a:rPr lang="en-US" sz="1800" dirty="0"/>
              <a:t>2016/17: sign change has been observed/hinted</a:t>
            </a:r>
          </a:p>
        </p:txBody>
      </p:sp>
    </p:spTree>
    <p:extLst>
      <p:ext uri="{BB962C8B-B14F-4D97-AF65-F5344CB8AC3E}">
        <p14:creationId xmlns:p14="http://schemas.microsoft.com/office/powerpoint/2010/main" val="3653149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3CB39-13CC-CF4C-8A0C-ECC15F841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Parton model for TMDs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BC3A0-1539-B343-BAB5-83CFECE9C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low </a:t>
            </a:r>
            <a:r>
              <a:rPr lang="en-US" dirty="0" err="1"/>
              <a:t>pT</a:t>
            </a:r>
            <a:r>
              <a:rPr lang="en-US" dirty="0"/>
              <a:t>, the distribution is described by a Gaussian form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FE1DCD-16BC-3C42-BA5F-944092D28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3320-B7C5-2046-BB1A-66D7C60C4B11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E205E0-0BDC-F245-A5B1-0860819964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8162" y="1217613"/>
            <a:ext cx="4548882" cy="3225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6705FFF-20ED-BC4D-BFA1-2E0810F986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237" y="4849532"/>
            <a:ext cx="2717800" cy="9017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8D32104-8BBB-774A-AB3A-641D86E429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7513" y="4747932"/>
            <a:ext cx="3022600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7475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10744</TotalTime>
  <Words>291</Words>
  <Application>Microsoft Macintosh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News Gothic MT</vt:lpstr>
      <vt:lpstr>Wingdings</vt:lpstr>
      <vt:lpstr>Wingdings 2</vt:lpstr>
      <vt:lpstr>Breeze</vt:lpstr>
      <vt:lpstr>Three-dimensional structure of the nucleon</vt:lpstr>
      <vt:lpstr>TMDs: rich quantum correlations</vt:lpstr>
      <vt:lpstr>How many distributions are needed</vt:lpstr>
      <vt:lpstr>Good textbooks</vt:lpstr>
      <vt:lpstr>One example: Sivers function</vt:lpstr>
      <vt:lpstr>Sivers function: history</vt:lpstr>
      <vt:lpstr>Parton model for TMDs</vt:lpstr>
    </vt:vector>
  </TitlesOfParts>
  <Company>Temple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Zein-Eddine Meziani</dc:creator>
  <cp:lastModifiedBy>Microsoft Office User</cp:lastModifiedBy>
  <cp:revision>503</cp:revision>
  <cp:lastPrinted>2014-02-24T15:55:07Z</cp:lastPrinted>
  <dcterms:created xsi:type="dcterms:W3CDTF">2014-06-24T12:03:33Z</dcterms:created>
  <dcterms:modified xsi:type="dcterms:W3CDTF">2019-08-01T18:12:53Z</dcterms:modified>
</cp:coreProperties>
</file>