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64"/>
  </p:notesMasterIdLst>
  <p:handoutMasterIdLst>
    <p:handoutMasterId r:id="rId65"/>
  </p:handoutMasterIdLst>
  <p:sldIdLst>
    <p:sldId id="438" r:id="rId2"/>
    <p:sldId id="535" r:id="rId3"/>
    <p:sldId id="489" r:id="rId4"/>
    <p:sldId id="469" r:id="rId5"/>
    <p:sldId id="471" r:id="rId6"/>
    <p:sldId id="503" r:id="rId7"/>
    <p:sldId id="466" r:id="rId8"/>
    <p:sldId id="470" r:id="rId9"/>
    <p:sldId id="479" r:id="rId10"/>
    <p:sldId id="484" r:id="rId11"/>
    <p:sldId id="482" r:id="rId12"/>
    <p:sldId id="485" r:id="rId13"/>
    <p:sldId id="475" r:id="rId14"/>
    <p:sldId id="467" r:id="rId15"/>
    <p:sldId id="476" r:id="rId16"/>
    <p:sldId id="474" r:id="rId17"/>
    <p:sldId id="486" r:id="rId18"/>
    <p:sldId id="477" r:id="rId19"/>
    <p:sldId id="483" r:id="rId20"/>
    <p:sldId id="472" r:id="rId21"/>
    <p:sldId id="487" r:id="rId22"/>
    <p:sldId id="488" r:id="rId23"/>
    <p:sldId id="506" r:id="rId24"/>
    <p:sldId id="507" r:id="rId25"/>
    <p:sldId id="478" r:id="rId26"/>
    <p:sldId id="508" r:id="rId27"/>
    <p:sldId id="536" r:id="rId28"/>
    <p:sldId id="481" r:id="rId29"/>
    <p:sldId id="497" r:id="rId30"/>
    <p:sldId id="498" r:id="rId31"/>
    <p:sldId id="499" r:id="rId32"/>
    <p:sldId id="500" r:id="rId33"/>
    <p:sldId id="501" r:id="rId34"/>
    <p:sldId id="502" r:id="rId35"/>
    <p:sldId id="540" r:id="rId36"/>
    <p:sldId id="541" r:id="rId37"/>
    <p:sldId id="490" r:id="rId38"/>
    <p:sldId id="509" r:id="rId39"/>
    <p:sldId id="510" r:id="rId40"/>
    <p:sldId id="511" r:id="rId41"/>
    <p:sldId id="528" r:id="rId42"/>
    <p:sldId id="514" r:id="rId43"/>
    <p:sldId id="539" r:id="rId44"/>
    <p:sldId id="515" r:id="rId45"/>
    <p:sldId id="516" r:id="rId46"/>
    <p:sldId id="517" r:id="rId47"/>
    <p:sldId id="518" r:id="rId48"/>
    <p:sldId id="519" r:id="rId49"/>
    <p:sldId id="520" r:id="rId50"/>
    <p:sldId id="521" r:id="rId51"/>
    <p:sldId id="522" r:id="rId52"/>
    <p:sldId id="523" r:id="rId53"/>
    <p:sldId id="524" r:id="rId54"/>
    <p:sldId id="525" r:id="rId55"/>
    <p:sldId id="538" r:id="rId56"/>
    <p:sldId id="537" r:id="rId57"/>
    <p:sldId id="526" r:id="rId58"/>
    <p:sldId id="533" r:id="rId59"/>
    <p:sldId id="534" r:id="rId60"/>
    <p:sldId id="531" r:id="rId61"/>
    <p:sldId id="532" r:id="rId62"/>
    <p:sldId id="529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7" autoAdjust="0"/>
    <p:restoredTop sz="65873" autoAdjust="0"/>
  </p:normalViewPr>
  <p:slideViewPr>
    <p:cSldViewPr snapToGrid="0" snapToObjects="1">
      <p:cViewPr varScale="1">
        <p:scale>
          <a:sx n="126" d="100"/>
          <a:sy n="126" d="100"/>
        </p:scale>
        <p:origin x="132" y="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16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839043-086E-9348-8B91-ADFC874F02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44D3D-7ADB-9F4C-8AB6-C96C709C5F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F88C6-F3E9-E740-B4F3-680543F9DAD4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0A7DD-353D-8546-8F3D-5513676D5E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3F7C8-30E7-554B-A770-F459F2AD9D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B6684-0FB0-8E4A-B8A8-235CEE18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2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Coherent distributions can be used to obtain info about gluon</a:t>
            </a:r>
            <a:r>
              <a:rPr lang="en-US" baseline="0" dirty="0" smtClean="0"/>
              <a:t> distribution in impact parameter space by taking </a:t>
            </a:r>
            <a:r>
              <a:rPr lang="en-US" baseline="0" dirty="0" err="1" smtClean="0"/>
              <a:t>fourier</a:t>
            </a:r>
            <a:r>
              <a:rPr lang="en-US" baseline="0" dirty="0" smtClean="0"/>
              <a:t> transform of cross-section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1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Magenta: reference</a:t>
            </a:r>
            <a:r>
              <a:rPr lang="en-US" baseline="0" dirty="0" smtClean="0"/>
              <a:t> </a:t>
            </a:r>
            <a:r>
              <a:rPr lang="en-US" dirty="0" smtClean="0"/>
              <a:t>input distribution; black: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bSat</a:t>
            </a:r>
            <a:r>
              <a:rPr lang="en-US" baseline="0" dirty="0" smtClean="0"/>
              <a:t> model with including errors in t measurement; blue: full veto + photons with geometry tagging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8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</a:t>
            </a:r>
            <a:r>
              <a:rPr lang="en-US" baseline="0" dirty="0" smtClean="0"/>
              <a:t> on left shows saturation scale Q^2 as a function of x for ep, </a:t>
            </a:r>
            <a:r>
              <a:rPr lang="en-US" baseline="0" dirty="0" err="1" smtClean="0"/>
              <a:t>eCa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eAu</a:t>
            </a:r>
            <a:r>
              <a:rPr lang="en-US" baseline="0" dirty="0" smtClean="0"/>
              <a:t> for min bias and central (</a:t>
            </a:r>
            <a:r>
              <a:rPr lang="en-US" baseline="0" dirty="0" err="1" smtClean="0"/>
              <a:t>eAu</a:t>
            </a:r>
            <a:r>
              <a:rPr lang="en-US" baseline="0" dirty="0" smtClean="0"/>
              <a:t> only). For fixed Q2, </a:t>
            </a:r>
            <a:r>
              <a:rPr lang="en-US" baseline="0" dirty="0" err="1" smtClean="0"/>
              <a:t>eAu</a:t>
            </a:r>
            <a:r>
              <a:rPr lang="en-US" baseline="0" dirty="0" smtClean="0"/>
              <a:t> collision has similar saturation reach as ep collision but with 300x larger energy.  At fixed x, geometry tagging to isolate central events from min bias events enhances saturation reach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5585DF8F-D51B-4EF5-AB44-402A1FAB48FB}" type="datetime2">
              <a:rPr lang="en-US" smtClean="0"/>
              <a:t>Friday, August 2,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688C60B4-0500-4D88-8C9D-5A05C361D953}" type="datetime2">
              <a:rPr lang="en-US" smtClean="0"/>
              <a:t>Friday, August 2,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0A2CA5B0-9273-46A2-BBDE-2AEA4289717A}" type="datetime2">
              <a:rPr lang="en-US" smtClean="0"/>
              <a:t>Friday, August 2,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66502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A27465-2A50-6249-8897-67E9365998BC}"/>
              </a:ext>
            </a:extLst>
          </p:cNvPr>
          <p:cNvSpPr txBox="1"/>
          <p:nvPr userDrawn="1"/>
        </p:nvSpPr>
        <p:spPr>
          <a:xfrm>
            <a:off x="3262959" y="6495507"/>
            <a:ext cx="17956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CFNS Summer School 2019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8B965-77B2-F94E-9E8F-94DE39B1D789}"/>
              </a:ext>
            </a:extLst>
          </p:cNvPr>
          <p:cNvSpPr txBox="1"/>
          <p:nvPr userDrawn="1"/>
        </p:nvSpPr>
        <p:spPr>
          <a:xfrm>
            <a:off x="7976414" y="6495507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August 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29D400A2-190C-42AB-9A33-2911F6059AF5}" type="datetime2">
              <a:rPr lang="en-US" smtClean="0"/>
              <a:t>Friday, August 2,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075B9A4-D450-4077-8CC5-BE17A26D6D96}" type="datetime2">
              <a:rPr lang="en-US" smtClean="0"/>
              <a:t>Friday, August 2,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tiff"/><Relationship Id="rId7" Type="http://schemas.openxmlformats.org/officeDocument/2006/relationships/image" Target="../media/image83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91.png"/><Relationship Id="rId7" Type="http://schemas.openxmlformats.org/officeDocument/2006/relationships/image" Target="../media/image28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120.png"/><Relationship Id="rId4" Type="http://schemas.openxmlformats.org/officeDocument/2006/relationships/image" Target="../media/image11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D8D79F-CAAE-A44B-8210-D885D38FF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74" y="110167"/>
            <a:ext cx="12053625" cy="868053"/>
          </a:xfrm>
        </p:spPr>
        <p:txBody>
          <a:bodyPr/>
          <a:lstStyle/>
          <a:p>
            <a:r>
              <a:rPr lang="en-US" sz="3600" dirty="0" smtClean="0"/>
              <a:t>EIC Physics and IR Design II</a:t>
            </a:r>
            <a:endParaRPr lang="en-US" sz="3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604B7B2-95E7-D347-806A-B85CE015A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0486" y="6172200"/>
            <a:ext cx="6731029" cy="629905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en-US" sz="1800" dirty="0"/>
              <a:t>CFNS Summer School 2019</a:t>
            </a:r>
          </a:p>
          <a:p>
            <a:pPr algn="ctr">
              <a:spcBef>
                <a:spcPts val="0"/>
              </a:spcBef>
            </a:pPr>
            <a:r>
              <a:rPr lang="en-US" sz="1800" dirty="0"/>
              <a:t>August 3, 2019</a:t>
            </a:r>
          </a:p>
          <a:p>
            <a:pPr algn="ctr"/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5A7AC-5407-E34C-AAB6-3AD3C7C87B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7475"/>
            <a:ext cx="714375" cy="30321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8375" y="1542425"/>
            <a:ext cx="4444512" cy="16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i="1" dirty="0" err="1" smtClean="0"/>
              <a:t>Vasiliy</a:t>
            </a:r>
            <a:r>
              <a:rPr lang="en-US" sz="2400" i="1" dirty="0" smtClean="0"/>
              <a:t> Morozov</a:t>
            </a:r>
          </a:p>
          <a:p>
            <a:pPr algn="r"/>
            <a:r>
              <a:rPr lang="en-US" sz="2400" i="1" dirty="0"/>
              <a:t>o</a:t>
            </a:r>
            <a:r>
              <a:rPr lang="en-US" sz="2400" i="1" dirty="0" smtClean="0"/>
              <a:t>n behalf of JLEIC design team</a:t>
            </a:r>
            <a:endParaRPr lang="en-US" sz="2400" i="1" dirty="0"/>
          </a:p>
        </p:txBody>
      </p:sp>
      <p:pic>
        <p:nvPicPr>
          <p:cNvPr id="12" name="Picture Placeholder 8" descr="EscatteringImage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3129" r="1736" b="4266"/>
          <a:stretch/>
        </p:blipFill>
        <p:spPr>
          <a:xfrm>
            <a:off x="4851290" y="1394460"/>
            <a:ext cx="7125135" cy="45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3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IR 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 reserved for multipole and orbit correctors</a:t>
            </a:r>
          </a:p>
          <a:p>
            <a:r>
              <a:rPr lang="en-US" dirty="0" smtClean="0"/>
              <a:t>Correction of solenoid orbital effect consistent with full acceptance requirement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267" y="2338002"/>
            <a:ext cx="4883467" cy="4009747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4619359" y="2171245"/>
            <a:ext cx="401441" cy="18470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4619358" y="2171243"/>
            <a:ext cx="500515" cy="34244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 flipV="1">
            <a:off x="4619359" y="2171245"/>
            <a:ext cx="550098" cy="18470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5599334" y="2134814"/>
            <a:ext cx="609860" cy="255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5637863" y="2134813"/>
            <a:ext cx="571331" cy="38913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5774074" y="2134814"/>
            <a:ext cx="435121" cy="22237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V="1">
            <a:off x="5231445" y="2036453"/>
            <a:ext cx="0" cy="47821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H="1" flipV="1">
            <a:off x="5231445" y="2036453"/>
            <a:ext cx="36368" cy="47821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5451394" y="2171244"/>
            <a:ext cx="74896" cy="21858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5489922" y="2181254"/>
            <a:ext cx="36367" cy="20857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244520" y="1937816"/>
            <a:ext cx="1297307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en-US" altLang="en-US" sz="1200" dirty="0" smtClean="0">
                <a:latin typeface="Arial" panose="020B0604020202020204" pitchFamily="34" charset="0"/>
              </a:rPr>
              <a:t>Multipole and orbit correction spools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274443" y="1909945"/>
            <a:ext cx="1297307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200" dirty="0" smtClean="0">
                <a:latin typeface="Arial" panose="020B0604020202020204" pitchFamily="34" charset="0"/>
              </a:rPr>
              <a:t>Multipole and orbit correction spools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869615" y="1820601"/>
            <a:ext cx="1297307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200" dirty="0" smtClean="0">
                <a:latin typeface="Arial" panose="020B0604020202020204" pitchFamily="34" charset="0"/>
              </a:rPr>
              <a:t>x/y kickers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375334" y="1972340"/>
            <a:ext cx="1297307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200" dirty="0" smtClean="0">
                <a:latin typeface="Arial" panose="020B0604020202020204" pitchFamily="34" charset="0"/>
              </a:rPr>
              <a:t>x kickers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V="1">
            <a:off x="5298485" y="4569707"/>
            <a:ext cx="0" cy="642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210319" y="4292708"/>
            <a:ext cx="1763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/>
              <a:t>IP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556" r="8222" b="42000"/>
          <a:stretch/>
        </p:blipFill>
        <p:spPr>
          <a:xfrm>
            <a:off x="5287357" y="2386925"/>
            <a:ext cx="137316" cy="3044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556" r="45187" b="42000"/>
          <a:stretch/>
        </p:blipFill>
        <p:spPr>
          <a:xfrm>
            <a:off x="5801298" y="2389824"/>
            <a:ext cx="45719" cy="3044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556" r="45187" b="42000"/>
          <a:stretch/>
        </p:blipFill>
        <p:spPr>
          <a:xfrm>
            <a:off x="4879902" y="2380966"/>
            <a:ext cx="90555" cy="3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99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 Correction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Orbit is centered inside the FFQs</a:t>
            </a:r>
          </a:p>
          <a:p>
            <a:r>
              <a:rPr lang="en-US" dirty="0" smtClean="0"/>
              <a:t>The ion orbit has a vertical angle of 0.15 mrad to minimize the downstream corrector fields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003339"/>
            <a:ext cx="5486400" cy="4326134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2004361"/>
            <a:ext cx="5486400" cy="4325112"/>
          </a:xfrm>
          <a:prstGeom prst="rect">
            <a:avLst/>
          </a:prstGeom>
        </p:spPr>
      </p:pic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479085" y="3148393"/>
            <a:ext cx="0" cy="75893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90919" y="3907326"/>
            <a:ext cx="1763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/>
              <a:t>IP</a:t>
            </a:r>
            <a:endParaRPr lang="en-US" dirty="0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8611994" y="3300793"/>
            <a:ext cx="0" cy="75893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523828" y="4059726"/>
            <a:ext cx="1763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/>
              <a:t>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08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Rotated frame technique: skew quads of the correction packages provide rotation effect</a:t>
            </a:r>
          </a:p>
          <a:p>
            <a:r>
              <a:rPr lang="en-US" dirty="0" smtClean="0"/>
              <a:t>Interaction plane is rotated to account for the vertical angle of the ion orbit</a:t>
            </a:r>
          </a:p>
          <a:p>
            <a:r>
              <a:rPr lang="en-US" dirty="0" smtClean="0"/>
              <a:t>Global coupling compensation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Compensation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567" y="1883079"/>
            <a:ext cx="5585216" cy="4464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556" r="8222" b="42000"/>
          <a:stretch/>
        </p:blipFill>
        <p:spPr>
          <a:xfrm>
            <a:off x="7085030" y="1919842"/>
            <a:ext cx="220540" cy="304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556" r="45187" b="42000"/>
          <a:stretch/>
        </p:blipFill>
        <p:spPr>
          <a:xfrm>
            <a:off x="7849932" y="1921747"/>
            <a:ext cx="74799" cy="304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556" r="45187" b="42000"/>
          <a:stretch/>
        </p:blipFill>
        <p:spPr>
          <a:xfrm>
            <a:off x="6582086" y="1925392"/>
            <a:ext cx="153842" cy="304448"/>
          </a:xfrm>
          <a:prstGeom prst="rect">
            <a:avLst/>
          </a:prstGeom>
        </p:spPr>
      </p:pic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7229475" y="2261053"/>
            <a:ext cx="2056245" cy="1635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662554" y="3913227"/>
            <a:ext cx="16723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Detector solenoid</a:t>
            </a:r>
            <a:endParaRPr lang="en-US" dirty="0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4762500" y="2229840"/>
            <a:ext cx="3087432" cy="240190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H="1">
            <a:off x="4762500" y="2229840"/>
            <a:ext cx="1778168" cy="240190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95304" y="4727384"/>
            <a:ext cx="13412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Anti-solenoids</a:t>
            </a:r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7204356" y="4020755"/>
            <a:ext cx="0" cy="642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16190" y="3743756"/>
            <a:ext cx="1763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/>
              <a:t>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46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IR Element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590" y="858070"/>
            <a:ext cx="8846820" cy="542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22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Interaction Region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Downstream chicane for low-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tagging and polarimetry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690" y="1442613"/>
            <a:ext cx="6852621" cy="47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6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Coupling Compensation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Rotated frame technique</a:t>
            </a:r>
          </a:p>
          <a:p>
            <a:r>
              <a:rPr lang="en-US" dirty="0" smtClean="0"/>
              <a:t>Global decoupling and local decoupling at the IP to simplify matching crab planes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302" y="1850402"/>
            <a:ext cx="5486400" cy="4357347"/>
          </a:xfrm>
          <a:prstGeom prst="rect">
            <a:avLst/>
          </a:prstGeom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4838699" y="2257067"/>
            <a:ext cx="2619375" cy="88618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162550" y="2257067"/>
            <a:ext cx="2295524" cy="88618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5314950" y="2257067"/>
            <a:ext cx="2143124" cy="88618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5695950" y="2257067"/>
            <a:ext cx="1762124" cy="88618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5915024" y="2257067"/>
            <a:ext cx="1543049" cy="88618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6067425" y="2257067"/>
            <a:ext cx="1390648" cy="88618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58074" y="2866252"/>
            <a:ext cx="227844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Nested skew quads</a:t>
            </a:r>
            <a:br>
              <a:rPr lang="en-US" dirty="0" smtClean="0"/>
            </a:br>
            <a:r>
              <a:rPr lang="en-US" dirty="0" smtClean="0"/>
              <a:t>providing rotation effect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556" r="8222" b="42000"/>
          <a:stretch/>
        </p:blipFill>
        <p:spPr>
          <a:xfrm>
            <a:off x="5336808" y="1888656"/>
            <a:ext cx="280741" cy="304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556" r="45187" b="42000"/>
          <a:stretch/>
        </p:blipFill>
        <p:spPr>
          <a:xfrm>
            <a:off x="6045150" y="1888832"/>
            <a:ext cx="153842" cy="3044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556" r="45187" b="42000"/>
          <a:stretch/>
        </p:blipFill>
        <p:spPr>
          <a:xfrm>
            <a:off x="4580384" y="1889008"/>
            <a:ext cx="153842" cy="304448"/>
          </a:xfrm>
          <a:prstGeom prst="rect">
            <a:avLst/>
          </a:prstGeom>
        </p:spPr>
      </p:pic>
      <p:sp>
        <p:nvSpPr>
          <p:cNvPr id="19" name="Line 5"/>
          <p:cNvSpPr>
            <a:spLocks noChangeShapeType="1"/>
          </p:cNvSpPr>
          <p:nvPr/>
        </p:nvSpPr>
        <p:spPr bwMode="auto">
          <a:xfrm>
            <a:off x="5543335" y="2267982"/>
            <a:ext cx="1961210" cy="169294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81379" y="3977310"/>
            <a:ext cx="16723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Detector solenoid</a:t>
            </a:r>
            <a:endParaRPr lang="en-US" dirty="0"/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 flipH="1">
            <a:off x="2981325" y="2257067"/>
            <a:ext cx="3163422" cy="243875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 flipH="1">
            <a:off x="2981325" y="2232062"/>
            <a:ext cx="1688722" cy="2463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14129" y="4791467"/>
            <a:ext cx="13412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Anti-solenoids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479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Tagger in JLEIC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64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Dipole chicane for </a:t>
            </a:r>
            <a:r>
              <a:rPr lang="en-US" sz="2000" dirty="0" smtClean="0"/>
              <a:t>high-resolution detection </a:t>
            </a:r>
            <a:r>
              <a:rPr lang="en-US" sz="2000" dirty="0"/>
              <a:t>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low-Q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/>
              <a:t>electrons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Compton polarimetry has been </a:t>
            </a:r>
            <a:r>
              <a:rPr lang="en-US" sz="2000" dirty="0" smtClean="0"/>
              <a:t>integrated </a:t>
            </a:r>
            <a:r>
              <a:rPr lang="en-US" sz="2000" dirty="0"/>
              <a:t>to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</a:t>
            </a:r>
            <a:r>
              <a:rPr lang="en-US" sz="2000" dirty="0"/>
              <a:t>interaction region </a:t>
            </a:r>
            <a:r>
              <a:rPr lang="en-US" sz="2000" dirty="0" smtClean="0"/>
              <a:t>design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same polarization at laser as </a:t>
            </a:r>
            <a:r>
              <a:rPr lang="en-US" sz="1800" dirty="0" smtClean="0"/>
              <a:t>at </a:t>
            </a:r>
            <a:r>
              <a:rPr lang="en-US" sz="1800" dirty="0"/>
              <a:t>IP due to zero net bend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non-invasive monitoring of </a:t>
            </a:r>
            <a:r>
              <a:rPr lang="en-US" sz="1800" dirty="0" smtClean="0"/>
              <a:t>electron </a:t>
            </a:r>
            <a:r>
              <a:rPr lang="en-US" sz="1800" dirty="0"/>
              <a:t>polarization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064" y="895434"/>
            <a:ext cx="5002876" cy="4071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53" y="3656902"/>
            <a:ext cx="7228418" cy="257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23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Layout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010" y="918576"/>
            <a:ext cx="8229600" cy="5247228"/>
          </a:xfrm>
          <a:prstGeom prst="rect">
            <a:avLst/>
          </a:prstGeom>
          <a:ln w="12700">
            <a:noFill/>
          </a:ln>
        </p:spPr>
      </p:pic>
      <p:sp>
        <p:nvSpPr>
          <p:cNvPr id="8" name="Oval 7"/>
          <p:cNvSpPr/>
          <p:nvPr/>
        </p:nvSpPr>
        <p:spPr>
          <a:xfrm>
            <a:off x="3285244" y="1816443"/>
            <a:ext cx="3325621" cy="1977081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853654" y="2467622"/>
            <a:ext cx="2188800" cy="63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1600" dirty="0" smtClean="0">
                <a:latin typeface="Arial" panose="020B0604020202020204" pitchFamily="34" charset="0"/>
              </a:rPr>
              <a:t>Compton polarimeter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600" dirty="0" smtClean="0">
                <a:latin typeface="Arial" panose="020B0604020202020204" pitchFamily="34" charset="0"/>
              </a:rPr>
              <a:t>+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600" dirty="0" smtClean="0">
                <a:latin typeface="Arial" panose="020B0604020202020204" pitchFamily="34" charset="0"/>
              </a:rPr>
              <a:t>Luminosity monitor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61436" y="3274540"/>
            <a:ext cx="321277" cy="27184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42"/>
          <p:cNvSpPr>
            <a:spLocks/>
          </p:cNvSpPr>
          <p:nvPr/>
        </p:nvSpPr>
        <p:spPr bwMode="auto">
          <a:xfrm flipV="1">
            <a:off x="6836485" y="3350592"/>
            <a:ext cx="2319872" cy="96834"/>
          </a:xfrm>
          <a:custGeom>
            <a:avLst/>
            <a:gdLst>
              <a:gd name="T0" fmla="*/ 0 w 2844"/>
              <a:gd name="T1" fmla="*/ 17227445 h 279"/>
              <a:gd name="T2" fmla="*/ 104085020 w 2844"/>
              <a:gd name="T3" fmla="*/ 16504458 h 279"/>
              <a:gd name="T4" fmla="*/ 192092001 w 2844"/>
              <a:gd name="T5" fmla="*/ 2529936 h 279"/>
              <a:gd name="T6" fmla="*/ 291099165 w 2844"/>
              <a:gd name="T7" fmla="*/ 31322407 h 279"/>
              <a:gd name="T8" fmla="*/ 384183083 w 2844"/>
              <a:gd name="T9" fmla="*/ 3252577 h 279"/>
              <a:gd name="T10" fmla="*/ 477267920 w 2844"/>
              <a:gd name="T11" fmla="*/ 30599767 h 279"/>
              <a:gd name="T12" fmla="*/ 570351838 w 2844"/>
              <a:gd name="T13" fmla="*/ 3252577 h 279"/>
              <a:gd name="T14" fmla="*/ 674436858 w 2844"/>
              <a:gd name="T15" fmla="*/ 31322407 h 279"/>
              <a:gd name="T16" fmla="*/ 762442919 w 2844"/>
              <a:gd name="T17" fmla="*/ 3252577 h 279"/>
              <a:gd name="T18" fmla="*/ 866527939 w 2844"/>
              <a:gd name="T19" fmla="*/ 31322407 h 279"/>
              <a:gd name="T20" fmla="*/ 959611857 w 2844"/>
              <a:gd name="T21" fmla="*/ 3252577 h 279"/>
              <a:gd name="T22" fmla="*/ 1057773631 w 2844"/>
              <a:gd name="T23" fmla="*/ 30599767 h 279"/>
              <a:gd name="T24" fmla="*/ 1146626922 w 2844"/>
              <a:gd name="T25" fmla="*/ 2529936 h 279"/>
              <a:gd name="T26" fmla="*/ 1249865633 w 2844"/>
              <a:gd name="T27" fmla="*/ 31322407 h 279"/>
              <a:gd name="T28" fmla="*/ 1337871694 w 2844"/>
              <a:gd name="T29" fmla="*/ 3252577 h 279"/>
              <a:gd name="T30" fmla="*/ 1436879777 w 2844"/>
              <a:gd name="T31" fmla="*/ 30599767 h 279"/>
              <a:gd name="T32" fmla="*/ 1535040632 w 2844"/>
              <a:gd name="T33" fmla="*/ 3252577 h 279"/>
              <a:gd name="T34" fmla="*/ 1634048715 w 2844"/>
              <a:gd name="T35" fmla="*/ 31322407 h 279"/>
              <a:gd name="T36" fmla="*/ 1727132633 w 2844"/>
              <a:gd name="T37" fmla="*/ 3252577 h 279"/>
              <a:gd name="T38" fmla="*/ 1825294407 w 2844"/>
              <a:gd name="T39" fmla="*/ 32045395 h 279"/>
              <a:gd name="T40" fmla="*/ 1919224634 w 2844"/>
              <a:gd name="T41" fmla="*/ 3252577 h 279"/>
              <a:gd name="T42" fmla="*/ 2017385488 w 2844"/>
              <a:gd name="T43" fmla="*/ 30599767 h 279"/>
              <a:gd name="T44" fmla="*/ 2110470326 w 2844"/>
              <a:gd name="T45" fmla="*/ 3252577 h 279"/>
              <a:gd name="T46" fmla="*/ 2147483647 w 2844"/>
              <a:gd name="T47" fmla="*/ 31322407 h 279"/>
              <a:gd name="T48" fmla="*/ 2147483647 w 2844"/>
              <a:gd name="T49" fmla="*/ 17227445 h 279"/>
              <a:gd name="T50" fmla="*/ 2147483647 w 2844"/>
              <a:gd name="T51" fmla="*/ 17347886 h 27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844"/>
              <a:gd name="T79" fmla="*/ 0 h 279"/>
              <a:gd name="T80" fmla="*/ 2844 w 2844"/>
              <a:gd name="T81" fmla="*/ 279 h 27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844" h="279">
                <a:moveTo>
                  <a:pt x="0" y="143"/>
                </a:moveTo>
                <a:lnTo>
                  <a:pt x="123" y="137"/>
                </a:lnTo>
                <a:cubicBezTo>
                  <a:pt x="161" y="117"/>
                  <a:pt x="190" y="0"/>
                  <a:pt x="227" y="21"/>
                </a:cubicBezTo>
                <a:cubicBezTo>
                  <a:pt x="264" y="42"/>
                  <a:pt x="306" y="259"/>
                  <a:pt x="344" y="260"/>
                </a:cubicBezTo>
                <a:cubicBezTo>
                  <a:pt x="382" y="261"/>
                  <a:pt x="417" y="28"/>
                  <a:pt x="454" y="27"/>
                </a:cubicBezTo>
                <a:cubicBezTo>
                  <a:pt x="491" y="26"/>
                  <a:pt x="527" y="254"/>
                  <a:pt x="564" y="254"/>
                </a:cubicBezTo>
                <a:cubicBezTo>
                  <a:pt x="601" y="254"/>
                  <a:pt x="635" y="26"/>
                  <a:pt x="674" y="27"/>
                </a:cubicBezTo>
                <a:cubicBezTo>
                  <a:pt x="713" y="28"/>
                  <a:pt x="759" y="260"/>
                  <a:pt x="797" y="260"/>
                </a:cubicBezTo>
                <a:cubicBezTo>
                  <a:pt x="835" y="260"/>
                  <a:pt x="863" y="27"/>
                  <a:pt x="901" y="27"/>
                </a:cubicBezTo>
                <a:cubicBezTo>
                  <a:pt x="939" y="27"/>
                  <a:pt x="985" y="260"/>
                  <a:pt x="1024" y="260"/>
                </a:cubicBezTo>
                <a:cubicBezTo>
                  <a:pt x="1063" y="260"/>
                  <a:pt x="1096" y="28"/>
                  <a:pt x="1134" y="27"/>
                </a:cubicBezTo>
                <a:cubicBezTo>
                  <a:pt x="1172" y="26"/>
                  <a:pt x="1213" y="255"/>
                  <a:pt x="1250" y="254"/>
                </a:cubicBezTo>
                <a:cubicBezTo>
                  <a:pt x="1287" y="253"/>
                  <a:pt x="1317" y="20"/>
                  <a:pt x="1355" y="21"/>
                </a:cubicBezTo>
                <a:cubicBezTo>
                  <a:pt x="1393" y="22"/>
                  <a:pt x="1439" y="259"/>
                  <a:pt x="1477" y="260"/>
                </a:cubicBezTo>
                <a:cubicBezTo>
                  <a:pt x="1515" y="261"/>
                  <a:pt x="1544" y="28"/>
                  <a:pt x="1581" y="27"/>
                </a:cubicBezTo>
                <a:cubicBezTo>
                  <a:pt x="1618" y="26"/>
                  <a:pt x="1659" y="254"/>
                  <a:pt x="1698" y="254"/>
                </a:cubicBezTo>
                <a:cubicBezTo>
                  <a:pt x="1737" y="254"/>
                  <a:pt x="1775" y="26"/>
                  <a:pt x="1814" y="27"/>
                </a:cubicBezTo>
                <a:cubicBezTo>
                  <a:pt x="1853" y="28"/>
                  <a:pt x="1893" y="260"/>
                  <a:pt x="1931" y="260"/>
                </a:cubicBezTo>
                <a:cubicBezTo>
                  <a:pt x="1969" y="260"/>
                  <a:pt x="2003" y="26"/>
                  <a:pt x="2041" y="27"/>
                </a:cubicBezTo>
                <a:cubicBezTo>
                  <a:pt x="2079" y="28"/>
                  <a:pt x="2119" y="266"/>
                  <a:pt x="2157" y="266"/>
                </a:cubicBezTo>
                <a:cubicBezTo>
                  <a:pt x="2195" y="266"/>
                  <a:pt x="2230" y="29"/>
                  <a:pt x="2268" y="27"/>
                </a:cubicBezTo>
                <a:cubicBezTo>
                  <a:pt x="2306" y="25"/>
                  <a:pt x="2346" y="254"/>
                  <a:pt x="2384" y="254"/>
                </a:cubicBezTo>
                <a:cubicBezTo>
                  <a:pt x="2422" y="254"/>
                  <a:pt x="2456" y="26"/>
                  <a:pt x="2494" y="27"/>
                </a:cubicBezTo>
                <a:cubicBezTo>
                  <a:pt x="2532" y="28"/>
                  <a:pt x="2574" y="241"/>
                  <a:pt x="2611" y="260"/>
                </a:cubicBezTo>
                <a:cubicBezTo>
                  <a:pt x="2648" y="279"/>
                  <a:pt x="2676" y="162"/>
                  <a:pt x="2715" y="143"/>
                </a:cubicBezTo>
                <a:lnTo>
                  <a:pt x="2844" y="144"/>
                </a:lnTo>
              </a:path>
            </a:pathLst>
          </a:custGeom>
          <a:noFill/>
          <a:ln w="12700" cap="flat">
            <a:solidFill>
              <a:srgbClr val="FF00FF"/>
            </a:solidFill>
            <a:prstDash val="solid"/>
            <a:round/>
            <a:headEnd type="stealth" w="med" len="lg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852" tIns="45428" rIns="90852" bIns="45428"/>
          <a:lstStyle/>
          <a:p>
            <a:endParaRPr lang="en-US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6394822" y="3556000"/>
            <a:ext cx="280895" cy="812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6"/>
              <p:cNvSpPr txBox="1">
                <a:spLocks noChangeArrowheads="1"/>
              </p:cNvSpPr>
              <p:nvPr/>
            </p:nvSpPr>
            <p:spPr bwMode="auto">
              <a:xfrm>
                <a:off x="6054810" y="4378411"/>
                <a:ext cx="2188800" cy="6539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altLang="en-US" sz="1600" dirty="0" smtClean="0">
                    <a:latin typeface="Arial" panose="020B0604020202020204" pitchFamily="34" charset="0"/>
                  </a:rPr>
                  <a:t>Need a hole in</a:t>
                </a:r>
                <a:br>
                  <a:rPr lang="en-US" altLang="en-US" sz="1600" dirty="0" smtClean="0">
                    <a:latin typeface="Arial" panose="020B0604020202020204" pitchFamily="34" charset="0"/>
                  </a:rPr>
                </a:br>
                <a:r>
                  <a:rPr lang="en-US" altLang="en-US" sz="1600" dirty="0" smtClean="0">
                    <a:latin typeface="Arial" panose="020B0604020202020204" pitchFamily="34" charset="0"/>
                  </a:rPr>
                  <a:t>the dipole yoke</a:t>
                </a:r>
                <a:br>
                  <a:rPr lang="en-US" altLang="en-US" sz="1600" dirty="0" smtClean="0">
                    <a:latin typeface="Arial" panose="020B0604020202020204" pitchFamily="34" charset="0"/>
                  </a:rPr>
                </a:br>
                <a:r>
                  <a:rPr lang="en-US" altLang="en-US" sz="1600" dirty="0" smtClean="0">
                    <a:latin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altLang="en-US" sz="1600" dirty="0" smtClean="0">
                    <a:latin typeface="Arial" panose="020B0604020202020204" pitchFamily="34" charset="0"/>
                  </a:rPr>
                  <a:t> photons</a:t>
                </a:r>
                <a:endParaRPr lang="en-US" altLang="en-US" sz="16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4810" y="4378411"/>
                <a:ext cx="2188800" cy="653962"/>
              </a:xfrm>
              <a:prstGeom prst="rect">
                <a:avLst/>
              </a:prstGeom>
              <a:blipFill>
                <a:blip r:embed="rId3"/>
                <a:stretch>
                  <a:fillRect l="-5571" t="-10185" b="-148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55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IR Element Parameters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60" y="1116108"/>
            <a:ext cx="10601626" cy="47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JLEIC Interaction Region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84775"/>
            <a:ext cx="11285837" cy="746358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Streamlined </a:t>
            </a:r>
            <a:r>
              <a:rPr lang="en-US" sz="2000" dirty="0"/>
              <a:t>updates of GEMC and GEANT4 detector region models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Continued development of an engineering design of the detector region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89" y="1631133"/>
            <a:ext cx="6938596" cy="4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86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 acceptance detector concept</a:t>
            </a:r>
          </a:p>
          <a:p>
            <a:r>
              <a:rPr lang="en-US" dirty="0" smtClean="0"/>
              <a:t>Magnetic optics of the interaction region</a:t>
            </a:r>
          </a:p>
          <a:p>
            <a:r>
              <a:rPr lang="en-US" dirty="0" smtClean="0"/>
              <a:t>Engineering design of the interaction region magnets</a:t>
            </a:r>
          </a:p>
          <a:p>
            <a:r>
              <a:rPr lang="en-US" dirty="0" smtClean="0"/>
              <a:t>Detector background</a:t>
            </a:r>
          </a:p>
          <a:p>
            <a:r>
              <a:rPr lang="en-US" dirty="0" smtClean="0"/>
              <a:t>Detector acceptance</a:t>
            </a:r>
          </a:p>
          <a:p>
            <a:r>
              <a:rPr lang="en-US" dirty="0" smtClean="0"/>
              <a:t>Tagging for heavy ions</a:t>
            </a:r>
          </a:p>
          <a:p>
            <a:pPr lvl="1"/>
            <a:r>
              <a:rPr lang="en-US" dirty="0" smtClean="0"/>
              <a:t>Coherent diffraction </a:t>
            </a:r>
          </a:p>
          <a:p>
            <a:pPr lvl="1"/>
            <a:r>
              <a:rPr lang="en-US" dirty="0" smtClean="0"/>
              <a:t>quark propagation and </a:t>
            </a:r>
            <a:r>
              <a:rPr lang="en-US" dirty="0" err="1" smtClean="0"/>
              <a:t>hadronization</a:t>
            </a:r>
            <a:endParaRPr lang="en-US" dirty="0" smtClean="0"/>
          </a:p>
          <a:p>
            <a:r>
              <a:rPr lang="en-US" dirty="0" smtClean="0"/>
              <a:t>EIC software highlights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8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Development of IR Magnet </a:t>
            </a:r>
            <a:r>
              <a:rPr lang="en-US" altLang="en-US" dirty="0" smtClean="0"/>
              <a:t>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IR magnet engineering design/analysis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Design </a:t>
            </a:r>
            <a:r>
              <a:rPr lang="en-US" sz="1800" dirty="0"/>
              <a:t>of the </a:t>
            </a:r>
            <a:r>
              <a:rPr lang="en-US" sz="1800" dirty="0">
                <a:solidFill>
                  <a:srgbClr val="0000FF"/>
                </a:solidFill>
              </a:rPr>
              <a:t>multipole correction scheme </a:t>
            </a:r>
            <a:r>
              <a:rPr lang="en-US" sz="1800" dirty="0"/>
              <a:t>in the IR region, relate LARP experience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Identify limits in </a:t>
            </a:r>
            <a:r>
              <a:rPr lang="en-US" sz="1800" dirty="0">
                <a:solidFill>
                  <a:srgbClr val="0000FF"/>
                </a:solidFill>
              </a:rPr>
              <a:t>magnet parameters </a:t>
            </a:r>
            <a:r>
              <a:rPr lang="en-US" sz="1800" dirty="0"/>
              <a:t>which directly affect the IR performance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Relate </a:t>
            </a:r>
            <a:r>
              <a:rPr lang="en-US" sz="1800" dirty="0">
                <a:solidFill>
                  <a:srgbClr val="0000FF"/>
                </a:solidFill>
              </a:rPr>
              <a:t>existing magnet data </a:t>
            </a:r>
            <a:r>
              <a:rPr lang="en-US" sz="1800" dirty="0"/>
              <a:t>to the EIC performance requirements including scaling to the IR design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Heat and </a:t>
            </a:r>
            <a:r>
              <a:rPr lang="en-US" sz="1800" dirty="0">
                <a:solidFill>
                  <a:srgbClr val="0000FF"/>
                </a:solidFill>
              </a:rPr>
              <a:t>radiation loads </a:t>
            </a:r>
            <a:r>
              <a:rPr lang="en-US" sz="1800" dirty="0"/>
              <a:t>on IR magnets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Perform </a:t>
            </a:r>
            <a:r>
              <a:rPr lang="en-US" sz="1800" dirty="0"/>
              <a:t>magnetic analysis and initial </a:t>
            </a:r>
            <a:r>
              <a:rPr lang="en-US" sz="1800" dirty="0">
                <a:solidFill>
                  <a:srgbClr val="0000FF"/>
                </a:solidFill>
              </a:rPr>
              <a:t>optimization</a:t>
            </a:r>
            <a:r>
              <a:rPr lang="en-US" sz="1800" dirty="0"/>
              <a:t>, considering LARP design, BNL EIC IR quadrupole prototype, and others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Mechanical and magnetic design of an </a:t>
            </a:r>
            <a:r>
              <a:rPr lang="en-US" sz="1800" dirty="0">
                <a:solidFill>
                  <a:srgbClr val="0000FF"/>
                </a:solidFill>
              </a:rPr>
              <a:t>optimized IR quadrupole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Incorporate optimized IR quadrupole lessons/features and </a:t>
            </a:r>
            <a:r>
              <a:rPr lang="en-US" sz="1800" dirty="0">
                <a:solidFill>
                  <a:srgbClr val="0000FF"/>
                </a:solidFill>
              </a:rPr>
              <a:t>finalize </a:t>
            </a:r>
            <a:r>
              <a:rPr lang="en-US" sz="1800" dirty="0" smtClean="0">
                <a:solidFill>
                  <a:srgbClr val="0000FF"/>
                </a:solidFill>
              </a:rPr>
              <a:t>IR layout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14" y="3923266"/>
            <a:ext cx="7461392" cy="242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9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Ion Spectrometer Dipole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By: 1.32 T x 1.5 m</a:t>
            </a:r>
          </a:p>
          <a:p>
            <a:r>
              <a:rPr lang="en-US" dirty="0" err="1" smtClean="0"/>
              <a:t>Bx</a:t>
            </a:r>
            <a:r>
              <a:rPr lang="en-US" dirty="0" smtClean="0"/>
              <a:t>: 0.22 T x 0.75 m </a:t>
            </a:r>
            <a:br>
              <a:rPr lang="en-US" dirty="0" smtClean="0"/>
            </a:br>
            <a:r>
              <a:rPr lang="en-US" dirty="0" smtClean="0"/>
              <a:t>      and </a:t>
            </a:r>
            <a:br>
              <a:rPr lang="en-US" dirty="0" smtClean="0"/>
            </a:br>
            <a:r>
              <a:rPr lang="en-US" dirty="0" smtClean="0"/>
              <a:t>    –0.19 T x 0.75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3" descr="W:\renuka\Design based on January 19th 2019 Lattice file\iBDS1_Design study_option 1_March 1st_By_d2_Bx_Bx coil fiel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253117"/>
            <a:ext cx="8486775" cy="480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01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Upstream Ion Corrector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By: –0.019 T x 0.3 m</a:t>
            </a:r>
          </a:p>
          <a:p>
            <a:r>
              <a:rPr lang="en-US" dirty="0" err="1" smtClean="0"/>
              <a:t>Bx</a:t>
            </a:r>
            <a:r>
              <a:rPr lang="en-US" dirty="0" smtClean="0"/>
              <a:t>: 4.5 T x 0.3 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2" descr="W:\renuka\Design based on January 19th 2019 Lattice file\iCUS2_Bx_4pt5 T_Design 1 coil fiel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287292"/>
            <a:ext cx="8522416" cy="482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017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Hadron Quadrupoles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828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022" y="914400"/>
            <a:ext cx="5246992" cy="3200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 rot="2281818">
            <a:off x="8456295" y="1971102"/>
            <a:ext cx="1458805" cy="889044"/>
          </a:xfrm>
          <a:prstGeom prst="ellipse">
            <a:avLst/>
          </a:prstGeom>
          <a:noFill/>
          <a:ln w="222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34096" y="2335697"/>
            <a:ext cx="881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00FF"/>
                </a:solidFill>
              </a:rPr>
              <a:t>200 GeV/c</a:t>
            </a:r>
          </a:p>
          <a:p>
            <a:r>
              <a:rPr lang="en-US" sz="1200" b="1" i="1" dirty="0">
                <a:solidFill>
                  <a:srgbClr val="0000FF"/>
                </a:solidFill>
              </a:rPr>
              <a:t> protons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3008" y="1622762"/>
            <a:ext cx="136000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10 GeV/c electrons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8527790" y="1761260"/>
            <a:ext cx="1933749" cy="17007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527790" y="1761260"/>
            <a:ext cx="2208791" cy="13645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Arc 36">
            <a:extLst>
              <a:ext uri="{FF2B5EF4-FFF2-40B4-BE49-F238E27FC236}">
                <a16:creationId xmlns:a16="http://schemas.microsoft.com/office/drawing/2014/main" id="{8D220209-D0C4-194E-BE99-4EB2FDF3F5AD}"/>
              </a:ext>
            </a:extLst>
          </p:cNvPr>
          <p:cNvSpPr>
            <a:spLocks/>
          </p:cNvSpPr>
          <p:nvPr/>
        </p:nvSpPr>
        <p:spPr bwMode="auto">
          <a:xfrm rot="4880718">
            <a:off x="10329496" y="3060988"/>
            <a:ext cx="274320" cy="274320"/>
          </a:xfrm>
          <a:custGeom>
            <a:avLst/>
            <a:gdLst>
              <a:gd name="T0" fmla="*/ 0 w 22103"/>
              <a:gd name="T1" fmla="*/ 523 h 22266"/>
              <a:gd name="T2" fmla="*/ 2139063 w 22103"/>
              <a:gd name="T3" fmla="*/ 1942361 h 22266"/>
              <a:gd name="T4" fmla="*/ 48697 w 22103"/>
              <a:gd name="T5" fmla="*/ 1884267 h 222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103" h="22266" fill="none" extrusionOk="0">
                <a:moveTo>
                  <a:pt x="-1" y="5"/>
                </a:moveTo>
                <a:cubicBezTo>
                  <a:pt x="167" y="1"/>
                  <a:pt x="335" y="0"/>
                  <a:pt x="503" y="0"/>
                </a:cubicBezTo>
                <a:cubicBezTo>
                  <a:pt x="12432" y="0"/>
                  <a:pt x="22103" y="9670"/>
                  <a:pt x="22103" y="21600"/>
                </a:cubicBezTo>
                <a:cubicBezTo>
                  <a:pt x="22103" y="21822"/>
                  <a:pt x="22099" y="22044"/>
                  <a:pt x="22092" y="22265"/>
                </a:cubicBezTo>
              </a:path>
              <a:path w="22103" h="22266" stroke="0" extrusionOk="0">
                <a:moveTo>
                  <a:pt x="-1" y="5"/>
                </a:moveTo>
                <a:cubicBezTo>
                  <a:pt x="167" y="1"/>
                  <a:pt x="335" y="0"/>
                  <a:pt x="503" y="0"/>
                </a:cubicBezTo>
                <a:cubicBezTo>
                  <a:pt x="12432" y="0"/>
                  <a:pt x="22103" y="9670"/>
                  <a:pt x="22103" y="21600"/>
                </a:cubicBezTo>
                <a:cubicBezTo>
                  <a:pt x="22103" y="21822"/>
                  <a:pt x="22099" y="22044"/>
                  <a:pt x="22092" y="22265"/>
                </a:cubicBezTo>
                <a:lnTo>
                  <a:pt x="503" y="21600"/>
                </a:lnTo>
                <a:lnTo>
                  <a:pt x="-1" y="5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8EBF1F-50FE-D54F-BFDE-13370E0A9967}"/>
                  </a:ext>
                </a:extLst>
              </p:cNvPr>
              <p:cNvSpPr txBox="1"/>
              <p:nvPr/>
            </p:nvSpPr>
            <p:spPr>
              <a:xfrm>
                <a:off x="10499566" y="3352800"/>
                <a:ext cx="54181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00" b="1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1000" i="1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mrad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8EBF1F-50FE-D54F-BFDE-13370E0A9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9566" y="3352800"/>
                <a:ext cx="541815" cy="153888"/>
              </a:xfrm>
              <a:prstGeom prst="rect">
                <a:avLst/>
              </a:prstGeom>
              <a:blipFill>
                <a:blip r:embed="rId3"/>
                <a:stretch>
                  <a:fillRect l="-8989" t="-24000" r="-14607" b="-5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95925"/>
              </p:ext>
            </p:extLst>
          </p:nvPr>
        </p:nvGraphicFramePr>
        <p:xfrm>
          <a:off x="840532" y="973896"/>
          <a:ext cx="3429000" cy="2917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412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</a:t>
                      </a:r>
                      <a:endParaRPr 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iQDS1a</a:t>
                      </a:r>
                      <a:endParaRPr 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iQDS1b</a:t>
                      </a:r>
                      <a:endParaRPr 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iQDS2</a:t>
                      </a:r>
                      <a:endParaRPr 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412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sz="1800" b="0" baseline="-25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magnetic</a:t>
                      </a:r>
                      <a:endParaRPr lang="en-US" sz="1800" b="0" baseline="-25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2.25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2.25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480">
                <a:tc>
                  <a:txBody>
                    <a:bodyPr/>
                    <a:lstStyle/>
                    <a:p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clearbore</a:t>
                      </a:r>
                      <a:endParaRPr lang="en-US" sz="1800" b="0" baseline="-25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123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412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sz="1800" b="0" baseline="-25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outer</a:t>
                      </a:r>
                      <a:endParaRPr lang="en-US" sz="1800" b="0" baseline="-25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231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444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412">
                <a:tc>
                  <a:txBody>
                    <a:bodyPr/>
                    <a:lstStyle/>
                    <a:p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goodfield</a:t>
                      </a:r>
                      <a:endParaRPr lang="en-US" sz="1800" b="0" baseline="-25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412">
                <a:tc>
                  <a:txBody>
                    <a:bodyPr/>
                    <a:lstStyle/>
                    <a:p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  <a:r>
                        <a:rPr lang="en-US" sz="1800" b="0" baseline="-25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normal</a:t>
                      </a:r>
                      <a:endParaRPr lang="en-US" sz="1800" b="0" baseline="-25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T/m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-37.2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-37.2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412">
                <a:tc>
                  <a:txBody>
                    <a:bodyPr/>
                    <a:lstStyle/>
                    <a:p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  <a:r>
                        <a:rPr lang="en-US" sz="1800" b="0" baseline="-25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skew</a:t>
                      </a:r>
                      <a:endParaRPr lang="en-US" sz="1800" b="0" baseline="-25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T/m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-1.23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412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 x 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inner</a:t>
                      </a:r>
                      <a:endParaRPr lang="en-US" sz="1800" b="0" baseline="-25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4.6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4.6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>
            <a:endCxn id="14" idx="3"/>
          </p:cNvCxnSpPr>
          <p:nvPr/>
        </p:nvCxnSpPr>
        <p:spPr bwMode="auto">
          <a:xfrm flipH="1">
            <a:off x="4269532" y="2424975"/>
            <a:ext cx="4316257" cy="778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840534" y="977350"/>
            <a:ext cx="3428999" cy="488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840534" y="3882889"/>
            <a:ext cx="3428999" cy="488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269533" y="988856"/>
            <a:ext cx="1" cy="288950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840533" y="982232"/>
            <a:ext cx="1" cy="288950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64332" y="4038601"/>
            <a:ext cx="5638800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Main design requirements and features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4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 </a:t>
            </a:r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cone acceptance of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 10 mrad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bore up to 177 mm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add ~8 mm for coil radius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Design is based on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collared cos2</a:t>
            </a:r>
            <a:r>
              <a:rPr lang="en-US" dirty="0">
                <a:solidFill>
                  <a:srgbClr val="00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q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NbTi coil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very large magnets but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 with CEBAF Hall C SHMS-Q2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 mrad crossing angle allows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transverse space for shielding: no shift/tilt, separate electron magnets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80" y="4139702"/>
            <a:ext cx="3156434" cy="221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691701" y="496059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iQDS2</a:t>
            </a:r>
          </a:p>
        </p:txBody>
      </p:sp>
      <p:pic>
        <p:nvPicPr>
          <p:cNvPr id="25" name="Picture 9" descr="C:\Users\S64GLS\Desktop\lbl_logo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507" y="177194"/>
            <a:ext cx="1833748" cy="3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999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Length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9" descr="C:\Users\S64GLS\Desktop\lbl_logo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507" y="177194"/>
            <a:ext cx="1833748" cy="3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32" y="3949700"/>
            <a:ext cx="2362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32" y="1371600"/>
            <a:ext cx="2362200" cy="226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033" y="1371601"/>
            <a:ext cx="223678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357" y="3952875"/>
            <a:ext cx="2316163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3433" y="863601"/>
            <a:ext cx="429656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Longitudinal space allocation is very tight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4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geometry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to be optimized for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winding the Rutherford cable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Spacers to control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 field and field quality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make the coil end less compact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for engineering features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leads, axial force support, cryostat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Estimate field quality and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allocate space for correctors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based on DA calculations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4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Option to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operating gradient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limited by NbTi properties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0" y="3949700"/>
            <a:ext cx="3910402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757432" y="1358901"/>
            <a:ext cx="3886201" cy="1130463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58031" y="2578427"/>
            <a:ext cx="3885601" cy="1130463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 bwMode="auto">
          <a:xfrm flipH="1">
            <a:off x="2700831" y="3708890"/>
            <a:ext cx="1" cy="24081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656333" y="1892300"/>
            <a:ext cx="1706367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679301" y="889000"/>
            <a:ext cx="4404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Example: iQDS1a (JLEIC) end field quality </a:t>
            </a:r>
            <a:r>
              <a:rPr lang="en-US" sz="1600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24844" y="2705726"/>
            <a:ext cx="122078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Integrated b</a:t>
            </a:r>
            <a:r>
              <a: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-43.3 units 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over 406.3 mm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24843" y="5188263"/>
            <a:ext cx="1093790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Integrated b</a:t>
            </a:r>
            <a:r>
              <a: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is zero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42032" y="1432869"/>
            <a:ext cx="1648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Baseline (compact) end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46924" y="4025901"/>
            <a:ext cx="1595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With additional spacer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81466" y="5092701"/>
            <a:ext cx="66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+17mm</a:t>
            </a:r>
          </a:p>
        </p:txBody>
      </p:sp>
    </p:spTree>
    <p:extLst>
      <p:ext uri="{BB962C8B-B14F-4D97-AF65-F5344CB8AC3E}">
        <p14:creationId xmlns:p14="http://schemas.microsoft.com/office/powerpoint/2010/main" val="241603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Beam Pipe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Detector beam pipe may serve a resonator excited by the beams. One must absorb the energy of excited resonances to prevent their build up.</a:t>
            </a:r>
          </a:p>
          <a:p>
            <a:r>
              <a:rPr lang="en-US" sz="2000" dirty="0" smtClean="0"/>
              <a:t>One must minimize the impact of multiple scattering</a:t>
            </a:r>
            <a:r>
              <a:rPr lang="en-US" sz="2000" dirty="0"/>
              <a:t> on particles</a:t>
            </a:r>
            <a:r>
              <a:rPr lang="en-US" sz="2000" dirty="0" smtClean="0"/>
              <a:t> existing the beam pipe. </a:t>
            </a:r>
            <a:endParaRPr lang="en-US" sz="2000" dirty="0"/>
          </a:p>
          <a:p>
            <a:r>
              <a:rPr lang="en-US" sz="2000" dirty="0" smtClean="0"/>
              <a:t>Focusing by the electron quadrupoles causes synchrotron radiation, which may cause detector background and increase vacuum pressure in the beam pipe. The synchrotron radiation must be properly masked.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561" b="7059"/>
          <a:stretch/>
        </p:blipFill>
        <p:spPr>
          <a:xfrm>
            <a:off x="1846494" y="4970262"/>
            <a:ext cx="8208658" cy="11153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2010" y="3129091"/>
            <a:ext cx="11477625" cy="1731209"/>
            <a:chOff x="327040" y="4238353"/>
            <a:chExt cx="11477625" cy="1731209"/>
          </a:xfrm>
        </p:grpSpPr>
        <p:grpSp>
          <p:nvGrpSpPr>
            <p:cNvPr id="7" name="Group 6"/>
            <p:cNvGrpSpPr/>
            <p:nvPr/>
          </p:nvGrpSpPr>
          <p:grpSpPr>
            <a:xfrm>
              <a:off x="327040" y="4238353"/>
              <a:ext cx="11477625" cy="1731209"/>
              <a:chOff x="327040" y="4582266"/>
              <a:chExt cx="11477625" cy="173120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27040" y="4582266"/>
                <a:ext cx="11477625" cy="1731209"/>
                <a:chOff x="327040" y="4582266"/>
                <a:chExt cx="11477625" cy="1731209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7040" y="4582266"/>
                  <a:ext cx="11477625" cy="1704975"/>
                </a:xfrm>
                <a:prstGeom prst="rect">
                  <a:avLst/>
                </a:prstGeom>
              </p:spPr>
            </p:pic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5599862" y="5612580"/>
                  <a:ext cx="673240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2757504" y="5972721"/>
                  <a:ext cx="6388100" cy="2700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5526872" y="5610690"/>
                  <a:ext cx="84936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200 mm</a:t>
                  </a:r>
                  <a:endParaRPr lang="en-US" sz="1400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524499" y="6005698"/>
                  <a:ext cx="123273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1924 mm</a:t>
                  </a:r>
                  <a:endParaRPr lang="en-US" sz="1400" dirty="0"/>
                </a:p>
              </p:txBody>
            </p: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838200" y="4940300"/>
                  <a:ext cx="1104900" cy="1016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 flipH="1">
                  <a:off x="10047514" y="5208590"/>
                  <a:ext cx="849312" cy="11905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166725" y="4692360"/>
                  <a:ext cx="109387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Ion beam</a:t>
                  </a:r>
                  <a:endParaRPr lang="en-US" sz="1400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0111014" y="4900813"/>
                  <a:ext cx="109387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e</a:t>
                  </a:r>
                  <a:r>
                    <a:rPr lang="en-US" sz="1400" dirty="0" smtClean="0"/>
                    <a:t> beam</a:t>
                  </a:r>
                  <a:endParaRPr lang="en-US" sz="1400" dirty="0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4889322" y="4734123"/>
                <a:ext cx="10897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64.4 mm ID</a:t>
                </a:r>
                <a:endParaRPr lang="en-US" sz="1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07391" y="5646074"/>
                <a:ext cx="10897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60 mm ID x2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535929" y="5796925"/>
                <a:ext cx="13849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22.4 mm ID x2</a:t>
                </a:r>
                <a:endParaRPr lang="en-US" sz="1400" dirty="0"/>
              </a:p>
            </p:txBody>
          </p:sp>
          <p:cxnSp>
            <p:nvCxnSpPr>
              <p:cNvPr id="14" name="Straight Arrow Connector 13"/>
              <p:cNvCxnSpPr>
                <a:stCxn id="11" idx="2"/>
              </p:cNvCxnSpPr>
              <p:nvPr/>
            </p:nvCxnSpPr>
            <p:spPr>
              <a:xfrm>
                <a:off x="5434202" y="5041900"/>
                <a:ext cx="331598" cy="2794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9154929" y="5665905"/>
                <a:ext cx="393701" cy="26668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2315834" y="5463499"/>
                <a:ext cx="224166" cy="20240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8248459" y="4296800"/>
              <a:ext cx="1656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Synchrotron mask</a:t>
              </a:r>
              <a:endParaRPr lang="en-US" sz="14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8911051" y="4583195"/>
              <a:ext cx="243878" cy="2814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95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Background </a:t>
            </a:r>
            <a:r>
              <a:rPr lang="en-US" altLang="en-US" dirty="0" smtClean="0"/>
              <a:t>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Project leads: </a:t>
            </a:r>
            <a:r>
              <a:rPr lang="en-US" sz="2000" dirty="0" err="1"/>
              <a:t>Latifa</a:t>
            </a:r>
            <a:r>
              <a:rPr lang="en-US" sz="2000" dirty="0"/>
              <a:t> </a:t>
            </a:r>
            <a:r>
              <a:rPr lang="en-US" sz="2000" dirty="0" err="1"/>
              <a:t>Elouadrhiri</a:t>
            </a:r>
            <a:r>
              <a:rPr lang="en-US" sz="2000" dirty="0"/>
              <a:t> and Charles </a:t>
            </a:r>
            <a:r>
              <a:rPr lang="en-US" sz="2000" dirty="0" smtClean="0"/>
              <a:t>Hyde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25759" y="1005636"/>
            <a:ext cx="8940483" cy="5350716"/>
            <a:chOff x="1658710" y="1005636"/>
            <a:chExt cx="8940483" cy="53507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7889" t="14180" r="12896" b="7015"/>
            <a:stretch/>
          </p:blipFill>
          <p:spPr>
            <a:xfrm>
              <a:off x="1658710" y="3796032"/>
              <a:ext cx="2676426" cy="256032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054" y="3796032"/>
              <a:ext cx="2706139" cy="2560320"/>
            </a:xfrm>
            <a:prstGeom prst="rect">
              <a:avLst/>
            </a:prstGeom>
          </p:spPr>
        </p:pic>
        <p:pic>
          <p:nvPicPr>
            <p:cNvPr id="13" name="Content Placeholder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894" y="3796032"/>
              <a:ext cx="3354402" cy="256032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softEdge rad="0"/>
            </a:effectLst>
          </p:spPr>
        </p:pic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5508" y="1005636"/>
              <a:ext cx="2543685" cy="257361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7588" y="1454264"/>
              <a:ext cx="5745843" cy="2222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50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21890"/>
            <a:ext cx="11285837" cy="538169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Performance of ZEUS at HERA was limited by background in the Central Tracking Detector (CTD)</a:t>
            </a:r>
          </a:p>
          <a:p>
            <a:pPr marL="744538" lvl="1" indent="-344488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altLang="en-US" sz="1800" dirty="0">
                <a:latin typeface="Arial" panose="020B0604020202020204" pitchFamily="34" charset="0"/>
              </a:rPr>
              <a:t>No careful background simulations prior to running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Background was generated by ion beam scattering on residual gas generated by electron beam’s synchrotron radiation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Background was monitored using a small scintillator counter C5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Simulation tools and procedures validated using HERA data (</a:t>
            </a:r>
            <a:r>
              <a:rPr lang="en-US" sz="1800" dirty="0">
                <a:cs typeface="Arial" charset="0"/>
              </a:rPr>
              <a:t>L. </a:t>
            </a:r>
            <a:r>
              <a:rPr lang="en-US" sz="1800" dirty="0" err="1">
                <a:cs typeface="Arial" charset="0"/>
              </a:rPr>
              <a:t>Elouadrhiri</a:t>
            </a:r>
            <a:r>
              <a:rPr lang="en-US" sz="1800" dirty="0">
                <a:cs typeface="Arial" charset="0"/>
              </a:rPr>
              <a:t> et al.)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974724" y="2864224"/>
            <a:ext cx="3571182" cy="3209446"/>
            <a:chOff x="5357302" y="2971428"/>
            <a:chExt cx="3571182" cy="32094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7302" y="2971428"/>
              <a:ext cx="3571182" cy="3209446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7164665" y="5030732"/>
              <a:ext cx="1528137" cy="769441"/>
            </a:xfrm>
            <a:prstGeom prst="rect">
              <a:avLst/>
            </a:prstGeom>
            <a:ln>
              <a:solidFill>
                <a:srgbClr val="2544F3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100" i="1" dirty="0">
                  <a:latin typeface="Arial" charset="0"/>
                  <a:ea typeface="Arial" charset="0"/>
                  <a:cs typeface="Arial" charset="0"/>
                </a:rPr>
                <a:t>C5 rate as a function of HERA e beam current for different p beam current</a:t>
              </a:r>
            </a:p>
          </p:txBody>
        </p:sp>
        <p:sp>
          <p:nvSpPr>
            <p:cNvPr id="8" name="Diamond 7"/>
            <p:cNvSpPr/>
            <p:nvPr/>
          </p:nvSpPr>
          <p:spPr>
            <a:xfrm>
              <a:off x="7306515" y="4236142"/>
              <a:ext cx="152397" cy="165724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34916" y="3773501"/>
              <a:ext cx="892625" cy="338554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Results of our simulations</a:t>
              </a:r>
              <a:endParaRPr lang="en-US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0" name="Straight Arrow Connector 9"/>
            <p:cNvCxnSpPr>
              <a:stCxn id="9" idx="3"/>
              <a:endCxn id="8" idx="1"/>
            </p:cNvCxnSpPr>
            <p:nvPr/>
          </p:nvCxnSpPr>
          <p:spPr>
            <a:xfrm>
              <a:off x="6827541" y="3942778"/>
              <a:ext cx="478974" cy="3762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bgm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00" y="2757020"/>
            <a:ext cx="2679593" cy="34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27584" y="4091836"/>
            <a:ext cx="2813895" cy="1893822"/>
            <a:chOff x="3887904" y="3540112"/>
            <a:chExt cx="3947379" cy="26566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b="4161"/>
            <a:stretch/>
          </p:blipFill>
          <p:spPr>
            <a:xfrm>
              <a:off x="3887904" y="3540112"/>
              <a:ext cx="3947379" cy="2656685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5726151" y="4034367"/>
              <a:ext cx="762539" cy="0"/>
            </a:xfrm>
            <a:prstGeom prst="line">
              <a:avLst/>
            </a:prstGeom>
            <a:ln w="28575">
              <a:solidFill>
                <a:srgbClr val="0B6E3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99576" y="4034367"/>
              <a:ext cx="0" cy="1212573"/>
            </a:xfrm>
            <a:prstGeom prst="line">
              <a:avLst/>
            </a:prstGeom>
            <a:ln w="28575">
              <a:solidFill>
                <a:srgbClr val="0B6E3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649946" y="4034367"/>
              <a:ext cx="0" cy="1212573"/>
            </a:xfrm>
            <a:prstGeom prst="line">
              <a:avLst/>
            </a:prstGeom>
            <a:ln w="28575">
              <a:solidFill>
                <a:srgbClr val="0B6E3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358594" y="3045683"/>
            <a:ext cx="3153478" cy="839581"/>
            <a:chOff x="5090777" y="2344898"/>
            <a:chExt cx="3812317" cy="1116461"/>
          </a:xfrm>
        </p:grpSpPr>
        <p:sp>
          <p:nvSpPr>
            <p:cNvPr id="18" name="Rectangle 17"/>
            <p:cNvSpPr/>
            <p:nvPr/>
          </p:nvSpPr>
          <p:spPr>
            <a:xfrm>
              <a:off x="6019800" y="2344898"/>
              <a:ext cx="2186040" cy="40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Be (65%),  Al (35%) </a:t>
              </a:r>
            </a:p>
          </p:txBody>
        </p:sp>
        <p:sp>
          <p:nvSpPr>
            <p:cNvPr id="19" name="Can 18"/>
            <p:cNvSpPr/>
            <p:nvPr/>
          </p:nvSpPr>
          <p:spPr>
            <a:xfrm rot="16200000">
              <a:off x="7777895" y="2529926"/>
              <a:ext cx="341007" cy="847851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Can 19"/>
            <p:cNvSpPr/>
            <p:nvPr/>
          </p:nvSpPr>
          <p:spPr>
            <a:xfrm rot="16200000">
              <a:off x="6753796" y="2308051"/>
              <a:ext cx="341007" cy="1291607"/>
            </a:xfrm>
            <a:prstGeom prst="can">
              <a:avLst/>
            </a:prstGeom>
            <a:solidFill>
              <a:srgbClr val="0B6E32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an 20"/>
            <p:cNvSpPr/>
            <p:nvPr/>
          </p:nvSpPr>
          <p:spPr>
            <a:xfrm rot="16200000">
              <a:off x="5690927" y="2501511"/>
              <a:ext cx="341007" cy="904684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60379" y="3099277"/>
              <a:ext cx="1183885" cy="362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10</a:t>
              </a:r>
              <a:r>
                <a:rPr lang="en-US" sz="1400" b="1" baseline="30000" dirty="0"/>
                <a:t>-</a:t>
              </a:r>
              <a:r>
                <a:rPr lang="en-US" sz="1400" b="1" baseline="30000" dirty="0" smtClean="0"/>
                <a:t>8 </a:t>
              </a:r>
              <a:r>
                <a:rPr lang="en-US" sz="1400" b="1" dirty="0"/>
                <a:t>mbar </a:t>
              </a:r>
              <a:endParaRPr lang="en-US" sz="1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40558" y="3098957"/>
              <a:ext cx="1262536" cy="362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10</a:t>
              </a:r>
              <a:r>
                <a:rPr lang="en-US" sz="1400" b="1" baseline="30000" dirty="0"/>
                <a:t>-10 </a:t>
              </a:r>
              <a:r>
                <a:rPr lang="en-US" sz="1400" b="1" dirty="0"/>
                <a:t>mbar </a:t>
              </a:r>
              <a:endParaRPr lang="en-US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090777" y="3099277"/>
              <a:ext cx="1262536" cy="362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10</a:t>
              </a:r>
              <a:r>
                <a:rPr lang="en-US" sz="1400" b="1" baseline="30000" dirty="0"/>
                <a:t>-10 </a:t>
              </a:r>
              <a:r>
                <a:rPr lang="en-US" sz="1400" b="1" dirty="0"/>
                <a:t>mbar </a:t>
              </a:r>
              <a:endParaRPr lang="en-US" sz="1400" dirty="0"/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>
            <a:off x="5995820" y="3885264"/>
            <a:ext cx="91536" cy="557876"/>
          </a:xfrm>
          <a:prstGeom prst="straightConnector1">
            <a:avLst/>
          </a:prstGeom>
          <a:ln w="28575">
            <a:solidFill>
              <a:srgbClr val="0B6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44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438988" y="934950"/>
            <a:ext cx="8000412" cy="5458815"/>
            <a:chOff x="6039438" y="1046760"/>
            <a:chExt cx="5718265" cy="44207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9438" y="1046760"/>
              <a:ext cx="5718265" cy="442078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447936" y="4609707"/>
              <a:ext cx="15648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Ion beam tube </a:t>
              </a:r>
              <a:endParaRPr lang="en-US" sz="1600" dirty="0"/>
            </a:p>
          </p:txBody>
        </p:sp>
        <p:cxnSp>
          <p:nvCxnSpPr>
            <p:cNvPr id="8" name="Straight Arrow Connector 7"/>
            <p:cNvCxnSpPr>
              <a:stCxn id="7" idx="0"/>
            </p:cNvCxnSpPr>
            <p:nvPr/>
          </p:nvCxnSpPr>
          <p:spPr>
            <a:xfrm flipH="1" flipV="1">
              <a:off x="7146757" y="3874416"/>
              <a:ext cx="83603" cy="735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52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Far-Forward Acceptance for Charged Fragments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828800" y="1360488"/>
            <a:ext cx="8350250" cy="4125912"/>
            <a:chOff x="159" y="907"/>
            <a:chExt cx="5738" cy="2835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59" y="1892"/>
              <a:ext cx="5735" cy="1850"/>
              <a:chOff x="159" y="1892"/>
              <a:chExt cx="5735" cy="1850"/>
            </a:xfrm>
          </p:grpSpPr>
          <p:pic>
            <p:nvPicPr>
              <p:cNvPr id="17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" y="1955"/>
                <a:ext cx="1899" cy="1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" y="1959"/>
                <a:ext cx="1899" cy="16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8" y="1892"/>
                <a:ext cx="1899" cy="1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844" y="1228"/>
              <a:ext cx="811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494" tIns="41247" rIns="82494" bIns="4124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de-DE" altLang="en-US" sz="16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Δp/p = -0.5</a:t>
              </a: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2701" y="1250"/>
              <a:ext cx="763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494" tIns="41247" rIns="82494" bIns="4124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de-DE" altLang="en-US" sz="16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Δp/p = 0.0</a:t>
              </a: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4653" y="1250"/>
              <a:ext cx="763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494" tIns="41247" rIns="82494" bIns="41247">
              <a:spAutoFit/>
            </a:bodyPr>
            <a:lstStyle>
              <a:lvl1pPr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681038" indent="-261938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 marL="10477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 marL="14668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 marL="1885950" indent="-209550" defTabSz="411163"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de-DE" altLang="en-US" sz="16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Δp/p = 0.5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408" y="907"/>
              <a:ext cx="172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7975" tIns="41907" rIns="67975" bIns="33988"/>
            <a:lstStyle>
              <a:lvl1pPr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5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(protons rich fragments)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2359" y="1431"/>
              <a:ext cx="1406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7975" tIns="41907" rIns="67975" bIns="33988"/>
            <a:lstStyle>
              <a:lvl1pPr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5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(exclusive / diffractive recoil protons)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4196" y="1431"/>
              <a:ext cx="1701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7975" tIns="41907" rIns="67975" bIns="33988"/>
            <a:lstStyle>
              <a:lvl1pPr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5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(tritons from N=Z nuclei)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45" y="1430"/>
              <a:ext cx="1406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7975" tIns="41907" rIns="67975" bIns="33988"/>
            <a:lstStyle>
              <a:lvl1pPr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5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(spectator protons from deuterium)</a:t>
              </a:r>
            </a:p>
          </p:txBody>
        </p:sp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>
              <a:off x="2155" y="975"/>
              <a:ext cx="567" cy="113"/>
            </a:xfrm>
            <a:prstGeom prst="leftArrow">
              <a:avLst>
                <a:gd name="adj1" fmla="val 50000"/>
                <a:gd name="adj2" fmla="val 125442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15" name="AutoShape 17"/>
            <p:cNvSpPr>
              <a:spLocks noChangeArrowheads="1"/>
            </p:cNvSpPr>
            <p:nvPr/>
          </p:nvSpPr>
          <p:spPr bwMode="auto">
            <a:xfrm flipH="1">
              <a:off x="3515" y="975"/>
              <a:ext cx="567" cy="113"/>
            </a:xfrm>
            <a:prstGeom prst="leftArrow">
              <a:avLst>
                <a:gd name="adj1" fmla="val 50000"/>
                <a:gd name="adj2" fmla="val 125442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4128" y="907"/>
              <a:ext cx="172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7975" tIns="41907" rIns="67975" bIns="33988"/>
            <a:lstStyle>
              <a:lvl1pPr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681038" indent="-261938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 marL="10477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 marL="14668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 marL="1885950" indent="-209550" defTabSz="411163"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23431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28003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32575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3714750" indent="-209550" defTabSz="4111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63575" algn="l"/>
                  <a:tab pos="1327150" algn="l"/>
                  <a:tab pos="1990725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5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(neutron rich fragments)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91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Physics Highlights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2B4EE-211C-C744-8907-BA289F339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</a:pPr>
            <a:r>
              <a:rPr lang="de-DE" altLang="en-US" sz="2000" dirty="0"/>
              <a:t>An EIC aims to study the sea quark </a:t>
            </a:r>
            <a:br>
              <a:rPr lang="de-DE" altLang="en-US" sz="2000" dirty="0"/>
            </a:br>
            <a:r>
              <a:rPr lang="de-DE" altLang="en-US" sz="2000" dirty="0"/>
              <a:t>and gluon-dominated matter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</a:pPr>
            <a:r>
              <a:rPr lang="de-DE" altLang="en-US" sz="1800" dirty="0"/>
              <a:t>3D structure of nucleons</a:t>
            </a:r>
            <a:endParaRPr lang="en-US" altLang="en-US" sz="1800" dirty="0"/>
          </a:p>
          <a:p>
            <a:pPr lvl="2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600" dirty="0"/>
              <a:t>How do gluons and quarks bind into </a:t>
            </a:r>
            <a:r>
              <a:rPr lang="en-US" altLang="en-US" sz="1600" dirty="0" smtClean="0"/>
              <a:t>3D </a:t>
            </a:r>
            <a:r>
              <a:rPr lang="en-US" altLang="en-US" sz="1600" dirty="0"/>
              <a:t>hadrons</a:t>
            </a:r>
            <a:r>
              <a:rPr lang="en-US" altLang="en-US" sz="1600" dirty="0" smtClean="0"/>
              <a:t>?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600" dirty="0" smtClean="0"/>
              <a:t>How does the mass of a nucleon emerges?</a:t>
            </a:r>
            <a:endParaRPr lang="de-DE" altLang="en-US" sz="1600" dirty="0"/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800" dirty="0"/>
              <a:t>Role of orbital motion and gluon </a:t>
            </a:r>
            <a:br>
              <a:rPr lang="en-US" altLang="en-US" sz="1800" dirty="0"/>
            </a:br>
            <a:r>
              <a:rPr lang="en-US" altLang="en-US" sz="1800" dirty="0"/>
              <a:t>dynamics in the proton spin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600" dirty="0"/>
              <a:t>Why do quarks contribute only ~30%?</a:t>
            </a:r>
            <a:endParaRPr lang="de-DE" altLang="en-US" sz="1600" dirty="0"/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800" dirty="0"/>
              <a:t>Gluons in nuclei (splitting/recombining)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1600" dirty="0"/>
              <a:t>Does the gluon density saturate at small x?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en-US" sz="2000" dirty="0"/>
              <a:t>Need luminosity, polarization and good </a:t>
            </a:r>
            <a:br>
              <a:rPr lang="en-US" altLang="en-US" sz="2000" dirty="0"/>
            </a:br>
            <a:r>
              <a:rPr lang="en-US" altLang="en-US" sz="2000" dirty="0"/>
              <a:t>acceptance to detect spectator &amp; fragments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>
              <a:sym typeface="Symbol" panose="05050102010706020507" pitchFamily="18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1687513" y="4660237"/>
            <a:ext cx="8816975" cy="1687512"/>
            <a:chOff x="148" y="2760"/>
            <a:chExt cx="5554" cy="1063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" y="2795"/>
              <a:ext cx="1377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8" descr="sea_quark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" y="2781"/>
              <a:ext cx="1936" cy="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1" y="2760"/>
              <a:ext cx="2034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270" y="3649"/>
              <a:ext cx="139" cy="1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064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064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064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064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064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12" name="Picture 27" descr="gluon_den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15" y="1023938"/>
            <a:ext cx="3575050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230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Far-Forward Angular &amp; Momentum </a:t>
            </a:r>
            <a:r>
              <a:rPr lang="en-US" dirty="0" smtClean="0"/>
              <a:t>Acceptance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Transmission of particles with initial angular and </a:t>
            </a:r>
            <a:r>
              <a:rPr lang="en-US" altLang="en-US" dirty="0">
                <a:sym typeface="Symbol" panose="05050102010706020507" pitchFamily="18" charset="2"/>
              </a:rPr>
              <a:t>p/p spread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en-US" sz="1600" dirty="0"/>
              <a:t>Quad apertures = B max / (fixed field gradient @ 100 GeV/c)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en-US" sz="1600" dirty="0"/>
              <a:t>Uniform particle distribution</a:t>
            </a:r>
            <a:r>
              <a:rPr lang="en-US" altLang="en-US" sz="1600" dirty="0">
                <a:sym typeface="Symbol" panose="05050102010706020507" pitchFamily="18" charset="2"/>
              </a:rPr>
              <a:t> of 0.7</a:t>
            </a:r>
            <a:r>
              <a:rPr lang="en-US" altLang="en-US" sz="1600" dirty="0"/>
              <a:t> in </a:t>
            </a:r>
            <a:r>
              <a:rPr lang="en-US" altLang="en-US" sz="1600" dirty="0">
                <a:sym typeface="Symbol" panose="05050102010706020507" pitchFamily="18" charset="2"/>
              </a:rPr>
              <a:t>p/p and 1 in horizontal angle originating at IP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en-US" sz="1600" dirty="0"/>
              <a:t>Transmitted particles are indicated in blue (the box outlines acceptance of interest)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>
          <a:xfrm>
            <a:off x="2391510" y="2182985"/>
            <a:ext cx="7295690" cy="391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99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Far-Forward Acceptance to Neutrals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Transmission of neutrals with initial x and y angular spread</a:t>
            </a:r>
            <a:endParaRPr lang="en-US" altLang="en-US" dirty="0">
              <a:sym typeface="Symbol" panose="05050102010706020507" pitchFamily="18" charset="2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sz="1600" dirty="0"/>
              <a:t>Quad apertures = B max / (fixed field gradient @ 100 GeV/c)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sz="1600" dirty="0"/>
              <a:t>Uniform neutral particle distribution</a:t>
            </a:r>
            <a:r>
              <a:rPr lang="en-US" altLang="en-US" sz="1600" dirty="0">
                <a:sym typeface="Symbol" panose="05050102010706020507" pitchFamily="18" charset="2"/>
              </a:rPr>
              <a:t> of 1 in x and y angles around proton beam at IP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sz="1600" dirty="0"/>
              <a:t>Transmitted particles are indicated in </a:t>
            </a:r>
            <a:r>
              <a:rPr lang="en-US" altLang="en-US" sz="1600" dirty="0">
                <a:solidFill>
                  <a:srgbClr val="0000FF"/>
                </a:solidFill>
              </a:rPr>
              <a:t>blue</a:t>
            </a:r>
            <a:r>
              <a:rPr lang="en-US" altLang="en-US" sz="1600" dirty="0"/>
              <a:t> (the circle outlines </a:t>
            </a:r>
            <a:r>
              <a:rPr lang="en-US" altLang="en-US" sz="1600" dirty="0">
                <a:sym typeface="Symbol" panose="05050102010706020507" pitchFamily="18" charset="2"/>
              </a:rPr>
              <a:t>0.5 cone</a:t>
            </a:r>
            <a:r>
              <a:rPr lang="en-US" altLang="en-US" sz="1600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8"/>
          <a:stretch/>
        </p:blipFill>
        <p:spPr>
          <a:xfrm>
            <a:off x="1965734" y="2352523"/>
            <a:ext cx="8260532" cy="38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72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Far-Forward Angular Acceptance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7337" indent="-285750">
              <a:spcBef>
                <a:spcPct val="0"/>
              </a:spcBef>
            </a:pPr>
            <a:r>
              <a:rPr lang="en-US" altLang="en-US" sz="1800" dirty="0"/>
              <a:t>Quad apertures = 9, 9, 7 T / (</a:t>
            </a:r>
            <a:r>
              <a:rPr lang="en-US" altLang="en-US" sz="1800" dirty="0">
                <a:sym typeface="Symbol" panose="05050102010706020507" pitchFamily="18" charset="2"/>
              </a:rPr>
              <a:t>By /x </a:t>
            </a:r>
            <a:r>
              <a:rPr lang="en-US" altLang="en-US" sz="1800" dirty="0"/>
              <a:t>@ 100 GeV/c), dipole aperture = -30/+50 </a:t>
            </a:r>
            <a:r>
              <a:rPr lang="en-US" altLang="en-US" sz="1800" dirty="0">
                <a:sym typeface="Symbol" panose="05050102010706020507" pitchFamily="18" charset="2"/>
              </a:rPr>
              <a:t>40 cm</a:t>
            </a:r>
            <a:endParaRPr lang="en-US" altLang="en-US" sz="1800" dirty="0"/>
          </a:p>
          <a:p>
            <a:pPr marL="287337" indent="-285750">
              <a:lnSpc>
                <a:spcPct val="110000"/>
              </a:lnSpc>
              <a:spcBef>
                <a:spcPct val="0"/>
              </a:spcBef>
            </a:pPr>
            <a:r>
              <a:rPr lang="en-US" altLang="en-US" sz="1800" dirty="0"/>
              <a:t>Uniform distribution of </a:t>
            </a:r>
            <a:r>
              <a:rPr lang="en-US" altLang="en-US" sz="1800" dirty="0">
                <a:sym typeface="Symbol" panose="05050102010706020507" pitchFamily="18" charset="2"/>
              </a:rPr>
              <a:t>1 in x and y angles around proton beam at IP for a set of p/p</a:t>
            </a:r>
          </a:p>
          <a:p>
            <a:pPr marL="287337" indent="-285750">
              <a:lnSpc>
                <a:spcPct val="110000"/>
              </a:lnSpc>
              <a:spcBef>
                <a:spcPct val="0"/>
              </a:spcBef>
            </a:pPr>
            <a:r>
              <a:rPr lang="en-US" altLang="en-US" sz="1800" dirty="0"/>
              <a:t>The circle indicates neutrals’ cone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5"/>
          <a:stretch/>
        </p:blipFill>
        <p:spPr>
          <a:xfrm>
            <a:off x="1685162" y="2008509"/>
            <a:ext cx="8821677" cy="243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5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Momentum &amp; Angular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4950" indent="-233363">
              <a:lnSpc>
                <a:spcPct val="100000"/>
              </a:lnSpc>
              <a:spcBef>
                <a:spcPts val="25"/>
              </a:spcBef>
            </a:pPr>
            <a:r>
              <a:rPr lang="en-US" altLang="en-US" sz="1800" dirty="0"/>
              <a:t>Protons with </a:t>
            </a:r>
            <a:r>
              <a:rPr lang="en-US" altLang="en-US" sz="1800" dirty="0">
                <a:sym typeface="Symbol" panose="05050102010706020507" pitchFamily="18" charset="2"/>
              </a:rPr>
              <a:t>p/p spread are launched at different angles to nominal </a:t>
            </a:r>
            <a:r>
              <a:rPr lang="en-US" altLang="en-US" sz="1800" dirty="0"/>
              <a:t>trajectory</a:t>
            </a:r>
          </a:p>
          <a:p>
            <a:pPr marL="234950" indent="-233363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/>
              <a:t>Resulting deflection is observed at the second focal point</a:t>
            </a:r>
            <a:endParaRPr lang="en-US" altLang="en-US" sz="1800" dirty="0">
              <a:sym typeface="Symbol" panose="05050102010706020507" pitchFamily="18" charset="2"/>
            </a:endParaRPr>
          </a:p>
          <a:p>
            <a:pPr marL="234950" indent="-233363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/>
              <a:t>Particles with large deflections can be detected closer to the dipole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78" y="1961465"/>
            <a:ext cx="7998645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Momentum &amp; Angular </a:t>
            </a:r>
            <a:r>
              <a:rPr lang="en-US" dirty="0" smtClean="0"/>
              <a:t>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4950" indent="-233363">
              <a:spcBef>
                <a:spcPts val="25"/>
              </a:spcBef>
            </a:pPr>
            <a:r>
              <a:rPr lang="en-US" altLang="en-US" sz="1800" dirty="0"/>
              <a:t>Protons with different </a:t>
            </a:r>
            <a:r>
              <a:rPr lang="en-US" altLang="en-US" sz="1800" dirty="0">
                <a:sym typeface="Symbol" panose="05050102010706020507" pitchFamily="18" charset="2"/>
              </a:rPr>
              <a:t>p/p launched with </a:t>
            </a:r>
            <a:r>
              <a:rPr lang="en-US" altLang="en-US" sz="1800" baseline="-25000" dirty="0">
                <a:sym typeface="Symbol" panose="05050102010706020507" pitchFamily="18" charset="2"/>
              </a:rPr>
              <a:t>x</a:t>
            </a:r>
            <a:r>
              <a:rPr lang="en-US" altLang="en-US" sz="1800" dirty="0">
                <a:sym typeface="Symbol" panose="05050102010706020507" pitchFamily="18" charset="2"/>
              </a:rPr>
              <a:t> spread around nominal </a:t>
            </a:r>
            <a:r>
              <a:rPr lang="en-US" altLang="en-US" sz="1800" dirty="0"/>
              <a:t>trajectory</a:t>
            </a:r>
          </a:p>
          <a:p>
            <a:pPr marL="234950" indent="-233363">
              <a:lnSpc>
                <a:spcPct val="120000"/>
              </a:lnSpc>
              <a:spcBef>
                <a:spcPct val="0"/>
              </a:spcBef>
            </a:pPr>
            <a:r>
              <a:rPr lang="en-US" altLang="en-US" sz="1800" dirty="0"/>
              <a:t>Resulting deflection is observed 12 m downstream of the dipole</a:t>
            </a:r>
            <a:endParaRPr lang="en-US" altLang="en-US" sz="1800" dirty="0">
              <a:sym typeface="Symbol" panose="05050102010706020507" pitchFamily="18" charset="2"/>
            </a:endParaRPr>
          </a:p>
          <a:p>
            <a:pPr marL="234950" indent="-233363">
              <a:lnSpc>
                <a:spcPct val="120000"/>
              </a:lnSpc>
              <a:spcBef>
                <a:spcPct val="0"/>
              </a:spcBef>
            </a:pPr>
            <a:r>
              <a:rPr lang="en-US" altLang="en-US" sz="1800" dirty="0"/>
              <a:t>Particles with large deflections can be detected closer to the dipole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53" y="2050532"/>
            <a:ext cx="7913294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8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 for Protons from Diffractive Processes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Simulated acceptance </a:t>
                </a:r>
                <a:r>
                  <a:rPr lang="en-US" dirty="0"/>
                  <a:t>for protons generated at the interaction point having energies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⋅100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and </a:t>
                </a:r>
                <a:r>
                  <a:rPr lang="en-US" dirty="0"/>
                  <a:t>having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 up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116" y="1739153"/>
            <a:ext cx="5591387" cy="44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7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DVCS Recoil </a:t>
            </a:r>
            <a:r>
              <a:rPr lang="en-US" dirty="0" smtClean="0"/>
              <a:t>Proton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600" b="1" dirty="0"/>
              <a:t>Kinematics:</a:t>
            </a:r>
            <a:r>
              <a:rPr lang="en-US" altLang="en-US" sz="1600" dirty="0"/>
              <a:t> 5 GeV e</a:t>
            </a:r>
            <a:r>
              <a:rPr lang="en-US" altLang="en-US" sz="1600" baseline="30000" dirty="0"/>
              <a:t>-</a:t>
            </a:r>
            <a:r>
              <a:rPr lang="en-US" altLang="en-US" sz="1600" dirty="0"/>
              <a:t> on 100 GeV p at a crossing angle of 50 mrad.</a:t>
            </a:r>
          </a:p>
          <a:p>
            <a:pPr lvl="1"/>
            <a:r>
              <a:rPr lang="en-US" altLang="en-US" sz="1400" dirty="0"/>
              <a:t>Cuts: </a:t>
            </a:r>
            <a:r>
              <a:rPr lang="en-US" altLang="en-US" sz="1400" i="1" dirty="0"/>
              <a:t>Q</a:t>
            </a:r>
            <a:r>
              <a:rPr lang="en-US" altLang="en-US" sz="1400" i="1" baseline="30000" dirty="0"/>
              <a:t>2</a:t>
            </a:r>
            <a:r>
              <a:rPr lang="en-US" altLang="en-US" sz="1400" dirty="0"/>
              <a:t> &gt; 1 GeV</a:t>
            </a:r>
            <a:r>
              <a:rPr lang="en-US" altLang="en-US" sz="1400" baseline="30000" dirty="0"/>
              <a:t>2</a:t>
            </a:r>
            <a:r>
              <a:rPr lang="en-US" altLang="en-US" sz="1400" dirty="0"/>
              <a:t>, x &lt; 0.1, </a:t>
            </a:r>
            <a:r>
              <a:rPr lang="en-US" altLang="en-US" sz="1400" i="1" dirty="0" err="1"/>
              <a:t>E’</a:t>
            </a:r>
            <a:r>
              <a:rPr lang="en-US" altLang="en-US" sz="1400" i="1" baseline="-25000" dirty="0" err="1"/>
              <a:t>e</a:t>
            </a:r>
            <a:r>
              <a:rPr lang="en-US" altLang="en-US" sz="1400" dirty="0"/>
              <a:t> &gt; 1 GeV, recoil proton 10σ outside of beam</a:t>
            </a:r>
          </a:p>
          <a:p>
            <a:r>
              <a:rPr lang="en-US" altLang="en-US" sz="1600" b="1" dirty="0"/>
              <a:t>DVCS generator:</a:t>
            </a:r>
            <a:r>
              <a:rPr lang="en-US" altLang="en-US" sz="1600" dirty="0"/>
              <a:t> MILOU (from HERA, courtesy of BNL)</a:t>
            </a:r>
          </a:p>
          <a:p>
            <a:r>
              <a:rPr lang="en-US" altLang="en-US" sz="1600" b="1" dirty="0"/>
              <a:t>GEANT4 simulation:</a:t>
            </a:r>
            <a:r>
              <a:rPr lang="en-US" altLang="en-US" sz="1600" dirty="0"/>
              <a:t> tracking through all magnets done using the JLab GEMC package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6" descr="D:\Google Drive\tmp\ThetaP_p_ac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3" y="2573058"/>
            <a:ext cx="4405313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912143" y="5240058"/>
            <a:ext cx="2819400" cy="0"/>
          </a:xfrm>
          <a:prstGeom prst="line">
            <a:avLst/>
          </a:prstGeom>
          <a:ln w="762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988343" y="4825720"/>
            <a:ext cx="1676400" cy="307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0695" tIns="45350" rIns="90695" bIns="4535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e</a:t>
            </a:r>
            <a:r>
              <a:rPr lang="en-US" sz="1400" baseline="30000" dirty="0"/>
              <a:t>-</a:t>
            </a:r>
            <a:r>
              <a:rPr lang="en-US" sz="1400" dirty="0"/>
              <a:t> beam at 0 </a:t>
            </a:r>
            <a:r>
              <a:rPr lang="en-US" sz="1400" dirty="0" err="1"/>
              <a:t>mrad</a:t>
            </a:r>
            <a:endParaRPr lang="en-US" sz="1400" dirty="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597943" y="2496858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97" tIns="72497" rIns="82197" bIns="41100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25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rgbClr val="000000"/>
                </a:solidFill>
              </a:rPr>
              <a:t>low-</a:t>
            </a:r>
            <a:r>
              <a:rPr lang="en-US" altLang="en-US" sz="1600" i="1">
                <a:solidFill>
                  <a:srgbClr val="000000"/>
                </a:solidFill>
              </a:rPr>
              <a:t>t</a:t>
            </a:r>
            <a:r>
              <a:rPr lang="en-US" altLang="en-US" sz="1600">
                <a:solidFill>
                  <a:srgbClr val="000000"/>
                </a:solidFill>
              </a:rPr>
              <a:t> acceptance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8343" y="2954058"/>
            <a:ext cx="1828800" cy="307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0695" tIns="45350" rIns="90695" bIns="4535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p beam at 50 </a:t>
            </a:r>
            <a:r>
              <a:rPr lang="en-US" sz="1400" dirty="0" err="1"/>
              <a:t>mrad</a:t>
            </a:r>
            <a:endParaRPr lang="en-US" sz="1400" dirty="0"/>
          </a:p>
        </p:txBody>
      </p:sp>
      <p:cxnSp>
        <p:nvCxnSpPr>
          <p:cNvPr id="10" name="Straight Arrow Connector 16"/>
          <p:cNvCxnSpPr>
            <a:cxnSpLocks noChangeShapeType="1"/>
          </p:cNvCxnSpPr>
          <p:nvPr/>
        </p:nvCxnSpPr>
        <p:spPr bwMode="auto">
          <a:xfrm flipV="1">
            <a:off x="3588543" y="3574770"/>
            <a:ext cx="990600" cy="4460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4"/>
          <p:cNvSpPr txBox="1">
            <a:spLocks noChangeArrowheads="1"/>
          </p:cNvSpPr>
          <p:nvPr/>
        </p:nvSpPr>
        <p:spPr bwMode="auto">
          <a:xfrm rot="16200000">
            <a:off x="604043" y="4287558"/>
            <a:ext cx="16764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2197" tIns="72497" rIns="82197" bIns="41100"/>
          <a:lstStyle>
            <a:lvl1pPr marL="300038" indent="-3000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indent="0" fontAlgn="auto">
              <a:lnSpc>
                <a:spcPct val="90000"/>
              </a:lnSpc>
              <a:spcBef>
                <a:spcPts val="726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cs typeface="Arial"/>
              </a:rPr>
              <a:t>Proton angle at IP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912143" y="3868458"/>
            <a:ext cx="3200400" cy="1084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2197" tIns="72497" rIns="82197" bIns="41100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24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25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rPr>
              <a:t>10σ beam size cut:</a:t>
            </a:r>
          </a:p>
          <a:p>
            <a:pPr lvl="1">
              <a:lnSpc>
                <a:spcPct val="90000"/>
              </a:lnSpc>
              <a:spcBef>
                <a:spcPts val="725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rPr>
              <a:t>p &lt; </a:t>
            </a:r>
            <a:r>
              <a:rPr lang="en-US" altLang="en-US" sz="14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Arial Unicode MS" pitchFamily="34" charset="-128"/>
              </a:rPr>
              <a:t>99.5%</a:t>
            </a: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rPr>
              <a:t> of beam for </a:t>
            </a:r>
            <a:r>
              <a:rPr lang="en-US" altLang="en-US" sz="1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Arial Unicode MS" pitchFamily="34" charset="-128"/>
              </a:rPr>
              <a:t>all angles</a:t>
            </a:r>
          </a:p>
          <a:p>
            <a:pPr lvl="1">
              <a:lnSpc>
                <a:spcPct val="90000"/>
              </a:lnSpc>
              <a:spcBef>
                <a:spcPts val="725"/>
              </a:spcBef>
              <a:buFontTx/>
              <a:buNone/>
            </a:pPr>
            <a:r>
              <a:rPr lang="el-GR" altLang="en-US" sz="14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rPr>
              <a:t>θ</a:t>
            </a: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rPr>
              <a:t> &gt; </a:t>
            </a:r>
            <a:r>
              <a:rPr lang="en-US" altLang="en-US" sz="14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Arial Unicode MS" pitchFamily="34" charset="-128"/>
              </a:rPr>
              <a:t>2 mrad</a:t>
            </a:r>
            <a:r>
              <a:rPr lang="en-US" altLang="en-US" sz="1400">
                <a:solidFill>
                  <a:srgbClr val="990000"/>
                </a:solidFill>
                <a:latin typeface="Calibri" panose="020F0502020204030204" pitchFamily="34" charset="0"/>
                <a:ea typeface="Arial Unicode MS" pitchFamily="34" charset="-128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rPr>
              <a:t>for </a:t>
            </a:r>
            <a:r>
              <a:rPr lang="en-US" altLang="en-US" sz="1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Arial Unicode MS" pitchFamily="34" charset="-128"/>
              </a:rPr>
              <a:t>all momenta</a:t>
            </a:r>
            <a:endParaRPr lang="en-US" altLang="en-US" sz="1400">
              <a:solidFill>
                <a:srgbClr val="0000FF"/>
              </a:solidFill>
              <a:latin typeface="Calibri" panose="020F0502020204030204" pitchFamily="34" charset="0"/>
              <a:ea typeface="Arial Unicode MS" pitchFamily="34" charset="-128"/>
            </a:endParaRPr>
          </a:p>
        </p:txBody>
      </p:sp>
      <p:pic>
        <p:nvPicPr>
          <p:cNvPr id="13" name="Picture 22" descr="Q2t_ac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9" y="2596870"/>
            <a:ext cx="4252912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918451" y="2496858"/>
            <a:ext cx="2133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97" tIns="72497" rIns="82197" bIns="41100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25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rgbClr val="000000"/>
                </a:solidFill>
              </a:rPr>
              <a:t>high-</a:t>
            </a:r>
            <a:r>
              <a:rPr lang="en-US" altLang="en-US" sz="1600" i="1">
                <a:solidFill>
                  <a:srgbClr val="000000"/>
                </a:solidFill>
              </a:rPr>
              <a:t>t</a:t>
            </a:r>
            <a:r>
              <a:rPr lang="en-US" altLang="en-US" sz="1600">
                <a:solidFill>
                  <a:srgbClr val="000000"/>
                </a:solidFill>
              </a:rPr>
              <a:t> acceptance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232651" y="2954058"/>
            <a:ext cx="2743200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2197" tIns="72497" rIns="82197" bIns="41100"/>
          <a:lstStyle>
            <a:lvl1pPr marL="300038" indent="-3000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indent="0" algn="ctr" fontAlgn="auto">
              <a:lnSpc>
                <a:spcPct val="90000"/>
              </a:lnSpc>
              <a:spcBef>
                <a:spcPts val="726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Times New Roman"/>
              </a:rPr>
              <a:t>High-</a:t>
            </a:r>
            <a:r>
              <a:rPr lang="en-US" sz="1400" i="1" dirty="0">
                <a:latin typeface="+mn-lt"/>
                <a:cs typeface="Times New Roman"/>
              </a:rPr>
              <a:t>t </a:t>
            </a:r>
            <a:r>
              <a:rPr lang="en-US" sz="1400" dirty="0">
                <a:latin typeface="+mn-lt"/>
                <a:cs typeface="Times New Roman"/>
              </a:rPr>
              <a:t>acceptance limited by magnet </a:t>
            </a:r>
            <a:r>
              <a:rPr lang="en-US" sz="1400" dirty="0" smtClean="0">
                <a:latin typeface="+mn-lt"/>
                <a:cs typeface="Times New Roman"/>
              </a:rPr>
              <a:t>apertures</a:t>
            </a:r>
            <a:endParaRPr lang="en-US" sz="1400" dirty="0">
              <a:latin typeface="+mn-lt"/>
              <a:cs typeface="Times New Roman"/>
            </a:endParaRPr>
          </a:p>
        </p:txBody>
      </p:sp>
      <p:cxnSp>
        <p:nvCxnSpPr>
          <p:cNvPr id="16" name="Straight Connector 25"/>
          <p:cNvCxnSpPr>
            <a:cxnSpLocks noChangeShapeType="1"/>
          </p:cNvCxnSpPr>
          <p:nvPr/>
        </p:nvCxnSpPr>
        <p:spPr bwMode="auto">
          <a:xfrm>
            <a:off x="9975851" y="2801658"/>
            <a:ext cx="0" cy="259080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8604251" y="395577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97" tIns="72497" rIns="82197" bIns="41100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725"/>
              </a:spcBef>
              <a:buFont typeface="Arial" panose="020B0604020202020204" pitchFamily="34" charset="0"/>
              <a:buNone/>
            </a:pPr>
            <a:r>
              <a:rPr lang="en-US" altLang="en-US" sz="14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-t </a:t>
            </a: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= 1.9 GeV</a:t>
            </a:r>
            <a:r>
              <a:rPr lang="en-US" altLang="en-US" sz="1400" baseline="300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±14 mrad</a:t>
            </a:r>
          </a:p>
        </p:txBody>
      </p:sp>
    </p:spTree>
    <p:extLst>
      <p:ext uri="{BB962C8B-B14F-4D97-AF65-F5344CB8AC3E}">
        <p14:creationId xmlns:p14="http://schemas.microsoft.com/office/powerpoint/2010/main" val="351878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EIC Measurements with Heavy 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42B4EE-211C-C744-8907-BA289F339D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kern="0" dirty="0">
                    <a:solidFill>
                      <a:srgbClr val="3333FF"/>
                    </a:solidFill>
                    <a:ea typeface="ＭＳ Ｐゴシック" charset="0"/>
                    <a:cs typeface="Arial" charset="0"/>
                  </a:rPr>
                  <a:t>Coherence and gluon saturation</a:t>
                </a:r>
                <a:endParaRPr lang="en-US" sz="2000" b="1" dirty="0"/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cs typeface="Arial" charset="0"/>
                  </a:rPr>
                  <a:t>At low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cs typeface="Arial" charset="0"/>
                      </a:rPr>
                      <m:t>𝑥</m:t>
                    </m:r>
                  </m:oMath>
                </a14:m>
                <a:r>
                  <a:rPr lang="en-US" sz="1800" dirty="0"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Arial" charset="0"/>
                          </a:rPr>
                          <m:t>𝑄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cs typeface="Arial" charset="0"/>
                  </a:rPr>
                  <a:t>, the probe interacts </a:t>
                </a:r>
                <a:r>
                  <a:rPr lang="en-US" sz="1800" dirty="0" smtClean="0">
                    <a:cs typeface="Arial" charset="0"/>
                  </a:rPr>
                  <a:t>coherently </a:t>
                </a:r>
                <a:r>
                  <a:rPr lang="en-US" sz="1800" dirty="0">
                    <a:cs typeface="Arial" charset="0"/>
                  </a:rPr>
                  <a:t>with </a:t>
                </a:r>
                <a:r>
                  <a:rPr lang="en-US" sz="1800" dirty="0" smtClean="0">
                    <a:cs typeface="Arial" charset="0"/>
                  </a:rPr>
                  <a:t/>
                </a:r>
                <a:br>
                  <a:rPr lang="en-US" sz="1800" dirty="0" smtClean="0">
                    <a:cs typeface="Arial" charset="0"/>
                  </a:rPr>
                </a:br>
                <a:r>
                  <a:rPr lang="en-US" sz="1800" dirty="0" smtClean="0">
                    <a:cs typeface="Arial" charset="0"/>
                  </a:rPr>
                  <a:t>all </a:t>
                </a:r>
                <a:r>
                  <a:rPr lang="en-US" sz="1800" dirty="0">
                    <a:cs typeface="Arial" charset="0"/>
                  </a:rPr>
                  <a:t>gluons in its path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cs typeface="Arial" charset="0"/>
                  </a:rPr>
                  <a:t>The gluon density can be increased by </a:t>
                </a:r>
                <a:r>
                  <a:rPr lang="en-US" sz="1800" dirty="0" smtClean="0">
                    <a:cs typeface="Arial" charset="0"/>
                  </a:rPr>
                  <a:t>going </a:t>
                </a:r>
                <a:r>
                  <a:rPr lang="en-US" sz="1800" dirty="0">
                    <a:cs typeface="Arial" charset="0"/>
                  </a:rPr>
                  <a:t>to </a:t>
                </a:r>
                <a:r>
                  <a:rPr lang="en-US" sz="1800" dirty="0" smtClean="0">
                    <a:cs typeface="Arial" charset="0"/>
                  </a:rPr>
                  <a:t/>
                </a:r>
                <a:br>
                  <a:rPr lang="en-US" sz="1800" dirty="0" smtClean="0">
                    <a:cs typeface="Arial" charset="0"/>
                  </a:rPr>
                </a:br>
                <a:r>
                  <a:rPr lang="en-US" sz="1800" dirty="0" smtClean="0">
                    <a:cs typeface="Arial" charset="0"/>
                  </a:rPr>
                  <a:t>lower </a:t>
                </a:r>
                <a:r>
                  <a:rPr lang="en-US" sz="1800" dirty="0">
                    <a:cs typeface="Arial" charset="0"/>
                  </a:rPr>
                  <a:t>x (higher cm energy), or </a:t>
                </a:r>
                <a:r>
                  <a:rPr lang="en-US" sz="1800" dirty="0" smtClean="0">
                    <a:cs typeface="Arial" charset="0"/>
                  </a:rPr>
                  <a:t>increasing </a:t>
                </a:r>
                <a:r>
                  <a:rPr lang="en-US" sz="1800" dirty="0">
                    <a:cs typeface="Arial" charset="0"/>
                  </a:rPr>
                  <a:t>the nuclear </a:t>
                </a:r>
                <a:r>
                  <a:rPr lang="en-US" sz="1800" dirty="0" smtClean="0">
                    <a:cs typeface="Arial" charset="0"/>
                  </a:rPr>
                  <a:t/>
                </a:r>
                <a:br>
                  <a:rPr lang="en-US" sz="1800" dirty="0" smtClean="0">
                    <a:cs typeface="Arial" charset="0"/>
                  </a:rPr>
                </a:br>
                <a:r>
                  <a:rPr lang="en-US" sz="1800" dirty="0" smtClean="0">
                    <a:cs typeface="Arial" charset="0"/>
                  </a:rPr>
                  <a:t>thickness</a:t>
                </a:r>
                <a:endParaRPr lang="en-US" sz="1800" dirty="0"/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>
                    <a:cs typeface="Arial" charset="0"/>
                  </a:rPr>
                  <a:t>Heavy nuclei + selection of large path </a:t>
                </a:r>
                <a:r>
                  <a:rPr lang="en-US" sz="1600" dirty="0" smtClean="0">
                    <a:cs typeface="Arial" charset="0"/>
                  </a:rPr>
                  <a:t>lengths </a:t>
                </a:r>
                <a:r>
                  <a:rPr lang="en-US" sz="1600" dirty="0">
                    <a:cs typeface="Arial" charset="0"/>
                  </a:rPr>
                  <a:t>through </a:t>
                </a:r>
                <a:r>
                  <a:rPr lang="en-US" sz="1600" dirty="0" smtClean="0">
                    <a:cs typeface="Arial" charset="0"/>
                  </a:rPr>
                  <a:t/>
                </a:r>
                <a:br>
                  <a:rPr lang="en-US" sz="1600" dirty="0" smtClean="0">
                    <a:cs typeface="Arial" charset="0"/>
                  </a:rPr>
                </a:br>
                <a:r>
                  <a:rPr lang="en-US" sz="1600" dirty="0" smtClean="0">
                    <a:cs typeface="Arial" charset="0"/>
                  </a:rPr>
                  <a:t>geometry </a:t>
                </a:r>
                <a:r>
                  <a:rPr lang="en-US" sz="1600" dirty="0">
                    <a:cs typeface="Arial" charset="0"/>
                  </a:rPr>
                  <a:t>tagging</a:t>
                </a:r>
                <a:endParaRPr lang="en-US" altLang="en-US" sz="1600" dirty="0"/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>
                    <a:cs typeface="Arial" charset="0"/>
                  </a:rPr>
                  <a:t>Extra boost from non-spherical nuclei?</a:t>
                </a:r>
                <a:endParaRPr lang="en-US" sz="160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en-US" altLang="en-US" sz="1800" dirty="0">
                  <a:solidFill>
                    <a:srgbClr val="0000FF"/>
                  </a:solidFill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2000" b="1" dirty="0">
                    <a:solidFill>
                      <a:srgbClr val="0000FF"/>
                    </a:solidFill>
                  </a:rPr>
                  <a:t>Quark propagation and </a:t>
                </a:r>
                <a:r>
                  <a:rPr lang="en-US" altLang="en-US" sz="2000" b="1" dirty="0" err="1">
                    <a:solidFill>
                      <a:srgbClr val="0000FF"/>
                    </a:solidFill>
                  </a:rPr>
                  <a:t>hadronization</a:t>
                </a:r>
                <a:r>
                  <a:rPr lang="en-US" altLang="en-US" sz="2000" b="1" dirty="0">
                    <a:solidFill>
                      <a:srgbClr val="0000FF"/>
                    </a:solidFill>
                  </a:rPr>
                  <a:t>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cs typeface="Arial" charset="0"/>
                  </a:rPr>
                  <a:t>Knowing the path length will greatly </a:t>
                </a:r>
                <a:r>
                  <a:rPr lang="en-US" sz="1800" dirty="0" smtClean="0">
                    <a:cs typeface="Arial" charset="0"/>
                  </a:rPr>
                  <a:t>improve </a:t>
                </a:r>
                <a:r>
                  <a:rPr lang="en-US" sz="1800" dirty="0">
                    <a:cs typeface="Arial" charset="0"/>
                  </a:rPr>
                  <a:t>our </a:t>
                </a:r>
                <a:r>
                  <a:rPr lang="en-US" sz="1800" dirty="0" smtClean="0">
                    <a:cs typeface="Arial" charset="0"/>
                  </a:rPr>
                  <a:t/>
                </a:r>
                <a:br>
                  <a:rPr lang="en-US" sz="1800" dirty="0" smtClean="0">
                    <a:cs typeface="Arial" charset="0"/>
                  </a:rPr>
                </a:br>
                <a:r>
                  <a:rPr lang="en-US" sz="1800" dirty="0" smtClean="0">
                    <a:cs typeface="Arial" charset="0"/>
                  </a:rPr>
                  <a:t>understanding </a:t>
                </a:r>
                <a:r>
                  <a:rPr lang="en-US" sz="1800" dirty="0">
                    <a:cs typeface="Arial" charset="0"/>
                  </a:rPr>
                  <a:t>of what </a:t>
                </a:r>
                <a:r>
                  <a:rPr lang="en-US" sz="1800" dirty="0" smtClean="0">
                    <a:cs typeface="Arial" charset="0"/>
                  </a:rPr>
                  <a:t>happens </a:t>
                </a:r>
                <a:r>
                  <a:rPr lang="en-US" sz="1800" dirty="0">
                    <a:cs typeface="Arial" charset="0"/>
                  </a:rPr>
                  <a:t>when a quark propagates </a:t>
                </a:r>
                <a:br>
                  <a:rPr lang="en-US" sz="1800" dirty="0">
                    <a:cs typeface="Arial" charset="0"/>
                  </a:rPr>
                </a:br>
                <a:r>
                  <a:rPr lang="en-US" sz="1800" dirty="0">
                    <a:cs typeface="Arial" charset="0"/>
                  </a:rPr>
                  <a:t>through nuclear matter.</a:t>
                </a:r>
                <a:endParaRPr lang="en-US" sz="1800" dirty="0"/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>
                    <a:cs typeface="Arial" charset="0"/>
                  </a:rPr>
                  <a:t>Energy loss,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Arial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Arial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cs typeface="Arial" charset="0"/>
                  </a:rPr>
                  <a:t> broadening, </a:t>
                </a:r>
                <a:r>
                  <a:rPr lang="en-US" sz="1600" i="1" dirty="0">
                    <a:cs typeface="Arial" charset="0"/>
                  </a:rPr>
                  <a:t>etc.</a:t>
                </a:r>
                <a:endParaRPr lang="en-US" altLang="en-US" sz="1600" i="1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altLang="en-US" sz="2000" dirty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42B4EE-211C-C744-8907-BA289F339D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6" t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52" y="903525"/>
            <a:ext cx="2609850" cy="25241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02" y="1732200"/>
            <a:ext cx="1638300" cy="1381125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7879052" y="4028011"/>
            <a:ext cx="2908800" cy="1961485"/>
            <a:chOff x="5320800" y="4231072"/>
            <a:chExt cx="2908800" cy="1961485"/>
          </a:xfrm>
        </p:grpSpPr>
        <p:sp>
          <p:nvSpPr>
            <p:cNvPr id="55" name="Oval 3"/>
            <p:cNvSpPr>
              <a:spLocks noChangeArrowheads="1"/>
            </p:cNvSpPr>
            <p:nvPr/>
          </p:nvSpPr>
          <p:spPr bwMode="auto">
            <a:xfrm>
              <a:off x="6317280" y="4547905"/>
              <a:ext cx="486720" cy="48677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56" name="Oval 4"/>
            <p:cNvSpPr>
              <a:spLocks noChangeArrowheads="1"/>
            </p:cNvSpPr>
            <p:nvPr/>
          </p:nvSpPr>
          <p:spPr bwMode="auto">
            <a:xfrm>
              <a:off x="6468480" y="4775449"/>
              <a:ext cx="491040" cy="48677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57" name="Oval 5"/>
            <p:cNvSpPr>
              <a:spLocks noChangeArrowheads="1"/>
            </p:cNvSpPr>
            <p:nvPr/>
          </p:nvSpPr>
          <p:spPr bwMode="auto">
            <a:xfrm>
              <a:off x="6098400" y="4776889"/>
              <a:ext cx="488160" cy="48677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58" name="Oval 6"/>
            <p:cNvSpPr>
              <a:spLocks noChangeArrowheads="1"/>
            </p:cNvSpPr>
            <p:nvPr/>
          </p:nvSpPr>
          <p:spPr bwMode="auto">
            <a:xfrm>
              <a:off x="7015680" y="5164289"/>
              <a:ext cx="489600" cy="48677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59" name="Oval 7"/>
            <p:cNvSpPr>
              <a:spLocks noChangeArrowheads="1"/>
            </p:cNvSpPr>
            <p:nvPr/>
          </p:nvSpPr>
          <p:spPr bwMode="auto">
            <a:xfrm>
              <a:off x="6668640" y="5589134"/>
              <a:ext cx="489600" cy="48677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60" name="Oval 8"/>
            <p:cNvSpPr>
              <a:spLocks noChangeArrowheads="1"/>
            </p:cNvSpPr>
            <p:nvPr/>
          </p:nvSpPr>
          <p:spPr bwMode="auto">
            <a:xfrm>
              <a:off x="6886080" y="4563746"/>
              <a:ext cx="488160" cy="48677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61" name="Oval 9"/>
            <p:cNvSpPr>
              <a:spLocks noChangeArrowheads="1"/>
            </p:cNvSpPr>
            <p:nvPr/>
          </p:nvSpPr>
          <p:spPr bwMode="auto">
            <a:xfrm>
              <a:off x="6596640" y="4464376"/>
              <a:ext cx="492480" cy="48533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62" name="Oval 10"/>
            <p:cNvSpPr>
              <a:spLocks noChangeArrowheads="1"/>
            </p:cNvSpPr>
            <p:nvPr/>
          </p:nvSpPr>
          <p:spPr bwMode="auto">
            <a:xfrm>
              <a:off x="7129440" y="4848896"/>
              <a:ext cx="489600" cy="48533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63" name="Oval 11"/>
            <p:cNvSpPr>
              <a:spLocks noChangeArrowheads="1"/>
            </p:cNvSpPr>
            <p:nvPr/>
          </p:nvSpPr>
          <p:spPr bwMode="auto">
            <a:xfrm>
              <a:off x="6340320" y="5085081"/>
              <a:ext cx="492480" cy="48677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64" name="Oval 12"/>
            <p:cNvSpPr>
              <a:spLocks noChangeArrowheads="1"/>
            </p:cNvSpPr>
            <p:nvPr/>
          </p:nvSpPr>
          <p:spPr bwMode="auto">
            <a:xfrm>
              <a:off x="6009120" y="5162849"/>
              <a:ext cx="489600" cy="48533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65" name="Oval 13"/>
            <p:cNvSpPr>
              <a:spLocks noChangeArrowheads="1"/>
            </p:cNvSpPr>
            <p:nvPr/>
          </p:nvSpPr>
          <p:spPr bwMode="auto">
            <a:xfrm>
              <a:off x="6284160" y="5504165"/>
              <a:ext cx="489600" cy="48533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66" name="Oval 14"/>
            <p:cNvSpPr>
              <a:spLocks noChangeArrowheads="1"/>
            </p:cNvSpPr>
            <p:nvPr/>
          </p:nvSpPr>
          <p:spPr bwMode="auto">
            <a:xfrm>
              <a:off x="6668640" y="5348629"/>
              <a:ext cx="489600" cy="48533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67" name="Oval 15"/>
            <p:cNvSpPr>
              <a:spLocks noChangeArrowheads="1"/>
            </p:cNvSpPr>
            <p:nvPr/>
          </p:nvSpPr>
          <p:spPr bwMode="auto">
            <a:xfrm>
              <a:off x="6726240" y="4991471"/>
              <a:ext cx="492480" cy="48677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68" name="Oval 16"/>
            <p:cNvSpPr>
              <a:spLocks noChangeArrowheads="1"/>
            </p:cNvSpPr>
            <p:nvPr/>
          </p:nvSpPr>
          <p:spPr bwMode="auto">
            <a:xfrm>
              <a:off x="6984000" y="5427837"/>
              <a:ext cx="492480" cy="485331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AE00"/>
                </a:gs>
              </a:gsLst>
              <a:path path="shape">
                <a:fillToRect l="70000" t="50000" r="30000" b="50000"/>
              </a:path>
            </a:gra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69" name="Line 17"/>
            <p:cNvSpPr>
              <a:spLocks noChangeShapeType="1"/>
            </p:cNvSpPr>
            <p:nvPr/>
          </p:nvSpPr>
          <p:spPr bwMode="auto">
            <a:xfrm>
              <a:off x="6541920" y="5269422"/>
              <a:ext cx="1549440" cy="4321"/>
            </a:xfrm>
            <a:prstGeom prst="line">
              <a:avLst/>
            </a:prstGeom>
            <a:noFill/>
            <a:ln w="36720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36" tIns="41469" rIns="82936" bIns="41469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70" name="Text Box 18"/>
            <p:cNvSpPr txBox="1">
              <a:spLocks noChangeArrowheads="1"/>
            </p:cNvSpPr>
            <p:nvPr/>
          </p:nvSpPr>
          <p:spPr bwMode="auto">
            <a:xfrm>
              <a:off x="7777440" y="4713522"/>
              <a:ext cx="452160" cy="398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1" tIns="51101" rIns="81631" bIns="40816"/>
            <a:lstStyle/>
            <a:p>
              <a:pPr defTabSz="407484" eaLnBrk="1">
                <a:lnSpc>
                  <a:spcPct val="95000"/>
                </a:lnSpc>
                <a:buClr>
                  <a:srgbClr val="000000"/>
                </a:buClr>
                <a:buSzPct val="100000"/>
              </a:pPr>
              <a:r>
                <a:rPr lang="de-DE" sz="1600">
                  <a:solidFill>
                    <a:srgbClr val="000000"/>
                  </a:solidFill>
                  <a:latin typeface="Times New Roman" charset="0"/>
                  <a:cs typeface="Arial Unicode MS" charset="0"/>
                </a:rPr>
                <a:t>p</a:t>
              </a:r>
              <a:r>
                <a:rPr lang="de-DE" sz="1600" baseline="-33000">
                  <a:solidFill>
                    <a:srgbClr val="000000"/>
                  </a:solidFill>
                  <a:latin typeface="Times New Roman" charset="0"/>
                  <a:cs typeface="Arial Unicode MS" charset="0"/>
                </a:rPr>
                <a:t>T</a:t>
              </a:r>
            </a:p>
          </p:txBody>
        </p:sp>
        <p:sp>
          <p:nvSpPr>
            <p:cNvPr id="71" name="Line 19"/>
            <p:cNvSpPr>
              <a:spLocks noChangeShapeType="1"/>
            </p:cNvSpPr>
            <p:nvPr/>
          </p:nvSpPr>
          <p:spPr bwMode="auto">
            <a:xfrm flipV="1">
              <a:off x="8071200" y="4568068"/>
              <a:ext cx="1440" cy="67831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36" tIns="41469" rIns="82936" bIns="41469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72" name="Freeform 21"/>
            <p:cNvSpPr>
              <a:spLocks noChangeArrowheads="1"/>
            </p:cNvSpPr>
            <p:nvPr/>
          </p:nvSpPr>
          <p:spPr bwMode="auto">
            <a:xfrm>
              <a:off x="6688802" y="4920905"/>
              <a:ext cx="462240" cy="286590"/>
            </a:xfrm>
            <a:custGeom>
              <a:avLst/>
              <a:gdLst>
                <a:gd name="T0" fmla="*/ 0 w 1422"/>
                <a:gd name="T1" fmla="*/ 883 h 884"/>
                <a:gd name="T2" fmla="*/ 409 w 1422"/>
                <a:gd name="T3" fmla="*/ 636 h 884"/>
                <a:gd name="T4" fmla="*/ 358 w 1422"/>
                <a:gd name="T5" fmla="*/ 796 h 884"/>
                <a:gd name="T6" fmla="*/ 188 w 1422"/>
                <a:gd name="T7" fmla="*/ 777 h 884"/>
                <a:gd name="T8" fmla="*/ 418 w 1422"/>
                <a:gd name="T9" fmla="*/ 505 h 884"/>
                <a:gd name="T10" fmla="*/ 786 w 1422"/>
                <a:gd name="T11" fmla="*/ 415 h 884"/>
                <a:gd name="T12" fmla="*/ 711 w 1422"/>
                <a:gd name="T13" fmla="*/ 552 h 884"/>
                <a:gd name="T14" fmla="*/ 565 w 1422"/>
                <a:gd name="T15" fmla="*/ 501 h 884"/>
                <a:gd name="T16" fmla="*/ 798 w 1422"/>
                <a:gd name="T17" fmla="*/ 278 h 884"/>
                <a:gd name="T18" fmla="*/ 1168 w 1422"/>
                <a:gd name="T19" fmla="*/ 173 h 884"/>
                <a:gd name="T20" fmla="*/ 1070 w 1422"/>
                <a:gd name="T21" fmla="*/ 334 h 884"/>
                <a:gd name="T22" fmla="*/ 934 w 1422"/>
                <a:gd name="T23" fmla="*/ 295 h 884"/>
                <a:gd name="T24" fmla="*/ 1259 w 1422"/>
                <a:gd name="T25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2" h="884">
                  <a:moveTo>
                    <a:pt x="0" y="883"/>
                  </a:moveTo>
                  <a:cubicBezTo>
                    <a:pt x="124" y="663"/>
                    <a:pt x="330" y="601"/>
                    <a:pt x="409" y="636"/>
                  </a:cubicBezTo>
                  <a:cubicBezTo>
                    <a:pt x="488" y="671"/>
                    <a:pt x="358" y="796"/>
                    <a:pt x="358" y="796"/>
                  </a:cubicBezTo>
                  <a:cubicBezTo>
                    <a:pt x="358" y="796"/>
                    <a:pt x="207" y="854"/>
                    <a:pt x="188" y="777"/>
                  </a:cubicBezTo>
                  <a:cubicBezTo>
                    <a:pt x="169" y="700"/>
                    <a:pt x="418" y="505"/>
                    <a:pt x="418" y="505"/>
                  </a:cubicBezTo>
                  <a:cubicBezTo>
                    <a:pt x="418" y="505"/>
                    <a:pt x="785" y="334"/>
                    <a:pt x="786" y="415"/>
                  </a:cubicBezTo>
                  <a:cubicBezTo>
                    <a:pt x="787" y="496"/>
                    <a:pt x="822" y="484"/>
                    <a:pt x="711" y="552"/>
                  </a:cubicBezTo>
                  <a:cubicBezTo>
                    <a:pt x="600" y="620"/>
                    <a:pt x="565" y="501"/>
                    <a:pt x="565" y="501"/>
                  </a:cubicBezTo>
                  <a:cubicBezTo>
                    <a:pt x="565" y="501"/>
                    <a:pt x="654" y="333"/>
                    <a:pt x="798" y="278"/>
                  </a:cubicBezTo>
                  <a:cubicBezTo>
                    <a:pt x="942" y="223"/>
                    <a:pt x="915" y="198"/>
                    <a:pt x="1168" y="173"/>
                  </a:cubicBezTo>
                  <a:cubicBezTo>
                    <a:pt x="1421" y="148"/>
                    <a:pt x="1070" y="334"/>
                    <a:pt x="1070" y="334"/>
                  </a:cubicBezTo>
                  <a:cubicBezTo>
                    <a:pt x="1070" y="334"/>
                    <a:pt x="966" y="391"/>
                    <a:pt x="934" y="295"/>
                  </a:cubicBezTo>
                  <a:cubicBezTo>
                    <a:pt x="902" y="199"/>
                    <a:pt x="1255" y="24"/>
                    <a:pt x="1259" y="0"/>
                  </a:cubicBezTo>
                </a:path>
              </a:pathLst>
            </a:custGeom>
            <a:noFill/>
            <a:ln w="36000" cap="flat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73" name="Freeform 22"/>
            <p:cNvSpPr>
              <a:spLocks noChangeArrowheads="1"/>
            </p:cNvSpPr>
            <p:nvPr/>
          </p:nvSpPr>
          <p:spPr bwMode="auto">
            <a:xfrm>
              <a:off x="7057442" y="5172932"/>
              <a:ext cx="525600" cy="233304"/>
            </a:xfrm>
            <a:custGeom>
              <a:avLst/>
              <a:gdLst>
                <a:gd name="T0" fmla="*/ 0 w 1616"/>
                <a:gd name="T1" fmla="*/ 0 h 719"/>
                <a:gd name="T2" fmla="*/ 478 w 1616"/>
                <a:gd name="T3" fmla="*/ 191 h 719"/>
                <a:gd name="T4" fmla="*/ 375 w 1616"/>
                <a:gd name="T5" fmla="*/ 29 h 719"/>
                <a:gd name="T6" fmla="*/ 220 w 1616"/>
                <a:gd name="T7" fmla="*/ 79 h 719"/>
                <a:gd name="T8" fmla="*/ 489 w 1616"/>
                <a:gd name="T9" fmla="*/ 327 h 719"/>
                <a:gd name="T10" fmla="*/ 899 w 1616"/>
                <a:gd name="T11" fmla="*/ 361 h 719"/>
                <a:gd name="T12" fmla="*/ 809 w 1616"/>
                <a:gd name="T13" fmla="*/ 227 h 719"/>
                <a:gd name="T14" fmla="*/ 659 w 1616"/>
                <a:gd name="T15" fmla="*/ 304 h 719"/>
                <a:gd name="T16" fmla="*/ 930 w 1616"/>
                <a:gd name="T17" fmla="*/ 502 h 719"/>
                <a:gd name="T18" fmla="*/ 1352 w 1616"/>
                <a:gd name="T19" fmla="*/ 550 h 719"/>
                <a:gd name="T20" fmla="*/ 1230 w 1616"/>
                <a:gd name="T21" fmla="*/ 396 h 719"/>
                <a:gd name="T22" fmla="*/ 1089 w 1616"/>
                <a:gd name="T23" fmla="*/ 461 h 719"/>
                <a:gd name="T24" fmla="*/ 1487 w 1616"/>
                <a:gd name="T25" fmla="*/ 718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16" h="719">
                  <a:moveTo>
                    <a:pt x="0" y="0"/>
                  </a:moveTo>
                  <a:cubicBezTo>
                    <a:pt x="172" y="214"/>
                    <a:pt x="398" y="241"/>
                    <a:pt x="478" y="191"/>
                  </a:cubicBezTo>
                  <a:cubicBezTo>
                    <a:pt x="558" y="141"/>
                    <a:pt x="375" y="29"/>
                    <a:pt x="375" y="29"/>
                  </a:cubicBezTo>
                  <a:cubicBezTo>
                    <a:pt x="375" y="29"/>
                    <a:pt x="224" y="0"/>
                    <a:pt x="220" y="79"/>
                  </a:cubicBezTo>
                  <a:cubicBezTo>
                    <a:pt x="216" y="158"/>
                    <a:pt x="489" y="327"/>
                    <a:pt x="489" y="327"/>
                  </a:cubicBezTo>
                  <a:cubicBezTo>
                    <a:pt x="489" y="327"/>
                    <a:pt x="928" y="445"/>
                    <a:pt x="899" y="361"/>
                  </a:cubicBezTo>
                  <a:cubicBezTo>
                    <a:pt x="870" y="277"/>
                    <a:pt x="939" y="279"/>
                    <a:pt x="809" y="227"/>
                  </a:cubicBezTo>
                  <a:cubicBezTo>
                    <a:pt x="679" y="175"/>
                    <a:pt x="659" y="304"/>
                    <a:pt x="659" y="304"/>
                  </a:cubicBezTo>
                  <a:cubicBezTo>
                    <a:pt x="659" y="304"/>
                    <a:pt x="784" y="468"/>
                    <a:pt x="930" y="502"/>
                  </a:cubicBezTo>
                  <a:cubicBezTo>
                    <a:pt x="1076" y="536"/>
                    <a:pt x="1089" y="567"/>
                    <a:pt x="1352" y="550"/>
                  </a:cubicBezTo>
                  <a:cubicBezTo>
                    <a:pt x="1615" y="533"/>
                    <a:pt x="1230" y="396"/>
                    <a:pt x="1230" y="396"/>
                  </a:cubicBezTo>
                  <a:cubicBezTo>
                    <a:pt x="1230" y="396"/>
                    <a:pt x="1089" y="355"/>
                    <a:pt x="1089" y="461"/>
                  </a:cubicBezTo>
                  <a:cubicBezTo>
                    <a:pt x="1089" y="567"/>
                    <a:pt x="1478" y="697"/>
                    <a:pt x="1487" y="718"/>
                  </a:cubicBezTo>
                </a:path>
              </a:pathLst>
            </a:custGeom>
            <a:noFill/>
            <a:ln w="36000" cap="flat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74" name="Freeform 23"/>
            <p:cNvSpPr>
              <a:spLocks noChangeArrowheads="1"/>
            </p:cNvSpPr>
            <p:nvPr/>
          </p:nvSpPr>
          <p:spPr bwMode="auto">
            <a:xfrm>
              <a:off x="6317282" y="4766809"/>
              <a:ext cx="1375200" cy="508373"/>
            </a:xfrm>
            <a:custGeom>
              <a:avLst/>
              <a:gdLst>
                <a:gd name="T0" fmla="*/ 0 w 4216"/>
                <a:gd name="T1" fmla="*/ 1561 h 1562"/>
                <a:gd name="T2" fmla="*/ 676 w 4216"/>
                <a:gd name="T3" fmla="*/ 1561 h 1562"/>
                <a:gd name="T4" fmla="*/ 1171 w 4216"/>
                <a:gd name="T5" fmla="*/ 1331 h 1562"/>
                <a:gd name="T6" fmla="*/ 1648 w 4216"/>
                <a:gd name="T7" fmla="*/ 1380 h 1562"/>
                <a:gd name="T8" fmla="*/ 2226 w 4216"/>
                <a:gd name="T9" fmla="*/ 1280 h 1562"/>
                <a:gd name="T10" fmla="*/ 4215 w 4216"/>
                <a:gd name="T11" fmla="*/ 0 h 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6" h="1562">
                  <a:moveTo>
                    <a:pt x="0" y="1561"/>
                  </a:moveTo>
                  <a:lnTo>
                    <a:pt x="676" y="1561"/>
                  </a:lnTo>
                  <a:lnTo>
                    <a:pt x="1171" y="1331"/>
                  </a:lnTo>
                  <a:lnTo>
                    <a:pt x="1648" y="1380"/>
                  </a:lnTo>
                  <a:lnTo>
                    <a:pt x="2226" y="1280"/>
                  </a:lnTo>
                  <a:lnTo>
                    <a:pt x="4215" y="0"/>
                  </a:lnTo>
                </a:path>
              </a:pathLst>
            </a:custGeom>
            <a:noFill/>
            <a:ln w="3672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grpSp>
          <p:nvGrpSpPr>
            <p:cNvPr id="75" name="Group 24"/>
            <p:cNvGrpSpPr>
              <a:grpSpLocks/>
            </p:cNvGrpSpPr>
            <p:nvPr/>
          </p:nvGrpSpPr>
          <p:grpSpPr bwMode="auto">
            <a:xfrm>
              <a:off x="6408002" y="5272302"/>
              <a:ext cx="283680" cy="593342"/>
              <a:chOff x="1569" y="1386"/>
              <a:chExt cx="197" cy="412"/>
            </a:xfrm>
          </p:grpSpPr>
          <p:sp>
            <p:nvSpPr>
              <p:cNvPr id="89" name="Freeform 25"/>
              <p:cNvSpPr>
                <a:spLocks noChangeArrowheads="1"/>
              </p:cNvSpPr>
              <p:nvPr/>
            </p:nvSpPr>
            <p:spPr bwMode="auto">
              <a:xfrm>
                <a:off x="1630" y="1386"/>
                <a:ext cx="76" cy="283"/>
              </a:xfrm>
              <a:custGeom>
                <a:avLst/>
                <a:gdLst>
                  <a:gd name="T0" fmla="*/ 111 w 340"/>
                  <a:gd name="T1" fmla="*/ 0 h 1254"/>
                  <a:gd name="T2" fmla="*/ 151 w 340"/>
                  <a:gd name="T3" fmla="*/ 383 h 1254"/>
                  <a:gd name="T4" fmla="*/ 248 w 340"/>
                  <a:gd name="T5" fmla="*/ 257 h 1254"/>
                  <a:gd name="T6" fmla="*/ 139 w 340"/>
                  <a:gd name="T7" fmla="*/ 175 h 1254"/>
                  <a:gd name="T8" fmla="*/ 35 w 340"/>
                  <a:gd name="T9" fmla="*/ 436 h 1254"/>
                  <a:gd name="T10" fmla="*/ 182 w 340"/>
                  <a:gd name="T11" fmla="*/ 720 h 1254"/>
                  <a:gd name="T12" fmla="*/ 260 w 340"/>
                  <a:gd name="T13" fmla="*/ 614 h 1254"/>
                  <a:gd name="T14" fmla="*/ 129 w 340"/>
                  <a:gd name="T15" fmla="*/ 542 h 1254"/>
                  <a:gd name="T16" fmla="*/ 73 w 340"/>
                  <a:gd name="T17" fmla="*/ 787 h 1254"/>
                  <a:gd name="T18" fmla="*/ 211 w 340"/>
                  <a:gd name="T19" fmla="*/ 1085 h 1254"/>
                  <a:gd name="T20" fmla="*/ 295 w 340"/>
                  <a:gd name="T21" fmla="*/ 949 h 1254"/>
                  <a:gd name="T22" fmla="*/ 176 w 340"/>
                  <a:gd name="T23" fmla="*/ 879 h 1254"/>
                  <a:gd name="T24" fmla="*/ 122 w 340"/>
                  <a:gd name="T25" fmla="*/ 1231 h 1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0" h="1254">
                    <a:moveTo>
                      <a:pt x="111" y="0"/>
                    </a:moveTo>
                    <a:cubicBezTo>
                      <a:pt x="0" y="185"/>
                      <a:pt x="72" y="346"/>
                      <a:pt x="151" y="383"/>
                    </a:cubicBezTo>
                    <a:cubicBezTo>
                      <a:pt x="230" y="420"/>
                      <a:pt x="248" y="257"/>
                      <a:pt x="248" y="257"/>
                    </a:cubicBezTo>
                    <a:cubicBezTo>
                      <a:pt x="248" y="257"/>
                      <a:pt x="207" y="149"/>
                      <a:pt x="139" y="175"/>
                    </a:cubicBezTo>
                    <a:cubicBezTo>
                      <a:pt x="71" y="201"/>
                      <a:pt x="35" y="436"/>
                      <a:pt x="35" y="436"/>
                    </a:cubicBezTo>
                    <a:cubicBezTo>
                      <a:pt x="35" y="436"/>
                      <a:pt x="122" y="769"/>
                      <a:pt x="182" y="720"/>
                    </a:cubicBezTo>
                    <a:cubicBezTo>
                      <a:pt x="242" y="671"/>
                      <a:pt x="271" y="716"/>
                      <a:pt x="260" y="614"/>
                    </a:cubicBezTo>
                    <a:cubicBezTo>
                      <a:pt x="249" y="512"/>
                      <a:pt x="129" y="542"/>
                      <a:pt x="129" y="542"/>
                    </a:cubicBezTo>
                    <a:cubicBezTo>
                      <a:pt x="129" y="542"/>
                      <a:pt x="40" y="679"/>
                      <a:pt x="73" y="787"/>
                    </a:cubicBezTo>
                    <a:cubicBezTo>
                      <a:pt x="106" y="895"/>
                      <a:pt x="83" y="917"/>
                      <a:pt x="211" y="1085"/>
                    </a:cubicBezTo>
                    <a:cubicBezTo>
                      <a:pt x="339" y="1253"/>
                      <a:pt x="295" y="949"/>
                      <a:pt x="295" y="949"/>
                    </a:cubicBezTo>
                    <a:cubicBezTo>
                      <a:pt x="295" y="949"/>
                      <a:pt x="270" y="840"/>
                      <a:pt x="176" y="879"/>
                    </a:cubicBezTo>
                    <a:cubicBezTo>
                      <a:pt x="82" y="918"/>
                      <a:pt x="137" y="1218"/>
                      <a:pt x="122" y="1231"/>
                    </a:cubicBezTo>
                  </a:path>
                </a:pathLst>
              </a:custGeom>
              <a:noFill/>
              <a:ln w="18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07484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rgbClr val="000000"/>
                  </a:solidFill>
                  <a:latin typeface="Arial" charset="0"/>
                  <a:cs typeface="Arial Unicode MS" charset="0"/>
                </a:endParaRPr>
              </a:p>
            </p:txBody>
          </p:sp>
          <p:sp>
            <p:nvSpPr>
              <p:cNvPr id="90" name="AutoShape 26"/>
              <p:cNvSpPr>
                <a:spLocks noChangeArrowheads="1"/>
              </p:cNvSpPr>
              <p:nvPr/>
            </p:nvSpPr>
            <p:spPr bwMode="auto">
              <a:xfrm rot="2700000">
                <a:off x="1605" y="1624"/>
                <a:ext cx="128" cy="150"/>
              </a:xfrm>
              <a:prstGeom prst="star4">
                <a:avLst>
                  <a:gd name="adj" fmla="val 13653"/>
                </a:avLst>
              </a:prstGeom>
              <a:solidFill>
                <a:srgbClr val="FF0000"/>
              </a:solidFill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07484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rgbClr val="000000"/>
                  </a:solidFill>
                  <a:latin typeface="Arial" charset="0"/>
                  <a:cs typeface="Arial Unicode MS" charset="0"/>
                </a:endParaRPr>
              </a:p>
            </p:txBody>
          </p:sp>
        </p:grpSp>
        <p:grpSp>
          <p:nvGrpSpPr>
            <p:cNvPr id="76" name="Group 27"/>
            <p:cNvGrpSpPr>
              <a:grpSpLocks/>
            </p:cNvGrpSpPr>
            <p:nvPr/>
          </p:nvGrpSpPr>
          <p:grpSpPr bwMode="auto">
            <a:xfrm>
              <a:off x="6740642" y="5217576"/>
              <a:ext cx="283680" cy="578941"/>
              <a:chOff x="1800" y="1348"/>
              <a:chExt cx="197" cy="402"/>
            </a:xfrm>
          </p:grpSpPr>
          <p:sp>
            <p:nvSpPr>
              <p:cNvPr id="87" name="Freeform 28"/>
              <p:cNvSpPr>
                <a:spLocks noChangeArrowheads="1"/>
              </p:cNvSpPr>
              <p:nvPr/>
            </p:nvSpPr>
            <p:spPr bwMode="auto">
              <a:xfrm>
                <a:off x="1856" y="1348"/>
                <a:ext cx="77" cy="283"/>
              </a:xfrm>
              <a:custGeom>
                <a:avLst/>
                <a:gdLst>
                  <a:gd name="T0" fmla="*/ 113 w 346"/>
                  <a:gd name="T1" fmla="*/ 0 h 1254"/>
                  <a:gd name="T2" fmla="*/ 153 w 346"/>
                  <a:gd name="T3" fmla="*/ 383 h 1254"/>
                  <a:gd name="T4" fmla="*/ 253 w 346"/>
                  <a:gd name="T5" fmla="*/ 256 h 1254"/>
                  <a:gd name="T6" fmla="*/ 140 w 346"/>
                  <a:gd name="T7" fmla="*/ 172 h 1254"/>
                  <a:gd name="T8" fmla="*/ 37 w 346"/>
                  <a:gd name="T9" fmla="*/ 436 h 1254"/>
                  <a:gd name="T10" fmla="*/ 184 w 346"/>
                  <a:gd name="T11" fmla="*/ 718 h 1254"/>
                  <a:gd name="T12" fmla="*/ 264 w 346"/>
                  <a:gd name="T13" fmla="*/ 612 h 1254"/>
                  <a:gd name="T14" fmla="*/ 130 w 346"/>
                  <a:gd name="T15" fmla="*/ 542 h 1254"/>
                  <a:gd name="T16" fmla="*/ 74 w 346"/>
                  <a:gd name="T17" fmla="*/ 787 h 1254"/>
                  <a:gd name="T18" fmla="*/ 214 w 346"/>
                  <a:gd name="T19" fmla="*/ 1084 h 1254"/>
                  <a:gd name="T20" fmla="*/ 295 w 346"/>
                  <a:gd name="T21" fmla="*/ 946 h 1254"/>
                  <a:gd name="T22" fmla="*/ 179 w 346"/>
                  <a:gd name="T23" fmla="*/ 875 h 1254"/>
                  <a:gd name="T24" fmla="*/ 123 w 346"/>
                  <a:gd name="T25" fmla="*/ 1230 h 1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6" h="1254">
                    <a:moveTo>
                      <a:pt x="113" y="0"/>
                    </a:moveTo>
                    <a:cubicBezTo>
                      <a:pt x="0" y="186"/>
                      <a:pt x="75" y="348"/>
                      <a:pt x="153" y="383"/>
                    </a:cubicBezTo>
                    <a:cubicBezTo>
                      <a:pt x="231" y="418"/>
                      <a:pt x="253" y="256"/>
                      <a:pt x="253" y="256"/>
                    </a:cubicBezTo>
                    <a:cubicBezTo>
                      <a:pt x="253" y="256"/>
                      <a:pt x="212" y="149"/>
                      <a:pt x="140" y="172"/>
                    </a:cubicBezTo>
                    <a:cubicBezTo>
                      <a:pt x="68" y="195"/>
                      <a:pt x="37" y="436"/>
                      <a:pt x="37" y="436"/>
                    </a:cubicBezTo>
                    <a:cubicBezTo>
                      <a:pt x="37" y="436"/>
                      <a:pt x="123" y="765"/>
                      <a:pt x="184" y="718"/>
                    </a:cubicBezTo>
                    <a:cubicBezTo>
                      <a:pt x="245" y="671"/>
                      <a:pt x="273" y="716"/>
                      <a:pt x="264" y="612"/>
                    </a:cubicBezTo>
                    <a:cubicBezTo>
                      <a:pt x="255" y="508"/>
                      <a:pt x="130" y="542"/>
                      <a:pt x="130" y="542"/>
                    </a:cubicBezTo>
                    <a:cubicBezTo>
                      <a:pt x="130" y="542"/>
                      <a:pt x="41" y="678"/>
                      <a:pt x="74" y="787"/>
                    </a:cubicBezTo>
                    <a:cubicBezTo>
                      <a:pt x="107" y="896"/>
                      <a:pt x="83" y="915"/>
                      <a:pt x="214" y="1084"/>
                    </a:cubicBezTo>
                    <a:cubicBezTo>
                      <a:pt x="345" y="1253"/>
                      <a:pt x="295" y="946"/>
                      <a:pt x="295" y="946"/>
                    </a:cubicBezTo>
                    <a:cubicBezTo>
                      <a:pt x="295" y="946"/>
                      <a:pt x="271" y="842"/>
                      <a:pt x="179" y="875"/>
                    </a:cubicBezTo>
                    <a:cubicBezTo>
                      <a:pt x="87" y="908"/>
                      <a:pt x="141" y="1217"/>
                      <a:pt x="123" y="1230"/>
                    </a:cubicBezTo>
                  </a:path>
                </a:pathLst>
              </a:custGeom>
              <a:noFill/>
              <a:ln w="18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07484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rgbClr val="000000"/>
                  </a:solidFill>
                  <a:latin typeface="Arial" charset="0"/>
                  <a:cs typeface="Arial Unicode MS" charset="0"/>
                </a:endParaRPr>
              </a:p>
            </p:txBody>
          </p:sp>
          <p:sp>
            <p:nvSpPr>
              <p:cNvPr id="88" name="AutoShape 29"/>
              <p:cNvSpPr>
                <a:spLocks noChangeArrowheads="1"/>
              </p:cNvSpPr>
              <p:nvPr/>
            </p:nvSpPr>
            <p:spPr bwMode="auto">
              <a:xfrm rot="2700000">
                <a:off x="1836" y="1577"/>
                <a:ext cx="128" cy="150"/>
              </a:xfrm>
              <a:prstGeom prst="star4">
                <a:avLst>
                  <a:gd name="adj" fmla="val 13653"/>
                </a:avLst>
              </a:prstGeom>
              <a:solidFill>
                <a:srgbClr val="FF0000"/>
              </a:solidFill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07484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rgbClr val="000000"/>
                  </a:solidFill>
                  <a:latin typeface="Arial" charset="0"/>
                  <a:cs typeface="Arial Unicode MS" charset="0"/>
                </a:endParaRPr>
              </a:p>
            </p:txBody>
          </p:sp>
        </p:grpSp>
        <p:sp>
          <p:nvSpPr>
            <p:cNvPr id="77" name="Text Box 30"/>
            <p:cNvSpPr txBox="1">
              <a:spLocks noChangeArrowheads="1"/>
            </p:cNvSpPr>
            <p:nvPr/>
          </p:nvSpPr>
          <p:spPr bwMode="auto">
            <a:xfrm>
              <a:off x="6432482" y="4910824"/>
              <a:ext cx="266400" cy="36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8860" rIns="90000" bIns="45000"/>
            <a:lstStyle/>
            <a:p>
              <a:pPr defTabSz="407484" eaLnBrk="1">
                <a:lnSpc>
                  <a:spcPct val="95000"/>
                </a:lnSpc>
                <a:buClr>
                  <a:srgbClr val="000000"/>
                </a:buClr>
                <a:buSzPct val="100000"/>
              </a:pPr>
              <a:r>
                <a:rPr lang="de-DE" sz="2000">
                  <a:solidFill>
                    <a:srgbClr val="000000"/>
                  </a:solidFill>
                  <a:latin typeface="Times New Roman" charset="0"/>
                  <a:cs typeface="Arial Unicode MS" charset="0"/>
                </a:rPr>
                <a:t>q</a:t>
              </a:r>
            </a:p>
          </p:txBody>
        </p:sp>
        <p:sp>
          <p:nvSpPr>
            <p:cNvPr id="78" name="Line 31"/>
            <p:cNvSpPr>
              <a:spLocks noChangeShapeType="1"/>
            </p:cNvSpPr>
            <p:nvPr/>
          </p:nvSpPr>
          <p:spPr bwMode="auto">
            <a:xfrm flipV="1">
              <a:off x="7735681" y="4464378"/>
              <a:ext cx="410400" cy="296671"/>
            </a:xfrm>
            <a:prstGeom prst="line">
              <a:avLst/>
            </a:prstGeom>
            <a:noFill/>
            <a:ln w="54000" cap="flat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36" tIns="41469" rIns="82936" bIns="41469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79" name="Text Box 32"/>
            <p:cNvSpPr txBox="1">
              <a:spLocks noChangeArrowheads="1"/>
            </p:cNvSpPr>
            <p:nvPr/>
          </p:nvSpPr>
          <p:spPr bwMode="auto">
            <a:xfrm>
              <a:off x="7627682" y="4231072"/>
              <a:ext cx="234720" cy="364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1" tIns="53386" rIns="81631" bIns="40816"/>
            <a:lstStyle/>
            <a:p>
              <a:pPr defTabSz="407484" eaLnBrk="1">
                <a:lnSpc>
                  <a:spcPct val="95000"/>
                </a:lnSpc>
                <a:buClr>
                  <a:srgbClr val="000000"/>
                </a:buClr>
                <a:buSzPct val="100000"/>
              </a:pPr>
              <a:r>
                <a:rPr lang="de-DE" sz="2000">
                  <a:solidFill>
                    <a:srgbClr val="0000FF"/>
                  </a:solidFill>
                  <a:latin typeface="Times New Roman" charset="0"/>
                  <a:cs typeface="Arial Unicode MS" charset="0"/>
                </a:rPr>
                <a:t>h</a:t>
              </a:r>
            </a:p>
          </p:txBody>
        </p:sp>
        <p:sp>
          <p:nvSpPr>
            <p:cNvPr id="80" name="Text Box 33"/>
            <p:cNvSpPr txBox="1">
              <a:spLocks noChangeArrowheads="1"/>
            </p:cNvSpPr>
            <p:nvPr/>
          </p:nvSpPr>
          <p:spPr bwMode="auto">
            <a:xfrm>
              <a:off x="5778720" y="4745205"/>
              <a:ext cx="492480" cy="512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1" tIns="40816" rIns="81631" bIns="40816"/>
            <a:lstStyle/>
            <a:p>
              <a:pPr defTabSz="407484" eaLnBrk="1">
                <a:lnSpc>
                  <a:spcPct val="102000"/>
                </a:lnSpc>
                <a:buClr>
                  <a:srgbClr val="000000"/>
                </a:buClr>
                <a:buSzPct val="100000"/>
              </a:pPr>
              <a:r>
                <a:rPr lang="de-DE" sz="2000" dirty="0" err="1">
                  <a:solidFill>
                    <a:srgbClr val="0000FF"/>
                  </a:solidFill>
                  <a:latin typeface="Symbol" charset="2"/>
                  <a:ea typeface="Symbol" charset="2"/>
                  <a:cs typeface="Symbol" charset="2"/>
                </a:rPr>
                <a:t>g</a:t>
              </a:r>
              <a:r>
                <a:rPr lang="de-DE" sz="2000" dirty="0">
                  <a:solidFill>
                    <a:srgbClr val="0000FF"/>
                  </a:solidFill>
                  <a:latin typeface="Times New Roman" charset="0"/>
                  <a:cs typeface="Arial Unicode MS" charset="0"/>
                </a:rPr>
                <a:t>*</a:t>
              </a:r>
            </a:p>
          </p:txBody>
        </p:sp>
        <p:sp>
          <p:nvSpPr>
            <p:cNvPr id="81" name="Freeform 34"/>
            <p:cNvSpPr>
              <a:spLocks noChangeArrowheads="1"/>
            </p:cNvSpPr>
            <p:nvPr/>
          </p:nvSpPr>
          <p:spPr bwMode="auto">
            <a:xfrm>
              <a:off x="5754241" y="5067799"/>
              <a:ext cx="565920" cy="514134"/>
            </a:xfrm>
            <a:custGeom>
              <a:avLst/>
              <a:gdLst>
                <a:gd name="T0" fmla="*/ 0 w 1732"/>
                <a:gd name="T1" fmla="*/ 675 h 1576"/>
                <a:gd name="T2" fmla="*/ 441 w 1732"/>
                <a:gd name="T3" fmla="*/ 625 h 1576"/>
                <a:gd name="T4" fmla="*/ 858 w 1732"/>
                <a:gd name="T5" fmla="*/ 576 h 1576"/>
                <a:gd name="T6" fmla="*/ 1297 w 1732"/>
                <a:gd name="T7" fmla="*/ 527 h 1576"/>
                <a:gd name="T8" fmla="*/ 1731 w 1732"/>
                <a:gd name="T9" fmla="*/ 481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2" h="1576">
                  <a:moveTo>
                    <a:pt x="0" y="675"/>
                  </a:moveTo>
                  <a:cubicBezTo>
                    <a:pt x="227" y="0"/>
                    <a:pt x="301" y="144"/>
                    <a:pt x="441" y="625"/>
                  </a:cubicBezTo>
                  <a:cubicBezTo>
                    <a:pt x="563" y="1151"/>
                    <a:pt x="677" y="1081"/>
                    <a:pt x="858" y="576"/>
                  </a:cubicBezTo>
                  <a:cubicBezTo>
                    <a:pt x="1079" y="41"/>
                    <a:pt x="1229" y="181"/>
                    <a:pt x="1297" y="527"/>
                  </a:cubicBezTo>
                  <a:cubicBezTo>
                    <a:pt x="1487" y="1575"/>
                    <a:pt x="1731" y="481"/>
                    <a:pt x="1731" y="481"/>
                  </a:cubicBezTo>
                </a:path>
              </a:pathLst>
            </a:custGeom>
            <a:noFill/>
            <a:ln w="36720" cap="flat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36" tIns="41469" rIns="82936" bIns="41469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82" name="Freeform 35"/>
            <p:cNvSpPr>
              <a:spLocks noChangeArrowheads="1"/>
            </p:cNvSpPr>
            <p:nvPr/>
          </p:nvSpPr>
          <p:spPr bwMode="auto">
            <a:xfrm>
              <a:off x="6220802" y="5128286"/>
              <a:ext cx="221760" cy="254907"/>
            </a:xfrm>
            <a:custGeom>
              <a:avLst/>
              <a:gdLst>
                <a:gd name="T0" fmla="*/ 341 w 680"/>
                <a:gd name="T1" fmla="*/ 209 h 779"/>
                <a:gd name="T2" fmla="*/ 263 w 680"/>
                <a:gd name="T3" fmla="*/ 83 h 779"/>
                <a:gd name="T4" fmla="*/ 230 w 680"/>
                <a:gd name="T5" fmla="*/ 230 h 779"/>
                <a:gd name="T6" fmla="*/ 13 w 680"/>
                <a:gd name="T7" fmla="*/ 83 h 779"/>
                <a:gd name="T8" fmla="*/ 149 w 680"/>
                <a:gd name="T9" fmla="*/ 276 h 779"/>
                <a:gd name="T10" fmla="*/ 0 w 680"/>
                <a:gd name="T11" fmla="*/ 312 h 779"/>
                <a:gd name="T12" fmla="*/ 120 w 680"/>
                <a:gd name="T13" fmla="*/ 426 h 779"/>
                <a:gd name="T14" fmla="*/ 7 w 680"/>
                <a:gd name="T15" fmla="*/ 529 h 779"/>
                <a:gd name="T16" fmla="*/ 181 w 680"/>
                <a:gd name="T17" fmla="*/ 507 h 779"/>
                <a:gd name="T18" fmla="*/ 153 w 680"/>
                <a:gd name="T19" fmla="*/ 641 h 779"/>
                <a:gd name="T20" fmla="*/ 244 w 680"/>
                <a:gd name="T21" fmla="*/ 566 h 779"/>
                <a:gd name="T22" fmla="*/ 269 w 680"/>
                <a:gd name="T23" fmla="*/ 778 h 779"/>
                <a:gd name="T24" fmla="*/ 334 w 680"/>
                <a:gd name="T25" fmla="*/ 541 h 779"/>
                <a:gd name="T26" fmla="*/ 419 w 680"/>
                <a:gd name="T27" fmla="*/ 716 h 779"/>
                <a:gd name="T28" fmla="*/ 444 w 680"/>
                <a:gd name="T29" fmla="*/ 524 h 779"/>
                <a:gd name="T30" fmla="*/ 573 w 680"/>
                <a:gd name="T31" fmla="*/ 656 h 779"/>
                <a:gd name="T32" fmla="*/ 531 w 680"/>
                <a:gd name="T33" fmla="*/ 468 h 779"/>
                <a:gd name="T34" fmla="*/ 679 w 680"/>
                <a:gd name="T35" fmla="*/ 483 h 779"/>
                <a:gd name="T36" fmla="*/ 556 w 680"/>
                <a:gd name="T37" fmla="*/ 381 h 779"/>
                <a:gd name="T38" fmla="*/ 668 w 680"/>
                <a:gd name="T39" fmla="*/ 294 h 779"/>
                <a:gd name="T40" fmla="*/ 529 w 680"/>
                <a:gd name="T41" fmla="*/ 264 h 779"/>
                <a:gd name="T42" fmla="*/ 581 w 680"/>
                <a:gd name="T43" fmla="*/ 161 h 779"/>
                <a:gd name="T44" fmla="*/ 447 w 680"/>
                <a:gd name="T45" fmla="*/ 192 h 779"/>
                <a:gd name="T46" fmla="*/ 459 w 680"/>
                <a:gd name="T47" fmla="*/ 0 h 779"/>
                <a:gd name="T48" fmla="*/ 341 w 680"/>
                <a:gd name="T49" fmla="*/ 209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0" h="779">
                  <a:moveTo>
                    <a:pt x="341" y="209"/>
                  </a:moveTo>
                  <a:lnTo>
                    <a:pt x="263" y="83"/>
                  </a:lnTo>
                  <a:lnTo>
                    <a:pt x="230" y="230"/>
                  </a:lnTo>
                  <a:lnTo>
                    <a:pt x="13" y="83"/>
                  </a:lnTo>
                  <a:lnTo>
                    <a:pt x="149" y="276"/>
                  </a:lnTo>
                  <a:lnTo>
                    <a:pt x="0" y="312"/>
                  </a:lnTo>
                  <a:lnTo>
                    <a:pt x="120" y="426"/>
                  </a:lnTo>
                  <a:lnTo>
                    <a:pt x="7" y="529"/>
                  </a:lnTo>
                  <a:lnTo>
                    <a:pt x="181" y="507"/>
                  </a:lnTo>
                  <a:lnTo>
                    <a:pt x="153" y="641"/>
                  </a:lnTo>
                  <a:lnTo>
                    <a:pt x="244" y="566"/>
                  </a:lnTo>
                  <a:lnTo>
                    <a:pt x="269" y="778"/>
                  </a:lnTo>
                  <a:lnTo>
                    <a:pt x="334" y="541"/>
                  </a:lnTo>
                  <a:lnTo>
                    <a:pt x="419" y="716"/>
                  </a:lnTo>
                  <a:lnTo>
                    <a:pt x="444" y="524"/>
                  </a:lnTo>
                  <a:lnTo>
                    <a:pt x="573" y="656"/>
                  </a:lnTo>
                  <a:lnTo>
                    <a:pt x="531" y="468"/>
                  </a:lnTo>
                  <a:lnTo>
                    <a:pt x="679" y="483"/>
                  </a:lnTo>
                  <a:lnTo>
                    <a:pt x="556" y="381"/>
                  </a:lnTo>
                  <a:lnTo>
                    <a:pt x="668" y="294"/>
                  </a:lnTo>
                  <a:lnTo>
                    <a:pt x="529" y="264"/>
                  </a:lnTo>
                  <a:lnTo>
                    <a:pt x="581" y="161"/>
                  </a:lnTo>
                  <a:lnTo>
                    <a:pt x="447" y="192"/>
                  </a:lnTo>
                  <a:lnTo>
                    <a:pt x="459" y="0"/>
                  </a:lnTo>
                  <a:lnTo>
                    <a:pt x="341" y="209"/>
                  </a:lnTo>
                </a:path>
              </a:pathLst>
            </a:custGeom>
            <a:solidFill>
              <a:srgbClr val="FF9900"/>
            </a:solidFill>
            <a:ln w="15840" cap="flat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83" name="Freeform 36"/>
            <p:cNvSpPr>
              <a:spLocks noChangeArrowheads="1"/>
            </p:cNvSpPr>
            <p:nvPr/>
          </p:nvSpPr>
          <p:spPr bwMode="auto">
            <a:xfrm>
              <a:off x="5320800" y="4759607"/>
              <a:ext cx="429120" cy="1098836"/>
            </a:xfrm>
            <a:custGeom>
              <a:avLst/>
              <a:gdLst>
                <a:gd name="T0" fmla="*/ 0 w 1312"/>
                <a:gd name="T1" fmla="*/ 3364 h 3365"/>
                <a:gd name="T2" fmla="*/ 1311 w 1312"/>
                <a:gd name="T3" fmla="*/ 1559 h 3365"/>
                <a:gd name="T4" fmla="*/ 82 w 1312"/>
                <a:gd name="T5" fmla="*/ 0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2" h="3365">
                  <a:moveTo>
                    <a:pt x="0" y="3364"/>
                  </a:moveTo>
                  <a:lnTo>
                    <a:pt x="1311" y="1559"/>
                  </a:lnTo>
                  <a:lnTo>
                    <a:pt x="82" y="0"/>
                  </a:lnTo>
                </a:path>
              </a:pathLst>
            </a:custGeom>
            <a:noFill/>
            <a:ln w="36720" cap="flat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36" tIns="41469" rIns="82936" bIns="41469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  <p:sp>
          <p:nvSpPr>
            <p:cNvPr id="84" name="Text Box 37"/>
            <p:cNvSpPr txBox="1">
              <a:spLocks noChangeArrowheads="1"/>
            </p:cNvSpPr>
            <p:nvPr/>
          </p:nvSpPr>
          <p:spPr bwMode="auto">
            <a:xfrm>
              <a:off x="5427360" y="4484540"/>
              <a:ext cx="504000" cy="462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1" tIns="53386" rIns="81631" bIns="40816"/>
            <a:lstStyle/>
            <a:p>
              <a:pPr defTabSz="407484" eaLnBrk="1">
                <a:lnSpc>
                  <a:spcPct val="95000"/>
                </a:lnSpc>
                <a:buClr>
                  <a:srgbClr val="000000"/>
                </a:buClr>
                <a:buSzPct val="100000"/>
              </a:pPr>
              <a:r>
                <a:rPr lang="de-DE" sz="2000" dirty="0" err="1">
                  <a:solidFill>
                    <a:srgbClr val="800000"/>
                  </a:solidFill>
                  <a:latin typeface="Times New Roman" charset="0"/>
                  <a:cs typeface="Arial Unicode MS" charset="0"/>
                </a:rPr>
                <a:t>e</a:t>
              </a:r>
              <a:r>
                <a:rPr lang="de-DE" sz="2000" dirty="0">
                  <a:solidFill>
                    <a:srgbClr val="800000"/>
                  </a:solidFill>
                  <a:latin typeface="Times New Roman" charset="0"/>
                  <a:cs typeface="Arial Unicode MS" charset="0"/>
                </a:rPr>
                <a:t>'</a:t>
              </a: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411522" y="5731709"/>
              <a:ext cx="504000" cy="460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1" tIns="53386" rIns="81631" bIns="40816"/>
            <a:lstStyle/>
            <a:p>
              <a:pPr defTabSz="407484" eaLnBrk="1">
                <a:lnSpc>
                  <a:spcPct val="95000"/>
                </a:lnSpc>
                <a:buClr>
                  <a:srgbClr val="000000"/>
                </a:buClr>
                <a:buSzPct val="100000"/>
              </a:pPr>
              <a:r>
                <a:rPr lang="de-DE" sz="2000">
                  <a:solidFill>
                    <a:srgbClr val="800000"/>
                  </a:solidFill>
                  <a:latin typeface="Times New Roman" charset="0"/>
                  <a:cs typeface="Arial Unicode MS" charset="0"/>
                </a:rPr>
                <a:t>e</a:t>
              </a:r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 rot="19860418">
              <a:off x="7209610" y="4767375"/>
              <a:ext cx="618673" cy="241209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 anchor="ctr"/>
            <a:lstStyle/>
            <a:p>
              <a:pPr defTabSz="407484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latin typeface="Arial" charset="0"/>
                <a:cs typeface="Arial Unicode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8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diffraction can reveal the spatial gluon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Coherent diffraction may be the only way to image the transverse gluon distribution in nuclei, but the incoherent background is large</a:t>
            </a:r>
          </a:p>
          <a:p>
            <a:pPr lvl="1"/>
            <a:r>
              <a:rPr lang="en-US" sz="1800" dirty="0"/>
              <a:t>Efficient veto is needed</a:t>
            </a:r>
          </a:p>
          <a:p>
            <a:r>
              <a:rPr lang="en-US" sz="2000" dirty="0"/>
              <a:t>Momentum transfer </a:t>
            </a:r>
            <a:r>
              <a:rPr lang="en-US" sz="2000" i="1" dirty="0"/>
              <a:t>t</a:t>
            </a:r>
            <a:r>
              <a:rPr lang="en-US" sz="2000" dirty="0"/>
              <a:t> is conjugate to transverse coordinate </a:t>
            </a:r>
            <a:r>
              <a:rPr lang="en-US" sz="2000" i="1" dirty="0"/>
              <a:t>b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T. Toll and T. </a:t>
            </a:r>
            <a:r>
              <a:rPr lang="en-US" sz="2000" dirty="0" err="1"/>
              <a:t>Ullrich</a:t>
            </a:r>
            <a:r>
              <a:rPr lang="en-US" sz="2000" dirty="0"/>
              <a:t>, Phys. Rev. C 87, 024913 (2013)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533" y="2676386"/>
            <a:ext cx="4057650" cy="3790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608" y="2676386"/>
            <a:ext cx="4300742" cy="370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0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diffraction is also sensitive to gluon saturation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(Smaller)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shows </a:t>
                </a:r>
                <a:r>
                  <a:rPr lang="en-US" dirty="0"/>
                  <a:t>little sensitivity and can serve as a reference for (Larger)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n-US" dirty="0"/>
                  <a:t>which shows significant sensitivity to saturation (at moderate </a:t>
                </a:r>
                <a:r>
                  <a:rPr lang="en-US" i="1" dirty="0"/>
                  <a:t>Q</a:t>
                </a:r>
                <a:r>
                  <a:rPr lang="en-US" i="1" baseline="30000" dirty="0"/>
                  <a:t>2</a:t>
                </a:r>
                <a:r>
                  <a:rPr lang="en-US" dirty="0"/>
                  <a:t>)</a:t>
                </a:r>
                <a:br>
                  <a:rPr lang="en-US" dirty="0"/>
                </a:br>
                <a:r>
                  <a:rPr lang="en-US" dirty="0"/>
                  <a:t>T. Toll and T. </a:t>
                </a:r>
                <a:r>
                  <a:rPr lang="en-US" dirty="0" err="1"/>
                  <a:t>Ullrich</a:t>
                </a:r>
                <a:r>
                  <a:rPr lang="en-US" dirty="0"/>
                  <a:t>, Phys. Rev. C 87, 024913 (2013)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246" r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740" y="2175799"/>
            <a:ext cx="873252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4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1C422352-C485-4515-B395-2F8CAD468310}"/>
              </a:ext>
            </a:extLst>
          </p:cNvPr>
          <p:cNvGrpSpPr/>
          <p:nvPr/>
        </p:nvGrpSpPr>
        <p:grpSpPr>
          <a:xfrm>
            <a:off x="27927" y="2820450"/>
            <a:ext cx="4967287" cy="2971800"/>
            <a:chOff x="92075" y="1605868"/>
            <a:chExt cx="4967287" cy="2971800"/>
          </a:xfrm>
        </p:grpSpPr>
        <p:pic>
          <p:nvPicPr>
            <p:cNvPr id="50" name="Picture 49" descr="Macintosh HD:Users:ryoshida:Documents:EIC:Figures:Joanna:Graphic2_EICscatteringF4-01.jpg">
              <a:extLst>
                <a:ext uri="{FF2B5EF4-FFF2-40B4-BE49-F238E27FC236}">
                  <a16:creationId xmlns:a16="http://schemas.microsoft.com/office/drawing/2014/main" id="{5914ECDA-9FEF-40C7-B16D-E7C29E1740C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5" y="1605868"/>
              <a:ext cx="4967287" cy="2971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7D4C163-DFED-44D1-BF2C-239988774EDA}"/>
                </a:ext>
              </a:extLst>
            </p:cNvPr>
            <p:cNvSpPr txBox="1"/>
            <p:nvPr/>
          </p:nvSpPr>
          <p:spPr>
            <a:xfrm>
              <a:off x="4090999" y="2214222"/>
              <a:ext cx="311150" cy="34996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EF18595-8B97-41E5-B37F-3B52B889EF54}"/>
                </a:ext>
              </a:extLst>
            </p:cNvPr>
            <p:cNvSpPr txBox="1"/>
            <p:nvPr/>
          </p:nvSpPr>
          <p:spPr>
            <a:xfrm>
              <a:off x="1072845" y="1862576"/>
              <a:ext cx="426244" cy="34996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e’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B3B8C71-FEBB-4E93-9681-8EF11B24339A}"/>
                </a:ext>
              </a:extLst>
            </p:cNvPr>
            <p:cNvSpPr txBox="1"/>
            <p:nvPr/>
          </p:nvSpPr>
          <p:spPr>
            <a:xfrm>
              <a:off x="356089" y="2798637"/>
              <a:ext cx="716756" cy="34996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p/A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Full Acceptance Detector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84775"/>
            <a:ext cx="11285837" cy="1626086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Tx/>
            </a:pPr>
            <a:r>
              <a:rPr lang="en-US" altLang="en-US" sz="2000" dirty="0"/>
              <a:t>For typical collider experiments, measurements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are </a:t>
            </a:r>
            <a:r>
              <a:rPr lang="en-US" altLang="en-US" sz="2000" dirty="0"/>
              <a:t>performed mainly in central region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Tx/>
            </a:pPr>
            <a:r>
              <a:rPr lang="en-US" altLang="en-US" sz="2000" dirty="0" smtClean="0"/>
              <a:t>Would like to get ~100% acceptance for </a:t>
            </a:r>
            <a:br>
              <a:rPr lang="en-US" altLang="en-US" sz="2000" dirty="0" smtClean="0"/>
            </a:br>
            <a:r>
              <a:rPr lang="en-US" altLang="en-US" sz="2000" dirty="0" smtClean="0"/>
              <a:t>the whole event</a:t>
            </a:r>
            <a:endParaRPr lang="en-US" altLang="en-US" sz="2000" dirty="0"/>
          </a:p>
          <a:p>
            <a:pPr marL="0" indent="0">
              <a:spcBef>
                <a:spcPts val="0"/>
              </a:spcBef>
              <a:spcAft>
                <a:spcPts val="100"/>
              </a:spcAft>
              <a:buNone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621" y="1386959"/>
            <a:ext cx="7072971" cy="440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14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diffraction cross-section dominates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challenge for coherent diffraction is to suppress the much larger incoherent background; requires a combination of detection methods</a:t>
            </a:r>
          </a:p>
          <a:p>
            <a:r>
              <a:rPr lang="en-US" dirty="0"/>
              <a:t>Signal-to-noise ratio of 2:1 at the 3</a:t>
            </a:r>
            <a:r>
              <a:rPr lang="en-US" baseline="30000" dirty="0"/>
              <a:t>rd</a:t>
            </a:r>
            <a:r>
              <a:rPr lang="en-US" dirty="0"/>
              <a:t> dip requires a veto efficiency of 99.9% (M. Baker, 2017)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780" y="2332992"/>
            <a:ext cx="885444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3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Far in 𝒕 do we need to measure?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452" y="1360400"/>
            <a:ext cx="2765879" cy="2765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97" y="1341585"/>
            <a:ext cx="2794103" cy="2784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75" y="4365401"/>
            <a:ext cx="3769821" cy="1982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007" y="4365401"/>
            <a:ext cx="3722782" cy="19554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2030" y="874514"/>
            <a:ext cx="196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Ullrich</a:t>
            </a:r>
            <a:r>
              <a:rPr lang="en-US" dirty="0"/>
              <a:t> and T. Toll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737452" y="871506"/>
                <a:ext cx="28242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Fourier: large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Wingdings"/>
                  </a:rPr>
                  <a:t> small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/>
                      </a:rPr>
                      <m:t>𝑏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452" y="871506"/>
                <a:ext cx="2824299" cy="369332"/>
              </a:xfrm>
              <a:prstGeom prst="rect">
                <a:avLst/>
              </a:prstGeom>
              <a:blipFill>
                <a:blip r:embed="rId6"/>
                <a:stretch>
                  <a:fillRect l="-1724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5778" y="1333965"/>
            <a:ext cx="2798064" cy="28202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3537" y="4368844"/>
            <a:ext cx="3767328" cy="197890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71360" y="6162675"/>
            <a:ext cx="829505" cy="14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2985" y="5375401"/>
            <a:ext cx="58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500"/>
                </a:solidFill>
              </a:rPr>
              <a:t>BAD</a:t>
            </a:r>
            <a:endParaRPr lang="en-US" dirty="0">
              <a:solidFill>
                <a:srgbClr val="0095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50551" y="5375401"/>
            <a:ext cx="77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9500"/>
                </a:solidFill>
              </a:rPr>
              <a:t>GOOD</a:t>
            </a:r>
            <a:endParaRPr lang="en-US" dirty="0">
              <a:solidFill>
                <a:srgbClr val="009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generators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4768737"/>
            <a:ext cx="11285837" cy="1579012"/>
          </a:xfrm>
        </p:spPr>
        <p:txBody>
          <a:bodyPr/>
          <a:lstStyle/>
          <a:p>
            <a:r>
              <a:rPr lang="en-US" dirty="0"/>
              <a:t>We also want to thank M. </a:t>
            </a:r>
            <a:r>
              <a:rPr lang="en-US" dirty="0" err="1"/>
              <a:t>Ungaro</a:t>
            </a:r>
            <a:r>
              <a:rPr lang="en-US" dirty="0"/>
              <a:t> for adding support for the event generator formats in the GEMC (Geant4) package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662" y="946549"/>
            <a:ext cx="9100654" cy="360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Feynman diagram and structure of BeAGLE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5" descr="https://wiki.bnl.gov/eic/upload/DpmjetHybrid_MonteCarlo_generator_desig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79" y="1715535"/>
            <a:ext cx="7519642" cy="405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6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process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Coherent events and their relative contribution from Sar</a:t>
            </a:r>
            <a:r>
              <a:rPr lang="en-US" i="1" dirty="0"/>
              <a:t>t</a:t>
            </a:r>
            <a:r>
              <a:rPr lang="en-US" dirty="0"/>
              <a:t>re</a:t>
            </a:r>
          </a:p>
          <a:p>
            <a:r>
              <a:rPr lang="en-US" dirty="0"/>
              <a:t>Incoherent events from </a:t>
            </a:r>
            <a:r>
              <a:rPr lang="en-US" dirty="0" err="1"/>
              <a:t>BeAGLE</a:t>
            </a:r>
            <a:endParaRPr lang="en-US" dirty="0"/>
          </a:p>
          <a:p>
            <a:r>
              <a:rPr lang="en-US" dirty="0"/>
              <a:t>GEMC for simulation of background suppression efficiency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57646"/>
            <a:ext cx="7613332" cy="40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generated events in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BeAGLE</a:t>
            </a:r>
            <a:r>
              <a:rPr lang="en-US" dirty="0" smtClean="0"/>
              <a:t> </a:t>
            </a:r>
            <a:r>
              <a:rPr lang="en-US" dirty="0"/>
              <a:t>and Sar</a:t>
            </a:r>
            <a:r>
              <a:rPr lang="en-US" i="1" dirty="0"/>
              <a:t>t</a:t>
            </a:r>
            <a:r>
              <a:rPr lang="en-US" dirty="0"/>
              <a:t>re event generators interfaced to a GEMC detector model</a:t>
            </a:r>
          </a:p>
          <a:p>
            <a:r>
              <a:rPr lang="en-US" dirty="0"/>
              <a:t>e+Pb</a:t>
            </a:r>
            <a:r>
              <a:rPr lang="en-US" baseline="30000" dirty="0"/>
              <a:t>208</a:t>
            </a:r>
            <a:r>
              <a:rPr lang="en-US" dirty="0"/>
              <a:t> collisions at 10 x 40 GeV/u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59129" y="2743429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acceptance through FFQs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acceptance through first spectrometer dipole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Cyan: electrons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Blue: neutrons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Black: photons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Red: protons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Grey: residual 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80" y="1960030"/>
            <a:ext cx="6259262" cy="438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6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Vetoing incoherent diffractive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Exclusive vector meson incoherent diffraction for 10 x 40 GeV </a:t>
                </a:r>
                <a:r>
                  <a:rPr lang="en-US" dirty="0" err="1" smtClean="0"/>
                  <a:t>e+Pb</a:t>
                </a:r>
                <a:r>
                  <a:rPr lang="en-US" dirty="0" smtClean="0"/>
                  <a:t> in </a:t>
                </a:r>
                <a:r>
                  <a:rPr lang="en-US" dirty="0" err="1" smtClean="0"/>
                  <a:t>BeAGLE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Sample includes any vector meson: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= 9 </a:t>
                </a:r>
                <a:r>
                  <a:rPr lang="en-US" dirty="0" err="1" smtClean="0"/>
                  <a:t>fm</a:t>
                </a: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𝑑𝑖𝑝𝑜𝑙𝑒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/>
                  <a:t> 5.7 </a:t>
                </a:r>
                <a:r>
                  <a:rPr lang="en-US" dirty="0" err="1" smtClean="0"/>
                  <a:t>mb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Significant fraction of the incoherent background events have no evaporation neutron: </a:t>
                </a:r>
                <a:br>
                  <a:rPr lang="en-US" dirty="0" smtClean="0"/>
                </a:br>
                <a:r>
                  <a:rPr lang="en-US" dirty="0" smtClean="0"/>
                  <a:t>P(</a:t>
                </a:r>
                <a:r>
                  <a:rPr lang="en-US" dirty="0" err="1" smtClean="0"/>
                  <a:t>N</a:t>
                </a:r>
                <a:r>
                  <a:rPr lang="en-US" baseline="-25000" dirty="0" err="1" smtClean="0"/>
                  <a:t>n</a:t>
                </a:r>
                <a:r>
                  <a:rPr lang="en-US" dirty="0" smtClean="0"/>
                  <a:t> = 0) = 11.3%</a:t>
                </a:r>
              </a:p>
              <a:p>
                <a:pPr lvl="1"/>
                <a:r>
                  <a:rPr lang="en-US" dirty="0" smtClean="0"/>
                  <a:t>Rejection factor using a ZDC alone is two orders of magnitude too low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3374978"/>
            <a:ext cx="4329112" cy="3087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25" y="3368437"/>
            <a:ext cx="4271961" cy="30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Vetoing inefficiency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Central veto: any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&gt;500</m:t>
                    </m:r>
                  </m:oMath>
                </a14:m>
                <a:r>
                  <a:rPr lang="en-US" dirty="0"/>
                  <a:t> MeV),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/>
                  <a:t>,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&gt;100</m:t>
                    </m:r>
                  </m:oMath>
                </a14:m>
                <a:r>
                  <a:rPr lang="en-US" dirty="0"/>
                  <a:t> mrad</a:t>
                </a:r>
              </a:p>
              <a:p>
                <a:r>
                  <a:rPr lang="en-US" dirty="0"/>
                  <a:t>ZDC: any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&gt;40</m:t>
                    </m:r>
                  </m:oMath>
                </a14:m>
                <a:r>
                  <a:rPr lang="en-US" dirty="0"/>
                  <a:t> MeV),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/>
                  <a:t>,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dirty="0"/>
                  <a:t> through FFQs</a:t>
                </a:r>
              </a:p>
              <a:p>
                <a:r>
                  <a:rPr lang="en-US" dirty="0"/>
                  <a:t>Full veto: Central + ZDC + any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lang="en-US" dirty="0"/>
                  <a:t>,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/>
                  <a:t> after the first dipole</a:t>
                </a:r>
              </a:p>
              <a:p>
                <a:r>
                  <a:rPr lang="en-US" dirty="0"/>
                  <a:t>Full + photons: Full +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&gt;40</m:t>
                    </m:r>
                  </m:oMath>
                </a14:m>
                <a:r>
                  <a:rPr lang="en-US" dirty="0"/>
                  <a:t> MeV) through the first dipole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" y="2760453"/>
            <a:ext cx="2990088" cy="2171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24" y="3813383"/>
            <a:ext cx="2960751" cy="2149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43" y="2771104"/>
            <a:ext cx="2960751" cy="2149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65" y="3792196"/>
            <a:ext cx="2960751" cy="2149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0494" y="5054716"/>
                <a:ext cx="11351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US" dirty="0" smtClean="0"/>
                  <a:t> fm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94" y="5054716"/>
                <a:ext cx="1135183" cy="369332"/>
              </a:xfrm>
              <a:prstGeom prst="rect">
                <a:avLst/>
              </a:prstGeom>
              <a:blipFill>
                <a:blip r:embed="rId7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187727" y="5054716"/>
                <a:ext cx="11351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 smtClean="0"/>
                  <a:t> fm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727" y="5054716"/>
                <a:ext cx="1135183" cy="369332"/>
              </a:xfrm>
              <a:prstGeom prst="rect">
                <a:avLst/>
              </a:prstGeom>
              <a:blipFill>
                <a:blip r:embed="rId8"/>
                <a:stretch>
                  <a:fillRect t="-8197" r="-430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6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the veto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US" dirty="0"/>
                  <a:t> fm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fm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6" y="1522748"/>
            <a:ext cx="2991803" cy="2031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6" y="1522748"/>
            <a:ext cx="2991803" cy="20316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2748"/>
            <a:ext cx="2991803" cy="2031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1" y="1522748"/>
            <a:ext cx="2991803" cy="2031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4009956"/>
            <a:ext cx="2991803" cy="2031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5" y="4009956"/>
            <a:ext cx="2991803" cy="2031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9956"/>
            <a:ext cx="2991803" cy="2031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4009956"/>
            <a:ext cx="2991803" cy="203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spatial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 veto + photons reproduces model distribution fairly well</a:t>
            </a:r>
          </a:p>
          <a:p>
            <a:r>
              <a:rPr lang="en-US" dirty="0" smtClean="0"/>
              <a:t>Detection of A-1 nuclei, photons can also improve the veto efficiency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287" y="2133518"/>
            <a:ext cx="8360876" cy="431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Schematic of Full-Acceptance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84775"/>
            <a:ext cx="11285837" cy="387798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50 mrad crossing angle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Forward </a:t>
            </a:r>
            <a:r>
              <a:rPr lang="en-US" sz="2000" dirty="0"/>
              <a:t>hadron detection in three stages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Endcap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Small dipole covering </a:t>
            </a:r>
            <a:r>
              <a:rPr lang="en-US" sz="1800" dirty="0" smtClean="0"/>
              <a:t>angles up </a:t>
            </a:r>
            <a:br>
              <a:rPr lang="en-US" sz="1800" dirty="0" smtClean="0"/>
            </a:br>
            <a:r>
              <a:rPr lang="en-US" sz="1800" dirty="0" smtClean="0"/>
              <a:t>to ~3</a:t>
            </a:r>
            <a:r>
              <a:rPr lang="en-US" sz="1800" baseline="30000" dirty="0" smtClean="0">
                <a:sym typeface="Symbol" panose="05050102010706020507" pitchFamily="18" charset="2"/>
              </a:rPr>
              <a:t>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Far forward, </a:t>
            </a:r>
            <a:r>
              <a:rPr lang="en-US" sz="1800" dirty="0" smtClean="0"/>
              <a:t>~10 mrad, </a:t>
            </a:r>
            <a:br>
              <a:rPr lang="en-US" sz="1800" dirty="0" smtClean="0"/>
            </a:br>
            <a:r>
              <a:rPr lang="en-US" sz="1800" dirty="0" smtClean="0"/>
              <a:t>for </a:t>
            </a:r>
            <a:r>
              <a:rPr lang="en-US" sz="1800" dirty="0"/>
              <a:t>particles </a:t>
            </a:r>
            <a:r>
              <a:rPr lang="en-US" sz="1800" dirty="0" smtClean="0"/>
              <a:t>passing through </a:t>
            </a:r>
            <a:br>
              <a:rPr lang="en-US" sz="1800" dirty="0" smtClean="0"/>
            </a:br>
            <a:r>
              <a:rPr lang="en-US" sz="1800" dirty="0" smtClean="0"/>
              <a:t>accelerator </a:t>
            </a:r>
            <a:r>
              <a:rPr lang="en-US" sz="1800" dirty="0"/>
              <a:t>quads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Low-Q2 </a:t>
            </a:r>
            <a:r>
              <a:rPr lang="en-US" sz="2000" dirty="0"/>
              <a:t>tagger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Small-angle electron detection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889" y="1642110"/>
            <a:ext cx="7101840" cy="400678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574280" y="2773680"/>
            <a:ext cx="2987040" cy="298704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74280" y="2771157"/>
            <a:ext cx="3369945" cy="2324718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74280" y="2771157"/>
            <a:ext cx="788670" cy="1362667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574280" y="2771157"/>
            <a:ext cx="1684972" cy="2523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36"/>
          <p:cNvSpPr>
            <a:spLocks/>
          </p:cNvSpPr>
          <p:nvPr/>
        </p:nvSpPr>
        <p:spPr bwMode="auto">
          <a:xfrm rot="5013741">
            <a:off x="10266944" y="4983267"/>
            <a:ext cx="454327" cy="479906"/>
          </a:xfrm>
          <a:custGeom>
            <a:avLst/>
            <a:gdLst>
              <a:gd name="T0" fmla="*/ 0 w 22103"/>
              <a:gd name="T1" fmla="*/ 523 h 22266"/>
              <a:gd name="T2" fmla="*/ 2139063 w 22103"/>
              <a:gd name="T3" fmla="*/ 1942361 h 22266"/>
              <a:gd name="T4" fmla="*/ 48697 w 22103"/>
              <a:gd name="T5" fmla="*/ 1884267 h 222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103" h="22266" fill="none" extrusionOk="0">
                <a:moveTo>
                  <a:pt x="-1" y="5"/>
                </a:moveTo>
                <a:cubicBezTo>
                  <a:pt x="167" y="1"/>
                  <a:pt x="335" y="0"/>
                  <a:pt x="503" y="0"/>
                </a:cubicBezTo>
                <a:cubicBezTo>
                  <a:pt x="12432" y="0"/>
                  <a:pt x="22103" y="9670"/>
                  <a:pt x="22103" y="21600"/>
                </a:cubicBezTo>
                <a:cubicBezTo>
                  <a:pt x="22103" y="21822"/>
                  <a:pt x="22099" y="22044"/>
                  <a:pt x="22092" y="22265"/>
                </a:cubicBezTo>
              </a:path>
              <a:path w="22103" h="22266" stroke="0" extrusionOk="0">
                <a:moveTo>
                  <a:pt x="-1" y="5"/>
                </a:moveTo>
                <a:cubicBezTo>
                  <a:pt x="167" y="1"/>
                  <a:pt x="335" y="0"/>
                  <a:pt x="503" y="0"/>
                </a:cubicBezTo>
                <a:cubicBezTo>
                  <a:pt x="12432" y="0"/>
                  <a:pt x="22103" y="9670"/>
                  <a:pt x="22103" y="21600"/>
                </a:cubicBezTo>
                <a:cubicBezTo>
                  <a:pt x="22103" y="21822"/>
                  <a:pt x="22099" y="22044"/>
                  <a:pt x="22092" y="22265"/>
                </a:cubicBezTo>
                <a:lnTo>
                  <a:pt x="503" y="21600"/>
                </a:lnTo>
                <a:lnTo>
                  <a:pt x="-1" y="5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rc 36"/>
          <p:cNvSpPr>
            <a:spLocks/>
          </p:cNvSpPr>
          <p:nvPr/>
        </p:nvSpPr>
        <p:spPr bwMode="auto">
          <a:xfrm rot="5013741">
            <a:off x="8090642" y="2862784"/>
            <a:ext cx="922528" cy="831762"/>
          </a:xfrm>
          <a:custGeom>
            <a:avLst/>
            <a:gdLst>
              <a:gd name="T0" fmla="*/ 0 w 22103"/>
              <a:gd name="T1" fmla="*/ 523 h 22266"/>
              <a:gd name="T2" fmla="*/ 2139063 w 22103"/>
              <a:gd name="T3" fmla="*/ 1942361 h 22266"/>
              <a:gd name="T4" fmla="*/ 48697 w 22103"/>
              <a:gd name="T5" fmla="*/ 1884267 h 222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103" h="22266" fill="none" extrusionOk="0">
                <a:moveTo>
                  <a:pt x="-1" y="5"/>
                </a:moveTo>
                <a:cubicBezTo>
                  <a:pt x="167" y="1"/>
                  <a:pt x="335" y="0"/>
                  <a:pt x="503" y="0"/>
                </a:cubicBezTo>
                <a:cubicBezTo>
                  <a:pt x="12432" y="0"/>
                  <a:pt x="22103" y="9670"/>
                  <a:pt x="22103" y="21600"/>
                </a:cubicBezTo>
                <a:cubicBezTo>
                  <a:pt x="22103" y="21822"/>
                  <a:pt x="22099" y="22044"/>
                  <a:pt x="22092" y="22265"/>
                </a:cubicBezTo>
              </a:path>
              <a:path w="22103" h="22266" stroke="0" extrusionOk="0">
                <a:moveTo>
                  <a:pt x="-1" y="5"/>
                </a:moveTo>
                <a:cubicBezTo>
                  <a:pt x="167" y="1"/>
                  <a:pt x="335" y="0"/>
                  <a:pt x="503" y="0"/>
                </a:cubicBezTo>
                <a:cubicBezTo>
                  <a:pt x="12432" y="0"/>
                  <a:pt x="22103" y="9670"/>
                  <a:pt x="22103" y="21600"/>
                </a:cubicBezTo>
                <a:cubicBezTo>
                  <a:pt x="22103" y="21822"/>
                  <a:pt x="22099" y="22044"/>
                  <a:pt x="22092" y="22265"/>
                </a:cubicBezTo>
                <a:lnTo>
                  <a:pt x="503" y="21600"/>
                </a:lnTo>
                <a:lnTo>
                  <a:pt x="-1" y="5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148659" y="2771157"/>
                <a:ext cx="9746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±50</m:t>
                    </m:r>
                  </m:oMath>
                </a14:m>
                <a:r>
                  <a:rPr lang="en-US" dirty="0" smtClean="0"/>
                  <a:t> mrad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8659" y="2771157"/>
                <a:ext cx="974690" cy="276999"/>
              </a:xfrm>
              <a:prstGeom prst="rect">
                <a:avLst/>
              </a:prstGeom>
              <a:blipFill>
                <a:blip r:embed="rId3"/>
                <a:stretch>
                  <a:fillRect l="-9375" t="-28889" r="-13750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758018" y="5566306"/>
                <a:ext cx="9746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±10</m:t>
                    </m:r>
                  </m:oMath>
                </a14:m>
                <a:r>
                  <a:rPr lang="en-US" dirty="0" smtClean="0"/>
                  <a:t> mrad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8018" y="5566306"/>
                <a:ext cx="974690" cy="276999"/>
              </a:xfrm>
              <a:prstGeom prst="rect">
                <a:avLst/>
              </a:prstGeom>
              <a:blipFill>
                <a:blip r:embed="rId4"/>
                <a:stretch>
                  <a:fillRect l="-9375" t="-28261" r="-1375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ine 5"/>
          <p:cNvSpPr>
            <a:spLocks noChangeShapeType="1"/>
          </p:cNvSpPr>
          <p:nvPr/>
        </p:nvSpPr>
        <p:spPr bwMode="auto">
          <a:xfrm>
            <a:off x="6417400" y="3076988"/>
            <a:ext cx="0" cy="552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738560" y="3780394"/>
                <a:ext cx="13576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tagger</a:t>
                </a:r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560" y="3780394"/>
                <a:ext cx="1357679" cy="276999"/>
              </a:xfrm>
              <a:prstGeom prst="rect">
                <a:avLst/>
              </a:prstGeom>
              <a:blipFill>
                <a:blip r:embed="rId5"/>
                <a:stretch>
                  <a:fillRect l="-10314" t="-28261" r="-1076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5"/>
          <p:cNvSpPr>
            <a:spLocks noChangeShapeType="1"/>
          </p:cNvSpPr>
          <p:nvPr/>
        </p:nvSpPr>
        <p:spPr bwMode="auto">
          <a:xfrm flipV="1">
            <a:off x="11422266" y="3309963"/>
            <a:ext cx="0" cy="1342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910981" y="2756947"/>
            <a:ext cx="103156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/>
              <a:t>Secondary </a:t>
            </a:r>
          </a:p>
          <a:p>
            <a:pPr algn="ctr"/>
            <a:r>
              <a:rPr lang="en-US" dirty="0" smtClean="0"/>
              <a:t>focus</a:t>
            </a:r>
            <a:endParaRPr lang="en-US" dirty="0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 flipH="1" flipV="1">
            <a:off x="10363198" y="1642108"/>
            <a:ext cx="1059067" cy="301011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5"/>
          <p:cNvSpPr>
            <a:spLocks noChangeShapeType="1"/>
          </p:cNvSpPr>
          <p:nvPr/>
        </p:nvSpPr>
        <p:spPr bwMode="auto">
          <a:xfrm flipV="1">
            <a:off x="10255124" y="1642107"/>
            <a:ext cx="108073" cy="260604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802113" y="1262126"/>
            <a:ext cx="112216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Roman pots</a:t>
            </a:r>
            <a:endParaRPr lang="en-US" dirty="0"/>
          </a:p>
        </p:txBody>
      </p:sp>
      <p:sp>
        <p:nvSpPr>
          <p:cNvPr id="33" name="Line 5"/>
          <p:cNvSpPr>
            <a:spLocks noChangeShapeType="1"/>
          </p:cNvSpPr>
          <p:nvPr/>
        </p:nvSpPr>
        <p:spPr bwMode="auto">
          <a:xfrm flipV="1">
            <a:off x="7453821" y="1761186"/>
            <a:ext cx="232854" cy="72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5"/>
          <p:cNvSpPr>
            <a:spLocks noChangeShapeType="1"/>
          </p:cNvSpPr>
          <p:nvPr/>
        </p:nvSpPr>
        <p:spPr bwMode="auto">
          <a:xfrm flipH="1" flipV="1">
            <a:off x="7686675" y="1761186"/>
            <a:ext cx="323850" cy="67685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292559" y="1366145"/>
            <a:ext cx="82567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/>
              <a:t>End caps</a:t>
            </a:r>
            <a:endParaRPr lang="en-US" dirty="0"/>
          </a:p>
        </p:txBody>
      </p:sp>
      <p:sp>
        <p:nvSpPr>
          <p:cNvPr id="37" name="Line 5"/>
          <p:cNvSpPr>
            <a:spLocks noChangeShapeType="1"/>
          </p:cNvSpPr>
          <p:nvPr/>
        </p:nvSpPr>
        <p:spPr bwMode="auto">
          <a:xfrm flipH="1">
            <a:off x="6353802" y="4333358"/>
            <a:ext cx="1199166" cy="118051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406337" y="5613376"/>
            <a:ext cx="15276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/>
              <a:t>Central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2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 geometry can be reconstructed from final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6046058" cy="5381694"/>
          </a:xfrm>
        </p:spPr>
        <p:txBody>
          <a:bodyPr/>
          <a:lstStyle/>
          <a:p>
            <a:r>
              <a:rPr lang="en-US" dirty="0"/>
              <a:t>Geometry tagging is the use of information from the nuclear breakup to categorize the geometry of the collision</a:t>
            </a:r>
          </a:p>
          <a:p>
            <a:r>
              <a:rPr lang="en-US" dirty="0"/>
              <a:t>By detecting nuclear fragments and particles in the ion direction, </a:t>
            </a:r>
            <a:r>
              <a:rPr lang="en-US" dirty="0" smtClean="0"/>
              <a:t>we can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Determine the impact parameter </a:t>
            </a:r>
            <a:r>
              <a:rPr lang="en-US" i="1" dirty="0"/>
              <a:t>b</a:t>
            </a:r>
            <a:r>
              <a:rPr lang="en-US" dirty="0"/>
              <a:t> and the effective nuclear thickness </a:t>
            </a:r>
            <a:r>
              <a:rPr lang="en-US" i="1" dirty="0"/>
              <a:t>T(b)</a:t>
            </a:r>
            <a:r>
              <a:rPr lang="en-US" dirty="0"/>
              <a:t> at lower </a:t>
            </a:r>
            <a:r>
              <a:rPr lang="en-US" i="1" dirty="0"/>
              <a:t>x</a:t>
            </a:r>
          </a:p>
          <a:p>
            <a:pPr lvl="1"/>
            <a:r>
              <a:rPr lang="en-US" dirty="0"/>
              <a:t>Determine the path length </a:t>
            </a:r>
            <a:r>
              <a:rPr lang="en-US" i="1" dirty="0"/>
              <a:t>d</a:t>
            </a:r>
            <a:r>
              <a:rPr lang="en-US" dirty="0"/>
              <a:t> in the nucleus after the primary </a:t>
            </a:r>
            <a:r>
              <a:rPr lang="en-US" dirty="0" smtClean="0"/>
              <a:t>interaction</a:t>
            </a:r>
          </a:p>
          <a:p>
            <a:pPr lvl="1"/>
            <a:endParaRPr lang="en-US" dirty="0"/>
          </a:p>
          <a:p>
            <a:r>
              <a:rPr lang="en-US" dirty="0"/>
              <a:t>Tagging allows us to select events for which the average </a:t>
            </a:r>
            <a:r>
              <a:rPr lang="en-US" i="1" dirty="0"/>
              <a:t>T(b)</a:t>
            </a:r>
            <a:r>
              <a:rPr lang="en-US" dirty="0"/>
              <a:t> and </a:t>
            </a:r>
            <a:r>
              <a:rPr lang="en-US" i="1" dirty="0"/>
              <a:t>d</a:t>
            </a:r>
            <a:r>
              <a:rPr lang="en-US" dirty="0"/>
              <a:t> are very different from their averages over the entire nucleus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475" y="1008540"/>
            <a:ext cx="3086100" cy="2533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34575" y="934780"/>
            <a:ext cx="1914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Intra-nuclear cascading increases with d (forward)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82200" y="2464988"/>
            <a:ext cx="1914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Evaporation of neutrons from excited nucleus (very forward)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50" y="3872069"/>
            <a:ext cx="3486150" cy="24388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34600" y="4225979"/>
            <a:ext cx="1914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Without tagging, average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 a nucleus scales as the radius (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Tagging </a:t>
            </a:r>
            <a:r>
              <a:rPr lang="en-US" dirty="0" smtClean="0"/>
              <a:t>in </a:t>
            </a:r>
            <a:r>
              <a:rPr lang="en-US" i="1" dirty="0"/>
              <a:t>b</a:t>
            </a:r>
            <a:r>
              <a:rPr lang="en-US" dirty="0"/>
              <a:t> and </a:t>
            </a:r>
            <a:r>
              <a:rPr lang="en-US" i="1" dirty="0"/>
              <a:t>T(b)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Geometry tagging using only evaporation neutrons: can select events with larger average nuclear thickness, at cost of lower statistics</a:t>
            </a:r>
          </a:p>
          <a:p>
            <a:r>
              <a:rPr lang="en-US" dirty="0" smtClean="0"/>
              <a:t>Selecting 1.1% of events with largest average nuclear thickness (measured by evaporation neutrons only) equivalent to increasing the accelerator energy by a factor 3.2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820" y="2787440"/>
            <a:ext cx="4632495" cy="34547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24315" y="2821659"/>
            <a:ext cx="3767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e+Pb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collisions at 10 x 40 GeV, Q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&gt; 1 GeV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y &lt; 0.95, x &lt; 0.002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282" y="5112786"/>
            <a:ext cx="3423306" cy="897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0" y="2784953"/>
            <a:ext cx="3576706" cy="36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also detect the charged particles?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Detecting protons and light ions (</a:t>
            </a:r>
            <a:r>
              <a:rPr lang="en-US" i="1" dirty="0" smtClean="0"/>
              <a:t>d</a:t>
            </a:r>
            <a:r>
              <a:rPr lang="en-US" dirty="0" smtClean="0"/>
              <a:t> and </a:t>
            </a:r>
            <a:r>
              <a:rPr lang="en-US" i="1" baseline="30000" dirty="0" smtClean="0"/>
              <a:t>4</a:t>
            </a:r>
            <a:r>
              <a:rPr lang="en-US" i="1" dirty="0" smtClean="0"/>
              <a:t>He</a:t>
            </a:r>
            <a:r>
              <a:rPr lang="en-US" dirty="0" smtClean="0"/>
              <a:t>) in addition to neutrons increases the selectivity in </a:t>
            </a:r>
            <a:r>
              <a:rPr lang="en-US" i="1" dirty="0" smtClean="0"/>
              <a:t>b</a:t>
            </a:r>
            <a:r>
              <a:rPr lang="en-US" dirty="0" smtClean="0"/>
              <a:t> and the effective nuclear thickness </a:t>
            </a:r>
            <a:r>
              <a:rPr lang="en-US" i="1" dirty="0" smtClean="0"/>
              <a:t>T(b)</a:t>
            </a:r>
          </a:p>
          <a:p>
            <a:r>
              <a:rPr lang="en-US" dirty="0" smtClean="0"/>
              <a:t>For a 1% yield cut, the increase in equivalent collision energy is about 40% (magenta curve on right) compared with using evaporation neutrons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01" y="3025184"/>
            <a:ext cx="4674870" cy="3394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65" y="3025184"/>
            <a:ext cx="4674870" cy="3394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379435" y="2710409"/>
                <a:ext cx="26290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1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p, d,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solidFill>
                          <a:srgbClr val="FF16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 dirty="0" smtClean="0">
                    <a:solidFill>
                      <a:srgbClr val="FF1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multiplicities</a:t>
                </a:r>
                <a:endParaRPr lang="en-US" sz="2000" dirty="0">
                  <a:solidFill>
                    <a:srgbClr val="FF1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435" y="2710409"/>
                <a:ext cx="2629041" cy="400110"/>
              </a:xfrm>
              <a:prstGeom prst="rect">
                <a:avLst/>
              </a:prstGeom>
              <a:blipFill>
                <a:blip r:embed="rId4"/>
                <a:stretch>
                  <a:fillRect l="-2552" t="-7692" r="-2320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H="1">
            <a:off x="4295776" y="3059158"/>
            <a:ext cx="5367978" cy="950867"/>
          </a:xfrm>
          <a:prstGeom prst="straightConnector1">
            <a:avLst/>
          </a:prstGeom>
          <a:ln w="25400">
            <a:solidFill>
              <a:srgbClr val="FF16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362950" y="3059158"/>
            <a:ext cx="1300804" cy="2033741"/>
          </a:xfrm>
          <a:prstGeom prst="straightConnector1">
            <a:avLst/>
          </a:prstGeom>
          <a:ln w="25400">
            <a:solidFill>
              <a:srgbClr val="FF16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identify the residual ion?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65" y="3034709"/>
            <a:ext cx="4674870" cy="3394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01" y="3034709"/>
            <a:ext cx="4674870" cy="3394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63674" y="3563212"/>
                <a:ext cx="35788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A, Z and 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multiplicities</a:t>
                </a:r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674" y="3563212"/>
                <a:ext cx="3578851" cy="400110"/>
              </a:xfrm>
              <a:prstGeom prst="rect">
                <a:avLst/>
              </a:prstGeom>
              <a:blipFill>
                <a:blip r:embed="rId4"/>
                <a:stretch>
                  <a:fillRect l="-1874" t="-7692" r="-341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>
            <a:off x="4663228" y="3918851"/>
            <a:ext cx="2832948" cy="40011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496175" y="3909326"/>
            <a:ext cx="114302" cy="81321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72365"/>
            <a:ext cx="11285837" cy="5381694"/>
          </a:xfrm>
        </p:spPr>
        <p:txBody>
          <a:bodyPr/>
          <a:lstStyle/>
          <a:p>
            <a:r>
              <a:rPr lang="en-US" dirty="0" smtClean="0"/>
              <a:t>Kinematic reach can be extended by detecting the residual ion together with charged particles</a:t>
            </a:r>
          </a:p>
          <a:p>
            <a:r>
              <a:rPr lang="en-US" dirty="0" smtClean="0"/>
              <a:t>Best result: measurement of Z in addition to A/Z (inferring A) – this would require a PID system for the ion (e.g. additional </a:t>
            </a:r>
            <a:r>
              <a:rPr lang="en-US" dirty="0" err="1" smtClean="0"/>
              <a:t>dE</a:t>
            </a:r>
            <a:r>
              <a:rPr lang="en-US" dirty="0" smtClean="0"/>
              <a:t>/dx if the </a:t>
            </a:r>
            <a:r>
              <a:rPr lang="en-US" dirty="0" err="1" smtClean="0"/>
              <a:t>dE</a:t>
            </a:r>
            <a:r>
              <a:rPr lang="en-US" dirty="0" smtClean="0"/>
              <a:t>/dx from the tracker is insufficient)</a:t>
            </a:r>
          </a:p>
          <a:p>
            <a:r>
              <a:rPr lang="en-US" dirty="0"/>
              <a:t>Compared to no geometry tagging, the total energy increase factor is </a:t>
            </a:r>
            <a:r>
              <a:rPr lang="en-US" dirty="0" smtClean="0"/>
              <a:t>4.8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034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requirements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65" y="3034709"/>
            <a:ext cx="4674870" cy="3394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01" y="3034709"/>
            <a:ext cx="4674870" cy="3394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63674" y="3563212"/>
                <a:ext cx="35788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A, Z and 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multiplicities</a:t>
                </a:r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674" y="3563212"/>
                <a:ext cx="3578851" cy="400110"/>
              </a:xfrm>
              <a:prstGeom prst="rect">
                <a:avLst/>
              </a:prstGeom>
              <a:blipFill>
                <a:blip r:embed="rId4"/>
                <a:stretch>
                  <a:fillRect l="-1874" t="-7692" r="-341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>
            <a:off x="4663228" y="3918851"/>
            <a:ext cx="2832948" cy="40011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496175" y="3909326"/>
            <a:ext cx="114302" cy="81321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Best results obtained by detecting the residual ion (tracking + </a:t>
            </a:r>
            <a:r>
              <a:rPr lang="en-US" dirty="0" err="1" smtClean="0"/>
              <a:t>dE</a:t>
            </a:r>
            <a:r>
              <a:rPr lang="en-US" dirty="0" smtClean="0"/>
              <a:t>/dx) and light ions (easy for all except Z = N nuclei)</a:t>
            </a:r>
          </a:p>
          <a:p>
            <a:r>
              <a:rPr lang="en-US" dirty="0" smtClean="0"/>
              <a:t>A neutron ZDC can provide additional information or a useful measurement on its own</a:t>
            </a:r>
          </a:p>
          <a:p>
            <a:r>
              <a:rPr lang="en-US" dirty="0" smtClean="0"/>
              <a:t>Also beneficial to detect protons – requires larger magnet apertures but is also needed for spectator tagging with light nuclei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Further increasing the effective thickness: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𝟐𝟎𝟖</m:t>
                        </m:r>
                      </m:sup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𝑷𝒃</m:t>
                        </m:r>
                      </m:e>
                    </m:sPre>
                  </m:oMath>
                </a14:m>
                <a:r>
                  <a:rPr lang="en-US" dirty="0"/>
                  <a:t> vs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𝟐𝟑𝟖</m:t>
                        </m:r>
                      </m:sup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</m:sPre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64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1892" y="912267"/>
                <a:ext cx="11285837" cy="5381694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/>
                  <a:t>Further energy boost is possible with using Uranium </a:t>
                </a:r>
                <a:r>
                  <a:rPr lang="en-US" dirty="0" smtClean="0"/>
                  <a:t>ions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 smtClean="0"/>
                  <a:t>Additional </a:t>
                </a:r>
                <a:r>
                  <a:rPr lang="en-US" dirty="0"/>
                  <a:t>1.4x factor gives total effective energy increase of </a:t>
                </a:r>
                <a:r>
                  <a:rPr lang="en-US" dirty="0" smtClean="0"/>
                  <a:t>6.7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𝑒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cs typeface="Arial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cs typeface="Arial" charset="0"/>
                  </a:rPr>
                  <a:t> is easier than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cs typeface="Arial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cs typeface="Arial" charset="0"/>
                  </a:rPr>
                  <a:t> since only one axis needs to be aligned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912267"/>
                <a:ext cx="11285837" cy="5381694"/>
              </a:xfrm>
              <a:blipFill>
                <a:blip r:embed="rId3"/>
                <a:stretch>
                  <a:fillRect l="-648" t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95820" y="5746266"/>
            <a:ext cx="912017" cy="399910"/>
          </a:xfrm>
          <a:prstGeom prst="rect">
            <a:avLst/>
          </a:prstGeom>
          <a:noFill/>
        </p:spPr>
        <p:txBody>
          <a:bodyPr wrap="none" lIns="91236" tIns="45621" rIns="91236" bIns="45621" rtlCol="0">
            <a:spAutoFit/>
          </a:bodyPr>
          <a:lstStyle/>
          <a:p>
            <a:pPr defTabSz="456203"/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25" y="2115375"/>
            <a:ext cx="10657275" cy="4232374"/>
          </a:xfrm>
          <a:prstGeom prst="rect">
            <a:avLst/>
          </a:prstGeom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0323382" y="1995788"/>
            <a:ext cx="1723956" cy="31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5721" tIns="44584" rIns="85721" bIns="4458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27939"/>
            <a:r>
              <a:rPr lang="en-US" sz="1481" dirty="0">
                <a:solidFill>
                  <a:srgbClr val="008000"/>
                </a:solidFill>
                <a:latin typeface="+mn-lt"/>
              </a:rPr>
              <a:t>M. Baker, 2017</a:t>
            </a: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9A4B40F4-D2BD-5C4A-B2DB-3B2F0FB19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491" y="5065879"/>
            <a:ext cx="739321" cy="54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5721" tIns="44584" rIns="85721" bIns="4458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27939"/>
            <a:r>
              <a:rPr lang="en-US" sz="1481" dirty="0">
                <a:solidFill>
                  <a:srgbClr val="FF0000"/>
                </a:solidFill>
                <a:latin typeface="+mn-lt"/>
              </a:rPr>
              <a:t>8% in the tail</a:t>
            </a:r>
          </a:p>
        </p:txBody>
      </p:sp>
    </p:spTree>
    <p:extLst>
      <p:ext uri="{BB962C8B-B14F-4D97-AF65-F5344CB8AC3E}">
        <p14:creationId xmlns:p14="http://schemas.microsoft.com/office/powerpoint/2010/main" val="26271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Tagging in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64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𝑒</m:t>
                    </m:r>
                  </m:oMath>
                </a14:m>
                <a:r>
                  <a:rPr lang="en-US" sz="2400" dirty="0">
                    <a:cs typeface="Arial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𝑃𝑏</m:t>
                    </m:r>
                  </m:oMath>
                </a14:m>
                <a:r>
                  <a:rPr lang="en-US" sz="2400" baseline="30000" dirty="0">
                    <a:cs typeface="Arial" charset="0"/>
                  </a:rPr>
                  <a:t>208</a:t>
                </a:r>
                <a:r>
                  <a:rPr lang="en-US" sz="2400" dirty="0">
                    <a:cs typeface="Arial" charset="0"/>
                  </a:rPr>
                  <a:t> collisions at 10 x 40 GeV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56"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0" y="1454802"/>
            <a:ext cx="479792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502" y="1454802"/>
            <a:ext cx="4886980" cy="2884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80" y="3929165"/>
            <a:ext cx="4645520" cy="254451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97315"/>
              </p:ext>
            </p:extLst>
          </p:nvPr>
        </p:nvGraphicFramePr>
        <p:xfrm>
          <a:off x="6166502" y="4496572"/>
          <a:ext cx="4821959" cy="169420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00065">
                  <a:extLst>
                    <a:ext uri="{9D8B030D-6E8A-4147-A177-3AD203B41FA5}">
                      <a16:colId xmlns:a16="http://schemas.microsoft.com/office/drawing/2014/main" val="2263521686"/>
                    </a:ext>
                  </a:extLst>
                </a:gridCol>
                <a:gridCol w="793020">
                  <a:extLst>
                    <a:ext uri="{9D8B030D-6E8A-4147-A177-3AD203B41FA5}">
                      <a16:colId xmlns:a16="http://schemas.microsoft.com/office/drawing/2014/main" val="3634718485"/>
                    </a:ext>
                  </a:extLst>
                </a:gridCol>
                <a:gridCol w="1042077">
                  <a:extLst>
                    <a:ext uri="{9D8B030D-6E8A-4147-A177-3AD203B41FA5}">
                      <a16:colId xmlns:a16="http://schemas.microsoft.com/office/drawing/2014/main" val="3236310916"/>
                    </a:ext>
                  </a:extLst>
                </a:gridCol>
                <a:gridCol w="886797">
                  <a:extLst>
                    <a:ext uri="{9D8B030D-6E8A-4147-A177-3AD203B41FA5}">
                      <a16:colId xmlns:a16="http://schemas.microsoft.com/office/drawing/2014/main" val="3285212735"/>
                    </a:ext>
                  </a:extLst>
                </a:gridCol>
              </a:tblGrid>
              <a:tr h="307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2nd </a:t>
                      </a:r>
                      <a:r>
                        <a:rPr lang="en-US" sz="1600" dirty="0">
                          <a:effectLst/>
                        </a:rPr>
                        <a:t>dipole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9486104"/>
                  </a:ext>
                </a:extLst>
              </a:tr>
              <a:tr h="385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Evaporation </a:t>
                      </a:r>
                      <a:r>
                        <a:rPr lang="en-US" sz="1600" dirty="0" smtClean="0">
                          <a:effectLst/>
                        </a:rPr>
                        <a:t>Neutrons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330216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330216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100.0%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6119058"/>
                  </a:ext>
                </a:extLst>
              </a:tr>
              <a:tr h="307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Cascading </a:t>
                      </a:r>
                      <a:r>
                        <a:rPr lang="en-US" sz="1600" dirty="0" smtClean="0">
                          <a:effectLst/>
                        </a:rPr>
                        <a:t>Neutrons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66968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39438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58.9%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8579980"/>
                  </a:ext>
                </a:extLst>
              </a:tr>
              <a:tr h="385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Hard collision </a:t>
                      </a:r>
                      <a:r>
                        <a:rPr lang="en-US" sz="1600" dirty="0" smtClean="0">
                          <a:effectLst/>
                        </a:rPr>
                        <a:t>Neutrons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40314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8199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20.3%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2675151"/>
                  </a:ext>
                </a:extLst>
              </a:tr>
              <a:tr h="307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437498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377853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86.4%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8025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5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Tagging </a:t>
                </a:r>
                <a:r>
                  <a:rPr lang="en-US" dirty="0" smtClean="0"/>
                  <a:t>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i="1" dirty="0" smtClean="0"/>
                  <a:t> </a:t>
                </a:r>
                <a:r>
                  <a:rPr lang="en-US" dirty="0" smtClean="0"/>
                  <a:t>at higher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64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8612" y="966055"/>
                <a:ext cx="11949953" cy="538169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cs typeface="Arial" charset="0"/>
                  </a:rPr>
                  <a:t>For quark propagation and </a:t>
                </a:r>
                <a:r>
                  <a:rPr lang="en-US" sz="2000" dirty="0" err="1">
                    <a:solidFill>
                      <a:srgbClr val="000000"/>
                    </a:solidFill>
                    <a:cs typeface="Arial" charset="0"/>
                  </a:rPr>
                  <a:t>hadronization</a:t>
                </a:r>
                <a:r>
                  <a:rPr lang="en-US" sz="2000" dirty="0">
                    <a:solidFill>
                      <a:srgbClr val="000000"/>
                    </a:solidFill>
                    <a:cs typeface="Arial" charset="0"/>
                  </a:rPr>
                  <a:t> studies, it is more important to know </a:t>
                </a:r>
                <a:r>
                  <a:rPr lang="en-US" sz="2000" i="1" dirty="0" smtClean="0">
                    <a:solidFill>
                      <a:srgbClr val="000000"/>
                    </a:solidFill>
                    <a:cs typeface="Arial" charset="0"/>
                  </a:rPr>
                  <a:t>d</a:t>
                </a:r>
                <a:r>
                  <a:rPr lang="en-US" sz="2000" dirty="0" smtClean="0">
                    <a:solidFill>
                      <a:srgbClr val="000000"/>
                    </a:solidFill>
                    <a:cs typeface="Arial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cs typeface="Arial" charset="0"/>
                  </a:rPr>
                  <a:t>than to maximize it</a:t>
                </a:r>
                <a:endParaRPr lang="en-US" sz="2000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smtClean="0"/>
                  <a:t>Plots below illustrate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000" dirty="0" smtClean="0"/>
                  <a:t> sensitivity with yield. </a:t>
                </a:r>
                <a:r>
                  <a:rPr lang="en-US" sz="2000" dirty="0">
                    <a:solidFill>
                      <a:srgbClr val="000000"/>
                    </a:solidFill>
                    <a:cs typeface="Arial" charset="0"/>
                  </a:rPr>
                  <a:t>Binning for different values of average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cs typeface="Arial" charset="0"/>
                  </a:rPr>
                  <a:t> is straightforward</a:t>
                </a:r>
                <a:r>
                  <a:rPr lang="en-US" sz="2000" dirty="0" smtClean="0">
                    <a:solidFill>
                      <a:srgbClr val="000000"/>
                    </a:solidFill>
                    <a:cs typeface="Arial" charset="0"/>
                  </a:rPr>
                  <a:t>. </a:t>
                </a:r>
                <a:endParaRPr lang="en-US" sz="2000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smtClean="0"/>
                  <a:t>Same detection criteria apply.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612" y="966055"/>
                <a:ext cx="11949953" cy="5381694"/>
              </a:xfrm>
              <a:blipFill>
                <a:blip r:embed="rId3"/>
                <a:stretch>
                  <a:fillRect l="-459" t="-453" r="-1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6" y="2449278"/>
            <a:ext cx="5454015" cy="3960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07" y="2440675"/>
            <a:ext cx="5454015" cy="3960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063674" y="1937519"/>
                <a:ext cx="35788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A, Z and 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multiplicities</a:t>
                </a:r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674" y="1937519"/>
                <a:ext cx="3578851" cy="400110"/>
              </a:xfrm>
              <a:prstGeom prst="rect">
                <a:avLst/>
              </a:prstGeom>
              <a:blipFill>
                <a:blip r:embed="rId6"/>
                <a:stretch>
                  <a:fillRect l="-1874" t="-7692" r="-341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>
            <a:off x="4230806" y="2293158"/>
            <a:ext cx="3265370" cy="173293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496175" y="2283633"/>
            <a:ext cx="446822" cy="191987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9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41D8C-AF79-4473-BFA8-1BABE817DDAB}"/>
              </a:ext>
            </a:extLst>
          </p:cNvPr>
          <p:cNvSpPr/>
          <p:nvPr/>
        </p:nvSpPr>
        <p:spPr>
          <a:xfrm>
            <a:off x="4208584" y="3046242"/>
            <a:ext cx="2236710" cy="13770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Fast </a:t>
            </a:r>
          </a:p>
          <a:p>
            <a:pPr algn="ctr"/>
            <a:r>
              <a:rPr lang="en-US" dirty="0"/>
              <a:t>detector </a:t>
            </a:r>
          </a:p>
          <a:p>
            <a:pPr algn="ctr"/>
            <a:r>
              <a:rPr lang="en-US" dirty="0"/>
              <a:t>simulation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8072D1-682B-4949-AE7F-AFDFFBB2ACE4}"/>
              </a:ext>
            </a:extLst>
          </p:cNvPr>
          <p:cNvSpPr/>
          <p:nvPr/>
        </p:nvSpPr>
        <p:spPr>
          <a:xfrm>
            <a:off x="6674338" y="3046243"/>
            <a:ext cx="2236710" cy="13770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Full </a:t>
            </a:r>
          </a:p>
          <a:p>
            <a:pPr algn="ctr"/>
            <a:r>
              <a:rPr lang="en-US" dirty="0"/>
              <a:t>detector </a:t>
            </a:r>
          </a:p>
          <a:p>
            <a:pPr algn="ctr"/>
            <a:r>
              <a:rPr lang="en-US" dirty="0"/>
              <a:t>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B393-B5CC-40F9-9918-32CF26F378B4}"/>
              </a:ext>
            </a:extLst>
          </p:cNvPr>
          <p:cNvSpPr/>
          <p:nvPr/>
        </p:nvSpPr>
        <p:spPr>
          <a:xfrm>
            <a:off x="3182775" y="4700565"/>
            <a:ext cx="5756110" cy="865413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Reconstruction and analysis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0E5841-EB81-4862-B892-B0031078889E}"/>
              </a:ext>
            </a:extLst>
          </p:cNvPr>
          <p:cNvSpPr/>
          <p:nvPr/>
        </p:nvSpPr>
        <p:spPr>
          <a:xfrm>
            <a:off x="3182775" y="1840843"/>
            <a:ext cx="5764237" cy="9281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MC generators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5D116BF-2207-4A66-83F6-A9FFE1CA4402}"/>
              </a:ext>
            </a:extLst>
          </p:cNvPr>
          <p:cNvSpPr/>
          <p:nvPr/>
        </p:nvSpPr>
        <p:spPr>
          <a:xfrm>
            <a:off x="5229246" y="280963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CF6CCAF-E778-4755-8C9C-5D7C966033EE}"/>
              </a:ext>
            </a:extLst>
          </p:cNvPr>
          <p:cNvSpPr/>
          <p:nvPr/>
        </p:nvSpPr>
        <p:spPr>
          <a:xfrm>
            <a:off x="7695000" y="2817258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9518773-A93D-49D6-8387-5F96E54180E4}"/>
              </a:ext>
            </a:extLst>
          </p:cNvPr>
          <p:cNvSpPr/>
          <p:nvPr/>
        </p:nvSpPr>
        <p:spPr>
          <a:xfrm>
            <a:off x="5229245" y="4475954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05A2584-EF1F-4084-91D5-1B8003DC6D78}"/>
              </a:ext>
            </a:extLst>
          </p:cNvPr>
          <p:cNvSpPr/>
          <p:nvPr/>
        </p:nvSpPr>
        <p:spPr>
          <a:xfrm>
            <a:off x="7695000" y="447986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3EF39BD-7FF7-434A-9955-763E365E6EFF}"/>
              </a:ext>
            </a:extLst>
          </p:cNvPr>
          <p:cNvSpPr/>
          <p:nvPr/>
        </p:nvSpPr>
        <p:spPr>
          <a:xfrm>
            <a:off x="3572384" y="2809630"/>
            <a:ext cx="195385" cy="1853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7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59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673F32-4563-414E-8326-19C140AC9267}"/>
              </a:ext>
            </a:extLst>
          </p:cNvPr>
          <p:cNvGrpSpPr/>
          <p:nvPr/>
        </p:nvGrpSpPr>
        <p:grpSpPr>
          <a:xfrm>
            <a:off x="3191454" y="1565668"/>
            <a:ext cx="5764237" cy="3673120"/>
            <a:chOff x="3191454" y="1565668"/>
            <a:chExt cx="5764237" cy="3673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0DAA86-5353-42FD-9FB0-91DF8A9C74AC}"/>
                </a:ext>
              </a:extLst>
            </p:cNvPr>
            <p:cNvSpPr/>
            <p:nvPr/>
          </p:nvSpPr>
          <p:spPr>
            <a:xfrm>
              <a:off x="5140237" y="1565669"/>
              <a:ext cx="3815454" cy="92812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Generators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AB2C35-876F-408D-B0A3-FD114231ACD1}"/>
                </a:ext>
              </a:extLst>
            </p:cNvPr>
            <p:cNvSpPr/>
            <p:nvPr/>
          </p:nvSpPr>
          <p:spPr>
            <a:xfrm>
              <a:off x="3191454" y="2743144"/>
              <a:ext cx="3124198" cy="1377043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Fast simulation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A91573-EC81-4DCE-887F-51434A4F0327}"/>
                </a:ext>
              </a:extLst>
            </p:cNvPr>
            <p:cNvSpPr/>
            <p:nvPr/>
          </p:nvSpPr>
          <p:spPr>
            <a:xfrm>
              <a:off x="6462987" y="2743143"/>
              <a:ext cx="2492704" cy="1377043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Full simulation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49D29-CEC5-45EF-BDB5-02B8D72BE0C9}"/>
                </a:ext>
              </a:extLst>
            </p:cNvPr>
            <p:cNvSpPr/>
            <p:nvPr/>
          </p:nvSpPr>
          <p:spPr>
            <a:xfrm>
              <a:off x="3199581" y="4373375"/>
              <a:ext cx="5756110" cy="86541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Reconstruction &amp; analysis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3D62BD-E71E-4A59-BB12-6126A617D24B}"/>
                </a:ext>
              </a:extLst>
            </p:cNvPr>
            <p:cNvSpPr/>
            <p:nvPr/>
          </p:nvSpPr>
          <p:spPr>
            <a:xfrm>
              <a:off x="6700783" y="3172097"/>
              <a:ext cx="2051562" cy="67033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g4e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JLEIC in Geant4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0125F1D-4780-4C0D-B992-3006765F372F}"/>
                </a:ext>
              </a:extLst>
            </p:cNvPr>
            <p:cNvSpPr/>
            <p:nvPr/>
          </p:nvSpPr>
          <p:spPr>
            <a:xfrm>
              <a:off x="4814723" y="3162346"/>
              <a:ext cx="1289956" cy="68257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Geant4</a:t>
              </a:r>
              <a:br>
                <a:rPr lang="en-US" dirty="0"/>
              </a:br>
              <a:r>
                <a:rPr lang="en-US" dirty="0"/>
                <a:t>Fast mode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E8558C-9A09-4A2A-A03E-877D5D8B9CE5}"/>
                </a:ext>
              </a:extLst>
            </p:cNvPr>
            <p:cNvSpPr/>
            <p:nvPr/>
          </p:nvSpPr>
          <p:spPr>
            <a:xfrm>
              <a:off x="3410529" y="3166768"/>
              <a:ext cx="1289956" cy="68257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Eic</a:t>
              </a:r>
              <a:r>
                <a:rPr lang="en-US" dirty="0"/>
                <a:t> smear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A05565-7EDF-4BC3-A30C-1B53FE2706ED}"/>
                </a:ext>
              </a:extLst>
            </p:cNvPr>
            <p:cNvSpPr/>
            <p:nvPr/>
          </p:nvSpPr>
          <p:spPr>
            <a:xfrm>
              <a:off x="3201457" y="1565668"/>
              <a:ext cx="1748669" cy="92812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Generators</a:t>
              </a:r>
              <a:br>
                <a:rPr lang="en-US" dirty="0"/>
              </a:br>
              <a:r>
                <a:rPr lang="en-US" dirty="0"/>
                <a:t>Database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AB16D0-B698-43F1-9C9F-F987EC71232E}"/>
                </a:ext>
              </a:extLst>
            </p:cNvPr>
            <p:cNvSpPr/>
            <p:nvPr/>
          </p:nvSpPr>
          <p:spPr>
            <a:xfrm>
              <a:off x="5304295" y="1913575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Pythia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9002A7-8431-4514-AA42-894DCF77D118}"/>
                </a:ext>
              </a:extLst>
            </p:cNvPr>
            <p:cNvSpPr/>
            <p:nvPr/>
          </p:nvSpPr>
          <p:spPr>
            <a:xfrm>
              <a:off x="6104679" y="1913575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Beagle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0831F7-F229-4A55-BDBE-A438114850CF}"/>
                </a:ext>
              </a:extLst>
            </p:cNvPr>
            <p:cNvSpPr/>
            <p:nvPr/>
          </p:nvSpPr>
          <p:spPr>
            <a:xfrm>
              <a:off x="6890229" y="1910081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Herwig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682C2AB-0B26-4C2C-A13D-0423085097C7}"/>
                </a:ext>
              </a:extLst>
            </p:cNvPr>
            <p:cNvSpPr/>
            <p:nvPr/>
          </p:nvSpPr>
          <p:spPr>
            <a:xfrm>
              <a:off x="7953855" y="1680853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11A6962-3E27-4D4C-87A5-A1B30F27CF6B}"/>
                </a:ext>
              </a:extLst>
            </p:cNvPr>
            <p:cNvSpPr/>
            <p:nvPr/>
          </p:nvSpPr>
          <p:spPr>
            <a:xfrm>
              <a:off x="7864703" y="1765423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95AA686-DEA8-4B09-BE93-C4835FE672F3}"/>
                </a:ext>
              </a:extLst>
            </p:cNvPr>
            <p:cNvSpPr/>
            <p:nvPr/>
          </p:nvSpPr>
          <p:spPr>
            <a:xfrm>
              <a:off x="7771783" y="1833468"/>
              <a:ext cx="780878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7E82C80-DF37-4CC8-BA2C-FB3997F74DA8}"/>
                </a:ext>
              </a:extLst>
            </p:cNvPr>
            <p:cNvSpPr/>
            <p:nvPr/>
          </p:nvSpPr>
          <p:spPr>
            <a:xfrm>
              <a:off x="7686348" y="1910081"/>
              <a:ext cx="759725" cy="4252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…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28EC99A-3475-4611-8F7E-75EE0653EBAD}"/>
                </a:ext>
              </a:extLst>
            </p:cNvPr>
            <p:cNvSpPr/>
            <p:nvPr/>
          </p:nvSpPr>
          <p:spPr>
            <a:xfrm>
              <a:off x="4103007" y="4743020"/>
              <a:ext cx="4180765" cy="3504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ejana</a:t>
              </a:r>
              <a:r>
                <a:rPr lang="en-US" dirty="0"/>
                <a:t> – EIC JANA(2)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D89F62-929D-483B-B6AD-4DA30B76120A}"/>
              </a:ext>
            </a:extLst>
          </p:cNvPr>
          <p:cNvSpPr txBox="1"/>
          <p:nvPr/>
        </p:nvSpPr>
        <p:spPr>
          <a:xfrm>
            <a:off x="336898" y="3030142"/>
            <a:ext cx="2568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BNL &amp; </a:t>
            </a:r>
            <a:r>
              <a:rPr lang="en-US" dirty="0" err="1"/>
              <a:t>Jlab</a:t>
            </a:r>
            <a:r>
              <a:rPr lang="en-US" dirty="0"/>
              <a:t> effort on</a:t>
            </a:r>
          </a:p>
          <a:p>
            <a:r>
              <a:rPr lang="en-US" dirty="0"/>
              <a:t>Fast detector prototyping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575E2A-93C3-43A2-A0A3-510918E82C51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905358" y="3353308"/>
            <a:ext cx="623768" cy="3308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A49E5A0-89A7-4D77-AED8-EB1559726569}"/>
              </a:ext>
            </a:extLst>
          </p:cNvPr>
          <p:cNvSpPr txBox="1"/>
          <p:nvPr/>
        </p:nvSpPr>
        <p:spPr>
          <a:xfrm>
            <a:off x="330083" y="4701060"/>
            <a:ext cx="2280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ejana</a:t>
            </a:r>
            <a:r>
              <a:rPr lang="en-US" b="1" dirty="0">
                <a:solidFill>
                  <a:srgbClr val="002060"/>
                </a:solidFill>
              </a:rPr>
              <a:t> = EIC Jana</a:t>
            </a:r>
          </a:p>
          <a:p>
            <a:r>
              <a:rPr lang="en-US" dirty="0"/>
              <a:t>Community reference </a:t>
            </a:r>
            <a:br>
              <a:rPr lang="en-US" dirty="0"/>
            </a:br>
            <a:r>
              <a:rPr lang="en-US" dirty="0"/>
              <a:t>reconstruction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5200168-7BE1-4061-87F8-E868228EC846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610451" y="5012788"/>
            <a:ext cx="1575187" cy="16532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0233A34-C9FB-491F-AF43-93F7978193A1}"/>
              </a:ext>
            </a:extLst>
          </p:cNvPr>
          <p:cNvSpPr txBox="1"/>
          <p:nvPr/>
        </p:nvSpPr>
        <p:spPr>
          <a:xfrm>
            <a:off x="9579459" y="2695043"/>
            <a:ext cx="2517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g4e = </a:t>
            </a:r>
            <a:r>
              <a:rPr lang="en-US" b="1" dirty="0" err="1">
                <a:solidFill>
                  <a:srgbClr val="002060"/>
                </a:solidFill>
              </a:rPr>
              <a:t>Geant</a:t>
            </a:r>
            <a:r>
              <a:rPr lang="en-US" b="1" dirty="0">
                <a:solidFill>
                  <a:srgbClr val="002060"/>
                </a:solidFill>
              </a:rPr>
              <a:t> 4 EIC</a:t>
            </a:r>
          </a:p>
          <a:p>
            <a:r>
              <a:rPr lang="en-US" dirty="0"/>
              <a:t>C++ </a:t>
            </a:r>
            <a:r>
              <a:rPr lang="en-US" dirty="0" err="1"/>
              <a:t>genue</a:t>
            </a:r>
            <a:r>
              <a:rPr lang="en-US" dirty="0"/>
              <a:t> GEANT4 with </a:t>
            </a:r>
            <a:br>
              <a:rPr lang="en-US" dirty="0"/>
            </a:br>
            <a:r>
              <a:rPr lang="en-US" dirty="0"/>
              <a:t>JLEIC detector in it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A3AF577-A564-4AAA-996E-37A9F690544D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8624429" y="3156708"/>
            <a:ext cx="955030" cy="166507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51C685-D2F2-40CE-9CD3-3EC9A112512E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6036783" y="3156708"/>
            <a:ext cx="3542676" cy="83253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1169347-1517-490F-9CEB-961FACE70ED3}"/>
              </a:ext>
            </a:extLst>
          </p:cNvPr>
          <p:cNvSpPr txBox="1"/>
          <p:nvPr/>
        </p:nvSpPr>
        <p:spPr>
          <a:xfrm>
            <a:off x="301734" y="1612419"/>
            <a:ext cx="2258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Database with various</a:t>
            </a:r>
            <a:br>
              <a:rPr lang="en-US" dirty="0"/>
            </a:br>
            <a:r>
              <a:rPr lang="en-US" dirty="0"/>
              <a:t>MC samples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5D5C93-DFBA-4614-8CC0-A5E5453BDE64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2560366" y="1935585"/>
            <a:ext cx="850163" cy="41919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27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Streamlining IR Updates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With many parties involved, need to find a way to reliably synchronize the IR models between accelerator, detector and engineering groups.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305300" y="2039370"/>
            <a:ext cx="3581400" cy="105664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Lattice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MAD-X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76400" y="4497235"/>
            <a:ext cx="3581400" cy="105664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Model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GEMC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934200" y="4497235"/>
            <a:ext cx="3581400" cy="105664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Design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Up-Down Arrow 7"/>
          <p:cNvSpPr/>
          <p:nvPr/>
        </p:nvSpPr>
        <p:spPr>
          <a:xfrm rot="2388171">
            <a:off x="3986840" y="3038751"/>
            <a:ext cx="360181" cy="1385145"/>
          </a:xfrm>
          <a:prstGeom prst="upDownArrow">
            <a:avLst>
              <a:gd name="adj1" fmla="val 50000"/>
              <a:gd name="adj2" fmla="val 8972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 rot="19211829" flipV="1">
            <a:off x="7741879" y="3038292"/>
            <a:ext cx="360181" cy="1385145"/>
          </a:xfrm>
          <a:prstGeom prst="upDownArrow">
            <a:avLst>
              <a:gd name="adj1" fmla="val 50000"/>
              <a:gd name="adj2" fmla="val 8972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5484876" y="4847247"/>
            <a:ext cx="1222248" cy="356616"/>
          </a:xfrm>
          <a:prstGeom prst="leftArrow">
            <a:avLst>
              <a:gd name="adj1" fmla="val 50000"/>
              <a:gd name="adj2" fmla="val 10982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8600000">
            <a:off x="2651974" y="2888784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Largely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automated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2400000" flipH="1">
            <a:off x="3648350" y="3100482"/>
            <a:ext cx="0" cy="914400"/>
          </a:xfrm>
          <a:prstGeom prst="straightConnector1">
            <a:avLst/>
          </a:prstGeom>
          <a:ln w="19050">
            <a:solidFill>
              <a:srgbClr val="FF0000"/>
            </a:solidFill>
            <a:headEnd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45954" y="5382554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Largely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automated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815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89B27-7B38-4DBF-8F5B-C29850D6D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for detector simulation and reconstruction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CA5C6-604A-45C2-8728-E5F126215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14" y="1389006"/>
            <a:ext cx="4831169" cy="33050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GEMC </a:t>
            </a:r>
            <a:r>
              <a:rPr lang="en-US" dirty="0" err="1"/>
              <a:t>Geant</a:t>
            </a:r>
            <a:r>
              <a:rPr lang="en-US" dirty="0"/>
              <a:t> 4 based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150FB-BA09-4B00-ABE6-C313CA184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F75EFC-B32C-4AD3-993F-38F0EA8BAE53}"/>
              </a:ext>
            </a:extLst>
          </p:cNvPr>
          <p:cNvGrpSpPr/>
          <p:nvPr/>
        </p:nvGrpSpPr>
        <p:grpSpPr>
          <a:xfrm>
            <a:off x="1296290" y="2163921"/>
            <a:ext cx="4103415" cy="2530157"/>
            <a:chOff x="0" y="1031554"/>
            <a:chExt cx="9144000" cy="54294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C8F3B8-6A8F-4179-B122-9A80FA71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1554"/>
              <a:ext cx="9144000" cy="542949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318834-1758-456F-9E02-78A71DAA08AE}"/>
                </a:ext>
              </a:extLst>
            </p:cNvPr>
            <p:cNvSpPr/>
            <p:nvPr/>
          </p:nvSpPr>
          <p:spPr>
            <a:xfrm>
              <a:off x="6597570" y="1203767"/>
              <a:ext cx="1064871" cy="1041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645AF8-927D-4130-AA25-C24AD799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908" y="2163921"/>
            <a:ext cx="4185304" cy="311551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7906FD-2400-462D-9D6E-D5A5D0F4D645}"/>
              </a:ext>
            </a:extLst>
          </p:cNvPr>
          <p:cNvSpPr txBox="1">
            <a:spLocks/>
          </p:cNvSpPr>
          <p:nvPr/>
        </p:nvSpPr>
        <p:spPr>
          <a:xfrm>
            <a:off x="6281570" y="1205265"/>
            <a:ext cx="5458599" cy="1144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Plain </a:t>
            </a:r>
            <a:r>
              <a:rPr lang="en-US" dirty="0" err="1"/>
              <a:t>Geant</a:t>
            </a:r>
            <a:r>
              <a:rPr lang="en-US" dirty="0"/>
              <a:t> 4 C++ for √s 100 GeV design</a:t>
            </a:r>
            <a:br>
              <a:rPr lang="en-US" dirty="0"/>
            </a:b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(Driven by the community request)</a:t>
            </a:r>
            <a:br>
              <a:rPr lang="en-US" i="1" dirty="0">
                <a:solidFill>
                  <a:schemeClr val="accent4">
                    <a:lumMod val="75000"/>
                  </a:schemeClr>
                </a:solidFill>
              </a:rPr>
            </a:br>
            <a:endParaRPr lang="en-US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686469-7C05-4B70-A8A6-799B19467AB8}"/>
              </a:ext>
            </a:extLst>
          </p:cNvPr>
          <p:cNvSpPr/>
          <p:nvPr/>
        </p:nvSpPr>
        <p:spPr>
          <a:xfrm>
            <a:off x="6523940" y="5468069"/>
            <a:ext cx="4980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For those who prefer scripting over compilation</a:t>
            </a:r>
          </a:p>
          <a:p>
            <a:r>
              <a:rPr lang="en-US" b="1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Geant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4 python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can be used</a:t>
            </a:r>
            <a:endParaRPr lang="en-US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2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3134-2169-45D4-8CF1-975C2795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Geant</a:t>
            </a:r>
            <a:r>
              <a:rPr lang="en-US" dirty="0"/>
              <a:t> 4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F70D5-C587-4DC5-BB7D-7EDC30D71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7106508" cy="4299189"/>
          </a:xfrm>
        </p:spPr>
        <p:txBody>
          <a:bodyPr>
            <a:normAutofit/>
          </a:bodyPr>
          <a:lstStyle/>
          <a:p>
            <a:r>
              <a:rPr lang="en-US" sz="2400" dirty="0"/>
              <a:t>The codename </a:t>
            </a:r>
            <a:r>
              <a:rPr lang="en-US" sz="2400" b="1" dirty="0">
                <a:solidFill>
                  <a:schemeClr val="accent1"/>
                </a:solidFill>
              </a:rPr>
              <a:t>g4e</a:t>
            </a:r>
            <a:r>
              <a:rPr lang="en-US" sz="2400" dirty="0"/>
              <a:t> – stands for </a:t>
            </a:r>
            <a:r>
              <a:rPr lang="en-US" sz="2400" b="1" dirty="0" err="1"/>
              <a:t>Geant</a:t>
            </a:r>
            <a:r>
              <a:rPr lang="en-US" sz="2400" b="1" dirty="0"/>
              <a:t> 4 EIC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Beta</a:t>
            </a:r>
            <a:r>
              <a:rPr lang="en-US" sz="2400" dirty="0"/>
              <a:t> stage</a:t>
            </a:r>
          </a:p>
          <a:p>
            <a:r>
              <a:rPr lang="en-US" sz="2400" dirty="0"/>
              <a:t>√s 100 GeV design is implemented</a:t>
            </a:r>
          </a:p>
          <a:p>
            <a:r>
              <a:rPr lang="en-US" sz="2400" dirty="0"/>
              <a:t>Imports CAD, accelerator group data</a:t>
            </a:r>
          </a:p>
          <a:p>
            <a:r>
              <a:rPr lang="en-US" sz="2400" dirty="0"/>
              <a:t>Exports final Geometry in various formats</a:t>
            </a:r>
          </a:p>
          <a:p>
            <a:r>
              <a:rPr lang="en-US" sz="2400" dirty="0"/>
              <a:t>Plain flattened analysis ready ROOT files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B6B02-9319-4005-85E7-A318C086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6CBC49-0C47-4A09-A5F8-679E8DE7C279}"/>
              </a:ext>
            </a:extLst>
          </p:cNvPr>
          <p:cNvSpPr/>
          <p:nvPr/>
        </p:nvSpPr>
        <p:spPr>
          <a:xfrm>
            <a:off x="6523940" y="5450498"/>
            <a:ext cx="4980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For those who prefer scripting over compilation</a:t>
            </a:r>
          </a:p>
          <a:p>
            <a:r>
              <a:rPr lang="en-US" b="1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Geant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4 python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can be used</a:t>
            </a:r>
            <a:endParaRPr lang="en-US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4269A2-8D45-446D-BEE5-685E17EB8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940" y="1550445"/>
            <a:ext cx="4990362" cy="37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5B56-17FB-4B5D-90DD-05887686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</a:t>
            </a:r>
            <a:r>
              <a:rPr lang="en-US" dirty="0"/>
              <a:t>ntry </a:t>
            </a:r>
            <a:r>
              <a:rPr lang="en-US" dirty="0">
                <a:solidFill>
                  <a:schemeClr val="accent1"/>
                </a:solidFill>
              </a:rPr>
              <a:t>P</a:t>
            </a:r>
            <a:r>
              <a:rPr lang="en-US" dirty="0"/>
              <a:t>oint for </a:t>
            </a:r>
            <a:r>
              <a:rPr lang="en-US" dirty="0">
                <a:solidFill>
                  <a:schemeClr val="accent1"/>
                </a:solidFill>
              </a:rPr>
              <a:t>EIC</a:t>
            </a:r>
            <a:r>
              <a:rPr lang="en-US" dirty="0"/>
              <a:t> = </a:t>
            </a:r>
            <a:r>
              <a:rPr lang="en-US" dirty="0">
                <a:solidFill>
                  <a:schemeClr val="accent1"/>
                </a:solidFill>
              </a:rPr>
              <a:t>EPIC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256EA-578F-4B12-9AE1-7EFD3FA32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946" y="923076"/>
            <a:ext cx="7977939" cy="53816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Workflow oriented interactive environment based on </a:t>
            </a:r>
            <a:r>
              <a:rPr lang="en-US" dirty="0" err="1"/>
              <a:t>Jupyter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EDFFB-2F89-433D-A29F-02A5EF3F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084F4-747D-4A13-8396-6A330148B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216" y="1466239"/>
            <a:ext cx="7181447" cy="4377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767" y="1466239"/>
            <a:ext cx="1936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Contact:</a:t>
            </a:r>
          </a:p>
          <a:p>
            <a:r>
              <a:rPr lang="en-US" dirty="0" smtClean="0"/>
              <a:t>Dmitry Romanov</a:t>
            </a:r>
          </a:p>
          <a:p>
            <a:r>
              <a:rPr lang="en-US" dirty="0"/>
              <a:t>romanov@jlab.org</a:t>
            </a:r>
          </a:p>
        </p:txBody>
      </p:sp>
    </p:spTree>
    <p:extLst>
      <p:ext uri="{BB962C8B-B14F-4D97-AF65-F5344CB8AC3E}">
        <p14:creationId xmlns:p14="http://schemas.microsoft.com/office/powerpoint/2010/main" val="20145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Interaction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luminosity and acceptance performance in the whole energy range</a:t>
            </a:r>
          </a:p>
          <a:p>
            <a:r>
              <a:rPr lang="en-US" dirty="0" smtClean="0"/>
              <a:t>Conventional </a:t>
            </a:r>
            <a:r>
              <a:rPr lang="en-US" dirty="0" err="1" smtClean="0"/>
              <a:t>NbTi</a:t>
            </a:r>
            <a:r>
              <a:rPr lang="en-US" dirty="0" smtClean="0"/>
              <a:t> technology</a:t>
            </a:r>
          </a:p>
          <a:p>
            <a:r>
              <a:rPr lang="en-US" dirty="0" smtClean="0"/>
              <a:t>Secondary focus with high dispersion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59" y="2223794"/>
            <a:ext cx="5735901" cy="40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9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Ion Beam Envelope &amp; 99%p Trajectory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2000" dirty="0"/>
                  <a:t>Assuming </a:t>
                </a:r>
                <a:r>
                  <a:rPr lang="en-US" altLang="en-US" sz="2000" dirty="0">
                    <a:sym typeface="Symbol" panose="05050102010706020507" pitchFamily="18" charset="2"/>
                  </a:rPr>
                  <a:t>beam momentum of 100 GeV/c,</a:t>
                </a:r>
                <a:r>
                  <a:rPr lang="en-US" altLang="en-US" sz="2000" dirty="0"/>
                  <a:t> ultimate normalized x/y emittances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</m:t>
                    </m:r>
                    <m:r>
                      <a:rPr lang="en-US" altLang="en-US" sz="2000" i="1" baseline="-25000" dirty="0" err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𝑥𝑁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/</m:t>
                    </m:r>
                    <m:r>
                      <a:rPr lang="en-US" altLang="en-US" sz="2000" i="1" baseline="-25000" dirty="0" err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𝑦𝑁</m:t>
                    </m:r>
                  </m:oMath>
                </a14:m>
                <a:r>
                  <a:rPr lang="en-US" altLang="en-US" sz="2000" dirty="0">
                    <a:sym typeface="Symbol" panose="05050102010706020507" pitchFamily="18" charset="2"/>
                  </a:rPr>
                  <a:t> </a:t>
                </a:r>
                <a:r>
                  <a:rPr lang="en-US" altLang="en-US" sz="2000" dirty="0"/>
                  <a:t>of 0.35/0.07 </a:t>
                </a:r>
                <a:r>
                  <a:rPr lang="en-US" altLang="en-US" sz="2000" dirty="0">
                    <a:sym typeface="Symbol" panose="05050102010706020507" pitchFamily="18" charset="2"/>
                  </a:rPr>
                  <a:t>m, and ultimate momentum spread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</m:oMath>
                </a14:m>
                <a:r>
                  <a:rPr lang="en-US" altLang="en-US" sz="2000" dirty="0">
                    <a:sym typeface="Symbol" panose="05050102010706020507" pitchFamily="18" charset="2"/>
                  </a:rPr>
                  <a:t> of 310</a:t>
                </a:r>
                <a:r>
                  <a:rPr lang="en-US" altLang="en-US" sz="2000" baseline="30000" dirty="0">
                    <a:sym typeface="Symbol" panose="05050102010706020507" pitchFamily="18" charset="2"/>
                  </a:rPr>
                  <a:t>-4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2000" dirty="0">
                    <a:sym typeface="Symbol" panose="05050102010706020507" pitchFamily="18" charset="2"/>
                  </a:rPr>
                  <a:t>The horizontal size includes both betatron and dispersive </a:t>
                </a:r>
                <a:r>
                  <a:rPr lang="en-US" altLang="en-US" sz="2000" dirty="0" smtClean="0">
                    <a:sym typeface="Symbol" panose="05050102010706020507" pitchFamily="18" charset="2"/>
                  </a:rPr>
                  <a:t>components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smtClean="0">
                    <a:sym typeface="Symbol" panose="05050102010706020507" pitchFamily="18" charset="2"/>
                  </a:rPr>
                  <a:t>Ignoring effect of the crab tilt</a:t>
                </a:r>
                <a:endParaRPr lang="en-US" sz="20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6" t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3" descr="beam_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54" y="2362379"/>
            <a:ext cx="7537294" cy="398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Ion IR 100 GeV COM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rgbClr val="0000FF"/>
                </a:solidFill>
              </a:rPr>
              <a:t>±</a:t>
            </a:r>
            <a:r>
              <a:rPr lang="en-US" sz="2000" b="1" dirty="0">
                <a:solidFill>
                  <a:srgbClr val="0000FF"/>
                </a:solidFill>
              </a:rPr>
              <a:t>10 mrad angular aperture acceptance</a:t>
            </a:r>
            <a:r>
              <a:rPr lang="en-US" sz="2000" dirty="0"/>
              <a:t> </a:t>
            </a:r>
            <a:r>
              <a:rPr lang="en-US" sz="2000" dirty="0" smtClean="0"/>
              <a:t>in </a:t>
            </a:r>
            <a:r>
              <a:rPr lang="en-US" sz="2000" dirty="0"/>
              <a:t>the whole energy range </a:t>
            </a:r>
            <a:r>
              <a:rPr lang="en-US" sz="2000" dirty="0" smtClean="0"/>
              <a:t>up to 100 GeV COM with </a:t>
            </a:r>
            <a:r>
              <a:rPr lang="en-US" sz="2000" dirty="0"/>
              <a:t>a secondary focus in combination with </a:t>
            </a:r>
            <a:r>
              <a:rPr lang="en-US" sz="2000" dirty="0" smtClean="0"/>
              <a:t>high </a:t>
            </a:r>
            <a:r>
              <a:rPr lang="en-US" sz="2000" dirty="0"/>
              <a:t>dispersion </a:t>
            </a:r>
            <a:r>
              <a:rPr lang="en-US" sz="2000" dirty="0" smtClean="0"/>
              <a:t>point downstream </a:t>
            </a:r>
            <a:r>
              <a:rPr lang="en-US" sz="2000" dirty="0"/>
              <a:t>of </a:t>
            </a:r>
            <a:r>
              <a:rPr lang="en-US" sz="2000" dirty="0" smtClean="0"/>
              <a:t>spectrometer dipole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Conventional </a:t>
            </a:r>
            <a:r>
              <a:rPr lang="en-US" sz="2000" b="1" dirty="0" err="1" smtClean="0">
                <a:solidFill>
                  <a:srgbClr val="0000FF"/>
                </a:solidFill>
              </a:rPr>
              <a:t>Nb-Ti</a:t>
            </a:r>
            <a:r>
              <a:rPr lang="en-US" sz="2000" b="1" dirty="0" smtClean="0">
                <a:solidFill>
                  <a:srgbClr val="0000FF"/>
                </a:solidFill>
              </a:rPr>
              <a:t> technology</a:t>
            </a:r>
            <a:r>
              <a:rPr lang="en-US" sz="2000" dirty="0" smtClean="0"/>
              <a:t> Final-Focusing Quadrupole technology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Same </a:t>
            </a:r>
            <a:r>
              <a:rPr lang="en-US" sz="2000" b="1" dirty="0" smtClean="0">
                <a:solidFill>
                  <a:srgbClr val="0000FF"/>
                </a:solidFill>
              </a:rPr>
              <a:t>high luminosity and detection performance</a:t>
            </a:r>
            <a:r>
              <a:rPr lang="en-US" sz="2000" dirty="0" smtClean="0"/>
              <a:t> as the 65 GeV COM design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rgbClr val="0000FF"/>
                </a:solidFill>
              </a:rPr>
              <a:t>Shorter- and longer-focus configurations</a:t>
            </a:r>
            <a:r>
              <a:rPr lang="en-US" sz="2000" dirty="0" smtClean="0"/>
              <a:t> at lower and higher energies, respectively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758440"/>
            <a:ext cx="4572000" cy="3398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3147060"/>
            <a:ext cx="4572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8886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14489</TotalTime>
  <Words>2741</Words>
  <Application>Microsoft Office PowerPoint</Application>
  <PresentationFormat>Widescreen</PresentationFormat>
  <Paragraphs>536</Paragraphs>
  <Slides>62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8" baseType="lpstr">
      <vt:lpstr>Arial Unicode MS</vt:lpstr>
      <vt:lpstr>MS PGothic</vt:lpstr>
      <vt:lpstr>MS PGothic</vt:lpstr>
      <vt:lpstr>SimSun</vt:lpstr>
      <vt:lpstr>.PingFangSC-Regular</vt:lpstr>
      <vt:lpstr>Arial</vt:lpstr>
      <vt:lpstr>Calibri</vt:lpstr>
      <vt:lpstr>Cambria Math</vt:lpstr>
      <vt:lpstr>Comic Sans MS</vt:lpstr>
      <vt:lpstr>等线 Light</vt:lpstr>
      <vt:lpstr>PingFangSC-Regular</vt:lpstr>
      <vt:lpstr>Symbol</vt:lpstr>
      <vt:lpstr>Times</vt:lpstr>
      <vt:lpstr>Times New Roman</vt:lpstr>
      <vt:lpstr>Wingdings</vt:lpstr>
      <vt:lpstr>Theme1</vt:lpstr>
      <vt:lpstr>EIC Physics and IR Design II</vt:lpstr>
      <vt:lpstr>Outline</vt:lpstr>
      <vt:lpstr>EIC Physics Highlights</vt:lpstr>
      <vt:lpstr>Full Acceptance Detector Concept</vt:lpstr>
      <vt:lpstr>Schematic of Full-Acceptance Detector</vt:lpstr>
      <vt:lpstr>Streamlining IR Updates </vt:lpstr>
      <vt:lpstr>Ion Interaction Region</vt:lpstr>
      <vt:lpstr>Ion Beam Envelope &amp; 99%p Trajectory</vt:lpstr>
      <vt:lpstr>JLEIC Ion IR 100 GeV COM Design</vt:lpstr>
      <vt:lpstr>Ion IR Optics</vt:lpstr>
      <vt:lpstr>Orbit Correction</vt:lpstr>
      <vt:lpstr>Coupling Compensation</vt:lpstr>
      <vt:lpstr>Ion IR Element Parameters</vt:lpstr>
      <vt:lpstr>Electron Interaction Region</vt:lpstr>
      <vt:lpstr>Electron Coupling Compensation</vt:lpstr>
      <vt:lpstr>Low Q^2 Tagger in JLEIC</vt:lpstr>
      <vt:lpstr>IR Layout</vt:lpstr>
      <vt:lpstr>Electron IR Element Parameters</vt:lpstr>
      <vt:lpstr>JLEIC Interaction Region Layout</vt:lpstr>
      <vt:lpstr>Development of IR Magnet Specifications</vt:lpstr>
      <vt:lpstr>First Ion Spectrometer Dipole</vt:lpstr>
      <vt:lpstr>Upstream Ion Corrector</vt:lpstr>
      <vt:lpstr>Downstream Hadron Quadrupoles</vt:lpstr>
      <vt:lpstr>Magnet Length Optimization</vt:lpstr>
      <vt:lpstr>Detector Beam Pipe</vt:lpstr>
      <vt:lpstr>Background Studies</vt:lpstr>
      <vt:lpstr>Detector Background</vt:lpstr>
      <vt:lpstr>Shadow Diagram</vt:lpstr>
      <vt:lpstr>Far-Forward Acceptance for Charged Fragments </vt:lpstr>
      <vt:lpstr>Far-Forward Angular &amp; Momentum Acceptance</vt:lpstr>
      <vt:lpstr>Far-Forward Acceptance to Neutrals</vt:lpstr>
      <vt:lpstr>Far-Forward Angular Acceptance</vt:lpstr>
      <vt:lpstr>Momentum &amp; Angular Resolution</vt:lpstr>
      <vt:lpstr>Momentum &amp; Angular Resolution</vt:lpstr>
      <vt:lpstr>Acceptance for Protons from Diffractive Processes</vt:lpstr>
      <vt:lpstr>Example: DVCS Recoil Proton</vt:lpstr>
      <vt:lpstr>Key EIC Measurements with Heavy Nuclei</vt:lpstr>
      <vt:lpstr>Coherent diffraction can reveal the spatial gluon distribution</vt:lpstr>
      <vt:lpstr>Coherent diffraction is also sensitive to gluon saturation</vt:lpstr>
      <vt:lpstr>Incoherent diffraction cross-section dominates</vt:lpstr>
      <vt:lpstr>How Far in 𝒕 do we need to measure?</vt:lpstr>
      <vt:lpstr>Event generators</vt:lpstr>
      <vt:lpstr>BeAGLE</vt:lpstr>
      <vt:lpstr>Simulation process flow</vt:lpstr>
      <vt:lpstr>Tracking generated events in detector</vt:lpstr>
      <vt:lpstr>Vetoing incoherent diffractive events</vt:lpstr>
      <vt:lpstr>Vetoing inefficiency</vt:lpstr>
      <vt:lpstr>Applying the veto</vt:lpstr>
      <vt:lpstr>Gluon spatial distribution</vt:lpstr>
      <vt:lpstr>Collision geometry can be reconstructed from final state</vt:lpstr>
      <vt:lpstr>Tagging in b and T(b)</vt:lpstr>
      <vt:lpstr>What if we also detect the charged particles?</vt:lpstr>
      <vt:lpstr>What if we identify the residual ion?</vt:lpstr>
      <vt:lpstr>Detection requirements</vt:lpstr>
      <vt:lpstr>Further increasing the effective thickness: (_ ^208)Pb vs (_ ^238)U</vt:lpstr>
      <vt:lpstr>Tagging in d</vt:lpstr>
      <vt:lpstr>Tagging in d at higher x</vt:lpstr>
      <vt:lpstr>Software chain</vt:lpstr>
      <vt:lpstr>Software chain</vt:lpstr>
      <vt:lpstr>Software for detector simulation and reconstruction </vt:lpstr>
      <vt:lpstr>Geant 4 EIC</vt:lpstr>
      <vt:lpstr>Entry Point for EIC = EPIC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JLEIC Advances &amp; Opportunities</dc:title>
  <dc:subject/>
  <dc:creator>Andrei Seryi</dc:creator>
  <cp:keywords/>
  <dc:description/>
  <cp:lastModifiedBy>Vasiliy Morozov</cp:lastModifiedBy>
  <cp:revision>340</cp:revision>
  <dcterms:created xsi:type="dcterms:W3CDTF">2018-09-06T13:32:58Z</dcterms:created>
  <dcterms:modified xsi:type="dcterms:W3CDTF">2019-08-02T15:21:45Z</dcterms:modified>
  <cp:category/>
</cp:coreProperties>
</file>