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3" r:id="rId2"/>
    <p:sldMasterId id="2147483679" r:id="rId3"/>
    <p:sldMasterId id="2147483693" r:id="rId4"/>
    <p:sldMasterId id="2147483949" r:id="rId5"/>
  </p:sldMasterIdLst>
  <p:notesMasterIdLst>
    <p:notesMasterId r:id="rId53"/>
  </p:notesMasterIdLst>
  <p:handoutMasterIdLst>
    <p:handoutMasterId r:id="rId54"/>
  </p:handoutMasterIdLst>
  <p:sldIdLst>
    <p:sldId id="256" r:id="rId6"/>
    <p:sldId id="762" r:id="rId7"/>
    <p:sldId id="836" r:id="rId8"/>
    <p:sldId id="719" r:id="rId9"/>
    <p:sldId id="860" r:id="rId10"/>
    <p:sldId id="885" r:id="rId11"/>
    <p:sldId id="886" r:id="rId12"/>
    <p:sldId id="887" r:id="rId13"/>
    <p:sldId id="853" r:id="rId14"/>
    <p:sldId id="864" r:id="rId15"/>
    <p:sldId id="862" r:id="rId16"/>
    <p:sldId id="878" r:id="rId17"/>
    <p:sldId id="891" r:id="rId18"/>
    <p:sldId id="866" r:id="rId19"/>
    <p:sldId id="867" r:id="rId20"/>
    <p:sldId id="870" r:id="rId21"/>
    <p:sldId id="855" r:id="rId22"/>
    <p:sldId id="856" r:id="rId23"/>
    <p:sldId id="854" r:id="rId24"/>
    <p:sldId id="857" r:id="rId25"/>
    <p:sldId id="859" r:id="rId26"/>
    <p:sldId id="890" r:id="rId27"/>
    <p:sldId id="879" r:id="rId28"/>
    <p:sldId id="902" r:id="rId29"/>
    <p:sldId id="903" r:id="rId30"/>
    <p:sldId id="888" r:id="rId31"/>
    <p:sldId id="889" r:id="rId32"/>
    <p:sldId id="916" r:id="rId33"/>
    <p:sldId id="917" r:id="rId34"/>
    <p:sldId id="918" r:id="rId35"/>
    <p:sldId id="919" r:id="rId36"/>
    <p:sldId id="920" r:id="rId37"/>
    <p:sldId id="921" r:id="rId38"/>
    <p:sldId id="922" r:id="rId39"/>
    <p:sldId id="892" r:id="rId40"/>
    <p:sldId id="880" r:id="rId41"/>
    <p:sldId id="900" r:id="rId42"/>
    <p:sldId id="899" r:id="rId43"/>
    <p:sldId id="894" r:id="rId44"/>
    <p:sldId id="881" r:id="rId45"/>
    <p:sldId id="895" r:id="rId46"/>
    <p:sldId id="912" r:id="rId47"/>
    <p:sldId id="923" r:id="rId48"/>
    <p:sldId id="911" r:id="rId49"/>
    <p:sldId id="913" r:id="rId50"/>
    <p:sldId id="915" r:id="rId51"/>
    <p:sldId id="910" r:id="rId52"/>
  </p:sldIdLst>
  <p:sldSz cx="9144000" cy="6858000" type="screen4x3"/>
  <p:notesSz cx="6858000" cy="9144000"/>
  <p:defaultTextStyle>
    <a:defPPr>
      <a:defRPr lang="en-US"/>
    </a:defPPr>
    <a:lvl1pPr marL="0" algn="l" defTabSz="912853" rtl="0" eaLnBrk="1" latinLnBrk="0" hangingPunct="1">
      <a:defRPr sz="1800" kern="1200">
        <a:solidFill>
          <a:schemeClr val="tx1"/>
        </a:solidFill>
        <a:latin typeface="+mn-lt"/>
        <a:ea typeface="+mn-ea"/>
        <a:cs typeface="+mn-cs"/>
      </a:defRPr>
    </a:lvl1pPr>
    <a:lvl2pPr marL="456419" algn="l" defTabSz="912853" rtl="0" eaLnBrk="1" latinLnBrk="0" hangingPunct="1">
      <a:defRPr sz="1800" kern="1200">
        <a:solidFill>
          <a:schemeClr val="tx1"/>
        </a:solidFill>
        <a:latin typeface="+mn-lt"/>
        <a:ea typeface="+mn-ea"/>
        <a:cs typeface="+mn-cs"/>
      </a:defRPr>
    </a:lvl2pPr>
    <a:lvl3pPr marL="912853" algn="l" defTabSz="912853" rtl="0" eaLnBrk="1" latinLnBrk="0" hangingPunct="1">
      <a:defRPr sz="1800" kern="1200">
        <a:solidFill>
          <a:schemeClr val="tx1"/>
        </a:solidFill>
        <a:latin typeface="+mn-lt"/>
        <a:ea typeface="+mn-ea"/>
        <a:cs typeface="+mn-cs"/>
      </a:defRPr>
    </a:lvl3pPr>
    <a:lvl4pPr marL="1369290" algn="l" defTabSz="912853" rtl="0" eaLnBrk="1" latinLnBrk="0" hangingPunct="1">
      <a:defRPr sz="1800" kern="1200">
        <a:solidFill>
          <a:schemeClr val="tx1"/>
        </a:solidFill>
        <a:latin typeface="+mn-lt"/>
        <a:ea typeface="+mn-ea"/>
        <a:cs typeface="+mn-cs"/>
      </a:defRPr>
    </a:lvl4pPr>
    <a:lvl5pPr marL="1825716" algn="l" defTabSz="912853" rtl="0" eaLnBrk="1" latinLnBrk="0" hangingPunct="1">
      <a:defRPr sz="1800" kern="1200">
        <a:solidFill>
          <a:schemeClr val="tx1"/>
        </a:solidFill>
        <a:latin typeface="+mn-lt"/>
        <a:ea typeface="+mn-ea"/>
        <a:cs typeface="+mn-cs"/>
      </a:defRPr>
    </a:lvl5pPr>
    <a:lvl6pPr marL="2282139" algn="l" defTabSz="912853" rtl="0" eaLnBrk="1" latinLnBrk="0" hangingPunct="1">
      <a:defRPr sz="1800" kern="1200">
        <a:solidFill>
          <a:schemeClr val="tx1"/>
        </a:solidFill>
        <a:latin typeface="+mn-lt"/>
        <a:ea typeface="+mn-ea"/>
        <a:cs typeface="+mn-cs"/>
      </a:defRPr>
    </a:lvl6pPr>
    <a:lvl7pPr marL="2738575" algn="l" defTabSz="912853" rtl="0" eaLnBrk="1" latinLnBrk="0" hangingPunct="1">
      <a:defRPr sz="1800" kern="1200">
        <a:solidFill>
          <a:schemeClr val="tx1"/>
        </a:solidFill>
        <a:latin typeface="+mn-lt"/>
        <a:ea typeface="+mn-ea"/>
        <a:cs typeface="+mn-cs"/>
      </a:defRPr>
    </a:lvl7pPr>
    <a:lvl8pPr marL="3195000" algn="l" defTabSz="912853" rtl="0" eaLnBrk="1" latinLnBrk="0" hangingPunct="1">
      <a:defRPr sz="1800" kern="1200">
        <a:solidFill>
          <a:schemeClr val="tx1"/>
        </a:solidFill>
        <a:latin typeface="+mn-lt"/>
        <a:ea typeface="+mn-ea"/>
        <a:cs typeface="+mn-cs"/>
      </a:defRPr>
    </a:lvl8pPr>
    <a:lvl9pPr marL="3651429" algn="l" defTabSz="912853"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9E3194"/>
    <a:srgbClr val="FFD63F"/>
    <a:srgbClr val="F2FF5F"/>
    <a:srgbClr val="4BD7E1"/>
    <a:srgbClr val="E006D5"/>
    <a:srgbClr val="00E100"/>
    <a:srgbClr val="0C5209"/>
    <a:srgbClr val="11690C"/>
    <a:srgbClr val="8005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2" autoAdjust="0"/>
    <p:restoredTop sz="94696" autoAdjust="0"/>
  </p:normalViewPr>
  <p:slideViewPr>
    <p:cSldViewPr>
      <p:cViewPr>
        <p:scale>
          <a:sx n="90" d="100"/>
          <a:sy n="90" d="100"/>
        </p:scale>
        <p:origin x="-808" y="-16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41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notesMaster" Target="notesMasters/notesMaster1.xml"/><Relationship Id="rId54" Type="http://schemas.openxmlformats.org/officeDocument/2006/relationships/handoutMaster" Target="handoutMasters/handoutMaster1.xml"/><Relationship Id="rId55" Type="http://schemas.openxmlformats.org/officeDocument/2006/relationships/printerSettings" Target="printerSettings/printerSettings1.bin"/><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FF6DDE5-F68F-F848-A8FC-E32180D6EAD4}" type="datetime1">
              <a:rPr lang="en-US" smtClean="0"/>
              <a:pPr/>
              <a:t>8/7/19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6338CD5-CECF-AC41-B90D-0F1D9F642A6B}" type="slidenum">
              <a:rPr lang="en-US" smtClean="0"/>
              <a:pPr/>
              <a:t>‹#›</a:t>
            </a:fld>
            <a:endParaRPr lang="en-US"/>
          </a:p>
        </p:txBody>
      </p:sp>
    </p:spTree>
    <p:extLst>
      <p:ext uri="{BB962C8B-B14F-4D97-AF65-F5344CB8AC3E}">
        <p14:creationId xmlns:p14="http://schemas.microsoft.com/office/powerpoint/2010/main" val="30064230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1C4514-1F67-F248-AD2F-1A4C562A6D3F}" type="datetime1">
              <a:rPr lang="en-US" smtClean="0"/>
              <a:pPr/>
              <a:t>8/7/19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997CD6-3EDC-43A1-BFE6-556DB01E9DE7}" type="slidenum">
              <a:rPr lang="en-US" smtClean="0"/>
              <a:pPr/>
              <a:t>‹#›</a:t>
            </a:fld>
            <a:endParaRPr lang="en-US"/>
          </a:p>
        </p:txBody>
      </p:sp>
    </p:spTree>
    <p:extLst>
      <p:ext uri="{BB962C8B-B14F-4D97-AF65-F5344CB8AC3E}">
        <p14:creationId xmlns:p14="http://schemas.microsoft.com/office/powerpoint/2010/main" val="2485865141"/>
      </p:ext>
    </p:extLst>
  </p:cSld>
  <p:clrMap bg1="lt1" tx1="dk1" bg2="lt2" tx2="dk2" accent1="accent1" accent2="accent2" accent3="accent3" accent4="accent4" accent5="accent5" accent6="accent6" hlink="hlink" folHlink="folHlink"/>
  <p:hf hdr="0" ftr="0" dt="0"/>
  <p:notesStyle>
    <a:lvl1pPr marL="0" algn="l" defTabSz="912853" rtl="0" eaLnBrk="1" latinLnBrk="0" hangingPunct="1">
      <a:defRPr sz="1200" kern="1200">
        <a:solidFill>
          <a:schemeClr val="tx1"/>
        </a:solidFill>
        <a:latin typeface="+mn-lt"/>
        <a:ea typeface="+mn-ea"/>
        <a:cs typeface="+mn-cs"/>
      </a:defRPr>
    </a:lvl1pPr>
    <a:lvl2pPr marL="456419" algn="l" defTabSz="912853" rtl="0" eaLnBrk="1" latinLnBrk="0" hangingPunct="1">
      <a:defRPr sz="1200" kern="1200">
        <a:solidFill>
          <a:schemeClr val="tx1"/>
        </a:solidFill>
        <a:latin typeface="+mn-lt"/>
        <a:ea typeface="+mn-ea"/>
        <a:cs typeface="+mn-cs"/>
      </a:defRPr>
    </a:lvl2pPr>
    <a:lvl3pPr marL="912853" algn="l" defTabSz="912853" rtl="0" eaLnBrk="1" latinLnBrk="0" hangingPunct="1">
      <a:defRPr sz="1200" kern="1200">
        <a:solidFill>
          <a:schemeClr val="tx1"/>
        </a:solidFill>
        <a:latin typeface="+mn-lt"/>
        <a:ea typeface="+mn-ea"/>
        <a:cs typeface="+mn-cs"/>
      </a:defRPr>
    </a:lvl3pPr>
    <a:lvl4pPr marL="1369290" algn="l" defTabSz="912853" rtl="0" eaLnBrk="1" latinLnBrk="0" hangingPunct="1">
      <a:defRPr sz="1200" kern="1200">
        <a:solidFill>
          <a:schemeClr val="tx1"/>
        </a:solidFill>
        <a:latin typeface="+mn-lt"/>
        <a:ea typeface="+mn-ea"/>
        <a:cs typeface="+mn-cs"/>
      </a:defRPr>
    </a:lvl4pPr>
    <a:lvl5pPr marL="1825716" algn="l" defTabSz="912853" rtl="0" eaLnBrk="1" latinLnBrk="0" hangingPunct="1">
      <a:defRPr sz="1200" kern="1200">
        <a:solidFill>
          <a:schemeClr val="tx1"/>
        </a:solidFill>
        <a:latin typeface="+mn-lt"/>
        <a:ea typeface="+mn-ea"/>
        <a:cs typeface="+mn-cs"/>
      </a:defRPr>
    </a:lvl5pPr>
    <a:lvl6pPr marL="2282139" algn="l" defTabSz="912853" rtl="0" eaLnBrk="1" latinLnBrk="0" hangingPunct="1">
      <a:defRPr sz="1200" kern="1200">
        <a:solidFill>
          <a:schemeClr val="tx1"/>
        </a:solidFill>
        <a:latin typeface="+mn-lt"/>
        <a:ea typeface="+mn-ea"/>
        <a:cs typeface="+mn-cs"/>
      </a:defRPr>
    </a:lvl6pPr>
    <a:lvl7pPr marL="2738575" algn="l" defTabSz="912853" rtl="0" eaLnBrk="1" latinLnBrk="0" hangingPunct="1">
      <a:defRPr sz="1200" kern="1200">
        <a:solidFill>
          <a:schemeClr val="tx1"/>
        </a:solidFill>
        <a:latin typeface="+mn-lt"/>
        <a:ea typeface="+mn-ea"/>
        <a:cs typeface="+mn-cs"/>
      </a:defRPr>
    </a:lvl7pPr>
    <a:lvl8pPr marL="3195000" algn="l" defTabSz="912853" rtl="0" eaLnBrk="1" latinLnBrk="0" hangingPunct="1">
      <a:defRPr sz="1200" kern="1200">
        <a:solidFill>
          <a:schemeClr val="tx1"/>
        </a:solidFill>
        <a:latin typeface="+mn-lt"/>
        <a:ea typeface="+mn-ea"/>
        <a:cs typeface="+mn-cs"/>
      </a:defRPr>
    </a:lvl8pPr>
    <a:lvl9pPr marL="3651429" algn="l" defTabSz="91285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997CD6-3EDC-43A1-BFE6-556DB01E9DE7}" type="slidenum">
              <a:rPr lang="en-US" smtClean="0"/>
              <a:pPr/>
              <a:t>1</a:t>
            </a:fld>
            <a:endParaRPr lang="en-US"/>
          </a:p>
        </p:txBody>
      </p:sp>
    </p:spTree>
    <p:extLst>
      <p:ext uri="{BB962C8B-B14F-4D97-AF65-F5344CB8AC3E}">
        <p14:creationId xmlns:p14="http://schemas.microsoft.com/office/powerpoint/2010/main" val="3359199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p:cNvSpPr>
          <p:nvPr>
            <p:ph type="sldImg"/>
          </p:nvPr>
        </p:nvSpPr>
        <p:spPr>
          <a:xfrm>
            <a:off x="1143000" y="685800"/>
            <a:ext cx="4572000" cy="3429000"/>
          </a:xfrm>
          <a:ln/>
        </p:spPr>
      </p:sp>
      <p:sp>
        <p:nvSpPr>
          <p:cNvPr id="45059" name="Notes Placeholder 2"/>
          <p:cNvSpPr>
            <a:spLocks noGrp="1"/>
          </p:cNvSpPr>
          <p:nvPr>
            <p:ph type="body" idx="1"/>
          </p:nvPr>
        </p:nvSpPr>
        <p:spPr>
          <a:noFill/>
          <a:ln/>
        </p:spPr>
        <p:txBody>
          <a:bodyPr/>
          <a:lstStyle/>
          <a:p>
            <a:endParaRPr lang="en-US">
              <a:latin typeface="Arial" pitchFamily="-84" charset="0"/>
              <a:ea typeface="ＭＳ Ｐゴシック" pitchFamily="-84" charset="-128"/>
              <a:cs typeface="ＭＳ Ｐゴシック" pitchFamily="-8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p:cNvSpPr>
          <p:nvPr>
            <p:ph type="sldImg"/>
          </p:nvPr>
        </p:nvSpPr>
        <p:spPr>
          <a:ln/>
        </p:spPr>
      </p:sp>
      <p:sp>
        <p:nvSpPr>
          <p:cNvPr id="45059" name="Notes Placeholder 2"/>
          <p:cNvSpPr>
            <a:spLocks noGrp="1"/>
          </p:cNvSpPr>
          <p:nvPr>
            <p:ph type="body" idx="1"/>
          </p:nvPr>
        </p:nvSpPr>
        <p:spPr>
          <a:noFill/>
          <a:ln/>
        </p:spPr>
        <p:txBody>
          <a:bodyPr/>
          <a:lstStyle/>
          <a:p>
            <a:endParaRPr lang="en-US">
              <a:latin typeface="Arial" pitchFamily="-84" charset="0"/>
              <a:ea typeface="ＭＳ Ｐゴシック" pitchFamily="-84" charset="-128"/>
              <a:cs typeface="ＭＳ Ｐゴシック" pitchFamily="-8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p:cNvSpPr>
          <p:nvPr>
            <p:ph type="sldImg"/>
          </p:nvPr>
        </p:nvSpPr>
        <p:spPr>
          <a:ln/>
        </p:spPr>
      </p:sp>
      <p:sp>
        <p:nvSpPr>
          <p:cNvPr id="45059" name="Notes Placeholder 2"/>
          <p:cNvSpPr>
            <a:spLocks noGrp="1"/>
          </p:cNvSpPr>
          <p:nvPr>
            <p:ph type="body" idx="1"/>
          </p:nvPr>
        </p:nvSpPr>
        <p:spPr>
          <a:noFill/>
          <a:ln/>
        </p:spPr>
        <p:txBody>
          <a:bodyPr/>
          <a:lstStyle/>
          <a:p>
            <a:endParaRPr lang="en-US">
              <a:latin typeface="Arial" pitchFamily="-84" charset="0"/>
              <a:ea typeface="ＭＳ Ｐゴシック" pitchFamily="-84" charset="-128"/>
              <a:cs typeface="ＭＳ Ｐゴシック" pitchFamily="-8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p:cNvSpPr>
          <p:nvPr>
            <p:ph type="sldImg"/>
          </p:nvPr>
        </p:nvSpPr>
        <p:spPr>
          <a:ln/>
        </p:spPr>
      </p:sp>
      <p:sp>
        <p:nvSpPr>
          <p:cNvPr id="45059" name="Notes Placeholder 2"/>
          <p:cNvSpPr>
            <a:spLocks noGrp="1"/>
          </p:cNvSpPr>
          <p:nvPr>
            <p:ph type="body" idx="1"/>
          </p:nvPr>
        </p:nvSpPr>
        <p:spPr>
          <a:noFill/>
          <a:ln/>
        </p:spPr>
        <p:txBody>
          <a:bodyPr/>
          <a:lstStyle/>
          <a:p>
            <a:endParaRPr lang="en-US">
              <a:latin typeface="Arial" pitchFamily="-84" charset="0"/>
              <a:ea typeface="ＭＳ Ｐゴシック" pitchFamily="-84" charset="-128"/>
              <a:cs typeface="ＭＳ Ｐゴシック" pitchFamily="-8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p:cNvSpPr>
          <p:nvPr>
            <p:ph type="sldImg"/>
          </p:nvPr>
        </p:nvSpPr>
        <p:spPr>
          <a:ln/>
        </p:spPr>
      </p:sp>
      <p:sp>
        <p:nvSpPr>
          <p:cNvPr id="45059" name="Notes Placeholder 2"/>
          <p:cNvSpPr>
            <a:spLocks noGrp="1"/>
          </p:cNvSpPr>
          <p:nvPr>
            <p:ph type="body" idx="1"/>
          </p:nvPr>
        </p:nvSpPr>
        <p:spPr>
          <a:noFill/>
          <a:ln/>
        </p:spPr>
        <p:txBody>
          <a:bodyPr/>
          <a:lstStyle/>
          <a:p>
            <a:endParaRPr lang="en-US">
              <a:latin typeface="Arial" pitchFamily="-84" charset="0"/>
              <a:ea typeface="ＭＳ Ｐゴシック" pitchFamily="-84" charset="-128"/>
              <a:cs typeface="ＭＳ Ｐゴシック" pitchFamily="-8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p:cNvSpPr>
          <p:nvPr>
            <p:ph type="sldImg"/>
          </p:nvPr>
        </p:nvSpPr>
        <p:spPr>
          <a:ln/>
        </p:spPr>
      </p:sp>
      <p:sp>
        <p:nvSpPr>
          <p:cNvPr id="45059" name="Notes Placeholder 2"/>
          <p:cNvSpPr>
            <a:spLocks noGrp="1"/>
          </p:cNvSpPr>
          <p:nvPr>
            <p:ph type="body" idx="1"/>
          </p:nvPr>
        </p:nvSpPr>
        <p:spPr>
          <a:noFill/>
          <a:ln/>
        </p:spPr>
        <p:txBody>
          <a:bodyPr/>
          <a:lstStyle/>
          <a:p>
            <a:endParaRPr lang="en-US">
              <a:latin typeface="Arial" pitchFamily="-84" charset="0"/>
              <a:ea typeface="ＭＳ Ｐゴシック" pitchFamily="-84" charset="-128"/>
              <a:cs typeface="ＭＳ Ｐゴシック" pitchFamily="-8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27"/>
            <a:ext cx="7772400" cy="784225"/>
          </a:xfrm>
        </p:spPr>
        <p:txBody>
          <a:bodyPr>
            <a:normAutofit/>
          </a:bodyPr>
          <a:lstStyle>
            <a:lvl1pPr>
              <a:defRPr sz="3600" baseline="0">
                <a:solidFill>
                  <a:srgbClr val="FF0000"/>
                </a:solidFill>
                <a:latin typeface="Arial" pitchFamily="34" charset="0"/>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r>
              <a:rPr lang="en-US" smtClean="0"/>
              <a:t>Jul,8 2016</a:t>
            </a:r>
            <a:endParaRPr lang="en-US"/>
          </a:p>
        </p:txBody>
      </p:sp>
      <p:sp>
        <p:nvSpPr>
          <p:cNvPr id="5" name="Footer Placeholder 4"/>
          <p:cNvSpPr>
            <a:spLocks noGrp="1"/>
          </p:cNvSpPr>
          <p:nvPr>
            <p:ph type="ftr" sz="quarter" idx="11"/>
          </p:nvPr>
        </p:nvSpPr>
        <p:spPr/>
        <p:txBody>
          <a:bodyPr/>
          <a:lstStyle/>
          <a:p>
            <a:r>
              <a:rPr lang="en-US" smtClean="0"/>
              <a:t>A.Kiselev</a:t>
            </a:r>
            <a:endParaRPr lang="en-US" dirty="0"/>
          </a:p>
        </p:txBody>
      </p:sp>
      <p:sp>
        <p:nvSpPr>
          <p:cNvPr id="6" name="Slide Number Placeholder 5"/>
          <p:cNvSpPr>
            <a:spLocks noGrp="1"/>
          </p:cNvSpPr>
          <p:nvPr>
            <p:ph type="sldNum" sz="quarter" idx="12"/>
          </p:nvPr>
        </p:nvSpPr>
        <p:spPr/>
        <p:txBody>
          <a:bodyPr/>
          <a:lstStyle/>
          <a:p>
            <a:fld id="{59EA4CFA-C3DC-4ADB-8A77-9C015038EFD0}" type="slidenum">
              <a:rPr lang="en-US" smtClean="0"/>
              <a:pPr/>
              <a:t>‹#›</a:t>
            </a:fld>
            <a:endParaRPr lang="en-US"/>
          </a:p>
        </p:txBody>
      </p:sp>
    </p:spTree>
    <p:extLst>
      <p:ext uri="{BB962C8B-B14F-4D97-AF65-F5344CB8AC3E}">
        <p14:creationId xmlns:p14="http://schemas.microsoft.com/office/powerpoint/2010/main" val="641285779"/>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Jul,8 2016</a:t>
            </a:r>
            <a:endParaRPr lang="en-US"/>
          </a:p>
        </p:txBody>
      </p:sp>
      <p:sp>
        <p:nvSpPr>
          <p:cNvPr id="5" name="Footer Placeholder 4"/>
          <p:cNvSpPr>
            <a:spLocks noGrp="1"/>
          </p:cNvSpPr>
          <p:nvPr>
            <p:ph type="ftr" sz="quarter" idx="11"/>
          </p:nvPr>
        </p:nvSpPr>
        <p:spPr/>
        <p:txBody>
          <a:bodyPr/>
          <a:lstStyle/>
          <a:p>
            <a:r>
              <a:rPr lang="en-US" smtClean="0"/>
              <a:t>A.Kiselev</a:t>
            </a:r>
            <a:endParaRPr lang="en-US" dirty="0"/>
          </a:p>
        </p:txBody>
      </p:sp>
      <p:sp>
        <p:nvSpPr>
          <p:cNvPr id="6" name="Slide Number Placeholder 5"/>
          <p:cNvSpPr>
            <a:spLocks noGrp="1"/>
          </p:cNvSpPr>
          <p:nvPr>
            <p:ph type="sldNum" sz="quarter" idx="12"/>
          </p:nvPr>
        </p:nvSpPr>
        <p:spPr/>
        <p:txBody>
          <a:bodyPr/>
          <a:lstStyle/>
          <a:p>
            <a:fld id="{59EA4CFA-C3DC-4ADB-8A77-9C015038EFD0}" type="slidenum">
              <a:rPr lang="en-US" smtClean="0"/>
              <a:pPr/>
              <a:t>‹#›</a:t>
            </a:fld>
            <a:endParaRPr lang="en-US"/>
          </a:p>
        </p:txBody>
      </p:sp>
    </p:spTree>
    <p:extLst>
      <p:ext uri="{BB962C8B-B14F-4D97-AF65-F5344CB8AC3E}">
        <p14:creationId xmlns:p14="http://schemas.microsoft.com/office/powerpoint/2010/main" val="867554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7"/>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9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Jul,8 2016</a:t>
            </a:r>
            <a:endParaRPr lang="en-US"/>
          </a:p>
        </p:txBody>
      </p:sp>
      <p:sp>
        <p:nvSpPr>
          <p:cNvPr id="5" name="Footer Placeholder 4"/>
          <p:cNvSpPr>
            <a:spLocks noGrp="1"/>
          </p:cNvSpPr>
          <p:nvPr>
            <p:ph type="ftr" sz="quarter" idx="11"/>
          </p:nvPr>
        </p:nvSpPr>
        <p:spPr/>
        <p:txBody>
          <a:bodyPr/>
          <a:lstStyle/>
          <a:p>
            <a:r>
              <a:rPr lang="en-US" smtClean="0"/>
              <a:t>A.Kiselev</a:t>
            </a:r>
            <a:endParaRPr lang="en-US" dirty="0"/>
          </a:p>
        </p:txBody>
      </p:sp>
      <p:sp>
        <p:nvSpPr>
          <p:cNvPr id="6" name="Slide Number Placeholder 5"/>
          <p:cNvSpPr>
            <a:spLocks noGrp="1"/>
          </p:cNvSpPr>
          <p:nvPr>
            <p:ph type="sldNum" sz="quarter" idx="12"/>
          </p:nvPr>
        </p:nvSpPr>
        <p:spPr/>
        <p:txBody>
          <a:bodyPr/>
          <a:lstStyle/>
          <a:p>
            <a:fld id="{59EA4CFA-C3DC-4ADB-8A77-9C015038EFD0}" type="slidenum">
              <a:rPr lang="en-US" smtClean="0"/>
              <a:pPr/>
              <a:t>‹#›</a:t>
            </a:fld>
            <a:endParaRPr lang="en-US"/>
          </a:p>
        </p:txBody>
      </p:sp>
    </p:spTree>
    <p:extLst>
      <p:ext uri="{BB962C8B-B14F-4D97-AF65-F5344CB8AC3E}">
        <p14:creationId xmlns:p14="http://schemas.microsoft.com/office/powerpoint/2010/main" val="70553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chor="ctr" anchorCtr="0"/>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t>Jul,8 2016</a:t>
            </a:r>
            <a:endParaRPr lang="en-US"/>
          </a:p>
        </p:txBody>
      </p:sp>
      <p:sp>
        <p:nvSpPr>
          <p:cNvPr id="4" name="Footer Placeholder 3"/>
          <p:cNvSpPr>
            <a:spLocks noGrp="1"/>
          </p:cNvSpPr>
          <p:nvPr>
            <p:ph type="ftr" sz="quarter" idx="11"/>
          </p:nvPr>
        </p:nvSpPr>
        <p:spPr/>
        <p:txBody>
          <a:bodyPr/>
          <a:lstStyle/>
          <a:p>
            <a:r>
              <a:rPr lang="en-US" smtClean="0"/>
              <a:t>A.Kiselev</a:t>
            </a:r>
            <a:endParaRPr lang="en-US" dirty="0"/>
          </a:p>
        </p:txBody>
      </p:sp>
      <p:sp>
        <p:nvSpPr>
          <p:cNvPr id="5" name="Slide Number Placeholder 4"/>
          <p:cNvSpPr>
            <a:spLocks noGrp="1"/>
          </p:cNvSpPr>
          <p:nvPr>
            <p:ph type="sldNum" sz="quarter" idx="12"/>
          </p:nvPr>
        </p:nvSpPr>
        <p:spPr/>
        <p:txBody>
          <a:bodyPr/>
          <a:lstStyle/>
          <a:p>
            <a:fld id="{59EA4CFA-C3DC-4ADB-8A77-9C015038EFD0}" type="slidenum">
              <a:rPr lang="en-US" smtClean="0"/>
              <a:pPr/>
              <a:t>‹#›</a:t>
            </a:fld>
            <a:endParaRPr lang="en-US"/>
          </a:p>
        </p:txBody>
      </p:sp>
    </p:spTree>
    <p:extLst>
      <p:ext uri="{BB962C8B-B14F-4D97-AF65-F5344CB8AC3E}">
        <p14:creationId xmlns:p14="http://schemas.microsoft.com/office/powerpoint/2010/main" val="29280003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9" name="Straight Connector 8"/>
          <p:cNvCxnSpPr/>
          <p:nvPr/>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64252" y="6387440"/>
            <a:ext cx="1071001" cy="462435"/>
          </a:xfrm>
          <a:prstGeom prst="rect">
            <a:avLst/>
          </a:prstGeom>
        </p:spPr>
      </p:pic>
      <p:cxnSp>
        <p:nvCxnSpPr>
          <p:cNvPr id="10" name="Straight Connector 9"/>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764252" y="6387440"/>
            <a:ext cx="1071001" cy="462435"/>
          </a:xfrm>
          <a:prstGeom prst="rect">
            <a:avLst/>
          </a:prstGeom>
        </p:spPr>
      </p:pic>
      <p:sp>
        <p:nvSpPr>
          <p:cNvPr id="7" name="Date Placeholder 6"/>
          <p:cNvSpPr>
            <a:spLocks noGrp="1"/>
          </p:cNvSpPr>
          <p:nvPr>
            <p:ph type="dt" sz="half" idx="10"/>
          </p:nvPr>
        </p:nvSpPr>
        <p:spPr/>
        <p:txBody>
          <a:bodyPr/>
          <a:lstStyle/>
          <a:p>
            <a:r>
              <a:rPr lang="en-US" smtClean="0">
                <a:solidFill>
                  <a:srgbClr val="000000">
                    <a:tint val="75000"/>
                  </a:srgbClr>
                </a:solidFill>
              </a:rPr>
              <a:t>October 29 </a:t>
            </a:r>
            <a:r>
              <a:rPr lang="mr-IN" smtClean="0">
                <a:solidFill>
                  <a:srgbClr val="000000">
                    <a:tint val="75000"/>
                  </a:srgbClr>
                </a:solidFill>
              </a:rPr>
              <a:t>–</a:t>
            </a:r>
            <a:r>
              <a:rPr lang="en-US" smtClean="0">
                <a:solidFill>
                  <a:srgbClr val="000000">
                    <a:tint val="75000"/>
                  </a:srgbClr>
                </a:solidFill>
              </a:rPr>
              <a:t> November 1, 2018</a:t>
            </a:r>
            <a:endParaRPr lang="en-US" dirty="0">
              <a:solidFill>
                <a:srgbClr val="000000">
                  <a:tint val="75000"/>
                </a:srgbClr>
              </a:solidFill>
            </a:endParaRPr>
          </a:p>
        </p:txBody>
      </p:sp>
      <p:sp>
        <p:nvSpPr>
          <p:cNvPr id="12" name="Footer Placeholder 11"/>
          <p:cNvSpPr>
            <a:spLocks noGrp="1"/>
          </p:cNvSpPr>
          <p:nvPr>
            <p:ph type="ftr" sz="quarter" idx="11"/>
          </p:nvPr>
        </p:nvSpPr>
        <p:spPr/>
        <p:txBody>
          <a:bodyPr/>
          <a:lstStyle/>
          <a:p>
            <a:r>
              <a:rPr lang="en-US" smtClean="0">
                <a:solidFill>
                  <a:srgbClr val="000000">
                    <a:tint val="75000"/>
                  </a:srgbClr>
                </a:solidFill>
              </a:rPr>
              <a:t>Fall 2018 EIC Accelerator Collaboration Meeting</a:t>
            </a:r>
            <a:endParaRPr lang="en-US" dirty="0">
              <a:solidFill>
                <a:srgbClr val="000000">
                  <a:tint val="75000"/>
                </a:srgbClr>
              </a:solidFill>
            </a:endParaRPr>
          </a:p>
        </p:txBody>
      </p:sp>
      <p:sp>
        <p:nvSpPr>
          <p:cNvPr id="13" name="Slide Number Placeholder 12"/>
          <p:cNvSpPr>
            <a:spLocks noGrp="1"/>
          </p:cNvSpPr>
          <p:nvPr>
            <p:ph type="sldNum" sz="quarter" idx="12"/>
          </p:nvPr>
        </p:nvSpPr>
        <p:spPr/>
        <p:txBody>
          <a:bodyPr/>
          <a:lstStyle/>
          <a:p>
            <a:fld id="{07E1C93C-5050-FC42-8F10-D22D4F119D13}"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1173752276"/>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U Slide">
    <p:spTree>
      <p:nvGrpSpPr>
        <p:cNvPr id="1" name=""/>
        <p:cNvGrpSpPr/>
        <p:nvPr/>
      </p:nvGrpSpPr>
      <p:grpSpPr>
        <a:xfrm>
          <a:off x="0" y="0"/>
          <a:ext cx="0" cy="0"/>
          <a:chOff x="0" y="0"/>
          <a:chExt cx="0" cy="0"/>
        </a:xfrm>
      </p:grpSpPr>
      <p:sp>
        <p:nvSpPr>
          <p:cNvPr id="16" name="Line"/>
          <p:cNvSpPr/>
          <p:nvPr/>
        </p:nvSpPr>
        <p:spPr>
          <a:xfrm>
            <a:off x="152400" y="685805"/>
            <a:ext cx="8839200" cy="1588"/>
          </a:xfrm>
          <a:prstGeom prst="line">
            <a:avLst/>
          </a:prstGeom>
          <a:ln w="38100">
            <a:solidFill>
              <a:srgbClr val="021EAA"/>
            </a:solidFill>
          </a:ln>
        </p:spPr>
        <p:txBody>
          <a:bodyPr lIns="0" tIns="0" rIns="0" bIns="0"/>
          <a:lstStyle/>
          <a:p>
            <a:pPr marL="0" marR="0" defTabSz="457200">
              <a:defRPr sz="1200">
                <a:uFillTx/>
                <a:latin typeface="Helvetica"/>
                <a:ea typeface="Helvetica"/>
                <a:cs typeface="Helvetica"/>
                <a:sym typeface="Helvetica"/>
              </a:defRPr>
            </a:pPr>
            <a:endParaRPr/>
          </a:p>
        </p:txBody>
      </p:sp>
      <p:sp>
        <p:nvSpPr>
          <p:cNvPr id="17" name="Title Text"/>
          <p:cNvSpPr txBox="1">
            <a:spLocks noGrp="1"/>
          </p:cNvSpPr>
          <p:nvPr>
            <p:ph type="title"/>
          </p:nvPr>
        </p:nvSpPr>
        <p:spPr>
          <a:xfrm>
            <a:off x="106362" y="19075"/>
            <a:ext cx="8931276" cy="674491"/>
          </a:xfrm>
          <a:prstGeom prst="rect">
            <a:avLst/>
          </a:prstGeom>
        </p:spPr>
        <p:txBody>
          <a:bodyPr lIns="50800" tIns="50800" rIns="50800" bIns="50800" anchor="ctr">
            <a:noAutofit/>
          </a:bodyPr>
          <a:lstStyle>
            <a:lvl1pPr marL="41275" marR="41275">
              <a:defRPr sz="3800" b="0">
                <a:solidFill>
                  <a:srgbClr val="021EAA"/>
                </a:solidFill>
                <a:uFill>
                  <a:solidFill>
                    <a:srgbClr val="021EAA"/>
                  </a:solidFill>
                </a:uFill>
                <a:latin typeface="+mn-lt"/>
                <a:ea typeface="+mn-ea"/>
                <a:cs typeface="+mn-cs"/>
                <a:sym typeface="Arial"/>
              </a:defRPr>
            </a:lvl1pPr>
          </a:lstStyle>
          <a:p>
            <a:r>
              <a:t>Title Text</a:t>
            </a:r>
          </a:p>
        </p:txBody>
      </p:sp>
      <p:sp>
        <p:nvSpPr>
          <p:cNvPr id="18" name="Body Level One…"/>
          <p:cNvSpPr txBox="1">
            <a:spLocks noGrp="1"/>
          </p:cNvSpPr>
          <p:nvPr>
            <p:ph type="body" idx="1"/>
          </p:nvPr>
        </p:nvSpPr>
        <p:spPr>
          <a:xfrm>
            <a:off x="114300" y="812805"/>
            <a:ext cx="8763000" cy="5930900"/>
          </a:xfrm>
          <a:prstGeom prst="rect">
            <a:avLst/>
          </a:prstGeom>
        </p:spPr>
        <p:txBody>
          <a:bodyPr lIns="50800" tIns="50800" rIns="50800" bIns="50800">
            <a:noAutofit/>
          </a:bodyPr>
          <a:lstStyle>
            <a:lvl1pPr marL="317500" marR="41275" indent="-317500">
              <a:buClr>
                <a:srgbClr val="FF2600"/>
              </a:buClr>
              <a:buSzPct val="175000"/>
              <a:buChar char="•"/>
              <a:defRPr sz="2600">
                <a:solidFill>
                  <a:srgbClr val="000000"/>
                </a:solidFill>
                <a:uFill>
                  <a:solidFill>
                    <a:srgbClr val="000000"/>
                  </a:solidFill>
                </a:uFill>
                <a:latin typeface="+mn-lt"/>
                <a:ea typeface="+mn-ea"/>
                <a:cs typeface="+mn-cs"/>
                <a:sym typeface="Arial"/>
              </a:defRPr>
            </a:lvl1pPr>
            <a:lvl2pPr marL="635000" marR="41275" indent="-317500">
              <a:buClr>
                <a:srgbClr val="011993"/>
              </a:buClr>
              <a:buSzPct val="104999"/>
              <a:buFont typeface="Lucida Grande"/>
              <a:buChar char="‣"/>
              <a:defRPr sz="2600">
                <a:solidFill>
                  <a:srgbClr val="000000"/>
                </a:solidFill>
                <a:uFill>
                  <a:solidFill>
                    <a:srgbClr val="000000"/>
                  </a:solidFill>
                </a:uFill>
                <a:latin typeface="+mn-lt"/>
                <a:ea typeface="+mn-ea"/>
                <a:cs typeface="+mn-cs"/>
                <a:sym typeface="Arial"/>
              </a:defRPr>
            </a:lvl2pPr>
            <a:lvl3pPr marL="952500" marR="41275" indent="-317500">
              <a:buClr>
                <a:srgbClr val="011993"/>
              </a:buClr>
              <a:buSzPct val="80000"/>
              <a:buChar char="๏"/>
              <a:defRPr sz="2600">
                <a:solidFill>
                  <a:srgbClr val="000000"/>
                </a:solidFill>
                <a:uFill>
                  <a:solidFill>
                    <a:srgbClr val="000000"/>
                  </a:solidFill>
                </a:uFill>
                <a:latin typeface="+mn-lt"/>
                <a:ea typeface="+mn-ea"/>
                <a:cs typeface="+mn-cs"/>
                <a:sym typeface="Arial"/>
              </a:defRPr>
            </a:lvl3pPr>
            <a:lvl4pPr marL="1270000" marR="41275" indent="-317500">
              <a:buClr>
                <a:srgbClr val="011993"/>
              </a:buClr>
              <a:buSzPct val="125000"/>
              <a:buChar char="-"/>
              <a:defRPr sz="2600">
                <a:solidFill>
                  <a:srgbClr val="000000"/>
                </a:solidFill>
                <a:uFill>
                  <a:solidFill>
                    <a:srgbClr val="000000"/>
                  </a:solidFill>
                </a:uFill>
                <a:latin typeface="+mn-lt"/>
                <a:ea typeface="+mn-ea"/>
                <a:cs typeface="+mn-cs"/>
                <a:sym typeface="Arial"/>
              </a:defRPr>
            </a:lvl4pPr>
            <a:lvl5pPr marL="1587500" marR="41275" indent="-317500">
              <a:buClr>
                <a:srgbClr val="011993"/>
              </a:buClr>
              <a:buSzPct val="125000"/>
              <a:buChar char="-"/>
              <a:defRPr sz="2600">
                <a:solidFill>
                  <a:srgbClr val="000000"/>
                </a:solidFill>
                <a:uFill>
                  <a:solidFill>
                    <a:srgbClr val="000000"/>
                  </a:solidFill>
                </a:uFill>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9" name="Slide Number"/>
          <p:cNvSpPr txBox="1">
            <a:spLocks noGrp="1"/>
          </p:cNvSpPr>
          <p:nvPr>
            <p:ph type="sldNum" sz="quarter" idx="2"/>
          </p:nvPr>
        </p:nvSpPr>
        <p:spPr>
          <a:xfrm>
            <a:off x="8733757" y="6546583"/>
            <a:ext cx="322016" cy="318036"/>
          </a:xfrm>
          <a:prstGeom prst="rect">
            <a:avLst/>
          </a:prstGeom>
        </p:spPr>
        <p:txBody>
          <a:bodyPr lIns="50800" tIns="50800" rIns="50800" bIns="50800" anchor="ctr"/>
          <a:lstStyle>
            <a:lvl1pPr algn="ctr" defTabSz="457200">
              <a:defRPr sz="1400" i="0">
                <a:solidFill>
                  <a:srgbClr val="011585"/>
                </a:solidFill>
                <a:uFill>
                  <a:solidFill>
                    <a:srgbClr val="011585"/>
                  </a:solidFill>
                </a:uFill>
                <a:latin typeface="+mn-lt"/>
                <a:ea typeface="+mn-ea"/>
                <a:cs typeface="+mn-cs"/>
                <a:sym typeface="Arial"/>
              </a:defRPr>
            </a:lvl1pPr>
          </a:lstStyle>
          <a:p>
            <a:fld id="{86CB4B4D-7CA3-9044-876B-883B54F8677D}" type="slidenum">
              <a:t>‹#›</a:t>
            </a:fld>
            <a:endParaRPr/>
          </a:p>
        </p:txBody>
      </p:sp>
    </p:spTree>
    <p:extLst>
      <p:ext uri="{BB962C8B-B14F-4D97-AF65-F5344CB8AC3E}">
        <p14:creationId xmlns:p14="http://schemas.microsoft.com/office/powerpoint/2010/main" val="2217649490"/>
      </p:ext>
    </p:extLst>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U Empty Slide">
    <p:spTree>
      <p:nvGrpSpPr>
        <p:cNvPr id="1" name=""/>
        <p:cNvGrpSpPr/>
        <p:nvPr/>
      </p:nvGrpSpPr>
      <p:grpSpPr>
        <a:xfrm>
          <a:off x="0" y="0"/>
          <a:ext cx="0" cy="0"/>
          <a:chOff x="0" y="0"/>
          <a:chExt cx="0" cy="0"/>
        </a:xfrm>
      </p:grpSpPr>
      <p:sp>
        <p:nvSpPr>
          <p:cNvPr id="26" name="Line"/>
          <p:cNvSpPr/>
          <p:nvPr/>
        </p:nvSpPr>
        <p:spPr>
          <a:xfrm>
            <a:off x="152400" y="685805"/>
            <a:ext cx="8839200" cy="1588"/>
          </a:xfrm>
          <a:prstGeom prst="line">
            <a:avLst/>
          </a:prstGeom>
          <a:ln w="38100">
            <a:solidFill>
              <a:srgbClr val="021EAA"/>
            </a:solidFill>
          </a:ln>
        </p:spPr>
        <p:txBody>
          <a:bodyPr lIns="0" tIns="0" rIns="0" bIns="0"/>
          <a:lstStyle/>
          <a:p>
            <a:pPr marL="0" marR="0" defTabSz="457200">
              <a:defRPr sz="1200">
                <a:uFillTx/>
                <a:latin typeface="Helvetica"/>
                <a:ea typeface="Helvetica"/>
                <a:cs typeface="Helvetica"/>
                <a:sym typeface="Helvetica"/>
              </a:defRPr>
            </a:pPr>
            <a:endParaRPr/>
          </a:p>
        </p:txBody>
      </p:sp>
      <p:sp>
        <p:nvSpPr>
          <p:cNvPr id="27" name="Title Text"/>
          <p:cNvSpPr txBox="1">
            <a:spLocks noGrp="1"/>
          </p:cNvSpPr>
          <p:nvPr>
            <p:ph type="title"/>
          </p:nvPr>
        </p:nvSpPr>
        <p:spPr>
          <a:xfrm>
            <a:off x="136546" y="44480"/>
            <a:ext cx="8931275" cy="717551"/>
          </a:xfrm>
          <a:prstGeom prst="rect">
            <a:avLst/>
          </a:prstGeom>
        </p:spPr>
        <p:txBody>
          <a:bodyPr lIns="50800" tIns="50800" rIns="50800" bIns="50800" anchor="ctr">
            <a:noAutofit/>
          </a:bodyPr>
          <a:lstStyle>
            <a:lvl1pPr marL="41275" marR="41275">
              <a:defRPr sz="3800" b="0">
                <a:solidFill>
                  <a:srgbClr val="021EAA"/>
                </a:solidFill>
                <a:uFill>
                  <a:solidFill>
                    <a:srgbClr val="021EAA"/>
                  </a:solidFill>
                </a:uFill>
                <a:latin typeface="+mn-lt"/>
                <a:ea typeface="+mn-ea"/>
                <a:cs typeface="+mn-cs"/>
                <a:sym typeface="Arial"/>
              </a:defRPr>
            </a:lvl1pPr>
          </a:lstStyle>
          <a:p>
            <a:r>
              <a:t>Title Text</a:t>
            </a:r>
          </a:p>
        </p:txBody>
      </p:sp>
      <p:sp>
        <p:nvSpPr>
          <p:cNvPr id="28" name="Slide Number"/>
          <p:cNvSpPr txBox="1">
            <a:spLocks noGrp="1"/>
          </p:cNvSpPr>
          <p:nvPr>
            <p:ph type="sldNum" sz="quarter" idx="2"/>
          </p:nvPr>
        </p:nvSpPr>
        <p:spPr>
          <a:xfrm>
            <a:off x="8733757" y="6546583"/>
            <a:ext cx="322016" cy="318036"/>
          </a:xfrm>
          <a:prstGeom prst="rect">
            <a:avLst/>
          </a:prstGeom>
        </p:spPr>
        <p:txBody>
          <a:bodyPr lIns="50800" tIns="50800" rIns="50800" bIns="50800" anchor="ctr"/>
          <a:lstStyle>
            <a:lvl1pPr algn="ctr" defTabSz="457200">
              <a:defRPr sz="1400" i="0">
                <a:solidFill>
                  <a:srgbClr val="011585"/>
                </a:solidFill>
                <a:uFill>
                  <a:solidFill>
                    <a:srgbClr val="011585"/>
                  </a:solidFill>
                </a:uFill>
                <a:latin typeface="+mn-lt"/>
                <a:ea typeface="+mn-ea"/>
                <a:cs typeface="+mn-cs"/>
                <a:sym typeface="Arial"/>
              </a:defRPr>
            </a:lvl1pPr>
          </a:lstStyle>
          <a:p>
            <a:fld id="{86CB4B4D-7CA3-9044-876B-883B54F8677D}" type="slidenum">
              <a:t>‹#›</a:t>
            </a:fld>
            <a:endParaRPr/>
          </a:p>
        </p:txBody>
      </p:sp>
    </p:spTree>
    <p:extLst>
      <p:ext uri="{BB962C8B-B14F-4D97-AF65-F5344CB8AC3E}">
        <p14:creationId xmlns:p14="http://schemas.microsoft.com/office/powerpoint/2010/main" val="1937013083"/>
      </p:ext>
    </p:extLst>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2"/>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419" indent="0" algn="ctr">
              <a:buNone/>
              <a:defRPr>
                <a:solidFill>
                  <a:schemeClr val="tx1">
                    <a:tint val="75000"/>
                  </a:schemeClr>
                </a:solidFill>
              </a:defRPr>
            </a:lvl2pPr>
            <a:lvl3pPr marL="912853" indent="0" algn="ctr">
              <a:buNone/>
              <a:defRPr>
                <a:solidFill>
                  <a:schemeClr val="tx1">
                    <a:tint val="75000"/>
                  </a:schemeClr>
                </a:solidFill>
              </a:defRPr>
            </a:lvl3pPr>
            <a:lvl4pPr marL="1369290" indent="0" algn="ctr">
              <a:buNone/>
              <a:defRPr>
                <a:solidFill>
                  <a:schemeClr val="tx1">
                    <a:tint val="75000"/>
                  </a:schemeClr>
                </a:solidFill>
              </a:defRPr>
            </a:lvl4pPr>
            <a:lvl5pPr marL="1825716" indent="0" algn="ctr">
              <a:buNone/>
              <a:defRPr>
                <a:solidFill>
                  <a:schemeClr val="tx1">
                    <a:tint val="75000"/>
                  </a:schemeClr>
                </a:solidFill>
              </a:defRPr>
            </a:lvl5pPr>
            <a:lvl6pPr marL="2282139" indent="0" algn="ctr">
              <a:buNone/>
              <a:defRPr>
                <a:solidFill>
                  <a:schemeClr val="tx1">
                    <a:tint val="75000"/>
                  </a:schemeClr>
                </a:solidFill>
              </a:defRPr>
            </a:lvl6pPr>
            <a:lvl7pPr marL="2738575" indent="0" algn="ctr">
              <a:buNone/>
              <a:defRPr>
                <a:solidFill>
                  <a:schemeClr val="tx1">
                    <a:tint val="75000"/>
                  </a:schemeClr>
                </a:solidFill>
              </a:defRPr>
            </a:lvl7pPr>
            <a:lvl8pPr marL="3195000" indent="0" algn="ctr">
              <a:buNone/>
              <a:defRPr>
                <a:solidFill>
                  <a:schemeClr val="tx1">
                    <a:tint val="75000"/>
                  </a:schemeClr>
                </a:solidFill>
              </a:defRPr>
            </a:lvl8pPr>
            <a:lvl9pPr marL="365142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Jul,8 2016</a:t>
            </a:r>
            <a:endParaRPr lang="en-US"/>
          </a:p>
        </p:txBody>
      </p:sp>
      <p:sp>
        <p:nvSpPr>
          <p:cNvPr id="5" name="Footer Placeholder 4"/>
          <p:cNvSpPr>
            <a:spLocks noGrp="1"/>
          </p:cNvSpPr>
          <p:nvPr>
            <p:ph type="ftr" sz="quarter" idx="11"/>
          </p:nvPr>
        </p:nvSpPr>
        <p:spPr/>
        <p:txBody>
          <a:bodyPr/>
          <a:lstStyle/>
          <a:p>
            <a:r>
              <a:rPr lang="en-US" smtClean="0"/>
              <a:t>A.Kiselev</a:t>
            </a:r>
            <a:endParaRPr lang="en-US"/>
          </a:p>
        </p:txBody>
      </p:sp>
      <p:sp>
        <p:nvSpPr>
          <p:cNvPr id="6" name="Slide Number Placeholder 5"/>
          <p:cNvSpPr>
            <a:spLocks noGrp="1"/>
          </p:cNvSpPr>
          <p:nvPr>
            <p:ph type="sldNum" sz="quarter" idx="12"/>
          </p:nvPr>
        </p:nvSpPr>
        <p:spPr/>
        <p:txBody>
          <a:bodyPr/>
          <a:lstStyle/>
          <a:p>
            <a:fld id="{D0CE5294-E2E2-D84E-B244-61D9D82C84E7}"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Jul,8 2016</a:t>
            </a:r>
            <a:endParaRPr lang="en-US"/>
          </a:p>
        </p:txBody>
      </p:sp>
      <p:sp>
        <p:nvSpPr>
          <p:cNvPr id="5" name="Footer Placeholder 4"/>
          <p:cNvSpPr>
            <a:spLocks noGrp="1"/>
          </p:cNvSpPr>
          <p:nvPr>
            <p:ph type="ftr" sz="quarter" idx="11"/>
          </p:nvPr>
        </p:nvSpPr>
        <p:spPr/>
        <p:txBody>
          <a:bodyPr/>
          <a:lstStyle/>
          <a:p>
            <a:r>
              <a:rPr lang="en-US" smtClean="0"/>
              <a:t>A.Kiselev</a:t>
            </a:r>
            <a:endParaRPr lang="en-US"/>
          </a:p>
        </p:txBody>
      </p:sp>
      <p:sp>
        <p:nvSpPr>
          <p:cNvPr id="6" name="Slide Number Placeholder 5"/>
          <p:cNvSpPr>
            <a:spLocks noGrp="1"/>
          </p:cNvSpPr>
          <p:nvPr>
            <p:ph type="sldNum" sz="quarter" idx="12"/>
          </p:nvPr>
        </p:nvSpPr>
        <p:spPr/>
        <p:txBody>
          <a:bodyPr/>
          <a:lstStyle/>
          <a:p>
            <a:fld id="{D0CE5294-E2E2-D84E-B244-61D9D82C84E7}"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51"/>
            <a:ext cx="7772400" cy="1500187"/>
          </a:xfrm>
        </p:spPr>
        <p:txBody>
          <a:bodyPr anchor="b"/>
          <a:lstStyle>
            <a:lvl1pPr marL="0" indent="0">
              <a:buNone/>
              <a:defRPr sz="2000">
                <a:solidFill>
                  <a:schemeClr val="tx1">
                    <a:tint val="75000"/>
                  </a:schemeClr>
                </a:solidFill>
              </a:defRPr>
            </a:lvl1pPr>
            <a:lvl2pPr marL="456419" indent="0">
              <a:buNone/>
              <a:defRPr sz="1800">
                <a:solidFill>
                  <a:schemeClr val="tx1">
                    <a:tint val="75000"/>
                  </a:schemeClr>
                </a:solidFill>
              </a:defRPr>
            </a:lvl2pPr>
            <a:lvl3pPr marL="912853" indent="0">
              <a:buNone/>
              <a:defRPr sz="1600">
                <a:solidFill>
                  <a:schemeClr val="tx1">
                    <a:tint val="75000"/>
                  </a:schemeClr>
                </a:solidFill>
              </a:defRPr>
            </a:lvl3pPr>
            <a:lvl4pPr marL="1369290" indent="0">
              <a:buNone/>
              <a:defRPr sz="1400">
                <a:solidFill>
                  <a:schemeClr val="tx1">
                    <a:tint val="75000"/>
                  </a:schemeClr>
                </a:solidFill>
              </a:defRPr>
            </a:lvl4pPr>
            <a:lvl5pPr marL="1825716" indent="0">
              <a:buNone/>
              <a:defRPr sz="1400">
                <a:solidFill>
                  <a:schemeClr val="tx1">
                    <a:tint val="75000"/>
                  </a:schemeClr>
                </a:solidFill>
              </a:defRPr>
            </a:lvl5pPr>
            <a:lvl6pPr marL="2282139" indent="0">
              <a:buNone/>
              <a:defRPr sz="1400">
                <a:solidFill>
                  <a:schemeClr val="tx1">
                    <a:tint val="75000"/>
                  </a:schemeClr>
                </a:solidFill>
              </a:defRPr>
            </a:lvl6pPr>
            <a:lvl7pPr marL="2738575" indent="0">
              <a:buNone/>
              <a:defRPr sz="1400">
                <a:solidFill>
                  <a:schemeClr val="tx1">
                    <a:tint val="75000"/>
                  </a:schemeClr>
                </a:solidFill>
              </a:defRPr>
            </a:lvl7pPr>
            <a:lvl8pPr marL="3195000" indent="0">
              <a:buNone/>
              <a:defRPr sz="1400">
                <a:solidFill>
                  <a:schemeClr val="tx1">
                    <a:tint val="75000"/>
                  </a:schemeClr>
                </a:solidFill>
              </a:defRPr>
            </a:lvl8pPr>
            <a:lvl9pPr marL="365142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Jul,8 2016</a:t>
            </a:r>
            <a:endParaRPr lang="en-US"/>
          </a:p>
        </p:txBody>
      </p:sp>
      <p:sp>
        <p:nvSpPr>
          <p:cNvPr id="5" name="Footer Placeholder 4"/>
          <p:cNvSpPr>
            <a:spLocks noGrp="1"/>
          </p:cNvSpPr>
          <p:nvPr>
            <p:ph type="ftr" sz="quarter" idx="11"/>
          </p:nvPr>
        </p:nvSpPr>
        <p:spPr/>
        <p:txBody>
          <a:bodyPr/>
          <a:lstStyle/>
          <a:p>
            <a:r>
              <a:rPr lang="en-US" smtClean="0"/>
              <a:t>A.Kiselev</a:t>
            </a:r>
            <a:endParaRPr lang="en-US"/>
          </a:p>
        </p:txBody>
      </p:sp>
      <p:sp>
        <p:nvSpPr>
          <p:cNvPr id="6" name="Slide Number Placeholder 5"/>
          <p:cNvSpPr>
            <a:spLocks noGrp="1"/>
          </p:cNvSpPr>
          <p:nvPr>
            <p:ph type="sldNum" sz="quarter" idx="12"/>
          </p:nvPr>
        </p:nvSpPr>
        <p:spPr/>
        <p:txBody>
          <a:bodyPr/>
          <a:lstStyle/>
          <a:p>
            <a:fld id="{D0CE5294-E2E2-D84E-B244-61D9D82C84E7}"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3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3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Jul,8 2016</a:t>
            </a:r>
            <a:endParaRPr lang="en-US"/>
          </a:p>
        </p:txBody>
      </p:sp>
      <p:sp>
        <p:nvSpPr>
          <p:cNvPr id="6" name="Footer Placeholder 5"/>
          <p:cNvSpPr>
            <a:spLocks noGrp="1"/>
          </p:cNvSpPr>
          <p:nvPr>
            <p:ph type="ftr" sz="quarter" idx="11"/>
          </p:nvPr>
        </p:nvSpPr>
        <p:spPr/>
        <p:txBody>
          <a:bodyPr/>
          <a:lstStyle/>
          <a:p>
            <a:r>
              <a:rPr lang="en-US" smtClean="0"/>
              <a:t>A.Kiselev</a:t>
            </a:r>
            <a:endParaRPr lang="en-US"/>
          </a:p>
        </p:txBody>
      </p:sp>
      <p:sp>
        <p:nvSpPr>
          <p:cNvPr id="7" name="Slide Number Placeholder 6"/>
          <p:cNvSpPr>
            <a:spLocks noGrp="1"/>
          </p:cNvSpPr>
          <p:nvPr>
            <p:ph type="sldNum" sz="quarter" idx="12"/>
          </p:nvPr>
        </p:nvSpPr>
        <p:spPr/>
        <p:txBody>
          <a:bodyPr/>
          <a:lstStyle/>
          <a:p>
            <a:fld id="{D0CE5294-E2E2-D84E-B244-61D9D82C84E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p>
            <a:r>
              <a:rPr lang="en-US" smtClean="0"/>
              <a:t>Jul,8 2016</a:t>
            </a:r>
            <a:endParaRPr lang="en-US"/>
          </a:p>
        </p:txBody>
      </p:sp>
      <p:sp>
        <p:nvSpPr>
          <p:cNvPr id="5" name="Footer Placeholder 4"/>
          <p:cNvSpPr>
            <a:spLocks noGrp="1"/>
          </p:cNvSpPr>
          <p:nvPr>
            <p:ph type="ftr" sz="quarter" idx="11"/>
          </p:nvPr>
        </p:nvSpPr>
        <p:spPr>
          <a:xfrm>
            <a:off x="2743200" y="6537351"/>
            <a:ext cx="3429000" cy="244475"/>
          </a:xfrm>
        </p:spPr>
        <p:txBody>
          <a:bodyPr/>
          <a:lstStyle>
            <a:lvl1pPr>
              <a:defRPr sz="1100" baseline="0">
                <a:solidFill>
                  <a:schemeClr val="tx2">
                    <a:lumMod val="60000"/>
                    <a:lumOff val="40000"/>
                  </a:schemeClr>
                </a:solidFill>
                <a:latin typeface="Arial Narrow" pitchFamily="34" charset="0"/>
              </a:defRPr>
            </a:lvl1pPr>
          </a:lstStyle>
          <a:p>
            <a:r>
              <a:rPr lang="en-US" smtClean="0"/>
              <a:t>A.Kiselev</a:t>
            </a:r>
            <a:endParaRPr lang="en-US" dirty="0"/>
          </a:p>
        </p:txBody>
      </p:sp>
      <p:sp>
        <p:nvSpPr>
          <p:cNvPr id="6" name="Slide Number Placeholder 5"/>
          <p:cNvSpPr>
            <a:spLocks noGrp="1"/>
          </p:cNvSpPr>
          <p:nvPr>
            <p:ph type="sldNum" sz="quarter" idx="12"/>
          </p:nvPr>
        </p:nvSpPr>
        <p:spPr>
          <a:xfrm>
            <a:off x="6858000" y="6553200"/>
            <a:ext cx="2133600" cy="228600"/>
          </a:xfrm>
        </p:spPr>
        <p:txBody>
          <a:bodyPr/>
          <a:lstStyle>
            <a:lvl1pPr>
              <a:defRPr sz="1100" baseline="0">
                <a:solidFill>
                  <a:schemeClr val="tx2">
                    <a:lumMod val="60000"/>
                    <a:lumOff val="40000"/>
                  </a:schemeClr>
                </a:solidFill>
                <a:latin typeface="Arial Narrow" pitchFamily="34" charset="0"/>
              </a:defRPr>
            </a:lvl1pPr>
          </a:lstStyle>
          <a:p>
            <a:fld id="{59EA4CFA-C3DC-4ADB-8A77-9C015038EFD0}" type="slidenum">
              <a:rPr lang="en-US" smtClean="0"/>
              <a:pPr/>
              <a:t>‹#›</a:t>
            </a:fld>
            <a:endParaRPr lang="en-US" dirty="0"/>
          </a:p>
        </p:txBody>
      </p:sp>
    </p:spTree>
    <p:extLst>
      <p:ext uri="{BB962C8B-B14F-4D97-AF65-F5344CB8AC3E}">
        <p14:creationId xmlns:p14="http://schemas.microsoft.com/office/powerpoint/2010/main" val="1035904912"/>
      </p:ext>
    </p:extLst>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9" indent="0">
              <a:buNone/>
              <a:defRPr sz="2000" b="1"/>
            </a:lvl2pPr>
            <a:lvl3pPr marL="912853" indent="0">
              <a:buNone/>
              <a:defRPr sz="1800" b="1"/>
            </a:lvl3pPr>
            <a:lvl4pPr marL="1369290" indent="0">
              <a:buNone/>
              <a:defRPr sz="1600" b="1"/>
            </a:lvl4pPr>
            <a:lvl5pPr marL="1825716" indent="0">
              <a:buNone/>
              <a:defRPr sz="1600" b="1"/>
            </a:lvl5pPr>
            <a:lvl6pPr marL="2282139" indent="0">
              <a:buNone/>
              <a:defRPr sz="1600" b="1"/>
            </a:lvl6pPr>
            <a:lvl7pPr marL="2738575" indent="0">
              <a:buNone/>
              <a:defRPr sz="1600" b="1"/>
            </a:lvl7pPr>
            <a:lvl8pPr marL="3195000" indent="0">
              <a:buNone/>
              <a:defRPr sz="1600" b="1"/>
            </a:lvl8pPr>
            <a:lvl9pPr marL="365142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9" y="1535113"/>
            <a:ext cx="4041775" cy="639762"/>
          </a:xfrm>
        </p:spPr>
        <p:txBody>
          <a:bodyPr anchor="b"/>
          <a:lstStyle>
            <a:lvl1pPr marL="0" indent="0">
              <a:buNone/>
              <a:defRPr sz="2400" b="1"/>
            </a:lvl1pPr>
            <a:lvl2pPr marL="456419" indent="0">
              <a:buNone/>
              <a:defRPr sz="2000" b="1"/>
            </a:lvl2pPr>
            <a:lvl3pPr marL="912853" indent="0">
              <a:buNone/>
              <a:defRPr sz="1800" b="1"/>
            </a:lvl3pPr>
            <a:lvl4pPr marL="1369290" indent="0">
              <a:buNone/>
              <a:defRPr sz="1600" b="1"/>
            </a:lvl4pPr>
            <a:lvl5pPr marL="1825716" indent="0">
              <a:buNone/>
              <a:defRPr sz="1600" b="1"/>
            </a:lvl5pPr>
            <a:lvl6pPr marL="2282139" indent="0">
              <a:buNone/>
              <a:defRPr sz="1600" b="1"/>
            </a:lvl6pPr>
            <a:lvl7pPr marL="2738575" indent="0">
              <a:buNone/>
              <a:defRPr sz="1600" b="1"/>
            </a:lvl7pPr>
            <a:lvl8pPr marL="3195000" indent="0">
              <a:buNone/>
              <a:defRPr sz="1600" b="1"/>
            </a:lvl8pPr>
            <a:lvl9pPr marL="365142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Jul,8 2016</a:t>
            </a:r>
            <a:endParaRPr lang="en-US"/>
          </a:p>
        </p:txBody>
      </p:sp>
      <p:sp>
        <p:nvSpPr>
          <p:cNvPr id="8" name="Footer Placeholder 7"/>
          <p:cNvSpPr>
            <a:spLocks noGrp="1"/>
          </p:cNvSpPr>
          <p:nvPr>
            <p:ph type="ftr" sz="quarter" idx="11"/>
          </p:nvPr>
        </p:nvSpPr>
        <p:spPr/>
        <p:txBody>
          <a:bodyPr/>
          <a:lstStyle/>
          <a:p>
            <a:r>
              <a:rPr lang="en-US" smtClean="0"/>
              <a:t>A.Kiselev</a:t>
            </a:r>
            <a:endParaRPr lang="en-US"/>
          </a:p>
        </p:txBody>
      </p:sp>
      <p:sp>
        <p:nvSpPr>
          <p:cNvPr id="9" name="Slide Number Placeholder 8"/>
          <p:cNvSpPr>
            <a:spLocks noGrp="1"/>
          </p:cNvSpPr>
          <p:nvPr>
            <p:ph type="sldNum" sz="quarter" idx="12"/>
          </p:nvPr>
        </p:nvSpPr>
        <p:spPr/>
        <p:txBody>
          <a:bodyPr/>
          <a:lstStyle/>
          <a:p>
            <a:fld id="{D0CE5294-E2E2-D84E-B244-61D9D82C84E7}"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Jul,8 2016</a:t>
            </a:r>
            <a:endParaRPr lang="en-US"/>
          </a:p>
        </p:txBody>
      </p:sp>
      <p:sp>
        <p:nvSpPr>
          <p:cNvPr id="4" name="Footer Placeholder 3"/>
          <p:cNvSpPr>
            <a:spLocks noGrp="1"/>
          </p:cNvSpPr>
          <p:nvPr>
            <p:ph type="ftr" sz="quarter" idx="11"/>
          </p:nvPr>
        </p:nvSpPr>
        <p:spPr/>
        <p:txBody>
          <a:bodyPr/>
          <a:lstStyle/>
          <a:p>
            <a:r>
              <a:rPr lang="en-US" smtClean="0"/>
              <a:t>A.Kiselev</a:t>
            </a:r>
            <a:endParaRPr lang="en-US"/>
          </a:p>
        </p:txBody>
      </p:sp>
      <p:sp>
        <p:nvSpPr>
          <p:cNvPr id="5" name="Slide Number Placeholder 4"/>
          <p:cNvSpPr>
            <a:spLocks noGrp="1"/>
          </p:cNvSpPr>
          <p:nvPr>
            <p:ph type="sldNum" sz="quarter" idx="12"/>
          </p:nvPr>
        </p:nvSpPr>
        <p:spPr/>
        <p:txBody>
          <a:bodyPr/>
          <a:lstStyle/>
          <a:p>
            <a:fld id="{D0CE5294-E2E2-D84E-B244-61D9D82C84E7}"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Jul,8 2016</a:t>
            </a:r>
            <a:endParaRPr lang="en-US"/>
          </a:p>
        </p:txBody>
      </p:sp>
      <p:sp>
        <p:nvSpPr>
          <p:cNvPr id="3" name="Footer Placeholder 2"/>
          <p:cNvSpPr>
            <a:spLocks noGrp="1"/>
          </p:cNvSpPr>
          <p:nvPr>
            <p:ph type="ftr" sz="quarter" idx="11"/>
          </p:nvPr>
        </p:nvSpPr>
        <p:spPr/>
        <p:txBody>
          <a:bodyPr/>
          <a:lstStyle/>
          <a:p>
            <a:r>
              <a:rPr lang="en-US" smtClean="0"/>
              <a:t>A.Kiselev</a:t>
            </a:r>
            <a:endParaRPr lang="en-US"/>
          </a:p>
        </p:txBody>
      </p:sp>
      <p:sp>
        <p:nvSpPr>
          <p:cNvPr id="4" name="Slide Number Placeholder 3"/>
          <p:cNvSpPr>
            <a:spLocks noGrp="1"/>
          </p:cNvSpPr>
          <p:nvPr>
            <p:ph type="sldNum" sz="quarter" idx="12"/>
          </p:nvPr>
        </p:nvSpPr>
        <p:spPr/>
        <p:txBody>
          <a:bodyPr/>
          <a:lstStyle/>
          <a:p>
            <a:fld id="{D0CE5294-E2E2-D84E-B244-61D9D82C84E7}"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6419" indent="0">
              <a:buNone/>
              <a:defRPr sz="1200"/>
            </a:lvl2pPr>
            <a:lvl3pPr marL="912853" indent="0">
              <a:buNone/>
              <a:defRPr sz="1000"/>
            </a:lvl3pPr>
            <a:lvl4pPr marL="1369290" indent="0">
              <a:buNone/>
              <a:defRPr sz="900"/>
            </a:lvl4pPr>
            <a:lvl5pPr marL="1825716" indent="0">
              <a:buNone/>
              <a:defRPr sz="900"/>
            </a:lvl5pPr>
            <a:lvl6pPr marL="2282139" indent="0">
              <a:buNone/>
              <a:defRPr sz="900"/>
            </a:lvl6pPr>
            <a:lvl7pPr marL="2738575" indent="0">
              <a:buNone/>
              <a:defRPr sz="900"/>
            </a:lvl7pPr>
            <a:lvl8pPr marL="3195000" indent="0">
              <a:buNone/>
              <a:defRPr sz="900"/>
            </a:lvl8pPr>
            <a:lvl9pPr marL="365142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Jul,8 2016</a:t>
            </a:r>
            <a:endParaRPr lang="en-US"/>
          </a:p>
        </p:txBody>
      </p:sp>
      <p:sp>
        <p:nvSpPr>
          <p:cNvPr id="6" name="Footer Placeholder 5"/>
          <p:cNvSpPr>
            <a:spLocks noGrp="1"/>
          </p:cNvSpPr>
          <p:nvPr>
            <p:ph type="ftr" sz="quarter" idx="11"/>
          </p:nvPr>
        </p:nvSpPr>
        <p:spPr/>
        <p:txBody>
          <a:bodyPr/>
          <a:lstStyle/>
          <a:p>
            <a:r>
              <a:rPr lang="en-US" smtClean="0"/>
              <a:t>A.Kiselev</a:t>
            </a:r>
            <a:endParaRPr lang="en-US"/>
          </a:p>
        </p:txBody>
      </p:sp>
      <p:sp>
        <p:nvSpPr>
          <p:cNvPr id="7" name="Slide Number Placeholder 6"/>
          <p:cNvSpPr>
            <a:spLocks noGrp="1"/>
          </p:cNvSpPr>
          <p:nvPr>
            <p:ph type="sldNum" sz="quarter" idx="12"/>
          </p:nvPr>
        </p:nvSpPr>
        <p:spPr/>
        <p:txBody>
          <a:bodyPr/>
          <a:lstStyle/>
          <a:p>
            <a:fld id="{D0CE5294-E2E2-D84E-B244-61D9D82C84E7}"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9" indent="0">
              <a:buNone/>
              <a:defRPr sz="2800"/>
            </a:lvl2pPr>
            <a:lvl3pPr marL="912853" indent="0">
              <a:buNone/>
              <a:defRPr sz="2400"/>
            </a:lvl3pPr>
            <a:lvl4pPr marL="1369290" indent="0">
              <a:buNone/>
              <a:defRPr sz="2000"/>
            </a:lvl4pPr>
            <a:lvl5pPr marL="1825716" indent="0">
              <a:buNone/>
              <a:defRPr sz="2000"/>
            </a:lvl5pPr>
            <a:lvl6pPr marL="2282139" indent="0">
              <a:buNone/>
              <a:defRPr sz="2000"/>
            </a:lvl6pPr>
            <a:lvl7pPr marL="2738575" indent="0">
              <a:buNone/>
              <a:defRPr sz="2000"/>
            </a:lvl7pPr>
            <a:lvl8pPr marL="3195000" indent="0">
              <a:buNone/>
              <a:defRPr sz="2000"/>
            </a:lvl8pPr>
            <a:lvl9pPr marL="365142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9" indent="0">
              <a:buNone/>
              <a:defRPr sz="1200"/>
            </a:lvl2pPr>
            <a:lvl3pPr marL="912853" indent="0">
              <a:buNone/>
              <a:defRPr sz="1000"/>
            </a:lvl3pPr>
            <a:lvl4pPr marL="1369290" indent="0">
              <a:buNone/>
              <a:defRPr sz="900"/>
            </a:lvl4pPr>
            <a:lvl5pPr marL="1825716" indent="0">
              <a:buNone/>
              <a:defRPr sz="900"/>
            </a:lvl5pPr>
            <a:lvl6pPr marL="2282139" indent="0">
              <a:buNone/>
              <a:defRPr sz="900"/>
            </a:lvl6pPr>
            <a:lvl7pPr marL="2738575" indent="0">
              <a:buNone/>
              <a:defRPr sz="900"/>
            </a:lvl7pPr>
            <a:lvl8pPr marL="3195000" indent="0">
              <a:buNone/>
              <a:defRPr sz="900"/>
            </a:lvl8pPr>
            <a:lvl9pPr marL="365142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Jul,8 2016</a:t>
            </a:r>
            <a:endParaRPr lang="en-US"/>
          </a:p>
        </p:txBody>
      </p:sp>
      <p:sp>
        <p:nvSpPr>
          <p:cNvPr id="6" name="Footer Placeholder 5"/>
          <p:cNvSpPr>
            <a:spLocks noGrp="1"/>
          </p:cNvSpPr>
          <p:nvPr>
            <p:ph type="ftr" sz="quarter" idx="11"/>
          </p:nvPr>
        </p:nvSpPr>
        <p:spPr/>
        <p:txBody>
          <a:bodyPr/>
          <a:lstStyle/>
          <a:p>
            <a:r>
              <a:rPr lang="en-US" smtClean="0"/>
              <a:t>A.Kiselev</a:t>
            </a:r>
            <a:endParaRPr lang="en-US"/>
          </a:p>
        </p:txBody>
      </p:sp>
      <p:sp>
        <p:nvSpPr>
          <p:cNvPr id="7" name="Slide Number Placeholder 6"/>
          <p:cNvSpPr>
            <a:spLocks noGrp="1"/>
          </p:cNvSpPr>
          <p:nvPr>
            <p:ph type="sldNum" sz="quarter" idx="12"/>
          </p:nvPr>
        </p:nvSpPr>
        <p:spPr/>
        <p:txBody>
          <a:bodyPr/>
          <a:lstStyle/>
          <a:p>
            <a:fld id="{D0CE5294-E2E2-D84E-B244-61D9D82C84E7}"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Jul,8 2016</a:t>
            </a:r>
            <a:endParaRPr lang="en-US"/>
          </a:p>
        </p:txBody>
      </p:sp>
      <p:sp>
        <p:nvSpPr>
          <p:cNvPr id="5" name="Footer Placeholder 4"/>
          <p:cNvSpPr>
            <a:spLocks noGrp="1"/>
          </p:cNvSpPr>
          <p:nvPr>
            <p:ph type="ftr" sz="quarter" idx="11"/>
          </p:nvPr>
        </p:nvSpPr>
        <p:spPr/>
        <p:txBody>
          <a:bodyPr/>
          <a:lstStyle/>
          <a:p>
            <a:r>
              <a:rPr lang="en-US" smtClean="0"/>
              <a:t>A.Kiselev</a:t>
            </a:r>
            <a:endParaRPr lang="en-US"/>
          </a:p>
        </p:txBody>
      </p:sp>
      <p:sp>
        <p:nvSpPr>
          <p:cNvPr id="6" name="Slide Number Placeholder 5"/>
          <p:cNvSpPr>
            <a:spLocks noGrp="1"/>
          </p:cNvSpPr>
          <p:nvPr>
            <p:ph type="sldNum" sz="quarter" idx="12"/>
          </p:nvPr>
        </p:nvSpPr>
        <p:spPr/>
        <p:txBody>
          <a:bodyPr/>
          <a:lstStyle/>
          <a:p>
            <a:fld id="{D0CE5294-E2E2-D84E-B244-61D9D82C84E7}"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7"/>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9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Jul,8 2016</a:t>
            </a:r>
            <a:endParaRPr lang="en-US"/>
          </a:p>
        </p:txBody>
      </p:sp>
      <p:sp>
        <p:nvSpPr>
          <p:cNvPr id="5" name="Footer Placeholder 4"/>
          <p:cNvSpPr>
            <a:spLocks noGrp="1"/>
          </p:cNvSpPr>
          <p:nvPr>
            <p:ph type="ftr" sz="quarter" idx="11"/>
          </p:nvPr>
        </p:nvSpPr>
        <p:spPr/>
        <p:txBody>
          <a:bodyPr/>
          <a:lstStyle/>
          <a:p>
            <a:r>
              <a:rPr lang="en-US" smtClean="0"/>
              <a:t>A.Kiselev</a:t>
            </a:r>
            <a:endParaRPr lang="en-US"/>
          </a:p>
        </p:txBody>
      </p:sp>
      <p:sp>
        <p:nvSpPr>
          <p:cNvPr id="6" name="Slide Number Placeholder 5"/>
          <p:cNvSpPr>
            <a:spLocks noGrp="1"/>
          </p:cNvSpPr>
          <p:nvPr>
            <p:ph type="sldNum" sz="quarter" idx="12"/>
          </p:nvPr>
        </p:nvSpPr>
        <p:spPr/>
        <p:txBody>
          <a:bodyPr/>
          <a:lstStyle/>
          <a:p>
            <a:fld id="{D0CE5294-E2E2-D84E-B244-61D9D82C84E7}"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27"/>
            <a:ext cx="7772400" cy="784225"/>
          </a:xfrm>
        </p:spPr>
        <p:txBody>
          <a:bodyPr>
            <a:normAutofit/>
          </a:bodyPr>
          <a:lstStyle>
            <a:lvl1pPr>
              <a:defRPr sz="3600" baseline="0">
                <a:solidFill>
                  <a:srgbClr val="FF0000"/>
                </a:solidFill>
                <a:latin typeface="Arial" pitchFamily="34" charset="0"/>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r>
              <a:rPr lang="en-US" smtClean="0"/>
              <a:t>Nov,2 2017</a:t>
            </a:r>
            <a:endParaRPr lang="en-US"/>
          </a:p>
        </p:txBody>
      </p:sp>
      <p:sp>
        <p:nvSpPr>
          <p:cNvPr id="5" name="Footer Placeholder 4"/>
          <p:cNvSpPr>
            <a:spLocks noGrp="1"/>
          </p:cNvSpPr>
          <p:nvPr>
            <p:ph type="ftr" sz="quarter" idx="11"/>
          </p:nvPr>
        </p:nvSpPr>
        <p:spPr/>
        <p:txBody>
          <a:bodyPr/>
          <a:lstStyle/>
          <a:p>
            <a:r>
              <a:rPr lang="en-US" smtClean="0"/>
              <a:t>A.Kiselev</a:t>
            </a:r>
            <a:endParaRPr lang="en-US" dirty="0"/>
          </a:p>
        </p:txBody>
      </p:sp>
      <p:sp>
        <p:nvSpPr>
          <p:cNvPr id="6" name="Slide Number Placeholder 5"/>
          <p:cNvSpPr>
            <a:spLocks noGrp="1"/>
          </p:cNvSpPr>
          <p:nvPr>
            <p:ph type="sldNum" sz="quarter" idx="12"/>
          </p:nvPr>
        </p:nvSpPr>
        <p:spPr/>
        <p:txBody>
          <a:bodyPr/>
          <a:lstStyle/>
          <a:p>
            <a:fld id="{59EA4CFA-C3DC-4ADB-8A77-9C015038EFD0}" type="slidenum">
              <a:rPr lang="en-US" smtClean="0">
                <a:latin typeface="Arial"/>
              </a:rPr>
              <a:pPr/>
              <a:t>‹#›</a:t>
            </a:fld>
            <a:endParaRPr lang="en-US">
              <a:latin typeface="Arial"/>
            </a:endParaRPr>
          </a:p>
        </p:txBody>
      </p:sp>
    </p:spTree>
    <p:extLst>
      <p:ext uri="{BB962C8B-B14F-4D97-AF65-F5344CB8AC3E}">
        <p14:creationId xmlns:p14="http://schemas.microsoft.com/office/powerpoint/2010/main" val="3966339308"/>
      </p:ext>
    </p:extLst>
  </p:cSld>
  <p:clrMapOvr>
    <a:masterClrMapping/>
  </p:clrMapOvr>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p>
            <a:r>
              <a:rPr lang="en-US" smtClean="0"/>
              <a:t>Nov,2 2017</a:t>
            </a:r>
            <a:endParaRPr lang="en-US"/>
          </a:p>
        </p:txBody>
      </p:sp>
      <p:sp>
        <p:nvSpPr>
          <p:cNvPr id="5" name="Footer Placeholder 4"/>
          <p:cNvSpPr>
            <a:spLocks noGrp="1"/>
          </p:cNvSpPr>
          <p:nvPr>
            <p:ph type="ftr" sz="quarter" idx="11"/>
          </p:nvPr>
        </p:nvSpPr>
        <p:spPr>
          <a:xfrm>
            <a:off x="2743200" y="6537351"/>
            <a:ext cx="3429000" cy="244475"/>
          </a:xfrm>
        </p:spPr>
        <p:txBody>
          <a:bodyPr/>
          <a:lstStyle>
            <a:lvl1pPr>
              <a:defRPr sz="1100" baseline="0">
                <a:solidFill>
                  <a:schemeClr val="tx2">
                    <a:lumMod val="60000"/>
                    <a:lumOff val="40000"/>
                  </a:schemeClr>
                </a:solidFill>
                <a:latin typeface="Arial Narrow" pitchFamily="34" charset="0"/>
              </a:defRPr>
            </a:lvl1pPr>
          </a:lstStyle>
          <a:p>
            <a:r>
              <a:rPr lang="en-US" smtClean="0">
                <a:solidFill>
                  <a:srgbClr val="1F497D">
                    <a:lumMod val="60000"/>
                    <a:lumOff val="40000"/>
                  </a:srgbClr>
                </a:solidFill>
              </a:rPr>
              <a:t>A.Kiselev</a:t>
            </a:r>
            <a:endParaRPr lang="en-US" dirty="0">
              <a:solidFill>
                <a:srgbClr val="1F497D">
                  <a:lumMod val="60000"/>
                  <a:lumOff val="40000"/>
                </a:srgbClr>
              </a:solidFill>
            </a:endParaRPr>
          </a:p>
        </p:txBody>
      </p:sp>
      <p:sp>
        <p:nvSpPr>
          <p:cNvPr id="6" name="Slide Number Placeholder 5"/>
          <p:cNvSpPr>
            <a:spLocks noGrp="1"/>
          </p:cNvSpPr>
          <p:nvPr>
            <p:ph type="sldNum" sz="quarter" idx="12"/>
          </p:nvPr>
        </p:nvSpPr>
        <p:spPr>
          <a:xfrm>
            <a:off x="6858000" y="6553200"/>
            <a:ext cx="2133600" cy="228600"/>
          </a:xfrm>
        </p:spPr>
        <p:txBody>
          <a:bodyPr/>
          <a:lstStyle>
            <a:lvl1pPr>
              <a:defRPr sz="1100" baseline="0">
                <a:solidFill>
                  <a:schemeClr val="tx2">
                    <a:lumMod val="60000"/>
                    <a:lumOff val="40000"/>
                  </a:schemeClr>
                </a:solidFill>
                <a:latin typeface="Arial Narrow" pitchFamily="34" charset="0"/>
              </a:defRPr>
            </a:lvl1pPr>
          </a:lstStyle>
          <a:p>
            <a:fld id="{59EA4CFA-C3DC-4ADB-8A77-9C015038EFD0}" type="slidenum">
              <a:rPr lang="en-US" smtClean="0">
                <a:solidFill>
                  <a:srgbClr val="1F497D">
                    <a:lumMod val="60000"/>
                    <a:lumOff val="40000"/>
                  </a:srgbClr>
                </a:solidFill>
              </a:rPr>
              <a:pPr/>
              <a:t>‹#›</a:t>
            </a:fld>
            <a:endParaRPr lang="en-US" dirty="0">
              <a:solidFill>
                <a:srgbClr val="1F497D">
                  <a:lumMod val="60000"/>
                  <a:lumOff val="40000"/>
                </a:srgbClr>
              </a:solidFill>
            </a:endParaRPr>
          </a:p>
        </p:txBody>
      </p:sp>
    </p:spTree>
    <p:extLst>
      <p:ext uri="{BB962C8B-B14F-4D97-AF65-F5344CB8AC3E}">
        <p14:creationId xmlns:p14="http://schemas.microsoft.com/office/powerpoint/2010/main" val="622262402"/>
      </p:ext>
    </p:extLst>
  </p:cSld>
  <p:clrMapOvr>
    <a:masterClrMapping/>
  </p:clrMapOvr>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51"/>
            <a:ext cx="7772400" cy="1500187"/>
          </a:xfrm>
        </p:spPr>
        <p:txBody>
          <a:bodyPr anchor="b"/>
          <a:lstStyle>
            <a:lvl1pPr marL="0" indent="0">
              <a:buNone/>
              <a:defRPr sz="2000">
                <a:solidFill>
                  <a:schemeClr val="tx1">
                    <a:tint val="75000"/>
                  </a:schemeClr>
                </a:solidFill>
              </a:defRPr>
            </a:lvl1pPr>
            <a:lvl2pPr marL="456419" indent="0">
              <a:buNone/>
              <a:defRPr sz="1800">
                <a:solidFill>
                  <a:schemeClr val="tx1">
                    <a:tint val="75000"/>
                  </a:schemeClr>
                </a:solidFill>
              </a:defRPr>
            </a:lvl2pPr>
            <a:lvl3pPr marL="912853" indent="0">
              <a:buNone/>
              <a:defRPr sz="1600">
                <a:solidFill>
                  <a:schemeClr val="tx1">
                    <a:tint val="75000"/>
                  </a:schemeClr>
                </a:solidFill>
              </a:defRPr>
            </a:lvl3pPr>
            <a:lvl4pPr marL="1369290" indent="0">
              <a:buNone/>
              <a:defRPr sz="1400">
                <a:solidFill>
                  <a:schemeClr val="tx1">
                    <a:tint val="75000"/>
                  </a:schemeClr>
                </a:solidFill>
              </a:defRPr>
            </a:lvl4pPr>
            <a:lvl5pPr marL="1825716" indent="0">
              <a:buNone/>
              <a:defRPr sz="1400">
                <a:solidFill>
                  <a:schemeClr val="tx1">
                    <a:tint val="75000"/>
                  </a:schemeClr>
                </a:solidFill>
              </a:defRPr>
            </a:lvl5pPr>
            <a:lvl6pPr marL="2282139" indent="0">
              <a:buNone/>
              <a:defRPr sz="1400">
                <a:solidFill>
                  <a:schemeClr val="tx1">
                    <a:tint val="75000"/>
                  </a:schemeClr>
                </a:solidFill>
              </a:defRPr>
            </a:lvl6pPr>
            <a:lvl7pPr marL="2738575" indent="0">
              <a:buNone/>
              <a:defRPr sz="1400">
                <a:solidFill>
                  <a:schemeClr val="tx1">
                    <a:tint val="75000"/>
                  </a:schemeClr>
                </a:solidFill>
              </a:defRPr>
            </a:lvl7pPr>
            <a:lvl8pPr marL="3195000" indent="0">
              <a:buNone/>
              <a:defRPr sz="1400">
                <a:solidFill>
                  <a:schemeClr val="tx1">
                    <a:tint val="75000"/>
                  </a:schemeClr>
                </a:solidFill>
              </a:defRPr>
            </a:lvl8pPr>
            <a:lvl9pPr marL="365142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Nov,2 2017</a:t>
            </a:r>
            <a:endParaRPr lang="en-US"/>
          </a:p>
        </p:txBody>
      </p:sp>
      <p:sp>
        <p:nvSpPr>
          <p:cNvPr id="5" name="Footer Placeholder 4"/>
          <p:cNvSpPr>
            <a:spLocks noGrp="1"/>
          </p:cNvSpPr>
          <p:nvPr>
            <p:ph type="ftr" sz="quarter" idx="11"/>
          </p:nvPr>
        </p:nvSpPr>
        <p:spPr/>
        <p:txBody>
          <a:bodyPr/>
          <a:lstStyle/>
          <a:p>
            <a:r>
              <a:rPr lang="en-US" smtClean="0"/>
              <a:t>A.Kiselev</a:t>
            </a:r>
            <a:endParaRPr lang="en-US" dirty="0"/>
          </a:p>
        </p:txBody>
      </p:sp>
      <p:sp>
        <p:nvSpPr>
          <p:cNvPr id="6" name="Slide Number Placeholder 5"/>
          <p:cNvSpPr>
            <a:spLocks noGrp="1"/>
          </p:cNvSpPr>
          <p:nvPr>
            <p:ph type="sldNum" sz="quarter" idx="12"/>
          </p:nvPr>
        </p:nvSpPr>
        <p:spPr/>
        <p:txBody>
          <a:bodyPr/>
          <a:lstStyle/>
          <a:p>
            <a:fld id="{59EA4CFA-C3DC-4ADB-8A77-9C015038EFD0}" type="slidenum">
              <a:rPr lang="en-US" smtClean="0">
                <a:latin typeface="Arial"/>
              </a:rPr>
              <a:pPr/>
              <a:t>‹#›</a:t>
            </a:fld>
            <a:endParaRPr lang="en-US">
              <a:latin typeface="Arial"/>
            </a:endParaRPr>
          </a:p>
        </p:txBody>
      </p:sp>
    </p:spTree>
    <p:extLst>
      <p:ext uri="{BB962C8B-B14F-4D97-AF65-F5344CB8AC3E}">
        <p14:creationId xmlns:p14="http://schemas.microsoft.com/office/powerpoint/2010/main" val="1089805718"/>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51"/>
            <a:ext cx="7772400" cy="1500187"/>
          </a:xfrm>
        </p:spPr>
        <p:txBody>
          <a:bodyPr anchor="b"/>
          <a:lstStyle>
            <a:lvl1pPr marL="0" indent="0">
              <a:buNone/>
              <a:defRPr sz="2000">
                <a:solidFill>
                  <a:schemeClr val="tx1">
                    <a:tint val="75000"/>
                  </a:schemeClr>
                </a:solidFill>
              </a:defRPr>
            </a:lvl1pPr>
            <a:lvl2pPr marL="456419" indent="0">
              <a:buNone/>
              <a:defRPr sz="1800">
                <a:solidFill>
                  <a:schemeClr val="tx1">
                    <a:tint val="75000"/>
                  </a:schemeClr>
                </a:solidFill>
              </a:defRPr>
            </a:lvl2pPr>
            <a:lvl3pPr marL="912853" indent="0">
              <a:buNone/>
              <a:defRPr sz="1600">
                <a:solidFill>
                  <a:schemeClr val="tx1">
                    <a:tint val="75000"/>
                  </a:schemeClr>
                </a:solidFill>
              </a:defRPr>
            </a:lvl3pPr>
            <a:lvl4pPr marL="1369290" indent="0">
              <a:buNone/>
              <a:defRPr sz="1400">
                <a:solidFill>
                  <a:schemeClr val="tx1">
                    <a:tint val="75000"/>
                  </a:schemeClr>
                </a:solidFill>
              </a:defRPr>
            </a:lvl4pPr>
            <a:lvl5pPr marL="1825716" indent="0">
              <a:buNone/>
              <a:defRPr sz="1400">
                <a:solidFill>
                  <a:schemeClr val="tx1">
                    <a:tint val="75000"/>
                  </a:schemeClr>
                </a:solidFill>
              </a:defRPr>
            </a:lvl5pPr>
            <a:lvl6pPr marL="2282139" indent="0">
              <a:buNone/>
              <a:defRPr sz="1400">
                <a:solidFill>
                  <a:schemeClr val="tx1">
                    <a:tint val="75000"/>
                  </a:schemeClr>
                </a:solidFill>
              </a:defRPr>
            </a:lvl6pPr>
            <a:lvl7pPr marL="2738575" indent="0">
              <a:buNone/>
              <a:defRPr sz="1400">
                <a:solidFill>
                  <a:schemeClr val="tx1">
                    <a:tint val="75000"/>
                  </a:schemeClr>
                </a:solidFill>
              </a:defRPr>
            </a:lvl7pPr>
            <a:lvl8pPr marL="3195000" indent="0">
              <a:buNone/>
              <a:defRPr sz="1400">
                <a:solidFill>
                  <a:schemeClr val="tx1">
                    <a:tint val="75000"/>
                  </a:schemeClr>
                </a:solidFill>
              </a:defRPr>
            </a:lvl8pPr>
            <a:lvl9pPr marL="365142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Jul,8 2016</a:t>
            </a:r>
            <a:endParaRPr lang="en-US"/>
          </a:p>
        </p:txBody>
      </p:sp>
      <p:sp>
        <p:nvSpPr>
          <p:cNvPr id="5" name="Footer Placeholder 4"/>
          <p:cNvSpPr>
            <a:spLocks noGrp="1"/>
          </p:cNvSpPr>
          <p:nvPr>
            <p:ph type="ftr" sz="quarter" idx="11"/>
          </p:nvPr>
        </p:nvSpPr>
        <p:spPr/>
        <p:txBody>
          <a:bodyPr/>
          <a:lstStyle/>
          <a:p>
            <a:r>
              <a:rPr lang="en-US" smtClean="0"/>
              <a:t>A.Kiselev</a:t>
            </a:r>
            <a:endParaRPr lang="en-US" dirty="0"/>
          </a:p>
        </p:txBody>
      </p:sp>
      <p:sp>
        <p:nvSpPr>
          <p:cNvPr id="6" name="Slide Number Placeholder 5"/>
          <p:cNvSpPr>
            <a:spLocks noGrp="1"/>
          </p:cNvSpPr>
          <p:nvPr>
            <p:ph type="sldNum" sz="quarter" idx="12"/>
          </p:nvPr>
        </p:nvSpPr>
        <p:spPr/>
        <p:txBody>
          <a:bodyPr/>
          <a:lstStyle/>
          <a:p>
            <a:fld id="{59EA4CFA-C3DC-4ADB-8A77-9C015038EFD0}" type="slidenum">
              <a:rPr lang="en-US" smtClean="0"/>
              <a:pPr/>
              <a:t>‹#›</a:t>
            </a:fld>
            <a:endParaRPr lang="en-US"/>
          </a:p>
        </p:txBody>
      </p:sp>
    </p:spTree>
    <p:extLst>
      <p:ext uri="{BB962C8B-B14F-4D97-AF65-F5344CB8AC3E}">
        <p14:creationId xmlns:p14="http://schemas.microsoft.com/office/powerpoint/2010/main" val="426640529"/>
      </p:ext>
    </p:extLst>
  </p:cSld>
  <p:clrMapOvr>
    <a:masterClrMapping/>
  </p:clrMapOvr>
  <p:timing>
    <p:tnLst>
      <p:par>
        <p:cTn xmlns:p14="http://schemas.microsoft.com/office/powerpoint/2010/mai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3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3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Nov,2 2017</a:t>
            </a:r>
            <a:endParaRPr lang="en-US"/>
          </a:p>
        </p:txBody>
      </p:sp>
      <p:sp>
        <p:nvSpPr>
          <p:cNvPr id="6" name="Footer Placeholder 5"/>
          <p:cNvSpPr>
            <a:spLocks noGrp="1"/>
          </p:cNvSpPr>
          <p:nvPr>
            <p:ph type="ftr" sz="quarter" idx="11"/>
          </p:nvPr>
        </p:nvSpPr>
        <p:spPr/>
        <p:txBody>
          <a:bodyPr/>
          <a:lstStyle/>
          <a:p>
            <a:r>
              <a:rPr lang="en-US" smtClean="0"/>
              <a:t>A.Kiselev</a:t>
            </a:r>
            <a:endParaRPr lang="en-US" dirty="0"/>
          </a:p>
        </p:txBody>
      </p:sp>
      <p:sp>
        <p:nvSpPr>
          <p:cNvPr id="7" name="Slide Number Placeholder 6"/>
          <p:cNvSpPr>
            <a:spLocks noGrp="1"/>
          </p:cNvSpPr>
          <p:nvPr>
            <p:ph type="sldNum" sz="quarter" idx="12"/>
          </p:nvPr>
        </p:nvSpPr>
        <p:spPr/>
        <p:txBody>
          <a:bodyPr/>
          <a:lstStyle/>
          <a:p>
            <a:fld id="{59EA4CFA-C3DC-4ADB-8A77-9C015038EFD0}" type="slidenum">
              <a:rPr lang="en-US" smtClean="0">
                <a:latin typeface="Arial"/>
              </a:rPr>
              <a:pPr/>
              <a:t>‹#›</a:t>
            </a:fld>
            <a:endParaRPr lang="en-US">
              <a:latin typeface="Arial"/>
            </a:endParaRPr>
          </a:p>
        </p:txBody>
      </p:sp>
    </p:spTree>
    <p:extLst>
      <p:ext uri="{BB962C8B-B14F-4D97-AF65-F5344CB8AC3E}">
        <p14:creationId xmlns:p14="http://schemas.microsoft.com/office/powerpoint/2010/main" val="23108340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9" indent="0">
              <a:buNone/>
              <a:defRPr sz="2000" b="1"/>
            </a:lvl2pPr>
            <a:lvl3pPr marL="912853" indent="0">
              <a:buNone/>
              <a:defRPr sz="1800" b="1"/>
            </a:lvl3pPr>
            <a:lvl4pPr marL="1369290" indent="0">
              <a:buNone/>
              <a:defRPr sz="1600" b="1"/>
            </a:lvl4pPr>
            <a:lvl5pPr marL="1825716" indent="0">
              <a:buNone/>
              <a:defRPr sz="1600" b="1"/>
            </a:lvl5pPr>
            <a:lvl6pPr marL="2282139" indent="0">
              <a:buNone/>
              <a:defRPr sz="1600" b="1"/>
            </a:lvl6pPr>
            <a:lvl7pPr marL="2738575" indent="0">
              <a:buNone/>
              <a:defRPr sz="1600" b="1"/>
            </a:lvl7pPr>
            <a:lvl8pPr marL="3195000" indent="0">
              <a:buNone/>
              <a:defRPr sz="1600" b="1"/>
            </a:lvl8pPr>
            <a:lvl9pPr marL="365142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9" y="1535113"/>
            <a:ext cx="4041775" cy="639762"/>
          </a:xfrm>
        </p:spPr>
        <p:txBody>
          <a:bodyPr anchor="b"/>
          <a:lstStyle>
            <a:lvl1pPr marL="0" indent="0">
              <a:buNone/>
              <a:defRPr sz="2400" b="1"/>
            </a:lvl1pPr>
            <a:lvl2pPr marL="456419" indent="0">
              <a:buNone/>
              <a:defRPr sz="2000" b="1"/>
            </a:lvl2pPr>
            <a:lvl3pPr marL="912853" indent="0">
              <a:buNone/>
              <a:defRPr sz="1800" b="1"/>
            </a:lvl3pPr>
            <a:lvl4pPr marL="1369290" indent="0">
              <a:buNone/>
              <a:defRPr sz="1600" b="1"/>
            </a:lvl4pPr>
            <a:lvl5pPr marL="1825716" indent="0">
              <a:buNone/>
              <a:defRPr sz="1600" b="1"/>
            </a:lvl5pPr>
            <a:lvl6pPr marL="2282139" indent="0">
              <a:buNone/>
              <a:defRPr sz="1600" b="1"/>
            </a:lvl6pPr>
            <a:lvl7pPr marL="2738575" indent="0">
              <a:buNone/>
              <a:defRPr sz="1600" b="1"/>
            </a:lvl7pPr>
            <a:lvl8pPr marL="3195000" indent="0">
              <a:buNone/>
              <a:defRPr sz="1600" b="1"/>
            </a:lvl8pPr>
            <a:lvl9pPr marL="365142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Nov,2 2017</a:t>
            </a:r>
            <a:endParaRPr lang="en-US"/>
          </a:p>
        </p:txBody>
      </p:sp>
      <p:sp>
        <p:nvSpPr>
          <p:cNvPr id="8" name="Footer Placeholder 7"/>
          <p:cNvSpPr>
            <a:spLocks noGrp="1"/>
          </p:cNvSpPr>
          <p:nvPr>
            <p:ph type="ftr" sz="quarter" idx="11"/>
          </p:nvPr>
        </p:nvSpPr>
        <p:spPr/>
        <p:txBody>
          <a:bodyPr/>
          <a:lstStyle/>
          <a:p>
            <a:r>
              <a:rPr lang="en-US" smtClean="0"/>
              <a:t>A.Kiselev</a:t>
            </a:r>
            <a:endParaRPr lang="en-US" dirty="0"/>
          </a:p>
        </p:txBody>
      </p:sp>
      <p:sp>
        <p:nvSpPr>
          <p:cNvPr id="9" name="Slide Number Placeholder 8"/>
          <p:cNvSpPr>
            <a:spLocks noGrp="1"/>
          </p:cNvSpPr>
          <p:nvPr>
            <p:ph type="sldNum" sz="quarter" idx="12"/>
          </p:nvPr>
        </p:nvSpPr>
        <p:spPr/>
        <p:txBody>
          <a:bodyPr/>
          <a:lstStyle/>
          <a:p>
            <a:fld id="{59EA4CFA-C3DC-4ADB-8A77-9C015038EFD0}" type="slidenum">
              <a:rPr lang="en-US" smtClean="0">
                <a:latin typeface="Arial"/>
              </a:rPr>
              <a:pPr/>
              <a:t>‹#›</a:t>
            </a:fld>
            <a:endParaRPr lang="en-US">
              <a:latin typeface="Arial"/>
            </a:endParaRPr>
          </a:p>
        </p:txBody>
      </p:sp>
    </p:spTree>
    <p:extLst>
      <p:ext uri="{BB962C8B-B14F-4D97-AF65-F5344CB8AC3E}">
        <p14:creationId xmlns:p14="http://schemas.microsoft.com/office/powerpoint/2010/main" val="4775347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Nov,2 2017</a:t>
            </a:r>
            <a:endParaRPr lang="en-US"/>
          </a:p>
        </p:txBody>
      </p:sp>
      <p:sp>
        <p:nvSpPr>
          <p:cNvPr id="4" name="Footer Placeholder 3"/>
          <p:cNvSpPr>
            <a:spLocks noGrp="1"/>
          </p:cNvSpPr>
          <p:nvPr>
            <p:ph type="ftr" sz="quarter" idx="11"/>
          </p:nvPr>
        </p:nvSpPr>
        <p:spPr/>
        <p:txBody>
          <a:bodyPr/>
          <a:lstStyle/>
          <a:p>
            <a:r>
              <a:rPr lang="en-US" smtClean="0"/>
              <a:t>A.Kiselev</a:t>
            </a:r>
            <a:endParaRPr lang="en-US" dirty="0"/>
          </a:p>
        </p:txBody>
      </p:sp>
      <p:sp>
        <p:nvSpPr>
          <p:cNvPr id="5" name="Slide Number Placeholder 4"/>
          <p:cNvSpPr>
            <a:spLocks noGrp="1"/>
          </p:cNvSpPr>
          <p:nvPr>
            <p:ph type="sldNum" sz="quarter" idx="12"/>
          </p:nvPr>
        </p:nvSpPr>
        <p:spPr/>
        <p:txBody>
          <a:bodyPr/>
          <a:lstStyle/>
          <a:p>
            <a:fld id="{59EA4CFA-C3DC-4ADB-8A77-9C015038EFD0}" type="slidenum">
              <a:rPr lang="en-US" smtClean="0">
                <a:latin typeface="Arial"/>
              </a:rPr>
              <a:pPr/>
              <a:t>‹#›</a:t>
            </a:fld>
            <a:endParaRPr lang="en-US">
              <a:latin typeface="Arial"/>
            </a:endParaRPr>
          </a:p>
        </p:txBody>
      </p:sp>
    </p:spTree>
    <p:extLst>
      <p:ext uri="{BB962C8B-B14F-4D97-AF65-F5344CB8AC3E}">
        <p14:creationId xmlns:p14="http://schemas.microsoft.com/office/powerpoint/2010/main" val="26991772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Nov,2 2017</a:t>
            </a:r>
            <a:endParaRPr lang="en-US"/>
          </a:p>
        </p:txBody>
      </p:sp>
      <p:sp>
        <p:nvSpPr>
          <p:cNvPr id="3" name="Footer Placeholder 2"/>
          <p:cNvSpPr>
            <a:spLocks noGrp="1"/>
          </p:cNvSpPr>
          <p:nvPr>
            <p:ph type="ftr" sz="quarter" idx="11"/>
          </p:nvPr>
        </p:nvSpPr>
        <p:spPr/>
        <p:txBody>
          <a:bodyPr/>
          <a:lstStyle/>
          <a:p>
            <a:r>
              <a:rPr lang="en-US" smtClean="0"/>
              <a:t>A.Kiselev</a:t>
            </a:r>
            <a:endParaRPr lang="en-US" dirty="0"/>
          </a:p>
        </p:txBody>
      </p:sp>
      <p:sp>
        <p:nvSpPr>
          <p:cNvPr id="4" name="Slide Number Placeholder 3"/>
          <p:cNvSpPr>
            <a:spLocks noGrp="1"/>
          </p:cNvSpPr>
          <p:nvPr>
            <p:ph type="sldNum" sz="quarter" idx="12"/>
          </p:nvPr>
        </p:nvSpPr>
        <p:spPr/>
        <p:txBody>
          <a:bodyPr/>
          <a:lstStyle/>
          <a:p>
            <a:fld id="{59EA4CFA-C3DC-4ADB-8A77-9C015038EFD0}" type="slidenum">
              <a:rPr lang="en-US" smtClean="0">
                <a:latin typeface="Arial"/>
              </a:rPr>
              <a:pPr/>
              <a:t>‹#›</a:t>
            </a:fld>
            <a:endParaRPr lang="en-US">
              <a:latin typeface="Arial"/>
            </a:endParaRPr>
          </a:p>
        </p:txBody>
      </p:sp>
    </p:spTree>
    <p:extLst>
      <p:ext uri="{BB962C8B-B14F-4D97-AF65-F5344CB8AC3E}">
        <p14:creationId xmlns:p14="http://schemas.microsoft.com/office/powerpoint/2010/main" val="33747600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6419" indent="0">
              <a:buNone/>
              <a:defRPr sz="1200"/>
            </a:lvl2pPr>
            <a:lvl3pPr marL="912853" indent="0">
              <a:buNone/>
              <a:defRPr sz="1000"/>
            </a:lvl3pPr>
            <a:lvl4pPr marL="1369290" indent="0">
              <a:buNone/>
              <a:defRPr sz="900"/>
            </a:lvl4pPr>
            <a:lvl5pPr marL="1825716" indent="0">
              <a:buNone/>
              <a:defRPr sz="900"/>
            </a:lvl5pPr>
            <a:lvl6pPr marL="2282139" indent="0">
              <a:buNone/>
              <a:defRPr sz="900"/>
            </a:lvl6pPr>
            <a:lvl7pPr marL="2738575" indent="0">
              <a:buNone/>
              <a:defRPr sz="900"/>
            </a:lvl7pPr>
            <a:lvl8pPr marL="3195000" indent="0">
              <a:buNone/>
              <a:defRPr sz="900"/>
            </a:lvl8pPr>
            <a:lvl9pPr marL="365142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Nov,2 2017</a:t>
            </a:r>
            <a:endParaRPr lang="en-US"/>
          </a:p>
        </p:txBody>
      </p:sp>
      <p:sp>
        <p:nvSpPr>
          <p:cNvPr id="6" name="Footer Placeholder 5"/>
          <p:cNvSpPr>
            <a:spLocks noGrp="1"/>
          </p:cNvSpPr>
          <p:nvPr>
            <p:ph type="ftr" sz="quarter" idx="11"/>
          </p:nvPr>
        </p:nvSpPr>
        <p:spPr/>
        <p:txBody>
          <a:bodyPr/>
          <a:lstStyle/>
          <a:p>
            <a:r>
              <a:rPr lang="en-US" smtClean="0"/>
              <a:t>A.Kiselev</a:t>
            </a:r>
            <a:endParaRPr lang="en-US" dirty="0"/>
          </a:p>
        </p:txBody>
      </p:sp>
      <p:sp>
        <p:nvSpPr>
          <p:cNvPr id="7" name="Slide Number Placeholder 6"/>
          <p:cNvSpPr>
            <a:spLocks noGrp="1"/>
          </p:cNvSpPr>
          <p:nvPr>
            <p:ph type="sldNum" sz="quarter" idx="12"/>
          </p:nvPr>
        </p:nvSpPr>
        <p:spPr/>
        <p:txBody>
          <a:bodyPr/>
          <a:lstStyle/>
          <a:p>
            <a:fld id="{59EA4CFA-C3DC-4ADB-8A77-9C015038EFD0}" type="slidenum">
              <a:rPr lang="en-US" smtClean="0">
                <a:latin typeface="Arial"/>
              </a:rPr>
              <a:pPr/>
              <a:t>‹#›</a:t>
            </a:fld>
            <a:endParaRPr lang="en-US">
              <a:latin typeface="Arial"/>
            </a:endParaRPr>
          </a:p>
        </p:txBody>
      </p:sp>
    </p:spTree>
    <p:extLst>
      <p:ext uri="{BB962C8B-B14F-4D97-AF65-F5344CB8AC3E}">
        <p14:creationId xmlns:p14="http://schemas.microsoft.com/office/powerpoint/2010/main" val="23222590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9" indent="0">
              <a:buNone/>
              <a:defRPr sz="2800"/>
            </a:lvl2pPr>
            <a:lvl3pPr marL="912853" indent="0">
              <a:buNone/>
              <a:defRPr sz="2400"/>
            </a:lvl3pPr>
            <a:lvl4pPr marL="1369290" indent="0">
              <a:buNone/>
              <a:defRPr sz="2000"/>
            </a:lvl4pPr>
            <a:lvl5pPr marL="1825716" indent="0">
              <a:buNone/>
              <a:defRPr sz="2000"/>
            </a:lvl5pPr>
            <a:lvl6pPr marL="2282139" indent="0">
              <a:buNone/>
              <a:defRPr sz="2000"/>
            </a:lvl6pPr>
            <a:lvl7pPr marL="2738575" indent="0">
              <a:buNone/>
              <a:defRPr sz="2000"/>
            </a:lvl7pPr>
            <a:lvl8pPr marL="3195000" indent="0">
              <a:buNone/>
              <a:defRPr sz="2000"/>
            </a:lvl8pPr>
            <a:lvl9pPr marL="365142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9" indent="0">
              <a:buNone/>
              <a:defRPr sz="1200"/>
            </a:lvl2pPr>
            <a:lvl3pPr marL="912853" indent="0">
              <a:buNone/>
              <a:defRPr sz="1000"/>
            </a:lvl3pPr>
            <a:lvl4pPr marL="1369290" indent="0">
              <a:buNone/>
              <a:defRPr sz="900"/>
            </a:lvl4pPr>
            <a:lvl5pPr marL="1825716" indent="0">
              <a:buNone/>
              <a:defRPr sz="900"/>
            </a:lvl5pPr>
            <a:lvl6pPr marL="2282139" indent="0">
              <a:buNone/>
              <a:defRPr sz="900"/>
            </a:lvl6pPr>
            <a:lvl7pPr marL="2738575" indent="0">
              <a:buNone/>
              <a:defRPr sz="900"/>
            </a:lvl7pPr>
            <a:lvl8pPr marL="3195000" indent="0">
              <a:buNone/>
              <a:defRPr sz="900"/>
            </a:lvl8pPr>
            <a:lvl9pPr marL="365142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Nov,2 2017</a:t>
            </a:r>
            <a:endParaRPr lang="en-US"/>
          </a:p>
        </p:txBody>
      </p:sp>
      <p:sp>
        <p:nvSpPr>
          <p:cNvPr id="6" name="Footer Placeholder 5"/>
          <p:cNvSpPr>
            <a:spLocks noGrp="1"/>
          </p:cNvSpPr>
          <p:nvPr>
            <p:ph type="ftr" sz="quarter" idx="11"/>
          </p:nvPr>
        </p:nvSpPr>
        <p:spPr/>
        <p:txBody>
          <a:bodyPr/>
          <a:lstStyle/>
          <a:p>
            <a:r>
              <a:rPr lang="en-US" smtClean="0"/>
              <a:t>A.Kiselev</a:t>
            </a:r>
            <a:endParaRPr lang="en-US" dirty="0"/>
          </a:p>
        </p:txBody>
      </p:sp>
      <p:sp>
        <p:nvSpPr>
          <p:cNvPr id="7" name="Slide Number Placeholder 6"/>
          <p:cNvSpPr>
            <a:spLocks noGrp="1"/>
          </p:cNvSpPr>
          <p:nvPr>
            <p:ph type="sldNum" sz="quarter" idx="12"/>
          </p:nvPr>
        </p:nvSpPr>
        <p:spPr/>
        <p:txBody>
          <a:bodyPr/>
          <a:lstStyle/>
          <a:p>
            <a:fld id="{59EA4CFA-C3DC-4ADB-8A77-9C015038EFD0}" type="slidenum">
              <a:rPr lang="en-US" smtClean="0">
                <a:latin typeface="Arial"/>
              </a:rPr>
              <a:pPr/>
              <a:t>‹#›</a:t>
            </a:fld>
            <a:endParaRPr lang="en-US">
              <a:latin typeface="Arial"/>
            </a:endParaRPr>
          </a:p>
        </p:txBody>
      </p:sp>
    </p:spTree>
    <p:extLst>
      <p:ext uri="{BB962C8B-B14F-4D97-AF65-F5344CB8AC3E}">
        <p14:creationId xmlns:p14="http://schemas.microsoft.com/office/powerpoint/2010/main" val="35111261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Nov,2 2017</a:t>
            </a:r>
            <a:endParaRPr lang="en-US"/>
          </a:p>
        </p:txBody>
      </p:sp>
      <p:sp>
        <p:nvSpPr>
          <p:cNvPr id="5" name="Footer Placeholder 4"/>
          <p:cNvSpPr>
            <a:spLocks noGrp="1"/>
          </p:cNvSpPr>
          <p:nvPr>
            <p:ph type="ftr" sz="quarter" idx="11"/>
          </p:nvPr>
        </p:nvSpPr>
        <p:spPr/>
        <p:txBody>
          <a:bodyPr/>
          <a:lstStyle/>
          <a:p>
            <a:r>
              <a:rPr lang="en-US" smtClean="0"/>
              <a:t>A.Kiselev</a:t>
            </a:r>
            <a:endParaRPr lang="en-US" dirty="0"/>
          </a:p>
        </p:txBody>
      </p:sp>
      <p:sp>
        <p:nvSpPr>
          <p:cNvPr id="6" name="Slide Number Placeholder 5"/>
          <p:cNvSpPr>
            <a:spLocks noGrp="1"/>
          </p:cNvSpPr>
          <p:nvPr>
            <p:ph type="sldNum" sz="quarter" idx="12"/>
          </p:nvPr>
        </p:nvSpPr>
        <p:spPr/>
        <p:txBody>
          <a:bodyPr/>
          <a:lstStyle/>
          <a:p>
            <a:fld id="{59EA4CFA-C3DC-4ADB-8A77-9C015038EFD0}" type="slidenum">
              <a:rPr lang="en-US" smtClean="0">
                <a:latin typeface="Arial"/>
              </a:rPr>
              <a:pPr/>
              <a:t>‹#›</a:t>
            </a:fld>
            <a:endParaRPr lang="en-US">
              <a:latin typeface="Arial"/>
            </a:endParaRPr>
          </a:p>
        </p:txBody>
      </p:sp>
    </p:spTree>
    <p:extLst>
      <p:ext uri="{BB962C8B-B14F-4D97-AF65-F5344CB8AC3E}">
        <p14:creationId xmlns:p14="http://schemas.microsoft.com/office/powerpoint/2010/main" val="2465102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7"/>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9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Nov,2 2017</a:t>
            </a:r>
            <a:endParaRPr lang="en-US"/>
          </a:p>
        </p:txBody>
      </p:sp>
      <p:sp>
        <p:nvSpPr>
          <p:cNvPr id="5" name="Footer Placeholder 4"/>
          <p:cNvSpPr>
            <a:spLocks noGrp="1"/>
          </p:cNvSpPr>
          <p:nvPr>
            <p:ph type="ftr" sz="quarter" idx="11"/>
          </p:nvPr>
        </p:nvSpPr>
        <p:spPr/>
        <p:txBody>
          <a:bodyPr/>
          <a:lstStyle/>
          <a:p>
            <a:r>
              <a:rPr lang="en-US" smtClean="0"/>
              <a:t>A.Kiselev</a:t>
            </a:r>
            <a:endParaRPr lang="en-US" dirty="0"/>
          </a:p>
        </p:txBody>
      </p:sp>
      <p:sp>
        <p:nvSpPr>
          <p:cNvPr id="6" name="Slide Number Placeholder 5"/>
          <p:cNvSpPr>
            <a:spLocks noGrp="1"/>
          </p:cNvSpPr>
          <p:nvPr>
            <p:ph type="sldNum" sz="quarter" idx="12"/>
          </p:nvPr>
        </p:nvSpPr>
        <p:spPr/>
        <p:txBody>
          <a:bodyPr/>
          <a:lstStyle/>
          <a:p>
            <a:fld id="{59EA4CFA-C3DC-4ADB-8A77-9C015038EFD0}" type="slidenum">
              <a:rPr lang="en-US" smtClean="0">
                <a:latin typeface="Arial"/>
              </a:rPr>
              <a:pPr/>
              <a:t>‹#›</a:t>
            </a:fld>
            <a:endParaRPr lang="en-US">
              <a:latin typeface="Arial"/>
            </a:endParaRPr>
          </a:p>
        </p:txBody>
      </p:sp>
    </p:spTree>
    <p:extLst>
      <p:ext uri="{BB962C8B-B14F-4D97-AF65-F5344CB8AC3E}">
        <p14:creationId xmlns:p14="http://schemas.microsoft.com/office/powerpoint/2010/main" val="38318167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chor="ctr" anchorCtr="0"/>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t>Nov,2 2017</a:t>
            </a:r>
            <a:endParaRPr lang="en-US"/>
          </a:p>
        </p:txBody>
      </p:sp>
      <p:sp>
        <p:nvSpPr>
          <p:cNvPr id="4" name="Footer Placeholder 3"/>
          <p:cNvSpPr>
            <a:spLocks noGrp="1"/>
          </p:cNvSpPr>
          <p:nvPr>
            <p:ph type="ftr" sz="quarter" idx="11"/>
          </p:nvPr>
        </p:nvSpPr>
        <p:spPr/>
        <p:txBody>
          <a:bodyPr/>
          <a:lstStyle/>
          <a:p>
            <a:r>
              <a:rPr lang="en-US" smtClean="0"/>
              <a:t>A.Kiselev</a:t>
            </a:r>
            <a:endParaRPr lang="en-US" dirty="0"/>
          </a:p>
        </p:txBody>
      </p:sp>
      <p:sp>
        <p:nvSpPr>
          <p:cNvPr id="5" name="Slide Number Placeholder 4"/>
          <p:cNvSpPr>
            <a:spLocks noGrp="1"/>
          </p:cNvSpPr>
          <p:nvPr>
            <p:ph type="sldNum" sz="quarter" idx="12"/>
          </p:nvPr>
        </p:nvSpPr>
        <p:spPr/>
        <p:txBody>
          <a:bodyPr/>
          <a:lstStyle/>
          <a:p>
            <a:fld id="{59EA4CFA-C3DC-4ADB-8A77-9C015038EFD0}" type="slidenum">
              <a:rPr lang="en-US" smtClean="0">
                <a:latin typeface="Arial"/>
              </a:rPr>
              <a:pPr/>
              <a:t>‹#›</a:t>
            </a:fld>
            <a:endParaRPr lang="en-US">
              <a:latin typeface="Arial"/>
            </a:endParaRPr>
          </a:p>
        </p:txBody>
      </p:sp>
    </p:spTree>
    <p:extLst>
      <p:ext uri="{BB962C8B-B14F-4D97-AF65-F5344CB8AC3E}">
        <p14:creationId xmlns:p14="http://schemas.microsoft.com/office/powerpoint/2010/main" val="40997007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p:txBody>
          <a:bodyPr/>
          <a:lstStyle>
            <a:lvl1pPr>
              <a:defRPr smtClean="0"/>
            </a:lvl1pPr>
          </a:lstStyle>
          <a:p>
            <a:pPr>
              <a:defRPr/>
            </a:pPr>
            <a:r>
              <a:rPr lang="en-US"/>
              <a:t>Nov,2 2017</a:t>
            </a:r>
            <a:endParaRPr lang="ru-RU"/>
          </a:p>
        </p:txBody>
      </p:sp>
      <p:sp>
        <p:nvSpPr>
          <p:cNvPr id="5" name="Rectangle 12"/>
          <p:cNvSpPr>
            <a:spLocks noGrp="1" noChangeArrowheads="1"/>
          </p:cNvSpPr>
          <p:nvPr>
            <p:ph type="ftr" sz="quarter" idx="11"/>
          </p:nvPr>
        </p:nvSpPr>
        <p:spPr/>
        <p:txBody>
          <a:bodyPr/>
          <a:lstStyle>
            <a:lvl1pPr>
              <a:defRPr smtClean="0"/>
            </a:lvl1pPr>
          </a:lstStyle>
          <a:p>
            <a:pPr>
              <a:defRPr/>
            </a:pPr>
            <a:r>
              <a:rPr lang="en-US"/>
              <a:t>A.Kiselev</a:t>
            </a:r>
            <a:endParaRPr lang="ru-RU"/>
          </a:p>
        </p:txBody>
      </p:sp>
      <p:sp>
        <p:nvSpPr>
          <p:cNvPr id="6" name="Rectangle 13"/>
          <p:cNvSpPr>
            <a:spLocks noGrp="1" noChangeArrowheads="1"/>
          </p:cNvSpPr>
          <p:nvPr>
            <p:ph type="sldNum" sz="quarter" idx="12"/>
          </p:nvPr>
        </p:nvSpPr>
        <p:spPr/>
        <p:txBody>
          <a:bodyPr/>
          <a:lstStyle>
            <a:lvl1pPr>
              <a:defRPr>
                <a:latin typeface="Tahoma" pitchFamily="-65" charset="0"/>
              </a:defRPr>
            </a:lvl1pPr>
          </a:lstStyle>
          <a:p>
            <a:pPr>
              <a:defRPr/>
            </a:pPr>
            <a:fld id="{BC346014-8CB8-304E-A5FA-922CBC1F60F3}" type="slidenum">
              <a:rPr lang="ru-RU"/>
              <a:pPr>
                <a:defRPr/>
              </a:pPr>
              <a:t>‹#›</a:t>
            </a:fld>
            <a:r>
              <a:rPr lang="en-US"/>
              <a:t>/16</a:t>
            </a:r>
            <a:endParaRPr lang="ru-RU"/>
          </a:p>
        </p:txBody>
      </p:sp>
    </p:spTree>
    <p:extLst>
      <p:ext uri="{BB962C8B-B14F-4D97-AF65-F5344CB8AC3E}">
        <p14:creationId xmlns:p14="http://schemas.microsoft.com/office/powerpoint/2010/main" val="1015098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3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3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Jul,8 2016</a:t>
            </a:r>
            <a:endParaRPr lang="en-US"/>
          </a:p>
        </p:txBody>
      </p:sp>
      <p:sp>
        <p:nvSpPr>
          <p:cNvPr id="6" name="Footer Placeholder 5"/>
          <p:cNvSpPr>
            <a:spLocks noGrp="1"/>
          </p:cNvSpPr>
          <p:nvPr>
            <p:ph type="ftr" sz="quarter" idx="11"/>
          </p:nvPr>
        </p:nvSpPr>
        <p:spPr/>
        <p:txBody>
          <a:bodyPr/>
          <a:lstStyle/>
          <a:p>
            <a:r>
              <a:rPr lang="en-US" smtClean="0"/>
              <a:t>A.Kiselev</a:t>
            </a:r>
            <a:endParaRPr lang="en-US" dirty="0"/>
          </a:p>
        </p:txBody>
      </p:sp>
      <p:sp>
        <p:nvSpPr>
          <p:cNvPr id="7" name="Slide Number Placeholder 6"/>
          <p:cNvSpPr>
            <a:spLocks noGrp="1"/>
          </p:cNvSpPr>
          <p:nvPr>
            <p:ph type="sldNum" sz="quarter" idx="12"/>
          </p:nvPr>
        </p:nvSpPr>
        <p:spPr/>
        <p:txBody>
          <a:bodyPr/>
          <a:lstStyle/>
          <a:p>
            <a:fld id="{59EA4CFA-C3DC-4ADB-8A77-9C015038EFD0}" type="slidenum">
              <a:rPr lang="en-US" smtClean="0"/>
              <a:pPr/>
              <a:t>‹#›</a:t>
            </a:fld>
            <a:endParaRPr lang="en-US"/>
          </a:p>
        </p:txBody>
      </p:sp>
    </p:spTree>
    <p:extLst>
      <p:ext uri="{BB962C8B-B14F-4D97-AF65-F5344CB8AC3E}">
        <p14:creationId xmlns:p14="http://schemas.microsoft.com/office/powerpoint/2010/main" val="6722951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27"/>
            <a:ext cx="7772400" cy="784225"/>
          </a:xfrm>
        </p:spPr>
        <p:txBody>
          <a:bodyPr>
            <a:normAutofit/>
          </a:bodyPr>
          <a:lstStyle>
            <a:lvl1pPr>
              <a:defRPr sz="3600" baseline="0">
                <a:solidFill>
                  <a:srgbClr val="FF0000"/>
                </a:solidFill>
                <a:latin typeface="Arial" pitchFamily="34" charset="0"/>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r>
              <a:rPr lang="en-US" smtClean="0"/>
              <a:t>Nov,2 2017</a:t>
            </a:r>
            <a:endParaRPr lang="en-US"/>
          </a:p>
        </p:txBody>
      </p:sp>
      <p:sp>
        <p:nvSpPr>
          <p:cNvPr id="5" name="Footer Placeholder 4"/>
          <p:cNvSpPr>
            <a:spLocks noGrp="1"/>
          </p:cNvSpPr>
          <p:nvPr>
            <p:ph type="ftr" sz="quarter" idx="11"/>
          </p:nvPr>
        </p:nvSpPr>
        <p:spPr/>
        <p:txBody>
          <a:bodyPr/>
          <a:lstStyle/>
          <a:p>
            <a:r>
              <a:rPr lang="en-US" smtClean="0"/>
              <a:t>A.Kiselev</a:t>
            </a:r>
            <a:endParaRPr lang="en-US" dirty="0"/>
          </a:p>
        </p:txBody>
      </p:sp>
      <p:sp>
        <p:nvSpPr>
          <p:cNvPr id="6" name="Slide Number Placeholder 5"/>
          <p:cNvSpPr>
            <a:spLocks noGrp="1"/>
          </p:cNvSpPr>
          <p:nvPr>
            <p:ph type="sldNum" sz="quarter" idx="12"/>
          </p:nvPr>
        </p:nvSpPr>
        <p:spPr/>
        <p:txBody>
          <a:bodyPr/>
          <a:lstStyle/>
          <a:p>
            <a:fld id="{59EA4CFA-C3DC-4ADB-8A77-9C015038EFD0}" type="slidenum">
              <a:rPr lang="en-US" smtClean="0">
                <a:latin typeface="Arial"/>
              </a:rPr>
              <a:pPr/>
              <a:t>‹#›</a:t>
            </a:fld>
            <a:endParaRPr lang="en-US">
              <a:latin typeface="Arial"/>
            </a:endParaRPr>
          </a:p>
        </p:txBody>
      </p:sp>
    </p:spTree>
    <p:extLst>
      <p:ext uri="{BB962C8B-B14F-4D97-AF65-F5344CB8AC3E}">
        <p14:creationId xmlns:p14="http://schemas.microsoft.com/office/powerpoint/2010/main" val="1292743120"/>
      </p:ext>
    </p:extLst>
  </p:cSld>
  <p:clrMapOvr>
    <a:masterClrMapping/>
  </p:clrMapOvr>
  <p:timing>
    <p:tnLst>
      <p:par>
        <p:cTn xmlns:p14="http://schemas.microsoft.com/office/powerpoint/2010/mai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p>
            <a:r>
              <a:rPr lang="en-US" smtClean="0"/>
              <a:t>Nov,2 2017</a:t>
            </a:r>
            <a:endParaRPr lang="en-US"/>
          </a:p>
        </p:txBody>
      </p:sp>
      <p:sp>
        <p:nvSpPr>
          <p:cNvPr id="5" name="Footer Placeholder 4"/>
          <p:cNvSpPr>
            <a:spLocks noGrp="1"/>
          </p:cNvSpPr>
          <p:nvPr>
            <p:ph type="ftr" sz="quarter" idx="11"/>
          </p:nvPr>
        </p:nvSpPr>
        <p:spPr>
          <a:xfrm>
            <a:off x="2743200" y="6537351"/>
            <a:ext cx="3429000" cy="244475"/>
          </a:xfrm>
        </p:spPr>
        <p:txBody>
          <a:bodyPr/>
          <a:lstStyle>
            <a:lvl1pPr>
              <a:defRPr sz="1100" baseline="0">
                <a:solidFill>
                  <a:schemeClr val="tx2">
                    <a:lumMod val="60000"/>
                    <a:lumOff val="40000"/>
                  </a:schemeClr>
                </a:solidFill>
                <a:latin typeface="Arial Narrow" pitchFamily="34" charset="0"/>
              </a:defRPr>
            </a:lvl1pPr>
          </a:lstStyle>
          <a:p>
            <a:r>
              <a:rPr lang="en-US" smtClean="0">
                <a:solidFill>
                  <a:srgbClr val="1F497D">
                    <a:lumMod val="60000"/>
                    <a:lumOff val="40000"/>
                  </a:srgbClr>
                </a:solidFill>
              </a:rPr>
              <a:t>A.Kiselev</a:t>
            </a:r>
            <a:endParaRPr lang="en-US" dirty="0">
              <a:solidFill>
                <a:srgbClr val="1F497D">
                  <a:lumMod val="60000"/>
                  <a:lumOff val="40000"/>
                </a:srgbClr>
              </a:solidFill>
            </a:endParaRPr>
          </a:p>
        </p:txBody>
      </p:sp>
      <p:sp>
        <p:nvSpPr>
          <p:cNvPr id="6" name="Slide Number Placeholder 5"/>
          <p:cNvSpPr>
            <a:spLocks noGrp="1"/>
          </p:cNvSpPr>
          <p:nvPr>
            <p:ph type="sldNum" sz="quarter" idx="12"/>
          </p:nvPr>
        </p:nvSpPr>
        <p:spPr>
          <a:xfrm>
            <a:off x="6858000" y="6553200"/>
            <a:ext cx="2133600" cy="228600"/>
          </a:xfrm>
        </p:spPr>
        <p:txBody>
          <a:bodyPr/>
          <a:lstStyle>
            <a:lvl1pPr>
              <a:defRPr sz="1100" baseline="0">
                <a:solidFill>
                  <a:schemeClr val="tx2">
                    <a:lumMod val="60000"/>
                    <a:lumOff val="40000"/>
                  </a:schemeClr>
                </a:solidFill>
                <a:latin typeface="Arial Narrow" pitchFamily="34" charset="0"/>
              </a:defRPr>
            </a:lvl1pPr>
          </a:lstStyle>
          <a:p>
            <a:fld id="{59EA4CFA-C3DC-4ADB-8A77-9C015038EFD0}" type="slidenum">
              <a:rPr lang="en-US" smtClean="0">
                <a:solidFill>
                  <a:srgbClr val="1F497D">
                    <a:lumMod val="60000"/>
                    <a:lumOff val="40000"/>
                  </a:srgbClr>
                </a:solidFill>
              </a:rPr>
              <a:pPr/>
              <a:t>‹#›</a:t>
            </a:fld>
            <a:endParaRPr lang="en-US" dirty="0">
              <a:solidFill>
                <a:srgbClr val="1F497D">
                  <a:lumMod val="60000"/>
                  <a:lumOff val="40000"/>
                </a:srgbClr>
              </a:solidFill>
            </a:endParaRPr>
          </a:p>
        </p:txBody>
      </p:sp>
    </p:spTree>
    <p:extLst>
      <p:ext uri="{BB962C8B-B14F-4D97-AF65-F5344CB8AC3E}">
        <p14:creationId xmlns:p14="http://schemas.microsoft.com/office/powerpoint/2010/main" val="2474709457"/>
      </p:ext>
    </p:extLst>
  </p:cSld>
  <p:clrMapOvr>
    <a:masterClrMapping/>
  </p:clrMapOvr>
  <p:timing>
    <p:tnLst>
      <p:par>
        <p:cTn xmlns:p14="http://schemas.microsoft.com/office/powerpoint/2010/mai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51"/>
            <a:ext cx="7772400" cy="1500187"/>
          </a:xfrm>
        </p:spPr>
        <p:txBody>
          <a:bodyPr anchor="b"/>
          <a:lstStyle>
            <a:lvl1pPr marL="0" indent="0">
              <a:buNone/>
              <a:defRPr sz="2000">
                <a:solidFill>
                  <a:schemeClr val="tx1">
                    <a:tint val="75000"/>
                  </a:schemeClr>
                </a:solidFill>
              </a:defRPr>
            </a:lvl1pPr>
            <a:lvl2pPr marL="456419" indent="0">
              <a:buNone/>
              <a:defRPr sz="1800">
                <a:solidFill>
                  <a:schemeClr val="tx1">
                    <a:tint val="75000"/>
                  </a:schemeClr>
                </a:solidFill>
              </a:defRPr>
            </a:lvl2pPr>
            <a:lvl3pPr marL="912853" indent="0">
              <a:buNone/>
              <a:defRPr sz="1600">
                <a:solidFill>
                  <a:schemeClr val="tx1">
                    <a:tint val="75000"/>
                  </a:schemeClr>
                </a:solidFill>
              </a:defRPr>
            </a:lvl3pPr>
            <a:lvl4pPr marL="1369290" indent="0">
              <a:buNone/>
              <a:defRPr sz="1400">
                <a:solidFill>
                  <a:schemeClr val="tx1">
                    <a:tint val="75000"/>
                  </a:schemeClr>
                </a:solidFill>
              </a:defRPr>
            </a:lvl4pPr>
            <a:lvl5pPr marL="1825716" indent="0">
              <a:buNone/>
              <a:defRPr sz="1400">
                <a:solidFill>
                  <a:schemeClr val="tx1">
                    <a:tint val="75000"/>
                  </a:schemeClr>
                </a:solidFill>
              </a:defRPr>
            </a:lvl5pPr>
            <a:lvl6pPr marL="2282139" indent="0">
              <a:buNone/>
              <a:defRPr sz="1400">
                <a:solidFill>
                  <a:schemeClr val="tx1">
                    <a:tint val="75000"/>
                  </a:schemeClr>
                </a:solidFill>
              </a:defRPr>
            </a:lvl6pPr>
            <a:lvl7pPr marL="2738575" indent="0">
              <a:buNone/>
              <a:defRPr sz="1400">
                <a:solidFill>
                  <a:schemeClr val="tx1">
                    <a:tint val="75000"/>
                  </a:schemeClr>
                </a:solidFill>
              </a:defRPr>
            </a:lvl7pPr>
            <a:lvl8pPr marL="3195000" indent="0">
              <a:buNone/>
              <a:defRPr sz="1400">
                <a:solidFill>
                  <a:schemeClr val="tx1">
                    <a:tint val="75000"/>
                  </a:schemeClr>
                </a:solidFill>
              </a:defRPr>
            </a:lvl8pPr>
            <a:lvl9pPr marL="365142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Nov,2 2017</a:t>
            </a:r>
            <a:endParaRPr lang="en-US"/>
          </a:p>
        </p:txBody>
      </p:sp>
      <p:sp>
        <p:nvSpPr>
          <p:cNvPr id="5" name="Footer Placeholder 4"/>
          <p:cNvSpPr>
            <a:spLocks noGrp="1"/>
          </p:cNvSpPr>
          <p:nvPr>
            <p:ph type="ftr" sz="quarter" idx="11"/>
          </p:nvPr>
        </p:nvSpPr>
        <p:spPr/>
        <p:txBody>
          <a:bodyPr/>
          <a:lstStyle/>
          <a:p>
            <a:r>
              <a:rPr lang="en-US" smtClean="0"/>
              <a:t>A.Kiselev</a:t>
            </a:r>
            <a:endParaRPr lang="en-US" dirty="0"/>
          </a:p>
        </p:txBody>
      </p:sp>
      <p:sp>
        <p:nvSpPr>
          <p:cNvPr id="6" name="Slide Number Placeholder 5"/>
          <p:cNvSpPr>
            <a:spLocks noGrp="1"/>
          </p:cNvSpPr>
          <p:nvPr>
            <p:ph type="sldNum" sz="quarter" idx="12"/>
          </p:nvPr>
        </p:nvSpPr>
        <p:spPr/>
        <p:txBody>
          <a:bodyPr/>
          <a:lstStyle/>
          <a:p>
            <a:fld id="{59EA4CFA-C3DC-4ADB-8A77-9C015038EFD0}" type="slidenum">
              <a:rPr lang="en-US" smtClean="0">
                <a:latin typeface="Arial"/>
              </a:rPr>
              <a:pPr/>
              <a:t>‹#›</a:t>
            </a:fld>
            <a:endParaRPr lang="en-US">
              <a:latin typeface="Arial"/>
            </a:endParaRPr>
          </a:p>
        </p:txBody>
      </p:sp>
    </p:spTree>
    <p:extLst>
      <p:ext uri="{BB962C8B-B14F-4D97-AF65-F5344CB8AC3E}">
        <p14:creationId xmlns:p14="http://schemas.microsoft.com/office/powerpoint/2010/main" val="1564292309"/>
      </p:ext>
    </p:extLst>
  </p:cSld>
  <p:clrMapOvr>
    <a:masterClrMapping/>
  </p:clrMapOvr>
  <p:timing>
    <p:tnLst>
      <p:par>
        <p:cTn xmlns:p14="http://schemas.microsoft.com/office/powerpoint/2010/mai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3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3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Nov,2 2017</a:t>
            </a:r>
            <a:endParaRPr lang="en-US"/>
          </a:p>
        </p:txBody>
      </p:sp>
      <p:sp>
        <p:nvSpPr>
          <p:cNvPr id="6" name="Footer Placeholder 5"/>
          <p:cNvSpPr>
            <a:spLocks noGrp="1"/>
          </p:cNvSpPr>
          <p:nvPr>
            <p:ph type="ftr" sz="quarter" idx="11"/>
          </p:nvPr>
        </p:nvSpPr>
        <p:spPr/>
        <p:txBody>
          <a:bodyPr/>
          <a:lstStyle/>
          <a:p>
            <a:r>
              <a:rPr lang="en-US" smtClean="0"/>
              <a:t>A.Kiselev</a:t>
            </a:r>
            <a:endParaRPr lang="en-US" dirty="0"/>
          </a:p>
        </p:txBody>
      </p:sp>
      <p:sp>
        <p:nvSpPr>
          <p:cNvPr id="7" name="Slide Number Placeholder 6"/>
          <p:cNvSpPr>
            <a:spLocks noGrp="1"/>
          </p:cNvSpPr>
          <p:nvPr>
            <p:ph type="sldNum" sz="quarter" idx="12"/>
          </p:nvPr>
        </p:nvSpPr>
        <p:spPr/>
        <p:txBody>
          <a:bodyPr/>
          <a:lstStyle/>
          <a:p>
            <a:fld id="{59EA4CFA-C3DC-4ADB-8A77-9C015038EFD0}" type="slidenum">
              <a:rPr lang="en-US" smtClean="0">
                <a:latin typeface="Arial"/>
              </a:rPr>
              <a:pPr/>
              <a:t>‹#›</a:t>
            </a:fld>
            <a:endParaRPr lang="en-US">
              <a:latin typeface="Arial"/>
            </a:endParaRPr>
          </a:p>
        </p:txBody>
      </p:sp>
    </p:spTree>
    <p:extLst>
      <p:ext uri="{BB962C8B-B14F-4D97-AF65-F5344CB8AC3E}">
        <p14:creationId xmlns:p14="http://schemas.microsoft.com/office/powerpoint/2010/main" val="26422181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9" indent="0">
              <a:buNone/>
              <a:defRPr sz="2000" b="1"/>
            </a:lvl2pPr>
            <a:lvl3pPr marL="912853" indent="0">
              <a:buNone/>
              <a:defRPr sz="1800" b="1"/>
            </a:lvl3pPr>
            <a:lvl4pPr marL="1369290" indent="0">
              <a:buNone/>
              <a:defRPr sz="1600" b="1"/>
            </a:lvl4pPr>
            <a:lvl5pPr marL="1825716" indent="0">
              <a:buNone/>
              <a:defRPr sz="1600" b="1"/>
            </a:lvl5pPr>
            <a:lvl6pPr marL="2282139" indent="0">
              <a:buNone/>
              <a:defRPr sz="1600" b="1"/>
            </a:lvl6pPr>
            <a:lvl7pPr marL="2738575" indent="0">
              <a:buNone/>
              <a:defRPr sz="1600" b="1"/>
            </a:lvl7pPr>
            <a:lvl8pPr marL="3195000" indent="0">
              <a:buNone/>
              <a:defRPr sz="1600" b="1"/>
            </a:lvl8pPr>
            <a:lvl9pPr marL="365142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9" y="1535113"/>
            <a:ext cx="4041775" cy="639762"/>
          </a:xfrm>
        </p:spPr>
        <p:txBody>
          <a:bodyPr anchor="b"/>
          <a:lstStyle>
            <a:lvl1pPr marL="0" indent="0">
              <a:buNone/>
              <a:defRPr sz="2400" b="1"/>
            </a:lvl1pPr>
            <a:lvl2pPr marL="456419" indent="0">
              <a:buNone/>
              <a:defRPr sz="2000" b="1"/>
            </a:lvl2pPr>
            <a:lvl3pPr marL="912853" indent="0">
              <a:buNone/>
              <a:defRPr sz="1800" b="1"/>
            </a:lvl3pPr>
            <a:lvl4pPr marL="1369290" indent="0">
              <a:buNone/>
              <a:defRPr sz="1600" b="1"/>
            </a:lvl4pPr>
            <a:lvl5pPr marL="1825716" indent="0">
              <a:buNone/>
              <a:defRPr sz="1600" b="1"/>
            </a:lvl5pPr>
            <a:lvl6pPr marL="2282139" indent="0">
              <a:buNone/>
              <a:defRPr sz="1600" b="1"/>
            </a:lvl6pPr>
            <a:lvl7pPr marL="2738575" indent="0">
              <a:buNone/>
              <a:defRPr sz="1600" b="1"/>
            </a:lvl7pPr>
            <a:lvl8pPr marL="3195000" indent="0">
              <a:buNone/>
              <a:defRPr sz="1600" b="1"/>
            </a:lvl8pPr>
            <a:lvl9pPr marL="365142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Nov,2 2017</a:t>
            </a:r>
            <a:endParaRPr lang="en-US"/>
          </a:p>
        </p:txBody>
      </p:sp>
      <p:sp>
        <p:nvSpPr>
          <p:cNvPr id="8" name="Footer Placeholder 7"/>
          <p:cNvSpPr>
            <a:spLocks noGrp="1"/>
          </p:cNvSpPr>
          <p:nvPr>
            <p:ph type="ftr" sz="quarter" idx="11"/>
          </p:nvPr>
        </p:nvSpPr>
        <p:spPr/>
        <p:txBody>
          <a:bodyPr/>
          <a:lstStyle/>
          <a:p>
            <a:r>
              <a:rPr lang="en-US" smtClean="0"/>
              <a:t>A.Kiselev</a:t>
            </a:r>
            <a:endParaRPr lang="en-US" dirty="0"/>
          </a:p>
        </p:txBody>
      </p:sp>
      <p:sp>
        <p:nvSpPr>
          <p:cNvPr id="9" name="Slide Number Placeholder 8"/>
          <p:cNvSpPr>
            <a:spLocks noGrp="1"/>
          </p:cNvSpPr>
          <p:nvPr>
            <p:ph type="sldNum" sz="quarter" idx="12"/>
          </p:nvPr>
        </p:nvSpPr>
        <p:spPr/>
        <p:txBody>
          <a:bodyPr/>
          <a:lstStyle/>
          <a:p>
            <a:fld id="{59EA4CFA-C3DC-4ADB-8A77-9C015038EFD0}" type="slidenum">
              <a:rPr lang="en-US" smtClean="0">
                <a:latin typeface="Arial"/>
              </a:rPr>
              <a:pPr/>
              <a:t>‹#›</a:t>
            </a:fld>
            <a:endParaRPr lang="en-US">
              <a:latin typeface="Arial"/>
            </a:endParaRPr>
          </a:p>
        </p:txBody>
      </p:sp>
    </p:spTree>
    <p:extLst>
      <p:ext uri="{BB962C8B-B14F-4D97-AF65-F5344CB8AC3E}">
        <p14:creationId xmlns:p14="http://schemas.microsoft.com/office/powerpoint/2010/main" val="24856767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Nov,2 2017</a:t>
            </a:r>
            <a:endParaRPr lang="en-US"/>
          </a:p>
        </p:txBody>
      </p:sp>
      <p:sp>
        <p:nvSpPr>
          <p:cNvPr id="4" name="Footer Placeholder 3"/>
          <p:cNvSpPr>
            <a:spLocks noGrp="1"/>
          </p:cNvSpPr>
          <p:nvPr>
            <p:ph type="ftr" sz="quarter" idx="11"/>
          </p:nvPr>
        </p:nvSpPr>
        <p:spPr/>
        <p:txBody>
          <a:bodyPr/>
          <a:lstStyle/>
          <a:p>
            <a:r>
              <a:rPr lang="en-US" smtClean="0"/>
              <a:t>A.Kiselev</a:t>
            </a:r>
            <a:endParaRPr lang="en-US" dirty="0"/>
          </a:p>
        </p:txBody>
      </p:sp>
      <p:sp>
        <p:nvSpPr>
          <p:cNvPr id="5" name="Slide Number Placeholder 4"/>
          <p:cNvSpPr>
            <a:spLocks noGrp="1"/>
          </p:cNvSpPr>
          <p:nvPr>
            <p:ph type="sldNum" sz="quarter" idx="12"/>
          </p:nvPr>
        </p:nvSpPr>
        <p:spPr/>
        <p:txBody>
          <a:bodyPr/>
          <a:lstStyle/>
          <a:p>
            <a:fld id="{59EA4CFA-C3DC-4ADB-8A77-9C015038EFD0}" type="slidenum">
              <a:rPr lang="en-US" smtClean="0">
                <a:latin typeface="Arial"/>
              </a:rPr>
              <a:pPr/>
              <a:t>‹#›</a:t>
            </a:fld>
            <a:endParaRPr lang="en-US">
              <a:latin typeface="Arial"/>
            </a:endParaRPr>
          </a:p>
        </p:txBody>
      </p:sp>
    </p:spTree>
    <p:extLst>
      <p:ext uri="{BB962C8B-B14F-4D97-AF65-F5344CB8AC3E}">
        <p14:creationId xmlns:p14="http://schemas.microsoft.com/office/powerpoint/2010/main" val="28001549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Nov,2 2017</a:t>
            </a:r>
            <a:endParaRPr lang="en-US"/>
          </a:p>
        </p:txBody>
      </p:sp>
      <p:sp>
        <p:nvSpPr>
          <p:cNvPr id="3" name="Footer Placeholder 2"/>
          <p:cNvSpPr>
            <a:spLocks noGrp="1"/>
          </p:cNvSpPr>
          <p:nvPr>
            <p:ph type="ftr" sz="quarter" idx="11"/>
          </p:nvPr>
        </p:nvSpPr>
        <p:spPr/>
        <p:txBody>
          <a:bodyPr/>
          <a:lstStyle/>
          <a:p>
            <a:r>
              <a:rPr lang="en-US" smtClean="0"/>
              <a:t>A.Kiselev</a:t>
            </a:r>
            <a:endParaRPr lang="en-US" dirty="0"/>
          </a:p>
        </p:txBody>
      </p:sp>
      <p:sp>
        <p:nvSpPr>
          <p:cNvPr id="4" name="Slide Number Placeholder 3"/>
          <p:cNvSpPr>
            <a:spLocks noGrp="1"/>
          </p:cNvSpPr>
          <p:nvPr>
            <p:ph type="sldNum" sz="quarter" idx="12"/>
          </p:nvPr>
        </p:nvSpPr>
        <p:spPr/>
        <p:txBody>
          <a:bodyPr/>
          <a:lstStyle/>
          <a:p>
            <a:fld id="{59EA4CFA-C3DC-4ADB-8A77-9C015038EFD0}" type="slidenum">
              <a:rPr lang="en-US" smtClean="0">
                <a:latin typeface="Arial"/>
              </a:rPr>
              <a:pPr/>
              <a:t>‹#›</a:t>
            </a:fld>
            <a:endParaRPr lang="en-US">
              <a:latin typeface="Arial"/>
            </a:endParaRPr>
          </a:p>
        </p:txBody>
      </p:sp>
    </p:spTree>
    <p:extLst>
      <p:ext uri="{BB962C8B-B14F-4D97-AF65-F5344CB8AC3E}">
        <p14:creationId xmlns:p14="http://schemas.microsoft.com/office/powerpoint/2010/main" val="32240358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6419" indent="0">
              <a:buNone/>
              <a:defRPr sz="1200"/>
            </a:lvl2pPr>
            <a:lvl3pPr marL="912853" indent="0">
              <a:buNone/>
              <a:defRPr sz="1000"/>
            </a:lvl3pPr>
            <a:lvl4pPr marL="1369290" indent="0">
              <a:buNone/>
              <a:defRPr sz="900"/>
            </a:lvl4pPr>
            <a:lvl5pPr marL="1825716" indent="0">
              <a:buNone/>
              <a:defRPr sz="900"/>
            </a:lvl5pPr>
            <a:lvl6pPr marL="2282139" indent="0">
              <a:buNone/>
              <a:defRPr sz="900"/>
            </a:lvl6pPr>
            <a:lvl7pPr marL="2738575" indent="0">
              <a:buNone/>
              <a:defRPr sz="900"/>
            </a:lvl7pPr>
            <a:lvl8pPr marL="3195000" indent="0">
              <a:buNone/>
              <a:defRPr sz="900"/>
            </a:lvl8pPr>
            <a:lvl9pPr marL="365142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Nov,2 2017</a:t>
            </a:r>
            <a:endParaRPr lang="en-US"/>
          </a:p>
        </p:txBody>
      </p:sp>
      <p:sp>
        <p:nvSpPr>
          <p:cNvPr id="6" name="Footer Placeholder 5"/>
          <p:cNvSpPr>
            <a:spLocks noGrp="1"/>
          </p:cNvSpPr>
          <p:nvPr>
            <p:ph type="ftr" sz="quarter" idx="11"/>
          </p:nvPr>
        </p:nvSpPr>
        <p:spPr/>
        <p:txBody>
          <a:bodyPr/>
          <a:lstStyle/>
          <a:p>
            <a:r>
              <a:rPr lang="en-US" smtClean="0"/>
              <a:t>A.Kiselev</a:t>
            </a:r>
            <a:endParaRPr lang="en-US" dirty="0"/>
          </a:p>
        </p:txBody>
      </p:sp>
      <p:sp>
        <p:nvSpPr>
          <p:cNvPr id="7" name="Slide Number Placeholder 6"/>
          <p:cNvSpPr>
            <a:spLocks noGrp="1"/>
          </p:cNvSpPr>
          <p:nvPr>
            <p:ph type="sldNum" sz="quarter" idx="12"/>
          </p:nvPr>
        </p:nvSpPr>
        <p:spPr/>
        <p:txBody>
          <a:bodyPr/>
          <a:lstStyle/>
          <a:p>
            <a:fld id="{59EA4CFA-C3DC-4ADB-8A77-9C015038EFD0}" type="slidenum">
              <a:rPr lang="en-US" smtClean="0">
                <a:latin typeface="Arial"/>
              </a:rPr>
              <a:pPr/>
              <a:t>‹#›</a:t>
            </a:fld>
            <a:endParaRPr lang="en-US">
              <a:latin typeface="Arial"/>
            </a:endParaRPr>
          </a:p>
        </p:txBody>
      </p:sp>
    </p:spTree>
    <p:extLst>
      <p:ext uri="{BB962C8B-B14F-4D97-AF65-F5344CB8AC3E}">
        <p14:creationId xmlns:p14="http://schemas.microsoft.com/office/powerpoint/2010/main" val="26904334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9" indent="0">
              <a:buNone/>
              <a:defRPr sz="2800"/>
            </a:lvl2pPr>
            <a:lvl3pPr marL="912853" indent="0">
              <a:buNone/>
              <a:defRPr sz="2400"/>
            </a:lvl3pPr>
            <a:lvl4pPr marL="1369290" indent="0">
              <a:buNone/>
              <a:defRPr sz="2000"/>
            </a:lvl4pPr>
            <a:lvl5pPr marL="1825716" indent="0">
              <a:buNone/>
              <a:defRPr sz="2000"/>
            </a:lvl5pPr>
            <a:lvl6pPr marL="2282139" indent="0">
              <a:buNone/>
              <a:defRPr sz="2000"/>
            </a:lvl6pPr>
            <a:lvl7pPr marL="2738575" indent="0">
              <a:buNone/>
              <a:defRPr sz="2000"/>
            </a:lvl7pPr>
            <a:lvl8pPr marL="3195000" indent="0">
              <a:buNone/>
              <a:defRPr sz="2000"/>
            </a:lvl8pPr>
            <a:lvl9pPr marL="365142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9" indent="0">
              <a:buNone/>
              <a:defRPr sz="1200"/>
            </a:lvl2pPr>
            <a:lvl3pPr marL="912853" indent="0">
              <a:buNone/>
              <a:defRPr sz="1000"/>
            </a:lvl3pPr>
            <a:lvl4pPr marL="1369290" indent="0">
              <a:buNone/>
              <a:defRPr sz="900"/>
            </a:lvl4pPr>
            <a:lvl5pPr marL="1825716" indent="0">
              <a:buNone/>
              <a:defRPr sz="900"/>
            </a:lvl5pPr>
            <a:lvl6pPr marL="2282139" indent="0">
              <a:buNone/>
              <a:defRPr sz="900"/>
            </a:lvl6pPr>
            <a:lvl7pPr marL="2738575" indent="0">
              <a:buNone/>
              <a:defRPr sz="900"/>
            </a:lvl7pPr>
            <a:lvl8pPr marL="3195000" indent="0">
              <a:buNone/>
              <a:defRPr sz="900"/>
            </a:lvl8pPr>
            <a:lvl9pPr marL="365142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Nov,2 2017</a:t>
            </a:r>
            <a:endParaRPr lang="en-US"/>
          </a:p>
        </p:txBody>
      </p:sp>
      <p:sp>
        <p:nvSpPr>
          <p:cNvPr id="6" name="Footer Placeholder 5"/>
          <p:cNvSpPr>
            <a:spLocks noGrp="1"/>
          </p:cNvSpPr>
          <p:nvPr>
            <p:ph type="ftr" sz="quarter" idx="11"/>
          </p:nvPr>
        </p:nvSpPr>
        <p:spPr/>
        <p:txBody>
          <a:bodyPr/>
          <a:lstStyle/>
          <a:p>
            <a:r>
              <a:rPr lang="en-US" smtClean="0"/>
              <a:t>A.Kiselev</a:t>
            </a:r>
            <a:endParaRPr lang="en-US" dirty="0"/>
          </a:p>
        </p:txBody>
      </p:sp>
      <p:sp>
        <p:nvSpPr>
          <p:cNvPr id="7" name="Slide Number Placeholder 6"/>
          <p:cNvSpPr>
            <a:spLocks noGrp="1"/>
          </p:cNvSpPr>
          <p:nvPr>
            <p:ph type="sldNum" sz="quarter" idx="12"/>
          </p:nvPr>
        </p:nvSpPr>
        <p:spPr/>
        <p:txBody>
          <a:bodyPr/>
          <a:lstStyle/>
          <a:p>
            <a:fld id="{59EA4CFA-C3DC-4ADB-8A77-9C015038EFD0}" type="slidenum">
              <a:rPr lang="en-US" smtClean="0">
                <a:latin typeface="Arial"/>
              </a:rPr>
              <a:pPr/>
              <a:t>‹#›</a:t>
            </a:fld>
            <a:endParaRPr lang="en-US">
              <a:latin typeface="Arial"/>
            </a:endParaRPr>
          </a:p>
        </p:txBody>
      </p:sp>
    </p:spTree>
    <p:extLst>
      <p:ext uri="{BB962C8B-B14F-4D97-AF65-F5344CB8AC3E}">
        <p14:creationId xmlns:p14="http://schemas.microsoft.com/office/powerpoint/2010/main" val="6580502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Nov,2 2017</a:t>
            </a:r>
            <a:endParaRPr lang="en-US"/>
          </a:p>
        </p:txBody>
      </p:sp>
      <p:sp>
        <p:nvSpPr>
          <p:cNvPr id="5" name="Footer Placeholder 4"/>
          <p:cNvSpPr>
            <a:spLocks noGrp="1"/>
          </p:cNvSpPr>
          <p:nvPr>
            <p:ph type="ftr" sz="quarter" idx="11"/>
          </p:nvPr>
        </p:nvSpPr>
        <p:spPr/>
        <p:txBody>
          <a:bodyPr/>
          <a:lstStyle/>
          <a:p>
            <a:r>
              <a:rPr lang="en-US" smtClean="0"/>
              <a:t>A.Kiselev</a:t>
            </a:r>
            <a:endParaRPr lang="en-US" dirty="0"/>
          </a:p>
        </p:txBody>
      </p:sp>
      <p:sp>
        <p:nvSpPr>
          <p:cNvPr id="6" name="Slide Number Placeholder 5"/>
          <p:cNvSpPr>
            <a:spLocks noGrp="1"/>
          </p:cNvSpPr>
          <p:nvPr>
            <p:ph type="sldNum" sz="quarter" idx="12"/>
          </p:nvPr>
        </p:nvSpPr>
        <p:spPr/>
        <p:txBody>
          <a:bodyPr/>
          <a:lstStyle/>
          <a:p>
            <a:fld id="{59EA4CFA-C3DC-4ADB-8A77-9C015038EFD0}" type="slidenum">
              <a:rPr lang="en-US" smtClean="0">
                <a:latin typeface="Arial"/>
              </a:rPr>
              <a:pPr/>
              <a:t>‹#›</a:t>
            </a:fld>
            <a:endParaRPr lang="en-US">
              <a:latin typeface="Arial"/>
            </a:endParaRPr>
          </a:p>
        </p:txBody>
      </p:sp>
    </p:spTree>
    <p:extLst>
      <p:ext uri="{BB962C8B-B14F-4D97-AF65-F5344CB8AC3E}">
        <p14:creationId xmlns:p14="http://schemas.microsoft.com/office/powerpoint/2010/main" val="790714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9" indent="0">
              <a:buNone/>
              <a:defRPr sz="2000" b="1"/>
            </a:lvl2pPr>
            <a:lvl3pPr marL="912853" indent="0">
              <a:buNone/>
              <a:defRPr sz="1800" b="1"/>
            </a:lvl3pPr>
            <a:lvl4pPr marL="1369290" indent="0">
              <a:buNone/>
              <a:defRPr sz="1600" b="1"/>
            </a:lvl4pPr>
            <a:lvl5pPr marL="1825716" indent="0">
              <a:buNone/>
              <a:defRPr sz="1600" b="1"/>
            </a:lvl5pPr>
            <a:lvl6pPr marL="2282139" indent="0">
              <a:buNone/>
              <a:defRPr sz="1600" b="1"/>
            </a:lvl6pPr>
            <a:lvl7pPr marL="2738575" indent="0">
              <a:buNone/>
              <a:defRPr sz="1600" b="1"/>
            </a:lvl7pPr>
            <a:lvl8pPr marL="3195000" indent="0">
              <a:buNone/>
              <a:defRPr sz="1600" b="1"/>
            </a:lvl8pPr>
            <a:lvl9pPr marL="365142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9" y="1535113"/>
            <a:ext cx="4041775" cy="639762"/>
          </a:xfrm>
        </p:spPr>
        <p:txBody>
          <a:bodyPr anchor="b"/>
          <a:lstStyle>
            <a:lvl1pPr marL="0" indent="0">
              <a:buNone/>
              <a:defRPr sz="2400" b="1"/>
            </a:lvl1pPr>
            <a:lvl2pPr marL="456419" indent="0">
              <a:buNone/>
              <a:defRPr sz="2000" b="1"/>
            </a:lvl2pPr>
            <a:lvl3pPr marL="912853" indent="0">
              <a:buNone/>
              <a:defRPr sz="1800" b="1"/>
            </a:lvl3pPr>
            <a:lvl4pPr marL="1369290" indent="0">
              <a:buNone/>
              <a:defRPr sz="1600" b="1"/>
            </a:lvl4pPr>
            <a:lvl5pPr marL="1825716" indent="0">
              <a:buNone/>
              <a:defRPr sz="1600" b="1"/>
            </a:lvl5pPr>
            <a:lvl6pPr marL="2282139" indent="0">
              <a:buNone/>
              <a:defRPr sz="1600" b="1"/>
            </a:lvl6pPr>
            <a:lvl7pPr marL="2738575" indent="0">
              <a:buNone/>
              <a:defRPr sz="1600" b="1"/>
            </a:lvl7pPr>
            <a:lvl8pPr marL="3195000" indent="0">
              <a:buNone/>
              <a:defRPr sz="1600" b="1"/>
            </a:lvl8pPr>
            <a:lvl9pPr marL="365142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Jul,8 2016</a:t>
            </a:r>
            <a:endParaRPr lang="en-US"/>
          </a:p>
        </p:txBody>
      </p:sp>
      <p:sp>
        <p:nvSpPr>
          <p:cNvPr id="8" name="Footer Placeholder 7"/>
          <p:cNvSpPr>
            <a:spLocks noGrp="1"/>
          </p:cNvSpPr>
          <p:nvPr>
            <p:ph type="ftr" sz="quarter" idx="11"/>
          </p:nvPr>
        </p:nvSpPr>
        <p:spPr/>
        <p:txBody>
          <a:bodyPr/>
          <a:lstStyle/>
          <a:p>
            <a:r>
              <a:rPr lang="en-US" smtClean="0"/>
              <a:t>A.Kiselev</a:t>
            </a:r>
            <a:endParaRPr lang="en-US" dirty="0"/>
          </a:p>
        </p:txBody>
      </p:sp>
      <p:sp>
        <p:nvSpPr>
          <p:cNvPr id="9" name="Slide Number Placeholder 8"/>
          <p:cNvSpPr>
            <a:spLocks noGrp="1"/>
          </p:cNvSpPr>
          <p:nvPr>
            <p:ph type="sldNum" sz="quarter" idx="12"/>
          </p:nvPr>
        </p:nvSpPr>
        <p:spPr/>
        <p:txBody>
          <a:bodyPr/>
          <a:lstStyle/>
          <a:p>
            <a:fld id="{59EA4CFA-C3DC-4ADB-8A77-9C015038EFD0}" type="slidenum">
              <a:rPr lang="en-US" smtClean="0"/>
              <a:pPr/>
              <a:t>‹#›</a:t>
            </a:fld>
            <a:endParaRPr lang="en-US"/>
          </a:p>
        </p:txBody>
      </p:sp>
    </p:spTree>
    <p:extLst>
      <p:ext uri="{BB962C8B-B14F-4D97-AF65-F5344CB8AC3E}">
        <p14:creationId xmlns:p14="http://schemas.microsoft.com/office/powerpoint/2010/main" val="15718008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7"/>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9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Nov,2 2017</a:t>
            </a:r>
            <a:endParaRPr lang="en-US"/>
          </a:p>
        </p:txBody>
      </p:sp>
      <p:sp>
        <p:nvSpPr>
          <p:cNvPr id="5" name="Footer Placeholder 4"/>
          <p:cNvSpPr>
            <a:spLocks noGrp="1"/>
          </p:cNvSpPr>
          <p:nvPr>
            <p:ph type="ftr" sz="quarter" idx="11"/>
          </p:nvPr>
        </p:nvSpPr>
        <p:spPr/>
        <p:txBody>
          <a:bodyPr/>
          <a:lstStyle/>
          <a:p>
            <a:r>
              <a:rPr lang="en-US" smtClean="0"/>
              <a:t>A.Kiselev</a:t>
            </a:r>
            <a:endParaRPr lang="en-US" dirty="0"/>
          </a:p>
        </p:txBody>
      </p:sp>
      <p:sp>
        <p:nvSpPr>
          <p:cNvPr id="6" name="Slide Number Placeholder 5"/>
          <p:cNvSpPr>
            <a:spLocks noGrp="1"/>
          </p:cNvSpPr>
          <p:nvPr>
            <p:ph type="sldNum" sz="quarter" idx="12"/>
          </p:nvPr>
        </p:nvSpPr>
        <p:spPr/>
        <p:txBody>
          <a:bodyPr/>
          <a:lstStyle/>
          <a:p>
            <a:fld id="{59EA4CFA-C3DC-4ADB-8A77-9C015038EFD0}" type="slidenum">
              <a:rPr lang="en-US" smtClean="0">
                <a:latin typeface="Arial"/>
              </a:rPr>
              <a:pPr/>
              <a:t>‹#›</a:t>
            </a:fld>
            <a:endParaRPr lang="en-US">
              <a:latin typeface="Arial"/>
            </a:endParaRPr>
          </a:p>
        </p:txBody>
      </p:sp>
    </p:spTree>
    <p:extLst>
      <p:ext uri="{BB962C8B-B14F-4D97-AF65-F5344CB8AC3E}">
        <p14:creationId xmlns:p14="http://schemas.microsoft.com/office/powerpoint/2010/main" val="41824975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chor="ctr" anchorCtr="0"/>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t>Nov,2 2017</a:t>
            </a:r>
            <a:endParaRPr lang="en-US"/>
          </a:p>
        </p:txBody>
      </p:sp>
      <p:sp>
        <p:nvSpPr>
          <p:cNvPr id="4" name="Footer Placeholder 3"/>
          <p:cNvSpPr>
            <a:spLocks noGrp="1"/>
          </p:cNvSpPr>
          <p:nvPr>
            <p:ph type="ftr" sz="quarter" idx="11"/>
          </p:nvPr>
        </p:nvSpPr>
        <p:spPr/>
        <p:txBody>
          <a:bodyPr/>
          <a:lstStyle/>
          <a:p>
            <a:r>
              <a:rPr lang="en-US" smtClean="0"/>
              <a:t>A.Kiselev</a:t>
            </a:r>
            <a:endParaRPr lang="en-US" dirty="0"/>
          </a:p>
        </p:txBody>
      </p:sp>
      <p:sp>
        <p:nvSpPr>
          <p:cNvPr id="5" name="Slide Number Placeholder 4"/>
          <p:cNvSpPr>
            <a:spLocks noGrp="1"/>
          </p:cNvSpPr>
          <p:nvPr>
            <p:ph type="sldNum" sz="quarter" idx="12"/>
          </p:nvPr>
        </p:nvSpPr>
        <p:spPr/>
        <p:txBody>
          <a:bodyPr/>
          <a:lstStyle/>
          <a:p>
            <a:fld id="{59EA4CFA-C3DC-4ADB-8A77-9C015038EFD0}" type="slidenum">
              <a:rPr lang="en-US" smtClean="0">
                <a:latin typeface="Arial"/>
              </a:rPr>
              <a:pPr/>
              <a:t>‹#›</a:t>
            </a:fld>
            <a:endParaRPr lang="en-US">
              <a:latin typeface="Arial"/>
            </a:endParaRPr>
          </a:p>
        </p:txBody>
      </p:sp>
    </p:spTree>
    <p:extLst>
      <p:ext uri="{BB962C8B-B14F-4D97-AF65-F5344CB8AC3E}">
        <p14:creationId xmlns:p14="http://schemas.microsoft.com/office/powerpoint/2010/main" val="41909109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p:txBody>
          <a:bodyPr/>
          <a:lstStyle>
            <a:lvl1pPr>
              <a:defRPr smtClean="0"/>
            </a:lvl1pPr>
          </a:lstStyle>
          <a:p>
            <a:pPr>
              <a:defRPr/>
            </a:pPr>
            <a:r>
              <a:rPr lang="en-US"/>
              <a:t>Nov,2 2017</a:t>
            </a:r>
            <a:endParaRPr lang="ru-RU"/>
          </a:p>
        </p:txBody>
      </p:sp>
      <p:sp>
        <p:nvSpPr>
          <p:cNvPr id="5" name="Rectangle 12"/>
          <p:cNvSpPr>
            <a:spLocks noGrp="1" noChangeArrowheads="1"/>
          </p:cNvSpPr>
          <p:nvPr>
            <p:ph type="ftr" sz="quarter" idx="11"/>
          </p:nvPr>
        </p:nvSpPr>
        <p:spPr/>
        <p:txBody>
          <a:bodyPr/>
          <a:lstStyle>
            <a:lvl1pPr>
              <a:defRPr smtClean="0"/>
            </a:lvl1pPr>
          </a:lstStyle>
          <a:p>
            <a:pPr>
              <a:defRPr/>
            </a:pPr>
            <a:r>
              <a:rPr lang="en-US"/>
              <a:t>A.Kiselev</a:t>
            </a:r>
            <a:endParaRPr lang="ru-RU"/>
          </a:p>
        </p:txBody>
      </p:sp>
      <p:sp>
        <p:nvSpPr>
          <p:cNvPr id="6" name="Rectangle 13"/>
          <p:cNvSpPr>
            <a:spLocks noGrp="1" noChangeArrowheads="1"/>
          </p:cNvSpPr>
          <p:nvPr>
            <p:ph type="sldNum" sz="quarter" idx="12"/>
          </p:nvPr>
        </p:nvSpPr>
        <p:spPr/>
        <p:txBody>
          <a:bodyPr/>
          <a:lstStyle>
            <a:lvl1pPr>
              <a:defRPr>
                <a:latin typeface="Tahoma" pitchFamily="-65" charset="0"/>
              </a:defRPr>
            </a:lvl1pPr>
          </a:lstStyle>
          <a:p>
            <a:pPr>
              <a:defRPr/>
            </a:pPr>
            <a:fld id="{BC346014-8CB8-304E-A5FA-922CBC1F60F3}" type="slidenum">
              <a:rPr lang="ru-RU"/>
              <a:pPr>
                <a:defRPr/>
              </a:pPr>
              <a:t>‹#›</a:t>
            </a:fld>
            <a:r>
              <a:rPr lang="en-US"/>
              <a:t>/16</a:t>
            </a:r>
            <a:endParaRPr lang="ru-RU"/>
          </a:p>
        </p:txBody>
      </p:sp>
    </p:spTree>
    <p:extLst>
      <p:ext uri="{BB962C8B-B14F-4D97-AF65-F5344CB8AC3E}">
        <p14:creationId xmlns:p14="http://schemas.microsoft.com/office/powerpoint/2010/main" val="25302645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27"/>
            <a:ext cx="7772400" cy="784225"/>
          </a:xfrm>
        </p:spPr>
        <p:txBody>
          <a:bodyPr>
            <a:normAutofit/>
          </a:bodyPr>
          <a:lstStyle>
            <a:lvl1pPr>
              <a:defRPr sz="3600" baseline="0">
                <a:solidFill>
                  <a:srgbClr val="FF0000"/>
                </a:solidFill>
                <a:latin typeface="Arial" pitchFamily="34" charset="0"/>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r>
              <a:rPr lang="en-US" smtClean="0"/>
              <a:t>Jul,8 2016</a:t>
            </a:r>
            <a:endParaRPr lang="en-US"/>
          </a:p>
        </p:txBody>
      </p:sp>
      <p:sp>
        <p:nvSpPr>
          <p:cNvPr id="5" name="Footer Placeholder 4"/>
          <p:cNvSpPr>
            <a:spLocks noGrp="1"/>
          </p:cNvSpPr>
          <p:nvPr>
            <p:ph type="ftr" sz="quarter" idx="11"/>
          </p:nvPr>
        </p:nvSpPr>
        <p:spPr/>
        <p:txBody>
          <a:bodyPr/>
          <a:lstStyle/>
          <a:p>
            <a:r>
              <a:rPr lang="en-US" smtClean="0"/>
              <a:t>A.Kiselev</a:t>
            </a:r>
            <a:endParaRPr lang="en-US" dirty="0"/>
          </a:p>
        </p:txBody>
      </p:sp>
      <p:sp>
        <p:nvSpPr>
          <p:cNvPr id="6" name="Slide Number Placeholder 5"/>
          <p:cNvSpPr>
            <a:spLocks noGrp="1"/>
          </p:cNvSpPr>
          <p:nvPr>
            <p:ph type="sldNum" sz="quarter" idx="12"/>
          </p:nvPr>
        </p:nvSpPr>
        <p:spPr/>
        <p:txBody>
          <a:bodyPr/>
          <a:lstStyle/>
          <a:p>
            <a:fld id="{59EA4CFA-C3DC-4ADB-8A77-9C015038EFD0}" type="slidenum">
              <a:rPr lang="en-US" smtClean="0">
                <a:latin typeface="Arial"/>
              </a:rPr>
              <a:pPr/>
              <a:t>‹#›</a:t>
            </a:fld>
            <a:endParaRPr lang="en-US">
              <a:latin typeface="Arial"/>
            </a:endParaRPr>
          </a:p>
        </p:txBody>
      </p:sp>
    </p:spTree>
    <p:extLst>
      <p:ext uri="{BB962C8B-B14F-4D97-AF65-F5344CB8AC3E}">
        <p14:creationId xmlns:p14="http://schemas.microsoft.com/office/powerpoint/2010/main" val="1028834749"/>
      </p:ext>
    </p:extLst>
  </p:cSld>
  <p:clrMapOvr>
    <a:masterClrMapping/>
  </p:clrMapOvr>
  <p:timing>
    <p:tnLst>
      <p:par>
        <p:cTn xmlns:p14="http://schemas.microsoft.com/office/powerpoint/2010/mai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p>
            <a:r>
              <a:rPr lang="en-US" smtClean="0"/>
              <a:t>Jul,8 2016</a:t>
            </a:r>
            <a:endParaRPr lang="en-US"/>
          </a:p>
        </p:txBody>
      </p:sp>
      <p:sp>
        <p:nvSpPr>
          <p:cNvPr id="5" name="Footer Placeholder 4"/>
          <p:cNvSpPr>
            <a:spLocks noGrp="1"/>
          </p:cNvSpPr>
          <p:nvPr>
            <p:ph type="ftr" sz="quarter" idx="11"/>
          </p:nvPr>
        </p:nvSpPr>
        <p:spPr>
          <a:xfrm>
            <a:off x="2743200" y="6537351"/>
            <a:ext cx="3429000" cy="244475"/>
          </a:xfrm>
        </p:spPr>
        <p:txBody>
          <a:bodyPr/>
          <a:lstStyle>
            <a:lvl1pPr>
              <a:defRPr sz="1100" baseline="0">
                <a:solidFill>
                  <a:schemeClr val="tx2">
                    <a:lumMod val="60000"/>
                    <a:lumOff val="40000"/>
                  </a:schemeClr>
                </a:solidFill>
                <a:latin typeface="Arial Narrow" pitchFamily="34" charset="0"/>
              </a:defRPr>
            </a:lvl1pPr>
          </a:lstStyle>
          <a:p>
            <a:r>
              <a:rPr lang="en-US" smtClean="0">
                <a:solidFill>
                  <a:srgbClr val="1F497D">
                    <a:lumMod val="60000"/>
                    <a:lumOff val="40000"/>
                  </a:srgbClr>
                </a:solidFill>
              </a:rPr>
              <a:t>A.Kiselev</a:t>
            </a:r>
            <a:endParaRPr lang="en-US" dirty="0">
              <a:solidFill>
                <a:srgbClr val="1F497D">
                  <a:lumMod val="60000"/>
                  <a:lumOff val="40000"/>
                </a:srgbClr>
              </a:solidFill>
            </a:endParaRPr>
          </a:p>
        </p:txBody>
      </p:sp>
      <p:sp>
        <p:nvSpPr>
          <p:cNvPr id="6" name="Slide Number Placeholder 5"/>
          <p:cNvSpPr>
            <a:spLocks noGrp="1"/>
          </p:cNvSpPr>
          <p:nvPr>
            <p:ph type="sldNum" sz="quarter" idx="12"/>
          </p:nvPr>
        </p:nvSpPr>
        <p:spPr>
          <a:xfrm>
            <a:off x="6858000" y="6553200"/>
            <a:ext cx="2133600" cy="228600"/>
          </a:xfrm>
        </p:spPr>
        <p:txBody>
          <a:bodyPr/>
          <a:lstStyle>
            <a:lvl1pPr>
              <a:defRPr sz="1100" baseline="0">
                <a:solidFill>
                  <a:schemeClr val="tx2">
                    <a:lumMod val="60000"/>
                    <a:lumOff val="40000"/>
                  </a:schemeClr>
                </a:solidFill>
                <a:latin typeface="Arial Narrow" pitchFamily="34" charset="0"/>
              </a:defRPr>
            </a:lvl1pPr>
          </a:lstStyle>
          <a:p>
            <a:fld id="{59EA4CFA-C3DC-4ADB-8A77-9C015038EFD0}" type="slidenum">
              <a:rPr lang="en-US" smtClean="0">
                <a:solidFill>
                  <a:srgbClr val="1F497D">
                    <a:lumMod val="60000"/>
                    <a:lumOff val="40000"/>
                  </a:srgbClr>
                </a:solidFill>
              </a:rPr>
              <a:pPr/>
              <a:t>‹#›</a:t>
            </a:fld>
            <a:endParaRPr lang="en-US" dirty="0">
              <a:solidFill>
                <a:srgbClr val="1F497D">
                  <a:lumMod val="60000"/>
                  <a:lumOff val="40000"/>
                </a:srgbClr>
              </a:solidFill>
            </a:endParaRPr>
          </a:p>
        </p:txBody>
      </p:sp>
    </p:spTree>
    <p:extLst>
      <p:ext uri="{BB962C8B-B14F-4D97-AF65-F5344CB8AC3E}">
        <p14:creationId xmlns:p14="http://schemas.microsoft.com/office/powerpoint/2010/main" val="1013494669"/>
      </p:ext>
    </p:extLst>
  </p:cSld>
  <p:clrMapOvr>
    <a:masterClrMapping/>
  </p:clrMapOvr>
  <p:timing>
    <p:tnLst>
      <p:par>
        <p:cTn xmlns:p14="http://schemas.microsoft.com/office/powerpoint/2010/mai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51"/>
            <a:ext cx="7772400" cy="1500187"/>
          </a:xfrm>
        </p:spPr>
        <p:txBody>
          <a:bodyPr anchor="b"/>
          <a:lstStyle>
            <a:lvl1pPr marL="0" indent="0">
              <a:buNone/>
              <a:defRPr sz="2000">
                <a:solidFill>
                  <a:schemeClr val="tx1">
                    <a:tint val="75000"/>
                  </a:schemeClr>
                </a:solidFill>
              </a:defRPr>
            </a:lvl1pPr>
            <a:lvl2pPr marL="456419" indent="0">
              <a:buNone/>
              <a:defRPr sz="1800">
                <a:solidFill>
                  <a:schemeClr val="tx1">
                    <a:tint val="75000"/>
                  </a:schemeClr>
                </a:solidFill>
              </a:defRPr>
            </a:lvl2pPr>
            <a:lvl3pPr marL="912853" indent="0">
              <a:buNone/>
              <a:defRPr sz="1600">
                <a:solidFill>
                  <a:schemeClr val="tx1">
                    <a:tint val="75000"/>
                  </a:schemeClr>
                </a:solidFill>
              </a:defRPr>
            </a:lvl3pPr>
            <a:lvl4pPr marL="1369290" indent="0">
              <a:buNone/>
              <a:defRPr sz="1400">
                <a:solidFill>
                  <a:schemeClr val="tx1">
                    <a:tint val="75000"/>
                  </a:schemeClr>
                </a:solidFill>
              </a:defRPr>
            </a:lvl4pPr>
            <a:lvl5pPr marL="1825716" indent="0">
              <a:buNone/>
              <a:defRPr sz="1400">
                <a:solidFill>
                  <a:schemeClr val="tx1">
                    <a:tint val="75000"/>
                  </a:schemeClr>
                </a:solidFill>
              </a:defRPr>
            </a:lvl5pPr>
            <a:lvl6pPr marL="2282139" indent="0">
              <a:buNone/>
              <a:defRPr sz="1400">
                <a:solidFill>
                  <a:schemeClr val="tx1">
                    <a:tint val="75000"/>
                  </a:schemeClr>
                </a:solidFill>
              </a:defRPr>
            </a:lvl6pPr>
            <a:lvl7pPr marL="2738575" indent="0">
              <a:buNone/>
              <a:defRPr sz="1400">
                <a:solidFill>
                  <a:schemeClr val="tx1">
                    <a:tint val="75000"/>
                  </a:schemeClr>
                </a:solidFill>
              </a:defRPr>
            </a:lvl7pPr>
            <a:lvl8pPr marL="3195000" indent="0">
              <a:buNone/>
              <a:defRPr sz="1400">
                <a:solidFill>
                  <a:schemeClr val="tx1">
                    <a:tint val="75000"/>
                  </a:schemeClr>
                </a:solidFill>
              </a:defRPr>
            </a:lvl8pPr>
            <a:lvl9pPr marL="365142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Jul,8 2016</a:t>
            </a:r>
            <a:endParaRPr lang="en-US"/>
          </a:p>
        </p:txBody>
      </p:sp>
      <p:sp>
        <p:nvSpPr>
          <p:cNvPr id="5" name="Footer Placeholder 4"/>
          <p:cNvSpPr>
            <a:spLocks noGrp="1"/>
          </p:cNvSpPr>
          <p:nvPr>
            <p:ph type="ftr" sz="quarter" idx="11"/>
          </p:nvPr>
        </p:nvSpPr>
        <p:spPr/>
        <p:txBody>
          <a:bodyPr/>
          <a:lstStyle/>
          <a:p>
            <a:r>
              <a:rPr lang="en-US" smtClean="0"/>
              <a:t>A.Kiselev</a:t>
            </a:r>
            <a:endParaRPr lang="en-US" dirty="0"/>
          </a:p>
        </p:txBody>
      </p:sp>
      <p:sp>
        <p:nvSpPr>
          <p:cNvPr id="6" name="Slide Number Placeholder 5"/>
          <p:cNvSpPr>
            <a:spLocks noGrp="1"/>
          </p:cNvSpPr>
          <p:nvPr>
            <p:ph type="sldNum" sz="quarter" idx="12"/>
          </p:nvPr>
        </p:nvSpPr>
        <p:spPr/>
        <p:txBody>
          <a:bodyPr/>
          <a:lstStyle/>
          <a:p>
            <a:fld id="{59EA4CFA-C3DC-4ADB-8A77-9C015038EFD0}" type="slidenum">
              <a:rPr lang="en-US" smtClean="0">
                <a:latin typeface="Arial"/>
              </a:rPr>
              <a:pPr/>
              <a:t>‹#›</a:t>
            </a:fld>
            <a:endParaRPr lang="en-US">
              <a:latin typeface="Arial"/>
            </a:endParaRPr>
          </a:p>
        </p:txBody>
      </p:sp>
    </p:spTree>
    <p:extLst>
      <p:ext uri="{BB962C8B-B14F-4D97-AF65-F5344CB8AC3E}">
        <p14:creationId xmlns:p14="http://schemas.microsoft.com/office/powerpoint/2010/main" val="2264655246"/>
      </p:ext>
    </p:extLst>
  </p:cSld>
  <p:clrMapOvr>
    <a:masterClrMapping/>
  </p:clrMapOvr>
  <p:timing>
    <p:tnLst>
      <p:par>
        <p:cTn xmlns:p14="http://schemas.microsoft.com/office/powerpoint/2010/mai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3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3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Jul,8 2016</a:t>
            </a:r>
            <a:endParaRPr lang="en-US"/>
          </a:p>
        </p:txBody>
      </p:sp>
      <p:sp>
        <p:nvSpPr>
          <p:cNvPr id="6" name="Footer Placeholder 5"/>
          <p:cNvSpPr>
            <a:spLocks noGrp="1"/>
          </p:cNvSpPr>
          <p:nvPr>
            <p:ph type="ftr" sz="quarter" idx="11"/>
          </p:nvPr>
        </p:nvSpPr>
        <p:spPr/>
        <p:txBody>
          <a:bodyPr/>
          <a:lstStyle/>
          <a:p>
            <a:r>
              <a:rPr lang="en-US" smtClean="0"/>
              <a:t>A.Kiselev</a:t>
            </a:r>
            <a:endParaRPr lang="en-US" dirty="0"/>
          </a:p>
        </p:txBody>
      </p:sp>
      <p:sp>
        <p:nvSpPr>
          <p:cNvPr id="7" name="Slide Number Placeholder 6"/>
          <p:cNvSpPr>
            <a:spLocks noGrp="1"/>
          </p:cNvSpPr>
          <p:nvPr>
            <p:ph type="sldNum" sz="quarter" idx="12"/>
          </p:nvPr>
        </p:nvSpPr>
        <p:spPr/>
        <p:txBody>
          <a:bodyPr/>
          <a:lstStyle/>
          <a:p>
            <a:fld id="{59EA4CFA-C3DC-4ADB-8A77-9C015038EFD0}" type="slidenum">
              <a:rPr lang="en-US" smtClean="0">
                <a:latin typeface="Arial"/>
              </a:rPr>
              <a:pPr/>
              <a:t>‹#›</a:t>
            </a:fld>
            <a:endParaRPr lang="en-US">
              <a:latin typeface="Arial"/>
            </a:endParaRPr>
          </a:p>
        </p:txBody>
      </p:sp>
    </p:spTree>
    <p:extLst>
      <p:ext uri="{BB962C8B-B14F-4D97-AF65-F5344CB8AC3E}">
        <p14:creationId xmlns:p14="http://schemas.microsoft.com/office/powerpoint/2010/main" val="40689430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9" indent="0">
              <a:buNone/>
              <a:defRPr sz="2000" b="1"/>
            </a:lvl2pPr>
            <a:lvl3pPr marL="912853" indent="0">
              <a:buNone/>
              <a:defRPr sz="1800" b="1"/>
            </a:lvl3pPr>
            <a:lvl4pPr marL="1369290" indent="0">
              <a:buNone/>
              <a:defRPr sz="1600" b="1"/>
            </a:lvl4pPr>
            <a:lvl5pPr marL="1825716" indent="0">
              <a:buNone/>
              <a:defRPr sz="1600" b="1"/>
            </a:lvl5pPr>
            <a:lvl6pPr marL="2282139" indent="0">
              <a:buNone/>
              <a:defRPr sz="1600" b="1"/>
            </a:lvl6pPr>
            <a:lvl7pPr marL="2738575" indent="0">
              <a:buNone/>
              <a:defRPr sz="1600" b="1"/>
            </a:lvl7pPr>
            <a:lvl8pPr marL="3195000" indent="0">
              <a:buNone/>
              <a:defRPr sz="1600" b="1"/>
            </a:lvl8pPr>
            <a:lvl9pPr marL="365142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9" y="1535113"/>
            <a:ext cx="4041775" cy="639762"/>
          </a:xfrm>
        </p:spPr>
        <p:txBody>
          <a:bodyPr anchor="b"/>
          <a:lstStyle>
            <a:lvl1pPr marL="0" indent="0">
              <a:buNone/>
              <a:defRPr sz="2400" b="1"/>
            </a:lvl1pPr>
            <a:lvl2pPr marL="456419" indent="0">
              <a:buNone/>
              <a:defRPr sz="2000" b="1"/>
            </a:lvl2pPr>
            <a:lvl3pPr marL="912853" indent="0">
              <a:buNone/>
              <a:defRPr sz="1800" b="1"/>
            </a:lvl3pPr>
            <a:lvl4pPr marL="1369290" indent="0">
              <a:buNone/>
              <a:defRPr sz="1600" b="1"/>
            </a:lvl4pPr>
            <a:lvl5pPr marL="1825716" indent="0">
              <a:buNone/>
              <a:defRPr sz="1600" b="1"/>
            </a:lvl5pPr>
            <a:lvl6pPr marL="2282139" indent="0">
              <a:buNone/>
              <a:defRPr sz="1600" b="1"/>
            </a:lvl6pPr>
            <a:lvl7pPr marL="2738575" indent="0">
              <a:buNone/>
              <a:defRPr sz="1600" b="1"/>
            </a:lvl7pPr>
            <a:lvl8pPr marL="3195000" indent="0">
              <a:buNone/>
              <a:defRPr sz="1600" b="1"/>
            </a:lvl8pPr>
            <a:lvl9pPr marL="365142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Jul,8 2016</a:t>
            </a:r>
            <a:endParaRPr lang="en-US"/>
          </a:p>
        </p:txBody>
      </p:sp>
      <p:sp>
        <p:nvSpPr>
          <p:cNvPr id="8" name="Footer Placeholder 7"/>
          <p:cNvSpPr>
            <a:spLocks noGrp="1"/>
          </p:cNvSpPr>
          <p:nvPr>
            <p:ph type="ftr" sz="quarter" idx="11"/>
          </p:nvPr>
        </p:nvSpPr>
        <p:spPr/>
        <p:txBody>
          <a:bodyPr/>
          <a:lstStyle/>
          <a:p>
            <a:r>
              <a:rPr lang="en-US" smtClean="0"/>
              <a:t>A.Kiselev</a:t>
            </a:r>
            <a:endParaRPr lang="en-US" dirty="0"/>
          </a:p>
        </p:txBody>
      </p:sp>
      <p:sp>
        <p:nvSpPr>
          <p:cNvPr id="9" name="Slide Number Placeholder 8"/>
          <p:cNvSpPr>
            <a:spLocks noGrp="1"/>
          </p:cNvSpPr>
          <p:nvPr>
            <p:ph type="sldNum" sz="quarter" idx="12"/>
          </p:nvPr>
        </p:nvSpPr>
        <p:spPr/>
        <p:txBody>
          <a:bodyPr/>
          <a:lstStyle/>
          <a:p>
            <a:fld id="{59EA4CFA-C3DC-4ADB-8A77-9C015038EFD0}" type="slidenum">
              <a:rPr lang="en-US" smtClean="0">
                <a:latin typeface="Arial"/>
              </a:rPr>
              <a:pPr/>
              <a:t>‹#›</a:t>
            </a:fld>
            <a:endParaRPr lang="en-US">
              <a:latin typeface="Arial"/>
            </a:endParaRPr>
          </a:p>
        </p:txBody>
      </p:sp>
    </p:spTree>
    <p:extLst>
      <p:ext uri="{BB962C8B-B14F-4D97-AF65-F5344CB8AC3E}">
        <p14:creationId xmlns:p14="http://schemas.microsoft.com/office/powerpoint/2010/main" val="27856141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Jul,8 2016</a:t>
            </a:r>
            <a:endParaRPr lang="en-US"/>
          </a:p>
        </p:txBody>
      </p:sp>
      <p:sp>
        <p:nvSpPr>
          <p:cNvPr id="4" name="Footer Placeholder 3"/>
          <p:cNvSpPr>
            <a:spLocks noGrp="1"/>
          </p:cNvSpPr>
          <p:nvPr>
            <p:ph type="ftr" sz="quarter" idx="11"/>
          </p:nvPr>
        </p:nvSpPr>
        <p:spPr/>
        <p:txBody>
          <a:bodyPr/>
          <a:lstStyle/>
          <a:p>
            <a:r>
              <a:rPr lang="en-US" smtClean="0"/>
              <a:t>A.Kiselev</a:t>
            </a:r>
            <a:endParaRPr lang="en-US" dirty="0"/>
          </a:p>
        </p:txBody>
      </p:sp>
      <p:sp>
        <p:nvSpPr>
          <p:cNvPr id="5" name="Slide Number Placeholder 4"/>
          <p:cNvSpPr>
            <a:spLocks noGrp="1"/>
          </p:cNvSpPr>
          <p:nvPr>
            <p:ph type="sldNum" sz="quarter" idx="12"/>
          </p:nvPr>
        </p:nvSpPr>
        <p:spPr/>
        <p:txBody>
          <a:bodyPr/>
          <a:lstStyle/>
          <a:p>
            <a:fld id="{59EA4CFA-C3DC-4ADB-8A77-9C015038EFD0}" type="slidenum">
              <a:rPr lang="en-US" smtClean="0">
                <a:latin typeface="Arial"/>
              </a:rPr>
              <a:pPr/>
              <a:t>‹#›</a:t>
            </a:fld>
            <a:endParaRPr lang="en-US">
              <a:latin typeface="Arial"/>
            </a:endParaRPr>
          </a:p>
        </p:txBody>
      </p:sp>
    </p:spTree>
    <p:extLst>
      <p:ext uri="{BB962C8B-B14F-4D97-AF65-F5344CB8AC3E}">
        <p14:creationId xmlns:p14="http://schemas.microsoft.com/office/powerpoint/2010/main" val="19386271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Jul,8 2016</a:t>
            </a:r>
            <a:endParaRPr lang="en-US"/>
          </a:p>
        </p:txBody>
      </p:sp>
      <p:sp>
        <p:nvSpPr>
          <p:cNvPr id="3" name="Footer Placeholder 2"/>
          <p:cNvSpPr>
            <a:spLocks noGrp="1"/>
          </p:cNvSpPr>
          <p:nvPr>
            <p:ph type="ftr" sz="quarter" idx="11"/>
          </p:nvPr>
        </p:nvSpPr>
        <p:spPr/>
        <p:txBody>
          <a:bodyPr/>
          <a:lstStyle/>
          <a:p>
            <a:r>
              <a:rPr lang="en-US" smtClean="0"/>
              <a:t>A.Kiselev</a:t>
            </a:r>
            <a:endParaRPr lang="en-US" dirty="0"/>
          </a:p>
        </p:txBody>
      </p:sp>
      <p:sp>
        <p:nvSpPr>
          <p:cNvPr id="4" name="Slide Number Placeholder 3"/>
          <p:cNvSpPr>
            <a:spLocks noGrp="1"/>
          </p:cNvSpPr>
          <p:nvPr>
            <p:ph type="sldNum" sz="quarter" idx="12"/>
          </p:nvPr>
        </p:nvSpPr>
        <p:spPr/>
        <p:txBody>
          <a:bodyPr/>
          <a:lstStyle/>
          <a:p>
            <a:fld id="{59EA4CFA-C3DC-4ADB-8A77-9C015038EFD0}" type="slidenum">
              <a:rPr lang="en-US" smtClean="0">
                <a:latin typeface="Arial"/>
              </a:rPr>
              <a:pPr/>
              <a:t>‹#›</a:t>
            </a:fld>
            <a:endParaRPr lang="en-US">
              <a:latin typeface="Arial"/>
            </a:endParaRPr>
          </a:p>
        </p:txBody>
      </p:sp>
    </p:spTree>
    <p:extLst>
      <p:ext uri="{BB962C8B-B14F-4D97-AF65-F5344CB8AC3E}">
        <p14:creationId xmlns:p14="http://schemas.microsoft.com/office/powerpoint/2010/main" val="3583605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Jul,8 2016</a:t>
            </a:r>
            <a:endParaRPr lang="en-US"/>
          </a:p>
        </p:txBody>
      </p:sp>
      <p:sp>
        <p:nvSpPr>
          <p:cNvPr id="4" name="Footer Placeholder 3"/>
          <p:cNvSpPr>
            <a:spLocks noGrp="1"/>
          </p:cNvSpPr>
          <p:nvPr>
            <p:ph type="ftr" sz="quarter" idx="11"/>
          </p:nvPr>
        </p:nvSpPr>
        <p:spPr/>
        <p:txBody>
          <a:bodyPr/>
          <a:lstStyle/>
          <a:p>
            <a:r>
              <a:rPr lang="en-US" smtClean="0"/>
              <a:t>A.Kiselev</a:t>
            </a:r>
            <a:endParaRPr lang="en-US" dirty="0"/>
          </a:p>
        </p:txBody>
      </p:sp>
      <p:sp>
        <p:nvSpPr>
          <p:cNvPr id="5" name="Slide Number Placeholder 4"/>
          <p:cNvSpPr>
            <a:spLocks noGrp="1"/>
          </p:cNvSpPr>
          <p:nvPr>
            <p:ph type="sldNum" sz="quarter" idx="12"/>
          </p:nvPr>
        </p:nvSpPr>
        <p:spPr/>
        <p:txBody>
          <a:bodyPr/>
          <a:lstStyle/>
          <a:p>
            <a:fld id="{59EA4CFA-C3DC-4ADB-8A77-9C015038EFD0}" type="slidenum">
              <a:rPr lang="en-US" smtClean="0"/>
              <a:pPr/>
              <a:t>‹#›</a:t>
            </a:fld>
            <a:endParaRPr lang="en-US"/>
          </a:p>
        </p:txBody>
      </p:sp>
    </p:spTree>
    <p:extLst>
      <p:ext uri="{BB962C8B-B14F-4D97-AF65-F5344CB8AC3E}">
        <p14:creationId xmlns:p14="http://schemas.microsoft.com/office/powerpoint/2010/main" val="10962998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6419" indent="0">
              <a:buNone/>
              <a:defRPr sz="1200"/>
            </a:lvl2pPr>
            <a:lvl3pPr marL="912853" indent="0">
              <a:buNone/>
              <a:defRPr sz="1000"/>
            </a:lvl3pPr>
            <a:lvl4pPr marL="1369290" indent="0">
              <a:buNone/>
              <a:defRPr sz="900"/>
            </a:lvl4pPr>
            <a:lvl5pPr marL="1825716" indent="0">
              <a:buNone/>
              <a:defRPr sz="900"/>
            </a:lvl5pPr>
            <a:lvl6pPr marL="2282139" indent="0">
              <a:buNone/>
              <a:defRPr sz="900"/>
            </a:lvl6pPr>
            <a:lvl7pPr marL="2738575" indent="0">
              <a:buNone/>
              <a:defRPr sz="900"/>
            </a:lvl7pPr>
            <a:lvl8pPr marL="3195000" indent="0">
              <a:buNone/>
              <a:defRPr sz="900"/>
            </a:lvl8pPr>
            <a:lvl9pPr marL="365142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Jul,8 2016</a:t>
            </a:r>
            <a:endParaRPr lang="en-US"/>
          </a:p>
        </p:txBody>
      </p:sp>
      <p:sp>
        <p:nvSpPr>
          <p:cNvPr id="6" name="Footer Placeholder 5"/>
          <p:cNvSpPr>
            <a:spLocks noGrp="1"/>
          </p:cNvSpPr>
          <p:nvPr>
            <p:ph type="ftr" sz="quarter" idx="11"/>
          </p:nvPr>
        </p:nvSpPr>
        <p:spPr/>
        <p:txBody>
          <a:bodyPr/>
          <a:lstStyle/>
          <a:p>
            <a:r>
              <a:rPr lang="en-US" smtClean="0"/>
              <a:t>A.Kiselev</a:t>
            </a:r>
            <a:endParaRPr lang="en-US" dirty="0"/>
          </a:p>
        </p:txBody>
      </p:sp>
      <p:sp>
        <p:nvSpPr>
          <p:cNvPr id="7" name="Slide Number Placeholder 6"/>
          <p:cNvSpPr>
            <a:spLocks noGrp="1"/>
          </p:cNvSpPr>
          <p:nvPr>
            <p:ph type="sldNum" sz="quarter" idx="12"/>
          </p:nvPr>
        </p:nvSpPr>
        <p:spPr/>
        <p:txBody>
          <a:bodyPr/>
          <a:lstStyle/>
          <a:p>
            <a:fld id="{59EA4CFA-C3DC-4ADB-8A77-9C015038EFD0}" type="slidenum">
              <a:rPr lang="en-US" smtClean="0">
                <a:latin typeface="Arial"/>
              </a:rPr>
              <a:pPr/>
              <a:t>‹#›</a:t>
            </a:fld>
            <a:endParaRPr lang="en-US">
              <a:latin typeface="Arial"/>
            </a:endParaRPr>
          </a:p>
        </p:txBody>
      </p:sp>
    </p:spTree>
    <p:extLst>
      <p:ext uri="{BB962C8B-B14F-4D97-AF65-F5344CB8AC3E}">
        <p14:creationId xmlns:p14="http://schemas.microsoft.com/office/powerpoint/2010/main" val="42646407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9" indent="0">
              <a:buNone/>
              <a:defRPr sz="2800"/>
            </a:lvl2pPr>
            <a:lvl3pPr marL="912853" indent="0">
              <a:buNone/>
              <a:defRPr sz="2400"/>
            </a:lvl3pPr>
            <a:lvl4pPr marL="1369290" indent="0">
              <a:buNone/>
              <a:defRPr sz="2000"/>
            </a:lvl4pPr>
            <a:lvl5pPr marL="1825716" indent="0">
              <a:buNone/>
              <a:defRPr sz="2000"/>
            </a:lvl5pPr>
            <a:lvl6pPr marL="2282139" indent="0">
              <a:buNone/>
              <a:defRPr sz="2000"/>
            </a:lvl6pPr>
            <a:lvl7pPr marL="2738575" indent="0">
              <a:buNone/>
              <a:defRPr sz="2000"/>
            </a:lvl7pPr>
            <a:lvl8pPr marL="3195000" indent="0">
              <a:buNone/>
              <a:defRPr sz="2000"/>
            </a:lvl8pPr>
            <a:lvl9pPr marL="365142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9" indent="0">
              <a:buNone/>
              <a:defRPr sz="1200"/>
            </a:lvl2pPr>
            <a:lvl3pPr marL="912853" indent="0">
              <a:buNone/>
              <a:defRPr sz="1000"/>
            </a:lvl3pPr>
            <a:lvl4pPr marL="1369290" indent="0">
              <a:buNone/>
              <a:defRPr sz="900"/>
            </a:lvl4pPr>
            <a:lvl5pPr marL="1825716" indent="0">
              <a:buNone/>
              <a:defRPr sz="900"/>
            </a:lvl5pPr>
            <a:lvl6pPr marL="2282139" indent="0">
              <a:buNone/>
              <a:defRPr sz="900"/>
            </a:lvl6pPr>
            <a:lvl7pPr marL="2738575" indent="0">
              <a:buNone/>
              <a:defRPr sz="900"/>
            </a:lvl7pPr>
            <a:lvl8pPr marL="3195000" indent="0">
              <a:buNone/>
              <a:defRPr sz="900"/>
            </a:lvl8pPr>
            <a:lvl9pPr marL="365142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Jul,8 2016</a:t>
            </a:r>
            <a:endParaRPr lang="en-US"/>
          </a:p>
        </p:txBody>
      </p:sp>
      <p:sp>
        <p:nvSpPr>
          <p:cNvPr id="6" name="Footer Placeholder 5"/>
          <p:cNvSpPr>
            <a:spLocks noGrp="1"/>
          </p:cNvSpPr>
          <p:nvPr>
            <p:ph type="ftr" sz="quarter" idx="11"/>
          </p:nvPr>
        </p:nvSpPr>
        <p:spPr/>
        <p:txBody>
          <a:bodyPr/>
          <a:lstStyle/>
          <a:p>
            <a:r>
              <a:rPr lang="en-US" smtClean="0"/>
              <a:t>A.Kiselev</a:t>
            </a:r>
            <a:endParaRPr lang="en-US" dirty="0"/>
          </a:p>
        </p:txBody>
      </p:sp>
      <p:sp>
        <p:nvSpPr>
          <p:cNvPr id="7" name="Slide Number Placeholder 6"/>
          <p:cNvSpPr>
            <a:spLocks noGrp="1"/>
          </p:cNvSpPr>
          <p:nvPr>
            <p:ph type="sldNum" sz="quarter" idx="12"/>
          </p:nvPr>
        </p:nvSpPr>
        <p:spPr/>
        <p:txBody>
          <a:bodyPr/>
          <a:lstStyle/>
          <a:p>
            <a:fld id="{59EA4CFA-C3DC-4ADB-8A77-9C015038EFD0}" type="slidenum">
              <a:rPr lang="en-US" smtClean="0">
                <a:latin typeface="Arial"/>
              </a:rPr>
              <a:pPr/>
              <a:t>‹#›</a:t>
            </a:fld>
            <a:endParaRPr lang="en-US">
              <a:latin typeface="Arial"/>
            </a:endParaRPr>
          </a:p>
        </p:txBody>
      </p:sp>
    </p:spTree>
    <p:extLst>
      <p:ext uri="{BB962C8B-B14F-4D97-AF65-F5344CB8AC3E}">
        <p14:creationId xmlns:p14="http://schemas.microsoft.com/office/powerpoint/2010/main" val="20161161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Jul,8 2016</a:t>
            </a:r>
            <a:endParaRPr lang="en-US"/>
          </a:p>
        </p:txBody>
      </p:sp>
      <p:sp>
        <p:nvSpPr>
          <p:cNvPr id="5" name="Footer Placeholder 4"/>
          <p:cNvSpPr>
            <a:spLocks noGrp="1"/>
          </p:cNvSpPr>
          <p:nvPr>
            <p:ph type="ftr" sz="quarter" idx="11"/>
          </p:nvPr>
        </p:nvSpPr>
        <p:spPr/>
        <p:txBody>
          <a:bodyPr/>
          <a:lstStyle/>
          <a:p>
            <a:r>
              <a:rPr lang="en-US" smtClean="0"/>
              <a:t>A.Kiselev</a:t>
            </a:r>
            <a:endParaRPr lang="en-US" dirty="0"/>
          </a:p>
        </p:txBody>
      </p:sp>
      <p:sp>
        <p:nvSpPr>
          <p:cNvPr id="6" name="Slide Number Placeholder 5"/>
          <p:cNvSpPr>
            <a:spLocks noGrp="1"/>
          </p:cNvSpPr>
          <p:nvPr>
            <p:ph type="sldNum" sz="quarter" idx="12"/>
          </p:nvPr>
        </p:nvSpPr>
        <p:spPr/>
        <p:txBody>
          <a:bodyPr/>
          <a:lstStyle/>
          <a:p>
            <a:fld id="{59EA4CFA-C3DC-4ADB-8A77-9C015038EFD0}" type="slidenum">
              <a:rPr lang="en-US" smtClean="0">
                <a:latin typeface="Arial"/>
              </a:rPr>
              <a:pPr/>
              <a:t>‹#›</a:t>
            </a:fld>
            <a:endParaRPr lang="en-US">
              <a:latin typeface="Arial"/>
            </a:endParaRPr>
          </a:p>
        </p:txBody>
      </p:sp>
    </p:spTree>
    <p:extLst>
      <p:ext uri="{BB962C8B-B14F-4D97-AF65-F5344CB8AC3E}">
        <p14:creationId xmlns:p14="http://schemas.microsoft.com/office/powerpoint/2010/main" val="4932108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7"/>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9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Jul,8 2016</a:t>
            </a:r>
            <a:endParaRPr lang="en-US"/>
          </a:p>
        </p:txBody>
      </p:sp>
      <p:sp>
        <p:nvSpPr>
          <p:cNvPr id="5" name="Footer Placeholder 4"/>
          <p:cNvSpPr>
            <a:spLocks noGrp="1"/>
          </p:cNvSpPr>
          <p:nvPr>
            <p:ph type="ftr" sz="quarter" idx="11"/>
          </p:nvPr>
        </p:nvSpPr>
        <p:spPr/>
        <p:txBody>
          <a:bodyPr/>
          <a:lstStyle/>
          <a:p>
            <a:r>
              <a:rPr lang="en-US" smtClean="0"/>
              <a:t>A.Kiselev</a:t>
            </a:r>
            <a:endParaRPr lang="en-US" dirty="0"/>
          </a:p>
        </p:txBody>
      </p:sp>
      <p:sp>
        <p:nvSpPr>
          <p:cNvPr id="6" name="Slide Number Placeholder 5"/>
          <p:cNvSpPr>
            <a:spLocks noGrp="1"/>
          </p:cNvSpPr>
          <p:nvPr>
            <p:ph type="sldNum" sz="quarter" idx="12"/>
          </p:nvPr>
        </p:nvSpPr>
        <p:spPr/>
        <p:txBody>
          <a:bodyPr/>
          <a:lstStyle/>
          <a:p>
            <a:fld id="{59EA4CFA-C3DC-4ADB-8A77-9C015038EFD0}" type="slidenum">
              <a:rPr lang="en-US" smtClean="0">
                <a:latin typeface="Arial"/>
              </a:rPr>
              <a:pPr/>
              <a:t>‹#›</a:t>
            </a:fld>
            <a:endParaRPr lang="en-US">
              <a:latin typeface="Arial"/>
            </a:endParaRPr>
          </a:p>
        </p:txBody>
      </p:sp>
    </p:spTree>
    <p:extLst>
      <p:ext uri="{BB962C8B-B14F-4D97-AF65-F5344CB8AC3E}">
        <p14:creationId xmlns:p14="http://schemas.microsoft.com/office/powerpoint/2010/main" val="11825373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chor="ctr" anchorCtr="0"/>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t>Jul,8 2016</a:t>
            </a:r>
            <a:endParaRPr lang="en-US"/>
          </a:p>
        </p:txBody>
      </p:sp>
      <p:sp>
        <p:nvSpPr>
          <p:cNvPr id="4" name="Footer Placeholder 3"/>
          <p:cNvSpPr>
            <a:spLocks noGrp="1"/>
          </p:cNvSpPr>
          <p:nvPr>
            <p:ph type="ftr" sz="quarter" idx="11"/>
          </p:nvPr>
        </p:nvSpPr>
        <p:spPr/>
        <p:txBody>
          <a:bodyPr/>
          <a:lstStyle/>
          <a:p>
            <a:r>
              <a:rPr lang="en-US" smtClean="0"/>
              <a:t>A.Kiselev</a:t>
            </a:r>
            <a:endParaRPr lang="en-US" dirty="0"/>
          </a:p>
        </p:txBody>
      </p:sp>
      <p:sp>
        <p:nvSpPr>
          <p:cNvPr id="5" name="Slide Number Placeholder 4"/>
          <p:cNvSpPr>
            <a:spLocks noGrp="1"/>
          </p:cNvSpPr>
          <p:nvPr>
            <p:ph type="sldNum" sz="quarter" idx="12"/>
          </p:nvPr>
        </p:nvSpPr>
        <p:spPr/>
        <p:txBody>
          <a:bodyPr/>
          <a:lstStyle/>
          <a:p>
            <a:fld id="{59EA4CFA-C3DC-4ADB-8A77-9C015038EFD0}" type="slidenum">
              <a:rPr lang="en-US" smtClean="0">
                <a:latin typeface="Arial"/>
              </a:rPr>
              <a:pPr/>
              <a:t>‹#›</a:t>
            </a:fld>
            <a:endParaRPr lang="en-US">
              <a:latin typeface="Arial"/>
            </a:endParaRPr>
          </a:p>
        </p:txBody>
      </p:sp>
    </p:spTree>
    <p:extLst>
      <p:ext uri="{BB962C8B-B14F-4D97-AF65-F5344CB8AC3E}">
        <p14:creationId xmlns:p14="http://schemas.microsoft.com/office/powerpoint/2010/main" val="18475682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9" name="Straight Connector 8"/>
          <p:cNvCxnSpPr/>
          <p:nvPr/>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64252" y="6387440"/>
            <a:ext cx="1071001" cy="462435"/>
          </a:xfrm>
          <a:prstGeom prst="rect">
            <a:avLst/>
          </a:prstGeom>
        </p:spPr>
      </p:pic>
      <p:cxnSp>
        <p:nvCxnSpPr>
          <p:cNvPr id="10" name="Straight Connector 9"/>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764252" y="6387440"/>
            <a:ext cx="1071001" cy="462435"/>
          </a:xfrm>
          <a:prstGeom prst="rect">
            <a:avLst/>
          </a:prstGeom>
        </p:spPr>
      </p:pic>
      <p:sp>
        <p:nvSpPr>
          <p:cNvPr id="7" name="Date Placeholder 6"/>
          <p:cNvSpPr>
            <a:spLocks noGrp="1"/>
          </p:cNvSpPr>
          <p:nvPr>
            <p:ph type="dt" sz="half" idx="10"/>
          </p:nvPr>
        </p:nvSpPr>
        <p:spPr/>
        <p:txBody>
          <a:bodyPr/>
          <a:lstStyle/>
          <a:p>
            <a:r>
              <a:rPr lang="en-US" smtClean="0">
                <a:solidFill>
                  <a:srgbClr val="000000">
                    <a:tint val="75000"/>
                  </a:srgbClr>
                </a:solidFill>
              </a:rPr>
              <a:t>October 29 </a:t>
            </a:r>
            <a:r>
              <a:rPr lang="mr-IN" smtClean="0">
                <a:solidFill>
                  <a:srgbClr val="000000">
                    <a:tint val="75000"/>
                  </a:srgbClr>
                </a:solidFill>
              </a:rPr>
              <a:t>–</a:t>
            </a:r>
            <a:r>
              <a:rPr lang="en-US" smtClean="0">
                <a:solidFill>
                  <a:srgbClr val="000000">
                    <a:tint val="75000"/>
                  </a:srgbClr>
                </a:solidFill>
              </a:rPr>
              <a:t> November 1, 2018</a:t>
            </a:r>
            <a:endParaRPr lang="en-US" dirty="0">
              <a:solidFill>
                <a:srgbClr val="000000">
                  <a:tint val="75000"/>
                </a:srgbClr>
              </a:solidFill>
            </a:endParaRPr>
          </a:p>
        </p:txBody>
      </p:sp>
      <p:sp>
        <p:nvSpPr>
          <p:cNvPr id="12" name="Footer Placeholder 11"/>
          <p:cNvSpPr>
            <a:spLocks noGrp="1"/>
          </p:cNvSpPr>
          <p:nvPr>
            <p:ph type="ftr" sz="quarter" idx="11"/>
          </p:nvPr>
        </p:nvSpPr>
        <p:spPr/>
        <p:txBody>
          <a:bodyPr/>
          <a:lstStyle/>
          <a:p>
            <a:r>
              <a:rPr lang="en-US" smtClean="0">
                <a:solidFill>
                  <a:srgbClr val="000000">
                    <a:tint val="75000"/>
                  </a:srgbClr>
                </a:solidFill>
              </a:rPr>
              <a:t>Fall 2018 EIC Accelerator Collaboration Meeting</a:t>
            </a:r>
            <a:endParaRPr lang="en-US" dirty="0">
              <a:solidFill>
                <a:srgbClr val="000000">
                  <a:tint val="75000"/>
                </a:srgbClr>
              </a:solidFill>
            </a:endParaRPr>
          </a:p>
        </p:txBody>
      </p:sp>
      <p:sp>
        <p:nvSpPr>
          <p:cNvPr id="13" name="Slide Number Placeholder 12"/>
          <p:cNvSpPr>
            <a:spLocks noGrp="1"/>
          </p:cNvSpPr>
          <p:nvPr>
            <p:ph type="sldNum" sz="quarter" idx="12"/>
          </p:nvPr>
        </p:nvSpPr>
        <p:spPr/>
        <p:txBody>
          <a:bodyPr/>
          <a:lstStyle/>
          <a:p>
            <a:fld id="{07E1C93C-5050-FC42-8F10-D22D4F119D13}" type="slidenum">
              <a:rPr lang="en-US" smtClean="0">
                <a:solidFill>
                  <a:srgbClr val="000000">
                    <a:tint val="75000"/>
                  </a:srgbClr>
                </a:solidFill>
                <a:latin typeface="Arial"/>
              </a:rPr>
              <a:pPr/>
              <a:t>‹#›</a:t>
            </a:fld>
            <a:endParaRPr lang="en-US" dirty="0">
              <a:solidFill>
                <a:srgbClr val="000000">
                  <a:tint val="75000"/>
                </a:srgbClr>
              </a:solidFill>
              <a:latin typeface="Arial"/>
            </a:endParaRPr>
          </a:p>
        </p:txBody>
      </p:sp>
    </p:spTree>
    <p:extLst>
      <p:ext uri="{BB962C8B-B14F-4D97-AF65-F5344CB8AC3E}">
        <p14:creationId xmlns:p14="http://schemas.microsoft.com/office/powerpoint/2010/main" val="1894469421"/>
      </p:ext>
    </p:extLst>
  </p:cSld>
  <p:clrMapOvr>
    <a:masterClrMapping/>
  </p:clrMapOvr>
  <p:timing>
    <p:tnLst>
      <p:par>
        <p:cTn xmlns:p14="http://schemas.microsoft.com/office/powerpoint/2010/mai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TU Slide">
    <p:spTree>
      <p:nvGrpSpPr>
        <p:cNvPr id="1" name=""/>
        <p:cNvGrpSpPr/>
        <p:nvPr/>
      </p:nvGrpSpPr>
      <p:grpSpPr>
        <a:xfrm>
          <a:off x="0" y="0"/>
          <a:ext cx="0" cy="0"/>
          <a:chOff x="0" y="0"/>
          <a:chExt cx="0" cy="0"/>
        </a:xfrm>
      </p:grpSpPr>
      <p:sp>
        <p:nvSpPr>
          <p:cNvPr id="16" name="Line"/>
          <p:cNvSpPr/>
          <p:nvPr/>
        </p:nvSpPr>
        <p:spPr>
          <a:xfrm>
            <a:off x="152400" y="685805"/>
            <a:ext cx="8839200" cy="1588"/>
          </a:xfrm>
          <a:prstGeom prst="line">
            <a:avLst/>
          </a:prstGeom>
          <a:ln w="38100">
            <a:solidFill>
              <a:srgbClr val="021EAA"/>
            </a:solidFill>
          </a:ln>
        </p:spPr>
        <p:txBody>
          <a:bodyPr lIns="0" tIns="0" rIns="0" bIns="0"/>
          <a:lstStyle/>
          <a:p>
            <a:pPr defTabSz="457200">
              <a:defRPr sz="1200">
                <a:uFillTx/>
                <a:latin typeface="Helvetica"/>
                <a:ea typeface="Helvetica"/>
                <a:cs typeface="Helvetica"/>
                <a:sym typeface="Helvetica"/>
              </a:defRPr>
            </a:pPr>
            <a:endParaRPr sz="1200">
              <a:solidFill>
                <a:srgbClr val="0000CC"/>
              </a:solidFill>
              <a:latin typeface="Helvetica"/>
              <a:ea typeface="Helvetica"/>
              <a:cs typeface="Helvetica"/>
              <a:sym typeface="Helvetica"/>
            </a:endParaRPr>
          </a:p>
        </p:txBody>
      </p:sp>
      <p:sp>
        <p:nvSpPr>
          <p:cNvPr id="17" name="Title Text"/>
          <p:cNvSpPr txBox="1">
            <a:spLocks noGrp="1"/>
          </p:cNvSpPr>
          <p:nvPr>
            <p:ph type="title"/>
          </p:nvPr>
        </p:nvSpPr>
        <p:spPr>
          <a:xfrm>
            <a:off x="106362" y="19075"/>
            <a:ext cx="8931276" cy="674491"/>
          </a:xfrm>
          <a:prstGeom prst="rect">
            <a:avLst/>
          </a:prstGeom>
        </p:spPr>
        <p:txBody>
          <a:bodyPr lIns="50800" tIns="50800" rIns="50800" bIns="50800" anchor="ctr">
            <a:noAutofit/>
          </a:bodyPr>
          <a:lstStyle>
            <a:lvl1pPr marL="41275" marR="41275">
              <a:defRPr sz="3800" b="0">
                <a:solidFill>
                  <a:srgbClr val="021EAA"/>
                </a:solidFill>
                <a:uFill>
                  <a:solidFill>
                    <a:srgbClr val="021EAA"/>
                  </a:solidFill>
                </a:uFill>
                <a:latin typeface="+mn-lt"/>
                <a:ea typeface="+mn-ea"/>
                <a:cs typeface="+mn-cs"/>
                <a:sym typeface="Arial"/>
              </a:defRPr>
            </a:lvl1pPr>
          </a:lstStyle>
          <a:p>
            <a:r>
              <a:t>Title Text</a:t>
            </a:r>
          </a:p>
        </p:txBody>
      </p:sp>
      <p:sp>
        <p:nvSpPr>
          <p:cNvPr id="18" name="Body Level One…"/>
          <p:cNvSpPr txBox="1">
            <a:spLocks noGrp="1"/>
          </p:cNvSpPr>
          <p:nvPr>
            <p:ph type="body" idx="1"/>
          </p:nvPr>
        </p:nvSpPr>
        <p:spPr>
          <a:xfrm>
            <a:off x="114300" y="812805"/>
            <a:ext cx="8763000" cy="5930900"/>
          </a:xfrm>
          <a:prstGeom prst="rect">
            <a:avLst/>
          </a:prstGeom>
        </p:spPr>
        <p:txBody>
          <a:bodyPr lIns="50800" tIns="50800" rIns="50800" bIns="50800">
            <a:noAutofit/>
          </a:bodyPr>
          <a:lstStyle>
            <a:lvl1pPr marL="317500" marR="41275" indent="-317500">
              <a:buClr>
                <a:srgbClr val="FF2600"/>
              </a:buClr>
              <a:buSzPct val="175000"/>
              <a:buChar char="•"/>
              <a:defRPr sz="2600">
                <a:solidFill>
                  <a:srgbClr val="000000"/>
                </a:solidFill>
                <a:uFill>
                  <a:solidFill>
                    <a:srgbClr val="000000"/>
                  </a:solidFill>
                </a:uFill>
                <a:latin typeface="+mn-lt"/>
                <a:ea typeface="+mn-ea"/>
                <a:cs typeface="+mn-cs"/>
                <a:sym typeface="Arial"/>
              </a:defRPr>
            </a:lvl1pPr>
            <a:lvl2pPr marL="635000" marR="41275" indent="-317500">
              <a:buClr>
                <a:srgbClr val="011993"/>
              </a:buClr>
              <a:buSzPct val="104999"/>
              <a:buFont typeface="Lucida Grande"/>
              <a:buChar char="‣"/>
              <a:defRPr sz="2600">
                <a:solidFill>
                  <a:srgbClr val="000000"/>
                </a:solidFill>
                <a:uFill>
                  <a:solidFill>
                    <a:srgbClr val="000000"/>
                  </a:solidFill>
                </a:uFill>
                <a:latin typeface="+mn-lt"/>
                <a:ea typeface="+mn-ea"/>
                <a:cs typeface="+mn-cs"/>
                <a:sym typeface="Arial"/>
              </a:defRPr>
            </a:lvl2pPr>
            <a:lvl3pPr marL="952500" marR="41275" indent="-317500">
              <a:buClr>
                <a:srgbClr val="011993"/>
              </a:buClr>
              <a:buSzPct val="80000"/>
              <a:buChar char="๏"/>
              <a:defRPr sz="2600">
                <a:solidFill>
                  <a:srgbClr val="000000"/>
                </a:solidFill>
                <a:uFill>
                  <a:solidFill>
                    <a:srgbClr val="000000"/>
                  </a:solidFill>
                </a:uFill>
                <a:latin typeface="+mn-lt"/>
                <a:ea typeface="+mn-ea"/>
                <a:cs typeface="+mn-cs"/>
                <a:sym typeface="Arial"/>
              </a:defRPr>
            </a:lvl3pPr>
            <a:lvl4pPr marL="1270000" marR="41275" indent="-317500">
              <a:buClr>
                <a:srgbClr val="011993"/>
              </a:buClr>
              <a:buSzPct val="125000"/>
              <a:buChar char="-"/>
              <a:defRPr sz="2600">
                <a:solidFill>
                  <a:srgbClr val="000000"/>
                </a:solidFill>
                <a:uFill>
                  <a:solidFill>
                    <a:srgbClr val="000000"/>
                  </a:solidFill>
                </a:uFill>
                <a:latin typeface="+mn-lt"/>
                <a:ea typeface="+mn-ea"/>
                <a:cs typeface="+mn-cs"/>
                <a:sym typeface="Arial"/>
              </a:defRPr>
            </a:lvl4pPr>
            <a:lvl5pPr marL="1587500" marR="41275" indent="-317500">
              <a:buClr>
                <a:srgbClr val="011993"/>
              </a:buClr>
              <a:buSzPct val="125000"/>
              <a:buChar char="-"/>
              <a:defRPr sz="2600">
                <a:solidFill>
                  <a:srgbClr val="000000"/>
                </a:solidFill>
                <a:uFill>
                  <a:solidFill>
                    <a:srgbClr val="000000"/>
                  </a:solidFill>
                </a:uFill>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9" name="Slide Number"/>
          <p:cNvSpPr txBox="1">
            <a:spLocks noGrp="1"/>
          </p:cNvSpPr>
          <p:nvPr>
            <p:ph type="sldNum" sz="quarter" idx="2"/>
          </p:nvPr>
        </p:nvSpPr>
        <p:spPr>
          <a:xfrm>
            <a:off x="8733757" y="6546583"/>
            <a:ext cx="322016" cy="318036"/>
          </a:xfrm>
          <a:prstGeom prst="rect">
            <a:avLst/>
          </a:prstGeom>
        </p:spPr>
        <p:txBody>
          <a:bodyPr lIns="50800" tIns="50800" rIns="50800" bIns="50800" anchor="ctr"/>
          <a:lstStyle>
            <a:lvl1pPr algn="ctr" defTabSz="457200">
              <a:defRPr sz="1400" i="0">
                <a:solidFill>
                  <a:srgbClr val="011585"/>
                </a:solidFill>
                <a:uFill>
                  <a:solidFill>
                    <a:srgbClr val="011585"/>
                  </a:solidFill>
                </a:uFill>
                <a:latin typeface="+mn-lt"/>
                <a:ea typeface="+mn-ea"/>
                <a:cs typeface="+mn-cs"/>
                <a:sym typeface="Arial"/>
              </a:defRPr>
            </a:lvl1pPr>
          </a:lstStyle>
          <a:p>
            <a:fld id="{86CB4B4D-7CA3-9044-876B-883B54F8677D}" type="slidenum">
              <a:rPr>
                <a:latin typeface="Arial"/>
              </a:rPr>
              <a:pPr/>
              <a:t>‹#›</a:t>
            </a:fld>
            <a:endParaRPr>
              <a:latin typeface="Arial"/>
            </a:endParaRPr>
          </a:p>
        </p:txBody>
      </p:sp>
    </p:spTree>
    <p:extLst>
      <p:ext uri="{BB962C8B-B14F-4D97-AF65-F5344CB8AC3E}">
        <p14:creationId xmlns:p14="http://schemas.microsoft.com/office/powerpoint/2010/main" val="1326902592"/>
      </p:ext>
    </p:extLst>
  </p:cSld>
  <p:clrMapOvr>
    <a:masterClrMapping/>
  </p:clrMapOvr>
  <p:transition xmlns:p14="http://schemas.microsoft.com/office/powerpoint/2010/mai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TU Empty Slide">
    <p:spTree>
      <p:nvGrpSpPr>
        <p:cNvPr id="1" name=""/>
        <p:cNvGrpSpPr/>
        <p:nvPr/>
      </p:nvGrpSpPr>
      <p:grpSpPr>
        <a:xfrm>
          <a:off x="0" y="0"/>
          <a:ext cx="0" cy="0"/>
          <a:chOff x="0" y="0"/>
          <a:chExt cx="0" cy="0"/>
        </a:xfrm>
      </p:grpSpPr>
      <p:sp>
        <p:nvSpPr>
          <p:cNvPr id="26" name="Line"/>
          <p:cNvSpPr/>
          <p:nvPr/>
        </p:nvSpPr>
        <p:spPr>
          <a:xfrm>
            <a:off x="152400" y="685805"/>
            <a:ext cx="8839200" cy="1588"/>
          </a:xfrm>
          <a:prstGeom prst="line">
            <a:avLst/>
          </a:prstGeom>
          <a:ln w="38100">
            <a:solidFill>
              <a:srgbClr val="021EAA"/>
            </a:solidFill>
          </a:ln>
        </p:spPr>
        <p:txBody>
          <a:bodyPr lIns="0" tIns="0" rIns="0" bIns="0"/>
          <a:lstStyle/>
          <a:p>
            <a:pPr defTabSz="457200">
              <a:defRPr sz="1200">
                <a:uFillTx/>
                <a:latin typeface="Helvetica"/>
                <a:ea typeface="Helvetica"/>
                <a:cs typeface="Helvetica"/>
                <a:sym typeface="Helvetica"/>
              </a:defRPr>
            </a:pPr>
            <a:endParaRPr sz="1200">
              <a:solidFill>
                <a:srgbClr val="0000CC"/>
              </a:solidFill>
              <a:latin typeface="Helvetica"/>
              <a:ea typeface="Helvetica"/>
              <a:cs typeface="Helvetica"/>
              <a:sym typeface="Helvetica"/>
            </a:endParaRPr>
          </a:p>
        </p:txBody>
      </p:sp>
      <p:sp>
        <p:nvSpPr>
          <p:cNvPr id="27" name="Title Text"/>
          <p:cNvSpPr txBox="1">
            <a:spLocks noGrp="1"/>
          </p:cNvSpPr>
          <p:nvPr>
            <p:ph type="title"/>
          </p:nvPr>
        </p:nvSpPr>
        <p:spPr>
          <a:xfrm>
            <a:off x="136546" y="44480"/>
            <a:ext cx="8931275" cy="717551"/>
          </a:xfrm>
          <a:prstGeom prst="rect">
            <a:avLst/>
          </a:prstGeom>
        </p:spPr>
        <p:txBody>
          <a:bodyPr lIns="50800" tIns="50800" rIns="50800" bIns="50800" anchor="ctr">
            <a:noAutofit/>
          </a:bodyPr>
          <a:lstStyle>
            <a:lvl1pPr marL="41275" marR="41275">
              <a:defRPr sz="3800" b="0">
                <a:solidFill>
                  <a:srgbClr val="021EAA"/>
                </a:solidFill>
                <a:uFill>
                  <a:solidFill>
                    <a:srgbClr val="021EAA"/>
                  </a:solidFill>
                </a:uFill>
                <a:latin typeface="+mn-lt"/>
                <a:ea typeface="+mn-ea"/>
                <a:cs typeface="+mn-cs"/>
                <a:sym typeface="Arial"/>
              </a:defRPr>
            </a:lvl1pPr>
          </a:lstStyle>
          <a:p>
            <a:r>
              <a:t>Title Text</a:t>
            </a:r>
          </a:p>
        </p:txBody>
      </p:sp>
      <p:sp>
        <p:nvSpPr>
          <p:cNvPr id="28" name="Slide Number"/>
          <p:cNvSpPr txBox="1">
            <a:spLocks noGrp="1"/>
          </p:cNvSpPr>
          <p:nvPr>
            <p:ph type="sldNum" sz="quarter" idx="2"/>
          </p:nvPr>
        </p:nvSpPr>
        <p:spPr>
          <a:xfrm>
            <a:off x="8733757" y="6546583"/>
            <a:ext cx="322016" cy="318036"/>
          </a:xfrm>
          <a:prstGeom prst="rect">
            <a:avLst/>
          </a:prstGeom>
        </p:spPr>
        <p:txBody>
          <a:bodyPr lIns="50800" tIns="50800" rIns="50800" bIns="50800" anchor="ctr"/>
          <a:lstStyle>
            <a:lvl1pPr algn="ctr" defTabSz="457200">
              <a:defRPr sz="1400" i="0">
                <a:solidFill>
                  <a:srgbClr val="011585"/>
                </a:solidFill>
                <a:uFill>
                  <a:solidFill>
                    <a:srgbClr val="011585"/>
                  </a:solidFill>
                </a:uFill>
                <a:latin typeface="+mn-lt"/>
                <a:ea typeface="+mn-ea"/>
                <a:cs typeface="+mn-cs"/>
                <a:sym typeface="Arial"/>
              </a:defRPr>
            </a:lvl1pPr>
          </a:lstStyle>
          <a:p>
            <a:fld id="{86CB4B4D-7CA3-9044-876B-883B54F8677D}" type="slidenum">
              <a:rPr>
                <a:latin typeface="Arial"/>
              </a:rPr>
              <a:pPr/>
              <a:t>‹#›</a:t>
            </a:fld>
            <a:endParaRPr>
              <a:latin typeface="Arial"/>
            </a:endParaRPr>
          </a:p>
        </p:txBody>
      </p:sp>
    </p:spTree>
    <p:extLst>
      <p:ext uri="{BB962C8B-B14F-4D97-AF65-F5344CB8AC3E}">
        <p14:creationId xmlns:p14="http://schemas.microsoft.com/office/powerpoint/2010/main" val="1859686741"/>
      </p:ext>
    </p:extLst>
  </p:cSld>
  <p:clrMapOvr>
    <a:masterClrMapping/>
  </p:clrMapOvr>
  <p:transition xmlns:p14="http://schemas.microsoft.com/office/powerpoint/2010/mai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p:txBody>
          <a:bodyPr/>
          <a:lstStyle>
            <a:lvl1pPr>
              <a:defRPr smtClean="0"/>
            </a:lvl1pPr>
          </a:lstStyle>
          <a:p>
            <a:pPr>
              <a:defRPr/>
            </a:pPr>
            <a:r>
              <a:rPr lang="en-US"/>
              <a:t>May,20 2017</a:t>
            </a:r>
            <a:endParaRPr lang="ru-RU"/>
          </a:p>
        </p:txBody>
      </p:sp>
      <p:sp>
        <p:nvSpPr>
          <p:cNvPr id="5" name="Rectangle 12"/>
          <p:cNvSpPr>
            <a:spLocks noGrp="1" noChangeArrowheads="1"/>
          </p:cNvSpPr>
          <p:nvPr>
            <p:ph type="ftr" sz="quarter" idx="11"/>
          </p:nvPr>
        </p:nvSpPr>
        <p:spPr/>
        <p:txBody>
          <a:bodyPr/>
          <a:lstStyle>
            <a:lvl1pPr>
              <a:defRPr smtClean="0"/>
            </a:lvl1pPr>
          </a:lstStyle>
          <a:p>
            <a:pPr>
              <a:defRPr/>
            </a:pPr>
            <a:r>
              <a:rPr lang="en-US"/>
              <a:t>A.Kiselev</a:t>
            </a:r>
            <a:endParaRPr lang="ru-RU"/>
          </a:p>
        </p:txBody>
      </p:sp>
      <p:sp>
        <p:nvSpPr>
          <p:cNvPr id="6" name="Rectangle 13"/>
          <p:cNvSpPr>
            <a:spLocks noGrp="1" noChangeArrowheads="1"/>
          </p:cNvSpPr>
          <p:nvPr>
            <p:ph type="sldNum" sz="quarter" idx="12"/>
          </p:nvPr>
        </p:nvSpPr>
        <p:spPr/>
        <p:txBody>
          <a:bodyPr/>
          <a:lstStyle>
            <a:lvl1pPr>
              <a:defRPr>
                <a:latin typeface="Tahoma" pitchFamily="-65" charset="0"/>
              </a:defRPr>
            </a:lvl1pPr>
          </a:lstStyle>
          <a:p>
            <a:pPr>
              <a:defRPr/>
            </a:pPr>
            <a:fld id="{BC346014-8CB8-304E-A5FA-922CBC1F60F3}" type="slidenum">
              <a:rPr lang="ru-RU"/>
              <a:pPr>
                <a:defRPr/>
              </a:pPr>
              <a:t>‹#›</a:t>
            </a:fld>
            <a:r>
              <a:rPr lang="en-US"/>
              <a:t>/16</a:t>
            </a:r>
            <a:endParaRPr lang="ru-RU"/>
          </a:p>
        </p:txBody>
      </p:sp>
    </p:spTree>
    <p:extLst>
      <p:ext uri="{BB962C8B-B14F-4D97-AF65-F5344CB8AC3E}">
        <p14:creationId xmlns:p14="http://schemas.microsoft.com/office/powerpoint/2010/main" val="524329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Jul,8 2016</a:t>
            </a:r>
            <a:endParaRPr lang="en-US"/>
          </a:p>
        </p:txBody>
      </p:sp>
      <p:sp>
        <p:nvSpPr>
          <p:cNvPr id="3" name="Footer Placeholder 2"/>
          <p:cNvSpPr>
            <a:spLocks noGrp="1"/>
          </p:cNvSpPr>
          <p:nvPr>
            <p:ph type="ftr" sz="quarter" idx="11"/>
          </p:nvPr>
        </p:nvSpPr>
        <p:spPr/>
        <p:txBody>
          <a:bodyPr/>
          <a:lstStyle/>
          <a:p>
            <a:r>
              <a:rPr lang="en-US" smtClean="0"/>
              <a:t>A.Kiselev</a:t>
            </a:r>
            <a:endParaRPr lang="en-US" dirty="0"/>
          </a:p>
        </p:txBody>
      </p:sp>
      <p:sp>
        <p:nvSpPr>
          <p:cNvPr id="4" name="Slide Number Placeholder 3"/>
          <p:cNvSpPr>
            <a:spLocks noGrp="1"/>
          </p:cNvSpPr>
          <p:nvPr>
            <p:ph type="sldNum" sz="quarter" idx="12"/>
          </p:nvPr>
        </p:nvSpPr>
        <p:spPr/>
        <p:txBody>
          <a:bodyPr/>
          <a:lstStyle/>
          <a:p>
            <a:fld id="{59EA4CFA-C3DC-4ADB-8A77-9C015038EFD0}" type="slidenum">
              <a:rPr lang="en-US" smtClean="0"/>
              <a:pPr/>
              <a:t>‹#›</a:t>
            </a:fld>
            <a:endParaRPr lang="en-US"/>
          </a:p>
        </p:txBody>
      </p:sp>
    </p:spTree>
    <p:extLst>
      <p:ext uri="{BB962C8B-B14F-4D97-AF65-F5344CB8AC3E}">
        <p14:creationId xmlns:p14="http://schemas.microsoft.com/office/powerpoint/2010/main" val="1701539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6419" indent="0">
              <a:buNone/>
              <a:defRPr sz="1200"/>
            </a:lvl2pPr>
            <a:lvl3pPr marL="912853" indent="0">
              <a:buNone/>
              <a:defRPr sz="1000"/>
            </a:lvl3pPr>
            <a:lvl4pPr marL="1369290" indent="0">
              <a:buNone/>
              <a:defRPr sz="900"/>
            </a:lvl4pPr>
            <a:lvl5pPr marL="1825716" indent="0">
              <a:buNone/>
              <a:defRPr sz="900"/>
            </a:lvl5pPr>
            <a:lvl6pPr marL="2282139" indent="0">
              <a:buNone/>
              <a:defRPr sz="900"/>
            </a:lvl6pPr>
            <a:lvl7pPr marL="2738575" indent="0">
              <a:buNone/>
              <a:defRPr sz="900"/>
            </a:lvl7pPr>
            <a:lvl8pPr marL="3195000" indent="0">
              <a:buNone/>
              <a:defRPr sz="900"/>
            </a:lvl8pPr>
            <a:lvl9pPr marL="365142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Jul,8 2016</a:t>
            </a:r>
            <a:endParaRPr lang="en-US"/>
          </a:p>
        </p:txBody>
      </p:sp>
      <p:sp>
        <p:nvSpPr>
          <p:cNvPr id="6" name="Footer Placeholder 5"/>
          <p:cNvSpPr>
            <a:spLocks noGrp="1"/>
          </p:cNvSpPr>
          <p:nvPr>
            <p:ph type="ftr" sz="quarter" idx="11"/>
          </p:nvPr>
        </p:nvSpPr>
        <p:spPr/>
        <p:txBody>
          <a:bodyPr/>
          <a:lstStyle/>
          <a:p>
            <a:r>
              <a:rPr lang="en-US" smtClean="0"/>
              <a:t>A.Kiselev</a:t>
            </a:r>
            <a:endParaRPr lang="en-US" dirty="0"/>
          </a:p>
        </p:txBody>
      </p:sp>
      <p:sp>
        <p:nvSpPr>
          <p:cNvPr id="7" name="Slide Number Placeholder 6"/>
          <p:cNvSpPr>
            <a:spLocks noGrp="1"/>
          </p:cNvSpPr>
          <p:nvPr>
            <p:ph type="sldNum" sz="quarter" idx="12"/>
          </p:nvPr>
        </p:nvSpPr>
        <p:spPr/>
        <p:txBody>
          <a:bodyPr/>
          <a:lstStyle/>
          <a:p>
            <a:fld id="{59EA4CFA-C3DC-4ADB-8A77-9C015038EFD0}" type="slidenum">
              <a:rPr lang="en-US" smtClean="0"/>
              <a:pPr/>
              <a:t>‹#›</a:t>
            </a:fld>
            <a:endParaRPr lang="en-US"/>
          </a:p>
        </p:txBody>
      </p:sp>
    </p:spTree>
    <p:extLst>
      <p:ext uri="{BB962C8B-B14F-4D97-AF65-F5344CB8AC3E}">
        <p14:creationId xmlns:p14="http://schemas.microsoft.com/office/powerpoint/2010/main" val="2480701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9" indent="0">
              <a:buNone/>
              <a:defRPr sz="2800"/>
            </a:lvl2pPr>
            <a:lvl3pPr marL="912853" indent="0">
              <a:buNone/>
              <a:defRPr sz="2400"/>
            </a:lvl3pPr>
            <a:lvl4pPr marL="1369290" indent="0">
              <a:buNone/>
              <a:defRPr sz="2000"/>
            </a:lvl4pPr>
            <a:lvl5pPr marL="1825716" indent="0">
              <a:buNone/>
              <a:defRPr sz="2000"/>
            </a:lvl5pPr>
            <a:lvl6pPr marL="2282139" indent="0">
              <a:buNone/>
              <a:defRPr sz="2000"/>
            </a:lvl6pPr>
            <a:lvl7pPr marL="2738575" indent="0">
              <a:buNone/>
              <a:defRPr sz="2000"/>
            </a:lvl7pPr>
            <a:lvl8pPr marL="3195000" indent="0">
              <a:buNone/>
              <a:defRPr sz="2000"/>
            </a:lvl8pPr>
            <a:lvl9pPr marL="365142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9" indent="0">
              <a:buNone/>
              <a:defRPr sz="1200"/>
            </a:lvl2pPr>
            <a:lvl3pPr marL="912853" indent="0">
              <a:buNone/>
              <a:defRPr sz="1000"/>
            </a:lvl3pPr>
            <a:lvl4pPr marL="1369290" indent="0">
              <a:buNone/>
              <a:defRPr sz="900"/>
            </a:lvl4pPr>
            <a:lvl5pPr marL="1825716" indent="0">
              <a:buNone/>
              <a:defRPr sz="900"/>
            </a:lvl5pPr>
            <a:lvl6pPr marL="2282139" indent="0">
              <a:buNone/>
              <a:defRPr sz="900"/>
            </a:lvl6pPr>
            <a:lvl7pPr marL="2738575" indent="0">
              <a:buNone/>
              <a:defRPr sz="900"/>
            </a:lvl7pPr>
            <a:lvl8pPr marL="3195000" indent="0">
              <a:buNone/>
              <a:defRPr sz="900"/>
            </a:lvl8pPr>
            <a:lvl9pPr marL="365142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Jul,8 2016</a:t>
            </a:r>
            <a:endParaRPr lang="en-US"/>
          </a:p>
        </p:txBody>
      </p:sp>
      <p:sp>
        <p:nvSpPr>
          <p:cNvPr id="6" name="Footer Placeholder 5"/>
          <p:cNvSpPr>
            <a:spLocks noGrp="1"/>
          </p:cNvSpPr>
          <p:nvPr>
            <p:ph type="ftr" sz="quarter" idx="11"/>
          </p:nvPr>
        </p:nvSpPr>
        <p:spPr/>
        <p:txBody>
          <a:bodyPr/>
          <a:lstStyle/>
          <a:p>
            <a:r>
              <a:rPr lang="en-US" smtClean="0"/>
              <a:t>A.Kiselev</a:t>
            </a:r>
            <a:endParaRPr lang="en-US" dirty="0"/>
          </a:p>
        </p:txBody>
      </p:sp>
      <p:sp>
        <p:nvSpPr>
          <p:cNvPr id="7" name="Slide Number Placeholder 6"/>
          <p:cNvSpPr>
            <a:spLocks noGrp="1"/>
          </p:cNvSpPr>
          <p:nvPr>
            <p:ph type="sldNum" sz="quarter" idx="12"/>
          </p:nvPr>
        </p:nvSpPr>
        <p:spPr/>
        <p:txBody>
          <a:bodyPr/>
          <a:lstStyle/>
          <a:p>
            <a:fld id="{59EA4CFA-C3DC-4ADB-8A77-9C015038EFD0}" type="slidenum">
              <a:rPr lang="en-US" smtClean="0"/>
              <a:pPr/>
              <a:t>‹#›</a:t>
            </a:fld>
            <a:endParaRPr lang="en-US"/>
          </a:p>
        </p:txBody>
      </p:sp>
    </p:spTree>
    <p:extLst>
      <p:ext uri="{BB962C8B-B14F-4D97-AF65-F5344CB8AC3E}">
        <p14:creationId xmlns:p14="http://schemas.microsoft.com/office/powerpoint/2010/main" val="244083157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2" Type="http://schemas.openxmlformats.org/officeDocument/2006/relationships/theme" Target="../theme/theme2.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slideLayout" Target="../slideLayouts/slideLayout38.xml"/><Relationship Id="rId13" Type="http://schemas.openxmlformats.org/officeDocument/2006/relationships/slideLayout" Target="../slideLayouts/slideLayout39.xml"/><Relationship Id="rId14" Type="http://schemas.openxmlformats.org/officeDocument/2006/relationships/theme" Target="../theme/theme3.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0.xml"/><Relationship Id="rId12" Type="http://schemas.openxmlformats.org/officeDocument/2006/relationships/slideLayout" Target="../slideLayouts/slideLayout51.xml"/><Relationship Id="rId13" Type="http://schemas.openxmlformats.org/officeDocument/2006/relationships/slideLayout" Target="../slideLayouts/slideLayout52.xml"/><Relationship Id="rId14" Type="http://schemas.openxmlformats.org/officeDocument/2006/relationships/theme" Target="../theme/theme4.xml"/><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 Id="rId9" Type="http://schemas.openxmlformats.org/officeDocument/2006/relationships/slideLayout" Target="../slideLayouts/slideLayout48.xml"/><Relationship Id="rId10"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3.xml"/><Relationship Id="rId12" Type="http://schemas.openxmlformats.org/officeDocument/2006/relationships/slideLayout" Target="../slideLayouts/slideLayout64.xml"/><Relationship Id="rId13" Type="http://schemas.openxmlformats.org/officeDocument/2006/relationships/slideLayout" Target="../slideLayouts/slideLayout65.xml"/><Relationship Id="rId14" Type="http://schemas.openxmlformats.org/officeDocument/2006/relationships/slideLayout" Target="../slideLayouts/slideLayout66.xml"/><Relationship Id="rId15" Type="http://schemas.openxmlformats.org/officeDocument/2006/relationships/slideLayout" Target="../slideLayouts/slideLayout67.xml"/><Relationship Id="rId16" Type="http://schemas.openxmlformats.org/officeDocument/2006/relationships/slideLayout" Target="../slideLayouts/slideLayout68.xml"/><Relationship Id="rId17" Type="http://schemas.openxmlformats.org/officeDocument/2006/relationships/theme" Target="../theme/theme5.xml"/><Relationship Id="rId1" Type="http://schemas.openxmlformats.org/officeDocument/2006/relationships/slideLayout" Target="../slideLayouts/slideLayout53.xml"/><Relationship Id="rId2" Type="http://schemas.openxmlformats.org/officeDocument/2006/relationships/slideLayout" Target="../slideLayouts/slideLayout54.xml"/><Relationship Id="rId3" Type="http://schemas.openxmlformats.org/officeDocument/2006/relationships/slideLayout" Target="../slideLayouts/slideLayout55.xml"/><Relationship Id="rId4" Type="http://schemas.openxmlformats.org/officeDocument/2006/relationships/slideLayout" Target="../slideLayouts/slideLayout56.xml"/><Relationship Id="rId5" Type="http://schemas.openxmlformats.org/officeDocument/2006/relationships/slideLayout" Target="../slideLayouts/slideLayout57.xml"/><Relationship Id="rId6" Type="http://schemas.openxmlformats.org/officeDocument/2006/relationships/slideLayout" Target="../slideLayouts/slideLayout58.xml"/><Relationship Id="rId7" Type="http://schemas.openxmlformats.org/officeDocument/2006/relationships/slideLayout" Target="../slideLayouts/slideLayout59.xml"/><Relationship Id="rId8" Type="http://schemas.openxmlformats.org/officeDocument/2006/relationships/slideLayout" Target="../slideLayouts/slideLayout60.xml"/><Relationship Id="rId9" Type="http://schemas.openxmlformats.org/officeDocument/2006/relationships/slideLayout" Target="../slideLayouts/slideLayout61.xml"/><Relationship Id="rId10"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283" tIns="45642" rIns="91283" bIns="45642"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35"/>
            <a:ext cx="8229600" cy="4525963"/>
          </a:xfrm>
          <a:prstGeom prst="rect">
            <a:avLst/>
          </a:prstGeom>
        </p:spPr>
        <p:txBody>
          <a:bodyPr vert="horz" lIns="91283" tIns="45642" rIns="91283" bIns="45642"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409"/>
            <a:ext cx="2133600" cy="365125"/>
          </a:xfrm>
          <a:prstGeom prst="rect">
            <a:avLst/>
          </a:prstGeom>
        </p:spPr>
        <p:txBody>
          <a:bodyPr vert="horz" lIns="91283" tIns="45642" rIns="91283" bIns="45642" rtlCol="0" anchor="ctr"/>
          <a:lstStyle>
            <a:lvl1pPr algn="l">
              <a:defRPr sz="1600">
                <a:solidFill>
                  <a:srgbClr val="800000"/>
                </a:solidFill>
                <a:latin typeface="Tahoma"/>
                <a:cs typeface="Tahoma"/>
              </a:defRPr>
            </a:lvl1pPr>
          </a:lstStyle>
          <a:p>
            <a:r>
              <a:rPr lang="en-US" smtClean="0"/>
              <a:t>Jul,8 2016</a:t>
            </a:r>
            <a:endParaRPr lang="en-US" dirty="0"/>
          </a:p>
        </p:txBody>
      </p:sp>
      <p:sp>
        <p:nvSpPr>
          <p:cNvPr id="5" name="Footer Placeholder 4"/>
          <p:cNvSpPr>
            <a:spLocks noGrp="1"/>
          </p:cNvSpPr>
          <p:nvPr>
            <p:ph type="ftr" sz="quarter" idx="3"/>
          </p:nvPr>
        </p:nvSpPr>
        <p:spPr>
          <a:xfrm>
            <a:off x="3124201" y="6356409"/>
            <a:ext cx="2895600" cy="365125"/>
          </a:xfrm>
          <a:prstGeom prst="rect">
            <a:avLst/>
          </a:prstGeom>
        </p:spPr>
        <p:txBody>
          <a:bodyPr vert="horz" lIns="91283" tIns="45642" rIns="91283" bIns="45642" rtlCol="0" anchor="ctr"/>
          <a:lstStyle>
            <a:lvl1pPr algn="ctr">
              <a:defRPr sz="1600">
                <a:solidFill>
                  <a:srgbClr val="800000"/>
                </a:solidFill>
                <a:latin typeface="Tahoma"/>
                <a:cs typeface="Tahoma"/>
              </a:defRPr>
            </a:lvl1pPr>
          </a:lstStyle>
          <a:p>
            <a:r>
              <a:rPr lang="en-US" smtClean="0"/>
              <a:t>A.Kiselev</a:t>
            </a:r>
            <a:endParaRPr lang="en-US" dirty="0"/>
          </a:p>
        </p:txBody>
      </p:sp>
      <p:sp>
        <p:nvSpPr>
          <p:cNvPr id="6" name="Slide Number Placeholder 5"/>
          <p:cNvSpPr>
            <a:spLocks noGrp="1"/>
          </p:cNvSpPr>
          <p:nvPr>
            <p:ph type="sldNum" sz="quarter" idx="4"/>
          </p:nvPr>
        </p:nvSpPr>
        <p:spPr>
          <a:xfrm>
            <a:off x="6553200" y="6356409"/>
            <a:ext cx="2133600" cy="365125"/>
          </a:xfrm>
          <a:prstGeom prst="rect">
            <a:avLst/>
          </a:prstGeom>
        </p:spPr>
        <p:txBody>
          <a:bodyPr vert="horz" lIns="91283" tIns="45642" rIns="91283" bIns="45642" rtlCol="0" anchor="ctr"/>
          <a:lstStyle>
            <a:lvl1pPr algn="r">
              <a:defRPr sz="1600">
                <a:solidFill>
                  <a:srgbClr val="1F497D"/>
                </a:solidFill>
              </a:defRPr>
            </a:lvl1pPr>
          </a:lstStyle>
          <a:p>
            <a:r>
              <a:rPr lang="en-US" dirty="0" smtClean="0"/>
              <a:t>@</a:t>
            </a:r>
            <a:endParaRPr lang="en-US" dirty="0"/>
          </a:p>
        </p:txBody>
      </p:sp>
    </p:spTree>
    <p:extLst>
      <p:ext uri="{BB962C8B-B14F-4D97-AF65-F5344CB8AC3E}">
        <p14:creationId xmlns:p14="http://schemas.microsoft.com/office/powerpoint/2010/main" val="32288410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8" r:id="rId13"/>
    <p:sldLayoutId id="2147483708" r:id="rId14"/>
    <p:sldLayoutId id="2147483709" r:id="rId15"/>
  </p:sldLayoutIdLst>
  <p:timing>
    <p:tnLst>
      <p:par>
        <p:cTn xmlns:p14="http://schemas.microsoft.com/office/powerpoint/2010/main" id="1" dur="indefinite" restart="never" nodeType="tmRoot"/>
      </p:par>
    </p:tnLst>
  </p:timing>
  <p:hf sldNum="0" hdr="0" ftr="0" dt="0"/>
  <p:txStyles>
    <p:titleStyle>
      <a:lvl1pPr algn="ctr" defTabSz="912853" rtl="0" eaLnBrk="1" latinLnBrk="0" hangingPunct="1">
        <a:spcBef>
          <a:spcPct val="0"/>
        </a:spcBef>
        <a:buNone/>
        <a:defRPr sz="3600" b="1" kern="1200" baseline="0">
          <a:solidFill>
            <a:srgbClr val="FF0000"/>
          </a:solidFill>
          <a:latin typeface="Arial" pitchFamily="34" charset="0"/>
          <a:ea typeface="+mj-ea"/>
          <a:cs typeface="+mj-cs"/>
        </a:defRPr>
      </a:lvl1pPr>
    </p:titleStyle>
    <p:body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853" rtl="0" eaLnBrk="1" latinLnBrk="0" hangingPunct="1">
        <a:defRPr sz="1800" kern="1200">
          <a:solidFill>
            <a:schemeClr val="tx1"/>
          </a:solidFill>
          <a:latin typeface="+mn-lt"/>
          <a:ea typeface="+mn-ea"/>
          <a:cs typeface="+mn-cs"/>
        </a:defRPr>
      </a:lvl1pPr>
      <a:lvl2pPr marL="456419" algn="l" defTabSz="912853" rtl="0" eaLnBrk="1" latinLnBrk="0" hangingPunct="1">
        <a:defRPr sz="1800" kern="1200">
          <a:solidFill>
            <a:schemeClr val="tx1"/>
          </a:solidFill>
          <a:latin typeface="+mn-lt"/>
          <a:ea typeface="+mn-ea"/>
          <a:cs typeface="+mn-cs"/>
        </a:defRPr>
      </a:lvl2pPr>
      <a:lvl3pPr marL="912853" algn="l" defTabSz="912853" rtl="0" eaLnBrk="1" latinLnBrk="0" hangingPunct="1">
        <a:defRPr sz="1800" kern="1200">
          <a:solidFill>
            <a:schemeClr val="tx1"/>
          </a:solidFill>
          <a:latin typeface="+mn-lt"/>
          <a:ea typeface="+mn-ea"/>
          <a:cs typeface="+mn-cs"/>
        </a:defRPr>
      </a:lvl3pPr>
      <a:lvl4pPr marL="1369290" algn="l" defTabSz="912853" rtl="0" eaLnBrk="1" latinLnBrk="0" hangingPunct="1">
        <a:defRPr sz="1800" kern="1200">
          <a:solidFill>
            <a:schemeClr val="tx1"/>
          </a:solidFill>
          <a:latin typeface="+mn-lt"/>
          <a:ea typeface="+mn-ea"/>
          <a:cs typeface="+mn-cs"/>
        </a:defRPr>
      </a:lvl4pPr>
      <a:lvl5pPr marL="1825716" algn="l" defTabSz="912853" rtl="0" eaLnBrk="1" latinLnBrk="0" hangingPunct="1">
        <a:defRPr sz="1800" kern="1200">
          <a:solidFill>
            <a:schemeClr val="tx1"/>
          </a:solidFill>
          <a:latin typeface="+mn-lt"/>
          <a:ea typeface="+mn-ea"/>
          <a:cs typeface="+mn-cs"/>
        </a:defRPr>
      </a:lvl5pPr>
      <a:lvl6pPr marL="2282139" algn="l" defTabSz="912853" rtl="0" eaLnBrk="1" latinLnBrk="0" hangingPunct="1">
        <a:defRPr sz="1800" kern="1200">
          <a:solidFill>
            <a:schemeClr val="tx1"/>
          </a:solidFill>
          <a:latin typeface="+mn-lt"/>
          <a:ea typeface="+mn-ea"/>
          <a:cs typeface="+mn-cs"/>
        </a:defRPr>
      </a:lvl6pPr>
      <a:lvl7pPr marL="2738575" algn="l" defTabSz="912853" rtl="0" eaLnBrk="1" latinLnBrk="0" hangingPunct="1">
        <a:defRPr sz="1800" kern="1200">
          <a:solidFill>
            <a:schemeClr val="tx1"/>
          </a:solidFill>
          <a:latin typeface="+mn-lt"/>
          <a:ea typeface="+mn-ea"/>
          <a:cs typeface="+mn-cs"/>
        </a:defRPr>
      </a:lvl7pPr>
      <a:lvl8pPr marL="3195000" algn="l" defTabSz="912853" rtl="0" eaLnBrk="1" latinLnBrk="0" hangingPunct="1">
        <a:defRPr sz="1800" kern="1200">
          <a:solidFill>
            <a:schemeClr val="tx1"/>
          </a:solidFill>
          <a:latin typeface="+mn-lt"/>
          <a:ea typeface="+mn-ea"/>
          <a:cs typeface="+mn-cs"/>
        </a:defRPr>
      </a:lvl8pPr>
      <a:lvl9pPr marL="3651429" algn="l" defTabSz="91285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283" tIns="45642" rIns="91283" bIns="4564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35"/>
            <a:ext cx="8229600" cy="4525963"/>
          </a:xfrm>
          <a:prstGeom prst="rect">
            <a:avLst/>
          </a:prstGeom>
        </p:spPr>
        <p:txBody>
          <a:bodyPr vert="horz" lIns="91283" tIns="45642" rIns="91283" bIns="4564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09"/>
            <a:ext cx="2133600" cy="365125"/>
          </a:xfrm>
          <a:prstGeom prst="rect">
            <a:avLst/>
          </a:prstGeom>
        </p:spPr>
        <p:txBody>
          <a:bodyPr vert="horz" lIns="91283" tIns="45642" rIns="91283" bIns="45642" rtlCol="0" anchor="ctr"/>
          <a:lstStyle>
            <a:lvl1pPr algn="l">
              <a:defRPr sz="1200">
                <a:solidFill>
                  <a:schemeClr val="tx1">
                    <a:tint val="75000"/>
                  </a:schemeClr>
                </a:solidFill>
              </a:defRPr>
            </a:lvl1pPr>
          </a:lstStyle>
          <a:p>
            <a:r>
              <a:rPr lang="en-US" smtClean="0"/>
              <a:t>Jul,8 2016</a:t>
            </a:r>
            <a:endParaRPr lang="en-US"/>
          </a:p>
        </p:txBody>
      </p:sp>
      <p:sp>
        <p:nvSpPr>
          <p:cNvPr id="5" name="Footer Placeholder 4"/>
          <p:cNvSpPr>
            <a:spLocks noGrp="1"/>
          </p:cNvSpPr>
          <p:nvPr>
            <p:ph type="ftr" sz="quarter" idx="3"/>
          </p:nvPr>
        </p:nvSpPr>
        <p:spPr>
          <a:xfrm>
            <a:off x="3124201" y="6356409"/>
            <a:ext cx="2895600" cy="365125"/>
          </a:xfrm>
          <a:prstGeom prst="rect">
            <a:avLst/>
          </a:prstGeom>
        </p:spPr>
        <p:txBody>
          <a:bodyPr vert="horz" lIns="91283" tIns="45642" rIns="91283" bIns="45642" rtlCol="0" anchor="ctr"/>
          <a:lstStyle>
            <a:lvl1pPr algn="ctr">
              <a:defRPr sz="1200">
                <a:solidFill>
                  <a:schemeClr val="tx1">
                    <a:tint val="75000"/>
                  </a:schemeClr>
                </a:solidFill>
              </a:defRPr>
            </a:lvl1pPr>
          </a:lstStyle>
          <a:p>
            <a:r>
              <a:rPr lang="en-US" smtClean="0"/>
              <a:t>A.Kiselev</a:t>
            </a:r>
            <a:endParaRPr lang="en-US"/>
          </a:p>
        </p:txBody>
      </p:sp>
      <p:sp>
        <p:nvSpPr>
          <p:cNvPr id="6" name="Slide Number Placeholder 5"/>
          <p:cNvSpPr>
            <a:spLocks noGrp="1"/>
          </p:cNvSpPr>
          <p:nvPr>
            <p:ph type="sldNum" sz="quarter" idx="4"/>
          </p:nvPr>
        </p:nvSpPr>
        <p:spPr>
          <a:xfrm>
            <a:off x="6553200" y="6356409"/>
            <a:ext cx="2133600" cy="365125"/>
          </a:xfrm>
          <a:prstGeom prst="rect">
            <a:avLst/>
          </a:prstGeom>
        </p:spPr>
        <p:txBody>
          <a:bodyPr vert="horz" lIns="91283" tIns="45642" rIns="91283" bIns="45642" rtlCol="0" anchor="ctr"/>
          <a:lstStyle>
            <a:lvl1pPr algn="r">
              <a:defRPr sz="1200">
                <a:solidFill>
                  <a:schemeClr val="tx1">
                    <a:tint val="75000"/>
                  </a:schemeClr>
                </a:solidFill>
              </a:defRPr>
            </a:lvl1pPr>
          </a:lstStyle>
          <a:p>
            <a:fld id="{D0CE5294-E2E2-D84E-B244-61D9D82C84E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sldNum="0" hdr="0" ftr="0" dt="0"/>
  <p:txStyles>
    <p:titleStyle>
      <a:lvl1pPr algn="ctr" defTabSz="456419" rtl="0" eaLnBrk="1" latinLnBrk="0" hangingPunct="1">
        <a:spcBef>
          <a:spcPct val="0"/>
        </a:spcBef>
        <a:buNone/>
        <a:defRPr sz="4400" kern="1200">
          <a:solidFill>
            <a:schemeClr val="tx1"/>
          </a:solidFill>
          <a:latin typeface="+mj-lt"/>
          <a:ea typeface="+mj-ea"/>
          <a:cs typeface="+mj-cs"/>
        </a:defRPr>
      </a:lvl1pPr>
    </p:titleStyle>
    <p:bodyStyle>
      <a:lvl1pPr marL="342328" indent="-342328" algn="l" defTabSz="456419" rtl="0" eaLnBrk="1" latinLnBrk="0" hangingPunct="1">
        <a:spcBef>
          <a:spcPct val="20000"/>
        </a:spcBef>
        <a:buFont typeface="Arial"/>
        <a:buChar char="•"/>
        <a:defRPr sz="3200" kern="1200">
          <a:solidFill>
            <a:schemeClr val="tx1"/>
          </a:solidFill>
          <a:latin typeface="+mn-lt"/>
          <a:ea typeface="+mn-ea"/>
          <a:cs typeface="+mn-cs"/>
        </a:defRPr>
      </a:lvl1pPr>
      <a:lvl2pPr marL="741696" indent="-285276" algn="l" defTabSz="456419" rtl="0" eaLnBrk="1" latinLnBrk="0" hangingPunct="1">
        <a:spcBef>
          <a:spcPct val="20000"/>
        </a:spcBef>
        <a:buFont typeface="Arial"/>
        <a:buChar char="–"/>
        <a:defRPr sz="2800" kern="1200">
          <a:solidFill>
            <a:schemeClr val="tx1"/>
          </a:solidFill>
          <a:latin typeface="+mn-lt"/>
          <a:ea typeface="+mn-ea"/>
          <a:cs typeface="+mn-cs"/>
        </a:defRPr>
      </a:lvl2pPr>
      <a:lvl3pPr marL="1141067" indent="-228209" algn="l" defTabSz="456419" rtl="0" eaLnBrk="1" latinLnBrk="0" hangingPunct="1">
        <a:spcBef>
          <a:spcPct val="20000"/>
        </a:spcBef>
        <a:buFont typeface="Arial"/>
        <a:buChar char="•"/>
        <a:defRPr sz="2400" kern="1200">
          <a:solidFill>
            <a:schemeClr val="tx1"/>
          </a:solidFill>
          <a:latin typeface="+mn-lt"/>
          <a:ea typeface="+mn-ea"/>
          <a:cs typeface="+mn-cs"/>
        </a:defRPr>
      </a:lvl3pPr>
      <a:lvl4pPr marL="1597495" indent="-228209" algn="l" defTabSz="456419" rtl="0" eaLnBrk="1" latinLnBrk="0" hangingPunct="1">
        <a:spcBef>
          <a:spcPct val="20000"/>
        </a:spcBef>
        <a:buFont typeface="Arial"/>
        <a:buChar char="–"/>
        <a:defRPr sz="2000" kern="1200">
          <a:solidFill>
            <a:schemeClr val="tx1"/>
          </a:solidFill>
          <a:latin typeface="+mn-lt"/>
          <a:ea typeface="+mn-ea"/>
          <a:cs typeface="+mn-cs"/>
        </a:defRPr>
      </a:lvl4pPr>
      <a:lvl5pPr marL="2053935" indent="-228209" algn="l" defTabSz="456419" rtl="0" eaLnBrk="1" latinLnBrk="0" hangingPunct="1">
        <a:spcBef>
          <a:spcPct val="20000"/>
        </a:spcBef>
        <a:buFont typeface="Arial"/>
        <a:buChar char="»"/>
        <a:defRPr sz="2000" kern="1200">
          <a:solidFill>
            <a:schemeClr val="tx1"/>
          </a:solidFill>
          <a:latin typeface="+mn-lt"/>
          <a:ea typeface="+mn-ea"/>
          <a:cs typeface="+mn-cs"/>
        </a:defRPr>
      </a:lvl5pPr>
      <a:lvl6pPr marL="2510359" indent="-228209" algn="l" defTabSz="456419" rtl="0" eaLnBrk="1" latinLnBrk="0" hangingPunct="1">
        <a:spcBef>
          <a:spcPct val="20000"/>
        </a:spcBef>
        <a:buFont typeface="Arial"/>
        <a:buChar char="•"/>
        <a:defRPr sz="2000" kern="1200">
          <a:solidFill>
            <a:schemeClr val="tx1"/>
          </a:solidFill>
          <a:latin typeface="+mn-lt"/>
          <a:ea typeface="+mn-ea"/>
          <a:cs typeface="+mn-cs"/>
        </a:defRPr>
      </a:lvl6pPr>
      <a:lvl7pPr marL="2966784" indent="-228209" algn="l" defTabSz="456419" rtl="0" eaLnBrk="1" latinLnBrk="0" hangingPunct="1">
        <a:spcBef>
          <a:spcPct val="20000"/>
        </a:spcBef>
        <a:buFont typeface="Arial"/>
        <a:buChar char="•"/>
        <a:defRPr sz="2000" kern="1200">
          <a:solidFill>
            <a:schemeClr val="tx1"/>
          </a:solidFill>
          <a:latin typeface="+mn-lt"/>
          <a:ea typeface="+mn-ea"/>
          <a:cs typeface="+mn-cs"/>
        </a:defRPr>
      </a:lvl7pPr>
      <a:lvl8pPr marL="3423217" indent="-228209" algn="l" defTabSz="456419" rtl="0" eaLnBrk="1" latinLnBrk="0" hangingPunct="1">
        <a:spcBef>
          <a:spcPct val="20000"/>
        </a:spcBef>
        <a:buFont typeface="Arial"/>
        <a:buChar char="•"/>
        <a:defRPr sz="2000" kern="1200">
          <a:solidFill>
            <a:schemeClr val="tx1"/>
          </a:solidFill>
          <a:latin typeface="+mn-lt"/>
          <a:ea typeface="+mn-ea"/>
          <a:cs typeface="+mn-cs"/>
        </a:defRPr>
      </a:lvl8pPr>
      <a:lvl9pPr marL="3879635" indent="-228209" algn="l" defTabSz="45641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419" rtl="0" eaLnBrk="1" latinLnBrk="0" hangingPunct="1">
        <a:defRPr sz="1800" kern="1200">
          <a:solidFill>
            <a:schemeClr val="tx1"/>
          </a:solidFill>
          <a:latin typeface="+mn-lt"/>
          <a:ea typeface="+mn-ea"/>
          <a:cs typeface="+mn-cs"/>
        </a:defRPr>
      </a:lvl1pPr>
      <a:lvl2pPr marL="456419" algn="l" defTabSz="456419" rtl="0" eaLnBrk="1" latinLnBrk="0" hangingPunct="1">
        <a:defRPr sz="1800" kern="1200">
          <a:solidFill>
            <a:schemeClr val="tx1"/>
          </a:solidFill>
          <a:latin typeface="+mn-lt"/>
          <a:ea typeface="+mn-ea"/>
          <a:cs typeface="+mn-cs"/>
        </a:defRPr>
      </a:lvl2pPr>
      <a:lvl3pPr marL="912853" algn="l" defTabSz="456419" rtl="0" eaLnBrk="1" latinLnBrk="0" hangingPunct="1">
        <a:defRPr sz="1800" kern="1200">
          <a:solidFill>
            <a:schemeClr val="tx1"/>
          </a:solidFill>
          <a:latin typeface="+mn-lt"/>
          <a:ea typeface="+mn-ea"/>
          <a:cs typeface="+mn-cs"/>
        </a:defRPr>
      </a:lvl3pPr>
      <a:lvl4pPr marL="1369290" algn="l" defTabSz="456419" rtl="0" eaLnBrk="1" latinLnBrk="0" hangingPunct="1">
        <a:defRPr sz="1800" kern="1200">
          <a:solidFill>
            <a:schemeClr val="tx1"/>
          </a:solidFill>
          <a:latin typeface="+mn-lt"/>
          <a:ea typeface="+mn-ea"/>
          <a:cs typeface="+mn-cs"/>
        </a:defRPr>
      </a:lvl4pPr>
      <a:lvl5pPr marL="1825716" algn="l" defTabSz="456419" rtl="0" eaLnBrk="1" latinLnBrk="0" hangingPunct="1">
        <a:defRPr sz="1800" kern="1200">
          <a:solidFill>
            <a:schemeClr val="tx1"/>
          </a:solidFill>
          <a:latin typeface="+mn-lt"/>
          <a:ea typeface="+mn-ea"/>
          <a:cs typeface="+mn-cs"/>
        </a:defRPr>
      </a:lvl5pPr>
      <a:lvl6pPr marL="2282139" algn="l" defTabSz="456419" rtl="0" eaLnBrk="1" latinLnBrk="0" hangingPunct="1">
        <a:defRPr sz="1800" kern="1200">
          <a:solidFill>
            <a:schemeClr val="tx1"/>
          </a:solidFill>
          <a:latin typeface="+mn-lt"/>
          <a:ea typeface="+mn-ea"/>
          <a:cs typeface="+mn-cs"/>
        </a:defRPr>
      </a:lvl6pPr>
      <a:lvl7pPr marL="2738575" algn="l" defTabSz="456419" rtl="0" eaLnBrk="1" latinLnBrk="0" hangingPunct="1">
        <a:defRPr sz="1800" kern="1200">
          <a:solidFill>
            <a:schemeClr val="tx1"/>
          </a:solidFill>
          <a:latin typeface="+mn-lt"/>
          <a:ea typeface="+mn-ea"/>
          <a:cs typeface="+mn-cs"/>
        </a:defRPr>
      </a:lvl7pPr>
      <a:lvl8pPr marL="3195000" algn="l" defTabSz="456419" rtl="0" eaLnBrk="1" latinLnBrk="0" hangingPunct="1">
        <a:defRPr sz="1800" kern="1200">
          <a:solidFill>
            <a:schemeClr val="tx1"/>
          </a:solidFill>
          <a:latin typeface="+mn-lt"/>
          <a:ea typeface="+mn-ea"/>
          <a:cs typeface="+mn-cs"/>
        </a:defRPr>
      </a:lvl8pPr>
      <a:lvl9pPr marL="3651429" algn="l" defTabSz="45641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283" tIns="45642" rIns="91283" bIns="45642"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35"/>
            <a:ext cx="8229600" cy="4525963"/>
          </a:xfrm>
          <a:prstGeom prst="rect">
            <a:avLst/>
          </a:prstGeom>
        </p:spPr>
        <p:txBody>
          <a:bodyPr vert="horz" lIns="91283" tIns="45642" rIns="91283" bIns="45642"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409"/>
            <a:ext cx="2133600" cy="365125"/>
          </a:xfrm>
          <a:prstGeom prst="rect">
            <a:avLst/>
          </a:prstGeom>
        </p:spPr>
        <p:txBody>
          <a:bodyPr vert="horz" lIns="91283" tIns="45642" rIns="91283" bIns="45642" rtlCol="0" anchor="ctr"/>
          <a:lstStyle>
            <a:lvl1pPr algn="l">
              <a:defRPr sz="1600">
                <a:solidFill>
                  <a:srgbClr val="800000"/>
                </a:solidFill>
                <a:latin typeface="Tahoma"/>
                <a:cs typeface="Tahoma"/>
              </a:defRPr>
            </a:lvl1pPr>
          </a:lstStyle>
          <a:p>
            <a:r>
              <a:rPr lang="en-US" smtClean="0"/>
              <a:t>Nov,2 2017</a:t>
            </a:r>
            <a:endParaRPr lang="en-US" dirty="0"/>
          </a:p>
        </p:txBody>
      </p:sp>
      <p:sp>
        <p:nvSpPr>
          <p:cNvPr id="5" name="Footer Placeholder 4"/>
          <p:cNvSpPr>
            <a:spLocks noGrp="1"/>
          </p:cNvSpPr>
          <p:nvPr>
            <p:ph type="ftr" sz="quarter" idx="3"/>
          </p:nvPr>
        </p:nvSpPr>
        <p:spPr>
          <a:xfrm>
            <a:off x="3124201" y="6356409"/>
            <a:ext cx="2895600" cy="365125"/>
          </a:xfrm>
          <a:prstGeom prst="rect">
            <a:avLst/>
          </a:prstGeom>
        </p:spPr>
        <p:txBody>
          <a:bodyPr vert="horz" lIns="91283" tIns="45642" rIns="91283" bIns="45642" rtlCol="0" anchor="ctr"/>
          <a:lstStyle>
            <a:lvl1pPr algn="ctr">
              <a:defRPr sz="1600">
                <a:solidFill>
                  <a:srgbClr val="800000"/>
                </a:solidFill>
                <a:latin typeface="Tahoma"/>
                <a:cs typeface="Tahoma"/>
              </a:defRPr>
            </a:lvl1pPr>
          </a:lstStyle>
          <a:p>
            <a:r>
              <a:rPr lang="en-US" smtClean="0"/>
              <a:t>A.Kiselev</a:t>
            </a:r>
            <a:endParaRPr lang="en-US" dirty="0"/>
          </a:p>
        </p:txBody>
      </p:sp>
      <p:sp>
        <p:nvSpPr>
          <p:cNvPr id="6" name="Slide Number Placeholder 5"/>
          <p:cNvSpPr>
            <a:spLocks noGrp="1"/>
          </p:cNvSpPr>
          <p:nvPr>
            <p:ph type="sldNum" sz="quarter" idx="4"/>
          </p:nvPr>
        </p:nvSpPr>
        <p:spPr>
          <a:xfrm>
            <a:off x="6553200" y="6356409"/>
            <a:ext cx="2133600" cy="365125"/>
          </a:xfrm>
          <a:prstGeom prst="rect">
            <a:avLst/>
          </a:prstGeom>
        </p:spPr>
        <p:txBody>
          <a:bodyPr vert="horz" lIns="91283" tIns="45642" rIns="91283" bIns="45642" rtlCol="0" anchor="ctr"/>
          <a:lstStyle>
            <a:lvl1pPr algn="r">
              <a:defRPr sz="1600">
                <a:solidFill>
                  <a:srgbClr val="1F497D"/>
                </a:solidFill>
              </a:defRPr>
            </a:lvl1pPr>
          </a:lstStyle>
          <a:p>
            <a:r>
              <a:rPr lang="en-US" dirty="0" smtClean="0">
                <a:latin typeface="Arial"/>
              </a:rPr>
              <a:t>@</a:t>
            </a:r>
            <a:endParaRPr lang="en-US" dirty="0">
              <a:latin typeface="Arial"/>
            </a:endParaRPr>
          </a:p>
        </p:txBody>
      </p:sp>
    </p:spTree>
    <p:extLst>
      <p:ext uri="{BB962C8B-B14F-4D97-AF65-F5344CB8AC3E}">
        <p14:creationId xmlns:p14="http://schemas.microsoft.com/office/powerpoint/2010/main" val="139889611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Lst>
  <p:timing>
    <p:tnLst>
      <p:par>
        <p:cTn xmlns:p14="http://schemas.microsoft.com/office/powerpoint/2010/main" id="1" dur="indefinite" restart="never" nodeType="tmRoot"/>
      </p:par>
    </p:tnLst>
  </p:timing>
  <p:hf hdr="0" ftr="0"/>
  <p:txStyles>
    <p:titleStyle>
      <a:lvl1pPr algn="ctr" defTabSz="912853" rtl="0" eaLnBrk="1" latinLnBrk="0" hangingPunct="1">
        <a:spcBef>
          <a:spcPct val="0"/>
        </a:spcBef>
        <a:buNone/>
        <a:defRPr sz="3600" b="1" kern="1200" baseline="0">
          <a:solidFill>
            <a:srgbClr val="FF0000"/>
          </a:solidFill>
          <a:latin typeface="Arial" pitchFamily="34" charset="0"/>
          <a:ea typeface="+mj-ea"/>
          <a:cs typeface="+mj-cs"/>
        </a:defRPr>
      </a:lvl1pPr>
    </p:titleStyle>
    <p:body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853" rtl="0" eaLnBrk="1" latinLnBrk="0" hangingPunct="1">
        <a:defRPr sz="1800" kern="1200">
          <a:solidFill>
            <a:schemeClr val="tx1"/>
          </a:solidFill>
          <a:latin typeface="+mn-lt"/>
          <a:ea typeface="+mn-ea"/>
          <a:cs typeface="+mn-cs"/>
        </a:defRPr>
      </a:lvl1pPr>
      <a:lvl2pPr marL="456419" algn="l" defTabSz="912853" rtl="0" eaLnBrk="1" latinLnBrk="0" hangingPunct="1">
        <a:defRPr sz="1800" kern="1200">
          <a:solidFill>
            <a:schemeClr val="tx1"/>
          </a:solidFill>
          <a:latin typeface="+mn-lt"/>
          <a:ea typeface="+mn-ea"/>
          <a:cs typeface="+mn-cs"/>
        </a:defRPr>
      </a:lvl2pPr>
      <a:lvl3pPr marL="912853" algn="l" defTabSz="912853" rtl="0" eaLnBrk="1" latinLnBrk="0" hangingPunct="1">
        <a:defRPr sz="1800" kern="1200">
          <a:solidFill>
            <a:schemeClr val="tx1"/>
          </a:solidFill>
          <a:latin typeface="+mn-lt"/>
          <a:ea typeface="+mn-ea"/>
          <a:cs typeface="+mn-cs"/>
        </a:defRPr>
      </a:lvl3pPr>
      <a:lvl4pPr marL="1369290" algn="l" defTabSz="912853" rtl="0" eaLnBrk="1" latinLnBrk="0" hangingPunct="1">
        <a:defRPr sz="1800" kern="1200">
          <a:solidFill>
            <a:schemeClr val="tx1"/>
          </a:solidFill>
          <a:latin typeface="+mn-lt"/>
          <a:ea typeface="+mn-ea"/>
          <a:cs typeface="+mn-cs"/>
        </a:defRPr>
      </a:lvl4pPr>
      <a:lvl5pPr marL="1825716" algn="l" defTabSz="912853" rtl="0" eaLnBrk="1" latinLnBrk="0" hangingPunct="1">
        <a:defRPr sz="1800" kern="1200">
          <a:solidFill>
            <a:schemeClr val="tx1"/>
          </a:solidFill>
          <a:latin typeface="+mn-lt"/>
          <a:ea typeface="+mn-ea"/>
          <a:cs typeface="+mn-cs"/>
        </a:defRPr>
      </a:lvl5pPr>
      <a:lvl6pPr marL="2282139" algn="l" defTabSz="912853" rtl="0" eaLnBrk="1" latinLnBrk="0" hangingPunct="1">
        <a:defRPr sz="1800" kern="1200">
          <a:solidFill>
            <a:schemeClr val="tx1"/>
          </a:solidFill>
          <a:latin typeface="+mn-lt"/>
          <a:ea typeface="+mn-ea"/>
          <a:cs typeface="+mn-cs"/>
        </a:defRPr>
      </a:lvl6pPr>
      <a:lvl7pPr marL="2738575" algn="l" defTabSz="912853" rtl="0" eaLnBrk="1" latinLnBrk="0" hangingPunct="1">
        <a:defRPr sz="1800" kern="1200">
          <a:solidFill>
            <a:schemeClr val="tx1"/>
          </a:solidFill>
          <a:latin typeface="+mn-lt"/>
          <a:ea typeface="+mn-ea"/>
          <a:cs typeface="+mn-cs"/>
        </a:defRPr>
      </a:lvl7pPr>
      <a:lvl8pPr marL="3195000" algn="l" defTabSz="912853" rtl="0" eaLnBrk="1" latinLnBrk="0" hangingPunct="1">
        <a:defRPr sz="1800" kern="1200">
          <a:solidFill>
            <a:schemeClr val="tx1"/>
          </a:solidFill>
          <a:latin typeface="+mn-lt"/>
          <a:ea typeface="+mn-ea"/>
          <a:cs typeface="+mn-cs"/>
        </a:defRPr>
      </a:lvl8pPr>
      <a:lvl9pPr marL="3651429" algn="l" defTabSz="91285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283" tIns="45642" rIns="91283" bIns="45642"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35"/>
            <a:ext cx="8229600" cy="4525963"/>
          </a:xfrm>
          <a:prstGeom prst="rect">
            <a:avLst/>
          </a:prstGeom>
        </p:spPr>
        <p:txBody>
          <a:bodyPr vert="horz" lIns="91283" tIns="45642" rIns="91283" bIns="45642"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409"/>
            <a:ext cx="2133600" cy="365125"/>
          </a:xfrm>
          <a:prstGeom prst="rect">
            <a:avLst/>
          </a:prstGeom>
        </p:spPr>
        <p:txBody>
          <a:bodyPr vert="horz" lIns="91283" tIns="45642" rIns="91283" bIns="45642" rtlCol="0" anchor="ctr"/>
          <a:lstStyle>
            <a:lvl1pPr algn="l">
              <a:defRPr sz="1600">
                <a:solidFill>
                  <a:srgbClr val="800000"/>
                </a:solidFill>
                <a:latin typeface="Tahoma"/>
                <a:cs typeface="Tahoma"/>
              </a:defRPr>
            </a:lvl1pPr>
          </a:lstStyle>
          <a:p>
            <a:r>
              <a:rPr lang="en-US" smtClean="0"/>
              <a:t>Nov,2 2017</a:t>
            </a:r>
            <a:endParaRPr lang="en-US" dirty="0"/>
          </a:p>
        </p:txBody>
      </p:sp>
      <p:sp>
        <p:nvSpPr>
          <p:cNvPr id="5" name="Footer Placeholder 4"/>
          <p:cNvSpPr>
            <a:spLocks noGrp="1"/>
          </p:cNvSpPr>
          <p:nvPr>
            <p:ph type="ftr" sz="quarter" idx="3"/>
          </p:nvPr>
        </p:nvSpPr>
        <p:spPr>
          <a:xfrm>
            <a:off x="3124201" y="6356409"/>
            <a:ext cx="2895600" cy="365125"/>
          </a:xfrm>
          <a:prstGeom prst="rect">
            <a:avLst/>
          </a:prstGeom>
        </p:spPr>
        <p:txBody>
          <a:bodyPr vert="horz" lIns="91283" tIns="45642" rIns="91283" bIns="45642" rtlCol="0" anchor="ctr"/>
          <a:lstStyle>
            <a:lvl1pPr algn="ctr">
              <a:defRPr sz="1600">
                <a:solidFill>
                  <a:srgbClr val="800000"/>
                </a:solidFill>
                <a:latin typeface="Tahoma"/>
                <a:cs typeface="Tahoma"/>
              </a:defRPr>
            </a:lvl1pPr>
          </a:lstStyle>
          <a:p>
            <a:r>
              <a:rPr lang="en-US" smtClean="0"/>
              <a:t>A.Kiselev</a:t>
            </a:r>
            <a:endParaRPr lang="en-US" dirty="0"/>
          </a:p>
        </p:txBody>
      </p:sp>
      <p:sp>
        <p:nvSpPr>
          <p:cNvPr id="6" name="Slide Number Placeholder 5"/>
          <p:cNvSpPr>
            <a:spLocks noGrp="1"/>
          </p:cNvSpPr>
          <p:nvPr>
            <p:ph type="sldNum" sz="quarter" idx="4"/>
          </p:nvPr>
        </p:nvSpPr>
        <p:spPr>
          <a:xfrm>
            <a:off x="6553200" y="6356409"/>
            <a:ext cx="2133600" cy="365125"/>
          </a:xfrm>
          <a:prstGeom prst="rect">
            <a:avLst/>
          </a:prstGeom>
        </p:spPr>
        <p:txBody>
          <a:bodyPr vert="horz" lIns="91283" tIns="45642" rIns="91283" bIns="45642" rtlCol="0" anchor="ctr"/>
          <a:lstStyle>
            <a:lvl1pPr algn="r">
              <a:defRPr sz="1600">
                <a:solidFill>
                  <a:srgbClr val="1F497D"/>
                </a:solidFill>
              </a:defRPr>
            </a:lvl1pPr>
          </a:lstStyle>
          <a:p>
            <a:r>
              <a:rPr lang="en-US" dirty="0" smtClean="0">
                <a:latin typeface="Arial"/>
              </a:rPr>
              <a:t>@</a:t>
            </a:r>
            <a:endParaRPr lang="en-US" dirty="0">
              <a:latin typeface="Arial"/>
            </a:endParaRPr>
          </a:p>
        </p:txBody>
      </p:sp>
    </p:spTree>
    <p:extLst>
      <p:ext uri="{BB962C8B-B14F-4D97-AF65-F5344CB8AC3E}">
        <p14:creationId xmlns:p14="http://schemas.microsoft.com/office/powerpoint/2010/main" val="159232842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Lst>
  <p:timing>
    <p:tnLst>
      <p:par>
        <p:cTn xmlns:p14="http://schemas.microsoft.com/office/powerpoint/2010/main" id="1" dur="indefinite" restart="never" nodeType="tmRoot"/>
      </p:par>
    </p:tnLst>
  </p:timing>
  <p:hf hdr="0" ftr="0"/>
  <p:txStyles>
    <p:titleStyle>
      <a:lvl1pPr algn="ctr" defTabSz="912853" rtl="0" eaLnBrk="1" latinLnBrk="0" hangingPunct="1">
        <a:spcBef>
          <a:spcPct val="0"/>
        </a:spcBef>
        <a:buNone/>
        <a:defRPr sz="3600" b="1" kern="1200" baseline="0">
          <a:solidFill>
            <a:srgbClr val="FF0000"/>
          </a:solidFill>
          <a:latin typeface="Arial" pitchFamily="34" charset="0"/>
          <a:ea typeface="+mj-ea"/>
          <a:cs typeface="+mj-cs"/>
        </a:defRPr>
      </a:lvl1pPr>
    </p:titleStyle>
    <p:body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853" rtl="0" eaLnBrk="1" latinLnBrk="0" hangingPunct="1">
        <a:defRPr sz="1800" kern="1200">
          <a:solidFill>
            <a:schemeClr val="tx1"/>
          </a:solidFill>
          <a:latin typeface="+mn-lt"/>
          <a:ea typeface="+mn-ea"/>
          <a:cs typeface="+mn-cs"/>
        </a:defRPr>
      </a:lvl1pPr>
      <a:lvl2pPr marL="456419" algn="l" defTabSz="912853" rtl="0" eaLnBrk="1" latinLnBrk="0" hangingPunct="1">
        <a:defRPr sz="1800" kern="1200">
          <a:solidFill>
            <a:schemeClr val="tx1"/>
          </a:solidFill>
          <a:latin typeface="+mn-lt"/>
          <a:ea typeface="+mn-ea"/>
          <a:cs typeface="+mn-cs"/>
        </a:defRPr>
      </a:lvl2pPr>
      <a:lvl3pPr marL="912853" algn="l" defTabSz="912853" rtl="0" eaLnBrk="1" latinLnBrk="0" hangingPunct="1">
        <a:defRPr sz="1800" kern="1200">
          <a:solidFill>
            <a:schemeClr val="tx1"/>
          </a:solidFill>
          <a:latin typeface="+mn-lt"/>
          <a:ea typeface="+mn-ea"/>
          <a:cs typeface="+mn-cs"/>
        </a:defRPr>
      </a:lvl3pPr>
      <a:lvl4pPr marL="1369290" algn="l" defTabSz="912853" rtl="0" eaLnBrk="1" latinLnBrk="0" hangingPunct="1">
        <a:defRPr sz="1800" kern="1200">
          <a:solidFill>
            <a:schemeClr val="tx1"/>
          </a:solidFill>
          <a:latin typeface="+mn-lt"/>
          <a:ea typeface="+mn-ea"/>
          <a:cs typeface="+mn-cs"/>
        </a:defRPr>
      </a:lvl4pPr>
      <a:lvl5pPr marL="1825716" algn="l" defTabSz="912853" rtl="0" eaLnBrk="1" latinLnBrk="0" hangingPunct="1">
        <a:defRPr sz="1800" kern="1200">
          <a:solidFill>
            <a:schemeClr val="tx1"/>
          </a:solidFill>
          <a:latin typeface="+mn-lt"/>
          <a:ea typeface="+mn-ea"/>
          <a:cs typeface="+mn-cs"/>
        </a:defRPr>
      </a:lvl5pPr>
      <a:lvl6pPr marL="2282139" algn="l" defTabSz="912853" rtl="0" eaLnBrk="1" latinLnBrk="0" hangingPunct="1">
        <a:defRPr sz="1800" kern="1200">
          <a:solidFill>
            <a:schemeClr val="tx1"/>
          </a:solidFill>
          <a:latin typeface="+mn-lt"/>
          <a:ea typeface="+mn-ea"/>
          <a:cs typeface="+mn-cs"/>
        </a:defRPr>
      </a:lvl6pPr>
      <a:lvl7pPr marL="2738575" algn="l" defTabSz="912853" rtl="0" eaLnBrk="1" latinLnBrk="0" hangingPunct="1">
        <a:defRPr sz="1800" kern="1200">
          <a:solidFill>
            <a:schemeClr val="tx1"/>
          </a:solidFill>
          <a:latin typeface="+mn-lt"/>
          <a:ea typeface="+mn-ea"/>
          <a:cs typeface="+mn-cs"/>
        </a:defRPr>
      </a:lvl7pPr>
      <a:lvl8pPr marL="3195000" algn="l" defTabSz="912853" rtl="0" eaLnBrk="1" latinLnBrk="0" hangingPunct="1">
        <a:defRPr sz="1800" kern="1200">
          <a:solidFill>
            <a:schemeClr val="tx1"/>
          </a:solidFill>
          <a:latin typeface="+mn-lt"/>
          <a:ea typeface="+mn-ea"/>
          <a:cs typeface="+mn-cs"/>
        </a:defRPr>
      </a:lvl8pPr>
      <a:lvl9pPr marL="3651429" algn="l" defTabSz="91285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283" tIns="45642" rIns="91283" bIns="45642"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35"/>
            <a:ext cx="8229600" cy="4525963"/>
          </a:xfrm>
          <a:prstGeom prst="rect">
            <a:avLst/>
          </a:prstGeom>
        </p:spPr>
        <p:txBody>
          <a:bodyPr vert="horz" lIns="91283" tIns="45642" rIns="91283" bIns="45642"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409"/>
            <a:ext cx="2133600" cy="365125"/>
          </a:xfrm>
          <a:prstGeom prst="rect">
            <a:avLst/>
          </a:prstGeom>
        </p:spPr>
        <p:txBody>
          <a:bodyPr vert="horz" lIns="91283" tIns="45642" rIns="91283" bIns="45642" rtlCol="0" anchor="ctr"/>
          <a:lstStyle>
            <a:lvl1pPr algn="l">
              <a:defRPr sz="1600">
                <a:solidFill>
                  <a:srgbClr val="800000"/>
                </a:solidFill>
                <a:latin typeface="Tahoma"/>
                <a:cs typeface="Tahoma"/>
              </a:defRPr>
            </a:lvl1pPr>
          </a:lstStyle>
          <a:p>
            <a:r>
              <a:rPr lang="en-US" smtClean="0"/>
              <a:t>Jul,8 2016</a:t>
            </a:r>
            <a:endParaRPr lang="en-US" dirty="0"/>
          </a:p>
        </p:txBody>
      </p:sp>
      <p:sp>
        <p:nvSpPr>
          <p:cNvPr id="5" name="Footer Placeholder 4"/>
          <p:cNvSpPr>
            <a:spLocks noGrp="1"/>
          </p:cNvSpPr>
          <p:nvPr>
            <p:ph type="ftr" sz="quarter" idx="3"/>
          </p:nvPr>
        </p:nvSpPr>
        <p:spPr>
          <a:xfrm>
            <a:off x="3124201" y="6356409"/>
            <a:ext cx="2895600" cy="365125"/>
          </a:xfrm>
          <a:prstGeom prst="rect">
            <a:avLst/>
          </a:prstGeom>
        </p:spPr>
        <p:txBody>
          <a:bodyPr vert="horz" lIns="91283" tIns="45642" rIns="91283" bIns="45642" rtlCol="0" anchor="ctr"/>
          <a:lstStyle>
            <a:lvl1pPr algn="ctr">
              <a:defRPr sz="1600">
                <a:solidFill>
                  <a:srgbClr val="800000"/>
                </a:solidFill>
                <a:latin typeface="Tahoma"/>
                <a:cs typeface="Tahoma"/>
              </a:defRPr>
            </a:lvl1pPr>
          </a:lstStyle>
          <a:p>
            <a:r>
              <a:rPr lang="en-US" smtClean="0"/>
              <a:t>A.Kiselev</a:t>
            </a:r>
            <a:endParaRPr lang="en-US" dirty="0"/>
          </a:p>
        </p:txBody>
      </p:sp>
      <p:sp>
        <p:nvSpPr>
          <p:cNvPr id="6" name="Slide Number Placeholder 5"/>
          <p:cNvSpPr>
            <a:spLocks noGrp="1"/>
          </p:cNvSpPr>
          <p:nvPr>
            <p:ph type="sldNum" sz="quarter" idx="4"/>
          </p:nvPr>
        </p:nvSpPr>
        <p:spPr>
          <a:xfrm>
            <a:off x="6553200" y="6356409"/>
            <a:ext cx="2133600" cy="365125"/>
          </a:xfrm>
          <a:prstGeom prst="rect">
            <a:avLst/>
          </a:prstGeom>
        </p:spPr>
        <p:txBody>
          <a:bodyPr vert="horz" lIns="91283" tIns="45642" rIns="91283" bIns="45642" rtlCol="0" anchor="ctr"/>
          <a:lstStyle>
            <a:lvl1pPr algn="r">
              <a:defRPr sz="1600">
                <a:solidFill>
                  <a:srgbClr val="1F497D"/>
                </a:solidFill>
              </a:defRPr>
            </a:lvl1pPr>
          </a:lstStyle>
          <a:p>
            <a:r>
              <a:rPr lang="en-US" dirty="0" smtClean="0">
                <a:latin typeface="Arial"/>
              </a:rPr>
              <a:t>@</a:t>
            </a:r>
            <a:endParaRPr lang="en-US" dirty="0">
              <a:latin typeface="Arial"/>
            </a:endParaRPr>
          </a:p>
        </p:txBody>
      </p:sp>
    </p:spTree>
    <p:extLst>
      <p:ext uri="{BB962C8B-B14F-4D97-AF65-F5344CB8AC3E}">
        <p14:creationId xmlns:p14="http://schemas.microsoft.com/office/powerpoint/2010/main" val="3910305240"/>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 id="2147483961" r:id="rId12"/>
    <p:sldLayoutId id="2147483962" r:id="rId13"/>
    <p:sldLayoutId id="2147483963" r:id="rId14"/>
    <p:sldLayoutId id="2147483964" r:id="rId15"/>
    <p:sldLayoutId id="2147483965" r:id="rId16"/>
  </p:sldLayoutIdLst>
  <p:timing>
    <p:tnLst>
      <p:par>
        <p:cTn xmlns:p14="http://schemas.microsoft.com/office/powerpoint/2010/main" id="1" dur="indefinite" restart="never" nodeType="tmRoot"/>
      </p:par>
    </p:tnLst>
  </p:timing>
  <p:hf sldNum="0" hdr="0" ftr="0" dt="0"/>
  <p:txStyles>
    <p:titleStyle>
      <a:lvl1pPr algn="ctr" defTabSz="912853" rtl="0" eaLnBrk="1" latinLnBrk="0" hangingPunct="1">
        <a:spcBef>
          <a:spcPct val="0"/>
        </a:spcBef>
        <a:buNone/>
        <a:defRPr sz="3600" b="1" kern="1200" baseline="0">
          <a:solidFill>
            <a:srgbClr val="FF0000"/>
          </a:solidFill>
          <a:latin typeface="Arial" pitchFamily="34" charset="0"/>
          <a:ea typeface="+mj-ea"/>
          <a:cs typeface="+mj-cs"/>
        </a:defRPr>
      </a:lvl1pPr>
    </p:titleStyle>
    <p:body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853" rtl="0" eaLnBrk="1" latinLnBrk="0" hangingPunct="1">
        <a:defRPr sz="1800" kern="1200">
          <a:solidFill>
            <a:schemeClr val="tx1"/>
          </a:solidFill>
          <a:latin typeface="+mn-lt"/>
          <a:ea typeface="+mn-ea"/>
          <a:cs typeface="+mn-cs"/>
        </a:defRPr>
      </a:lvl1pPr>
      <a:lvl2pPr marL="456419" algn="l" defTabSz="912853" rtl="0" eaLnBrk="1" latinLnBrk="0" hangingPunct="1">
        <a:defRPr sz="1800" kern="1200">
          <a:solidFill>
            <a:schemeClr val="tx1"/>
          </a:solidFill>
          <a:latin typeface="+mn-lt"/>
          <a:ea typeface="+mn-ea"/>
          <a:cs typeface="+mn-cs"/>
        </a:defRPr>
      </a:lvl2pPr>
      <a:lvl3pPr marL="912853" algn="l" defTabSz="912853" rtl="0" eaLnBrk="1" latinLnBrk="0" hangingPunct="1">
        <a:defRPr sz="1800" kern="1200">
          <a:solidFill>
            <a:schemeClr val="tx1"/>
          </a:solidFill>
          <a:latin typeface="+mn-lt"/>
          <a:ea typeface="+mn-ea"/>
          <a:cs typeface="+mn-cs"/>
        </a:defRPr>
      </a:lvl3pPr>
      <a:lvl4pPr marL="1369290" algn="l" defTabSz="912853" rtl="0" eaLnBrk="1" latinLnBrk="0" hangingPunct="1">
        <a:defRPr sz="1800" kern="1200">
          <a:solidFill>
            <a:schemeClr val="tx1"/>
          </a:solidFill>
          <a:latin typeface="+mn-lt"/>
          <a:ea typeface="+mn-ea"/>
          <a:cs typeface="+mn-cs"/>
        </a:defRPr>
      </a:lvl4pPr>
      <a:lvl5pPr marL="1825716" algn="l" defTabSz="912853" rtl="0" eaLnBrk="1" latinLnBrk="0" hangingPunct="1">
        <a:defRPr sz="1800" kern="1200">
          <a:solidFill>
            <a:schemeClr val="tx1"/>
          </a:solidFill>
          <a:latin typeface="+mn-lt"/>
          <a:ea typeface="+mn-ea"/>
          <a:cs typeface="+mn-cs"/>
        </a:defRPr>
      </a:lvl5pPr>
      <a:lvl6pPr marL="2282139" algn="l" defTabSz="912853" rtl="0" eaLnBrk="1" latinLnBrk="0" hangingPunct="1">
        <a:defRPr sz="1800" kern="1200">
          <a:solidFill>
            <a:schemeClr val="tx1"/>
          </a:solidFill>
          <a:latin typeface="+mn-lt"/>
          <a:ea typeface="+mn-ea"/>
          <a:cs typeface="+mn-cs"/>
        </a:defRPr>
      </a:lvl6pPr>
      <a:lvl7pPr marL="2738575" algn="l" defTabSz="912853" rtl="0" eaLnBrk="1" latinLnBrk="0" hangingPunct="1">
        <a:defRPr sz="1800" kern="1200">
          <a:solidFill>
            <a:schemeClr val="tx1"/>
          </a:solidFill>
          <a:latin typeface="+mn-lt"/>
          <a:ea typeface="+mn-ea"/>
          <a:cs typeface="+mn-cs"/>
        </a:defRPr>
      </a:lvl7pPr>
      <a:lvl8pPr marL="3195000" algn="l" defTabSz="912853" rtl="0" eaLnBrk="1" latinLnBrk="0" hangingPunct="1">
        <a:defRPr sz="1800" kern="1200">
          <a:solidFill>
            <a:schemeClr val="tx1"/>
          </a:solidFill>
          <a:latin typeface="+mn-lt"/>
          <a:ea typeface="+mn-ea"/>
          <a:cs typeface="+mn-cs"/>
        </a:defRPr>
      </a:lvl8pPr>
      <a:lvl9pPr marL="3651429" algn="l" defTabSz="91285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8.png"/><Relationship Id="rId3"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3.emf"/><Relationship Id="rId5" Type="http://schemas.openxmlformats.org/officeDocument/2006/relationships/oleObject" Target="../embeddings/oleObject1.bin"/><Relationship Id="rId6" Type="http://schemas.openxmlformats.org/officeDocument/2006/relationships/image" Target="../media/image21.emf"/><Relationship Id="rId1" Type="http://schemas.openxmlformats.org/officeDocument/2006/relationships/vmlDrawing" Target="../drawings/vmlDrawing1.vml"/><Relationship Id="rId2"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image" Target="../media/image40.png"/><Relationship Id="rId1" Type="http://schemas.openxmlformats.org/officeDocument/2006/relationships/slideLayout" Target="../slideLayouts/slideLayout15.xml"/><Relationship Id="rId2"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1.png"/><Relationship Id="rId3" Type="http://schemas.openxmlformats.org/officeDocument/2006/relationships/image" Target="../media/image4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43.gif"/><Relationship Id="rId4" Type="http://schemas.openxmlformats.org/officeDocument/2006/relationships/image" Target="../media/image44.png"/><Relationship Id="rId5" Type="http://schemas.openxmlformats.org/officeDocument/2006/relationships/image" Target="../media/image45.emf"/><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6.png"/><Relationship Id="rId3"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15.xml"/><Relationship Id="rId2"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1.png"/><Relationship Id="rId3" Type="http://schemas.openxmlformats.org/officeDocument/2006/relationships/image" Target="../media/image5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3.png"/><Relationship Id="rId3" Type="http://schemas.openxmlformats.org/officeDocument/2006/relationships/image" Target="../media/image5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5.png"/><Relationship Id="rId3" Type="http://schemas.openxmlformats.org/officeDocument/2006/relationships/image" Target="../media/image5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7.png"/><Relationship Id="rId3"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1" Type="http://schemas.openxmlformats.org/officeDocument/2006/relationships/slideLayout" Target="../slideLayouts/slideLayout15.xml"/><Relationship Id="rId2"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1" Type="http://schemas.openxmlformats.org/officeDocument/2006/relationships/slideLayout" Target="../slideLayouts/slideLayout15.xml"/><Relationship Id="rId2" Type="http://schemas.openxmlformats.org/officeDocument/2006/relationships/image" Target="../media/image6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9.jpeg"/><Relationship Id="rId3" Type="http://schemas.openxmlformats.org/officeDocument/2006/relationships/image" Target="../media/image70.png"/></Relationships>
</file>

<file path=ppt/slides/_rels/slide38.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73.png"/><Relationship Id="rId1" Type="http://schemas.openxmlformats.org/officeDocument/2006/relationships/slideLayout" Target="../slideLayouts/slideLayout15.xml"/><Relationship Id="rId2" Type="http://schemas.openxmlformats.org/officeDocument/2006/relationships/image" Target="../media/image7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4.png"/><Relationship Id="rId3" Type="http://schemas.openxmlformats.org/officeDocument/2006/relationships/image" Target="../media/image7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6" Type="http://schemas.openxmlformats.org/officeDocument/2006/relationships/image" Target="../media/image80.png"/><Relationship Id="rId1" Type="http://schemas.openxmlformats.org/officeDocument/2006/relationships/slideLayout" Target="../slideLayouts/slideLayout15.xml"/><Relationship Id="rId2" Type="http://schemas.openxmlformats.org/officeDocument/2006/relationships/image" Target="../media/image76.png"/></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84.png"/><Relationship Id="rId6" Type="http://schemas.openxmlformats.org/officeDocument/2006/relationships/image" Target="../media/image85.png"/><Relationship Id="rId1" Type="http://schemas.openxmlformats.org/officeDocument/2006/relationships/slideLayout" Target="../slideLayouts/slideLayout15.xml"/><Relationship Id="rId2" Type="http://schemas.openxmlformats.org/officeDocument/2006/relationships/image" Target="../media/image81.png"/></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png"/><Relationship Id="rId6" Type="http://schemas.openxmlformats.org/officeDocument/2006/relationships/image" Target="../media/image90.png"/><Relationship Id="rId1" Type="http://schemas.openxmlformats.org/officeDocument/2006/relationships/slideLayout" Target="../slideLayouts/slideLayout15.xml"/><Relationship Id="rId2" Type="http://schemas.openxmlformats.org/officeDocument/2006/relationships/image" Target="../media/image86.jpeg"/></Relationships>
</file>

<file path=ppt/slides/_rels/slide43.xml.rels><?xml version="1.0" encoding="UTF-8" standalone="yes"?>
<Relationships xmlns="http://schemas.openxmlformats.org/package/2006/relationships"><Relationship Id="rId3" Type="http://schemas.openxmlformats.org/officeDocument/2006/relationships/image" Target="../media/image92.png"/><Relationship Id="rId4" Type="http://schemas.microsoft.com/office/2007/relationships/hdphoto" Target="../media/hdphoto1.wdp"/><Relationship Id="rId5" Type="http://schemas.openxmlformats.org/officeDocument/2006/relationships/image" Target="../media/image93.jpeg"/><Relationship Id="rId6" Type="http://schemas.openxmlformats.org/officeDocument/2006/relationships/image" Target="../media/image94.PNG"/><Relationship Id="rId1" Type="http://schemas.openxmlformats.org/officeDocument/2006/relationships/slideLayout" Target="../slideLayouts/slideLayout14.xml"/><Relationship Id="rId2" Type="http://schemas.openxmlformats.org/officeDocument/2006/relationships/image" Target="../media/image91.png"/></Relationships>
</file>

<file path=ppt/slides/_rels/slide44.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1" Type="http://schemas.openxmlformats.org/officeDocument/2006/relationships/slideLayout" Target="../slideLayouts/slideLayout15.xml"/><Relationship Id="rId2" Type="http://schemas.openxmlformats.org/officeDocument/2006/relationships/image" Target="../media/image95.JPG"/></Relationships>
</file>

<file path=ppt/slides/_rels/slide45.xml.rels><?xml version="1.0" encoding="UTF-8" standalone="yes"?>
<Relationships xmlns="http://schemas.openxmlformats.org/package/2006/relationships"><Relationship Id="rId3" Type="http://schemas.openxmlformats.org/officeDocument/2006/relationships/image" Target="../media/image99.png"/><Relationship Id="rId4" Type="http://schemas.microsoft.com/office/2007/relationships/hdphoto" Target="../media/hdphoto2.wdp"/><Relationship Id="rId5" Type="http://schemas.openxmlformats.org/officeDocument/2006/relationships/image" Target="../media/image100.png"/><Relationship Id="rId6" Type="http://schemas.microsoft.com/office/2007/relationships/hdphoto" Target="../media/hdphoto3.wdp"/><Relationship Id="rId7" Type="http://schemas.openxmlformats.org/officeDocument/2006/relationships/image" Target="../media/image101.JPG"/><Relationship Id="rId8" Type="http://schemas.openxmlformats.org/officeDocument/2006/relationships/image" Target="../media/image102.png"/><Relationship Id="rId1" Type="http://schemas.openxmlformats.org/officeDocument/2006/relationships/slideLayout" Target="../slideLayouts/slideLayout15.xml"/><Relationship Id="rId2" Type="http://schemas.openxmlformats.org/officeDocument/2006/relationships/image" Target="../media/image98.png"/></Relationships>
</file>

<file path=ppt/slides/_rels/slide46.xml.rels><?xml version="1.0" encoding="UTF-8" standalone="yes"?>
<Relationships xmlns="http://schemas.openxmlformats.org/package/2006/relationships"><Relationship Id="rId3" Type="http://schemas.openxmlformats.org/officeDocument/2006/relationships/image" Target="../media/image104.jpeg"/><Relationship Id="rId4" Type="http://schemas.openxmlformats.org/officeDocument/2006/relationships/image" Target="../media/image105.jpeg"/><Relationship Id="rId5" Type="http://schemas.openxmlformats.org/officeDocument/2006/relationships/image" Target="../media/image106.emf"/><Relationship Id="rId1" Type="http://schemas.openxmlformats.org/officeDocument/2006/relationships/slideLayout" Target="../slideLayouts/slideLayout14.xml"/><Relationship Id="rId2" Type="http://schemas.openxmlformats.org/officeDocument/2006/relationships/image" Target="../media/image10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emf"/><Relationship Id="rId5" Type="http://schemas.openxmlformats.org/officeDocument/2006/relationships/image" Target="../media/image6.png"/><Relationship Id="rId6" Type="http://schemas.openxmlformats.org/officeDocument/2006/relationships/image" Target="../media/image11.jpeg"/><Relationship Id="rId1" Type="http://schemas.openxmlformats.org/officeDocument/2006/relationships/slideLayout" Target="../slideLayouts/slideLayout15.xml"/><Relationship Id="rId2"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2.emf"/><Relationship Id="rId3" Type="http://schemas.openxmlformats.org/officeDocument/2006/relationships/image" Target="../media/image13.emf"/></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emf"/><Relationship Id="rId5" Type="http://schemas.openxmlformats.org/officeDocument/2006/relationships/image" Target="../media/image17.emf"/><Relationship Id="rId1" Type="http://schemas.openxmlformats.org/officeDocument/2006/relationships/slideLayout" Target="../slideLayouts/slideLayout15.xml"/><Relationship Id="rId2" Type="http://schemas.openxmlformats.org/officeDocument/2006/relationships/image" Target="../media/image14.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8.png"/><Relationship Id="rId3"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0" y="2057400"/>
            <a:ext cx="9144000" cy="830839"/>
          </a:xfrm>
          <a:prstGeom prst="rect">
            <a:avLst/>
          </a:prstGeom>
          <a:noFill/>
          <a:ln>
            <a:noFill/>
          </a:ln>
          <a:effectLst/>
          <a:extLst>
            <a:ext uri="{909E8E84-426E-40dd-AFC4-6F175D3DCCD1}">
              <a14:hiddenFill xmlns:a14="http://schemas.microsoft.com/office/drawing/2010/main">
                <a:gradFill rotWithShape="0">
                  <a:gsLst>
                    <a:gs pos="0">
                      <a:srgbClr val="DAAEAE"/>
                    </a:gs>
                    <a:gs pos="50000">
                      <a:srgbClr val="FFCCCC"/>
                    </a:gs>
                    <a:gs pos="100000">
                      <a:srgbClr val="DAAEAE"/>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283" tIns="45642" rIns="91283" bIns="45642">
            <a:spAutoFit/>
          </a:bodyPr>
          <a:lstStyle>
            <a:lvl1pPr>
              <a:defRPr sz="1400">
                <a:solidFill>
                  <a:schemeClr val="tx1"/>
                </a:solidFill>
                <a:latin typeface="Arial Narrow" pitchFamily="34" charset="0"/>
              </a:defRPr>
            </a:lvl1pPr>
            <a:lvl2pPr marL="742950" indent="-285750">
              <a:defRPr sz="1400">
                <a:solidFill>
                  <a:schemeClr val="tx1"/>
                </a:solidFill>
                <a:latin typeface="Arial Narrow" pitchFamily="34" charset="0"/>
              </a:defRPr>
            </a:lvl2pPr>
            <a:lvl3pPr marL="1143000" indent="-228600">
              <a:defRPr sz="1400">
                <a:solidFill>
                  <a:schemeClr val="tx1"/>
                </a:solidFill>
                <a:latin typeface="Arial Narrow" pitchFamily="34" charset="0"/>
              </a:defRPr>
            </a:lvl3pPr>
            <a:lvl4pPr marL="1600200" indent="-228600">
              <a:defRPr sz="1400">
                <a:solidFill>
                  <a:schemeClr val="tx1"/>
                </a:solidFill>
                <a:latin typeface="Arial Narrow" pitchFamily="34" charset="0"/>
              </a:defRPr>
            </a:lvl4pPr>
            <a:lvl5pPr marL="2057400" indent="-228600">
              <a:defRPr sz="1400">
                <a:solidFill>
                  <a:schemeClr val="tx1"/>
                </a:solidFill>
                <a:latin typeface="Arial Narrow" pitchFamily="34" charset="0"/>
              </a:defRPr>
            </a:lvl5pPr>
            <a:lvl6pPr marL="2514600" indent="-228600" algn="ctr" eaLnBrk="0" fontAlgn="base" hangingPunct="0">
              <a:spcBef>
                <a:spcPct val="0"/>
              </a:spcBef>
              <a:spcAft>
                <a:spcPct val="0"/>
              </a:spcAft>
              <a:defRPr sz="1400">
                <a:solidFill>
                  <a:schemeClr val="tx1"/>
                </a:solidFill>
                <a:latin typeface="Arial Narrow" pitchFamily="34" charset="0"/>
              </a:defRPr>
            </a:lvl6pPr>
            <a:lvl7pPr marL="2971800" indent="-228600" algn="ctr" eaLnBrk="0" fontAlgn="base" hangingPunct="0">
              <a:spcBef>
                <a:spcPct val="0"/>
              </a:spcBef>
              <a:spcAft>
                <a:spcPct val="0"/>
              </a:spcAft>
              <a:defRPr sz="1400">
                <a:solidFill>
                  <a:schemeClr val="tx1"/>
                </a:solidFill>
                <a:latin typeface="Arial Narrow" pitchFamily="34" charset="0"/>
              </a:defRPr>
            </a:lvl7pPr>
            <a:lvl8pPr marL="3429000" indent="-228600" algn="ctr" eaLnBrk="0" fontAlgn="base" hangingPunct="0">
              <a:spcBef>
                <a:spcPct val="0"/>
              </a:spcBef>
              <a:spcAft>
                <a:spcPct val="0"/>
              </a:spcAft>
              <a:defRPr sz="1400">
                <a:solidFill>
                  <a:schemeClr val="tx1"/>
                </a:solidFill>
                <a:latin typeface="Arial Narrow" pitchFamily="34" charset="0"/>
              </a:defRPr>
            </a:lvl8pPr>
            <a:lvl9pPr marL="3886200" indent="-228600" algn="ctr" eaLnBrk="0" fontAlgn="base" hangingPunct="0">
              <a:spcBef>
                <a:spcPct val="0"/>
              </a:spcBef>
              <a:spcAft>
                <a:spcPct val="0"/>
              </a:spcAft>
              <a:defRPr sz="1400">
                <a:solidFill>
                  <a:schemeClr val="tx1"/>
                </a:solidFill>
                <a:latin typeface="Arial Narrow" pitchFamily="34" charset="0"/>
              </a:defRPr>
            </a:lvl9pPr>
          </a:lstStyle>
          <a:p>
            <a:pPr algn="ctr"/>
            <a:r>
              <a:rPr lang="en-US" sz="4800" b="1" dirty="0" smtClean="0">
                <a:solidFill>
                  <a:srgbClr val="000090"/>
                </a:solidFill>
                <a:latin typeface="Arial"/>
                <a:cs typeface="Arial"/>
              </a:rPr>
              <a:t>EIC Detector Design</a:t>
            </a:r>
          </a:p>
        </p:txBody>
      </p:sp>
      <p:sp>
        <p:nvSpPr>
          <p:cNvPr id="10" name="Rectangle 16"/>
          <p:cNvSpPr>
            <a:spLocks noChangeArrowheads="1"/>
          </p:cNvSpPr>
          <p:nvPr/>
        </p:nvSpPr>
        <p:spPr bwMode="auto">
          <a:xfrm>
            <a:off x="762000" y="838200"/>
            <a:ext cx="7848600" cy="152400"/>
          </a:xfrm>
          <a:prstGeom prst="rect">
            <a:avLst/>
          </a:prstGeom>
          <a:gradFill rotWithShape="0">
            <a:gsLst>
              <a:gs pos="0">
                <a:srgbClr val="FFF200"/>
              </a:gs>
              <a:gs pos="45000">
                <a:srgbClr val="FF7A00"/>
              </a:gs>
              <a:gs pos="70000">
                <a:srgbClr val="FF0300"/>
              </a:gs>
              <a:gs pos="100000">
                <a:srgbClr val="4D0808"/>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83" tIns="45642" rIns="91283" bIns="45642" anchor="ctr"/>
          <a:lstStyle/>
          <a:p>
            <a:endParaRPr lang="en-US" dirty="0"/>
          </a:p>
        </p:txBody>
      </p:sp>
      <p:pic>
        <p:nvPicPr>
          <p:cNvPr id="12" name="Picture 11" descr="EIClogo.jpg"/>
          <p:cNvPicPr>
            <a:picLocks noChangeAspect="1"/>
          </p:cNvPicPr>
          <p:nvPr/>
        </p:nvPicPr>
        <p:blipFill>
          <a:blip r:embed="rId3"/>
          <a:stretch>
            <a:fillRect/>
          </a:stretch>
        </p:blipFill>
        <p:spPr>
          <a:xfrm>
            <a:off x="0" y="0"/>
            <a:ext cx="741556" cy="685800"/>
          </a:xfrm>
          <a:prstGeom prst="rect">
            <a:avLst/>
          </a:prstGeom>
        </p:spPr>
      </p:pic>
      <p:pic>
        <p:nvPicPr>
          <p:cNvPr id="2" name="Picture 1" descr="bn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8098" y="0"/>
            <a:ext cx="2188968" cy="838200"/>
          </a:xfrm>
          <a:prstGeom prst="rect">
            <a:avLst/>
          </a:prstGeom>
        </p:spPr>
      </p:pic>
      <p:sp>
        <p:nvSpPr>
          <p:cNvPr id="8" name="Rectangle 3"/>
          <p:cNvSpPr txBox="1">
            <a:spLocks noChangeArrowheads="1"/>
          </p:cNvSpPr>
          <p:nvPr/>
        </p:nvSpPr>
        <p:spPr>
          <a:xfrm>
            <a:off x="304800" y="4191000"/>
            <a:ext cx="8610600" cy="2514600"/>
          </a:xfrm>
          <a:prstGeom prst="rect">
            <a:avLst/>
          </a:prstGeom>
        </p:spPr>
        <p:txBody>
          <a:bodyPr vert="horz" lIns="91279" tIns="45640" rIns="91279" bIns="45640" rtlCol="0">
            <a:normAutofit/>
          </a:bodyPr>
          <a:lstStyle/>
          <a:p>
            <a:pPr algn="ctr">
              <a:lnSpc>
                <a:spcPct val="90000"/>
              </a:lnSpc>
              <a:spcBef>
                <a:spcPct val="20000"/>
              </a:spcBef>
              <a:defRPr/>
            </a:pPr>
            <a:r>
              <a:rPr lang="en-US" sz="3500" dirty="0">
                <a:solidFill>
                  <a:schemeClr val="tx2"/>
                </a:solidFill>
                <a:latin typeface="Arial Narrow"/>
                <a:ea typeface="Tahoma (Body)" charset="0"/>
                <a:cs typeface="Arial Narrow"/>
              </a:rPr>
              <a:t>Alexander </a:t>
            </a:r>
            <a:r>
              <a:rPr lang="en-US" sz="3500" dirty="0" smtClean="0">
                <a:solidFill>
                  <a:schemeClr val="tx2"/>
                </a:solidFill>
                <a:latin typeface="Arial Narrow"/>
                <a:ea typeface="Tahoma (Body)" charset="0"/>
                <a:cs typeface="Arial Narrow"/>
              </a:rPr>
              <a:t>Kiselev</a:t>
            </a:r>
          </a:p>
          <a:p>
            <a:pPr algn="ctr">
              <a:lnSpc>
                <a:spcPct val="90000"/>
              </a:lnSpc>
              <a:spcBef>
                <a:spcPct val="20000"/>
              </a:spcBef>
              <a:defRPr/>
            </a:pPr>
            <a:endParaRPr lang="en-US" sz="3500" dirty="0">
              <a:solidFill>
                <a:schemeClr val="tx2"/>
              </a:solidFill>
              <a:latin typeface="Arial Narrow"/>
              <a:ea typeface="Tahoma (Body)" charset="0"/>
              <a:cs typeface="Arial Narrow"/>
            </a:endParaRPr>
          </a:p>
          <a:p>
            <a:pPr algn="ctr">
              <a:lnSpc>
                <a:spcPct val="90000"/>
              </a:lnSpc>
              <a:spcBef>
                <a:spcPct val="20000"/>
              </a:spcBef>
              <a:defRPr/>
            </a:pPr>
            <a:r>
              <a:rPr lang="en-US" sz="3200" dirty="0" smtClean="0">
                <a:solidFill>
                  <a:schemeClr val="tx2"/>
                </a:solidFill>
                <a:latin typeface="Arial Narrow" pitchFamily="34" charset="0"/>
                <a:ea typeface="ＭＳ Ｐゴシック" pitchFamily="-84" charset="-128"/>
                <a:cs typeface="ＭＳ Ｐゴシック" pitchFamily="-84" charset="-128"/>
              </a:rPr>
              <a:t>CFNS Summer School   </a:t>
            </a:r>
          </a:p>
          <a:p>
            <a:pPr algn="ctr">
              <a:lnSpc>
                <a:spcPct val="90000"/>
              </a:lnSpc>
              <a:spcBef>
                <a:spcPct val="20000"/>
              </a:spcBef>
              <a:defRPr/>
            </a:pPr>
            <a:r>
              <a:rPr lang="en-US" sz="3200" dirty="0" smtClean="0">
                <a:solidFill>
                  <a:schemeClr val="tx2"/>
                </a:solidFill>
                <a:latin typeface="Arial Narrow" pitchFamily="34" charset="0"/>
                <a:ea typeface="ＭＳ Ｐゴシック" pitchFamily="-84" charset="-128"/>
                <a:cs typeface="ＭＳ Ｐゴシック" pitchFamily="-84" charset="-128"/>
              </a:rPr>
              <a:t>Stony Brook University  August,1-9 2019   </a:t>
            </a:r>
            <a:endParaRPr lang="en-US" sz="3200" dirty="0">
              <a:solidFill>
                <a:schemeClr val="tx2"/>
              </a:solidFill>
              <a:latin typeface="Arial Narrow" pitchFamily="34" charset="0"/>
              <a:ea typeface="ＭＳ Ｐゴシック" pitchFamily="-84" charset="-128"/>
              <a:cs typeface="ＭＳ Ｐゴシック" pitchFamily="-84" charset="-128"/>
            </a:endParaRPr>
          </a:p>
        </p:txBody>
      </p:sp>
    </p:spTree>
    <p:extLst>
      <p:ext uri="{BB962C8B-B14F-4D97-AF65-F5344CB8AC3E}">
        <p14:creationId xmlns:p14="http://schemas.microsoft.com/office/powerpoint/2010/main" val="34880587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600" y="1066800"/>
            <a:ext cx="4437574" cy="2878237"/>
            <a:chOff x="228600" y="1066800"/>
            <a:chExt cx="4437574" cy="2878237"/>
          </a:xfrm>
        </p:grpSpPr>
        <p:pic>
          <p:nvPicPr>
            <p:cNvPr id="2" name="Picture 1"/>
            <p:cNvPicPr>
              <a:picLocks noChangeAspect="1"/>
            </p:cNvPicPr>
            <p:nvPr/>
          </p:nvPicPr>
          <p:blipFill>
            <a:blip r:embed="rId2"/>
            <a:stretch>
              <a:fillRect/>
            </a:stretch>
          </p:blipFill>
          <p:spPr>
            <a:xfrm>
              <a:off x="228600" y="1143000"/>
              <a:ext cx="4437574" cy="2802037"/>
            </a:xfrm>
            <a:prstGeom prst="rect">
              <a:avLst/>
            </a:prstGeom>
          </p:spPr>
        </p:pic>
        <p:sp>
          <p:nvSpPr>
            <p:cNvPr id="3" name="TextBox 2"/>
            <p:cNvSpPr txBox="1"/>
            <p:nvPr/>
          </p:nvSpPr>
          <p:spPr>
            <a:xfrm>
              <a:off x="304800" y="2362200"/>
              <a:ext cx="530915" cy="369332"/>
            </a:xfrm>
            <a:prstGeom prst="rect">
              <a:avLst/>
            </a:prstGeom>
            <a:noFill/>
          </p:spPr>
          <p:txBody>
            <a:bodyPr wrap="none" rtlCol="0">
              <a:spAutoFit/>
            </a:bodyPr>
            <a:lstStyle/>
            <a:p>
              <a:r>
                <a:rPr lang="en-US" dirty="0" smtClean="0">
                  <a:solidFill>
                    <a:srgbClr val="000000"/>
                  </a:solidFill>
                </a:rPr>
                <a:t>p/A</a:t>
              </a:r>
              <a:endParaRPr lang="en-US" dirty="0">
                <a:solidFill>
                  <a:srgbClr val="000000"/>
                </a:solidFill>
              </a:endParaRPr>
            </a:p>
          </p:txBody>
        </p:sp>
        <p:sp>
          <p:nvSpPr>
            <p:cNvPr id="6" name="TextBox 5"/>
            <p:cNvSpPr txBox="1"/>
            <p:nvPr/>
          </p:nvSpPr>
          <p:spPr>
            <a:xfrm>
              <a:off x="4038600" y="1676400"/>
              <a:ext cx="313044" cy="369332"/>
            </a:xfrm>
            <a:prstGeom prst="rect">
              <a:avLst/>
            </a:prstGeom>
            <a:noFill/>
          </p:spPr>
          <p:txBody>
            <a:bodyPr wrap="none" rtlCol="0">
              <a:spAutoFit/>
            </a:bodyPr>
            <a:lstStyle/>
            <a:p>
              <a:r>
                <a:rPr lang="en-US" dirty="0">
                  <a:solidFill>
                    <a:srgbClr val="000000"/>
                  </a:solidFill>
                </a:rPr>
                <a:t>e</a:t>
              </a:r>
            </a:p>
          </p:txBody>
        </p:sp>
        <p:sp>
          <p:nvSpPr>
            <p:cNvPr id="7" name="TextBox 6"/>
            <p:cNvSpPr txBox="1"/>
            <p:nvPr/>
          </p:nvSpPr>
          <p:spPr>
            <a:xfrm>
              <a:off x="2057400" y="1066800"/>
              <a:ext cx="357114" cy="369332"/>
            </a:xfrm>
            <a:prstGeom prst="rect">
              <a:avLst/>
            </a:prstGeom>
            <a:noFill/>
          </p:spPr>
          <p:txBody>
            <a:bodyPr wrap="none" rtlCol="0">
              <a:spAutoFit/>
            </a:bodyPr>
            <a:lstStyle/>
            <a:p>
              <a:r>
                <a:rPr lang="en-US" dirty="0" smtClean="0">
                  <a:solidFill>
                    <a:srgbClr val="000000"/>
                  </a:solidFill>
                </a:rPr>
                <a:t>e'</a:t>
              </a:r>
              <a:endParaRPr lang="en-US" dirty="0">
                <a:solidFill>
                  <a:srgbClr val="000000"/>
                </a:solidFill>
              </a:endParaRPr>
            </a:p>
          </p:txBody>
        </p:sp>
      </p:grpSp>
      <p:pic>
        <p:nvPicPr>
          <p:cNvPr id="5" name="Picture 4"/>
          <p:cNvPicPr>
            <a:picLocks noChangeAspect="1"/>
          </p:cNvPicPr>
          <p:nvPr/>
        </p:nvPicPr>
        <p:blipFill>
          <a:blip r:embed="rId3"/>
          <a:stretch>
            <a:fillRect/>
          </a:stretch>
        </p:blipFill>
        <p:spPr>
          <a:xfrm>
            <a:off x="4876800" y="2514600"/>
            <a:ext cx="3912894" cy="1765300"/>
          </a:xfrm>
          <a:prstGeom prst="rect">
            <a:avLst/>
          </a:prstGeom>
        </p:spPr>
      </p:pic>
      <p:sp>
        <p:nvSpPr>
          <p:cNvPr id="9" name="Oval 8"/>
          <p:cNvSpPr/>
          <p:nvPr/>
        </p:nvSpPr>
        <p:spPr>
          <a:xfrm>
            <a:off x="2743200" y="2743200"/>
            <a:ext cx="1295400" cy="1219200"/>
          </a:xfrm>
          <a:prstGeom prst="ellipse">
            <a:avLst/>
          </a:prstGeom>
          <a:solidFill>
            <a:srgbClr val="CCFFCC">
              <a:alpha val="1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381000" y="3581400"/>
            <a:ext cx="4237057" cy="923330"/>
          </a:xfrm>
          <a:prstGeom prst="rect">
            <a:avLst/>
          </a:prstGeom>
          <a:noFill/>
        </p:spPr>
        <p:txBody>
          <a:bodyPr wrap="none" rtlCol="0">
            <a:spAutoFit/>
          </a:bodyPr>
          <a:lstStyle/>
          <a:p>
            <a:pPr marL="342900" indent="-342900">
              <a:buAutoNum type="arabicParenBoth"/>
            </a:pPr>
            <a:r>
              <a:rPr lang="en-US" dirty="0" smtClean="0">
                <a:solidFill>
                  <a:srgbClr val="000000"/>
                </a:solidFill>
              </a:rPr>
              <a:t>Scattered electron</a:t>
            </a:r>
          </a:p>
          <a:p>
            <a:pPr marL="342900" indent="-342900">
              <a:buAutoNum type="arabicParenBoth"/>
            </a:pPr>
            <a:r>
              <a:rPr lang="en-US" dirty="0" smtClean="0">
                <a:solidFill>
                  <a:srgbClr val="000000"/>
                </a:solidFill>
              </a:rPr>
              <a:t>Proton (ion) remnants</a:t>
            </a:r>
          </a:p>
          <a:p>
            <a:pPr marL="342900" indent="-342900">
              <a:buAutoNum type="arabicParenBoth"/>
            </a:pPr>
            <a:r>
              <a:rPr lang="en-US" dirty="0">
                <a:solidFill>
                  <a:srgbClr val="000000"/>
                </a:solidFill>
              </a:rPr>
              <a:t>S</a:t>
            </a:r>
            <a:r>
              <a:rPr lang="en-US" dirty="0" smtClean="0">
                <a:solidFill>
                  <a:srgbClr val="000000"/>
                </a:solidFill>
              </a:rPr>
              <a:t>truck quark fragmentation products</a:t>
            </a:r>
            <a:endParaRPr lang="en-US" dirty="0">
              <a:solidFill>
                <a:srgbClr val="000000"/>
              </a:solidFill>
            </a:endParaRPr>
          </a:p>
        </p:txBody>
      </p:sp>
      <p:sp>
        <p:nvSpPr>
          <p:cNvPr id="12" name="TextBox 11"/>
          <p:cNvSpPr txBox="1"/>
          <p:nvPr/>
        </p:nvSpPr>
        <p:spPr>
          <a:xfrm>
            <a:off x="4800600" y="1066800"/>
            <a:ext cx="3503934" cy="461665"/>
          </a:xfrm>
          <a:prstGeom prst="rect">
            <a:avLst/>
          </a:prstGeom>
          <a:noFill/>
        </p:spPr>
        <p:txBody>
          <a:bodyPr wrap="none" rtlCol="0">
            <a:spAutoFit/>
          </a:bodyPr>
          <a:lstStyle/>
          <a:p>
            <a:r>
              <a:rPr lang="en-US" sz="2400" u="sng" dirty="0" err="1" smtClean="0"/>
              <a:t>Jacquet-Blondel</a:t>
            </a:r>
            <a:r>
              <a:rPr lang="en-US" sz="2400" u="sng" dirty="0" smtClean="0"/>
              <a:t> method</a:t>
            </a:r>
            <a:endParaRPr lang="en-US" sz="2400" u="sng" dirty="0"/>
          </a:p>
        </p:txBody>
      </p:sp>
      <p:sp>
        <p:nvSpPr>
          <p:cNvPr id="14" name="Generic EIC Detector Concepts"/>
          <p:cNvSpPr txBox="1">
            <a:spLocks noGrp="1"/>
          </p:cNvSpPr>
          <p:nvPr>
            <p:ph type="title"/>
          </p:nvPr>
        </p:nvSpPr>
        <p:spPr>
          <a:xfrm>
            <a:off x="136546" y="44480"/>
            <a:ext cx="8931275" cy="717551"/>
          </a:xfrm>
          <a:prstGeom prst="rect">
            <a:avLst/>
          </a:prstGeom>
        </p:spPr>
        <p:txBody>
          <a:bodyPr/>
          <a:lstStyle/>
          <a:p>
            <a:pPr algn="l"/>
            <a:r>
              <a:rPr lang="en-US" dirty="0" smtClean="0"/>
              <a:t>DIS kinematics reconstruction basics</a:t>
            </a:r>
            <a:endParaRPr dirty="0"/>
          </a:p>
        </p:txBody>
      </p:sp>
      <p:sp>
        <p:nvSpPr>
          <p:cNvPr id="15" name="TextBox 14"/>
          <p:cNvSpPr txBox="1"/>
          <p:nvPr/>
        </p:nvSpPr>
        <p:spPr>
          <a:xfrm>
            <a:off x="5486400" y="1600200"/>
            <a:ext cx="2885676" cy="646331"/>
          </a:xfrm>
          <a:prstGeom prst="rect">
            <a:avLst/>
          </a:prstGeom>
          <a:noFill/>
        </p:spPr>
        <p:txBody>
          <a:bodyPr wrap="none" rtlCol="0">
            <a:spAutoFit/>
          </a:bodyPr>
          <a:lstStyle/>
          <a:p>
            <a:r>
              <a:rPr lang="en-US" dirty="0" smtClean="0"/>
              <a:t>-&gt; only </a:t>
            </a:r>
            <a:r>
              <a:rPr lang="en-US" dirty="0" err="1" smtClean="0"/>
              <a:t>hadronic</a:t>
            </a:r>
            <a:r>
              <a:rPr lang="en-US" dirty="0" smtClean="0"/>
              <a:t> final state </a:t>
            </a:r>
          </a:p>
          <a:p>
            <a:r>
              <a:rPr lang="en-US" dirty="0" smtClean="0"/>
              <a:t>information is used </a:t>
            </a:r>
            <a:endParaRPr lang="en-US" dirty="0"/>
          </a:p>
        </p:txBody>
      </p:sp>
      <p:sp>
        <p:nvSpPr>
          <p:cNvPr id="16" name="TextBox 15"/>
          <p:cNvSpPr txBox="1"/>
          <p:nvPr/>
        </p:nvSpPr>
        <p:spPr>
          <a:xfrm>
            <a:off x="304800" y="4648200"/>
            <a:ext cx="8328723" cy="1569660"/>
          </a:xfrm>
          <a:prstGeom prst="rect">
            <a:avLst/>
          </a:prstGeom>
          <a:noFill/>
        </p:spPr>
        <p:txBody>
          <a:bodyPr wrap="none" rtlCol="0">
            <a:spAutoFit/>
          </a:bodyPr>
          <a:lstStyle/>
          <a:p>
            <a:r>
              <a:rPr lang="en-US" sz="2400" dirty="0" smtClean="0"/>
              <a:t>Relatively poor resolution (yet better than nothing)</a:t>
            </a:r>
          </a:p>
          <a:p>
            <a:endParaRPr lang="en-US" sz="2400" dirty="0" smtClean="0"/>
          </a:p>
          <a:p>
            <a:r>
              <a:rPr lang="en-US" sz="2400" dirty="0" smtClean="0">
                <a:solidFill>
                  <a:srgbClr val="008000"/>
                </a:solidFill>
              </a:rPr>
              <a:t>The only way to reconstruct {x</a:t>
            </a:r>
            <a:r>
              <a:rPr lang="en-US" sz="2400" dirty="0">
                <a:solidFill>
                  <a:srgbClr val="008000"/>
                </a:solidFill>
              </a:rPr>
              <a:t>,</a:t>
            </a:r>
            <a:r>
              <a:rPr lang="en-US" sz="2400" dirty="0" smtClean="0">
                <a:solidFill>
                  <a:srgbClr val="008000"/>
                </a:solidFill>
              </a:rPr>
              <a:t>Q</a:t>
            </a:r>
            <a:r>
              <a:rPr lang="en-US" sz="2400" baseline="30000" dirty="0" smtClean="0">
                <a:solidFill>
                  <a:srgbClr val="008000"/>
                </a:solidFill>
              </a:rPr>
              <a:t>2</a:t>
            </a:r>
            <a:r>
              <a:rPr lang="en-US" sz="2400" dirty="0" smtClean="0">
                <a:solidFill>
                  <a:srgbClr val="008000"/>
                </a:solidFill>
              </a:rPr>
              <a:t>} for charged current </a:t>
            </a:r>
          </a:p>
          <a:p>
            <a:r>
              <a:rPr lang="en-US" sz="2400" dirty="0" smtClean="0">
                <a:solidFill>
                  <a:srgbClr val="008000"/>
                </a:solidFill>
              </a:rPr>
              <a:t>events (since neutrino in the final state can not be detected) </a:t>
            </a:r>
          </a:p>
        </p:txBody>
      </p:sp>
      <p:sp>
        <p:nvSpPr>
          <p:cNvPr id="18" name="TextBox 17"/>
          <p:cNvSpPr txBox="1"/>
          <p:nvPr/>
        </p:nvSpPr>
        <p:spPr>
          <a:xfrm>
            <a:off x="1447800" y="6324600"/>
            <a:ext cx="7567697" cy="369332"/>
          </a:xfrm>
          <a:prstGeom prst="rect">
            <a:avLst/>
          </a:prstGeom>
          <a:noFill/>
        </p:spPr>
        <p:txBody>
          <a:bodyPr wrap="none" rtlCol="0">
            <a:spAutoFit/>
          </a:bodyPr>
          <a:lstStyle/>
          <a:p>
            <a:r>
              <a:rPr lang="en-US" dirty="0" smtClean="0"/>
              <a:t>-&gt; FYI: “mixed” reconstruction methods exist as well (see e.g. next slide) </a:t>
            </a:r>
            <a:endParaRPr lang="en-US" dirty="0"/>
          </a:p>
        </p:txBody>
      </p:sp>
    </p:spTree>
    <p:extLst>
      <p:ext uri="{BB962C8B-B14F-4D97-AF65-F5344CB8AC3E}">
        <p14:creationId xmlns:p14="http://schemas.microsoft.com/office/powerpoint/2010/main" val="17654580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Generic EIC Detector Concepts"/>
          <p:cNvSpPr txBox="1">
            <a:spLocks noGrp="1"/>
          </p:cNvSpPr>
          <p:nvPr>
            <p:ph type="title"/>
          </p:nvPr>
        </p:nvSpPr>
        <p:spPr>
          <a:prstGeom prst="rect">
            <a:avLst/>
          </a:prstGeom>
        </p:spPr>
        <p:txBody>
          <a:bodyPr/>
          <a:lstStyle/>
          <a:p>
            <a:pPr algn="l"/>
            <a:r>
              <a:rPr lang="en-US" dirty="0" smtClean="0"/>
              <a:t>DIS kinematics reconstruction example </a:t>
            </a:r>
            <a:endParaRPr dirty="0"/>
          </a:p>
        </p:txBody>
      </p:sp>
      <p:grpSp>
        <p:nvGrpSpPr>
          <p:cNvPr id="6" name="Group 5"/>
          <p:cNvGrpSpPr/>
          <p:nvPr/>
        </p:nvGrpSpPr>
        <p:grpSpPr>
          <a:xfrm>
            <a:off x="228600" y="762000"/>
            <a:ext cx="8686800" cy="5562600"/>
            <a:chOff x="228600" y="762000"/>
            <a:chExt cx="8686800" cy="5562600"/>
          </a:xfrm>
        </p:grpSpPr>
        <p:pic>
          <p:nvPicPr>
            <p:cNvPr id="7" name="Picture 6" descr="migration-e-only-bremsstrahlung.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895600"/>
              <a:ext cx="4320540" cy="2621280"/>
            </a:xfrm>
            <a:prstGeom prst="rect">
              <a:avLst/>
            </a:prstGeom>
          </p:spPr>
        </p:pic>
        <p:sp>
          <p:nvSpPr>
            <p:cNvPr id="8" name="Rectangle 3"/>
            <p:cNvSpPr txBox="1">
              <a:spLocks noChangeArrowheads="1"/>
            </p:cNvSpPr>
            <p:nvPr/>
          </p:nvSpPr>
          <p:spPr>
            <a:xfrm>
              <a:off x="1219200" y="2514600"/>
              <a:ext cx="2590800" cy="609600"/>
            </a:xfrm>
            <a:prstGeom prst="rect">
              <a:avLst/>
            </a:prstGeom>
          </p:spPr>
          <p:txBody>
            <a:bodyPr vert="horz" lIns="91283" tIns="45642" rIns="91283" bIns="45642" rtlCol="0">
              <a:normAutofit/>
            </a:bodyPr>
            <a:lstStyle/>
            <a:p>
              <a:pPr marR="0" lvl="0" algn="l" defTabSz="912853" rtl="0" eaLnBrk="1" fontAlgn="auto" latinLnBrk="0" hangingPunct="1">
                <a:lnSpc>
                  <a:spcPct val="100000"/>
                </a:lnSpc>
                <a:spcBef>
                  <a:spcPct val="20000"/>
                </a:spcBef>
                <a:spcAft>
                  <a:spcPts val="0"/>
                </a:spcAft>
                <a:buClr>
                  <a:srgbClr val="80057A"/>
                </a:buClr>
                <a:buSzPct val="100000"/>
                <a:tabLst/>
                <a:defRPr/>
              </a:pPr>
              <a:r>
                <a:rPr lang="en-US" sz="2400" u="sng" noProof="0" dirty="0">
                  <a:solidFill>
                    <a:schemeClr val="tx2"/>
                  </a:solidFill>
                  <a:latin typeface="Arial Narrow" pitchFamily="34" charset="0"/>
                  <a:ea typeface="ＭＳ Ｐゴシック" pitchFamily="-84" charset="-128"/>
                  <a:cs typeface="ＭＳ Ｐゴシック" pitchFamily="-84" charset="-128"/>
                </a:rPr>
                <a:t>L</a:t>
              </a:r>
              <a:r>
                <a:rPr lang="en-US" sz="2400" u="sng" noProof="0" dirty="0" smtClean="0">
                  <a:solidFill>
                    <a:schemeClr val="tx2"/>
                  </a:solidFill>
                  <a:latin typeface="Arial Narrow" pitchFamily="34" charset="0"/>
                  <a:ea typeface="ＭＳ Ｐゴシック" pitchFamily="-84" charset="-128"/>
                  <a:cs typeface="ＭＳ Ｐゴシック" pitchFamily="-84" charset="-128"/>
                </a:rPr>
                <a:t>epton tracking only</a:t>
              </a:r>
              <a:endParaRPr kumimoji="0" lang="en-US" sz="2400" b="0" i="0" u="sng" strike="noStrike" kern="1200" cap="none" spc="0" normalizeH="0" baseline="0" noProof="0" dirty="0" smtClean="0">
                <a:ln>
                  <a:noFill/>
                </a:ln>
                <a:solidFill>
                  <a:schemeClr val="tx2"/>
                </a:solidFill>
                <a:effectLst/>
                <a:uLnTx/>
                <a:uFillTx/>
                <a:latin typeface="Arial Narrow" pitchFamily="34" charset="0"/>
                <a:ea typeface="ＭＳ Ｐゴシック" pitchFamily="-84" charset="-128"/>
                <a:cs typeface="ＭＳ Ｐゴシック" pitchFamily="-84" charset="-128"/>
              </a:endParaRPr>
            </a:p>
          </p:txBody>
        </p:sp>
        <p:pic>
          <p:nvPicPr>
            <p:cNvPr id="9" name="Picture 8" descr="migration-da-bremsstrahlung.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800" y="2895600"/>
              <a:ext cx="4320540" cy="2621280"/>
            </a:xfrm>
            <a:prstGeom prst="rect">
              <a:avLst/>
            </a:prstGeom>
          </p:spPr>
        </p:pic>
        <p:sp>
          <p:nvSpPr>
            <p:cNvPr id="10" name="Rectangle 3"/>
            <p:cNvSpPr txBox="1">
              <a:spLocks noChangeArrowheads="1"/>
            </p:cNvSpPr>
            <p:nvPr/>
          </p:nvSpPr>
          <p:spPr>
            <a:xfrm>
              <a:off x="5715000" y="2514600"/>
              <a:ext cx="2590800" cy="609600"/>
            </a:xfrm>
            <a:prstGeom prst="rect">
              <a:avLst/>
            </a:prstGeom>
          </p:spPr>
          <p:txBody>
            <a:bodyPr vert="horz" lIns="91283" tIns="45642" rIns="91283" bIns="45642" rtlCol="0">
              <a:normAutofit/>
            </a:bodyPr>
            <a:lstStyle/>
            <a:p>
              <a:pPr marR="0" lvl="0" algn="l" defTabSz="912853" rtl="0" eaLnBrk="1" fontAlgn="auto" latinLnBrk="0" hangingPunct="1">
                <a:lnSpc>
                  <a:spcPct val="100000"/>
                </a:lnSpc>
                <a:spcBef>
                  <a:spcPct val="20000"/>
                </a:spcBef>
                <a:spcAft>
                  <a:spcPts val="0"/>
                </a:spcAft>
                <a:buClr>
                  <a:srgbClr val="80057A"/>
                </a:buClr>
                <a:buSzPct val="100000"/>
                <a:tabLst/>
                <a:defRPr/>
              </a:pPr>
              <a:r>
                <a:rPr lang="en-US" sz="2400" u="sng" noProof="0" dirty="0" smtClean="0">
                  <a:solidFill>
                    <a:schemeClr val="tx2"/>
                  </a:solidFill>
                  <a:latin typeface="Arial Narrow" pitchFamily="34" charset="0"/>
                  <a:ea typeface="ＭＳ Ｐゴシック" pitchFamily="-84" charset="-128"/>
                  <a:cs typeface="ＭＳ Ｐゴシック" pitchFamily="-84" charset="-128"/>
                </a:rPr>
                <a:t>Double-angle method</a:t>
              </a:r>
              <a:endParaRPr kumimoji="0" lang="en-US" sz="2400" b="0" i="0" u="sng" strike="noStrike" kern="1200" cap="none" spc="0" normalizeH="0" baseline="0" noProof="0" dirty="0" smtClean="0">
                <a:ln>
                  <a:noFill/>
                </a:ln>
                <a:solidFill>
                  <a:schemeClr val="tx2"/>
                </a:solidFill>
                <a:effectLst/>
                <a:uLnTx/>
                <a:uFillTx/>
                <a:latin typeface="Arial Narrow" pitchFamily="34" charset="0"/>
                <a:ea typeface="ＭＳ Ｐゴシック" pitchFamily="-84" charset="-128"/>
                <a:cs typeface="ＭＳ Ｐゴシック" pitchFamily="-84" charset="-128"/>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202479353"/>
                </p:ext>
              </p:extLst>
            </p:nvPr>
          </p:nvGraphicFramePr>
          <p:xfrm>
            <a:off x="381000" y="914400"/>
            <a:ext cx="2133601" cy="609600"/>
          </p:xfrm>
          <a:graphic>
            <a:graphicData uri="http://schemas.openxmlformats.org/presentationml/2006/ole">
              <mc:AlternateContent xmlns:mc="http://schemas.openxmlformats.org/markup-compatibility/2006">
                <mc:Choice xmlns:v="urn:schemas-microsoft-com:vml" Requires="v">
                  <p:oleObj spid="_x0000_s3128" name="Equation" r:id="rId5" imgW="1511300" imgH="431800" progId="Equation.3">
                    <p:embed/>
                  </p:oleObj>
                </mc:Choice>
                <mc:Fallback>
                  <p:oleObj name="Equation" r:id="rId5" imgW="1511300" imgH="431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914400"/>
                          <a:ext cx="2133601" cy="609600"/>
                        </a:xfrm>
                        <a:prstGeom prst="rect">
                          <a:avLst/>
                        </a:prstGeom>
                        <a:noFill/>
                      </p:spPr>
                    </p:pic>
                  </p:oleObj>
                </mc:Fallback>
              </mc:AlternateContent>
            </a:graphicData>
          </a:graphic>
        </p:graphicFrame>
        <p:sp>
          <p:nvSpPr>
            <p:cNvPr id="12" name="Rectangle 3"/>
            <p:cNvSpPr txBox="1">
              <a:spLocks noChangeArrowheads="1"/>
            </p:cNvSpPr>
            <p:nvPr/>
          </p:nvSpPr>
          <p:spPr>
            <a:xfrm>
              <a:off x="2667000" y="762000"/>
              <a:ext cx="6172200" cy="762000"/>
            </a:xfrm>
            <a:prstGeom prst="rect">
              <a:avLst/>
            </a:prstGeom>
          </p:spPr>
          <p:txBody>
            <a:bodyPr vert="horz" lIns="91283" tIns="45642" rIns="91283" bIns="45642" rtlCol="0">
              <a:normAutofit/>
            </a:bodyPr>
            <a:lstStyle/>
            <a:p>
              <a:pPr marL="342900" lvl="0" indent="-342900">
                <a:spcBef>
                  <a:spcPct val="20000"/>
                </a:spcBef>
                <a:buClr>
                  <a:srgbClr val="FF0000"/>
                </a:buClr>
                <a:buSzPct val="100000"/>
                <a:buFont typeface="Arial"/>
                <a:buChar char="•"/>
                <a:defRPr/>
              </a:pPr>
              <a:r>
                <a:rPr lang="en-US" sz="2000" dirty="0" smtClean="0">
                  <a:solidFill>
                    <a:schemeClr val="tx2"/>
                  </a:solidFill>
                  <a:latin typeface="Arial Narrow" pitchFamily="34" charset="0"/>
                  <a:ea typeface="ＭＳ Ｐゴシック" pitchFamily="-84" charset="-128"/>
                  <a:cs typeface="ＭＳ Ｐゴシック" pitchFamily="-84" charset="-128"/>
                </a:rPr>
                <a:t>Describes migration between kinematic bins</a:t>
              </a:r>
            </a:p>
            <a:p>
              <a:pPr marL="342900" marR="0" lvl="0" indent="-342900" algn="l" defTabSz="912853" rtl="0" eaLnBrk="1" fontAlgn="auto" latinLnBrk="0" hangingPunct="1">
                <a:lnSpc>
                  <a:spcPct val="100000"/>
                </a:lnSpc>
                <a:spcBef>
                  <a:spcPct val="20000"/>
                </a:spcBef>
                <a:spcAft>
                  <a:spcPts val="0"/>
                </a:spcAft>
                <a:buClr>
                  <a:srgbClr val="FF0000"/>
                </a:buClr>
                <a:buSzPct val="100000"/>
                <a:buFont typeface="Arial"/>
                <a:buChar char="•"/>
                <a:tabLst/>
                <a:defRPr/>
              </a:pPr>
              <a:r>
                <a:rPr lang="en-US" sz="2000" noProof="0" dirty="0" smtClean="0">
                  <a:solidFill>
                    <a:schemeClr val="tx2"/>
                  </a:solidFill>
                  <a:latin typeface="Arial Narrow" pitchFamily="34" charset="0"/>
                  <a:ea typeface="ＭＳ Ｐゴシック" pitchFamily="-84" charset="-128"/>
                  <a:cs typeface="ＭＳ Ｐゴシック" pitchFamily="-84" charset="-128"/>
                </a:rPr>
                <a:t>Important to keep it close to 1.0 for successful unfolding</a:t>
              </a:r>
              <a:endParaRPr kumimoji="0" lang="en-US" sz="2000" b="0" i="0" u="none" strike="noStrike" kern="1200" cap="none" spc="0" normalizeH="0" baseline="0" noProof="0" dirty="0" smtClean="0">
                <a:ln>
                  <a:noFill/>
                </a:ln>
                <a:solidFill>
                  <a:schemeClr val="tx2"/>
                </a:solidFill>
                <a:effectLst/>
                <a:uLnTx/>
                <a:uFillTx/>
                <a:latin typeface="Arial Narrow" pitchFamily="34" charset="0"/>
                <a:ea typeface="ＭＳ Ｐゴシック" pitchFamily="-84" charset="-128"/>
                <a:cs typeface="ＭＳ Ｐゴシック" pitchFamily="-84" charset="-128"/>
              </a:endParaRPr>
            </a:p>
          </p:txBody>
        </p:sp>
        <p:sp>
          <p:nvSpPr>
            <p:cNvPr id="13" name="Rectangle 3"/>
            <p:cNvSpPr txBox="1">
              <a:spLocks noChangeArrowheads="1"/>
            </p:cNvSpPr>
            <p:nvPr/>
          </p:nvSpPr>
          <p:spPr>
            <a:xfrm>
              <a:off x="990600" y="5562600"/>
              <a:ext cx="7391400" cy="762000"/>
            </a:xfrm>
            <a:prstGeom prst="rect">
              <a:avLst/>
            </a:prstGeom>
          </p:spPr>
          <p:txBody>
            <a:bodyPr vert="horz" lIns="91283" tIns="45642" rIns="91283" bIns="45642" rtlCol="0">
              <a:normAutofit/>
            </a:bodyPr>
            <a:lstStyle/>
            <a:p>
              <a:pPr marL="342328" indent="-342328">
                <a:spcBef>
                  <a:spcPct val="20000"/>
                </a:spcBef>
                <a:buClr>
                  <a:srgbClr val="FF0000"/>
                </a:buClr>
                <a:buSzPct val="100000"/>
                <a:buFont typeface="Arial"/>
                <a:buChar char="•"/>
                <a:defRPr/>
              </a:pPr>
              <a:r>
                <a:rPr lang="en-US" dirty="0" smtClean="0">
                  <a:solidFill>
                    <a:schemeClr val="tx2"/>
                  </a:solidFill>
                  <a:latin typeface="Arial Narrow" pitchFamily="34" charset="0"/>
                  <a:ea typeface="ＭＳ Ｐゴシック" pitchFamily="-84" charset="-128"/>
                  <a:cs typeface="ＭＳ Ｐゴシック" pitchFamily="-84" charset="-128"/>
                </a:rPr>
                <a:t>“Straightforward” lepton tracking can hardly help at Y&lt;0.1</a:t>
              </a:r>
            </a:p>
            <a:p>
              <a:pPr marL="342328" lvl="0" indent="-342328">
                <a:spcBef>
                  <a:spcPct val="20000"/>
                </a:spcBef>
                <a:buClr>
                  <a:srgbClr val="FF0000"/>
                </a:buClr>
                <a:buSzPct val="100000"/>
                <a:buFont typeface="Arial"/>
                <a:buChar char="•"/>
                <a:defRPr/>
              </a:pPr>
              <a:r>
                <a:rPr lang="en-US" dirty="0" err="1" smtClean="0">
                  <a:solidFill>
                    <a:schemeClr val="tx2"/>
                  </a:solidFill>
                  <a:latin typeface="Arial Narrow" pitchFamily="34" charset="0"/>
                  <a:ea typeface="ＭＳ Ｐゴシック" pitchFamily="-84" charset="-128"/>
                  <a:cs typeface="ＭＳ Ｐゴシック" pitchFamily="-84" charset="-128"/>
                </a:rPr>
                <a:t>Hadronic</a:t>
              </a:r>
              <a:r>
                <a:rPr lang="en-US" dirty="0" smtClean="0">
                  <a:solidFill>
                    <a:schemeClr val="tx2"/>
                  </a:solidFill>
                  <a:latin typeface="Arial Narrow" pitchFamily="34" charset="0"/>
                  <a:ea typeface="ＭＳ Ｐゴシック" pitchFamily="-84" charset="-128"/>
                  <a:cs typeface="ＭＳ Ｐゴシック" pitchFamily="-84" charset="-128"/>
                </a:rPr>
                <a:t> final state accounting allows to recover part of the high Q</a:t>
              </a:r>
              <a:r>
                <a:rPr lang="en-US" baseline="30000" dirty="0" smtClean="0">
                  <a:solidFill>
                    <a:schemeClr val="tx2"/>
                  </a:solidFill>
                  <a:latin typeface="Arial Narrow" pitchFamily="34" charset="0"/>
                  <a:ea typeface="ＭＳ Ｐゴシック" pitchFamily="-84" charset="-128"/>
                  <a:cs typeface="ＭＳ Ｐゴシック" pitchFamily="-84" charset="-128"/>
                </a:rPr>
                <a:t>2</a:t>
              </a:r>
              <a:r>
                <a:rPr lang="en-US" dirty="0" smtClean="0">
                  <a:solidFill>
                    <a:schemeClr val="tx2"/>
                  </a:solidFill>
                  <a:latin typeface="Arial Narrow" pitchFamily="34" charset="0"/>
                  <a:ea typeface="ＭＳ Ｐゴシック" pitchFamily="-84" charset="-128"/>
                  <a:cs typeface="ＭＳ Ｐゴシック" pitchFamily="-84" charset="-128"/>
                </a:rPr>
                <a:t> range</a:t>
              </a:r>
            </a:p>
            <a:p>
              <a:pPr marL="342328" lvl="0" indent="-342328">
                <a:spcBef>
                  <a:spcPct val="20000"/>
                </a:spcBef>
                <a:buClr>
                  <a:srgbClr val="80057A"/>
                </a:buClr>
                <a:buSzPct val="100000"/>
                <a:buFont typeface="Wingdings" charset="2"/>
                <a:buChar char="§"/>
                <a:defRPr/>
              </a:pPr>
              <a:endParaRPr lang="en-US" dirty="0" smtClean="0">
                <a:solidFill>
                  <a:schemeClr val="tx2"/>
                </a:solidFill>
                <a:latin typeface="Arial Narrow" pitchFamily="34" charset="0"/>
                <a:ea typeface="ＭＳ Ｐゴシック" pitchFamily="-84" charset="-128"/>
                <a:cs typeface="ＭＳ Ｐゴシック" pitchFamily="-84" charset="-128"/>
              </a:endParaRPr>
            </a:p>
          </p:txBody>
        </p:sp>
        <p:sp>
          <p:nvSpPr>
            <p:cNvPr id="14" name="Rectangle 3"/>
            <p:cNvSpPr txBox="1">
              <a:spLocks noChangeArrowheads="1"/>
            </p:cNvSpPr>
            <p:nvPr/>
          </p:nvSpPr>
          <p:spPr>
            <a:xfrm>
              <a:off x="381000" y="1676400"/>
              <a:ext cx="8534400" cy="838200"/>
            </a:xfrm>
            <a:prstGeom prst="rect">
              <a:avLst/>
            </a:prstGeom>
          </p:spPr>
          <p:txBody>
            <a:bodyPr vert="horz" lIns="91283" tIns="45642" rIns="91283" bIns="45642" rtlCol="0">
              <a:normAutofit fontScale="92500"/>
            </a:bodyPr>
            <a:lstStyle/>
            <a:p>
              <a:pPr marL="342328" indent="-342328">
                <a:spcBef>
                  <a:spcPct val="20000"/>
                </a:spcBef>
                <a:buClr>
                  <a:srgbClr val="FF0000"/>
                </a:buClr>
                <a:buSzPct val="100000"/>
                <a:buFont typeface="Arial"/>
                <a:buChar char="•"/>
                <a:defRPr/>
              </a:pPr>
              <a:r>
                <a:rPr lang="en-US" dirty="0" smtClean="0">
                  <a:solidFill>
                    <a:schemeClr val="tx2"/>
                  </a:solidFill>
                  <a:latin typeface="Arial Narrow" pitchFamily="34" charset="0"/>
                  <a:ea typeface="ＭＳ Ｐゴシック" pitchFamily="-84" charset="-128"/>
                  <a:cs typeface="ＭＳ Ｐゴシック" pitchFamily="-84" charset="-128"/>
                </a:rPr>
                <a:t>{PYTHIA events 20x250 </a:t>
              </a:r>
              <a:r>
                <a:rPr lang="en-US" dirty="0" err="1" smtClean="0">
                  <a:solidFill>
                    <a:schemeClr val="tx2"/>
                  </a:solidFill>
                  <a:latin typeface="Arial Narrow" pitchFamily="34" charset="0"/>
                  <a:ea typeface="ＭＳ Ｐゴシック" pitchFamily="-84" charset="-128"/>
                  <a:cs typeface="ＭＳ Ｐゴシック" pitchFamily="-84" charset="-128"/>
                </a:rPr>
                <a:t>GeV</a:t>
              </a:r>
              <a:r>
                <a:rPr lang="en-US" dirty="0" smtClean="0">
                  <a:solidFill>
                    <a:schemeClr val="tx2"/>
                  </a:solidFill>
                  <a:latin typeface="Arial Narrow" pitchFamily="34" charset="0"/>
                  <a:ea typeface="ＭＳ Ｐゴシック" pitchFamily="-84" charset="-128"/>
                  <a:cs typeface="ＭＳ Ｐゴシック" pitchFamily="-84" charset="-128"/>
                </a:rPr>
                <a:t>} -&gt; {</a:t>
              </a:r>
              <a:r>
                <a:rPr lang="en-US" dirty="0" err="1" smtClean="0">
                  <a:solidFill>
                    <a:schemeClr val="tx2"/>
                  </a:solidFill>
                  <a:latin typeface="Arial Narrow" pitchFamily="34" charset="0"/>
                  <a:ea typeface="ＭＳ Ｐゴシック" pitchFamily="-84" charset="-128"/>
                  <a:cs typeface="ＭＳ Ｐゴシック" pitchFamily="-84" charset="-128"/>
                </a:rPr>
                <a:t>BeAST</a:t>
              </a:r>
              <a:r>
                <a:rPr lang="en-US" dirty="0" smtClean="0">
                  <a:solidFill>
                    <a:schemeClr val="tx2"/>
                  </a:solidFill>
                  <a:latin typeface="Arial Narrow" pitchFamily="34" charset="0"/>
                  <a:ea typeface="ＭＳ Ｐゴシック" pitchFamily="-84" charset="-128"/>
                  <a:cs typeface="ＭＳ Ｐゴシック" pitchFamily="-84" charset="-128"/>
                </a:rPr>
                <a:t> detector; full GEANT simulation} -&gt; {</a:t>
              </a:r>
              <a:r>
                <a:rPr lang="en-US" dirty="0" err="1" smtClean="0">
                  <a:solidFill>
                    <a:schemeClr val="tx2"/>
                  </a:solidFill>
                  <a:latin typeface="Arial Narrow" pitchFamily="34" charset="0"/>
                  <a:ea typeface="ＭＳ Ｐゴシック" pitchFamily="-84" charset="-128"/>
                  <a:cs typeface="ＭＳ Ｐゴシック" pitchFamily="-84" charset="-128"/>
                </a:rPr>
                <a:t>Kalman</a:t>
              </a:r>
              <a:r>
                <a:rPr lang="en-US" dirty="0" smtClean="0">
                  <a:solidFill>
                    <a:schemeClr val="tx2"/>
                  </a:solidFill>
                  <a:latin typeface="Arial Narrow" pitchFamily="34" charset="0"/>
                  <a:ea typeface="ＭＳ Ｐゴシック" pitchFamily="-84" charset="-128"/>
                  <a:cs typeface="ＭＳ Ｐゴシック" pitchFamily="-84" charset="-128"/>
                </a:rPr>
                <a:t> filter track fit}</a:t>
              </a:r>
            </a:p>
            <a:p>
              <a:pPr marL="342328" marR="0" lvl="0" indent="-342328" algn="l" defTabSz="912853" rtl="0" eaLnBrk="1" fontAlgn="auto" latinLnBrk="0" hangingPunct="1">
                <a:lnSpc>
                  <a:spcPct val="100000"/>
                </a:lnSpc>
                <a:spcBef>
                  <a:spcPct val="20000"/>
                </a:spcBef>
                <a:spcAft>
                  <a:spcPts val="0"/>
                </a:spcAft>
                <a:buClr>
                  <a:srgbClr val="FF0000"/>
                </a:buClr>
                <a:buSzPct val="100000"/>
                <a:buFont typeface="Arial"/>
                <a:buChar char="•"/>
                <a:tabLst/>
                <a:defRPr/>
              </a:pPr>
              <a:r>
                <a:rPr lang="en-US" dirty="0" smtClean="0">
                  <a:solidFill>
                    <a:schemeClr val="tx2"/>
                  </a:solidFill>
                  <a:latin typeface="Arial Narrow" pitchFamily="34" charset="0"/>
                  <a:ea typeface="ＭＳ Ｐゴシック" pitchFamily="-84" charset="-128"/>
                  <a:cs typeface="ＭＳ Ｐゴシック" pitchFamily="-84" charset="-128"/>
                </a:rPr>
                <a:t>Bremsstrahlung turned on here (and it matters even for detector with ~5% X/X </a:t>
              </a:r>
              <a:r>
                <a:rPr lang="en-US" baseline="-25000" dirty="0" smtClean="0">
                  <a:solidFill>
                    <a:schemeClr val="tx2"/>
                  </a:solidFill>
                  <a:latin typeface="Arial Narrow" pitchFamily="34" charset="0"/>
                  <a:ea typeface="ＭＳ Ｐゴシック" pitchFamily="-84" charset="-128"/>
                  <a:cs typeface="ＭＳ Ｐゴシック" pitchFamily="-84" charset="-128"/>
                </a:rPr>
                <a:t>0</a:t>
              </a:r>
              <a:r>
                <a:rPr lang="en-US" dirty="0" smtClean="0">
                  <a:solidFill>
                    <a:schemeClr val="tx2"/>
                  </a:solidFill>
                  <a:latin typeface="Arial Narrow" pitchFamily="34" charset="0"/>
                  <a:ea typeface="ＭＳ Ｐゴシック" pitchFamily="-84" charset="-128"/>
                  <a:cs typeface="ＭＳ Ｐゴシック" pitchFamily="-84" charset="-128"/>
                </a:rPr>
                <a:t>!)</a:t>
              </a:r>
            </a:p>
          </p:txBody>
        </p:sp>
      </p:grpSp>
    </p:spTree>
    <p:extLst>
      <p:ext uri="{BB962C8B-B14F-4D97-AF65-F5344CB8AC3E}">
        <p14:creationId xmlns:p14="http://schemas.microsoft.com/office/powerpoint/2010/main" val="48236371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3"/>
          <p:cNvSpPr txBox="1">
            <a:spLocks noChangeArrowheads="1"/>
          </p:cNvSpPr>
          <p:nvPr/>
        </p:nvSpPr>
        <p:spPr>
          <a:xfrm>
            <a:off x="152400" y="2286000"/>
            <a:ext cx="8839200" cy="1066800"/>
          </a:xfrm>
          <a:prstGeom prst="rect">
            <a:avLst/>
          </a:prstGeom>
        </p:spPr>
        <p:txBody>
          <a:bodyPr vert="horz" lIns="91283" tIns="45642" rIns="91283" bIns="45642" rtlCol="0">
            <a:normAutofit/>
          </a:bodyPr>
          <a:lstStyle/>
          <a:p>
            <a:pPr algn="ctr">
              <a:spcBef>
                <a:spcPct val="20000"/>
              </a:spcBef>
              <a:buClr>
                <a:srgbClr val="FF0000"/>
              </a:buClr>
              <a:buSzPct val="120000"/>
              <a:defRPr/>
            </a:pPr>
            <a:r>
              <a:rPr lang="en-US" sz="4800" b="1" dirty="0" smtClean="0">
                <a:solidFill>
                  <a:srgbClr val="000090"/>
                </a:solidFill>
                <a:latin typeface="Arial"/>
                <a:ea typeface="ＭＳ Ｐゴシック" pitchFamily="-84" charset="-128"/>
                <a:cs typeface="ＭＳ Ｐゴシック" pitchFamily="-84" charset="-128"/>
              </a:rPr>
              <a:t>EIC detector concepts</a:t>
            </a:r>
          </a:p>
        </p:txBody>
      </p:sp>
    </p:spTree>
    <p:extLst>
      <p:ext uri="{BB962C8B-B14F-4D97-AF65-F5344CB8AC3E}">
        <p14:creationId xmlns:p14="http://schemas.microsoft.com/office/powerpoint/2010/main" val="401317770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152400" y="914400"/>
            <a:ext cx="9220200" cy="1600200"/>
          </a:xfrm>
          <a:prstGeom prst="rect">
            <a:avLst/>
          </a:prstGeom>
        </p:spPr>
        <p:txBody>
          <a:bodyPr vert="horz" lIns="91283" tIns="45642" rIns="91283" bIns="45642" rtlCol="0">
            <a:normAutofit lnSpcReduction="10000"/>
          </a:bodyPr>
          <a:lstStyle/>
          <a:p>
            <a:pPr marL="457200" lvl="0" indent="-457200">
              <a:spcBef>
                <a:spcPct val="20000"/>
              </a:spcBef>
              <a:buClr>
                <a:srgbClr val="FF0000"/>
              </a:buClr>
              <a:buSzPct val="120000"/>
              <a:buFont typeface="Arial"/>
              <a:buChar char="•"/>
              <a:defRPr/>
            </a:pPr>
            <a:r>
              <a:rPr lang="en-US" sz="2500" b="1" dirty="0" smtClean="0">
                <a:solidFill>
                  <a:srgbClr val="000000"/>
                </a:solidFill>
                <a:ea typeface="ＭＳ Ｐゴシック" pitchFamily="-84" charset="-128"/>
                <a:cs typeface="ＭＳ Ｐゴシック" pitchFamily="-84" charset="-128"/>
              </a:rPr>
              <a:t>The “ideal” detector (for a given process):</a:t>
            </a:r>
            <a:endParaRPr lang="en-US" sz="2000" dirty="0" smtClean="0">
              <a:solidFill>
                <a:srgbClr val="000000"/>
              </a:solidFill>
              <a:ea typeface="ＭＳ Ｐゴシック" pitchFamily="-84" charset="-128"/>
              <a:cs typeface="ＭＳ Ｐゴシック" pitchFamily="-84" charset="-128"/>
            </a:endParaRPr>
          </a:p>
          <a:p>
            <a:pPr marL="613220" lvl="0" indent="-342900">
              <a:spcBef>
                <a:spcPct val="20000"/>
              </a:spcBef>
              <a:buClr>
                <a:schemeClr val="accent6"/>
              </a:buClr>
              <a:buSzPct val="100000"/>
              <a:buFont typeface="Lucida Grande"/>
              <a:buChar char="‣"/>
              <a:defRPr/>
            </a:pPr>
            <a:r>
              <a:rPr lang="en-US" sz="2200" dirty="0" smtClean="0">
                <a:solidFill>
                  <a:srgbClr val="000000"/>
                </a:solidFill>
                <a:ea typeface="ＭＳ Ｐゴシック" pitchFamily="-84" charset="-128"/>
                <a:cs typeface="ＭＳ Ｐゴシック" pitchFamily="-84" charset="-128"/>
              </a:rPr>
              <a:t>Detect all </a:t>
            </a:r>
            <a:r>
              <a:rPr lang="en-US" sz="2200" i="1" dirty="0" smtClean="0">
                <a:solidFill>
                  <a:srgbClr val="000000"/>
                </a:solidFill>
                <a:ea typeface="ＭＳ Ｐゴシック" pitchFamily="-84" charset="-128"/>
                <a:cs typeface="ＭＳ Ｐゴシック" pitchFamily="-84" charset="-128"/>
              </a:rPr>
              <a:t>final state </a:t>
            </a:r>
            <a:r>
              <a:rPr lang="en-US" sz="2200" dirty="0" smtClean="0">
                <a:solidFill>
                  <a:srgbClr val="000000"/>
                </a:solidFill>
                <a:ea typeface="ＭＳ Ｐゴシック" pitchFamily="-84" charset="-128"/>
                <a:cs typeface="ＭＳ Ｐゴシック" pitchFamily="-84" charset="-128"/>
              </a:rPr>
              <a:t>particles of interest with 100% efficiency</a:t>
            </a:r>
          </a:p>
          <a:p>
            <a:pPr marL="613220" lvl="0" indent="-342900">
              <a:spcBef>
                <a:spcPct val="20000"/>
              </a:spcBef>
              <a:buClr>
                <a:schemeClr val="accent6"/>
              </a:buClr>
              <a:buSzPct val="100000"/>
              <a:buFont typeface="Lucida Grande"/>
              <a:buChar char="‣"/>
              <a:defRPr/>
            </a:pPr>
            <a:r>
              <a:rPr lang="en-US" sz="2200" dirty="0" smtClean="0">
                <a:solidFill>
                  <a:srgbClr val="000000"/>
                </a:solidFill>
                <a:ea typeface="ＭＳ Ｐゴシック" pitchFamily="-84" charset="-128"/>
                <a:cs typeface="ＭＳ Ｐゴシック" pitchFamily="-84" charset="-128"/>
              </a:rPr>
              <a:t>Determine their type (PDG) with high confidence level</a:t>
            </a:r>
          </a:p>
          <a:p>
            <a:pPr marL="613220" lvl="0" indent="-342900">
              <a:spcBef>
                <a:spcPct val="20000"/>
              </a:spcBef>
              <a:buClr>
                <a:schemeClr val="accent6"/>
              </a:buClr>
              <a:buSzPct val="100000"/>
              <a:buFont typeface="Lucida Grande"/>
              <a:buChar char="‣"/>
              <a:defRPr/>
            </a:pPr>
            <a:r>
              <a:rPr lang="en-US" sz="2200" dirty="0" smtClean="0">
                <a:solidFill>
                  <a:srgbClr val="000000"/>
                </a:solidFill>
                <a:ea typeface="ＭＳ Ｐゴシック" pitchFamily="-84" charset="-128"/>
                <a:cs typeface="ＭＳ Ｐゴシック" pitchFamily="-84" charset="-128"/>
              </a:rPr>
              <a:t>Measure all 4-momenta precisely</a:t>
            </a:r>
          </a:p>
          <a:p>
            <a:pPr marL="270320" lvl="0">
              <a:spcBef>
                <a:spcPct val="20000"/>
              </a:spcBef>
              <a:buClr>
                <a:schemeClr val="accent6"/>
              </a:buClr>
              <a:buSzPct val="100000"/>
              <a:defRPr/>
            </a:pPr>
            <a:endParaRPr lang="en-US" sz="2000" dirty="0" smtClean="0">
              <a:solidFill>
                <a:srgbClr val="000000"/>
              </a:solidFill>
              <a:ea typeface="ＭＳ Ｐゴシック" pitchFamily="-84" charset="-128"/>
              <a:cs typeface="ＭＳ Ｐゴシック" pitchFamily="-84" charset="-128"/>
            </a:endParaRPr>
          </a:p>
        </p:txBody>
      </p:sp>
      <p:sp>
        <p:nvSpPr>
          <p:cNvPr id="5" name="Rectangle 3"/>
          <p:cNvSpPr txBox="1">
            <a:spLocks noChangeArrowheads="1"/>
          </p:cNvSpPr>
          <p:nvPr/>
        </p:nvSpPr>
        <p:spPr>
          <a:xfrm>
            <a:off x="152400" y="2667000"/>
            <a:ext cx="9144000" cy="3962400"/>
          </a:xfrm>
          <a:prstGeom prst="rect">
            <a:avLst/>
          </a:prstGeom>
        </p:spPr>
        <p:txBody>
          <a:bodyPr vert="horz" lIns="91283" tIns="45642" rIns="91283" bIns="45642" rtlCol="0">
            <a:normAutofit lnSpcReduction="10000"/>
          </a:bodyPr>
          <a:lstStyle/>
          <a:p>
            <a:pPr marL="457200" lvl="0" indent="-457200">
              <a:spcBef>
                <a:spcPct val="20000"/>
              </a:spcBef>
              <a:buClr>
                <a:srgbClr val="FF0000"/>
              </a:buClr>
              <a:buSzPct val="120000"/>
              <a:buFont typeface="Arial"/>
              <a:buChar char="•"/>
              <a:defRPr/>
            </a:pPr>
            <a:r>
              <a:rPr lang="en-US" sz="2500" b="1" dirty="0" smtClean="0">
                <a:solidFill>
                  <a:srgbClr val="000000"/>
                </a:solidFill>
                <a:ea typeface="ＭＳ Ｐゴシック" pitchFamily="-84" charset="-128"/>
                <a:cs typeface="ＭＳ Ｐゴシック" pitchFamily="-84" charset="-128"/>
              </a:rPr>
              <a:t>Real life:</a:t>
            </a:r>
            <a:endParaRPr lang="en-US" sz="2000" dirty="0" smtClean="0">
              <a:solidFill>
                <a:srgbClr val="000000"/>
              </a:solidFill>
              <a:ea typeface="ＭＳ Ｐゴシック" pitchFamily="-84" charset="-128"/>
              <a:cs typeface="ＭＳ Ｐゴシック" pitchFamily="-84" charset="-128"/>
            </a:endParaRPr>
          </a:p>
          <a:p>
            <a:pPr marL="613220" lvl="0" indent="-342900">
              <a:spcBef>
                <a:spcPct val="20000"/>
              </a:spcBef>
              <a:buClr>
                <a:schemeClr val="accent6"/>
              </a:buClr>
              <a:buSzPct val="100000"/>
              <a:buFont typeface="Lucida Grande"/>
              <a:buChar char="‣"/>
              <a:defRPr/>
            </a:pPr>
            <a:r>
              <a:rPr lang="en-US" sz="2200" dirty="0" smtClean="0">
                <a:solidFill>
                  <a:srgbClr val="000000"/>
                </a:solidFill>
                <a:ea typeface="ＭＳ Ｐゴシック" pitchFamily="-84" charset="-128"/>
                <a:cs typeface="ＭＳ Ｐゴシック" pitchFamily="-84" charset="-128"/>
              </a:rPr>
              <a:t>Only 13 particle species have </a:t>
            </a:r>
            <a:r>
              <a:rPr lang="en-US" sz="2200" dirty="0" err="1" smtClean="0">
                <a:solidFill>
                  <a:srgbClr val="000000"/>
                </a:solidFill>
                <a:ea typeface="ＭＳ Ｐゴシック" pitchFamily="-84" charset="-128"/>
                <a:cs typeface="ＭＳ Ｐゴシック" pitchFamily="-84" charset="-128"/>
              </a:rPr>
              <a:t>c</a:t>
            </a:r>
            <a:r>
              <a:rPr lang="en-US" sz="2600" dirty="0" err="1" smtClean="0">
                <a:solidFill>
                  <a:srgbClr val="000000"/>
                </a:solidFill>
                <a:latin typeface="Symbol" charset="2"/>
                <a:ea typeface="ＭＳ Ｐゴシック" pitchFamily="-84" charset="-128"/>
                <a:cs typeface="Symbol" charset="2"/>
              </a:rPr>
              <a:t>t</a:t>
            </a:r>
            <a:r>
              <a:rPr lang="en-US" sz="2200" dirty="0" smtClean="0">
                <a:solidFill>
                  <a:srgbClr val="000000"/>
                </a:solidFill>
                <a:latin typeface="Symbol" charset="2"/>
                <a:ea typeface="ＭＳ Ｐゴシック" pitchFamily="-84" charset="-128"/>
                <a:cs typeface="Symbol" charset="2"/>
              </a:rPr>
              <a:t> </a:t>
            </a:r>
            <a:r>
              <a:rPr lang="en-US" sz="2200" dirty="0" smtClean="0">
                <a:solidFill>
                  <a:srgbClr val="000000"/>
                </a:solidFill>
                <a:ea typeface="ＭＳ Ｐゴシック" pitchFamily="-84" charset="-128"/>
                <a:cs typeface="Symbol" charset="2"/>
              </a:rPr>
              <a:t>&gt; 500</a:t>
            </a:r>
            <a:r>
              <a:rPr lang="en-US" sz="2200" dirty="0" smtClean="0">
                <a:solidFill>
                  <a:srgbClr val="000000"/>
                </a:solidFill>
                <a:latin typeface="Symbol" charset="2"/>
                <a:ea typeface="ＭＳ Ｐゴシック" pitchFamily="-84" charset="-128"/>
                <a:cs typeface="Symbol" charset="2"/>
              </a:rPr>
              <a:t>m</a:t>
            </a:r>
            <a:r>
              <a:rPr lang="en-US" sz="2200" dirty="0" smtClean="0">
                <a:solidFill>
                  <a:srgbClr val="000000"/>
                </a:solidFill>
                <a:ea typeface="ＭＳ Ｐゴシック" pitchFamily="-84" charset="-128"/>
                <a:cs typeface="Symbol" charset="2"/>
              </a:rPr>
              <a:t>m -&gt; have to deal with the </a:t>
            </a:r>
            <a:r>
              <a:rPr lang="en-US" sz="2200" i="1" dirty="0" smtClean="0">
                <a:solidFill>
                  <a:srgbClr val="000000"/>
                </a:solidFill>
                <a:ea typeface="ＭＳ Ｐゴシック" pitchFamily="-84" charset="-128"/>
                <a:cs typeface="Symbol" charset="2"/>
              </a:rPr>
              <a:t>decay products</a:t>
            </a:r>
            <a:r>
              <a:rPr lang="en-US" sz="2200" dirty="0" smtClean="0">
                <a:solidFill>
                  <a:srgbClr val="000000"/>
                </a:solidFill>
                <a:ea typeface="ＭＳ Ｐゴシック" pitchFamily="-84" charset="-128"/>
                <a:cs typeface="Symbol" charset="2"/>
              </a:rPr>
              <a:t>, secondary vertices, invariant mass peaks </a:t>
            </a:r>
            <a:endParaRPr lang="en-US" sz="2200" dirty="0" smtClean="0">
              <a:solidFill>
                <a:srgbClr val="000000"/>
              </a:solidFill>
              <a:latin typeface="Symbol" charset="2"/>
              <a:ea typeface="ＭＳ Ｐゴシック" pitchFamily="-84" charset="-128"/>
              <a:cs typeface="Symbol" charset="2"/>
            </a:endParaRPr>
          </a:p>
          <a:p>
            <a:pPr marL="613220" lvl="0" indent="-342900">
              <a:spcBef>
                <a:spcPct val="20000"/>
              </a:spcBef>
              <a:buClr>
                <a:schemeClr val="accent6"/>
              </a:buClr>
              <a:buSzPct val="100000"/>
              <a:buFont typeface="Lucida Grande"/>
              <a:buChar char="‣"/>
              <a:defRPr/>
            </a:pPr>
            <a:r>
              <a:rPr lang="en-US" sz="2200" dirty="0" smtClean="0">
                <a:solidFill>
                  <a:srgbClr val="000000"/>
                </a:solidFill>
                <a:ea typeface="ＭＳ Ｐゴシック" pitchFamily="-84" charset="-128"/>
                <a:cs typeface="ＭＳ Ｐゴシック" pitchFamily="-84" charset="-128"/>
              </a:rPr>
              <a:t>Never get 100% efficient acceptance (cracks, support system, beam pipe, sub-detector frames, ...)</a:t>
            </a:r>
          </a:p>
          <a:p>
            <a:pPr marL="613220" lvl="0" indent="-342900">
              <a:spcBef>
                <a:spcPct val="20000"/>
              </a:spcBef>
              <a:buClr>
                <a:schemeClr val="accent6"/>
              </a:buClr>
              <a:buSzPct val="100000"/>
              <a:buFont typeface="Lucida Grande"/>
              <a:buChar char="‣"/>
              <a:defRPr/>
            </a:pPr>
            <a:r>
              <a:rPr lang="en-US" sz="2200" dirty="0" smtClean="0">
                <a:solidFill>
                  <a:srgbClr val="000000"/>
                </a:solidFill>
                <a:ea typeface="ＭＳ Ｐゴシック" pitchFamily="-84" charset="-128"/>
                <a:cs typeface="ＭＳ Ｐゴシック" pitchFamily="-84" charset="-128"/>
              </a:rPr>
              <a:t>Never get 100% detection efficiency (detector imperfectness, reconstruction algorithms, DAQ limitations, ...) </a:t>
            </a:r>
          </a:p>
          <a:p>
            <a:pPr marL="613220" lvl="0" indent="-342900">
              <a:spcBef>
                <a:spcPct val="20000"/>
              </a:spcBef>
              <a:buClr>
                <a:schemeClr val="accent6"/>
              </a:buClr>
              <a:buSzPct val="100000"/>
              <a:buFont typeface="Lucida Grande"/>
              <a:buChar char="‣"/>
              <a:defRPr/>
            </a:pPr>
            <a:r>
              <a:rPr lang="en-US" sz="2200" dirty="0" smtClean="0">
                <a:solidFill>
                  <a:srgbClr val="000000"/>
                </a:solidFill>
                <a:ea typeface="ＭＳ Ｐゴシック" pitchFamily="-84" charset="-128"/>
                <a:cs typeface="ＭＳ Ｐゴシック" pitchFamily="-84" charset="-128"/>
              </a:rPr>
              <a:t>Particle identification is never perfect</a:t>
            </a:r>
          </a:p>
          <a:p>
            <a:pPr marL="613220" lvl="0" indent="-342900">
              <a:spcBef>
                <a:spcPct val="20000"/>
              </a:spcBef>
              <a:buClr>
                <a:schemeClr val="accent6"/>
              </a:buClr>
              <a:buSzPct val="100000"/>
              <a:buFont typeface="Lucida Grande"/>
              <a:buChar char="‣"/>
              <a:defRPr/>
            </a:pPr>
            <a:r>
              <a:rPr lang="en-US" sz="2200" dirty="0" smtClean="0">
                <a:solidFill>
                  <a:srgbClr val="000000"/>
                </a:solidFill>
                <a:ea typeface="ＭＳ Ｐゴシック" pitchFamily="-84" charset="-128"/>
                <a:cs typeface="ＭＳ Ｐゴシック" pitchFamily="-84" charset="-128"/>
              </a:rPr>
              <a:t>Have to deal with the finite detector resolutions (detector size and technology limitations, costs, ...)</a:t>
            </a:r>
          </a:p>
          <a:p>
            <a:pPr marL="613220" lvl="0" indent="-342900">
              <a:spcBef>
                <a:spcPct val="20000"/>
              </a:spcBef>
              <a:buClr>
                <a:schemeClr val="accent6"/>
              </a:buClr>
              <a:buSzPct val="100000"/>
              <a:buFont typeface="Lucida Grande"/>
              <a:buChar char="‣"/>
              <a:defRPr/>
            </a:pPr>
            <a:r>
              <a:rPr lang="en-US" sz="2200" dirty="0" smtClean="0">
                <a:solidFill>
                  <a:srgbClr val="000000"/>
                </a:solidFill>
                <a:ea typeface="ＭＳ Ｐゴシック" pitchFamily="-84" charset="-128"/>
                <a:cs typeface="ＭＳ Ｐゴシック" pitchFamily="-84" charset="-128"/>
              </a:rPr>
              <a:t>Background processes spoil the picture</a:t>
            </a:r>
          </a:p>
          <a:p>
            <a:pPr marL="613220" lvl="0" indent="-342900">
              <a:spcBef>
                <a:spcPct val="20000"/>
              </a:spcBef>
              <a:buClr>
                <a:schemeClr val="accent6"/>
              </a:buClr>
              <a:buSzPct val="100000"/>
              <a:buFont typeface="Lucida Grande"/>
              <a:buChar char="‣"/>
              <a:defRPr/>
            </a:pPr>
            <a:endParaRPr lang="en-US" sz="2200" dirty="0" smtClean="0">
              <a:solidFill>
                <a:srgbClr val="000000"/>
              </a:solidFill>
              <a:ea typeface="ＭＳ Ｐゴシック" pitchFamily="-84" charset="-128"/>
              <a:cs typeface="ＭＳ Ｐゴシック" pitchFamily="-84" charset="-128"/>
            </a:endParaRPr>
          </a:p>
          <a:p>
            <a:pPr marL="270320" lvl="0">
              <a:spcBef>
                <a:spcPct val="20000"/>
              </a:spcBef>
              <a:buClr>
                <a:schemeClr val="accent6"/>
              </a:buClr>
              <a:buSzPct val="100000"/>
              <a:defRPr/>
            </a:pPr>
            <a:endParaRPr lang="en-US" sz="2000" dirty="0" smtClean="0">
              <a:solidFill>
                <a:srgbClr val="000000"/>
              </a:solidFill>
              <a:ea typeface="ＭＳ Ｐゴシック" pitchFamily="-84" charset="-128"/>
              <a:cs typeface="ＭＳ Ｐゴシック" pitchFamily="-84" charset="-128"/>
            </a:endParaRPr>
          </a:p>
        </p:txBody>
      </p:sp>
      <p:sp>
        <p:nvSpPr>
          <p:cNvPr id="6" name="Definitions"/>
          <p:cNvSpPr txBox="1">
            <a:spLocks noGrp="1"/>
          </p:cNvSpPr>
          <p:nvPr>
            <p:ph type="title"/>
          </p:nvPr>
        </p:nvSpPr>
        <p:spPr>
          <a:xfrm>
            <a:off x="106362" y="19075"/>
            <a:ext cx="8931276" cy="674491"/>
          </a:xfrm>
          <a:prstGeom prst="rect">
            <a:avLst/>
          </a:prstGeom>
        </p:spPr>
        <p:txBody>
          <a:bodyPr/>
          <a:lstStyle/>
          <a:p>
            <a:pPr algn="l"/>
            <a:r>
              <a:rPr lang="en-US" dirty="0" smtClean="0"/>
              <a:t>Detector requirements: ideal </a:t>
            </a:r>
            <a:r>
              <a:rPr lang="en-US" dirty="0" err="1" smtClean="0"/>
              <a:t>vs</a:t>
            </a:r>
            <a:r>
              <a:rPr lang="en-US" dirty="0" smtClean="0"/>
              <a:t> real life</a:t>
            </a:r>
            <a:endParaRPr dirty="0"/>
          </a:p>
        </p:txBody>
      </p:sp>
    </p:spTree>
    <p:extLst>
      <p:ext uri="{BB962C8B-B14F-4D97-AF65-F5344CB8AC3E}">
        <p14:creationId xmlns:p14="http://schemas.microsoft.com/office/powerpoint/2010/main" val="423018399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tzl-howt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2895600"/>
            <a:ext cx="6236386" cy="3645766"/>
          </a:xfrm>
          <a:prstGeom prst="rect">
            <a:avLst/>
          </a:prstGeom>
        </p:spPr>
      </p:pic>
      <p:sp>
        <p:nvSpPr>
          <p:cNvPr id="4" name="Definitions"/>
          <p:cNvSpPr txBox="1">
            <a:spLocks noGrp="1"/>
          </p:cNvSpPr>
          <p:nvPr>
            <p:ph type="title"/>
          </p:nvPr>
        </p:nvSpPr>
        <p:spPr>
          <a:xfrm>
            <a:off x="106362" y="19075"/>
            <a:ext cx="8931276" cy="674491"/>
          </a:xfrm>
          <a:prstGeom prst="rect">
            <a:avLst/>
          </a:prstGeom>
        </p:spPr>
        <p:txBody>
          <a:bodyPr/>
          <a:lstStyle/>
          <a:p>
            <a:pPr algn="l"/>
            <a:r>
              <a:rPr lang="en-US" dirty="0" smtClean="0"/>
              <a:t>How do we detect particles?</a:t>
            </a:r>
            <a:endParaRPr dirty="0"/>
          </a:p>
        </p:txBody>
      </p:sp>
      <p:sp>
        <p:nvSpPr>
          <p:cNvPr id="5" name="Rectangle 3"/>
          <p:cNvSpPr txBox="1">
            <a:spLocks noChangeArrowheads="1"/>
          </p:cNvSpPr>
          <p:nvPr/>
        </p:nvSpPr>
        <p:spPr>
          <a:xfrm>
            <a:off x="152400" y="990600"/>
            <a:ext cx="9220200" cy="1905000"/>
          </a:xfrm>
          <a:prstGeom prst="rect">
            <a:avLst/>
          </a:prstGeom>
        </p:spPr>
        <p:txBody>
          <a:bodyPr vert="horz" lIns="91283" tIns="45642" rIns="91283" bIns="45642" rtlCol="0">
            <a:normAutofit lnSpcReduction="10000"/>
          </a:bodyPr>
          <a:lstStyle/>
          <a:p>
            <a:pPr marL="613220" lvl="0" indent="-342900">
              <a:spcBef>
                <a:spcPct val="20000"/>
              </a:spcBef>
              <a:buClr>
                <a:schemeClr val="accent6"/>
              </a:buClr>
              <a:buSzPct val="100000"/>
              <a:buFont typeface="Lucida Grande"/>
              <a:buChar char="‣"/>
              <a:defRPr/>
            </a:pPr>
            <a:r>
              <a:rPr lang="en-US" sz="2200" dirty="0" smtClean="0">
                <a:solidFill>
                  <a:srgbClr val="000000"/>
                </a:solidFill>
                <a:ea typeface="ＭＳ Ｐゴシック" pitchFamily="-84" charset="-128"/>
                <a:cs typeface="ＭＳ Ｐゴシック" pitchFamily="-84" charset="-128"/>
              </a:rPr>
              <a:t>Long-lived: through their interaction with the detector material</a:t>
            </a:r>
          </a:p>
          <a:p>
            <a:pPr marL="886968" lvl="0" indent="-342900">
              <a:spcBef>
                <a:spcPct val="20000"/>
              </a:spcBef>
              <a:buClr>
                <a:schemeClr val="accent6"/>
              </a:buClr>
              <a:buSzPct val="100000"/>
              <a:buFont typeface="Lucida Grande"/>
              <a:buChar char="‣"/>
              <a:defRPr/>
            </a:pPr>
            <a:r>
              <a:rPr lang="en-US" sz="2000" dirty="0" smtClean="0">
                <a:solidFill>
                  <a:srgbClr val="000000"/>
                </a:solidFill>
                <a:ea typeface="ＭＳ Ｐゴシック" pitchFamily="-84" charset="-128"/>
                <a:cs typeface="ＭＳ Ｐゴシック" pitchFamily="-84" charset="-128"/>
              </a:rPr>
              <a:t>Tracking (“gentle” measurement)</a:t>
            </a:r>
          </a:p>
          <a:p>
            <a:pPr marL="886968" lvl="0" indent="-342900">
              <a:spcBef>
                <a:spcPct val="20000"/>
              </a:spcBef>
              <a:buClr>
                <a:schemeClr val="accent6"/>
              </a:buClr>
              <a:buSzPct val="100000"/>
              <a:buFont typeface="Lucida Grande"/>
              <a:buChar char="‣"/>
              <a:defRPr/>
            </a:pPr>
            <a:r>
              <a:rPr lang="en-US" sz="2000" dirty="0" err="1" smtClean="0">
                <a:solidFill>
                  <a:srgbClr val="000000"/>
                </a:solidFill>
                <a:ea typeface="ＭＳ Ｐゴシック" pitchFamily="-84" charset="-128"/>
                <a:cs typeface="ＭＳ Ｐゴシック" pitchFamily="-84" charset="-128"/>
              </a:rPr>
              <a:t>Calorimetry</a:t>
            </a:r>
            <a:r>
              <a:rPr lang="en-US" sz="2000" dirty="0" smtClean="0">
                <a:solidFill>
                  <a:srgbClr val="000000"/>
                </a:solidFill>
                <a:ea typeface="ＭＳ Ｐゴシック" pitchFamily="-84" charset="-128"/>
                <a:cs typeface="ＭＳ Ｐゴシック" pitchFamily="-84" charset="-128"/>
              </a:rPr>
              <a:t> (destructive measurement)</a:t>
            </a:r>
          </a:p>
          <a:p>
            <a:pPr marL="886968" lvl="0" indent="-342900">
              <a:spcBef>
                <a:spcPct val="20000"/>
              </a:spcBef>
              <a:buClr>
                <a:schemeClr val="accent6"/>
              </a:buClr>
              <a:buSzPct val="100000"/>
              <a:buFont typeface="Lucida Grande"/>
              <a:buChar char="‣"/>
              <a:defRPr/>
            </a:pPr>
            <a:r>
              <a:rPr lang="en-US" sz="2000" dirty="0" smtClean="0">
                <a:solidFill>
                  <a:srgbClr val="000000"/>
                </a:solidFill>
                <a:ea typeface="ＭＳ Ｐゴシック" pitchFamily="-84" charset="-128"/>
                <a:cs typeface="ＭＳ Ｐゴシック" pitchFamily="-84" charset="-128"/>
              </a:rPr>
              <a:t>&amp; PID detectors</a:t>
            </a:r>
          </a:p>
          <a:p>
            <a:pPr marL="613220" lvl="0" indent="-342900">
              <a:spcBef>
                <a:spcPct val="20000"/>
              </a:spcBef>
              <a:buClr>
                <a:schemeClr val="accent6"/>
              </a:buClr>
              <a:buSzPct val="100000"/>
              <a:buFont typeface="Lucida Grande"/>
              <a:buChar char="‣"/>
              <a:defRPr/>
            </a:pPr>
            <a:r>
              <a:rPr lang="en-US" sz="2200" dirty="0" smtClean="0">
                <a:solidFill>
                  <a:srgbClr val="000000"/>
                </a:solidFill>
                <a:ea typeface="ＭＳ Ｐゴシック" pitchFamily="-84" charset="-128"/>
                <a:cs typeface="ＭＳ Ｐゴシック" pitchFamily="-84" charset="-128"/>
              </a:rPr>
              <a:t>Short-lived: through measuring their decay products</a:t>
            </a:r>
            <a:endParaRPr lang="en-US" sz="2000" dirty="0" smtClean="0">
              <a:solidFill>
                <a:srgbClr val="000000"/>
              </a:solidFill>
              <a:ea typeface="ＭＳ Ｐゴシック" pitchFamily="-84" charset="-128"/>
              <a:cs typeface="ＭＳ Ｐゴシック" pitchFamily="-84" charset="-128"/>
            </a:endParaRPr>
          </a:p>
        </p:txBody>
      </p:sp>
    </p:spTree>
    <p:extLst>
      <p:ext uri="{BB962C8B-B14F-4D97-AF65-F5344CB8AC3E}">
        <p14:creationId xmlns:p14="http://schemas.microsoft.com/office/powerpoint/2010/main" val="85202574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95400" y="1295400"/>
            <a:ext cx="6096000" cy="3847927"/>
          </a:xfrm>
          <a:prstGeom prst="rect">
            <a:avLst/>
          </a:prstGeom>
        </p:spPr>
      </p:pic>
      <p:sp>
        <p:nvSpPr>
          <p:cNvPr id="4" name="Definitions"/>
          <p:cNvSpPr txBox="1">
            <a:spLocks noGrp="1"/>
          </p:cNvSpPr>
          <p:nvPr>
            <p:ph type="title"/>
          </p:nvPr>
        </p:nvSpPr>
        <p:spPr>
          <a:xfrm>
            <a:off x="106362" y="19075"/>
            <a:ext cx="8931276" cy="674491"/>
          </a:xfrm>
          <a:prstGeom prst="rect">
            <a:avLst/>
          </a:prstGeom>
        </p:spPr>
        <p:txBody>
          <a:bodyPr/>
          <a:lstStyle/>
          <a:p>
            <a:pPr algn="l"/>
            <a:r>
              <a:rPr lang="en-US" dirty="0" smtClean="0"/>
              <a:t>Emerging practical implementation</a:t>
            </a:r>
            <a:endParaRPr dirty="0"/>
          </a:p>
        </p:txBody>
      </p:sp>
      <p:sp>
        <p:nvSpPr>
          <p:cNvPr id="5" name="Rectangle 3"/>
          <p:cNvSpPr txBox="1">
            <a:spLocks noChangeArrowheads="1"/>
          </p:cNvSpPr>
          <p:nvPr/>
        </p:nvSpPr>
        <p:spPr>
          <a:xfrm>
            <a:off x="304800" y="5334000"/>
            <a:ext cx="7696200" cy="1371600"/>
          </a:xfrm>
          <a:prstGeom prst="rect">
            <a:avLst/>
          </a:prstGeom>
        </p:spPr>
        <p:txBody>
          <a:bodyPr vert="horz" lIns="91283" tIns="45642" rIns="91283" bIns="45642" rtlCol="0">
            <a:normAutofit/>
          </a:bodyPr>
          <a:lstStyle/>
          <a:p>
            <a:pPr marL="457200" lvl="0" indent="-457200">
              <a:spcBef>
                <a:spcPct val="20000"/>
              </a:spcBef>
              <a:buClr>
                <a:srgbClr val="FF0000"/>
              </a:buClr>
              <a:buSzPct val="120000"/>
              <a:buFont typeface="Arial"/>
              <a:buChar char="•"/>
              <a:defRPr/>
            </a:pPr>
            <a:r>
              <a:rPr lang="en-US" b="1" dirty="0" smtClean="0">
                <a:solidFill>
                  <a:srgbClr val="000000"/>
                </a:solidFill>
                <a:ea typeface="ＭＳ Ｐゴシック" pitchFamily="-84" charset="-128"/>
                <a:cs typeface="ＭＳ Ｐゴシック" pitchFamily="-84" charset="-128"/>
              </a:rPr>
              <a:t>Caveats:</a:t>
            </a:r>
            <a:endParaRPr lang="en-US" dirty="0" smtClean="0">
              <a:solidFill>
                <a:srgbClr val="000000"/>
              </a:solidFill>
              <a:ea typeface="ＭＳ Ｐゴシック" pitchFamily="-84" charset="-128"/>
              <a:cs typeface="ＭＳ Ｐゴシック" pitchFamily="-84" charset="-128"/>
            </a:endParaRPr>
          </a:p>
          <a:p>
            <a:pPr marL="613220" lvl="0" indent="-342900">
              <a:spcBef>
                <a:spcPct val="20000"/>
              </a:spcBef>
              <a:buClr>
                <a:schemeClr val="accent6"/>
              </a:buClr>
              <a:buSzPct val="100000"/>
              <a:buFont typeface="Lucida Grande"/>
              <a:buChar char="‣"/>
              <a:defRPr/>
            </a:pPr>
            <a:r>
              <a:rPr lang="en-US" dirty="0" err="1" smtClean="0">
                <a:solidFill>
                  <a:srgbClr val="000000"/>
                </a:solidFill>
                <a:ea typeface="ＭＳ Ｐゴシック" pitchFamily="-84" charset="-128"/>
                <a:cs typeface="ＭＳ Ｐゴシック" pitchFamily="-84" charset="-128"/>
              </a:rPr>
              <a:t>Calorimetry</a:t>
            </a:r>
            <a:r>
              <a:rPr lang="en-US" dirty="0" smtClean="0">
                <a:solidFill>
                  <a:srgbClr val="000000"/>
                </a:solidFill>
                <a:ea typeface="ＭＳ Ｐゴシック" pitchFamily="-84" charset="-128"/>
                <a:cs typeface="ＭＳ Ｐゴシック" pitchFamily="-84" charset="-128"/>
              </a:rPr>
              <a:t> measurement is destructive, therefore tracking system should be the closest to the IP</a:t>
            </a:r>
          </a:p>
          <a:p>
            <a:pPr marL="613220" lvl="0" indent="-342900">
              <a:spcBef>
                <a:spcPct val="20000"/>
              </a:spcBef>
              <a:buClr>
                <a:schemeClr val="accent6"/>
              </a:buClr>
              <a:buSzPct val="100000"/>
              <a:buFont typeface="Lucida Grande"/>
              <a:buChar char="‣"/>
              <a:defRPr/>
            </a:pPr>
            <a:r>
              <a:rPr lang="en-US" dirty="0" smtClean="0">
                <a:solidFill>
                  <a:srgbClr val="000000"/>
                </a:solidFill>
                <a:ea typeface="ＭＳ Ｐゴシック" pitchFamily="-84" charset="-128"/>
                <a:cs typeface="ＭＳ Ｐゴシック" pitchFamily="-84" charset="-128"/>
              </a:rPr>
              <a:t>EIC physics also requires hadron species </a:t>
            </a:r>
            <a:r>
              <a:rPr lang="en-US" dirty="0" smtClean="0">
                <a:solidFill>
                  <a:srgbClr val="000000"/>
                </a:solidFill>
                <a:latin typeface="Symbol" charset="2"/>
                <a:ea typeface="ＭＳ Ｐゴシック" pitchFamily="-84" charset="-128"/>
                <a:cs typeface="Symbol" charset="2"/>
              </a:rPr>
              <a:t>p</a:t>
            </a:r>
            <a:r>
              <a:rPr lang="en-US" dirty="0" smtClean="0">
                <a:solidFill>
                  <a:srgbClr val="000000"/>
                </a:solidFill>
                <a:ea typeface="ＭＳ Ｐゴシック" pitchFamily="-84" charset="-128"/>
                <a:cs typeface="ＭＳ Ｐゴシック" pitchFamily="-84" charset="-128"/>
              </a:rPr>
              <a:t>/K/p identification!</a:t>
            </a:r>
          </a:p>
          <a:p>
            <a:pPr marL="270320" lvl="0">
              <a:spcBef>
                <a:spcPct val="20000"/>
              </a:spcBef>
              <a:buClr>
                <a:schemeClr val="accent6"/>
              </a:buClr>
              <a:buSzPct val="100000"/>
              <a:defRPr/>
            </a:pPr>
            <a:endParaRPr lang="en-US" sz="2000" dirty="0" smtClean="0">
              <a:solidFill>
                <a:srgbClr val="000000"/>
              </a:solidFill>
              <a:ea typeface="ＭＳ Ｐゴシック" pitchFamily="-84" charset="-128"/>
              <a:cs typeface="ＭＳ Ｐゴシック" pitchFamily="-84" charset="-128"/>
            </a:endParaRPr>
          </a:p>
        </p:txBody>
      </p:sp>
    </p:spTree>
    <p:extLst>
      <p:ext uri="{BB962C8B-B14F-4D97-AF65-F5344CB8AC3E}">
        <p14:creationId xmlns:p14="http://schemas.microsoft.com/office/powerpoint/2010/main" val="428793750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0" y="1066800"/>
            <a:ext cx="7582533" cy="5180416"/>
          </a:xfrm>
          <a:prstGeom prst="rect">
            <a:avLst/>
          </a:prstGeom>
        </p:spPr>
      </p:pic>
      <p:sp>
        <p:nvSpPr>
          <p:cNvPr id="3" name="Definitions"/>
          <p:cNvSpPr txBox="1">
            <a:spLocks noGrp="1"/>
          </p:cNvSpPr>
          <p:nvPr>
            <p:ph type="title"/>
          </p:nvPr>
        </p:nvSpPr>
        <p:spPr>
          <a:xfrm>
            <a:off x="106362" y="19075"/>
            <a:ext cx="8931276" cy="674491"/>
          </a:xfrm>
          <a:prstGeom prst="rect">
            <a:avLst/>
          </a:prstGeom>
        </p:spPr>
        <p:txBody>
          <a:bodyPr/>
          <a:lstStyle/>
          <a:p>
            <a:pPr algn="l"/>
            <a:r>
              <a:rPr lang="en-US" dirty="0" smtClean="0"/>
              <a:t>Illustration: CMS detector at LHC</a:t>
            </a:r>
            <a:endParaRPr dirty="0"/>
          </a:p>
        </p:txBody>
      </p:sp>
    </p:spTree>
    <p:extLst>
      <p:ext uri="{BB962C8B-B14F-4D97-AF65-F5344CB8AC3E}">
        <p14:creationId xmlns:p14="http://schemas.microsoft.com/office/powerpoint/2010/main" val="219167314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2"/>
          <p:cNvSpPr>
            <a:spLocks noGrp="1" noChangeArrowheads="1"/>
          </p:cNvSpPr>
          <p:nvPr>
            <p:ph type="title"/>
          </p:nvPr>
        </p:nvSpPr>
        <p:spPr/>
        <p:txBody>
          <a:bodyPr>
            <a:noAutofit/>
          </a:bodyPr>
          <a:lstStyle/>
          <a:p>
            <a:pPr algn="l" eaLnBrk="1" hangingPunct="1"/>
            <a:r>
              <a:rPr lang="en-US" b="0" dirty="0" smtClean="0">
                <a:ea typeface="ＭＳ Ｐゴシック" pitchFamily="-84" charset="-128"/>
                <a:cs typeface="Arial Narrow"/>
              </a:rPr>
              <a:t>EIC detector concept: JLEIC</a:t>
            </a:r>
          </a:p>
        </p:txBody>
      </p:sp>
      <p:sp>
        <p:nvSpPr>
          <p:cNvPr id="8" name="Rectangle 3"/>
          <p:cNvSpPr txBox="1">
            <a:spLocks noChangeArrowheads="1"/>
          </p:cNvSpPr>
          <p:nvPr/>
        </p:nvSpPr>
        <p:spPr>
          <a:xfrm>
            <a:off x="152400" y="1024467"/>
            <a:ext cx="8991600" cy="5528733"/>
          </a:xfrm>
          <a:prstGeom prst="rect">
            <a:avLst/>
          </a:prstGeom>
        </p:spPr>
        <p:txBody>
          <a:bodyPr vert="horz" lIns="91283" tIns="45642" rIns="91283" bIns="45642" rtlCol="0">
            <a:normAutofit/>
          </a:bodyPr>
          <a:lstStyle/>
          <a:p>
            <a:pPr marL="342328" lvl="0" indent="-342328">
              <a:spcBef>
                <a:spcPct val="20000"/>
              </a:spcBef>
              <a:buClr>
                <a:srgbClr val="80057A"/>
              </a:buClr>
              <a:buSzPct val="100000"/>
              <a:buFont typeface="Wingdings" charset="2"/>
              <a:buChar char="§"/>
              <a:defRPr/>
            </a:pPr>
            <a:endParaRPr lang="en-US" sz="3200" dirty="0" smtClean="0">
              <a:solidFill>
                <a:schemeClr val="tx2"/>
              </a:solidFill>
              <a:latin typeface="Arial Narrow" pitchFamily="34" charset="0"/>
              <a:ea typeface="ＭＳ Ｐゴシック" pitchFamily="-84" charset="-128"/>
              <a:cs typeface="ＭＳ Ｐゴシック" pitchFamily="-84" charset="-128"/>
            </a:endParaRPr>
          </a:p>
          <a:p>
            <a:pPr marL="342328" lvl="0" indent="-342328">
              <a:spcBef>
                <a:spcPct val="20000"/>
              </a:spcBef>
              <a:buClr>
                <a:srgbClr val="80057A"/>
              </a:buClr>
              <a:buSzPct val="100000"/>
              <a:buFont typeface="Wingdings" charset="2"/>
              <a:buChar char="§"/>
              <a:defRPr/>
            </a:pPr>
            <a:endParaRPr lang="en-US" sz="2600" dirty="0" smtClean="0">
              <a:solidFill>
                <a:schemeClr val="tx2"/>
              </a:solidFill>
              <a:latin typeface="Arial Narrow" pitchFamily="34" charset="0"/>
              <a:ea typeface="ＭＳ Ｐゴシック" pitchFamily="-84" charset="-128"/>
              <a:cs typeface="ＭＳ Ｐゴシック" pitchFamily="-84" charset="-128"/>
            </a:endParaRPr>
          </a:p>
        </p:txBody>
      </p:sp>
      <p:sp>
        <p:nvSpPr>
          <p:cNvPr id="27" name="Global EIC Detector R&amp;D…"/>
          <p:cNvSpPr txBox="1">
            <a:spLocks/>
          </p:cNvSpPr>
          <p:nvPr/>
        </p:nvSpPr>
        <p:spPr>
          <a:xfrm>
            <a:off x="1066800" y="6215420"/>
            <a:ext cx="7848600" cy="642580"/>
          </a:xfrm>
          <a:prstGeom prst="rect">
            <a:avLst/>
          </a:prstGeom>
        </p:spPr>
        <p:txBody>
          <a:bodyPr/>
          <a:lstStyle>
            <a:lvl1pPr marL="342900" marR="0" indent="-342900" algn="l" defTabSz="914400" latinLnBrk="0">
              <a:lnSpc>
                <a:spcPct val="100000"/>
              </a:lnSpc>
              <a:spcBef>
                <a:spcPts val="400"/>
              </a:spcBef>
              <a:spcAft>
                <a:spcPts val="0"/>
              </a:spcAft>
              <a:buClr>
                <a:srgbClr val="1F497D"/>
              </a:buClr>
              <a:buSzPct val="100000"/>
              <a:buFontTx/>
              <a:buChar char="▪"/>
              <a:tabLst/>
              <a:defRPr sz="1800" b="0" i="0" u="none" strike="noStrike" cap="none" spc="0" baseline="0">
                <a:ln>
                  <a:noFill/>
                </a:ln>
                <a:solidFill>
                  <a:srgbClr val="616161"/>
                </a:solidFill>
                <a:uFillTx/>
                <a:latin typeface="Calibri"/>
                <a:ea typeface="Calibri"/>
                <a:cs typeface="Calibri"/>
                <a:sym typeface="Calibri"/>
              </a:defRPr>
            </a:lvl1pPr>
            <a:lvl2pPr marL="778668" marR="0" indent="-321468" algn="l" defTabSz="914400" latinLnBrk="0">
              <a:lnSpc>
                <a:spcPct val="100000"/>
              </a:lnSpc>
              <a:spcBef>
                <a:spcPts val="400"/>
              </a:spcBef>
              <a:spcAft>
                <a:spcPts val="0"/>
              </a:spcAft>
              <a:buClr>
                <a:srgbClr val="1F497D"/>
              </a:buClr>
              <a:buSzPct val="100000"/>
              <a:buFontTx/>
              <a:buChar char="–"/>
              <a:tabLst/>
              <a:defRPr sz="1800" b="0" i="0" u="none" strike="noStrike" cap="none" spc="0" baseline="0">
                <a:ln>
                  <a:noFill/>
                </a:ln>
                <a:solidFill>
                  <a:srgbClr val="616161"/>
                </a:solidFill>
                <a:uFillTx/>
                <a:latin typeface="Calibri"/>
                <a:ea typeface="Calibri"/>
                <a:cs typeface="Calibri"/>
                <a:sym typeface="Calibri"/>
              </a:defRPr>
            </a:lvl2pPr>
            <a:lvl3pPr marL="1208314" marR="0" indent="-293914" algn="l" defTabSz="914400" latinLnBrk="0">
              <a:lnSpc>
                <a:spcPct val="100000"/>
              </a:lnSpc>
              <a:spcBef>
                <a:spcPts val="400"/>
              </a:spcBef>
              <a:spcAft>
                <a:spcPts val="0"/>
              </a:spcAft>
              <a:buClr>
                <a:srgbClr val="1F497D"/>
              </a:buClr>
              <a:buSzPct val="100000"/>
              <a:buFontTx/>
              <a:buChar char="•"/>
              <a:tabLst/>
              <a:defRPr sz="1800" b="0" i="0" u="none" strike="noStrike" cap="none" spc="0" baseline="0">
                <a:ln>
                  <a:noFill/>
                </a:ln>
                <a:solidFill>
                  <a:srgbClr val="616161"/>
                </a:solidFill>
                <a:uFillTx/>
                <a:latin typeface="Calibri"/>
                <a:ea typeface="Calibri"/>
                <a:cs typeface="Calibri"/>
                <a:sym typeface="Calibri"/>
              </a:defRPr>
            </a:lvl3pPr>
            <a:lvl4pPr marL="1665514" marR="0" indent="-293914" algn="l" defTabSz="914400" latinLnBrk="0">
              <a:lnSpc>
                <a:spcPct val="100000"/>
              </a:lnSpc>
              <a:spcBef>
                <a:spcPts val="400"/>
              </a:spcBef>
              <a:spcAft>
                <a:spcPts val="0"/>
              </a:spcAft>
              <a:buClr>
                <a:srgbClr val="1F497D"/>
              </a:buClr>
              <a:buSzPct val="100000"/>
              <a:buFontTx/>
              <a:buChar char="–"/>
              <a:tabLst/>
              <a:defRPr sz="1800" b="0" i="0" u="none" strike="noStrike" cap="none" spc="0" baseline="0">
                <a:ln>
                  <a:noFill/>
                </a:ln>
                <a:solidFill>
                  <a:srgbClr val="616161"/>
                </a:solidFill>
                <a:uFillTx/>
                <a:latin typeface="Calibri"/>
                <a:ea typeface="Calibri"/>
                <a:cs typeface="Calibri"/>
                <a:sym typeface="Calibri"/>
              </a:defRPr>
            </a:lvl4pPr>
            <a:lvl5pPr marL="2122714" marR="0" indent="-293914" algn="l" defTabSz="914400" latinLnBrk="0">
              <a:lnSpc>
                <a:spcPct val="100000"/>
              </a:lnSpc>
              <a:spcBef>
                <a:spcPts val="400"/>
              </a:spcBef>
              <a:spcAft>
                <a:spcPts val="0"/>
              </a:spcAft>
              <a:buClr>
                <a:srgbClr val="1F497D"/>
              </a:buClr>
              <a:buSzPct val="100000"/>
              <a:buFontTx/>
              <a:buChar char="»"/>
              <a:tabLst/>
              <a:defRPr sz="1800" b="0" i="0" u="none" strike="noStrike" cap="none" spc="0" baseline="0">
                <a:ln>
                  <a:noFill/>
                </a:ln>
                <a:solidFill>
                  <a:srgbClr val="616161"/>
                </a:solidFill>
                <a:uFillTx/>
                <a:latin typeface="Calibri"/>
                <a:ea typeface="Calibri"/>
                <a:cs typeface="Calibri"/>
                <a:sym typeface="Calibri"/>
              </a:defRPr>
            </a:lvl5pPr>
            <a:lvl6pPr marL="2579914" marR="0" indent="-293914" algn="l" defTabSz="914400" latinLnBrk="0">
              <a:lnSpc>
                <a:spcPct val="100000"/>
              </a:lnSpc>
              <a:spcBef>
                <a:spcPts val="400"/>
              </a:spcBef>
              <a:spcAft>
                <a:spcPts val="0"/>
              </a:spcAft>
              <a:buClr>
                <a:srgbClr val="1F497D"/>
              </a:buClr>
              <a:buSzPct val="100000"/>
              <a:buFontTx/>
              <a:buChar char="»"/>
              <a:tabLst/>
              <a:defRPr sz="1800" b="0" i="0" u="none" strike="noStrike" cap="none" spc="0" baseline="0">
                <a:ln>
                  <a:noFill/>
                </a:ln>
                <a:solidFill>
                  <a:srgbClr val="616161"/>
                </a:solidFill>
                <a:uFillTx/>
                <a:latin typeface="Calibri"/>
                <a:ea typeface="Calibri"/>
                <a:cs typeface="Calibri"/>
                <a:sym typeface="Calibri"/>
              </a:defRPr>
            </a:lvl6pPr>
            <a:lvl7pPr marL="3037114" marR="0" indent="-293914" algn="l" defTabSz="914400" latinLnBrk="0">
              <a:lnSpc>
                <a:spcPct val="100000"/>
              </a:lnSpc>
              <a:spcBef>
                <a:spcPts val="400"/>
              </a:spcBef>
              <a:spcAft>
                <a:spcPts val="0"/>
              </a:spcAft>
              <a:buClr>
                <a:srgbClr val="1F497D"/>
              </a:buClr>
              <a:buSzPct val="100000"/>
              <a:buFontTx/>
              <a:buChar char="»"/>
              <a:tabLst/>
              <a:defRPr sz="1800" b="0" i="0" u="none" strike="noStrike" cap="none" spc="0" baseline="0">
                <a:ln>
                  <a:noFill/>
                </a:ln>
                <a:solidFill>
                  <a:srgbClr val="616161"/>
                </a:solidFill>
                <a:uFillTx/>
                <a:latin typeface="Calibri"/>
                <a:ea typeface="Calibri"/>
                <a:cs typeface="Calibri"/>
                <a:sym typeface="Calibri"/>
              </a:defRPr>
            </a:lvl7pPr>
            <a:lvl8pPr marL="3494314" marR="0" indent="-293914" algn="l" defTabSz="914400" latinLnBrk="0">
              <a:lnSpc>
                <a:spcPct val="100000"/>
              </a:lnSpc>
              <a:spcBef>
                <a:spcPts val="400"/>
              </a:spcBef>
              <a:spcAft>
                <a:spcPts val="0"/>
              </a:spcAft>
              <a:buClr>
                <a:srgbClr val="1F497D"/>
              </a:buClr>
              <a:buSzPct val="100000"/>
              <a:buFontTx/>
              <a:buChar char="»"/>
              <a:tabLst/>
              <a:defRPr sz="1800" b="0" i="0" u="none" strike="noStrike" cap="none" spc="0" baseline="0">
                <a:ln>
                  <a:noFill/>
                </a:ln>
                <a:solidFill>
                  <a:srgbClr val="616161"/>
                </a:solidFill>
                <a:uFillTx/>
                <a:latin typeface="Calibri"/>
                <a:ea typeface="Calibri"/>
                <a:cs typeface="Calibri"/>
                <a:sym typeface="Calibri"/>
              </a:defRPr>
            </a:lvl8pPr>
            <a:lvl9pPr marL="3951514" marR="0" indent="-293914" algn="l" defTabSz="914400" latinLnBrk="0">
              <a:lnSpc>
                <a:spcPct val="100000"/>
              </a:lnSpc>
              <a:spcBef>
                <a:spcPts val="400"/>
              </a:spcBef>
              <a:spcAft>
                <a:spcPts val="0"/>
              </a:spcAft>
              <a:buClr>
                <a:srgbClr val="1F497D"/>
              </a:buClr>
              <a:buSzPct val="100000"/>
              <a:buFontTx/>
              <a:buChar char="»"/>
              <a:tabLst/>
              <a:defRPr sz="1800" b="0" i="0" u="none" strike="noStrike" cap="none" spc="0" baseline="0">
                <a:ln>
                  <a:noFill/>
                </a:ln>
                <a:solidFill>
                  <a:srgbClr val="616161"/>
                </a:solidFill>
                <a:uFillTx/>
                <a:latin typeface="Calibri"/>
                <a:ea typeface="Calibri"/>
                <a:cs typeface="Calibri"/>
                <a:sym typeface="Calibri"/>
              </a:defRPr>
            </a:lvl9pPr>
          </a:lstStyle>
          <a:p>
            <a:pPr>
              <a:buClr>
                <a:srgbClr val="FF0000"/>
              </a:buClr>
              <a:buSzPct val="120000"/>
              <a:buFont typeface="Arial"/>
              <a:buChar char="•"/>
              <a:defRPr sz="2400">
                <a:solidFill>
                  <a:srgbClr val="021EAA"/>
                </a:solidFill>
              </a:defRPr>
            </a:pPr>
            <a:r>
              <a:rPr lang="en-US" sz="2400" b="1" dirty="0" smtClean="0">
                <a:solidFill>
                  <a:srgbClr val="000000"/>
                </a:solidFill>
                <a:latin typeface="+mn-lt"/>
              </a:rPr>
              <a:t>Jefferson Laboratory (</a:t>
            </a:r>
            <a:r>
              <a:rPr lang="en-US" sz="2400" b="1" dirty="0" err="1" smtClean="0">
                <a:solidFill>
                  <a:srgbClr val="000000"/>
                </a:solidFill>
                <a:latin typeface="+mn-lt"/>
              </a:rPr>
              <a:t>JLab</a:t>
            </a:r>
            <a:r>
              <a:rPr lang="en-US" sz="2400" b="1" dirty="0" smtClean="0">
                <a:solidFill>
                  <a:srgbClr val="000000"/>
                </a:solidFill>
                <a:latin typeface="+mn-lt"/>
              </a:rPr>
              <a:t>) “green field” detector </a:t>
            </a:r>
            <a:r>
              <a:rPr lang="en-US" sz="2200" dirty="0" smtClean="0">
                <a:solidFill>
                  <a:srgbClr val="000000"/>
                </a:solidFill>
                <a:latin typeface="+mn-lt"/>
              </a:rPr>
              <a:t>  </a:t>
            </a:r>
          </a:p>
          <a:p>
            <a:pPr lvl="1">
              <a:defRPr sz="2200"/>
            </a:pPr>
            <a:endParaRPr lang="en-US" sz="2200" dirty="0"/>
          </a:p>
        </p:txBody>
      </p:sp>
      <p:pic>
        <p:nvPicPr>
          <p:cNvPr id="3" name="Picture 2" descr="jlei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3900"/>
            <a:ext cx="9144000" cy="5391603"/>
          </a:xfrm>
          <a:prstGeom prst="rect">
            <a:avLst/>
          </a:prstGeom>
        </p:spPr>
      </p:pic>
    </p:spTree>
    <p:extLst>
      <p:ext uri="{BB962C8B-B14F-4D97-AF65-F5344CB8AC3E}">
        <p14:creationId xmlns:p14="http://schemas.microsoft.com/office/powerpoint/2010/main" val="41839977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2"/>
          <p:cNvSpPr>
            <a:spLocks noGrp="1" noChangeArrowheads="1"/>
          </p:cNvSpPr>
          <p:nvPr>
            <p:ph type="title"/>
          </p:nvPr>
        </p:nvSpPr>
        <p:spPr/>
        <p:txBody>
          <a:bodyPr>
            <a:noAutofit/>
          </a:bodyPr>
          <a:lstStyle/>
          <a:p>
            <a:pPr algn="l" eaLnBrk="1" hangingPunct="1"/>
            <a:r>
              <a:rPr lang="en-US" b="0" dirty="0" smtClean="0">
                <a:ea typeface="ＭＳ Ｐゴシック" pitchFamily="-84" charset="-128"/>
                <a:cs typeface="Arial Narrow"/>
              </a:rPr>
              <a:t>EIC detector concept: </a:t>
            </a:r>
            <a:r>
              <a:rPr lang="en-US" b="0" dirty="0" err="1" smtClean="0">
                <a:ea typeface="ＭＳ Ｐゴシック" pitchFamily="-84" charset="-128"/>
                <a:cs typeface="Arial Narrow"/>
              </a:rPr>
              <a:t>BeAST</a:t>
            </a:r>
            <a:endParaRPr lang="en-US" b="0" dirty="0" smtClean="0">
              <a:ea typeface="ＭＳ Ｐゴシック" pitchFamily="-84" charset="-128"/>
              <a:cs typeface="Arial Narrow"/>
            </a:endParaRPr>
          </a:p>
        </p:txBody>
      </p:sp>
      <p:sp>
        <p:nvSpPr>
          <p:cNvPr id="8" name="Rectangle 3"/>
          <p:cNvSpPr txBox="1">
            <a:spLocks noChangeArrowheads="1"/>
          </p:cNvSpPr>
          <p:nvPr/>
        </p:nvSpPr>
        <p:spPr>
          <a:xfrm>
            <a:off x="152400" y="1024467"/>
            <a:ext cx="8991600" cy="5528733"/>
          </a:xfrm>
          <a:prstGeom prst="rect">
            <a:avLst/>
          </a:prstGeom>
        </p:spPr>
        <p:txBody>
          <a:bodyPr vert="horz" lIns="91283" tIns="45642" rIns="91283" bIns="45642" rtlCol="0">
            <a:normAutofit/>
          </a:bodyPr>
          <a:lstStyle/>
          <a:p>
            <a:pPr marL="342328" lvl="0" indent="-342328">
              <a:spcBef>
                <a:spcPct val="20000"/>
              </a:spcBef>
              <a:buClr>
                <a:srgbClr val="80057A"/>
              </a:buClr>
              <a:buSzPct val="100000"/>
              <a:buFont typeface="Wingdings" charset="2"/>
              <a:buChar char="§"/>
              <a:defRPr/>
            </a:pPr>
            <a:endParaRPr lang="en-US" sz="3200" dirty="0" smtClean="0">
              <a:solidFill>
                <a:schemeClr val="tx2"/>
              </a:solidFill>
              <a:latin typeface="Arial Narrow" pitchFamily="34" charset="0"/>
              <a:ea typeface="ＭＳ Ｐゴシック" pitchFamily="-84" charset="-128"/>
              <a:cs typeface="ＭＳ Ｐゴシック" pitchFamily="-84" charset="-128"/>
            </a:endParaRPr>
          </a:p>
          <a:p>
            <a:pPr marL="342328" lvl="0" indent="-342328">
              <a:spcBef>
                <a:spcPct val="20000"/>
              </a:spcBef>
              <a:buClr>
                <a:srgbClr val="80057A"/>
              </a:buClr>
              <a:buSzPct val="100000"/>
              <a:buFont typeface="Wingdings" charset="2"/>
              <a:buChar char="§"/>
              <a:defRPr/>
            </a:pPr>
            <a:endParaRPr lang="en-US" sz="2600" dirty="0" smtClean="0">
              <a:solidFill>
                <a:schemeClr val="tx2"/>
              </a:solidFill>
              <a:latin typeface="Arial Narrow" pitchFamily="34" charset="0"/>
              <a:ea typeface="ＭＳ Ｐゴシック" pitchFamily="-84" charset="-128"/>
              <a:cs typeface="ＭＳ Ｐゴシック" pitchFamily="-84" charset="-128"/>
            </a:endParaRPr>
          </a:p>
        </p:txBody>
      </p:sp>
      <p:grpSp>
        <p:nvGrpSpPr>
          <p:cNvPr id="7" name="Group 6"/>
          <p:cNvGrpSpPr>
            <a:grpSpLocks/>
          </p:cNvGrpSpPr>
          <p:nvPr/>
        </p:nvGrpSpPr>
        <p:grpSpPr>
          <a:xfrm>
            <a:off x="990600" y="838200"/>
            <a:ext cx="7010400" cy="5105400"/>
            <a:chOff x="1143000" y="446585"/>
            <a:chExt cx="7315200" cy="6192807"/>
          </a:xfrm>
        </p:grpSpPr>
        <p:pic>
          <p:nvPicPr>
            <p:cNvPr id="9" name="Picture 8" descr="beast-2018-06-28-full.png"/>
            <p:cNvPicPr>
              <a:picLocks noChangeAspect="1"/>
            </p:cNvPicPr>
            <p:nvPr/>
          </p:nvPicPr>
          <p:blipFill rotWithShape="1">
            <a:blip r:embed="rId3">
              <a:extLst>
                <a:ext uri="{28A0092B-C50C-407E-A947-70E740481C1C}">
                  <a14:useLocalDpi xmlns:a14="http://schemas.microsoft.com/office/drawing/2010/main" val="0"/>
                </a:ext>
              </a:extLst>
            </a:blip>
            <a:srcRect l="17005" t="11681" r="14995" b="3394"/>
            <a:stretch/>
          </p:blipFill>
          <p:spPr>
            <a:xfrm>
              <a:off x="1143000" y="824708"/>
              <a:ext cx="7315200" cy="5443370"/>
            </a:xfrm>
            <a:prstGeom prst="rect">
              <a:avLst/>
            </a:prstGeom>
          </p:spPr>
        </p:pic>
        <p:sp>
          <p:nvSpPr>
            <p:cNvPr id="10" name="TextBox 9"/>
            <p:cNvSpPr txBox="1"/>
            <p:nvPr/>
          </p:nvSpPr>
          <p:spPr>
            <a:xfrm>
              <a:off x="1219200" y="6400800"/>
              <a:ext cx="1159504" cy="238592"/>
            </a:xfrm>
            <a:prstGeom prst="rect">
              <a:avLst/>
            </a:prstGeom>
            <a:solidFill>
              <a:srgbClr val="00E100"/>
            </a:solidFill>
            <a:ln w="9525">
              <a:solidFill>
                <a:schemeClr val="bg2">
                  <a:lumMod val="10000"/>
                  <a:alpha val="63000"/>
                </a:schemeClr>
              </a:solidFill>
            </a:ln>
          </p:spPr>
          <p:txBody>
            <a:bodyPr wrap="none" rtlCol="0">
              <a:spAutoFit/>
            </a:bodyPr>
            <a:lstStyle/>
            <a:p>
              <a:r>
                <a:rPr lang="en-US" sz="800" dirty="0" err="1">
                  <a:solidFill>
                    <a:schemeClr val="accent2">
                      <a:lumMod val="75000"/>
                    </a:schemeClr>
                  </a:solidFill>
                </a:rPr>
                <a:t>h</a:t>
              </a:r>
              <a:r>
                <a:rPr lang="en-US" sz="800" dirty="0" err="1" smtClean="0">
                  <a:solidFill>
                    <a:schemeClr val="accent2">
                      <a:lumMod val="75000"/>
                    </a:schemeClr>
                  </a:solidFill>
                </a:rPr>
                <a:t>adronic</a:t>
              </a:r>
              <a:r>
                <a:rPr lang="en-US" sz="800" dirty="0" smtClean="0">
                  <a:solidFill>
                    <a:schemeClr val="accent2">
                      <a:lumMod val="75000"/>
                    </a:schemeClr>
                  </a:solidFill>
                </a:rPr>
                <a:t> calorimeters</a:t>
              </a:r>
              <a:endParaRPr lang="en-US" sz="800" dirty="0">
                <a:solidFill>
                  <a:schemeClr val="accent2">
                    <a:lumMod val="75000"/>
                  </a:schemeClr>
                </a:solidFill>
              </a:endParaRPr>
            </a:p>
          </p:txBody>
        </p:sp>
        <p:sp>
          <p:nvSpPr>
            <p:cNvPr id="11" name="TextBox 10"/>
            <p:cNvSpPr txBox="1"/>
            <p:nvPr/>
          </p:nvSpPr>
          <p:spPr>
            <a:xfrm>
              <a:off x="3941064" y="6400800"/>
              <a:ext cx="1295400" cy="238592"/>
            </a:xfrm>
            <a:prstGeom prst="rect">
              <a:avLst/>
            </a:prstGeom>
            <a:solidFill>
              <a:srgbClr val="E006D5">
                <a:alpha val="64000"/>
              </a:srgbClr>
            </a:solidFill>
            <a:ln w="9525">
              <a:solidFill>
                <a:schemeClr val="bg2">
                  <a:lumMod val="10000"/>
                  <a:alpha val="63000"/>
                </a:schemeClr>
              </a:solidFill>
            </a:ln>
          </p:spPr>
          <p:txBody>
            <a:bodyPr wrap="square" rtlCol="0">
              <a:spAutoFit/>
            </a:bodyPr>
            <a:lstStyle/>
            <a:p>
              <a:pPr algn="ctr"/>
              <a:r>
                <a:rPr lang="en-US" sz="800" dirty="0" smtClean="0">
                  <a:solidFill>
                    <a:srgbClr val="FFFFFF"/>
                  </a:solidFill>
                </a:rPr>
                <a:t>RICH detectors</a:t>
              </a:r>
              <a:endParaRPr lang="en-US" sz="800" dirty="0">
                <a:solidFill>
                  <a:srgbClr val="FFFFFF"/>
                </a:solidFill>
              </a:endParaRPr>
            </a:p>
          </p:txBody>
        </p:sp>
        <p:sp>
          <p:nvSpPr>
            <p:cNvPr id="12" name="TextBox 11"/>
            <p:cNvSpPr txBox="1"/>
            <p:nvPr/>
          </p:nvSpPr>
          <p:spPr>
            <a:xfrm>
              <a:off x="5285232" y="6400800"/>
              <a:ext cx="915437" cy="238592"/>
            </a:xfrm>
            <a:prstGeom prst="rect">
              <a:avLst/>
            </a:prstGeom>
            <a:solidFill>
              <a:srgbClr val="F2FF5F"/>
            </a:solidFill>
            <a:ln w="9525">
              <a:solidFill>
                <a:schemeClr val="bg2">
                  <a:lumMod val="10000"/>
                  <a:alpha val="63000"/>
                </a:schemeClr>
              </a:solidFill>
            </a:ln>
          </p:spPr>
          <p:txBody>
            <a:bodyPr wrap="none" rtlCol="0">
              <a:spAutoFit/>
            </a:bodyPr>
            <a:lstStyle/>
            <a:p>
              <a:r>
                <a:rPr lang="en-US" sz="800" dirty="0">
                  <a:solidFill>
                    <a:srgbClr val="0C5209"/>
                  </a:solidFill>
                </a:rPr>
                <a:t>s</a:t>
              </a:r>
              <a:r>
                <a:rPr lang="en-US" sz="800" dirty="0" smtClean="0">
                  <a:solidFill>
                    <a:srgbClr val="0C5209"/>
                  </a:solidFill>
                </a:rPr>
                <a:t>ilicon   trackers</a:t>
              </a:r>
              <a:endParaRPr lang="en-US" sz="800" dirty="0">
                <a:solidFill>
                  <a:srgbClr val="0C5209"/>
                </a:solidFill>
              </a:endParaRPr>
            </a:p>
          </p:txBody>
        </p:sp>
        <p:sp>
          <p:nvSpPr>
            <p:cNvPr id="13" name="TextBox 12"/>
            <p:cNvSpPr txBox="1"/>
            <p:nvPr/>
          </p:nvSpPr>
          <p:spPr>
            <a:xfrm>
              <a:off x="6345936" y="6400800"/>
              <a:ext cx="808927" cy="238592"/>
            </a:xfrm>
            <a:prstGeom prst="rect">
              <a:avLst/>
            </a:prstGeom>
            <a:solidFill>
              <a:srgbClr val="FFD63F"/>
            </a:solidFill>
            <a:ln w="9525">
              <a:solidFill>
                <a:schemeClr val="bg2">
                  <a:lumMod val="10000"/>
                  <a:alpha val="63000"/>
                </a:schemeClr>
              </a:solidFill>
            </a:ln>
          </p:spPr>
          <p:txBody>
            <a:bodyPr wrap="none" rtlCol="0">
              <a:spAutoFit/>
            </a:bodyPr>
            <a:lstStyle/>
            <a:p>
              <a:r>
                <a:rPr lang="en-US" sz="800" dirty="0" smtClean="0">
                  <a:solidFill>
                    <a:srgbClr val="1E1C11"/>
                  </a:solidFill>
                </a:rPr>
                <a:t>GEM trackers</a:t>
              </a:r>
              <a:endParaRPr lang="en-US" sz="800" dirty="0">
                <a:solidFill>
                  <a:srgbClr val="1E1C11"/>
                </a:solidFill>
              </a:endParaRPr>
            </a:p>
          </p:txBody>
        </p:sp>
        <p:sp>
          <p:nvSpPr>
            <p:cNvPr id="14" name="TextBox 13"/>
            <p:cNvSpPr txBox="1"/>
            <p:nvPr/>
          </p:nvSpPr>
          <p:spPr>
            <a:xfrm>
              <a:off x="1219200" y="533401"/>
              <a:ext cx="1102387" cy="238592"/>
            </a:xfrm>
            <a:prstGeom prst="rect">
              <a:avLst/>
            </a:prstGeom>
            <a:solidFill>
              <a:schemeClr val="bg1">
                <a:lumMod val="85000"/>
              </a:schemeClr>
            </a:solidFill>
            <a:ln w="9525">
              <a:solidFill>
                <a:schemeClr val="bg2">
                  <a:lumMod val="10000"/>
                  <a:alpha val="63000"/>
                </a:schemeClr>
              </a:solidFill>
            </a:ln>
          </p:spPr>
          <p:txBody>
            <a:bodyPr wrap="none" rtlCol="0">
              <a:spAutoFit/>
            </a:bodyPr>
            <a:lstStyle/>
            <a:p>
              <a:r>
                <a:rPr lang="en-US" sz="800" dirty="0" smtClean="0">
                  <a:solidFill>
                    <a:srgbClr val="1E1C11"/>
                  </a:solidFill>
                </a:rPr>
                <a:t>3T solenoid cryostat</a:t>
              </a:r>
              <a:endParaRPr lang="en-US" sz="800" dirty="0">
                <a:solidFill>
                  <a:srgbClr val="1E1C11"/>
                </a:solidFill>
              </a:endParaRPr>
            </a:p>
          </p:txBody>
        </p:sp>
        <p:sp>
          <p:nvSpPr>
            <p:cNvPr id="15" name="TextBox 14"/>
            <p:cNvSpPr txBox="1"/>
            <p:nvPr/>
          </p:nvSpPr>
          <p:spPr>
            <a:xfrm>
              <a:off x="2880360" y="533401"/>
              <a:ext cx="838200" cy="238592"/>
            </a:xfrm>
            <a:prstGeom prst="rect">
              <a:avLst/>
            </a:prstGeom>
            <a:solidFill>
              <a:schemeClr val="tx1">
                <a:lumMod val="75000"/>
              </a:schemeClr>
            </a:solidFill>
            <a:ln w="9525">
              <a:solidFill>
                <a:schemeClr val="bg2">
                  <a:lumMod val="10000"/>
                  <a:alpha val="63000"/>
                </a:schemeClr>
              </a:solidFill>
            </a:ln>
          </p:spPr>
          <p:txBody>
            <a:bodyPr wrap="square" rtlCol="0">
              <a:spAutoFit/>
            </a:bodyPr>
            <a:lstStyle/>
            <a:p>
              <a:pPr algn="ctr"/>
              <a:r>
                <a:rPr lang="en-US" sz="800" dirty="0" smtClean="0">
                  <a:solidFill>
                    <a:srgbClr val="FFFFFF"/>
                  </a:solidFill>
                </a:rPr>
                <a:t>iron yoke          </a:t>
              </a:r>
              <a:endParaRPr lang="en-US" sz="800" dirty="0">
                <a:solidFill>
                  <a:srgbClr val="FFFFFF"/>
                </a:solidFill>
              </a:endParaRPr>
            </a:p>
          </p:txBody>
        </p:sp>
        <p:cxnSp>
          <p:nvCxnSpPr>
            <p:cNvPr id="16" name="Straight Arrow Connector 15"/>
            <p:cNvCxnSpPr/>
            <p:nvPr/>
          </p:nvCxnSpPr>
          <p:spPr>
            <a:xfrm rot="60000" flipV="1">
              <a:off x="3977756" y="4572000"/>
              <a:ext cx="4343400" cy="1797756"/>
            </a:xfrm>
            <a:prstGeom prst="straightConnector1">
              <a:avLst/>
            </a:prstGeom>
            <a:ln w="9525">
              <a:prstDash val="dash"/>
              <a:headEnd type="arrow"/>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rot="20335779">
              <a:off x="5738681" y="5444568"/>
              <a:ext cx="1197057" cy="374929"/>
            </a:xfrm>
            <a:prstGeom prst="rect">
              <a:avLst/>
            </a:prstGeom>
            <a:noFill/>
          </p:spPr>
          <p:txBody>
            <a:bodyPr wrap="none" rtlCol="0">
              <a:spAutoFit/>
            </a:bodyPr>
            <a:lstStyle/>
            <a:p>
              <a:r>
                <a:rPr lang="en-US" sz="1600" i="1" dirty="0">
                  <a:solidFill>
                    <a:schemeClr val="accent1">
                      <a:lumMod val="75000"/>
                    </a:schemeClr>
                  </a:solidFill>
                </a:rPr>
                <a:t>u</a:t>
              </a:r>
              <a:r>
                <a:rPr lang="en-US" sz="1600" i="1" dirty="0" smtClean="0">
                  <a:solidFill>
                    <a:schemeClr val="accent1">
                      <a:lumMod val="75000"/>
                    </a:schemeClr>
                  </a:solidFill>
                </a:rPr>
                <a:t>p to 9.0m</a:t>
              </a:r>
              <a:endParaRPr lang="en-US" sz="1600" i="1" dirty="0">
                <a:solidFill>
                  <a:schemeClr val="accent1">
                    <a:lumMod val="75000"/>
                  </a:schemeClr>
                </a:solidFill>
              </a:endParaRPr>
            </a:p>
          </p:txBody>
        </p:sp>
        <p:cxnSp>
          <p:nvCxnSpPr>
            <p:cNvPr id="18" name="Straight Arrow Connector 17"/>
            <p:cNvCxnSpPr/>
            <p:nvPr/>
          </p:nvCxnSpPr>
          <p:spPr>
            <a:xfrm rot="180000" flipV="1">
              <a:off x="2209800" y="1005840"/>
              <a:ext cx="2133600" cy="533400"/>
            </a:xfrm>
            <a:prstGeom prst="straightConnector1">
              <a:avLst/>
            </a:prstGeom>
            <a:ln w="12700">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205472" y="6400800"/>
              <a:ext cx="387877" cy="238592"/>
            </a:xfrm>
            <a:prstGeom prst="rect">
              <a:avLst/>
            </a:prstGeom>
            <a:solidFill>
              <a:srgbClr val="4BD7E1"/>
            </a:solidFill>
            <a:ln w="9525">
              <a:solidFill>
                <a:schemeClr val="bg2">
                  <a:lumMod val="10000"/>
                  <a:alpha val="63000"/>
                </a:schemeClr>
              </a:solidFill>
            </a:ln>
          </p:spPr>
          <p:txBody>
            <a:bodyPr wrap="none" rtlCol="0">
              <a:spAutoFit/>
            </a:bodyPr>
            <a:lstStyle/>
            <a:p>
              <a:r>
                <a:rPr lang="en-US" sz="800" dirty="0" smtClean="0">
                  <a:solidFill>
                    <a:schemeClr val="bg2">
                      <a:lumMod val="10000"/>
                    </a:schemeClr>
                  </a:solidFill>
                </a:rPr>
                <a:t>TPC</a:t>
              </a:r>
              <a:endParaRPr lang="en-US" sz="800" dirty="0">
                <a:solidFill>
                  <a:schemeClr val="bg2">
                    <a:lumMod val="10000"/>
                  </a:schemeClr>
                </a:solidFill>
              </a:endParaRPr>
            </a:p>
          </p:txBody>
        </p:sp>
        <p:cxnSp>
          <p:nvCxnSpPr>
            <p:cNvPr id="20" name="Straight Arrow Connector 19"/>
            <p:cNvCxnSpPr/>
            <p:nvPr/>
          </p:nvCxnSpPr>
          <p:spPr>
            <a:xfrm rot="120000" flipH="1">
              <a:off x="4495800" y="548640"/>
              <a:ext cx="2133600" cy="533400"/>
            </a:xfrm>
            <a:prstGeom prst="straightConnector1">
              <a:avLst/>
            </a:prstGeom>
            <a:ln w="12700">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2438400" y="6400800"/>
              <a:ext cx="1447800" cy="238592"/>
            </a:xfrm>
            <a:prstGeom prst="rect">
              <a:avLst/>
            </a:prstGeom>
            <a:solidFill>
              <a:schemeClr val="accent2">
                <a:lumMod val="60000"/>
                <a:lumOff val="40000"/>
              </a:schemeClr>
            </a:solidFill>
            <a:ln w="9525">
              <a:solidFill>
                <a:schemeClr val="bg2">
                  <a:lumMod val="10000"/>
                  <a:alpha val="63000"/>
                </a:schemeClr>
              </a:solidFill>
            </a:ln>
          </p:spPr>
          <p:txBody>
            <a:bodyPr wrap="square" rtlCol="0">
              <a:spAutoFit/>
            </a:bodyPr>
            <a:lstStyle/>
            <a:p>
              <a:pPr algn="ctr"/>
              <a:r>
                <a:rPr lang="en-US" sz="800" dirty="0" smtClean="0">
                  <a:solidFill>
                    <a:srgbClr val="FFFFFF"/>
                  </a:solidFill>
                </a:rPr>
                <a:t>e/m calorimeters          </a:t>
              </a:r>
              <a:endParaRPr lang="en-US" sz="800" dirty="0">
                <a:solidFill>
                  <a:srgbClr val="FFFFFF"/>
                </a:solidFill>
              </a:endParaRPr>
            </a:p>
          </p:txBody>
        </p:sp>
        <p:sp>
          <p:nvSpPr>
            <p:cNvPr id="22" name="TextBox 21"/>
            <p:cNvSpPr txBox="1"/>
            <p:nvPr/>
          </p:nvSpPr>
          <p:spPr>
            <a:xfrm rot="20993189">
              <a:off x="2767818" y="826799"/>
              <a:ext cx="970183" cy="374929"/>
            </a:xfrm>
            <a:prstGeom prst="rect">
              <a:avLst/>
            </a:prstGeom>
            <a:noFill/>
          </p:spPr>
          <p:txBody>
            <a:bodyPr wrap="none" rtlCol="0">
              <a:spAutoFit/>
            </a:bodyPr>
            <a:lstStyle/>
            <a:p>
              <a:r>
                <a:rPr lang="en-US" sz="1600" i="1" dirty="0" smtClean="0">
                  <a:solidFill>
                    <a:schemeClr val="accent1">
                      <a:lumMod val="75000"/>
                    </a:schemeClr>
                  </a:solidFill>
                </a:rPr>
                <a:t>hadrons</a:t>
              </a:r>
              <a:endParaRPr lang="en-US" sz="1600" i="1" dirty="0">
                <a:solidFill>
                  <a:schemeClr val="accent1">
                    <a:lumMod val="75000"/>
                  </a:schemeClr>
                </a:solidFill>
              </a:endParaRPr>
            </a:p>
          </p:txBody>
        </p:sp>
        <p:sp>
          <p:nvSpPr>
            <p:cNvPr id="23" name="TextBox 22"/>
            <p:cNvSpPr txBox="1"/>
            <p:nvPr/>
          </p:nvSpPr>
          <p:spPr>
            <a:xfrm>
              <a:off x="2377440" y="533401"/>
              <a:ext cx="457200" cy="221549"/>
            </a:xfrm>
            <a:prstGeom prst="rect">
              <a:avLst/>
            </a:prstGeom>
            <a:solidFill>
              <a:srgbClr val="FF0000">
                <a:alpha val="88000"/>
              </a:srgbClr>
            </a:solidFill>
            <a:ln w="9525">
              <a:solidFill>
                <a:schemeClr val="bg2">
                  <a:lumMod val="10000"/>
                  <a:alpha val="63000"/>
                </a:schemeClr>
              </a:solidFill>
            </a:ln>
          </p:spPr>
          <p:txBody>
            <a:bodyPr wrap="square" rtlCol="0">
              <a:spAutoFit/>
            </a:bodyPr>
            <a:lstStyle/>
            <a:p>
              <a:pPr algn="ctr"/>
              <a:r>
                <a:rPr lang="en-US" sz="700" dirty="0" smtClean="0">
                  <a:solidFill>
                    <a:schemeClr val="bg2">
                      <a:lumMod val="10000"/>
                    </a:schemeClr>
                  </a:solidFill>
                </a:rPr>
                <a:t>coils</a:t>
              </a:r>
              <a:endParaRPr lang="en-US" sz="700" dirty="0">
                <a:solidFill>
                  <a:schemeClr val="bg2">
                    <a:lumMod val="10000"/>
                  </a:schemeClr>
                </a:solidFill>
              </a:endParaRPr>
            </a:p>
          </p:txBody>
        </p:sp>
        <p:sp>
          <p:nvSpPr>
            <p:cNvPr id="24" name="TextBox 23"/>
            <p:cNvSpPr txBox="1"/>
            <p:nvPr/>
          </p:nvSpPr>
          <p:spPr>
            <a:xfrm rot="20940000">
              <a:off x="4671224" y="446585"/>
              <a:ext cx="1060793" cy="374929"/>
            </a:xfrm>
            <a:prstGeom prst="rect">
              <a:avLst/>
            </a:prstGeom>
            <a:noFill/>
          </p:spPr>
          <p:txBody>
            <a:bodyPr wrap="none" rtlCol="0">
              <a:spAutoFit/>
            </a:bodyPr>
            <a:lstStyle/>
            <a:p>
              <a:r>
                <a:rPr lang="en-US" sz="1600" i="1" dirty="0" smtClean="0">
                  <a:solidFill>
                    <a:schemeClr val="accent1">
                      <a:lumMod val="75000"/>
                    </a:schemeClr>
                  </a:solidFill>
                </a:rPr>
                <a:t>electrons</a:t>
              </a:r>
              <a:endParaRPr lang="en-US" sz="1600" i="1" dirty="0">
                <a:solidFill>
                  <a:schemeClr val="accent1">
                    <a:lumMod val="75000"/>
                  </a:schemeClr>
                </a:solidFill>
              </a:endParaRPr>
            </a:p>
          </p:txBody>
        </p:sp>
        <p:sp>
          <p:nvSpPr>
            <p:cNvPr id="25" name="TextBox 24"/>
            <p:cNvSpPr txBox="1"/>
            <p:nvPr/>
          </p:nvSpPr>
          <p:spPr>
            <a:xfrm>
              <a:off x="5715000" y="6400800"/>
              <a:ext cx="579264" cy="238592"/>
            </a:xfrm>
            <a:prstGeom prst="rect">
              <a:avLst/>
            </a:prstGeom>
            <a:solidFill>
              <a:srgbClr val="0C5209"/>
            </a:solidFill>
            <a:ln w="9525">
              <a:solidFill>
                <a:schemeClr val="bg2">
                  <a:lumMod val="10000"/>
                  <a:alpha val="63000"/>
                </a:schemeClr>
              </a:solidFill>
            </a:ln>
          </p:spPr>
          <p:txBody>
            <a:bodyPr wrap="none" rtlCol="0">
              <a:spAutoFit/>
            </a:bodyPr>
            <a:lstStyle/>
            <a:p>
              <a:r>
                <a:rPr lang="en-US" sz="800" dirty="0" smtClean="0">
                  <a:solidFill>
                    <a:srgbClr val="1E1C11"/>
                  </a:solidFill>
                </a:rPr>
                <a:t> </a:t>
              </a:r>
              <a:r>
                <a:rPr lang="en-US" sz="800" dirty="0" smtClean="0">
                  <a:solidFill>
                    <a:srgbClr val="FFFF00"/>
                  </a:solidFill>
                </a:rPr>
                <a:t>trackers</a:t>
              </a:r>
              <a:endParaRPr lang="en-US" sz="800" dirty="0">
                <a:solidFill>
                  <a:srgbClr val="FFFF00"/>
                </a:solidFill>
              </a:endParaRPr>
            </a:p>
          </p:txBody>
        </p:sp>
      </p:grpSp>
      <p:sp>
        <p:nvSpPr>
          <p:cNvPr id="26" name="Global EIC Detector R&amp;D…"/>
          <p:cNvSpPr txBox="1">
            <a:spLocks/>
          </p:cNvSpPr>
          <p:nvPr/>
        </p:nvSpPr>
        <p:spPr>
          <a:xfrm>
            <a:off x="228600" y="6215420"/>
            <a:ext cx="8223225" cy="642580"/>
          </a:xfrm>
          <a:prstGeom prst="rect">
            <a:avLst/>
          </a:prstGeom>
        </p:spPr>
        <p:txBody>
          <a:bodyPr/>
          <a:lstStyle>
            <a:lvl1pPr marL="342900" marR="0" indent="-342900" algn="l" defTabSz="914400" latinLnBrk="0">
              <a:lnSpc>
                <a:spcPct val="100000"/>
              </a:lnSpc>
              <a:spcBef>
                <a:spcPts val="400"/>
              </a:spcBef>
              <a:spcAft>
                <a:spcPts val="0"/>
              </a:spcAft>
              <a:buClr>
                <a:srgbClr val="1F497D"/>
              </a:buClr>
              <a:buSzPct val="100000"/>
              <a:buFontTx/>
              <a:buChar char="▪"/>
              <a:tabLst/>
              <a:defRPr sz="1800" b="0" i="0" u="none" strike="noStrike" cap="none" spc="0" baseline="0">
                <a:ln>
                  <a:noFill/>
                </a:ln>
                <a:solidFill>
                  <a:srgbClr val="616161"/>
                </a:solidFill>
                <a:uFillTx/>
                <a:latin typeface="Calibri"/>
                <a:ea typeface="Calibri"/>
                <a:cs typeface="Calibri"/>
                <a:sym typeface="Calibri"/>
              </a:defRPr>
            </a:lvl1pPr>
            <a:lvl2pPr marL="778668" marR="0" indent="-321468" algn="l" defTabSz="914400" latinLnBrk="0">
              <a:lnSpc>
                <a:spcPct val="100000"/>
              </a:lnSpc>
              <a:spcBef>
                <a:spcPts val="400"/>
              </a:spcBef>
              <a:spcAft>
                <a:spcPts val="0"/>
              </a:spcAft>
              <a:buClr>
                <a:srgbClr val="1F497D"/>
              </a:buClr>
              <a:buSzPct val="100000"/>
              <a:buFontTx/>
              <a:buChar char="–"/>
              <a:tabLst/>
              <a:defRPr sz="1800" b="0" i="0" u="none" strike="noStrike" cap="none" spc="0" baseline="0">
                <a:ln>
                  <a:noFill/>
                </a:ln>
                <a:solidFill>
                  <a:srgbClr val="616161"/>
                </a:solidFill>
                <a:uFillTx/>
                <a:latin typeface="Calibri"/>
                <a:ea typeface="Calibri"/>
                <a:cs typeface="Calibri"/>
                <a:sym typeface="Calibri"/>
              </a:defRPr>
            </a:lvl2pPr>
            <a:lvl3pPr marL="1208314" marR="0" indent="-293914" algn="l" defTabSz="914400" latinLnBrk="0">
              <a:lnSpc>
                <a:spcPct val="100000"/>
              </a:lnSpc>
              <a:spcBef>
                <a:spcPts val="400"/>
              </a:spcBef>
              <a:spcAft>
                <a:spcPts val="0"/>
              </a:spcAft>
              <a:buClr>
                <a:srgbClr val="1F497D"/>
              </a:buClr>
              <a:buSzPct val="100000"/>
              <a:buFontTx/>
              <a:buChar char="•"/>
              <a:tabLst/>
              <a:defRPr sz="1800" b="0" i="0" u="none" strike="noStrike" cap="none" spc="0" baseline="0">
                <a:ln>
                  <a:noFill/>
                </a:ln>
                <a:solidFill>
                  <a:srgbClr val="616161"/>
                </a:solidFill>
                <a:uFillTx/>
                <a:latin typeface="Calibri"/>
                <a:ea typeface="Calibri"/>
                <a:cs typeface="Calibri"/>
                <a:sym typeface="Calibri"/>
              </a:defRPr>
            </a:lvl3pPr>
            <a:lvl4pPr marL="1665514" marR="0" indent="-293914" algn="l" defTabSz="914400" latinLnBrk="0">
              <a:lnSpc>
                <a:spcPct val="100000"/>
              </a:lnSpc>
              <a:spcBef>
                <a:spcPts val="400"/>
              </a:spcBef>
              <a:spcAft>
                <a:spcPts val="0"/>
              </a:spcAft>
              <a:buClr>
                <a:srgbClr val="1F497D"/>
              </a:buClr>
              <a:buSzPct val="100000"/>
              <a:buFontTx/>
              <a:buChar char="–"/>
              <a:tabLst/>
              <a:defRPr sz="1800" b="0" i="0" u="none" strike="noStrike" cap="none" spc="0" baseline="0">
                <a:ln>
                  <a:noFill/>
                </a:ln>
                <a:solidFill>
                  <a:srgbClr val="616161"/>
                </a:solidFill>
                <a:uFillTx/>
                <a:latin typeface="Calibri"/>
                <a:ea typeface="Calibri"/>
                <a:cs typeface="Calibri"/>
                <a:sym typeface="Calibri"/>
              </a:defRPr>
            </a:lvl4pPr>
            <a:lvl5pPr marL="2122714" marR="0" indent="-293914" algn="l" defTabSz="914400" latinLnBrk="0">
              <a:lnSpc>
                <a:spcPct val="100000"/>
              </a:lnSpc>
              <a:spcBef>
                <a:spcPts val="400"/>
              </a:spcBef>
              <a:spcAft>
                <a:spcPts val="0"/>
              </a:spcAft>
              <a:buClr>
                <a:srgbClr val="1F497D"/>
              </a:buClr>
              <a:buSzPct val="100000"/>
              <a:buFontTx/>
              <a:buChar char="»"/>
              <a:tabLst/>
              <a:defRPr sz="1800" b="0" i="0" u="none" strike="noStrike" cap="none" spc="0" baseline="0">
                <a:ln>
                  <a:noFill/>
                </a:ln>
                <a:solidFill>
                  <a:srgbClr val="616161"/>
                </a:solidFill>
                <a:uFillTx/>
                <a:latin typeface="Calibri"/>
                <a:ea typeface="Calibri"/>
                <a:cs typeface="Calibri"/>
                <a:sym typeface="Calibri"/>
              </a:defRPr>
            </a:lvl5pPr>
            <a:lvl6pPr marL="2579914" marR="0" indent="-293914" algn="l" defTabSz="914400" latinLnBrk="0">
              <a:lnSpc>
                <a:spcPct val="100000"/>
              </a:lnSpc>
              <a:spcBef>
                <a:spcPts val="400"/>
              </a:spcBef>
              <a:spcAft>
                <a:spcPts val="0"/>
              </a:spcAft>
              <a:buClr>
                <a:srgbClr val="1F497D"/>
              </a:buClr>
              <a:buSzPct val="100000"/>
              <a:buFontTx/>
              <a:buChar char="»"/>
              <a:tabLst/>
              <a:defRPr sz="1800" b="0" i="0" u="none" strike="noStrike" cap="none" spc="0" baseline="0">
                <a:ln>
                  <a:noFill/>
                </a:ln>
                <a:solidFill>
                  <a:srgbClr val="616161"/>
                </a:solidFill>
                <a:uFillTx/>
                <a:latin typeface="Calibri"/>
                <a:ea typeface="Calibri"/>
                <a:cs typeface="Calibri"/>
                <a:sym typeface="Calibri"/>
              </a:defRPr>
            </a:lvl6pPr>
            <a:lvl7pPr marL="3037114" marR="0" indent="-293914" algn="l" defTabSz="914400" latinLnBrk="0">
              <a:lnSpc>
                <a:spcPct val="100000"/>
              </a:lnSpc>
              <a:spcBef>
                <a:spcPts val="400"/>
              </a:spcBef>
              <a:spcAft>
                <a:spcPts val="0"/>
              </a:spcAft>
              <a:buClr>
                <a:srgbClr val="1F497D"/>
              </a:buClr>
              <a:buSzPct val="100000"/>
              <a:buFontTx/>
              <a:buChar char="»"/>
              <a:tabLst/>
              <a:defRPr sz="1800" b="0" i="0" u="none" strike="noStrike" cap="none" spc="0" baseline="0">
                <a:ln>
                  <a:noFill/>
                </a:ln>
                <a:solidFill>
                  <a:srgbClr val="616161"/>
                </a:solidFill>
                <a:uFillTx/>
                <a:latin typeface="Calibri"/>
                <a:ea typeface="Calibri"/>
                <a:cs typeface="Calibri"/>
                <a:sym typeface="Calibri"/>
              </a:defRPr>
            </a:lvl7pPr>
            <a:lvl8pPr marL="3494314" marR="0" indent="-293914" algn="l" defTabSz="914400" latinLnBrk="0">
              <a:lnSpc>
                <a:spcPct val="100000"/>
              </a:lnSpc>
              <a:spcBef>
                <a:spcPts val="400"/>
              </a:spcBef>
              <a:spcAft>
                <a:spcPts val="0"/>
              </a:spcAft>
              <a:buClr>
                <a:srgbClr val="1F497D"/>
              </a:buClr>
              <a:buSzPct val="100000"/>
              <a:buFontTx/>
              <a:buChar char="»"/>
              <a:tabLst/>
              <a:defRPr sz="1800" b="0" i="0" u="none" strike="noStrike" cap="none" spc="0" baseline="0">
                <a:ln>
                  <a:noFill/>
                </a:ln>
                <a:solidFill>
                  <a:srgbClr val="616161"/>
                </a:solidFill>
                <a:uFillTx/>
                <a:latin typeface="Calibri"/>
                <a:ea typeface="Calibri"/>
                <a:cs typeface="Calibri"/>
                <a:sym typeface="Calibri"/>
              </a:defRPr>
            </a:lvl8pPr>
            <a:lvl9pPr marL="3951514" marR="0" indent="-293914" algn="l" defTabSz="914400" latinLnBrk="0">
              <a:lnSpc>
                <a:spcPct val="100000"/>
              </a:lnSpc>
              <a:spcBef>
                <a:spcPts val="400"/>
              </a:spcBef>
              <a:spcAft>
                <a:spcPts val="0"/>
              </a:spcAft>
              <a:buClr>
                <a:srgbClr val="1F497D"/>
              </a:buClr>
              <a:buSzPct val="100000"/>
              <a:buFontTx/>
              <a:buChar char="»"/>
              <a:tabLst/>
              <a:defRPr sz="1800" b="0" i="0" u="none" strike="noStrike" cap="none" spc="0" baseline="0">
                <a:ln>
                  <a:noFill/>
                </a:ln>
                <a:solidFill>
                  <a:srgbClr val="616161"/>
                </a:solidFill>
                <a:uFillTx/>
                <a:latin typeface="Calibri"/>
                <a:ea typeface="Calibri"/>
                <a:cs typeface="Calibri"/>
                <a:sym typeface="Calibri"/>
              </a:defRPr>
            </a:lvl9pPr>
          </a:lstStyle>
          <a:p>
            <a:pPr>
              <a:buClr>
                <a:srgbClr val="FF0000"/>
              </a:buClr>
              <a:buSzPct val="120000"/>
              <a:buFont typeface="Arial"/>
              <a:buChar char="•"/>
              <a:defRPr sz="2400">
                <a:solidFill>
                  <a:srgbClr val="021EAA"/>
                </a:solidFill>
              </a:defRPr>
            </a:pPr>
            <a:r>
              <a:rPr lang="en-US" sz="2400" b="1" dirty="0" smtClean="0">
                <a:solidFill>
                  <a:srgbClr val="000000"/>
                </a:solidFill>
                <a:latin typeface="+mn-lt"/>
              </a:rPr>
              <a:t>Brookhaven Laboratory (BNL) “green field” detector</a:t>
            </a:r>
            <a:endParaRPr lang="en-US" sz="2200" dirty="0" smtClean="0">
              <a:solidFill>
                <a:srgbClr val="000000"/>
              </a:solidFill>
              <a:latin typeface="+mn-lt"/>
            </a:endParaRPr>
          </a:p>
          <a:p>
            <a:pPr lvl="1">
              <a:defRPr sz="2200"/>
            </a:pPr>
            <a:endParaRPr lang="en-US" sz="2200" dirty="0"/>
          </a:p>
        </p:txBody>
      </p:sp>
    </p:spTree>
    <p:extLst>
      <p:ext uri="{BB962C8B-B14F-4D97-AF65-F5344CB8AC3E}">
        <p14:creationId xmlns:p14="http://schemas.microsoft.com/office/powerpoint/2010/main" val="6851762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2"/>
          <p:cNvSpPr>
            <a:spLocks noGrp="1" noChangeArrowheads="1"/>
          </p:cNvSpPr>
          <p:nvPr>
            <p:ph type="title"/>
          </p:nvPr>
        </p:nvSpPr>
        <p:spPr/>
        <p:txBody>
          <a:bodyPr>
            <a:noAutofit/>
          </a:bodyPr>
          <a:lstStyle/>
          <a:p>
            <a:pPr algn="l" eaLnBrk="1" hangingPunct="1"/>
            <a:r>
              <a:rPr lang="en-US" b="0" dirty="0" smtClean="0">
                <a:ea typeface="ＭＳ Ｐゴシック" pitchFamily="-84" charset="-128"/>
                <a:cs typeface="Arial Narrow"/>
              </a:rPr>
              <a:t>EIC detector concept: </a:t>
            </a:r>
            <a:r>
              <a:rPr lang="en-US" b="0" dirty="0" err="1" smtClean="0">
                <a:ea typeface="ＭＳ Ｐゴシック" pitchFamily="-84" charset="-128"/>
                <a:cs typeface="Arial Narrow"/>
              </a:rPr>
              <a:t>ePHENIX</a:t>
            </a:r>
            <a:endParaRPr lang="en-US" b="0" dirty="0" smtClean="0">
              <a:ea typeface="ＭＳ Ｐゴシック" pitchFamily="-84" charset="-128"/>
              <a:cs typeface="Arial Narrow"/>
            </a:endParaRPr>
          </a:p>
        </p:txBody>
      </p:sp>
      <p:sp>
        <p:nvSpPr>
          <p:cNvPr id="8" name="Rectangle 3"/>
          <p:cNvSpPr txBox="1">
            <a:spLocks noChangeArrowheads="1"/>
          </p:cNvSpPr>
          <p:nvPr/>
        </p:nvSpPr>
        <p:spPr>
          <a:xfrm>
            <a:off x="152400" y="1024467"/>
            <a:ext cx="8991600" cy="5528733"/>
          </a:xfrm>
          <a:prstGeom prst="rect">
            <a:avLst/>
          </a:prstGeom>
        </p:spPr>
        <p:txBody>
          <a:bodyPr vert="horz" lIns="91283" tIns="45642" rIns="91283" bIns="45642" rtlCol="0">
            <a:normAutofit/>
          </a:bodyPr>
          <a:lstStyle/>
          <a:p>
            <a:pPr marL="342328" lvl="0" indent="-342328">
              <a:spcBef>
                <a:spcPct val="20000"/>
              </a:spcBef>
              <a:buClr>
                <a:srgbClr val="80057A"/>
              </a:buClr>
              <a:buSzPct val="100000"/>
              <a:buFont typeface="Wingdings" charset="2"/>
              <a:buChar char="§"/>
              <a:defRPr/>
            </a:pPr>
            <a:endParaRPr lang="en-US" sz="3200" dirty="0" smtClean="0">
              <a:solidFill>
                <a:schemeClr val="tx2"/>
              </a:solidFill>
              <a:latin typeface="Arial Narrow" pitchFamily="34" charset="0"/>
              <a:ea typeface="ＭＳ Ｐゴシック" pitchFamily="-84" charset="-128"/>
              <a:cs typeface="ＭＳ Ｐゴシック" pitchFamily="-84" charset="-128"/>
            </a:endParaRPr>
          </a:p>
          <a:p>
            <a:pPr marL="342328" lvl="0" indent="-342328">
              <a:spcBef>
                <a:spcPct val="20000"/>
              </a:spcBef>
              <a:buClr>
                <a:srgbClr val="80057A"/>
              </a:buClr>
              <a:buSzPct val="100000"/>
              <a:buFont typeface="Wingdings" charset="2"/>
              <a:buChar char="§"/>
              <a:defRPr/>
            </a:pPr>
            <a:endParaRPr lang="en-US" sz="2600" dirty="0" smtClean="0">
              <a:solidFill>
                <a:schemeClr val="tx2"/>
              </a:solidFill>
              <a:latin typeface="Arial Narrow" pitchFamily="34" charset="0"/>
              <a:ea typeface="ＭＳ Ｐゴシック" pitchFamily="-84" charset="-128"/>
              <a:cs typeface="ＭＳ Ｐゴシック" pitchFamily="-84" charset="-128"/>
            </a:endParaRPr>
          </a:p>
        </p:txBody>
      </p:sp>
      <p:pic>
        <p:nvPicPr>
          <p:cNvPr id="4" name="Picture 3" descr="ePHENIX.png"/>
          <p:cNvPicPr>
            <a:picLocks/>
          </p:cNvPicPr>
          <p:nvPr/>
        </p:nvPicPr>
        <p:blipFill>
          <a:blip r:embed="rId3">
            <a:extLst>
              <a:ext uri="{28A0092B-C50C-407E-A947-70E740481C1C}">
                <a14:useLocalDpi xmlns:a14="http://schemas.microsoft.com/office/drawing/2010/main" val="0"/>
              </a:ext>
            </a:extLst>
          </a:blip>
          <a:stretch>
            <a:fillRect/>
          </a:stretch>
        </p:blipFill>
        <p:spPr>
          <a:xfrm>
            <a:off x="990600" y="914400"/>
            <a:ext cx="7343060" cy="5108308"/>
          </a:xfrm>
          <a:prstGeom prst="rect">
            <a:avLst/>
          </a:prstGeom>
        </p:spPr>
      </p:pic>
      <p:sp>
        <p:nvSpPr>
          <p:cNvPr id="6" name="Global EIC Detector R&amp;D…"/>
          <p:cNvSpPr txBox="1">
            <a:spLocks/>
          </p:cNvSpPr>
          <p:nvPr/>
        </p:nvSpPr>
        <p:spPr>
          <a:xfrm>
            <a:off x="228600" y="6215420"/>
            <a:ext cx="8915400" cy="642580"/>
          </a:xfrm>
          <a:prstGeom prst="rect">
            <a:avLst/>
          </a:prstGeom>
        </p:spPr>
        <p:txBody>
          <a:bodyPr/>
          <a:lstStyle>
            <a:lvl1pPr marL="342900" marR="0" indent="-342900" algn="l" defTabSz="914400" latinLnBrk="0">
              <a:lnSpc>
                <a:spcPct val="100000"/>
              </a:lnSpc>
              <a:spcBef>
                <a:spcPts val="400"/>
              </a:spcBef>
              <a:spcAft>
                <a:spcPts val="0"/>
              </a:spcAft>
              <a:buClr>
                <a:srgbClr val="1F497D"/>
              </a:buClr>
              <a:buSzPct val="100000"/>
              <a:buFontTx/>
              <a:buChar char="▪"/>
              <a:tabLst/>
              <a:defRPr sz="1800" b="0" i="0" u="none" strike="noStrike" cap="none" spc="0" baseline="0">
                <a:ln>
                  <a:noFill/>
                </a:ln>
                <a:solidFill>
                  <a:srgbClr val="616161"/>
                </a:solidFill>
                <a:uFillTx/>
                <a:latin typeface="Calibri"/>
                <a:ea typeface="Calibri"/>
                <a:cs typeface="Calibri"/>
                <a:sym typeface="Calibri"/>
              </a:defRPr>
            </a:lvl1pPr>
            <a:lvl2pPr marL="778668" marR="0" indent="-321468" algn="l" defTabSz="914400" latinLnBrk="0">
              <a:lnSpc>
                <a:spcPct val="100000"/>
              </a:lnSpc>
              <a:spcBef>
                <a:spcPts val="400"/>
              </a:spcBef>
              <a:spcAft>
                <a:spcPts val="0"/>
              </a:spcAft>
              <a:buClr>
                <a:srgbClr val="1F497D"/>
              </a:buClr>
              <a:buSzPct val="100000"/>
              <a:buFontTx/>
              <a:buChar char="–"/>
              <a:tabLst/>
              <a:defRPr sz="1800" b="0" i="0" u="none" strike="noStrike" cap="none" spc="0" baseline="0">
                <a:ln>
                  <a:noFill/>
                </a:ln>
                <a:solidFill>
                  <a:srgbClr val="616161"/>
                </a:solidFill>
                <a:uFillTx/>
                <a:latin typeface="Calibri"/>
                <a:ea typeface="Calibri"/>
                <a:cs typeface="Calibri"/>
                <a:sym typeface="Calibri"/>
              </a:defRPr>
            </a:lvl2pPr>
            <a:lvl3pPr marL="1208314" marR="0" indent="-293914" algn="l" defTabSz="914400" latinLnBrk="0">
              <a:lnSpc>
                <a:spcPct val="100000"/>
              </a:lnSpc>
              <a:spcBef>
                <a:spcPts val="400"/>
              </a:spcBef>
              <a:spcAft>
                <a:spcPts val="0"/>
              </a:spcAft>
              <a:buClr>
                <a:srgbClr val="1F497D"/>
              </a:buClr>
              <a:buSzPct val="100000"/>
              <a:buFontTx/>
              <a:buChar char="•"/>
              <a:tabLst/>
              <a:defRPr sz="1800" b="0" i="0" u="none" strike="noStrike" cap="none" spc="0" baseline="0">
                <a:ln>
                  <a:noFill/>
                </a:ln>
                <a:solidFill>
                  <a:srgbClr val="616161"/>
                </a:solidFill>
                <a:uFillTx/>
                <a:latin typeface="Calibri"/>
                <a:ea typeface="Calibri"/>
                <a:cs typeface="Calibri"/>
                <a:sym typeface="Calibri"/>
              </a:defRPr>
            </a:lvl3pPr>
            <a:lvl4pPr marL="1665514" marR="0" indent="-293914" algn="l" defTabSz="914400" latinLnBrk="0">
              <a:lnSpc>
                <a:spcPct val="100000"/>
              </a:lnSpc>
              <a:spcBef>
                <a:spcPts val="400"/>
              </a:spcBef>
              <a:spcAft>
                <a:spcPts val="0"/>
              </a:spcAft>
              <a:buClr>
                <a:srgbClr val="1F497D"/>
              </a:buClr>
              <a:buSzPct val="100000"/>
              <a:buFontTx/>
              <a:buChar char="–"/>
              <a:tabLst/>
              <a:defRPr sz="1800" b="0" i="0" u="none" strike="noStrike" cap="none" spc="0" baseline="0">
                <a:ln>
                  <a:noFill/>
                </a:ln>
                <a:solidFill>
                  <a:srgbClr val="616161"/>
                </a:solidFill>
                <a:uFillTx/>
                <a:latin typeface="Calibri"/>
                <a:ea typeface="Calibri"/>
                <a:cs typeface="Calibri"/>
                <a:sym typeface="Calibri"/>
              </a:defRPr>
            </a:lvl4pPr>
            <a:lvl5pPr marL="2122714" marR="0" indent="-293914" algn="l" defTabSz="914400" latinLnBrk="0">
              <a:lnSpc>
                <a:spcPct val="100000"/>
              </a:lnSpc>
              <a:spcBef>
                <a:spcPts val="400"/>
              </a:spcBef>
              <a:spcAft>
                <a:spcPts val="0"/>
              </a:spcAft>
              <a:buClr>
                <a:srgbClr val="1F497D"/>
              </a:buClr>
              <a:buSzPct val="100000"/>
              <a:buFontTx/>
              <a:buChar char="»"/>
              <a:tabLst/>
              <a:defRPr sz="1800" b="0" i="0" u="none" strike="noStrike" cap="none" spc="0" baseline="0">
                <a:ln>
                  <a:noFill/>
                </a:ln>
                <a:solidFill>
                  <a:srgbClr val="616161"/>
                </a:solidFill>
                <a:uFillTx/>
                <a:latin typeface="Calibri"/>
                <a:ea typeface="Calibri"/>
                <a:cs typeface="Calibri"/>
                <a:sym typeface="Calibri"/>
              </a:defRPr>
            </a:lvl5pPr>
            <a:lvl6pPr marL="2579914" marR="0" indent="-293914" algn="l" defTabSz="914400" latinLnBrk="0">
              <a:lnSpc>
                <a:spcPct val="100000"/>
              </a:lnSpc>
              <a:spcBef>
                <a:spcPts val="400"/>
              </a:spcBef>
              <a:spcAft>
                <a:spcPts val="0"/>
              </a:spcAft>
              <a:buClr>
                <a:srgbClr val="1F497D"/>
              </a:buClr>
              <a:buSzPct val="100000"/>
              <a:buFontTx/>
              <a:buChar char="»"/>
              <a:tabLst/>
              <a:defRPr sz="1800" b="0" i="0" u="none" strike="noStrike" cap="none" spc="0" baseline="0">
                <a:ln>
                  <a:noFill/>
                </a:ln>
                <a:solidFill>
                  <a:srgbClr val="616161"/>
                </a:solidFill>
                <a:uFillTx/>
                <a:latin typeface="Calibri"/>
                <a:ea typeface="Calibri"/>
                <a:cs typeface="Calibri"/>
                <a:sym typeface="Calibri"/>
              </a:defRPr>
            </a:lvl6pPr>
            <a:lvl7pPr marL="3037114" marR="0" indent="-293914" algn="l" defTabSz="914400" latinLnBrk="0">
              <a:lnSpc>
                <a:spcPct val="100000"/>
              </a:lnSpc>
              <a:spcBef>
                <a:spcPts val="400"/>
              </a:spcBef>
              <a:spcAft>
                <a:spcPts val="0"/>
              </a:spcAft>
              <a:buClr>
                <a:srgbClr val="1F497D"/>
              </a:buClr>
              <a:buSzPct val="100000"/>
              <a:buFontTx/>
              <a:buChar char="»"/>
              <a:tabLst/>
              <a:defRPr sz="1800" b="0" i="0" u="none" strike="noStrike" cap="none" spc="0" baseline="0">
                <a:ln>
                  <a:noFill/>
                </a:ln>
                <a:solidFill>
                  <a:srgbClr val="616161"/>
                </a:solidFill>
                <a:uFillTx/>
                <a:latin typeface="Calibri"/>
                <a:ea typeface="Calibri"/>
                <a:cs typeface="Calibri"/>
                <a:sym typeface="Calibri"/>
              </a:defRPr>
            </a:lvl7pPr>
            <a:lvl8pPr marL="3494314" marR="0" indent="-293914" algn="l" defTabSz="914400" latinLnBrk="0">
              <a:lnSpc>
                <a:spcPct val="100000"/>
              </a:lnSpc>
              <a:spcBef>
                <a:spcPts val="400"/>
              </a:spcBef>
              <a:spcAft>
                <a:spcPts val="0"/>
              </a:spcAft>
              <a:buClr>
                <a:srgbClr val="1F497D"/>
              </a:buClr>
              <a:buSzPct val="100000"/>
              <a:buFontTx/>
              <a:buChar char="»"/>
              <a:tabLst/>
              <a:defRPr sz="1800" b="0" i="0" u="none" strike="noStrike" cap="none" spc="0" baseline="0">
                <a:ln>
                  <a:noFill/>
                </a:ln>
                <a:solidFill>
                  <a:srgbClr val="616161"/>
                </a:solidFill>
                <a:uFillTx/>
                <a:latin typeface="Calibri"/>
                <a:ea typeface="Calibri"/>
                <a:cs typeface="Calibri"/>
                <a:sym typeface="Calibri"/>
              </a:defRPr>
            </a:lvl8pPr>
            <a:lvl9pPr marL="3951514" marR="0" indent="-293914" algn="l" defTabSz="914400" latinLnBrk="0">
              <a:lnSpc>
                <a:spcPct val="100000"/>
              </a:lnSpc>
              <a:spcBef>
                <a:spcPts val="400"/>
              </a:spcBef>
              <a:spcAft>
                <a:spcPts val="0"/>
              </a:spcAft>
              <a:buClr>
                <a:srgbClr val="1F497D"/>
              </a:buClr>
              <a:buSzPct val="100000"/>
              <a:buFontTx/>
              <a:buChar char="»"/>
              <a:tabLst/>
              <a:defRPr sz="1800" b="0" i="0" u="none" strike="noStrike" cap="none" spc="0" baseline="0">
                <a:ln>
                  <a:noFill/>
                </a:ln>
                <a:solidFill>
                  <a:srgbClr val="616161"/>
                </a:solidFill>
                <a:uFillTx/>
                <a:latin typeface="Calibri"/>
                <a:ea typeface="Calibri"/>
                <a:cs typeface="Calibri"/>
                <a:sym typeface="Calibri"/>
              </a:defRPr>
            </a:lvl9pPr>
          </a:lstStyle>
          <a:p>
            <a:pPr>
              <a:buClr>
                <a:srgbClr val="FF0000"/>
              </a:buClr>
              <a:buSzPct val="120000"/>
              <a:buFont typeface="Arial"/>
              <a:buChar char="•"/>
              <a:defRPr sz="2400">
                <a:solidFill>
                  <a:srgbClr val="021EAA"/>
                </a:solidFill>
              </a:defRPr>
            </a:pPr>
            <a:r>
              <a:rPr lang="en-US" sz="2400" b="1" dirty="0" smtClean="0">
                <a:solidFill>
                  <a:srgbClr val="000000"/>
                </a:solidFill>
                <a:latin typeface="+mn-lt"/>
              </a:rPr>
              <a:t>Brookhaven Laboratory </a:t>
            </a:r>
            <a:r>
              <a:rPr lang="en-US" sz="2400" b="1" dirty="0" err="1" smtClean="0">
                <a:solidFill>
                  <a:srgbClr val="000000"/>
                </a:solidFill>
                <a:latin typeface="+mn-lt"/>
              </a:rPr>
              <a:t>sPHENIX</a:t>
            </a:r>
            <a:r>
              <a:rPr lang="en-US" sz="2400" b="1" dirty="0" smtClean="0">
                <a:solidFill>
                  <a:srgbClr val="000000"/>
                </a:solidFill>
                <a:latin typeface="+mn-lt"/>
              </a:rPr>
              <a:t>-based implementation</a:t>
            </a:r>
            <a:endParaRPr lang="en-US" sz="2200" dirty="0" smtClean="0">
              <a:solidFill>
                <a:srgbClr val="000000"/>
              </a:solidFill>
              <a:latin typeface="+mn-lt"/>
            </a:endParaRPr>
          </a:p>
          <a:p>
            <a:pPr lvl="1">
              <a:defRPr sz="2200"/>
            </a:pPr>
            <a:endParaRPr lang="en-US" sz="2200" dirty="0"/>
          </a:p>
        </p:txBody>
      </p:sp>
    </p:spTree>
    <p:extLst>
      <p:ext uri="{BB962C8B-B14F-4D97-AF65-F5344CB8AC3E}">
        <p14:creationId xmlns:p14="http://schemas.microsoft.com/office/powerpoint/2010/main" val="21566772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Generic EIC Detector Concepts"/>
          <p:cNvSpPr txBox="1">
            <a:spLocks noGrp="1"/>
          </p:cNvSpPr>
          <p:nvPr>
            <p:ph type="title"/>
          </p:nvPr>
        </p:nvSpPr>
        <p:spPr>
          <a:prstGeom prst="rect">
            <a:avLst/>
          </a:prstGeom>
        </p:spPr>
        <p:txBody>
          <a:bodyPr/>
          <a:lstStyle/>
          <a:p>
            <a:pPr algn="l"/>
            <a:r>
              <a:rPr lang="en-US" dirty="0" smtClean="0"/>
              <a:t>Outline</a:t>
            </a:r>
            <a:endParaRPr dirty="0"/>
          </a:p>
        </p:txBody>
      </p:sp>
      <p:sp>
        <p:nvSpPr>
          <p:cNvPr id="5" name="Rectangle 3"/>
          <p:cNvSpPr txBox="1">
            <a:spLocks noChangeArrowheads="1"/>
          </p:cNvSpPr>
          <p:nvPr/>
        </p:nvSpPr>
        <p:spPr>
          <a:xfrm>
            <a:off x="152400" y="1066800"/>
            <a:ext cx="8839200" cy="3429000"/>
          </a:xfrm>
          <a:prstGeom prst="rect">
            <a:avLst/>
          </a:prstGeom>
        </p:spPr>
        <p:txBody>
          <a:bodyPr vert="horz" lIns="91283" tIns="45642" rIns="91283" bIns="45642" rtlCol="0">
            <a:normAutofit/>
          </a:bodyPr>
          <a:lstStyle/>
          <a:p>
            <a:pPr marL="457200" lvl="0" indent="-457200">
              <a:spcBef>
                <a:spcPct val="20000"/>
              </a:spcBef>
              <a:buClr>
                <a:srgbClr val="0000FF"/>
              </a:buClr>
              <a:buSzPct val="120000"/>
              <a:buFont typeface="Arial"/>
              <a:buChar char="•"/>
              <a:defRPr/>
            </a:pPr>
            <a:r>
              <a:rPr lang="en-US" sz="2500" b="1" dirty="0" smtClean="0">
                <a:solidFill>
                  <a:srgbClr val="000000"/>
                </a:solidFill>
                <a:ea typeface="ＭＳ Ｐゴシック" pitchFamily="-84" charset="-128"/>
                <a:cs typeface="ＭＳ Ｐゴシック" pitchFamily="-84" charset="-128"/>
              </a:rPr>
              <a:t>Introduction</a:t>
            </a:r>
          </a:p>
          <a:p>
            <a:pPr marL="457200" lvl="0" indent="-457200">
              <a:spcBef>
                <a:spcPct val="20000"/>
              </a:spcBef>
              <a:buClr>
                <a:srgbClr val="0000FF"/>
              </a:buClr>
              <a:buSzPct val="120000"/>
              <a:buFont typeface="Arial"/>
              <a:buChar char="•"/>
              <a:defRPr/>
            </a:pPr>
            <a:r>
              <a:rPr lang="en-US" sz="2500" b="1" dirty="0" smtClean="0">
                <a:solidFill>
                  <a:srgbClr val="000000"/>
                </a:solidFill>
                <a:ea typeface="ＭＳ Ｐゴシック" pitchFamily="-84" charset="-128"/>
                <a:cs typeface="ＭＳ Ｐゴシック" pitchFamily="-84" charset="-128"/>
              </a:rPr>
              <a:t>EIC detector concepts</a:t>
            </a:r>
            <a:endParaRPr lang="en-US" sz="2000" dirty="0" smtClean="0">
              <a:solidFill>
                <a:srgbClr val="000000"/>
              </a:solidFill>
              <a:ea typeface="ＭＳ Ｐゴシック" pitchFamily="-84" charset="-128"/>
              <a:cs typeface="ＭＳ Ｐゴシック" pitchFamily="-84" charset="-128"/>
            </a:endParaRPr>
          </a:p>
          <a:p>
            <a:pPr marL="457200" indent="-457200">
              <a:spcBef>
                <a:spcPct val="20000"/>
              </a:spcBef>
              <a:buClr>
                <a:srgbClr val="0000FF"/>
              </a:buClr>
              <a:buSzPct val="120000"/>
              <a:buFont typeface="Arial"/>
              <a:buChar char="•"/>
              <a:defRPr/>
            </a:pPr>
            <a:r>
              <a:rPr lang="en-US" sz="2500" b="1" dirty="0" smtClean="0">
                <a:solidFill>
                  <a:srgbClr val="000000"/>
                </a:solidFill>
                <a:ea typeface="ＭＳ Ｐゴシック" pitchFamily="-84" charset="-128"/>
                <a:cs typeface="ＭＳ Ｐゴシック" pitchFamily="-84" charset="-128"/>
              </a:rPr>
              <a:t>Tracking </a:t>
            </a:r>
          </a:p>
          <a:p>
            <a:pPr marL="457200" indent="-457200">
              <a:spcBef>
                <a:spcPct val="20000"/>
              </a:spcBef>
              <a:buClr>
                <a:srgbClr val="0000FF"/>
              </a:buClr>
              <a:buSzPct val="120000"/>
              <a:buFont typeface="Arial"/>
              <a:buChar char="•"/>
              <a:defRPr/>
            </a:pPr>
            <a:endParaRPr lang="en-US" sz="2500" b="1" dirty="0" smtClean="0">
              <a:solidFill>
                <a:srgbClr val="000000"/>
              </a:solidFill>
              <a:ea typeface="ＭＳ Ｐゴシック" pitchFamily="-84" charset="-128"/>
              <a:cs typeface="ＭＳ Ｐゴシック" pitchFamily="-84" charset="-128"/>
            </a:endParaRPr>
          </a:p>
          <a:p>
            <a:pPr marL="457200" indent="-457200">
              <a:spcBef>
                <a:spcPct val="20000"/>
              </a:spcBef>
              <a:buClr>
                <a:srgbClr val="0000FF"/>
              </a:buClr>
              <a:buSzPct val="120000"/>
              <a:buFont typeface="Arial"/>
              <a:buChar char="•"/>
              <a:defRPr/>
            </a:pPr>
            <a:r>
              <a:rPr lang="en-US" sz="2500" b="1" dirty="0" err="1" smtClean="0">
                <a:solidFill>
                  <a:srgbClr val="000000"/>
                </a:solidFill>
                <a:ea typeface="ＭＳ Ｐゴシック" pitchFamily="-84" charset="-128"/>
                <a:cs typeface="ＭＳ Ｐゴシック" pitchFamily="-84" charset="-128"/>
              </a:rPr>
              <a:t>Calorimetry</a:t>
            </a:r>
            <a:endParaRPr lang="en-US" sz="2500" b="1" dirty="0" smtClean="0">
              <a:solidFill>
                <a:srgbClr val="000000"/>
              </a:solidFill>
              <a:ea typeface="ＭＳ Ｐゴシック" pitchFamily="-84" charset="-128"/>
              <a:cs typeface="ＭＳ Ｐゴシック" pitchFamily="-84" charset="-128"/>
            </a:endParaRPr>
          </a:p>
          <a:p>
            <a:pPr marL="457200" indent="-457200">
              <a:spcBef>
                <a:spcPct val="20000"/>
              </a:spcBef>
              <a:buClr>
                <a:srgbClr val="0000FF"/>
              </a:buClr>
              <a:buSzPct val="120000"/>
              <a:buFont typeface="Arial"/>
              <a:buChar char="•"/>
              <a:defRPr/>
            </a:pPr>
            <a:r>
              <a:rPr lang="en-US" sz="2500" b="1" dirty="0" smtClean="0">
                <a:solidFill>
                  <a:srgbClr val="000000"/>
                </a:solidFill>
                <a:ea typeface="ＭＳ Ｐゴシック" pitchFamily="-84" charset="-128"/>
                <a:cs typeface="ＭＳ Ｐゴシック" pitchFamily="-84" charset="-128"/>
              </a:rPr>
              <a:t>Particle identification</a:t>
            </a:r>
            <a:endParaRPr lang="en-US" sz="2500" b="1" dirty="0">
              <a:solidFill>
                <a:srgbClr val="000000"/>
              </a:solidFill>
              <a:ea typeface="ＭＳ Ｐゴシック" pitchFamily="-84" charset="-128"/>
              <a:cs typeface="ＭＳ Ｐゴシック" pitchFamily="-84" charset="-128"/>
            </a:endParaRPr>
          </a:p>
          <a:p>
            <a:pPr marL="457200" indent="-457200">
              <a:spcBef>
                <a:spcPct val="20000"/>
              </a:spcBef>
              <a:buClr>
                <a:srgbClr val="0000FF"/>
              </a:buClr>
              <a:buSzPct val="120000"/>
              <a:buFont typeface="Arial"/>
              <a:buChar char="•"/>
              <a:defRPr/>
            </a:pPr>
            <a:r>
              <a:rPr lang="en-US" sz="2500" b="1" dirty="0" smtClean="0">
                <a:solidFill>
                  <a:srgbClr val="000000"/>
                </a:solidFill>
                <a:ea typeface="ＭＳ Ｐゴシック" pitchFamily="-84" charset="-128"/>
                <a:cs typeface="ＭＳ Ｐゴシック" pitchFamily="-84" charset="-128"/>
              </a:rPr>
              <a:t>Summary</a:t>
            </a:r>
            <a:endParaRPr lang="en-US" sz="2000" dirty="0" smtClean="0">
              <a:solidFill>
                <a:srgbClr val="000000"/>
              </a:solidFill>
              <a:ea typeface="ＭＳ Ｐゴシック" pitchFamily="-84" charset="-128"/>
              <a:cs typeface="ＭＳ Ｐゴシック" pitchFamily="-84" charset="-128"/>
            </a:endParaRPr>
          </a:p>
        </p:txBody>
      </p:sp>
      <p:cxnSp>
        <p:nvCxnSpPr>
          <p:cNvPr id="3" name="Straight Connector 2"/>
          <p:cNvCxnSpPr/>
          <p:nvPr/>
        </p:nvCxnSpPr>
        <p:spPr>
          <a:xfrm>
            <a:off x="152400" y="2667000"/>
            <a:ext cx="7924800" cy="0"/>
          </a:xfrm>
          <a:prstGeom prst="line">
            <a:avLst/>
          </a:prstGeom>
          <a:ln w="12700">
            <a:solidFill>
              <a:srgbClr val="FF0000"/>
            </a:solidFill>
            <a:prstDash val="lgDash"/>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5791200" y="1447800"/>
            <a:ext cx="2344312" cy="584776"/>
          </a:xfrm>
          <a:prstGeom prst="rect">
            <a:avLst/>
          </a:prstGeom>
          <a:noFill/>
        </p:spPr>
        <p:txBody>
          <a:bodyPr wrap="none" rtlCol="0">
            <a:spAutoFit/>
          </a:bodyPr>
          <a:lstStyle/>
          <a:p>
            <a:r>
              <a:rPr lang="en-US" sz="3200" dirty="0" smtClean="0">
                <a:solidFill>
                  <a:srgbClr val="FF0000"/>
                </a:solidFill>
              </a:rPr>
              <a:t>Wednesday</a:t>
            </a:r>
            <a:endParaRPr lang="en-US" sz="3200" dirty="0">
              <a:solidFill>
                <a:srgbClr val="FF0000"/>
              </a:solidFill>
            </a:endParaRPr>
          </a:p>
        </p:txBody>
      </p:sp>
      <p:sp>
        <p:nvSpPr>
          <p:cNvPr id="8" name="TextBox 7"/>
          <p:cNvSpPr txBox="1"/>
          <p:nvPr/>
        </p:nvSpPr>
        <p:spPr>
          <a:xfrm>
            <a:off x="5943600" y="3276600"/>
            <a:ext cx="1895271" cy="584776"/>
          </a:xfrm>
          <a:prstGeom prst="rect">
            <a:avLst/>
          </a:prstGeom>
          <a:noFill/>
        </p:spPr>
        <p:txBody>
          <a:bodyPr wrap="none" rtlCol="0">
            <a:spAutoFit/>
          </a:bodyPr>
          <a:lstStyle/>
          <a:p>
            <a:r>
              <a:rPr lang="en-US" sz="3200" dirty="0" smtClean="0">
                <a:solidFill>
                  <a:srgbClr val="FF0000"/>
                </a:solidFill>
              </a:rPr>
              <a:t>Thursday</a:t>
            </a:r>
            <a:endParaRPr lang="en-US" sz="3200" dirty="0">
              <a:solidFill>
                <a:srgbClr val="FF0000"/>
              </a:solidFill>
            </a:endParaRPr>
          </a:p>
        </p:txBody>
      </p:sp>
      <p:sp>
        <p:nvSpPr>
          <p:cNvPr id="2" name="TextBox 1"/>
          <p:cNvSpPr txBox="1"/>
          <p:nvPr/>
        </p:nvSpPr>
        <p:spPr>
          <a:xfrm>
            <a:off x="152400" y="5029200"/>
            <a:ext cx="8759053" cy="1200329"/>
          </a:xfrm>
          <a:prstGeom prst="rect">
            <a:avLst/>
          </a:prstGeom>
          <a:noFill/>
        </p:spPr>
        <p:txBody>
          <a:bodyPr wrap="none" rtlCol="0">
            <a:spAutoFit/>
          </a:bodyPr>
          <a:lstStyle/>
          <a:p>
            <a:r>
              <a:rPr lang="en-US" dirty="0" smtClean="0">
                <a:solidFill>
                  <a:srgbClr val="000000"/>
                </a:solidFill>
              </a:rPr>
              <a:t>*Input from </a:t>
            </a:r>
            <a:r>
              <a:rPr lang="en-US" dirty="0" err="1" smtClean="0">
                <a:solidFill>
                  <a:srgbClr val="000000"/>
                </a:solidFill>
              </a:rPr>
              <a:t>E.Aschenauer</a:t>
            </a:r>
            <a:r>
              <a:rPr lang="en-US" dirty="0" smtClean="0">
                <a:solidFill>
                  <a:srgbClr val="000000"/>
                </a:solidFill>
              </a:rPr>
              <a:t>, </a:t>
            </a:r>
            <a:r>
              <a:rPr lang="en-US" dirty="0" err="1" smtClean="0">
                <a:solidFill>
                  <a:srgbClr val="000000"/>
                </a:solidFill>
              </a:rPr>
              <a:t>M.Chiu</a:t>
            </a:r>
            <a:r>
              <a:rPr lang="en-US" dirty="0" smtClean="0">
                <a:solidFill>
                  <a:srgbClr val="000000"/>
                </a:solidFill>
              </a:rPr>
              <a:t>, </a:t>
            </a:r>
            <a:r>
              <a:rPr lang="en-US" dirty="0" err="1" smtClean="0">
                <a:solidFill>
                  <a:srgbClr val="000000"/>
                </a:solidFill>
              </a:rPr>
              <a:t>R.Erbacher</a:t>
            </a:r>
            <a:r>
              <a:rPr lang="en-US" dirty="0" smtClean="0">
                <a:solidFill>
                  <a:srgbClr val="000000"/>
                </a:solidFill>
              </a:rPr>
              <a:t>, </a:t>
            </a:r>
            <a:r>
              <a:rPr lang="en-US" dirty="0" err="1" smtClean="0">
                <a:solidFill>
                  <a:srgbClr val="000000"/>
                </a:solidFill>
              </a:rPr>
              <a:t>Y.Furletova</a:t>
            </a:r>
            <a:r>
              <a:rPr lang="en-US" dirty="0" smtClean="0">
                <a:solidFill>
                  <a:srgbClr val="000000"/>
                </a:solidFill>
              </a:rPr>
              <a:t>, </a:t>
            </a:r>
            <a:r>
              <a:rPr lang="en-US" dirty="0" err="1" smtClean="0">
                <a:solidFill>
                  <a:srgbClr val="000000"/>
                </a:solidFill>
              </a:rPr>
              <a:t>K.Gnanvo</a:t>
            </a:r>
            <a:r>
              <a:rPr lang="en-US" dirty="0" smtClean="0">
                <a:solidFill>
                  <a:srgbClr val="000000"/>
                </a:solidFill>
              </a:rPr>
              <a:t>, </a:t>
            </a:r>
            <a:r>
              <a:rPr lang="en-US" dirty="0" err="1" smtClean="0">
                <a:solidFill>
                  <a:srgbClr val="000000"/>
                </a:solidFill>
              </a:rPr>
              <a:t>T.Horn</a:t>
            </a:r>
            <a:r>
              <a:rPr lang="en-US" dirty="0" smtClean="0">
                <a:solidFill>
                  <a:srgbClr val="000000"/>
                </a:solidFill>
              </a:rPr>
              <a:t>, </a:t>
            </a:r>
          </a:p>
          <a:p>
            <a:r>
              <a:rPr lang="en-US" dirty="0" err="1" smtClean="0">
                <a:solidFill>
                  <a:srgbClr val="000000"/>
                </a:solidFill>
              </a:rPr>
              <a:t>U.Langenegger</a:t>
            </a:r>
            <a:r>
              <a:rPr lang="en-US" dirty="0" smtClean="0">
                <a:solidFill>
                  <a:srgbClr val="000000"/>
                </a:solidFill>
              </a:rPr>
              <a:t>, </a:t>
            </a:r>
            <a:r>
              <a:rPr lang="en-US" dirty="0" err="1" smtClean="0">
                <a:solidFill>
                  <a:srgbClr val="000000"/>
                </a:solidFill>
              </a:rPr>
              <a:t>V.Manzari</a:t>
            </a:r>
            <a:r>
              <a:rPr lang="en-US" dirty="0" smtClean="0">
                <a:solidFill>
                  <a:srgbClr val="000000"/>
                </a:solidFill>
              </a:rPr>
              <a:t>, </a:t>
            </a:r>
            <a:r>
              <a:rPr lang="en-US" dirty="0" err="1" smtClean="0">
                <a:solidFill>
                  <a:srgbClr val="000000"/>
                </a:solidFill>
              </a:rPr>
              <a:t>P.Nadel-Turonski</a:t>
            </a:r>
            <a:r>
              <a:rPr lang="en-US" dirty="0" smtClean="0">
                <a:solidFill>
                  <a:srgbClr val="000000"/>
                </a:solidFill>
              </a:rPr>
              <a:t>, </a:t>
            </a:r>
            <a:r>
              <a:rPr lang="en-US" dirty="0" err="1" smtClean="0">
                <a:solidFill>
                  <a:srgbClr val="000000"/>
                </a:solidFill>
              </a:rPr>
              <a:t>B.Page</a:t>
            </a:r>
            <a:r>
              <a:rPr lang="en-US" dirty="0" smtClean="0">
                <a:solidFill>
                  <a:srgbClr val="000000"/>
                </a:solidFill>
              </a:rPr>
              <a:t>, </a:t>
            </a:r>
            <a:r>
              <a:rPr lang="en-US" dirty="0" err="1" smtClean="0">
                <a:solidFill>
                  <a:srgbClr val="000000"/>
                </a:solidFill>
              </a:rPr>
              <a:t>D.Pitzl</a:t>
            </a:r>
            <a:r>
              <a:rPr lang="en-US" dirty="0" smtClean="0">
                <a:solidFill>
                  <a:srgbClr val="000000"/>
                </a:solidFill>
              </a:rPr>
              <a:t>, </a:t>
            </a:r>
            <a:r>
              <a:rPr lang="en-US" dirty="0" err="1" smtClean="0">
                <a:solidFill>
                  <a:srgbClr val="000000"/>
                </a:solidFill>
              </a:rPr>
              <a:t>J.Repond</a:t>
            </a:r>
            <a:r>
              <a:rPr lang="en-US" dirty="0" smtClean="0">
                <a:solidFill>
                  <a:srgbClr val="000000"/>
                </a:solidFill>
              </a:rPr>
              <a:t>, </a:t>
            </a:r>
            <a:r>
              <a:rPr lang="en-US" dirty="0" err="1" smtClean="0">
                <a:solidFill>
                  <a:srgbClr val="000000"/>
                </a:solidFill>
              </a:rPr>
              <a:t>L.Ruan</a:t>
            </a:r>
            <a:r>
              <a:rPr lang="en-US" dirty="0" smtClean="0">
                <a:solidFill>
                  <a:srgbClr val="000000"/>
                </a:solidFill>
              </a:rPr>
              <a:t>, </a:t>
            </a:r>
            <a:endParaRPr lang="en-US" dirty="0" smtClean="0">
              <a:solidFill>
                <a:srgbClr val="000000"/>
              </a:solidFill>
            </a:endParaRPr>
          </a:p>
          <a:p>
            <a:r>
              <a:rPr lang="en-US" dirty="0" err="1" smtClean="0">
                <a:solidFill>
                  <a:srgbClr val="000000"/>
                </a:solidFill>
              </a:rPr>
              <a:t>F.Sefkow</a:t>
            </a:r>
            <a:r>
              <a:rPr lang="en-US" dirty="0" smtClean="0">
                <a:solidFill>
                  <a:srgbClr val="000000"/>
                </a:solidFill>
              </a:rPr>
              <a:t>, </a:t>
            </a:r>
            <a:r>
              <a:rPr lang="en-US" dirty="0" err="1" smtClean="0">
                <a:solidFill>
                  <a:srgbClr val="000000"/>
                </a:solidFill>
              </a:rPr>
              <a:t>M.Stanitzki</a:t>
            </a:r>
            <a:r>
              <a:rPr lang="en-US" dirty="0" smtClean="0">
                <a:solidFill>
                  <a:srgbClr val="000000"/>
                </a:solidFill>
              </a:rPr>
              <a:t>, </a:t>
            </a:r>
            <a:r>
              <a:rPr lang="en-US" dirty="0" err="1" smtClean="0">
                <a:solidFill>
                  <a:srgbClr val="000000"/>
                </a:solidFill>
              </a:rPr>
              <a:t>B.Surrow</a:t>
            </a:r>
            <a:r>
              <a:rPr lang="en-US" dirty="0">
                <a:solidFill>
                  <a:srgbClr val="000000"/>
                </a:solidFill>
              </a:rPr>
              <a:t>, </a:t>
            </a:r>
            <a:r>
              <a:rPr lang="en-US" dirty="0" err="1">
                <a:solidFill>
                  <a:srgbClr val="000000"/>
                </a:solidFill>
              </a:rPr>
              <a:t>M.Vandenbroucke</a:t>
            </a:r>
            <a:r>
              <a:rPr lang="en-US" dirty="0" smtClean="0">
                <a:solidFill>
                  <a:srgbClr val="000000"/>
                </a:solidFill>
              </a:rPr>
              <a:t>, </a:t>
            </a:r>
            <a:r>
              <a:rPr lang="en-US" dirty="0" err="1" smtClean="0">
                <a:solidFill>
                  <a:srgbClr val="000000"/>
                </a:solidFill>
              </a:rPr>
              <a:t>H.Wennloef</a:t>
            </a:r>
            <a:r>
              <a:rPr lang="en-US" dirty="0" smtClean="0">
                <a:solidFill>
                  <a:srgbClr val="000000"/>
                </a:solidFill>
              </a:rPr>
              <a:t>, </a:t>
            </a:r>
            <a:r>
              <a:rPr lang="en-US" dirty="0" err="1" smtClean="0">
                <a:solidFill>
                  <a:srgbClr val="000000"/>
                </a:solidFill>
              </a:rPr>
              <a:t>P.Wintz</a:t>
            </a:r>
            <a:r>
              <a:rPr lang="en-US" dirty="0" smtClean="0">
                <a:solidFill>
                  <a:srgbClr val="000000"/>
                </a:solidFill>
              </a:rPr>
              <a:t>, </a:t>
            </a:r>
            <a:r>
              <a:rPr lang="en-US" dirty="0" err="1" smtClean="0">
                <a:solidFill>
                  <a:srgbClr val="000000"/>
                </a:solidFill>
              </a:rPr>
              <a:t>C.Woody</a:t>
            </a:r>
            <a:r>
              <a:rPr lang="en-US" dirty="0" smtClean="0">
                <a:solidFill>
                  <a:srgbClr val="000000"/>
                </a:solidFill>
              </a:rPr>
              <a:t>, </a:t>
            </a:r>
          </a:p>
          <a:p>
            <a:r>
              <a:rPr lang="en-US" dirty="0" err="1" smtClean="0">
                <a:solidFill>
                  <a:srgbClr val="000000"/>
                </a:solidFill>
              </a:rPr>
              <a:t>R.Yoshida</a:t>
            </a:r>
            <a:r>
              <a:rPr lang="en-US" dirty="0" smtClean="0">
                <a:solidFill>
                  <a:srgbClr val="000000"/>
                </a:solidFill>
              </a:rPr>
              <a:t> </a:t>
            </a:r>
            <a:r>
              <a:rPr lang="en-US" dirty="0" smtClean="0">
                <a:solidFill>
                  <a:srgbClr val="000000"/>
                </a:solidFill>
              </a:rPr>
              <a:t>and </a:t>
            </a:r>
            <a:r>
              <a:rPr lang="en-US" dirty="0" smtClean="0">
                <a:solidFill>
                  <a:srgbClr val="000000"/>
                </a:solidFill>
              </a:rPr>
              <a:t>other </a:t>
            </a:r>
            <a:r>
              <a:rPr lang="en-US" dirty="0" smtClean="0">
                <a:solidFill>
                  <a:srgbClr val="000000"/>
                </a:solidFill>
              </a:rPr>
              <a:t>colleagues </a:t>
            </a:r>
            <a:r>
              <a:rPr lang="en-US" dirty="0" smtClean="0">
                <a:solidFill>
                  <a:srgbClr val="000000"/>
                </a:solidFill>
              </a:rPr>
              <a:t>used </a:t>
            </a:r>
            <a:r>
              <a:rPr lang="en-US" dirty="0" smtClean="0">
                <a:solidFill>
                  <a:srgbClr val="000000"/>
                </a:solidFill>
              </a:rPr>
              <a:t>in this lecture </a:t>
            </a:r>
            <a:endParaRPr lang="en-US" dirty="0">
              <a:solidFill>
                <a:srgbClr val="000000"/>
              </a:solidFill>
            </a:endParaRPr>
          </a:p>
        </p:txBody>
      </p:sp>
    </p:spTree>
    <p:extLst>
      <p:ext uri="{BB962C8B-B14F-4D97-AF65-F5344CB8AC3E}">
        <p14:creationId xmlns:p14="http://schemas.microsoft.com/office/powerpoint/2010/main" val="369837947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2"/>
          <p:cNvSpPr>
            <a:spLocks noGrp="1" noChangeArrowheads="1"/>
          </p:cNvSpPr>
          <p:nvPr>
            <p:ph type="title"/>
          </p:nvPr>
        </p:nvSpPr>
        <p:spPr/>
        <p:txBody>
          <a:bodyPr>
            <a:noAutofit/>
          </a:bodyPr>
          <a:lstStyle/>
          <a:p>
            <a:pPr algn="l" eaLnBrk="1" hangingPunct="1"/>
            <a:r>
              <a:rPr lang="en-US" sz="3800" b="0" dirty="0" smtClean="0">
                <a:latin typeface="+mn-lt"/>
                <a:ea typeface="ＭＳ Ｐゴシック" pitchFamily="-84" charset="-128"/>
                <a:cs typeface="Arial Narrow"/>
              </a:rPr>
              <a:t>EIC detector concept: </a:t>
            </a:r>
            <a:r>
              <a:rPr lang="en-US" sz="3800" b="0" dirty="0" err="1" smtClean="0">
                <a:latin typeface="+mn-lt"/>
                <a:ea typeface="ＭＳ Ｐゴシック" pitchFamily="-84" charset="-128"/>
                <a:cs typeface="Arial Narrow"/>
              </a:rPr>
              <a:t>TOPSiDE</a:t>
            </a:r>
            <a:endParaRPr lang="en-US" sz="3800" b="0" dirty="0" smtClean="0">
              <a:latin typeface="+mn-lt"/>
              <a:ea typeface="ＭＳ Ｐゴシック" pitchFamily="-84" charset="-128"/>
              <a:cs typeface="Arial Narrow"/>
            </a:endParaRPr>
          </a:p>
        </p:txBody>
      </p:sp>
      <p:sp>
        <p:nvSpPr>
          <p:cNvPr id="8" name="Rectangle 3"/>
          <p:cNvSpPr txBox="1">
            <a:spLocks noChangeArrowheads="1"/>
          </p:cNvSpPr>
          <p:nvPr/>
        </p:nvSpPr>
        <p:spPr>
          <a:xfrm>
            <a:off x="152400" y="1024467"/>
            <a:ext cx="8991600" cy="5528733"/>
          </a:xfrm>
          <a:prstGeom prst="rect">
            <a:avLst/>
          </a:prstGeom>
        </p:spPr>
        <p:txBody>
          <a:bodyPr vert="horz" lIns="91283" tIns="45642" rIns="91283" bIns="45642" rtlCol="0">
            <a:normAutofit/>
          </a:bodyPr>
          <a:lstStyle/>
          <a:p>
            <a:pPr marL="342328" lvl="0" indent="-342328">
              <a:spcBef>
                <a:spcPct val="20000"/>
              </a:spcBef>
              <a:buClr>
                <a:srgbClr val="80057A"/>
              </a:buClr>
              <a:buSzPct val="100000"/>
              <a:buFont typeface="Wingdings" charset="2"/>
              <a:buChar char="§"/>
              <a:defRPr/>
            </a:pPr>
            <a:endParaRPr lang="en-US" sz="3200" dirty="0" smtClean="0">
              <a:solidFill>
                <a:schemeClr val="tx2"/>
              </a:solidFill>
              <a:latin typeface="Arial Narrow" pitchFamily="34" charset="0"/>
              <a:ea typeface="ＭＳ Ｐゴシック" pitchFamily="-84" charset="-128"/>
              <a:cs typeface="ＭＳ Ｐゴシック" pitchFamily="-84" charset="-128"/>
            </a:endParaRPr>
          </a:p>
          <a:p>
            <a:pPr marL="342328" lvl="0" indent="-342328">
              <a:spcBef>
                <a:spcPct val="20000"/>
              </a:spcBef>
              <a:buClr>
                <a:srgbClr val="80057A"/>
              </a:buClr>
              <a:buSzPct val="100000"/>
              <a:buFont typeface="Wingdings" charset="2"/>
              <a:buChar char="§"/>
              <a:defRPr/>
            </a:pPr>
            <a:endParaRPr lang="en-US" sz="2600" dirty="0" smtClean="0">
              <a:solidFill>
                <a:schemeClr val="tx2"/>
              </a:solidFill>
              <a:latin typeface="Arial Narrow" pitchFamily="34" charset="0"/>
              <a:ea typeface="ＭＳ Ｐゴシック" pitchFamily="-84" charset="-128"/>
              <a:cs typeface="ＭＳ Ｐゴシック" pitchFamily="-84" charset="-128"/>
            </a:endParaRPr>
          </a:p>
        </p:txBody>
      </p:sp>
      <p:pic>
        <p:nvPicPr>
          <p:cNvPr id="4" name="Picture 3"/>
          <p:cNvPicPr>
            <a:picLocks noChangeAspect="1"/>
          </p:cNvPicPr>
          <p:nvPr/>
        </p:nvPicPr>
        <p:blipFill>
          <a:blip r:embed="rId3"/>
          <a:stretch>
            <a:fillRect/>
          </a:stretch>
        </p:blipFill>
        <p:spPr>
          <a:xfrm>
            <a:off x="304800" y="1295400"/>
            <a:ext cx="8547205" cy="4503553"/>
          </a:xfrm>
          <a:prstGeom prst="rect">
            <a:avLst/>
          </a:prstGeom>
        </p:spPr>
      </p:pic>
      <p:sp>
        <p:nvSpPr>
          <p:cNvPr id="5" name="Global EIC Detector R&amp;D…"/>
          <p:cNvSpPr txBox="1">
            <a:spLocks/>
          </p:cNvSpPr>
          <p:nvPr/>
        </p:nvSpPr>
        <p:spPr>
          <a:xfrm>
            <a:off x="304800" y="6096000"/>
            <a:ext cx="8610600" cy="642580"/>
          </a:xfrm>
          <a:prstGeom prst="rect">
            <a:avLst/>
          </a:prstGeom>
        </p:spPr>
        <p:txBody>
          <a:bodyPr/>
          <a:lstStyle>
            <a:lvl1pPr marL="342900" marR="0" indent="-342900" algn="l" defTabSz="914400" latinLnBrk="0">
              <a:lnSpc>
                <a:spcPct val="100000"/>
              </a:lnSpc>
              <a:spcBef>
                <a:spcPts val="400"/>
              </a:spcBef>
              <a:spcAft>
                <a:spcPts val="0"/>
              </a:spcAft>
              <a:buClr>
                <a:srgbClr val="1F497D"/>
              </a:buClr>
              <a:buSzPct val="100000"/>
              <a:buFontTx/>
              <a:buChar char="▪"/>
              <a:tabLst/>
              <a:defRPr sz="1800" b="0" i="0" u="none" strike="noStrike" cap="none" spc="0" baseline="0">
                <a:ln>
                  <a:noFill/>
                </a:ln>
                <a:solidFill>
                  <a:srgbClr val="616161"/>
                </a:solidFill>
                <a:uFillTx/>
                <a:latin typeface="Calibri"/>
                <a:ea typeface="Calibri"/>
                <a:cs typeface="Calibri"/>
                <a:sym typeface="Calibri"/>
              </a:defRPr>
            </a:lvl1pPr>
            <a:lvl2pPr marL="778668" marR="0" indent="-321468" algn="l" defTabSz="914400" latinLnBrk="0">
              <a:lnSpc>
                <a:spcPct val="100000"/>
              </a:lnSpc>
              <a:spcBef>
                <a:spcPts val="400"/>
              </a:spcBef>
              <a:spcAft>
                <a:spcPts val="0"/>
              </a:spcAft>
              <a:buClr>
                <a:srgbClr val="1F497D"/>
              </a:buClr>
              <a:buSzPct val="100000"/>
              <a:buFontTx/>
              <a:buChar char="–"/>
              <a:tabLst/>
              <a:defRPr sz="1800" b="0" i="0" u="none" strike="noStrike" cap="none" spc="0" baseline="0">
                <a:ln>
                  <a:noFill/>
                </a:ln>
                <a:solidFill>
                  <a:srgbClr val="616161"/>
                </a:solidFill>
                <a:uFillTx/>
                <a:latin typeface="Calibri"/>
                <a:ea typeface="Calibri"/>
                <a:cs typeface="Calibri"/>
                <a:sym typeface="Calibri"/>
              </a:defRPr>
            </a:lvl2pPr>
            <a:lvl3pPr marL="1208314" marR="0" indent="-293914" algn="l" defTabSz="914400" latinLnBrk="0">
              <a:lnSpc>
                <a:spcPct val="100000"/>
              </a:lnSpc>
              <a:spcBef>
                <a:spcPts val="400"/>
              </a:spcBef>
              <a:spcAft>
                <a:spcPts val="0"/>
              </a:spcAft>
              <a:buClr>
                <a:srgbClr val="1F497D"/>
              </a:buClr>
              <a:buSzPct val="100000"/>
              <a:buFontTx/>
              <a:buChar char="•"/>
              <a:tabLst/>
              <a:defRPr sz="1800" b="0" i="0" u="none" strike="noStrike" cap="none" spc="0" baseline="0">
                <a:ln>
                  <a:noFill/>
                </a:ln>
                <a:solidFill>
                  <a:srgbClr val="616161"/>
                </a:solidFill>
                <a:uFillTx/>
                <a:latin typeface="Calibri"/>
                <a:ea typeface="Calibri"/>
                <a:cs typeface="Calibri"/>
                <a:sym typeface="Calibri"/>
              </a:defRPr>
            </a:lvl3pPr>
            <a:lvl4pPr marL="1665514" marR="0" indent="-293914" algn="l" defTabSz="914400" latinLnBrk="0">
              <a:lnSpc>
                <a:spcPct val="100000"/>
              </a:lnSpc>
              <a:spcBef>
                <a:spcPts val="400"/>
              </a:spcBef>
              <a:spcAft>
                <a:spcPts val="0"/>
              </a:spcAft>
              <a:buClr>
                <a:srgbClr val="1F497D"/>
              </a:buClr>
              <a:buSzPct val="100000"/>
              <a:buFontTx/>
              <a:buChar char="–"/>
              <a:tabLst/>
              <a:defRPr sz="1800" b="0" i="0" u="none" strike="noStrike" cap="none" spc="0" baseline="0">
                <a:ln>
                  <a:noFill/>
                </a:ln>
                <a:solidFill>
                  <a:srgbClr val="616161"/>
                </a:solidFill>
                <a:uFillTx/>
                <a:latin typeface="Calibri"/>
                <a:ea typeface="Calibri"/>
                <a:cs typeface="Calibri"/>
                <a:sym typeface="Calibri"/>
              </a:defRPr>
            </a:lvl4pPr>
            <a:lvl5pPr marL="2122714" marR="0" indent="-293914" algn="l" defTabSz="914400" latinLnBrk="0">
              <a:lnSpc>
                <a:spcPct val="100000"/>
              </a:lnSpc>
              <a:spcBef>
                <a:spcPts val="400"/>
              </a:spcBef>
              <a:spcAft>
                <a:spcPts val="0"/>
              </a:spcAft>
              <a:buClr>
                <a:srgbClr val="1F497D"/>
              </a:buClr>
              <a:buSzPct val="100000"/>
              <a:buFontTx/>
              <a:buChar char="»"/>
              <a:tabLst/>
              <a:defRPr sz="1800" b="0" i="0" u="none" strike="noStrike" cap="none" spc="0" baseline="0">
                <a:ln>
                  <a:noFill/>
                </a:ln>
                <a:solidFill>
                  <a:srgbClr val="616161"/>
                </a:solidFill>
                <a:uFillTx/>
                <a:latin typeface="Calibri"/>
                <a:ea typeface="Calibri"/>
                <a:cs typeface="Calibri"/>
                <a:sym typeface="Calibri"/>
              </a:defRPr>
            </a:lvl5pPr>
            <a:lvl6pPr marL="2579914" marR="0" indent="-293914" algn="l" defTabSz="914400" latinLnBrk="0">
              <a:lnSpc>
                <a:spcPct val="100000"/>
              </a:lnSpc>
              <a:spcBef>
                <a:spcPts val="400"/>
              </a:spcBef>
              <a:spcAft>
                <a:spcPts val="0"/>
              </a:spcAft>
              <a:buClr>
                <a:srgbClr val="1F497D"/>
              </a:buClr>
              <a:buSzPct val="100000"/>
              <a:buFontTx/>
              <a:buChar char="»"/>
              <a:tabLst/>
              <a:defRPr sz="1800" b="0" i="0" u="none" strike="noStrike" cap="none" spc="0" baseline="0">
                <a:ln>
                  <a:noFill/>
                </a:ln>
                <a:solidFill>
                  <a:srgbClr val="616161"/>
                </a:solidFill>
                <a:uFillTx/>
                <a:latin typeface="Calibri"/>
                <a:ea typeface="Calibri"/>
                <a:cs typeface="Calibri"/>
                <a:sym typeface="Calibri"/>
              </a:defRPr>
            </a:lvl6pPr>
            <a:lvl7pPr marL="3037114" marR="0" indent="-293914" algn="l" defTabSz="914400" latinLnBrk="0">
              <a:lnSpc>
                <a:spcPct val="100000"/>
              </a:lnSpc>
              <a:spcBef>
                <a:spcPts val="400"/>
              </a:spcBef>
              <a:spcAft>
                <a:spcPts val="0"/>
              </a:spcAft>
              <a:buClr>
                <a:srgbClr val="1F497D"/>
              </a:buClr>
              <a:buSzPct val="100000"/>
              <a:buFontTx/>
              <a:buChar char="»"/>
              <a:tabLst/>
              <a:defRPr sz="1800" b="0" i="0" u="none" strike="noStrike" cap="none" spc="0" baseline="0">
                <a:ln>
                  <a:noFill/>
                </a:ln>
                <a:solidFill>
                  <a:srgbClr val="616161"/>
                </a:solidFill>
                <a:uFillTx/>
                <a:latin typeface="Calibri"/>
                <a:ea typeface="Calibri"/>
                <a:cs typeface="Calibri"/>
                <a:sym typeface="Calibri"/>
              </a:defRPr>
            </a:lvl7pPr>
            <a:lvl8pPr marL="3494314" marR="0" indent="-293914" algn="l" defTabSz="914400" latinLnBrk="0">
              <a:lnSpc>
                <a:spcPct val="100000"/>
              </a:lnSpc>
              <a:spcBef>
                <a:spcPts val="400"/>
              </a:spcBef>
              <a:spcAft>
                <a:spcPts val="0"/>
              </a:spcAft>
              <a:buClr>
                <a:srgbClr val="1F497D"/>
              </a:buClr>
              <a:buSzPct val="100000"/>
              <a:buFontTx/>
              <a:buChar char="»"/>
              <a:tabLst/>
              <a:defRPr sz="1800" b="0" i="0" u="none" strike="noStrike" cap="none" spc="0" baseline="0">
                <a:ln>
                  <a:noFill/>
                </a:ln>
                <a:solidFill>
                  <a:srgbClr val="616161"/>
                </a:solidFill>
                <a:uFillTx/>
                <a:latin typeface="Calibri"/>
                <a:ea typeface="Calibri"/>
                <a:cs typeface="Calibri"/>
                <a:sym typeface="Calibri"/>
              </a:defRPr>
            </a:lvl8pPr>
            <a:lvl9pPr marL="3951514" marR="0" indent="-293914" algn="l" defTabSz="914400" latinLnBrk="0">
              <a:lnSpc>
                <a:spcPct val="100000"/>
              </a:lnSpc>
              <a:spcBef>
                <a:spcPts val="400"/>
              </a:spcBef>
              <a:spcAft>
                <a:spcPts val="0"/>
              </a:spcAft>
              <a:buClr>
                <a:srgbClr val="1F497D"/>
              </a:buClr>
              <a:buSzPct val="100000"/>
              <a:buFontTx/>
              <a:buChar char="»"/>
              <a:tabLst/>
              <a:defRPr sz="1800" b="0" i="0" u="none" strike="noStrike" cap="none" spc="0" baseline="0">
                <a:ln>
                  <a:noFill/>
                </a:ln>
                <a:solidFill>
                  <a:srgbClr val="616161"/>
                </a:solidFill>
                <a:uFillTx/>
                <a:latin typeface="Calibri"/>
                <a:ea typeface="Calibri"/>
                <a:cs typeface="Calibri"/>
                <a:sym typeface="Calibri"/>
              </a:defRPr>
            </a:lvl9pPr>
          </a:lstStyle>
          <a:p>
            <a:pPr>
              <a:buClr>
                <a:srgbClr val="FF0000"/>
              </a:buClr>
              <a:buSzPct val="120000"/>
              <a:buFont typeface="Arial"/>
              <a:buChar char="•"/>
              <a:defRPr sz="2400">
                <a:solidFill>
                  <a:srgbClr val="021EAA"/>
                </a:solidFill>
              </a:defRPr>
            </a:pPr>
            <a:r>
              <a:rPr lang="en-US" sz="2400" b="1" dirty="0" smtClean="0">
                <a:solidFill>
                  <a:srgbClr val="000000"/>
                </a:solidFill>
                <a:latin typeface="+mn-lt"/>
              </a:rPr>
              <a:t>Argonne Laboratory (ANL) all-silicon implementation </a:t>
            </a:r>
            <a:r>
              <a:rPr lang="en-US" sz="2200" dirty="0" smtClean="0">
                <a:solidFill>
                  <a:srgbClr val="000000"/>
                </a:solidFill>
                <a:latin typeface="+mn-lt"/>
              </a:rPr>
              <a:t>  </a:t>
            </a:r>
          </a:p>
          <a:p>
            <a:pPr lvl="1">
              <a:defRPr sz="2200"/>
            </a:pPr>
            <a:endParaRPr lang="en-US" sz="2200" dirty="0"/>
          </a:p>
        </p:txBody>
      </p:sp>
    </p:spTree>
    <p:extLst>
      <p:ext uri="{BB962C8B-B14F-4D97-AF65-F5344CB8AC3E}">
        <p14:creationId xmlns:p14="http://schemas.microsoft.com/office/powerpoint/2010/main" val="36739384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Generic EIC Detector Concepts"/>
          <p:cNvSpPr txBox="1">
            <a:spLocks noGrp="1"/>
          </p:cNvSpPr>
          <p:nvPr>
            <p:ph type="title"/>
          </p:nvPr>
        </p:nvSpPr>
        <p:spPr>
          <a:prstGeom prst="rect">
            <a:avLst/>
          </a:prstGeom>
        </p:spPr>
        <p:txBody>
          <a:bodyPr/>
          <a:lstStyle/>
          <a:p>
            <a:pPr algn="l"/>
            <a:r>
              <a:rPr dirty="0" smtClean="0"/>
              <a:t>EIC </a:t>
            </a:r>
            <a:r>
              <a:rPr dirty="0"/>
              <a:t>Detector </a:t>
            </a:r>
            <a:r>
              <a:rPr dirty="0" smtClean="0"/>
              <a:t>Concept</a:t>
            </a:r>
            <a:r>
              <a:rPr lang="en-US" dirty="0" smtClean="0"/>
              <a:t>s</a:t>
            </a:r>
            <a:endParaRPr dirty="0"/>
          </a:p>
        </p:txBody>
      </p:sp>
      <p:sp>
        <p:nvSpPr>
          <p:cNvPr id="156" name="Concept Detectors…"/>
          <p:cNvSpPr txBox="1">
            <a:spLocks noGrp="1"/>
          </p:cNvSpPr>
          <p:nvPr>
            <p:ph type="body" sz="quarter" idx="4294967295"/>
          </p:nvPr>
        </p:nvSpPr>
        <p:spPr>
          <a:xfrm>
            <a:off x="136546" y="1120168"/>
            <a:ext cx="8931275" cy="5661632"/>
          </a:xfrm>
          <a:prstGeom prst="rect">
            <a:avLst/>
          </a:prstGeom>
        </p:spPr>
        <p:txBody>
          <a:bodyPr lIns="50800" tIns="50800" rIns="50800" bIns="50800">
            <a:noAutofit/>
          </a:bodyPr>
          <a:lstStyle/>
          <a:p>
            <a:pPr marL="317500" marR="41275" indent="-317500">
              <a:buClr>
                <a:srgbClr val="FF2600"/>
              </a:buClr>
              <a:buSzPct val="175000"/>
              <a:buChar char="•"/>
              <a:defRPr sz="2200">
                <a:solidFill>
                  <a:srgbClr val="000000"/>
                </a:solidFill>
                <a:uFill>
                  <a:solidFill>
                    <a:srgbClr val="000000"/>
                  </a:solidFill>
                </a:uFill>
                <a:latin typeface="+mn-lt"/>
                <a:ea typeface="+mn-ea"/>
                <a:cs typeface="+mn-cs"/>
                <a:sym typeface="Arial"/>
              </a:defRPr>
            </a:pPr>
            <a:r>
              <a:rPr lang="en-US" b="1" dirty="0" smtClean="0"/>
              <a:t>Common features:</a:t>
            </a:r>
          </a:p>
          <a:p>
            <a:pPr marL="635000" marR="41275" lvl="1" indent="-317500">
              <a:buClr>
                <a:srgbClr val="021EAA"/>
              </a:buClr>
              <a:buSzPct val="110000"/>
              <a:buChar char="‣"/>
              <a:defRPr sz="2200">
                <a:solidFill>
                  <a:srgbClr val="000000"/>
                </a:solidFill>
                <a:uFill>
                  <a:solidFill>
                    <a:srgbClr val="000000"/>
                  </a:solidFill>
                </a:uFill>
                <a:latin typeface="+mn-lt"/>
                <a:ea typeface="+mn-ea"/>
                <a:cs typeface="+mn-cs"/>
                <a:sym typeface="Arial"/>
              </a:defRPr>
            </a:pPr>
            <a:r>
              <a:rPr lang="en-US" dirty="0" smtClean="0">
                <a:latin typeface="+mn-lt"/>
                <a:cs typeface="Symbol" charset="2"/>
              </a:rPr>
              <a:t>Compact design</a:t>
            </a:r>
          </a:p>
          <a:p>
            <a:pPr marL="635000" marR="41275" lvl="1" indent="-317500">
              <a:buClr>
                <a:srgbClr val="021EAA"/>
              </a:buClr>
              <a:buSzPct val="110000"/>
              <a:buChar char="‣"/>
              <a:defRPr sz="2200">
                <a:solidFill>
                  <a:srgbClr val="000000"/>
                </a:solidFill>
                <a:uFill>
                  <a:solidFill>
                    <a:srgbClr val="000000"/>
                  </a:solidFill>
                </a:uFill>
                <a:latin typeface="+mn-lt"/>
                <a:ea typeface="+mn-ea"/>
                <a:cs typeface="+mn-cs"/>
                <a:sym typeface="Arial"/>
              </a:defRPr>
            </a:pPr>
            <a:r>
              <a:rPr lang="en-US" dirty="0" smtClean="0"/>
              <a:t>(Almost) 4</a:t>
            </a:r>
            <a:r>
              <a:rPr lang="en-US" dirty="0" smtClean="0">
                <a:latin typeface="Symbol" charset="2"/>
                <a:cs typeface="Symbol" charset="2"/>
              </a:rPr>
              <a:t>p </a:t>
            </a:r>
            <a:r>
              <a:rPr lang="en-US" dirty="0" smtClean="0">
                <a:latin typeface="+mn-lt"/>
                <a:cs typeface="Symbol" charset="2"/>
              </a:rPr>
              <a:t>hermetic acceptance in tracking/</a:t>
            </a:r>
            <a:r>
              <a:rPr lang="en-US" dirty="0" err="1" smtClean="0">
                <a:latin typeface="+mn-lt"/>
                <a:cs typeface="Symbol" charset="2"/>
              </a:rPr>
              <a:t>calorimetry</a:t>
            </a:r>
            <a:r>
              <a:rPr lang="en-US" dirty="0" smtClean="0">
                <a:latin typeface="+mn-lt"/>
                <a:cs typeface="Symbol" charset="2"/>
              </a:rPr>
              <a:t>/PID</a:t>
            </a:r>
          </a:p>
          <a:p>
            <a:pPr marL="635000" marR="41275" lvl="1" indent="-317500">
              <a:buClr>
                <a:srgbClr val="021EAA"/>
              </a:buClr>
              <a:buSzPct val="110000"/>
              <a:buChar char="‣"/>
              <a:defRPr sz="2200">
                <a:solidFill>
                  <a:srgbClr val="000000"/>
                </a:solidFill>
                <a:uFill>
                  <a:solidFill>
                    <a:srgbClr val="000000"/>
                  </a:solidFill>
                </a:uFill>
                <a:latin typeface="+mn-lt"/>
                <a:ea typeface="+mn-ea"/>
                <a:cs typeface="+mn-cs"/>
                <a:sym typeface="Arial"/>
              </a:defRPr>
            </a:pPr>
            <a:r>
              <a:rPr lang="en-US" dirty="0" smtClean="0">
                <a:solidFill>
                  <a:srgbClr val="000000"/>
                </a:solidFill>
                <a:latin typeface="+mn-lt"/>
                <a:cs typeface="Symbol" charset="2"/>
              </a:rPr>
              <a:t>Vertex + central + forward/backward + far forward tracker layout</a:t>
            </a:r>
          </a:p>
          <a:p>
            <a:pPr marL="635000" marR="41275" lvl="1" indent="-317500">
              <a:buClr>
                <a:srgbClr val="021EAA"/>
              </a:buClr>
              <a:buSzPct val="110000"/>
              <a:buChar char="‣"/>
              <a:defRPr sz="2200">
                <a:solidFill>
                  <a:srgbClr val="000000"/>
                </a:solidFill>
                <a:uFill>
                  <a:solidFill>
                    <a:srgbClr val="000000"/>
                  </a:solidFill>
                </a:uFill>
                <a:latin typeface="+mn-lt"/>
                <a:ea typeface="+mn-ea"/>
                <a:cs typeface="+mn-cs"/>
                <a:sym typeface="Arial"/>
              </a:defRPr>
            </a:pPr>
            <a:endParaRPr lang="en-US" dirty="0" smtClean="0">
              <a:solidFill>
                <a:srgbClr val="000000"/>
              </a:solidFill>
              <a:latin typeface="+mn-lt"/>
              <a:cs typeface="Symbol" charset="2"/>
            </a:endParaRPr>
          </a:p>
          <a:p>
            <a:pPr marL="635000" marR="41275" lvl="1" indent="-317500">
              <a:buClr>
                <a:srgbClr val="021EAA"/>
              </a:buClr>
              <a:buSzPct val="110000"/>
              <a:buChar char="‣"/>
              <a:defRPr sz="2200">
                <a:solidFill>
                  <a:srgbClr val="000000"/>
                </a:solidFill>
                <a:uFill>
                  <a:solidFill>
                    <a:srgbClr val="000000"/>
                  </a:solidFill>
                </a:uFill>
                <a:latin typeface="+mn-lt"/>
                <a:ea typeface="+mn-ea"/>
                <a:cs typeface="+mn-cs"/>
                <a:sym typeface="Arial"/>
              </a:defRPr>
            </a:pPr>
            <a:r>
              <a:rPr lang="en-US" dirty="0" smtClean="0">
                <a:solidFill>
                  <a:srgbClr val="000000"/>
                </a:solidFill>
                <a:latin typeface="+mn-lt"/>
                <a:cs typeface="Symbol" charset="2"/>
              </a:rPr>
              <a:t>Low material budget in the tracker volume</a:t>
            </a:r>
          </a:p>
          <a:p>
            <a:pPr marL="635000" marR="41275" lvl="1" indent="-317500">
              <a:buClr>
                <a:srgbClr val="021EAA"/>
              </a:buClr>
              <a:buSzPct val="110000"/>
              <a:buChar char="‣"/>
              <a:defRPr sz="2200">
                <a:solidFill>
                  <a:srgbClr val="000000"/>
                </a:solidFill>
                <a:uFill>
                  <a:solidFill>
                    <a:srgbClr val="000000"/>
                  </a:solidFill>
                </a:uFill>
                <a:latin typeface="+mn-lt"/>
                <a:ea typeface="+mn-ea"/>
                <a:cs typeface="+mn-cs"/>
                <a:sym typeface="Arial"/>
              </a:defRPr>
            </a:pPr>
            <a:r>
              <a:rPr lang="en-US" dirty="0" smtClean="0">
                <a:solidFill>
                  <a:srgbClr val="000000"/>
                </a:solidFill>
                <a:latin typeface="+mn-lt"/>
                <a:cs typeface="Symbol" charset="2"/>
              </a:rPr>
              <a:t>Strong central solenoid field </a:t>
            </a:r>
          </a:p>
          <a:p>
            <a:pPr marL="635000" marR="41275" lvl="1" indent="-317500">
              <a:buClr>
                <a:srgbClr val="021EAA"/>
              </a:buClr>
              <a:buSzPct val="110000"/>
              <a:buChar char="‣"/>
              <a:defRPr sz="2200">
                <a:solidFill>
                  <a:srgbClr val="000000"/>
                </a:solidFill>
                <a:uFill>
                  <a:solidFill>
                    <a:srgbClr val="000000"/>
                  </a:solidFill>
                </a:uFill>
                <a:latin typeface="+mn-lt"/>
                <a:ea typeface="+mn-ea"/>
                <a:cs typeface="+mn-cs"/>
                <a:sym typeface="Arial"/>
              </a:defRPr>
            </a:pPr>
            <a:endParaRPr lang="en-US" dirty="0" smtClean="0">
              <a:solidFill>
                <a:srgbClr val="000000"/>
              </a:solidFill>
              <a:latin typeface="+mn-lt"/>
              <a:cs typeface="Symbol" charset="2"/>
            </a:endParaRPr>
          </a:p>
          <a:p>
            <a:pPr marL="635000" marR="41275" lvl="1" indent="-317500">
              <a:buClr>
                <a:srgbClr val="021EAA"/>
              </a:buClr>
              <a:buSzPct val="110000"/>
              <a:buChar char="‣"/>
              <a:defRPr sz="2200">
                <a:solidFill>
                  <a:srgbClr val="000000"/>
                </a:solidFill>
                <a:uFill>
                  <a:solidFill>
                    <a:srgbClr val="000000"/>
                  </a:solidFill>
                </a:uFill>
                <a:latin typeface="+mn-lt"/>
                <a:ea typeface="+mn-ea"/>
                <a:cs typeface="+mn-cs"/>
                <a:sym typeface="Arial"/>
              </a:defRPr>
            </a:pPr>
            <a:r>
              <a:rPr lang="en-US" dirty="0" smtClean="0">
                <a:solidFill>
                  <a:srgbClr val="000000"/>
                </a:solidFill>
                <a:latin typeface="+mn-lt"/>
                <a:cs typeface="Symbol" charset="2"/>
              </a:rPr>
              <a:t>Moderate momentum resolution (~1% level)</a:t>
            </a:r>
          </a:p>
          <a:p>
            <a:pPr marL="635000" marR="41275" lvl="1" indent="-317500">
              <a:buClr>
                <a:srgbClr val="021EAA"/>
              </a:buClr>
              <a:buSzPct val="110000"/>
              <a:buChar char="‣"/>
              <a:defRPr sz="2200">
                <a:solidFill>
                  <a:srgbClr val="000000"/>
                </a:solidFill>
                <a:uFill>
                  <a:solidFill>
                    <a:srgbClr val="000000"/>
                  </a:solidFill>
                </a:uFill>
                <a:latin typeface="+mn-lt"/>
                <a:ea typeface="+mn-ea"/>
                <a:cs typeface="+mn-cs"/>
                <a:sym typeface="Arial"/>
              </a:defRPr>
            </a:pPr>
            <a:r>
              <a:rPr lang="en-US" dirty="0" smtClean="0">
                <a:latin typeface="+mn-lt"/>
                <a:cs typeface="Symbol" charset="2"/>
              </a:rPr>
              <a:t>Moderate </a:t>
            </a:r>
            <a:r>
              <a:rPr lang="en-US" dirty="0" err="1" smtClean="0">
                <a:latin typeface="+mn-lt"/>
                <a:cs typeface="Symbol" charset="2"/>
              </a:rPr>
              <a:t>EmCal</a:t>
            </a:r>
            <a:r>
              <a:rPr lang="en-US" dirty="0" smtClean="0">
                <a:latin typeface="+mn-lt"/>
                <a:cs typeface="Symbol" charset="2"/>
              </a:rPr>
              <a:t> and </a:t>
            </a:r>
            <a:r>
              <a:rPr lang="en-US" dirty="0" err="1" smtClean="0">
                <a:latin typeface="+mn-lt"/>
                <a:cs typeface="Symbol" charset="2"/>
              </a:rPr>
              <a:t>HCal</a:t>
            </a:r>
            <a:r>
              <a:rPr lang="en-US" dirty="0" smtClean="0">
                <a:latin typeface="+mn-lt"/>
                <a:cs typeface="Symbol" charset="2"/>
              </a:rPr>
              <a:t> energy resolution</a:t>
            </a:r>
          </a:p>
          <a:p>
            <a:pPr marL="635000" marR="41275" lvl="1" indent="-317500">
              <a:buClr>
                <a:srgbClr val="021EAA"/>
              </a:buClr>
              <a:buSzPct val="110000"/>
              <a:buChar char="‣"/>
              <a:defRPr sz="2200">
                <a:solidFill>
                  <a:srgbClr val="000000"/>
                </a:solidFill>
                <a:uFill>
                  <a:solidFill>
                    <a:srgbClr val="000000"/>
                  </a:solidFill>
                </a:uFill>
                <a:latin typeface="+mn-lt"/>
                <a:ea typeface="+mn-ea"/>
                <a:cs typeface="+mn-cs"/>
                <a:sym typeface="Arial"/>
              </a:defRPr>
            </a:pPr>
            <a:endParaRPr lang="en-US" dirty="0" smtClean="0">
              <a:latin typeface="Symbol" charset="2"/>
              <a:cs typeface="Symbol" charset="2"/>
            </a:endParaRPr>
          </a:p>
          <a:p>
            <a:pPr marL="317500" marR="41275" indent="-317500">
              <a:buClr>
                <a:srgbClr val="FF2600"/>
              </a:buClr>
              <a:buSzPct val="175000"/>
              <a:buChar char="•"/>
              <a:defRPr sz="2200">
                <a:solidFill>
                  <a:srgbClr val="000000"/>
                </a:solidFill>
                <a:uFill>
                  <a:solidFill>
                    <a:srgbClr val="000000"/>
                  </a:solidFill>
                </a:uFill>
                <a:latin typeface="+mn-lt"/>
                <a:ea typeface="+mn-ea"/>
                <a:cs typeface="+mn-cs"/>
                <a:sym typeface="Arial"/>
              </a:defRPr>
            </a:pPr>
            <a:r>
              <a:rPr lang="en-US" b="1" dirty="0" smtClean="0"/>
              <a:t>Note:</a:t>
            </a:r>
          </a:p>
          <a:p>
            <a:pPr marL="635000" marR="41275" lvl="1" indent="-317500">
              <a:buClr>
                <a:srgbClr val="021EAA"/>
              </a:buClr>
              <a:buSzPct val="110000"/>
              <a:buChar char="‣"/>
              <a:defRPr sz="2200">
                <a:solidFill>
                  <a:srgbClr val="000000"/>
                </a:solidFill>
                <a:uFill>
                  <a:solidFill>
                    <a:srgbClr val="000000"/>
                  </a:solidFill>
                </a:uFill>
                <a:latin typeface="+mn-lt"/>
                <a:ea typeface="+mn-ea"/>
                <a:cs typeface="+mn-cs"/>
                <a:sym typeface="Arial"/>
              </a:defRPr>
            </a:pPr>
            <a:r>
              <a:rPr lang="en-US" dirty="0" smtClean="0"/>
              <a:t>Community wants </a:t>
            </a:r>
            <a:r>
              <a:rPr lang="en-US" b="1" i="1" dirty="0" smtClean="0"/>
              <a:t>two</a:t>
            </a:r>
            <a:r>
              <a:rPr lang="en-US" dirty="0" smtClean="0"/>
              <a:t> general-purpose detectors</a:t>
            </a:r>
          </a:p>
          <a:p>
            <a:pPr marL="635000" marR="41275" lvl="1" indent="-317500">
              <a:buClr>
                <a:srgbClr val="021EAA"/>
              </a:buClr>
              <a:buSzPct val="110000"/>
              <a:buChar char="‣"/>
              <a:defRPr sz="2200">
                <a:solidFill>
                  <a:srgbClr val="000000"/>
                </a:solidFill>
                <a:uFill>
                  <a:solidFill>
                    <a:srgbClr val="000000"/>
                  </a:solidFill>
                </a:uFill>
                <a:latin typeface="+mn-lt"/>
                <a:ea typeface="+mn-ea"/>
                <a:cs typeface="+mn-cs"/>
                <a:sym typeface="Arial"/>
              </a:defRPr>
            </a:pPr>
            <a:endParaRPr lang="en-US" dirty="0" smtClean="0"/>
          </a:p>
        </p:txBody>
      </p:sp>
    </p:spTree>
    <p:extLst>
      <p:ext uri="{BB962C8B-B14F-4D97-AF65-F5344CB8AC3E}">
        <p14:creationId xmlns:p14="http://schemas.microsoft.com/office/powerpoint/2010/main" val="68148279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3"/>
          <p:cNvSpPr txBox="1">
            <a:spLocks noChangeArrowheads="1"/>
          </p:cNvSpPr>
          <p:nvPr/>
        </p:nvSpPr>
        <p:spPr>
          <a:xfrm>
            <a:off x="152400" y="2286000"/>
            <a:ext cx="8839200" cy="1066800"/>
          </a:xfrm>
          <a:prstGeom prst="rect">
            <a:avLst/>
          </a:prstGeom>
        </p:spPr>
        <p:txBody>
          <a:bodyPr vert="horz" lIns="91283" tIns="45642" rIns="91283" bIns="45642" rtlCol="0">
            <a:normAutofit/>
          </a:bodyPr>
          <a:lstStyle/>
          <a:p>
            <a:pPr algn="ctr">
              <a:spcBef>
                <a:spcPct val="20000"/>
              </a:spcBef>
              <a:buClr>
                <a:srgbClr val="FF0000"/>
              </a:buClr>
              <a:buSzPct val="120000"/>
              <a:defRPr/>
            </a:pPr>
            <a:r>
              <a:rPr lang="en-US" sz="4800" b="1" dirty="0" smtClean="0">
                <a:solidFill>
                  <a:srgbClr val="000090"/>
                </a:solidFill>
                <a:latin typeface="Arial"/>
                <a:ea typeface="ＭＳ Ｐゴシック" pitchFamily="-84" charset="-128"/>
                <a:cs typeface="ＭＳ Ｐゴシック" pitchFamily="-84" charset="-128"/>
              </a:rPr>
              <a:t>Tracking</a:t>
            </a:r>
          </a:p>
        </p:txBody>
      </p:sp>
    </p:spTree>
    <p:extLst>
      <p:ext uri="{BB962C8B-B14F-4D97-AF65-F5344CB8AC3E}">
        <p14:creationId xmlns:p14="http://schemas.microsoft.com/office/powerpoint/2010/main" val="411284823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eneric EIC Detector Concepts"/>
          <p:cNvSpPr txBox="1">
            <a:spLocks noGrp="1"/>
          </p:cNvSpPr>
          <p:nvPr>
            <p:ph type="title"/>
          </p:nvPr>
        </p:nvSpPr>
        <p:spPr>
          <a:xfrm>
            <a:off x="136546" y="44480"/>
            <a:ext cx="8931275" cy="717551"/>
          </a:xfrm>
          <a:prstGeom prst="rect">
            <a:avLst/>
          </a:prstGeom>
        </p:spPr>
        <p:txBody>
          <a:bodyPr/>
          <a:lstStyle/>
          <a:p>
            <a:pPr algn="l"/>
            <a:r>
              <a:rPr lang="en-US" dirty="0" smtClean="0"/>
              <a:t>Tracking basics: idea</a:t>
            </a:r>
            <a:endParaRPr dirty="0"/>
          </a:p>
        </p:txBody>
      </p:sp>
      <p:sp>
        <p:nvSpPr>
          <p:cNvPr id="5" name="Concept Detectors…"/>
          <p:cNvSpPr txBox="1">
            <a:spLocks/>
          </p:cNvSpPr>
          <p:nvPr/>
        </p:nvSpPr>
        <p:spPr>
          <a:xfrm>
            <a:off x="181681" y="990600"/>
            <a:ext cx="8931275" cy="5791200"/>
          </a:xfrm>
          <a:prstGeom prst="rect">
            <a:avLst/>
          </a:prstGeom>
        </p:spPr>
        <p:txBody>
          <a:bodyPr vert="horz" lIns="50800" tIns="50800" rIns="50800" bIns="50800" rtlCol="0">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17500" marR="41275" indent="-317500">
              <a:buClr>
                <a:srgbClr val="FF2600"/>
              </a:buClr>
              <a:buSzPct val="175000"/>
              <a:defRPr sz="2200">
                <a:solidFill>
                  <a:srgbClr val="000000"/>
                </a:solidFill>
                <a:uFill>
                  <a:solidFill>
                    <a:srgbClr val="000000"/>
                  </a:solidFill>
                </a:uFill>
                <a:latin typeface="+mn-lt"/>
                <a:ea typeface="+mn-ea"/>
                <a:cs typeface="+mn-cs"/>
                <a:sym typeface="Arial"/>
              </a:defRPr>
            </a:pPr>
            <a:r>
              <a:rPr lang="en-US" sz="2200" b="1" dirty="0" smtClean="0">
                <a:solidFill>
                  <a:srgbClr val="000000"/>
                </a:solidFill>
                <a:uFill>
                  <a:solidFill>
                    <a:srgbClr val="000000"/>
                  </a:solidFill>
                </a:uFill>
                <a:latin typeface="+mn-lt"/>
                <a:sym typeface="Arial"/>
              </a:rPr>
              <a:t>Charged particles lose energy via ionization when passing through media (a gas volume, a silicon layer, </a:t>
            </a:r>
            <a:r>
              <a:rPr lang="mr-IN" sz="2200" b="1" dirty="0" smtClean="0">
                <a:solidFill>
                  <a:srgbClr val="000000"/>
                </a:solidFill>
                <a:uFill>
                  <a:solidFill>
                    <a:srgbClr val="000000"/>
                  </a:solidFill>
                </a:uFill>
                <a:latin typeface="+mn-lt"/>
                <a:sym typeface="Arial"/>
              </a:rPr>
              <a:t>…</a:t>
            </a:r>
            <a:r>
              <a:rPr lang="en-US" sz="2200" b="1" dirty="0" smtClean="0">
                <a:solidFill>
                  <a:srgbClr val="000000"/>
                </a:solidFill>
                <a:uFill>
                  <a:solidFill>
                    <a:srgbClr val="000000"/>
                  </a:solidFill>
                </a:uFill>
                <a:latin typeface="+mn-lt"/>
                <a:sym typeface="Arial"/>
              </a:rPr>
              <a:t>):</a:t>
            </a:r>
          </a:p>
          <a:p>
            <a:pPr marL="317500" marR="41275" lvl="1" indent="0">
              <a:buClr>
                <a:srgbClr val="021EAA"/>
              </a:buClr>
              <a:buSzPct val="110000"/>
              <a:buNone/>
              <a:defRPr sz="2200">
                <a:solidFill>
                  <a:srgbClr val="000000"/>
                </a:solidFill>
                <a:uFill>
                  <a:solidFill>
                    <a:srgbClr val="000000"/>
                  </a:solidFill>
                </a:uFill>
                <a:latin typeface="+mn-lt"/>
                <a:ea typeface="+mn-ea"/>
                <a:cs typeface="+mn-cs"/>
                <a:sym typeface="Arial"/>
              </a:defRPr>
            </a:pPr>
            <a:endParaRPr lang="en-US" sz="2200" dirty="0" smtClean="0">
              <a:solidFill>
                <a:srgbClr val="000000"/>
              </a:solidFill>
              <a:uFill>
                <a:solidFill>
                  <a:srgbClr val="000000"/>
                </a:solidFill>
              </a:uFill>
              <a:latin typeface="Symbol" charset="2"/>
              <a:cs typeface="Symbol" charset="2"/>
              <a:sym typeface="Arial"/>
            </a:endParaRPr>
          </a:p>
          <a:p>
            <a:pPr marL="317500" marR="41275" lvl="1" indent="0">
              <a:buClr>
                <a:srgbClr val="021EAA"/>
              </a:buClr>
              <a:buSzPct val="110000"/>
              <a:buNone/>
              <a:defRPr sz="2200">
                <a:solidFill>
                  <a:srgbClr val="000000"/>
                </a:solidFill>
                <a:uFill>
                  <a:solidFill>
                    <a:srgbClr val="000000"/>
                  </a:solidFill>
                </a:uFill>
                <a:latin typeface="+mn-lt"/>
                <a:ea typeface="+mn-ea"/>
                <a:cs typeface="+mn-cs"/>
                <a:sym typeface="Arial"/>
              </a:defRPr>
            </a:pPr>
            <a:endParaRPr lang="en-US" sz="2200" dirty="0">
              <a:solidFill>
                <a:srgbClr val="000000"/>
              </a:solidFill>
              <a:uFill>
                <a:solidFill>
                  <a:srgbClr val="000000"/>
                </a:solidFill>
              </a:uFill>
              <a:latin typeface="Symbol" charset="2"/>
              <a:cs typeface="Symbol" charset="2"/>
              <a:sym typeface="Arial"/>
            </a:endParaRPr>
          </a:p>
          <a:p>
            <a:pPr marL="317500" marR="41275" lvl="1" indent="0">
              <a:buClr>
                <a:srgbClr val="021EAA"/>
              </a:buClr>
              <a:buSzPct val="110000"/>
              <a:buNone/>
              <a:defRPr sz="2200">
                <a:solidFill>
                  <a:srgbClr val="000000"/>
                </a:solidFill>
                <a:uFill>
                  <a:solidFill>
                    <a:srgbClr val="000000"/>
                  </a:solidFill>
                </a:uFill>
                <a:latin typeface="+mn-lt"/>
                <a:ea typeface="+mn-ea"/>
                <a:cs typeface="+mn-cs"/>
                <a:sym typeface="Arial"/>
              </a:defRPr>
            </a:pPr>
            <a:endParaRPr lang="en-US" sz="2200" dirty="0" smtClean="0">
              <a:solidFill>
                <a:srgbClr val="000000"/>
              </a:solidFill>
              <a:uFill>
                <a:solidFill>
                  <a:srgbClr val="000000"/>
                </a:solidFill>
              </a:uFill>
              <a:latin typeface="Symbol" charset="2"/>
              <a:cs typeface="Symbol" charset="2"/>
              <a:sym typeface="Arial"/>
            </a:endParaRPr>
          </a:p>
          <a:p>
            <a:pPr marL="317500" marR="41275" lvl="1" indent="0">
              <a:buClr>
                <a:srgbClr val="021EAA"/>
              </a:buClr>
              <a:buSzPct val="110000"/>
              <a:buNone/>
              <a:defRPr sz="2200">
                <a:solidFill>
                  <a:srgbClr val="000000"/>
                </a:solidFill>
                <a:uFill>
                  <a:solidFill>
                    <a:srgbClr val="000000"/>
                  </a:solidFill>
                </a:uFill>
                <a:latin typeface="+mn-lt"/>
                <a:ea typeface="+mn-ea"/>
                <a:cs typeface="+mn-cs"/>
                <a:sym typeface="Arial"/>
              </a:defRPr>
            </a:pPr>
            <a:endParaRPr lang="en-US" sz="2200" dirty="0" smtClean="0">
              <a:solidFill>
                <a:srgbClr val="000000"/>
              </a:solidFill>
              <a:uFill>
                <a:solidFill>
                  <a:srgbClr val="000000"/>
                </a:solidFill>
              </a:uFill>
              <a:latin typeface="Symbol" charset="2"/>
              <a:cs typeface="Symbol" charset="2"/>
              <a:sym typeface="Arial"/>
            </a:endParaRPr>
          </a:p>
          <a:p>
            <a:pPr marL="317500" marR="41275" indent="-317500">
              <a:buClr>
                <a:srgbClr val="FF2600"/>
              </a:buClr>
              <a:buSzPct val="175000"/>
              <a:defRPr sz="2200">
                <a:solidFill>
                  <a:srgbClr val="000000"/>
                </a:solidFill>
                <a:uFill>
                  <a:solidFill>
                    <a:srgbClr val="000000"/>
                  </a:solidFill>
                </a:uFill>
                <a:latin typeface="+mn-lt"/>
                <a:ea typeface="+mn-ea"/>
                <a:cs typeface="+mn-cs"/>
                <a:sym typeface="Arial"/>
              </a:defRPr>
            </a:pPr>
            <a:r>
              <a:rPr lang="en-US" sz="2200" b="1" dirty="0" smtClean="0">
                <a:solidFill>
                  <a:srgbClr val="000000"/>
                </a:solidFill>
                <a:uFill>
                  <a:solidFill>
                    <a:srgbClr val="000000"/>
                  </a:solidFill>
                </a:uFill>
                <a:latin typeface="+mn-lt"/>
                <a:sym typeface="Arial"/>
              </a:rPr>
              <a:t>Tracking detector:</a:t>
            </a:r>
          </a:p>
          <a:p>
            <a:pPr marL="635000" marR="41275" lvl="1" indent="-317500">
              <a:buClr>
                <a:srgbClr val="021EAA"/>
              </a:buClr>
              <a:buSzPct val="110000"/>
              <a:buFont typeface="Arial" pitchFamily="34" charset="0"/>
              <a:buChar char="‣"/>
              <a:defRPr sz="2200">
                <a:solidFill>
                  <a:srgbClr val="000000"/>
                </a:solidFill>
                <a:uFill>
                  <a:solidFill>
                    <a:srgbClr val="000000"/>
                  </a:solidFill>
                </a:uFill>
                <a:latin typeface="+mn-lt"/>
                <a:ea typeface="+mn-ea"/>
                <a:cs typeface="+mn-cs"/>
                <a:sym typeface="Arial"/>
              </a:defRPr>
            </a:pPr>
            <a:r>
              <a:rPr lang="en-US" sz="2200" dirty="0" smtClean="0">
                <a:solidFill>
                  <a:srgbClr val="000000"/>
                </a:solidFill>
                <a:uFill>
                  <a:solidFill>
                    <a:srgbClr val="000000"/>
                  </a:solidFill>
                </a:uFill>
                <a:latin typeface="+mn-lt"/>
                <a:sym typeface="Arial"/>
              </a:rPr>
              <a:t>Amplify this “electron signal” if needed</a:t>
            </a:r>
          </a:p>
          <a:p>
            <a:pPr marL="635000" marR="41275" lvl="1" indent="-317500">
              <a:buClr>
                <a:srgbClr val="021EAA"/>
              </a:buClr>
              <a:buSzPct val="110000"/>
              <a:buFont typeface="Arial" pitchFamily="34" charset="0"/>
              <a:buChar char="‣"/>
              <a:defRPr sz="2200">
                <a:solidFill>
                  <a:srgbClr val="000000"/>
                </a:solidFill>
                <a:uFill>
                  <a:solidFill>
                    <a:srgbClr val="000000"/>
                  </a:solidFill>
                </a:uFill>
                <a:latin typeface="+mn-lt"/>
                <a:ea typeface="+mn-ea"/>
                <a:cs typeface="+mn-cs"/>
                <a:sym typeface="Arial"/>
              </a:defRPr>
            </a:pPr>
            <a:r>
              <a:rPr lang="en-US" sz="2200" dirty="0" smtClean="0">
                <a:solidFill>
                  <a:srgbClr val="000000"/>
                </a:solidFill>
                <a:uFill>
                  <a:solidFill>
                    <a:srgbClr val="000000"/>
                  </a:solidFill>
                </a:uFill>
                <a:latin typeface="+mn-lt"/>
                <a:sym typeface="Arial"/>
              </a:rPr>
              <a:t>Discretize it according to the detector design</a:t>
            </a:r>
            <a:endParaRPr lang="en-US" sz="2200" dirty="0">
              <a:solidFill>
                <a:srgbClr val="000000"/>
              </a:solidFill>
              <a:uFill>
                <a:solidFill>
                  <a:srgbClr val="000000"/>
                </a:solidFill>
              </a:uFill>
              <a:latin typeface="+mn-lt"/>
              <a:sym typeface="Arial"/>
            </a:endParaRPr>
          </a:p>
          <a:p>
            <a:pPr marL="317500" marR="41275" indent="-317500">
              <a:buClr>
                <a:srgbClr val="FF2600"/>
              </a:buClr>
              <a:buSzPct val="175000"/>
              <a:defRPr sz="2200">
                <a:solidFill>
                  <a:srgbClr val="000000"/>
                </a:solidFill>
                <a:uFill>
                  <a:solidFill>
                    <a:srgbClr val="000000"/>
                  </a:solidFill>
                </a:uFill>
                <a:latin typeface="+mn-lt"/>
                <a:ea typeface="+mn-ea"/>
                <a:cs typeface="+mn-cs"/>
                <a:sym typeface="Arial"/>
              </a:defRPr>
            </a:pPr>
            <a:r>
              <a:rPr lang="en-US" sz="2200" b="1" dirty="0" smtClean="0">
                <a:solidFill>
                  <a:srgbClr val="000000"/>
                </a:solidFill>
                <a:uFill>
                  <a:solidFill>
                    <a:srgbClr val="000000"/>
                  </a:solidFill>
                </a:uFill>
                <a:latin typeface="+mn-lt"/>
                <a:sym typeface="Arial"/>
              </a:rPr>
              <a:t>Track fitting algorithm:</a:t>
            </a:r>
            <a:endParaRPr lang="en-US" sz="2200" dirty="0" smtClean="0">
              <a:solidFill>
                <a:srgbClr val="000000"/>
              </a:solidFill>
              <a:uFill>
                <a:solidFill>
                  <a:srgbClr val="000000"/>
                </a:solidFill>
              </a:uFill>
              <a:latin typeface="+mn-lt"/>
              <a:sym typeface="Arial"/>
            </a:endParaRPr>
          </a:p>
          <a:p>
            <a:pPr marL="635000" marR="41275" lvl="1" indent="-317500">
              <a:buClr>
                <a:srgbClr val="021EAA"/>
              </a:buClr>
              <a:buSzPct val="110000"/>
              <a:buFont typeface="Arial" pitchFamily="34" charset="0"/>
              <a:buChar char="‣"/>
              <a:defRPr sz="2200">
                <a:solidFill>
                  <a:srgbClr val="000000"/>
                </a:solidFill>
                <a:uFill>
                  <a:solidFill>
                    <a:srgbClr val="000000"/>
                  </a:solidFill>
                </a:uFill>
                <a:latin typeface="+mn-lt"/>
                <a:ea typeface="+mn-ea"/>
                <a:cs typeface="+mn-cs"/>
                <a:sym typeface="Arial"/>
              </a:defRPr>
            </a:pPr>
            <a:r>
              <a:rPr lang="en-US" sz="2200" dirty="0" smtClean="0">
                <a:solidFill>
                  <a:srgbClr val="000000"/>
                </a:solidFill>
                <a:uFill>
                  <a:solidFill>
                    <a:srgbClr val="000000"/>
                  </a:solidFill>
                </a:uFill>
                <a:latin typeface="+mn-lt"/>
                <a:sym typeface="Arial"/>
              </a:rPr>
              <a:t>Use the resulting N discrete “space points”, their respective covariance matrices (error estimates) and knowledge about the underlying dynamics (magnetic field, material distribution) in order to estimate track parameters at the detector location</a:t>
            </a:r>
          </a:p>
          <a:p>
            <a:pPr marL="635000" marR="41275" lvl="1" indent="-317500">
              <a:buClr>
                <a:srgbClr val="021EAA"/>
              </a:buClr>
              <a:buSzPct val="110000"/>
              <a:buFont typeface="Arial" pitchFamily="34" charset="0"/>
              <a:buChar char="‣"/>
              <a:defRPr sz="2200">
                <a:solidFill>
                  <a:srgbClr val="000000"/>
                </a:solidFill>
                <a:uFill>
                  <a:solidFill>
                    <a:srgbClr val="000000"/>
                  </a:solidFill>
                </a:uFill>
                <a:latin typeface="+mn-lt"/>
                <a:ea typeface="+mn-ea"/>
                <a:cs typeface="+mn-cs"/>
                <a:sym typeface="Arial"/>
              </a:defRPr>
            </a:pPr>
            <a:r>
              <a:rPr lang="en-US" sz="2200" dirty="0" smtClean="0">
                <a:solidFill>
                  <a:srgbClr val="000000"/>
                </a:solidFill>
                <a:uFill>
                  <a:solidFill>
                    <a:srgbClr val="000000"/>
                  </a:solidFill>
                </a:uFill>
                <a:latin typeface="+mn-lt"/>
                <a:sym typeface="Arial"/>
              </a:rPr>
              <a:t>Extrapolate to the interaction point and build vertices</a:t>
            </a:r>
          </a:p>
        </p:txBody>
      </p:sp>
      <p:pic>
        <p:nvPicPr>
          <p:cNvPr id="6" name="Picture 5"/>
          <p:cNvPicPr>
            <a:picLocks noChangeAspect="1"/>
          </p:cNvPicPr>
          <p:nvPr/>
        </p:nvPicPr>
        <p:blipFill>
          <a:blip r:embed="rId2"/>
          <a:stretch>
            <a:fillRect/>
          </a:stretch>
        </p:blipFill>
        <p:spPr>
          <a:xfrm>
            <a:off x="533400" y="1981200"/>
            <a:ext cx="7112000" cy="889000"/>
          </a:xfrm>
          <a:prstGeom prst="rect">
            <a:avLst/>
          </a:prstGeom>
        </p:spPr>
      </p:pic>
      <p:sp>
        <p:nvSpPr>
          <p:cNvPr id="7" name="Rectangle 3"/>
          <p:cNvSpPr txBox="1">
            <a:spLocks noChangeArrowheads="1"/>
          </p:cNvSpPr>
          <p:nvPr/>
        </p:nvSpPr>
        <p:spPr>
          <a:xfrm>
            <a:off x="4953000" y="2819400"/>
            <a:ext cx="2819400" cy="457200"/>
          </a:xfrm>
          <a:prstGeom prst="rect">
            <a:avLst/>
          </a:prstGeom>
        </p:spPr>
        <p:txBody>
          <a:bodyPr vert="horz" lIns="91283" tIns="45642" rIns="91283" bIns="45642" rtlCol="0">
            <a:normAutofit/>
          </a:bodyPr>
          <a:lstStyle/>
          <a:p>
            <a:pPr marR="0" lvl="0" algn="l" defTabSz="912853" rtl="0" eaLnBrk="1" fontAlgn="auto" latinLnBrk="0" hangingPunct="1">
              <a:lnSpc>
                <a:spcPct val="100000"/>
              </a:lnSpc>
              <a:spcBef>
                <a:spcPct val="20000"/>
              </a:spcBef>
              <a:spcAft>
                <a:spcPts val="0"/>
              </a:spcAft>
              <a:buClr>
                <a:srgbClr val="80057A"/>
              </a:buClr>
              <a:buSzPct val="100000"/>
              <a:tabLst/>
              <a:defRPr/>
            </a:pPr>
            <a:r>
              <a:rPr lang="en-US" sz="2000" u="sng" noProof="0" dirty="0" smtClean="0">
                <a:solidFill>
                  <a:schemeClr val="tx2"/>
                </a:solidFill>
                <a:ea typeface="ＭＳ Ｐゴシック" pitchFamily="-84" charset="-128"/>
                <a:cs typeface="ＭＳ Ｐゴシック" pitchFamily="-84" charset="-128"/>
              </a:rPr>
              <a:t>Bethe-Bloch formula</a:t>
            </a:r>
            <a:endParaRPr kumimoji="0" lang="en-US" sz="2000" b="0" i="0" u="sng" strike="noStrike" kern="1200" cap="none" spc="0" normalizeH="0" baseline="0" noProof="0" dirty="0" smtClean="0">
              <a:ln>
                <a:noFill/>
              </a:ln>
              <a:solidFill>
                <a:schemeClr val="tx2"/>
              </a:solidFill>
              <a:effectLst/>
              <a:uLnTx/>
              <a:uFillTx/>
              <a:ea typeface="ＭＳ Ｐゴシック" pitchFamily="-84" charset="-128"/>
              <a:cs typeface="ＭＳ Ｐゴシック" pitchFamily="-84" charset="-128"/>
            </a:endParaRPr>
          </a:p>
        </p:txBody>
      </p:sp>
    </p:spTree>
    <p:extLst>
      <p:ext uri="{BB962C8B-B14F-4D97-AF65-F5344CB8AC3E}">
        <p14:creationId xmlns:p14="http://schemas.microsoft.com/office/powerpoint/2010/main" val="72556262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eneric EIC Detector Concepts"/>
          <p:cNvSpPr txBox="1">
            <a:spLocks noGrp="1"/>
          </p:cNvSpPr>
          <p:nvPr>
            <p:ph type="title"/>
          </p:nvPr>
        </p:nvSpPr>
        <p:spPr>
          <a:xfrm>
            <a:off x="136546" y="44480"/>
            <a:ext cx="8931275" cy="717551"/>
          </a:xfrm>
          <a:prstGeom prst="rect">
            <a:avLst/>
          </a:prstGeom>
        </p:spPr>
        <p:txBody>
          <a:bodyPr/>
          <a:lstStyle/>
          <a:p>
            <a:pPr algn="l"/>
            <a:r>
              <a:rPr lang="en-US" sz="3600" dirty="0" smtClean="0"/>
              <a:t>Tracking basics: momentum measurement</a:t>
            </a:r>
            <a:endParaRPr sz="3600" dirty="0"/>
          </a:p>
        </p:txBody>
      </p:sp>
      <p:pic>
        <p:nvPicPr>
          <p:cNvPr id="8" name="Picture 7"/>
          <p:cNvPicPr>
            <a:picLocks noChangeAspect="1"/>
          </p:cNvPicPr>
          <p:nvPr/>
        </p:nvPicPr>
        <p:blipFill>
          <a:blip r:embed="rId2"/>
          <a:stretch>
            <a:fillRect/>
          </a:stretch>
        </p:blipFill>
        <p:spPr>
          <a:xfrm>
            <a:off x="152400" y="5105400"/>
            <a:ext cx="1981200" cy="1625203"/>
          </a:xfrm>
          <a:prstGeom prst="rect">
            <a:avLst/>
          </a:prstGeom>
        </p:spPr>
      </p:pic>
      <p:pic>
        <p:nvPicPr>
          <p:cNvPr id="3" name="Picture 2" descr="lorentz-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143000"/>
            <a:ext cx="4648200" cy="1080364"/>
          </a:xfrm>
          <a:prstGeom prst="rect">
            <a:avLst/>
          </a:prstGeom>
        </p:spPr>
      </p:pic>
      <p:pic>
        <p:nvPicPr>
          <p:cNvPr id="10" name="Picture 9" descr="lorentz-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990600"/>
            <a:ext cx="2850728" cy="990600"/>
          </a:xfrm>
          <a:prstGeom prst="rect">
            <a:avLst/>
          </a:prstGeom>
        </p:spPr>
      </p:pic>
      <p:pic>
        <p:nvPicPr>
          <p:cNvPr id="11" name="Picture 10" descr="lorentz-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2362200"/>
            <a:ext cx="2908300" cy="482352"/>
          </a:xfrm>
          <a:prstGeom prst="rect">
            <a:avLst/>
          </a:prstGeom>
        </p:spPr>
      </p:pic>
      <p:pic>
        <p:nvPicPr>
          <p:cNvPr id="12" name="Picture 11" descr="lorentz-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53000" y="2209800"/>
            <a:ext cx="2870200" cy="775955"/>
          </a:xfrm>
          <a:prstGeom prst="rect">
            <a:avLst/>
          </a:prstGeom>
        </p:spPr>
      </p:pic>
      <p:pic>
        <p:nvPicPr>
          <p:cNvPr id="13" name="Picture 12" descr="lorentz-5.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 y="3048000"/>
            <a:ext cx="4457700" cy="542026"/>
          </a:xfrm>
          <a:prstGeom prst="rect">
            <a:avLst/>
          </a:prstGeom>
        </p:spPr>
      </p:pic>
      <p:pic>
        <p:nvPicPr>
          <p:cNvPr id="14" name="Picture 13" descr="lorentz-6.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1000" y="3581400"/>
            <a:ext cx="4648200" cy="915000"/>
          </a:xfrm>
          <a:prstGeom prst="rect">
            <a:avLst/>
          </a:prstGeom>
        </p:spPr>
      </p:pic>
      <p:sp>
        <p:nvSpPr>
          <p:cNvPr id="16" name="TextBox 15"/>
          <p:cNvSpPr txBox="1"/>
          <p:nvPr/>
        </p:nvSpPr>
        <p:spPr>
          <a:xfrm>
            <a:off x="5334000" y="3124200"/>
            <a:ext cx="1134145" cy="369332"/>
          </a:xfrm>
          <a:prstGeom prst="rect">
            <a:avLst/>
          </a:prstGeom>
          <a:noFill/>
        </p:spPr>
        <p:txBody>
          <a:bodyPr wrap="none" rtlCol="0">
            <a:spAutoFit/>
          </a:bodyPr>
          <a:lstStyle/>
          <a:p>
            <a:r>
              <a:rPr lang="en-US" dirty="0" smtClean="0">
                <a:solidFill>
                  <a:srgbClr val="000000"/>
                </a:solidFill>
              </a:rPr>
              <a:t>- 3 points</a:t>
            </a:r>
            <a:endParaRPr lang="en-US" dirty="0">
              <a:solidFill>
                <a:srgbClr val="000000"/>
              </a:solidFill>
            </a:endParaRPr>
          </a:p>
        </p:txBody>
      </p:sp>
      <p:sp>
        <p:nvSpPr>
          <p:cNvPr id="17" name="TextBox 16"/>
          <p:cNvSpPr txBox="1"/>
          <p:nvPr/>
        </p:nvSpPr>
        <p:spPr>
          <a:xfrm>
            <a:off x="5334000" y="3733800"/>
            <a:ext cx="2353116" cy="369332"/>
          </a:xfrm>
          <a:prstGeom prst="rect">
            <a:avLst/>
          </a:prstGeom>
          <a:noFill/>
        </p:spPr>
        <p:txBody>
          <a:bodyPr wrap="none" rtlCol="0">
            <a:spAutoFit/>
          </a:bodyPr>
          <a:lstStyle/>
          <a:p>
            <a:r>
              <a:rPr lang="en-US" dirty="0" smtClean="0">
                <a:solidFill>
                  <a:srgbClr val="000000"/>
                </a:solidFill>
              </a:rPr>
              <a:t>- N equidistant points</a:t>
            </a:r>
            <a:endParaRPr lang="en-US" dirty="0">
              <a:solidFill>
                <a:srgbClr val="000000"/>
              </a:solidFill>
            </a:endParaRPr>
          </a:p>
        </p:txBody>
      </p:sp>
      <p:sp>
        <p:nvSpPr>
          <p:cNvPr id="18" name="TextBox 17"/>
          <p:cNvSpPr txBox="1"/>
          <p:nvPr/>
        </p:nvSpPr>
        <p:spPr>
          <a:xfrm>
            <a:off x="228600" y="4724400"/>
            <a:ext cx="1711789" cy="369332"/>
          </a:xfrm>
          <a:prstGeom prst="rect">
            <a:avLst/>
          </a:prstGeom>
          <a:noFill/>
        </p:spPr>
        <p:txBody>
          <a:bodyPr wrap="none" rtlCol="0">
            <a:spAutoFit/>
          </a:bodyPr>
          <a:lstStyle/>
          <a:p>
            <a:r>
              <a:rPr lang="en-US" dirty="0" err="1">
                <a:solidFill>
                  <a:srgbClr val="000000"/>
                </a:solidFill>
              </a:rPr>
              <a:t>s</a:t>
            </a:r>
            <a:r>
              <a:rPr lang="en-US" dirty="0" err="1" smtClean="0">
                <a:solidFill>
                  <a:srgbClr val="000000"/>
                </a:solidFill>
              </a:rPr>
              <a:t>olenoidal</a:t>
            </a:r>
            <a:r>
              <a:rPr lang="en-US" dirty="0" smtClean="0">
                <a:solidFill>
                  <a:srgbClr val="000000"/>
                </a:solidFill>
              </a:rPr>
              <a:t> field</a:t>
            </a:r>
            <a:endParaRPr lang="en-US" dirty="0">
              <a:solidFill>
                <a:srgbClr val="000000"/>
              </a:solidFill>
            </a:endParaRPr>
          </a:p>
        </p:txBody>
      </p:sp>
      <p:pic>
        <p:nvPicPr>
          <p:cNvPr id="19" name="Picture 18" descr="lorentz-7.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90800" y="5181600"/>
            <a:ext cx="2095500" cy="622300"/>
          </a:xfrm>
          <a:prstGeom prst="rect">
            <a:avLst/>
          </a:prstGeom>
        </p:spPr>
      </p:pic>
      <p:pic>
        <p:nvPicPr>
          <p:cNvPr id="20" name="Picture 19" descr="lorentz-8.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90800" y="6019800"/>
            <a:ext cx="2921000" cy="647700"/>
          </a:xfrm>
          <a:prstGeom prst="rect">
            <a:avLst/>
          </a:prstGeom>
        </p:spPr>
      </p:pic>
      <p:sp>
        <p:nvSpPr>
          <p:cNvPr id="21" name="Concept Detectors…"/>
          <p:cNvSpPr txBox="1">
            <a:spLocks/>
          </p:cNvSpPr>
          <p:nvPr/>
        </p:nvSpPr>
        <p:spPr>
          <a:xfrm>
            <a:off x="2286000" y="4724400"/>
            <a:ext cx="3810000" cy="609600"/>
          </a:xfrm>
          <a:prstGeom prst="rect">
            <a:avLst/>
          </a:prstGeom>
        </p:spPr>
        <p:txBody>
          <a:bodyPr vert="horz" lIns="50800" tIns="50800" rIns="50800" bIns="50800" rtlCol="0">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17500" marR="41275" indent="-317500">
              <a:buClr>
                <a:srgbClr val="FF2600"/>
              </a:buClr>
              <a:buSzPct val="175000"/>
              <a:defRPr sz="2200">
                <a:solidFill>
                  <a:srgbClr val="000000"/>
                </a:solidFill>
                <a:uFill>
                  <a:solidFill>
                    <a:srgbClr val="000000"/>
                  </a:solidFill>
                </a:uFill>
                <a:latin typeface="+mn-lt"/>
                <a:ea typeface="+mn-ea"/>
                <a:cs typeface="+mn-cs"/>
                <a:sym typeface="Arial"/>
              </a:defRPr>
            </a:pPr>
            <a:r>
              <a:rPr lang="en-US" sz="2200" b="1" dirty="0" smtClean="0">
                <a:solidFill>
                  <a:srgbClr val="000000"/>
                </a:solidFill>
                <a:uFill>
                  <a:solidFill>
                    <a:srgbClr val="000000"/>
                  </a:solidFill>
                </a:uFill>
                <a:latin typeface="+mn-lt"/>
                <a:sym typeface="Arial"/>
              </a:rPr>
              <a:t>Important observations:</a:t>
            </a:r>
            <a:endParaRPr lang="en-US" sz="2200" dirty="0" smtClean="0">
              <a:solidFill>
                <a:srgbClr val="000000"/>
              </a:solidFill>
              <a:uFill>
                <a:solidFill>
                  <a:srgbClr val="000000"/>
                </a:solidFill>
              </a:uFill>
              <a:latin typeface="+mn-lt"/>
              <a:sym typeface="Arial"/>
            </a:endParaRPr>
          </a:p>
        </p:txBody>
      </p:sp>
      <p:sp>
        <p:nvSpPr>
          <p:cNvPr id="22" name="TextBox 21"/>
          <p:cNvSpPr txBox="1"/>
          <p:nvPr/>
        </p:nvSpPr>
        <p:spPr>
          <a:xfrm>
            <a:off x="5715000" y="5105400"/>
            <a:ext cx="3141981" cy="646331"/>
          </a:xfrm>
          <a:prstGeom prst="rect">
            <a:avLst/>
          </a:prstGeom>
          <a:noFill/>
        </p:spPr>
        <p:txBody>
          <a:bodyPr wrap="none" rtlCol="0">
            <a:spAutoFit/>
          </a:bodyPr>
          <a:lstStyle/>
          <a:p>
            <a:r>
              <a:rPr lang="en-US" dirty="0" smtClean="0">
                <a:solidFill>
                  <a:srgbClr val="FF0000"/>
                </a:solidFill>
              </a:rPr>
              <a:t>-&gt; resolution becomes worse</a:t>
            </a:r>
          </a:p>
          <a:p>
            <a:r>
              <a:rPr lang="en-US" dirty="0" smtClean="0">
                <a:solidFill>
                  <a:srgbClr val="FF0000"/>
                </a:solidFill>
              </a:rPr>
              <a:t>with increasing momentum</a:t>
            </a:r>
            <a:endParaRPr lang="en-US" dirty="0">
              <a:solidFill>
                <a:srgbClr val="FF0000"/>
              </a:solidFill>
            </a:endParaRPr>
          </a:p>
        </p:txBody>
      </p:sp>
      <p:sp>
        <p:nvSpPr>
          <p:cNvPr id="23" name="TextBox 22"/>
          <p:cNvSpPr txBox="1"/>
          <p:nvPr/>
        </p:nvSpPr>
        <p:spPr>
          <a:xfrm>
            <a:off x="5791200" y="5791200"/>
            <a:ext cx="2680541" cy="923330"/>
          </a:xfrm>
          <a:prstGeom prst="rect">
            <a:avLst/>
          </a:prstGeom>
          <a:noFill/>
        </p:spPr>
        <p:txBody>
          <a:bodyPr wrap="none" rtlCol="0">
            <a:spAutoFit/>
          </a:bodyPr>
          <a:lstStyle/>
          <a:p>
            <a:r>
              <a:rPr lang="en-US" dirty="0" smtClean="0">
                <a:solidFill>
                  <a:srgbClr val="000000"/>
                </a:solidFill>
              </a:rPr>
              <a:t>-&gt; want high single point </a:t>
            </a:r>
          </a:p>
          <a:p>
            <a:r>
              <a:rPr lang="en-US" dirty="0" smtClean="0">
                <a:solidFill>
                  <a:srgbClr val="000000"/>
                </a:solidFill>
              </a:rPr>
              <a:t>resolution, </a:t>
            </a:r>
            <a:r>
              <a:rPr lang="en-US" dirty="0" smtClean="0">
                <a:solidFill>
                  <a:srgbClr val="FF0000"/>
                </a:solidFill>
              </a:rPr>
              <a:t>large field </a:t>
            </a:r>
          </a:p>
          <a:p>
            <a:r>
              <a:rPr lang="en-US" dirty="0" smtClean="0">
                <a:solidFill>
                  <a:srgbClr val="FF0000"/>
                </a:solidFill>
              </a:rPr>
              <a:t>and large size</a:t>
            </a:r>
            <a:endParaRPr lang="en-US" dirty="0">
              <a:solidFill>
                <a:srgbClr val="FF0000"/>
              </a:solidFill>
            </a:endParaRPr>
          </a:p>
        </p:txBody>
      </p:sp>
      <p:sp>
        <p:nvSpPr>
          <p:cNvPr id="24" name="Right Arrow 23"/>
          <p:cNvSpPr/>
          <p:nvPr/>
        </p:nvSpPr>
        <p:spPr>
          <a:xfrm>
            <a:off x="4953000" y="1295400"/>
            <a:ext cx="978408" cy="484632"/>
          </a:xfrm>
          <a:prstGeom prst="rightArrow">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4191000" y="762000"/>
            <a:ext cx="2353116" cy="369332"/>
          </a:xfrm>
          <a:prstGeom prst="rect">
            <a:avLst/>
          </a:prstGeom>
          <a:noFill/>
        </p:spPr>
        <p:txBody>
          <a:bodyPr wrap="none" rtlCol="0">
            <a:spAutoFit/>
          </a:bodyPr>
          <a:lstStyle/>
          <a:p>
            <a:r>
              <a:rPr lang="en-US" dirty="0" smtClean="0">
                <a:solidFill>
                  <a:srgbClr val="000000"/>
                </a:solidFill>
              </a:rPr>
              <a:t>add 3 measurements</a:t>
            </a:r>
            <a:endParaRPr lang="en-US" dirty="0">
              <a:solidFill>
                <a:srgbClr val="000000"/>
              </a:solidFill>
            </a:endParaRPr>
          </a:p>
        </p:txBody>
      </p:sp>
    </p:spTree>
    <p:extLst>
      <p:ext uri="{BB962C8B-B14F-4D97-AF65-F5344CB8AC3E}">
        <p14:creationId xmlns:p14="http://schemas.microsoft.com/office/powerpoint/2010/main" val="413670264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eneric EIC Detector Concepts"/>
          <p:cNvSpPr txBox="1">
            <a:spLocks noGrp="1"/>
          </p:cNvSpPr>
          <p:nvPr>
            <p:ph type="title"/>
          </p:nvPr>
        </p:nvSpPr>
        <p:spPr>
          <a:xfrm>
            <a:off x="136546" y="44480"/>
            <a:ext cx="8931275" cy="717551"/>
          </a:xfrm>
          <a:prstGeom prst="rect">
            <a:avLst/>
          </a:prstGeom>
        </p:spPr>
        <p:txBody>
          <a:bodyPr/>
          <a:lstStyle/>
          <a:p>
            <a:pPr algn="l"/>
            <a:r>
              <a:rPr lang="en-US" dirty="0" smtClean="0"/>
              <a:t>Tracking basics: </a:t>
            </a:r>
            <a:r>
              <a:rPr lang="en-US" dirty="0" err="1" smtClean="0"/>
              <a:t>Kalman</a:t>
            </a:r>
            <a:r>
              <a:rPr lang="en-US" dirty="0" smtClean="0"/>
              <a:t> filter algorithm</a:t>
            </a:r>
            <a:endParaRPr dirty="0"/>
          </a:p>
        </p:txBody>
      </p:sp>
      <p:pic>
        <p:nvPicPr>
          <p:cNvPr id="3" name="Picture 2" descr="kf-2.png"/>
          <p:cNvPicPr>
            <a:picLocks noChangeAspect="1"/>
          </p:cNvPicPr>
          <p:nvPr/>
        </p:nvPicPr>
        <p:blipFill rotWithShape="1">
          <a:blip r:embed="rId2">
            <a:extLst>
              <a:ext uri="{28A0092B-C50C-407E-A947-70E740481C1C}">
                <a14:useLocalDpi xmlns:a14="http://schemas.microsoft.com/office/drawing/2010/main" val="0"/>
              </a:ext>
            </a:extLst>
          </a:blip>
          <a:srcRect r="882"/>
          <a:stretch/>
        </p:blipFill>
        <p:spPr>
          <a:xfrm>
            <a:off x="457200" y="1219200"/>
            <a:ext cx="6327648" cy="4132714"/>
          </a:xfrm>
          <a:prstGeom prst="rect">
            <a:avLst/>
          </a:prstGeom>
          <a:ln>
            <a:noFill/>
          </a:ln>
        </p:spPr>
      </p:pic>
      <p:sp>
        <p:nvSpPr>
          <p:cNvPr id="5" name="Concept Detectors…"/>
          <p:cNvSpPr txBox="1">
            <a:spLocks/>
          </p:cNvSpPr>
          <p:nvPr/>
        </p:nvSpPr>
        <p:spPr>
          <a:xfrm>
            <a:off x="0" y="5638800"/>
            <a:ext cx="9144000" cy="914400"/>
          </a:xfrm>
          <a:prstGeom prst="rect">
            <a:avLst/>
          </a:prstGeom>
        </p:spPr>
        <p:txBody>
          <a:bodyPr vert="horz" lIns="50800" tIns="50800" rIns="50800" bIns="50800" rtlCol="0">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35000" marR="41275" lvl="1" indent="-317500">
              <a:buClr>
                <a:srgbClr val="021EAA"/>
              </a:buClr>
              <a:buSzPct val="110000"/>
              <a:buFont typeface="Arial" pitchFamily="34" charset="0"/>
              <a:buChar char="‣"/>
              <a:defRPr sz="2200">
                <a:solidFill>
                  <a:srgbClr val="000000"/>
                </a:solidFill>
                <a:uFill>
                  <a:solidFill>
                    <a:srgbClr val="000000"/>
                  </a:solidFill>
                </a:uFill>
                <a:latin typeface="+mn-lt"/>
                <a:ea typeface="+mn-ea"/>
                <a:cs typeface="+mn-cs"/>
                <a:sym typeface="Arial"/>
              </a:defRPr>
            </a:pPr>
            <a:r>
              <a:rPr lang="en-US" sz="1800" dirty="0" smtClean="0">
                <a:solidFill>
                  <a:srgbClr val="000000"/>
                </a:solidFill>
                <a:uFill>
                  <a:solidFill>
                    <a:srgbClr val="000000"/>
                  </a:solidFill>
                </a:uFill>
                <a:latin typeface="+mn-lt"/>
                <a:sym typeface="Arial"/>
              </a:rPr>
              <a:t>Originally developed by </a:t>
            </a:r>
            <a:r>
              <a:rPr lang="en-US" sz="1800" dirty="0" err="1" smtClean="0">
                <a:solidFill>
                  <a:srgbClr val="000000"/>
                </a:solidFill>
                <a:uFill>
                  <a:solidFill>
                    <a:srgbClr val="000000"/>
                  </a:solidFill>
                </a:uFill>
                <a:latin typeface="+mn-lt"/>
                <a:sym typeface="Arial"/>
              </a:rPr>
              <a:t>R.Kalman</a:t>
            </a:r>
            <a:r>
              <a:rPr lang="en-US" sz="1800" dirty="0" smtClean="0">
                <a:solidFill>
                  <a:srgbClr val="000000"/>
                </a:solidFill>
                <a:uFill>
                  <a:solidFill>
                    <a:srgbClr val="000000"/>
                  </a:solidFill>
                </a:uFill>
                <a:latin typeface="+mn-lt"/>
                <a:sym typeface="Arial"/>
              </a:rPr>
              <a:t> in 1960 for spacecraft radar applications</a:t>
            </a:r>
          </a:p>
          <a:p>
            <a:pPr marL="635000" marR="41275" lvl="1" indent="-317500">
              <a:buClr>
                <a:srgbClr val="021EAA"/>
              </a:buClr>
              <a:buSzPct val="110000"/>
              <a:buFont typeface="Arial" pitchFamily="34" charset="0"/>
              <a:buChar char="‣"/>
              <a:defRPr sz="2200">
                <a:solidFill>
                  <a:srgbClr val="000000"/>
                </a:solidFill>
                <a:uFill>
                  <a:solidFill>
                    <a:srgbClr val="000000"/>
                  </a:solidFill>
                </a:uFill>
                <a:latin typeface="+mn-lt"/>
                <a:ea typeface="+mn-ea"/>
                <a:cs typeface="+mn-cs"/>
                <a:sym typeface="Arial"/>
              </a:defRPr>
            </a:pPr>
            <a:r>
              <a:rPr lang="en-US" sz="1800" dirty="0">
                <a:solidFill>
                  <a:srgbClr val="000000"/>
                </a:solidFill>
                <a:uFill>
                  <a:solidFill>
                    <a:srgbClr val="000000"/>
                  </a:solidFill>
                </a:uFill>
                <a:latin typeface="+mn-lt"/>
                <a:sym typeface="Arial"/>
              </a:rPr>
              <a:t>F</a:t>
            </a:r>
            <a:r>
              <a:rPr lang="en-US" sz="1800" dirty="0" smtClean="0">
                <a:solidFill>
                  <a:srgbClr val="000000"/>
                </a:solidFill>
                <a:uFill>
                  <a:solidFill>
                    <a:srgbClr val="000000"/>
                  </a:solidFill>
                </a:uFill>
                <a:latin typeface="+mn-lt"/>
                <a:sym typeface="Arial"/>
              </a:rPr>
              <a:t>ormulated for charged particle tracking and vertex fitting by </a:t>
            </a:r>
            <a:r>
              <a:rPr lang="en-US" sz="1800" dirty="0" err="1" smtClean="0">
                <a:solidFill>
                  <a:srgbClr val="000000"/>
                </a:solidFill>
                <a:uFill>
                  <a:solidFill>
                    <a:srgbClr val="000000"/>
                  </a:solidFill>
                </a:uFill>
                <a:latin typeface="+mn-lt"/>
                <a:sym typeface="Arial"/>
              </a:rPr>
              <a:t>R.Fruehwirth</a:t>
            </a:r>
            <a:r>
              <a:rPr lang="en-US" sz="1800" dirty="0" smtClean="0">
                <a:solidFill>
                  <a:srgbClr val="000000"/>
                </a:solidFill>
                <a:uFill>
                  <a:solidFill>
                    <a:srgbClr val="000000"/>
                  </a:solidFill>
                </a:uFill>
                <a:latin typeface="+mn-lt"/>
                <a:sym typeface="Arial"/>
              </a:rPr>
              <a:t> in 1987</a:t>
            </a:r>
            <a:endParaRPr lang="en-US" sz="2200" dirty="0">
              <a:solidFill>
                <a:srgbClr val="000000"/>
              </a:solidFill>
              <a:uFill>
                <a:solidFill>
                  <a:srgbClr val="000000"/>
                </a:solidFill>
              </a:uFill>
              <a:latin typeface="+mn-lt"/>
              <a:sym typeface="Arial"/>
            </a:endParaRPr>
          </a:p>
          <a:p>
            <a:pPr marL="635000" marR="41275" lvl="1" indent="-317500">
              <a:buClr>
                <a:srgbClr val="021EAA"/>
              </a:buClr>
              <a:buSzPct val="110000"/>
              <a:buFont typeface="Arial" pitchFamily="34" charset="0"/>
              <a:buChar char="‣"/>
              <a:defRPr sz="2200">
                <a:solidFill>
                  <a:srgbClr val="000000"/>
                </a:solidFill>
                <a:uFill>
                  <a:solidFill>
                    <a:srgbClr val="000000"/>
                  </a:solidFill>
                </a:uFill>
                <a:latin typeface="+mn-lt"/>
                <a:ea typeface="+mn-ea"/>
                <a:cs typeface="+mn-cs"/>
                <a:sym typeface="Arial"/>
              </a:defRPr>
            </a:pPr>
            <a:endParaRPr lang="en-US" sz="2200" dirty="0" smtClean="0">
              <a:solidFill>
                <a:srgbClr val="000000"/>
              </a:solidFill>
              <a:uFill>
                <a:solidFill>
                  <a:srgbClr val="000000"/>
                </a:solidFill>
              </a:uFill>
              <a:latin typeface="+mn-lt"/>
              <a:sym typeface="Arial"/>
            </a:endParaRPr>
          </a:p>
          <a:p>
            <a:pPr marL="635000" marR="41275" lvl="1" indent="-317500">
              <a:buClr>
                <a:srgbClr val="021EAA"/>
              </a:buClr>
              <a:buSzPct val="110000"/>
              <a:buFont typeface="Arial" pitchFamily="34" charset="0"/>
              <a:buChar char="‣"/>
              <a:defRPr sz="2200">
                <a:solidFill>
                  <a:srgbClr val="000000"/>
                </a:solidFill>
                <a:uFill>
                  <a:solidFill>
                    <a:srgbClr val="000000"/>
                  </a:solidFill>
                </a:uFill>
                <a:latin typeface="+mn-lt"/>
                <a:ea typeface="+mn-ea"/>
                <a:cs typeface="+mn-cs"/>
                <a:sym typeface="Arial"/>
              </a:defRPr>
            </a:pPr>
            <a:endParaRPr lang="en-US" sz="1800" dirty="0" smtClean="0">
              <a:solidFill>
                <a:srgbClr val="000000"/>
              </a:solidFill>
              <a:uFill>
                <a:solidFill>
                  <a:srgbClr val="000000"/>
                </a:solidFill>
              </a:uFill>
              <a:latin typeface="+mn-lt"/>
              <a:sym typeface="Arial"/>
            </a:endParaRPr>
          </a:p>
        </p:txBody>
      </p:sp>
      <p:pic>
        <p:nvPicPr>
          <p:cNvPr id="2" name="Picture 1" descr="kf-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914400"/>
            <a:ext cx="2819400" cy="1253820"/>
          </a:xfrm>
          <a:prstGeom prst="rect">
            <a:avLst/>
          </a:prstGeom>
          <a:ln>
            <a:solidFill>
              <a:srgbClr val="000000"/>
            </a:solidFill>
          </a:ln>
        </p:spPr>
      </p:pic>
    </p:spTree>
    <p:extLst>
      <p:ext uri="{BB962C8B-B14F-4D97-AF65-F5344CB8AC3E}">
        <p14:creationId xmlns:p14="http://schemas.microsoft.com/office/powerpoint/2010/main" val="202469606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Line"/>
          <p:cNvSpPr/>
          <p:nvPr/>
        </p:nvSpPr>
        <p:spPr>
          <a:xfrm>
            <a:off x="152400" y="685805"/>
            <a:ext cx="8839200" cy="1588"/>
          </a:xfrm>
          <a:prstGeom prst="line">
            <a:avLst/>
          </a:prstGeom>
          <a:ln w="38100">
            <a:solidFill>
              <a:srgbClr val="021EAA"/>
            </a:solidFill>
          </a:ln>
        </p:spPr>
        <p:txBody>
          <a:bodyPr lIns="0" tIns="0" rIns="0" bIns="0"/>
          <a:lstStyle/>
          <a:p>
            <a:pPr marL="0" marR="0" defTabSz="457200">
              <a:defRPr sz="1200">
                <a:uFillTx/>
                <a:latin typeface="Helvetica"/>
                <a:ea typeface="Helvetica"/>
                <a:cs typeface="Helvetica"/>
                <a:sym typeface="Helvetica"/>
              </a:defRPr>
            </a:pPr>
            <a:endParaRPr/>
          </a:p>
        </p:txBody>
      </p:sp>
      <p:sp>
        <p:nvSpPr>
          <p:cNvPr id="114" name="Definitions"/>
          <p:cNvSpPr txBox="1">
            <a:spLocks noGrp="1"/>
          </p:cNvSpPr>
          <p:nvPr>
            <p:ph type="title"/>
          </p:nvPr>
        </p:nvSpPr>
        <p:spPr>
          <a:xfrm>
            <a:off x="106362" y="19049"/>
            <a:ext cx="9150480" cy="674491"/>
          </a:xfrm>
          <a:prstGeom prst="rect">
            <a:avLst/>
          </a:prstGeom>
        </p:spPr>
        <p:txBody>
          <a:bodyPr/>
          <a:lstStyle/>
          <a:p>
            <a:pPr algn="l"/>
            <a:r>
              <a:rPr lang="en-US" dirty="0" smtClean="0"/>
              <a:t>EIC detector tracking: systems &amp; options</a:t>
            </a:r>
            <a:endParaRPr dirty="0"/>
          </a:p>
        </p:txBody>
      </p:sp>
      <p:sp>
        <p:nvSpPr>
          <p:cNvPr id="115" name="Global EIC Detector R&amp;D…"/>
          <p:cNvSpPr txBox="1">
            <a:spLocks noGrp="1"/>
          </p:cNvSpPr>
          <p:nvPr>
            <p:ph type="body" idx="1"/>
          </p:nvPr>
        </p:nvSpPr>
        <p:spPr>
          <a:xfrm>
            <a:off x="190500" y="860159"/>
            <a:ext cx="8763000" cy="5997841"/>
          </a:xfrm>
          <a:prstGeom prst="rect">
            <a:avLst/>
          </a:prstGeom>
        </p:spPr>
        <p:txBody>
          <a:bodyPr/>
          <a:lstStyle/>
          <a:p>
            <a:pPr>
              <a:defRPr sz="2400"/>
            </a:pPr>
            <a:r>
              <a:rPr lang="en-US" sz="2000" b="1" dirty="0" smtClean="0"/>
              <a:t>Vertex detector</a:t>
            </a:r>
          </a:p>
          <a:p>
            <a:pPr lvl="1">
              <a:defRPr sz="2200"/>
            </a:pPr>
            <a:r>
              <a:rPr lang="en-US" sz="2000" dirty="0" smtClean="0"/>
              <a:t>MAPS</a:t>
            </a:r>
          </a:p>
          <a:p>
            <a:pPr>
              <a:defRPr sz="2400"/>
            </a:pPr>
            <a:r>
              <a:rPr lang="en-US" sz="2000" b="1" dirty="0" smtClean="0"/>
              <a:t>Central tracker</a:t>
            </a:r>
          </a:p>
          <a:p>
            <a:pPr lvl="1">
              <a:defRPr sz="2200"/>
            </a:pPr>
            <a:r>
              <a:rPr lang="en-US" sz="2000" dirty="0" smtClean="0"/>
              <a:t>TPC (+ MM)</a:t>
            </a:r>
          </a:p>
          <a:p>
            <a:pPr lvl="1">
              <a:defRPr sz="2200"/>
            </a:pPr>
            <a:r>
              <a:rPr lang="en-US" sz="2000" dirty="0" smtClean="0"/>
              <a:t>All-silicon tracker</a:t>
            </a:r>
          </a:p>
          <a:p>
            <a:pPr lvl="1">
              <a:defRPr sz="2200"/>
            </a:pPr>
            <a:r>
              <a:rPr lang="en-US" sz="2000" dirty="0" smtClean="0"/>
              <a:t>A set of MM cylinders</a:t>
            </a:r>
          </a:p>
          <a:p>
            <a:pPr lvl="1">
              <a:defRPr sz="2200"/>
            </a:pPr>
            <a:r>
              <a:rPr lang="en-US" sz="2000" dirty="0" smtClean="0"/>
              <a:t>Drift chamber</a:t>
            </a:r>
          </a:p>
          <a:p>
            <a:pPr lvl="1">
              <a:defRPr sz="2200"/>
            </a:pPr>
            <a:r>
              <a:rPr lang="en-US" sz="2000" dirty="0" smtClean="0"/>
              <a:t>Straw tube tracker</a:t>
            </a:r>
          </a:p>
          <a:p>
            <a:pPr>
              <a:defRPr sz="2400"/>
            </a:pPr>
            <a:r>
              <a:rPr lang="en-US" sz="2000" b="1" dirty="0" err="1" smtClean="0"/>
              <a:t>Endcap</a:t>
            </a:r>
            <a:r>
              <a:rPr lang="en-US" sz="2000" b="1" dirty="0" smtClean="0"/>
              <a:t> trackers</a:t>
            </a:r>
          </a:p>
          <a:p>
            <a:pPr lvl="1">
              <a:defRPr sz="2200"/>
            </a:pPr>
            <a:r>
              <a:rPr lang="en-US" sz="2000" dirty="0" smtClean="0"/>
              <a:t>Large-area GEMs (MM, </a:t>
            </a:r>
            <a:r>
              <a:rPr lang="en-US" sz="2000" dirty="0" err="1" smtClean="0">
                <a:latin typeface="Symbol" charset="2"/>
                <a:cs typeface="Symbol" charset="2"/>
              </a:rPr>
              <a:t>m</a:t>
            </a:r>
            <a:r>
              <a:rPr lang="en-US" sz="2000" dirty="0" err="1" smtClean="0"/>
              <a:t>RWELL</a:t>
            </a:r>
            <a:r>
              <a:rPr lang="en-US" sz="2000" dirty="0" smtClean="0"/>
              <a:t>, GEM-TRD, </a:t>
            </a:r>
            <a:r>
              <a:rPr lang="en-US" sz="2000" dirty="0" err="1" smtClean="0"/>
              <a:t>sTGC</a:t>
            </a:r>
            <a:r>
              <a:rPr lang="en-US" sz="2000" dirty="0" smtClean="0"/>
              <a:t>)</a:t>
            </a:r>
          </a:p>
          <a:p>
            <a:pPr>
              <a:defRPr sz="2400"/>
            </a:pPr>
            <a:r>
              <a:rPr lang="en-US" sz="2000" b="1" dirty="0" smtClean="0"/>
              <a:t>Forward &amp; backward trackers</a:t>
            </a:r>
            <a:endParaRPr lang="en-US" sz="2000" dirty="0" smtClean="0"/>
          </a:p>
          <a:p>
            <a:pPr lvl="1">
              <a:defRPr sz="2200"/>
            </a:pPr>
            <a:r>
              <a:rPr lang="en-US" sz="2000" dirty="0" smtClean="0"/>
              <a:t>MAPS</a:t>
            </a:r>
          </a:p>
          <a:p>
            <a:pPr lvl="1">
              <a:defRPr sz="2200"/>
            </a:pPr>
            <a:r>
              <a:rPr lang="en-US" sz="2000" dirty="0" smtClean="0"/>
              <a:t>(Very) high resolution GEMs</a:t>
            </a:r>
          </a:p>
          <a:p>
            <a:pPr marL="317500" lvl="1" indent="0">
              <a:buNone/>
              <a:defRPr sz="2200"/>
            </a:pPr>
            <a:endParaRPr lang="en-US" sz="2000" dirty="0" smtClean="0"/>
          </a:p>
          <a:p>
            <a:pPr>
              <a:defRPr sz="2400"/>
            </a:pPr>
            <a:r>
              <a:rPr lang="en-US" sz="2000" b="1" dirty="0" smtClean="0"/>
              <a:t>Close-to-</a:t>
            </a:r>
            <a:r>
              <a:rPr lang="en-US" sz="2000" b="1" dirty="0" err="1" smtClean="0"/>
              <a:t>beamline</a:t>
            </a:r>
            <a:r>
              <a:rPr lang="en-US" sz="2000" b="1" dirty="0" smtClean="0"/>
              <a:t> instrumentation</a:t>
            </a:r>
          </a:p>
          <a:p>
            <a:pPr lvl="1">
              <a:defRPr sz="2200"/>
            </a:pPr>
            <a:r>
              <a:rPr lang="en-US" sz="2000" dirty="0" smtClean="0"/>
              <a:t>Roman Pots, B0 magnet tracker, low-Q</a:t>
            </a:r>
            <a:r>
              <a:rPr lang="en-US" sz="2000" baseline="30000" dirty="0" smtClean="0"/>
              <a:t>2</a:t>
            </a:r>
            <a:r>
              <a:rPr lang="en-US" sz="2000" dirty="0" smtClean="0"/>
              <a:t> tagger, </a:t>
            </a:r>
            <a:r>
              <a:rPr lang="mr-IN" sz="2000" dirty="0" smtClean="0"/>
              <a:t>…</a:t>
            </a:r>
            <a:endParaRPr lang="en-US" sz="2000" dirty="0" smtClean="0"/>
          </a:p>
        </p:txBody>
      </p:sp>
    </p:spTree>
    <p:extLst>
      <p:ext uri="{BB962C8B-B14F-4D97-AF65-F5344CB8AC3E}">
        <p14:creationId xmlns:p14="http://schemas.microsoft.com/office/powerpoint/2010/main" val="197361520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2"/>
          <p:cNvSpPr>
            <a:spLocks noGrp="1" noChangeArrowheads="1"/>
          </p:cNvSpPr>
          <p:nvPr>
            <p:ph type="title"/>
          </p:nvPr>
        </p:nvSpPr>
        <p:spPr/>
        <p:txBody>
          <a:bodyPr>
            <a:noAutofit/>
          </a:bodyPr>
          <a:lstStyle/>
          <a:p>
            <a:pPr algn="l" eaLnBrk="1" hangingPunct="1"/>
            <a:r>
              <a:rPr lang="en-US" sz="3600" dirty="0" smtClean="0">
                <a:ea typeface="ＭＳ Ｐゴシック" pitchFamily="-84" charset="-128"/>
                <a:cs typeface="Arial Narrow"/>
              </a:rPr>
              <a:t>Expected “typical”</a:t>
            </a:r>
            <a:r>
              <a:rPr lang="en-US" sz="3600" b="0" dirty="0" smtClean="0">
                <a:ea typeface="ＭＳ Ｐゴシック" pitchFamily="-84" charset="-128"/>
                <a:cs typeface="Arial Narrow"/>
              </a:rPr>
              <a:t> EIC tracker performance</a:t>
            </a:r>
          </a:p>
        </p:txBody>
      </p:sp>
      <p:pic>
        <p:nvPicPr>
          <p:cNvPr id="3" name="Picture 2" descr="radlen-2016-04-08.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1447800"/>
            <a:ext cx="2986809" cy="2146300"/>
          </a:xfrm>
          <a:prstGeom prst="rect">
            <a:avLst/>
          </a:prstGeom>
        </p:spPr>
      </p:pic>
      <p:pic>
        <p:nvPicPr>
          <p:cNvPr id="5" name="Picture 4" descr="tracker.png"/>
          <p:cNvPicPr>
            <a:picLocks noChangeAspect="1"/>
          </p:cNvPicPr>
          <p:nvPr/>
        </p:nvPicPr>
        <p:blipFill rotWithShape="1">
          <a:blip r:embed="rId4">
            <a:extLst>
              <a:ext uri="{28A0092B-C50C-407E-A947-70E740481C1C}">
                <a14:useLocalDpi xmlns:a14="http://schemas.microsoft.com/office/drawing/2010/main" val="0"/>
              </a:ext>
            </a:extLst>
          </a:blip>
          <a:srcRect l="14999" t="12879" r="14001" b="3122"/>
          <a:stretch/>
        </p:blipFill>
        <p:spPr>
          <a:xfrm>
            <a:off x="152400" y="838199"/>
            <a:ext cx="5410200" cy="4000499"/>
          </a:xfrm>
          <a:prstGeom prst="rect">
            <a:avLst/>
          </a:prstGeom>
        </p:spPr>
      </p:pic>
      <p:pic>
        <p:nvPicPr>
          <p:cNvPr id="17" name="Picture 16" descr="dp-vs-eta-7pt.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1136" y="4419600"/>
            <a:ext cx="3852863" cy="2283178"/>
          </a:xfrm>
          <a:prstGeom prst="rect">
            <a:avLst/>
          </a:prstGeom>
        </p:spPr>
      </p:pic>
      <p:sp>
        <p:nvSpPr>
          <p:cNvPr id="19" name="Rectangle 3"/>
          <p:cNvSpPr txBox="1">
            <a:spLocks noChangeArrowheads="1"/>
          </p:cNvSpPr>
          <p:nvPr/>
        </p:nvSpPr>
        <p:spPr>
          <a:xfrm>
            <a:off x="5867400" y="990600"/>
            <a:ext cx="2819400" cy="457200"/>
          </a:xfrm>
          <a:prstGeom prst="rect">
            <a:avLst/>
          </a:prstGeom>
        </p:spPr>
        <p:txBody>
          <a:bodyPr vert="horz" lIns="91283" tIns="45642" rIns="91283" bIns="45642" rtlCol="0">
            <a:normAutofit/>
          </a:bodyPr>
          <a:lstStyle/>
          <a:p>
            <a:pPr marR="0" lvl="0" algn="l" defTabSz="912853" rtl="0" eaLnBrk="1" fontAlgn="auto" latinLnBrk="0" hangingPunct="1">
              <a:lnSpc>
                <a:spcPct val="100000"/>
              </a:lnSpc>
              <a:spcBef>
                <a:spcPct val="20000"/>
              </a:spcBef>
              <a:spcAft>
                <a:spcPts val="0"/>
              </a:spcAft>
              <a:buClr>
                <a:srgbClr val="80057A"/>
              </a:buClr>
              <a:buSzPct val="100000"/>
              <a:tabLst/>
              <a:defRPr/>
            </a:pPr>
            <a:r>
              <a:rPr lang="en-US" sz="2000" u="sng" dirty="0" smtClean="0">
                <a:solidFill>
                  <a:schemeClr val="tx2"/>
                </a:solidFill>
                <a:ea typeface="ＭＳ Ｐゴシック" pitchFamily="-84" charset="-128"/>
                <a:cs typeface="ＭＳ Ｐゴシック" pitchFamily="-84" charset="-128"/>
              </a:rPr>
              <a:t>Radiation length scan</a:t>
            </a:r>
            <a:endParaRPr kumimoji="0" lang="en-US" sz="2000" b="0" i="0" u="sng" strike="noStrike" kern="1200" cap="none" spc="0" normalizeH="0" baseline="0" noProof="0" dirty="0" smtClean="0">
              <a:ln>
                <a:noFill/>
              </a:ln>
              <a:solidFill>
                <a:schemeClr val="tx2"/>
              </a:solidFill>
              <a:effectLst/>
              <a:uLnTx/>
              <a:uFillTx/>
              <a:ea typeface="ＭＳ Ｐゴシック" pitchFamily="-84" charset="-128"/>
              <a:cs typeface="ＭＳ Ｐゴシック" pitchFamily="-84" charset="-128"/>
            </a:endParaRPr>
          </a:p>
        </p:txBody>
      </p:sp>
      <p:sp>
        <p:nvSpPr>
          <p:cNvPr id="18" name="Rectangle 3"/>
          <p:cNvSpPr txBox="1">
            <a:spLocks noChangeArrowheads="1"/>
          </p:cNvSpPr>
          <p:nvPr/>
        </p:nvSpPr>
        <p:spPr>
          <a:xfrm>
            <a:off x="5842000" y="3962400"/>
            <a:ext cx="3276600" cy="609600"/>
          </a:xfrm>
          <a:prstGeom prst="rect">
            <a:avLst/>
          </a:prstGeom>
        </p:spPr>
        <p:txBody>
          <a:bodyPr vert="horz" lIns="91283" tIns="45642" rIns="91283" bIns="45642" rtlCol="0">
            <a:normAutofit/>
          </a:bodyPr>
          <a:lstStyle/>
          <a:p>
            <a:pPr marR="0" lvl="0" algn="l" defTabSz="912853" rtl="0" eaLnBrk="1" fontAlgn="auto" latinLnBrk="0" hangingPunct="1">
              <a:lnSpc>
                <a:spcPct val="100000"/>
              </a:lnSpc>
              <a:spcBef>
                <a:spcPct val="20000"/>
              </a:spcBef>
              <a:spcAft>
                <a:spcPts val="0"/>
              </a:spcAft>
              <a:buClr>
                <a:srgbClr val="80057A"/>
              </a:buClr>
              <a:buSzPct val="100000"/>
              <a:tabLst/>
              <a:defRPr/>
            </a:pPr>
            <a:r>
              <a:rPr lang="en-US" sz="2000" u="sng" noProof="0" dirty="0" smtClean="0">
                <a:solidFill>
                  <a:schemeClr val="tx2"/>
                </a:solidFill>
                <a:ea typeface="ＭＳ Ｐゴシック" pitchFamily="-84" charset="-128"/>
                <a:cs typeface="ＭＳ Ｐゴシック" pitchFamily="-84" charset="-128"/>
              </a:rPr>
              <a:t>Momentum resolution</a:t>
            </a:r>
            <a:endParaRPr kumimoji="0" lang="en-US" sz="2000" b="0" i="0" u="sng" strike="noStrike" kern="1200" cap="none" spc="0" normalizeH="0" baseline="0" noProof="0" dirty="0" smtClean="0">
              <a:ln>
                <a:noFill/>
              </a:ln>
              <a:solidFill>
                <a:schemeClr val="tx2"/>
              </a:solidFill>
              <a:effectLst/>
              <a:uLnTx/>
              <a:uFillTx/>
              <a:ea typeface="ＭＳ Ｐゴシック" pitchFamily="-84" charset="-128"/>
              <a:cs typeface="ＭＳ Ｐゴシック" pitchFamily="-84" charset="-128"/>
            </a:endParaRPr>
          </a:p>
        </p:txBody>
      </p:sp>
      <p:cxnSp>
        <p:nvCxnSpPr>
          <p:cNvPr id="20" name="Straight Arrow Connector 19"/>
          <p:cNvCxnSpPr/>
          <p:nvPr/>
        </p:nvCxnSpPr>
        <p:spPr>
          <a:xfrm>
            <a:off x="304800" y="3048000"/>
            <a:ext cx="3352800" cy="1676400"/>
          </a:xfrm>
          <a:prstGeom prst="straightConnector1">
            <a:avLst/>
          </a:prstGeom>
          <a:ln w="9525">
            <a:prstDash val="dash"/>
            <a:headEnd type="arrow"/>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rot="1412494">
            <a:off x="1481721" y="4033795"/>
            <a:ext cx="809609" cy="338554"/>
          </a:xfrm>
          <a:prstGeom prst="rect">
            <a:avLst/>
          </a:prstGeom>
          <a:noFill/>
        </p:spPr>
        <p:txBody>
          <a:bodyPr wrap="none" rtlCol="0">
            <a:spAutoFit/>
          </a:bodyPr>
          <a:lstStyle/>
          <a:p>
            <a:r>
              <a:rPr lang="en-US" sz="1600" i="1" dirty="0" smtClean="0">
                <a:solidFill>
                  <a:schemeClr val="accent1">
                    <a:lumMod val="75000"/>
                  </a:schemeClr>
                </a:solidFill>
              </a:rPr>
              <a:t>~2.0m</a:t>
            </a:r>
            <a:endParaRPr lang="en-US" sz="1600" i="1" dirty="0">
              <a:solidFill>
                <a:schemeClr val="accent1">
                  <a:lumMod val="75000"/>
                </a:schemeClr>
              </a:solidFill>
            </a:endParaRPr>
          </a:p>
        </p:txBody>
      </p:sp>
      <p:sp>
        <p:nvSpPr>
          <p:cNvPr id="21" name="TextBox 20"/>
          <p:cNvSpPr txBox="1"/>
          <p:nvPr/>
        </p:nvSpPr>
        <p:spPr>
          <a:xfrm>
            <a:off x="685800" y="5334000"/>
            <a:ext cx="3505200" cy="769441"/>
          </a:xfrm>
          <a:prstGeom prst="rect">
            <a:avLst/>
          </a:prstGeom>
          <a:noFill/>
        </p:spPr>
        <p:txBody>
          <a:bodyPr wrap="square" rtlCol="0">
            <a:spAutoFit/>
          </a:bodyPr>
          <a:lstStyle/>
          <a:p>
            <a:pPr marL="285750" indent="-285750">
              <a:buFont typeface="Wingdings" charset="0"/>
              <a:buChar char="à"/>
            </a:pPr>
            <a:r>
              <a:rPr lang="en-US" sz="2200" dirty="0" smtClean="0">
                <a:solidFill>
                  <a:srgbClr val="008000"/>
                </a:solidFill>
                <a:sym typeface="Wingdings"/>
              </a:rPr>
              <a:t>H1      : 0.6%*</a:t>
            </a:r>
            <a:r>
              <a:rPr lang="en-US" sz="2200" dirty="0" err="1" smtClean="0">
                <a:solidFill>
                  <a:srgbClr val="008000"/>
                </a:solidFill>
                <a:sym typeface="Wingdings"/>
              </a:rPr>
              <a:t>P</a:t>
            </a:r>
            <a:r>
              <a:rPr lang="en-US" sz="2200" baseline="-25000" dirty="0" err="1" smtClean="0">
                <a:solidFill>
                  <a:srgbClr val="008000"/>
                </a:solidFill>
                <a:sym typeface="Wingdings"/>
              </a:rPr>
              <a:t>t</a:t>
            </a:r>
            <a:r>
              <a:rPr lang="en-US" sz="2200" dirty="0">
                <a:solidFill>
                  <a:srgbClr val="008000"/>
                </a:solidFill>
                <a:sym typeface="Wingdings"/>
              </a:rPr>
              <a:t> </a:t>
            </a:r>
            <a:r>
              <a:rPr lang="en-US" sz="2200" dirty="0" smtClean="0">
                <a:solidFill>
                  <a:srgbClr val="008000"/>
                </a:solidFill>
                <a:sym typeface="Wingdings"/>
              </a:rPr>
              <a:t>+ 1.5%</a:t>
            </a:r>
          </a:p>
          <a:p>
            <a:pPr marL="285750" indent="-285750">
              <a:buFont typeface="Wingdings" charset="0"/>
              <a:buChar char="à"/>
            </a:pPr>
            <a:r>
              <a:rPr lang="en-US" sz="2200" dirty="0" smtClean="0">
                <a:solidFill>
                  <a:srgbClr val="008000"/>
                </a:solidFill>
                <a:sym typeface="Wingdings"/>
              </a:rPr>
              <a:t>ZEUS : 0.5%*</a:t>
            </a:r>
            <a:r>
              <a:rPr lang="en-US" sz="2200" dirty="0" err="1" smtClean="0">
                <a:solidFill>
                  <a:srgbClr val="008000"/>
                </a:solidFill>
                <a:sym typeface="Wingdings"/>
              </a:rPr>
              <a:t>P</a:t>
            </a:r>
            <a:r>
              <a:rPr lang="en-US" sz="2200" baseline="-25000" dirty="0" err="1" smtClean="0">
                <a:solidFill>
                  <a:srgbClr val="008000"/>
                </a:solidFill>
                <a:sym typeface="Wingdings"/>
              </a:rPr>
              <a:t>t</a:t>
            </a:r>
            <a:r>
              <a:rPr lang="en-US" sz="2200" dirty="0" smtClean="0">
                <a:solidFill>
                  <a:srgbClr val="008000"/>
                </a:solidFill>
                <a:sym typeface="Wingdings"/>
              </a:rPr>
              <a:t> + 1.5% </a:t>
            </a:r>
            <a:endParaRPr lang="en-US" dirty="0" smtClean="0">
              <a:solidFill>
                <a:srgbClr val="008000"/>
              </a:solidFill>
              <a:sym typeface="Wingdings"/>
            </a:endParaRPr>
          </a:p>
        </p:txBody>
      </p:sp>
    </p:spTree>
    <p:extLst>
      <p:ext uri="{BB962C8B-B14F-4D97-AF65-F5344CB8AC3E}">
        <p14:creationId xmlns:p14="http://schemas.microsoft.com/office/powerpoint/2010/main" val="16331353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eneric EIC Detector Concepts"/>
          <p:cNvSpPr txBox="1">
            <a:spLocks noGrp="1"/>
          </p:cNvSpPr>
          <p:nvPr>
            <p:ph type="title"/>
          </p:nvPr>
        </p:nvSpPr>
        <p:spPr>
          <a:xfrm>
            <a:off x="0" y="44480"/>
            <a:ext cx="9144000" cy="717551"/>
          </a:xfrm>
          <a:prstGeom prst="rect">
            <a:avLst/>
          </a:prstGeom>
        </p:spPr>
        <p:txBody>
          <a:bodyPr/>
          <a:lstStyle/>
          <a:p>
            <a:pPr algn="l"/>
            <a:r>
              <a:rPr lang="en-US" sz="3600" dirty="0" smtClean="0"/>
              <a:t>“Traditional” Si detectors (here: CMS strips)  </a:t>
            </a:r>
            <a:endParaRPr sz="3600" dirty="0"/>
          </a:p>
        </p:txBody>
      </p:sp>
      <p:sp>
        <p:nvSpPr>
          <p:cNvPr id="5" name="Rectangle 4"/>
          <p:cNvSpPr/>
          <p:nvPr/>
        </p:nvSpPr>
        <p:spPr>
          <a:xfrm>
            <a:off x="304800" y="838200"/>
            <a:ext cx="7772400" cy="2862323"/>
          </a:xfrm>
          <a:prstGeom prst="rect">
            <a:avLst/>
          </a:prstGeom>
        </p:spPr>
        <p:txBody>
          <a:bodyPr wrap="square">
            <a:spAutoFit/>
          </a:bodyPr>
          <a:lstStyle/>
          <a:p>
            <a:pPr marL="285750" indent="-285750">
              <a:buClr>
                <a:srgbClr val="FF0000"/>
              </a:buClr>
              <a:buFont typeface="Arial"/>
              <a:buChar char="•"/>
            </a:pPr>
            <a:r>
              <a:rPr lang="en-US" dirty="0">
                <a:solidFill>
                  <a:srgbClr val="000000"/>
                </a:solidFill>
              </a:rPr>
              <a:t>Planar sensor from a </a:t>
            </a:r>
            <a:r>
              <a:rPr lang="en-US" dirty="0" smtClean="0">
                <a:solidFill>
                  <a:srgbClr val="000000"/>
                </a:solidFill>
              </a:rPr>
              <a:t>high purity</a:t>
            </a:r>
            <a:r>
              <a:rPr lang="en-US" dirty="0">
                <a:solidFill>
                  <a:srgbClr val="000000"/>
                </a:solidFill>
              </a:rPr>
              <a:t> </a:t>
            </a:r>
            <a:r>
              <a:rPr lang="en-US" dirty="0" smtClean="0">
                <a:solidFill>
                  <a:srgbClr val="000000"/>
                </a:solidFill>
              </a:rPr>
              <a:t>silicon </a:t>
            </a:r>
            <a:r>
              <a:rPr lang="en-US" dirty="0">
                <a:solidFill>
                  <a:srgbClr val="000000"/>
                </a:solidFill>
              </a:rPr>
              <a:t>wafer (here </a:t>
            </a:r>
            <a:r>
              <a:rPr lang="en-US" dirty="0" smtClean="0">
                <a:solidFill>
                  <a:srgbClr val="000000"/>
                </a:solidFill>
              </a:rPr>
              <a:t>n-type</a:t>
            </a:r>
            <a:r>
              <a:rPr lang="en-US" dirty="0">
                <a:solidFill>
                  <a:srgbClr val="000000"/>
                </a:solidFill>
              </a:rPr>
              <a:t>).</a:t>
            </a:r>
          </a:p>
          <a:p>
            <a:pPr marL="285750" indent="-285750">
              <a:buClr>
                <a:srgbClr val="FF0000"/>
              </a:buClr>
              <a:buFont typeface="Arial"/>
              <a:buChar char="•"/>
            </a:pPr>
            <a:r>
              <a:rPr lang="en-US" dirty="0" smtClean="0">
                <a:solidFill>
                  <a:srgbClr val="000000"/>
                </a:solidFill>
              </a:rPr>
              <a:t>Segmented </a:t>
            </a:r>
            <a:r>
              <a:rPr lang="en-US" dirty="0">
                <a:solidFill>
                  <a:srgbClr val="000000"/>
                </a:solidFill>
              </a:rPr>
              <a:t>into strips by implants forming </a:t>
            </a:r>
            <a:r>
              <a:rPr lang="en-US" dirty="0" err="1">
                <a:solidFill>
                  <a:srgbClr val="000000"/>
                </a:solidFill>
              </a:rPr>
              <a:t>pn</a:t>
            </a:r>
            <a:r>
              <a:rPr lang="en-US" dirty="0">
                <a:solidFill>
                  <a:srgbClr val="000000"/>
                </a:solidFill>
              </a:rPr>
              <a:t> junctions.</a:t>
            </a:r>
          </a:p>
          <a:p>
            <a:pPr marL="285750" indent="-285750">
              <a:buClr>
                <a:srgbClr val="FF0000"/>
              </a:buClr>
              <a:buFont typeface="Arial"/>
              <a:buChar char="•"/>
            </a:pPr>
            <a:r>
              <a:rPr lang="en-US" dirty="0" smtClean="0">
                <a:solidFill>
                  <a:srgbClr val="000000"/>
                </a:solidFill>
              </a:rPr>
              <a:t>Strip </a:t>
            </a:r>
            <a:r>
              <a:rPr lang="en-US" dirty="0">
                <a:solidFill>
                  <a:srgbClr val="000000"/>
                </a:solidFill>
              </a:rPr>
              <a:t>pitch 20 to 200 </a:t>
            </a:r>
            <a:r>
              <a:rPr lang="en-US" dirty="0" err="1">
                <a:solidFill>
                  <a:srgbClr val="000000"/>
                </a:solidFill>
              </a:rPr>
              <a:t>μm</a:t>
            </a:r>
            <a:r>
              <a:rPr lang="en-US" dirty="0">
                <a:solidFill>
                  <a:srgbClr val="000000"/>
                </a:solidFill>
              </a:rPr>
              <a:t>, high precision </a:t>
            </a:r>
            <a:r>
              <a:rPr lang="en-US" dirty="0" smtClean="0">
                <a:solidFill>
                  <a:srgbClr val="000000"/>
                </a:solidFill>
              </a:rPr>
              <a:t>photolithography.</a:t>
            </a:r>
            <a:endParaRPr lang="en-US" dirty="0">
              <a:solidFill>
                <a:srgbClr val="000000"/>
              </a:solidFill>
            </a:endParaRPr>
          </a:p>
          <a:p>
            <a:pPr marL="285750" indent="-285750">
              <a:buClr>
                <a:srgbClr val="FF0000"/>
              </a:buClr>
              <a:buFont typeface="Arial"/>
              <a:buChar char="•"/>
            </a:pPr>
            <a:r>
              <a:rPr lang="en-US" dirty="0" smtClean="0">
                <a:solidFill>
                  <a:srgbClr val="000000"/>
                </a:solidFill>
              </a:rPr>
              <a:t>Bulk </a:t>
            </a:r>
            <a:r>
              <a:rPr lang="en-US" dirty="0">
                <a:solidFill>
                  <a:srgbClr val="000000"/>
                </a:solidFill>
              </a:rPr>
              <a:t>is fully depleted by a reverse bias voltage (</a:t>
            </a:r>
            <a:r>
              <a:rPr lang="en-US" dirty="0" smtClean="0">
                <a:solidFill>
                  <a:srgbClr val="000000"/>
                </a:solidFill>
              </a:rPr>
              <a:t>25-500V</a:t>
            </a:r>
            <a:r>
              <a:rPr lang="en-US" dirty="0">
                <a:solidFill>
                  <a:srgbClr val="000000"/>
                </a:solidFill>
              </a:rPr>
              <a:t>).</a:t>
            </a:r>
          </a:p>
          <a:p>
            <a:pPr marL="285750" indent="-285750">
              <a:buClr>
                <a:srgbClr val="FF0000"/>
              </a:buClr>
              <a:buFont typeface="Arial"/>
              <a:buChar char="•"/>
            </a:pPr>
            <a:r>
              <a:rPr lang="en-US" dirty="0" smtClean="0">
                <a:solidFill>
                  <a:srgbClr val="000000"/>
                </a:solidFill>
              </a:rPr>
              <a:t>Ionizing </a:t>
            </a:r>
            <a:r>
              <a:rPr lang="en-US" dirty="0">
                <a:solidFill>
                  <a:srgbClr val="000000"/>
                </a:solidFill>
              </a:rPr>
              <a:t>particle creates </a:t>
            </a:r>
            <a:r>
              <a:rPr lang="en-US" dirty="0" smtClean="0">
                <a:solidFill>
                  <a:srgbClr val="000000"/>
                </a:solidFill>
              </a:rPr>
              <a:t>electron-hole</a:t>
            </a:r>
            <a:r>
              <a:rPr lang="en-US" dirty="0">
                <a:solidFill>
                  <a:srgbClr val="000000"/>
                </a:solidFill>
              </a:rPr>
              <a:t> </a:t>
            </a:r>
            <a:r>
              <a:rPr lang="en-US" dirty="0" smtClean="0">
                <a:solidFill>
                  <a:srgbClr val="000000"/>
                </a:solidFill>
              </a:rPr>
              <a:t>pairs </a:t>
            </a:r>
            <a:r>
              <a:rPr lang="en-US" dirty="0">
                <a:solidFill>
                  <a:srgbClr val="000000"/>
                </a:solidFill>
              </a:rPr>
              <a:t>(25k in 300 </a:t>
            </a:r>
            <a:r>
              <a:rPr lang="en-US" dirty="0" err="1" smtClean="0">
                <a:solidFill>
                  <a:srgbClr val="000000"/>
                </a:solidFill>
              </a:rPr>
              <a:t>μm</a:t>
            </a:r>
            <a:r>
              <a:rPr lang="en-US" dirty="0" smtClean="0">
                <a:solidFill>
                  <a:srgbClr val="000000"/>
                </a:solidFill>
              </a:rPr>
              <a:t>; 3.6eV/pair).</a:t>
            </a:r>
          </a:p>
          <a:p>
            <a:pPr marL="285750" indent="-285750">
              <a:buClr>
                <a:srgbClr val="FF0000"/>
              </a:buClr>
              <a:buFont typeface="Arial"/>
              <a:buChar char="•"/>
            </a:pPr>
            <a:r>
              <a:rPr lang="en-US" dirty="0" smtClean="0">
                <a:solidFill>
                  <a:srgbClr val="000000"/>
                </a:solidFill>
              </a:rPr>
              <a:t>Electrons and holes are separated by the electric field and collected on the implanted strips</a:t>
            </a:r>
          </a:p>
          <a:p>
            <a:pPr>
              <a:buClr>
                <a:srgbClr val="FF0000"/>
              </a:buClr>
            </a:pPr>
            <a:endParaRPr lang="en-US" dirty="0" smtClean="0">
              <a:solidFill>
                <a:srgbClr val="000000"/>
              </a:solidFill>
            </a:endParaRPr>
          </a:p>
          <a:p>
            <a:pPr marL="285750" indent="-285750">
              <a:buClr>
                <a:srgbClr val="FF0000"/>
              </a:buClr>
              <a:buFont typeface="Arial"/>
              <a:buChar char="•"/>
            </a:pPr>
            <a:r>
              <a:rPr lang="en-US" dirty="0" smtClean="0">
                <a:solidFill>
                  <a:srgbClr val="000000"/>
                </a:solidFill>
              </a:rPr>
              <a:t>High spatial resolution (dozens of microns, pitch-dependent)</a:t>
            </a:r>
          </a:p>
          <a:p>
            <a:pPr marL="285750" indent="-285750">
              <a:buClr>
                <a:srgbClr val="FF0000"/>
              </a:buClr>
              <a:buFont typeface="Arial"/>
              <a:buChar char="•"/>
            </a:pPr>
            <a:r>
              <a:rPr lang="en-US" dirty="0" smtClean="0">
                <a:solidFill>
                  <a:srgbClr val="000000"/>
                </a:solidFill>
              </a:rPr>
              <a:t>Fast (~10ns collection time)</a:t>
            </a:r>
            <a:endParaRPr lang="en-US" dirty="0">
              <a:solidFill>
                <a:srgbClr val="000000"/>
              </a:solidFill>
            </a:endParaRPr>
          </a:p>
        </p:txBody>
      </p:sp>
      <p:pic>
        <p:nvPicPr>
          <p:cNvPr id="6" name="Picture 5"/>
          <p:cNvPicPr>
            <a:picLocks noChangeAspect="1"/>
          </p:cNvPicPr>
          <p:nvPr/>
        </p:nvPicPr>
        <p:blipFill rotWithShape="1">
          <a:blip r:embed="rId2"/>
          <a:srcRect l="30968" t="28035" r="9032" b="22629"/>
          <a:stretch/>
        </p:blipFill>
        <p:spPr>
          <a:xfrm>
            <a:off x="228600" y="3657600"/>
            <a:ext cx="4953000" cy="3054350"/>
          </a:xfrm>
          <a:prstGeom prst="rect">
            <a:avLst/>
          </a:prstGeom>
        </p:spPr>
      </p:pic>
      <p:pic>
        <p:nvPicPr>
          <p:cNvPr id="9" name="Picture 8"/>
          <p:cNvPicPr>
            <a:picLocks noChangeAspect="1"/>
          </p:cNvPicPr>
          <p:nvPr/>
        </p:nvPicPr>
        <p:blipFill>
          <a:blip r:embed="rId3"/>
          <a:stretch>
            <a:fillRect/>
          </a:stretch>
        </p:blipFill>
        <p:spPr>
          <a:xfrm>
            <a:off x="5715000" y="3505200"/>
            <a:ext cx="2930952" cy="2665472"/>
          </a:xfrm>
          <a:prstGeom prst="rect">
            <a:avLst/>
          </a:prstGeom>
        </p:spPr>
      </p:pic>
    </p:spTree>
    <p:extLst>
      <p:ext uri="{BB962C8B-B14F-4D97-AF65-F5344CB8AC3E}">
        <p14:creationId xmlns:p14="http://schemas.microsoft.com/office/powerpoint/2010/main" val="13586481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eneric EIC Detector Concepts"/>
          <p:cNvSpPr txBox="1">
            <a:spLocks noGrp="1"/>
          </p:cNvSpPr>
          <p:nvPr>
            <p:ph type="title"/>
          </p:nvPr>
        </p:nvSpPr>
        <p:spPr>
          <a:xfrm>
            <a:off x="0" y="44480"/>
            <a:ext cx="9144000" cy="717551"/>
          </a:xfrm>
          <a:prstGeom prst="rect">
            <a:avLst/>
          </a:prstGeom>
        </p:spPr>
        <p:txBody>
          <a:bodyPr/>
          <a:lstStyle/>
          <a:p>
            <a:pPr algn="l"/>
            <a:r>
              <a:rPr lang="en-US" sz="3600" dirty="0" smtClean="0"/>
              <a:t>“Traditional” Si detectors (CMS)  </a:t>
            </a:r>
            <a:endParaRPr sz="3600" dirty="0"/>
          </a:p>
        </p:txBody>
      </p:sp>
      <p:pic>
        <p:nvPicPr>
          <p:cNvPr id="2" name="Picture 1"/>
          <p:cNvPicPr>
            <a:picLocks noChangeAspect="1"/>
          </p:cNvPicPr>
          <p:nvPr/>
        </p:nvPicPr>
        <p:blipFill>
          <a:blip r:embed="rId2"/>
          <a:stretch>
            <a:fillRect/>
          </a:stretch>
        </p:blipFill>
        <p:spPr>
          <a:xfrm>
            <a:off x="228600" y="1295400"/>
            <a:ext cx="5638800" cy="4229100"/>
          </a:xfrm>
          <a:prstGeom prst="rect">
            <a:avLst/>
          </a:prstGeom>
        </p:spPr>
      </p:pic>
      <p:sp>
        <p:nvSpPr>
          <p:cNvPr id="3" name="TextBox 2"/>
          <p:cNvSpPr txBox="1"/>
          <p:nvPr/>
        </p:nvSpPr>
        <p:spPr>
          <a:xfrm>
            <a:off x="152400" y="5791200"/>
            <a:ext cx="4950677" cy="400110"/>
          </a:xfrm>
          <a:prstGeom prst="rect">
            <a:avLst/>
          </a:prstGeom>
          <a:noFill/>
        </p:spPr>
        <p:txBody>
          <a:bodyPr wrap="none" rtlCol="0">
            <a:spAutoFit/>
          </a:bodyPr>
          <a:lstStyle/>
          <a:p>
            <a:r>
              <a:rPr lang="en-US" sz="2000" dirty="0" smtClean="0">
                <a:solidFill>
                  <a:srgbClr val="000000"/>
                </a:solidFill>
              </a:rPr>
              <a:t>Impressive system: 10</a:t>
            </a:r>
            <a:r>
              <a:rPr lang="en-US" sz="2000" baseline="30000" dirty="0" smtClean="0">
                <a:solidFill>
                  <a:srgbClr val="000000"/>
                </a:solidFill>
              </a:rPr>
              <a:t>7</a:t>
            </a:r>
            <a:r>
              <a:rPr lang="en-US" sz="2000" dirty="0" smtClean="0">
                <a:solidFill>
                  <a:srgbClr val="000000"/>
                </a:solidFill>
              </a:rPr>
              <a:t> channels; 200 m</a:t>
            </a:r>
            <a:r>
              <a:rPr lang="en-US" sz="2000" baseline="30000" dirty="0" smtClean="0">
                <a:solidFill>
                  <a:srgbClr val="000000"/>
                </a:solidFill>
              </a:rPr>
              <a:t>2</a:t>
            </a:r>
            <a:r>
              <a:rPr lang="en-US" sz="2000" dirty="0" smtClean="0">
                <a:solidFill>
                  <a:srgbClr val="000000"/>
                </a:solidFill>
              </a:rPr>
              <a:t>!</a:t>
            </a:r>
            <a:endParaRPr lang="en-US" sz="2000" dirty="0">
              <a:solidFill>
                <a:srgbClr val="000000"/>
              </a:solidFill>
            </a:endParaRPr>
          </a:p>
        </p:txBody>
      </p:sp>
      <p:pic>
        <p:nvPicPr>
          <p:cNvPr id="7" name="Picture 6"/>
          <p:cNvPicPr>
            <a:picLocks noChangeAspect="1"/>
          </p:cNvPicPr>
          <p:nvPr/>
        </p:nvPicPr>
        <p:blipFill>
          <a:blip r:embed="rId3"/>
          <a:stretch>
            <a:fillRect/>
          </a:stretch>
        </p:blipFill>
        <p:spPr>
          <a:xfrm>
            <a:off x="6096000" y="762000"/>
            <a:ext cx="3048000" cy="1893251"/>
          </a:xfrm>
          <a:prstGeom prst="rect">
            <a:avLst/>
          </a:prstGeom>
        </p:spPr>
      </p:pic>
      <p:pic>
        <p:nvPicPr>
          <p:cNvPr id="10" name="Picture 9" descr="cms-materia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3396418"/>
            <a:ext cx="3847018" cy="3112989"/>
          </a:xfrm>
          <a:prstGeom prst="rect">
            <a:avLst/>
          </a:prstGeom>
        </p:spPr>
      </p:pic>
      <p:sp>
        <p:nvSpPr>
          <p:cNvPr id="11" name="TextBox 10"/>
          <p:cNvSpPr txBox="1"/>
          <p:nvPr/>
        </p:nvSpPr>
        <p:spPr>
          <a:xfrm>
            <a:off x="6172200" y="2743200"/>
            <a:ext cx="2842345" cy="584776"/>
          </a:xfrm>
          <a:prstGeom prst="rect">
            <a:avLst/>
          </a:prstGeom>
          <a:noFill/>
        </p:spPr>
        <p:txBody>
          <a:bodyPr wrap="none" rtlCol="0">
            <a:spAutoFit/>
          </a:bodyPr>
          <a:lstStyle/>
          <a:p>
            <a:r>
              <a:rPr lang="en-US" sz="1600" dirty="0" smtClean="0"/>
              <a:t>Bump-bonding to a (separate </a:t>
            </a:r>
          </a:p>
          <a:p>
            <a:r>
              <a:rPr lang="en-US" sz="1600" dirty="0" smtClean="0"/>
              <a:t>from sensor) readout chip </a:t>
            </a:r>
            <a:r>
              <a:rPr lang="mr-IN" sz="1600" dirty="0" smtClean="0"/>
              <a:t>…</a:t>
            </a:r>
            <a:r>
              <a:rPr lang="en-US" sz="1600" dirty="0" smtClean="0"/>
              <a:t> </a:t>
            </a:r>
            <a:endParaRPr lang="en-US" sz="1600" dirty="0"/>
          </a:p>
        </p:txBody>
      </p:sp>
      <p:sp>
        <p:nvSpPr>
          <p:cNvPr id="12" name="Concept Detectors…"/>
          <p:cNvSpPr txBox="1">
            <a:spLocks/>
          </p:cNvSpPr>
          <p:nvPr/>
        </p:nvSpPr>
        <p:spPr>
          <a:xfrm>
            <a:off x="2590800" y="6400800"/>
            <a:ext cx="6477000" cy="457200"/>
          </a:xfrm>
          <a:prstGeom prst="rect">
            <a:avLst/>
          </a:prstGeom>
        </p:spPr>
        <p:txBody>
          <a:bodyPr vert="horz" lIns="50800" tIns="50800" rIns="50800" bIns="50800" rtlCol="0">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35000" marR="41275" lvl="1" indent="-317500">
              <a:buClr>
                <a:srgbClr val="021EAA"/>
              </a:buClr>
              <a:buSzPct val="110000"/>
              <a:buFont typeface="Arial" pitchFamily="34" charset="0"/>
              <a:buChar char="‣"/>
              <a:defRPr sz="2200">
                <a:solidFill>
                  <a:srgbClr val="000000"/>
                </a:solidFill>
                <a:uFill>
                  <a:solidFill>
                    <a:srgbClr val="000000"/>
                  </a:solidFill>
                </a:uFill>
                <a:latin typeface="+mn-lt"/>
                <a:ea typeface="+mn-ea"/>
                <a:cs typeface="+mn-cs"/>
                <a:sym typeface="Arial"/>
              </a:defRPr>
            </a:pPr>
            <a:r>
              <a:rPr lang="mr-IN" sz="1800" dirty="0" smtClean="0">
                <a:solidFill>
                  <a:srgbClr val="FF0000"/>
                </a:solidFill>
                <a:uFill>
                  <a:solidFill>
                    <a:srgbClr val="000000"/>
                  </a:solidFill>
                </a:uFill>
                <a:latin typeface="+mn-lt"/>
                <a:sym typeface="Arial"/>
              </a:rPr>
              <a:t>…</a:t>
            </a:r>
            <a:r>
              <a:rPr lang="en-US" sz="1800" dirty="0" smtClean="0">
                <a:solidFill>
                  <a:srgbClr val="FF0000"/>
                </a:solidFill>
                <a:uFill>
                  <a:solidFill>
                    <a:srgbClr val="000000"/>
                  </a:solidFill>
                </a:uFill>
                <a:latin typeface="+mn-lt"/>
                <a:sym typeface="Arial"/>
              </a:rPr>
              <a:t> this blows up the material budget (no good for EIC)!</a:t>
            </a:r>
            <a:endParaRPr lang="en-US" sz="2200" dirty="0" smtClean="0">
              <a:solidFill>
                <a:srgbClr val="FF0000"/>
              </a:solidFill>
              <a:uFill>
                <a:solidFill>
                  <a:srgbClr val="000000"/>
                </a:solidFill>
              </a:uFill>
              <a:latin typeface="+mn-lt"/>
              <a:sym typeface="Arial"/>
            </a:endParaRPr>
          </a:p>
          <a:p>
            <a:pPr marL="635000" marR="41275" lvl="1" indent="-317500">
              <a:buClr>
                <a:srgbClr val="021EAA"/>
              </a:buClr>
              <a:buSzPct val="110000"/>
              <a:buFont typeface="Arial" pitchFamily="34" charset="0"/>
              <a:buChar char="‣"/>
              <a:defRPr sz="2200">
                <a:solidFill>
                  <a:srgbClr val="000000"/>
                </a:solidFill>
                <a:uFill>
                  <a:solidFill>
                    <a:srgbClr val="000000"/>
                  </a:solidFill>
                </a:uFill>
                <a:latin typeface="+mn-lt"/>
                <a:ea typeface="+mn-ea"/>
                <a:cs typeface="+mn-cs"/>
                <a:sym typeface="Arial"/>
              </a:defRPr>
            </a:pPr>
            <a:endParaRPr lang="en-US" sz="1800" dirty="0" smtClean="0">
              <a:solidFill>
                <a:srgbClr val="000000"/>
              </a:solidFill>
              <a:uFill>
                <a:solidFill>
                  <a:srgbClr val="000000"/>
                </a:solidFill>
              </a:uFill>
              <a:latin typeface="+mn-lt"/>
              <a:sym typeface="Arial"/>
            </a:endParaRPr>
          </a:p>
        </p:txBody>
      </p:sp>
    </p:spTree>
    <p:extLst>
      <p:ext uri="{BB962C8B-B14F-4D97-AF65-F5344CB8AC3E}">
        <p14:creationId xmlns:p14="http://schemas.microsoft.com/office/powerpoint/2010/main" val="254644892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3"/>
          <p:cNvSpPr txBox="1">
            <a:spLocks noChangeArrowheads="1"/>
          </p:cNvSpPr>
          <p:nvPr/>
        </p:nvSpPr>
        <p:spPr>
          <a:xfrm>
            <a:off x="152400" y="2286000"/>
            <a:ext cx="8839200" cy="1066800"/>
          </a:xfrm>
          <a:prstGeom prst="rect">
            <a:avLst/>
          </a:prstGeom>
        </p:spPr>
        <p:txBody>
          <a:bodyPr vert="horz" lIns="91283" tIns="45642" rIns="91283" bIns="45642" rtlCol="0">
            <a:normAutofit/>
          </a:bodyPr>
          <a:lstStyle/>
          <a:p>
            <a:pPr algn="ctr">
              <a:spcBef>
                <a:spcPct val="20000"/>
              </a:spcBef>
              <a:buClr>
                <a:srgbClr val="FF0000"/>
              </a:buClr>
              <a:buSzPct val="120000"/>
              <a:defRPr/>
            </a:pPr>
            <a:r>
              <a:rPr lang="en-US" sz="4800" b="1" dirty="0" smtClean="0">
                <a:solidFill>
                  <a:srgbClr val="000090"/>
                </a:solidFill>
                <a:latin typeface="Arial"/>
                <a:ea typeface="ＭＳ Ｐゴシック" pitchFamily="-84" charset="-128"/>
                <a:cs typeface="ＭＳ Ｐゴシック" pitchFamily="-84" charset="-128"/>
              </a:rPr>
              <a:t>Introduction</a:t>
            </a:r>
          </a:p>
        </p:txBody>
      </p:sp>
    </p:spTree>
    <p:extLst>
      <p:ext uri="{BB962C8B-B14F-4D97-AF65-F5344CB8AC3E}">
        <p14:creationId xmlns:p14="http://schemas.microsoft.com/office/powerpoint/2010/main" val="89456058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eneric EIC Detector Concepts"/>
          <p:cNvSpPr txBox="1">
            <a:spLocks noGrp="1"/>
          </p:cNvSpPr>
          <p:nvPr>
            <p:ph type="title"/>
          </p:nvPr>
        </p:nvSpPr>
        <p:spPr>
          <a:xfrm>
            <a:off x="136546" y="44480"/>
            <a:ext cx="8931275" cy="717551"/>
          </a:xfrm>
          <a:prstGeom prst="rect">
            <a:avLst/>
          </a:prstGeom>
        </p:spPr>
        <p:txBody>
          <a:bodyPr/>
          <a:lstStyle/>
          <a:p>
            <a:pPr algn="l"/>
            <a:r>
              <a:rPr lang="en-US" dirty="0" smtClean="0"/>
              <a:t>Monolithic active pixel sensors  </a:t>
            </a:r>
            <a:endParaRPr dirty="0"/>
          </a:p>
        </p:txBody>
      </p:sp>
      <p:sp>
        <p:nvSpPr>
          <p:cNvPr id="6" name="Rectangle 5"/>
          <p:cNvSpPr/>
          <p:nvPr/>
        </p:nvSpPr>
        <p:spPr>
          <a:xfrm>
            <a:off x="0" y="948689"/>
            <a:ext cx="6705600" cy="3877985"/>
          </a:xfrm>
          <a:prstGeom prst="rect">
            <a:avLst/>
          </a:prstGeom>
        </p:spPr>
        <p:txBody>
          <a:bodyPr wrap="square">
            <a:spAutoFit/>
          </a:bodyPr>
          <a:lstStyle/>
          <a:p>
            <a:endParaRPr lang="en-US" dirty="0"/>
          </a:p>
          <a:p>
            <a:pPr marL="285750" indent="-285750">
              <a:buClr>
                <a:srgbClr val="FF0000"/>
              </a:buClr>
              <a:buFont typeface="Arial"/>
              <a:buChar char="•"/>
            </a:pPr>
            <a:r>
              <a:rPr lang="en-US" sz="2400" dirty="0">
                <a:solidFill>
                  <a:srgbClr val="000000"/>
                </a:solidFill>
              </a:rPr>
              <a:t>Hybrids</a:t>
            </a:r>
          </a:p>
          <a:p>
            <a:pPr>
              <a:buClr>
                <a:srgbClr val="FF0000"/>
              </a:buClr>
            </a:pPr>
            <a:r>
              <a:rPr lang="en-US" dirty="0" smtClean="0">
                <a:solidFill>
                  <a:srgbClr val="000000"/>
                </a:solidFill>
              </a:rPr>
              <a:t>    Sensitive </a:t>
            </a:r>
            <a:r>
              <a:rPr lang="en-US" dirty="0">
                <a:solidFill>
                  <a:srgbClr val="000000"/>
                </a:solidFill>
              </a:rPr>
              <a:t>volume and readout electronics on separate chips</a:t>
            </a:r>
          </a:p>
          <a:p>
            <a:pPr>
              <a:buClr>
                <a:srgbClr val="FF0000"/>
              </a:buClr>
            </a:pPr>
            <a:r>
              <a:rPr lang="en-US" dirty="0" smtClean="0">
                <a:solidFill>
                  <a:srgbClr val="000000"/>
                </a:solidFill>
              </a:rPr>
              <a:t>    </a:t>
            </a:r>
            <a:r>
              <a:rPr lang="en-US" dirty="0">
                <a:solidFill>
                  <a:srgbClr val="000000"/>
                </a:solidFill>
              </a:rPr>
              <a:t>M</a:t>
            </a:r>
            <a:r>
              <a:rPr lang="en-US" dirty="0" smtClean="0">
                <a:solidFill>
                  <a:srgbClr val="000000"/>
                </a:solidFill>
              </a:rPr>
              <a:t>ost </a:t>
            </a:r>
            <a:r>
              <a:rPr lang="en-US" dirty="0">
                <a:solidFill>
                  <a:srgbClr val="000000"/>
                </a:solidFill>
              </a:rPr>
              <a:t>commonly used in silicon vertex trackers</a:t>
            </a:r>
          </a:p>
          <a:p>
            <a:pPr>
              <a:buClr>
                <a:srgbClr val="FF0000"/>
              </a:buClr>
            </a:pPr>
            <a:r>
              <a:rPr lang="en-US" dirty="0" smtClean="0">
                <a:solidFill>
                  <a:srgbClr val="000000"/>
                </a:solidFill>
              </a:rPr>
              <a:t>    Radiation </a:t>
            </a:r>
            <a:r>
              <a:rPr lang="en-US" dirty="0">
                <a:solidFill>
                  <a:srgbClr val="000000"/>
                </a:solidFill>
              </a:rPr>
              <a:t>tolerant and </a:t>
            </a:r>
            <a:r>
              <a:rPr lang="en-US" dirty="0" smtClean="0">
                <a:solidFill>
                  <a:srgbClr val="000000"/>
                </a:solidFill>
              </a:rPr>
              <a:t>fast</a:t>
            </a:r>
          </a:p>
          <a:p>
            <a:pPr>
              <a:buClr>
                <a:srgbClr val="FF0000"/>
              </a:buClr>
            </a:pPr>
            <a:endParaRPr lang="en-US" dirty="0" smtClean="0">
              <a:solidFill>
                <a:srgbClr val="000000"/>
              </a:solidFill>
            </a:endParaRPr>
          </a:p>
          <a:p>
            <a:pPr>
              <a:buClr>
                <a:srgbClr val="FF0000"/>
              </a:buClr>
            </a:pPr>
            <a:endParaRPr lang="en-US" dirty="0" smtClean="0">
              <a:solidFill>
                <a:srgbClr val="000000"/>
              </a:solidFill>
            </a:endParaRPr>
          </a:p>
          <a:p>
            <a:pPr>
              <a:buClr>
                <a:srgbClr val="FF0000"/>
              </a:buClr>
            </a:pPr>
            <a:endParaRPr lang="en-US" dirty="0">
              <a:solidFill>
                <a:srgbClr val="000000"/>
              </a:solidFill>
            </a:endParaRPr>
          </a:p>
          <a:p>
            <a:pPr marL="285750" indent="-285750">
              <a:buClr>
                <a:srgbClr val="FF0000"/>
              </a:buClr>
              <a:buFont typeface="Arial"/>
              <a:buChar char="•"/>
            </a:pPr>
            <a:r>
              <a:rPr lang="en-US" sz="2400" dirty="0" smtClean="0">
                <a:solidFill>
                  <a:srgbClr val="000000"/>
                </a:solidFill>
              </a:rPr>
              <a:t>Monolithic </a:t>
            </a:r>
            <a:r>
              <a:rPr lang="en-US" sz="2400" dirty="0">
                <a:solidFill>
                  <a:srgbClr val="000000"/>
                </a:solidFill>
              </a:rPr>
              <a:t>Active Pixel </a:t>
            </a:r>
            <a:r>
              <a:rPr lang="en-US" sz="2400" dirty="0" smtClean="0">
                <a:solidFill>
                  <a:srgbClr val="000000"/>
                </a:solidFill>
              </a:rPr>
              <a:t>Sensors (</a:t>
            </a:r>
            <a:r>
              <a:rPr lang="en-US" sz="2400" dirty="0">
                <a:solidFill>
                  <a:srgbClr val="000000"/>
                </a:solidFill>
              </a:rPr>
              <a:t>MAPS)</a:t>
            </a:r>
          </a:p>
          <a:p>
            <a:pPr>
              <a:buClr>
                <a:srgbClr val="FF0000"/>
              </a:buClr>
            </a:pPr>
            <a:r>
              <a:rPr lang="en-US" dirty="0" smtClean="0">
                <a:solidFill>
                  <a:srgbClr val="000000"/>
                </a:solidFill>
              </a:rPr>
              <a:t>     Sensitive </a:t>
            </a:r>
            <a:r>
              <a:rPr lang="en-US" dirty="0">
                <a:solidFill>
                  <a:srgbClr val="000000"/>
                </a:solidFill>
              </a:rPr>
              <a:t>volume and readout electronics on same chip</a:t>
            </a:r>
          </a:p>
          <a:p>
            <a:pPr>
              <a:buClr>
                <a:srgbClr val="FF0000"/>
              </a:buClr>
            </a:pPr>
            <a:r>
              <a:rPr lang="en-US" dirty="0" smtClean="0">
                <a:solidFill>
                  <a:srgbClr val="000000"/>
                </a:solidFill>
              </a:rPr>
              <a:t>     Made </a:t>
            </a:r>
            <a:r>
              <a:rPr lang="en-US" dirty="0">
                <a:solidFill>
                  <a:srgbClr val="000000"/>
                </a:solidFill>
              </a:rPr>
              <a:t>using commercial CMOS </a:t>
            </a:r>
            <a:r>
              <a:rPr lang="en-US" dirty="0" smtClean="0">
                <a:solidFill>
                  <a:srgbClr val="000000"/>
                </a:solidFill>
              </a:rPr>
              <a:t>technology</a:t>
            </a:r>
            <a:endParaRPr lang="en-US" dirty="0">
              <a:solidFill>
                <a:srgbClr val="000000"/>
              </a:solidFill>
            </a:endParaRPr>
          </a:p>
          <a:p>
            <a:pPr>
              <a:buClr>
                <a:srgbClr val="FF0000"/>
              </a:buClr>
            </a:pPr>
            <a:r>
              <a:rPr lang="en-US" dirty="0" smtClean="0">
                <a:solidFill>
                  <a:srgbClr val="008000"/>
                </a:solidFill>
              </a:rPr>
              <a:t>     Thin </a:t>
            </a:r>
            <a:r>
              <a:rPr lang="en-US" dirty="0">
                <a:solidFill>
                  <a:srgbClr val="008000"/>
                </a:solidFill>
              </a:rPr>
              <a:t>and fine </a:t>
            </a:r>
            <a:r>
              <a:rPr lang="en-US" dirty="0" smtClean="0">
                <a:solidFill>
                  <a:srgbClr val="008000"/>
                </a:solidFill>
              </a:rPr>
              <a:t>granularity</a:t>
            </a:r>
          </a:p>
          <a:p>
            <a:pPr>
              <a:buClr>
                <a:srgbClr val="FF0000"/>
              </a:buClr>
            </a:pPr>
            <a:r>
              <a:rPr lang="en-US" dirty="0" smtClean="0">
                <a:solidFill>
                  <a:srgbClr val="FF0000"/>
                </a:solidFill>
              </a:rPr>
              <a:t>     Slow </a:t>
            </a:r>
            <a:r>
              <a:rPr lang="en-US" dirty="0">
                <a:solidFill>
                  <a:srgbClr val="FF0000"/>
                </a:solidFill>
              </a:rPr>
              <a:t>(charge collection </a:t>
            </a:r>
            <a:r>
              <a:rPr lang="en-US" dirty="0" smtClean="0">
                <a:solidFill>
                  <a:srgbClr val="FF0000"/>
                </a:solidFill>
              </a:rPr>
              <a:t>partly via </a:t>
            </a:r>
            <a:r>
              <a:rPr lang="en-US" dirty="0">
                <a:solidFill>
                  <a:srgbClr val="FF0000"/>
                </a:solidFill>
              </a:rPr>
              <a:t>diffusion</a:t>
            </a:r>
            <a:r>
              <a:rPr lang="en-US" dirty="0" smtClean="0">
                <a:solidFill>
                  <a:srgbClr val="FF0000"/>
                </a:solidFill>
              </a:rPr>
              <a:t>)</a:t>
            </a:r>
            <a:endParaRPr lang="en-US" dirty="0" smtClean="0">
              <a:solidFill>
                <a:srgbClr val="008000"/>
              </a:solidFill>
            </a:endParaRPr>
          </a:p>
        </p:txBody>
      </p:sp>
      <p:pic>
        <p:nvPicPr>
          <p:cNvPr id="7" name="Picture 6"/>
          <p:cNvPicPr>
            <a:picLocks noChangeAspect="1"/>
          </p:cNvPicPr>
          <p:nvPr/>
        </p:nvPicPr>
        <p:blipFill>
          <a:blip r:embed="rId2"/>
          <a:stretch>
            <a:fillRect/>
          </a:stretch>
        </p:blipFill>
        <p:spPr>
          <a:xfrm>
            <a:off x="6705600" y="990600"/>
            <a:ext cx="2255611" cy="1685176"/>
          </a:xfrm>
          <a:prstGeom prst="rect">
            <a:avLst/>
          </a:prstGeom>
        </p:spPr>
      </p:pic>
      <p:pic>
        <p:nvPicPr>
          <p:cNvPr id="8" name="Picture 7"/>
          <p:cNvPicPr>
            <a:picLocks noChangeAspect="1"/>
          </p:cNvPicPr>
          <p:nvPr/>
        </p:nvPicPr>
        <p:blipFill>
          <a:blip r:embed="rId3"/>
          <a:stretch>
            <a:fillRect/>
          </a:stretch>
        </p:blipFill>
        <p:spPr>
          <a:xfrm>
            <a:off x="6705600" y="3200400"/>
            <a:ext cx="2232406" cy="1666748"/>
          </a:xfrm>
          <a:prstGeom prst="rect">
            <a:avLst/>
          </a:prstGeom>
        </p:spPr>
      </p:pic>
    </p:spTree>
    <p:extLst>
      <p:ext uri="{BB962C8B-B14F-4D97-AF65-F5344CB8AC3E}">
        <p14:creationId xmlns:p14="http://schemas.microsoft.com/office/powerpoint/2010/main" val="49411729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eneric EIC Detector Concepts"/>
          <p:cNvSpPr txBox="1">
            <a:spLocks noGrp="1"/>
          </p:cNvSpPr>
          <p:nvPr>
            <p:ph type="title"/>
          </p:nvPr>
        </p:nvSpPr>
        <p:spPr>
          <a:xfrm>
            <a:off x="136546" y="44480"/>
            <a:ext cx="8931275" cy="717551"/>
          </a:xfrm>
          <a:prstGeom prst="rect">
            <a:avLst/>
          </a:prstGeom>
        </p:spPr>
        <p:txBody>
          <a:bodyPr/>
          <a:lstStyle/>
          <a:p>
            <a:pPr algn="l"/>
            <a:r>
              <a:rPr lang="en-US" dirty="0" smtClean="0"/>
              <a:t>Monolithic active pixel sensors (ALICE)  </a:t>
            </a:r>
            <a:endParaRPr dirty="0"/>
          </a:p>
        </p:txBody>
      </p:sp>
      <p:sp>
        <p:nvSpPr>
          <p:cNvPr id="3" name="TextBox 2"/>
          <p:cNvSpPr txBox="1"/>
          <p:nvPr/>
        </p:nvSpPr>
        <p:spPr>
          <a:xfrm>
            <a:off x="457200" y="838200"/>
            <a:ext cx="4880099" cy="369332"/>
          </a:xfrm>
          <a:prstGeom prst="rect">
            <a:avLst/>
          </a:prstGeom>
          <a:noFill/>
        </p:spPr>
        <p:txBody>
          <a:bodyPr wrap="none" rtlCol="0">
            <a:spAutoFit/>
          </a:bodyPr>
          <a:lstStyle/>
          <a:p>
            <a:r>
              <a:rPr lang="en-US" u="sng" dirty="0" smtClean="0">
                <a:solidFill>
                  <a:srgbClr val="000000"/>
                </a:solidFill>
              </a:rPr>
              <a:t>Upgraded ALICE Inner Tracker System (ITS2)</a:t>
            </a:r>
            <a:endParaRPr lang="en-US" u="sng" dirty="0">
              <a:solidFill>
                <a:srgbClr val="000000"/>
              </a:solidFill>
            </a:endParaRPr>
          </a:p>
        </p:txBody>
      </p:sp>
      <p:sp>
        <p:nvSpPr>
          <p:cNvPr id="5" name="Rectangle 4"/>
          <p:cNvSpPr/>
          <p:nvPr/>
        </p:nvSpPr>
        <p:spPr>
          <a:xfrm>
            <a:off x="228600" y="4913364"/>
            <a:ext cx="8229600" cy="1938992"/>
          </a:xfrm>
          <a:prstGeom prst="rect">
            <a:avLst/>
          </a:prstGeom>
        </p:spPr>
        <p:txBody>
          <a:bodyPr wrap="square">
            <a:spAutoFit/>
          </a:bodyPr>
          <a:lstStyle/>
          <a:p>
            <a:pPr marL="285750" indent="-285750">
              <a:buClr>
                <a:srgbClr val="FF0000"/>
              </a:buClr>
              <a:buFont typeface="Arial"/>
              <a:buChar char="•"/>
            </a:pPr>
            <a:r>
              <a:rPr lang="en-US" sz="2000" dirty="0"/>
              <a:t>Based on novel MAPS ALPIDE (</a:t>
            </a:r>
            <a:r>
              <a:rPr lang="en-US" sz="2000" dirty="0" err="1"/>
              <a:t>vs</a:t>
            </a:r>
            <a:r>
              <a:rPr lang="en-US" sz="2000" dirty="0"/>
              <a:t> ITS1)</a:t>
            </a:r>
          </a:p>
          <a:p>
            <a:pPr marL="285750" indent="-285750">
              <a:buClr>
                <a:srgbClr val="FF0000"/>
              </a:buClr>
              <a:buFont typeface="Arial"/>
              <a:buChar char="•"/>
            </a:pPr>
            <a:r>
              <a:rPr lang="en-US" sz="2000" dirty="0" smtClean="0"/>
              <a:t>10 </a:t>
            </a:r>
            <a:r>
              <a:rPr lang="en-US" sz="2000" dirty="0"/>
              <a:t>m</a:t>
            </a:r>
            <a:r>
              <a:rPr lang="en-US" sz="2000" baseline="30000" dirty="0"/>
              <a:t>2</a:t>
            </a:r>
            <a:r>
              <a:rPr lang="en-US" sz="2000" dirty="0"/>
              <a:t> </a:t>
            </a:r>
            <a:r>
              <a:rPr lang="en-US" sz="2000" dirty="0" smtClean="0"/>
              <a:t>active </a:t>
            </a:r>
            <a:r>
              <a:rPr lang="en-US" sz="2000" dirty="0"/>
              <a:t>silicon area, 12.5 G-pixels</a:t>
            </a:r>
          </a:p>
          <a:p>
            <a:pPr marL="285750" indent="-285750">
              <a:buClr>
                <a:srgbClr val="FF0000"/>
              </a:buClr>
              <a:buFont typeface="Arial"/>
              <a:buChar char="•"/>
            </a:pPr>
            <a:r>
              <a:rPr lang="en-US" sz="2000" dirty="0" smtClean="0"/>
              <a:t>Smaller pixels: ~5 </a:t>
            </a:r>
            <a:r>
              <a:rPr lang="en-US" sz="2000" dirty="0" err="1" smtClean="0"/>
              <a:t>μm</a:t>
            </a:r>
            <a:r>
              <a:rPr lang="en-US" sz="2000" dirty="0" smtClean="0"/>
              <a:t> in </a:t>
            </a:r>
            <a:r>
              <a:rPr lang="en-US" sz="2000" dirty="0" err="1" smtClean="0"/>
              <a:t>rφ</a:t>
            </a:r>
            <a:r>
              <a:rPr lang="en-US" sz="2000" dirty="0" smtClean="0"/>
              <a:t> and z directions (</a:t>
            </a:r>
            <a:r>
              <a:rPr lang="en-US" sz="2000" dirty="0" err="1" smtClean="0"/>
              <a:t>vs</a:t>
            </a:r>
            <a:r>
              <a:rPr lang="en-US" sz="2000" dirty="0" smtClean="0"/>
              <a:t> 12 </a:t>
            </a:r>
            <a:r>
              <a:rPr lang="en-US" sz="2000" dirty="0" err="1" smtClean="0"/>
              <a:t>μm</a:t>
            </a:r>
            <a:r>
              <a:rPr lang="en-US" sz="2000" dirty="0" smtClean="0"/>
              <a:t> and 100 </a:t>
            </a:r>
            <a:r>
              <a:rPr lang="en-US" sz="2000" dirty="0" err="1" smtClean="0"/>
              <a:t>μm</a:t>
            </a:r>
            <a:r>
              <a:rPr lang="en-US" sz="2000" dirty="0" smtClean="0"/>
              <a:t>)</a:t>
            </a:r>
          </a:p>
          <a:p>
            <a:pPr marL="285750" indent="-285750">
              <a:buClr>
                <a:srgbClr val="FF0000"/>
              </a:buClr>
              <a:buFont typeface="Arial"/>
              <a:buChar char="•"/>
            </a:pPr>
            <a:r>
              <a:rPr lang="en-US" sz="2000" dirty="0" smtClean="0"/>
              <a:t>Power </a:t>
            </a:r>
            <a:r>
              <a:rPr lang="en-US" sz="2000" dirty="0"/>
              <a:t>density &lt; 40mW / cm2</a:t>
            </a:r>
          </a:p>
          <a:p>
            <a:pPr marL="285750" indent="-285750">
              <a:buClr>
                <a:srgbClr val="FF0000"/>
              </a:buClr>
              <a:buFont typeface="Arial"/>
              <a:buChar char="•"/>
            </a:pPr>
            <a:r>
              <a:rPr lang="en-US" sz="2000" dirty="0" smtClean="0"/>
              <a:t>Less </a:t>
            </a:r>
            <a:r>
              <a:rPr lang="en-US" sz="2000" dirty="0"/>
              <a:t>material: ~0.3% X0 for Inner Barrel </a:t>
            </a:r>
            <a:r>
              <a:rPr lang="en-US" sz="2000" dirty="0" smtClean="0"/>
              <a:t>(</a:t>
            </a:r>
            <a:r>
              <a:rPr lang="en-US" sz="2000" dirty="0" err="1" smtClean="0"/>
              <a:t>vs</a:t>
            </a:r>
            <a:r>
              <a:rPr lang="en-US" sz="2000" dirty="0" smtClean="0"/>
              <a:t> 1.1</a:t>
            </a:r>
            <a:r>
              <a:rPr lang="en-US" sz="2000" dirty="0"/>
              <a:t>% X0)</a:t>
            </a:r>
          </a:p>
          <a:p>
            <a:pPr marL="285750" indent="-285750">
              <a:buClr>
                <a:srgbClr val="FF0000"/>
              </a:buClr>
              <a:buFont typeface="Arial"/>
              <a:buChar char="•"/>
            </a:pPr>
            <a:r>
              <a:rPr lang="en-US" sz="2000" dirty="0" smtClean="0"/>
              <a:t>Faster </a:t>
            </a:r>
            <a:r>
              <a:rPr lang="en-US" sz="2000" dirty="0"/>
              <a:t>readout: 100 kHz </a:t>
            </a:r>
            <a:r>
              <a:rPr lang="en-US" sz="2000" dirty="0" err="1"/>
              <a:t>Pb-Pb</a:t>
            </a:r>
            <a:r>
              <a:rPr lang="en-US" sz="2000" dirty="0"/>
              <a:t> </a:t>
            </a:r>
            <a:r>
              <a:rPr lang="en-US" sz="2000" dirty="0" smtClean="0"/>
              <a:t>(</a:t>
            </a:r>
            <a:r>
              <a:rPr lang="en-US" sz="2000" dirty="0" err="1" smtClean="0"/>
              <a:t>vs</a:t>
            </a:r>
            <a:r>
              <a:rPr lang="en-US" sz="2000" dirty="0" smtClean="0"/>
              <a:t> 1 </a:t>
            </a:r>
            <a:r>
              <a:rPr lang="en-US" sz="2000" dirty="0"/>
              <a:t>kHz)</a:t>
            </a:r>
          </a:p>
        </p:txBody>
      </p:sp>
      <p:pic>
        <p:nvPicPr>
          <p:cNvPr id="6" name="Picture 5" descr="alice-its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295400"/>
            <a:ext cx="6400800" cy="3456432"/>
          </a:xfrm>
          <a:prstGeom prst="rect">
            <a:avLst/>
          </a:prstGeom>
        </p:spPr>
      </p:pic>
      <p:pic>
        <p:nvPicPr>
          <p:cNvPr id="7" name="Picture 6"/>
          <p:cNvPicPr>
            <a:picLocks noChangeAspect="1"/>
          </p:cNvPicPr>
          <p:nvPr/>
        </p:nvPicPr>
        <p:blipFill>
          <a:blip r:embed="rId3"/>
          <a:stretch>
            <a:fillRect/>
          </a:stretch>
        </p:blipFill>
        <p:spPr>
          <a:xfrm>
            <a:off x="6937974" y="1371600"/>
            <a:ext cx="2172159" cy="2133600"/>
          </a:xfrm>
          <a:prstGeom prst="rect">
            <a:avLst/>
          </a:prstGeom>
        </p:spPr>
      </p:pic>
      <p:sp>
        <p:nvSpPr>
          <p:cNvPr id="8" name="TextBox 7"/>
          <p:cNvSpPr txBox="1"/>
          <p:nvPr/>
        </p:nvSpPr>
        <p:spPr>
          <a:xfrm>
            <a:off x="6739939" y="3505200"/>
            <a:ext cx="2404061" cy="646331"/>
          </a:xfrm>
          <a:prstGeom prst="rect">
            <a:avLst/>
          </a:prstGeom>
          <a:noFill/>
        </p:spPr>
        <p:txBody>
          <a:bodyPr wrap="none" rtlCol="0">
            <a:spAutoFit/>
          </a:bodyPr>
          <a:lstStyle/>
          <a:p>
            <a:pPr algn="ctr"/>
            <a:r>
              <a:rPr lang="en-US" dirty="0" smtClean="0">
                <a:solidFill>
                  <a:srgbClr val="000000"/>
                </a:solidFill>
              </a:rPr>
              <a:t>artistic view of charge </a:t>
            </a:r>
          </a:p>
          <a:p>
            <a:pPr algn="ctr"/>
            <a:r>
              <a:rPr lang="en-US" dirty="0" smtClean="0">
                <a:solidFill>
                  <a:srgbClr val="000000"/>
                </a:solidFill>
              </a:rPr>
              <a:t>collection process</a:t>
            </a:r>
            <a:endParaRPr lang="en-US" dirty="0">
              <a:solidFill>
                <a:srgbClr val="000000"/>
              </a:solidFill>
            </a:endParaRPr>
          </a:p>
        </p:txBody>
      </p:sp>
    </p:spTree>
    <p:extLst>
      <p:ext uri="{BB962C8B-B14F-4D97-AF65-F5344CB8AC3E}">
        <p14:creationId xmlns:p14="http://schemas.microsoft.com/office/powerpoint/2010/main" val="117467443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eneric EIC Detector Concepts"/>
          <p:cNvSpPr txBox="1">
            <a:spLocks noGrp="1"/>
          </p:cNvSpPr>
          <p:nvPr>
            <p:ph type="title"/>
          </p:nvPr>
        </p:nvSpPr>
        <p:spPr>
          <a:xfrm>
            <a:off x="136546" y="44480"/>
            <a:ext cx="8931275" cy="717551"/>
          </a:xfrm>
          <a:prstGeom prst="rect">
            <a:avLst/>
          </a:prstGeom>
        </p:spPr>
        <p:txBody>
          <a:bodyPr/>
          <a:lstStyle/>
          <a:p>
            <a:pPr algn="l"/>
            <a:r>
              <a:rPr lang="en-US" dirty="0" smtClean="0"/>
              <a:t>Monolithic active pixel sensors (ALICE)  </a:t>
            </a:r>
            <a:endParaRPr dirty="0"/>
          </a:p>
        </p:txBody>
      </p:sp>
      <p:pic>
        <p:nvPicPr>
          <p:cNvPr id="7" name="Picture 6"/>
          <p:cNvPicPr>
            <a:picLocks noChangeAspect="1"/>
          </p:cNvPicPr>
          <p:nvPr/>
        </p:nvPicPr>
        <p:blipFill>
          <a:blip r:embed="rId2"/>
          <a:stretch>
            <a:fillRect/>
          </a:stretch>
        </p:blipFill>
        <p:spPr>
          <a:xfrm>
            <a:off x="1066800" y="4114800"/>
            <a:ext cx="6750409" cy="2608299"/>
          </a:xfrm>
          <a:prstGeom prst="rect">
            <a:avLst/>
          </a:prstGeom>
        </p:spPr>
      </p:pic>
      <p:pic>
        <p:nvPicPr>
          <p:cNvPr id="8" name="Picture 7"/>
          <p:cNvPicPr>
            <a:picLocks noChangeAspect="1"/>
          </p:cNvPicPr>
          <p:nvPr/>
        </p:nvPicPr>
        <p:blipFill>
          <a:blip r:embed="rId3"/>
          <a:stretch>
            <a:fillRect/>
          </a:stretch>
        </p:blipFill>
        <p:spPr>
          <a:xfrm>
            <a:off x="1066800" y="914400"/>
            <a:ext cx="6705600" cy="2651308"/>
          </a:xfrm>
          <a:prstGeom prst="rect">
            <a:avLst/>
          </a:prstGeom>
        </p:spPr>
      </p:pic>
      <p:sp>
        <p:nvSpPr>
          <p:cNvPr id="9" name="TextBox 8"/>
          <p:cNvSpPr txBox="1"/>
          <p:nvPr/>
        </p:nvSpPr>
        <p:spPr>
          <a:xfrm>
            <a:off x="1981200" y="3657600"/>
            <a:ext cx="4880099" cy="369332"/>
          </a:xfrm>
          <a:prstGeom prst="rect">
            <a:avLst/>
          </a:prstGeom>
          <a:noFill/>
        </p:spPr>
        <p:txBody>
          <a:bodyPr wrap="none" rtlCol="0">
            <a:spAutoFit/>
          </a:bodyPr>
          <a:lstStyle/>
          <a:p>
            <a:r>
              <a:rPr lang="en-US" u="sng" dirty="0" smtClean="0">
                <a:solidFill>
                  <a:srgbClr val="000000"/>
                </a:solidFill>
              </a:rPr>
              <a:t>Upgraded ALICE Inner Tracker System (ITS2)</a:t>
            </a:r>
            <a:endParaRPr lang="en-US" u="sng" dirty="0">
              <a:solidFill>
                <a:srgbClr val="000000"/>
              </a:solidFill>
            </a:endParaRPr>
          </a:p>
        </p:txBody>
      </p:sp>
      <p:sp>
        <p:nvSpPr>
          <p:cNvPr id="10" name="TextBox 9"/>
          <p:cNvSpPr txBox="1"/>
          <p:nvPr/>
        </p:nvSpPr>
        <p:spPr>
          <a:xfrm>
            <a:off x="1676400" y="6248400"/>
            <a:ext cx="1673129" cy="369332"/>
          </a:xfrm>
          <a:prstGeom prst="rect">
            <a:avLst/>
          </a:prstGeom>
          <a:solidFill>
            <a:schemeClr val="bg1"/>
          </a:solidFill>
        </p:spPr>
        <p:txBody>
          <a:bodyPr wrap="none" rtlCol="0">
            <a:spAutoFit/>
          </a:bodyPr>
          <a:lstStyle/>
          <a:p>
            <a:r>
              <a:rPr lang="en-US" dirty="0" smtClean="0">
                <a:solidFill>
                  <a:srgbClr val="000000"/>
                </a:solidFill>
              </a:rPr>
              <a:t>Layers 4,3 &amp; 5</a:t>
            </a:r>
            <a:endParaRPr lang="en-US" dirty="0">
              <a:solidFill>
                <a:srgbClr val="000000"/>
              </a:solidFill>
            </a:endParaRPr>
          </a:p>
        </p:txBody>
      </p:sp>
      <p:sp>
        <p:nvSpPr>
          <p:cNvPr id="11" name="TextBox 10"/>
          <p:cNvSpPr txBox="1"/>
          <p:nvPr/>
        </p:nvSpPr>
        <p:spPr>
          <a:xfrm>
            <a:off x="3733800" y="3048000"/>
            <a:ext cx="3918110" cy="369332"/>
          </a:xfrm>
          <a:prstGeom prst="rect">
            <a:avLst/>
          </a:prstGeom>
          <a:solidFill>
            <a:schemeClr val="bg1"/>
          </a:solidFill>
        </p:spPr>
        <p:txBody>
          <a:bodyPr wrap="none" rtlCol="0">
            <a:spAutoFit/>
          </a:bodyPr>
          <a:lstStyle/>
          <a:p>
            <a:r>
              <a:rPr lang="en-US" dirty="0" smtClean="0">
                <a:solidFill>
                  <a:srgbClr val="000000"/>
                </a:solidFill>
              </a:rPr>
              <a:t>Outer barrel stave, 102 million pixels </a:t>
            </a:r>
            <a:endParaRPr lang="en-US" dirty="0">
              <a:solidFill>
                <a:srgbClr val="000000"/>
              </a:solidFill>
            </a:endParaRPr>
          </a:p>
        </p:txBody>
      </p:sp>
    </p:spTree>
    <p:extLst>
      <p:ext uri="{BB962C8B-B14F-4D97-AF65-F5344CB8AC3E}">
        <p14:creationId xmlns:p14="http://schemas.microsoft.com/office/powerpoint/2010/main" val="428339426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eneric EIC Detector Concepts"/>
          <p:cNvSpPr txBox="1">
            <a:spLocks noGrp="1"/>
          </p:cNvSpPr>
          <p:nvPr>
            <p:ph type="title"/>
          </p:nvPr>
        </p:nvSpPr>
        <p:spPr>
          <a:xfrm>
            <a:off x="136546" y="44480"/>
            <a:ext cx="8931275" cy="717551"/>
          </a:xfrm>
          <a:prstGeom prst="rect">
            <a:avLst/>
          </a:prstGeom>
        </p:spPr>
        <p:txBody>
          <a:bodyPr/>
          <a:lstStyle/>
          <a:p>
            <a:pPr algn="l"/>
            <a:r>
              <a:rPr lang="en-US" dirty="0" smtClean="0"/>
              <a:t>Depleted monolithic active pixel sensors  </a:t>
            </a:r>
            <a:endParaRPr dirty="0"/>
          </a:p>
        </p:txBody>
      </p:sp>
      <p:sp>
        <p:nvSpPr>
          <p:cNvPr id="6" name="Rectangle 5"/>
          <p:cNvSpPr/>
          <p:nvPr/>
        </p:nvSpPr>
        <p:spPr>
          <a:xfrm>
            <a:off x="0" y="948689"/>
            <a:ext cx="7696200" cy="2400657"/>
          </a:xfrm>
          <a:prstGeom prst="rect">
            <a:avLst/>
          </a:prstGeom>
        </p:spPr>
        <p:txBody>
          <a:bodyPr wrap="square">
            <a:spAutoFit/>
          </a:bodyPr>
          <a:lstStyle/>
          <a:p>
            <a:pPr>
              <a:buClr>
                <a:srgbClr val="FF0000"/>
              </a:buClr>
            </a:pPr>
            <a:endParaRPr lang="en-US" dirty="0">
              <a:solidFill>
                <a:srgbClr val="000000"/>
              </a:solidFill>
            </a:endParaRPr>
          </a:p>
          <a:p>
            <a:pPr marL="285750" indent="-285750">
              <a:buClr>
                <a:srgbClr val="FF0000"/>
              </a:buClr>
              <a:buFont typeface="Arial"/>
              <a:buChar char="•"/>
            </a:pPr>
            <a:r>
              <a:rPr lang="en-US" sz="2400" dirty="0" smtClean="0">
                <a:solidFill>
                  <a:srgbClr val="000000"/>
                </a:solidFill>
              </a:rPr>
              <a:t>Depleted </a:t>
            </a:r>
            <a:r>
              <a:rPr lang="en-US" sz="2400" dirty="0">
                <a:solidFill>
                  <a:srgbClr val="000000"/>
                </a:solidFill>
              </a:rPr>
              <a:t>Monolithic Active Pixel Sensors (DMAPS)</a:t>
            </a:r>
          </a:p>
          <a:p>
            <a:pPr>
              <a:buClr>
                <a:srgbClr val="FF0000"/>
              </a:buClr>
            </a:pPr>
            <a:r>
              <a:rPr lang="en-US" dirty="0">
                <a:solidFill>
                  <a:srgbClr val="000000"/>
                </a:solidFill>
              </a:rPr>
              <a:t> </a:t>
            </a:r>
            <a:r>
              <a:rPr lang="en-US" dirty="0" smtClean="0">
                <a:solidFill>
                  <a:srgbClr val="000000"/>
                </a:solidFill>
              </a:rPr>
              <a:t>    Utilizing </a:t>
            </a:r>
            <a:r>
              <a:rPr lang="en-US" dirty="0">
                <a:solidFill>
                  <a:srgbClr val="000000"/>
                </a:solidFill>
              </a:rPr>
              <a:t>high voltage/high resistivity CMOS </a:t>
            </a:r>
            <a:r>
              <a:rPr lang="en-US" dirty="0" smtClean="0">
                <a:solidFill>
                  <a:srgbClr val="000000"/>
                </a:solidFill>
              </a:rPr>
              <a:t>technology</a:t>
            </a:r>
          </a:p>
          <a:p>
            <a:r>
              <a:rPr lang="en-US" dirty="0">
                <a:solidFill>
                  <a:srgbClr val="000000"/>
                </a:solidFill>
              </a:rPr>
              <a:t> </a:t>
            </a:r>
            <a:r>
              <a:rPr lang="en-US" dirty="0" smtClean="0">
                <a:solidFill>
                  <a:srgbClr val="000000"/>
                </a:solidFill>
              </a:rPr>
              <a:t>    Depleted </a:t>
            </a:r>
            <a:r>
              <a:rPr lang="en-US" dirty="0">
                <a:solidFill>
                  <a:srgbClr val="000000"/>
                </a:solidFill>
              </a:rPr>
              <a:t>volume intended to be as large as </a:t>
            </a:r>
            <a:r>
              <a:rPr lang="en-US" dirty="0" smtClean="0">
                <a:solidFill>
                  <a:srgbClr val="000000"/>
                </a:solidFill>
              </a:rPr>
              <a:t>possible</a:t>
            </a:r>
          </a:p>
          <a:p>
            <a:endParaRPr lang="en-US" dirty="0"/>
          </a:p>
          <a:p>
            <a:r>
              <a:rPr lang="en-US" dirty="0" smtClean="0">
                <a:solidFill>
                  <a:srgbClr val="008000"/>
                </a:solidFill>
              </a:rPr>
              <a:t>     Depletion </a:t>
            </a:r>
            <a:r>
              <a:rPr lang="en-US" dirty="0">
                <a:solidFill>
                  <a:srgbClr val="008000"/>
                </a:solidFill>
              </a:rPr>
              <a:t>gives </a:t>
            </a:r>
            <a:r>
              <a:rPr lang="en-US" b="1" dirty="0" smtClean="0">
                <a:solidFill>
                  <a:srgbClr val="008000"/>
                </a:solidFill>
              </a:rPr>
              <a:t>faster </a:t>
            </a:r>
            <a:r>
              <a:rPr lang="en-US" dirty="0" smtClean="0">
                <a:solidFill>
                  <a:srgbClr val="008000"/>
                </a:solidFill>
              </a:rPr>
              <a:t>(drift mode) and </a:t>
            </a:r>
            <a:r>
              <a:rPr lang="en-US" b="1" dirty="0">
                <a:solidFill>
                  <a:srgbClr val="008000"/>
                </a:solidFill>
              </a:rPr>
              <a:t>more uniform </a:t>
            </a:r>
            <a:r>
              <a:rPr lang="en-US" dirty="0">
                <a:solidFill>
                  <a:srgbClr val="008000"/>
                </a:solidFill>
              </a:rPr>
              <a:t>charge collection compared to standard MAPS</a:t>
            </a:r>
          </a:p>
          <a:p>
            <a:pPr>
              <a:buClr>
                <a:srgbClr val="FF0000"/>
              </a:buClr>
            </a:pPr>
            <a:endParaRPr lang="en-US" dirty="0">
              <a:solidFill>
                <a:srgbClr val="000000"/>
              </a:solidFill>
            </a:endParaRPr>
          </a:p>
        </p:txBody>
      </p:sp>
      <p:pic>
        <p:nvPicPr>
          <p:cNvPr id="2" name="Picture 1"/>
          <p:cNvPicPr>
            <a:picLocks noChangeAspect="1"/>
          </p:cNvPicPr>
          <p:nvPr/>
        </p:nvPicPr>
        <p:blipFill>
          <a:blip r:embed="rId2"/>
          <a:stretch>
            <a:fillRect/>
          </a:stretch>
        </p:blipFill>
        <p:spPr>
          <a:xfrm>
            <a:off x="381000" y="3352800"/>
            <a:ext cx="3733800" cy="2785868"/>
          </a:xfrm>
          <a:prstGeom prst="rect">
            <a:avLst/>
          </a:prstGeom>
        </p:spPr>
      </p:pic>
      <p:pic>
        <p:nvPicPr>
          <p:cNvPr id="3" name="Picture 2"/>
          <p:cNvPicPr>
            <a:picLocks noChangeAspect="1"/>
          </p:cNvPicPr>
          <p:nvPr/>
        </p:nvPicPr>
        <p:blipFill>
          <a:blip r:embed="rId3"/>
          <a:stretch>
            <a:fillRect/>
          </a:stretch>
        </p:blipFill>
        <p:spPr>
          <a:xfrm>
            <a:off x="4724400" y="3352800"/>
            <a:ext cx="3712591" cy="2775331"/>
          </a:xfrm>
          <a:prstGeom prst="rect">
            <a:avLst/>
          </a:prstGeom>
        </p:spPr>
      </p:pic>
      <p:sp>
        <p:nvSpPr>
          <p:cNvPr id="5" name="Rectangle 4"/>
          <p:cNvSpPr/>
          <p:nvPr/>
        </p:nvSpPr>
        <p:spPr>
          <a:xfrm>
            <a:off x="914400" y="6172200"/>
            <a:ext cx="2865951" cy="369332"/>
          </a:xfrm>
          <a:prstGeom prst="rect">
            <a:avLst/>
          </a:prstGeom>
        </p:spPr>
        <p:txBody>
          <a:bodyPr wrap="none">
            <a:spAutoFit/>
          </a:bodyPr>
          <a:lstStyle/>
          <a:p>
            <a:r>
              <a:rPr lang="en-US" dirty="0">
                <a:solidFill>
                  <a:srgbClr val="000000"/>
                </a:solidFill>
              </a:rPr>
              <a:t>Standard process (MAPS)</a:t>
            </a:r>
          </a:p>
        </p:txBody>
      </p:sp>
      <p:sp>
        <p:nvSpPr>
          <p:cNvPr id="9" name="Rectangle 8"/>
          <p:cNvSpPr/>
          <p:nvPr/>
        </p:nvSpPr>
        <p:spPr>
          <a:xfrm>
            <a:off x="5181600" y="6172200"/>
            <a:ext cx="2968293" cy="369332"/>
          </a:xfrm>
          <a:prstGeom prst="rect">
            <a:avLst/>
          </a:prstGeom>
        </p:spPr>
        <p:txBody>
          <a:bodyPr wrap="none">
            <a:spAutoFit/>
          </a:bodyPr>
          <a:lstStyle/>
          <a:p>
            <a:r>
              <a:rPr lang="en-US" dirty="0">
                <a:solidFill>
                  <a:srgbClr val="000000"/>
                </a:solidFill>
              </a:rPr>
              <a:t>Modified process (DMAPS)</a:t>
            </a:r>
          </a:p>
        </p:txBody>
      </p:sp>
    </p:spTree>
    <p:extLst>
      <p:ext uri="{BB962C8B-B14F-4D97-AF65-F5344CB8AC3E}">
        <p14:creationId xmlns:p14="http://schemas.microsoft.com/office/powerpoint/2010/main" val="159399157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eneric EIC Detector Concepts"/>
          <p:cNvSpPr txBox="1">
            <a:spLocks noGrp="1"/>
          </p:cNvSpPr>
          <p:nvPr>
            <p:ph type="title"/>
          </p:nvPr>
        </p:nvSpPr>
        <p:spPr>
          <a:xfrm>
            <a:off x="136546" y="44480"/>
            <a:ext cx="8931275" cy="717551"/>
          </a:xfrm>
          <a:prstGeom prst="rect">
            <a:avLst/>
          </a:prstGeom>
        </p:spPr>
        <p:txBody>
          <a:bodyPr/>
          <a:lstStyle/>
          <a:p>
            <a:pPr algn="l"/>
            <a:r>
              <a:rPr lang="en-US" dirty="0" smtClean="0"/>
              <a:t>Why small pixels are required?  </a:t>
            </a:r>
            <a:endParaRPr dirty="0"/>
          </a:p>
        </p:txBody>
      </p:sp>
      <p:pic>
        <p:nvPicPr>
          <p:cNvPr id="7" name="Picture 6"/>
          <p:cNvPicPr>
            <a:picLocks noChangeAspect="1"/>
          </p:cNvPicPr>
          <p:nvPr/>
        </p:nvPicPr>
        <p:blipFill>
          <a:blip r:embed="rId2"/>
          <a:stretch>
            <a:fillRect/>
          </a:stretch>
        </p:blipFill>
        <p:spPr>
          <a:xfrm>
            <a:off x="2971800" y="3429000"/>
            <a:ext cx="3040380" cy="2186940"/>
          </a:xfrm>
          <a:prstGeom prst="rect">
            <a:avLst/>
          </a:prstGeom>
        </p:spPr>
      </p:pic>
      <p:pic>
        <p:nvPicPr>
          <p:cNvPr id="8" name="Picture 7"/>
          <p:cNvPicPr>
            <a:picLocks noChangeAspect="1"/>
          </p:cNvPicPr>
          <p:nvPr/>
        </p:nvPicPr>
        <p:blipFill>
          <a:blip r:embed="rId3"/>
          <a:stretch>
            <a:fillRect/>
          </a:stretch>
        </p:blipFill>
        <p:spPr>
          <a:xfrm>
            <a:off x="5943600" y="3429000"/>
            <a:ext cx="3040380" cy="2186940"/>
          </a:xfrm>
          <a:prstGeom prst="rect">
            <a:avLst/>
          </a:prstGeom>
        </p:spPr>
      </p:pic>
      <p:sp>
        <p:nvSpPr>
          <p:cNvPr id="10" name="TextBox 9"/>
          <p:cNvSpPr txBox="1"/>
          <p:nvPr/>
        </p:nvSpPr>
        <p:spPr>
          <a:xfrm>
            <a:off x="152400" y="914400"/>
            <a:ext cx="3896770" cy="461665"/>
          </a:xfrm>
          <a:prstGeom prst="rect">
            <a:avLst/>
          </a:prstGeom>
          <a:noFill/>
        </p:spPr>
        <p:txBody>
          <a:bodyPr wrap="none" rtlCol="0">
            <a:spAutoFit/>
          </a:bodyPr>
          <a:lstStyle/>
          <a:p>
            <a:r>
              <a:rPr lang="en-US" sz="2400" u="sng" dirty="0" smtClean="0">
                <a:solidFill>
                  <a:srgbClr val="000000"/>
                </a:solidFill>
              </a:rPr>
              <a:t>Open charm reconstruction</a:t>
            </a:r>
            <a:endParaRPr lang="en-US" sz="2400" u="sng" dirty="0">
              <a:solidFill>
                <a:srgbClr val="000000"/>
              </a:solidFill>
            </a:endParaRPr>
          </a:p>
        </p:txBody>
      </p:sp>
      <p:pic>
        <p:nvPicPr>
          <p:cNvPr id="11" name="Picture 10" descr="hakan-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524000"/>
            <a:ext cx="4953000" cy="1540680"/>
          </a:xfrm>
          <a:prstGeom prst="rect">
            <a:avLst/>
          </a:prstGeom>
        </p:spPr>
      </p:pic>
      <p:pic>
        <p:nvPicPr>
          <p:cNvPr id="12" name="Picture 11" descr="hakan-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9800" y="838200"/>
            <a:ext cx="2349500" cy="1847005"/>
          </a:xfrm>
          <a:prstGeom prst="rect">
            <a:avLst/>
          </a:prstGeom>
        </p:spPr>
      </p:pic>
      <p:sp>
        <p:nvSpPr>
          <p:cNvPr id="13" name="TextBox 12"/>
          <p:cNvSpPr txBox="1"/>
          <p:nvPr/>
        </p:nvSpPr>
        <p:spPr>
          <a:xfrm>
            <a:off x="5562600" y="2743200"/>
            <a:ext cx="3313728" cy="369332"/>
          </a:xfrm>
          <a:prstGeom prst="rect">
            <a:avLst/>
          </a:prstGeom>
          <a:noFill/>
        </p:spPr>
        <p:txBody>
          <a:bodyPr wrap="none" rtlCol="0">
            <a:spAutoFit/>
          </a:bodyPr>
          <a:lstStyle/>
          <a:p>
            <a:r>
              <a:rPr lang="en-US" u="sng" dirty="0" smtClean="0">
                <a:solidFill>
                  <a:srgbClr val="000000"/>
                </a:solidFill>
              </a:rPr>
              <a:t>Signature: displaced </a:t>
            </a:r>
            <a:r>
              <a:rPr lang="en-US" u="sng" dirty="0" err="1" smtClean="0">
                <a:solidFill>
                  <a:srgbClr val="000000"/>
                </a:solidFill>
              </a:rPr>
              <a:t>K</a:t>
            </a:r>
            <a:r>
              <a:rPr lang="en-US" u="sng" dirty="0" err="1" smtClean="0">
                <a:solidFill>
                  <a:srgbClr val="000000"/>
                </a:solidFill>
                <a:latin typeface="Symbol" charset="2"/>
                <a:cs typeface="Symbol" charset="2"/>
              </a:rPr>
              <a:t>p</a:t>
            </a:r>
            <a:r>
              <a:rPr lang="en-US" u="sng" dirty="0" smtClean="0">
                <a:solidFill>
                  <a:srgbClr val="000000"/>
                </a:solidFill>
                <a:latin typeface="Symbol" charset="2"/>
                <a:cs typeface="Symbol" charset="2"/>
              </a:rPr>
              <a:t> </a:t>
            </a:r>
            <a:r>
              <a:rPr lang="en-US" u="sng" dirty="0" smtClean="0">
                <a:solidFill>
                  <a:srgbClr val="000000"/>
                </a:solidFill>
                <a:cs typeface="Symbol" charset="2"/>
              </a:rPr>
              <a:t>vertex</a:t>
            </a:r>
            <a:endParaRPr lang="en-US" u="sng" dirty="0">
              <a:solidFill>
                <a:srgbClr val="000000"/>
              </a:solidFill>
              <a:latin typeface="Symbol" charset="2"/>
              <a:cs typeface="Symbol" charset="2"/>
            </a:endParaRPr>
          </a:p>
        </p:txBody>
      </p:sp>
      <p:pic>
        <p:nvPicPr>
          <p:cNvPr id="14" name="Picture 13"/>
          <p:cNvPicPr>
            <a:picLocks noChangeAspect="1"/>
          </p:cNvPicPr>
          <p:nvPr/>
        </p:nvPicPr>
        <p:blipFill>
          <a:blip r:embed="rId6"/>
          <a:stretch>
            <a:fillRect/>
          </a:stretch>
        </p:blipFill>
        <p:spPr>
          <a:xfrm>
            <a:off x="76201" y="3581400"/>
            <a:ext cx="2819400" cy="1915965"/>
          </a:xfrm>
          <a:prstGeom prst="rect">
            <a:avLst/>
          </a:prstGeom>
        </p:spPr>
      </p:pic>
      <p:sp>
        <p:nvSpPr>
          <p:cNvPr id="15" name="TextBox 14"/>
          <p:cNvSpPr txBox="1"/>
          <p:nvPr/>
        </p:nvSpPr>
        <p:spPr>
          <a:xfrm>
            <a:off x="304800" y="5562600"/>
            <a:ext cx="2396910" cy="338554"/>
          </a:xfrm>
          <a:prstGeom prst="rect">
            <a:avLst/>
          </a:prstGeom>
          <a:noFill/>
        </p:spPr>
        <p:txBody>
          <a:bodyPr wrap="none" rtlCol="0">
            <a:spAutoFit/>
          </a:bodyPr>
          <a:lstStyle/>
          <a:p>
            <a:r>
              <a:rPr lang="en-US" sz="1600" dirty="0" smtClean="0">
                <a:solidFill>
                  <a:srgbClr val="000000"/>
                </a:solidFill>
              </a:rPr>
              <a:t>Simulated vertex tracker</a:t>
            </a:r>
            <a:endParaRPr lang="en-US" sz="1600" dirty="0">
              <a:solidFill>
                <a:srgbClr val="000000"/>
              </a:solidFill>
              <a:latin typeface="Symbol" charset="2"/>
              <a:cs typeface="Symbol" charset="2"/>
            </a:endParaRPr>
          </a:p>
        </p:txBody>
      </p:sp>
      <p:sp>
        <p:nvSpPr>
          <p:cNvPr id="16" name="TextBox 15"/>
          <p:cNvSpPr txBox="1"/>
          <p:nvPr/>
        </p:nvSpPr>
        <p:spPr>
          <a:xfrm>
            <a:off x="3200400" y="5562600"/>
            <a:ext cx="2270073" cy="338554"/>
          </a:xfrm>
          <a:prstGeom prst="rect">
            <a:avLst/>
          </a:prstGeom>
          <a:noFill/>
        </p:spPr>
        <p:txBody>
          <a:bodyPr wrap="none" rtlCol="0">
            <a:spAutoFit/>
          </a:bodyPr>
          <a:lstStyle/>
          <a:p>
            <a:r>
              <a:rPr lang="en-US" sz="1600" dirty="0" smtClean="0">
                <a:solidFill>
                  <a:srgbClr val="000000"/>
                </a:solidFill>
              </a:rPr>
              <a:t>|</a:t>
            </a:r>
            <a:r>
              <a:rPr lang="en-US" sz="1600" dirty="0" err="1">
                <a:solidFill>
                  <a:srgbClr val="000000"/>
                </a:solidFill>
              </a:rPr>
              <a:t>η</a:t>
            </a:r>
            <a:r>
              <a:rPr lang="en-US" sz="1600" dirty="0">
                <a:solidFill>
                  <a:srgbClr val="000000"/>
                </a:solidFill>
              </a:rPr>
              <a:t>| &lt; 0.5 (barrel region</a:t>
            </a:r>
            <a:r>
              <a:rPr lang="en-US" sz="1600" dirty="0" smtClean="0">
                <a:solidFill>
                  <a:srgbClr val="000000"/>
                </a:solidFill>
              </a:rPr>
              <a:t>)</a:t>
            </a:r>
            <a:endParaRPr lang="en-US" sz="1600" dirty="0">
              <a:solidFill>
                <a:srgbClr val="000000"/>
              </a:solidFill>
            </a:endParaRPr>
          </a:p>
        </p:txBody>
      </p:sp>
      <p:sp>
        <p:nvSpPr>
          <p:cNvPr id="17" name="TextBox 16"/>
          <p:cNvSpPr txBox="1"/>
          <p:nvPr/>
        </p:nvSpPr>
        <p:spPr>
          <a:xfrm>
            <a:off x="6324600" y="5562600"/>
            <a:ext cx="2151951" cy="338554"/>
          </a:xfrm>
          <a:prstGeom prst="rect">
            <a:avLst/>
          </a:prstGeom>
          <a:noFill/>
        </p:spPr>
        <p:txBody>
          <a:bodyPr wrap="none" rtlCol="0">
            <a:spAutoFit/>
          </a:bodyPr>
          <a:lstStyle/>
          <a:p>
            <a:r>
              <a:rPr lang="en-US" sz="1600" dirty="0" err="1" smtClean="0">
                <a:solidFill>
                  <a:srgbClr val="000000"/>
                </a:solidFill>
              </a:rPr>
              <a:t>η</a:t>
            </a:r>
            <a:r>
              <a:rPr lang="en-US" sz="1600" dirty="0" smtClean="0">
                <a:solidFill>
                  <a:srgbClr val="000000"/>
                </a:solidFill>
              </a:rPr>
              <a:t> = 3 (forward </a:t>
            </a:r>
            <a:r>
              <a:rPr lang="en-US" sz="1600" dirty="0">
                <a:solidFill>
                  <a:srgbClr val="000000"/>
                </a:solidFill>
              </a:rPr>
              <a:t>region</a:t>
            </a:r>
            <a:r>
              <a:rPr lang="en-US" sz="1600" dirty="0" smtClean="0">
                <a:solidFill>
                  <a:srgbClr val="000000"/>
                </a:solidFill>
              </a:rPr>
              <a:t>)</a:t>
            </a:r>
            <a:endParaRPr lang="en-US" sz="1600" dirty="0">
              <a:solidFill>
                <a:srgbClr val="000000"/>
              </a:solidFill>
            </a:endParaRPr>
          </a:p>
        </p:txBody>
      </p:sp>
      <p:sp>
        <p:nvSpPr>
          <p:cNvPr id="18" name="Concept Detectors…"/>
          <p:cNvSpPr txBox="1">
            <a:spLocks/>
          </p:cNvSpPr>
          <p:nvPr/>
        </p:nvSpPr>
        <p:spPr>
          <a:xfrm>
            <a:off x="2133600" y="6172200"/>
            <a:ext cx="6477000" cy="457200"/>
          </a:xfrm>
          <a:prstGeom prst="rect">
            <a:avLst/>
          </a:prstGeom>
        </p:spPr>
        <p:txBody>
          <a:bodyPr vert="horz" lIns="50800" tIns="50800" rIns="50800" bIns="50800" rtlCol="0">
            <a:no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35000" marR="41275" lvl="1" indent="-317500">
              <a:buClr>
                <a:srgbClr val="021EAA"/>
              </a:buClr>
              <a:buSzPct val="110000"/>
              <a:buFont typeface="Arial" pitchFamily="34" charset="0"/>
              <a:buChar char="‣"/>
              <a:defRPr sz="2200">
                <a:solidFill>
                  <a:srgbClr val="000000"/>
                </a:solidFill>
                <a:uFill>
                  <a:solidFill>
                    <a:srgbClr val="000000"/>
                  </a:solidFill>
                </a:uFill>
                <a:latin typeface="+mn-lt"/>
                <a:ea typeface="+mn-ea"/>
                <a:cs typeface="+mn-cs"/>
                <a:sym typeface="Arial"/>
              </a:defRPr>
            </a:pPr>
            <a:r>
              <a:rPr lang="en-US" sz="1800" dirty="0" smtClean="0">
                <a:solidFill>
                  <a:srgbClr val="008000"/>
                </a:solidFill>
                <a:uFill>
                  <a:solidFill>
                    <a:srgbClr val="000000"/>
                  </a:solidFill>
                </a:uFill>
                <a:latin typeface="+mn-lt"/>
                <a:sym typeface="Arial"/>
              </a:rPr>
              <a:t>Smaller pixels provide better pointing resolution </a:t>
            </a:r>
            <a:r>
              <a:rPr lang="mr-IN" sz="1800" dirty="0" smtClean="0">
                <a:solidFill>
                  <a:srgbClr val="008000"/>
                </a:solidFill>
                <a:uFill>
                  <a:solidFill>
                    <a:srgbClr val="000000"/>
                  </a:solidFill>
                </a:uFill>
                <a:latin typeface="+mn-lt"/>
                <a:sym typeface="Arial"/>
              </a:rPr>
              <a:t>…</a:t>
            </a:r>
            <a:r>
              <a:rPr lang="en-US" sz="1800" dirty="0" smtClean="0">
                <a:solidFill>
                  <a:srgbClr val="008000"/>
                </a:solidFill>
                <a:uFill>
                  <a:solidFill>
                    <a:srgbClr val="000000"/>
                  </a:solidFill>
                </a:uFill>
                <a:latin typeface="+mn-lt"/>
                <a:sym typeface="Arial"/>
              </a:rPr>
              <a:t> </a:t>
            </a:r>
            <a:endParaRPr lang="en-US" sz="2200" dirty="0" smtClean="0">
              <a:solidFill>
                <a:srgbClr val="008000"/>
              </a:solidFill>
              <a:uFill>
                <a:solidFill>
                  <a:srgbClr val="000000"/>
                </a:solidFill>
              </a:uFill>
              <a:latin typeface="+mn-lt"/>
              <a:sym typeface="Arial"/>
            </a:endParaRPr>
          </a:p>
          <a:p>
            <a:pPr marL="635000" marR="41275" lvl="1" indent="-317500">
              <a:buClr>
                <a:srgbClr val="021EAA"/>
              </a:buClr>
              <a:buSzPct val="110000"/>
              <a:buFont typeface="Arial" pitchFamily="34" charset="0"/>
              <a:buChar char="‣"/>
              <a:defRPr sz="2200">
                <a:solidFill>
                  <a:srgbClr val="000000"/>
                </a:solidFill>
                <a:uFill>
                  <a:solidFill>
                    <a:srgbClr val="000000"/>
                  </a:solidFill>
                </a:uFill>
                <a:latin typeface="+mn-lt"/>
                <a:ea typeface="+mn-ea"/>
                <a:cs typeface="+mn-cs"/>
                <a:sym typeface="Arial"/>
              </a:defRPr>
            </a:pPr>
            <a:endParaRPr lang="en-US" sz="1800" dirty="0" smtClean="0">
              <a:solidFill>
                <a:srgbClr val="000000"/>
              </a:solidFill>
              <a:uFill>
                <a:solidFill>
                  <a:srgbClr val="000000"/>
                </a:solidFill>
              </a:uFill>
              <a:latin typeface="+mn-lt"/>
              <a:sym typeface="Arial"/>
            </a:endParaRPr>
          </a:p>
        </p:txBody>
      </p:sp>
      <p:sp>
        <p:nvSpPr>
          <p:cNvPr id="19" name="TextBox 18"/>
          <p:cNvSpPr txBox="1"/>
          <p:nvPr/>
        </p:nvSpPr>
        <p:spPr>
          <a:xfrm>
            <a:off x="4648200" y="3200400"/>
            <a:ext cx="2635570" cy="369332"/>
          </a:xfrm>
          <a:prstGeom prst="rect">
            <a:avLst/>
          </a:prstGeom>
          <a:noFill/>
        </p:spPr>
        <p:txBody>
          <a:bodyPr wrap="none" rtlCol="0">
            <a:spAutoFit/>
          </a:bodyPr>
          <a:lstStyle/>
          <a:p>
            <a:r>
              <a:rPr lang="en-US" dirty="0" smtClean="0">
                <a:solidFill>
                  <a:srgbClr val="0000FF"/>
                </a:solidFill>
              </a:rPr>
              <a:t>Pointing resolution plots </a:t>
            </a:r>
            <a:endParaRPr lang="en-US" dirty="0">
              <a:solidFill>
                <a:srgbClr val="0000FF"/>
              </a:solidFill>
              <a:latin typeface="Symbol" charset="2"/>
              <a:cs typeface="Symbol" charset="2"/>
            </a:endParaRPr>
          </a:p>
        </p:txBody>
      </p:sp>
    </p:spTree>
    <p:extLst>
      <p:ext uri="{BB962C8B-B14F-4D97-AF65-F5344CB8AC3E}">
        <p14:creationId xmlns:p14="http://schemas.microsoft.com/office/powerpoint/2010/main" val="138302422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eneric EIC Detector Concepts"/>
          <p:cNvSpPr txBox="1">
            <a:spLocks noGrp="1"/>
          </p:cNvSpPr>
          <p:nvPr>
            <p:ph type="title"/>
          </p:nvPr>
        </p:nvSpPr>
        <p:spPr>
          <a:xfrm>
            <a:off x="136546" y="44480"/>
            <a:ext cx="8931275" cy="717551"/>
          </a:xfrm>
          <a:prstGeom prst="rect">
            <a:avLst/>
          </a:prstGeom>
        </p:spPr>
        <p:txBody>
          <a:bodyPr/>
          <a:lstStyle/>
          <a:p>
            <a:pPr algn="l"/>
            <a:r>
              <a:rPr lang="en-US" dirty="0" smtClean="0"/>
              <a:t>Central tracker: Drift </a:t>
            </a:r>
            <a:r>
              <a:rPr lang="en-US" dirty="0"/>
              <a:t>C</a:t>
            </a:r>
            <a:r>
              <a:rPr lang="en-US" dirty="0" smtClean="0"/>
              <a:t>hamber</a:t>
            </a:r>
            <a:endParaRPr dirty="0"/>
          </a:p>
        </p:txBody>
      </p:sp>
      <p:pic>
        <p:nvPicPr>
          <p:cNvPr id="2" name="Picture 1"/>
          <p:cNvPicPr>
            <a:picLocks noChangeAspect="1"/>
          </p:cNvPicPr>
          <p:nvPr/>
        </p:nvPicPr>
        <p:blipFill>
          <a:blip r:embed="rId2"/>
          <a:stretch>
            <a:fillRect/>
          </a:stretch>
        </p:blipFill>
        <p:spPr>
          <a:xfrm>
            <a:off x="228600" y="3276600"/>
            <a:ext cx="3276600" cy="2323830"/>
          </a:xfrm>
          <a:prstGeom prst="rect">
            <a:avLst/>
          </a:prstGeom>
        </p:spPr>
      </p:pic>
      <p:pic>
        <p:nvPicPr>
          <p:cNvPr id="3" name="Picture 2"/>
          <p:cNvPicPr>
            <a:picLocks noChangeAspect="1"/>
          </p:cNvPicPr>
          <p:nvPr/>
        </p:nvPicPr>
        <p:blipFill>
          <a:blip r:embed="rId3"/>
          <a:stretch>
            <a:fillRect/>
          </a:stretch>
        </p:blipFill>
        <p:spPr>
          <a:xfrm>
            <a:off x="2133600" y="1676400"/>
            <a:ext cx="2438400" cy="1166544"/>
          </a:xfrm>
          <a:prstGeom prst="rect">
            <a:avLst/>
          </a:prstGeom>
        </p:spPr>
      </p:pic>
      <p:pic>
        <p:nvPicPr>
          <p:cNvPr id="5" name="Picture 4"/>
          <p:cNvPicPr>
            <a:picLocks noChangeAspect="1"/>
          </p:cNvPicPr>
          <p:nvPr/>
        </p:nvPicPr>
        <p:blipFill>
          <a:blip r:embed="rId4"/>
          <a:stretch>
            <a:fillRect/>
          </a:stretch>
        </p:blipFill>
        <p:spPr>
          <a:xfrm>
            <a:off x="304800" y="1066800"/>
            <a:ext cx="1625600" cy="1993900"/>
          </a:xfrm>
          <a:prstGeom prst="rect">
            <a:avLst/>
          </a:prstGeom>
        </p:spPr>
      </p:pic>
      <p:sp>
        <p:nvSpPr>
          <p:cNvPr id="6" name="Rectangle 5"/>
          <p:cNvSpPr/>
          <p:nvPr/>
        </p:nvSpPr>
        <p:spPr>
          <a:xfrm>
            <a:off x="2286000" y="990600"/>
            <a:ext cx="4572000" cy="646331"/>
          </a:xfrm>
          <a:prstGeom prst="rect">
            <a:avLst/>
          </a:prstGeom>
        </p:spPr>
        <p:txBody>
          <a:bodyPr>
            <a:spAutoFit/>
          </a:bodyPr>
          <a:lstStyle/>
          <a:p>
            <a:r>
              <a:rPr lang="en-US" dirty="0" smtClean="0">
                <a:solidFill>
                  <a:srgbClr val="000000"/>
                </a:solidFill>
              </a:rPr>
              <a:t>Multi Wire Proportional Chamber (MWPC)</a:t>
            </a:r>
          </a:p>
          <a:p>
            <a:r>
              <a:rPr lang="en-US" dirty="0" err="1" smtClean="0">
                <a:solidFill>
                  <a:srgbClr val="000000"/>
                </a:solidFill>
              </a:rPr>
              <a:t>G.Charpak</a:t>
            </a:r>
            <a:r>
              <a:rPr lang="en-US" dirty="0" smtClean="0">
                <a:solidFill>
                  <a:srgbClr val="000000"/>
                </a:solidFill>
              </a:rPr>
              <a:t> 1968, Nobel prize 1992</a:t>
            </a:r>
            <a:endParaRPr lang="en-US" dirty="0">
              <a:solidFill>
                <a:srgbClr val="000000"/>
              </a:solidFill>
            </a:endParaRPr>
          </a:p>
        </p:txBody>
      </p:sp>
      <p:sp>
        <p:nvSpPr>
          <p:cNvPr id="7" name="Rectangle 6"/>
          <p:cNvSpPr/>
          <p:nvPr/>
        </p:nvSpPr>
        <p:spPr>
          <a:xfrm>
            <a:off x="4876800" y="1752600"/>
            <a:ext cx="4114800" cy="646331"/>
          </a:xfrm>
          <a:prstGeom prst="rect">
            <a:avLst/>
          </a:prstGeom>
        </p:spPr>
        <p:txBody>
          <a:bodyPr wrap="square">
            <a:spAutoFit/>
          </a:bodyPr>
          <a:lstStyle/>
          <a:p>
            <a:r>
              <a:rPr lang="en-US" dirty="0"/>
              <a:t>Typical parameters: L=5~8 mm,</a:t>
            </a:r>
          </a:p>
          <a:p>
            <a:r>
              <a:rPr lang="de-DE" dirty="0"/>
              <a:t>d=2mm, </a:t>
            </a:r>
            <a:r>
              <a:rPr lang="de-DE" dirty="0" err="1" smtClean="0"/>
              <a:t>anode</a:t>
            </a:r>
            <a:r>
              <a:rPr lang="de-DE" dirty="0" smtClean="0"/>
              <a:t> </a:t>
            </a:r>
            <a:r>
              <a:rPr lang="de-DE" dirty="0" err="1" smtClean="0"/>
              <a:t>wire</a:t>
            </a:r>
            <a:r>
              <a:rPr lang="de-DE" dirty="0" smtClean="0"/>
              <a:t> </a:t>
            </a:r>
            <a:r>
              <a:rPr lang="de-DE" dirty="0" err="1" smtClean="0"/>
              <a:t>diameter</a:t>
            </a:r>
            <a:r>
              <a:rPr lang="de-DE" dirty="0" smtClean="0"/>
              <a:t> =</a:t>
            </a:r>
            <a:r>
              <a:rPr lang="de-DE" dirty="0"/>
              <a:t>20 </a:t>
            </a:r>
            <a:r>
              <a:rPr lang="de-DE" dirty="0" err="1"/>
              <a:t>μm</a:t>
            </a:r>
            <a:r>
              <a:rPr lang="de-DE" dirty="0"/>
              <a:t>.</a:t>
            </a:r>
            <a:endParaRPr lang="en-US" dirty="0"/>
          </a:p>
        </p:txBody>
      </p:sp>
      <p:pic>
        <p:nvPicPr>
          <p:cNvPr id="8" name="Picture 7"/>
          <p:cNvPicPr>
            <a:picLocks noChangeAspect="1"/>
          </p:cNvPicPr>
          <p:nvPr/>
        </p:nvPicPr>
        <p:blipFill>
          <a:blip r:embed="rId5"/>
          <a:stretch>
            <a:fillRect/>
          </a:stretch>
        </p:blipFill>
        <p:spPr>
          <a:xfrm>
            <a:off x="4343400" y="2895600"/>
            <a:ext cx="4507089" cy="2704253"/>
          </a:xfrm>
          <a:prstGeom prst="rect">
            <a:avLst/>
          </a:prstGeom>
        </p:spPr>
      </p:pic>
      <p:sp>
        <p:nvSpPr>
          <p:cNvPr id="10" name="Rectangle 9"/>
          <p:cNvSpPr/>
          <p:nvPr/>
        </p:nvSpPr>
        <p:spPr>
          <a:xfrm>
            <a:off x="152400" y="5715000"/>
            <a:ext cx="8991600" cy="923330"/>
          </a:xfrm>
          <a:prstGeom prst="rect">
            <a:avLst/>
          </a:prstGeom>
        </p:spPr>
        <p:txBody>
          <a:bodyPr wrap="square">
            <a:spAutoFit/>
          </a:bodyPr>
          <a:lstStyle/>
          <a:p>
            <a:pPr marL="285750" indent="-285750">
              <a:buClr>
                <a:srgbClr val="FF0000"/>
              </a:buClr>
              <a:buFont typeface="Arial"/>
              <a:buChar char="•"/>
            </a:pPr>
            <a:r>
              <a:rPr lang="en-US" dirty="0" smtClean="0">
                <a:solidFill>
                  <a:srgbClr val="000000"/>
                </a:solidFill>
              </a:rPr>
              <a:t>MWPC: address </a:t>
            </a:r>
            <a:r>
              <a:rPr lang="en-US" dirty="0">
                <a:solidFill>
                  <a:srgbClr val="000000"/>
                </a:solidFill>
              </a:rPr>
              <a:t>of fired wire(s) give one dimensional </a:t>
            </a:r>
            <a:r>
              <a:rPr lang="en-US" dirty="0" smtClean="0">
                <a:solidFill>
                  <a:srgbClr val="000000"/>
                </a:solidFill>
              </a:rPr>
              <a:t>information and </a:t>
            </a:r>
            <a:r>
              <a:rPr lang="en-US" dirty="0" err="1" smtClean="0">
                <a:solidFill>
                  <a:srgbClr val="000000"/>
                </a:solidFill>
              </a:rPr>
              <a:t>σ</a:t>
            </a:r>
            <a:r>
              <a:rPr lang="en-US" baseline="-25000" dirty="0" err="1" smtClean="0">
                <a:solidFill>
                  <a:srgbClr val="000000"/>
                </a:solidFill>
              </a:rPr>
              <a:t>x</a:t>
            </a:r>
            <a:r>
              <a:rPr lang="en-US" baseline="-25000" dirty="0" smtClean="0">
                <a:solidFill>
                  <a:srgbClr val="000000"/>
                </a:solidFill>
              </a:rPr>
              <a:t> </a:t>
            </a:r>
            <a:r>
              <a:rPr lang="en-US" dirty="0" smtClean="0">
                <a:solidFill>
                  <a:srgbClr val="000000"/>
                </a:solidFill>
              </a:rPr>
              <a:t>≈ d</a:t>
            </a:r>
            <a:r>
              <a:rPr lang="en-US" dirty="0">
                <a:solidFill>
                  <a:srgbClr val="000000"/>
                </a:solidFill>
              </a:rPr>
              <a:t>/√12</a:t>
            </a:r>
          </a:p>
          <a:p>
            <a:pPr marL="285750" indent="-285750">
              <a:buClr>
                <a:srgbClr val="FF0000"/>
              </a:buClr>
              <a:buFont typeface="Arial"/>
              <a:buChar char="•"/>
            </a:pPr>
            <a:r>
              <a:rPr lang="en-US" dirty="0" smtClean="0">
                <a:solidFill>
                  <a:srgbClr val="000000"/>
                </a:solidFill>
              </a:rPr>
              <a:t>Drift chamber: use </a:t>
            </a:r>
            <a:r>
              <a:rPr lang="en-US" dirty="0">
                <a:solidFill>
                  <a:srgbClr val="000000"/>
                </a:solidFill>
              </a:rPr>
              <a:t>drift length time </a:t>
            </a:r>
            <a:r>
              <a:rPr lang="en-US" dirty="0" smtClean="0">
                <a:solidFill>
                  <a:srgbClr val="000000"/>
                </a:solidFill>
              </a:rPr>
              <a:t>information, </a:t>
            </a:r>
            <a:r>
              <a:rPr lang="en-US" dirty="0">
                <a:solidFill>
                  <a:srgbClr val="000000"/>
                </a:solidFill>
              </a:rPr>
              <a:t>typical </a:t>
            </a:r>
            <a:r>
              <a:rPr lang="en-US" dirty="0" smtClean="0">
                <a:solidFill>
                  <a:srgbClr val="000000"/>
                </a:solidFill>
              </a:rPr>
              <a:t>resolution ~</a:t>
            </a:r>
            <a:r>
              <a:rPr lang="en-US" dirty="0">
                <a:solidFill>
                  <a:srgbClr val="000000"/>
                </a:solidFill>
              </a:rPr>
              <a:t>200 </a:t>
            </a:r>
            <a:r>
              <a:rPr lang="en-US" dirty="0" err="1">
                <a:solidFill>
                  <a:srgbClr val="000000"/>
                </a:solidFill>
              </a:rPr>
              <a:t>μm</a:t>
            </a:r>
            <a:endParaRPr lang="en-US" dirty="0">
              <a:solidFill>
                <a:srgbClr val="000000"/>
              </a:solidFill>
            </a:endParaRPr>
          </a:p>
          <a:p>
            <a:pPr marL="285750" indent="-285750">
              <a:buClr>
                <a:srgbClr val="FF0000"/>
              </a:buClr>
              <a:buFont typeface="Arial"/>
              <a:buChar char="•"/>
            </a:pPr>
            <a:r>
              <a:rPr lang="en-US" dirty="0" smtClean="0">
                <a:solidFill>
                  <a:srgbClr val="000000"/>
                </a:solidFill>
              </a:rPr>
              <a:t>Resolution </a:t>
            </a:r>
            <a:r>
              <a:rPr lang="en-US" dirty="0">
                <a:solidFill>
                  <a:srgbClr val="000000"/>
                </a:solidFill>
              </a:rPr>
              <a:t>limits: drift and diffusion </a:t>
            </a:r>
            <a:r>
              <a:rPr lang="en-US" dirty="0" smtClean="0">
                <a:solidFill>
                  <a:srgbClr val="000000"/>
                </a:solidFill>
              </a:rPr>
              <a:t>effects</a:t>
            </a:r>
            <a:endParaRPr lang="en-US" dirty="0">
              <a:solidFill>
                <a:srgbClr val="000000"/>
              </a:solidFill>
            </a:endParaRPr>
          </a:p>
        </p:txBody>
      </p:sp>
    </p:spTree>
    <p:extLst>
      <p:ext uri="{BB962C8B-B14F-4D97-AF65-F5344CB8AC3E}">
        <p14:creationId xmlns:p14="http://schemas.microsoft.com/office/powerpoint/2010/main" val="267528806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eneric EIC Detector Concepts"/>
          <p:cNvSpPr txBox="1">
            <a:spLocks noGrp="1"/>
          </p:cNvSpPr>
          <p:nvPr>
            <p:ph type="title"/>
          </p:nvPr>
        </p:nvSpPr>
        <p:spPr>
          <a:xfrm>
            <a:off x="136546" y="44480"/>
            <a:ext cx="8931275" cy="717551"/>
          </a:xfrm>
          <a:prstGeom prst="rect">
            <a:avLst/>
          </a:prstGeom>
        </p:spPr>
        <p:txBody>
          <a:bodyPr/>
          <a:lstStyle/>
          <a:p>
            <a:pPr algn="l"/>
            <a:r>
              <a:rPr lang="en-US" sz="3600" dirty="0" smtClean="0"/>
              <a:t>Central tracker: Drift Chamber (issues)</a:t>
            </a:r>
            <a:endParaRPr sz="3600" dirty="0"/>
          </a:p>
        </p:txBody>
      </p:sp>
      <p:pic>
        <p:nvPicPr>
          <p:cNvPr id="9" name="Picture 8" descr="tracker-resolu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990600"/>
            <a:ext cx="2565400" cy="848846"/>
          </a:xfrm>
          <a:prstGeom prst="rect">
            <a:avLst/>
          </a:prstGeom>
        </p:spPr>
      </p:pic>
      <p:sp>
        <p:nvSpPr>
          <p:cNvPr id="10" name="Rectangle 9"/>
          <p:cNvSpPr/>
          <p:nvPr/>
        </p:nvSpPr>
        <p:spPr>
          <a:xfrm>
            <a:off x="457200" y="1143000"/>
            <a:ext cx="5472822" cy="400110"/>
          </a:xfrm>
          <a:prstGeom prst="rect">
            <a:avLst/>
          </a:prstGeom>
        </p:spPr>
        <p:txBody>
          <a:bodyPr wrap="none">
            <a:spAutoFit/>
          </a:bodyPr>
          <a:lstStyle/>
          <a:p>
            <a:r>
              <a:rPr lang="en-US" sz="2000" dirty="0" smtClean="0"/>
              <a:t>Remember, error </a:t>
            </a:r>
            <a:r>
              <a:rPr lang="en-US" sz="2000" dirty="0"/>
              <a:t>of momentum measurement:</a:t>
            </a:r>
          </a:p>
        </p:txBody>
      </p:sp>
      <p:sp>
        <p:nvSpPr>
          <p:cNvPr id="11" name="Rectangle 10"/>
          <p:cNvSpPr/>
          <p:nvPr/>
        </p:nvSpPr>
        <p:spPr>
          <a:xfrm>
            <a:off x="228600" y="1981201"/>
            <a:ext cx="8839200" cy="646331"/>
          </a:xfrm>
          <a:prstGeom prst="rect">
            <a:avLst/>
          </a:prstGeom>
        </p:spPr>
        <p:txBody>
          <a:bodyPr wrap="square">
            <a:spAutoFit/>
          </a:bodyPr>
          <a:lstStyle/>
          <a:p>
            <a:r>
              <a:rPr lang="en-US" dirty="0">
                <a:solidFill>
                  <a:srgbClr val="000000"/>
                </a:solidFill>
              </a:rPr>
              <a:t>⇒ L has to be large ⇒ </a:t>
            </a:r>
            <a:r>
              <a:rPr lang="en-US" dirty="0">
                <a:solidFill>
                  <a:srgbClr val="FF0000"/>
                </a:solidFill>
              </a:rPr>
              <a:t>detector has to be </a:t>
            </a:r>
            <a:r>
              <a:rPr lang="en-US" dirty="0" smtClean="0">
                <a:solidFill>
                  <a:srgbClr val="FF0000"/>
                </a:solidFill>
              </a:rPr>
              <a:t>wide </a:t>
            </a:r>
            <a:r>
              <a:rPr lang="en-US" dirty="0" smtClean="0">
                <a:solidFill>
                  <a:srgbClr val="000000"/>
                </a:solidFill>
              </a:rPr>
              <a:t>(</a:t>
            </a:r>
            <a:r>
              <a:rPr lang="en-US" dirty="0">
                <a:solidFill>
                  <a:srgbClr val="000000"/>
                </a:solidFill>
              </a:rPr>
              <a:t>small </a:t>
            </a:r>
            <a:r>
              <a:rPr lang="en-US" dirty="0" err="1">
                <a:solidFill>
                  <a:srgbClr val="000000"/>
                </a:solidFill>
              </a:rPr>
              <a:t>Rin</a:t>
            </a:r>
            <a:r>
              <a:rPr lang="en-US" dirty="0">
                <a:solidFill>
                  <a:srgbClr val="000000"/>
                </a:solidFill>
              </a:rPr>
              <a:t>, large Rout)</a:t>
            </a:r>
          </a:p>
          <a:p>
            <a:r>
              <a:rPr lang="en-US" dirty="0" smtClean="0">
                <a:solidFill>
                  <a:srgbClr val="000000"/>
                </a:solidFill>
              </a:rPr>
              <a:t>Also: want </a:t>
            </a:r>
            <a:r>
              <a:rPr lang="en-US" dirty="0">
                <a:solidFill>
                  <a:srgbClr val="000000"/>
                </a:solidFill>
              </a:rPr>
              <a:t>large </a:t>
            </a:r>
            <a:r>
              <a:rPr lang="en-US" dirty="0" err="1">
                <a:solidFill>
                  <a:srgbClr val="000000"/>
                </a:solidFill>
              </a:rPr>
              <a:t>η</a:t>
            </a:r>
            <a:r>
              <a:rPr lang="en-US" dirty="0">
                <a:solidFill>
                  <a:srgbClr val="000000"/>
                </a:solidFill>
              </a:rPr>
              <a:t> coverage ⇒ z dimension has to </a:t>
            </a:r>
            <a:r>
              <a:rPr lang="en-US" dirty="0" smtClean="0">
                <a:solidFill>
                  <a:srgbClr val="000000"/>
                </a:solidFill>
              </a:rPr>
              <a:t>be large </a:t>
            </a:r>
            <a:r>
              <a:rPr lang="en-US" dirty="0">
                <a:solidFill>
                  <a:srgbClr val="000000"/>
                </a:solidFill>
              </a:rPr>
              <a:t>⇒ </a:t>
            </a:r>
            <a:r>
              <a:rPr lang="en-US" dirty="0">
                <a:solidFill>
                  <a:srgbClr val="FF0000"/>
                </a:solidFill>
              </a:rPr>
              <a:t>detector has to be long</a:t>
            </a:r>
          </a:p>
        </p:txBody>
      </p:sp>
      <p:sp>
        <p:nvSpPr>
          <p:cNvPr id="12" name="Rectangle 11"/>
          <p:cNvSpPr/>
          <p:nvPr/>
        </p:nvSpPr>
        <p:spPr>
          <a:xfrm>
            <a:off x="914400" y="2819400"/>
            <a:ext cx="7395775" cy="830997"/>
          </a:xfrm>
          <a:prstGeom prst="rect">
            <a:avLst/>
          </a:prstGeom>
        </p:spPr>
        <p:txBody>
          <a:bodyPr wrap="none">
            <a:spAutoFit/>
          </a:bodyPr>
          <a:lstStyle/>
          <a:p>
            <a:r>
              <a:rPr lang="en-US" sz="2400" dirty="0" smtClean="0">
                <a:solidFill>
                  <a:srgbClr val="FF0000"/>
                </a:solidFill>
              </a:rPr>
              <a:t>-&gt; a drift chamber with several thousand long wires</a:t>
            </a:r>
          </a:p>
          <a:p>
            <a:r>
              <a:rPr lang="en-US" sz="2400" dirty="0" smtClean="0">
                <a:solidFill>
                  <a:srgbClr val="FF0000"/>
                </a:solidFill>
              </a:rPr>
              <a:t>-&gt; problems with both construction and maintenance</a:t>
            </a:r>
            <a:endParaRPr lang="en-US" sz="2400" dirty="0">
              <a:solidFill>
                <a:srgbClr val="FF0000"/>
              </a:solidFill>
            </a:endParaRPr>
          </a:p>
        </p:txBody>
      </p:sp>
      <p:sp>
        <p:nvSpPr>
          <p:cNvPr id="13" name="Rectangle 12"/>
          <p:cNvSpPr/>
          <p:nvPr/>
        </p:nvSpPr>
        <p:spPr>
          <a:xfrm>
            <a:off x="228600" y="3886200"/>
            <a:ext cx="8077200" cy="830997"/>
          </a:xfrm>
          <a:prstGeom prst="rect">
            <a:avLst/>
          </a:prstGeom>
        </p:spPr>
        <p:txBody>
          <a:bodyPr wrap="square">
            <a:spAutoFit/>
          </a:bodyPr>
          <a:lstStyle/>
          <a:p>
            <a:r>
              <a:rPr lang="en-US" sz="2400" dirty="0" smtClean="0">
                <a:solidFill>
                  <a:srgbClr val="008000"/>
                </a:solidFill>
              </a:rPr>
              <a:t>Solution#1: encapsulate each anode wire in a separate cylindrical volume</a:t>
            </a:r>
            <a:r>
              <a:rPr lang="en-US" sz="2400" dirty="0">
                <a:solidFill>
                  <a:srgbClr val="008000"/>
                </a:solidFill>
              </a:rPr>
              <a:t> </a:t>
            </a:r>
            <a:r>
              <a:rPr lang="en-US" sz="2400" dirty="0" smtClean="0">
                <a:solidFill>
                  <a:srgbClr val="008000"/>
                </a:solidFill>
              </a:rPr>
              <a:t>⇒ straw tracker</a:t>
            </a:r>
            <a:endParaRPr lang="en-US" sz="2400" dirty="0">
              <a:solidFill>
                <a:srgbClr val="008000"/>
              </a:solidFill>
            </a:endParaRPr>
          </a:p>
        </p:txBody>
      </p:sp>
      <p:sp>
        <p:nvSpPr>
          <p:cNvPr id="15" name="Rectangle 14"/>
          <p:cNvSpPr/>
          <p:nvPr/>
        </p:nvSpPr>
        <p:spPr>
          <a:xfrm>
            <a:off x="228600" y="5105400"/>
            <a:ext cx="8077200" cy="830997"/>
          </a:xfrm>
          <a:prstGeom prst="rect">
            <a:avLst/>
          </a:prstGeom>
        </p:spPr>
        <p:txBody>
          <a:bodyPr wrap="square">
            <a:spAutoFit/>
          </a:bodyPr>
          <a:lstStyle/>
          <a:p>
            <a:r>
              <a:rPr lang="en-US" sz="2400" dirty="0" smtClean="0">
                <a:solidFill>
                  <a:srgbClr val="008000"/>
                </a:solidFill>
              </a:rPr>
              <a:t>Solution#2: </a:t>
            </a:r>
            <a:r>
              <a:rPr lang="en-US" sz="2400" dirty="0">
                <a:solidFill>
                  <a:srgbClr val="008000"/>
                </a:solidFill>
              </a:rPr>
              <a:t>let the electrons drift over long distances</a:t>
            </a:r>
          </a:p>
          <a:p>
            <a:r>
              <a:rPr lang="en-US" sz="2400" dirty="0">
                <a:solidFill>
                  <a:srgbClr val="008000"/>
                </a:solidFill>
              </a:rPr>
              <a:t>⇒ TPC: essentially a huge gas filled box</a:t>
            </a:r>
          </a:p>
        </p:txBody>
      </p:sp>
    </p:spTree>
    <p:extLst>
      <p:ext uri="{BB962C8B-B14F-4D97-AF65-F5344CB8AC3E}">
        <p14:creationId xmlns:p14="http://schemas.microsoft.com/office/powerpoint/2010/main" val="405532009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eneric EIC Detector Concepts"/>
          <p:cNvSpPr txBox="1">
            <a:spLocks noGrp="1"/>
          </p:cNvSpPr>
          <p:nvPr>
            <p:ph type="title"/>
          </p:nvPr>
        </p:nvSpPr>
        <p:spPr>
          <a:xfrm>
            <a:off x="136546" y="44480"/>
            <a:ext cx="8931275" cy="717551"/>
          </a:xfrm>
          <a:prstGeom prst="rect">
            <a:avLst/>
          </a:prstGeom>
        </p:spPr>
        <p:txBody>
          <a:bodyPr/>
          <a:lstStyle/>
          <a:p>
            <a:pPr algn="l"/>
            <a:r>
              <a:rPr lang="en-US" dirty="0" smtClean="0"/>
              <a:t>Central tracker: Straw Tubes (PANDA)</a:t>
            </a:r>
            <a:endParaRPr dirty="0"/>
          </a:p>
        </p:txBody>
      </p:sp>
      <p:sp>
        <p:nvSpPr>
          <p:cNvPr id="6" name="Content Placeholder 1"/>
          <p:cNvSpPr txBox="1">
            <a:spLocks/>
          </p:cNvSpPr>
          <p:nvPr/>
        </p:nvSpPr>
        <p:spPr>
          <a:xfrm>
            <a:off x="-28222" y="1066800"/>
            <a:ext cx="5867400" cy="5562600"/>
          </a:xfrm>
          <a:prstGeom prst="rect">
            <a:avLst/>
          </a:prstGeom>
        </p:spPr>
        <p:txBody>
          <a:bodyPr>
            <a:normAutofit/>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48650" indent="-285750" fontAlgn="base">
              <a:spcBef>
                <a:spcPts val="800"/>
              </a:spcBef>
              <a:spcAft>
                <a:spcPct val="0"/>
              </a:spcAft>
              <a:buClr>
                <a:srgbClr val="FF0000"/>
              </a:buClr>
              <a:buFont typeface="Arial"/>
              <a:buChar char="•"/>
              <a:defRPr/>
            </a:pPr>
            <a:r>
              <a:rPr lang="en-US" sz="2000" dirty="0" smtClean="0">
                <a:solidFill>
                  <a:srgbClr val="000000"/>
                </a:solidFill>
                <a:effectLst>
                  <a:outerShdw blurRad="38100" dist="38100" dir="2700000" algn="tl">
                    <a:srgbClr val="000000">
                      <a:alpha val="43137"/>
                    </a:srgbClr>
                  </a:outerShdw>
                </a:effectLst>
              </a:rPr>
              <a:t>4636 straw tubes </a:t>
            </a:r>
            <a:r>
              <a:rPr lang="en-US" sz="2000" dirty="0" smtClean="0">
                <a:solidFill>
                  <a:srgbClr val="000000"/>
                </a:solidFill>
              </a:rPr>
              <a:t>in</a:t>
            </a:r>
            <a:r>
              <a:rPr lang="de-DE" sz="2000" dirty="0" smtClean="0">
                <a:solidFill>
                  <a:srgbClr val="000000"/>
                </a:solidFill>
              </a:rPr>
              <a:t> 2 </a:t>
            </a:r>
            <a:r>
              <a:rPr lang="de-DE" sz="2000" dirty="0" err="1" smtClean="0">
                <a:solidFill>
                  <a:srgbClr val="000000"/>
                </a:solidFill>
              </a:rPr>
              <a:t>separated</a:t>
            </a:r>
            <a:r>
              <a:rPr lang="de-DE" sz="2000" dirty="0" smtClean="0">
                <a:solidFill>
                  <a:srgbClr val="000000"/>
                </a:solidFill>
              </a:rPr>
              <a:t> semi-barrels</a:t>
            </a:r>
          </a:p>
          <a:p>
            <a:pPr marL="448650" indent="-285750" fontAlgn="base">
              <a:spcBef>
                <a:spcPts val="800"/>
              </a:spcBef>
              <a:spcAft>
                <a:spcPct val="0"/>
              </a:spcAft>
              <a:buClr>
                <a:srgbClr val="FF0000"/>
              </a:buClr>
              <a:buFont typeface="Arial"/>
              <a:buChar char="•"/>
              <a:defRPr/>
            </a:pPr>
            <a:r>
              <a:rPr lang="en-US" sz="2000" dirty="0" smtClean="0">
                <a:solidFill>
                  <a:srgbClr val="000000"/>
                </a:solidFill>
                <a:effectLst>
                  <a:outerShdw blurRad="38100" dist="38100" dir="2700000" algn="tl">
                    <a:srgbClr val="000000">
                      <a:alpha val="43137"/>
                    </a:srgbClr>
                  </a:outerShdw>
                </a:effectLst>
              </a:rPr>
              <a:t>23-27 radial layers </a:t>
            </a:r>
            <a:r>
              <a:rPr lang="en-US" sz="2000" dirty="0" smtClean="0">
                <a:solidFill>
                  <a:srgbClr val="000000"/>
                </a:solidFill>
              </a:rPr>
              <a:t>in 6 hexagonal sectors</a:t>
            </a:r>
          </a:p>
          <a:p>
            <a:pPr marL="905850" lvl="1" indent="-285750">
              <a:spcBef>
                <a:spcPts val="600"/>
              </a:spcBef>
              <a:buClr>
                <a:srgbClr val="FF0000"/>
              </a:buClr>
              <a:buFont typeface="Arial"/>
              <a:buChar char="•"/>
            </a:pPr>
            <a:r>
              <a:rPr lang="en-US" sz="2000" dirty="0" smtClean="0">
                <a:solidFill>
                  <a:srgbClr val="000000"/>
                </a:solidFill>
              </a:rPr>
              <a:t>15-19 axial layers (green) in beam direction</a:t>
            </a:r>
          </a:p>
          <a:p>
            <a:pPr marL="905850" lvl="1" indent="-285750">
              <a:spcBef>
                <a:spcPts val="600"/>
              </a:spcBef>
              <a:buClr>
                <a:srgbClr val="FF0000"/>
              </a:buClr>
              <a:buFont typeface="Arial"/>
              <a:buChar char="•"/>
            </a:pPr>
            <a:r>
              <a:rPr lang="en-US" sz="2000" dirty="0" smtClean="0">
                <a:solidFill>
                  <a:srgbClr val="000000"/>
                </a:solidFill>
              </a:rPr>
              <a:t>4 stereo double-layers: ±3° skew angle (blue/red)</a:t>
            </a:r>
          </a:p>
          <a:p>
            <a:pPr marL="448650" indent="-285750">
              <a:spcBef>
                <a:spcPts val="800"/>
              </a:spcBef>
              <a:buClr>
                <a:srgbClr val="FF0000"/>
              </a:buClr>
              <a:buFont typeface="Arial"/>
              <a:buChar char="•"/>
            </a:pPr>
            <a:r>
              <a:rPr lang="en-US" sz="2000" kern="0" dirty="0" smtClean="0">
                <a:solidFill>
                  <a:srgbClr val="000000"/>
                </a:solidFill>
                <a:effectLst>
                  <a:outerShdw blurRad="38100" dist="38100" dir="2700000" algn="tl">
                    <a:srgbClr val="000000">
                      <a:alpha val="43137"/>
                    </a:srgbClr>
                  </a:outerShdw>
                </a:effectLst>
              </a:rPr>
              <a:t>Volume: </a:t>
            </a:r>
            <a:r>
              <a:rPr lang="en-US" sz="2000" kern="0" dirty="0" err="1" smtClean="0">
                <a:solidFill>
                  <a:srgbClr val="000000"/>
                </a:solidFill>
                <a:effectLst>
                  <a:outerShdw blurRad="38100" dist="38100" dir="2700000" algn="tl">
                    <a:srgbClr val="000000">
                      <a:alpha val="43137"/>
                    </a:srgbClr>
                  </a:outerShdw>
                </a:effectLst>
              </a:rPr>
              <a:t>R</a:t>
            </a:r>
            <a:r>
              <a:rPr lang="en-US" sz="2000" kern="0" baseline="-25000" dirty="0" err="1" smtClean="0">
                <a:solidFill>
                  <a:srgbClr val="000000"/>
                </a:solidFill>
                <a:effectLst>
                  <a:outerShdw blurRad="38100" dist="38100" dir="2700000" algn="tl">
                    <a:srgbClr val="000000">
                      <a:alpha val="43137"/>
                    </a:srgbClr>
                  </a:outerShdw>
                </a:effectLst>
              </a:rPr>
              <a:t>in</a:t>
            </a:r>
            <a:r>
              <a:rPr lang="en-US" sz="2000" kern="0" baseline="-25000" dirty="0" smtClean="0">
                <a:solidFill>
                  <a:srgbClr val="000000"/>
                </a:solidFill>
                <a:effectLst>
                  <a:outerShdw blurRad="38100" dist="38100" dir="2700000" algn="tl">
                    <a:srgbClr val="000000">
                      <a:alpha val="43137"/>
                    </a:srgbClr>
                  </a:outerShdw>
                </a:effectLst>
              </a:rPr>
              <a:t> </a:t>
            </a:r>
            <a:r>
              <a:rPr lang="en-US" sz="2000" kern="0" dirty="0" smtClean="0">
                <a:solidFill>
                  <a:srgbClr val="000000"/>
                </a:solidFill>
                <a:effectLst>
                  <a:outerShdw blurRad="38100" dist="38100" dir="2700000" algn="tl">
                    <a:srgbClr val="000000">
                      <a:alpha val="43137"/>
                    </a:srgbClr>
                  </a:outerShdw>
                </a:effectLst>
              </a:rPr>
              <a:t>/ </a:t>
            </a:r>
            <a:r>
              <a:rPr lang="en-US" sz="2000" kern="0" dirty="0" err="1" smtClean="0">
                <a:solidFill>
                  <a:srgbClr val="000000"/>
                </a:solidFill>
                <a:effectLst>
                  <a:outerShdw blurRad="38100" dist="38100" dir="2700000" algn="tl">
                    <a:srgbClr val="000000">
                      <a:alpha val="43137"/>
                    </a:srgbClr>
                  </a:outerShdw>
                </a:effectLst>
              </a:rPr>
              <a:t>R</a:t>
            </a:r>
            <a:r>
              <a:rPr lang="en-US" sz="2000" kern="0" baseline="-25000" dirty="0" err="1" smtClean="0">
                <a:solidFill>
                  <a:srgbClr val="000000"/>
                </a:solidFill>
                <a:effectLst>
                  <a:outerShdw blurRad="38100" dist="38100" dir="2700000" algn="tl">
                    <a:srgbClr val="000000">
                      <a:alpha val="43137"/>
                    </a:srgbClr>
                  </a:outerShdw>
                </a:effectLst>
              </a:rPr>
              <a:t>outr</a:t>
            </a:r>
            <a:r>
              <a:rPr lang="en-US" sz="2000" kern="0" dirty="0" smtClean="0">
                <a:solidFill>
                  <a:srgbClr val="000000"/>
                </a:solidFill>
                <a:effectLst>
                  <a:outerShdw blurRad="38100" dist="38100" dir="2700000" algn="tl">
                    <a:srgbClr val="000000">
                      <a:alpha val="43137"/>
                    </a:srgbClr>
                  </a:outerShdw>
                </a:effectLst>
              </a:rPr>
              <a:t>= 150 / 418 mm, L~ 1650 mm</a:t>
            </a:r>
          </a:p>
          <a:p>
            <a:pPr marL="905850" lvl="1" indent="-285750">
              <a:spcBef>
                <a:spcPts val="600"/>
              </a:spcBef>
              <a:buClr>
                <a:srgbClr val="FF0000"/>
              </a:buClr>
              <a:buFont typeface="Arial"/>
              <a:buChar char="•"/>
            </a:pPr>
            <a:r>
              <a:rPr lang="en-US" sz="2000" kern="0" dirty="0" smtClean="0">
                <a:solidFill>
                  <a:srgbClr val="000000"/>
                </a:solidFill>
              </a:rPr>
              <a:t>Inner / outer protection skins (~ 1mm </a:t>
            </a:r>
            <a:r>
              <a:rPr lang="en-US" sz="2000" kern="0" dirty="0" err="1" smtClean="0">
                <a:solidFill>
                  <a:srgbClr val="000000"/>
                </a:solidFill>
              </a:rPr>
              <a:t>Rohacell</a:t>
            </a:r>
            <a:r>
              <a:rPr lang="en-US" sz="2000" kern="0" dirty="0" smtClean="0">
                <a:solidFill>
                  <a:srgbClr val="000000"/>
                </a:solidFill>
              </a:rPr>
              <a:t>/CF)</a:t>
            </a:r>
          </a:p>
          <a:p>
            <a:pPr marL="448650" indent="-285750">
              <a:spcBef>
                <a:spcPts val="800"/>
              </a:spcBef>
              <a:buClr>
                <a:srgbClr val="FF0000"/>
              </a:buClr>
              <a:buFont typeface="Arial"/>
              <a:buChar char="•"/>
            </a:pPr>
            <a:r>
              <a:rPr lang="de-DE" sz="2000" dirty="0" smtClean="0">
                <a:solidFill>
                  <a:srgbClr val="000000"/>
                </a:solidFill>
                <a:effectLst>
                  <a:outerShdw blurRad="38100" dist="38100" dir="2700000" algn="tl">
                    <a:srgbClr val="000000">
                      <a:alpha val="43137"/>
                    </a:srgbClr>
                  </a:outerShdw>
                </a:effectLst>
              </a:rPr>
              <a:t>Ar/CO</a:t>
            </a:r>
            <a:r>
              <a:rPr lang="de-DE" sz="2000" baseline="-25000" dirty="0" smtClean="0">
                <a:solidFill>
                  <a:srgbClr val="000000"/>
                </a:solidFill>
                <a:effectLst>
                  <a:outerShdw blurRad="38100" dist="38100" dir="2700000" algn="tl">
                    <a:srgbClr val="000000">
                      <a:alpha val="43137"/>
                    </a:srgbClr>
                  </a:outerShdw>
                </a:effectLst>
              </a:rPr>
              <a:t>2</a:t>
            </a:r>
            <a:r>
              <a:rPr lang="de-DE" sz="2000" dirty="0" smtClean="0">
                <a:solidFill>
                  <a:srgbClr val="000000"/>
                </a:solidFill>
                <a:effectLst>
                  <a:outerShdw blurRad="38100" dist="38100" dir="2700000" algn="tl">
                    <a:srgbClr val="000000">
                      <a:alpha val="43137"/>
                    </a:srgbClr>
                  </a:outerShdw>
                </a:effectLst>
              </a:rPr>
              <a:t> (10%), 2 bar</a:t>
            </a:r>
            <a:r>
              <a:rPr lang="de-DE" sz="2000" dirty="0" smtClean="0">
                <a:solidFill>
                  <a:srgbClr val="000000"/>
                </a:solidFill>
              </a:rPr>
              <a:t>, ~ 200ns </a:t>
            </a:r>
            <a:r>
              <a:rPr lang="de-DE" sz="2000" dirty="0" err="1" smtClean="0">
                <a:solidFill>
                  <a:srgbClr val="000000"/>
                </a:solidFill>
              </a:rPr>
              <a:t>drift</a:t>
            </a:r>
            <a:r>
              <a:rPr lang="de-DE" sz="2000" dirty="0" smtClean="0">
                <a:solidFill>
                  <a:srgbClr val="000000"/>
                </a:solidFill>
              </a:rPr>
              <a:t> time (2 T </a:t>
            </a:r>
            <a:r>
              <a:rPr lang="de-DE" sz="2000" dirty="0" err="1" smtClean="0">
                <a:solidFill>
                  <a:srgbClr val="000000"/>
                </a:solidFill>
              </a:rPr>
              <a:t>field</a:t>
            </a:r>
            <a:r>
              <a:rPr lang="de-DE" sz="2000" dirty="0" smtClean="0">
                <a:solidFill>
                  <a:srgbClr val="000000"/>
                </a:solidFill>
              </a:rPr>
              <a:t>) </a:t>
            </a:r>
          </a:p>
          <a:p>
            <a:pPr marL="448650" indent="-285750">
              <a:spcBef>
                <a:spcPts val="800"/>
              </a:spcBef>
              <a:buClr>
                <a:srgbClr val="FF0000"/>
              </a:buClr>
              <a:buFont typeface="Arial"/>
              <a:buChar char="•"/>
            </a:pPr>
            <a:endParaRPr lang="de-DE" sz="2000" dirty="0" smtClean="0">
              <a:solidFill>
                <a:srgbClr val="000000"/>
              </a:solidFill>
            </a:endParaRPr>
          </a:p>
          <a:p>
            <a:pPr marL="448650" indent="-285750">
              <a:spcBef>
                <a:spcPts val="800"/>
              </a:spcBef>
              <a:buClr>
                <a:srgbClr val="FF0000"/>
              </a:buClr>
              <a:buFont typeface="Arial"/>
              <a:buChar char="•"/>
            </a:pPr>
            <a:r>
              <a:rPr lang="de-DE" sz="2000" dirty="0" smtClean="0">
                <a:solidFill>
                  <a:srgbClr val="000000"/>
                </a:solidFill>
                <a:effectLst>
                  <a:outerShdw blurRad="38100" dist="38100" dir="2700000" algn="tl">
                    <a:srgbClr val="000000">
                      <a:alpha val="43137"/>
                    </a:srgbClr>
                  </a:outerShdw>
                </a:effectLst>
              </a:rPr>
              <a:t>Time &amp; </a:t>
            </a:r>
            <a:r>
              <a:rPr lang="de-DE" sz="2000" dirty="0" err="1" smtClean="0">
                <a:solidFill>
                  <a:srgbClr val="000000"/>
                </a:solidFill>
                <a:effectLst>
                  <a:outerShdw blurRad="38100" dist="38100" dir="2700000" algn="tl">
                    <a:srgbClr val="000000">
                      <a:alpha val="43137"/>
                    </a:srgbClr>
                  </a:outerShdw>
                </a:effectLst>
              </a:rPr>
              <a:t>amplitude</a:t>
            </a:r>
            <a:r>
              <a:rPr lang="de-DE" sz="2000" dirty="0" smtClean="0">
                <a:solidFill>
                  <a:srgbClr val="000000"/>
                </a:solidFill>
                <a:effectLst>
                  <a:outerShdw blurRad="38100" dist="38100" dir="2700000" algn="tl">
                    <a:srgbClr val="000000">
                      <a:alpha val="43137"/>
                    </a:srgbClr>
                  </a:outerShdw>
                </a:effectLst>
              </a:rPr>
              <a:t> </a:t>
            </a:r>
            <a:r>
              <a:rPr lang="de-DE" sz="2000" dirty="0" err="1" smtClean="0">
                <a:solidFill>
                  <a:srgbClr val="000000"/>
                </a:solidFill>
                <a:effectLst>
                  <a:outerShdw blurRad="38100" dist="38100" dir="2700000" algn="tl">
                    <a:srgbClr val="000000">
                      <a:alpha val="43137"/>
                    </a:srgbClr>
                  </a:outerShdw>
                </a:effectLst>
              </a:rPr>
              <a:t>readout</a:t>
            </a:r>
            <a:endParaRPr lang="de-DE" sz="2000" dirty="0" smtClean="0">
              <a:solidFill>
                <a:srgbClr val="000000"/>
              </a:solidFill>
            </a:endParaRPr>
          </a:p>
          <a:p>
            <a:pPr marL="905850" lvl="1" indent="-285750" fontAlgn="base">
              <a:spcBef>
                <a:spcPts val="800"/>
              </a:spcBef>
              <a:spcAft>
                <a:spcPct val="0"/>
              </a:spcAft>
              <a:buClr>
                <a:srgbClr val="FF0000"/>
              </a:buClr>
              <a:buFont typeface="Arial"/>
              <a:buChar char="•"/>
            </a:pPr>
            <a:r>
              <a:rPr lang="en-US" sz="2000" dirty="0" err="1" smtClean="0">
                <a:solidFill>
                  <a:srgbClr val="000000"/>
                </a:solidFill>
                <a:effectLst>
                  <a:outerShdw blurRad="38100" dist="38100" dir="2700000" algn="tl">
                    <a:srgbClr val="000000">
                      <a:alpha val="43137"/>
                    </a:srgbClr>
                  </a:outerShdw>
                </a:effectLst>
                <a:latin typeface="Symbol" pitchFamily="18" charset="2"/>
                <a:cs typeface="Arial"/>
              </a:rPr>
              <a:t>s</a:t>
            </a:r>
            <a:r>
              <a:rPr lang="en-US" sz="2000" baseline="-25000" dirty="0" err="1" smtClean="0">
                <a:solidFill>
                  <a:srgbClr val="000000"/>
                </a:solidFill>
                <a:effectLst>
                  <a:outerShdw blurRad="38100" dist="38100" dir="2700000" algn="tl">
                    <a:srgbClr val="000000">
                      <a:alpha val="43137"/>
                    </a:srgbClr>
                  </a:outerShdw>
                </a:effectLst>
                <a:cs typeface="Arial"/>
              </a:rPr>
              <a:t>r</a:t>
            </a:r>
            <a:r>
              <a:rPr lang="el-GR" sz="2000" baseline="-25000" dirty="0" smtClean="0">
                <a:solidFill>
                  <a:srgbClr val="000000"/>
                </a:solidFill>
                <a:effectLst>
                  <a:outerShdw blurRad="38100" dist="38100" dir="2700000" algn="tl">
                    <a:srgbClr val="000000">
                      <a:alpha val="43137"/>
                    </a:srgbClr>
                  </a:outerShdw>
                </a:effectLst>
                <a:cs typeface="Arial"/>
                <a:sym typeface="Symbol"/>
              </a:rPr>
              <a:t></a:t>
            </a:r>
            <a:r>
              <a:rPr lang="de-DE" sz="2000" baseline="-25000" dirty="0" smtClean="0">
                <a:solidFill>
                  <a:srgbClr val="000000"/>
                </a:solidFill>
                <a:effectLst>
                  <a:outerShdw blurRad="38100" dist="38100" dir="2700000" algn="tl">
                    <a:srgbClr val="000000">
                      <a:alpha val="43137"/>
                    </a:srgbClr>
                  </a:outerShdw>
                </a:effectLst>
                <a:cs typeface="Arial"/>
              </a:rPr>
              <a:t> </a:t>
            </a:r>
            <a:r>
              <a:rPr lang="en-US" sz="2000" dirty="0" smtClean="0">
                <a:solidFill>
                  <a:srgbClr val="000000"/>
                </a:solidFill>
                <a:effectLst>
                  <a:outerShdw blurRad="38100" dist="38100" dir="2700000" algn="tl">
                    <a:srgbClr val="000000">
                      <a:alpha val="43137"/>
                    </a:srgbClr>
                  </a:outerShdw>
                </a:effectLst>
                <a:cs typeface="Arial"/>
              </a:rPr>
              <a:t>~ 150 µm, </a:t>
            </a:r>
            <a:r>
              <a:rPr lang="en-US" sz="2000" dirty="0" err="1" smtClean="0">
                <a:solidFill>
                  <a:srgbClr val="000000"/>
                </a:solidFill>
                <a:effectLst>
                  <a:outerShdw blurRad="38100" dist="38100" dir="2700000" algn="tl">
                    <a:srgbClr val="000000">
                      <a:alpha val="43137"/>
                    </a:srgbClr>
                  </a:outerShdw>
                </a:effectLst>
                <a:latin typeface="Symbol" pitchFamily="18" charset="2"/>
                <a:cs typeface="Arial"/>
              </a:rPr>
              <a:t>s</a:t>
            </a:r>
            <a:r>
              <a:rPr lang="en-US" sz="2000" baseline="-25000" dirty="0" err="1" smtClean="0">
                <a:solidFill>
                  <a:srgbClr val="000000"/>
                </a:solidFill>
                <a:effectLst>
                  <a:outerShdw blurRad="38100" dist="38100" dir="2700000" algn="tl">
                    <a:srgbClr val="000000">
                      <a:alpha val="43137"/>
                    </a:srgbClr>
                  </a:outerShdw>
                </a:effectLst>
                <a:cs typeface="Arial"/>
              </a:rPr>
              <a:t>z</a:t>
            </a:r>
            <a:r>
              <a:rPr lang="en-US" sz="2000" baseline="-25000" dirty="0" smtClean="0">
                <a:solidFill>
                  <a:srgbClr val="000000"/>
                </a:solidFill>
                <a:effectLst>
                  <a:outerShdw blurRad="38100" dist="38100" dir="2700000" algn="tl">
                    <a:srgbClr val="000000">
                      <a:alpha val="43137"/>
                    </a:srgbClr>
                  </a:outerShdw>
                </a:effectLst>
                <a:cs typeface="Arial"/>
              </a:rPr>
              <a:t> </a:t>
            </a:r>
            <a:r>
              <a:rPr lang="en-US" sz="2000" dirty="0" smtClean="0">
                <a:solidFill>
                  <a:srgbClr val="000000"/>
                </a:solidFill>
                <a:effectLst>
                  <a:outerShdw blurRad="38100" dist="38100" dir="2700000" algn="tl">
                    <a:srgbClr val="000000">
                      <a:alpha val="43137"/>
                    </a:srgbClr>
                  </a:outerShdw>
                </a:effectLst>
                <a:cs typeface="Arial"/>
              </a:rPr>
              <a:t>~ 2-3 mm </a:t>
            </a:r>
            <a:r>
              <a:rPr lang="en-US" sz="2000" dirty="0" smtClean="0">
                <a:solidFill>
                  <a:srgbClr val="000000"/>
                </a:solidFill>
                <a:cs typeface="Arial"/>
              </a:rPr>
              <a:t>(</a:t>
            </a:r>
            <a:r>
              <a:rPr lang="en-US" sz="2000" dirty="0" err="1" smtClean="0">
                <a:solidFill>
                  <a:srgbClr val="000000"/>
                </a:solidFill>
                <a:cs typeface="Arial"/>
              </a:rPr>
              <a:t>isochrone</a:t>
            </a:r>
            <a:r>
              <a:rPr lang="en-US" sz="2000" dirty="0" smtClean="0">
                <a:solidFill>
                  <a:srgbClr val="000000"/>
                </a:solidFill>
                <a:cs typeface="Arial"/>
              </a:rPr>
              <a:t>)</a:t>
            </a:r>
          </a:p>
          <a:p>
            <a:pPr marL="905850" lvl="1" indent="-285750" fontAlgn="base">
              <a:spcBef>
                <a:spcPts val="800"/>
              </a:spcBef>
              <a:spcAft>
                <a:spcPct val="0"/>
              </a:spcAft>
              <a:buClr>
                <a:srgbClr val="FF0000"/>
              </a:buClr>
              <a:buFont typeface="Arial"/>
              <a:buChar char="•"/>
            </a:pPr>
            <a:r>
              <a:rPr lang="en-US" sz="2000" dirty="0" smtClean="0">
                <a:solidFill>
                  <a:srgbClr val="000000"/>
                </a:solidFill>
                <a:effectLst>
                  <a:outerShdw blurRad="38100" dist="38100" dir="2700000" algn="tl">
                    <a:srgbClr val="000000">
                      <a:alpha val="43137"/>
                    </a:srgbClr>
                  </a:outerShdw>
                </a:effectLst>
                <a:cs typeface="Arial"/>
                <a:sym typeface="Symbol"/>
              </a:rPr>
              <a:t>(</a:t>
            </a:r>
            <a:r>
              <a:rPr lang="en-US" sz="2000" dirty="0" err="1" smtClean="0">
                <a:solidFill>
                  <a:srgbClr val="000000"/>
                </a:solidFill>
                <a:effectLst>
                  <a:outerShdw blurRad="38100" dist="38100" dir="2700000" algn="tl">
                    <a:srgbClr val="000000">
                      <a:alpha val="43137"/>
                    </a:srgbClr>
                  </a:outerShdw>
                </a:effectLst>
                <a:cs typeface="Arial"/>
                <a:sym typeface="Symbol"/>
              </a:rPr>
              <a:t>dE</a:t>
            </a:r>
            <a:r>
              <a:rPr lang="en-US" sz="2000" dirty="0" smtClean="0">
                <a:solidFill>
                  <a:srgbClr val="000000"/>
                </a:solidFill>
                <a:effectLst>
                  <a:outerShdw blurRad="38100" dist="38100" dir="2700000" algn="tl">
                    <a:srgbClr val="000000">
                      <a:alpha val="43137"/>
                    </a:srgbClr>
                  </a:outerShdw>
                </a:effectLst>
                <a:cs typeface="Arial"/>
                <a:sym typeface="Symbol"/>
              </a:rPr>
              <a:t>/dx) &lt; 10% </a:t>
            </a:r>
            <a:r>
              <a:rPr lang="en-US" sz="2000" dirty="0" smtClean="0">
                <a:solidFill>
                  <a:srgbClr val="000000"/>
                </a:solidFill>
                <a:cs typeface="Arial"/>
                <a:sym typeface="Symbol"/>
              </a:rPr>
              <a:t>for PID (p/K/ &lt; 1 </a:t>
            </a:r>
            <a:r>
              <a:rPr lang="en-US" sz="2000" dirty="0" err="1" smtClean="0">
                <a:solidFill>
                  <a:srgbClr val="000000"/>
                </a:solidFill>
                <a:cs typeface="Arial"/>
                <a:sym typeface="Symbol"/>
              </a:rPr>
              <a:t>GeV</a:t>
            </a:r>
            <a:r>
              <a:rPr lang="en-US" sz="2000" dirty="0" smtClean="0">
                <a:solidFill>
                  <a:srgbClr val="000000"/>
                </a:solidFill>
                <a:cs typeface="Arial"/>
                <a:sym typeface="Symbol"/>
              </a:rPr>
              <a:t>/c)</a:t>
            </a:r>
          </a:p>
          <a:p>
            <a:pPr marL="448650" indent="-285750" fontAlgn="base">
              <a:spcBef>
                <a:spcPts val="800"/>
              </a:spcBef>
              <a:spcAft>
                <a:spcPct val="0"/>
              </a:spcAft>
              <a:buClr>
                <a:srgbClr val="FF0000"/>
              </a:buClr>
              <a:buFont typeface="Arial"/>
              <a:buChar char="•"/>
            </a:pPr>
            <a:r>
              <a:rPr lang="en-US" sz="2000" dirty="0" smtClean="0">
                <a:solidFill>
                  <a:srgbClr val="000000"/>
                </a:solidFill>
                <a:effectLst>
                  <a:outerShdw blurRad="38100" dist="38100" dir="2700000" algn="tl">
                    <a:srgbClr val="000000">
                      <a:alpha val="43137"/>
                    </a:srgbClr>
                  </a:outerShdw>
                </a:effectLst>
                <a:cs typeface="Arial"/>
                <a:sym typeface="Symbol"/>
              </a:rPr>
              <a:t></a:t>
            </a:r>
            <a:r>
              <a:rPr lang="en-US" sz="2000" baseline="-25000" dirty="0" smtClean="0">
                <a:solidFill>
                  <a:srgbClr val="000000"/>
                </a:solidFill>
                <a:effectLst>
                  <a:outerShdw blurRad="38100" dist="38100" dir="2700000" algn="tl">
                    <a:srgbClr val="000000">
                      <a:alpha val="43137"/>
                    </a:srgbClr>
                  </a:outerShdw>
                </a:effectLst>
                <a:cs typeface="Arial"/>
                <a:sym typeface="Symbol"/>
              </a:rPr>
              <a:t>p </a:t>
            </a:r>
            <a:r>
              <a:rPr lang="en-US" sz="2000" dirty="0" smtClean="0">
                <a:solidFill>
                  <a:srgbClr val="000000"/>
                </a:solidFill>
                <a:effectLst>
                  <a:outerShdw blurRad="38100" dist="38100" dir="2700000" algn="tl">
                    <a:srgbClr val="000000">
                      <a:alpha val="43137"/>
                    </a:srgbClr>
                  </a:outerShdw>
                </a:effectLst>
                <a:cs typeface="Arial"/>
                <a:sym typeface="Symbol"/>
              </a:rPr>
              <a:t>/p ~ 1-2% </a:t>
            </a:r>
            <a:r>
              <a:rPr lang="en-US" sz="2000" dirty="0" smtClean="0">
                <a:solidFill>
                  <a:srgbClr val="000000"/>
                </a:solidFill>
                <a:cs typeface="Arial"/>
                <a:sym typeface="Symbol"/>
              </a:rPr>
              <a:t>at B=2 Tesla (STT + MVD)</a:t>
            </a:r>
          </a:p>
          <a:p>
            <a:pPr marL="448650" indent="-285750" fontAlgn="base">
              <a:spcBef>
                <a:spcPts val="800"/>
              </a:spcBef>
              <a:spcAft>
                <a:spcPct val="0"/>
              </a:spcAft>
              <a:buClr>
                <a:srgbClr val="FF0000"/>
              </a:buClr>
              <a:buFont typeface="Arial"/>
              <a:buChar char="•"/>
            </a:pPr>
            <a:r>
              <a:rPr lang="de-DE" sz="2000" dirty="0" smtClean="0">
                <a:solidFill>
                  <a:srgbClr val="000000"/>
                </a:solidFill>
                <a:effectLst>
                  <a:outerShdw blurRad="38100" dist="38100" dir="2700000" algn="tl">
                    <a:srgbClr val="000000">
                      <a:alpha val="43137"/>
                    </a:srgbClr>
                  </a:outerShdw>
                </a:effectLst>
              </a:rPr>
              <a:t>X/X</a:t>
            </a:r>
            <a:r>
              <a:rPr lang="de-DE" sz="2000" baseline="-25000" dirty="0" smtClean="0">
                <a:solidFill>
                  <a:srgbClr val="000000"/>
                </a:solidFill>
                <a:effectLst>
                  <a:outerShdw blurRad="38100" dist="38100" dir="2700000" algn="tl">
                    <a:srgbClr val="000000">
                      <a:alpha val="43137"/>
                    </a:srgbClr>
                  </a:outerShdw>
                </a:effectLst>
              </a:rPr>
              <a:t>0</a:t>
            </a:r>
            <a:r>
              <a:rPr lang="de-DE" sz="2000" dirty="0" smtClean="0">
                <a:solidFill>
                  <a:srgbClr val="000000"/>
                </a:solidFill>
                <a:effectLst>
                  <a:outerShdw blurRad="38100" dist="38100" dir="2700000" algn="tl">
                    <a:srgbClr val="000000">
                      <a:alpha val="43137"/>
                    </a:srgbClr>
                  </a:outerShdw>
                </a:effectLst>
              </a:rPr>
              <a:t> ~ 1.25% </a:t>
            </a:r>
            <a:r>
              <a:rPr lang="de-DE" sz="2000" dirty="0" smtClean="0">
                <a:solidFill>
                  <a:srgbClr val="000000"/>
                </a:solidFill>
              </a:rPr>
              <a:t>(~ </a:t>
            </a:r>
            <a:r>
              <a:rPr lang="de-DE" sz="2000" baseline="30000" dirty="0" smtClean="0">
                <a:solidFill>
                  <a:srgbClr val="000000"/>
                </a:solidFill>
              </a:rPr>
              <a:t>2</a:t>
            </a:r>
            <a:r>
              <a:rPr lang="de-DE" sz="2000" dirty="0" smtClean="0">
                <a:solidFill>
                  <a:srgbClr val="000000"/>
                </a:solidFill>
              </a:rPr>
              <a:t>/</a:t>
            </a:r>
            <a:r>
              <a:rPr lang="de-DE" sz="2000" baseline="-25000" dirty="0" smtClean="0">
                <a:solidFill>
                  <a:srgbClr val="000000"/>
                </a:solidFill>
              </a:rPr>
              <a:t>3</a:t>
            </a:r>
            <a:r>
              <a:rPr lang="de-DE" sz="2000" dirty="0" smtClean="0">
                <a:solidFill>
                  <a:srgbClr val="000000"/>
                </a:solidFill>
              </a:rPr>
              <a:t> </a:t>
            </a:r>
            <a:r>
              <a:rPr lang="de-DE" sz="2000" dirty="0" err="1" smtClean="0">
                <a:solidFill>
                  <a:srgbClr val="000000"/>
                </a:solidFill>
              </a:rPr>
              <a:t>tube</a:t>
            </a:r>
            <a:r>
              <a:rPr lang="de-DE" sz="2000" dirty="0" smtClean="0">
                <a:solidFill>
                  <a:srgbClr val="000000"/>
                </a:solidFill>
              </a:rPr>
              <a:t> wall + </a:t>
            </a:r>
            <a:r>
              <a:rPr lang="de-DE" sz="2000" baseline="30000" dirty="0" smtClean="0">
                <a:solidFill>
                  <a:srgbClr val="000000"/>
                </a:solidFill>
              </a:rPr>
              <a:t>1</a:t>
            </a:r>
            <a:r>
              <a:rPr lang="de-DE" sz="2000" dirty="0" smtClean="0">
                <a:solidFill>
                  <a:srgbClr val="000000"/>
                </a:solidFill>
              </a:rPr>
              <a:t>/</a:t>
            </a:r>
            <a:r>
              <a:rPr lang="de-DE" sz="2000" baseline="-25000" dirty="0" smtClean="0">
                <a:solidFill>
                  <a:srgbClr val="000000"/>
                </a:solidFill>
              </a:rPr>
              <a:t>3</a:t>
            </a:r>
            <a:r>
              <a:rPr lang="de-DE" sz="2000" dirty="0" smtClean="0">
                <a:solidFill>
                  <a:srgbClr val="000000"/>
                </a:solidFill>
              </a:rPr>
              <a:t> gas)</a:t>
            </a:r>
          </a:p>
          <a:p>
            <a:pPr marL="800100" lvl="1" indent="-342900">
              <a:buClr>
                <a:srgbClr val="3A6F8A"/>
              </a:buClr>
              <a:buFont typeface="Wingdings" pitchFamily="2" charset="2"/>
              <a:buChar char="§"/>
            </a:pPr>
            <a:endParaRPr lang="de-DE" sz="2000" dirty="0" smtClean="0"/>
          </a:p>
          <a:p>
            <a:endParaRPr lang="en-US" dirty="0"/>
          </a:p>
        </p:txBody>
      </p:sp>
      <p:pic>
        <p:nvPicPr>
          <p:cNvPr id="9" name="Picture 2" descr="C:\Users\Wintz\Documents\MyPubs\MyWeb_IKP_Straws\strawtub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342" t="14987" r="8231" b="9482"/>
          <a:stretch/>
        </p:blipFill>
        <p:spPr bwMode="auto">
          <a:xfrm>
            <a:off x="5638800" y="1143000"/>
            <a:ext cx="3248431" cy="22098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3"/>
          <a:stretch>
            <a:fillRect/>
          </a:stretch>
        </p:blipFill>
        <p:spPr>
          <a:xfrm>
            <a:off x="5181600" y="3962400"/>
            <a:ext cx="3657600" cy="2421757"/>
          </a:xfrm>
          <a:prstGeom prst="rect">
            <a:avLst/>
          </a:prstGeom>
        </p:spPr>
      </p:pic>
    </p:spTree>
    <p:extLst>
      <p:ext uri="{BB962C8B-B14F-4D97-AF65-F5344CB8AC3E}">
        <p14:creationId xmlns:p14="http://schemas.microsoft.com/office/powerpoint/2010/main" val="190884689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eneric EIC Detector Concepts"/>
          <p:cNvSpPr txBox="1">
            <a:spLocks noGrp="1"/>
          </p:cNvSpPr>
          <p:nvPr>
            <p:ph type="title"/>
          </p:nvPr>
        </p:nvSpPr>
        <p:spPr>
          <a:xfrm>
            <a:off x="136546" y="44480"/>
            <a:ext cx="8931275" cy="717551"/>
          </a:xfrm>
          <a:prstGeom prst="rect">
            <a:avLst/>
          </a:prstGeom>
        </p:spPr>
        <p:txBody>
          <a:bodyPr/>
          <a:lstStyle/>
          <a:p>
            <a:pPr algn="l"/>
            <a:r>
              <a:rPr lang="en-US" dirty="0" smtClean="0"/>
              <a:t>Central tracker: Straw Tubes (PANDA)</a:t>
            </a:r>
            <a:endParaRPr dirty="0"/>
          </a:p>
        </p:txBody>
      </p:sp>
      <p:sp>
        <p:nvSpPr>
          <p:cNvPr id="6" name="Content Placeholder 6"/>
          <p:cNvSpPr txBox="1">
            <a:spLocks/>
          </p:cNvSpPr>
          <p:nvPr/>
        </p:nvSpPr>
        <p:spPr>
          <a:xfrm>
            <a:off x="228600" y="3733800"/>
            <a:ext cx="8686800" cy="2964160"/>
          </a:xfrm>
          <a:prstGeom prst="rect">
            <a:avLst/>
          </a:prstGeom>
        </p:spPr>
        <p:txBody>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base">
              <a:spcAft>
                <a:spcPct val="0"/>
              </a:spcAft>
              <a:buClr>
                <a:srgbClr val="FF0000"/>
              </a:buClr>
              <a:buFont typeface="Arial"/>
              <a:buChar char="•"/>
            </a:pPr>
            <a:r>
              <a:rPr lang="de-DE" sz="2000" kern="0" dirty="0" smtClean="0">
                <a:solidFill>
                  <a:srgbClr val="000000"/>
                </a:solidFill>
                <a:latin typeface="Arial"/>
                <a:cs typeface="Arial"/>
              </a:rPr>
              <a:t>Material </a:t>
            </a:r>
            <a:r>
              <a:rPr lang="de-DE" sz="2000" kern="0" dirty="0" err="1" smtClean="0">
                <a:solidFill>
                  <a:srgbClr val="000000"/>
                </a:solidFill>
                <a:latin typeface="Arial"/>
                <a:cs typeface="Arial"/>
              </a:rPr>
              <a:t>budget</a:t>
            </a:r>
            <a:r>
              <a:rPr lang="de-DE" sz="2000" kern="0" dirty="0" smtClean="0">
                <a:solidFill>
                  <a:srgbClr val="000000"/>
                </a:solidFill>
                <a:latin typeface="Arial"/>
                <a:cs typeface="Arial"/>
              </a:rPr>
              <a:t> </a:t>
            </a:r>
            <a:r>
              <a:rPr lang="de-DE" sz="2000" kern="0" dirty="0" err="1" smtClean="0">
                <a:solidFill>
                  <a:srgbClr val="000000"/>
                </a:solidFill>
                <a:latin typeface="Arial"/>
                <a:cs typeface="Arial"/>
              </a:rPr>
              <a:t>at</a:t>
            </a:r>
            <a:r>
              <a:rPr lang="de-DE" sz="2000" kern="0" dirty="0" smtClean="0">
                <a:solidFill>
                  <a:srgbClr val="000000"/>
                </a:solidFill>
                <a:latin typeface="Arial"/>
                <a:cs typeface="Arial"/>
              </a:rPr>
              <a:t> </a:t>
            </a:r>
            <a:r>
              <a:rPr lang="de-DE" sz="2000" kern="0" dirty="0" err="1" smtClean="0">
                <a:solidFill>
                  <a:srgbClr val="000000"/>
                </a:solidFill>
                <a:latin typeface="Arial"/>
                <a:cs typeface="Arial"/>
              </a:rPr>
              <a:t>lowest</a:t>
            </a:r>
            <a:r>
              <a:rPr lang="de-DE" sz="2000" kern="0" dirty="0" smtClean="0">
                <a:solidFill>
                  <a:srgbClr val="000000"/>
                </a:solidFill>
                <a:latin typeface="Arial"/>
                <a:cs typeface="Arial"/>
              </a:rPr>
              <a:t> </a:t>
            </a:r>
            <a:r>
              <a:rPr lang="de-DE" sz="2000" kern="0" dirty="0" err="1" smtClean="0">
                <a:solidFill>
                  <a:srgbClr val="000000"/>
                </a:solidFill>
                <a:latin typeface="Arial"/>
                <a:cs typeface="Arial"/>
              </a:rPr>
              <a:t>limit</a:t>
            </a:r>
            <a:r>
              <a:rPr lang="de-DE" sz="2000" kern="0" dirty="0" smtClean="0">
                <a:solidFill>
                  <a:srgbClr val="000000"/>
                </a:solidFill>
                <a:latin typeface="Arial"/>
                <a:cs typeface="Arial"/>
              </a:rPr>
              <a:t> (2.5 </a:t>
            </a:r>
            <a:r>
              <a:rPr lang="de-DE" sz="2000" kern="0" dirty="0" err="1" smtClean="0">
                <a:solidFill>
                  <a:srgbClr val="000000"/>
                </a:solidFill>
                <a:latin typeface="Arial"/>
                <a:cs typeface="Arial"/>
              </a:rPr>
              <a:t>g</a:t>
            </a:r>
            <a:r>
              <a:rPr lang="de-DE" sz="2000" kern="0" dirty="0" smtClean="0">
                <a:solidFill>
                  <a:srgbClr val="000000"/>
                </a:solidFill>
                <a:latin typeface="Arial"/>
                <a:cs typeface="Arial"/>
              </a:rPr>
              <a:t> per </a:t>
            </a:r>
            <a:r>
              <a:rPr lang="de-DE" sz="2000" kern="0" dirty="0" err="1" smtClean="0">
                <a:solidFill>
                  <a:srgbClr val="000000"/>
                </a:solidFill>
                <a:latin typeface="Arial"/>
                <a:cs typeface="Arial"/>
              </a:rPr>
              <a:t>assembled</a:t>
            </a:r>
            <a:r>
              <a:rPr lang="de-DE" sz="2000" kern="0" dirty="0" smtClean="0">
                <a:solidFill>
                  <a:srgbClr val="000000"/>
                </a:solidFill>
                <a:latin typeface="Arial"/>
                <a:cs typeface="Arial"/>
              </a:rPr>
              <a:t> </a:t>
            </a:r>
            <a:r>
              <a:rPr lang="de-DE" sz="2000" kern="0" dirty="0" err="1" smtClean="0">
                <a:solidFill>
                  <a:srgbClr val="000000"/>
                </a:solidFill>
                <a:latin typeface="Arial"/>
                <a:cs typeface="Arial"/>
              </a:rPr>
              <a:t>straw</a:t>
            </a:r>
            <a:r>
              <a:rPr lang="de-DE" sz="2000" kern="0" dirty="0" smtClean="0">
                <a:solidFill>
                  <a:srgbClr val="000000"/>
                </a:solidFill>
                <a:latin typeface="Arial"/>
                <a:cs typeface="Arial"/>
              </a:rPr>
              <a:t>)</a:t>
            </a:r>
          </a:p>
          <a:p>
            <a:pPr fontAlgn="base">
              <a:spcAft>
                <a:spcPct val="0"/>
              </a:spcAft>
              <a:buClr>
                <a:srgbClr val="FF0000"/>
              </a:buClr>
              <a:buFont typeface="Arial"/>
              <a:buChar char="•"/>
            </a:pPr>
            <a:r>
              <a:rPr lang="de-DE" sz="1800" kern="0" dirty="0" err="1" smtClean="0">
                <a:solidFill>
                  <a:srgbClr val="000000"/>
                </a:solidFill>
                <a:effectLst>
                  <a:outerShdw blurRad="38100" dist="38100" dir="2700000" algn="tl">
                    <a:srgbClr val="000000">
                      <a:alpha val="43137"/>
                    </a:srgbClr>
                  </a:outerShdw>
                </a:effectLst>
                <a:latin typeface="Arial"/>
                <a:cs typeface="Arial"/>
              </a:rPr>
              <a:t>thinnest</a:t>
            </a:r>
            <a:r>
              <a:rPr lang="de-DE" sz="1800" kern="0" dirty="0" smtClean="0">
                <a:solidFill>
                  <a:srgbClr val="000000"/>
                </a:solidFill>
                <a:effectLst>
                  <a:outerShdw blurRad="38100" dist="38100" dir="2700000" algn="tl">
                    <a:srgbClr val="000000">
                      <a:alpha val="43137"/>
                    </a:srgbClr>
                  </a:outerShdw>
                </a:effectLst>
                <a:latin typeface="Arial"/>
                <a:cs typeface="Arial"/>
              </a:rPr>
              <a:t> Al-</a:t>
            </a:r>
            <a:r>
              <a:rPr lang="de-DE" sz="1800" kern="0" dirty="0" err="1" smtClean="0">
                <a:solidFill>
                  <a:srgbClr val="000000"/>
                </a:solidFill>
                <a:effectLst>
                  <a:outerShdw blurRad="38100" dist="38100" dir="2700000" algn="tl">
                    <a:srgbClr val="000000">
                      <a:alpha val="43137"/>
                    </a:srgbClr>
                  </a:outerShdw>
                </a:effectLst>
                <a:latin typeface="Arial"/>
                <a:cs typeface="Arial"/>
              </a:rPr>
              <a:t>mylar</a:t>
            </a:r>
            <a:r>
              <a:rPr lang="de-DE" sz="1800" kern="0" dirty="0" smtClean="0">
                <a:solidFill>
                  <a:srgbClr val="000000"/>
                </a:solidFill>
                <a:effectLst>
                  <a:outerShdw blurRad="38100" dist="38100" dir="2700000" algn="tl">
                    <a:srgbClr val="000000">
                      <a:alpha val="43137"/>
                    </a:srgbClr>
                  </a:outerShdw>
                </a:effectLst>
                <a:latin typeface="Arial"/>
                <a:cs typeface="Arial"/>
              </a:rPr>
              <a:t> film, d=27µm, </a:t>
            </a:r>
            <a:r>
              <a:rPr lang="de-DE" sz="1800" kern="0" dirty="0" smtClean="0">
                <a:solidFill>
                  <a:srgbClr val="000000"/>
                </a:solidFill>
                <a:latin typeface="Arial"/>
                <a:cs typeface="Arial"/>
                <a:sym typeface="Symbol"/>
              </a:rPr>
              <a:t>=10mm, </a:t>
            </a:r>
            <a:r>
              <a:rPr lang="de-DE" sz="1800" kern="0" dirty="0" smtClean="0">
                <a:solidFill>
                  <a:srgbClr val="000000"/>
                </a:solidFill>
                <a:latin typeface="Arial"/>
                <a:cs typeface="Arial"/>
              </a:rPr>
              <a:t>L=1400mm</a:t>
            </a:r>
          </a:p>
          <a:p>
            <a:pPr fontAlgn="base">
              <a:spcAft>
                <a:spcPct val="0"/>
              </a:spcAft>
              <a:buClr>
                <a:srgbClr val="FF0000"/>
              </a:buClr>
              <a:buFont typeface="Arial"/>
              <a:buChar char="•"/>
            </a:pPr>
            <a:r>
              <a:rPr lang="de-DE" sz="1800" kern="0" dirty="0" err="1" smtClean="0">
                <a:solidFill>
                  <a:srgbClr val="000000"/>
                </a:solidFill>
                <a:effectLst>
                  <a:outerShdw blurRad="38100" dist="38100" dir="2700000" algn="tl">
                    <a:srgbClr val="000000">
                      <a:alpha val="43137"/>
                    </a:srgbClr>
                  </a:outerShdw>
                </a:effectLst>
                <a:latin typeface="Arial"/>
                <a:cs typeface="Arial"/>
              </a:rPr>
              <a:t>thin</a:t>
            </a:r>
            <a:r>
              <a:rPr lang="de-DE" sz="1800" kern="0" dirty="0" smtClean="0">
                <a:solidFill>
                  <a:srgbClr val="000000"/>
                </a:solidFill>
                <a:effectLst>
                  <a:outerShdw blurRad="38100" dist="38100" dir="2700000" algn="tl">
                    <a:srgbClr val="000000">
                      <a:alpha val="43137"/>
                    </a:srgbClr>
                  </a:outerShdw>
                </a:effectLst>
                <a:latin typeface="Arial"/>
                <a:cs typeface="Arial"/>
              </a:rPr>
              <a:t> wall </a:t>
            </a:r>
            <a:r>
              <a:rPr lang="de-DE" sz="1800" kern="0" dirty="0" err="1" smtClean="0">
                <a:solidFill>
                  <a:srgbClr val="000000"/>
                </a:solidFill>
                <a:effectLst>
                  <a:outerShdw blurRad="38100" dist="38100" dir="2700000" algn="tl">
                    <a:srgbClr val="000000">
                      <a:alpha val="43137"/>
                    </a:srgbClr>
                  </a:outerShdw>
                </a:effectLst>
                <a:latin typeface="Arial"/>
                <a:cs typeface="Arial"/>
              </a:rPr>
              <a:t>endcaps</a:t>
            </a:r>
            <a:r>
              <a:rPr lang="de-DE" sz="1800" kern="0" dirty="0" smtClean="0">
                <a:solidFill>
                  <a:srgbClr val="000000"/>
                </a:solidFill>
                <a:latin typeface="Arial"/>
                <a:cs typeface="Arial"/>
              </a:rPr>
              <a:t>, </a:t>
            </a:r>
            <a:r>
              <a:rPr lang="de-DE" sz="1800" kern="0" dirty="0" err="1" smtClean="0">
                <a:solidFill>
                  <a:srgbClr val="000000"/>
                </a:solidFill>
                <a:latin typeface="Arial"/>
                <a:cs typeface="Arial"/>
              </a:rPr>
              <a:t>wire</a:t>
            </a:r>
            <a:r>
              <a:rPr lang="de-DE" sz="1800" kern="0" dirty="0" smtClean="0">
                <a:solidFill>
                  <a:srgbClr val="000000"/>
                </a:solidFill>
                <a:latin typeface="Arial"/>
                <a:cs typeface="Arial"/>
              </a:rPr>
              <a:t> </a:t>
            </a:r>
            <a:r>
              <a:rPr lang="de-DE" sz="1800" kern="0" dirty="0" err="1" smtClean="0">
                <a:solidFill>
                  <a:srgbClr val="000000"/>
                </a:solidFill>
                <a:latin typeface="Arial"/>
                <a:cs typeface="Arial"/>
              </a:rPr>
              <a:t>fixation</a:t>
            </a:r>
            <a:r>
              <a:rPr lang="de-DE" kern="0" dirty="0" smtClean="0">
                <a:solidFill>
                  <a:srgbClr val="000000"/>
                </a:solidFill>
                <a:latin typeface="Arial"/>
                <a:cs typeface="Arial"/>
              </a:rPr>
              <a:t> </a:t>
            </a:r>
            <a:r>
              <a:rPr lang="de-DE" sz="1800" kern="0" dirty="0" smtClean="0">
                <a:solidFill>
                  <a:srgbClr val="000000"/>
                </a:solidFill>
                <a:latin typeface="Arial"/>
                <a:cs typeface="Arial"/>
              </a:rPr>
              <a:t>(</a:t>
            </a:r>
            <a:r>
              <a:rPr lang="de-DE" sz="1800" kern="0" dirty="0" err="1" smtClean="0">
                <a:solidFill>
                  <a:srgbClr val="000000"/>
                </a:solidFill>
                <a:latin typeface="Arial"/>
                <a:cs typeface="Arial"/>
              </a:rPr>
              <a:t>crimp</a:t>
            </a:r>
            <a:r>
              <a:rPr lang="de-DE" sz="1800" kern="0" dirty="0" smtClean="0">
                <a:solidFill>
                  <a:srgbClr val="000000"/>
                </a:solidFill>
                <a:latin typeface="Arial"/>
                <a:cs typeface="Arial"/>
              </a:rPr>
              <a:t> </a:t>
            </a:r>
            <a:r>
              <a:rPr lang="de-DE" sz="1800" kern="0" dirty="0" err="1" smtClean="0">
                <a:solidFill>
                  <a:srgbClr val="000000"/>
                </a:solidFill>
                <a:latin typeface="Arial"/>
                <a:cs typeface="Arial"/>
              </a:rPr>
              <a:t>pins</a:t>
            </a:r>
            <a:r>
              <a:rPr lang="de-DE" sz="1800" kern="0" dirty="0" smtClean="0">
                <a:solidFill>
                  <a:srgbClr val="000000"/>
                </a:solidFill>
                <a:latin typeface="Arial"/>
                <a:cs typeface="Arial"/>
              </a:rPr>
              <a:t>), </a:t>
            </a:r>
            <a:r>
              <a:rPr lang="de-DE" sz="1800" kern="0" dirty="0" err="1" smtClean="0">
                <a:solidFill>
                  <a:srgbClr val="000000"/>
                </a:solidFill>
                <a:latin typeface="Arial"/>
                <a:cs typeface="Arial"/>
              </a:rPr>
              <a:t>radiation-hard</a:t>
            </a:r>
            <a:r>
              <a:rPr lang="de-DE" sz="1800" kern="0" dirty="0" smtClean="0">
                <a:solidFill>
                  <a:srgbClr val="000000"/>
                </a:solidFill>
                <a:latin typeface="Arial"/>
                <a:cs typeface="Arial"/>
              </a:rPr>
              <a:t> </a:t>
            </a:r>
          </a:p>
          <a:p>
            <a:pPr fontAlgn="base">
              <a:spcAft>
                <a:spcPct val="0"/>
              </a:spcAft>
              <a:buClr>
                <a:srgbClr val="FF0000"/>
              </a:buClr>
              <a:buFont typeface="Arial"/>
              <a:buChar char="•"/>
            </a:pPr>
            <a:r>
              <a:rPr lang="de-DE" sz="1800" kern="0" dirty="0" err="1" smtClean="0">
                <a:solidFill>
                  <a:srgbClr val="000000"/>
                </a:solidFill>
                <a:effectLst>
                  <a:outerShdw blurRad="38100" dist="38100" dir="2700000" algn="tl">
                    <a:srgbClr val="000000">
                      <a:alpha val="43137"/>
                    </a:srgbClr>
                  </a:outerShdw>
                </a:effectLst>
                <a:latin typeface="Arial"/>
                <a:cs typeface="Arial"/>
              </a:rPr>
              <a:t>self-supporting</a:t>
            </a:r>
            <a:r>
              <a:rPr lang="de-DE" sz="1800" kern="0" dirty="0" smtClean="0">
                <a:solidFill>
                  <a:srgbClr val="000000"/>
                </a:solidFill>
                <a:effectLst>
                  <a:outerShdw blurRad="38100" dist="38100" dir="2700000" algn="tl">
                    <a:srgbClr val="000000">
                      <a:alpha val="43137"/>
                    </a:srgbClr>
                  </a:outerShdw>
                </a:effectLst>
                <a:latin typeface="Arial"/>
                <a:cs typeface="Arial"/>
              </a:rPr>
              <a:t> </a:t>
            </a:r>
            <a:r>
              <a:rPr lang="de-DE" sz="1800" kern="0" dirty="0" err="1" smtClean="0">
                <a:solidFill>
                  <a:srgbClr val="000000"/>
                </a:solidFill>
                <a:effectLst>
                  <a:outerShdw blurRad="38100" dist="38100" dir="2700000" algn="tl">
                    <a:srgbClr val="000000">
                      <a:alpha val="43137"/>
                    </a:srgbClr>
                  </a:outerShdw>
                </a:effectLst>
                <a:latin typeface="Arial"/>
                <a:cs typeface="Arial"/>
              </a:rPr>
              <a:t>modules</a:t>
            </a:r>
            <a:r>
              <a:rPr lang="de-DE" sz="1800" kern="0" dirty="0" smtClean="0">
                <a:solidFill>
                  <a:srgbClr val="000000"/>
                </a:solidFill>
                <a:effectLst>
                  <a:outerShdw blurRad="38100" dist="38100" dir="2700000" algn="tl">
                    <a:srgbClr val="000000">
                      <a:alpha val="43137"/>
                    </a:srgbClr>
                  </a:outerShdw>
                </a:effectLst>
                <a:latin typeface="Arial"/>
                <a:cs typeface="Arial"/>
              </a:rPr>
              <a:t> </a:t>
            </a:r>
            <a:r>
              <a:rPr lang="de-DE" sz="1800" kern="0" dirty="0" err="1" smtClean="0">
                <a:solidFill>
                  <a:srgbClr val="000000"/>
                </a:solidFill>
                <a:latin typeface="Arial"/>
                <a:cs typeface="Arial"/>
              </a:rPr>
              <a:t>of</a:t>
            </a:r>
            <a:r>
              <a:rPr lang="de-DE" sz="1800" kern="0" dirty="0" smtClean="0">
                <a:solidFill>
                  <a:srgbClr val="000000"/>
                </a:solidFill>
                <a:latin typeface="Arial"/>
                <a:cs typeface="Arial"/>
              </a:rPr>
              <a:t> </a:t>
            </a:r>
            <a:r>
              <a:rPr lang="de-DE" sz="1800" kern="0" dirty="0" err="1" smtClean="0">
                <a:solidFill>
                  <a:srgbClr val="000000"/>
                </a:solidFill>
                <a:latin typeface="Arial"/>
                <a:cs typeface="Arial"/>
              </a:rPr>
              <a:t>pressurized</a:t>
            </a:r>
            <a:r>
              <a:rPr lang="de-DE" sz="1800" kern="0" dirty="0" smtClean="0">
                <a:solidFill>
                  <a:srgbClr val="000000"/>
                </a:solidFill>
                <a:latin typeface="Arial"/>
                <a:cs typeface="Arial"/>
              </a:rPr>
              <a:t> </a:t>
            </a:r>
            <a:r>
              <a:rPr lang="de-DE" sz="1800" kern="0" dirty="0" err="1" smtClean="0">
                <a:solidFill>
                  <a:srgbClr val="000000"/>
                </a:solidFill>
                <a:latin typeface="Arial"/>
                <a:cs typeface="Arial"/>
              </a:rPr>
              <a:t>straws</a:t>
            </a:r>
            <a:r>
              <a:rPr lang="de-DE" sz="1800" kern="0" dirty="0" smtClean="0">
                <a:solidFill>
                  <a:srgbClr val="000000"/>
                </a:solidFill>
                <a:latin typeface="Arial"/>
                <a:cs typeface="Arial"/>
              </a:rPr>
              <a:t> (</a:t>
            </a:r>
            <a:r>
              <a:rPr lang="de-DE" sz="1800" kern="0" dirty="0" smtClean="0">
                <a:solidFill>
                  <a:srgbClr val="000000"/>
                </a:solidFill>
                <a:latin typeface="Arial"/>
                <a:cs typeface="Arial"/>
                <a:sym typeface="Symbol"/>
              </a:rPr>
              <a:t>p=</a:t>
            </a:r>
            <a:r>
              <a:rPr lang="de-DE" sz="1800" kern="0" dirty="0" smtClean="0">
                <a:solidFill>
                  <a:srgbClr val="000000"/>
                </a:solidFill>
                <a:latin typeface="Arial"/>
                <a:cs typeface="Arial"/>
              </a:rPr>
              <a:t>1bar)</a:t>
            </a:r>
          </a:p>
          <a:p>
            <a:pPr marL="800100" lvl="1" indent="-342900" fontAlgn="base">
              <a:spcAft>
                <a:spcPct val="0"/>
              </a:spcAft>
              <a:buClr>
                <a:srgbClr val="FF0000"/>
              </a:buClr>
              <a:buFont typeface="Arial"/>
              <a:buChar char="•"/>
            </a:pPr>
            <a:r>
              <a:rPr lang="de-DE" sz="1600" kern="0" dirty="0" err="1" smtClean="0">
                <a:solidFill>
                  <a:srgbClr val="000000"/>
                </a:solidFill>
                <a:latin typeface="Arial"/>
                <a:cs typeface="Arial"/>
              </a:rPr>
              <a:t>close-packed</a:t>
            </a:r>
            <a:r>
              <a:rPr lang="de-DE" sz="1600" kern="0" dirty="0" smtClean="0">
                <a:solidFill>
                  <a:srgbClr val="000000"/>
                </a:solidFill>
                <a:latin typeface="Arial"/>
                <a:cs typeface="Arial"/>
              </a:rPr>
              <a:t> (~20 µm </a:t>
            </a:r>
            <a:r>
              <a:rPr lang="de-DE" sz="1600" kern="0" dirty="0" err="1" smtClean="0">
                <a:solidFill>
                  <a:srgbClr val="000000"/>
                </a:solidFill>
                <a:latin typeface="Arial"/>
                <a:cs typeface="Arial"/>
              </a:rPr>
              <a:t>gaps</a:t>
            </a:r>
            <a:r>
              <a:rPr lang="de-DE" sz="1600" kern="0" dirty="0" smtClean="0">
                <a:solidFill>
                  <a:srgbClr val="000000"/>
                </a:solidFill>
                <a:latin typeface="Arial"/>
                <a:cs typeface="Arial"/>
              </a:rPr>
              <a:t>) </a:t>
            </a:r>
            <a:r>
              <a:rPr lang="de-DE" sz="1600" kern="0" dirty="0" err="1" smtClean="0">
                <a:solidFill>
                  <a:srgbClr val="000000"/>
                </a:solidFill>
                <a:latin typeface="Arial"/>
                <a:cs typeface="Arial"/>
              </a:rPr>
              <a:t>and</a:t>
            </a:r>
            <a:r>
              <a:rPr lang="de-DE" sz="1600" kern="0" dirty="0" smtClean="0">
                <a:solidFill>
                  <a:srgbClr val="000000"/>
                </a:solidFill>
                <a:latin typeface="Arial"/>
                <a:cs typeface="Arial"/>
              </a:rPr>
              <a:t> </a:t>
            </a:r>
            <a:r>
              <a:rPr lang="de-DE" sz="1600" kern="0" dirty="0" err="1" smtClean="0">
                <a:solidFill>
                  <a:srgbClr val="000000"/>
                </a:solidFill>
                <a:latin typeface="Arial"/>
                <a:cs typeface="Arial"/>
              </a:rPr>
              <a:t>glued</a:t>
            </a:r>
            <a:r>
              <a:rPr lang="de-DE" sz="1600" kern="0" dirty="0" smtClean="0">
                <a:solidFill>
                  <a:srgbClr val="000000"/>
                </a:solidFill>
                <a:latin typeface="Arial"/>
                <a:cs typeface="Arial"/>
              </a:rPr>
              <a:t> </a:t>
            </a:r>
            <a:r>
              <a:rPr lang="de-DE" sz="1600" kern="0" dirty="0" err="1" smtClean="0">
                <a:solidFill>
                  <a:srgbClr val="000000"/>
                </a:solidFill>
                <a:latin typeface="Arial"/>
                <a:cs typeface="Arial"/>
              </a:rPr>
              <a:t>to</a:t>
            </a:r>
            <a:r>
              <a:rPr lang="de-DE" sz="1600" kern="0" dirty="0" smtClean="0">
                <a:solidFill>
                  <a:srgbClr val="000000"/>
                </a:solidFill>
                <a:latin typeface="Arial"/>
                <a:cs typeface="Arial"/>
              </a:rPr>
              <a:t> </a:t>
            </a:r>
            <a:r>
              <a:rPr lang="de-DE" sz="1600" kern="0" dirty="0" err="1" smtClean="0">
                <a:solidFill>
                  <a:srgbClr val="000000"/>
                </a:solidFill>
                <a:latin typeface="Arial"/>
                <a:cs typeface="Arial"/>
              </a:rPr>
              <a:t>planar</a:t>
            </a:r>
            <a:r>
              <a:rPr lang="de-DE" sz="1600" kern="0" dirty="0" smtClean="0">
                <a:solidFill>
                  <a:srgbClr val="000000"/>
                </a:solidFill>
                <a:latin typeface="Arial"/>
                <a:cs typeface="Arial"/>
              </a:rPr>
              <a:t> multi-</a:t>
            </a:r>
            <a:r>
              <a:rPr lang="de-DE" sz="1600" kern="0" dirty="0" err="1" smtClean="0">
                <a:solidFill>
                  <a:srgbClr val="000000"/>
                </a:solidFill>
                <a:latin typeface="Arial"/>
                <a:cs typeface="Arial"/>
              </a:rPr>
              <a:t>layers</a:t>
            </a:r>
            <a:endParaRPr lang="de-DE" sz="1600" kern="0" dirty="0" smtClean="0">
              <a:solidFill>
                <a:srgbClr val="000000"/>
              </a:solidFill>
              <a:latin typeface="Arial"/>
              <a:cs typeface="Arial"/>
            </a:endParaRPr>
          </a:p>
          <a:p>
            <a:pPr marL="800100" lvl="1" indent="-342900" fontAlgn="base">
              <a:spcAft>
                <a:spcPct val="0"/>
              </a:spcAft>
              <a:buClr>
                <a:srgbClr val="FF0000"/>
              </a:buClr>
              <a:buFont typeface="Arial"/>
              <a:buChar char="•"/>
            </a:pPr>
            <a:r>
              <a:rPr lang="de-DE" sz="1600" kern="0" dirty="0" err="1" smtClean="0">
                <a:solidFill>
                  <a:srgbClr val="000000"/>
                </a:solidFill>
                <a:latin typeface="Arial"/>
                <a:cs typeface="Arial"/>
              </a:rPr>
              <a:t>replacement</a:t>
            </a:r>
            <a:r>
              <a:rPr lang="de-DE" sz="1600" kern="0" dirty="0" smtClean="0">
                <a:solidFill>
                  <a:srgbClr val="000000"/>
                </a:solidFill>
                <a:latin typeface="Arial"/>
                <a:cs typeface="Arial"/>
              </a:rPr>
              <a:t> </a:t>
            </a:r>
            <a:r>
              <a:rPr lang="de-DE" sz="1600" kern="0" dirty="0" err="1" smtClean="0">
                <a:solidFill>
                  <a:srgbClr val="000000"/>
                </a:solidFill>
                <a:latin typeface="Arial"/>
                <a:cs typeface="Arial"/>
              </a:rPr>
              <a:t>of</a:t>
            </a:r>
            <a:r>
              <a:rPr lang="de-DE" sz="1600" kern="0" dirty="0" smtClean="0">
                <a:solidFill>
                  <a:srgbClr val="000000"/>
                </a:solidFill>
                <a:latin typeface="Arial"/>
                <a:cs typeface="Arial"/>
              </a:rPr>
              <a:t> </a:t>
            </a:r>
            <a:r>
              <a:rPr lang="de-DE" sz="1600" kern="0" dirty="0" err="1" smtClean="0">
                <a:solidFill>
                  <a:srgbClr val="000000"/>
                </a:solidFill>
                <a:latin typeface="Arial"/>
                <a:cs typeface="Arial"/>
              </a:rPr>
              <a:t>single</a:t>
            </a:r>
            <a:r>
              <a:rPr lang="de-DE" sz="1600" kern="0" dirty="0" smtClean="0">
                <a:solidFill>
                  <a:srgbClr val="000000"/>
                </a:solidFill>
                <a:latin typeface="Arial"/>
                <a:cs typeface="Arial"/>
              </a:rPr>
              <a:t> </a:t>
            </a:r>
            <a:r>
              <a:rPr lang="de-DE" sz="1600" kern="0" dirty="0" err="1" smtClean="0">
                <a:solidFill>
                  <a:srgbClr val="000000"/>
                </a:solidFill>
                <a:latin typeface="Arial"/>
                <a:cs typeface="Arial"/>
              </a:rPr>
              <a:t>straws</a:t>
            </a:r>
            <a:r>
              <a:rPr lang="de-DE" sz="1600" kern="0" dirty="0" smtClean="0">
                <a:solidFill>
                  <a:srgbClr val="000000"/>
                </a:solidFill>
                <a:latin typeface="Arial"/>
                <a:cs typeface="Arial"/>
              </a:rPr>
              <a:t> in </a:t>
            </a:r>
            <a:r>
              <a:rPr lang="de-DE" sz="1600" kern="0" dirty="0" err="1" smtClean="0">
                <a:solidFill>
                  <a:srgbClr val="000000"/>
                </a:solidFill>
                <a:latin typeface="Arial"/>
                <a:cs typeface="Arial"/>
              </a:rPr>
              <a:t>module</a:t>
            </a:r>
            <a:r>
              <a:rPr lang="de-DE" sz="1600" kern="0" dirty="0" smtClean="0">
                <a:solidFill>
                  <a:srgbClr val="000000"/>
                </a:solidFill>
                <a:latin typeface="Arial"/>
                <a:cs typeface="Arial"/>
              </a:rPr>
              <a:t> </a:t>
            </a:r>
            <a:r>
              <a:rPr lang="de-DE" sz="1600" kern="0" dirty="0" err="1" smtClean="0">
                <a:solidFill>
                  <a:srgbClr val="000000"/>
                </a:solidFill>
                <a:latin typeface="Arial"/>
                <a:cs typeface="Arial"/>
              </a:rPr>
              <a:t>possible</a:t>
            </a:r>
            <a:r>
              <a:rPr lang="de-DE" sz="1600" kern="0" dirty="0" smtClean="0">
                <a:solidFill>
                  <a:srgbClr val="000000"/>
                </a:solidFill>
                <a:latin typeface="Arial"/>
                <a:cs typeface="Arial"/>
              </a:rPr>
              <a:t> (</a:t>
            </a:r>
            <a:r>
              <a:rPr lang="de-DE" sz="1600" kern="0" dirty="0" err="1" smtClean="0">
                <a:solidFill>
                  <a:srgbClr val="000000"/>
                </a:solidFill>
                <a:latin typeface="Arial"/>
                <a:cs typeface="Arial"/>
              </a:rPr>
              <a:t>glue</a:t>
            </a:r>
            <a:r>
              <a:rPr lang="de-DE" sz="1600" kern="0" dirty="0" smtClean="0">
                <a:solidFill>
                  <a:srgbClr val="000000"/>
                </a:solidFill>
                <a:latin typeface="Arial"/>
                <a:cs typeface="Arial"/>
              </a:rPr>
              <a:t> </a:t>
            </a:r>
            <a:r>
              <a:rPr lang="de-DE" sz="1600" kern="0" dirty="0" err="1" smtClean="0">
                <a:solidFill>
                  <a:srgbClr val="000000"/>
                </a:solidFill>
                <a:latin typeface="Arial"/>
                <a:cs typeface="Arial"/>
              </a:rPr>
              <a:t>dots</a:t>
            </a:r>
            <a:r>
              <a:rPr lang="de-DE" sz="1600" kern="0" dirty="0" smtClean="0">
                <a:solidFill>
                  <a:srgbClr val="000000"/>
                </a:solidFill>
                <a:latin typeface="Arial"/>
                <a:cs typeface="Arial"/>
              </a:rPr>
              <a:t>)</a:t>
            </a:r>
          </a:p>
          <a:p>
            <a:pPr fontAlgn="base">
              <a:spcAft>
                <a:spcPct val="0"/>
              </a:spcAft>
              <a:buClr>
                <a:srgbClr val="FF0000"/>
              </a:buClr>
              <a:buFont typeface="Arial"/>
              <a:buChar char="•"/>
            </a:pPr>
            <a:r>
              <a:rPr lang="de-DE" sz="1800" kern="0" dirty="0" smtClean="0">
                <a:solidFill>
                  <a:srgbClr val="000000"/>
                </a:solidFill>
                <a:effectLst>
                  <a:outerShdw blurRad="38100" dist="38100" dir="2700000" algn="tl">
                    <a:srgbClr val="000000">
                      <a:alpha val="43137"/>
                    </a:srgbClr>
                  </a:outerShdw>
                </a:effectLst>
                <a:latin typeface="Arial"/>
                <a:cs typeface="Arial"/>
              </a:rPr>
              <a:t>strong </a:t>
            </a:r>
            <a:r>
              <a:rPr lang="de-DE" sz="1800" kern="0" dirty="0" err="1" smtClean="0">
                <a:solidFill>
                  <a:srgbClr val="000000"/>
                </a:solidFill>
                <a:effectLst>
                  <a:outerShdw blurRad="38100" dist="38100" dir="2700000" algn="tl">
                    <a:srgbClr val="000000">
                      <a:alpha val="43137"/>
                    </a:srgbClr>
                  </a:outerShdw>
                </a:effectLst>
                <a:latin typeface="Arial"/>
                <a:cs typeface="Arial"/>
              </a:rPr>
              <a:t>stretching</a:t>
            </a:r>
            <a:r>
              <a:rPr lang="de-DE" sz="1800" kern="0" dirty="0" smtClean="0">
                <a:solidFill>
                  <a:srgbClr val="000000"/>
                </a:solidFill>
                <a:effectLst>
                  <a:outerShdw blurRad="38100" dist="38100" dir="2700000" algn="tl">
                    <a:srgbClr val="000000">
                      <a:alpha val="43137"/>
                    </a:srgbClr>
                  </a:outerShdw>
                </a:effectLst>
                <a:latin typeface="Arial"/>
                <a:cs typeface="Arial"/>
              </a:rPr>
              <a:t> (230kg </a:t>
            </a:r>
            <a:r>
              <a:rPr lang="de-DE" sz="1800" kern="0" dirty="0" err="1" smtClean="0">
                <a:solidFill>
                  <a:srgbClr val="000000"/>
                </a:solidFill>
                <a:effectLst>
                  <a:outerShdw blurRad="38100" dist="38100" dir="2700000" algn="tl">
                    <a:srgbClr val="000000">
                      <a:alpha val="43137"/>
                    </a:srgbClr>
                  </a:outerShdw>
                </a:effectLst>
                <a:latin typeface="Arial"/>
                <a:cs typeface="Arial"/>
              </a:rPr>
              <a:t>wires</a:t>
            </a:r>
            <a:r>
              <a:rPr lang="de-DE" sz="1800" kern="0" dirty="0" smtClean="0">
                <a:solidFill>
                  <a:srgbClr val="000000"/>
                </a:solidFill>
                <a:effectLst>
                  <a:outerShdw blurRad="38100" dist="38100" dir="2700000" algn="tl">
                    <a:srgbClr val="000000">
                      <a:alpha val="43137"/>
                    </a:srgbClr>
                  </a:outerShdw>
                </a:effectLst>
                <a:latin typeface="Arial"/>
                <a:cs typeface="Arial"/>
              </a:rPr>
              <a:t>, 3.2tons </a:t>
            </a:r>
            <a:r>
              <a:rPr lang="de-DE" sz="1800" kern="0" dirty="0" err="1" smtClean="0">
                <a:solidFill>
                  <a:srgbClr val="000000"/>
                </a:solidFill>
                <a:effectLst>
                  <a:outerShdw blurRad="38100" dist="38100" dir="2700000" algn="tl">
                    <a:srgbClr val="000000">
                      <a:alpha val="43137"/>
                    </a:srgbClr>
                  </a:outerShdw>
                </a:effectLst>
                <a:latin typeface="Arial"/>
                <a:cs typeface="Arial"/>
              </a:rPr>
              <a:t>tubes</a:t>
            </a:r>
            <a:r>
              <a:rPr lang="de-DE" sz="1800" kern="0" dirty="0" smtClean="0">
                <a:solidFill>
                  <a:srgbClr val="000000"/>
                </a:solidFill>
                <a:effectLst>
                  <a:outerShdw blurRad="38100" dist="38100" dir="2700000" algn="tl">
                    <a:srgbClr val="000000">
                      <a:alpha val="43137"/>
                    </a:srgbClr>
                  </a:outerShdw>
                </a:effectLst>
                <a:latin typeface="Arial"/>
                <a:cs typeface="Arial"/>
              </a:rPr>
              <a:t>)*</a:t>
            </a:r>
            <a:r>
              <a:rPr lang="de-DE" sz="1800" kern="0" dirty="0" smtClean="0">
                <a:solidFill>
                  <a:srgbClr val="000000"/>
                </a:solidFill>
                <a:latin typeface="Arial"/>
                <a:cs typeface="Arial"/>
              </a:rPr>
              <a:t>, but </a:t>
            </a:r>
            <a:r>
              <a:rPr lang="de-DE" sz="1800" kern="0" dirty="0" err="1" smtClean="0">
                <a:solidFill>
                  <a:srgbClr val="000000"/>
                </a:solidFill>
                <a:latin typeface="Arial"/>
                <a:cs typeface="Arial"/>
              </a:rPr>
              <a:t>no</a:t>
            </a:r>
            <a:r>
              <a:rPr lang="de-DE" sz="1800" kern="0" dirty="0" smtClean="0">
                <a:solidFill>
                  <a:srgbClr val="000000"/>
                </a:solidFill>
                <a:latin typeface="Arial"/>
                <a:cs typeface="Arial"/>
              </a:rPr>
              <a:t> </a:t>
            </a:r>
            <a:r>
              <a:rPr lang="de-DE" sz="1800" kern="0" dirty="0" err="1" smtClean="0">
                <a:solidFill>
                  <a:srgbClr val="000000"/>
                </a:solidFill>
                <a:latin typeface="Arial"/>
                <a:cs typeface="Arial"/>
              </a:rPr>
              <a:t>reinforcement</a:t>
            </a:r>
            <a:r>
              <a:rPr lang="de-DE" sz="1800" kern="0" dirty="0" smtClean="0">
                <a:solidFill>
                  <a:srgbClr val="000000"/>
                </a:solidFill>
                <a:latin typeface="Arial"/>
                <a:cs typeface="Arial"/>
              </a:rPr>
              <a:t> </a:t>
            </a:r>
            <a:r>
              <a:rPr lang="de-DE" sz="1800" kern="0" dirty="0" err="1" smtClean="0">
                <a:solidFill>
                  <a:srgbClr val="000000"/>
                </a:solidFill>
                <a:latin typeface="Arial"/>
                <a:cs typeface="Arial"/>
              </a:rPr>
              <a:t>needed</a:t>
            </a:r>
            <a:endParaRPr lang="de-DE" sz="1800" kern="0" dirty="0" smtClean="0">
              <a:solidFill>
                <a:srgbClr val="000000"/>
              </a:solidFill>
              <a:latin typeface="Arial"/>
              <a:cs typeface="Arial"/>
            </a:endParaRPr>
          </a:p>
          <a:p>
            <a:endParaRPr lang="en-US" dirty="0"/>
          </a:p>
        </p:txBody>
      </p:sp>
      <p:pic>
        <p:nvPicPr>
          <p:cNvPr id="9" name="Picture 2" descr="C:\Users\orecchini\Desktop\Imm.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3124200" y="914400"/>
            <a:ext cx="3341174" cy="2514600"/>
          </a:xfrm>
          <a:prstGeom prst="rect">
            <a:avLst/>
          </a:prstGeom>
          <a:ln>
            <a:noFill/>
          </a:ln>
          <a:effectLst>
            <a:softEdge rad="112500"/>
          </a:effectLst>
        </p:spPr>
      </p:pic>
      <p:pic>
        <p:nvPicPr>
          <p:cNvPr id="11" name="Inhaltsplatzhalter 6" descr="STT_Maerz_2011.jpg"/>
          <p:cNvPicPr>
            <a:picLocks noChangeAspect="1"/>
          </p:cNvPicPr>
          <p:nvPr/>
        </p:nvPicPr>
        <p:blipFill>
          <a:blip r:embed="rId3" cstate="print"/>
          <a:srcRect l="21951" t="19033" r="23093" b="1612"/>
          <a:stretch>
            <a:fillRect/>
          </a:stretch>
        </p:blipFill>
        <p:spPr>
          <a:xfrm>
            <a:off x="228600" y="838200"/>
            <a:ext cx="2667000" cy="2721925"/>
          </a:xfrm>
          <a:prstGeom prst="rect">
            <a:avLst/>
          </a:prstGeom>
          <a:effectLst/>
        </p:spPr>
      </p:pic>
      <p:pic>
        <p:nvPicPr>
          <p:cNvPr id="13" name="Picture 12"/>
          <p:cNvPicPr>
            <a:picLocks noChangeAspect="1"/>
          </p:cNvPicPr>
          <p:nvPr/>
        </p:nvPicPr>
        <p:blipFill>
          <a:blip r:embed="rId4"/>
          <a:stretch>
            <a:fillRect/>
          </a:stretch>
        </p:blipFill>
        <p:spPr>
          <a:xfrm>
            <a:off x="6753868" y="914401"/>
            <a:ext cx="2373198" cy="2590799"/>
          </a:xfrm>
          <a:prstGeom prst="rect">
            <a:avLst/>
          </a:prstGeom>
        </p:spPr>
      </p:pic>
    </p:spTree>
    <p:extLst>
      <p:ext uri="{BB962C8B-B14F-4D97-AF65-F5344CB8AC3E}">
        <p14:creationId xmlns:p14="http://schemas.microsoft.com/office/powerpoint/2010/main" val="338812245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eneric EIC Detector Concepts"/>
          <p:cNvSpPr txBox="1">
            <a:spLocks noGrp="1"/>
          </p:cNvSpPr>
          <p:nvPr>
            <p:ph type="title"/>
          </p:nvPr>
        </p:nvSpPr>
        <p:spPr>
          <a:xfrm>
            <a:off x="136546" y="44480"/>
            <a:ext cx="8931275" cy="717551"/>
          </a:xfrm>
          <a:prstGeom prst="rect">
            <a:avLst/>
          </a:prstGeom>
        </p:spPr>
        <p:txBody>
          <a:bodyPr/>
          <a:lstStyle/>
          <a:p>
            <a:pPr algn="l"/>
            <a:r>
              <a:rPr lang="en-US" sz="3600" dirty="0" smtClean="0"/>
              <a:t>Central tracker: Time Projection Chamber</a:t>
            </a:r>
            <a:endParaRPr sz="3600" dirty="0"/>
          </a:p>
        </p:txBody>
      </p:sp>
      <p:pic>
        <p:nvPicPr>
          <p:cNvPr id="2" name="Picture 1"/>
          <p:cNvPicPr>
            <a:picLocks noChangeAspect="1"/>
          </p:cNvPicPr>
          <p:nvPr/>
        </p:nvPicPr>
        <p:blipFill>
          <a:blip r:embed="rId2"/>
          <a:stretch>
            <a:fillRect/>
          </a:stretch>
        </p:blipFill>
        <p:spPr>
          <a:xfrm>
            <a:off x="152400" y="762000"/>
            <a:ext cx="4191000" cy="3216549"/>
          </a:xfrm>
          <a:prstGeom prst="rect">
            <a:avLst/>
          </a:prstGeom>
        </p:spPr>
      </p:pic>
      <p:sp>
        <p:nvSpPr>
          <p:cNvPr id="3" name="Rectangle 2"/>
          <p:cNvSpPr/>
          <p:nvPr/>
        </p:nvSpPr>
        <p:spPr>
          <a:xfrm>
            <a:off x="152400" y="4419600"/>
            <a:ext cx="4572000" cy="1754327"/>
          </a:xfrm>
          <a:prstGeom prst="rect">
            <a:avLst/>
          </a:prstGeom>
        </p:spPr>
        <p:txBody>
          <a:bodyPr>
            <a:spAutoFit/>
          </a:bodyPr>
          <a:lstStyle/>
          <a:p>
            <a:r>
              <a:rPr lang="en-US" b="1" u="sng" dirty="0">
                <a:solidFill>
                  <a:srgbClr val="000000"/>
                </a:solidFill>
              </a:rPr>
              <a:t>STAR TPC</a:t>
            </a:r>
          </a:p>
          <a:p>
            <a:pPr marL="285750" indent="-285750">
              <a:buClr>
                <a:srgbClr val="FF0000"/>
              </a:buClr>
              <a:buFont typeface="Arial"/>
              <a:buChar char="•"/>
            </a:pPr>
            <a:r>
              <a:rPr lang="en-US" dirty="0" smtClean="0">
                <a:solidFill>
                  <a:srgbClr val="000000"/>
                </a:solidFill>
              </a:rPr>
              <a:t>140,000 </a:t>
            </a:r>
            <a:r>
              <a:rPr lang="en-US" dirty="0">
                <a:solidFill>
                  <a:srgbClr val="000000"/>
                </a:solidFill>
              </a:rPr>
              <a:t>electronics </a:t>
            </a:r>
            <a:r>
              <a:rPr lang="en-US" dirty="0" smtClean="0">
                <a:solidFill>
                  <a:srgbClr val="000000"/>
                </a:solidFill>
              </a:rPr>
              <a:t>channels (</a:t>
            </a:r>
            <a:r>
              <a:rPr lang="en-US" dirty="0">
                <a:solidFill>
                  <a:srgbClr val="000000"/>
                </a:solidFill>
              </a:rPr>
              <a:t>pads)</a:t>
            </a:r>
          </a:p>
          <a:p>
            <a:pPr marL="285750" indent="-285750">
              <a:buClr>
                <a:srgbClr val="FF0000"/>
              </a:buClr>
              <a:buFont typeface="Arial"/>
              <a:buChar char="•"/>
            </a:pPr>
            <a:r>
              <a:rPr lang="en-US" dirty="0" smtClean="0">
                <a:solidFill>
                  <a:srgbClr val="000000"/>
                </a:solidFill>
              </a:rPr>
              <a:t>512 </a:t>
            </a:r>
            <a:r>
              <a:rPr lang="en-US" dirty="0">
                <a:solidFill>
                  <a:srgbClr val="000000"/>
                </a:solidFill>
              </a:rPr>
              <a:t>time bins</a:t>
            </a:r>
          </a:p>
          <a:p>
            <a:pPr marL="285750" indent="-285750">
              <a:buClr>
                <a:srgbClr val="FF0000"/>
              </a:buClr>
              <a:buFont typeface="Arial"/>
              <a:buChar char="•"/>
            </a:pPr>
            <a:r>
              <a:rPr lang="en-US" dirty="0" smtClean="0">
                <a:solidFill>
                  <a:srgbClr val="000000"/>
                </a:solidFill>
              </a:rPr>
              <a:t>140,000 </a:t>
            </a:r>
            <a:r>
              <a:rPr lang="en-US" dirty="0">
                <a:solidFill>
                  <a:srgbClr val="000000"/>
                </a:solidFill>
              </a:rPr>
              <a:t>x 512 = 72 million </a:t>
            </a:r>
            <a:r>
              <a:rPr lang="en-US" dirty="0" smtClean="0">
                <a:solidFill>
                  <a:srgbClr val="000000"/>
                </a:solidFill>
              </a:rPr>
              <a:t>3D “pixels”</a:t>
            </a:r>
            <a:endParaRPr lang="en-US" dirty="0">
              <a:solidFill>
                <a:srgbClr val="000000"/>
              </a:solidFill>
            </a:endParaRPr>
          </a:p>
          <a:p>
            <a:pPr marL="285750" indent="-285750">
              <a:buClr>
                <a:srgbClr val="FF0000"/>
              </a:buClr>
              <a:buFont typeface="Arial"/>
              <a:buChar char="•"/>
            </a:pPr>
            <a:endParaRPr lang="en-US" dirty="0">
              <a:solidFill>
                <a:srgbClr val="000000"/>
              </a:solidFill>
            </a:endParaRPr>
          </a:p>
          <a:p>
            <a:pPr marL="285750" indent="-285750">
              <a:buClr>
                <a:srgbClr val="FF0000"/>
              </a:buClr>
              <a:buFont typeface="Arial"/>
              <a:buChar char="•"/>
            </a:pPr>
            <a:r>
              <a:rPr lang="tr-TR" dirty="0" smtClean="0">
                <a:solidFill>
                  <a:srgbClr val="000000"/>
                </a:solidFill>
              </a:rPr>
              <a:t>Inner </a:t>
            </a:r>
            <a:r>
              <a:rPr lang="tr-TR" dirty="0" err="1" smtClean="0">
                <a:solidFill>
                  <a:srgbClr val="000000"/>
                </a:solidFill>
              </a:rPr>
              <a:t>sectors</a:t>
            </a:r>
            <a:r>
              <a:rPr lang="tr-TR" dirty="0" smtClean="0">
                <a:solidFill>
                  <a:srgbClr val="000000"/>
                </a:solidFill>
              </a:rPr>
              <a:t> </a:t>
            </a:r>
            <a:r>
              <a:rPr lang="tr-TR" dirty="0" err="1" smtClean="0">
                <a:solidFill>
                  <a:srgbClr val="000000"/>
                </a:solidFill>
              </a:rPr>
              <a:t>were</a:t>
            </a:r>
            <a:r>
              <a:rPr lang="tr-TR" dirty="0" smtClean="0">
                <a:solidFill>
                  <a:srgbClr val="000000"/>
                </a:solidFill>
              </a:rPr>
              <a:t> </a:t>
            </a:r>
            <a:r>
              <a:rPr lang="tr-TR" dirty="0" err="1" smtClean="0">
                <a:solidFill>
                  <a:srgbClr val="000000"/>
                </a:solidFill>
              </a:rPr>
              <a:t>instrumented</a:t>
            </a:r>
            <a:r>
              <a:rPr lang="tr-TR" dirty="0" smtClean="0">
                <a:solidFill>
                  <a:srgbClr val="000000"/>
                </a:solidFill>
              </a:rPr>
              <a:t> in 2019</a:t>
            </a:r>
            <a:endParaRPr lang="en-US" dirty="0">
              <a:solidFill>
                <a:srgbClr val="000000"/>
              </a:solidFill>
            </a:endParaRPr>
          </a:p>
        </p:txBody>
      </p:sp>
      <p:sp>
        <p:nvSpPr>
          <p:cNvPr id="5" name="Rectangle 4"/>
          <p:cNvSpPr/>
          <p:nvPr/>
        </p:nvSpPr>
        <p:spPr>
          <a:xfrm>
            <a:off x="4724400" y="4419600"/>
            <a:ext cx="4419600" cy="2031325"/>
          </a:xfrm>
          <a:prstGeom prst="rect">
            <a:avLst/>
          </a:prstGeom>
        </p:spPr>
        <p:txBody>
          <a:bodyPr wrap="square">
            <a:spAutoFit/>
          </a:bodyPr>
          <a:lstStyle/>
          <a:p>
            <a:r>
              <a:rPr lang="en-US" u="sng" dirty="0"/>
              <a:t>Gating </a:t>
            </a:r>
            <a:r>
              <a:rPr lang="en-US" u="sng" dirty="0" smtClean="0"/>
              <a:t>Grid concept:</a:t>
            </a:r>
            <a:endParaRPr lang="en-US" u="sng" dirty="0"/>
          </a:p>
          <a:p>
            <a:pPr marL="285750" indent="-285750">
              <a:buClr>
                <a:srgbClr val="FF0000"/>
              </a:buClr>
              <a:buFont typeface="Arial"/>
              <a:buChar char="•"/>
            </a:pPr>
            <a:r>
              <a:rPr lang="en-US" dirty="0" smtClean="0"/>
              <a:t>Designed </a:t>
            </a:r>
            <a:r>
              <a:rPr lang="en-US" dirty="0"/>
              <a:t>to reduce </a:t>
            </a:r>
            <a:r>
              <a:rPr lang="en-US" dirty="0" smtClean="0"/>
              <a:t>Ion Back Flow (IBF) from the amplification stage, and respective space charge of positive ions in the TPC volume (gate open by trigger only for the time needed to collect all electrons </a:t>
            </a:r>
            <a:r>
              <a:rPr lang="mr-IN" dirty="0" smtClean="0"/>
              <a:t>–</a:t>
            </a:r>
            <a:r>
              <a:rPr lang="en-US" dirty="0" smtClean="0"/>
              <a:t> several </a:t>
            </a:r>
            <a:r>
              <a:rPr lang="en-US" dirty="0" err="1" smtClean="0">
                <a:latin typeface="Symbol" charset="2"/>
                <a:cs typeface="Symbol" charset="2"/>
              </a:rPr>
              <a:t>m</a:t>
            </a:r>
            <a:r>
              <a:rPr lang="en-US" dirty="0" err="1" smtClean="0"/>
              <a:t>s</a:t>
            </a:r>
            <a:r>
              <a:rPr lang="en-US" dirty="0" smtClean="0"/>
              <a:t> only)</a:t>
            </a:r>
            <a:endParaRPr lang="en-US" dirty="0"/>
          </a:p>
        </p:txBody>
      </p:sp>
      <p:pic>
        <p:nvPicPr>
          <p:cNvPr id="6" name="Picture 5" descr="star-tpc-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1219199"/>
            <a:ext cx="4114800" cy="3057181"/>
          </a:xfrm>
          <a:prstGeom prst="rect">
            <a:avLst/>
          </a:prstGeom>
        </p:spPr>
      </p:pic>
    </p:spTree>
    <p:extLst>
      <p:ext uri="{BB962C8B-B14F-4D97-AF65-F5344CB8AC3E}">
        <p14:creationId xmlns:p14="http://schemas.microsoft.com/office/powerpoint/2010/main" val="311470643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efinitions"/>
          <p:cNvSpPr txBox="1">
            <a:spLocks noGrp="1"/>
          </p:cNvSpPr>
          <p:nvPr>
            <p:ph type="title"/>
          </p:nvPr>
        </p:nvSpPr>
        <p:spPr>
          <a:prstGeom prst="rect">
            <a:avLst/>
          </a:prstGeom>
        </p:spPr>
        <p:txBody>
          <a:bodyPr/>
          <a:lstStyle/>
          <a:p>
            <a:pPr algn="l"/>
            <a:r>
              <a:rPr lang="en-US" dirty="0" smtClean="0"/>
              <a:t>EIC Physics</a:t>
            </a:r>
            <a:endParaRPr dirty="0"/>
          </a:p>
        </p:txBody>
      </p:sp>
      <p:grpSp>
        <p:nvGrpSpPr>
          <p:cNvPr id="8" name="Group 7"/>
          <p:cNvGrpSpPr/>
          <p:nvPr/>
        </p:nvGrpSpPr>
        <p:grpSpPr>
          <a:xfrm>
            <a:off x="76340" y="838206"/>
            <a:ext cx="9067673" cy="5943599"/>
            <a:chOff x="76327" y="838200"/>
            <a:chExt cx="9067673" cy="5943599"/>
          </a:xfrm>
        </p:grpSpPr>
        <p:sp>
          <p:nvSpPr>
            <p:cNvPr id="9" name="Rectangle 3"/>
            <p:cNvSpPr txBox="1">
              <a:spLocks noChangeArrowheads="1"/>
            </p:cNvSpPr>
            <p:nvPr/>
          </p:nvSpPr>
          <p:spPr>
            <a:xfrm>
              <a:off x="152400" y="1024467"/>
              <a:ext cx="8991600" cy="5528733"/>
            </a:xfrm>
            <a:prstGeom prst="rect">
              <a:avLst/>
            </a:prstGeom>
          </p:spPr>
          <p:txBody>
            <a:bodyPr vert="horz" lIns="91283" tIns="45642" rIns="91283" bIns="45642" rtlCol="0">
              <a:normAutofit/>
            </a:bodyPr>
            <a:lstStyle/>
            <a:p>
              <a:pPr marL="342328" lvl="0" indent="-342328">
                <a:spcBef>
                  <a:spcPct val="20000"/>
                </a:spcBef>
                <a:buClr>
                  <a:srgbClr val="80057A"/>
                </a:buClr>
                <a:buSzPct val="100000"/>
                <a:buFont typeface="Wingdings" charset="2"/>
                <a:buChar char="§"/>
                <a:defRPr/>
              </a:pPr>
              <a:endParaRPr lang="en-US" sz="3200" dirty="0" smtClean="0">
                <a:solidFill>
                  <a:schemeClr val="tx2"/>
                </a:solidFill>
                <a:latin typeface="Arial Narrow" pitchFamily="34" charset="0"/>
                <a:ea typeface="ＭＳ Ｐゴシック" pitchFamily="-84" charset="-128"/>
                <a:cs typeface="ＭＳ Ｐゴシック" pitchFamily="-84" charset="-128"/>
              </a:endParaRPr>
            </a:p>
            <a:p>
              <a:pPr marL="342328" lvl="0" indent="-342328">
                <a:spcBef>
                  <a:spcPct val="20000"/>
                </a:spcBef>
                <a:buClr>
                  <a:srgbClr val="80057A"/>
                </a:buClr>
                <a:buSzPct val="100000"/>
                <a:buFont typeface="Wingdings" charset="2"/>
                <a:buChar char="§"/>
                <a:defRPr/>
              </a:pPr>
              <a:endParaRPr lang="en-US" sz="2600" dirty="0" smtClean="0">
                <a:solidFill>
                  <a:schemeClr val="tx2"/>
                </a:solidFill>
                <a:latin typeface="Arial Narrow" pitchFamily="34" charset="0"/>
                <a:ea typeface="ＭＳ Ｐゴシック" pitchFamily="-84" charset="-128"/>
                <a:cs typeface="ＭＳ Ｐゴシック" pitchFamily="-84" charset="-128"/>
              </a:endParaRPr>
            </a:p>
          </p:txBody>
        </p:sp>
        <p:pic>
          <p:nvPicPr>
            <p:cNvPr id="10" name="Picture 9" descr="eic-pysics-pictur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9750" y="1752600"/>
              <a:ext cx="1844250" cy="4707467"/>
            </a:xfrm>
            <a:prstGeom prst="rect">
              <a:avLst/>
            </a:prstGeom>
          </p:spPr>
        </p:pic>
        <p:sp>
          <p:nvSpPr>
            <p:cNvPr id="11" name="Rectangle 3"/>
            <p:cNvSpPr txBox="1">
              <a:spLocks noChangeArrowheads="1"/>
            </p:cNvSpPr>
            <p:nvPr/>
          </p:nvSpPr>
          <p:spPr>
            <a:xfrm>
              <a:off x="4191000" y="1447800"/>
              <a:ext cx="3429000" cy="5257800"/>
            </a:xfrm>
            <a:prstGeom prst="rect">
              <a:avLst/>
            </a:prstGeom>
          </p:spPr>
          <p:txBody>
            <a:bodyPr vert="horz" lIns="91283" tIns="45642" rIns="91283" bIns="45642" rtlCol="0">
              <a:normAutofit fontScale="85000" lnSpcReduction="20000"/>
            </a:bodyPr>
            <a:lstStyle/>
            <a:p>
              <a:pPr lvl="0">
                <a:spcBef>
                  <a:spcPct val="20000"/>
                </a:spcBef>
                <a:buClr>
                  <a:srgbClr val="FF0000"/>
                </a:buClr>
                <a:buSzPct val="120000"/>
                <a:defRPr/>
              </a:pPr>
              <a:r>
                <a:rPr lang="en-US" sz="2700" b="1" u="sng" dirty="0" smtClean="0">
                  <a:solidFill>
                    <a:srgbClr val="000000"/>
                  </a:solidFill>
                  <a:ea typeface="ＭＳ Ｐゴシック" pitchFamily="-84" charset="-128"/>
                  <a:cs typeface="ＭＳ Ｐゴシック" pitchFamily="-84" charset="-128"/>
                </a:rPr>
                <a:t>Key questions:</a:t>
              </a:r>
            </a:p>
            <a:p>
              <a:pPr lvl="0">
                <a:spcBef>
                  <a:spcPct val="20000"/>
                </a:spcBef>
                <a:buClr>
                  <a:srgbClr val="FF0000"/>
                </a:buClr>
                <a:buSzPct val="120000"/>
                <a:defRPr/>
              </a:pPr>
              <a:endParaRPr lang="en-US" sz="2200" u="sng" dirty="0" smtClean="0">
                <a:solidFill>
                  <a:schemeClr val="tx2"/>
                </a:solidFill>
                <a:latin typeface="Arial Narrow" pitchFamily="34" charset="0"/>
                <a:ea typeface="ＭＳ Ｐゴシック" pitchFamily="-84" charset="-128"/>
                <a:cs typeface="ＭＳ Ｐゴシック" pitchFamily="-84" charset="-128"/>
              </a:endParaRPr>
            </a:p>
            <a:p>
              <a:pPr marL="521780" lvl="0" indent="-342900">
                <a:spcBef>
                  <a:spcPct val="20000"/>
                </a:spcBef>
                <a:buClr>
                  <a:srgbClr val="FF0000"/>
                </a:buClr>
                <a:buSzPct val="120000"/>
                <a:buFont typeface="Arial"/>
                <a:buChar char="•"/>
                <a:defRPr/>
              </a:pPr>
              <a:r>
                <a:rPr lang="en-US" sz="2200" dirty="0" smtClean="0">
                  <a:solidFill>
                    <a:srgbClr val="000000"/>
                  </a:solidFill>
                  <a:ea typeface="ＭＳ Ｐゴシック" pitchFamily="-84" charset="-128"/>
                  <a:cs typeface="ＭＳ Ｐゴシック" pitchFamily="-84" charset="-128"/>
                </a:rPr>
                <a:t>How are the sea quarks and gluons, and their spins, distributed in space and momentum inside the nucleon?</a:t>
              </a:r>
            </a:p>
            <a:p>
              <a:pPr marL="342900" lvl="0" indent="-342900">
                <a:spcBef>
                  <a:spcPct val="20000"/>
                </a:spcBef>
                <a:buClr>
                  <a:srgbClr val="FF0000"/>
                </a:buClr>
                <a:buSzPct val="120000"/>
                <a:buFont typeface="Arial"/>
                <a:buChar char="•"/>
                <a:defRPr/>
              </a:pPr>
              <a:endParaRPr lang="en-US" sz="2200" dirty="0">
                <a:solidFill>
                  <a:srgbClr val="000000"/>
                </a:solidFill>
                <a:latin typeface="Arial Narrow" pitchFamily="34" charset="0"/>
                <a:ea typeface="ＭＳ Ｐゴシック" pitchFamily="-84" charset="-128"/>
                <a:cs typeface="ＭＳ Ｐゴシック" pitchFamily="-84" charset="-128"/>
              </a:endParaRPr>
            </a:p>
            <a:p>
              <a:pPr marL="521780" lvl="0" indent="-342900">
                <a:spcBef>
                  <a:spcPct val="20000"/>
                </a:spcBef>
                <a:buClr>
                  <a:srgbClr val="FF0000"/>
                </a:buClr>
                <a:buSzPct val="120000"/>
                <a:buFont typeface="Arial"/>
                <a:buChar char="•"/>
                <a:defRPr/>
              </a:pPr>
              <a:r>
                <a:rPr lang="en-US" sz="2200" dirty="0" smtClean="0">
                  <a:solidFill>
                    <a:srgbClr val="000000"/>
                  </a:solidFill>
                  <a:ea typeface="ＭＳ Ｐゴシック" pitchFamily="-84" charset="-128"/>
                  <a:cs typeface="ＭＳ Ｐゴシック" pitchFamily="-84" charset="-128"/>
                </a:rPr>
                <a:t>How does the nuclear environment affect the distribution of quarks and gluons  and their interactions in nuclei? </a:t>
              </a:r>
            </a:p>
            <a:p>
              <a:pPr marL="342900" lvl="0" indent="-342900">
                <a:spcBef>
                  <a:spcPct val="20000"/>
                </a:spcBef>
                <a:buClr>
                  <a:srgbClr val="FF0000"/>
                </a:buClr>
                <a:buSzPct val="120000"/>
                <a:buFont typeface="Arial"/>
                <a:buChar char="•"/>
                <a:defRPr/>
              </a:pPr>
              <a:endParaRPr lang="en-US" sz="2200" dirty="0" smtClean="0">
                <a:solidFill>
                  <a:srgbClr val="000000"/>
                </a:solidFill>
                <a:ea typeface="ＭＳ Ｐゴシック" pitchFamily="-84" charset="-128"/>
                <a:cs typeface="ＭＳ Ｐゴシック" pitchFamily="-84" charset="-128"/>
              </a:endParaRPr>
            </a:p>
            <a:p>
              <a:pPr marL="521780" lvl="0" indent="-342900">
                <a:spcBef>
                  <a:spcPct val="20000"/>
                </a:spcBef>
                <a:buClr>
                  <a:srgbClr val="FF0000"/>
                </a:buClr>
                <a:buSzPct val="120000"/>
                <a:buFont typeface="Arial"/>
                <a:buChar char="•"/>
                <a:defRPr/>
              </a:pPr>
              <a:r>
                <a:rPr lang="en-US" sz="2200" dirty="0" smtClean="0">
                  <a:solidFill>
                    <a:srgbClr val="000000"/>
                  </a:solidFill>
                  <a:ea typeface="ＭＳ Ｐゴシック" pitchFamily="-84" charset="-128"/>
                  <a:cs typeface="ＭＳ Ｐゴシック" pitchFamily="-84" charset="-128"/>
                </a:rPr>
                <a:t>Where does the saturation of gluon densities set in? Does this saturation produce matter with universal properties?</a:t>
              </a:r>
            </a:p>
            <a:p>
              <a:pPr marL="342328" lvl="0" indent="-342328">
                <a:spcBef>
                  <a:spcPct val="20000"/>
                </a:spcBef>
                <a:buClr>
                  <a:srgbClr val="80057A"/>
                </a:buClr>
                <a:buSzPct val="100000"/>
                <a:buFont typeface="Wingdings" charset="2"/>
                <a:buChar char="§"/>
                <a:defRPr/>
              </a:pPr>
              <a:endParaRPr lang="en-US" sz="2200" dirty="0" smtClean="0">
                <a:solidFill>
                  <a:schemeClr val="tx2"/>
                </a:solidFill>
                <a:latin typeface="Arial Narrow" pitchFamily="34" charset="0"/>
                <a:ea typeface="ＭＳ Ｐゴシック" pitchFamily="-84" charset="-128"/>
                <a:cs typeface="ＭＳ Ｐゴシック" pitchFamily="-84" charset="-128"/>
              </a:endParaRPr>
            </a:p>
            <a:p>
              <a:pPr marL="342328" lvl="0" indent="-342328">
                <a:spcBef>
                  <a:spcPct val="20000"/>
                </a:spcBef>
                <a:buClr>
                  <a:srgbClr val="80057A"/>
                </a:buClr>
                <a:buSzPct val="100000"/>
                <a:buFont typeface="Wingdings" charset="2"/>
                <a:buChar char="§"/>
                <a:defRPr/>
              </a:pPr>
              <a:endParaRPr lang="en-US" sz="2200" dirty="0">
                <a:solidFill>
                  <a:schemeClr val="tx2"/>
                </a:solidFill>
                <a:latin typeface="Arial Narrow" pitchFamily="34" charset="0"/>
                <a:ea typeface="ＭＳ Ｐゴシック" pitchFamily="-84" charset="-128"/>
                <a:cs typeface="ＭＳ Ｐゴシック" pitchFamily="-84" charset="-128"/>
              </a:endParaRPr>
            </a:p>
          </p:txBody>
        </p:sp>
        <p:sp>
          <p:nvSpPr>
            <p:cNvPr id="12" name="Rectangle 3"/>
            <p:cNvSpPr txBox="1">
              <a:spLocks noChangeArrowheads="1"/>
            </p:cNvSpPr>
            <p:nvPr/>
          </p:nvSpPr>
          <p:spPr>
            <a:xfrm>
              <a:off x="304800" y="838200"/>
              <a:ext cx="8610600" cy="609600"/>
            </a:xfrm>
            <a:prstGeom prst="rect">
              <a:avLst/>
            </a:prstGeom>
          </p:spPr>
          <p:txBody>
            <a:bodyPr vert="horz" lIns="91283" tIns="45642" rIns="91283" bIns="45642" rtlCol="0">
              <a:normAutofit/>
            </a:bodyPr>
            <a:lstStyle/>
            <a:p>
              <a:pPr lvl="0">
                <a:spcBef>
                  <a:spcPct val="20000"/>
                </a:spcBef>
                <a:buClr>
                  <a:srgbClr val="80057A"/>
                </a:buClr>
                <a:buSzPct val="100000"/>
                <a:defRPr/>
              </a:pPr>
              <a:r>
                <a:rPr lang="en-US" sz="2000" i="1" u="sng" dirty="0" smtClean="0">
                  <a:solidFill>
                    <a:srgbClr val="000000"/>
                  </a:solidFill>
                  <a:ea typeface="ＭＳ Ｐゴシック" pitchFamily="-84" charset="-128"/>
                  <a:cs typeface="ＭＳ Ｐゴシック" pitchFamily="-84" charset="-128"/>
                </a:rPr>
                <a:t>Precision study of quark and gluon dynamics inside nucleon and nuclei</a:t>
              </a:r>
            </a:p>
          </p:txBody>
        </p:sp>
        <p:pic>
          <p:nvPicPr>
            <p:cNvPr id="13" name="Picture 12" descr="white-pap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27" y="1568340"/>
              <a:ext cx="4038473" cy="5213459"/>
            </a:xfrm>
            <a:prstGeom prst="rect">
              <a:avLst/>
            </a:prstGeom>
          </p:spPr>
        </p:pic>
        <p:sp>
          <p:nvSpPr>
            <p:cNvPr id="14" name="TextBox 13"/>
            <p:cNvSpPr txBox="1"/>
            <p:nvPr/>
          </p:nvSpPr>
          <p:spPr>
            <a:xfrm>
              <a:off x="1524000" y="6400800"/>
              <a:ext cx="2481468" cy="276999"/>
            </a:xfrm>
            <a:prstGeom prst="rect">
              <a:avLst/>
            </a:prstGeom>
            <a:noFill/>
          </p:spPr>
          <p:txBody>
            <a:bodyPr wrap="none" rtlCol="0">
              <a:spAutoFit/>
            </a:bodyPr>
            <a:lstStyle/>
            <a:p>
              <a:r>
                <a:rPr lang="en-US" sz="1200" dirty="0" err="1" smtClean="0">
                  <a:solidFill>
                    <a:srgbClr val="FFFFFF"/>
                  </a:solidFill>
                </a:rPr>
                <a:t>A.Acardi</a:t>
              </a:r>
              <a:r>
                <a:rPr lang="en-US" sz="1200" dirty="0" smtClean="0">
                  <a:solidFill>
                    <a:srgbClr val="FFFFFF"/>
                  </a:solidFill>
                </a:rPr>
                <a:t> et al, EPJ  A 52 9 (2016) </a:t>
              </a:r>
              <a:endParaRPr lang="en-US" sz="1200" dirty="0">
                <a:solidFill>
                  <a:srgbClr val="FFFFFF"/>
                </a:solidFill>
              </a:endParaRPr>
            </a:p>
          </p:txBody>
        </p:sp>
      </p:grpSp>
    </p:spTree>
    <p:extLst>
      <p:ext uri="{BB962C8B-B14F-4D97-AF65-F5344CB8AC3E}">
        <p14:creationId xmlns:p14="http://schemas.microsoft.com/office/powerpoint/2010/main" val="15935207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eneric EIC Detector Concepts"/>
          <p:cNvSpPr txBox="1">
            <a:spLocks noGrp="1"/>
          </p:cNvSpPr>
          <p:nvPr>
            <p:ph type="title"/>
          </p:nvPr>
        </p:nvSpPr>
        <p:spPr>
          <a:xfrm>
            <a:off x="136546" y="44480"/>
            <a:ext cx="8931275" cy="717551"/>
          </a:xfrm>
          <a:prstGeom prst="rect">
            <a:avLst/>
          </a:prstGeom>
        </p:spPr>
        <p:txBody>
          <a:bodyPr/>
          <a:lstStyle/>
          <a:p>
            <a:pPr algn="l"/>
            <a:r>
              <a:rPr lang="en-US" sz="3600" dirty="0" smtClean="0"/>
              <a:t>STAR TPC, legacy pictures </a:t>
            </a:r>
            <a:endParaRPr sz="3600" dirty="0"/>
          </a:p>
        </p:txBody>
      </p:sp>
      <p:pic>
        <p:nvPicPr>
          <p:cNvPr id="2" name="Picture 1"/>
          <p:cNvPicPr>
            <a:picLocks noChangeAspect="1"/>
          </p:cNvPicPr>
          <p:nvPr/>
        </p:nvPicPr>
        <p:blipFill>
          <a:blip r:embed="rId2"/>
          <a:stretch>
            <a:fillRect/>
          </a:stretch>
        </p:blipFill>
        <p:spPr>
          <a:xfrm>
            <a:off x="152400" y="914400"/>
            <a:ext cx="4191000" cy="3234095"/>
          </a:xfrm>
          <a:prstGeom prst="rect">
            <a:avLst/>
          </a:prstGeom>
        </p:spPr>
      </p:pic>
      <p:pic>
        <p:nvPicPr>
          <p:cNvPr id="3" name="Picture 2"/>
          <p:cNvPicPr>
            <a:picLocks noChangeAspect="1"/>
          </p:cNvPicPr>
          <p:nvPr/>
        </p:nvPicPr>
        <p:blipFill>
          <a:blip r:embed="rId3"/>
          <a:stretch>
            <a:fillRect/>
          </a:stretch>
        </p:blipFill>
        <p:spPr>
          <a:xfrm>
            <a:off x="152400" y="4495800"/>
            <a:ext cx="3314700" cy="2209800"/>
          </a:xfrm>
          <a:prstGeom prst="rect">
            <a:avLst/>
          </a:prstGeom>
        </p:spPr>
      </p:pic>
      <p:pic>
        <p:nvPicPr>
          <p:cNvPr id="5" name="Picture 4"/>
          <p:cNvPicPr>
            <a:picLocks noChangeAspect="1"/>
          </p:cNvPicPr>
          <p:nvPr/>
        </p:nvPicPr>
        <p:blipFill>
          <a:blip r:embed="rId4"/>
          <a:stretch>
            <a:fillRect/>
          </a:stretch>
        </p:blipFill>
        <p:spPr>
          <a:xfrm>
            <a:off x="4876800" y="914401"/>
            <a:ext cx="4114800" cy="3178992"/>
          </a:xfrm>
          <a:prstGeom prst="rect">
            <a:avLst/>
          </a:prstGeom>
        </p:spPr>
      </p:pic>
      <p:pic>
        <p:nvPicPr>
          <p:cNvPr id="6" name="Picture 5"/>
          <p:cNvPicPr>
            <a:picLocks noChangeAspect="1"/>
          </p:cNvPicPr>
          <p:nvPr/>
        </p:nvPicPr>
        <p:blipFill>
          <a:blip r:embed="rId5"/>
          <a:stretch>
            <a:fillRect/>
          </a:stretch>
        </p:blipFill>
        <p:spPr>
          <a:xfrm>
            <a:off x="5410200" y="4495800"/>
            <a:ext cx="3505200" cy="2181755"/>
          </a:xfrm>
          <a:prstGeom prst="rect">
            <a:avLst/>
          </a:prstGeom>
        </p:spPr>
      </p:pic>
      <p:pic>
        <p:nvPicPr>
          <p:cNvPr id="7" name="Picture 6"/>
          <p:cNvPicPr>
            <a:picLocks noChangeAspect="1"/>
          </p:cNvPicPr>
          <p:nvPr/>
        </p:nvPicPr>
        <p:blipFill>
          <a:blip r:embed="rId6"/>
          <a:stretch>
            <a:fillRect/>
          </a:stretch>
        </p:blipFill>
        <p:spPr>
          <a:xfrm>
            <a:off x="3733800" y="4495800"/>
            <a:ext cx="1485498" cy="2225465"/>
          </a:xfrm>
          <a:prstGeom prst="rect">
            <a:avLst/>
          </a:prstGeom>
        </p:spPr>
      </p:pic>
      <p:sp>
        <p:nvSpPr>
          <p:cNvPr id="8" name="TextBox 7"/>
          <p:cNvSpPr txBox="1"/>
          <p:nvPr/>
        </p:nvSpPr>
        <p:spPr>
          <a:xfrm>
            <a:off x="228600" y="990600"/>
            <a:ext cx="2895544" cy="338554"/>
          </a:xfrm>
          <a:prstGeom prst="rect">
            <a:avLst/>
          </a:prstGeom>
          <a:noFill/>
        </p:spPr>
        <p:txBody>
          <a:bodyPr wrap="none" rtlCol="0">
            <a:spAutoFit/>
          </a:bodyPr>
          <a:lstStyle/>
          <a:p>
            <a:r>
              <a:rPr lang="en-US" sz="1600" dirty="0" smtClean="0">
                <a:solidFill>
                  <a:schemeClr val="bg1"/>
                </a:solidFill>
              </a:rPr>
              <a:t>STAR event display, {</a:t>
            </a:r>
            <a:r>
              <a:rPr lang="en-US" sz="1600" dirty="0" err="1" smtClean="0">
                <a:solidFill>
                  <a:schemeClr val="bg1"/>
                </a:solidFill>
              </a:rPr>
              <a:t>r,</a:t>
            </a:r>
            <a:r>
              <a:rPr lang="en-US" sz="1600" dirty="0" err="1" smtClean="0">
                <a:solidFill>
                  <a:schemeClr val="bg1"/>
                </a:solidFill>
                <a:latin typeface="Symbol" charset="2"/>
                <a:cs typeface="Symbol" charset="2"/>
              </a:rPr>
              <a:t>f</a:t>
            </a:r>
            <a:r>
              <a:rPr lang="en-US" sz="1600" dirty="0" smtClean="0">
                <a:solidFill>
                  <a:schemeClr val="bg1"/>
                </a:solidFill>
              </a:rPr>
              <a:t>} view</a:t>
            </a:r>
            <a:endParaRPr lang="en-US" sz="1600" dirty="0">
              <a:solidFill>
                <a:schemeClr val="bg1"/>
              </a:solidFill>
            </a:endParaRPr>
          </a:p>
        </p:txBody>
      </p:sp>
      <p:sp>
        <p:nvSpPr>
          <p:cNvPr id="9" name="TextBox 8"/>
          <p:cNvSpPr txBox="1"/>
          <p:nvPr/>
        </p:nvSpPr>
        <p:spPr>
          <a:xfrm>
            <a:off x="5029200" y="990600"/>
            <a:ext cx="2913979" cy="338554"/>
          </a:xfrm>
          <a:prstGeom prst="rect">
            <a:avLst/>
          </a:prstGeom>
          <a:noFill/>
        </p:spPr>
        <p:txBody>
          <a:bodyPr wrap="none" rtlCol="0">
            <a:spAutoFit/>
          </a:bodyPr>
          <a:lstStyle/>
          <a:p>
            <a:r>
              <a:rPr lang="en-US" sz="1600" dirty="0" smtClean="0">
                <a:solidFill>
                  <a:schemeClr val="bg1"/>
                </a:solidFill>
              </a:rPr>
              <a:t>STAR event display, side view</a:t>
            </a:r>
            <a:endParaRPr lang="en-US" sz="1600" dirty="0">
              <a:solidFill>
                <a:schemeClr val="bg1"/>
              </a:solidFill>
            </a:endParaRPr>
          </a:p>
        </p:txBody>
      </p:sp>
    </p:spTree>
    <p:extLst>
      <p:ext uri="{BB962C8B-B14F-4D97-AF65-F5344CB8AC3E}">
        <p14:creationId xmlns:p14="http://schemas.microsoft.com/office/powerpoint/2010/main" val="193572052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eneric EIC Detector Concepts"/>
          <p:cNvSpPr txBox="1">
            <a:spLocks noGrp="1"/>
          </p:cNvSpPr>
          <p:nvPr>
            <p:ph type="title"/>
          </p:nvPr>
        </p:nvSpPr>
        <p:spPr>
          <a:xfrm>
            <a:off x="136546" y="44480"/>
            <a:ext cx="8931275" cy="717551"/>
          </a:xfrm>
          <a:prstGeom prst="rect">
            <a:avLst/>
          </a:prstGeom>
        </p:spPr>
        <p:txBody>
          <a:bodyPr/>
          <a:lstStyle/>
          <a:p>
            <a:pPr algn="l"/>
            <a:r>
              <a:rPr lang="en-US" sz="3400" dirty="0" smtClean="0"/>
              <a:t>“New generation” TPCs: attack IBF problem </a:t>
            </a:r>
            <a:endParaRPr sz="3400" dirty="0"/>
          </a:p>
        </p:txBody>
      </p:sp>
      <p:pic>
        <p:nvPicPr>
          <p:cNvPr id="3" name="Picture 2">
            <a:extLst>
              <a:ext uri="{FF2B5EF4-FFF2-40B4-BE49-F238E27FC236}">
                <a16:creationId xmlns:a16="http://schemas.microsoft.com/office/drawing/2014/main" xmlns="" id="{DB3B14DF-9504-4FD3-BC62-285CB2224037}"/>
              </a:ext>
            </a:extLst>
          </p:cNvPr>
          <p:cNvPicPr>
            <a:picLocks noChangeAspect="1"/>
          </p:cNvPicPr>
          <p:nvPr/>
        </p:nvPicPr>
        <p:blipFill>
          <a:blip r:embed="rId2">
            <a:clrChange>
              <a:clrFrom>
                <a:srgbClr val="FBFBFB"/>
              </a:clrFrom>
              <a:clrTo>
                <a:srgbClr val="FBFBFB">
                  <a:alpha val="0"/>
                </a:srgbClr>
              </a:clrTo>
            </a:clrChange>
          </a:blip>
          <a:stretch>
            <a:fillRect/>
          </a:stretch>
        </p:blipFill>
        <p:spPr>
          <a:xfrm>
            <a:off x="6019800" y="4495800"/>
            <a:ext cx="3062110" cy="1931098"/>
          </a:xfrm>
          <a:prstGeom prst="rect">
            <a:avLst/>
          </a:prstGeom>
        </p:spPr>
      </p:pic>
      <p:pic>
        <p:nvPicPr>
          <p:cNvPr id="2" name="Picture 1"/>
          <p:cNvPicPr>
            <a:picLocks noChangeAspect="1"/>
          </p:cNvPicPr>
          <p:nvPr/>
        </p:nvPicPr>
        <p:blipFill>
          <a:blip r:embed="rId3"/>
          <a:stretch>
            <a:fillRect/>
          </a:stretch>
        </p:blipFill>
        <p:spPr>
          <a:xfrm>
            <a:off x="0" y="4648199"/>
            <a:ext cx="2961506" cy="2045421"/>
          </a:xfrm>
          <a:prstGeom prst="rect">
            <a:avLst/>
          </a:prstGeom>
        </p:spPr>
      </p:pic>
      <p:sp>
        <p:nvSpPr>
          <p:cNvPr id="10" name="Rectangle 9"/>
          <p:cNvSpPr/>
          <p:nvPr/>
        </p:nvSpPr>
        <p:spPr>
          <a:xfrm>
            <a:off x="228600" y="914400"/>
            <a:ext cx="4572000" cy="1754327"/>
          </a:xfrm>
          <a:prstGeom prst="rect">
            <a:avLst/>
          </a:prstGeom>
        </p:spPr>
        <p:txBody>
          <a:bodyPr>
            <a:spAutoFit/>
          </a:bodyPr>
          <a:lstStyle/>
          <a:p>
            <a:r>
              <a:rPr lang="en-US" b="1" u="sng" dirty="0" smtClean="0">
                <a:solidFill>
                  <a:srgbClr val="000000"/>
                </a:solidFill>
              </a:rPr>
              <a:t>MWPC-based TPC drawbacks</a:t>
            </a:r>
            <a:endParaRPr lang="en-US" b="1" u="sng" dirty="0">
              <a:solidFill>
                <a:srgbClr val="000000"/>
              </a:solidFill>
            </a:endParaRPr>
          </a:p>
          <a:p>
            <a:pPr marL="285750" indent="-285750">
              <a:buClr>
                <a:srgbClr val="FF0000"/>
              </a:buClr>
              <a:buFont typeface="Arial"/>
              <a:buChar char="•"/>
            </a:pPr>
            <a:r>
              <a:rPr lang="en-US" dirty="0" smtClean="0">
                <a:solidFill>
                  <a:srgbClr val="000000"/>
                </a:solidFill>
              </a:rPr>
              <a:t>No other means to suppress IBF other than gating grid</a:t>
            </a:r>
            <a:endParaRPr lang="en-US" dirty="0">
              <a:solidFill>
                <a:srgbClr val="000000"/>
              </a:solidFill>
            </a:endParaRPr>
          </a:p>
          <a:p>
            <a:pPr marL="285750" indent="-285750">
              <a:buClr>
                <a:srgbClr val="FF0000"/>
              </a:buClr>
              <a:buFont typeface="Arial"/>
              <a:buChar char="•"/>
            </a:pPr>
            <a:r>
              <a:rPr lang="en-US" dirty="0" smtClean="0">
                <a:solidFill>
                  <a:srgbClr val="000000"/>
                </a:solidFill>
              </a:rPr>
              <a:t>This in particular excludes TPC usage in a continuous readout mode (and in a high luminosity environment)</a:t>
            </a:r>
            <a:endParaRPr lang="en-US" dirty="0">
              <a:solidFill>
                <a:srgbClr val="000000"/>
              </a:solidFill>
            </a:endParaRPr>
          </a:p>
        </p:txBody>
      </p:sp>
      <p:sp>
        <p:nvSpPr>
          <p:cNvPr id="11" name="Rectangle 10"/>
          <p:cNvSpPr/>
          <p:nvPr/>
        </p:nvSpPr>
        <p:spPr>
          <a:xfrm>
            <a:off x="152400" y="2743200"/>
            <a:ext cx="5562600" cy="1200329"/>
          </a:xfrm>
          <a:prstGeom prst="rect">
            <a:avLst/>
          </a:prstGeom>
        </p:spPr>
        <p:txBody>
          <a:bodyPr wrap="square">
            <a:spAutoFit/>
          </a:bodyPr>
          <a:lstStyle/>
          <a:p>
            <a:r>
              <a:rPr lang="en-US" dirty="0" smtClean="0">
                <a:solidFill>
                  <a:srgbClr val="008000"/>
                </a:solidFill>
              </a:rPr>
              <a:t>Solution: replace MWPC amplification stage</a:t>
            </a:r>
          </a:p>
          <a:p>
            <a:r>
              <a:rPr lang="en-US" dirty="0">
                <a:solidFill>
                  <a:srgbClr val="008000"/>
                </a:solidFill>
              </a:rPr>
              <a:t>b</a:t>
            </a:r>
            <a:r>
              <a:rPr lang="en-US" dirty="0" smtClean="0">
                <a:solidFill>
                  <a:srgbClr val="008000"/>
                </a:solidFill>
              </a:rPr>
              <a:t>y either quadruple GEM (ALICE upgrade &amp; </a:t>
            </a:r>
          </a:p>
          <a:p>
            <a:r>
              <a:rPr lang="en-US" dirty="0" err="1" smtClean="0">
                <a:solidFill>
                  <a:srgbClr val="008000"/>
                </a:solidFill>
              </a:rPr>
              <a:t>sPHENIX</a:t>
            </a:r>
            <a:r>
              <a:rPr lang="en-US" dirty="0" smtClean="0">
                <a:solidFill>
                  <a:srgbClr val="008000"/>
                </a:solidFill>
              </a:rPr>
              <a:t> TPC) or a </a:t>
            </a:r>
            <a:r>
              <a:rPr lang="en-US" dirty="0" err="1" smtClean="0">
                <a:solidFill>
                  <a:srgbClr val="008000"/>
                </a:solidFill>
              </a:rPr>
              <a:t>GEM+</a:t>
            </a:r>
            <a:r>
              <a:rPr lang="en-US" dirty="0" err="1" smtClean="0">
                <a:solidFill>
                  <a:srgbClr val="008000"/>
                </a:solidFill>
                <a:latin typeface="Symbol" charset="2"/>
                <a:cs typeface="Symbol" charset="2"/>
              </a:rPr>
              <a:t>m</a:t>
            </a:r>
            <a:r>
              <a:rPr lang="en-US" dirty="0" err="1" smtClean="0">
                <a:solidFill>
                  <a:srgbClr val="008000"/>
                </a:solidFill>
              </a:rPr>
              <a:t>Megas</a:t>
            </a:r>
            <a:r>
              <a:rPr lang="en-US" dirty="0">
                <a:solidFill>
                  <a:srgbClr val="008000"/>
                </a:solidFill>
              </a:rPr>
              <a:t> </a:t>
            </a:r>
            <a:r>
              <a:rPr lang="en-US" dirty="0" smtClean="0">
                <a:solidFill>
                  <a:srgbClr val="008000"/>
                </a:solidFill>
              </a:rPr>
              <a:t>hybrid;  carefully tune gas mixture, GEM foil configuration &amp; HV </a:t>
            </a:r>
            <a:endParaRPr lang="en-US" dirty="0">
              <a:solidFill>
                <a:srgbClr val="008000"/>
              </a:solidFill>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4495800"/>
            <a:ext cx="2542148" cy="2236806"/>
          </a:xfrm>
          <a:prstGeom prst="rect">
            <a:avLst/>
          </a:prstGeom>
        </p:spPr>
      </p:pic>
      <p:sp>
        <p:nvSpPr>
          <p:cNvPr id="9" name="TextBox 8"/>
          <p:cNvSpPr txBox="1"/>
          <p:nvPr/>
        </p:nvSpPr>
        <p:spPr>
          <a:xfrm>
            <a:off x="1676400" y="4191000"/>
            <a:ext cx="2294418" cy="338554"/>
          </a:xfrm>
          <a:prstGeom prst="rect">
            <a:avLst/>
          </a:prstGeom>
          <a:noFill/>
        </p:spPr>
        <p:txBody>
          <a:bodyPr wrap="none" rtlCol="0">
            <a:spAutoFit/>
          </a:bodyPr>
          <a:lstStyle/>
          <a:p>
            <a:r>
              <a:rPr lang="en-US" sz="1600" u="sng" dirty="0" err="1" smtClean="0">
                <a:solidFill>
                  <a:srgbClr val="000000"/>
                </a:solidFill>
              </a:rPr>
              <a:t>dE</a:t>
            </a:r>
            <a:r>
              <a:rPr lang="en-US" sz="1600" u="sng" dirty="0" smtClean="0">
                <a:solidFill>
                  <a:srgbClr val="000000"/>
                </a:solidFill>
              </a:rPr>
              <a:t>/dx resolution </a:t>
            </a:r>
            <a:r>
              <a:rPr lang="en-US" sz="1600" u="sng" dirty="0" err="1" smtClean="0">
                <a:solidFill>
                  <a:srgbClr val="000000"/>
                </a:solidFill>
              </a:rPr>
              <a:t>vs</a:t>
            </a:r>
            <a:r>
              <a:rPr lang="en-US" sz="1600" u="sng" dirty="0" smtClean="0">
                <a:solidFill>
                  <a:srgbClr val="000000"/>
                </a:solidFill>
              </a:rPr>
              <a:t> IBF</a:t>
            </a:r>
            <a:endParaRPr lang="en-US" sz="1600" u="sng" dirty="0">
              <a:solidFill>
                <a:srgbClr val="000000"/>
              </a:solidFill>
            </a:endParaRPr>
          </a:p>
        </p:txBody>
      </p:sp>
      <p:pic>
        <p:nvPicPr>
          <p:cNvPr id="13" name="Google Shape;56;p13"/>
          <p:cNvPicPr preferRelativeResize="0"/>
          <p:nvPr/>
        </p:nvPicPr>
        <p:blipFill>
          <a:blip r:embed="rId5">
            <a:alphaModFix/>
          </a:blip>
          <a:stretch>
            <a:fillRect/>
          </a:stretch>
        </p:blipFill>
        <p:spPr>
          <a:xfrm>
            <a:off x="6198714" y="762000"/>
            <a:ext cx="2945286" cy="1656687"/>
          </a:xfrm>
          <a:prstGeom prst="rect">
            <a:avLst/>
          </a:prstGeom>
          <a:noFill/>
          <a:ln>
            <a:noFill/>
          </a:ln>
        </p:spPr>
      </p:pic>
      <p:pic>
        <p:nvPicPr>
          <p:cNvPr id="14" name="Google Shape;106;p20"/>
          <p:cNvPicPr preferRelativeResize="0"/>
          <p:nvPr/>
        </p:nvPicPr>
        <p:blipFill>
          <a:blip r:embed="rId6">
            <a:alphaModFix/>
          </a:blip>
          <a:stretch>
            <a:fillRect/>
          </a:stretch>
        </p:blipFill>
        <p:spPr>
          <a:xfrm>
            <a:off x="6248400" y="2286001"/>
            <a:ext cx="2895600" cy="1905000"/>
          </a:xfrm>
          <a:prstGeom prst="rect">
            <a:avLst/>
          </a:prstGeom>
          <a:noFill/>
          <a:ln>
            <a:noFill/>
          </a:ln>
        </p:spPr>
      </p:pic>
      <p:sp>
        <p:nvSpPr>
          <p:cNvPr id="15" name="TextBox 14"/>
          <p:cNvSpPr txBox="1"/>
          <p:nvPr/>
        </p:nvSpPr>
        <p:spPr>
          <a:xfrm rot="16200000">
            <a:off x="4621466" y="2312734"/>
            <a:ext cx="2830422" cy="338554"/>
          </a:xfrm>
          <a:prstGeom prst="rect">
            <a:avLst/>
          </a:prstGeom>
          <a:noFill/>
        </p:spPr>
        <p:txBody>
          <a:bodyPr wrap="none" rtlCol="0">
            <a:spAutoFit/>
          </a:bodyPr>
          <a:lstStyle/>
          <a:p>
            <a:r>
              <a:rPr lang="en-US" sz="1600" u="sng" dirty="0" smtClean="0">
                <a:solidFill>
                  <a:srgbClr val="000000"/>
                </a:solidFill>
              </a:rPr>
              <a:t>IBF </a:t>
            </a:r>
            <a:r>
              <a:rPr lang="en-US" sz="1600" u="sng" dirty="0" err="1" smtClean="0">
                <a:solidFill>
                  <a:srgbClr val="000000"/>
                </a:solidFill>
              </a:rPr>
              <a:t>vs</a:t>
            </a:r>
            <a:r>
              <a:rPr lang="en-US" sz="1600" u="sng" dirty="0" smtClean="0">
                <a:solidFill>
                  <a:srgbClr val="000000"/>
                </a:solidFill>
              </a:rPr>
              <a:t> </a:t>
            </a:r>
            <a:r>
              <a:rPr lang="en-US" sz="1600" u="sng" dirty="0" err="1" smtClean="0">
                <a:solidFill>
                  <a:srgbClr val="000000"/>
                </a:solidFill>
              </a:rPr>
              <a:t>uMegas</a:t>
            </a:r>
            <a:r>
              <a:rPr lang="en-US" sz="1600" u="sng" dirty="0" smtClean="0">
                <a:solidFill>
                  <a:srgbClr val="000000"/>
                </a:solidFill>
              </a:rPr>
              <a:t> mesh voltage</a:t>
            </a:r>
            <a:endParaRPr lang="en-US" sz="1600" u="sng" dirty="0">
              <a:solidFill>
                <a:srgbClr val="000000"/>
              </a:solidFill>
            </a:endParaRPr>
          </a:p>
        </p:txBody>
      </p:sp>
      <p:sp>
        <p:nvSpPr>
          <p:cNvPr id="16" name="Rectangle 15"/>
          <p:cNvSpPr/>
          <p:nvPr/>
        </p:nvSpPr>
        <p:spPr>
          <a:xfrm>
            <a:off x="5791200" y="762000"/>
            <a:ext cx="3276600" cy="35052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76200" y="4191000"/>
            <a:ext cx="5638800" cy="25908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6020829" y="6400800"/>
            <a:ext cx="3123171" cy="338554"/>
          </a:xfrm>
          <a:prstGeom prst="rect">
            <a:avLst/>
          </a:prstGeom>
          <a:noFill/>
        </p:spPr>
        <p:txBody>
          <a:bodyPr wrap="none" rtlCol="0">
            <a:spAutoFit/>
          </a:bodyPr>
          <a:lstStyle/>
          <a:p>
            <a:r>
              <a:rPr lang="en-US" sz="1600" u="sng" dirty="0" err="1" smtClean="0">
                <a:solidFill>
                  <a:srgbClr val="000000"/>
                </a:solidFill>
              </a:rPr>
              <a:t>sPHENIX</a:t>
            </a:r>
            <a:r>
              <a:rPr lang="en-US" sz="1600" u="sng" dirty="0" smtClean="0">
                <a:solidFill>
                  <a:srgbClr val="000000"/>
                </a:solidFill>
              </a:rPr>
              <a:t> TPC: ALICE approach</a:t>
            </a:r>
            <a:endParaRPr lang="en-US" sz="1600" u="sng" dirty="0">
              <a:solidFill>
                <a:srgbClr val="000000"/>
              </a:solidFill>
            </a:endParaRPr>
          </a:p>
        </p:txBody>
      </p:sp>
    </p:spTree>
    <p:extLst>
      <p:ext uri="{BB962C8B-B14F-4D97-AF65-F5344CB8AC3E}">
        <p14:creationId xmlns:p14="http://schemas.microsoft.com/office/powerpoint/2010/main" val="417125489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eneric EIC Detector Concepts"/>
          <p:cNvSpPr txBox="1">
            <a:spLocks noGrp="1"/>
          </p:cNvSpPr>
          <p:nvPr>
            <p:ph type="title"/>
          </p:nvPr>
        </p:nvSpPr>
        <p:spPr>
          <a:xfrm>
            <a:off x="136546" y="44480"/>
            <a:ext cx="8931275" cy="717551"/>
          </a:xfrm>
          <a:prstGeom prst="rect">
            <a:avLst/>
          </a:prstGeom>
        </p:spPr>
        <p:txBody>
          <a:bodyPr/>
          <a:lstStyle/>
          <a:p>
            <a:pPr algn="l"/>
            <a:r>
              <a:rPr lang="en-US" sz="3600" dirty="0" smtClean="0"/>
              <a:t>Large (here 2D) planar detectors: </a:t>
            </a:r>
            <a:r>
              <a:rPr lang="en-US" sz="3600" dirty="0" smtClean="0">
                <a:cs typeface="Symbol" charset="2"/>
              </a:rPr>
              <a:t>GEM</a:t>
            </a:r>
            <a:r>
              <a:rPr lang="en-US" sz="3600" dirty="0" smtClean="0"/>
              <a:t> </a:t>
            </a:r>
            <a:endParaRPr sz="3600" dirty="0"/>
          </a:p>
        </p:txBody>
      </p:sp>
      <p:sp>
        <p:nvSpPr>
          <p:cNvPr id="10" name="Rectangle 9"/>
          <p:cNvSpPr/>
          <p:nvPr/>
        </p:nvSpPr>
        <p:spPr>
          <a:xfrm>
            <a:off x="3505200" y="5867400"/>
            <a:ext cx="5486400" cy="954107"/>
          </a:xfrm>
          <a:prstGeom prst="rect">
            <a:avLst/>
          </a:prstGeom>
        </p:spPr>
        <p:txBody>
          <a:bodyPr wrap="square">
            <a:spAutoFit/>
          </a:bodyPr>
          <a:lstStyle/>
          <a:p>
            <a:pPr marL="285750" indent="-285750">
              <a:buClr>
                <a:srgbClr val="FF0000"/>
              </a:buClr>
              <a:buFont typeface="Arial"/>
              <a:buChar char="•"/>
            </a:pPr>
            <a:r>
              <a:rPr lang="is-IS" sz="1400" dirty="0" smtClean="0">
                <a:solidFill>
                  <a:srgbClr val="FF0000"/>
                </a:solidFill>
              </a:rPr>
              <a:t>GEM</a:t>
            </a:r>
            <a:r>
              <a:rPr lang="is-IS" sz="1400" dirty="0" smtClean="0">
                <a:solidFill>
                  <a:srgbClr val="000000"/>
                </a:solidFill>
              </a:rPr>
              <a:t>: </a:t>
            </a:r>
            <a:r>
              <a:rPr lang="is-IS" sz="1400" dirty="0" smtClean="0">
                <a:solidFill>
                  <a:srgbClr val="FF0000"/>
                </a:solidFill>
              </a:rPr>
              <a:t>G</a:t>
            </a:r>
            <a:r>
              <a:rPr lang="is-IS" sz="1400" dirty="0" smtClean="0">
                <a:solidFill>
                  <a:srgbClr val="000000"/>
                </a:solidFill>
              </a:rPr>
              <a:t>as </a:t>
            </a:r>
            <a:r>
              <a:rPr lang="is-IS" sz="1400" dirty="0" smtClean="0">
                <a:solidFill>
                  <a:srgbClr val="FF0000"/>
                </a:solidFill>
              </a:rPr>
              <a:t>E</a:t>
            </a:r>
            <a:r>
              <a:rPr lang="is-IS" sz="1400" dirty="0" smtClean="0">
                <a:solidFill>
                  <a:srgbClr val="000000"/>
                </a:solidFill>
              </a:rPr>
              <a:t>lectron </a:t>
            </a:r>
            <a:r>
              <a:rPr lang="is-IS" sz="1400" dirty="0" smtClean="0">
                <a:solidFill>
                  <a:srgbClr val="FF0000"/>
                </a:solidFill>
              </a:rPr>
              <a:t>M</a:t>
            </a:r>
            <a:r>
              <a:rPr lang="is-IS" sz="1400" dirty="0" smtClean="0">
                <a:solidFill>
                  <a:srgbClr val="000000"/>
                </a:solidFill>
              </a:rPr>
              <a:t>ultiplier</a:t>
            </a:r>
          </a:p>
          <a:p>
            <a:pPr marL="285750" indent="-285750">
              <a:buClr>
                <a:srgbClr val="FF0000"/>
              </a:buClr>
              <a:buFont typeface="Arial"/>
              <a:buChar char="•"/>
            </a:pPr>
            <a:r>
              <a:rPr lang="is-IS" sz="1400" dirty="0" smtClean="0">
                <a:solidFill>
                  <a:srgbClr val="000000"/>
                </a:solidFill>
              </a:rPr>
              <a:t>Primary ionization in a short (few mm) drift gap</a:t>
            </a:r>
          </a:p>
          <a:p>
            <a:pPr marL="285750" indent="-285750">
              <a:buClr>
                <a:srgbClr val="FF0000"/>
              </a:buClr>
              <a:buFont typeface="Arial"/>
              <a:buChar char="•"/>
            </a:pPr>
            <a:r>
              <a:rPr lang="is-IS" sz="1400" dirty="0" smtClean="0">
                <a:solidFill>
                  <a:srgbClr val="000000"/>
                </a:solidFill>
              </a:rPr>
              <a:t>Multi-stage (3-5 50</a:t>
            </a:r>
            <a:r>
              <a:rPr lang="is-IS" sz="1400" dirty="0" smtClean="0">
                <a:solidFill>
                  <a:srgbClr val="000000"/>
                </a:solidFill>
                <a:latin typeface="Symbol" charset="2"/>
                <a:cs typeface="Symbol" charset="2"/>
              </a:rPr>
              <a:t>m</a:t>
            </a:r>
            <a:r>
              <a:rPr lang="is-IS" sz="1400" dirty="0" smtClean="0">
                <a:solidFill>
                  <a:srgbClr val="000000"/>
                </a:solidFill>
              </a:rPr>
              <a:t>m thick foils) amplification in a high field</a:t>
            </a:r>
            <a:endParaRPr lang="is-IS" sz="1400" dirty="0">
              <a:solidFill>
                <a:srgbClr val="000000"/>
              </a:solidFill>
            </a:endParaRPr>
          </a:p>
          <a:p>
            <a:pPr marL="285750" indent="-285750">
              <a:buClr>
                <a:srgbClr val="FF0000"/>
              </a:buClr>
              <a:buFont typeface="Arial"/>
              <a:buChar char="•"/>
            </a:pPr>
            <a:r>
              <a:rPr lang="is-IS" sz="1400" dirty="0" smtClean="0">
                <a:solidFill>
                  <a:srgbClr val="000000"/>
                </a:solidFill>
              </a:rPr>
              <a:t>Direct coupling to readout strips (or pads)</a:t>
            </a:r>
            <a:r>
              <a:rPr lang="is-IS" sz="1400" dirty="0" smtClean="0"/>
              <a:t> </a:t>
            </a:r>
            <a:endParaRPr lang="is-IS" sz="1400" dirty="0"/>
          </a:p>
        </p:txBody>
      </p:sp>
      <p:pic>
        <p:nvPicPr>
          <p:cNvPr id="12" name="Picture 11">
            <a:extLst>
              <a:ext uri="{FF2B5EF4-FFF2-40B4-BE49-F238E27FC236}">
                <a16:creationId xmlns="" xmlns:a16="http://schemas.microsoft.com/office/drawing/2014/main" id="{0D8E06D3-1968-4907-8CD5-1C3EEF5E7C6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247" t="17014" r="3284" b="10802"/>
          <a:stretch/>
        </p:blipFill>
        <p:spPr>
          <a:xfrm flipH="1">
            <a:off x="381000" y="964798"/>
            <a:ext cx="4038600" cy="2443801"/>
          </a:xfrm>
          <a:prstGeom prst="rect">
            <a:avLst/>
          </a:prstGeom>
        </p:spPr>
      </p:pic>
      <p:pic>
        <p:nvPicPr>
          <p:cNvPr id="13" name="Picture 12">
            <a:extLst>
              <a:ext uri="{FF2B5EF4-FFF2-40B4-BE49-F238E27FC236}">
                <a16:creationId xmlns="" xmlns:a16="http://schemas.microsoft.com/office/drawing/2014/main" id="{029E2412-4E47-4258-A881-0F82FAA67A5C}"/>
              </a:ext>
            </a:extLst>
          </p:cNvPr>
          <p:cNvPicPr>
            <a:picLocks noChangeAspect="1"/>
          </p:cNvPicPr>
          <p:nvPr/>
        </p:nvPicPr>
        <p:blipFill>
          <a:blip r:embed="rId3"/>
          <a:stretch>
            <a:fillRect/>
          </a:stretch>
        </p:blipFill>
        <p:spPr>
          <a:xfrm>
            <a:off x="4953000" y="990600"/>
            <a:ext cx="3657600" cy="2464218"/>
          </a:xfrm>
          <a:prstGeom prst="rect">
            <a:avLst/>
          </a:prstGeom>
        </p:spPr>
      </p:pic>
      <p:sp>
        <p:nvSpPr>
          <p:cNvPr id="14" name="Content Placeholder 5"/>
          <p:cNvSpPr txBox="1">
            <a:spLocks/>
          </p:cNvSpPr>
          <p:nvPr/>
        </p:nvSpPr>
        <p:spPr>
          <a:xfrm>
            <a:off x="152400" y="3657600"/>
            <a:ext cx="3962400" cy="596867"/>
          </a:xfrm>
          <a:prstGeom prst="rect">
            <a:avLst/>
          </a:prstGeom>
        </p:spPr>
        <p:txBody>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u="sng" dirty="0" smtClean="0">
                <a:latin typeface="+mn-lt"/>
              </a:rPr>
              <a:t>EIC Detector R&amp;D program</a:t>
            </a:r>
            <a:endParaRPr lang="en-US" sz="2000" u="sng" dirty="0">
              <a:latin typeface="+mn-lt"/>
            </a:endParaRPr>
          </a:p>
        </p:txBody>
      </p:sp>
      <p:pic>
        <p:nvPicPr>
          <p:cNvPr id="16" name="Picture 15">
            <a:extLst>
              <a:ext uri="{FF2B5EF4-FFF2-40B4-BE49-F238E27FC236}">
                <a16:creationId xmlns="" xmlns:a16="http://schemas.microsoft.com/office/drawing/2014/main" id="{0FE473F6-F371-4AA8-AB51-CE67ADDF24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4191000"/>
            <a:ext cx="2878688" cy="2509381"/>
          </a:xfrm>
          <a:prstGeom prst="rect">
            <a:avLst/>
          </a:prstGeom>
        </p:spPr>
      </p:pic>
      <p:sp>
        <p:nvSpPr>
          <p:cNvPr id="17" name="TextBox 16">
            <a:extLst>
              <a:ext uri="{FF2B5EF4-FFF2-40B4-BE49-F238E27FC236}">
                <a16:creationId xmlns="" xmlns:a16="http://schemas.microsoft.com/office/drawing/2014/main" id="{11EB4CE7-18BA-4375-AD68-2DB559474152}"/>
              </a:ext>
            </a:extLst>
          </p:cNvPr>
          <p:cNvSpPr txBox="1"/>
          <p:nvPr/>
        </p:nvSpPr>
        <p:spPr>
          <a:xfrm rot="16200000">
            <a:off x="1853150" y="5309651"/>
            <a:ext cx="2240280" cy="307777"/>
          </a:xfrm>
          <a:prstGeom prst="rect">
            <a:avLst/>
          </a:prstGeom>
          <a:solidFill>
            <a:schemeClr val="bg1"/>
          </a:solidFill>
        </p:spPr>
        <p:txBody>
          <a:bodyPr wrap="square" rtlCol="0">
            <a:spAutoFit/>
          </a:bodyPr>
          <a:lstStyle/>
          <a:p>
            <a:pPr algn="ctr"/>
            <a:r>
              <a:rPr lang="en-US" sz="1400" dirty="0">
                <a:latin typeface="Arial" panose="020B0604020202020204" pitchFamily="34" charset="0"/>
                <a:cs typeface="Arial" panose="020B0604020202020204" pitchFamily="34" charset="0"/>
              </a:rPr>
              <a:t>U-V strips charge sharing</a:t>
            </a:r>
          </a:p>
        </p:txBody>
      </p:sp>
      <p:pic>
        <p:nvPicPr>
          <p:cNvPr id="18" name="Picture 17"/>
          <p:cNvPicPr>
            <a:picLocks noChangeAspect="1"/>
          </p:cNvPicPr>
          <p:nvPr/>
        </p:nvPicPr>
        <p:blipFill rotWithShape="1">
          <a:blip r:embed="rId5"/>
          <a:srcRect l="4539" t="5836" r="7162" b="10487"/>
          <a:stretch/>
        </p:blipFill>
        <p:spPr>
          <a:xfrm>
            <a:off x="3429000" y="3505200"/>
            <a:ext cx="3319272" cy="2359152"/>
          </a:xfrm>
          <a:prstGeom prst="rect">
            <a:avLst/>
          </a:prstGeom>
        </p:spPr>
      </p:pic>
      <p:pic>
        <p:nvPicPr>
          <p:cNvPr id="19" name="Picture 18"/>
          <p:cNvPicPr>
            <a:picLocks noChangeAspect="1"/>
          </p:cNvPicPr>
          <p:nvPr/>
        </p:nvPicPr>
        <p:blipFill rotWithShape="1">
          <a:blip r:embed="rId6"/>
          <a:srcRect l="-4" r="51787"/>
          <a:stretch/>
        </p:blipFill>
        <p:spPr>
          <a:xfrm>
            <a:off x="6934200" y="4038600"/>
            <a:ext cx="2039112" cy="1917700"/>
          </a:xfrm>
          <a:prstGeom prst="rect">
            <a:avLst/>
          </a:prstGeom>
        </p:spPr>
      </p:pic>
    </p:spTree>
    <p:extLst>
      <p:ext uri="{BB962C8B-B14F-4D97-AF65-F5344CB8AC3E}">
        <p14:creationId xmlns:p14="http://schemas.microsoft.com/office/powerpoint/2010/main" val="116800615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Line"/>
          <p:cNvSpPr/>
          <p:nvPr/>
        </p:nvSpPr>
        <p:spPr>
          <a:xfrm>
            <a:off x="152400" y="685805"/>
            <a:ext cx="8839200" cy="1588"/>
          </a:xfrm>
          <a:prstGeom prst="line">
            <a:avLst/>
          </a:prstGeom>
          <a:ln w="38100">
            <a:solidFill>
              <a:srgbClr val="021EAA"/>
            </a:solidFill>
          </a:ln>
        </p:spPr>
        <p:txBody>
          <a:bodyPr lIns="0" tIns="0" rIns="0" bIns="0"/>
          <a:lstStyle/>
          <a:p>
            <a:pPr marL="0" marR="0" defTabSz="457200">
              <a:defRPr sz="1200">
                <a:uFillTx/>
                <a:latin typeface="Helvetica"/>
                <a:ea typeface="Helvetica"/>
                <a:cs typeface="Helvetica"/>
                <a:sym typeface="Helvetica"/>
              </a:defRPr>
            </a:pPr>
            <a:endParaRPr/>
          </a:p>
        </p:txBody>
      </p:sp>
      <p:sp>
        <p:nvSpPr>
          <p:cNvPr id="230" name="eRD6: ZigZag Strip Readouts"/>
          <p:cNvSpPr txBox="1">
            <a:spLocks noGrp="1"/>
          </p:cNvSpPr>
          <p:nvPr>
            <p:ph type="title"/>
          </p:nvPr>
        </p:nvSpPr>
        <p:spPr>
          <a:prstGeom prst="rect">
            <a:avLst/>
          </a:prstGeom>
        </p:spPr>
        <p:txBody>
          <a:bodyPr/>
          <a:lstStyle/>
          <a:p>
            <a:pPr algn="l"/>
            <a:r>
              <a:rPr lang="en-US" dirty="0" smtClean="0"/>
              <a:t>Large (1D) planar detectors: GEM </a:t>
            </a:r>
            <a:endParaRPr dirty="0"/>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4119" t="6856" b="101"/>
          <a:stretch/>
        </p:blipFill>
        <p:spPr>
          <a:xfrm>
            <a:off x="228600" y="3657600"/>
            <a:ext cx="4436308" cy="2423160"/>
          </a:xfrm>
          <a:prstGeom prst="rect">
            <a:avLst/>
          </a:prstGeom>
        </p:spPr>
      </p:pic>
      <p:pic>
        <p:nvPicPr>
          <p:cNvPr id="12" name="Picture 11"/>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9169" b="3208"/>
          <a:stretch/>
        </p:blipFill>
        <p:spPr>
          <a:xfrm>
            <a:off x="228600" y="838200"/>
            <a:ext cx="4436308" cy="2660904"/>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4957" r="517"/>
          <a:stretch/>
        </p:blipFill>
        <p:spPr>
          <a:xfrm>
            <a:off x="4876800" y="838200"/>
            <a:ext cx="3977640" cy="2368500"/>
          </a:xfrm>
          <a:prstGeom prst="rect">
            <a:avLst/>
          </a:prstGeom>
        </p:spPr>
      </p:pic>
      <p:grpSp>
        <p:nvGrpSpPr>
          <p:cNvPr id="14" name="Group 13"/>
          <p:cNvGrpSpPr/>
          <p:nvPr/>
        </p:nvGrpSpPr>
        <p:grpSpPr>
          <a:xfrm>
            <a:off x="4876800" y="3352800"/>
            <a:ext cx="3951815" cy="2708009"/>
            <a:chOff x="6291910" y="3345874"/>
            <a:chExt cx="3648726" cy="3283527"/>
          </a:xfrm>
        </p:grpSpPr>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l="5380" t="7726" r="19825" b="25703"/>
            <a:stretch/>
          </p:blipFill>
          <p:spPr>
            <a:xfrm>
              <a:off x="6291910" y="3345874"/>
              <a:ext cx="3648726" cy="3283527"/>
            </a:xfrm>
            <a:prstGeom prst="rect">
              <a:avLst/>
            </a:prstGeom>
          </p:spPr>
        </p:pic>
        <p:sp>
          <p:nvSpPr>
            <p:cNvPr id="16" name="TextBox 15"/>
            <p:cNvSpPr txBox="1"/>
            <p:nvPr/>
          </p:nvSpPr>
          <p:spPr>
            <a:xfrm>
              <a:off x="9386792" y="5074698"/>
              <a:ext cx="505267" cy="369332"/>
            </a:xfrm>
            <a:prstGeom prst="rect">
              <a:avLst/>
            </a:prstGeom>
            <a:noFill/>
          </p:spPr>
          <p:txBody>
            <a:bodyPr wrap="none" rtlCol="0">
              <a:spAutoFit/>
            </a:bodyPr>
            <a:lstStyle/>
            <a:p>
              <a:r>
                <a:rPr lang="en-US" b="1" dirty="0">
                  <a:solidFill>
                    <a:srgbClr val="FFFF00"/>
                  </a:solidFill>
                </a:rPr>
                <a:t>via</a:t>
              </a:r>
            </a:p>
          </p:txBody>
        </p:sp>
      </p:grpSp>
      <p:sp>
        <p:nvSpPr>
          <p:cNvPr id="17" name="Improve on the position resolution of GEM readout boards with novel design…"/>
          <p:cNvSpPr txBox="1">
            <a:spLocks noGrp="1"/>
          </p:cNvSpPr>
          <p:nvPr>
            <p:ph type="body" idx="1"/>
          </p:nvPr>
        </p:nvSpPr>
        <p:spPr>
          <a:xfrm>
            <a:off x="609600" y="6121400"/>
            <a:ext cx="8534400" cy="736600"/>
          </a:xfrm>
          <a:prstGeom prst="rect">
            <a:avLst/>
          </a:prstGeom>
        </p:spPr>
        <p:txBody>
          <a:bodyPr/>
          <a:lstStyle/>
          <a:p>
            <a:pPr lvl="1">
              <a:spcBef>
                <a:spcPts val="700"/>
              </a:spcBef>
              <a:defRPr sz="2100"/>
            </a:pPr>
            <a:r>
              <a:rPr lang="en-US" sz="1800" dirty="0"/>
              <a:t>L</a:t>
            </a:r>
            <a:r>
              <a:rPr lang="en-US" sz="1800" dirty="0" smtClean="0"/>
              <a:t>ow mass, stretched carbon fiber frames</a:t>
            </a:r>
          </a:p>
          <a:p>
            <a:pPr lvl="1">
              <a:spcBef>
                <a:spcPts val="700"/>
              </a:spcBef>
              <a:defRPr sz="2100"/>
            </a:pPr>
            <a:r>
              <a:rPr lang="en-US" sz="1800" dirty="0" smtClean="0"/>
              <a:t>High spatial resolution &amp; low channel count zigzag charge sharing readout </a:t>
            </a:r>
            <a:endParaRPr sz="1800" dirty="0"/>
          </a:p>
        </p:txBody>
      </p:sp>
      <p:sp>
        <p:nvSpPr>
          <p:cNvPr id="3" name="TextBox 2"/>
          <p:cNvSpPr txBox="1"/>
          <p:nvPr/>
        </p:nvSpPr>
        <p:spPr>
          <a:xfrm>
            <a:off x="1524000" y="2971800"/>
            <a:ext cx="3006728" cy="369332"/>
          </a:xfrm>
          <a:prstGeom prst="rect">
            <a:avLst/>
          </a:prstGeom>
          <a:solidFill>
            <a:schemeClr val="bg1"/>
          </a:solidFill>
        </p:spPr>
        <p:txBody>
          <a:bodyPr wrap="none" rtlCol="0">
            <a:spAutoFit/>
          </a:bodyPr>
          <a:lstStyle/>
          <a:p>
            <a:r>
              <a:rPr lang="en-US" dirty="0" smtClean="0">
                <a:solidFill>
                  <a:srgbClr val="000000"/>
                </a:solidFill>
              </a:rPr>
              <a:t>EIC Detector R&amp;D Program</a:t>
            </a:r>
            <a:endParaRPr lang="en-US" dirty="0">
              <a:solidFill>
                <a:srgbClr val="000000"/>
              </a:solidFill>
            </a:endParaRPr>
          </a:p>
        </p:txBody>
      </p:sp>
    </p:spTree>
    <p:extLst>
      <p:ext uri="{BB962C8B-B14F-4D97-AF65-F5344CB8AC3E}">
        <p14:creationId xmlns:p14="http://schemas.microsoft.com/office/powerpoint/2010/main" val="46397177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eneric EIC Detector Concepts"/>
          <p:cNvSpPr txBox="1">
            <a:spLocks noGrp="1"/>
          </p:cNvSpPr>
          <p:nvPr>
            <p:ph type="title"/>
          </p:nvPr>
        </p:nvSpPr>
        <p:spPr>
          <a:xfrm>
            <a:off x="136546" y="44480"/>
            <a:ext cx="8931275" cy="717551"/>
          </a:xfrm>
          <a:prstGeom prst="rect">
            <a:avLst/>
          </a:prstGeom>
        </p:spPr>
        <p:txBody>
          <a:bodyPr/>
          <a:lstStyle/>
          <a:p>
            <a:pPr algn="l"/>
            <a:r>
              <a:rPr lang="en-US" sz="3600" dirty="0" smtClean="0"/>
              <a:t>Large planar detectors: </a:t>
            </a:r>
            <a:r>
              <a:rPr lang="en-US" sz="3600" dirty="0" err="1" smtClean="0">
                <a:latin typeface="Symbol" charset="2"/>
                <a:cs typeface="Symbol" charset="2"/>
              </a:rPr>
              <a:t>m</a:t>
            </a:r>
            <a:r>
              <a:rPr lang="en-US" sz="3600" dirty="0" err="1" smtClean="0"/>
              <a:t>Megas</a:t>
            </a:r>
            <a:r>
              <a:rPr lang="en-US" sz="3600" dirty="0" smtClean="0"/>
              <a:t> </a:t>
            </a:r>
            <a:endParaRPr sz="3600" dirty="0"/>
          </a:p>
        </p:txBody>
      </p:sp>
      <p:sp>
        <p:nvSpPr>
          <p:cNvPr id="3" name="Content Placeholder 5"/>
          <p:cNvSpPr txBox="1">
            <a:spLocks/>
          </p:cNvSpPr>
          <p:nvPr/>
        </p:nvSpPr>
        <p:spPr>
          <a:xfrm>
            <a:off x="165100" y="1003333"/>
            <a:ext cx="8229600" cy="596867"/>
          </a:xfrm>
          <a:prstGeom prst="rect">
            <a:avLst/>
          </a:prstGeom>
        </p:spPr>
        <p:txBody>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u="sng" dirty="0" smtClean="0">
                <a:latin typeface="+mn-lt"/>
              </a:rPr>
              <a:t>ATLAS New Small Wheel</a:t>
            </a:r>
            <a:endParaRPr lang="en-US" sz="2400" u="sng" dirty="0">
              <a:latin typeface="+mn-lt"/>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3457"/>
          <a:stretch/>
        </p:blipFill>
        <p:spPr>
          <a:xfrm>
            <a:off x="165100" y="1680331"/>
            <a:ext cx="3141133" cy="482739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838200"/>
            <a:ext cx="4127500" cy="215723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600" y="4038600"/>
            <a:ext cx="2781300" cy="1497154"/>
          </a:xfrm>
          <a:prstGeom prst="rect">
            <a:avLst/>
          </a:prstGeom>
          <a:ln>
            <a:solidFill>
              <a:srgbClr val="FF0000"/>
            </a:solidFill>
          </a:ln>
        </p:spPr>
      </p:pic>
      <p:sp>
        <p:nvSpPr>
          <p:cNvPr id="8" name="Rectangle 7"/>
          <p:cNvSpPr/>
          <p:nvPr/>
        </p:nvSpPr>
        <p:spPr>
          <a:xfrm>
            <a:off x="3581400" y="2971800"/>
            <a:ext cx="5113836" cy="1315745"/>
          </a:xfrm>
          <a:prstGeom prst="rect">
            <a:avLst/>
          </a:prstGeom>
        </p:spPr>
        <p:txBody>
          <a:bodyPr wrap="square">
            <a:spAutoFit/>
          </a:bodyPr>
          <a:lstStyle/>
          <a:p>
            <a:pPr marL="285750" indent="-285750">
              <a:lnSpc>
                <a:spcPct val="150000"/>
              </a:lnSpc>
              <a:buClr>
                <a:srgbClr val="FF0000"/>
              </a:buClr>
              <a:buFont typeface="Arial"/>
              <a:buChar char="•"/>
            </a:pPr>
            <a:r>
              <a:rPr lang="is-IS" dirty="0" smtClean="0">
                <a:solidFill>
                  <a:srgbClr val="000000"/>
                </a:solidFill>
              </a:rPr>
              <a:t>4 Types of detectors =&gt; 4 constructions sites</a:t>
            </a:r>
          </a:p>
          <a:p>
            <a:pPr marL="285750" indent="-285750">
              <a:lnSpc>
                <a:spcPct val="150000"/>
              </a:lnSpc>
              <a:buClr>
                <a:srgbClr val="FF0000"/>
              </a:buClr>
              <a:buFont typeface="Arial"/>
              <a:buChar char="•"/>
            </a:pPr>
            <a:r>
              <a:rPr lang="is-IS" dirty="0" smtClean="0">
                <a:solidFill>
                  <a:srgbClr val="000000"/>
                </a:solidFill>
              </a:rPr>
              <a:t>Technology: 1200 m</a:t>
            </a:r>
            <a:r>
              <a:rPr lang="is-IS" baseline="30000" dirty="0" smtClean="0">
                <a:solidFill>
                  <a:srgbClr val="000000"/>
                </a:solidFill>
              </a:rPr>
              <a:t>2</a:t>
            </a:r>
            <a:r>
              <a:rPr lang="is-IS" dirty="0" smtClean="0">
                <a:solidFill>
                  <a:srgbClr val="000000"/>
                </a:solidFill>
              </a:rPr>
              <a:t> of resistive Micromegas</a:t>
            </a:r>
            <a:endParaRPr lang="is-IS" dirty="0">
              <a:solidFill>
                <a:srgbClr val="000000"/>
              </a:solidFill>
            </a:endParaRPr>
          </a:p>
          <a:p>
            <a:pPr marL="285750" indent="-285750">
              <a:lnSpc>
                <a:spcPct val="150000"/>
              </a:lnSpc>
              <a:buClr>
                <a:srgbClr val="FF0000"/>
              </a:buClr>
              <a:buFont typeface="Arial"/>
              <a:buChar char="•"/>
            </a:pPr>
            <a:r>
              <a:rPr lang="is-IS" dirty="0" smtClean="0">
                <a:solidFill>
                  <a:srgbClr val="000000"/>
                </a:solidFill>
              </a:rPr>
              <a:t>2M channels</a:t>
            </a:r>
            <a:r>
              <a:rPr lang="is-IS" dirty="0" smtClean="0"/>
              <a:t> </a:t>
            </a:r>
            <a:endParaRPr lang="is-IS" dirty="0"/>
          </a:p>
        </p:txBody>
      </p:sp>
      <p:sp>
        <p:nvSpPr>
          <p:cNvPr id="10" name="Rectangle 9"/>
          <p:cNvSpPr/>
          <p:nvPr/>
        </p:nvSpPr>
        <p:spPr>
          <a:xfrm>
            <a:off x="3581400" y="5638800"/>
            <a:ext cx="5486400" cy="1043875"/>
          </a:xfrm>
          <a:prstGeom prst="rect">
            <a:avLst/>
          </a:prstGeom>
        </p:spPr>
        <p:txBody>
          <a:bodyPr wrap="square">
            <a:spAutoFit/>
          </a:bodyPr>
          <a:lstStyle/>
          <a:p>
            <a:pPr marL="285750" indent="-285750">
              <a:lnSpc>
                <a:spcPct val="150000"/>
              </a:lnSpc>
              <a:buClr>
                <a:srgbClr val="FF0000"/>
              </a:buClr>
              <a:buFont typeface="Arial"/>
              <a:buChar char="•"/>
            </a:pPr>
            <a:r>
              <a:rPr lang="is-IS" sz="1400" dirty="0" smtClean="0">
                <a:solidFill>
                  <a:srgbClr val="000000"/>
                </a:solidFill>
              </a:rPr>
              <a:t>Primary ionization in a short (few mm) drift gap</a:t>
            </a:r>
          </a:p>
          <a:p>
            <a:pPr marL="285750" indent="-285750">
              <a:lnSpc>
                <a:spcPct val="150000"/>
              </a:lnSpc>
              <a:buClr>
                <a:srgbClr val="FF0000"/>
              </a:buClr>
              <a:buFont typeface="Arial"/>
              <a:buChar char="•"/>
            </a:pPr>
            <a:r>
              <a:rPr lang="is-IS" sz="1400" dirty="0" smtClean="0">
                <a:solidFill>
                  <a:srgbClr val="000000"/>
                </a:solidFill>
              </a:rPr>
              <a:t>Single-stage amplification in a high field 128</a:t>
            </a:r>
            <a:r>
              <a:rPr lang="is-IS" sz="1400" dirty="0" smtClean="0">
                <a:solidFill>
                  <a:srgbClr val="000000"/>
                </a:solidFill>
                <a:latin typeface="Symbol" charset="2"/>
                <a:cs typeface="Symbol" charset="2"/>
              </a:rPr>
              <a:t>m</a:t>
            </a:r>
            <a:r>
              <a:rPr lang="is-IS" sz="1400" dirty="0" smtClean="0">
                <a:solidFill>
                  <a:srgbClr val="000000"/>
                </a:solidFill>
              </a:rPr>
              <a:t>m gap</a:t>
            </a:r>
            <a:endParaRPr lang="is-IS" sz="1400" dirty="0">
              <a:solidFill>
                <a:srgbClr val="000000"/>
              </a:solidFill>
            </a:endParaRPr>
          </a:p>
          <a:p>
            <a:pPr marL="285750" indent="-285750">
              <a:lnSpc>
                <a:spcPct val="150000"/>
              </a:lnSpc>
              <a:buClr>
                <a:srgbClr val="FF0000"/>
              </a:buClr>
              <a:buFont typeface="Arial"/>
              <a:buChar char="•"/>
            </a:pPr>
            <a:r>
              <a:rPr lang="is-IS" sz="1400" dirty="0" smtClean="0">
                <a:solidFill>
                  <a:srgbClr val="000000"/>
                </a:solidFill>
              </a:rPr>
              <a:t>Capacitive coupling to readout strips through the resistive layer</a:t>
            </a:r>
            <a:r>
              <a:rPr lang="is-IS" sz="1400" dirty="0" smtClean="0"/>
              <a:t> </a:t>
            </a:r>
            <a:endParaRPr lang="is-IS" sz="1400" dirty="0"/>
          </a:p>
        </p:txBody>
      </p:sp>
    </p:spTree>
    <p:extLst>
      <p:ext uri="{BB962C8B-B14F-4D97-AF65-F5344CB8AC3E}">
        <p14:creationId xmlns:p14="http://schemas.microsoft.com/office/powerpoint/2010/main" val="16629225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eneric EIC Detector Concepts"/>
          <p:cNvSpPr txBox="1">
            <a:spLocks noGrp="1"/>
          </p:cNvSpPr>
          <p:nvPr>
            <p:ph type="title"/>
          </p:nvPr>
        </p:nvSpPr>
        <p:spPr>
          <a:xfrm>
            <a:off x="136546" y="44480"/>
            <a:ext cx="8931275" cy="717551"/>
          </a:xfrm>
          <a:prstGeom prst="rect">
            <a:avLst/>
          </a:prstGeom>
        </p:spPr>
        <p:txBody>
          <a:bodyPr/>
          <a:lstStyle/>
          <a:p>
            <a:pPr algn="l"/>
            <a:r>
              <a:rPr lang="en-US" sz="3600" dirty="0" smtClean="0"/>
              <a:t>Medium-size cylindrical tracker: </a:t>
            </a:r>
            <a:r>
              <a:rPr lang="en-US" sz="3600" dirty="0" err="1" smtClean="0">
                <a:latin typeface="Symbol" charset="2"/>
                <a:cs typeface="Symbol" charset="2"/>
              </a:rPr>
              <a:t>m</a:t>
            </a:r>
            <a:r>
              <a:rPr lang="en-US" sz="3600" dirty="0" err="1" smtClean="0"/>
              <a:t>Megas</a:t>
            </a:r>
            <a:r>
              <a:rPr lang="en-US" sz="3600" dirty="0" smtClean="0"/>
              <a:t> </a:t>
            </a:r>
            <a:endParaRPr sz="3600" dirty="0"/>
          </a:p>
        </p:txBody>
      </p:sp>
      <p:sp>
        <p:nvSpPr>
          <p:cNvPr id="3" name="Content Placeholder 5"/>
          <p:cNvSpPr txBox="1">
            <a:spLocks/>
          </p:cNvSpPr>
          <p:nvPr/>
        </p:nvSpPr>
        <p:spPr>
          <a:xfrm>
            <a:off x="457200" y="838200"/>
            <a:ext cx="8229600" cy="596867"/>
          </a:xfrm>
          <a:prstGeom prst="rect">
            <a:avLst/>
          </a:prstGeom>
        </p:spPr>
        <p:txBody>
          <a:bodyPr/>
          <a:lstStyle>
            <a:lvl1pPr marL="342328" indent="-342328" algn="l" defTabSz="912853" rtl="0" eaLnBrk="1" latinLnBrk="0" hangingPunct="1">
              <a:spcBef>
                <a:spcPct val="20000"/>
              </a:spcBef>
              <a:buFont typeface="Arial" pitchFamily="34" charset="0"/>
              <a:buChar char="•"/>
              <a:defRPr sz="3200" kern="1200" baseline="0">
                <a:solidFill>
                  <a:schemeClr val="tx1"/>
                </a:solidFill>
                <a:latin typeface="Arial Narrow" pitchFamily="34" charset="0"/>
                <a:ea typeface="+mn-ea"/>
                <a:cs typeface="+mn-cs"/>
              </a:defRPr>
            </a:lvl1pPr>
            <a:lvl2pPr marL="741696" indent="-285276" algn="l" defTabSz="912853" rtl="0" eaLnBrk="1" latinLnBrk="0" hangingPunct="1">
              <a:spcBef>
                <a:spcPct val="20000"/>
              </a:spcBef>
              <a:buFont typeface="Arial" pitchFamily="34" charset="0"/>
              <a:buChar char="–"/>
              <a:defRPr sz="2800" kern="1200" baseline="0">
                <a:solidFill>
                  <a:schemeClr val="tx1"/>
                </a:solidFill>
                <a:latin typeface="Arial Narrow" pitchFamily="34" charset="0"/>
                <a:ea typeface="+mn-ea"/>
                <a:cs typeface="+mn-cs"/>
              </a:defRPr>
            </a:lvl2pPr>
            <a:lvl3pPr marL="1141067" indent="-228209" algn="l" defTabSz="912853" rtl="0" eaLnBrk="1" latinLnBrk="0" hangingPunct="1">
              <a:spcBef>
                <a:spcPct val="20000"/>
              </a:spcBef>
              <a:buFont typeface="Arial" pitchFamily="34" charset="0"/>
              <a:buChar char="•"/>
              <a:defRPr sz="2400" kern="1200" baseline="0">
                <a:solidFill>
                  <a:schemeClr val="tx1"/>
                </a:solidFill>
                <a:latin typeface="Arial Narrow" pitchFamily="34" charset="0"/>
                <a:ea typeface="+mn-ea"/>
                <a:cs typeface="+mn-cs"/>
              </a:defRPr>
            </a:lvl3pPr>
            <a:lvl4pPr marL="159749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4pPr>
            <a:lvl5pPr marL="2053935" indent="-228209" algn="l" defTabSz="912853" rtl="0" eaLnBrk="1" latinLnBrk="0" hangingPunct="1">
              <a:spcBef>
                <a:spcPct val="20000"/>
              </a:spcBef>
              <a:buFont typeface="Arial" pitchFamily="34" charset="0"/>
              <a:buChar char="»"/>
              <a:defRPr sz="2000" kern="1200" baseline="0">
                <a:solidFill>
                  <a:schemeClr val="tx1"/>
                </a:solidFill>
                <a:latin typeface="Arial Narrow" pitchFamily="34" charset="0"/>
                <a:ea typeface="+mn-ea"/>
                <a:cs typeface="+mn-cs"/>
              </a:defRPr>
            </a:lvl5pPr>
            <a:lvl6pPr marL="2510359"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84"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17"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35" indent="-228209" algn="l" defTabSz="9128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u="sng" dirty="0" smtClean="0">
                <a:latin typeface="+mn-lt"/>
              </a:rPr>
              <a:t>CLAS12 vertex tracker upgrade</a:t>
            </a:r>
            <a:endParaRPr lang="en-US" sz="2400" u="sng" dirty="0">
              <a:latin typeface="+mn-lt"/>
            </a:endParaRPr>
          </a:p>
        </p:txBody>
      </p:sp>
      <p:grpSp>
        <p:nvGrpSpPr>
          <p:cNvPr id="12" name="Group 11"/>
          <p:cNvGrpSpPr/>
          <p:nvPr/>
        </p:nvGrpSpPr>
        <p:grpSpPr>
          <a:xfrm>
            <a:off x="304800" y="3886200"/>
            <a:ext cx="2971800" cy="2712854"/>
            <a:chOff x="384208" y="3329814"/>
            <a:chExt cx="3474854" cy="3474854"/>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208" y="3329814"/>
              <a:ext cx="3474854" cy="3474854"/>
            </a:xfrm>
            <a:prstGeom prst="rect">
              <a:avLst/>
            </a:prstGeom>
          </p:spPr>
        </p:pic>
        <p:sp>
          <p:nvSpPr>
            <p:cNvPr id="14" name="TextBox 13"/>
            <p:cNvSpPr txBox="1"/>
            <p:nvPr/>
          </p:nvSpPr>
          <p:spPr>
            <a:xfrm>
              <a:off x="2124991" y="4576879"/>
              <a:ext cx="445956" cy="200055"/>
            </a:xfrm>
            <a:prstGeom prst="rect">
              <a:avLst/>
            </a:prstGeom>
            <a:ln>
              <a:solidFill>
                <a:srgbClr val="6C4C67"/>
              </a:solid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700" dirty="0" smtClean="0">
                  <a:solidFill>
                    <a:srgbClr val="6C4C67"/>
                  </a:solidFill>
                </a:rPr>
                <a:t>Silicon</a:t>
              </a:r>
              <a:endParaRPr lang="en-US" sz="700" dirty="0">
                <a:solidFill>
                  <a:srgbClr val="6C4C67"/>
                </a:solidFill>
              </a:endParaRPr>
            </a:p>
          </p:txBody>
        </p:sp>
        <p:sp>
          <p:nvSpPr>
            <p:cNvPr id="15" name="TextBox 14"/>
            <p:cNvSpPr txBox="1"/>
            <p:nvPr/>
          </p:nvSpPr>
          <p:spPr>
            <a:xfrm>
              <a:off x="2667459" y="5137119"/>
              <a:ext cx="377026" cy="230832"/>
            </a:xfrm>
            <a:prstGeom prst="rect">
              <a:avLst/>
            </a:prstGeom>
            <a:ln>
              <a:solidFill>
                <a:srgbClr val="F52D28"/>
              </a:solid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900" dirty="0" smtClean="0">
                  <a:solidFill>
                    <a:srgbClr val="F52D28"/>
                  </a:solidFill>
                </a:rPr>
                <a:t>MM</a:t>
              </a:r>
              <a:endParaRPr lang="en-US" sz="900" dirty="0">
                <a:solidFill>
                  <a:srgbClr val="F52D28"/>
                </a:solidFill>
              </a:endParaRPr>
            </a:p>
          </p:txBody>
        </p:sp>
        <p:sp>
          <p:nvSpPr>
            <p:cNvPr id="16" name="TextBox 15"/>
            <p:cNvSpPr txBox="1"/>
            <p:nvPr/>
          </p:nvSpPr>
          <p:spPr>
            <a:xfrm>
              <a:off x="2728729" y="5632936"/>
              <a:ext cx="336952" cy="184666"/>
            </a:xfrm>
            <a:prstGeom prst="rect">
              <a:avLst/>
            </a:prstGeom>
            <a:ln>
              <a:solidFill>
                <a:srgbClr val="C577CA"/>
              </a:solid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600" dirty="0" smtClean="0">
                  <a:solidFill>
                    <a:srgbClr val="C577CA"/>
                  </a:solidFill>
                </a:rPr>
                <a:t>TOF</a:t>
              </a:r>
              <a:endParaRPr lang="en-US" sz="900" dirty="0">
                <a:solidFill>
                  <a:srgbClr val="C577CA"/>
                </a:solidFill>
              </a:endParaRPr>
            </a:p>
          </p:txBody>
        </p:sp>
        <p:sp>
          <p:nvSpPr>
            <p:cNvPr id="17" name="TextBox 16"/>
            <p:cNvSpPr txBox="1"/>
            <p:nvPr/>
          </p:nvSpPr>
          <p:spPr>
            <a:xfrm>
              <a:off x="2574469" y="6143450"/>
              <a:ext cx="1010387" cy="184666"/>
            </a:xfrm>
            <a:prstGeom prst="rect">
              <a:avLst/>
            </a:prstGeom>
            <a:ln>
              <a:solidFill>
                <a:srgbClr val="F0F0F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600" dirty="0" smtClean="0">
                  <a:solidFill>
                    <a:schemeClr val="tx1">
                      <a:lumMod val="50000"/>
                    </a:schemeClr>
                  </a:solidFill>
                </a:rPr>
                <a:t>Neutron Det.</a:t>
              </a:r>
              <a:endParaRPr lang="en-US" sz="900" dirty="0">
                <a:solidFill>
                  <a:schemeClr val="tx1">
                    <a:lumMod val="50000"/>
                  </a:schemeClr>
                </a:solidFill>
              </a:endParaRPr>
            </a:p>
          </p:txBody>
        </p:sp>
      </p:grpSp>
      <p:sp>
        <p:nvSpPr>
          <p:cNvPr id="2" name="Rectangle 1"/>
          <p:cNvSpPr/>
          <p:nvPr/>
        </p:nvSpPr>
        <p:spPr>
          <a:xfrm>
            <a:off x="3733800" y="4495800"/>
            <a:ext cx="5181600" cy="2077492"/>
          </a:xfrm>
          <a:prstGeom prst="rect">
            <a:avLst/>
          </a:prstGeom>
        </p:spPr>
        <p:txBody>
          <a:bodyPr wrap="square">
            <a:spAutoFit/>
          </a:bodyPr>
          <a:lstStyle/>
          <a:p>
            <a:pPr marL="285750" indent="-285750">
              <a:lnSpc>
                <a:spcPct val="120000"/>
              </a:lnSpc>
              <a:buClr>
                <a:srgbClr val="FF0000"/>
              </a:buClr>
              <a:buFont typeface="Arial"/>
              <a:buChar char="•"/>
            </a:pPr>
            <a:r>
              <a:rPr lang="en-US" dirty="0" smtClean="0">
                <a:solidFill>
                  <a:srgbClr val="000000"/>
                </a:solidFill>
              </a:rPr>
              <a:t>Same technology: 4 </a:t>
            </a:r>
            <a:r>
              <a:rPr lang="en-US" dirty="0">
                <a:solidFill>
                  <a:srgbClr val="000000"/>
                </a:solidFill>
              </a:rPr>
              <a:t>m² of </a:t>
            </a:r>
            <a:r>
              <a:rPr lang="en-US" dirty="0" err="1" smtClean="0">
                <a:solidFill>
                  <a:srgbClr val="000000"/>
                </a:solidFill>
                <a:latin typeface="Symbol" charset="2"/>
                <a:cs typeface="Symbol" charset="2"/>
              </a:rPr>
              <a:t>m</a:t>
            </a:r>
            <a:r>
              <a:rPr lang="en-US" dirty="0" err="1" smtClean="0">
                <a:solidFill>
                  <a:srgbClr val="000000"/>
                </a:solidFill>
              </a:rPr>
              <a:t>Megas</a:t>
            </a:r>
            <a:r>
              <a:rPr lang="en-US" dirty="0" smtClean="0">
                <a:solidFill>
                  <a:srgbClr val="000000"/>
                </a:solidFill>
              </a:rPr>
              <a:t> </a:t>
            </a:r>
            <a:r>
              <a:rPr lang="en-US" dirty="0">
                <a:solidFill>
                  <a:srgbClr val="000000"/>
                </a:solidFill>
              </a:rPr>
              <a:t>detectors </a:t>
            </a:r>
          </a:p>
          <a:p>
            <a:pPr marL="285750" indent="-285750">
              <a:lnSpc>
                <a:spcPct val="120000"/>
              </a:lnSpc>
              <a:buClr>
                <a:srgbClr val="FF0000"/>
              </a:buClr>
              <a:buFont typeface="Arial"/>
              <a:buChar char="•"/>
            </a:pPr>
            <a:r>
              <a:rPr lang="en-US" dirty="0" smtClean="0">
                <a:solidFill>
                  <a:srgbClr val="000000"/>
                </a:solidFill>
              </a:rPr>
              <a:t>Light-Weight </a:t>
            </a:r>
            <a:r>
              <a:rPr lang="en-US" dirty="0">
                <a:solidFill>
                  <a:srgbClr val="000000"/>
                </a:solidFill>
              </a:rPr>
              <a:t>Detectors </a:t>
            </a:r>
            <a:r>
              <a:rPr lang="en-US" dirty="0" smtClean="0">
                <a:solidFill>
                  <a:srgbClr val="FF0000"/>
                </a:solidFill>
              </a:rPr>
              <a:t>(~</a:t>
            </a:r>
            <a:r>
              <a:rPr lang="en-US" dirty="0">
                <a:solidFill>
                  <a:srgbClr val="FF0000"/>
                </a:solidFill>
              </a:rPr>
              <a:t>0.5% of </a:t>
            </a:r>
            <a:r>
              <a:rPr lang="en-US" dirty="0" smtClean="0">
                <a:solidFill>
                  <a:srgbClr val="FF0000"/>
                </a:solidFill>
              </a:rPr>
              <a:t>X</a:t>
            </a:r>
            <a:r>
              <a:rPr lang="en-US" baseline="-25000" dirty="0" smtClean="0">
                <a:solidFill>
                  <a:srgbClr val="FF0000"/>
                </a:solidFill>
              </a:rPr>
              <a:t>0 </a:t>
            </a:r>
            <a:r>
              <a:rPr lang="en-US" dirty="0" smtClean="0">
                <a:solidFill>
                  <a:srgbClr val="FF0000"/>
                </a:solidFill>
              </a:rPr>
              <a:t>per layer)</a:t>
            </a:r>
            <a:endParaRPr lang="en-US" baseline="-25000" dirty="0">
              <a:solidFill>
                <a:srgbClr val="FF0000"/>
              </a:solidFill>
            </a:endParaRPr>
          </a:p>
          <a:p>
            <a:pPr marL="285750" indent="-285750">
              <a:lnSpc>
                <a:spcPct val="120000"/>
              </a:lnSpc>
              <a:buClr>
                <a:srgbClr val="FF0000"/>
              </a:buClr>
              <a:buFont typeface="Arial"/>
              <a:buChar char="•"/>
            </a:pPr>
            <a:r>
              <a:rPr lang="en-US" dirty="0">
                <a:solidFill>
                  <a:srgbClr val="000000"/>
                </a:solidFill>
              </a:rPr>
              <a:t>Limited space </a:t>
            </a:r>
            <a:r>
              <a:rPr lang="en-US" dirty="0">
                <a:solidFill>
                  <a:srgbClr val="FF0000"/>
                </a:solidFill>
              </a:rPr>
              <a:t>(</a:t>
            </a:r>
            <a:r>
              <a:rPr lang="en-US" dirty="0" smtClean="0">
                <a:solidFill>
                  <a:srgbClr val="FF0000"/>
                </a:solidFill>
              </a:rPr>
              <a:t>~</a:t>
            </a:r>
            <a:r>
              <a:rPr lang="en-US" dirty="0">
                <a:solidFill>
                  <a:srgbClr val="FF0000"/>
                </a:solidFill>
              </a:rPr>
              <a:t>10 cm for 6 </a:t>
            </a:r>
            <a:r>
              <a:rPr lang="en-US" dirty="0" smtClean="0">
                <a:solidFill>
                  <a:srgbClr val="FF0000"/>
                </a:solidFill>
              </a:rPr>
              <a:t>layers)</a:t>
            </a:r>
            <a:endParaRPr lang="en-US" dirty="0">
              <a:solidFill>
                <a:srgbClr val="FF0000"/>
              </a:solidFill>
            </a:endParaRPr>
          </a:p>
          <a:p>
            <a:pPr marL="285750" indent="-285750">
              <a:lnSpc>
                <a:spcPct val="120000"/>
              </a:lnSpc>
              <a:buClr>
                <a:srgbClr val="FF0000"/>
              </a:buClr>
              <a:buFont typeface="Arial"/>
              <a:buChar char="•"/>
            </a:pPr>
            <a:r>
              <a:rPr lang="en-US" dirty="0">
                <a:solidFill>
                  <a:srgbClr val="000000"/>
                </a:solidFill>
              </a:rPr>
              <a:t>High magnetic field </a:t>
            </a:r>
            <a:r>
              <a:rPr lang="en-US" dirty="0">
                <a:solidFill>
                  <a:srgbClr val="FF0000"/>
                </a:solidFill>
              </a:rPr>
              <a:t>(5T)</a:t>
            </a:r>
          </a:p>
          <a:p>
            <a:pPr marL="285750" indent="-285750">
              <a:lnSpc>
                <a:spcPct val="120000"/>
              </a:lnSpc>
              <a:buClr>
                <a:srgbClr val="FF0000"/>
              </a:buClr>
              <a:buFont typeface="Arial"/>
              <a:buChar char="•"/>
            </a:pPr>
            <a:r>
              <a:rPr lang="en-US" dirty="0" smtClean="0">
                <a:solidFill>
                  <a:srgbClr val="000000"/>
                </a:solidFill>
              </a:rPr>
              <a:t>Variable geometry </a:t>
            </a:r>
            <a:r>
              <a:rPr lang="en-US" dirty="0" smtClean="0">
                <a:solidFill>
                  <a:srgbClr val="FF0000"/>
                </a:solidFill>
              </a:rPr>
              <a:t>(6 </a:t>
            </a:r>
            <a:r>
              <a:rPr lang="en-US" dirty="0">
                <a:solidFill>
                  <a:srgbClr val="FF0000"/>
                </a:solidFill>
              </a:rPr>
              <a:t>Layers with different </a:t>
            </a:r>
            <a:r>
              <a:rPr lang="en-US" dirty="0" smtClean="0">
                <a:solidFill>
                  <a:srgbClr val="FF0000"/>
                </a:solidFill>
              </a:rPr>
              <a:t>R)</a:t>
            </a:r>
          </a:p>
          <a:p>
            <a:pPr marL="285750" indent="-285750">
              <a:lnSpc>
                <a:spcPct val="120000"/>
              </a:lnSpc>
              <a:buClr>
                <a:srgbClr val="FF0000"/>
              </a:buClr>
              <a:buFont typeface="Arial"/>
              <a:buChar char="•"/>
            </a:pPr>
            <a:r>
              <a:rPr lang="en-US" dirty="0" smtClean="0">
                <a:solidFill>
                  <a:srgbClr val="000000"/>
                </a:solidFill>
              </a:rPr>
              <a:t>High enough spatial resolution </a:t>
            </a:r>
            <a:r>
              <a:rPr lang="en-US" dirty="0" smtClean="0">
                <a:solidFill>
                  <a:srgbClr val="FF0000"/>
                </a:solidFill>
              </a:rPr>
              <a:t>(~100</a:t>
            </a:r>
            <a:r>
              <a:rPr lang="en-US" dirty="0" smtClean="0">
                <a:solidFill>
                  <a:srgbClr val="FF0000"/>
                </a:solidFill>
                <a:latin typeface="Symbol" charset="2"/>
                <a:cs typeface="Symbol" charset="2"/>
              </a:rPr>
              <a:t>m</a:t>
            </a:r>
            <a:r>
              <a:rPr lang="en-US" dirty="0" smtClean="0">
                <a:solidFill>
                  <a:srgbClr val="FF0000"/>
                </a:solidFill>
              </a:rPr>
              <a:t>m) </a:t>
            </a:r>
            <a:endParaRPr lang="en-US" dirty="0">
              <a:solidFill>
                <a:srgbClr val="FF0000"/>
              </a:solidFill>
            </a:endParaRPr>
          </a:p>
        </p:txBody>
      </p:sp>
      <p:grpSp>
        <p:nvGrpSpPr>
          <p:cNvPr id="28" name="Group 27"/>
          <p:cNvGrpSpPr/>
          <p:nvPr/>
        </p:nvGrpSpPr>
        <p:grpSpPr>
          <a:xfrm>
            <a:off x="5791200" y="838200"/>
            <a:ext cx="3243035" cy="3048000"/>
            <a:chOff x="3886200" y="2438400"/>
            <a:chExt cx="2328635" cy="2013865"/>
          </a:xfrm>
        </p:grpSpPr>
        <p:grpSp>
          <p:nvGrpSpPr>
            <p:cNvPr id="21" name="Group 20"/>
            <p:cNvGrpSpPr/>
            <p:nvPr/>
          </p:nvGrpSpPr>
          <p:grpSpPr>
            <a:xfrm flipH="1">
              <a:off x="3886200" y="2438400"/>
              <a:ext cx="2328635" cy="2013865"/>
              <a:chOff x="6838417" y="343144"/>
              <a:chExt cx="2911429" cy="2880370"/>
            </a:xfrm>
          </p:grpSpPr>
          <p:pic>
            <p:nvPicPr>
              <p:cNvPr id="22" name="Picture 21"/>
              <p:cNvPicPr>
                <a:picLocks noChangeAspect="1"/>
              </p:cNvPicPr>
              <p:nvPr/>
            </p:nvPicPr>
            <p:blipFill>
              <a:blip r:embed="rId3">
                <a:extLst>
                  <a:ext uri="{BEBA8EAE-BF5A-486C-A8C5-ECC9F3942E4B}">
                    <a14:imgProps xmlns:a14="http://schemas.microsoft.com/office/drawing/2010/main">
                      <a14:imgLayer r:embed="rId4">
                        <a14:imgEffect>
                          <a14:backgroundRemoval t="2250" b="97515" l="1299" r="94295"/>
                        </a14:imgEffect>
                      </a14:imgLayer>
                    </a14:imgProps>
                  </a:ext>
                </a:extLst>
              </a:blip>
              <a:stretch>
                <a:fillRect/>
              </a:stretch>
            </p:blipFill>
            <p:spPr>
              <a:xfrm>
                <a:off x="6838417" y="343144"/>
                <a:ext cx="2911429" cy="2880370"/>
              </a:xfrm>
              <a:prstGeom prst="rect">
                <a:avLst/>
              </a:prstGeom>
            </p:spPr>
          </p:pic>
          <p:pic>
            <p:nvPicPr>
              <p:cNvPr id="23" name="Picture 22"/>
              <p:cNvPicPr>
                <a:picLocks noChangeAspect="1"/>
              </p:cNvPicPr>
              <p:nvPr/>
            </p:nvPicPr>
            <p:blipFill rotWithShape="1">
              <a:blip r:embed="rId5">
                <a:extLst>
                  <a:ext uri="{BEBA8EAE-BF5A-486C-A8C5-ECC9F3942E4B}">
                    <a14:imgProps xmlns:a14="http://schemas.microsoft.com/office/drawing/2010/main">
                      <a14:imgLayer r:embed="rId6">
                        <a14:imgEffect>
                          <a14:backgroundRemoval t="0" b="30000" l="70222" r="100000">
                            <a14:foregroundMark x1="77556" y1="20213" x2="77556" y2="20213"/>
                            <a14:foregroundMark x1="77556" y1="17021" x2="77556" y2="17021"/>
                            <a14:foregroundMark x1="80444" y1="18085" x2="80444" y2="18085"/>
                            <a14:foregroundMark x1="77778" y1="5532" x2="74889" y2="29787"/>
                            <a14:foregroundMark x1="80667" y1="19574" x2="78667" y2="27872"/>
                            <a14:foregroundMark x1="89556" y1="10000" x2="89556" y2="10000"/>
                            <a14:foregroundMark x1="72000" y1="19362" x2="72000" y2="19362"/>
                          </a14:backgroundRemoval>
                        </a14:imgEffect>
                      </a14:imgLayer>
                    </a14:imgProps>
                  </a:ext>
                </a:extLst>
              </a:blip>
              <a:srcRect l="69694" b="69666"/>
              <a:stretch/>
            </p:blipFill>
            <p:spPr>
              <a:xfrm>
                <a:off x="7005111" y="2057095"/>
                <a:ext cx="381935" cy="399279"/>
              </a:xfrm>
              <a:prstGeom prst="rect">
                <a:avLst/>
              </a:prstGeom>
            </p:spPr>
          </p:pic>
        </p:grpSp>
        <p:sp>
          <p:nvSpPr>
            <p:cNvPr id="24" name="Oval 23"/>
            <p:cNvSpPr/>
            <p:nvPr/>
          </p:nvSpPr>
          <p:spPr>
            <a:xfrm>
              <a:off x="5410200" y="3200400"/>
              <a:ext cx="792405" cy="3870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fr-FR">
                <a:solidFill>
                  <a:prstClr val="white"/>
                </a:solidFill>
              </a:endParaRPr>
            </a:p>
          </p:txBody>
        </p:sp>
      </p:grpSp>
      <p:pic>
        <p:nvPicPr>
          <p:cNvPr id="26" name="Content Placeholder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0" y="1447799"/>
            <a:ext cx="3429000" cy="2286001"/>
          </a:xfrm>
          <a:prstGeom prst="rect">
            <a:avLst/>
          </a:prstGeom>
        </p:spPr>
      </p:pic>
      <p:pic>
        <p:nvPicPr>
          <p:cNvPr id="27" name="Picture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10000" y="2743200"/>
            <a:ext cx="3093384" cy="1701088"/>
          </a:xfrm>
          <a:prstGeom prst="rect">
            <a:avLst/>
          </a:prstGeom>
          <a:effectLst>
            <a:softEdge rad="0"/>
          </a:effectLst>
        </p:spPr>
      </p:pic>
    </p:spTree>
    <p:extLst>
      <p:ext uri="{BB962C8B-B14F-4D97-AF65-F5344CB8AC3E}">
        <p14:creationId xmlns:p14="http://schemas.microsoft.com/office/powerpoint/2010/main" val="72155670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Line"/>
          <p:cNvSpPr/>
          <p:nvPr/>
        </p:nvSpPr>
        <p:spPr>
          <a:xfrm>
            <a:off x="152400" y="685805"/>
            <a:ext cx="8839200" cy="1588"/>
          </a:xfrm>
          <a:prstGeom prst="line">
            <a:avLst/>
          </a:prstGeom>
          <a:ln w="38100">
            <a:solidFill>
              <a:srgbClr val="021EAA"/>
            </a:solidFill>
          </a:ln>
        </p:spPr>
        <p:txBody>
          <a:bodyPr lIns="0" tIns="0" rIns="0" bIns="0"/>
          <a:lstStyle/>
          <a:p>
            <a:pPr marL="0" marR="0" defTabSz="457200">
              <a:defRPr sz="1200">
                <a:uFillTx/>
                <a:latin typeface="Helvetica"/>
                <a:ea typeface="Helvetica"/>
                <a:cs typeface="Helvetica"/>
                <a:sym typeface="Helvetica"/>
              </a:defRPr>
            </a:pPr>
            <a:endParaRPr/>
          </a:p>
        </p:txBody>
      </p:sp>
      <p:sp>
        <p:nvSpPr>
          <p:cNvPr id="230" name="eRD6: ZigZag Strip Readouts"/>
          <p:cNvSpPr txBox="1">
            <a:spLocks noGrp="1"/>
          </p:cNvSpPr>
          <p:nvPr>
            <p:ph type="title"/>
          </p:nvPr>
        </p:nvSpPr>
        <p:spPr>
          <a:prstGeom prst="rect">
            <a:avLst/>
          </a:prstGeom>
        </p:spPr>
        <p:txBody>
          <a:bodyPr/>
          <a:lstStyle/>
          <a:p>
            <a:pPr algn="l"/>
            <a:r>
              <a:rPr lang="en-US" dirty="0" err="1" smtClean="0">
                <a:latin typeface="Symbol" charset="2"/>
                <a:cs typeface="Symbol" charset="2"/>
              </a:rPr>
              <a:t>m</a:t>
            </a:r>
            <a:r>
              <a:rPr lang="en-US" dirty="0" err="1" smtClean="0"/>
              <a:t>RWELL</a:t>
            </a:r>
            <a:r>
              <a:rPr lang="en-US" dirty="0" smtClean="0"/>
              <a:t> trackers</a:t>
            </a:r>
            <a:endParaRPr dirty="0"/>
          </a:p>
        </p:txBody>
      </p:sp>
      <p:pic>
        <p:nvPicPr>
          <p:cNvPr id="7" name="Picture 6">
            <a:extLst>
              <a:ext uri="{FF2B5EF4-FFF2-40B4-BE49-F238E27FC236}">
                <a16:creationId xmlns:a16="http://schemas.microsoft.com/office/drawing/2014/main" xmlns="" id="{88595B1E-3234-834C-AA1F-1E8430408B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667000"/>
            <a:ext cx="2674251" cy="2783087"/>
          </a:xfrm>
          <a:prstGeom prst="rect">
            <a:avLst/>
          </a:prstGeom>
        </p:spPr>
      </p:pic>
      <p:grpSp>
        <p:nvGrpSpPr>
          <p:cNvPr id="9" name="Group 8">
            <a:extLst>
              <a:ext uri="{FF2B5EF4-FFF2-40B4-BE49-F238E27FC236}">
                <a16:creationId xmlns:a16="http://schemas.microsoft.com/office/drawing/2014/main" xmlns="" id="{4047A7F1-E63F-4396-973E-EA54670BEE0A}"/>
              </a:ext>
            </a:extLst>
          </p:cNvPr>
          <p:cNvGrpSpPr/>
          <p:nvPr/>
        </p:nvGrpSpPr>
        <p:grpSpPr>
          <a:xfrm>
            <a:off x="6375933" y="738820"/>
            <a:ext cx="2530475" cy="2473183"/>
            <a:chOff x="426985" y="167809"/>
            <a:chExt cx="2743200" cy="2719404"/>
          </a:xfrm>
        </p:grpSpPr>
        <p:pic>
          <p:nvPicPr>
            <p:cNvPr id="10" name="Picture 9">
              <a:extLst>
                <a:ext uri="{FF2B5EF4-FFF2-40B4-BE49-F238E27FC236}">
                  <a16:creationId xmlns:a16="http://schemas.microsoft.com/office/drawing/2014/main" xmlns="" id="{6701B8F2-1903-4B54-AAB6-C8681819DF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79" r="10467"/>
            <a:stretch/>
          </p:blipFill>
          <p:spPr>
            <a:xfrm>
              <a:off x="426985" y="456844"/>
              <a:ext cx="2743200" cy="2430369"/>
            </a:xfrm>
            <a:prstGeom prst="rect">
              <a:avLst/>
            </a:prstGeom>
          </p:spPr>
        </p:pic>
        <p:sp>
          <p:nvSpPr>
            <p:cNvPr id="11" name="TextBox 10">
              <a:extLst>
                <a:ext uri="{FF2B5EF4-FFF2-40B4-BE49-F238E27FC236}">
                  <a16:creationId xmlns:a16="http://schemas.microsoft.com/office/drawing/2014/main" xmlns="" id="{91036D26-7599-4C3F-89D5-7A04645917DB}"/>
                </a:ext>
              </a:extLst>
            </p:cNvPr>
            <p:cNvSpPr txBox="1"/>
            <p:nvPr/>
          </p:nvSpPr>
          <p:spPr>
            <a:xfrm>
              <a:off x="426985" y="167809"/>
              <a:ext cx="2743200" cy="276999"/>
            </a:xfrm>
            <a:prstGeom prst="rect">
              <a:avLst/>
            </a:prstGeom>
            <a:noFill/>
          </p:spPr>
          <p:txBody>
            <a:bodyPr wrap="square" rtlCol="0">
              <a:spAutoFit/>
            </a:bodyPr>
            <a:lstStyle/>
            <a:p>
              <a:pPr algn="ctr"/>
              <a:r>
                <a:rPr lang="en-US" sz="1200" b="1" dirty="0">
                  <a:solidFill>
                    <a:srgbClr val="C00000"/>
                  </a:solidFill>
                  <a:latin typeface="Times New Roman" panose="02020603050405020304" pitchFamily="18" charset="0"/>
                  <a:cs typeface="Times New Roman" panose="02020603050405020304" pitchFamily="18" charset="0"/>
                </a:rPr>
                <a:t>µRWELL with 2D X-Y readout</a:t>
              </a:r>
            </a:p>
          </p:txBody>
        </p:sp>
      </p:grpSp>
      <p:grpSp>
        <p:nvGrpSpPr>
          <p:cNvPr id="12" name="Group 11">
            <a:extLst>
              <a:ext uri="{FF2B5EF4-FFF2-40B4-BE49-F238E27FC236}">
                <a16:creationId xmlns:a16="http://schemas.microsoft.com/office/drawing/2014/main" xmlns="" id="{C297C3D3-7091-4C25-8F96-A5B346D1BAFB}"/>
              </a:ext>
            </a:extLst>
          </p:cNvPr>
          <p:cNvGrpSpPr/>
          <p:nvPr/>
        </p:nvGrpSpPr>
        <p:grpSpPr>
          <a:xfrm>
            <a:off x="6213150" y="3378587"/>
            <a:ext cx="2747350" cy="2939916"/>
            <a:chOff x="951532" y="2054004"/>
            <a:chExt cx="2747350" cy="2939916"/>
          </a:xfrm>
        </p:grpSpPr>
        <p:sp>
          <p:nvSpPr>
            <p:cNvPr id="13" name="TextBox 12">
              <a:extLst>
                <a:ext uri="{FF2B5EF4-FFF2-40B4-BE49-F238E27FC236}">
                  <a16:creationId xmlns:a16="http://schemas.microsoft.com/office/drawing/2014/main" xmlns="" id="{2D2E031D-AA3A-4605-A478-5C738FDD004B}"/>
                </a:ext>
              </a:extLst>
            </p:cNvPr>
            <p:cNvSpPr txBox="1"/>
            <p:nvPr/>
          </p:nvSpPr>
          <p:spPr>
            <a:xfrm>
              <a:off x="951532" y="2054004"/>
              <a:ext cx="2747350" cy="276999"/>
            </a:xfrm>
            <a:prstGeom prst="rect">
              <a:avLst/>
            </a:prstGeom>
            <a:noFill/>
          </p:spPr>
          <p:txBody>
            <a:bodyPr wrap="square" rtlCol="0">
              <a:spAutoFit/>
            </a:bodyPr>
            <a:lstStyle/>
            <a:p>
              <a:pPr algn="ctr"/>
              <a:r>
                <a:rPr lang="en-US" sz="1200" b="1" dirty="0">
                  <a:solidFill>
                    <a:srgbClr val="C00000"/>
                  </a:solidFill>
                  <a:latin typeface="Times New Roman" panose="02020603050405020304" pitchFamily="18" charset="0"/>
                  <a:cs typeface="Times New Roman" panose="02020603050405020304" pitchFamily="18" charset="0"/>
                </a:rPr>
                <a:t>µRWELL in FNAL Test Beam</a:t>
              </a:r>
            </a:p>
          </p:txBody>
        </p:sp>
        <p:pic>
          <p:nvPicPr>
            <p:cNvPr id="14" name="Picture 13">
              <a:extLst>
                <a:ext uri="{FF2B5EF4-FFF2-40B4-BE49-F238E27FC236}">
                  <a16:creationId xmlns:a16="http://schemas.microsoft.com/office/drawing/2014/main" xmlns="" id="{CE51EC54-98E5-49CF-8BEB-46CBEB4A152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610"/>
            <a:stretch/>
          </p:blipFill>
          <p:spPr>
            <a:xfrm>
              <a:off x="951533" y="2342160"/>
              <a:ext cx="2747349" cy="2651760"/>
            </a:xfrm>
            <a:prstGeom prst="rect">
              <a:avLst/>
            </a:prstGeom>
          </p:spPr>
        </p:pic>
        <p:sp>
          <p:nvSpPr>
            <p:cNvPr id="15" name="TextBox 14">
              <a:extLst>
                <a:ext uri="{FF2B5EF4-FFF2-40B4-BE49-F238E27FC236}">
                  <a16:creationId xmlns:a16="http://schemas.microsoft.com/office/drawing/2014/main" xmlns="" id="{8A330559-6ADB-48D6-A8FE-939DB77016D0}"/>
                </a:ext>
              </a:extLst>
            </p:cNvPr>
            <p:cNvSpPr txBox="1"/>
            <p:nvPr/>
          </p:nvSpPr>
          <p:spPr>
            <a:xfrm>
              <a:off x="2053156" y="4474652"/>
              <a:ext cx="1035828" cy="246221"/>
            </a:xfrm>
            <a:prstGeom prst="rect">
              <a:avLst/>
            </a:prstGeom>
            <a:solidFill>
              <a:srgbClr val="00FFFF"/>
            </a:solidFill>
          </p:spPr>
          <p:txBody>
            <a:bodyPr wrap="square" rtlCol="0">
              <a:spAutoFit/>
            </a:bodyPr>
            <a:lstStyle/>
            <a:p>
              <a:pPr algn="ctr"/>
              <a:r>
                <a:rPr lang="en-US" sz="1000" b="1" dirty="0">
                  <a:latin typeface="Times New Roman" panose="02020603050405020304" pitchFamily="18" charset="0"/>
                  <a:cs typeface="Times New Roman" panose="02020603050405020304" pitchFamily="18" charset="0"/>
                </a:rPr>
                <a:t>µRWELL</a:t>
              </a:r>
            </a:p>
          </p:txBody>
        </p:sp>
      </p:grpSp>
      <p:sp>
        <p:nvSpPr>
          <p:cNvPr id="20" name="Improve on the position resolution of GEM readout boards with novel design…"/>
          <p:cNvSpPr txBox="1">
            <a:spLocks noGrp="1"/>
          </p:cNvSpPr>
          <p:nvPr>
            <p:ph type="body" idx="1"/>
          </p:nvPr>
        </p:nvSpPr>
        <p:spPr>
          <a:xfrm>
            <a:off x="91439" y="811900"/>
            <a:ext cx="5720732" cy="1855100"/>
          </a:xfrm>
          <a:prstGeom prst="rect">
            <a:avLst/>
          </a:prstGeom>
        </p:spPr>
        <p:txBody>
          <a:bodyPr/>
          <a:lstStyle/>
          <a:p>
            <a:pPr>
              <a:spcBef>
                <a:spcPts val="700"/>
              </a:spcBef>
              <a:defRPr sz="2400">
                <a:solidFill>
                  <a:srgbClr val="021EAA"/>
                </a:solidFill>
              </a:defRPr>
            </a:pPr>
            <a:r>
              <a:rPr lang="en-US" dirty="0" smtClean="0"/>
              <a:t>Modern technology, competing with GEM &amp; </a:t>
            </a:r>
            <a:r>
              <a:rPr lang="en-US" dirty="0" err="1" smtClean="0">
                <a:latin typeface="Symbol" charset="2"/>
                <a:cs typeface="Symbol" charset="2"/>
              </a:rPr>
              <a:t>m</a:t>
            </a:r>
            <a:r>
              <a:rPr lang="en-US" dirty="0" err="1" smtClean="0"/>
              <a:t>Megas</a:t>
            </a:r>
            <a:r>
              <a:rPr lang="en-US" dirty="0" smtClean="0"/>
              <a:t>: </a:t>
            </a:r>
            <a:endParaRPr dirty="0" smtClean="0"/>
          </a:p>
          <a:p>
            <a:pPr lvl="1">
              <a:spcBef>
                <a:spcPts val="700"/>
              </a:spcBef>
              <a:defRPr sz="2100"/>
            </a:pPr>
            <a:r>
              <a:rPr lang="en-US" dirty="0" smtClean="0"/>
              <a:t>Simple, low mass, no stretching, low cost</a:t>
            </a:r>
          </a:p>
          <a:p>
            <a:pPr lvl="1">
              <a:spcBef>
                <a:spcPts val="700"/>
              </a:spcBef>
              <a:defRPr sz="2100"/>
            </a:pPr>
            <a:r>
              <a:rPr lang="en-US" dirty="0" smtClean="0"/>
              <a:t>1D &amp; 2D configurations, flat &amp; cylindrical</a:t>
            </a:r>
            <a:endParaRPr dirty="0"/>
          </a:p>
        </p:txBody>
      </p:sp>
      <p:sp>
        <p:nvSpPr>
          <p:cNvPr id="23" name="Rectangle 22"/>
          <p:cNvSpPr/>
          <p:nvPr/>
        </p:nvSpPr>
        <p:spPr>
          <a:xfrm>
            <a:off x="152400" y="5486400"/>
            <a:ext cx="5486400" cy="1043875"/>
          </a:xfrm>
          <a:prstGeom prst="rect">
            <a:avLst/>
          </a:prstGeom>
        </p:spPr>
        <p:txBody>
          <a:bodyPr wrap="square">
            <a:spAutoFit/>
          </a:bodyPr>
          <a:lstStyle/>
          <a:p>
            <a:pPr marL="285750" indent="-285750">
              <a:lnSpc>
                <a:spcPct val="150000"/>
              </a:lnSpc>
              <a:buClr>
                <a:srgbClr val="FF0000"/>
              </a:buClr>
              <a:buFont typeface="Arial"/>
              <a:buChar char="•"/>
            </a:pPr>
            <a:r>
              <a:rPr lang="is-IS" sz="1400" dirty="0" smtClean="0">
                <a:solidFill>
                  <a:srgbClr val="000000"/>
                </a:solidFill>
              </a:rPr>
              <a:t>Primary ionization in a short (few mm) drift gap</a:t>
            </a:r>
          </a:p>
          <a:p>
            <a:pPr marL="285750" indent="-285750">
              <a:lnSpc>
                <a:spcPct val="150000"/>
              </a:lnSpc>
              <a:buClr>
                <a:srgbClr val="FF0000"/>
              </a:buClr>
              <a:buFont typeface="Arial"/>
              <a:buChar char="•"/>
            </a:pPr>
            <a:r>
              <a:rPr lang="is-IS" sz="1400" dirty="0" smtClean="0">
                <a:solidFill>
                  <a:srgbClr val="000000"/>
                </a:solidFill>
              </a:rPr>
              <a:t>Single-stage amplification in a high field 50</a:t>
            </a:r>
            <a:r>
              <a:rPr lang="is-IS" sz="1400" dirty="0" smtClean="0">
                <a:solidFill>
                  <a:srgbClr val="000000"/>
                </a:solidFill>
                <a:latin typeface="Symbol" charset="2"/>
                <a:cs typeface="Symbol" charset="2"/>
              </a:rPr>
              <a:t>m</a:t>
            </a:r>
            <a:r>
              <a:rPr lang="is-IS" sz="1400" dirty="0" smtClean="0">
                <a:solidFill>
                  <a:srgbClr val="000000"/>
                </a:solidFill>
              </a:rPr>
              <a:t>m gap (foil)</a:t>
            </a:r>
            <a:endParaRPr lang="is-IS" sz="1400" dirty="0">
              <a:solidFill>
                <a:srgbClr val="000000"/>
              </a:solidFill>
            </a:endParaRPr>
          </a:p>
          <a:p>
            <a:pPr marL="285750" indent="-285750">
              <a:lnSpc>
                <a:spcPct val="150000"/>
              </a:lnSpc>
              <a:buClr>
                <a:srgbClr val="FF0000"/>
              </a:buClr>
              <a:buFont typeface="Arial"/>
              <a:buChar char="•"/>
            </a:pPr>
            <a:r>
              <a:rPr lang="is-IS" sz="1400" dirty="0" smtClean="0">
                <a:solidFill>
                  <a:srgbClr val="000000"/>
                </a:solidFill>
              </a:rPr>
              <a:t>Capacitive coupling to readout strips through the resistive layer</a:t>
            </a:r>
            <a:r>
              <a:rPr lang="is-IS" sz="1400" dirty="0" smtClean="0"/>
              <a:t> </a:t>
            </a:r>
            <a:endParaRPr lang="is-IS" sz="1400" dirty="0"/>
          </a:p>
        </p:txBody>
      </p:sp>
      <p:pic>
        <p:nvPicPr>
          <p:cNvPr id="24" name="Picture 23">
            <a:extLst>
              <a:ext uri="{FF2B5EF4-FFF2-40B4-BE49-F238E27FC236}">
                <a16:creationId xmlns:a16="http://schemas.microsoft.com/office/drawing/2014/main" xmlns="" id="{DE6F03A2-3692-5B4A-9FF5-265BCF6DC9D1}"/>
              </a:ext>
            </a:extLst>
          </p:cNvPr>
          <p:cNvPicPr>
            <a:picLocks noChangeAspect="1"/>
          </p:cNvPicPr>
          <p:nvPr/>
        </p:nvPicPr>
        <p:blipFill rotWithShape="1">
          <a:blip r:embed="rId5">
            <a:extLst>
              <a:ext uri="{28A0092B-C50C-407E-A947-70E740481C1C}">
                <a14:useLocalDpi xmlns:a14="http://schemas.microsoft.com/office/drawing/2010/main" val="0"/>
              </a:ext>
            </a:extLst>
          </a:blip>
          <a:srcRect l="63336" t="3754" r="1580" b="22219"/>
          <a:stretch/>
        </p:blipFill>
        <p:spPr>
          <a:xfrm>
            <a:off x="3124200" y="2743201"/>
            <a:ext cx="2787286" cy="2443480"/>
          </a:xfrm>
          <a:prstGeom prst="rect">
            <a:avLst/>
          </a:prstGeom>
        </p:spPr>
      </p:pic>
    </p:spTree>
    <p:extLst>
      <p:ext uri="{BB962C8B-B14F-4D97-AF65-F5344CB8AC3E}">
        <p14:creationId xmlns:p14="http://schemas.microsoft.com/office/powerpoint/2010/main" val="292396443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3"/>
          <p:cNvSpPr txBox="1">
            <a:spLocks noChangeArrowheads="1"/>
          </p:cNvSpPr>
          <p:nvPr/>
        </p:nvSpPr>
        <p:spPr>
          <a:xfrm>
            <a:off x="152400" y="2286000"/>
            <a:ext cx="8839200" cy="1066800"/>
          </a:xfrm>
          <a:prstGeom prst="rect">
            <a:avLst/>
          </a:prstGeom>
        </p:spPr>
        <p:txBody>
          <a:bodyPr vert="horz" lIns="91283" tIns="45642" rIns="91283" bIns="45642" rtlCol="0">
            <a:normAutofit/>
          </a:bodyPr>
          <a:lstStyle/>
          <a:p>
            <a:pPr algn="ctr">
              <a:spcBef>
                <a:spcPct val="20000"/>
              </a:spcBef>
              <a:buClr>
                <a:srgbClr val="FF0000"/>
              </a:buClr>
              <a:buSzPct val="120000"/>
              <a:defRPr/>
            </a:pPr>
            <a:r>
              <a:rPr lang="en-US" sz="4800" b="1" dirty="0" smtClean="0">
                <a:solidFill>
                  <a:srgbClr val="000090"/>
                </a:solidFill>
                <a:latin typeface="Arial"/>
                <a:ea typeface="ＭＳ Ｐゴシック" pitchFamily="-84" charset="-128"/>
                <a:cs typeface="ＭＳ Ｐゴシック" pitchFamily="-84" charset="-128"/>
              </a:rPr>
              <a:t>End of day one!</a:t>
            </a:r>
          </a:p>
        </p:txBody>
      </p:sp>
    </p:spTree>
    <p:extLst>
      <p:ext uri="{BB962C8B-B14F-4D97-AF65-F5344CB8AC3E}">
        <p14:creationId xmlns:p14="http://schemas.microsoft.com/office/powerpoint/2010/main" val="219063201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2"/>
          <p:cNvSpPr>
            <a:spLocks noGrp="1" noChangeArrowheads="1"/>
          </p:cNvSpPr>
          <p:nvPr>
            <p:ph type="title"/>
          </p:nvPr>
        </p:nvSpPr>
        <p:spPr/>
        <p:txBody>
          <a:bodyPr>
            <a:noAutofit/>
          </a:bodyPr>
          <a:lstStyle/>
          <a:p>
            <a:pPr algn="l" eaLnBrk="1" hangingPunct="1"/>
            <a:r>
              <a:rPr lang="en-US" dirty="0" smtClean="0">
                <a:ea typeface="ＭＳ Ｐゴシック" pitchFamily="-84" charset="-128"/>
                <a:cs typeface="Arial Narrow"/>
              </a:rPr>
              <a:t>Typical EIC e</a:t>
            </a:r>
            <a:r>
              <a:rPr lang="en-US" b="0" dirty="0" smtClean="0">
                <a:ea typeface="ＭＳ Ｐゴシック" pitchFamily="-84" charset="-128"/>
                <a:cs typeface="Arial Narrow"/>
              </a:rPr>
              <a:t>xperimental measurements</a:t>
            </a:r>
          </a:p>
        </p:txBody>
      </p:sp>
      <p:sp>
        <p:nvSpPr>
          <p:cNvPr id="6" name="TextBox 5"/>
          <p:cNvSpPr txBox="1"/>
          <p:nvPr/>
        </p:nvSpPr>
        <p:spPr>
          <a:xfrm>
            <a:off x="0" y="914400"/>
            <a:ext cx="7239000" cy="892552"/>
          </a:xfrm>
          <a:prstGeom prst="rect">
            <a:avLst/>
          </a:prstGeom>
          <a:noFill/>
        </p:spPr>
        <p:txBody>
          <a:bodyPr wrap="square" rtlCol="0">
            <a:spAutoFit/>
          </a:bodyPr>
          <a:lstStyle/>
          <a:p>
            <a:r>
              <a:rPr lang="en-US" sz="2800" u="sng" dirty="0" smtClean="0">
                <a:solidFill>
                  <a:srgbClr val="0000FF"/>
                </a:solidFill>
              </a:rPr>
              <a:t>(A) Inclusive Reactions in </a:t>
            </a:r>
            <a:r>
              <a:rPr lang="en-US" sz="2800" u="sng" dirty="0" err="1" smtClean="0">
                <a:solidFill>
                  <a:srgbClr val="0000FF"/>
                </a:solidFill>
              </a:rPr>
              <a:t>ep</a:t>
            </a:r>
            <a:r>
              <a:rPr lang="en-US" sz="2800" u="sng" dirty="0" smtClean="0">
                <a:solidFill>
                  <a:srgbClr val="0000FF"/>
                </a:solidFill>
              </a:rPr>
              <a:t>/</a:t>
            </a:r>
            <a:r>
              <a:rPr lang="en-US" sz="2800" u="sng" dirty="0" err="1" smtClean="0">
                <a:solidFill>
                  <a:srgbClr val="0000FF"/>
                </a:solidFill>
              </a:rPr>
              <a:t>eA</a:t>
            </a:r>
            <a:r>
              <a:rPr lang="en-US" sz="2800" u="sng" dirty="0" smtClean="0">
                <a:solidFill>
                  <a:srgbClr val="0000FF"/>
                </a:solidFill>
              </a:rPr>
              <a:t>:</a:t>
            </a:r>
          </a:p>
          <a:p>
            <a:pPr marL="285750" indent="-285750">
              <a:buClr>
                <a:srgbClr val="0000FF"/>
              </a:buClr>
              <a:buSzPct val="120000"/>
              <a:buFont typeface="Arial"/>
              <a:buChar char="•"/>
            </a:pPr>
            <a:r>
              <a:rPr lang="en-US" sz="2400" dirty="0" smtClean="0">
                <a:solidFill>
                  <a:srgbClr val="000000"/>
                </a:solidFill>
              </a:rPr>
              <a:t>Structure Functions: g</a:t>
            </a:r>
            <a:r>
              <a:rPr lang="en-US" sz="2400" baseline="-25000" dirty="0" smtClean="0">
                <a:solidFill>
                  <a:srgbClr val="000000"/>
                </a:solidFill>
              </a:rPr>
              <a:t>1</a:t>
            </a:r>
            <a:r>
              <a:rPr lang="en-US" sz="2400" dirty="0" smtClean="0">
                <a:solidFill>
                  <a:srgbClr val="000000"/>
                </a:solidFill>
              </a:rPr>
              <a:t>, F</a:t>
            </a:r>
            <a:r>
              <a:rPr lang="en-US" sz="2400" baseline="-25000" dirty="0" smtClean="0">
                <a:solidFill>
                  <a:srgbClr val="000000"/>
                </a:solidFill>
              </a:rPr>
              <a:t>2</a:t>
            </a:r>
            <a:r>
              <a:rPr lang="en-US" sz="2400" dirty="0" smtClean="0">
                <a:solidFill>
                  <a:srgbClr val="000000"/>
                </a:solidFill>
              </a:rPr>
              <a:t>, F</a:t>
            </a:r>
            <a:r>
              <a:rPr lang="en-US" sz="2400" baseline="-25000" dirty="0" smtClean="0">
                <a:solidFill>
                  <a:srgbClr val="000000"/>
                </a:solidFill>
              </a:rPr>
              <a:t>L</a:t>
            </a:r>
          </a:p>
        </p:txBody>
      </p:sp>
      <p:sp>
        <p:nvSpPr>
          <p:cNvPr id="8" name="TextBox 7"/>
          <p:cNvSpPr txBox="1"/>
          <p:nvPr/>
        </p:nvSpPr>
        <p:spPr>
          <a:xfrm>
            <a:off x="0" y="2514600"/>
            <a:ext cx="7162800" cy="1692771"/>
          </a:xfrm>
          <a:prstGeom prst="rect">
            <a:avLst/>
          </a:prstGeom>
          <a:noFill/>
        </p:spPr>
        <p:txBody>
          <a:bodyPr wrap="square" rtlCol="0">
            <a:spAutoFit/>
          </a:bodyPr>
          <a:lstStyle/>
          <a:p>
            <a:r>
              <a:rPr lang="en-US" sz="2800" u="sng" dirty="0" smtClean="0">
                <a:solidFill>
                  <a:srgbClr val="FF00FF"/>
                </a:solidFill>
                <a:cs typeface="Comic Sans MS"/>
              </a:rPr>
              <a:t>(B) Semi-inclusive Reactions </a:t>
            </a:r>
            <a:r>
              <a:rPr lang="en-US" sz="2800" u="sng" dirty="0">
                <a:solidFill>
                  <a:srgbClr val="FF00FF"/>
                </a:solidFill>
                <a:cs typeface="Comic Sans MS"/>
              </a:rPr>
              <a:t>in </a:t>
            </a:r>
            <a:r>
              <a:rPr lang="en-US" sz="2800" u="sng" dirty="0" err="1">
                <a:solidFill>
                  <a:srgbClr val="FF00FF"/>
                </a:solidFill>
                <a:cs typeface="Comic Sans MS"/>
              </a:rPr>
              <a:t>ep</a:t>
            </a:r>
            <a:r>
              <a:rPr lang="en-US" sz="2800" u="sng" dirty="0">
                <a:solidFill>
                  <a:srgbClr val="FF00FF"/>
                </a:solidFill>
                <a:cs typeface="Comic Sans MS"/>
              </a:rPr>
              <a:t>/</a:t>
            </a:r>
            <a:r>
              <a:rPr lang="en-US" sz="2800" u="sng" dirty="0" err="1" smtClean="0">
                <a:solidFill>
                  <a:srgbClr val="FF00FF"/>
                </a:solidFill>
                <a:cs typeface="Comic Sans MS"/>
              </a:rPr>
              <a:t>eA</a:t>
            </a:r>
            <a:r>
              <a:rPr lang="en-US" sz="2800" u="sng" dirty="0" smtClean="0">
                <a:solidFill>
                  <a:srgbClr val="FF00FF"/>
                </a:solidFill>
                <a:cs typeface="Comic Sans MS"/>
              </a:rPr>
              <a:t>:</a:t>
            </a:r>
          </a:p>
          <a:p>
            <a:pPr marL="285750" indent="-285750">
              <a:buClr>
                <a:srgbClr val="FF00FF"/>
              </a:buClr>
              <a:buSzPct val="120000"/>
              <a:buFont typeface="Arial"/>
              <a:buChar char="•"/>
            </a:pPr>
            <a:r>
              <a:rPr lang="en-US" sz="2400" dirty="0" smtClean="0">
                <a:solidFill>
                  <a:srgbClr val="000000"/>
                </a:solidFill>
                <a:cs typeface="Comic Sans MS"/>
              </a:rPr>
              <a:t>TMDs, </a:t>
            </a:r>
            <a:r>
              <a:rPr lang="en-US" sz="2400" dirty="0" err="1" smtClean="0">
                <a:solidFill>
                  <a:srgbClr val="000000"/>
                </a:solidFill>
                <a:cs typeface="Comic Sans MS"/>
              </a:rPr>
              <a:t>Helicity</a:t>
            </a:r>
            <a:r>
              <a:rPr lang="en-US" sz="2400" dirty="0" smtClean="0">
                <a:solidFill>
                  <a:srgbClr val="000000"/>
                </a:solidFill>
                <a:cs typeface="Comic Sans MS"/>
              </a:rPr>
              <a:t> PDFs, FFs </a:t>
            </a:r>
            <a:r>
              <a:rPr lang="en-US" sz="2400" dirty="0" smtClean="0">
                <a:solidFill>
                  <a:srgbClr val="000000"/>
                </a:solidFill>
                <a:cs typeface="Comic Sans MS"/>
                <a:sym typeface="Wingdings"/>
              </a:rPr>
              <a:t>(with flavor separation); </a:t>
            </a:r>
            <a:r>
              <a:rPr lang="en-US" sz="2400" dirty="0" smtClean="0">
                <a:solidFill>
                  <a:srgbClr val="000000"/>
                </a:solidFill>
                <a:cs typeface="Comic Sans MS"/>
              </a:rPr>
              <a:t>di-hadron correlations; </a:t>
            </a:r>
            <a:r>
              <a:rPr lang="en-US" sz="2400" dirty="0" err="1" smtClean="0">
                <a:solidFill>
                  <a:srgbClr val="000000"/>
                </a:solidFill>
                <a:cs typeface="Comic Sans MS"/>
                <a:sym typeface="Wingdings"/>
              </a:rPr>
              <a:t>Kaon</a:t>
            </a:r>
            <a:r>
              <a:rPr lang="en-US" sz="2400" dirty="0" smtClean="0">
                <a:solidFill>
                  <a:srgbClr val="000000"/>
                </a:solidFill>
                <a:cs typeface="Comic Sans MS"/>
                <a:sym typeface="Wingdings"/>
              </a:rPr>
              <a:t> asymmetries, cross sections</a:t>
            </a:r>
            <a:endParaRPr lang="en-US" sz="2400" dirty="0" smtClean="0">
              <a:solidFill>
                <a:srgbClr val="000000"/>
              </a:solidFill>
              <a:cs typeface="Comic Sans MS"/>
            </a:endParaRPr>
          </a:p>
        </p:txBody>
      </p:sp>
      <p:sp>
        <p:nvSpPr>
          <p:cNvPr id="9" name="TextBox 8"/>
          <p:cNvSpPr txBox="1"/>
          <p:nvPr/>
        </p:nvSpPr>
        <p:spPr>
          <a:xfrm>
            <a:off x="0" y="4800600"/>
            <a:ext cx="6248400" cy="1261884"/>
          </a:xfrm>
          <a:prstGeom prst="rect">
            <a:avLst/>
          </a:prstGeom>
          <a:noFill/>
        </p:spPr>
        <p:txBody>
          <a:bodyPr wrap="square" rtlCol="0">
            <a:spAutoFit/>
          </a:bodyPr>
          <a:lstStyle/>
          <a:p>
            <a:r>
              <a:rPr lang="en-US" sz="2800" u="sng" dirty="0" smtClean="0">
                <a:solidFill>
                  <a:srgbClr val="00FF00"/>
                </a:solidFill>
              </a:rPr>
              <a:t>(C) Exclusive Reactions </a:t>
            </a:r>
            <a:r>
              <a:rPr lang="en-US" sz="2800" u="sng" dirty="0">
                <a:solidFill>
                  <a:srgbClr val="00FF00"/>
                </a:solidFill>
              </a:rPr>
              <a:t>in </a:t>
            </a:r>
            <a:r>
              <a:rPr lang="en-US" sz="2800" u="sng" dirty="0" err="1">
                <a:solidFill>
                  <a:srgbClr val="00FF00"/>
                </a:solidFill>
              </a:rPr>
              <a:t>ep</a:t>
            </a:r>
            <a:r>
              <a:rPr lang="en-US" sz="2800" u="sng" dirty="0">
                <a:solidFill>
                  <a:srgbClr val="00FF00"/>
                </a:solidFill>
              </a:rPr>
              <a:t>/</a:t>
            </a:r>
            <a:r>
              <a:rPr lang="en-US" sz="2800" u="sng" dirty="0" err="1" smtClean="0">
                <a:solidFill>
                  <a:srgbClr val="00FF00"/>
                </a:solidFill>
              </a:rPr>
              <a:t>eA</a:t>
            </a:r>
            <a:r>
              <a:rPr lang="en-US" sz="2800" u="sng" dirty="0" smtClean="0">
                <a:solidFill>
                  <a:srgbClr val="00FF00"/>
                </a:solidFill>
              </a:rPr>
              <a:t>:</a:t>
            </a:r>
          </a:p>
          <a:p>
            <a:pPr marL="285750" indent="-285750">
              <a:buClr>
                <a:srgbClr val="00FF00"/>
              </a:buClr>
              <a:buSzPct val="120000"/>
              <a:buFont typeface="Arial"/>
              <a:buChar char="•"/>
            </a:pPr>
            <a:r>
              <a:rPr lang="en-US" sz="2400" dirty="0" smtClean="0">
                <a:solidFill>
                  <a:srgbClr val="000000"/>
                </a:solidFill>
              </a:rPr>
              <a:t>DVCS, exclusive VM production (</a:t>
            </a:r>
            <a:r>
              <a:rPr lang="en-US" sz="2400" dirty="0" smtClean="0">
                <a:solidFill>
                  <a:srgbClr val="000000"/>
                </a:solidFill>
                <a:sym typeface="Wingdings"/>
              </a:rPr>
              <a:t>GPDs</a:t>
            </a:r>
            <a:r>
              <a:rPr lang="en-US" sz="2400" dirty="0">
                <a:solidFill>
                  <a:srgbClr val="000000"/>
                </a:solidFill>
                <a:sym typeface="Wingdings"/>
              </a:rPr>
              <a:t>;</a:t>
            </a:r>
            <a:r>
              <a:rPr lang="en-US" sz="2400" dirty="0" smtClean="0">
                <a:solidFill>
                  <a:srgbClr val="000000"/>
                </a:solidFill>
                <a:sym typeface="Wingdings"/>
              </a:rPr>
              <a:t> </a:t>
            </a:r>
            <a:r>
              <a:rPr lang="en-US" sz="2400" dirty="0" err="1" smtClean="0">
                <a:solidFill>
                  <a:srgbClr val="000000"/>
                </a:solidFill>
                <a:sym typeface="Wingdings"/>
              </a:rPr>
              <a:t>parton</a:t>
            </a:r>
            <a:r>
              <a:rPr lang="en-US" sz="2400" dirty="0" smtClean="0">
                <a:solidFill>
                  <a:srgbClr val="000000"/>
                </a:solidFill>
                <a:sym typeface="Wingdings"/>
              </a:rPr>
              <a:t> imaging)</a:t>
            </a:r>
            <a:endParaRPr lang="en-US" sz="2400" dirty="0" smtClean="0">
              <a:solidFill>
                <a:srgbClr val="000000"/>
              </a:solidFill>
            </a:endParaRPr>
          </a:p>
        </p:txBody>
      </p:sp>
      <p:pic>
        <p:nvPicPr>
          <p:cNvPr id="10" name="Picture 3"/>
          <p:cNvPicPr>
            <a:picLocks noChangeAspect="1" noChangeArrowheads="1"/>
          </p:cNvPicPr>
          <p:nvPr/>
        </p:nvPicPr>
        <p:blipFill>
          <a:blip r:embed="rId3"/>
          <a:srcRect l="3337" t="5580" r="1112" b="697"/>
          <a:stretch>
            <a:fillRect/>
          </a:stretch>
        </p:blipFill>
        <p:spPr bwMode="auto">
          <a:xfrm>
            <a:off x="6324600" y="762000"/>
            <a:ext cx="2337927" cy="1828800"/>
          </a:xfrm>
          <a:prstGeom prst="rect">
            <a:avLst/>
          </a:prstGeom>
          <a:noFill/>
          <a:ln w="9525">
            <a:noFill/>
            <a:miter lim="800000"/>
            <a:headEnd/>
            <a:tailEnd/>
          </a:ln>
        </p:spPr>
      </p:pic>
      <p:pic>
        <p:nvPicPr>
          <p:cNvPr id="11" name="Picture 30" descr="sidis-diagram.eps"/>
          <p:cNvPicPr>
            <a:picLocks noChangeAspect="1"/>
          </p:cNvPicPr>
          <p:nvPr/>
        </p:nvPicPr>
        <p:blipFill>
          <a:blip r:embed="rId4"/>
          <a:srcRect/>
          <a:stretch>
            <a:fillRect/>
          </a:stretch>
        </p:blipFill>
        <p:spPr bwMode="auto">
          <a:xfrm>
            <a:off x="6733821" y="2819400"/>
            <a:ext cx="2410179" cy="1721556"/>
          </a:xfrm>
          <a:prstGeom prst="rect">
            <a:avLst/>
          </a:prstGeom>
          <a:noFill/>
          <a:ln w="9525">
            <a:noFill/>
            <a:miter lim="800000"/>
            <a:headEnd/>
            <a:tailEnd/>
          </a:ln>
        </p:spPr>
      </p:pic>
      <p:grpSp>
        <p:nvGrpSpPr>
          <p:cNvPr id="12" name="Group 11"/>
          <p:cNvGrpSpPr/>
          <p:nvPr/>
        </p:nvGrpSpPr>
        <p:grpSpPr>
          <a:xfrm>
            <a:off x="6096000" y="4648225"/>
            <a:ext cx="2595763" cy="2209775"/>
            <a:chOff x="158750" y="908050"/>
            <a:chExt cx="4350424" cy="2700346"/>
          </a:xfrm>
        </p:grpSpPr>
        <p:grpSp>
          <p:nvGrpSpPr>
            <p:cNvPr id="13" name="Group 159"/>
            <p:cNvGrpSpPr>
              <a:grpSpLocks noChangeAspect="1"/>
            </p:cNvGrpSpPr>
            <p:nvPr/>
          </p:nvGrpSpPr>
          <p:grpSpPr bwMode="auto">
            <a:xfrm rot="-2865258">
              <a:off x="1467654" y="1456538"/>
              <a:ext cx="128587" cy="546105"/>
              <a:chOff x="1324" y="1002"/>
              <a:chExt cx="146" cy="462"/>
            </a:xfrm>
          </p:grpSpPr>
          <p:sp>
            <p:nvSpPr>
              <p:cNvPr id="55" name="Freeform 160"/>
              <p:cNvSpPr>
                <a:spLocks noChangeAspect="1"/>
              </p:cNvSpPr>
              <p:nvPr/>
            </p:nvSpPr>
            <p:spPr bwMode="auto">
              <a:xfrm>
                <a:off x="1326" y="1002"/>
                <a:ext cx="143" cy="75"/>
              </a:xfrm>
              <a:custGeom>
                <a:avLst/>
                <a:gdLst/>
                <a:ahLst/>
                <a:cxnLst>
                  <a:cxn ang="0">
                    <a:pos x="0" y="0"/>
                  </a:cxn>
                  <a:cxn ang="0">
                    <a:pos x="0" y="4"/>
                  </a:cxn>
                  <a:cxn ang="0">
                    <a:pos x="4" y="7"/>
                  </a:cxn>
                  <a:cxn ang="0">
                    <a:pos x="8" y="9"/>
                  </a:cxn>
                  <a:cxn ang="0">
                    <a:pos x="12" y="11"/>
                  </a:cxn>
                  <a:cxn ang="0">
                    <a:pos x="129" y="58"/>
                  </a:cxn>
                  <a:cxn ang="0">
                    <a:pos x="135" y="60"/>
                  </a:cxn>
                  <a:cxn ang="0">
                    <a:pos x="139" y="63"/>
                  </a:cxn>
                  <a:cxn ang="0">
                    <a:pos x="142" y="65"/>
                  </a:cxn>
                  <a:cxn ang="0">
                    <a:pos x="141" y="69"/>
                  </a:cxn>
                  <a:cxn ang="0">
                    <a:pos x="141" y="71"/>
                  </a:cxn>
                  <a:cxn ang="0">
                    <a:pos x="138" y="74"/>
                  </a:cxn>
                  <a:cxn ang="0">
                    <a:pos x="11" y="60"/>
                  </a:cxn>
                  <a:cxn ang="0">
                    <a:pos x="10" y="61"/>
                  </a:cxn>
                  <a:cxn ang="0">
                    <a:pos x="4" y="59"/>
                  </a:cxn>
                  <a:cxn ang="0">
                    <a:pos x="4" y="60"/>
                  </a:cxn>
                  <a:cxn ang="0">
                    <a:pos x="2" y="62"/>
                  </a:cxn>
                  <a:cxn ang="0">
                    <a:pos x="0" y="65"/>
                  </a:cxn>
                </a:cxnLst>
                <a:rect l="0" t="0" r="r" b="b"/>
                <a:pathLst>
                  <a:path w="143" h="75">
                    <a:moveTo>
                      <a:pt x="0" y="0"/>
                    </a:moveTo>
                    <a:lnTo>
                      <a:pt x="0" y="4"/>
                    </a:lnTo>
                    <a:lnTo>
                      <a:pt x="4" y="7"/>
                    </a:lnTo>
                    <a:lnTo>
                      <a:pt x="8" y="9"/>
                    </a:lnTo>
                    <a:lnTo>
                      <a:pt x="12" y="11"/>
                    </a:lnTo>
                    <a:lnTo>
                      <a:pt x="129" y="58"/>
                    </a:lnTo>
                    <a:lnTo>
                      <a:pt x="135" y="60"/>
                    </a:lnTo>
                    <a:lnTo>
                      <a:pt x="139" y="63"/>
                    </a:lnTo>
                    <a:lnTo>
                      <a:pt x="142" y="65"/>
                    </a:lnTo>
                    <a:lnTo>
                      <a:pt x="141" y="69"/>
                    </a:lnTo>
                    <a:lnTo>
                      <a:pt x="141" y="71"/>
                    </a:lnTo>
                    <a:lnTo>
                      <a:pt x="138" y="74"/>
                    </a:lnTo>
                    <a:lnTo>
                      <a:pt x="11" y="60"/>
                    </a:lnTo>
                    <a:lnTo>
                      <a:pt x="10" y="61"/>
                    </a:lnTo>
                    <a:lnTo>
                      <a:pt x="4" y="59"/>
                    </a:lnTo>
                    <a:lnTo>
                      <a:pt x="4" y="60"/>
                    </a:lnTo>
                    <a:lnTo>
                      <a:pt x="2" y="62"/>
                    </a:lnTo>
                    <a:lnTo>
                      <a:pt x="0" y="65"/>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56" name="Freeform 161"/>
              <p:cNvSpPr>
                <a:spLocks noChangeAspect="1"/>
              </p:cNvSpPr>
              <p:nvPr/>
            </p:nvSpPr>
            <p:spPr bwMode="auto">
              <a:xfrm>
                <a:off x="1324" y="1069"/>
                <a:ext cx="143" cy="72"/>
              </a:xfrm>
              <a:custGeom>
                <a:avLst/>
                <a:gdLst/>
                <a:ahLst/>
                <a:cxnLst>
                  <a:cxn ang="0">
                    <a:pos x="0" y="0"/>
                  </a:cxn>
                  <a:cxn ang="0">
                    <a:pos x="1" y="2"/>
                  </a:cxn>
                  <a:cxn ang="0">
                    <a:pos x="4" y="4"/>
                  </a:cxn>
                  <a:cxn ang="0">
                    <a:pos x="6" y="6"/>
                  </a:cxn>
                  <a:cxn ang="0">
                    <a:pos x="10" y="7"/>
                  </a:cxn>
                  <a:cxn ang="0">
                    <a:pos x="133" y="57"/>
                  </a:cxn>
                  <a:cxn ang="0">
                    <a:pos x="137" y="61"/>
                  </a:cxn>
                  <a:cxn ang="0">
                    <a:pos x="140" y="61"/>
                  </a:cxn>
                  <a:cxn ang="0">
                    <a:pos x="141" y="65"/>
                  </a:cxn>
                  <a:cxn ang="0">
                    <a:pos x="141" y="66"/>
                  </a:cxn>
                  <a:cxn ang="0">
                    <a:pos x="142" y="71"/>
                  </a:cxn>
                  <a:cxn ang="0">
                    <a:pos x="137" y="71"/>
                  </a:cxn>
                  <a:cxn ang="0">
                    <a:pos x="12" y="59"/>
                  </a:cxn>
                  <a:cxn ang="0">
                    <a:pos x="7" y="59"/>
                  </a:cxn>
                  <a:cxn ang="0">
                    <a:pos x="6" y="59"/>
                  </a:cxn>
                  <a:cxn ang="0">
                    <a:pos x="4" y="59"/>
                  </a:cxn>
                  <a:cxn ang="0">
                    <a:pos x="1" y="59"/>
                  </a:cxn>
                  <a:cxn ang="0">
                    <a:pos x="0" y="61"/>
                  </a:cxn>
                </a:cxnLst>
                <a:rect l="0" t="0" r="r" b="b"/>
                <a:pathLst>
                  <a:path w="143" h="72">
                    <a:moveTo>
                      <a:pt x="0" y="0"/>
                    </a:moveTo>
                    <a:lnTo>
                      <a:pt x="1" y="2"/>
                    </a:lnTo>
                    <a:lnTo>
                      <a:pt x="4" y="4"/>
                    </a:lnTo>
                    <a:lnTo>
                      <a:pt x="6" y="6"/>
                    </a:lnTo>
                    <a:lnTo>
                      <a:pt x="10" y="7"/>
                    </a:lnTo>
                    <a:lnTo>
                      <a:pt x="133" y="57"/>
                    </a:lnTo>
                    <a:lnTo>
                      <a:pt x="137" y="61"/>
                    </a:lnTo>
                    <a:lnTo>
                      <a:pt x="140" y="61"/>
                    </a:lnTo>
                    <a:lnTo>
                      <a:pt x="141" y="65"/>
                    </a:lnTo>
                    <a:lnTo>
                      <a:pt x="141" y="66"/>
                    </a:lnTo>
                    <a:lnTo>
                      <a:pt x="142" y="71"/>
                    </a:lnTo>
                    <a:lnTo>
                      <a:pt x="137" y="71"/>
                    </a:lnTo>
                    <a:lnTo>
                      <a:pt x="12" y="59"/>
                    </a:lnTo>
                    <a:lnTo>
                      <a:pt x="7" y="59"/>
                    </a:lnTo>
                    <a:lnTo>
                      <a:pt x="6" y="59"/>
                    </a:lnTo>
                    <a:lnTo>
                      <a:pt x="4" y="59"/>
                    </a:lnTo>
                    <a:lnTo>
                      <a:pt x="1" y="59"/>
                    </a:lnTo>
                    <a:lnTo>
                      <a:pt x="0" y="61"/>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57" name="Freeform 162"/>
              <p:cNvSpPr>
                <a:spLocks noChangeAspect="1"/>
              </p:cNvSpPr>
              <p:nvPr/>
            </p:nvSpPr>
            <p:spPr bwMode="auto">
              <a:xfrm>
                <a:off x="1326" y="1131"/>
                <a:ext cx="144" cy="76"/>
              </a:xfrm>
              <a:custGeom>
                <a:avLst/>
                <a:gdLst/>
                <a:ahLst/>
                <a:cxnLst>
                  <a:cxn ang="0">
                    <a:pos x="0" y="0"/>
                  </a:cxn>
                  <a:cxn ang="0">
                    <a:pos x="0" y="3"/>
                  </a:cxn>
                  <a:cxn ang="0">
                    <a:pos x="2" y="7"/>
                  </a:cxn>
                  <a:cxn ang="0">
                    <a:pos x="7" y="9"/>
                  </a:cxn>
                  <a:cxn ang="0">
                    <a:pos x="10" y="11"/>
                  </a:cxn>
                  <a:cxn ang="0">
                    <a:pos x="133" y="59"/>
                  </a:cxn>
                  <a:cxn ang="0">
                    <a:pos x="136" y="63"/>
                  </a:cxn>
                  <a:cxn ang="0">
                    <a:pos x="139" y="65"/>
                  </a:cxn>
                  <a:cxn ang="0">
                    <a:pos x="143" y="67"/>
                  </a:cxn>
                  <a:cxn ang="0">
                    <a:pos x="143" y="71"/>
                  </a:cxn>
                  <a:cxn ang="0">
                    <a:pos x="141" y="74"/>
                  </a:cxn>
                  <a:cxn ang="0">
                    <a:pos x="138" y="75"/>
                  </a:cxn>
                  <a:cxn ang="0">
                    <a:pos x="9" y="63"/>
                  </a:cxn>
                  <a:cxn ang="0">
                    <a:pos x="6" y="62"/>
                  </a:cxn>
                  <a:cxn ang="0">
                    <a:pos x="6" y="63"/>
                  </a:cxn>
                  <a:cxn ang="0">
                    <a:pos x="3" y="62"/>
                  </a:cxn>
                  <a:cxn ang="0">
                    <a:pos x="0" y="64"/>
                  </a:cxn>
                  <a:cxn ang="0">
                    <a:pos x="0" y="66"/>
                  </a:cxn>
                </a:cxnLst>
                <a:rect l="0" t="0" r="r" b="b"/>
                <a:pathLst>
                  <a:path w="144" h="76">
                    <a:moveTo>
                      <a:pt x="0" y="0"/>
                    </a:moveTo>
                    <a:lnTo>
                      <a:pt x="0" y="3"/>
                    </a:lnTo>
                    <a:lnTo>
                      <a:pt x="2" y="7"/>
                    </a:lnTo>
                    <a:lnTo>
                      <a:pt x="7" y="9"/>
                    </a:lnTo>
                    <a:lnTo>
                      <a:pt x="10" y="11"/>
                    </a:lnTo>
                    <a:lnTo>
                      <a:pt x="133" y="59"/>
                    </a:lnTo>
                    <a:lnTo>
                      <a:pt x="136" y="63"/>
                    </a:lnTo>
                    <a:lnTo>
                      <a:pt x="139" y="65"/>
                    </a:lnTo>
                    <a:lnTo>
                      <a:pt x="143" y="67"/>
                    </a:lnTo>
                    <a:lnTo>
                      <a:pt x="143" y="71"/>
                    </a:lnTo>
                    <a:lnTo>
                      <a:pt x="141" y="74"/>
                    </a:lnTo>
                    <a:lnTo>
                      <a:pt x="138" y="75"/>
                    </a:lnTo>
                    <a:lnTo>
                      <a:pt x="9" y="63"/>
                    </a:lnTo>
                    <a:lnTo>
                      <a:pt x="6" y="62"/>
                    </a:lnTo>
                    <a:lnTo>
                      <a:pt x="6" y="63"/>
                    </a:lnTo>
                    <a:lnTo>
                      <a:pt x="3" y="62"/>
                    </a:lnTo>
                    <a:lnTo>
                      <a:pt x="0" y="64"/>
                    </a:lnTo>
                    <a:lnTo>
                      <a:pt x="0" y="66"/>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58" name="Freeform 163"/>
              <p:cNvSpPr>
                <a:spLocks noChangeAspect="1"/>
              </p:cNvSpPr>
              <p:nvPr/>
            </p:nvSpPr>
            <p:spPr bwMode="auto">
              <a:xfrm>
                <a:off x="1325" y="1202"/>
                <a:ext cx="144" cy="70"/>
              </a:xfrm>
              <a:custGeom>
                <a:avLst/>
                <a:gdLst/>
                <a:ahLst/>
                <a:cxnLst>
                  <a:cxn ang="0">
                    <a:pos x="0" y="0"/>
                  </a:cxn>
                  <a:cxn ang="0">
                    <a:pos x="0" y="0"/>
                  </a:cxn>
                  <a:cxn ang="0">
                    <a:pos x="4" y="4"/>
                  </a:cxn>
                  <a:cxn ang="0">
                    <a:pos x="6" y="6"/>
                  </a:cxn>
                  <a:cxn ang="0">
                    <a:pos x="11" y="7"/>
                  </a:cxn>
                  <a:cxn ang="0">
                    <a:pos x="131" y="54"/>
                  </a:cxn>
                  <a:cxn ang="0">
                    <a:pos x="136" y="58"/>
                  </a:cxn>
                  <a:cxn ang="0">
                    <a:pos x="139" y="59"/>
                  </a:cxn>
                  <a:cxn ang="0">
                    <a:pos x="143" y="63"/>
                  </a:cxn>
                  <a:cxn ang="0">
                    <a:pos x="143" y="66"/>
                  </a:cxn>
                  <a:cxn ang="0">
                    <a:pos x="140" y="69"/>
                  </a:cxn>
                  <a:cxn ang="0">
                    <a:pos x="138" y="69"/>
                  </a:cxn>
                  <a:cxn ang="0">
                    <a:pos x="11" y="57"/>
                  </a:cxn>
                  <a:cxn ang="0">
                    <a:pos x="7" y="58"/>
                  </a:cxn>
                  <a:cxn ang="0">
                    <a:pos x="4" y="57"/>
                  </a:cxn>
                  <a:cxn ang="0">
                    <a:pos x="1" y="57"/>
                  </a:cxn>
                  <a:cxn ang="0">
                    <a:pos x="1" y="59"/>
                  </a:cxn>
                  <a:cxn ang="0">
                    <a:pos x="0" y="62"/>
                  </a:cxn>
                </a:cxnLst>
                <a:rect l="0" t="0" r="r" b="b"/>
                <a:pathLst>
                  <a:path w="144" h="70">
                    <a:moveTo>
                      <a:pt x="0" y="0"/>
                    </a:moveTo>
                    <a:lnTo>
                      <a:pt x="0" y="0"/>
                    </a:lnTo>
                    <a:lnTo>
                      <a:pt x="4" y="4"/>
                    </a:lnTo>
                    <a:lnTo>
                      <a:pt x="6" y="6"/>
                    </a:lnTo>
                    <a:lnTo>
                      <a:pt x="11" y="7"/>
                    </a:lnTo>
                    <a:lnTo>
                      <a:pt x="131" y="54"/>
                    </a:lnTo>
                    <a:lnTo>
                      <a:pt x="136" y="58"/>
                    </a:lnTo>
                    <a:lnTo>
                      <a:pt x="139" y="59"/>
                    </a:lnTo>
                    <a:lnTo>
                      <a:pt x="143" y="63"/>
                    </a:lnTo>
                    <a:lnTo>
                      <a:pt x="143" y="66"/>
                    </a:lnTo>
                    <a:lnTo>
                      <a:pt x="140" y="69"/>
                    </a:lnTo>
                    <a:lnTo>
                      <a:pt x="138" y="69"/>
                    </a:lnTo>
                    <a:lnTo>
                      <a:pt x="11" y="57"/>
                    </a:lnTo>
                    <a:lnTo>
                      <a:pt x="7" y="58"/>
                    </a:lnTo>
                    <a:lnTo>
                      <a:pt x="4" y="57"/>
                    </a:lnTo>
                    <a:lnTo>
                      <a:pt x="1" y="57"/>
                    </a:lnTo>
                    <a:lnTo>
                      <a:pt x="1" y="59"/>
                    </a:lnTo>
                    <a:lnTo>
                      <a:pt x="0" y="62"/>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59" name="Freeform 164"/>
              <p:cNvSpPr>
                <a:spLocks noChangeAspect="1"/>
              </p:cNvSpPr>
              <p:nvPr/>
            </p:nvSpPr>
            <p:spPr bwMode="auto">
              <a:xfrm>
                <a:off x="1327" y="1260"/>
                <a:ext cx="142" cy="76"/>
              </a:xfrm>
              <a:custGeom>
                <a:avLst/>
                <a:gdLst/>
                <a:ahLst/>
                <a:cxnLst>
                  <a:cxn ang="0">
                    <a:pos x="0" y="0"/>
                  </a:cxn>
                  <a:cxn ang="0">
                    <a:pos x="0" y="4"/>
                  </a:cxn>
                  <a:cxn ang="0">
                    <a:pos x="3" y="7"/>
                  </a:cxn>
                  <a:cxn ang="0">
                    <a:pos x="6" y="8"/>
                  </a:cxn>
                  <a:cxn ang="0">
                    <a:pos x="11" y="11"/>
                  </a:cxn>
                  <a:cxn ang="0">
                    <a:pos x="132" y="61"/>
                  </a:cxn>
                  <a:cxn ang="0">
                    <a:pos x="137" y="64"/>
                  </a:cxn>
                  <a:cxn ang="0">
                    <a:pos x="137" y="65"/>
                  </a:cxn>
                  <a:cxn ang="0">
                    <a:pos x="140" y="68"/>
                  </a:cxn>
                  <a:cxn ang="0">
                    <a:pos x="141" y="71"/>
                  </a:cxn>
                  <a:cxn ang="0">
                    <a:pos x="139" y="74"/>
                  </a:cxn>
                  <a:cxn ang="0">
                    <a:pos x="136" y="75"/>
                  </a:cxn>
                  <a:cxn ang="0">
                    <a:pos x="11" y="62"/>
                  </a:cxn>
                  <a:cxn ang="0">
                    <a:pos x="8" y="62"/>
                  </a:cxn>
                  <a:cxn ang="0">
                    <a:pos x="6" y="62"/>
                  </a:cxn>
                  <a:cxn ang="0">
                    <a:pos x="4" y="62"/>
                  </a:cxn>
                  <a:cxn ang="0">
                    <a:pos x="2" y="63"/>
                  </a:cxn>
                  <a:cxn ang="0">
                    <a:pos x="2" y="66"/>
                  </a:cxn>
                </a:cxnLst>
                <a:rect l="0" t="0" r="r" b="b"/>
                <a:pathLst>
                  <a:path w="142" h="76">
                    <a:moveTo>
                      <a:pt x="0" y="0"/>
                    </a:moveTo>
                    <a:lnTo>
                      <a:pt x="0" y="4"/>
                    </a:lnTo>
                    <a:lnTo>
                      <a:pt x="3" y="7"/>
                    </a:lnTo>
                    <a:lnTo>
                      <a:pt x="6" y="8"/>
                    </a:lnTo>
                    <a:lnTo>
                      <a:pt x="11" y="11"/>
                    </a:lnTo>
                    <a:lnTo>
                      <a:pt x="132" y="61"/>
                    </a:lnTo>
                    <a:lnTo>
                      <a:pt x="137" y="64"/>
                    </a:lnTo>
                    <a:lnTo>
                      <a:pt x="137" y="65"/>
                    </a:lnTo>
                    <a:lnTo>
                      <a:pt x="140" y="68"/>
                    </a:lnTo>
                    <a:lnTo>
                      <a:pt x="141" y="71"/>
                    </a:lnTo>
                    <a:lnTo>
                      <a:pt x="139" y="74"/>
                    </a:lnTo>
                    <a:lnTo>
                      <a:pt x="136" y="75"/>
                    </a:lnTo>
                    <a:lnTo>
                      <a:pt x="11" y="62"/>
                    </a:lnTo>
                    <a:lnTo>
                      <a:pt x="8" y="62"/>
                    </a:lnTo>
                    <a:lnTo>
                      <a:pt x="6" y="62"/>
                    </a:lnTo>
                    <a:lnTo>
                      <a:pt x="4" y="62"/>
                    </a:lnTo>
                    <a:lnTo>
                      <a:pt x="2" y="63"/>
                    </a:lnTo>
                    <a:lnTo>
                      <a:pt x="2" y="66"/>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60" name="Freeform 165"/>
              <p:cNvSpPr>
                <a:spLocks noChangeAspect="1"/>
              </p:cNvSpPr>
              <p:nvPr/>
            </p:nvSpPr>
            <p:spPr bwMode="auto">
              <a:xfrm>
                <a:off x="1326" y="1328"/>
                <a:ext cx="142" cy="74"/>
              </a:xfrm>
              <a:custGeom>
                <a:avLst/>
                <a:gdLst/>
                <a:ahLst/>
                <a:cxnLst>
                  <a:cxn ang="0">
                    <a:pos x="0" y="0"/>
                  </a:cxn>
                  <a:cxn ang="0">
                    <a:pos x="2" y="2"/>
                  </a:cxn>
                  <a:cxn ang="0">
                    <a:pos x="4" y="4"/>
                  </a:cxn>
                  <a:cxn ang="0">
                    <a:pos x="4" y="5"/>
                  </a:cxn>
                  <a:cxn ang="0">
                    <a:pos x="10" y="8"/>
                  </a:cxn>
                  <a:cxn ang="0">
                    <a:pos x="129" y="57"/>
                  </a:cxn>
                  <a:cxn ang="0">
                    <a:pos x="136" y="59"/>
                  </a:cxn>
                  <a:cxn ang="0">
                    <a:pos x="138" y="62"/>
                  </a:cxn>
                  <a:cxn ang="0">
                    <a:pos x="139" y="66"/>
                  </a:cxn>
                  <a:cxn ang="0">
                    <a:pos x="141" y="68"/>
                  </a:cxn>
                  <a:cxn ang="0">
                    <a:pos x="140" y="70"/>
                  </a:cxn>
                  <a:cxn ang="0">
                    <a:pos x="136" y="73"/>
                  </a:cxn>
                  <a:cxn ang="0">
                    <a:pos x="12" y="59"/>
                  </a:cxn>
                  <a:cxn ang="0">
                    <a:pos x="8" y="59"/>
                  </a:cxn>
                  <a:cxn ang="0">
                    <a:pos x="4" y="59"/>
                  </a:cxn>
                  <a:cxn ang="0">
                    <a:pos x="3" y="59"/>
                  </a:cxn>
                  <a:cxn ang="0">
                    <a:pos x="3" y="61"/>
                  </a:cxn>
                  <a:cxn ang="0">
                    <a:pos x="2" y="64"/>
                  </a:cxn>
                </a:cxnLst>
                <a:rect l="0" t="0" r="r" b="b"/>
                <a:pathLst>
                  <a:path w="142" h="74">
                    <a:moveTo>
                      <a:pt x="0" y="0"/>
                    </a:moveTo>
                    <a:lnTo>
                      <a:pt x="2" y="2"/>
                    </a:lnTo>
                    <a:lnTo>
                      <a:pt x="4" y="4"/>
                    </a:lnTo>
                    <a:lnTo>
                      <a:pt x="4" y="5"/>
                    </a:lnTo>
                    <a:lnTo>
                      <a:pt x="10" y="8"/>
                    </a:lnTo>
                    <a:lnTo>
                      <a:pt x="129" y="57"/>
                    </a:lnTo>
                    <a:lnTo>
                      <a:pt x="136" y="59"/>
                    </a:lnTo>
                    <a:lnTo>
                      <a:pt x="138" y="62"/>
                    </a:lnTo>
                    <a:lnTo>
                      <a:pt x="139" y="66"/>
                    </a:lnTo>
                    <a:lnTo>
                      <a:pt x="141" y="68"/>
                    </a:lnTo>
                    <a:lnTo>
                      <a:pt x="140" y="70"/>
                    </a:lnTo>
                    <a:lnTo>
                      <a:pt x="136" y="73"/>
                    </a:lnTo>
                    <a:lnTo>
                      <a:pt x="12" y="59"/>
                    </a:lnTo>
                    <a:lnTo>
                      <a:pt x="8" y="59"/>
                    </a:lnTo>
                    <a:lnTo>
                      <a:pt x="4" y="59"/>
                    </a:lnTo>
                    <a:lnTo>
                      <a:pt x="3" y="59"/>
                    </a:lnTo>
                    <a:lnTo>
                      <a:pt x="3" y="61"/>
                    </a:lnTo>
                    <a:lnTo>
                      <a:pt x="2" y="64"/>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61" name="Freeform 166"/>
              <p:cNvSpPr>
                <a:spLocks noChangeAspect="1"/>
              </p:cNvSpPr>
              <p:nvPr/>
            </p:nvSpPr>
            <p:spPr bwMode="auto">
              <a:xfrm>
                <a:off x="1326" y="1391"/>
                <a:ext cx="142" cy="73"/>
              </a:xfrm>
              <a:custGeom>
                <a:avLst/>
                <a:gdLst/>
                <a:ahLst/>
                <a:cxnLst>
                  <a:cxn ang="0">
                    <a:pos x="0" y="0"/>
                  </a:cxn>
                  <a:cxn ang="0">
                    <a:pos x="0" y="3"/>
                  </a:cxn>
                  <a:cxn ang="0">
                    <a:pos x="1" y="7"/>
                  </a:cxn>
                  <a:cxn ang="0">
                    <a:pos x="5" y="9"/>
                  </a:cxn>
                  <a:cxn ang="0">
                    <a:pos x="11" y="10"/>
                  </a:cxn>
                  <a:cxn ang="0">
                    <a:pos x="129" y="59"/>
                  </a:cxn>
                  <a:cxn ang="0">
                    <a:pos x="137" y="61"/>
                  </a:cxn>
                  <a:cxn ang="0">
                    <a:pos x="138" y="63"/>
                  </a:cxn>
                  <a:cxn ang="0">
                    <a:pos x="141" y="67"/>
                  </a:cxn>
                  <a:cxn ang="0">
                    <a:pos x="141" y="69"/>
                  </a:cxn>
                  <a:cxn ang="0">
                    <a:pos x="140" y="72"/>
                  </a:cxn>
                  <a:cxn ang="0">
                    <a:pos x="135" y="72"/>
                  </a:cxn>
                  <a:cxn ang="0">
                    <a:pos x="73" y="65"/>
                  </a:cxn>
                </a:cxnLst>
                <a:rect l="0" t="0" r="r" b="b"/>
                <a:pathLst>
                  <a:path w="142" h="73">
                    <a:moveTo>
                      <a:pt x="0" y="0"/>
                    </a:moveTo>
                    <a:lnTo>
                      <a:pt x="0" y="3"/>
                    </a:lnTo>
                    <a:lnTo>
                      <a:pt x="1" y="7"/>
                    </a:lnTo>
                    <a:lnTo>
                      <a:pt x="5" y="9"/>
                    </a:lnTo>
                    <a:lnTo>
                      <a:pt x="11" y="10"/>
                    </a:lnTo>
                    <a:lnTo>
                      <a:pt x="129" y="59"/>
                    </a:lnTo>
                    <a:lnTo>
                      <a:pt x="137" y="61"/>
                    </a:lnTo>
                    <a:lnTo>
                      <a:pt x="138" y="63"/>
                    </a:lnTo>
                    <a:lnTo>
                      <a:pt x="141" y="67"/>
                    </a:lnTo>
                    <a:lnTo>
                      <a:pt x="141" y="69"/>
                    </a:lnTo>
                    <a:lnTo>
                      <a:pt x="140" y="72"/>
                    </a:lnTo>
                    <a:lnTo>
                      <a:pt x="135" y="72"/>
                    </a:lnTo>
                    <a:lnTo>
                      <a:pt x="73" y="65"/>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grpSp>
        <p:sp>
          <p:nvSpPr>
            <p:cNvPr id="14" name="Line 168"/>
            <p:cNvSpPr>
              <a:spLocks noChangeShapeType="1"/>
            </p:cNvSpPr>
            <p:nvPr/>
          </p:nvSpPr>
          <p:spPr bwMode="auto">
            <a:xfrm flipV="1">
              <a:off x="1477963" y="1919288"/>
              <a:ext cx="304800" cy="6096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5" name="Line 169"/>
            <p:cNvSpPr>
              <a:spLocks noChangeShapeType="1"/>
            </p:cNvSpPr>
            <p:nvPr/>
          </p:nvSpPr>
          <p:spPr bwMode="auto">
            <a:xfrm rot="18742695" flipV="1">
              <a:off x="2767013" y="1912938"/>
              <a:ext cx="303212" cy="614362"/>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6" name="Line 172"/>
            <p:cNvSpPr>
              <a:spLocks noChangeShapeType="1"/>
            </p:cNvSpPr>
            <p:nvPr/>
          </p:nvSpPr>
          <p:spPr bwMode="auto">
            <a:xfrm rot="12777622" flipV="1">
              <a:off x="3529013" y="2678113"/>
              <a:ext cx="685800" cy="2286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7" name="Freeform 177"/>
            <p:cNvSpPr>
              <a:spLocks/>
            </p:cNvSpPr>
            <p:nvPr/>
          </p:nvSpPr>
          <p:spPr bwMode="auto">
            <a:xfrm>
              <a:off x="415925" y="1268413"/>
              <a:ext cx="1439863" cy="441325"/>
            </a:xfrm>
            <a:custGeom>
              <a:avLst/>
              <a:gdLst/>
              <a:ahLst/>
              <a:cxnLst>
                <a:cxn ang="0">
                  <a:pos x="0" y="144"/>
                </a:cxn>
                <a:cxn ang="0">
                  <a:pos x="432" y="96"/>
                </a:cxn>
                <a:cxn ang="0">
                  <a:pos x="672" y="0"/>
                </a:cxn>
              </a:cxnLst>
              <a:rect l="0" t="0" r="r" b="b"/>
              <a:pathLst>
                <a:path w="672" h="144">
                  <a:moveTo>
                    <a:pt x="0" y="144"/>
                  </a:moveTo>
                  <a:lnTo>
                    <a:pt x="432" y="96"/>
                  </a:lnTo>
                  <a:lnTo>
                    <a:pt x="672" y="0"/>
                  </a:lnTo>
                </a:path>
              </a:pathLst>
            </a:custGeom>
            <a:noFill/>
            <a:ln w="9525">
              <a:solidFill>
                <a:schemeClr val="tx1"/>
              </a:solidFill>
              <a:round/>
              <a:headEnd type="none" w="med" len="med"/>
              <a:tailEnd type="triangle" w="med" len="med"/>
            </a:ln>
            <a:effectLst/>
          </p:spPr>
          <p:txBody>
            <a:bodyPr>
              <a:prstTxWarp prst="textNoShape">
                <a:avLst/>
              </a:prstTxWarp>
            </a:bodyPr>
            <a:lstStyle/>
            <a:p>
              <a:endParaRPr lang="en-US"/>
            </a:p>
          </p:txBody>
        </p:sp>
        <p:sp>
          <p:nvSpPr>
            <p:cNvPr id="18" name="Text Box 179"/>
            <p:cNvSpPr txBox="1">
              <a:spLocks noChangeArrowheads="1"/>
            </p:cNvSpPr>
            <p:nvPr/>
          </p:nvSpPr>
          <p:spPr bwMode="auto">
            <a:xfrm>
              <a:off x="1568453" y="908050"/>
              <a:ext cx="595624" cy="404400"/>
            </a:xfrm>
            <a:prstGeom prst="rect">
              <a:avLst/>
            </a:prstGeom>
            <a:noFill/>
            <a:ln w="9525">
              <a:noFill/>
              <a:miter lim="800000"/>
              <a:headEnd/>
              <a:tailEnd/>
            </a:ln>
            <a:effectLst/>
          </p:spPr>
          <p:txBody>
            <a:bodyPr wrap="none">
              <a:prstTxWarp prst="textNoShape">
                <a:avLst/>
              </a:prstTxWarp>
              <a:spAutoFit/>
            </a:bodyPr>
            <a:lstStyle/>
            <a:p>
              <a:r>
                <a:rPr lang="en-US" sz="1200">
                  <a:latin typeface="Times New Roman" pitchFamily="-112" charset="0"/>
                </a:rPr>
                <a:t>e’</a:t>
              </a:r>
            </a:p>
          </p:txBody>
        </p:sp>
        <p:sp>
          <p:nvSpPr>
            <p:cNvPr id="19" name="Line 203"/>
            <p:cNvSpPr>
              <a:spLocks noChangeShapeType="1"/>
            </p:cNvSpPr>
            <p:nvPr/>
          </p:nvSpPr>
          <p:spPr bwMode="auto">
            <a:xfrm flipV="1">
              <a:off x="487363" y="2794000"/>
              <a:ext cx="685800" cy="2286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0" name="Line 204"/>
            <p:cNvSpPr>
              <a:spLocks noChangeShapeType="1"/>
            </p:cNvSpPr>
            <p:nvPr/>
          </p:nvSpPr>
          <p:spPr bwMode="auto">
            <a:xfrm rot="12777622" flipV="1">
              <a:off x="3513138" y="2708275"/>
              <a:ext cx="685800" cy="228600"/>
            </a:xfrm>
            <a:prstGeom prst="line">
              <a:avLst/>
            </a:prstGeom>
            <a:noFill/>
            <a:ln w="9525">
              <a:solidFill>
                <a:schemeClr val="tx1"/>
              </a:solidFill>
              <a:round/>
              <a:headEnd/>
              <a:tailEnd/>
            </a:ln>
            <a:effectLst/>
          </p:spPr>
          <p:txBody>
            <a:bodyPr>
              <a:prstTxWarp prst="textNoShape">
                <a:avLst/>
              </a:prstTxWarp>
            </a:bodyPr>
            <a:lstStyle/>
            <a:p>
              <a:endParaRPr lang="en-US"/>
            </a:p>
          </p:txBody>
        </p:sp>
        <p:grpSp>
          <p:nvGrpSpPr>
            <p:cNvPr id="21" name="Group 344"/>
            <p:cNvGrpSpPr>
              <a:grpSpLocks/>
            </p:cNvGrpSpPr>
            <p:nvPr/>
          </p:nvGrpSpPr>
          <p:grpSpPr bwMode="auto">
            <a:xfrm>
              <a:off x="385763" y="1168402"/>
              <a:ext cx="3825887" cy="2439994"/>
              <a:chOff x="243" y="736"/>
              <a:chExt cx="2410" cy="1537"/>
            </a:xfrm>
          </p:grpSpPr>
          <p:sp>
            <p:nvSpPr>
              <p:cNvPr id="24" name="Freeform 174"/>
              <p:cNvSpPr>
                <a:spLocks/>
              </p:cNvSpPr>
              <p:nvPr/>
            </p:nvSpPr>
            <p:spPr bwMode="auto">
              <a:xfrm flipV="1">
                <a:off x="427" y="1847"/>
                <a:ext cx="2033" cy="224"/>
              </a:xfrm>
              <a:custGeom>
                <a:avLst/>
                <a:gdLst/>
                <a:ahLst/>
                <a:cxnLst>
                  <a:cxn ang="0">
                    <a:pos x="0" y="48"/>
                  </a:cxn>
                  <a:cxn ang="0">
                    <a:pos x="624" y="0"/>
                  </a:cxn>
                  <a:cxn ang="0">
                    <a:pos x="1200" y="48"/>
                  </a:cxn>
                </a:cxnLst>
                <a:rect l="0" t="0" r="r" b="b"/>
                <a:pathLst>
                  <a:path w="1200" h="48">
                    <a:moveTo>
                      <a:pt x="0" y="48"/>
                    </a:moveTo>
                    <a:cubicBezTo>
                      <a:pt x="212" y="24"/>
                      <a:pt x="424" y="0"/>
                      <a:pt x="624" y="0"/>
                    </a:cubicBezTo>
                    <a:cubicBezTo>
                      <a:pt x="824" y="0"/>
                      <a:pt x="1012" y="24"/>
                      <a:pt x="1200" y="48"/>
                    </a:cubicBezTo>
                  </a:path>
                </a:pathLst>
              </a:custGeom>
              <a:noFill/>
              <a:ln w="9525" cap="flat">
                <a:solidFill>
                  <a:schemeClr val="tx1"/>
                </a:solidFill>
                <a:prstDash val="dash"/>
                <a:round/>
                <a:headEnd type="none" w="med" len="med"/>
                <a:tailEnd type="arrow" w="med" len="med"/>
              </a:ln>
              <a:effectLst/>
            </p:spPr>
            <p:txBody>
              <a:bodyPr>
                <a:prstTxWarp prst="textNoShape">
                  <a:avLst/>
                </a:prstTxWarp>
              </a:bodyPr>
              <a:lstStyle/>
              <a:p>
                <a:endParaRPr lang="en-US"/>
              </a:p>
            </p:txBody>
          </p:sp>
          <p:sp>
            <p:nvSpPr>
              <p:cNvPr id="25" name="Text Box 175"/>
              <p:cNvSpPr txBox="1">
                <a:spLocks noChangeArrowheads="1"/>
              </p:cNvSpPr>
              <p:nvPr/>
            </p:nvSpPr>
            <p:spPr bwMode="auto">
              <a:xfrm>
                <a:off x="1403" y="2039"/>
                <a:ext cx="192" cy="234"/>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050" b="1" dirty="0" err="1">
                    <a:latin typeface="Times New Roman" pitchFamily="-112" charset="0"/>
                  </a:rPr>
                  <a:t>t</a:t>
                </a:r>
                <a:endParaRPr lang="en-US" sz="1050" b="1" dirty="0">
                  <a:latin typeface="Times New Roman" pitchFamily="-112" charset="0"/>
                </a:endParaRPr>
              </a:p>
            </p:txBody>
          </p:sp>
          <p:sp>
            <p:nvSpPr>
              <p:cNvPr id="26" name="Line 176"/>
              <p:cNvSpPr>
                <a:spLocks noChangeShapeType="1"/>
              </p:cNvSpPr>
              <p:nvPr/>
            </p:nvSpPr>
            <p:spPr bwMode="auto">
              <a:xfrm flipV="1">
                <a:off x="1123" y="1207"/>
                <a:ext cx="623" cy="2"/>
              </a:xfrm>
              <a:prstGeom prst="line">
                <a:avLst/>
              </a:prstGeom>
              <a:noFill/>
              <a:ln w="9525">
                <a:solidFill>
                  <a:schemeClr val="tx1"/>
                </a:solidFill>
                <a:round/>
                <a:headEnd/>
                <a:tailEnd/>
              </a:ln>
              <a:effectLst/>
            </p:spPr>
            <p:txBody>
              <a:bodyPr>
                <a:prstTxWarp prst="textNoShape">
                  <a:avLst/>
                </a:prstTxWarp>
              </a:bodyPr>
              <a:lstStyle/>
              <a:p>
                <a:endParaRPr lang="en-US"/>
              </a:p>
            </p:txBody>
          </p:sp>
          <p:grpSp>
            <p:nvGrpSpPr>
              <p:cNvPr id="27" name="Group 184"/>
              <p:cNvGrpSpPr>
                <a:grpSpLocks/>
              </p:cNvGrpSpPr>
              <p:nvPr/>
            </p:nvGrpSpPr>
            <p:grpSpPr bwMode="auto">
              <a:xfrm>
                <a:off x="243" y="856"/>
                <a:ext cx="2410" cy="1108"/>
                <a:chOff x="100" y="798"/>
                <a:chExt cx="2410" cy="1108"/>
              </a:xfrm>
            </p:grpSpPr>
            <p:sp>
              <p:nvSpPr>
                <p:cNvPr id="37" name="Text Box 185"/>
                <p:cNvSpPr txBox="1">
                  <a:spLocks noChangeArrowheads="1"/>
                </p:cNvSpPr>
                <p:nvPr/>
              </p:nvSpPr>
              <p:spPr bwMode="auto">
                <a:xfrm>
                  <a:off x="476" y="1026"/>
                  <a:ext cx="565" cy="234"/>
                </a:xfrm>
                <a:prstGeom prst="rect">
                  <a:avLst/>
                </a:prstGeom>
                <a:noFill/>
                <a:ln w="9525">
                  <a:noFill/>
                  <a:miter lim="800000"/>
                  <a:headEnd/>
                  <a:tailEnd/>
                </a:ln>
                <a:effectLst/>
              </p:spPr>
              <p:txBody>
                <a:bodyPr wrap="square">
                  <a:prstTxWarp prst="textNoShape">
                    <a:avLst/>
                  </a:prstTxWarp>
                  <a:spAutoFit/>
                </a:bodyPr>
                <a:lstStyle/>
                <a:p>
                  <a:pPr algn="ctr">
                    <a:spcBef>
                      <a:spcPct val="50000"/>
                    </a:spcBef>
                  </a:pPr>
                  <a:r>
                    <a:rPr lang="en-US" sz="1050" b="1" dirty="0">
                      <a:latin typeface="Times New Roman" pitchFamily="-112" charset="0"/>
                    </a:rPr>
                    <a:t>(Q</a:t>
                  </a:r>
                  <a:r>
                    <a:rPr lang="en-US" sz="1050" b="1" baseline="30000" dirty="0">
                      <a:latin typeface="Times New Roman" pitchFamily="-112" charset="0"/>
                    </a:rPr>
                    <a:t>2</a:t>
                  </a:r>
                  <a:r>
                    <a:rPr lang="en-US" sz="1050" b="1" dirty="0">
                      <a:latin typeface="Times New Roman" pitchFamily="-112" charset="0"/>
                    </a:rPr>
                    <a:t>)</a:t>
                  </a:r>
                </a:p>
              </p:txBody>
            </p:sp>
            <p:sp>
              <p:nvSpPr>
                <p:cNvPr id="38" name="Text Box 186"/>
                <p:cNvSpPr txBox="1">
                  <a:spLocks noChangeArrowheads="1"/>
                </p:cNvSpPr>
                <p:nvPr/>
              </p:nvSpPr>
              <p:spPr bwMode="auto">
                <a:xfrm>
                  <a:off x="100" y="798"/>
                  <a:ext cx="324" cy="255"/>
                </a:xfrm>
                <a:prstGeom prst="rect">
                  <a:avLst/>
                </a:prstGeom>
                <a:noFill/>
                <a:ln w="9525">
                  <a:noFill/>
                  <a:miter lim="800000"/>
                  <a:headEnd/>
                  <a:tailEnd/>
                </a:ln>
                <a:effectLst/>
              </p:spPr>
              <p:txBody>
                <a:bodyPr wrap="none">
                  <a:prstTxWarp prst="textNoShape">
                    <a:avLst/>
                  </a:prstTxWarp>
                  <a:spAutoFit/>
                </a:bodyPr>
                <a:lstStyle/>
                <a:p>
                  <a:r>
                    <a:rPr lang="en-US" sz="1200" dirty="0">
                      <a:latin typeface="Times New Roman" pitchFamily="-112" charset="0"/>
                    </a:rPr>
                    <a:t>e</a:t>
                  </a:r>
                </a:p>
              </p:txBody>
            </p:sp>
            <p:sp>
              <p:nvSpPr>
                <p:cNvPr id="39" name="Text Box 187"/>
                <p:cNvSpPr txBox="1">
                  <a:spLocks noChangeArrowheads="1"/>
                </p:cNvSpPr>
                <p:nvPr/>
              </p:nvSpPr>
              <p:spPr bwMode="auto">
                <a:xfrm>
                  <a:off x="293" y="1006"/>
                  <a:ext cx="483" cy="241"/>
                </a:xfrm>
                <a:prstGeom prst="rect">
                  <a:avLst/>
                </a:prstGeom>
                <a:noFill/>
                <a:ln w="9525">
                  <a:noFill/>
                  <a:miter lim="800000"/>
                  <a:headEnd/>
                  <a:tailEnd/>
                </a:ln>
                <a:effectLst/>
              </p:spPr>
              <p:txBody>
                <a:bodyPr wrap="none">
                  <a:prstTxWarp prst="textNoShape">
                    <a:avLst/>
                  </a:prstTxWarp>
                  <a:spAutoFit/>
                </a:bodyPr>
                <a:lstStyle/>
                <a:p>
                  <a:r>
                    <a:rPr lang="en-US" sz="1100" b="1" dirty="0" err="1" smtClean="0">
                      <a:latin typeface="Symbol" pitchFamily="-112" charset="2"/>
                    </a:rPr>
                    <a:t>g</a:t>
                  </a:r>
                  <a:r>
                    <a:rPr lang="en-US" sz="1100" b="1" baseline="-25000" dirty="0" err="1" smtClean="0">
                      <a:latin typeface="Times New Roman" pitchFamily="-112" charset="0"/>
                    </a:rPr>
                    <a:t>L</a:t>
                  </a:r>
                  <a:r>
                    <a:rPr lang="en-US" sz="1100" b="1" dirty="0" smtClean="0">
                      <a:latin typeface="Times New Roman" pitchFamily="-112" charset="0"/>
                    </a:rPr>
                    <a:t>*</a:t>
                  </a:r>
                  <a:endParaRPr lang="en-US" sz="1100" b="1" dirty="0">
                    <a:latin typeface="Times New Roman" pitchFamily="-112" charset="0"/>
                  </a:endParaRPr>
                </a:p>
              </p:txBody>
            </p:sp>
            <p:grpSp>
              <p:nvGrpSpPr>
                <p:cNvPr id="40" name="Group 188"/>
                <p:cNvGrpSpPr>
                  <a:grpSpLocks/>
                </p:cNvGrpSpPr>
                <p:nvPr/>
              </p:nvGrpSpPr>
              <p:grpSpPr bwMode="auto">
                <a:xfrm>
                  <a:off x="159" y="1253"/>
                  <a:ext cx="2351" cy="653"/>
                  <a:chOff x="159" y="1253"/>
                  <a:chExt cx="2351" cy="653"/>
                </a:xfrm>
              </p:grpSpPr>
              <p:sp>
                <p:nvSpPr>
                  <p:cNvPr id="41" name="Text Box 189"/>
                  <p:cNvSpPr txBox="1">
                    <a:spLocks noChangeArrowheads="1"/>
                  </p:cNvSpPr>
                  <p:nvPr/>
                </p:nvSpPr>
                <p:spPr bwMode="auto">
                  <a:xfrm>
                    <a:off x="362" y="1253"/>
                    <a:ext cx="592" cy="234"/>
                  </a:xfrm>
                  <a:prstGeom prst="rect">
                    <a:avLst/>
                  </a:prstGeom>
                  <a:noFill/>
                  <a:ln w="9525">
                    <a:noFill/>
                    <a:miter lim="800000"/>
                    <a:headEnd/>
                    <a:tailEnd/>
                  </a:ln>
                  <a:effectLst/>
                </p:spPr>
                <p:txBody>
                  <a:bodyPr wrap="square">
                    <a:prstTxWarp prst="textNoShape">
                      <a:avLst/>
                    </a:prstTxWarp>
                    <a:spAutoFit/>
                  </a:bodyPr>
                  <a:lstStyle/>
                  <a:p>
                    <a:pPr algn="ctr">
                      <a:spcBef>
                        <a:spcPct val="50000"/>
                      </a:spcBef>
                    </a:pPr>
                    <a:r>
                      <a:rPr lang="en-US" sz="1050" b="1" dirty="0" err="1">
                        <a:latin typeface="Times New Roman" pitchFamily="-112" charset="0"/>
                      </a:rPr>
                      <a:t>x+ξ</a:t>
                    </a:r>
                    <a:r>
                      <a:rPr lang="en-US" sz="1050" b="1" dirty="0">
                        <a:latin typeface="Times New Roman" pitchFamily="-112" charset="0"/>
                      </a:rPr>
                      <a:t> </a:t>
                    </a:r>
                  </a:p>
                </p:txBody>
              </p:sp>
              <p:sp>
                <p:nvSpPr>
                  <p:cNvPr id="42" name="Text Box 190"/>
                  <p:cNvSpPr txBox="1">
                    <a:spLocks noChangeArrowheads="1"/>
                  </p:cNvSpPr>
                  <p:nvPr/>
                </p:nvSpPr>
                <p:spPr bwMode="auto">
                  <a:xfrm>
                    <a:off x="1598" y="1260"/>
                    <a:ext cx="476" cy="234"/>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050" b="1">
                        <a:latin typeface="Times New Roman" pitchFamily="-112" charset="0"/>
                      </a:rPr>
                      <a:t>x-ξ </a:t>
                    </a:r>
                  </a:p>
                </p:txBody>
              </p:sp>
              <p:sp>
                <p:nvSpPr>
                  <p:cNvPr id="43" name="Line 191"/>
                  <p:cNvSpPr>
                    <a:spLocks noChangeShapeType="1"/>
                  </p:cNvSpPr>
                  <p:nvPr/>
                </p:nvSpPr>
                <p:spPr bwMode="auto">
                  <a:xfrm rot="12777622" flipV="1">
                    <a:off x="2078" y="1692"/>
                    <a:ext cx="432" cy="144"/>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44" name="Line 192"/>
                  <p:cNvSpPr>
                    <a:spLocks noChangeShapeType="1"/>
                  </p:cNvSpPr>
                  <p:nvPr/>
                </p:nvSpPr>
                <p:spPr bwMode="auto">
                  <a:xfrm>
                    <a:off x="431" y="1298"/>
                    <a:ext cx="1723" cy="0"/>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grpSp>
                <p:nvGrpSpPr>
                  <p:cNvPr id="45" name="Group 193"/>
                  <p:cNvGrpSpPr>
                    <a:grpSpLocks/>
                  </p:cNvGrpSpPr>
                  <p:nvPr/>
                </p:nvGrpSpPr>
                <p:grpSpPr bwMode="auto">
                  <a:xfrm>
                    <a:off x="159" y="1379"/>
                    <a:ext cx="2042" cy="527"/>
                    <a:chOff x="159" y="1379"/>
                    <a:chExt cx="2042" cy="527"/>
                  </a:xfrm>
                </p:grpSpPr>
                <p:grpSp>
                  <p:nvGrpSpPr>
                    <p:cNvPr id="46" name="Group 194"/>
                    <p:cNvGrpSpPr>
                      <a:grpSpLocks/>
                    </p:cNvGrpSpPr>
                    <p:nvPr/>
                  </p:nvGrpSpPr>
                  <p:grpSpPr bwMode="auto">
                    <a:xfrm>
                      <a:off x="159" y="1379"/>
                      <a:ext cx="2042" cy="527"/>
                      <a:chOff x="241" y="625"/>
                      <a:chExt cx="2042" cy="527"/>
                    </a:xfrm>
                  </p:grpSpPr>
                  <p:grpSp>
                    <p:nvGrpSpPr>
                      <p:cNvPr id="48" name="Group 195"/>
                      <p:cNvGrpSpPr>
                        <a:grpSpLocks/>
                      </p:cNvGrpSpPr>
                      <p:nvPr/>
                    </p:nvGrpSpPr>
                    <p:grpSpPr bwMode="auto">
                      <a:xfrm>
                        <a:off x="241" y="625"/>
                        <a:ext cx="2042" cy="527"/>
                        <a:chOff x="241" y="625"/>
                        <a:chExt cx="2042" cy="527"/>
                      </a:xfrm>
                    </p:grpSpPr>
                    <p:grpSp>
                      <p:nvGrpSpPr>
                        <p:cNvPr id="50" name="Group 196"/>
                        <p:cNvGrpSpPr>
                          <a:grpSpLocks/>
                        </p:cNvGrpSpPr>
                        <p:nvPr/>
                      </p:nvGrpSpPr>
                      <p:grpSpPr bwMode="auto">
                        <a:xfrm>
                          <a:off x="672" y="625"/>
                          <a:ext cx="1611" cy="527"/>
                          <a:chOff x="672" y="625"/>
                          <a:chExt cx="1611" cy="527"/>
                        </a:xfrm>
                      </p:grpSpPr>
                      <p:sp>
                        <p:nvSpPr>
                          <p:cNvPr id="52" name="Oval 197"/>
                          <p:cNvSpPr>
                            <a:spLocks noChangeArrowheads="1"/>
                          </p:cNvSpPr>
                          <p:nvPr/>
                        </p:nvSpPr>
                        <p:spPr bwMode="auto">
                          <a:xfrm>
                            <a:off x="672" y="746"/>
                            <a:ext cx="1492" cy="384"/>
                          </a:xfrm>
                          <a:prstGeom prst="ellipse">
                            <a:avLst/>
                          </a:prstGeom>
                          <a:gradFill rotWithShape="0">
                            <a:gsLst>
                              <a:gs pos="0">
                                <a:srgbClr val="FF0000"/>
                              </a:gs>
                              <a:gs pos="100000">
                                <a:srgbClr val="FF0000">
                                  <a:gamma/>
                                  <a:shade val="46275"/>
                                  <a:invGamma/>
                                </a:srgbClr>
                              </a:gs>
                            </a:gsLst>
                            <a:path path="shape">
                              <a:fillToRect l="50000" t="50000" r="50000" b="50000"/>
                            </a:path>
                          </a:gradFill>
                          <a:ln w="9525">
                            <a:solidFill>
                              <a:srgbClr val="FF0000"/>
                            </a:solidFill>
                            <a:round/>
                            <a:headEnd/>
                            <a:tailEnd/>
                          </a:ln>
                          <a:effectLst/>
                        </p:spPr>
                        <p:txBody>
                          <a:bodyPr wrap="none" anchor="ctr">
                            <a:prstTxWarp prst="textNoShape">
                              <a:avLst/>
                            </a:prstTxWarp>
                          </a:bodyPr>
                          <a:lstStyle/>
                          <a:p>
                            <a:endParaRPr lang="en-US"/>
                          </a:p>
                        </p:txBody>
                      </p:sp>
                      <p:sp>
                        <p:nvSpPr>
                          <p:cNvPr id="53" name="Text Box 198"/>
                          <p:cNvSpPr txBox="1">
                            <a:spLocks noChangeArrowheads="1"/>
                          </p:cNvSpPr>
                          <p:nvPr/>
                        </p:nvSpPr>
                        <p:spPr bwMode="auto">
                          <a:xfrm>
                            <a:off x="747" y="756"/>
                            <a:ext cx="1536" cy="396"/>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100" b="1" dirty="0">
                                <a:solidFill>
                                  <a:schemeClr val="bg1"/>
                                </a:solidFill>
                                <a:latin typeface="Bookman Old Style" pitchFamily="-112" charset="0"/>
                              </a:rPr>
                              <a:t>H, H, E, E (</a:t>
                            </a:r>
                            <a:r>
                              <a:rPr lang="en-US" sz="1100" b="1" dirty="0" err="1">
                                <a:solidFill>
                                  <a:schemeClr val="bg1"/>
                                </a:solidFill>
                                <a:latin typeface="Bookman Old Style" pitchFamily="-112" charset="0"/>
                              </a:rPr>
                              <a:t>x,ξ,t</a:t>
                            </a:r>
                            <a:r>
                              <a:rPr lang="en-US" sz="1100" b="1" dirty="0">
                                <a:solidFill>
                                  <a:schemeClr val="bg1"/>
                                </a:solidFill>
                                <a:latin typeface="Bookman Old Style" pitchFamily="-112" charset="0"/>
                              </a:rPr>
                              <a:t>)</a:t>
                            </a:r>
                          </a:p>
                        </p:txBody>
                      </p:sp>
                      <p:sp>
                        <p:nvSpPr>
                          <p:cNvPr id="54" name="Text Box 199"/>
                          <p:cNvSpPr txBox="1">
                            <a:spLocks noChangeArrowheads="1"/>
                          </p:cNvSpPr>
                          <p:nvPr/>
                        </p:nvSpPr>
                        <p:spPr bwMode="auto">
                          <a:xfrm>
                            <a:off x="1452" y="625"/>
                            <a:ext cx="192" cy="34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b="1" dirty="0">
                                <a:solidFill>
                                  <a:schemeClr val="bg1"/>
                                </a:solidFill>
                                <a:latin typeface="Times New Roman" pitchFamily="-112" charset="0"/>
                              </a:rPr>
                              <a:t>~</a:t>
                            </a:r>
                          </a:p>
                        </p:txBody>
                      </p:sp>
                    </p:grpSp>
                    <p:sp>
                      <p:nvSpPr>
                        <p:cNvPr id="51" name="Line 200"/>
                        <p:cNvSpPr>
                          <a:spLocks noChangeShapeType="1"/>
                        </p:cNvSpPr>
                        <p:nvPr/>
                      </p:nvSpPr>
                      <p:spPr bwMode="auto">
                        <a:xfrm flipV="1">
                          <a:off x="241" y="936"/>
                          <a:ext cx="432" cy="144"/>
                        </a:xfrm>
                        <a:prstGeom prst="line">
                          <a:avLst/>
                        </a:prstGeom>
                        <a:noFill/>
                        <a:ln w="9525">
                          <a:solidFill>
                            <a:schemeClr val="tx1"/>
                          </a:solidFill>
                          <a:round/>
                          <a:headEnd/>
                          <a:tailEnd/>
                        </a:ln>
                        <a:effectLst/>
                      </p:spPr>
                      <p:txBody>
                        <a:bodyPr>
                          <a:prstTxWarp prst="textNoShape">
                            <a:avLst/>
                          </a:prstTxWarp>
                        </a:bodyPr>
                        <a:lstStyle/>
                        <a:p>
                          <a:endParaRPr lang="en-US"/>
                        </a:p>
                      </p:txBody>
                    </p:sp>
                  </p:grpSp>
                  <p:sp>
                    <p:nvSpPr>
                      <p:cNvPr id="49" name="Line 201"/>
                      <p:cNvSpPr>
                        <a:spLocks noChangeShapeType="1"/>
                      </p:cNvSpPr>
                      <p:nvPr/>
                    </p:nvSpPr>
                    <p:spPr bwMode="auto">
                      <a:xfrm flipV="1">
                        <a:off x="256" y="962"/>
                        <a:ext cx="432" cy="144"/>
                      </a:xfrm>
                      <a:prstGeom prst="line">
                        <a:avLst/>
                      </a:prstGeom>
                      <a:noFill/>
                      <a:ln w="9525">
                        <a:solidFill>
                          <a:schemeClr val="tx1"/>
                        </a:solidFill>
                        <a:round/>
                        <a:headEnd/>
                        <a:tailEnd/>
                      </a:ln>
                      <a:effectLst/>
                    </p:spPr>
                    <p:txBody>
                      <a:bodyPr>
                        <a:prstTxWarp prst="textNoShape">
                          <a:avLst/>
                        </a:prstTxWarp>
                      </a:bodyPr>
                      <a:lstStyle/>
                      <a:p>
                        <a:endParaRPr lang="en-US"/>
                      </a:p>
                    </p:txBody>
                  </p:sp>
                </p:grpSp>
                <p:sp>
                  <p:nvSpPr>
                    <p:cNvPr id="47" name="Text Box 202"/>
                    <p:cNvSpPr txBox="1">
                      <a:spLocks noChangeArrowheads="1"/>
                    </p:cNvSpPr>
                    <p:nvPr/>
                  </p:nvSpPr>
                  <p:spPr bwMode="auto">
                    <a:xfrm>
                      <a:off x="872" y="1380"/>
                      <a:ext cx="390" cy="340"/>
                    </a:xfrm>
                    <a:prstGeom prst="rect">
                      <a:avLst/>
                    </a:prstGeom>
                    <a:noFill/>
                    <a:ln w="9525">
                      <a:noFill/>
                      <a:miter lim="800000"/>
                      <a:headEnd/>
                      <a:tailEnd/>
                    </a:ln>
                    <a:effectLst/>
                  </p:spPr>
                  <p:txBody>
                    <a:bodyPr wrap="none">
                      <a:prstTxWarp prst="textNoShape">
                        <a:avLst/>
                      </a:prstTxWarp>
                      <a:spAutoFit/>
                    </a:bodyPr>
                    <a:lstStyle/>
                    <a:p>
                      <a:r>
                        <a:rPr lang="en-US" b="1" dirty="0">
                          <a:solidFill>
                            <a:schemeClr val="bg1"/>
                          </a:solidFill>
                          <a:latin typeface="Times New Roman" pitchFamily="-112" charset="0"/>
                          <a:ea typeface="Times New Roman" pitchFamily="-112" charset="0"/>
                          <a:cs typeface="Times New Roman" pitchFamily="-112" charset="0"/>
                        </a:rPr>
                        <a:t>~</a:t>
                      </a:r>
                    </a:p>
                  </p:txBody>
                </p:sp>
              </p:grpSp>
            </p:grpSp>
          </p:grpSp>
          <p:grpSp>
            <p:nvGrpSpPr>
              <p:cNvPr id="28" name="Group 205"/>
              <p:cNvGrpSpPr>
                <a:grpSpLocks noChangeAspect="1"/>
              </p:cNvGrpSpPr>
              <p:nvPr/>
            </p:nvGrpSpPr>
            <p:grpSpPr bwMode="auto">
              <a:xfrm rot="2775006">
                <a:off x="1826" y="897"/>
                <a:ext cx="81" cy="345"/>
                <a:chOff x="1324" y="1002"/>
                <a:chExt cx="146" cy="462"/>
              </a:xfrm>
            </p:grpSpPr>
            <p:sp>
              <p:nvSpPr>
                <p:cNvPr id="30" name="Freeform 206"/>
                <p:cNvSpPr>
                  <a:spLocks noChangeAspect="1"/>
                </p:cNvSpPr>
                <p:nvPr/>
              </p:nvSpPr>
              <p:spPr bwMode="auto">
                <a:xfrm>
                  <a:off x="1326" y="1002"/>
                  <a:ext cx="143" cy="75"/>
                </a:xfrm>
                <a:custGeom>
                  <a:avLst/>
                  <a:gdLst/>
                  <a:ahLst/>
                  <a:cxnLst>
                    <a:cxn ang="0">
                      <a:pos x="0" y="0"/>
                    </a:cxn>
                    <a:cxn ang="0">
                      <a:pos x="0" y="4"/>
                    </a:cxn>
                    <a:cxn ang="0">
                      <a:pos x="4" y="7"/>
                    </a:cxn>
                    <a:cxn ang="0">
                      <a:pos x="8" y="9"/>
                    </a:cxn>
                    <a:cxn ang="0">
                      <a:pos x="12" y="11"/>
                    </a:cxn>
                    <a:cxn ang="0">
                      <a:pos x="129" y="58"/>
                    </a:cxn>
                    <a:cxn ang="0">
                      <a:pos x="135" y="60"/>
                    </a:cxn>
                    <a:cxn ang="0">
                      <a:pos x="139" y="63"/>
                    </a:cxn>
                    <a:cxn ang="0">
                      <a:pos x="142" y="65"/>
                    </a:cxn>
                    <a:cxn ang="0">
                      <a:pos x="141" y="69"/>
                    </a:cxn>
                    <a:cxn ang="0">
                      <a:pos x="141" y="71"/>
                    </a:cxn>
                    <a:cxn ang="0">
                      <a:pos x="138" y="74"/>
                    </a:cxn>
                    <a:cxn ang="0">
                      <a:pos x="11" y="60"/>
                    </a:cxn>
                    <a:cxn ang="0">
                      <a:pos x="10" y="61"/>
                    </a:cxn>
                    <a:cxn ang="0">
                      <a:pos x="4" y="59"/>
                    </a:cxn>
                    <a:cxn ang="0">
                      <a:pos x="4" y="60"/>
                    </a:cxn>
                    <a:cxn ang="0">
                      <a:pos x="2" y="62"/>
                    </a:cxn>
                    <a:cxn ang="0">
                      <a:pos x="0" y="65"/>
                    </a:cxn>
                  </a:cxnLst>
                  <a:rect l="0" t="0" r="r" b="b"/>
                  <a:pathLst>
                    <a:path w="143" h="75">
                      <a:moveTo>
                        <a:pt x="0" y="0"/>
                      </a:moveTo>
                      <a:lnTo>
                        <a:pt x="0" y="4"/>
                      </a:lnTo>
                      <a:lnTo>
                        <a:pt x="4" y="7"/>
                      </a:lnTo>
                      <a:lnTo>
                        <a:pt x="8" y="9"/>
                      </a:lnTo>
                      <a:lnTo>
                        <a:pt x="12" y="11"/>
                      </a:lnTo>
                      <a:lnTo>
                        <a:pt x="129" y="58"/>
                      </a:lnTo>
                      <a:lnTo>
                        <a:pt x="135" y="60"/>
                      </a:lnTo>
                      <a:lnTo>
                        <a:pt x="139" y="63"/>
                      </a:lnTo>
                      <a:lnTo>
                        <a:pt x="142" y="65"/>
                      </a:lnTo>
                      <a:lnTo>
                        <a:pt x="141" y="69"/>
                      </a:lnTo>
                      <a:lnTo>
                        <a:pt x="141" y="71"/>
                      </a:lnTo>
                      <a:lnTo>
                        <a:pt x="138" y="74"/>
                      </a:lnTo>
                      <a:lnTo>
                        <a:pt x="11" y="60"/>
                      </a:lnTo>
                      <a:lnTo>
                        <a:pt x="10" y="61"/>
                      </a:lnTo>
                      <a:lnTo>
                        <a:pt x="4" y="59"/>
                      </a:lnTo>
                      <a:lnTo>
                        <a:pt x="4" y="60"/>
                      </a:lnTo>
                      <a:lnTo>
                        <a:pt x="2" y="62"/>
                      </a:lnTo>
                      <a:lnTo>
                        <a:pt x="0" y="65"/>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31" name="Freeform 207"/>
                <p:cNvSpPr>
                  <a:spLocks noChangeAspect="1"/>
                </p:cNvSpPr>
                <p:nvPr/>
              </p:nvSpPr>
              <p:spPr bwMode="auto">
                <a:xfrm>
                  <a:off x="1324" y="1069"/>
                  <a:ext cx="143" cy="72"/>
                </a:xfrm>
                <a:custGeom>
                  <a:avLst/>
                  <a:gdLst/>
                  <a:ahLst/>
                  <a:cxnLst>
                    <a:cxn ang="0">
                      <a:pos x="0" y="0"/>
                    </a:cxn>
                    <a:cxn ang="0">
                      <a:pos x="1" y="2"/>
                    </a:cxn>
                    <a:cxn ang="0">
                      <a:pos x="4" y="4"/>
                    </a:cxn>
                    <a:cxn ang="0">
                      <a:pos x="6" y="6"/>
                    </a:cxn>
                    <a:cxn ang="0">
                      <a:pos x="10" y="7"/>
                    </a:cxn>
                    <a:cxn ang="0">
                      <a:pos x="133" y="57"/>
                    </a:cxn>
                    <a:cxn ang="0">
                      <a:pos x="137" y="61"/>
                    </a:cxn>
                    <a:cxn ang="0">
                      <a:pos x="140" y="61"/>
                    </a:cxn>
                    <a:cxn ang="0">
                      <a:pos x="141" y="65"/>
                    </a:cxn>
                    <a:cxn ang="0">
                      <a:pos x="141" y="66"/>
                    </a:cxn>
                    <a:cxn ang="0">
                      <a:pos x="142" y="71"/>
                    </a:cxn>
                    <a:cxn ang="0">
                      <a:pos x="137" y="71"/>
                    </a:cxn>
                    <a:cxn ang="0">
                      <a:pos x="12" y="59"/>
                    </a:cxn>
                    <a:cxn ang="0">
                      <a:pos x="7" y="59"/>
                    </a:cxn>
                    <a:cxn ang="0">
                      <a:pos x="6" y="59"/>
                    </a:cxn>
                    <a:cxn ang="0">
                      <a:pos x="4" y="59"/>
                    </a:cxn>
                    <a:cxn ang="0">
                      <a:pos x="1" y="59"/>
                    </a:cxn>
                    <a:cxn ang="0">
                      <a:pos x="0" y="61"/>
                    </a:cxn>
                  </a:cxnLst>
                  <a:rect l="0" t="0" r="r" b="b"/>
                  <a:pathLst>
                    <a:path w="143" h="72">
                      <a:moveTo>
                        <a:pt x="0" y="0"/>
                      </a:moveTo>
                      <a:lnTo>
                        <a:pt x="1" y="2"/>
                      </a:lnTo>
                      <a:lnTo>
                        <a:pt x="4" y="4"/>
                      </a:lnTo>
                      <a:lnTo>
                        <a:pt x="6" y="6"/>
                      </a:lnTo>
                      <a:lnTo>
                        <a:pt x="10" y="7"/>
                      </a:lnTo>
                      <a:lnTo>
                        <a:pt x="133" y="57"/>
                      </a:lnTo>
                      <a:lnTo>
                        <a:pt x="137" y="61"/>
                      </a:lnTo>
                      <a:lnTo>
                        <a:pt x="140" y="61"/>
                      </a:lnTo>
                      <a:lnTo>
                        <a:pt x="141" y="65"/>
                      </a:lnTo>
                      <a:lnTo>
                        <a:pt x="141" y="66"/>
                      </a:lnTo>
                      <a:lnTo>
                        <a:pt x="142" y="71"/>
                      </a:lnTo>
                      <a:lnTo>
                        <a:pt x="137" y="71"/>
                      </a:lnTo>
                      <a:lnTo>
                        <a:pt x="12" y="59"/>
                      </a:lnTo>
                      <a:lnTo>
                        <a:pt x="7" y="59"/>
                      </a:lnTo>
                      <a:lnTo>
                        <a:pt x="6" y="59"/>
                      </a:lnTo>
                      <a:lnTo>
                        <a:pt x="4" y="59"/>
                      </a:lnTo>
                      <a:lnTo>
                        <a:pt x="1" y="59"/>
                      </a:lnTo>
                      <a:lnTo>
                        <a:pt x="0" y="61"/>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32" name="Freeform 208"/>
                <p:cNvSpPr>
                  <a:spLocks noChangeAspect="1"/>
                </p:cNvSpPr>
                <p:nvPr/>
              </p:nvSpPr>
              <p:spPr bwMode="auto">
                <a:xfrm>
                  <a:off x="1326" y="1131"/>
                  <a:ext cx="144" cy="76"/>
                </a:xfrm>
                <a:custGeom>
                  <a:avLst/>
                  <a:gdLst/>
                  <a:ahLst/>
                  <a:cxnLst>
                    <a:cxn ang="0">
                      <a:pos x="0" y="0"/>
                    </a:cxn>
                    <a:cxn ang="0">
                      <a:pos x="0" y="3"/>
                    </a:cxn>
                    <a:cxn ang="0">
                      <a:pos x="2" y="7"/>
                    </a:cxn>
                    <a:cxn ang="0">
                      <a:pos x="7" y="9"/>
                    </a:cxn>
                    <a:cxn ang="0">
                      <a:pos x="10" y="11"/>
                    </a:cxn>
                    <a:cxn ang="0">
                      <a:pos x="133" y="59"/>
                    </a:cxn>
                    <a:cxn ang="0">
                      <a:pos x="136" y="63"/>
                    </a:cxn>
                    <a:cxn ang="0">
                      <a:pos x="139" y="65"/>
                    </a:cxn>
                    <a:cxn ang="0">
                      <a:pos x="143" y="67"/>
                    </a:cxn>
                    <a:cxn ang="0">
                      <a:pos x="143" y="71"/>
                    </a:cxn>
                    <a:cxn ang="0">
                      <a:pos x="141" y="74"/>
                    </a:cxn>
                    <a:cxn ang="0">
                      <a:pos x="138" y="75"/>
                    </a:cxn>
                    <a:cxn ang="0">
                      <a:pos x="9" y="63"/>
                    </a:cxn>
                    <a:cxn ang="0">
                      <a:pos x="6" y="62"/>
                    </a:cxn>
                    <a:cxn ang="0">
                      <a:pos x="6" y="63"/>
                    </a:cxn>
                    <a:cxn ang="0">
                      <a:pos x="3" y="62"/>
                    </a:cxn>
                    <a:cxn ang="0">
                      <a:pos x="0" y="64"/>
                    </a:cxn>
                    <a:cxn ang="0">
                      <a:pos x="0" y="66"/>
                    </a:cxn>
                  </a:cxnLst>
                  <a:rect l="0" t="0" r="r" b="b"/>
                  <a:pathLst>
                    <a:path w="144" h="76">
                      <a:moveTo>
                        <a:pt x="0" y="0"/>
                      </a:moveTo>
                      <a:lnTo>
                        <a:pt x="0" y="3"/>
                      </a:lnTo>
                      <a:lnTo>
                        <a:pt x="2" y="7"/>
                      </a:lnTo>
                      <a:lnTo>
                        <a:pt x="7" y="9"/>
                      </a:lnTo>
                      <a:lnTo>
                        <a:pt x="10" y="11"/>
                      </a:lnTo>
                      <a:lnTo>
                        <a:pt x="133" y="59"/>
                      </a:lnTo>
                      <a:lnTo>
                        <a:pt x="136" y="63"/>
                      </a:lnTo>
                      <a:lnTo>
                        <a:pt x="139" y="65"/>
                      </a:lnTo>
                      <a:lnTo>
                        <a:pt x="143" y="67"/>
                      </a:lnTo>
                      <a:lnTo>
                        <a:pt x="143" y="71"/>
                      </a:lnTo>
                      <a:lnTo>
                        <a:pt x="141" y="74"/>
                      </a:lnTo>
                      <a:lnTo>
                        <a:pt x="138" y="75"/>
                      </a:lnTo>
                      <a:lnTo>
                        <a:pt x="9" y="63"/>
                      </a:lnTo>
                      <a:lnTo>
                        <a:pt x="6" y="62"/>
                      </a:lnTo>
                      <a:lnTo>
                        <a:pt x="6" y="63"/>
                      </a:lnTo>
                      <a:lnTo>
                        <a:pt x="3" y="62"/>
                      </a:lnTo>
                      <a:lnTo>
                        <a:pt x="0" y="64"/>
                      </a:lnTo>
                      <a:lnTo>
                        <a:pt x="0" y="66"/>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33" name="Freeform 209"/>
                <p:cNvSpPr>
                  <a:spLocks noChangeAspect="1"/>
                </p:cNvSpPr>
                <p:nvPr/>
              </p:nvSpPr>
              <p:spPr bwMode="auto">
                <a:xfrm>
                  <a:off x="1325" y="1202"/>
                  <a:ext cx="144" cy="70"/>
                </a:xfrm>
                <a:custGeom>
                  <a:avLst/>
                  <a:gdLst/>
                  <a:ahLst/>
                  <a:cxnLst>
                    <a:cxn ang="0">
                      <a:pos x="0" y="0"/>
                    </a:cxn>
                    <a:cxn ang="0">
                      <a:pos x="0" y="0"/>
                    </a:cxn>
                    <a:cxn ang="0">
                      <a:pos x="4" y="4"/>
                    </a:cxn>
                    <a:cxn ang="0">
                      <a:pos x="6" y="6"/>
                    </a:cxn>
                    <a:cxn ang="0">
                      <a:pos x="11" y="7"/>
                    </a:cxn>
                    <a:cxn ang="0">
                      <a:pos x="131" y="54"/>
                    </a:cxn>
                    <a:cxn ang="0">
                      <a:pos x="136" y="58"/>
                    </a:cxn>
                    <a:cxn ang="0">
                      <a:pos x="139" y="59"/>
                    </a:cxn>
                    <a:cxn ang="0">
                      <a:pos x="143" y="63"/>
                    </a:cxn>
                    <a:cxn ang="0">
                      <a:pos x="143" y="66"/>
                    </a:cxn>
                    <a:cxn ang="0">
                      <a:pos x="140" y="69"/>
                    </a:cxn>
                    <a:cxn ang="0">
                      <a:pos x="138" y="69"/>
                    </a:cxn>
                    <a:cxn ang="0">
                      <a:pos x="11" y="57"/>
                    </a:cxn>
                    <a:cxn ang="0">
                      <a:pos x="7" y="58"/>
                    </a:cxn>
                    <a:cxn ang="0">
                      <a:pos x="4" y="57"/>
                    </a:cxn>
                    <a:cxn ang="0">
                      <a:pos x="1" y="57"/>
                    </a:cxn>
                    <a:cxn ang="0">
                      <a:pos x="1" y="59"/>
                    </a:cxn>
                    <a:cxn ang="0">
                      <a:pos x="0" y="62"/>
                    </a:cxn>
                  </a:cxnLst>
                  <a:rect l="0" t="0" r="r" b="b"/>
                  <a:pathLst>
                    <a:path w="144" h="70">
                      <a:moveTo>
                        <a:pt x="0" y="0"/>
                      </a:moveTo>
                      <a:lnTo>
                        <a:pt x="0" y="0"/>
                      </a:lnTo>
                      <a:lnTo>
                        <a:pt x="4" y="4"/>
                      </a:lnTo>
                      <a:lnTo>
                        <a:pt x="6" y="6"/>
                      </a:lnTo>
                      <a:lnTo>
                        <a:pt x="11" y="7"/>
                      </a:lnTo>
                      <a:lnTo>
                        <a:pt x="131" y="54"/>
                      </a:lnTo>
                      <a:lnTo>
                        <a:pt x="136" y="58"/>
                      </a:lnTo>
                      <a:lnTo>
                        <a:pt x="139" y="59"/>
                      </a:lnTo>
                      <a:lnTo>
                        <a:pt x="143" y="63"/>
                      </a:lnTo>
                      <a:lnTo>
                        <a:pt x="143" y="66"/>
                      </a:lnTo>
                      <a:lnTo>
                        <a:pt x="140" y="69"/>
                      </a:lnTo>
                      <a:lnTo>
                        <a:pt x="138" y="69"/>
                      </a:lnTo>
                      <a:lnTo>
                        <a:pt x="11" y="57"/>
                      </a:lnTo>
                      <a:lnTo>
                        <a:pt x="7" y="58"/>
                      </a:lnTo>
                      <a:lnTo>
                        <a:pt x="4" y="57"/>
                      </a:lnTo>
                      <a:lnTo>
                        <a:pt x="1" y="57"/>
                      </a:lnTo>
                      <a:lnTo>
                        <a:pt x="1" y="59"/>
                      </a:lnTo>
                      <a:lnTo>
                        <a:pt x="0" y="62"/>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34" name="Freeform 210"/>
                <p:cNvSpPr>
                  <a:spLocks noChangeAspect="1"/>
                </p:cNvSpPr>
                <p:nvPr/>
              </p:nvSpPr>
              <p:spPr bwMode="auto">
                <a:xfrm>
                  <a:off x="1327" y="1260"/>
                  <a:ext cx="142" cy="76"/>
                </a:xfrm>
                <a:custGeom>
                  <a:avLst/>
                  <a:gdLst/>
                  <a:ahLst/>
                  <a:cxnLst>
                    <a:cxn ang="0">
                      <a:pos x="0" y="0"/>
                    </a:cxn>
                    <a:cxn ang="0">
                      <a:pos x="0" y="4"/>
                    </a:cxn>
                    <a:cxn ang="0">
                      <a:pos x="3" y="7"/>
                    </a:cxn>
                    <a:cxn ang="0">
                      <a:pos x="6" y="8"/>
                    </a:cxn>
                    <a:cxn ang="0">
                      <a:pos x="11" y="11"/>
                    </a:cxn>
                    <a:cxn ang="0">
                      <a:pos x="132" y="61"/>
                    </a:cxn>
                    <a:cxn ang="0">
                      <a:pos x="137" y="64"/>
                    </a:cxn>
                    <a:cxn ang="0">
                      <a:pos x="137" y="65"/>
                    </a:cxn>
                    <a:cxn ang="0">
                      <a:pos x="140" y="68"/>
                    </a:cxn>
                    <a:cxn ang="0">
                      <a:pos x="141" y="71"/>
                    </a:cxn>
                    <a:cxn ang="0">
                      <a:pos x="139" y="74"/>
                    </a:cxn>
                    <a:cxn ang="0">
                      <a:pos x="136" y="75"/>
                    </a:cxn>
                    <a:cxn ang="0">
                      <a:pos x="11" y="62"/>
                    </a:cxn>
                    <a:cxn ang="0">
                      <a:pos x="8" y="62"/>
                    </a:cxn>
                    <a:cxn ang="0">
                      <a:pos x="6" y="62"/>
                    </a:cxn>
                    <a:cxn ang="0">
                      <a:pos x="4" y="62"/>
                    </a:cxn>
                    <a:cxn ang="0">
                      <a:pos x="2" y="63"/>
                    </a:cxn>
                    <a:cxn ang="0">
                      <a:pos x="2" y="66"/>
                    </a:cxn>
                  </a:cxnLst>
                  <a:rect l="0" t="0" r="r" b="b"/>
                  <a:pathLst>
                    <a:path w="142" h="76">
                      <a:moveTo>
                        <a:pt x="0" y="0"/>
                      </a:moveTo>
                      <a:lnTo>
                        <a:pt x="0" y="4"/>
                      </a:lnTo>
                      <a:lnTo>
                        <a:pt x="3" y="7"/>
                      </a:lnTo>
                      <a:lnTo>
                        <a:pt x="6" y="8"/>
                      </a:lnTo>
                      <a:lnTo>
                        <a:pt x="11" y="11"/>
                      </a:lnTo>
                      <a:lnTo>
                        <a:pt x="132" y="61"/>
                      </a:lnTo>
                      <a:lnTo>
                        <a:pt x="137" y="64"/>
                      </a:lnTo>
                      <a:lnTo>
                        <a:pt x="137" y="65"/>
                      </a:lnTo>
                      <a:lnTo>
                        <a:pt x="140" y="68"/>
                      </a:lnTo>
                      <a:lnTo>
                        <a:pt x="141" y="71"/>
                      </a:lnTo>
                      <a:lnTo>
                        <a:pt x="139" y="74"/>
                      </a:lnTo>
                      <a:lnTo>
                        <a:pt x="136" y="75"/>
                      </a:lnTo>
                      <a:lnTo>
                        <a:pt x="11" y="62"/>
                      </a:lnTo>
                      <a:lnTo>
                        <a:pt x="8" y="62"/>
                      </a:lnTo>
                      <a:lnTo>
                        <a:pt x="6" y="62"/>
                      </a:lnTo>
                      <a:lnTo>
                        <a:pt x="4" y="62"/>
                      </a:lnTo>
                      <a:lnTo>
                        <a:pt x="2" y="63"/>
                      </a:lnTo>
                      <a:lnTo>
                        <a:pt x="2" y="66"/>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35" name="Freeform 211"/>
                <p:cNvSpPr>
                  <a:spLocks noChangeAspect="1"/>
                </p:cNvSpPr>
                <p:nvPr/>
              </p:nvSpPr>
              <p:spPr bwMode="auto">
                <a:xfrm>
                  <a:off x="1326" y="1328"/>
                  <a:ext cx="142" cy="74"/>
                </a:xfrm>
                <a:custGeom>
                  <a:avLst/>
                  <a:gdLst/>
                  <a:ahLst/>
                  <a:cxnLst>
                    <a:cxn ang="0">
                      <a:pos x="0" y="0"/>
                    </a:cxn>
                    <a:cxn ang="0">
                      <a:pos x="2" y="2"/>
                    </a:cxn>
                    <a:cxn ang="0">
                      <a:pos x="4" y="4"/>
                    </a:cxn>
                    <a:cxn ang="0">
                      <a:pos x="4" y="5"/>
                    </a:cxn>
                    <a:cxn ang="0">
                      <a:pos x="10" y="8"/>
                    </a:cxn>
                    <a:cxn ang="0">
                      <a:pos x="129" y="57"/>
                    </a:cxn>
                    <a:cxn ang="0">
                      <a:pos x="136" y="59"/>
                    </a:cxn>
                    <a:cxn ang="0">
                      <a:pos x="138" y="62"/>
                    </a:cxn>
                    <a:cxn ang="0">
                      <a:pos x="139" y="66"/>
                    </a:cxn>
                    <a:cxn ang="0">
                      <a:pos x="141" y="68"/>
                    </a:cxn>
                    <a:cxn ang="0">
                      <a:pos x="140" y="70"/>
                    </a:cxn>
                    <a:cxn ang="0">
                      <a:pos x="136" y="73"/>
                    </a:cxn>
                    <a:cxn ang="0">
                      <a:pos x="12" y="59"/>
                    </a:cxn>
                    <a:cxn ang="0">
                      <a:pos x="8" y="59"/>
                    </a:cxn>
                    <a:cxn ang="0">
                      <a:pos x="4" y="59"/>
                    </a:cxn>
                    <a:cxn ang="0">
                      <a:pos x="3" y="59"/>
                    </a:cxn>
                    <a:cxn ang="0">
                      <a:pos x="3" y="61"/>
                    </a:cxn>
                    <a:cxn ang="0">
                      <a:pos x="2" y="64"/>
                    </a:cxn>
                  </a:cxnLst>
                  <a:rect l="0" t="0" r="r" b="b"/>
                  <a:pathLst>
                    <a:path w="142" h="74">
                      <a:moveTo>
                        <a:pt x="0" y="0"/>
                      </a:moveTo>
                      <a:lnTo>
                        <a:pt x="2" y="2"/>
                      </a:lnTo>
                      <a:lnTo>
                        <a:pt x="4" y="4"/>
                      </a:lnTo>
                      <a:lnTo>
                        <a:pt x="4" y="5"/>
                      </a:lnTo>
                      <a:lnTo>
                        <a:pt x="10" y="8"/>
                      </a:lnTo>
                      <a:lnTo>
                        <a:pt x="129" y="57"/>
                      </a:lnTo>
                      <a:lnTo>
                        <a:pt x="136" y="59"/>
                      </a:lnTo>
                      <a:lnTo>
                        <a:pt x="138" y="62"/>
                      </a:lnTo>
                      <a:lnTo>
                        <a:pt x="139" y="66"/>
                      </a:lnTo>
                      <a:lnTo>
                        <a:pt x="141" y="68"/>
                      </a:lnTo>
                      <a:lnTo>
                        <a:pt x="140" y="70"/>
                      </a:lnTo>
                      <a:lnTo>
                        <a:pt x="136" y="73"/>
                      </a:lnTo>
                      <a:lnTo>
                        <a:pt x="12" y="59"/>
                      </a:lnTo>
                      <a:lnTo>
                        <a:pt x="8" y="59"/>
                      </a:lnTo>
                      <a:lnTo>
                        <a:pt x="4" y="59"/>
                      </a:lnTo>
                      <a:lnTo>
                        <a:pt x="3" y="59"/>
                      </a:lnTo>
                      <a:lnTo>
                        <a:pt x="3" y="61"/>
                      </a:lnTo>
                      <a:lnTo>
                        <a:pt x="2" y="64"/>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36" name="Freeform 212"/>
                <p:cNvSpPr>
                  <a:spLocks noChangeAspect="1"/>
                </p:cNvSpPr>
                <p:nvPr/>
              </p:nvSpPr>
              <p:spPr bwMode="auto">
                <a:xfrm>
                  <a:off x="1326" y="1391"/>
                  <a:ext cx="142" cy="73"/>
                </a:xfrm>
                <a:custGeom>
                  <a:avLst/>
                  <a:gdLst/>
                  <a:ahLst/>
                  <a:cxnLst>
                    <a:cxn ang="0">
                      <a:pos x="0" y="0"/>
                    </a:cxn>
                    <a:cxn ang="0">
                      <a:pos x="0" y="3"/>
                    </a:cxn>
                    <a:cxn ang="0">
                      <a:pos x="1" y="7"/>
                    </a:cxn>
                    <a:cxn ang="0">
                      <a:pos x="5" y="9"/>
                    </a:cxn>
                    <a:cxn ang="0">
                      <a:pos x="11" y="10"/>
                    </a:cxn>
                    <a:cxn ang="0">
                      <a:pos x="129" y="59"/>
                    </a:cxn>
                    <a:cxn ang="0">
                      <a:pos x="137" y="61"/>
                    </a:cxn>
                    <a:cxn ang="0">
                      <a:pos x="138" y="63"/>
                    </a:cxn>
                    <a:cxn ang="0">
                      <a:pos x="141" y="67"/>
                    </a:cxn>
                    <a:cxn ang="0">
                      <a:pos x="141" y="69"/>
                    </a:cxn>
                    <a:cxn ang="0">
                      <a:pos x="140" y="72"/>
                    </a:cxn>
                    <a:cxn ang="0">
                      <a:pos x="135" y="72"/>
                    </a:cxn>
                    <a:cxn ang="0">
                      <a:pos x="73" y="65"/>
                    </a:cxn>
                  </a:cxnLst>
                  <a:rect l="0" t="0" r="r" b="b"/>
                  <a:pathLst>
                    <a:path w="142" h="73">
                      <a:moveTo>
                        <a:pt x="0" y="0"/>
                      </a:moveTo>
                      <a:lnTo>
                        <a:pt x="0" y="3"/>
                      </a:lnTo>
                      <a:lnTo>
                        <a:pt x="1" y="7"/>
                      </a:lnTo>
                      <a:lnTo>
                        <a:pt x="5" y="9"/>
                      </a:lnTo>
                      <a:lnTo>
                        <a:pt x="11" y="10"/>
                      </a:lnTo>
                      <a:lnTo>
                        <a:pt x="129" y="59"/>
                      </a:lnTo>
                      <a:lnTo>
                        <a:pt x="137" y="61"/>
                      </a:lnTo>
                      <a:lnTo>
                        <a:pt x="138" y="63"/>
                      </a:lnTo>
                      <a:lnTo>
                        <a:pt x="141" y="67"/>
                      </a:lnTo>
                      <a:lnTo>
                        <a:pt x="141" y="69"/>
                      </a:lnTo>
                      <a:lnTo>
                        <a:pt x="140" y="72"/>
                      </a:lnTo>
                      <a:lnTo>
                        <a:pt x="135" y="72"/>
                      </a:lnTo>
                      <a:lnTo>
                        <a:pt x="73" y="65"/>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grpSp>
          <p:sp>
            <p:nvSpPr>
              <p:cNvPr id="29" name="Text Box 213"/>
              <p:cNvSpPr txBox="1">
                <a:spLocks noChangeArrowheads="1"/>
              </p:cNvSpPr>
              <p:nvPr/>
            </p:nvSpPr>
            <p:spPr bwMode="auto">
              <a:xfrm>
                <a:off x="1778" y="736"/>
                <a:ext cx="812" cy="234"/>
              </a:xfrm>
              <a:prstGeom prst="rect">
                <a:avLst/>
              </a:prstGeom>
              <a:noFill/>
              <a:ln w="9525">
                <a:noFill/>
                <a:miter lim="800000"/>
                <a:headEnd/>
                <a:tailEnd/>
              </a:ln>
              <a:effectLst/>
            </p:spPr>
            <p:txBody>
              <a:bodyPr wrap="none">
                <a:prstTxWarp prst="textNoShape">
                  <a:avLst/>
                </a:prstTxWarp>
                <a:spAutoFit/>
              </a:bodyPr>
              <a:lstStyle/>
              <a:p>
                <a:r>
                  <a:rPr lang="en-US" sz="1050" dirty="0">
                    <a:latin typeface="Symbol" pitchFamily="-112" charset="2"/>
                  </a:rPr>
                  <a:t>g</a:t>
                </a:r>
                <a:r>
                  <a:rPr lang="en-US" sz="1050" b="1" dirty="0" smtClean="0">
                    <a:latin typeface="Symbol" pitchFamily="-112" charset="2"/>
                  </a:rPr>
                  <a:t>, </a:t>
                </a:r>
                <a:r>
                  <a:rPr lang="en-US" sz="1050" b="1" dirty="0" err="1" smtClean="0">
                    <a:latin typeface="Symbol" pitchFamily="-112" charset="2"/>
                  </a:rPr>
                  <a:t>p,</a:t>
                </a:r>
                <a:r>
                  <a:rPr lang="en-US" sz="1050" dirty="0" err="1" smtClean="0">
                    <a:latin typeface="+mj-lt"/>
                  </a:rPr>
                  <a:t>J</a:t>
                </a:r>
                <a:r>
                  <a:rPr lang="en-US" sz="1050" dirty="0" smtClean="0">
                    <a:latin typeface="Symbol" pitchFamily="-112" charset="2"/>
                  </a:rPr>
                  <a:t>/Y</a:t>
                </a:r>
                <a:endParaRPr lang="en-US" sz="1050" b="1" dirty="0">
                  <a:latin typeface="Symbol" pitchFamily="-112" charset="2"/>
                </a:endParaRPr>
              </a:p>
            </p:txBody>
          </p:sp>
        </p:grpSp>
        <p:sp>
          <p:nvSpPr>
            <p:cNvPr id="22" name="Text Box 214"/>
            <p:cNvSpPr txBox="1">
              <a:spLocks noChangeArrowheads="1"/>
            </p:cNvSpPr>
            <p:nvPr/>
          </p:nvSpPr>
          <p:spPr bwMode="auto">
            <a:xfrm>
              <a:off x="158750" y="2874963"/>
              <a:ext cx="561346" cy="381933"/>
            </a:xfrm>
            <a:prstGeom prst="rect">
              <a:avLst/>
            </a:prstGeom>
            <a:noFill/>
            <a:ln w="9525">
              <a:noFill/>
              <a:miter lim="800000"/>
              <a:headEnd/>
              <a:tailEnd/>
            </a:ln>
            <a:effectLst/>
          </p:spPr>
          <p:txBody>
            <a:bodyPr wrap="none">
              <a:prstTxWarp prst="textNoShape">
                <a:avLst/>
              </a:prstTxWarp>
              <a:spAutoFit/>
            </a:bodyPr>
            <a:lstStyle/>
            <a:p>
              <a:r>
                <a:rPr lang="en-US" sz="1100" b="1" dirty="0">
                  <a:latin typeface="Times New Roman" pitchFamily="-112" charset="0"/>
                </a:rPr>
                <a:t>p</a:t>
              </a:r>
            </a:p>
          </p:txBody>
        </p:sp>
        <p:sp>
          <p:nvSpPr>
            <p:cNvPr id="23" name="Text Box 215"/>
            <p:cNvSpPr txBox="1">
              <a:spLocks noChangeArrowheads="1"/>
            </p:cNvSpPr>
            <p:nvPr/>
          </p:nvSpPr>
          <p:spPr bwMode="auto">
            <a:xfrm>
              <a:off x="3872635" y="2801239"/>
              <a:ext cx="636539" cy="381933"/>
            </a:xfrm>
            <a:prstGeom prst="rect">
              <a:avLst/>
            </a:prstGeom>
            <a:noFill/>
            <a:ln w="9525">
              <a:noFill/>
              <a:miter lim="800000"/>
              <a:headEnd/>
              <a:tailEnd/>
            </a:ln>
            <a:effectLst/>
          </p:spPr>
          <p:txBody>
            <a:bodyPr wrap="none">
              <a:prstTxWarp prst="textNoShape">
                <a:avLst/>
              </a:prstTxWarp>
              <a:spAutoFit/>
            </a:bodyPr>
            <a:lstStyle/>
            <a:p>
              <a:r>
                <a:rPr lang="en-US" sz="1100" b="1" dirty="0" err="1">
                  <a:latin typeface="Times New Roman" pitchFamily="-112" charset="0"/>
                </a:rPr>
                <a:t>p</a:t>
              </a:r>
              <a:r>
                <a:rPr lang="en-US" sz="1100" b="1" dirty="0">
                  <a:latin typeface="Times New Roman" pitchFamily="-112" charset="0"/>
                </a:rPr>
                <a:t>’</a:t>
              </a:r>
            </a:p>
          </p:txBody>
        </p:sp>
      </p:grpSp>
    </p:spTree>
    <p:extLst>
      <p:ext uri="{BB962C8B-B14F-4D97-AF65-F5344CB8AC3E}">
        <p14:creationId xmlns:p14="http://schemas.microsoft.com/office/powerpoint/2010/main" val="3996965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efinitions"/>
          <p:cNvSpPr txBox="1">
            <a:spLocks noGrp="1"/>
          </p:cNvSpPr>
          <p:nvPr>
            <p:ph type="title"/>
          </p:nvPr>
        </p:nvSpPr>
        <p:spPr>
          <a:xfrm>
            <a:off x="106362" y="19075"/>
            <a:ext cx="8931276" cy="674491"/>
          </a:xfrm>
          <a:prstGeom prst="rect">
            <a:avLst/>
          </a:prstGeom>
        </p:spPr>
        <p:txBody>
          <a:bodyPr/>
          <a:lstStyle/>
          <a:p>
            <a:pPr algn="l"/>
            <a:r>
              <a:rPr lang="en-US" dirty="0" smtClean="0"/>
              <a:t>Example (A): scattered e</a:t>
            </a:r>
            <a:r>
              <a:rPr lang="en-US" baseline="30000" dirty="0" smtClean="0"/>
              <a:t>-</a:t>
            </a:r>
            <a:r>
              <a:rPr lang="en-US" dirty="0" smtClean="0"/>
              <a:t> acceptance </a:t>
            </a:r>
            <a:endParaRPr dirty="0"/>
          </a:p>
        </p:txBody>
      </p:sp>
      <p:pic>
        <p:nvPicPr>
          <p:cNvPr id="7" name="Picture 6" descr="../../../Physics/EicPrimer/wrk/Illustrator/10x100_Q2_100_200.ai"/>
          <p:cNvPicPr/>
          <p:nvPr/>
        </p:nvPicPr>
        <p:blipFill>
          <a:blip r:embed="rId2">
            <a:extLst>
              <a:ext uri="{28A0092B-C50C-407E-A947-70E740481C1C}">
                <a14:useLocalDpi xmlns:a14="http://schemas.microsoft.com/office/drawing/2010/main" val="0"/>
              </a:ext>
            </a:extLst>
          </a:blip>
          <a:srcRect/>
          <a:stretch>
            <a:fillRect/>
          </a:stretch>
        </p:blipFill>
        <p:spPr bwMode="auto">
          <a:xfrm>
            <a:off x="3048000" y="3200400"/>
            <a:ext cx="2962275" cy="2286000"/>
          </a:xfrm>
          <a:prstGeom prst="rect">
            <a:avLst/>
          </a:prstGeom>
          <a:noFill/>
          <a:ln>
            <a:noFill/>
          </a:ln>
        </p:spPr>
      </p:pic>
      <p:pic>
        <p:nvPicPr>
          <p:cNvPr id="8" name="Picture 7" descr="../../../Physics/EicPrimer/wrk/Illustrator/10x100_Q2_200.ai"/>
          <p:cNvPicPr/>
          <p:nvPr/>
        </p:nvPicPr>
        <p:blipFill>
          <a:blip r:embed="rId3">
            <a:extLst>
              <a:ext uri="{28A0092B-C50C-407E-A947-70E740481C1C}">
                <a14:useLocalDpi xmlns:a14="http://schemas.microsoft.com/office/drawing/2010/main" val="0"/>
              </a:ext>
            </a:extLst>
          </a:blip>
          <a:srcRect/>
          <a:stretch>
            <a:fillRect/>
          </a:stretch>
        </p:blipFill>
        <p:spPr bwMode="auto">
          <a:xfrm>
            <a:off x="6178903" y="3200400"/>
            <a:ext cx="2962275" cy="2286000"/>
          </a:xfrm>
          <a:prstGeom prst="rect">
            <a:avLst/>
          </a:prstGeom>
          <a:noFill/>
          <a:ln>
            <a:noFill/>
          </a:ln>
        </p:spPr>
      </p:pic>
      <p:pic>
        <p:nvPicPr>
          <p:cNvPr id="9" name="Picture 8"/>
          <p:cNvPicPr/>
          <p:nvPr/>
        </p:nvPicPr>
        <p:blipFill>
          <a:blip r:embed="rId4">
            <a:extLst>
              <a:ext uri="{28A0092B-C50C-407E-A947-70E740481C1C}">
                <a14:useLocalDpi xmlns:a14="http://schemas.microsoft.com/office/drawing/2010/main" val="0"/>
              </a:ext>
            </a:extLst>
          </a:blip>
          <a:stretch>
            <a:fillRect/>
          </a:stretch>
        </p:blipFill>
        <p:spPr>
          <a:xfrm>
            <a:off x="2743200" y="838200"/>
            <a:ext cx="2971800" cy="1295399"/>
          </a:xfrm>
          <a:prstGeom prst="rect">
            <a:avLst/>
          </a:prstGeom>
        </p:spPr>
      </p:pic>
      <p:sp>
        <p:nvSpPr>
          <p:cNvPr id="10" name="TextBox 9"/>
          <p:cNvSpPr txBox="1"/>
          <p:nvPr/>
        </p:nvSpPr>
        <p:spPr>
          <a:xfrm>
            <a:off x="2514600" y="2209800"/>
            <a:ext cx="6155877" cy="369332"/>
          </a:xfrm>
          <a:prstGeom prst="rect">
            <a:avLst/>
          </a:prstGeom>
          <a:noFill/>
        </p:spPr>
        <p:txBody>
          <a:bodyPr wrap="none" rtlCol="0">
            <a:spAutoFit/>
          </a:bodyPr>
          <a:lstStyle/>
          <a:p>
            <a:r>
              <a:rPr lang="en-US" dirty="0" smtClean="0">
                <a:solidFill>
                  <a:srgbClr val="000000"/>
                </a:solidFill>
              </a:rPr>
              <a:t>Typically use pseudo-rapidity </a:t>
            </a:r>
            <a:r>
              <a:rPr lang="en-US" dirty="0" smtClean="0">
                <a:solidFill>
                  <a:srgbClr val="000000"/>
                </a:solidFill>
                <a:latin typeface="Symbol" charset="2"/>
                <a:cs typeface="Symbol" charset="2"/>
              </a:rPr>
              <a:t>h </a:t>
            </a:r>
            <a:r>
              <a:rPr lang="en-US" dirty="0" smtClean="0">
                <a:solidFill>
                  <a:srgbClr val="000000"/>
                </a:solidFill>
                <a:cs typeface="Symbol" charset="2"/>
              </a:rPr>
              <a:t>= -</a:t>
            </a:r>
            <a:r>
              <a:rPr lang="en-US" dirty="0" err="1" smtClean="0">
                <a:solidFill>
                  <a:srgbClr val="000000"/>
                </a:solidFill>
                <a:cs typeface="Symbol" charset="2"/>
              </a:rPr>
              <a:t>ln</a:t>
            </a:r>
            <a:r>
              <a:rPr lang="en-US" dirty="0" smtClean="0">
                <a:solidFill>
                  <a:srgbClr val="000000"/>
                </a:solidFill>
                <a:cs typeface="Symbol" charset="2"/>
              </a:rPr>
              <a:t>(tan(</a:t>
            </a:r>
            <a:r>
              <a:rPr lang="en-US" dirty="0" smtClean="0">
                <a:solidFill>
                  <a:srgbClr val="000000"/>
                </a:solidFill>
                <a:latin typeface="Symbol" charset="2"/>
                <a:cs typeface="Symbol" charset="2"/>
              </a:rPr>
              <a:t>q/2)</a:t>
            </a:r>
            <a:r>
              <a:rPr lang="en-US" dirty="0" smtClean="0">
                <a:solidFill>
                  <a:srgbClr val="000000"/>
                </a:solidFill>
                <a:cs typeface="Symbol" charset="2"/>
              </a:rPr>
              <a:t>) rather than </a:t>
            </a:r>
            <a:r>
              <a:rPr lang="en-US" dirty="0" smtClean="0">
                <a:solidFill>
                  <a:srgbClr val="000000"/>
                </a:solidFill>
                <a:latin typeface="Symbol" charset="2"/>
                <a:cs typeface="Symbol" charset="2"/>
              </a:rPr>
              <a:t>q</a:t>
            </a:r>
            <a:r>
              <a:rPr lang="en-US" dirty="0" smtClean="0">
                <a:solidFill>
                  <a:srgbClr val="000000"/>
                </a:solidFill>
                <a:cs typeface="Symbol" charset="2"/>
              </a:rPr>
              <a:t> </a:t>
            </a:r>
            <a:endParaRPr lang="en-US" dirty="0">
              <a:solidFill>
                <a:srgbClr val="000000"/>
              </a:solidFill>
            </a:endParaRPr>
          </a:p>
        </p:txBody>
      </p:sp>
      <p:pic>
        <p:nvPicPr>
          <p:cNvPr id="11" name="Picture 3"/>
          <p:cNvPicPr>
            <a:picLocks noChangeAspect="1" noChangeArrowheads="1"/>
          </p:cNvPicPr>
          <p:nvPr/>
        </p:nvPicPr>
        <p:blipFill>
          <a:blip r:embed="rId5"/>
          <a:srcRect l="3337" t="5580" r="1112" b="697"/>
          <a:stretch>
            <a:fillRect/>
          </a:stretch>
        </p:blipFill>
        <p:spPr bwMode="auto">
          <a:xfrm>
            <a:off x="304800" y="990600"/>
            <a:ext cx="1753445" cy="1371600"/>
          </a:xfrm>
          <a:prstGeom prst="rect">
            <a:avLst/>
          </a:prstGeom>
          <a:noFill/>
          <a:ln w="9525">
            <a:noFill/>
            <a:miter lim="800000"/>
            <a:headEnd/>
            <a:tailEnd/>
          </a:ln>
        </p:spPr>
      </p:pic>
      <p:pic>
        <p:nvPicPr>
          <p:cNvPr id="12" name="Picture 11" descr="../../../Physics/EicPrimer/wrk/Illustrator/10x100_Q2_1_2.ai"/>
          <p:cNvPicPr/>
          <p:nvPr/>
        </p:nvPicPr>
        <p:blipFill>
          <a:blip r:embed="rId6">
            <a:extLst>
              <a:ext uri="{28A0092B-C50C-407E-A947-70E740481C1C}">
                <a14:useLocalDpi xmlns:a14="http://schemas.microsoft.com/office/drawing/2010/main" val="0"/>
              </a:ext>
            </a:extLst>
          </a:blip>
          <a:srcRect/>
          <a:stretch>
            <a:fillRect/>
          </a:stretch>
        </p:blipFill>
        <p:spPr bwMode="auto">
          <a:xfrm>
            <a:off x="0" y="3200400"/>
            <a:ext cx="2962275" cy="2286000"/>
          </a:xfrm>
          <a:prstGeom prst="rect">
            <a:avLst/>
          </a:prstGeom>
          <a:noFill/>
          <a:ln>
            <a:noFill/>
          </a:ln>
        </p:spPr>
      </p:pic>
      <p:sp>
        <p:nvSpPr>
          <p:cNvPr id="13" name="TextBox 12"/>
          <p:cNvSpPr txBox="1"/>
          <p:nvPr/>
        </p:nvSpPr>
        <p:spPr>
          <a:xfrm>
            <a:off x="381000" y="2819400"/>
            <a:ext cx="8274996" cy="369332"/>
          </a:xfrm>
          <a:prstGeom prst="rect">
            <a:avLst/>
          </a:prstGeom>
          <a:noFill/>
        </p:spPr>
        <p:txBody>
          <a:bodyPr wrap="none" rtlCol="0">
            <a:spAutoFit/>
          </a:bodyPr>
          <a:lstStyle/>
          <a:p>
            <a:r>
              <a:rPr lang="en-US" u="sng" dirty="0" smtClean="0"/>
              <a:t>Scattered electron {</a:t>
            </a:r>
            <a:r>
              <a:rPr lang="en-US" u="sng" dirty="0" err="1" smtClean="0">
                <a:latin typeface="Symbol" charset="2"/>
                <a:cs typeface="Symbol" charset="2"/>
              </a:rPr>
              <a:t>h</a:t>
            </a:r>
            <a:r>
              <a:rPr lang="en-US" u="sng" dirty="0" err="1" smtClean="0"/>
              <a:t>,p</a:t>
            </a:r>
            <a:r>
              <a:rPr lang="en-US" u="sng" dirty="0" smtClean="0"/>
              <a:t>} for various Q</a:t>
            </a:r>
            <a:r>
              <a:rPr lang="en-US" u="sng" baseline="30000" dirty="0" smtClean="0"/>
              <a:t>2</a:t>
            </a:r>
            <a:r>
              <a:rPr lang="en-US" u="sng" dirty="0" smtClean="0"/>
              <a:t> ranges at the same set of beam energies</a:t>
            </a:r>
            <a:endParaRPr lang="en-US" u="sng" dirty="0"/>
          </a:p>
        </p:txBody>
      </p:sp>
      <p:sp>
        <p:nvSpPr>
          <p:cNvPr id="14" name="TextBox 13"/>
          <p:cNvSpPr txBox="1"/>
          <p:nvPr/>
        </p:nvSpPr>
        <p:spPr>
          <a:xfrm>
            <a:off x="6858000" y="1219200"/>
            <a:ext cx="1064076" cy="369332"/>
          </a:xfrm>
          <a:prstGeom prst="rect">
            <a:avLst/>
          </a:prstGeom>
          <a:noFill/>
        </p:spPr>
        <p:txBody>
          <a:bodyPr wrap="none" rtlCol="0">
            <a:spAutoFit/>
          </a:bodyPr>
          <a:lstStyle/>
          <a:p>
            <a:r>
              <a:rPr lang="en-US" dirty="0">
                <a:solidFill>
                  <a:srgbClr val="000000"/>
                </a:solidFill>
                <a:latin typeface="Symbol" charset="2"/>
                <a:cs typeface="Symbol" charset="2"/>
              </a:rPr>
              <a:t>h</a:t>
            </a:r>
            <a:r>
              <a:rPr lang="en-US" dirty="0" smtClean="0">
                <a:solidFill>
                  <a:srgbClr val="000000"/>
                </a:solidFill>
              </a:rPr>
              <a:t>=4 ~ 2</a:t>
            </a:r>
            <a:r>
              <a:rPr lang="en-US" baseline="30000" dirty="0" smtClean="0">
                <a:solidFill>
                  <a:srgbClr val="000000"/>
                </a:solidFill>
              </a:rPr>
              <a:t>0</a:t>
            </a:r>
            <a:endParaRPr lang="en-US" dirty="0">
              <a:solidFill>
                <a:srgbClr val="000000"/>
              </a:solidFill>
            </a:endParaRPr>
          </a:p>
        </p:txBody>
      </p:sp>
      <p:sp>
        <p:nvSpPr>
          <p:cNvPr id="15" name="TextBox 14"/>
          <p:cNvSpPr txBox="1"/>
          <p:nvPr/>
        </p:nvSpPr>
        <p:spPr>
          <a:xfrm>
            <a:off x="6858000" y="1752600"/>
            <a:ext cx="1192454" cy="369332"/>
          </a:xfrm>
          <a:prstGeom prst="rect">
            <a:avLst/>
          </a:prstGeom>
          <a:noFill/>
        </p:spPr>
        <p:txBody>
          <a:bodyPr wrap="none" rtlCol="0">
            <a:spAutoFit/>
          </a:bodyPr>
          <a:lstStyle/>
          <a:p>
            <a:r>
              <a:rPr lang="en-US" dirty="0" smtClean="0">
                <a:solidFill>
                  <a:srgbClr val="000000"/>
                </a:solidFill>
                <a:latin typeface="Symbol" charset="2"/>
                <a:cs typeface="Symbol" charset="2"/>
              </a:rPr>
              <a:t>h</a:t>
            </a:r>
            <a:r>
              <a:rPr lang="en-US" dirty="0" smtClean="0">
                <a:solidFill>
                  <a:srgbClr val="000000"/>
                </a:solidFill>
              </a:rPr>
              <a:t>=0 ~ 90</a:t>
            </a:r>
            <a:r>
              <a:rPr lang="en-US" baseline="30000" dirty="0" smtClean="0">
                <a:solidFill>
                  <a:srgbClr val="000000"/>
                </a:solidFill>
              </a:rPr>
              <a:t>0</a:t>
            </a:r>
            <a:endParaRPr lang="en-US" dirty="0">
              <a:solidFill>
                <a:srgbClr val="000000"/>
              </a:solidFill>
            </a:endParaRPr>
          </a:p>
        </p:txBody>
      </p:sp>
      <p:sp>
        <p:nvSpPr>
          <p:cNvPr id="16" name="Rectangle 3"/>
          <p:cNvSpPr txBox="1">
            <a:spLocks noChangeArrowheads="1"/>
          </p:cNvSpPr>
          <p:nvPr/>
        </p:nvSpPr>
        <p:spPr>
          <a:xfrm>
            <a:off x="838200" y="5638800"/>
            <a:ext cx="7162800" cy="914400"/>
          </a:xfrm>
          <a:prstGeom prst="rect">
            <a:avLst/>
          </a:prstGeom>
        </p:spPr>
        <p:txBody>
          <a:bodyPr vert="horz" lIns="91283" tIns="45642" rIns="91283" bIns="45642" rtlCol="0">
            <a:normAutofit/>
          </a:bodyPr>
          <a:lstStyle/>
          <a:p>
            <a:pPr marL="613220" lvl="0" indent="-342900">
              <a:spcBef>
                <a:spcPct val="20000"/>
              </a:spcBef>
              <a:buClr>
                <a:schemeClr val="accent6"/>
              </a:buClr>
              <a:buSzPct val="100000"/>
              <a:buFont typeface="Lucida Grande"/>
              <a:buChar char="‣"/>
              <a:defRPr/>
            </a:pPr>
            <a:r>
              <a:rPr lang="en-US" sz="2200" dirty="0" smtClean="0">
                <a:solidFill>
                  <a:srgbClr val="000000"/>
                </a:solidFill>
                <a:ea typeface="ＭＳ Ｐゴシック" pitchFamily="-84" charset="-128"/>
                <a:cs typeface="ＭＳ Ｐゴシック" pitchFamily="-84" charset="-128"/>
              </a:rPr>
              <a:t>In principle need to cover at least -4 &lt; </a:t>
            </a:r>
            <a:r>
              <a:rPr lang="en-US" sz="2200" dirty="0" smtClean="0">
                <a:solidFill>
                  <a:srgbClr val="000000"/>
                </a:solidFill>
                <a:latin typeface="Symbol" charset="2"/>
                <a:ea typeface="ＭＳ Ｐゴシック" pitchFamily="-84" charset="-128"/>
                <a:cs typeface="Symbol" charset="2"/>
              </a:rPr>
              <a:t>h </a:t>
            </a:r>
            <a:r>
              <a:rPr lang="en-US" sz="2200" dirty="0" smtClean="0">
                <a:solidFill>
                  <a:srgbClr val="000000"/>
                </a:solidFill>
                <a:ea typeface="ＭＳ Ｐゴシック" pitchFamily="-84" charset="-128"/>
                <a:cs typeface="Symbol" charset="2"/>
              </a:rPr>
              <a:t>&lt; 2 range with appropriate tracking and e/m </a:t>
            </a:r>
            <a:r>
              <a:rPr lang="en-US" sz="2200" dirty="0" err="1" smtClean="0">
                <a:solidFill>
                  <a:srgbClr val="000000"/>
                </a:solidFill>
                <a:ea typeface="ＭＳ Ｐゴシック" pitchFamily="-84" charset="-128"/>
                <a:cs typeface="Symbol" charset="2"/>
              </a:rPr>
              <a:t>calorimetry</a:t>
            </a:r>
            <a:r>
              <a:rPr lang="en-US" sz="2200" dirty="0" smtClean="0">
                <a:solidFill>
                  <a:srgbClr val="000000"/>
                </a:solidFill>
                <a:ea typeface="ＭＳ Ｐゴシック" pitchFamily="-84" charset="-128"/>
                <a:cs typeface="Symbol" charset="2"/>
              </a:rPr>
              <a:t> </a:t>
            </a:r>
            <a:endParaRPr lang="en-US" sz="2200" dirty="0" smtClean="0">
              <a:solidFill>
                <a:srgbClr val="000000"/>
              </a:solidFill>
              <a:latin typeface="Symbol" charset="2"/>
              <a:ea typeface="ＭＳ Ｐゴシック" pitchFamily="-84" charset="-128"/>
              <a:cs typeface="Symbol" charset="2"/>
            </a:endParaRPr>
          </a:p>
        </p:txBody>
      </p:sp>
    </p:spTree>
    <p:extLst>
      <p:ext uri="{BB962C8B-B14F-4D97-AF65-F5344CB8AC3E}">
        <p14:creationId xmlns:p14="http://schemas.microsoft.com/office/powerpoint/2010/main" val="174970899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efinitions"/>
          <p:cNvSpPr txBox="1">
            <a:spLocks noGrp="1"/>
          </p:cNvSpPr>
          <p:nvPr>
            <p:ph type="title"/>
          </p:nvPr>
        </p:nvSpPr>
        <p:spPr>
          <a:xfrm>
            <a:off x="106362" y="19075"/>
            <a:ext cx="8931276" cy="674491"/>
          </a:xfrm>
          <a:prstGeom prst="rect">
            <a:avLst/>
          </a:prstGeom>
        </p:spPr>
        <p:txBody>
          <a:bodyPr/>
          <a:lstStyle/>
          <a:p>
            <a:pPr algn="l"/>
            <a:r>
              <a:rPr lang="en-US" dirty="0" smtClean="0"/>
              <a:t>Example (B): kinematics of SIDIS </a:t>
            </a:r>
            <a:r>
              <a:rPr lang="en-US" dirty="0" err="1" smtClean="0"/>
              <a:t>pions</a:t>
            </a:r>
            <a:r>
              <a:rPr lang="en-US" dirty="0" smtClean="0"/>
              <a:t>    </a:t>
            </a:r>
            <a:endParaRPr dirty="0"/>
          </a:p>
        </p:txBody>
      </p:sp>
      <p:grpSp>
        <p:nvGrpSpPr>
          <p:cNvPr id="3" name="Group 2"/>
          <p:cNvGrpSpPr/>
          <p:nvPr/>
        </p:nvGrpSpPr>
        <p:grpSpPr>
          <a:xfrm>
            <a:off x="152400" y="762000"/>
            <a:ext cx="8991600" cy="5827931"/>
            <a:chOff x="152400" y="762000"/>
            <a:chExt cx="8991600" cy="5827931"/>
          </a:xfrm>
        </p:grpSpPr>
        <p:pic>
          <p:nvPicPr>
            <p:cNvPr id="4" name="Picture 3" descr="EtaVspt.50.100.250GeV.SIDIS.Pion.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219200"/>
              <a:ext cx="7200900" cy="2273300"/>
            </a:xfrm>
            <a:prstGeom prst="rect">
              <a:avLst/>
            </a:prstGeom>
          </p:spPr>
        </p:pic>
        <p:cxnSp>
          <p:nvCxnSpPr>
            <p:cNvPr id="5" name="Straight Connector 4"/>
            <p:cNvCxnSpPr/>
            <p:nvPr/>
          </p:nvCxnSpPr>
          <p:spPr bwMode="auto">
            <a:xfrm flipV="1">
              <a:off x="1066800" y="1524000"/>
              <a:ext cx="6477000" cy="30480"/>
            </a:xfrm>
            <a:prstGeom prst="line">
              <a:avLst/>
            </a:prstGeom>
            <a:solidFill>
              <a:schemeClr val="accent1"/>
            </a:solidFill>
            <a:ln w="19050" cap="flat" cmpd="sng" algn="ctr">
              <a:solidFill>
                <a:schemeClr val="tx1"/>
              </a:solidFill>
              <a:prstDash val="dash"/>
              <a:round/>
              <a:headEnd type="none" w="med" len="med"/>
              <a:tailEnd type="none" w="med" len="med"/>
            </a:ln>
            <a:effectLst/>
          </p:spPr>
        </p:cxnSp>
        <p:pic>
          <p:nvPicPr>
            <p:cNvPr id="6" name="Picture 5" descr="EtaVsZ.50.100.250GeV.SIDIS.Pion.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3581400"/>
              <a:ext cx="7200900" cy="2273300"/>
            </a:xfrm>
            <a:prstGeom prst="rect">
              <a:avLst/>
            </a:prstGeom>
          </p:spPr>
        </p:pic>
        <p:sp>
          <p:nvSpPr>
            <p:cNvPr id="7" name="TextBox 6"/>
            <p:cNvSpPr txBox="1"/>
            <p:nvPr/>
          </p:nvSpPr>
          <p:spPr>
            <a:xfrm>
              <a:off x="152400" y="762000"/>
              <a:ext cx="4326826" cy="369332"/>
            </a:xfrm>
            <a:prstGeom prst="rect">
              <a:avLst/>
            </a:prstGeom>
            <a:noFill/>
          </p:spPr>
          <p:txBody>
            <a:bodyPr wrap="none" rtlCol="0">
              <a:spAutoFit/>
            </a:bodyPr>
            <a:lstStyle/>
            <a:p>
              <a:r>
                <a:rPr lang="en-US" u="sng" dirty="0" smtClean="0"/>
                <a:t>Cuts: Q</a:t>
              </a:r>
              <a:r>
                <a:rPr lang="en-US" u="sng" baseline="30000" dirty="0" smtClean="0"/>
                <a:t>2</a:t>
              </a:r>
              <a:r>
                <a:rPr lang="en-US" u="sng" dirty="0" smtClean="0"/>
                <a:t>&gt;1 GeV</a:t>
              </a:r>
              <a:r>
                <a:rPr lang="en-US" u="sng" baseline="30000" dirty="0" smtClean="0"/>
                <a:t>2</a:t>
              </a:r>
              <a:r>
                <a:rPr lang="en-US" u="sng" dirty="0" smtClean="0"/>
                <a:t>, 0.01&lt;y&lt;0.95, p&gt;1GeV</a:t>
              </a:r>
              <a:endParaRPr lang="en-US" u="sng" dirty="0"/>
            </a:p>
          </p:txBody>
        </p:sp>
        <p:sp>
          <p:nvSpPr>
            <p:cNvPr id="8" name="TextBox 7"/>
            <p:cNvSpPr txBox="1"/>
            <p:nvPr/>
          </p:nvSpPr>
          <p:spPr>
            <a:xfrm>
              <a:off x="609600" y="5943600"/>
              <a:ext cx="8534400" cy="646331"/>
            </a:xfrm>
            <a:prstGeom prst="rect">
              <a:avLst/>
            </a:prstGeom>
            <a:noFill/>
          </p:spPr>
          <p:txBody>
            <a:bodyPr wrap="square" rtlCol="0">
              <a:spAutoFit/>
            </a:bodyPr>
            <a:lstStyle/>
            <a:p>
              <a:r>
                <a:rPr lang="en-US" dirty="0" smtClean="0">
                  <a:solidFill>
                    <a:srgbClr val="008000"/>
                  </a:solidFill>
                </a:rPr>
                <a:t>-&gt; -3.5 &lt;</a:t>
              </a:r>
              <a:r>
                <a:rPr lang="en-US" dirty="0">
                  <a:solidFill>
                    <a:srgbClr val="008000"/>
                  </a:solidFill>
                </a:rPr>
                <a:t> </a:t>
              </a:r>
              <a:r>
                <a:rPr lang="en-US" dirty="0" smtClean="0">
                  <a:solidFill>
                    <a:srgbClr val="008000"/>
                  </a:solidFill>
                  <a:latin typeface="Symbol" charset="2"/>
                  <a:cs typeface="Symbol" charset="2"/>
                </a:rPr>
                <a:t>h </a:t>
              </a:r>
              <a:r>
                <a:rPr lang="en-US" dirty="0" smtClean="0">
                  <a:solidFill>
                    <a:srgbClr val="008000"/>
                  </a:solidFill>
                </a:rPr>
                <a:t>&lt; 3.5  covers entire kinematic region in hadron </a:t>
              </a:r>
              <a:r>
                <a:rPr lang="en-US" dirty="0" err="1" smtClean="0">
                  <a:solidFill>
                    <a:srgbClr val="008000"/>
                  </a:solidFill>
                </a:rPr>
                <a:t>p</a:t>
              </a:r>
              <a:r>
                <a:rPr lang="en-US" baseline="-25000" dirty="0" err="1" smtClean="0">
                  <a:solidFill>
                    <a:srgbClr val="008000"/>
                  </a:solidFill>
                </a:rPr>
                <a:t>t</a:t>
              </a:r>
              <a:r>
                <a:rPr lang="en-US" dirty="0" smtClean="0">
                  <a:solidFill>
                    <a:srgbClr val="008000"/>
                  </a:solidFill>
                </a:rPr>
                <a:t> (transverse momentum) and z (virtual photon energy fraction), which are important for physics</a:t>
              </a:r>
            </a:p>
          </p:txBody>
        </p:sp>
        <p:cxnSp>
          <p:nvCxnSpPr>
            <p:cNvPr id="9" name="Straight Connector 8"/>
            <p:cNvCxnSpPr/>
            <p:nvPr/>
          </p:nvCxnSpPr>
          <p:spPr bwMode="auto">
            <a:xfrm flipV="1">
              <a:off x="1066800" y="2807208"/>
              <a:ext cx="6477000" cy="30480"/>
            </a:xfrm>
            <a:prstGeom prst="line">
              <a:avLst/>
            </a:prstGeom>
            <a:solidFill>
              <a:schemeClr val="accent1"/>
            </a:solidFill>
            <a:ln w="19050" cap="flat" cmpd="sng" algn="ctr">
              <a:solidFill>
                <a:schemeClr val="tx1"/>
              </a:solidFill>
              <a:prstDash val="dash"/>
              <a:round/>
              <a:headEnd type="none" w="med" len="med"/>
              <a:tailEnd type="none" w="med" len="med"/>
            </a:ln>
            <a:effectLst/>
          </p:spPr>
        </p:cxnSp>
        <p:cxnSp>
          <p:nvCxnSpPr>
            <p:cNvPr id="10" name="Straight Connector 9"/>
            <p:cNvCxnSpPr/>
            <p:nvPr/>
          </p:nvCxnSpPr>
          <p:spPr bwMode="auto">
            <a:xfrm flipV="1">
              <a:off x="1066800" y="3886200"/>
              <a:ext cx="6477000" cy="30480"/>
            </a:xfrm>
            <a:prstGeom prst="line">
              <a:avLst/>
            </a:prstGeom>
            <a:solidFill>
              <a:schemeClr val="accent1"/>
            </a:solidFill>
            <a:ln w="19050" cap="flat" cmpd="sng" algn="ctr">
              <a:solidFill>
                <a:schemeClr val="tx1"/>
              </a:solidFill>
              <a:prstDash val="dash"/>
              <a:round/>
              <a:headEnd type="none" w="med" len="med"/>
              <a:tailEnd type="none" w="med" len="med"/>
            </a:ln>
            <a:effectLst/>
          </p:spPr>
        </p:cxnSp>
        <p:cxnSp>
          <p:nvCxnSpPr>
            <p:cNvPr id="11" name="Straight Connector 10"/>
            <p:cNvCxnSpPr/>
            <p:nvPr/>
          </p:nvCxnSpPr>
          <p:spPr bwMode="auto">
            <a:xfrm flipV="1">
              <a:off x="1066800" y="5175504"/>
              <a:ext cx="6477000" cy="30480"/>
            </a:xfrm>
            <a:prstGeom prst="line">
              <a:avLst/>
            </a:prstGeom>
            <a:solidFill>
              <a:schemeClr val="accent1"/>
            </a:solidFill>
            <a:ln w="19050" cap="flat" cmpd="sng" algn="ctr">
              <a:solidFill>
                <a:schemeClr val="tx1"/>
              </a:solidFill>
              <a:prstDash val="dash"/>
              <a:round/>
              <a:headEnd type="none" w="med" len="med"/>
              <a:tailEnd type="none" w="med" len="med"/>
            </a:ln>
            <a:effectLst/>
          </p:spPr>
        </p:cxnSp>
        <p:sp>
          <p:nvSpPr>
            <p:cNvPr id="12" name="TextBox 11"/>
            <p:cNvSpPr txBox="1"/>
            <p:nvPr/>
          </p:nvSpPr>
          <p:spPr>
            <a:xfrm>
              <a:off x="5334000" y="762000"/>
              <a:ext cx="3733800" cy="369332"/>
            </a:xfrm>
            <a:prstGeom prst="rect">
              <a:avLst/>
            </a:prstGeom>
            <a:noFill/>
          </p:spPr>
          <p:txBody>
            <a:bodyPr wrap="square" rtlCol="0">
              <a:spAutoFit/>
            </a:bodyPr>
            <a:lstStyle/>
            <a:p>
              <a:r>
                <a:rPr lang="en-US" dirty="0" smtClean="0">
                  <a:sym typeface="Wingdings"/>
                </a:rPr>
                <a:t>(no </a:t>
              </a:r>
              <a:r>
                <a:rPr lang="en-US" dirty="0">
                  <a:sym typeface="Wingdings"/>
                </a:rPr>
                <a:t>difference between </a:t>
              </a:r>
              <a:r>
                <a:rPr lang="en-US" dirty="0">
                  <a:latin typeface="Symbol" charset="2"/>
                  <a:cs typeface="Symbol" charset="2"/>
                  <a:sym typeface="Wingdings"/>
                </a:rPr>
                <a:t>p</a:t>
              </a:r>
              <a:r>
                <a:rPr lang="en-US" baseline="30000" dirty="0">
                  <a:latin typeface="Symbol" charset="2"/>
                  <a:cs typeface="Symbol" charset="2"/>
                  <a:sym typeface="Wingdings"/>
                </a:rPr>
                <a:t>±</a:t>
              </a:r>
              <a:r>
                <a:rPr lang="en-US" dirty="0">
                  <a:sym typeface="Wingdings"/>
                </a:rPr>
                <a:t>, K</a:t>
              </a:r>
              <a:r>
                <a:rPr lang="en-US" baseline="30000" dirty="0">
                  <a:sym typeface="Wingdings"/>
                </a:rPr>
                <a:t>±</a:t>
              </a:r>
              <a:r>
                <a:rPr lang="en-US" dirty="0">
                  <a:sym typeface="Wingdings"/>
                </a:rPr>
                <a:t>, p</a:t>
              </a:r>
              <a:r>
                <a:rPr lang="en-US" baseline="30000" dirty="0" smtClean="0">
                  <a:sym typeface="Wingdings"/>
                </a:rPr>
                <a:t>±</a:t>
              </a:r>
              <a:r>
                <a:rPr lang="en-US" dirty="0" smtClean="0">
                  <a:sym typeface="Wingdings"/>
                </a:rPr>
                <a:t>)</a:t>
              </a:r>
              <a:endParaRPr lang="en-US" baseline="30000" dirty="0">
                <a:sym typeface="Wingdings"/>
              </a:endParaRPr>
            </a:p>
          </p:txBody>
        </p:sp>
      </p:grpSp>
    </p:spTree>
    <p:extLst>
      <p:ext uri="{BB962C8B-B14F-4D97-AF65-F5344CB8AC3E}">
        <p14:creationId xmlns:p14="http://schemas.microsoft.com/office/powerpoint/2010/main" val="181612346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efinitions"/>
          <p:cNvSpPr txBox="1">
            <a:spLocks noGrp="1"/>
          </p:cNvSpPr>
          <p:nvPr>
            <p:ph type="title"/>
          </p:nvPr>
        </p:nvSpPr>
        <p:spPr>
          <a:xfrm>
            <a:off x="106362" y="19075"/>
            <a:ext cx="8931276" cy="674491"/>
          </a:xfrm>
          <a:prstGeom prst="rect">
            <a:avLst/>
          </a:prstGeom>
        </p:spPr>
        <p:txBody>
          <a:bodyPr/>
          <a:lstStyle/>
          <a:p>
            <a:pPr algn="l"/>
            <a:r>
              <a:rPr lang="en-US" dirty="0" smtClean="0"/>
              <a:t>Example (C): DVCS photons &amp; protons   </a:t>
            </a:r>
            <a:endParaRPr dirty="0"/>
          </a:p>
        </p:txBody>
      </p:sp>
      <p:pic>
        <p:nvPicPr>
          <p:cNvPr id="3" name="Picture 2" descr="Figures/dvcs_eta.ai"/>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219200"/>
            <a:ext cx="5387340" cy="1905000"/>
          </a:xfrm>
          <a:prstGeom prst="rect">
            <a:avLst/>
          </a:prstGeom>
          <a:noFill/>
          <a:ln>
            <a:noFill/>
          </a:ln>
        </p:spPr>
      </p:pic>
      <p:grpSp>
        <p:nvGrpSpPr>
          <p:cNvPr id="4" name="Group 3"/>
          <p:cNvGrpSpPr/>
          <p:nvPr/>
        </p:nvGrpSpPr>
        <p:grpSpPr>
          <a:xfrm>
            <a:off x="152400" y="990600"/>
            <a:ext cx="2438400" cy="2057400"/>
            <a:chOff x="158750" y="908050"/>
            <a:chExt cx="4350424" cy="2700346"/>
          </a:xfrm>
        </p:grpSpPr>
        <p:grpSp>
          <p:nvGrpSpPr>
            <p:cNvPr id="5" name="Group 159"/>
            <p:cNvGrpSpPr>
              <a:grpSpLocks noChangeAspect="1"/>
            </p:cNvGrpSpPr>
            <p:nvPr/>
          </p:nvGrpSpPr>
          <p:grpSpPr bwMode="auto">
            <a:xfrm rot="-2865258">
              <a:off x="1467654" y="1456538"/>
              <a:ext cx="128587" cy="546105"/>
              <a:chOff x="1324" y="1002"/>
              <a:chExt cx="146" cy="462"/>
            </a:xfrm>
          </p:grpSpPr>
          <p:sp>
            <p:nvSpPr>
              <p:cNvPr id="47" name="Freeform 160"/>
              <p:cNvSpPr>
                <a:spLocks noChangeAspect="1"/>
              </p:cNvSpPr>
              <p:nvPr/>
            </p:nvSpPr>
            <p:spPr bwMode="auto">
              <a:xfrm>
                <a:off x="1326" y="1002"/>
                <a:ext cx="143" cy="75"/>
              </a:xfrm>
              <a:custGeom>
                <a:avLst/>
                <a:gdLst/>
                <a:ahLst/>
                <a:cxnLst>
                  <a:cxn ang="0">
                    <a:pos x="0" y="0"/>
                  </a:cxn>
                  <a:cxn ang="0">
                    <a:pos x="0" y="4"/>
                  </a:cxn>
                  <a:cxn ang="0">
                    <a:pos x="4" y="7"/>
                  </a:cxn>
                  <a:cxn ang="0">
                    <a:pos x="8" y="9"/>
                  </a:cxn>
                  <a:cxn ang="0">
                    <a:pos x="12" y="11"/>
                  </a:cxn>
                  <a:cxn ang="0">
                    <a:pos x="129" y="58"/>
                  </a:cxn>
                  <a:cxn ang="0">
                    <a:pos x="135" y="60"/>
                  </a:cxn>
                  <a:cxn ang="0">
                    <a:pos x="139" y="63"/>
                  </a:cxn>
                  <a:cxn ang="0">
                    <a:pos x="142" y="65"/>
                  </a:cxn>
                  <a:cxn ang="0">
                    <a:pos x="141" y="69"/>
                  </a:cxn>
                  <a:cxn ang="0">
                    <a:pos x="141" y="71"/>
                  </a:cxn>
                  <a:cxn ang="0">
                    <a:pos x="138" y="74"/>
                  </a:cxn>
                  <a:cxn ang="0">
                    <a:pos x="11" y="60"/>
                  </a:cxn>
                  <a:cxn ang="0">
                    <a:pos x="10" y="61"/>
                  </a:cxn>
                  <a:cxn ang="0">
                    <a:pos x="4" y="59"/>
                  </a:cxn>
                  <a:cxn ang="0">
                    <a:pos x="4" y="60"/>
                  </a:cxn>
                  <a:cxn ang="0">
                    <a:pos x="2" y="62"/>
                  </a:cxn>
                  <a:cxn ang="0">
                    <a:pos x="0" y="65"/>
                  </a:cxn>
                </a:cxnLst>
                <a:rect l="0" t="0" r="r" b="b"/>
                <a:pathLst>
                  <a:path w="143" h="75">
                    <a:moveTo>
                      <a:pt x="0" y="0"/>
                    </a:moveTo>
                    <a:lnTo>
                      <a:pt x="0" y="4"/>
                    </a:lnTo>
                    <a:lnTo>
                      <a:pt x="4" y="7"/>
                    </a:lnTo>
                    <a:lnTo>
                      <a:pt x="8" y="9"/>
                    </a:lnTo>
                    <a:lnTo>
                      <a:pt x="12" y="11"/>
                    </a:lnTo>
                    <a:lnTo>
                      <a:pt x="129" y="58"/>
                    </a:lnTo>
                    <a:lnTo>
                      <a:pt x="135" y="60"/>
                    </a:lnTo>
                    <a:lnTo>
                      <a:pt x="139" y="63"/>
                    </a:lnTo>
                    <a:lnTo>
                      <a:pt x="142" y="65"/>
                    </a:lnTo>
                    <a:lnTo>
                      <a:pt x="141" y="69"/>
                    </a:lnTo>
                    <a:lnTo>
                      <a:pt x="141" y="71"/>
                    </a:lnTo>
                    <a:lnTo>
                      <a:pt x="138" y="74"/>
                    </a:lnTo>
                    <a:lnTo>
                      <a:pt x="11" y="60"/>
                    </a:lnTo>
                    <a:lnTo>
                      <a:pt x="10" y="61"/>
                    </a:lnTo>
                    <a:lnTo>
                      <a:pt x="4" y="59"/>
                    </a:lnTo>
                    <a:lnTo>
                      <a:pt x="4" y="60"/>
                    </a:lnTo>
                    <a:lnTo>
                      <a:pt x="2" y="62"/>
                    </a:lnTo>
                    <a:lnTo>
                      <a:pt x="0" y="65"/>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48" name="Freeform 161"/>
              <p:cNvSpPr>
                <a:spLocks noChangeAspect="1"/>
              </p:cNvSpPr>
              <p:nvPr/>
            </p:nvSpPr>
            <p:spPr bwMode="auto">
              <a:xfrm>
                <a:off x="1324" y="1069"/>
                <a:ext cx="143" cy="72"/>
              </a:xfrm>
              <a:custGeom>
                <a:avLst/>
                <a:gdLst/>
                <a:ahLst/>
                <a:cxnLst>
                  <a:cxn ang="0">
                    <a:pos x="0" y="0"/>
                  </a:cxn>
                  <a:cxn ang="0">
                    <a:pos x="1" y="2"/>
                  </a:cxn>
                  <a:cxn ang="0">
                    <a:pos x="4" y="4"/>
                  </a:cxn>
                  <a:cxn ang="0">
                    <a:pos x="6" y="6"/>
                  </a:cxn>
                  <a:cxn ang="0">
                    <a:pos x="10" y="7"/>
                  </a:cxn>
                  <a:cxn ang="0">
                    <a:pos x="133" y="57"/>
                  </a:cxn>
                  <a:cxn ang="0">
                    <a:pos x="137" y="61"/>
                  </a:cxn>
                  <a:cxn ang="0">
                    <a:pos x="140" y="61"/>
                  </a:cxn>
                  <a:cxn ang="0">
                    <a:pos x="141" y="65"/>
                  </a:cxn>
                  <a:cxn ang="0">
                    <a:pos x="141" y="66"/>
                  </a:cxn>
                  <a:cxn ang="0">
                    <a:pos x="142" y="71"/>
                  </a:cxn>
                  <a:cxn ang="0">
                    <a:pos x="137" y="71"/>
                  </a:cxn>
                  <a:cxn ang="0">
                    <a:pos x="12" y="59"/>
                  </a:cxn>
                  <a:cxn ang="0">
                    <a:pos x="7" y="59"/>
                  </a:cxn>
                  <a:cxn ang="0">
                    <a:pos x="6" y="59"/>
                  </a:cxn>
                  <a:cxn ang="0">
                    <a:pos x="4" y="59"/>
                  </a:cxn>
                  <a:cxn ang="0">
                    <a:pos x="1" y="59"/>
                  </a:cxn>
                  <a:cxn ang="0">
                    <a:pos x="0" y="61"/>
                  </a:cxn>
                </a:cxnLst>
                <a:rect l="0" t="0" r="r" b="b"/>
                <a:pathLst>
                  <a:path w="143" h="72">
                    <a:moveTo>
                      <a:pt x="0" y="0"/>
                    </a:moveTo>
                    <a:lnTo>
                      <a:pt x="1" y="2"/>
                    </a:lnTo>
                    <a:lnTo>
                      <a:pt x="4" y="4"/>
                    </a:lnTo>
                    <a:lnTo>
                      <a:pt x="6" y="6"/>
                    </a:lnTo>
                    <a:lnTo>
                      <a:pt x="10" y="7"/>
                    </a:lnTo>
                    <a:lnTo>
                      <a:pt x="133" y="57"/>
                    </a:lnTo>
                    <a:lnTo>
                      <a:pt x="137" y="61"/>
                    </a:lnTo>
                    <a:lnTo>
                      <a:pt x="140" y="61"/>
                    </a:lnTo>
                    <a:lnTo>
                      <a:pt x="141" y="65"/>
                    </a:lnTo>
                    <a:lnTo>
                      <a:pt x="141" y="66"/>
                    </a:lnTo>
                    <a:lnTo>
                      <a:pt x="142" y="71"/>
                    </a:lnTo>
                    <a:lnTo>
                      <a:pt x="137" y="71"/>
                    </a:lnTo>
                    <a:lnTo>
                      <a:pt x="12" y="59"/>
                    </a:lnTo>
                    <a:lnTo>
                      <a:pt x="7" y="59"/>
                    </a:lnTo>
                    <a:lnTo>
                      <a:pt x="6" y="59"/>
                    </a:lnTo>
                    <a:lnTo>
                      <a:pt x="4" y="59"/>
                    </a:lnTo>
                    <a:lnTo>
                      <a:pt x="1" y="59"/>
                    </a:lnTo>
                    <a:lnTo>
                      <a:pt x="0" y="61"/>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49" name="Freeform 162"/>
              <p:cNvSpPr>
                <a:spLocks noChangeAspect="1"/>
              </p:cNvSpPr>
              <p:nvPr/>
            </p:nvSpPr>
            <p:spPr bwMode="auto">
              <a:xfrm>
                <a:off x="1326" y="1131"/>
                <a:ext cx="144" cy="76"/>
              </a:xfrm>
              <a:custGeom>
                <a:avLst/>
                <a:gdLst/>
                <a:ahLst/>
                <a:cxnLst>
                  <a:cxn ang="0">
                    <a:pos x="0" y="0"/>
                  </a:cxn>
                  <a:cxn ang="0">
                    <a:pos x="0" y="3"/>
                  </a:cxn>
                  <a:cxn ang="0">
                    <a:pos x="2" y="7"/>
                  </a:cxn>
                  <a:cxn ang="0">
                    <a:pos x="7" y="9"/>
                  </a:cxn>
                  <a:cxn ang="0">
                    <a:pos x="10" y="11"/>
                  </a:cxn>
                  <a:cxn ang="0">
                    <a:pos x="133" y="59"/>
                  </a:cxn>
                  <a:cxn ang="0">
                    <a:pos x="136" y="63"/>
                  </a:cxn>
                  <a:cxn ang="0">
                    <a:pos x="139" y="65"/>
                  </a:cxn>
                  <a:cxn ang="0">
                    <a:pos x="143" y="67"/>
                  </a:cxn>
                  <a:cxn ang="0">
                    <a:pos x="143" y="71"/>
                  </a:cxn>
                  <a:cxn ang="0">
                    <a:pos x="141" y="74"/>
                  </a:cxn>
                  <a:cxn ang="0">
                    <a:pos x="138" y="75"/>
                  </a:cxn>
                  <a:cxn ang="0">
                    <a:pos x="9" y="63"/>
                  </a:cxn>
                  <a:cxn ang="0">
                    <a:pos x="6" y="62"/>
                  </a:cxn>
                  <a:cxn ang="0">
                    <a:pos x="6" y="63"/>
                  </a:cxn>
                  <a:cxn ang="0">
                    <a:pos x="3" y="62"/>
                  </a:cxn>
                  <a:cxn ang="0">
                    <a:pos x="0" y="64"/>
                  </a:cxn>
                  <a:cxn ang="0">
                    <a:pos x="0" y="66"/>
                  </a:cxn>
                </a:cxnLst>
                <a:rect l="0" t="0" r="r" b="b"/>
                <a:pathLst>
                  <a:path w="144" h="76">
                    <a:moveTo>
                      <a:pt x="0" y="0"/>
                    </a:moveTo>
                    <a:lnTo>
                      <a:pt x="0" y="3"/>
                    </a:lnTo>
                    <a:lnTo>
                      <a:pt x="2" y="7"/>
                    </a:lnTo>
                    <a:lnTo>
                      <a:pt x="7" y="9"/>
                    </a:lnTo>
                    <a:lnTo>
                      <a:pt x="10" y="11"/>
                    </a:lnTo>
                    <a:lnTo>
                      <a:pt x="133" y="59"/>
                    </a:lnTo>
                    <a:lnTo>
                      <a:pt x="136" y="63"/>
                    </a:lnTo>
                    <a:lnTo>
                      <a:pt x="139" y="65"/>
                    </a:lnTo>
                    <a:lnTo>
                      <a:pt x="143" y="67"/>
                    </a:lnTo>
                    <a:lnTo>
                      <a:pt x="143" y="71"/>
                    </a:lnTo>
                    <a:lnTo>
                      <a:pt x="141" y="74"/>
                    </a:lnTo>
                    <a:lnTo>
                      <a:pt x="138" y="75"/>
                    </a:lnTo>
                    <a:lnTo>
                      <a:pt x="9" y="63"/>
                    </a:lnTo>
                    <a:lnTo>
                      <a:pt x="6" y="62"/>
                    </a:lnTo>
                    <a:lnTo>
                      <a:pt x="6" y="63"/>
                    </a:lnTo>
                    <a:lnTo>
                      <a:pt x="3" y="62"/>
                    </a:lnTo>
                    <a:lnTo>
                      <a:pt x="0" y="64"/>
                    </a:lnTo>
                    <a:lnTo>
                      <a:pt x="0" y="66"/>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50" name="Freeform 163"/>
              <p:cNvSpPr>
                <a:spLocks noChangeAspect="1"/>
              </p:cNvSpPr>
              <p:nvPr/>
            </p:nvSpPr>
            <p:spPr bwMode="auto">
              <a:xfrm>
                <a:off x="1325" y="1202"/>
                <a:ext cx="144" cy="70"/>
              </a:xfrm>
              <a:custGeom>
                <a:avLst/>
                <a:gdLst/>
                <a:ahLst/>
                <a:cxnLst>
                  <a:cxn ang="0">
                    <a:pos x="0" y="0"/>
                  </a:cxn>
                  <a:cxn ang="0">
                    <a:pos x="0" y="0"/>
                  </a:cxn>
                  <a:cxn ang="0">
                    <a:pos x="4" y="4"/>
                  </a:cxn>
                  <a:cxn ang="0">
                    <a:pos x="6" y="6"/>
                  </a:cxn>
                  <a:cxn ang="0">
                    <a:pos x="11" y="7"/>
                  </a:cxn>
                  <a:cxn ang="0">
                    <a:pos x="131" y="54"/>
                  </a:cxn>
                  <a:cxn ang="0">
                    <a:pos x="136" y="58"/>
                  </a:cxn>
                  <a:cxn ang="0">
                    <a:pos x="139" y="59"/>
                  </a:cxn>
                  <a:cxn ang="0">
                    <a:pos x="143" y="63"/>
                  </a:cxn>
                  <a:cxn ang="0">
                    <a:pos x="143" y="66"/>
                  </a:cxn>
                  <a:cxn ang="0">
                    <a:pos x="140" y="69"/>
                  </a:cxn>
                  <a:cxn ang="0">
                    <a:pos x="138" y="69"/>
                  </a:cxn>
                  <a:cxn ang="0">
                    <a:pos x="11" y="57"/>
                  </a:cxn>
                  <a:cxn ang="0">
                    <a:pos x="7" y="58"/>
                  </a:cxn>
                  <a:cxn ang="0">
                    <a:pos x="4" y="57"/>
                  </a:cxn>
                  <a:cxn ang="0">
                    <a:pos x="1" y="57"/>
                  </a:cxn>
                  <a:cxn ang="0">
                    <a:pos x="1" y="59"/>
                  </a:cxn>
                  <a:cxn ang="0">
                    <a:pos x="0" y="62"/>
                  </a:cxn>
                </a:cxnLst>
                <a:rect l="0" t="0" r="r" b="b"/>
                <a:pathLst>
                  <a:path w="144" h="70">
                    <a:moveTo>
                      <a:pt x="0" y="0"/>
                    </a:moveTo>
                    <a:lnTo>
                      <a:pt x="0" y="0"/>
                    </a:lnTo>
                    <a:lnTo>
                      <a:pt x="4" y="4"/>
                    </a:lnTo>
                    <a:lnTo>
                      <a:pt x="6" y="6"/>
                    </a:lnTo>
                    <a:lnTo>
                      <a:pt x="11" y="7"/>
                    </a:lnTo>
                    <a:lnTo>
                      <a:pt x="131" y="54"/>
                    </a:lnTo>
                    <a:lnTo>
                      <a:pt x="136" y="58"/>
                    </a:lnTo>
                    <a:lnTo>
                      <a:pt x="139" y="59"/>
                    </a:lnTo>
                    <a:lnTo>
                      <a:pt x="143" y="63"/>
                    </a:lnTo>
                    <a:lnTo>
                      <a:pt x="143" y="66"/>
                    </a:lnTo>
                    <a:lnTo>
                      <a:pt x="140" y="69"/>
                    </a:lnTo>
                    <a:lnTo>
                      <a:pt x="138" y="69"/>
                    </a:lnTo>
                    <a:lnTo>
                      <a:pt x="11" y="57"/>
                    </a:lnTo>
                    <a:lnTo>
                      <a:pt x="7" y="58"/>
                    </a:lnTo>
                    <a:lnTo>
                      <a:pt x="4" y="57"/>
                    </a:lnTo>
                    <a:lnTo>
                      <a:pt x="1" y="57"/>
                    </a:lnTo>
                    <a:lnTo>
                      <a:pt x="1" y="59"/>
                    </a:lnTo>
                    <a:lnTo>
                      <a:pt x="0" y="62"/>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51" name="Freeform 164"/>
              <p:cNvSpPr>
                <a:spLocks noChangeAspect="1"/>
              </p:cNvSpPr>
              <p:nvPr/>
            </p:nvSpPr>
            <p:spPr bwMode="auto">
              <a:xfrm>
                <a:off x="1327" y="1260"/>
                <a:ext cx="142" cy="76"/>
              </a:xfrm>
              <a:custGeom>
                <a:avLst/>
                <a:gdLst/>
                <a:ahLst/>
                <a:cxnLst>
                  <a:cxn ang="0">
                    <a:pos x="0" y="0"/>
                  </a:cxn>
                  <a:cxn ang="0">
                    <a:pos x="0" y="4"/>
                  </a:cxn>
                  <a:cxn ang="0">
                    <a:pos x="3" y="7"/>
                  </a:cxn>
                  <a:cxn ang="0">
                    <a:pos x="6" y="8"/>
                  </a:cxn>
                  <a:cxn ang="0">
                    <a:pos x="11" y="11"/>
                  </a:cxn>
                  <a:cxn ang="0">
                    <a:pos x="132" y="61"/>
                  </a:cxn>
                  <a:cxn ang="0">
                    <a:pos x="137" y="64"/>
                  </a:cxn>
                  <a:cxn ang="0">
                    <a:pos x="137" y="65"/>
                  </a:cxn>
                  <a:cxn ang="0">
                    <a:pos x="140" y="68"/>
                  </a:cxn>
                  <a:cxn ang="0">
                    <a:pos x="141" y="71"/>
                  </a:cxn>
                  <a:cxn ang="0">
                    <a:pos x="139" y="74"/>
                  </a:cxn>
                  <a:cxn ang="0">
                    <a:pos x="136" y="75"/>
                  </a:cxn>
                  <a:cxn ang="0">
                    <a:pos x="11" y="62"/>
                  </a:cxn>
                  <a:cxn ang="0">
                    <a:pos x="8" y="62"/>
                  </a:cxn>
                  <a:cxn ang="0">
                    <a:pos x="6" y="62"/>
                  </a:cxn>
                  <a:cxn ang="0">
                    <a:pos x="4" y="62"/>
                  </a:cxn>
                  <a:cxn ang="0">
                    <a:pos x="2" y="63"/>
                  </a:cxn>
                  <a:cxn ang="0">
                    <a:pos x="2" y="66"/>
                  </a:cxn>
                </a:cxnLst>
                <a:rect l="0" t="0" r="r" b="b"/>
                <a:pathLst>
                  <a:path w="142" h="76">
                    <a:moveTo>
                      <a:pt x="0" y="0"/>
                    </a:moveTo>
                    <a:lnTo>
                      <a:pt x="0" y="4"/>
                    </a:lnTo>
                    <a:lnTo>
                      <a:pt x="3" y="7"/>
                    </a:lnTo>
                    <a:lnTo>
                      <a:pt x="6" y="8"/>
                    </a:lnTo>
                    <a:lnTo>
                      <a:pt x="11" y="11"/>
                    </a:lnTo>
                    <a:lnTo>
                      <a:pt x="132" y="61"/>
                    </a:lnTo>
                    <a:lnTo>
                      <a:pt x="137" y="64"/>
                    </a:lnTo>
                    <a:lnTo>
                      <a:pt x="137" y="65"/>
                    </a:lnTo>
                    <a:lnTo>
                      <a:pt x="140" y="68"/>
                    </a:lnTo>
                    <a:lnTo>
                      <a:pt x="141" y="71"/>
                    </a:lnTo>
                    <a:lnTo>
                      <a:pt x="139" y="74"/>
                    </a:lnTo>
                    <a:lnTo>
                      <a:pt x="136" y="75"/>
                    </a:lnTo>
                    <a:lnTo>
                      <a:pt x="11" y="62"/>
                    </a:lnTo>
                    <a:lnTo>
                      <a:pt x="8" y="62"/>
                    </a:lnTo>
                    <a:lnTo>
                      <a:pt x="6" y="62"/>
                    </a:lnTo>
                    <a:lnTo>
                      <a:pt x="4" y="62"/>
                    </a:lnTo>
                    <a:lnTo>
                      <a:pt x="2" y="63"/>
                    </a:lnTo>
                    <a:lnTo>
                      <a:pt x="2" y="66"/>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52" name="Freeform 165"/>
              <p:cNvSpPr>
                <a:spLocks noChangeAspect="1"/>
              </p:cNvSpPr>
              <p:nvPr/>
            </p:nvSpPr>
            <p:spPr bwMode="auto">
              <a:xfrm>
                <a:off x="1326" y="1328"/>
                <a:ext cx="142" cy="74"/>
              </a:xfrm>
              <a:custGeom>
                <a:avLst/>
                <a:gdLst/>
                <a:ahLst/>
                <a:cxnLst>
                  <a:cxn ang="0">
                    <a:pos x="0" y="0"/>
                  </a:cxn>
                  <a:cxn ang="0">
                    <a:pos x="2" y="2"/>
                  </a:cxn>
                  <a:cxn ang="0">
                    <a:pos x="4" y="4"/>
                  </a:cxn>
                  <a:cxn ang="0">
                    <a:pos x="4" y="5"/>
                  </a:cxn>
                  <a:cxn ang="0">
                    <a:pos x="10" y="8"/>
                  </a:cxn>
                  <a:cxn ang="0">
                    <a:pos x="129" y="57"/>
                  </a:cxn>
                  <a:cxn ang="0">
                    <a:pos x="136" y="59"/>
                  </a:cxn>
                  <a:cxn ang="0">
                    <a:pos x="138" y="62"/>
                  </a:cxn>
                  <a:cxn ang="0">
                    <a:pos x="139" y="66"/>
                  </a:cxn>
                  <a:cxn ang="0">
                    <a:pos x="141" y="68"/>
                  </a:cxn>
                  <a:cxn ang="0">
                    <a:pos x="140" y="70"/>
                  </a:cxn>
                  <a:cxn ang="0">
                    <a:pos x="136" y="73"/>
                  </a:cxn>
                  <a:cxn ang="0">
                    <a:pos x="12" y="59"/>
                  </a:cxn>
                  <a:cxn ang="0">
                    <a:pos x="8" y="59"/>
                  </a:cxn>
                  <a:cxn ang="0">
                    <a:pos x="4" y="59"/>
                  </a:cxn>
                  <a:cxn ang="0">
                    <a:pos x="3" y="59"/>
                  </a:cxn>
                  <a:cxn ang="0">
                    <a:pos x="3" y="61"/>
                  </a:cxn>
                  <a:cxn ang="0">
                    <a:pos x="2" y="64"/>
                  </a:cxn>
                </a:cxnLst>
                <a:rect l="0" t="0" r="r" b="b"/>
                <a:pathLst>
                  <a:path w="142" h="74">
                    <a:moveTo>
                      <a:pt x="0" y="0"/>
                    </a:moveTo>
                    <a:lnTo>
                      <a:pt x="2" y="2"/>
                    </a:lnTo>
                    <a:lnTo>
                      <a:pt x="4" y="4"/>
                    </a:lnTo>
                    <a:lnTo>
                      <a:pt x="4" y="5"/>
                    </a:lnTo>
                    <a:lnTo>
                      <a:pt x="10" y="8"/>
                    </a:lnTo>
                    <a:lnTo>
                      <a:pt x="129" y="57"/>
                    </a:lnTo>
                    <a:lnTo>
                      <a:pt x="136" y="59"/>
                    </a:lnTo>
                    <a:lnTo>
                      <a:pt x="138" y="62"/>
                    </a:lnTo>
                    <a:lnTo>
                      <a:pt x="139" y="66"/>
                    </a:lnTo>
                    <a:lnTo>
                      <a:pt x="141" y="68"/>
                    </a:lnTo>
                    <a:lnTo>
                      <a:pt x="140" y="70"/>
                    </a:lnTo>
                    <a:lnTo>
                      <a:pt x="136" y="73"/>
                    </a:lnTo>
                    <a:lnTo>
                      <a:pt x="12" y="59"/>
                    </a:lnTo>
                    <a:lnTo>
                      <a:pt x="8" y="59"/>
                    </a:lnTo>
                    <a:lnTo>
                      <a:pt x="4" y="59"/>
                    </a:lnTo>
                    <a:lnTo>
                      <a:pt x="3" y="59"/>
                    </a:lnTo>
                    <a:lnTo>
                      <a:pt x="3" y="61"/>
                    </a:lnTo>
                    <a:lnTo>
                      <a:pt x="2" y="64"/>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53" name="Freeform 166"/>
              <p:cNvSpPr>
                <a:spLocks noChangeAspect="1"/>
              </p:cNvSpPr>
              <p:nvPr/>
            </p:nvSpPr>
            <p:spPr bwMode="auto">
              <a:xfrm>
                <a:off x="1326" y="1391"/>
                <a:ext cx="142" cy="73"/>
              </a:xfrm>
              <a:custGeom>
                <a:avLst/>
                <a:gdLst/>
                <a:ahLst/>
                <a:cxnLst>
                  <a:cxn ang="0">
                    <a:pos x="0" y="0"/>
                  </a:cxn>
                  <a:cxn ang="0">
                    <a:pos x="0" y="3"/>
                  </a:cxn>
                  <a:cxn ang="0">
                    <a:pos x="1" y="7"/>
                  </a:cxn>
                  <a:cxn ang="0">
                    <a:pos x="5" y="9"/>
                  </a:cxn>
                  <a:cxn ang="0">
                    <a:pos x="11" y="10"/>
                  </a:cxn>
                  <a:cxn ang="0">
                    <a:pos x="129" y="59"/>
                  </a:cxn>
                  <a:cxn ang="0">
                    <a:pos x="137" y="61"/>
                  </a:cxn>
                  <a:cxn ang="0">
                    <a:pos x="138" y="63"/>
                  </a:cxn>
                  <a:cxn ang="0">
                    <a:pos x="141" y="67"/>
                  </a:cxn>
                  <a:cxn ang="0">
                    <a:pos x="141" y="69"/>
                  </a:cxn>
                  <a:cxn ang="0">
                    <a:pos x="140" y="72"/>
                  </a:cxn>
                  <a:cxn ang="0">
                    <a:pos x="135" y="72"/>
                  </a:cxn>
                  <a:cxn ang="0">
                    <a:pos x="73" y="65"/>
                  </a:cxn>
                </a:cxnLst>
                <a:rect l="0" t="0" r="r" b="b"/>
                <a:pathLst>
                  <a:path w="142" h="73">
                    <a:moveTo>
                      <a:pt x="0" y="0"/>
                    </a:moveTo>
                    <a:lnTo>
                      <a:pt x="0" y="3"/>
                    </a:lnTo>
                    <a:lnTo>
                      <a:pt x="1" y="7"/>
                    </a:lnTo>
                    <a:lnTo>
                      <a:pt x="5" y="9"/>
                    </a:lnTo>
                    <a:lnTo>
                      <a:pt x="11" y="10"/>
                    </a:lnTo>
                    <a:lnTo>
                      <a:pt x="129" y="59"/>
                    </a:lnTo>
                    <a:lnTo>
                      <a:pt x="137" y="61"/>
                    </a:lnTo>
                    <a:lnTo>
                      <a:pt x="138" y="63"/>
                    </a:lnTo>
                    <a:lnTo>
                      <a:pt x="141" y="67"/>
                    </a:lnTo>
                    <a:lnTo>
                      <a:pt x="141" y="69"/>
                    </a:lnTo>
                    <a:lnTo>
                      <a:pt x="140" y="72"/>
                    </a:lnTo>
                    <a:lnTo>
                      <a:pt x="135" y="72"/>
                    </a:lnTo>
                    <a:lnTo>
                      <a:pt x="73" y="65"/>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grpSp>
        <p:sp>
          <p:nvSpPr>
            <p:cNvPr id="6" name="Line 168"/>
            <p:cNvSpPr>
              <a:spLocks noChangeShapeType="1"/>
            </p:cNvSpPr>
            <p:nvPr/>
          </p:nvSpPr>
          <p:spPr bwMode="auto">
            <a:xfrm flipV="1">
              <a:off x="1477963" y="1919288"/>
              <a:ext cx="304800" cy="6096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7" name="Line 169"/>
            <p:cNvSpPr>
              <a:spLocks noChangeShapeType="1"/>
            </p:cNvSpPr>
            <p:nvPr/>
          </p:nvSpPr>
          <p:spPr bwMode="auto">
            <a:xfrm rot="18742695" flipV="1">
              <a:off x="2767013" y="1912938"/>
              <a:ext cx="303212" cy="614362"/>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8" name="Line 172"/>
            <p:cNvSpPr>
              <a:spLocks noChangeShapeType="1"/>
            </p:cNvSpPr>
            <p:nvPr/>
          </p:nvSpPr>
          <p:spPr bwMode="auto">
            <a:xfrm rot="12777622" flipV="1">
              <a:off x="3529013" y="2678113"/>
              <a:ext cx="685800" cy="2286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9" name="Freeform 177"/>
            <p:cNvSpPr>
              <a:spLocks/>
            </p:cNvSpPr>
            <p:nvPr/>
          </p:nvSpPr>
          <p:spPr bwMode="auto">
            <a:xfrm>
              <a:off x="415925" y="1268413"/>
              <a:ext cx="1439863" cy="441325"/>
            </a:xfrm>
            <a:custGeom>
              <a:avLst/>
              <a:gdLst/>
              <a:ahLst/>
              <a:cxnLst>
                <a:cxn ang="0">
                  <a:pos x="0" y="144"/>
                </a:cxn>
                <a:cxn ang="0">
                  <a:pos x="432" y="96"/>
                </a:cxn>
                <a:cxn ang="0">
                  <a:pos x="672" y="0"/>
                </a:cxn>
              </a:cxnLst>
              <a:rect l="0" t="0" r="r" b="b"/>
              <a:pathLst>
                <a:path w="672" h="144">
                  <a:moveTo>
                    <a:pt x="0" y="144"/>
                  </a:moveTo>
                  <a:lnTo>
                    <a:pt x="432" y="96"/>
                  </a:lnTo>
                  <a:lnTo>
                    <a:pt x="672" y="0"/>
                  </a:lnTo>
                </a:path>
              </a:pathLst>
            </a:custGeom>
            <a:noFill/>
            <a:ln w="9525">
              <a:solidFill>
                <a:schemeClr val="tx1"/>
              </a:solidFill>
              <a:round/>
              <a:headEnd type="none" w="med" len="med"/>
              <a:tailEnd type="triangle" w="med" len="med"/>
            </a:ln>
            <a:effectLst/>
          </p:spPr>
          <p:txBody>
            <a:bodyPr>
              <a:prstTxWarp prst="textNoShape">
                <a:avLst/>
              </a:prstTxWarp>
            </a:bodyPr>
            <a:lstStyle/>
            <a:p>
              <a:endParaRPr lang="en-US"/>
            </a:p>
          </p:txBody>
        </p:sp>
        <p:sp>
          <p:nvSpPr>
            <p:cNvPr id="10" name="Text Box 179"/>
            <p:cNvSpPr txBox="1">
              <a:spLocks noChangeArrowheads="1"/>
            </p:cNvSpPr>
            <p:nvPr/>
          </p:nvSpPr>
          <p:spPr bwMode="auto">
            <a:xfrm>
              <a:off x="1568453" y="908050"/>
              <a:ext cx="595624" cy="404400"/>
            </a:xfrm>
            <a:prstGeom prst="rect">
              <a:avLst/>
            </a:prstGeom>
            <a:noFill/>
            <a:ln w="9525">
              <a:noFill/>
              <a:miter lim="800000"/>
              <a:headEnd/>
              <a:tailEnd/>
            </a:ln>
            <a:effectLst/>
          </p:spPr>
          <p:txBody>
            <a:bodyPr wrap="none">
              <a:prstTxWarp prst="textNoShape">
                <a:avLst/>
              </a:prstTxWarp>
              <a:spAutoFit/>
            </a:bodyPr>
            <a:lstStyle/>
            <a:p>
              <a:r>
                <a:rPr lang="en-US" sz="1200">
                  <a:latin typeface="Times New Roman" pitchFamily="-112" charset="0"/>
                </a:rPr>
                <a:t>e’</a:t>
              </a:r>
            </a:p>
          </p:txBody>
        </p:sp>
        <p:sp>
          <p:nvSpPr>
            <p:cNvPr id="11" name="Line 203"/>
            <p:cNvSpPr>
              <a:spLocks noChangeShapeType="1"/>
            </p:cNvSpPr>
            <p:nvPr/>
          </p:nvSpPr>
          <p:spPr bwMode="auto">
            <a:xfrm flipV="1">
              <a:off x="487363" y="2794000"/>
              <a:ext cx="685800" cy="2286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2" name="Line 204"/>
            <p:cNvSpPr>
              <a:spLocks noChangeShapeType="1"/>
            </p:cNvSpPr>
            <p:nvPr/>
          </p:nvSpPr>
          <p:spPr bwMode="auto">
            <a:xfrm rot="12777622" flipV="1">
              <a:off x="3513138" y="2708275"/>
              <a:ext cx="685800" cy="228600"/>
            </a:xfrm>
            <a:prstGeom prst="line">
              <a:avLst/>
            </a:prstGeom>
            <a:noFill/>
            <a:ln w="9525">
              <a:solidFill>
                <a:schemeClr val="tx1"/>
              </a:solidFill>
              <a:round/>
              <a:headEnd/>
              <a:tailEnd/>
            </a:ln>
            <a:effectLst/>
          </p:spPr>
          <p:txBody>
            <a:bodyPr>
              <a:prstTxWarp prst="textNoShape">
                <a:avLst/>
              </a:prstTxWarp>
            </a:bodyPr>
            <a:lstStyle/>
            <a:p>
              <a:endParaRPr lang="en-US"/>
            </a:p>
          </p:txBody>
        </p:sp>
        <p:grpSp>
          <p:nvGrpSpPr>
            <p:cNvPr id="13" name="Group 344"/>
            <p:cNvGrpSpPr>
              <a:grpSpLocks/>
            </p:cNvGrpSpPr>
            <p:nvPr/>
          </p:nvGrpSpPr>
          <p:grpSpPr bwMode="auto">
            <a:xfrm>
              <a:off x="385763" y="1187452"/>
              <a:ext cx="3825887" cy="2420944"/>
              <a:chOff x="243" y="748"/>
              <a:chExt cx="2410" cy="1525"/>
            </a:xfrm>
          </p:grpSpPr>
          <p:sp>
            <p:nvSpPr>
              <p:cNvPr id="16" name="Freeform 174"/>
              <p:cNvSpPr>
                <a:spLocks/>
              </p:cNvSpPr>
              <p:nvPr/>
            </p:nvSpPr>
            <p:spPr bwMode="auto">
              <a:xfrm flipV="1">
                <a:off x="427" y="1847"/>
                <a:ext cx="2033" cy="224"/>
              </a:xfrm>
              <a:custGeom>
                <a:avLst/>
                <a:gdLst/>
                <a:ahLst/>
                <a:cxnLst>
                  <a:cxn ang="0">
                    <a:pos x="0" y="48"/>
                  </a:cxn>
                  <a:cxn ang="0">
                    <a:pos x="624" y="0"/>
                  </a:cxn>
                  <a:cxn ang="0">
                    <a:pos x="1200" y="48"/>
                  </a:cxn>
                </a:cxnLst>
                <a:rect l="0" t="0" r="r" b="b"/>
                <a:pathLst>
                  <a:path w="1200" h="48">
                    <a:moveTo>
                      <a:pt x="0" y="48"/>
                    </a:moveTo>
                    <a:cubicBezTo>
                      <a:pt x="212" y="24"/>
                      <a:pt x="424" y="0"/>
                      <a:pt x="624" y="0"/>
                    </a:cubicBezTo>
                    <a:cubicBezTo>
                      <a:pt x="824" y="0"/>
                      <a:pt x="1012" y="24"/>
                      <a:pt x="1200" y="48"/>
                    </a:cubicBezTo>
                  </a:path>
                </a:pathLst>
              </a:custGeom>
              <a:noFill/>
              <a:ln w="9525" cap="flat">
                <a:solidFill>
                  <a:schemeClr val="tx1"/>
                </a:solidFill>
                <a:prstDash val="dash"/>
                <a:round/>
                <a:headEnd type="none" w="med" len="med"/>
                <a:tailEnd type="arrow" w="med" len="med"/>
              </a:ln>
              <a:effectLst/>
            </p:spPr>
            <p:txBody>
              <a:bodyPr>
                <a:prstTxWarp prst="textNoShape">
                  <a:avLst/>
                </a:prstTxWarp>
              </a:bodyPr>
              <a:lstStyle/>
              <a:p>
                <a:endParaRPr lang="en-US"/>
              </a:p>
            </p:txBody>
          </p:sp>
          <p:sp>
            <p:nvSpPr>
              <p:cNvPr id="17" name="Text Box 175"/>
              <p:cNvSpPr txBox="1">
                <a:spLocks noChangeArrowheads="1"/>
              </p:cNvSpPr>
              <p:nvPr/>
            </p:nvSpPr>
            <p:spPr bwMode="auto">
              <a:xfrm>
                <a:off x="1403" y="2039"/>
                <a:ext cx="192" cy="234"/>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050" b="1" dirty="0" err="1">
                    <a:latin typeface="Times New Roman" pitchFamily="-112" charset="0"/>
                  </a:rPr>
                  <a:t>t</a:t>
                </a:r>
                <a:endParaRPr lang="en-US" sz="1050" b="1" dirty="0">
                  <a:latin typeface="Times New Roman" pitchFamily="-112" charset="0"/>
                </a:endParaRPr>
              </a:p>
            </p:txBody>
          </p:sp>
          <p:sp>
            <p:nvSpPr>
              <p:cNvPr id="18" name="Line 176"/>
              <p:cNvSpPr>
                <a:spLocks noChangeShapeType="1"/>
              </p:cNvSpPr>
              <p:nvPr/>
            </p:nvSpPr>
            <p:spPr bwMode="auto">
              <a:xfrm flipV="1">
                <a:off x="1123" y="1207"/>
                <a:ext cx="623" cy="2"/>
              </a:xfrm>
              <a:prstGeom prst="line">
                <a:avLst/>
              </a:prstGeom>
              <a:noFill/>
              <a:ln w="9525">
                <a:solidFill>
                  <a:schemeClr val="tx1"/>
                </a:solidFill>
                <a:round/>
                <a:headEnd/>
                <a:tailEnd/>
              </a:ln>
              <a:effectLst/>
            </p:spPr>
            <p:txBody>
              <a:bodyPr>
                <a:prstTxWarp prst="textNoShape">
                  <a:avLst/>
                </a:prstTxWarp>
              </a:bodyPr>
              <a:lstStyle/>
              <a:p>
                <a:endParaRPr lang="en-US"/>
              </a:p>
            </p:txBody>
          </p:sp>
          <p:grpSp>
            <p:nvGrpSpPr>
              <p:cNvPr id="19" name="Group 184"/>
              <p:cNvGrpSpPr>
                <a:grpSpLocks/>
              </p:cNvGrpSpPr>
              <p:nvPr/>
            </p:nvGrpSpPr>
            <p:grpSpPr bwMode="auto">
              <a:xfrm>
                <a:off x="243" y="856"/>
                <a:ext cx="2410" cy="1108"/>
                <a:chOff x="100" y="798"/>
                <a:chExt cx="2410" cy="1108"/>
              </a:xfrm>
            </p:grpSpPr>
            <p:sp>
              <p:nvSpPr>
                <p:cNvPr id="29" name="Text Box 185"/>
                <p:cNvSpPr txBox="1">
                  <a:spLocks noChangeArrowheads="1"/>
                </p:cNvSpPr>
                <p:nvPr/>
              </p:nvSpPr>
              <p:spPr bwMode="auto">
                <a:xfrm>
                  <a:off x="476" y="1026"/>
                  <a:ext cx="565" cy="234"/>
                </a:xfrm>
                <a:prstGeom prst="rect">
                  <a:avLst/>
                </a:prstGeom>
                <a:noFill/>
                <a:ln w="9525">
                  <a:noFill/>
                  <a:miter lim="800000"/>
                  <a:headEnd/>
                  <a:tailEnd/>
                </a:ln>
                <a:effectLst/>
              </p:spPr>
              <p:txBody>
                <a:bodyPr wrap="square">
                  <a:prstTxWarp prst="textNoShape">
                    <a:avLst/>
                  </a:prstTxWarp>
                  <a:spAutoFit/>
                </a:bodyPr>
                <a:lstStyle/>
                <a:p>
                  <a:pPr algn="ctr">
                    <a:spcBef>
                      <a:spcPct val="50000"/>
                    </a:spcBef>
                  </a:pPr>
                  <a:r>
                    <a:rPr lang="en-US" sz="1050" b="1" dirty="0">
                      <a:latin typeface="Times New Roman" pitchFamily="-112" charset="0"/>
                    </a:rPr>
                    <a:t>(Q</a:t>
                  </a:r>
                  <a:r>
                    <a:rPr lang="en-US" sz="1050" b="1" baseline="30000" dirty="0">
                      <a:latin typeface="Times New Roman" pitchFamily="-112" charset="0"/>
                    </a:rPr>
                    <a:t>2</a:t>
                  </a:r>
                  <a:r>
                    <a:rPr lang="en-US" sz="1050" b="1" dirty="0">
                      <a:latin typeface="Times New Roman" pitchFamily="-112" charset="0"/>
                    </a:rPr>
                    <a:t>)</a:t>
                  </a:r>
                </a:p>
              </p:txBody>
            </p:sp>
            <p:sp>
              <p:nvSpPr>
                <p:cNvPr id="30" name="Text Box 186"/>
                <p:cNvSpPr txBox="1">
                  <a:spLocks noChangeArrowheads="1"/>
                </p:cNvSpPr>
                <p:nvPr/>
              </p:nvSpPr>
              <p:spPr bwMode="auto">
                <a:xfrm>
                  <a:off x="100" y="798"/>
                  <a:ext cx="324" cy="255"/>
                </a:xfrm>
                <a:prstGeom prst="rect">
                  <a:avLst/>
                </a:prstGeom>
                <a:noFill/>
                <a:ln w="9525">
                  <a:noFill/>
                  <a:miter lim="800000"/>
                  <a:headEnd/>
                  <a:tailEnd/>
                </a:ln>
                <a:effectLst/>
              </p:spPr>
              <p:txBody>
                <a:bodyPr wrap="none">
                  <a:prstTxWarp prst="textNoShape">
                    <a:avLst/>
                  </a:prstTxWarp>
                  <a:spAutoFit/>
                </a:bodyPr>
                <a:lstStyle/>
                <a:p>
                  <a:r>
                    <a:rPr lang="en-US" sz="1200" dirty="0">
                      <a:latin typeface="Times New Roman" pitchFamily="-112" charset="0"/>
                    </a:rPr>
                    <a:t>e</a:t>
                  </a:r>
                </a:p>
              </p:txBody>
            </p:sp>
            <p:sp>
              <p:nvSpPr>
                <p:cNvPr id="31" name="Text Box 187"/>
                <p:cNvSpPr txBox="1">
                  <a:spLocks noChangeArrowheads="1"/>
                </p:cNvSpPr>
                <p:nvPr/>
              </p:nvSpPr>
              <p:spPr bwMode="auto">
                <a:xfrm>
                  <a:off x="293" y="1006"/>
                  <a:ext cx="483" cy="241"/>
                </a:xfrm>
                <a:prstGeom prst="rect">
                  <a:avLst/>
                </a:prstGeom>
                <a:noFill/>
                <a:ln w="9525">
                  <a:noFill/>
                  <a:miter lim="800000"/>
                  <a:headEnd/>
                  <a:tailEnd/>
                </a:ln>
                <a:effectLst/>
              </p:spPr>
              <p:txBody>
                <a:bodyPr wrap="none">
                  <a:prstTxWarp prst="textNoShape">
                    <a:avLst/>
                  </a:prstTxWarp>
                  <a:spAutoFit/>
                </a:bodyPr>
                <a:lstStyle/>
                <a:p>
                  <a:r>
                    <a:rPr lang="en-US" sz="1100" b="1" dirty="0" err="1" smtClean="0">
                      <a:latin typeface="Symbol" pitchFamily="-112" charset="2"/>
                    </a:rPr>
                    <a:t>g</a:t>
                  </a:r>
                  <a:r>
                    <a:rPr lang="en-US" sz="1100" b="1" baseline="-25000" dirty="0" err="1" smtClean="0">
                      <a:latin typeface="Times New Roman" pitchFamily="-112" charset="0"/>
                    </a:rPr>
                    <a:t>L</a:t>
                  </a:r>
                  <a:r>
                    <a:rPr lang="en-US" sz="1100" b="1" dirty="0" smtClean="0">
                      <a:latin typeface="Times New Roman" pitchFamily="-112" charset="0"/>
                    </a:rPr>
                    <a:t>*</a:t>
                  </a:r>
                  <a:endParaRPr lang="en-US" sz="1100" b="1" dirty="0">
                    <a:latin typeface="Times New Roman" pitchFamily="-112" charset="0"/>
                  </a:endParaRPr>
                </a:p>
              </p:txBody>
            </p:sp>
            <p:grpSp>
              <p:nvGrpSpPr>
                <p:cNvPr id="32" name="Group 188"/>
                <p:cNvGrpSpPr>
                  <a:grpSpLocks/>
                </p:cNvGrpSpPr>
                <p:nvPr/>
              </p:nvGrpSpPr>
              <p:grpSpPr bwMode="auto">
                <a:xfrm>
                  <a:off x="159" y="1253"/>
                  <a:ext cx="2351" cy="653"/>
                  <a:chOff x="159" y="1253"/>
                  <a:chExt cx="2351" cy="653"/>
                </a:xfrm>
              </p:grpSpPr>
              <p:sp>
                <p:nvSpPr>
                  <p:cNvPr id="33" name="Text Box 189"/>
                  <p:cNvSpPr txBox="1">
                    <a:spLocks noChangeArrowheads="1"/>
                  </p:cNvSpPr>
                  <p:nvPr/>
                </p:nvSpPr>
                <p:spPr bwMode="auto">
                  <a:xfrm>
                    <a:off x="362" y="1253"/>
                    <a:ext cx="592" cy="234"/>
                  </a:xfrm>
                  <a:prstGeom prst="rect">
                    <a:avLst/>
                  </a:prstGeom>
                  <a:noFill/>
                  <a:ln w="9525">
                    <a:noFill/>
                    <a:miter lim="800000"/>
                    <a:headEnd/>
                    <a:tailEnd/>
                  </a:ln>
                  <a:effectLst/>
                </p:spPr>
                <p:txBody>
                  <a:bodyPr wrap="square">
                    <a:prstTxWarp prst="textNoShape">
                      <a:avLst/>
                    </a:prstTxWarp>
                    <a:spAutoFit/>
                  </a:bodyPr>
                  <a:lstStyle/>
                  <a:p>
                    <a:pPr algn="ctr">
                      <a:spcBef>
                        <a:spcPct val="50000"/>
                      </a:spcBef>
                    </a:pPr>
                    <a:r>
                      <a:rPr lang="en-US" sz="1050" b="1" dirty="0" err="1">
                        <a:latin typeface="Times New Roman" pitchFamily="-112" charset="0"/>
                      </a:rPr>
                      <a:t>x+ξ</a:t>
                    </a:r>
                    <a:r>
                      <a:rPr lang="en-US" sz="1050" b="1" dirty="0">
                        <a:latin typeface="Times New Roman" pitchFamily="-112" charset="0"/>
                      </a:rPr>
                      <a:t> </a:t>
                    </a:r>
                  </a:p>
                </p:txBody>
              </p:sp>
              <p:sp>
                <p:nvSpPr>
                  <p:cNvPr id="34" name="Text Box 190"/>
                  <p:cNvSpPr txBox="1">
                    <a:spLocks noChangeArrowheads="1"/>
                  </p:cNvSpPr>
                  <p:nvPr/>
                </p:nvSpPr>
                <p:spPr bwMode="auto">
                  <a:xfrm>
                    <a:off x="1598" y="1260"/>
                    <a:ext cx="476" cy="234"/>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050" b="1">
                        <a:latin typeface="Times New Roman" pitchFamily="-112" charset="0"/>
                      </a:rPr>
                      <a:t>x-ξ </a:t>
                    </a:r>
                  </a:p>
                </p:txBody>
              </p:sp>
              <p:sp>
                <p:nvSpPr>
                  <p:cNvPr id="35" name="Line 191"/>
                  <p:cNvSpPr>
                    <a:spLocks noChangeShapeType="1"/>
                  </p:cNvSpPr>
                  <p:nvPr/>
                </p:nvSpPr>
                <p:spPr bwMode="auto">
                  <a:xfrm rot="12777622" flipV="1">
                    <a:off x="2078" y="1692"/>
                    <a:ext cx="432" cy="144"/>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36" name="Line 192"/>
                  <p:cNvSpPr>
                    <a:spLocks noChangeShapeType="1"/>
                  </p:cNvSpPr>
                  <p:nvPr/>
                </p:nvSpPr>
                <p:spPr bwMode="auto">
                  <a:xfrm>
                    <a:off x="431" y="1298"/>
                    <a:ext cx="1723" cy="0"/>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grpSp>
                <p:nvGrpSpPr>
                  <p:cNvPr id="37" name="Group 193"/>
                  <p:cNvGrpSpPr>
                    <a:grpSpLocks/>
                  </p:cNvGrpSpPr>
                  <p:nvPr/>
                </p:nvGrpSpPr>
                <p:grpSpPr bwMode="auto">
                  <a:xfrm>
                    <a:off x="159" y="1379"/>
                    <a:ext cx="2042" cy="527"/>
                    <a:chOff x="159" y="1379"/>
                    <a:chExt cx="2042" cy="527"/>
                  </a:xfrm>
                </p:grpSpPr>
                <p:grpSp>
                  <p:nvGrpSpPr>
                    <p:cNvPr id="38" name="Group 194"/>
                    <p:cNvGrpSpPr>
                      <a:grpSpLocks/>
                    </p:cNvGrpSpPr>
                    <p:nvPr/>
                  </p:nvGrpSpPr>
                  <p:grpSpPr bwMode="auto">
                    <a:xfrm>
                      <a:off x="159" y="1379"/>
                      <a:ext cx="2042" cy="527"/>
                      <a:chOff x="241" y="625"/>
                      <a:chExt cx="2042" cy="527"/>
                    </a:xfrm>
                  </p:grpSpPr>
                  <p:grpSp>
                    <p:nvGrpSpPr>
                      <p:cNvPr id="40" name="Group 195"/>
                      <p:cNvGrpSpPr>
                        <a:grpSpLocks/>
                      </p:cNvGrpSpPr>
                      <p:nvPr/>
                    </p:nvGrpSpPr>
                    <p:grpSpPr bwMode="auto">
                      <a:xfrm>
                        <a:off x="241" y="625"/>
                        <a:ext cx="2042" cy="527"/>
                        <a:chOff x="241" y="625"/>
                        <a:chExt cx="2042" cy="527"/>
                      </a:xfrm>
                    </p:grpSpPr>
                    <p:grpSp>
                      <p:nvGrpSpPr>
                        <p:cNvPr id="42" name="Group 196"/>
                        <p:cNvGrpSpPr>
                          <a:grpSpLocks/>
                        </p:cNvGrpSpPr>
                        <p:nvPr/>
                      </p:nvGrpSpPr>
                      <p:grpSpPr bwMode="auto">
                        <a:xfrm>
                          <a:off x="672" y="625"/>
                          <a:ext cx="1611" cy="527"/>
                          <a:chOff x="672" y="625"/>
                          <a:chExt cx="1611" cy="527"/>
                        </a:xfrm>
                      </p:grpSpPr>
                      <p:sp>
                        <p:nvSpPr>
                          <p:cNvPr id="44" name="Oval 197"/>
                          <p:cNvSpPr>
                            <a:spLocks noChangeArrowheads="1"/>
                          </p:cNvSpPr>
                          <p:nvPr/>
                        </p:nvSpPr>
                        <p:spPr bwMode="auto">
                          <a:xfrm>
                            <a:off x="672" y="746"/>
                            <a:ext cx="1492" cy="384"/>
                          </a:xfrm>
                          <a:prstGeom prst="ellipse">
                            <a:avLst/>
                          </a:prstGeom>
                          <a:gradFill rotWithShape="0">
                            <a:gsLst>
                              <a:gs pos="0">
                                <a:srgbClr val="FF0000"/>
                              </a:gs>
                              <a:gs pos="100000">
                                <a:srgbClr val="FF0000">
                                  <a:gamma/>
                                  <a:shade val="46275"/>
                                  <a:invGamma/>
                                </a:srgbClr>
                              </a:gs>
                            </a:gsLst>
                            <a:path path="shape">
                              <a:fillToRect l="50000" t="50000" r="50000" b="50000"/>
                            </a:path>
                          </a:gradFill>
                          <a:ln w="9525">
                            <a:solidFill>
                              <a:srgbClr val="FF0000"/>
                            </a:solidFill>
                            <a:round/>
                            <a:headEnd/>
                            <a:tailEnd/>
                          </a:ln>
                          <a:effectLst/>
                        </p:spPr>
                        <p:txBody>
                          <a:bodyPr wrap="none" anchor="ctr">
                            <a:prstTxWarp prst="textNoShape">
                              <a:avLst/>
                            </a:prstTxWarp>
                          </a:bodyPr>
                          <a:lstStyle/>
                          <a:p>
                            <a:endParaRPr lang="en-US"/>
                          </a:p>
                        </p:txBody>
                      </p:sp>
                      <p:sp>
                        <p:nvSpPr>
                          <p:cNvPr id="45" name="Text Box 198"/>
                          <p:cNvSpPr txBox="1">
                            <a:spLocks noChangeArrowheads="1"/>
                          </p:cNvSpPr>
                          <p:nvPr/>
                        </p:nvSpPr>
                        <p:spPr bwMode="auto">
                          <a:xfrm>
                            <a:off x="747" y="756"/>
                            <a:ext cx="1536" cy="396"/>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100" b="1" dirty="0">
                                <a:solidFill>
                                  <a:schemeClr val="bg1"/>
                                </a:solidFill>
                                <a:latin typeface="Bookman Old Style" pitchFamily="-112" charset="0"/>
                              </a:rPr>
                              <a:t>H, H, E, E (</a:t>
                            </a:r>
                            <a:r>
                              <a:rPr lang="en-US" sz="1100" b="1" dirty="0" err="1">
                                <a:solidFill>
                                  <a:schemeClr val="bg1"/>
                                </a:solidFill>
                                <a:latin typeface="Bookman Old Style" pitchFamily="-112" charset="0"/>
                              </a:rPr>
                              <a:t>x,ξ,t</a:t>
                            </a:r>
                            <a:r>
                              <a:rPr lang="en-US" sz="1100" b="1" dirty="0">
                                <a:solidFill>
                                  <a:schemeClr val="bg1"/>
                                </a:solidFill>
                                <a:latin typeface="Bookman Old Style" pitchFamily="-112" charset="0"/>
                              </a:rPr>
                              <a:t>)</a:t>
                            </a:r>
                          </a:p>
                        </p:txBody>
                      </p:sp>
                      <p:sp>
                        <p:nvSpPr>
                          <p:cNvPr id="46" name="Text Box 199"/>
                          <p:cNvSpPr txBox="1">
                            <a:spLocks noChangeArrowheads="1"/>
                          </p:cNvSpPr>
                          <p:nvPr/>
                        </p:nvSpPr>
                        <p:spPr bwMode="auto">
                          <a:xfrm>
                            <a:off x="1452" y="625"/>
                            <a:ext cx="192" cy="34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b="1" dirty="0">
                                <a:solidFill>
                                  <a:schemeClr val="bg1"/>
                                </a:solidFill>
                                <a:latin typeface="Times New Roman" pitchFamily="-112" charset="0"/>
                              </a:rPr>
                              <a:t>~</a:t>
                            </a:r>
                          </a:p>
                        </p:txBody>
                      </p:sp>
                    </p:grpSp>
                    <p:sp>
                      <p:nvSpPr>
                        <p:cNvPr id="43" name="Line 200"/>
                        <p:cNvSpPr>
                          <a:spLocks noChangeShapeType="1"/>
                        </p:cNvSpPr>
                        <p:nvPr/>
                      </p:nvSpPr>
                      <p:spPr bwMode="auto">
                        <a:xfrm flipV="1">
                          <a:off x="241" y="936"/>
                          <a:ext cx="432" cy="144"/>
                        </a:xfrm>
                        <a:prstGeom prst="line">
                          <a:avLst/>
                        </a:prstGeom>
                        <a:noFill/>
                        <a:ln w="9525">
                          <a:solidFill>
                            <a:schemeClr val="tx1"/>
                          </a:solidFill>
                          <a:round/>
                          <a:headEnd/>
                          <a:tailEnd/>
                        </a:ln>
                        <a:effectLst/>
                      </p:spPr>
                      <p:txBody>
                        <a:bodyPr>
                          <a:prstTxWarp prst="textNoShape">
                            <a:avLst/>
                          </a:prstTxWarp>
                        </a:bodyPr>
                        <a:lstStyle/>
                        <a:p>
                          <a:endParaRPr lang="en-US"/>
                        </a:p>
                      </p:txBody>
                    </p:sp>
                  </p:grpSp>
                  <p:sp>
                    <p:nvSpPr>
                      <p:cNvPr id="41" name="Line 201"/>
                      <p:cNvSpPr>
                        <a:spLocks noChangeShapeType="1"/>
                      </p:cNvSpPr>
                      <p:nvPr/>
                    </p:nvSpPr>
                    <p:spPr bwMode="auto">
                      <a:xfrm flipV="1">
                        <a:off x="256" y="962"/>
                        <a:ext cx="432" cy="144"/>
                      </a:xfrm>
                      <a:prstGeom prst="line">
                        <a:avLst/>
                      </a:prstGeom>
                      <a:noFill/>
                      <a:ln w="9525">
                        <a:solidFill>
                          <a:schemeClr val="tx1"/>
                        </a:solidFill>
                        <a:round/>
                        <a:headEnd/>
                        <a:tailEnd/>
                      </a:ln>
                      <a:effectLst/>
                    </p:spPr>
                    <p:txBody>
                      <a:bodyPr>
                        <a:prstTxWarp prst="textNoShape">
                          <a:avLst/>
                        </a:prstTxWarp>
                      </a:bodyPr>
                      <a:lstStyle/>
                      <a:p>
                        <a:endParaRPr lang="en-US"/>
                      </a:p>
                    </p:txBody>
                  </p:sp>
                </p:grpSp>
                <p:sp>
                  <p:nvSpPr>
                    <p:cNvPr id="39" name="Text Box 202"/>
                    <p:cNvSpPr txBox="1">
                      <a:spLocks noChangeArrowheads="1"/>
                    </p:cNvSpPr>
                    <p:nvPr/>
                  </p:nvSpPr>
                  <p:spPr bwMode="auto">
                    <a:xfrm>
                      <a:off x="872" y="1380"/>
                      <a:ext cx="390" cy="340"/>
                    </a:xfrm>
                    <a:prstGeom prst="rect">
                      <a:avLst/>
                    </a:prstGeom>
                    <a:noFill/>
                    <a:ln w="9525">
                      <a:noFill/>
                      <a:miter lim="800000"/>
                      <a:headEnd/>
                      <a:tailEnd/>
                    </a:ln>
                    <a:effectLst/>
                  </p:spPr>
                  <p:txBody>
                    <a:bodyPr wrap="none">
                      <a:prstTxWarp prst="textNoShape">
                        <a:avLst/>
                      </a:prstTxWarp>
                      <a:spAutoFit/>
                    </a:bodyPr>
                    <a:lstStyle/>
                    <a:p>
                      <a:r>
                        <a:rPr lang="en-US" b="1" dirty="0">
                          <a:solidFill>
                            <a:schemeClr val="bg1"/>
                          </a:solidFill>
                          <a:latin typeface="Times New Roman" pitchFamily="-112" charset="0"/>
                          <a:ea typeface="Times New Roman" pitchFamily="-112" charset="0"/>
                          <a:cs typeface="Times New Roman" pitchFamily="-112" charset="0"/>
                        </a:rPr>
                        <a:t>~</a:t>
                      </a:r>
                    </a:p>
                  </p:txBody>
                </p:sp>
              </p:grpSp>
            </p:grpSp>
          </p:grpSp>
          <p:grpSp>
            <p:nvGrpSpPr>
              <p:cNvPr id="20" name="Group 205"/>
              <p:cNvGrpSpPr>
                <a:grpSpLocks noChangeAspect="1"/>
              </p:cNvGrpSpPr>
              <p:nvPr/>
            </p:nvGrpSpPr>
            <p:grpSpPr bwMode="auto">
              <a:xfrm rot="2775006">
                <a:off x="1826" y="897"/>
                <a:ext cx="81" cy="345"/>
                <a:chOff x="1324" y="1002"/>
                <a:chExt cx="146" cy="462"/>
              </a:xfrm>
            </p:grpSpPr>
            <p:sp>
              <p:nvSpPr>
                <p:cNvPr id="22" name="Freeform 206"/>
                <p:cNvSpPr>
                  <a:spLocks noChangeAspect="1"/>
                </p:cNvSpPr>
                <p:nvPr/>
              </p:nvSpPr>
              <p:spPr bwMode="auto">
                <a:xfrm>
                  <a:off x="1326" y="1002"/>
                  <a:ext cx="143" cy="75"/>
                </a:xfrm>
                <a:custGeom>
                  <a:avLst/>
                  <a:gdLst/>
                  <a:ahLst/>
                  <a:cxnLst>
                    <a:cxn ang="0">
                      <a:pos x="0" y="0"/>
                    </a:cxn>
                    <a:cxn ang="0">
                      <a:pos x="0" y="4"/>
                    </a:cxn>
                    <a:cxn ang="0">
                      <a:pos x="4" y="7"/>
                    </a:cxn>
                    <a:cxn ang="0">
                      <a:pos x="8" y="9"/>
                    </a:cxn>
                    <a:cxn ang="0">
                      <a:pos x="12" y="11"/>
                    </a:cxn>
                    <a:cxn ang="0">
                      <a:pos x="129" y="58"/>
                    </a:cxn>
                    <a:cxn ang="0">
                      <a:pos x="135" y="60"/>
                    </a:cxn>
                    <a:cxn ang="0">
                      <a:pos x="139" y="63"/>
                    </a:cxn>
                    <a:cxn ang="0">
                      <a:pos x="142" y="65"/>
                    </a:cxn>
                    <a:cxn ang="0">
                      <a:pos x="141" y="69"/>
                    </a:cxn>
                    <a:cxn ang="0">
                      <a:pos x="141" y="71"/>
                    </a:cxn>
                    <a:cxn ang="0">
                      <a:pos x="138" y="74"/>
                    </a:cxn>
                    <a:cxn ang="0">
                      <a:pos x="11" y="60"/>
                    </a:cxn>
                    <a:cxn ang="0">
                      <a:pos x="10" y="61"/>
                    </a:cxn>
                    <a:cxn ang="0">
                      <a:pos x="4" y="59"/>
                    </a:cxn>
                    <a:cxn ang="0">
                      <a:pos x="4" y="60"/>
                    </a:cxn>
                    <a:cxn ang="0">
                      <a:pos x="2" y="62"/>
                    </a:cxn>
                    <a:cxn ang="0">
                      <a:pos x="0" y="65"/>
                    </a:cxn>
                  </a:cxnLst>
                  <a:rect l="0" t="0" r="r" b="b"/>
                  <a:pathLst>
                    <a:path w="143" h="75">
                      <a:moveTo>
                        <a:pt x="0" y="0"/>
                      </a:moveTo>
                      <a:lnTo>
                        <a:pt x="0" y="4"/>
                      </a:lnTo>
                      <a:lnTo>
                        <a:pt x="4" y="7"/>
                      </a:lnTo>
                      <a:lnTo>
                        <a:pt x="8" y="9"/>
                      </a:lnTo>
                      <a:lnTo>
                        <a:pt x="12" y="11"/>
                      </a:lnTo>
                      <a:lnTo>
                        <a:pt x="129" y="58"/>
                      </a:lnTo>
                      <a:lnTo>
                        <a:pt x="135" y="60"/>
                      </a:lnTo>
                      <a:lnTo>
                        <a:pt x="139" y="63"/>
                      </a:lnTo>
                      <a:lnTo>
                        <a:pt x="142" y="65"/>
                      </a:lnTo>
                      <a:lnTo>
                        <a:pt x="141" y="69"/>
                      </a:lnTo>
                      <a:lnTo>
                        <a:pt x="141" y="71"/>
                      </a:lnTo>
                      <a:lnTo>
                        <a:pt x="138" y="74"/>
                      </a:lnTo>
                      <a:lnTo>
                        <a:pt x="11" y="60"/>
                      </a:lnTo>
                      <a:lnTo>
                        <a:pt x="10" y="61"/>
                      </a:lnTo>
                      <a:lnTo>
                        <a:pt x="4" y="59"/>
                      </a:lnTo>
                      <a:lnTo>
                        <a:pt x="4" y="60"/>
                      </a:lnTo>
                      <a:lnTo>
                        <a:pt x="2" y="62"/>
                      </a:lnTo>
                      <a:lnTo>
                        <a:pt x="0" y="65"/>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23" name="Freeform 207"/>
                <p:cNvSpPr>
                  <a:spLocks noChangeAspect="1"/>
                </p:cNvSpPr>
                <p:nvPr/>
              </p:nvSpPr>
              <p:spPr bwMode="auto">
                <a:xfrm>
                  <a:off x="1324" y="1069"/>
                  <a:ext cx="143" cy="72"/>
                </a:xfrm>
                <a:custGeom>
                  <a:avLst/>
                  <a:gdLst/>
                  <a:ahLst/>
                  <a:cxnLst>
                    <a:cxn ang="0">
                      <a:pos x="0" y="0"/>
                    </a:cxn>
                    <a:cxn ang="0">
                      <a:pos x="1" y="2"/>
                    </a:cxn>
                    <a:cxn ang="0">
                      <a:pos x="4" y="4"/>
                    </a:cxn>
                    <a:cxn ang="0">
                      <a:pos x="6" y="6"/>
                    </a:cxn>
                    <a:cxn ang="0">
                      <a:pos x="10" y="7"/>
                    </a:cxn>
                    <a:cxn ang="0">
                      <a:pos x="133" y="57"/>
                    </a:cxn>
                    <a:cxn ang="0">
                      <a:pos x="137" y="61"/>
                    </a:cxn>
                    <a:cxn ang="0">
                      <a:pos x="140" y="61"/>
                    </a:cxn>
                    <a:cxn ang="0">
                      <a:pos x="141" y="65"/>
                    </a:cxn>
                    <a:cxn ang="0">
                      <a:pos x="141" y="66"/>
                    </a:cxn>
                    <a:cxn ang="0">
                      <a:pos x="142" y="71"/>
                    </a:cxn>
                    <a:cxn ang="0">
                      <a:pos x="137" y="71"/>
                    </a:cxn>
                    <a:cxn ang="0">
                      <a:pos x="12" y="59"/>
                    </a:cxn>
                    <a:cxn ang="0">
                      <a:pos x="7" y="59"/>
                    </a:cxn>
                    <a:cxn ang="0">
                      <a:pos x="6" y="59"/>
                    </a:cxn>
                    <a:cxn ang="0">
                      <a:pos x="4" y="59"/>
                    </a:cxn>
                    <a:cxn ang="0">
                      <a:pos x="1" y="59"/>
                    </a:cxn>
                    <a:cxn ang="0">
                      <a:pos x="0" y="61"/>
                    </a:cxn>
                  </a:cxnLst>
                  <a:rect l="0" t="0" r="r" b="b"/>
                  <a:pathLst>
                    <a:path w="143" h="72">
                      <a:moveTo>
                        <a:pt x="0" y="0"/>
                      </a:moveTo>
                      <a:lnTo>
                        <a:pt x="1" y="2"/>
                      </a:lnTo>
                      <a:lnTo>
                        <a:pt x="4" y="4"/>
                      </a:lnTo>
                      <a:lnTo>
                        <a:pt x="6" y="6"/>
                      </a:lnTo>
                      <a:lnTo>
                        <a:pt x="10" y="7"/>
                      </a:lnTo>
                      <a:lnTo>
                        <a:pt x="133" y="57"/>
                      </a:lnTo>
                      <a:lnTo>
                        <a:pt x="137" y="61"/>
                      </a:lnTo>
                      <a:lnTo>
                        <a:pt x="140" y="61"/>
                      </a:lnTo>
                      <a:lnTo>
                        <a:pt x="141" y="65"/>
                      </a:lnTo>
                      <a:lnTo>
                        <a:pt x="141" y="66"/>
                      </a:lnTo>
                      <a:lnTo>
                        <a:pt x="142" y="71"/>
                      </a:lnTo>
                      <a:lnTo>
                        <a:pt x="137" y="71"/>
                      </a:lnTo>
                      <a:lnTo>
                        <a:pt x="12" y="59"/>
                      </a:lnTo>
                      <a:lnTo>
                        <a:pt x="7" y="59"/>
                      </a:lnTo>
                      <a:lnTo>
                        <a:pt x="6" y="59"/>
                      </a:lnTo>
                      <a:lnTo>
                        <a:pt x="4" y="59"/>
                      </a:lnTo>
                      <a:lnTo>
                        <a:pt x="1" y="59"/>
                      </a:lnTo>
                      <a:lnTo>
                        <a:pt x="0" y="61"/>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24" name="Freeform 208"/>
                <p:cNvSpPr>
                  <a:spLocks noChangeAspect="1"/>
                </p:cNvSpPr>
                <p:nvPr/>
              </p:nvSpPr>
              <p:spPr bwMode="auto">
                <a:xfrm>
                  <a:off x="1326" y="1131"/>
                  <a:ext cx="144" cy="76"/>
                </a:xfrm>
                <a:custGeom>
                  <a:avLst/>
                  <a:gdLst/>
                  <a:ahLst/>
                  <a:cxnLst>
                    <a:cxn ang="0">
                      <a:pos x="0" y="0"/>
                    </a:cxn>
                    <a:cxn ang="0">
                      <a:pos x="0" y="3"/>
                    </a:cxn>
                    <a:cxn ang="0">
                      <a:pos x="2" y="7"/>
                    </a:cxn>
                    <a:cxn ang="0">
                      <a:pos x="7" y="9"/>
                    </a:cxn>
                    <a:cxn ang="0">
                      <a:pos x="10" y="11"/>
                    </a:cxn>
                    <a:cxn ang="0">
                      <a:pos x="133" y="59"/>
                    </a:cxn>
                    <a:cxn ang="0">
                      <a:pos x="136" y="63"/>
                    </a:cxn>
                    <a:cxn ang="0">
                      <a:pos x="139" y="65"/>
                    </a:cxn>
                    <a:cxn ang="0">
                      <a:pos x="143" y="67"/>
                    </a:cxn>
                    <a:cxn ang="0">
                      <a:pos x="143" y="71"/>
                    </a:cxn>
                    <a:cxn ang="0">
                      <a:pos x="141" y="74"/>
                    </a:cxn>
                    <a:cxn ang="0">
                      <a:pos x="138" y="75"/>
                    </a:cxn>
                    <a:cxn ang="0">
                      <a:pos x="9" y="63"/>
                    </a:cxn>
                    <a:cxn ang="0">
                      <a:pos x="6" y="62"/>
                    </a:cxn>
                    <a:cxn ang="0">
                      <a:pos x="6" y="63"/>
                    </a:cxn>
                    <a:cxn ang="0">
                      <a:pos x="3" y="62"/>
                    </a:cxn>
                    <a:cxn ang="0">
                      <a:pos x="0" y="64"/>
                    </a:cxn>
                    <a:cxn ang="0">
                      <a:pos x="0" y="66"/>
                    </a:cxn>
                  </a:cxnLst>
                  <a:rect l="0" t="0" r="r" b="b"/>
                  <a:pathLst>
                    <a:path w="144" h="76">
                      <a:moveTo>
                        <a:pt x="0" y="0"/>
                      </a:moveTo>
                      <a:lnTo>
                        <a:pt x="0" y="3"/>
                      </a:lnTo>
                      <a:lnTo>
                        <a:pt x="2" y="7"/>
                      </a:lnTo>
                      <a:lnTo>
                        <a:pt x="7" y="9"/>
                      </a:lnTo>
                      <a:lnTo>
                        <a:pt x="10" y="11"/>
                      </a:lnTo>
                      <a:lnTo>
                        <a:pt x="133" y="59"/>
                      </a:lnTo>
                      <a:lnTo>
                        <a:pt x="136" y="63"/>
                      </a:lnTo>
                      <a:lnTo>
                        <a:pt x="139" y="65"/>
                      </a:lnTo>
                      <a:lnTo>
                        <a:pt x="143" y="67"/>
                      </a:lnTo>
                      <a:lnTo>
                        <a:pt x="143" y="71"/>
                      </a:lnTo>
                      <a:lnTo>
                        <a:pt x="141" y="74"/>
                      </a:lnTo>
                      <a:lnTo>
                        <a:pt x="138" y="75"/>
                      </a:lnTo>
                      <a:lnTo>
                        <a:pt x="9" y="63"/>
                      </a:lnTo>
                      <a:lnTo>
                        <a:pt x="6" y="62"/>
                      </a:lnTo>
                      <a:lnTo>
                        <a:pt x="6" y="63"/>
                      </a:lnTo>
                      <a:lnTo>
                        <a:pt x="3" y="62"/>
                      </a:lnTo>
                      <a:lnTo>
                        <a:pt x="0" y="64"/>
                      </a:lnTo>
                      <a:lnTo>
                        <a:pt x="0" y="66"/>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25" name="Freeform 209"/>
                <p:cNvSpPr>
                  <a:spLocks noChangeAspect="1"/>
                </p:cNvSpPr>
                <p:nvPr/>
              </p:nvSpPr>
              <p:spPr bwMode="auto">
                <a:xfrm>
                  <a:off x="1325" y="1202"/>
                  <a:ext cx="144" cy="70"/>
                </a:xfrm>
                <a:custGeom>
                  <a:avLst/>
                  <a:gdLst/>
                  <a:ahLst/>
                  <a:cxnLst>
                    <a:cxn ang="0">
                      <a:pos x="0" y="0"/>
                    </a:cxn>
                    <a:cxn ang="0">
                      <a:pos x="0" y="0"/>
                    </a:cxn>
                    <a:cxn ang="0">
                      <a:pos x="4" y="4"/>
                    </a:cxn>
                    <a:cxn ang="0">
                      <a:pos x="6" y="6"/>
                    </a:cxn>
                    <a:cxn ang="0">
                      <a:pos x="11" y="7"/>
                    </a:cxn>
                    <a:cxn ang="0">
                      <a:pos x="131" y="54"/>
                    </a:cxn>
                    <a:cxn ang="0">
                      <a:pos x="136" y="58"/>
                    </a:cxn>
                    <a:cxn ang="0">
                      <a:pos x="139" y="59"/>
                    </a:cxn>
                    <a:cxn ang="0">
                      <a:pos x="143" y="63"/>
                    </a:cxn>
                    <a:cxn ang="0">
                      <a:pos x="143" y="66"/>
                    </a:cxn>
                    <a:cxn ang="0">
                      <a:pos x="140" y="69"/>
                    </a:cxn>
                    <a:cxn ang="0">
                      <a:pos x="138" y="69"/>
                    </a:cxn>
                    <a:cxn ang="0">
                      <a:pos x="11" y="57"/>
                    </a:cxn>
                    <a:cxn ang="0">
                      <a:pos x="7" y="58"/>
                    </a:cxn>
                    <a:cxn ang="0">
                      <a:pos x="4" y="57"/>
                    </a:cxn>
                    <a:cxn ang="0">
                      <a:pos x="1" y="57"/>
                    </a:cxn>
                    <a:cxn ang="0">
                      <a:pos x="1" y="59"/>
                    </a:cxn>
                    <a:cxn ang="0">
                      <a:pos x="0" y="62"/>
                    </a:cxn>
                  </a:cxnLst>
                  <a:rect l="0" t="0" r="r" b="b"/>
                  <a:pathLst>
                    <a:path w="144" h="70">
                      <a:moveTo>
                        <a:pt x="0" y="0"/>
                      </a:moveTo>
                      <a:lnTo>
                        <a:pt x="0" y="0"/>
                      </a:lnTo>
                      <a:lnTo>
                        <a:pt x="4" y="4"/>
                      </a:lnTo>
                      <a:lnTo>
                        <a:pt x="6" y="6"/>
                      </a:lnTo>
                      <a:lnTo>
                        <a:pt x="11" y="7"/>
                      </a:lnTo>
                      <a:lnTo>
                        <a:pt x="131" y="54"/>
                      </a:lnTo>
                      <a:lnTo>
                        <a:pt x="136" y="58"/>
                      </a:lnTo>
                      <a:lnTo>
                        <a:pt x="139" y="59"/>
                      </a:lnTo>
                      <a:lnTo>
                        <a:pt x="143" y="63"/>
                      </a:lnTo>
                      <a:lnTo>
                        <a:pt x="143" y="66"/>
                      </a:lnTo>
                      <a:lnTo>
                        <a:pt x="140" y="69"/>
                      </a:lnTo>
                      <a:lnTo>
                        <a:pt x="138" y="69"/>
                      </a:lnTo>
                      <a:lnTo>
                        <a:pt x="11" y="57"/>
                      </a:lnTo>
                      <a:lnTo>
                        <a:pt x="7" y="58"/>
                      </a:lnTo>
                      <a:lnTo>
                        <a:pt x="4" y="57"/>
                      </a:lnTo>
                      <a:lnTo>
                        <a:pt x="1" y="57"/>
                      </a:lnTo>
                      <a:lnTo>
                        <a:pt x="1" y="59"/>
                      </a:lnTo>
                      <a:lnTo>
                        <a:pt x="0" y="62"/>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26" name="Freeform 210"/>
                <p:cNvSpPr>
                  <a:spLocks noChangeAspect="1"/>
                </p:cNvSpPr>
                <p:nvPr/>
              </p:nvSpPr>
              <p:spPr bwMode="auto">
                <a:xfrm>
                  <a:off x="1327" y="1260"/>
                  <a:ext cx="142" cy="76"/>
                </a:xfrm>
                <a:custGeom>
                  <a:avLst/>
                  <a:gdLst/>
                  <a:ahLst/>
                  <a:cxnLst>
                    <a:cxn ang="0">
                      <a:pos x="0" y="0"/>
                    </a:cxn>
                    <a:cxn ang="0">
                      <a:pos x="0" y="4"/>
                    </a:cxn>
                    <a:cxn ang="0">
                      <a:pos x="3" y="7"/>
                    </a:cxn>
                    <a:cxn ang="0">
                      <a:pos x="6" y="8"/>
                    </a:cxn>
                    <a:cxn ang="0">
                      <a:pos x="11" y="11"/>
                    </a:cxn>
                    <a:cxn ang="0">
                      <a:pos x="132" y="61"/>
                    </a:cxn>
                    <a:cxn ang="0">
                      <a:pos x="137" y="64"/>
                    </a:cxn>
                    <a:cxn ang="0">
                      <a:pos x="137" y="65"/>
                    </a:cxn>
                    <a:cxn ang="0">
                      <a:pos x="140" y="68"/>
                    </a:cxn>
                    <a:cxn ang="0">
                      <a:pos x="141" y="71"/>
                    </a:cxn>
                    <a:cxn ang="0">
                      <a:pos x="139" y="74"/>
                    </a:cxn>
                    <a:cxn ang="0">
                      <a:pos x="136" y="75"/>
                    </a:cxn>
                    <a:cxn ang="0">
                      <a:pos x="11" y="62"/>
                    </a:cxn>
                    <a:cxn ang="0">
                      <a:pos x="8" y="62"/>
                    </a:cxn>
                    <a:cxn ang="0">
                      <a:pos x="6" y="62"/>
                    </a:cxn>
                    <a:cxn ang="0">
                      <a:pos x="4" y="62"/>
                    </a:cxn>
                    <a:cxn ang="0">
                      <a:pos x="2" y="63"/>
                    </a:cxn>
                    <a:cxn ang="0">
                      <a:pos x="2" y="66"/>
                    </a:cxn>
                  </a:cxnLst>
                  <a:rect l="0" t="0" r="r" b="b"/>
                  <a:pathLst>
                    <a:path w="142" h="76">
                      <a:moveTo>
                        <a:pt x="0" y="0"/>
                      </a:moveTo>
                      <a:lnTo>
                        <a:pt x="0" y="4"/>
                      </a:lnTo>
                      <a:lnTo>
                        <a:pt x="3" y="7"/>
                      </a:lnTo>
                      <a:lnTo>
                        <a:pt x="6" y="8"/>
                      </a:lnTo>
                      <a:lnTo>
                        <a:pt x="11" y="11"/>
                      </a:lnTo>
                      <a:lnTo>
                        <a:pt x="132" y="61"/>
                      </a:lnTo>
                      <a:lnTo>
                        <a:pt x="137" y="64"/>
                      </a:lnTo>
                      <a:lnTo>
                        <a:pt x="137" y="65"/>
                      </a:lnTo>
                      <a:lnTo>
                        <a:pt x="140" y="68"/>
                      </a:lnTo>
                      <a:lnTo>
                        <a:pt x="141" y="71"/>
                      </a:lnTo>
                      <a:lnTo>
                        <a:pt x="139" y="74"/>
                      </a:lnTo>
                      <a:lnTo>
                        <a:pt x="136" y="75"/>
                      </a:lnTo>
                      <a:lnTo>
                        <a:pt x="11" y="62"/>
                      </a:lnTo>
                      <a:lnTo>
                        <a:pt x="8" y="62"/>
                      </a:lnTo>
                      <a:lnTo>
                        <a:pt x="6" y="62"/>
                      </a:lnTo>
                      <a:lnTo>
                        <a:pt x="4" y="62"/>
                      </a:lnTo>
                      <a:lnTo>
                        <a:pt x="2" y="63"/>
                      </a:lnTo>
                      <a:lnTo>
                        <a:pt x="2" y="66"/>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27" name="Freeform 211"/>
                <p:cNvSpPr>
                  <a:spLocks noChangeAspect="1"/>
                </p:cNvSpPr>
                <p:nvPr/>
              </p:nvSpPr>
              <p:spPr bwMode="auto">
                <a:xfrm>
                  <a:off x="1326" y="1328"/>
                  <a:ext cx="142" cy="74"/>
                </a:xfrm>
                <a:custGeom>
                  <a:avLst/>
                  <a:gdLst/>
                  <a:ahLst/>
                  <a:cxnLst>
                    <a:cxn ang="0">
                      <a:pos x="0" y="0"/>
                    </a:cxn>
                    <a:cxn ang="0">
                      <a:pos x="2" y="2"/>
                    </a:cxn>
                    <a:cxn ang="0">
                      <a:pos x="4" y="4"/>
                    </a:cxn>
                    <a:cxn ang="0">
                      <a:pos x="4" y="5"/>
                    </a:cxn>
                    <a:cxn ang="0">
                      <a:pos x="10" y="8"/>
                    </a:cxn>
                    <a:cxn ang="0">
                      <a:pos x="129" y="57"/>
                    </a:cxn>
                    <a:cxn ang="0">
                      <a:pos x="136" y="59"/>
                    </a:cxn>
                    <a:cxn ang="0">
                      <a:pos x="138" y="62"/>
                    </a:cxn>
                    <a:cxn ang="0">
                      <a:pos x="139" y="66"/>
                    </a:cxn>
                    <a:cxn ang="0">
                      <a:pos x="141" y="68"/>
                    </a:cxn>
                    <a:cxn ang="0">
                      <a:pos x="140" y="70"/>
                    </a:cxn>
                    <a:cxn ang="0">
                      <a:pos x="136" y="73"/>
                    </a:cxn>
                    <a:cxn ang="0">
                      <a:pos x="12" y="59"/>
                    </a:cxn>
                    <a:cxn ang="0">
                      <a:pos x="8" y="59"/>
                    </a:cxn>
                    <a:cxn ang="0">
                      <a:pos x="4" y="59"/>
                    </a:cxn>
                    <a:cxn ang="0">
                      <a:pos x="3" y="59"/>
                    </a:cxn>
                    <a:cxn ang="0">
                      <a:pos x="3" y="61"/>
                    </a:cxn>
                    <a:cxn ang="0">
                      <a:pos x="2" y="64"/>
                    </a:cxn>
                  </a:cxnLst>
                  <a:rect l="0" t="0" r="r" b="b"/>
                  <a:pathLst>
                    <a:path w="142" h="74">
                      <a:moveTo>
                        <a:pt x="0" y="0"/>
                      </a:moveTo>
                      <a:lnTo>
                        <a:pt x="2" y="2"/>
                      </a:lnTo>
                      <a:lnTo>
                        <a:pt x="4" y="4"/>
                      </a:lnTo>
                      <a:lnTo>
                        <a:pt x="4" y="5"/>
                      </a:lnTo>
                      <a:lnTo>
                        <a:pt x="10" y="8"/>
                      </a:lnTo>
                      <a:lnTo>
                        <a:pt x="129" y="57"/>
                      </a:lnTo>
                      <a:lnTo>
                        <a:pt x="136" y="59"/>
                      </a:lnTo>
                      <a:lnTo>
                        <a:pt x="138" y="62"/>
                      </a:lnTo>
                      <a:lnTo>
                        <a:pt x="139" y="66"/>
                      </a:lnTo>
                      <a:lnTo>
                        <a:pt x="141" y="68"/>
                      </a:lnTo>
                      <a:lnTo>
                        <a:pt x="140" y="70"/>
                      </a:lnTo>
                      <a:lnTo>
                        <a:pt x="136" y="73"/>
                      </a:lnTo>
                      <a:lnTo>
                        <a:pt x="12" y="59"/>
                      </a:lnTo>
                      <a:lnTo>
                        <a:pt x="8" y="59"/>
                      </a:lnTo>
                      <a:lnTo>
                        <a:pt x="4" y="59"/>
                      </a:lnTo>
                      <a:lnTo>
                        <a:pt x="3" y="59"/>
                      </a:lnTo>
                      <a:lnTo>
                        <a:pt x="3" y="61"/>
                      </a:lnTo>
                      <a:lnTo>
                        <a:pt x="2" y="64"/>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28" name="Freeform 212"/>
                <p:cNvSpPr>
                  <a:spLocks noChangeAspect="1"/>
                </p:cNvSpPr>
                <p:nvPr/>
              </p:nvSpPr>
              <p:spPr bwMode="auto">
                <a:xfrm>
                  <a:off x="1326" y="1391"/>
                  <a:ext cx="142" cy="73"/>
                </a:xfrm>
                <a:custGeom>
                  <a:avLst/>
                  <a:gdLst/>
                  <a:ahLst/>
                  <a:cxnLst>
                    <a:cxn ang="0">
                      <a:pos x="0" y="0"/>
                    </a:cxn>
                    <a:cxn ang="0">
                      <a:pos x="0" y="3"/>
                    </a:cxn>
                    <a:cxn ang="0">
                      <a:pos x="1" y="7"/>
                    </a:cxn>
                    <a:cxn ang="0">
                      <a:pos x="5" y="9"/>
                    </a:cxn>
                    <a:cxn ang="0">
                      <a:pos x="11" y="10"/>
                    </a:cxn>
                    <a:cxn ang="0">
                      <a:pos x="129" y="59"/>
                    </a:cxn>
                    <a:cxn ang="0">
                      <a:pos x="137" y="61"/>
                    </a:cxn>
                    <a:cxn ang="0">
                      <a:pos x="138" y="63"/>
                    </a:cxn>
                    <a:cxn ang="0">
                      <a:pos x="141" y="67"/>
                    </a:cxn>
                    <a:cxn ang="0">
                      <a:pos x="141" y="69"/>
                    </a:cxn>
                    <a:cxn ang="0">
                      <a:pos x="140" y="72"/>
                    </a:cxn>
                    <a:cxn ang="0">
                      <a:pos x="135" y="72"/>
                    </a:cxn>
                    <a:cxn ang="0">
                      <a:pos x="73" y="65"/>
                    </a:cxn>
                  </a:cxnLst>
                  <a:rect l="0" t="0" r="r" b="b"/>
                  <a:pathLst>
                    <a:path w="142" h="73">
                      <a:moveTo>
                        <a:pt x="0" y="0"/>
                      </a:moveTo>
                      <a:lnTo>
                        <a:pt x="0" y="3"/>
                      </a:lnTo>
                      <a:lnTo>
                        <a:pt x="1" y="7"/>
                      </a:lnTo>
                      <a:lnTo>
                        <a:pt x="5" y="9"/>
                      </a:lnTo>
                      <a:lnTo>
                        <a:pt x="11" y="10"/>
                      </a:lnTo>
                      <a:lnTo>
                        <a:pt x="129" y="59"/>
                      </a:lnTo>
                      <a:lnTo>
                        <a:pt x="137" y="61"/>
                      </a:lnTo>
                      <a:lnTo>
                        <a:pt x="138" y="63"/>
                      </a:lnTo>
                      <a:lnTo>
                        <a:pt x="141" y="67"/>
                      </a:lnTo>
                      <a:lnTo>
                        <a:pt x="141" y="69"/>
                      </a:lnTo>
                      <a:lnTo>
                        <a:pt x="140" y="72"/>
                      </a:lnTo>
                      <a:lnTo>
                        <a:pt x="135" y="72"/>
                      </a:lnTo>
                      <a:lnTo>
                        <a:pt x="73" y="65"/>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grpSp>
          <p:sp>
            <p:nvSpPr>
              <p:cNvPr id="21" name="Text Box 213"/>
              <p:cNvSpPr txBox="1">
                <a:spLocks noChangeArrowheads="1"/>
              </p:cNvSpPr>
              <p:nvPr/>
            </p:nvSpPr>
            <p:spPr bwMode="auto">
              <a:xfrm>
                <a:off x="1950" y="748"/>
                <a:ext cx="253" cy="195"/>
              </a:xfrm>
              <a:prstGeom prst="rect">
                <a:avLst/>
              </a:prstGeom>
              <a:noFill/>
              <a:ln w="9525">
                <a:noFill/>
                <a:miter lim="800000"/>
                <a:headEnd/>
                <a:tailEnd/>
              </a:ln>
              <a:effectLst/>
            </p:spPr>
            <p:txBody>
              <a:bodyPr wrap="none">
                <a:prstTxWarp prst="textNoShape">
                  <a:avLst/>
                </a:prstTxWarp>
                <a:spAutoFit/>
              </a:bodyPr>
              <a:lstStyle/>
              <a:p>
                <a:r>
                  <a:rPr lang="en-US" sz="1050" dirty="0" smtClean="0">
                    <a:latin typeface="Symbol" pitchFamily="-112" charset="2"/>
                  </a:rPr>
                  <a:t>g</a:t>
                </a:r>
                <a:endParaRPr lang="en-US" sz="1050" b="1" dirty="0">
                  <a:latin typeface="Symbol" pitchFamily="-112" charset="2"/>
                </a:endParaRPr>
              </a:p>
            </p:txBody>
          </p:sp>
        </p:grpSp>
        <p:sp>
          <p:nvSpPr>
            <p:cNvPr id="14" name="Text Box 214"/>
            <p:cNvSpPr txBox="1">
              <a:spLocks noChangeArrowheads="1"/>
            </p:cNvSpPr>
            <p:nvPr/>
          </p:nvSpPr>
          <p:spPr bwMode="auto">
            <a:xfrm>
              <a:off x="158750" y="2874963"/>
              <a:ext cx="561346" cy="381933"/>
            </a:xfrm>
            <a:prstGeom prst="rect">
              <a:avLst/>
            </a:prstGeom>
            <a:noFill/>
            <a:ln w="9525">
              <a:noFill/>
              <a:miter lim="800000"/>
              <a:headEnd/>
              <a:tailEnd/>
            </a:ln>
            <a:effectLst/>
          </p:spPr>
          <p:txBody>
            <a:bodyPr wrap="none">
              <a:prstTxWarp prst="textNoShape">
                <a:avLst/>
              </a:prstTxWarp>
              <a:spAutoFit/>
            </a:bodyPr>
            <a:lstStyle/>
            <a:p>
              <a:r>
                <a:rPr lang="en-US" sz="1100" b="1" dirty="0">
                  <a:latin typeface="Times New Roman" pitchFamily="-112" charset="0"/>
                </a:rPr>
                <a:t>p</a:t>
              </a:r>
            </a:p>
          </p:txBody>
        </p:sp>
        <p:sp>
          <p:nvSpPr>
            <p:cNvPr id="15" name="Text Box 215"/>
            <p:cNvSpPr txBox="1">
              <a:spLocks noChangeArrowheads="1"/>
            </p:cNvSpPr>
            <p:nvPr/>
          </p:nvSpPr>
          <p:spPr bwMode="auto">
            <a:xfrm>
              <a:off x="3872635" y="2801239"/>
              <a:ext cx="636539" cy="381933"/>
            </a:xfrm>
            <a:prstGeom prst="rect">
              <a:avLst/>
            </a:prstGeom>
            <a:noFill/>
            <a:ln w="9525">
              <a:noFill/>
              <a:miter lim="800000"/>
              <a:headEnd/>
              <a:tailEnd/>
            </a:ln>
            <a:effectLst/>
          </p:spPr>
          <p:txBody>
            <a:bodyPr wrap="none">
              <a:prstTxWarp prst="textNoShape">
                <a:avLst/>
              </a:prstTxWarp>
              <a:spAutoFit/>
            </a:bodyPr>
            <a:lstStyle/>
            <a:p>
              <a:r>
                <a:rPr lang="en-US" sz="1100" b="1" dirty="0" err="1">
                  <a:latin typeface="Times New Roman" pitchFamily="-112" charset="0"/>
                </a:rPr>
                <a:t>p</a:t>
              </a:r>
              <a:r>
                <a:rPr lang="en-US" sz="1100" b="1" dirty="0">
                  <a:latin typeface="Times New Roman" pitchFamily="-112" charset="0"/>
                </a:rPr>
                <a:t>’</a:t>
              </a:r>
            </a:p>
          </p:txBody>
        </p:sp>
      </p:grpSp>
      <p:sp>
        <p:nvSpPr>
          <p:cNvPr id="54" name="TextBox 53"/>
          <p:cNvSpPr txBox="1"/>
          <p:nvPr/>
        </p:nvSpPr>
        <p:spPr>
          <a:xfrm>
            <a:off x="1313276" y="838200"/>
            <a:ext cx="7060747" cy="338554"/>
          </a:xfrm>
          <a:prstGeom prst="rect">
            <a:avLst/>
          </a:prstGeom>
          <a:noFill/>
        </p:spPr>
        <p:txBody>
          <a:bodyPr wrap="none" rtlCol="0">
            <a:spAutoFit/>
          </a:bodyPr>
          <a:lstStyle/>
          <a:p>
            <a:r>
              <a:rPr lang="en-US" sz="1600" u="sng" dirty="0" smtClean="0"/>
              <a:t>DVCS photon {</a:t>
            </a:r>
            <a:r>
              <a:rPr lang="en-US" sz="1600" u="sng" dirty="0" err="1" smtClean="0">
                <a:latin typeface="Symbol" charset="2"/>
                <a:cs typeface="Symbol" charset="2"/>
              </a:rPr>
              <a:t>h</a:t>
            </a:r>
            <a:r>
              <a:rPr lang="en-US" sz="1600" u="sng" dirty="0" err="1" smtClean="0"/>
              <a:t>,E</a:t>
            </a:r>
            <a:r>
              <a:rPr lang="en-US" sz="1600" u="sng" dirty="0" smtClean="0"/>
              <a:t>} for 10 </a:t>
            </a:r>
            <a:r>
              <a:rPr lang="en-US" sz="1600" u="sng" dirty="0" err="1" smtClean="0"/>
              <a:t>GeV</a:t>
            </a:r>
            <a:r>
              <a:rPr lang="en-US" sz="1600" u="sng" dirty="0" smtClean="0"/>
              <a:t> electrons and various proton beam energies</a:t>
            </a:r>
            <a:endParaRPr lang="en-US" sz="1600" u="sng" dirty="0"/>
          </a:p>
        </p:txBody>
      </p:sp>
      <p:sp>
        <p:nvSpPr>
          <p:cNvPr id="55" name="Rectangle 3"/>
          <p:cNvSpPr txBox="1">
            <a:spLocks noChangeArrowheads="1"/>
          </p:cNvSpPr>
          <p:nvPr/>
        </p:nvSpPr>
        <p:spPr>
          <a:xfrm>
            <a:off x="1447800" y="3200400"/>
            <a:ext cx="7162800" cy="533400"/>
          </a:xfrm>
          <a:prstGeom prst="rect">
            <a:avLst/>
          </a:prstGeom>
        </p:spPr>
        <p:txBody>
          <a:bodyPr vert="horz" lIns="91283" tIns="45642" rIns="91283" bIns="45642" rtlCol="0">
            <a:normAutofit/>
          </a:bodyPr>
          <a:lstStyle/>
          <a:p>
            <a:pPr marL="613220" lvl="0" indent="-342900">
              <a:spcBef>
                <a:spcPct val="20000"/>
              </a:spcBef>
              <a:buClr>
                <a:schemeClr val="accent6"/>
              </a:buClr>
              <a:buSzPct val="100000"/>
              <a:buFont typeface="Lucida Grande"/>
              <a:buChar char="‣"/>
              <a:defRPr/>
            </a:pPr>
            <a:r>
              <a:rPr lang="en-US" sz="2200" dirty="0" smtClean="0">
                <a:solidFill>
                  <a:srgbClr val="000000"/>
                </a:solidFill>
                <a:ea typeface="ＭＳ Ｐゴシック" pitchFamily="-84" charset="-128"/>
                <a:cs typeface="ＭＳ Ｐゴシック" pitchFamily="-84" charset="-128"/>
              </a:rPr>
              <a:t>Need e/m </a:t>
            </a:r>
            <a:r>
              <a:rPr lang="en-US" sz="2200" dirty="0" err="1" smtClean="0">
                <a:solidFill>
                  <a:srgbClr val="000000"/>
                </a:solidFill>
                <a:ea typeface="ＭＳ Ｐゴシック" pitchFamily="-84" charset="-128"/>
                <a:cs typeface="ＭＳ Ｐゴシック" pitchFamily="-84" charset="-128"/>
              </a:rPr>
              <a:t>calorimetry</a:t>
            </a:r>
            <a:r>
              <a:rPr lang="en-US" sz="2200" dirty="0" smtClean="0">
                <a:solidFill>
                  <a:srgbClr val="000000"/>
                </a:solidFill>
                <a:ea typeface="ＭＳ Ｐゴシック" pitchFamily="-84" charset="-128"/>
                <a:cs typeface="ＭＳ Ｐゴシック" pitchFamily="-84" charset="-128"/>
              </a:rPr>
              <a:t> coverage in -4 &lt; </a:t>
            </a:r>
            <a:r>
              <a:rPr lang="en-US" sz="2200" dirty="0" smtClean="0">
                <a:solidFill>
                  <a:srgbClr val="000000"/>
                </a:solidFill>
                <a:latin typeface="Symbol" charset="2"/>
                <a:ea typeface="ＭＳ Ｐゴシック" pitchFamily="-84" charset="-128"/>
                <a:cs typeface="Symbol" charset="2"/>
              </a:rPr>
              <a:t>h </a:t>
            </a:r>
            <a:r>
              <a:rPr lang="en-US" sz="2200" dirty="0" smtClean="0">
                <a:solidFill>
                  <a:srgbClr val="000000"/>
                </a:solidFill>
                <a:ea typeface="ＭＳ Ｐゴシック" pitchFamily="-84" charset="-128"/>
                <a:cs typeface="Symbol" charset="2"/>
              </a:rPr>
              <a:t>&lt; 2 range</a:t>
            </a:r>
            <a:endParaRPr lang="en-US" sz="2200" dirty="0" smtClean="0">
              <a:solidFill>
                <a:srgbClr val="000000"/>
              </a:solidFill>
              <a:latin typeface="Symbol" charset="2"/>
              <a:ea typeface="ＭＳ Ｐゴシック" pitchFamily="-84" charset="-128"/>
              <a:cs typeface="Symbol" charset="2"/>
            </a:endParaRPr>
          </a:p>
        </p:txBody>
      </p:sp>
      <p:grpSp>
        <p:nvGrpSpPr>
          <p:cNvPr id="74" name="Group 73"/>
          <p:cNvGrpSpPr/>
          <p:nvPr/>
        </p:nvGrpSpPr>
        <p:grpSpPr>
          <a:xfrm>
            <a:off x="0" y="4267200"/>
            <a:ext cx="9144000" cy="1752600"/>
            <a:chOff x="0" y="3962400"/>
            <a:chExt cx="10306050" cy="2133600"/>
          </a:xfrm>
        </p:grpSpPr>
        <p:grpSp>
          <p:nvGrpSpPr>
            <p:cNvPr id="57" name="Group 56"/>
            <p:cNvGrpSpPr/>
            <p:nvPr/>
          </p:nvGrpSpPr>
          <p:grpSpPr>
            <a:xfrm>
              <a:off x="0" y="3962400"/>
              <a:ext cx="3600450" cy="2133600"/>
              <a:chOff x="228600" y="609600"/>
              <a:chExt cx="3600450" cy="2133600"/>
            </a:xfrm>
          </p:grpSpPr>
          <p:pic>
            <p:nvPicPr>
              <p:cNvPr id="58" name="Picture 57" descr="pt-275x18.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609600"/>
                <a:ext cx="3600450" cy="2133600"/>
              </a:xfrm>
              <a:prstGeom prst="rect">
                <a:avLst/>
              </a:prstGeom>
            </p:spPr>
          </p:pic>
          <p:sp>
            <p:nvSpPr>
              <p:cNvPr id="59" name="TextBox 58">
                <a:extLst>
                  <a:ext uri="{FF2B5EF4-FFF2-40B4-BE49-F238E27FC236}">
                    <a16:creationId xmlns:a16="http://schemas.microsoft.com/office/drawing/2014/main" xmlns="" id="{5112B475-E5EF-E243-838F-5382B155B73B}"/>
                  </a:ext>
                </a:extLst>
              </p:cNvPr>
              <p:cNvSpPr txBox="1"/>
              <p:nvPr/>
            </p:nvSpPr>
            <p:spPr>
              <a:xfrm flipH="1">
                <a:off x="1353025" y="1929011"/>
                <a:ext cx="580286" cy="338554"/>
              </a:xfrm>
              <a:prstGeom prst="rect">
                <a:avLst/>
              </a:prstGeom>
              <a:noFill/>
            </p:spPr>
            <p:txBody>
              <a:bodyPr wrap="square" rtlCol="0">
                <a:spAutoFit/>
              </a:bodyPr>
              <a:lstStyle/>
              <a:p>
                <a:pPr algn="l"/>
                <a:r>
                  <a:rPr lang="en-US" sz="1600" b="1" dirty="0" smtClean="0">
                    <a:solidFill>
                      <a:srgbClr val="0000FF"/>
                    </a:solidFill>
                    <a:latin typeface="+mj-lt"/>
                  </a:rPr>
                  <a:t>RP</a:t>
                </a:r>
                <a:endParaRPr lang="en-US" sz="1600" b="1" dirty="0">
                  <a:solidFill>
                    <a:srgbClr val="0000FF"/>
                  </a:solidFill>
                  <a:latin typeface="+mj-lt"/>
                </a:endParaRPr>
              </a:p>
            </p:txBody>
          </p:sp>
          <p:sp>
            <p:nvSpPr>
              <p:cNvPr id="60" name="TextBox 59"/>
              <p:cNvSpPr txBox="1"/>
              <p:nvPr/>
            </p:nvSpPr>
            <p:spPr>
              <a:xfrm>
                <a:off x="2057400" y="914399"/>
                <a:ext cx="1451156" cy="374685"/>
              </a:xfrm>
              <a:prstGeom prst="rect">
                <a:avLst/>
              </a:prstGeom>
              <a:noFill/>
            </p:spPr>
            <p:txBody>
              <a:bodyPr wrap="none" rtlCol="0">
                <a:spAutoFit/>
              </a:bodyPr>
              <a:lstStyle/>
              <a:p>
                <a:pPr algn="l"/>
                <a:r>
                  <a:rPr lang="en-US" sz="1400" dirty="0" smtClean="0">
                    <a:latin typeface="+mj-lt"/>
                  </a:rPr>
                  <a:t>275 x 18 </a:t>
                </a:r>
                <a:r>
                  <a:rPr lang="en-US" sz="1400" dirty="0" err="1" smtClean="0">
                    <a:latin typeface="+mj-lt"/>
                  </a:rPr>
                  <a:t>GeV</a:t>
                </a:r>
                <a:endParaRPr lang="en-US" sz="1400" dirty="0" smtClean="0">
                  <a:latin typeface="+mj-lt"/>
                </a:endParaRPr>
              </a:p>
            </p:txBody>
          </p:sp>
          <p:cxnSp>
            <p:nvCxnSpPr>
              <p:cNvPr id="61" name="Straight Arrow Connector 60"/>
              <p:cNvCxnSpPr/>
              <p:nvPr/>
            </p:nvCxnSpPr>
            <p:spPr>
              <a:xfrm>
                <a:off x="1066800" y="1524000"/>
                <a:ext cx="0" cy="436248"/>
              </a:xfrm>
              <a:prstGeom prst="straightConnector1">
                <a:avLst/>
              </a:prstGeom>
              <a:ln>
                <a:solidFill>
                  <a:schemeClr val="tx1"/>
                </a:solidFill>
                <a:prstDash val="dash"/>
                <a:tailEnd type="stealth"/>
              </a:ln>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a:off x="685800" y="1219200"/>
                <a:ext cx="2193653" cy="318482"/>
              </a:xfrm>
              <a:prstGeom prst="rect">
                <a:avLst/>
              </a:prstGeom>
              <a:noFill/>
            </p:spPr>
            <p:txBody>
              <a:bodyPr wrap="square" rtlCol="0">
                <a:spAutoFit/>
              </a:bodyPr>
              <a:lstStyle/>
              <a:p>
                <a:pPr algn="l"/>
                <a:r>
                  <a:rPr lang="en-US" sz="1100" dirty="0" smtClean="0">
                    <a:latin typeface="+mj-lt"/>
                  </a:rPr>
                  <a:t>~10</a:t>
                </a:r>
                <a:r>
                  <a:rPr lang="en-US" sz="1100" dirty="0" smtClean="0">
                    <a:latin typeface="Symbol" charset="2"/>
                    <a:cs typeface="Symbol" charset="2"/>
                  </a:rPr>
                  <a:t>s</a:t>
                </a:r>
                <a:r>
                  <a:rPr lang="en-US" sz="1100" dirty="0" smtClean="0">
                    <a:latin typeface="+mj-lt"/>
                    <a:cs typeface="Symbol" charset="2"/>
                  </a:rPr>
                  <a:t> away from beam line</a:t>
                </a:r>
                <a:endParaRPr lang="en-US" sz="1100" dirty="0" smtClean="0">
                  <a:latin typeface="+mj-lt"/>
                </a:endParaRPr>
              </a:p>
            </p:txBody>
          </p:sp>
        </p:grpSp>
        <p:grpSp>
          <p:nvGrpSpPr>
            <p:cNvPr id="63" name="Group 62"/>
            <p:cNvGrpSpPr/>
            <p:nvPr/>
          </p:nvGrpSpPr>
          <p:grpSpPr>
            <a:xfrm>
              <a:off x="3352800" y="3962400"/>
              <a:ext cx="3600450" cy="2133600"/>
              <a:chOff x="228600" y="2590800"/>
              <a:chExt cx="3600450" cy="2133600"/>
            </a:xfrm>
          </p:grpSpPr>
          <p:pic>
            <p:nvPicPr>
              <p:cNvPr id="64" name="Picture 63" descr="pt-100x10.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2590800"/>
                <a:ext cx="3600450" cy="2133600"/>
              </a:xfrm>
              <a:prstGeom prst="rect">
                <a:avLst/>
              </a:prstGeom>
            </p:spPr>
          </p:pic>
          <p:sp>
            <p:nvSpPr>
              <p:cNvPr id="65" name="TextBox 64"/>
              <p:cNvSpPr txBox="1"/>
              <p:nvPr/>
            </p:nvSpPr>
            <p:spPr>
              <a:xfrm>
                <a:off x="2057400" y="2895599"/>
                <a:ext cx="1451156" cy="374685"/>
              </a:xfrm>
              <a:prstGeom prst="rect">
                <a:avLst/>
              </a:prstGeom>
              <a:noFill/>
            </p:spPr>
            <p:txBody>
              <a:bodyPr wrap="none" rtlCol="0">
                <a:spAutoFit/>
              </a:bodyPr>
              <a:lstStyle/>
              <a:p>
                <a:pPr algn="l"/>
                <a:r>
                  <a:rPr lang="en-US" sz="1400" dirty="0" smtClean="0">
                    <a:latin typeface="+mj-lt"/>
                  </a:rPr>
                  <a:t>100 x 10 </a:t>
                </a:r>
                <a:r>
                  <a:rPr lang="en-US" sz="1400" dirty="0" err="1" smtClean="0">
                    <a:latin typeface="+mj-lt"/>
                  </a:rPr>
                  <a:t>GeV</a:t>
                </a:r>
                <a:endParaRPr lang="en-US" sz="1400" dirty="0" smtClean="0">
                  <a:latin typeface="+mj-lt"/>
                </a:endParaRPr>
              </a:p>
            </p:txBody>
          </p:sp>
          <p:cxnSp>
            <p:nvCxnSpPr>
              <p:cNvPr id="66" name="Straight Arrow Connector 65"/>
              <p:cNvCxnSpPr/>
              <p:nvPr/>
            </p:nvCxnSpPr>
            <p:spPr>
              <a:xfrm>
                <a:off x="1752600" y="3657600"/>
                <a:ext cx="0" cy="546028"/>
              </a:xfrm>
              <a:prstGeom prst="straightConnector1">
                <a:avLst/>
              </a:prstGeom>
              <a:ln>
                <a:solidFill>
                  <a:schemeClr val="tx1"/>
                </a:solidFill>
                <a:prstDash val="dash"/>
                <a:tailEnd type="stealth"/>
              </a:ln>
            </p:spPr>
            <p:style>
              <a:lnRef idx="2">
                <a:schemeClr val="accent1"/>
              </a:lnRef>
              <a:fillRef idx="0">
                <a:schemeClr val="accent1"/>
              </a:fillRef>
              <a:effectRef idx="1">
                <a:schemeClr val="accent1"/>
              </a:effectRef>
              <a:fontRef idx="minor">
                <a:schemeClr val="tx1"/>
              </a:fontRef>
            </p:style>
          </p:cxnSp>
          <p:sp>
            <p:nvSpPr>
              <p:cNvPr id="67" name="TextBox 66"/>
              <p:cNvSpPr txBox="1"/>
              <p:nvPr/>
            </p:nvSpPr>
            <p:spPr>
              <a:xfrm>
                <a:off x="1600200" y="3352801"/>
                <a:ext cx="1506561" cy="524558"/>
              </a:xfrm>
              <a:prstGeom prst="rect">
                <a:avLst/>
              </a:prstGeom>
              <a:noFill/>
            </p:spPr>
            <p:txBody>
              <a:bodyPr wrap="square" rtlCol="0">
                <a:spAutoFit/>
              </a:bodyPr>
              <a:lstStyle/>
              <a:p>
                <a:pPr algn="ctr"/>
                <a:r>
                  <a:rPr lang="en-US" sz="1100" dirty="0">
                    <a:latin typeface="+mj-lt"/>
                    <a:cs typeface="Symbol" charset="2"/>
                  </a:rPr>
                  <a:t>f</a:t>
                </a:r>
                <a:r>
                  <a:rPr lang="en-US" sz="1100" dirty="0" smtClean="0">
                    <a:latin typeface="+mj-lt"/>
                    <a:cs typeface="Symbol" charset="2"/>
                  </a:rPr>
                  <a:t>irst quad aperture &amp; beam pipe</a:t>
                </a:r>
                <a:endParaRPr lang="en-US" sz="1100" dirty="0" smtClean="0">
                  <a:latin typeface="+mj-lt"/>
                </a:endParaRPr>
              </a:p>
            </p:txBody>
          </p:sp>
        </p:grpSp>
        <p:grpSp>
          <p:nvGrpSpPr>
            <p:cNvPr id="68" name="Group 67"/>
            <p:cNvGrpSpPr/>
            <p:nvPr/>
          </p:nvGrpSpPr>
          <p:grpSpPr>
            <a:xfrm>
              <a:off x="6705600" y="3962400"/>
              <a:ext cx="3600450" cy="2133600"/>
              <a:chOff x="228600" y="4572000"/>
              <a:chExt cx="3600450" cy="2133600"/>
            </a:xfrm>
          </p:grpSpPr>
          <p:pic>
            <p:nvPicPr>
              <p:cNvPr id="69" name="Picture 68" descr="pt-41x5.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4572000"/>
                <a:ext cx="3600450" cy="2133600"/>
              </a:xfrm>
              <a:prstGeom prst="rect">
                <a:avLst/>
              </a:prstGeom>
            </p:spPr>
          </p:pic>
          <p:sp>
            <p:nvSpPr>
              <p:cNvPr id="70" name="TextBox 69">
                <a:extLst>
                  <a:ext uri="{FF2B5EF4-FFF2-40B4-BE49-F238E27FC236}">
                    <a16:creationId xmlns:a16="http://schemas.microsoft.com/office/drawing/2014/main" xmlns="" id="{5112B475-E5EF-E243-838F-5382B155B73B}"/>
                  </a:ext>
                </a:extLst>
              </p:cNvPr>
              <p:cNvSpPr txBox="1"/>
              <p:nvPr/>
            </p:nvSpPr>
            <p:spPr>
              <a:xfrm flipH="1">
                <a:off x="1215761" y="5858042"/>
                <a:ext cx="580286" cy="338554"/>
              </a:xfrm>
              <a:prstGeom prst="rect">
                <a:avLst/>
              </a:prstGeom>
              <a:noFill/>
            </p:spPr>
            <p:txBody>
              <a:bodyPr wrap="square" rtlCol="0">
                <a:spAutoFit/>
              </a:bodyPr>
              <a:lstStyle/>
              <a:p>
                <a:pPr algn="l"/>
                <a:r>
                  <a:rPr lang="en-US" sz="1600" b="1" dirty="0" smtClean="0">
                    <a:solidFill>
                      <a:srgbClr val="FF0000"/>
                    </a:solidFill>
                    <a:latin typeface="+mj-lt"/>
                  </a:rPr>
                  <a:t>B0</a:t>
                </a:r>
                <a:endParaRPr lang="en-US" sz="1600" b="1" dirty="0">
                  <a:solidFill>
                    <a:srgbClr val="FF0000"/>
                  </a:solidFill>
                  <a:latin typeface="+mj-lt"/>
                </a:endParaRPr>
              </a:p>
            </p:txBody>
          </p:sp>
          <p:sp>
            <p:nvSpPr>
              <p:cNvPr id="71" name="TextBox 70"/>
              <p:cNvSpPr txBox="1"/>
              <p:nvPr/>
            </p:nvSpPr>
            <p:spPr>
              <a:xfrm>
                <a:off x="1981200" y="4876799"/>
                <a:ext cx="1335526" cy="374685"/>
              </a:xfrm>
              <a:prstGeom prst="rect">
                <a:avLst/>
              </a:prstGeom>
              <a:noFill/>
            </p:spPr>
            <p:txBody>
              <a:bodyPr wrap="none" rtlCol="0">
                <a:spAutoFit/>
              </a:bodyPr>
              <a:lstStyle/>
              <a:p>
                <a:pPr algn="l"/>
                <a:r>
                  <a:rPr lang="en-US" sz="1400" dirty="0">
                    <a:latin typeface="+mj-lt"/>
                  </a:rPr>
                  <a:t> </a:t>
                </a:r>
                <a:r>
                  <a:rPr lang="en-US" sz="1400" dirty="0" smtClean="0">
                    <a:latin typeface="+mj-lt"/>
                  </a:rPr>
                  <a:t>41 x  5 </a:t>
                </a:r>
                <a:r>
                  <a:rPr lang="en-US" sz="1400" dirty="0" err="1" smtClean="0">
                    <a:latin typeface="+mj-lt"/>
                  </a:rPr>
                  <a:t>GeV</a:t>
                </a:r>
                <a:endParaRPr lang="en-US" sz="1400" dirty="0" smtClean="0">
                  <a:latin typeface="+mj-lt"/>
                </a:endParaRPr>
              </a:p>
            </p:txBody>
          </p:sp>
          <p:cxnSp>
            <p:nvCxnSpPr>
              <p:cNvPr id="72" name="Straight Arrow Connector 71"/>
              <p:cNvCxnSpPr/>
              <p:nvPr/>
            </p:nvCxnSpPr>
            <p:spPr>
              <a:xfrm>
                <a:off x="2247028" y="5630596"/>
                <a:ext cx="0" cy="546028"/>
              </a:xfrm>
              <a:prstGeom prst="straightConnector1">
                <a:avLst/>
              </a:prstGeom>
              <a:ln>
                <a:solidFill>
                  <a:schemeClr val="tx1"/>
                </a:solidFill>
                <a:prstDash val="dash"/>
                <a:tailEnd type="stealth"/>
              </a:ln>
            </p:spPr>
            <p:style>
              <a:lnRef idx="2">
                <a:schemeClr val="accent1"/>
              </a:lnRef>
              <a:fillRef idx="0">
                <a:schemeClr val="accent1"/>
              </a:fillRef>
              <a:effectRef idx="1">
                <a:schemeClr val="accent1"/>
              </a:effectRef>
              <a:fontRef idx="minor">
                <a:schemeClr val="tx1"/>
              </a:fontRef>
            </p:style>
          </p:cxnSp>
          <p:sp>
            <p:nvSpPr>
              <p:cNvPr id="73" name="TextBox 72"/>
              <p:cNvSpPr txBox="1"/>
              <p:nvPr/>
            </p:nvSpPr>
            <p:spPr>
              <a:xfrm>
                <a:off x="2170650" y="5372636"/>
                <a:ext cx="1299398" cy="524558"/>
              </a:xfrm>
              <a:prstGeom prst="rect">
                <a:avLst/>
              </a:prstGeom>
              <a:noFill/>
            </p:spPr>
            <p:txBody>
              <a:bodyPr wrap="square" rtlCol="0">
                <a:spAutoFit/>
              </a:bodyPr>
              <a:lstStyle/>
              <a:p>
                <a:pPr algn="ctr"/>
                <a:r>
                  <a:rPr lang="en-US" sz="1100" dirty="0">
                    <a:latin typeface="+mj-lt"/>
                    <a:cs typeface="Symbol" charset="2"/>
                  </a:rPr>
                  <a:t>v</a:t>
                </a:r>
                <a:r>
                  <a:rPr lang="en-US" sz="1100" dirty="0" smtClean="0">
                    <a:latin typeface="+mj-lt"/>
                    <a:cs typeface="Symbol" charset="2"/>
                  </a:rPr>
                  <a:t>acuum system ~20mrad cone</a:t>
                </a:r>
                <a:endParaRPr lang="en-US" sz="1100" dirty="0" smtClean="0">
                  <a:latin typeface="+mj-lt"/>
                </a:endParaRPr>
              </a:p>
            </p:txBody>
          </p:sp>
        </p:grpSp>
      </p:grpSp>
      <p:sp>
        <p:nvSpPr>
          <p:cNvPr id="75" name="TextBox 74"/>
          <p:cNvSpPr txBox="1"/>
          <p:nvPr/>
        </p:nvSpPr>
        <p:spPr>
          <a:xfrm>
            <a:off x="25400" y="3886200"/>
            <a:ext cx="9336643" cy="338554"/>
          </a:xfrm>
          <a:prstGeom prst="rect">
            <a:avLst/>
          </a:prstGeom>
          <a:noFill/>
        </p:spPr>
        <p:txBody>
          <a:bodyPr wrap="none" rtlCol="0">
            <a:spAutoFit/>
          </a:bodyPr>
          <a:lstStyle/>
          <a:p>
            <a:r>
              <a:rPr lang="en-US" sz="1600" u="sng" dirty="0" smtClean="0"/>
              <a:t>DVCS proton </a:t>
            </a:r>
            <a:r>
              <a:rPr lang="en-US" sz="1600" u="sng" dirty="0" err="1" smtClean="0"/>
              <a:t>P</a:t>
            </a:r>
            <a:r>
              <a:rPr lang="en-US" sz="1600" u="sng" baseline="-25000" dirty="0" err="1" smtClean="0"/>
              <a:t>t</a:t>
            </a:r>
            <a:r>
              <a:rPr lang="en-US" sz="1600" u="sng" dirty="0"/>
              <a:t> </a:t>
            </a:r>
            <a:r>
              <a:rPr lang="en-US" sz="1600" u="sng" dirty="0" smtClean="0"/>
              <a:t>(by far forward spectrometers B0/RP ); range up to ~1.3 </a:t>
            </a:r>
            <a:r>
              <a:rPr lang="en-US" sz="1600" u="sng" dirty="0" err="1" smtClean="0"/>
              <a:t>GeV</a:t>
            </a:r>
            <a:r>
              <a:rPr lang="en-US" sz="1600" u="sng" dirty="0" smtClean="0"/>
              <a:t>/c required by physics</a:t>
            </a:r>
            <a:endParaRPr lang="en-US" sz="1600" u="sng" dirty="0"/>
          </a:p>
        </p:txBody>
      </p:sp>
      <p:sp>
        <p:nvSpPr>
          <p:cNvPr id="76" name="Rectangle 3"/>
          <p:cNvSpPr txBox="1">
            <a:spLocks noChangeArrowheads="1"/>
          </p:cNvSpPr>
          <p:nvPr/>
        </p:nvSpPr>
        <p:spPr>
          <a:xfrm>
            <a:off x="762000" y="6096000"/>
            <a:ext cx="8382000" cy="762000"/>
          </a:xfrm>
          <a:prstGeom prst="rect">
            <a:avLst/>
          </a:prstGeom>
        </p:spPr>
        <p:txBody>
          <a:bodyPr vert="horz" lIns="91283" tIns="45642" rIns="91283" bIns="45642" rtlCol="0">
            <a:normAutofit/>
          </a:bodyPr>
          <a:lstStyle/>
          <a:p>
            <a:pPr marL="613220" lvl="0" indent="-342900">
              <a:spcBef>
                <a:spcPct val="20000"/>
              </a:spcBef>
              <a:buClr>
                <a:schemeClr val="accent6"/>
              </a:buClr>
              <a:buSzPct val="100000"/>
              <a:buFont typeface="Lucida Grande"/>
              <a:buChar char="‣"/>
              <a:defRPr/>
            </a:pPr>
            <a:r>
              <a:rPr lang="en-US" sz="2200" dirty="0" smtClean="0">
                <a:solidFill>
                  <a:srgbClr val="000000"/>
                </a:solidFill>
                <a:ea typeface="ＭＳ Ｐゴシック" pitchFamily="-84" charset="-128"/>
                <a:cs typeface="ＭＳ Ｐゴシック" pitchFamily="-84" charset="-128"/>
              </a:rPr>
              <a:t>20mrad vacuum system cone opening from IP to B0 magnet suffices, except for the lowest energy combination </a:t>
            </a:r>
            <a:endParaRPr lang="en-US" sz="2200" dirty="0" smtClean="0">
              <a:solidFill>
                <a:srgbClr val="000000"/>
              </a:solidFill>
              <a:latin typeface="Symbol" charset="2"/>
              <a:ea typeface="ＭＳ Ｐゴシック" pitchFamily="-84" charset="-128"/>
              <a:cs typeface="Symbol" charset="2"/>
            </a:endParaRPr>
          </a:p>
        </p:txBody>
      </p:sp>
    </p:spTree>
    <p:extLst>
      <p:ext uri="{BB962C8B-B14F-4D97-AF65-F5344CB8AC3E}">
        <p14:creationId xmlns:p14="http://schemas.microsoft.com/office/powerpoint/2010/main" val="132849587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Generic EIC Detector Concepts"/>
          <p:cNvSpPr txBox="1">
            <a:spLocks noGrp="1"/>
          </p:cNvSpPr>
          <p:nvPr>
            <p:ph type="title"/>
          </p:nvPr>
        </p:nvSpPr>
        <p:spPr>
          <a:prstGeom prst="rect">
            <a:avLst/>
          </a:prstGeom>
        </p:spPr>
        <p:txBody>
          <a:bodyPr/>
          <a:lstStyle/>
          <a:p>
            <a:pPr algn="l"/>
            <a:r>
              <a:rPr lang="en-US" dirty="0" smtClean="0"/>
              <a:t>DIS kinematics reconstruction basics</a:t>
            </a:r>
            <a:endParaRPr dirty="0"/>
          </a:p>
        </p:txBody>
      </p:sp>
      <p:grpSp>
        <p:nvGrpSpPr>
          <p:cNvPr id="4" name="Group 3"/>
          <p:cNvGrpSpPr/>
          <p:nvPr/>
        </p:nvGrpSpPr>
        <p:grpSpPr>
          <a:xfrm>
            <a:off x="228600" y="1066800"/>
            <a:ext cx="4437574" cy="2878237"/>
            <a:chOff x="228600" y="1066800"/>
            <a:chExt cx="4437574" cy="2878237"/>
          </a:xfrm>
        </p:grpSpPr>
        <p:pic>
          <p:nvPicPr>
            <p:cNvPr id="2" name="Picture 1"/>
            <p:cNvPicPr>
              <a:picLocks noChangeAspect="1"/>
            </p:cNvPicPr>
            <p:nvPr/>
          </p:nvPicPr>
          <p:blipFill>
            <a:blip r:embed="rId2"/>
            <a:stretch>
              <a:fillRect/>
            </a:stretch>
          </p:blipFill>
          <p:spPr>
            <a:xfrm>
              <a:off x="228600" y="1143000"/>
              <a:ext cx="4437574" cy="2802037"/>
            </a:xfrm>
            <a:prstGeom prst="rect">
              <a:avLst/>
            </a:prstGeom>
          </p:spPr>
        </p:pic>
        <p:sp>
          <p:nvSpPr>
            <p:cNvPr id="3" name="TextBox 2"/>
            <p:cNvSpPr txBox="1"/>
            <p:nvPr/>
          </p:nvSpPr>
          <p:spPr>
            <a:xfrm>
              <a:off x="304800" y="2362200"/>
              <a:ext cx="530915" cy="369332"/>
            </a:xfrm>
            <a:prstGeom prst="rect">
              <a:avLst/>
            </a:prstGeom>
            <a:noFill/>
          </p:spPr>
          <p:txBody>
            <a:bodyPr wrap="none" rtlCol="0">
              <a:spAutoFit/>
            </a:bodyPr>
            <a:lstStyle/>
            <a:p>
              <a:r>
                <a:rPr lang="en-US" dirty="0" smtClean="0">
                  <a:solidFill>
                    <a:srgbClr val="000000"/>
                  </a:solidFill>
                </a:rPr>
                <a:t>p/A</a:t>
              </a:r>
              <a:endParaRPr lang="en-US" dirty="0">
                <a:solidFill>
                  <a:srgbClr val="000000"/>
                </a:solidFill>
              </a:endParaRPr>
            </a:p>
          </p:txBody>
        </p:sp>
        <p:sp>
          <p:nvSpPr>
            <p:cNvPr id="6" name="TextBox 5"/>
            <p:cNvSpPr txBox="1"/>
            <p:nvPr/>
          </p:nvSpPr>
          <p:spPr>
            <a:xfrm>
              <a:off x="4038600" y="1676400"/>
              <a:ext cx="313044" cy="369332"/>
            </a:xfrm>
            <a:prstGeom prst="rect">
              <a:avLst/>
            </a:prstGeom>
            <a:noFill/>
          </p:spPr>
          <p:txBody>
            <a:bodyPr wrap="none" rtlCol="0">
              <a:spAutoFit/>
            </a:bodyPr>
            <a:lstStyle/>
            <a:p>
              <a:r>
                <a:rPr lang="en-US" dirty="0">
                  <a:solidFill>
                    <a:srgbClr val="000000"/>
                  </a:solidFill>
                </a:rPr>
                <a:t>e</a:t>
              </a:r>
            </a:p>
          </p:txBody>
        </p:sp>
        <p:sp>
          <p:nvSpPr>
            <p:cNvPr id="7" name="TextBox 6"/>
            <p:cNvSpPr txBox="1"/>
            <p:nvPr/>
          </p:nvSpPr>
          <p:spPr>
            <a:xfrm>
              <a:off x="2057400" y="1066800"/>
              <a:ext cx="357114" cy="369332"/>
            </a:xfrm>
            <a:prstGeom prst="rect">
              <a:avLst/>
            </a:prstGeom>
            <a:noFill/>
          </p:spPr>
          <p:txBody>
            <a:bodyPr wrap="none" rtlCol="0">
              <a:spAutoFit/>
            </a:bodyPr>
            <a:lstStyle/>
            <a:p>
              <a:r>
                <a:rPr lang="en-US" dirty="0" smtClean="0">
                  <a:solidFill>
                    <a:srgbClr val="000000"/>
                  </a:solidFill>
                </a:rPr>
                <a:t>e'</a:t>
              </a:r>
              <a:endParaRPr lang="en-US" dirty="0">
                <a:solidFill>
                  <a:srgbClr val="000000"/>
                </a:solidFill>
              </a:endParaRPr>
            </a:p>
          </p:txBody>
        </p:sp>
      </p:grpSp>
      <p:pic>
        <p:nvPicPr>
          <p:cNvPr id="8" name="Picture 7"/>
          <p:cNvPicPr>
            <a:picLocks noChangeAspect="1"/>
          </p:cNvPicPr>
          <p:nvPr/>
        </p:nvPicPr>
        <p:blipFill>
          <a:blip r:embed="rId3"/>
          <a:stretch>
            <a:fillRect/>
          </a:stretch>
        </p:blipFill>
        <p:spPr>
          <a:xfrm>
            <a:off x="5105400" y="2514600"/>
            <a:ext cx="3519237" cy="2057400"/>
          </a:xfrm>
          <a:prstGeom prst="rect">
            <a:avLst/>
          </a:prstGeom>
        </p:spPr>
      </p:pic>
      <p:sp>
        <p:nvSpPr>
          <p:cNvPr id="11" name="Oval 10"/>
          <p:cNvSpPr/>
          <p:nvPr/>
        </p:nvSpPr>
        <p:spPr>
          <a:xfrm>
            <a:off x="1143000" y="914400"/>
            <a:ext cx="1295400" cy="1219200"/>
          </a:xfrm>
          <a:prstGeom prst="ellipse">
            <a:avLst/>
          </a:prstGeom>
          <a:solidFill>
            <a:srgbClr val="CCFFCC">
              <a:alpha val="1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5257800" y="1066800"/>
            <a:ext cx="2425814" cy="461665"/>
          </a:xfrm>
          <a:prstGeom prst="rect">
            <a:avLst/>
          </a:prstGeom>
          <a:noFill/>
        </p:spPr>
        <p:txBody>
          <a:bodyPr wrap="none" rtlCol="0">
            <a:spAutoFit/>
          </a:bodyPr>
          <a:lstStyle/>
          <a:p>
            <a:r>
              <a:rPr lang="en-US" sz="2400" u="sng" dirty="0" smtClean="0"/>
              <a:t>Electron method</a:t>
            </a:r>
            <a:endParaRPr lang="en-US" sz="2400" u="sng" dirty="0"/>
          </a:p>
        </p:txBody>
      </p:sp>
      <p:sp>
        <p:nvSpPr>
          <p:cNvPr id="14" name="TextBox 13"/>
          <p:cNvSpPr txBox="1"/>
          <p:nvPr/>
        </p:nvSpPr>
        <p:spPr>
          <a:xfrm>
            <a:off x="304800" y="4876800"/>
            <a:ext cx="4694664" cy="1200328"/>
          </a:xfrm>
          <a:prstGeom prst="rect">
            <a:avLst/>
          </a:prstGeom>
          <a:noFill/>
        </p:spPr>
        <p:txBody>
          <a:bodyPr wrap="none" rtlCol="0">
            <a:spAutoFit/>
          </a:bodyPr>
          <a:lstStyle/>
          <a:p>
            <a:r>
              <a:rPr lang="en-US" sz="2400" dirty="0" smtClean="0"/>
              <a:t>“Classic” way to determine {x,Q</a:t>
            </a:r>
            <a:r>
              <a:rPr lang="en-US" sz="2400" baseline="30000" dirty="0" smtClean="0"/>
              <a:t>2</a:t>
            </a:r>
            <a:r>
              <a:rPr lang="en-US" sz="2400" dirty="0" smtClean="0"/>
              <a:t>}</a:t>
            </a:r>
          </a:p>
          <a:p>
            <a:endParaRPr lang="en-US" sz="2400" dirty="0"/>
          </a:p>
          <a:p>
            <a:r>
              <a:rPr lang="en-US" sz="2400" dirty="0" smtClean="0">
                <a:solidFill>
                  <a:srgbClr val="FF0000"/>
                </a:solidFill>
              </a:rPr>
              <a:t>Obviously diverges at small </a:t>
            </a:r>
            <a:r>
              <a:rPr lang="en-US" sz="2400" i="1" dirty="0" smtClean="0">
                <a:solidFill>
                  <a:srgbClr val="FF0000"/>
                </a:solidFill>
              </a:rPr>
              <a:t>y </a:t>
            </a:r>
            <a:endParaRPr lang="en-US" sz="2400" i="1" dirty="0">
              <a:solidFill>
                <a:srgbClr val="FF0000"/>
              </a:solidFill>
            </a:endParaRPr>
          </a:p>
        </p:txBody>
      </p:sp>
      <p:sp>
        <p:nvSpPr>
          <p:cNvPr id="15" name="TextBox 14"/>
          <p:cNvSpPr txBox="1"/>
          <p:nvPr/>
        </p:nvSpPr>
        <p:spPr>
          <a:xfrm>
            <a:off x="5486400" y="1600200"/>
            <a:ext cx="2782883" cy="646331"/>
          </a:xfrm>
          <a:prstGeom prst="rect">
            <a:avLst/>
          </a:prstGeom>
          <a:noFill/>
        </p:spPr>
        <p:txBody>
          <a:bodyPr wrap="none" rtlCol="0">
            <a:spAutoFit/>
          </a:bodyPr>
          <a:lstStyle/>
          <a:p>
            <a:r>
              <a:rPr lang="en-US" dirty="0" smtClean="0"/>
              <a:t>-&gt; only scattered electron </a:t>
            </a:r>
          </a:p>
          <a:p>
            <a:r>
              <a:rPr lang="en-US" dirty="0" smtClean="0"/>
              <a:t>information is used </a:t>
            </a:r>
            <a:endParaRPr lang="en-US" dirty="0"/>
          </a:p>
        </p:txBody>
      </p:sp>
      <p:sp>
        <p:nvSpPr>
          <p:cNvPr id="17" name="TextBox 16"/>
          <p:cNvSpPr txBox="1"/>
          <p:nvPr/>
        </p:nvSpPr>
        <p:spPr>
          <a:xfrm>
            <a:off x="381000" y="3581400"/>
            <a:ext cx="4237057" cy="923330"/>
          </a:xfrm>
          <a:prstGeom prst="rect">
            <a:avLst/>
          </a:prstGeom>
          <a:noFill/>
        </p:spPr>
        <p:txBody>
          <a:bodyPr wrap="none" rtlCol="0">
            <a:spAutoFit/>
          </a:bodyPr>
          <a:lstStyle/>
          <a:p>
            <a:pPr marL="342900" indent="-342900">
              <a:buAutoNum type="arabicParenBoth"/>
            </a:pPr>
            <a:r>
              <a:rPr lang="en-US" dirty="0" smtClean="0">
                <a:solidFill>
                  <a:srgbClr val="000000"/>
                </a:solidFill>
              </a:rPr>
              <a:t>Scattered electron</a:t>
            </a:r>
          </a:p>
          <a:p>
            <a:pPr marL="342900" indent="-342900">
              <a:buAutoNum type="arabicParenBoth"/>
            </a:pPr>
            <a:r>
              <a:rPr lang="en-US" dirty="0" smtClean="0">
                <a:solidFill>
                  <a:srgbClr val="000000"/>
                </a:solidFill>
              </a:rPr>
              <a:t>Proton (ion) remnants</a:t>
            </a:r>
          </a:p>
          <a:p>
            <a:pPr marL="342900" indent="-342900">
              <a:buAutoNum type="arabicParenBoth"/>
            </a:pPr>
            <a:r>
              <a:rPr lang="en-US" dirty="0">
                <a:solidFill>
                  <a:srgbClr val="000000"/>
                </a:solidFill>
              </a:rPr>
              <a:t>S</a:t>
            </a:r>
            <a:r>
              <a:rPr lang="en-US" dirty="0" smtClean="0">
                <a:solidFill>
                  <a:srgbClr val="000000"/>
                </a:solidFill>
              </a:rPr>
              <a:t>truck quark fragmentation products</a:t>
            </a:r>
            <a:endParaRPr lang="en-US" dirty="0">
              <a:solidFill>
                <a:srgbClr val="000000"/>
              </a:solidFill>
            </a:endParaRPr>
          </a:p>
        </p:txBody>
      </p:sp>
      <p:sp>
        <p:nvSpPr>
          <p:cNvPr id="16" name="Arc 15"/>
          <p:cNvSpPr/>
          <p:nvPr/>
        </p:nvSpPr>
        <p:spPr>
          <a:xfrm>
            <a:off x="1524000" y="1371600"/>
            <a:ext cx="2057400" cy="1066800"/>
          </a:xfrm>
          <a:prstGeom prst="arc">
            <a:avLst/>
          </a:pr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00FF"/>
              </a:solidFill>
            </a:endParaRPr>
          </a:p>
        </p:txBody>
      </p:sp>
      <p:sp>
        <p:nvSpPr>
          <p:cNvPr id="18" name="TextBox 17"/>
          <p:cNvSpPr txBox="1"/>
          <p:nvPr/>
        </p:nvSpPr>
        <p:spPr>
          <a:xfrm>
            <a:off x="3124200" y="1066800"/>
            <a:ext cx="424703" cy="369332"/>
          </a:xfrm>
          <a:prstGeom prst="rect">
            <a:avLst/>
          </a:prstGeom>
          <a:noFill/>
        </p:spPr>
        <p:txBody>
          <a:bodyPr wrap="none" rtlCol="0">
            <a:spAutoFit/>
          </a:bodyPr>
          <a:lstStyle/>
          <a:p>
            <a:r>
              <a:rPr lang="en-US" dirty="0" err="1">
                <a:solidFill>
                  <a:srgbClr val="0000FF"/>
                </a:solidFill>
                <a:latin typeface="Symbol" charset="2"/>
                <a:cs typeface="Symbol" charset="2"/>
              </a:rPr>
              <a:t>q</a:t>
            </a:r>
            <a:r>
              <a:rPr lang="en-US" baseline="-25000" dirty="0" err="1" smtClean="0">
                <a:solidFill>
                  <a:srgbClr val="0000FF"/>
                </a:solidFill>
                <a:cs typeface="Symbol" charset="2"/>
              </a:rPr>
              <a:t>e</a:t>
            </a:r>
            <a:r>
              <a:rPr lang="en-US" baseline="-25000" dirty="0" smtClean="0">
                <a:solidFill>
                  <a:srgbClr val="0000FF"/>
                </a:solidFill>
                <a:cs typeface="Symbol" charset="2"/>
              </a:rPr>
              <a:t>’</a:t>
            </a:r>
            <a:endParaRPr lang="en-US" dirty="0">
              <a:solidFill>
                <a:srgbClr val="0000FF"/>
              </a:solidFill>
              <a:latin typeface="Symbol" charset="2"/>
              <a:cs typeface="Symbol" charset="2"/>
            </a:endParaRPr>
          </a:p>
        </p:txBody>
      </p:sp>
      <p:sp>
        <p:nvSpPr>
          <p:cNvPr id="19" name="Rectangle 18"/>
          <p:cNvSpPr/>
          <p:nvPr/>
        </p:nvSpPr>
        <p:spPr>
          <a:xfrm>
            <a:off x="7010400" y="3810000"/>
            <a:ext cx="304800" cy="609600"/>
          </a:xfrm>
          <a:prstGeom prst="rect">
            <a:avLst/>
          </a:prstGeom>
          <a:solidFill>
            <a:srgbClr val="CCFFCC">
              <a:alpha val="15000"/>
            </a:srgb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959246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Custom 1">
      <a:dk1>
        <a:srgbClr val="0000CC"/>
      </a:dk1>
      <a:lt1>
        <a:sysClr val="window" lastClr="FFFFFF"/>
      </a:lt1>
      <a:dk2>
        <a:srgbClr val="1F497D"/>
      </a:dk2>
      <a:lt2>
        <a:srgbClr val="EEECE1"/>
      </a:lt2>
      <a:accent1>
        <a:srgbClr val="4F81BD"/>
      </a:accent1>
      <a:accent2>
        <a:srgbClr val="000099"/>
      </a:accent2>
      <a:accent3>
        <a:srgbClr val="000099"/>
      </a:accent3>
      <a:accent4>
        <a:srgbClr val="8064A2"/>
      </a:accent4>
      <a:accent5>
        <a:srgbClr val="4BACC6"/>
      </a:accent5>
      <a:accent6>
        <a:srgbClr val="000099"/>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Custom 1">
      <a:dk1>
        <a:srgbClr val="0000CC"/>
      </a:dk1>
      <a:lt1>
        <a:sysClr val="window" lastClr="FFFFFF"/>
      </a:lt1>
      <a:dk2>
        <a:srgbClr val="1F497D"/>
      </a:dk2>
      <a:lt2>
        <a:srgbClr val="EEECE1"/>
      </a:lt2>
      <a:accent1>
        <a:srgbClr val="4F81BD"/>
      </a:accent1>
      <a:accent2>
        <a:srgbClr val="000099"/>
      </a:accent2>
      <a:accent3>
        <a:srgbClr val="000099"/>
      </a:accent3>
      <a:accent4>
        <a:srgbClr val="8064A2"/>
      </a:accent4>
      <a:accent5>
        <a:srgbClr val="4BACC6"/>
      </a:accent5>
      <a:accent6>
        <a:srgbClr val="000099"/>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Custom 1">
      <a:dk1>
        <a:srgbClr val="0000CC"/>
      </a:dk1>
      <a:lt1>
        <a:sysClr val="window" lastClr="FFFFFF"/>
      </a:lt1>
      <a:dk2>
        <a:srgbClr val="1F497D"/>
      </a:dk2>
      <a:lt2>
        <a:srgbClr val="EEECE1"/>
      </a:lt2>
      <a:accent1>
        <a:srgbClr val="4F81BD"/>
      </a:accent1>
      <a:accent2>
        <a:srgbClr val="000099"/>
      </a:accent2>
      <a:accent3>
        <a:srgbClr val="000099"/>
      </a:accent3>
      <a:accent4>
        <a:srgbClr val="8064A2"/>
      </a:accent4>
      <a:accent5>
        <a:srgbClr val="4BACC6"/>
      </a:accent5>
      <a:accent6>
        <a:srgbClr val="000099"/>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0_Office Theme">
  <a:themeElements>
    <a:clrScheme name="Custom 1">
      <a:dk1>
        <a:srgbClr val="0000CC"/>
      </a:dk1>
      <a:lt1>
        <a:sysClr val="window" lastClr="FFFFFF"/>
      </a:lt1>
      <a:dk2>
        <a:srgbClr val="1F497D"/>
      </a:dk2>
      <a:lt2>
        <a:srgbClr val="EEECE1"/>
      </a:lt2>
      <a:accent1>
        <a:srgbClr val="4F81BD"/>
      </a:accent1>
      <a:accent2>
        <a:srgbClr val="000099"/>
      </a:accent2>
      <a:accent3>
        <a:srgbClr val="000099"/>
      </a:accent3>
      <a:accent4>
        <a:srgbClr val="8064A2"/>
      </a:accent4>
      <a:accent5>
        <a:srgbClr val="4BACC6"/>
      </a:accent5>
      <a:accent6>
        <a:srgbClr val="000099"/>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70265</TotalTime>
  <Words>2892</Words>
  <Application>Microsoft Macintosh PowerPoint</Application>
  <PresentationFormat>On-screen Show (4:3)</PresentationFormat>
  <Paragraphs>399</Paragraphs>
  <Slides>47</Slides>
  <Notes>7</Notes>
  <HiddenSlides>0</HiddenSlides>
  <MMClips>0</MMClips>
  <ScaleCrop>false</ScaleCrop>
  <HeadingPairs>
    <vt:vector size="6" baseType="variant">
      <vt:variant>
        <vt:lpstr>Theme</vt:lpstr>
      </vt:variant>
      <vt:variant>
        <vt:i4>5</vt:i4>
      </vt:variant>
      <vt:variant>
        <vt:lpstr>Embedded OLE Servers</vt:lpstr>
      </vt:variant>
      <vt:variant>
        <vt:i4>1</vt:i4>
      </vt:variant>
      <vt:variant>
        <vt:lpstr>Slide Titles</vt:lpstr>
      </vt:variant>
      <vt:variant>
        <vt:i4>47</vt:i4>
      </vt:variant>
    </vt:vector>
  </HeadingPairs>
  <TitlesOfParts>
    <vt:vector size="53" baseType="lpstr">
      <vt:lpstr>Office Theme</vt:lpstr>
      <vt:lpstr>Office Theme</vt:lpstr>
      <vt:lpstr>1_Office Theme</vt:lpstr>
      <vt:lpstr>2_Office Theme</vt:lpstr>
      <vt:lpstr>10_Office Theme</vt:lpstr>
      <vt:lpstr>Equation</vt:lpstr>
      <vt:lpstr>PowerPoint Presentation</vt:lpstr>
      <vt:lpstr>Outline</vt:lpstr>
      <vt:lpstr>PowerPoint Presentation</vt:lpstr>
      <vt:lpstr>EIC Physics</vt:lpstr>
      <vt:lpstr>Typical EIC experimental measurements</vt:lpstr>
      <vt:lpstr>Example (A): scattered e- acceptance </vt:lpstr>
      <vt:lpstr>Example (B): kinematics of SIDIS pions    </vt:lpstr>
      <vt:lpstr>Example (C): DVCS photons &amp; protons   </vt:lpstr>
      <vt:lpstr>DIS kinematics reconstruction basics</vt:lpstr>
      <vt:lpstr>DIS kinematics reconstruction basics</vt:lpstr>
      <vt:lpstr>DIS kinematics reconstruction example </vt:lpstr>
      <vt:lpstr>PowerPoint Presentation</vt:lpstr>
      <vt:lpstr>Detector requirements: ideal vs real life</vt:lpstr>
      <vt:lpstr>How do we detect particles?</vt:lpstr>
      <vt:lpstr>Emerging practical implementation</vt:lpstr>
      <vt:lpstr>Illustration: CMS detector at LHC</vt:lpstr>
      <vt:lpstr>EIC detector concept: JLEIC</vt:lpstr>
      <vt:lpstr>EIC detector concept: BeAST</vt:lpstr>
      <vt:lpstr>EIC detector concept: ePHENIX</vt:lpstr>
      <vt:lpstr>EIC detector concept: TOPSiDE</vt:lpstr>
      <vt:lpstr>EIC Detector Concepts</vt:lpstr>
      <vt:lpstr>PowerPoint Presentation</vt:lpstr>
      <vt:lpstr>Tracking basics: idea</vt:lpstr>
      <vt:lpstr>Tracking basics: momentum measurement</vt:lpstr>
      <vt:lpstr>Tracking basics: Kalman filter algorithm</vt:lpstr>
      <vt:lpstr>EIC detector tracking: systems &amp; options</vt:lpstr>
      <vt:lpstr>Expected “typical” EIC tracker performance</vt:lpstr>
      <vt:lpstr>“Traditional” Si detectors (here: CMS strips)  </vt:lpstr>
      <vt:lpstr>“Traditional” Si detectors (CMS)  </vt:lpstr>
      <vt:lpstr>Monolithic active pixel sensors  </vt:lpstr>
      <vt:lpstr>Monolithic active pixel sensors (ALICE)  </vt:lpstr>
      <vt:lpstr>Monolithic active pixel sensors (ALICE)  </vt:lpstr>
      <vt:lpstr>Depleted monolithic active pixel sensors  </vt:lpstr>
      <vt:lpstr>Why small pixels are required?  </vt:lpstr>
      <vt:lpstr>Central tracker: Drift Chamber</vt:lpstr>
      <vt:lpstr>Central tracker: Drift Chamber (issues)</vt:lpstr>
      <vt:lpstr>Central tracker: Straw Tubes (PANDA)</vt:lpstr>
      <vt:lpstr>Central tracker: Straw Tubes (PANDA)</vt:lpstr>
      <vt:lpstr>Central tracker: Time Projection Chamber</vt:lpstr>
      <vt:lpstr>STAR TPC, legacy pictures </vt:lpstr>
      <vt:lpstr>“New generation” TPCs: attack IBF problem </vt:lpstr>
      <vt:lpstr>Large (here 2D) planar detectors: GEM </vt:lpstr>
      <vt:lpstr>Large (1D) planar detectors: GEM </vt:lpstr>
      <vt:lpstr>Large planar detectors: mMegas </vt:lpstr>
      <vt:lpstr>Medium-size cylindrical tracker: mMegas </vt:lpstr>
      <vt:lpstr>mRWELL trackers</vt:lpstr>
      <vt:lpstr>PowerPoint Presentation</vt:lpstr>
    </vt:vector>
  </TitlesOfParts>
  <Manager/>
  <Company>BNL</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Alexander Kiselev</dc:creator>
  <cp:keywords/>
  <dc:description/>
  <cp:lastModifiedBy>Alexander Kiselev</cp:lastModifiedBy>
  <cp:revision>1361</cp:revision>
  <dcterms:created xsi:type="dcterms:W3CDTF">2014-09-08T12:49:29Z</dcterms:created>
  <dcterms:modified xsi:type="dcterms:W3CDTF">2019-08-08T16:42:15Z</dcterms:modified>
  <cp:category/>
</cp:coreProperties>
</file>