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3" r:id="rId2"/>
    <p:sldId id="520" r:id="rId3"/>
    <p:sldId id="521" r:id="rId4"/>
    <p:sldId id="537" r:id="rId5"/>
    <p:sldId id="539" r:id="rId6"/>
    <p:sldId id="523" r:id="rId7"/>
    <p:sldId id="500" r:id="rId8"/>
    <p:sldId id="535" r:id="rId9"/>
    <p:sldId id="544" r:id="rId10"/>
    <p:sldId id="545" r:id="rId11"/>
    <p:sldId id="546" r:id="rId12"/>
    <p:sldId id="547" r:id="rId13"/>
    <p:sldId id="533" r:id="rId14"/>
    <p:sldId id="548" r:id="rId15"/>
    <p:sldId id="516" r:id="rId16"/>
    <p:sldId id="517" r:id="rId17"/>
    <p:sldId id="519" r:id="rId18"/>
    <p:sldId id="507" r:id="rId19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9" autoAdjust="0"/>
    <p:restoredTop sz="99805" autoAdjust="0"/>
  </p:normalViewPr>
  <p:slideViewPr>
    <p:cSldViewPr>
      <p:cViewPr>
        <p:scale>
          <a:sx n="94" d="100"/>
          <a:sy n="94" d="100"/>
        </p:scale>
        <p:origin x="-1576" y="-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3/21/19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3/21/19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4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3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4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3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8229600" cy="3886200"/>
          </a:xfrm>
        </p:spPr>
        <p:txBody>
          <a:bodyPr/>
          <a:lstStyle/>
          <a:p>
            <a:r>
              <a:rPr lang="en-US" dirty="0"/>
              <a:t>Preparation for the Director’s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LLP </a:t>
            </a:r>
            <a:r>
              <a:rPr lang="en-US" dirty="0"/>
              <a:t>status </a:t>
            </a:r>
            <a:endParaRPr lang="en-US" dirty="0" smtClean="0"/>
          </a:p>
          <a:p>
            <a:r>
              <a:rPr lang="en-US" dirty="0" smtClean="0"/>
              <a:t>MVTX 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and schedule </a:t>
            </a:r>
            <a:r>
              <a:rPr lang="en-US" dirty="0" smtClean="0"/>
              <a:t>status</a:t>
            </a:r>
            <a:endParaRPr lang="en-US" dirty="0"/>
          </a:p>
          <a:p>
            <a:pPr lvl="1"/>
            <a:r>
              <a:rPr lang="en-US" dirty="0" smtClean="0"/>
              <a:t>UTK </a:t>
            </a:r>
            <a:r>
              <a:rPr lang="en-US" dirty="0"/>
              <a:t>grant </a:t>
            </a:r>
            <a:r>
              <a:rPr lang="en-US" dirty="0" smtClean="0"/>
              <a:t>proposal status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iscussions </a:t>
            </a:r>
            <a:r>
              <a:rPr lang="en-US" dirty="0"/>
              <a:t>with LANL, LBNL and MIT for </a:t>
            </a:r>
            <a:r>
              <a:rPr lang="en-US" dirty="0" smtClean="0"/>
              <a:t>getting within budget constraints </a:t>
            </a:r>
          </a:p>
          <a:p>
            <a:r>
              <a:rPr lang="en-US" dirty="0" smtClean="0"/>
              <a:t>Status </a:t>
            </a:r>
            <a:r>
              <a:rPr lang="en-US" dirty="0"/>
              <a:t>of positions to be </a:t>
            </a:r>
            <a:r>
              <a:rPr lang="en-US" dirty="0" smtClean="0"/>
              <a:t>filled</a:t>
            </a:r>
          </a:p>
          <a:p>
            <a:r>
              <a:rPr lang="en-US" dirty="0" err="1" smtClean="0"/>
              <a:t>AoB</a:t>
            </a:r>
            <a:r>
              <a:rPr lang="en-US" dirty="0" smtClean="0"/>
              <a:t> </a:t>
            </a:r>
            <a:r>
              <a:rPr lang="en-US" dirty="0"/>
              <a:t>relevant for the PMG including issues/concerns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03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Positions to be Filled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382000" cy="3775476"/>
          </a:xfrm>
        </p:spPr>
        <p:txBody>
          <a:bodyPr/>
          <a:lstStyle/>
          <a:p>
            <a:r>
              <a:rPr lang="en-US" dirty="0" smtClean="0"/>
              <a:t>We have hired a Chief Mechanical Engineer, Russ </a:t>
            </a:r>
            <a:r>
              <a:rPr lang="en-US" dirty="0" err="1" smtClean="0"/>
              <a:t>Feder</a:t>
            </a:r>
            <a:r>
              <a:rPr lang="en-US" dirty="0" smtClean="0"/>
              <a:t> from PPPL. He starts Apr 15.</a:t>
            </a:r>
          </a:p>
          <a:p>
            <a:r>
              <a:rPr lang="en-US" dirty="0" smtClean="0"/>
              <a:t>Next task is to advertise the position of Infrastructure/Safety Engineer.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48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35"/>
            <a:ext cx="8229600" cy="546497"/>
          </a:xfrm>
        </p:spPr>
        <p:txBody>
          <a:bodyPr/>
          <a:lstStyle/>
          <a:p>
            <a:r>
              <a:rPr lang="en-US" sz="2800" dirty="0" smtClean="0"/>
              <a:t>Any Other Business: Charge for Director’s Review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9" name="Picture 8" descr="Screen Shot 2019-03-20 at 11.5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9025"/>
            <a:ext cx="6172200" cy="45444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9331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" y="0"/>
            <a:ext cx="8229600" cy="546497"/>
          </a:xfrm>
        </p:spPr>
        <p:txBody>
          <a:bodyPr/>
          <a:lstStyle/>
          <a:p>
            <a:r>
              <a:rPr lang="en-US" sz="4000" dirty="0" smtClean="0"/>
              <a:t>Charge for Director’s Review - </a:t>
            </a:r>
            <a:r>
              <a:rPr lang="en-US" sz="4000" dirty="0" err="1" smtClean="0"/>
              <a:t>cont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 descr="Screen Shot 2019-03-21 at 12.00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1"/>
          <a:stretch/>
        </p:blipFill>
        <p:spPr>
          <a:xfrm>
            <a:off x="934548" y="742950"/>
            <a:ext cx="7273847" cy="4191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129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26"/>
            <a:ext cx="8229600" cy="54649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91600" cy="3775476"/>
          </a:xfrm>
        </p:spPr>
        <p:txBody>
          <a:bodyPr/>
          <a:lstStyle/>
          <a:p>
            <a:r>
              <a:rPr lang="en-US" sz="2000" dirty="0" smtClean="0"/>
              <a:t>We continue to make good technical progress.</a:t>
            </a:r>
          </a:p>
          <a:p>
            <a:pPr lvl="1"/>
            <a:r>
              <a:rPr lang="en-US" sz="1600" dirty="0" smtClean="0"/>
              <a:t>Need to continue pace of OPC and LLP procurements</a:t>
            </a:r>
          </a:p>
          <a:p>
            <a:pPr marL="457155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Preparation for the Director’s and PD-2/3 Review are  highest priority</a:t>
            </a:r>
          </a:p>
          <a:p>
            <a:pPr lvl="1"/>
            <a:r>
              <a:rPr lang="en-US" sz="1600" dirty="0" smtClean="0"/>
              <a:t>Complete or update documentation. Demonstrate EVMS 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Filled Chief </a:t>
            </a:r>
            <a:r>
              <a:rPr lang="en-US" sz="2000" dirty="0" err="1" smtClean="0"/>
              <a:t>Mech</a:t>
            </a:r>
            <a:r>
              <a:rPr lang="en-US" sz="2000" dirty="0" smtClean="0"/>
              <a:t> Engineer position on the Project team and will soon open </a:t>
            </a:r>
            <a:r>
              <a:rPr lang="en-US" sz="2000" dirty="0" err="1" smtClean="0"/>
              <a:t>req</a:t>
            </a:r>
            <a:r>
              <a:rPr lang="en-US" sz="2000" dirty="0" smtClean="0"/>
              <a:t> for Infrastructure/Safety engineer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155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5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3" name="Picture 2" descr="Screen Shot 2019-01-23 at 12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96280"/>
            <a:ext cx="5372100" cy="4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666750"/>
            <a:ext cx="5410200" cy="4387919"/>
            <a:chOff x="2286000" y="622231"/>
            <a:chExt cx="4379559" cy="454031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5" t="15487" r="27444" b="8001"/>
            <a:stretch/>
          </p:blipFill>
          <p:spPr bwMode="auto">
            <a:xfrm>
              <a:off x="2286000" y="1047750"/>
              <a:ext cx="4379559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18975" r="27390" b="72759"/>
            <a:stretch/>
          </p:blipFill>
          <p:spPr bwMode="auto">
            <a:xfrm>
              <a:off x="2286000" y="622231"/>
              <a:ext cx="4379559" cy="444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6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" y="0"/>
            <a:ext cx="8229600" cy="546497"/>
          </a:xfrm>
        </p:spPr>
        <p:txBody>
          <a:bodyPr/>
          <a:lstStyle/>
          <a:p>
            <a:r>
              <a:rPr lang="en-US" dirty="0" smtClean="0"/>
              <a:t>Budget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435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sPHENIX Budget Profile</a:t>
            </a:r>
            <a:endParaRPr lang="en-US" u="sng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21231" r="23055" b="37128"/>
          <a:stretch/>
        </p:blipFill>
        <p:spPr bwMode="auto">
          <a:xfrm>
            <a:off x="1524000" y="895350"/>
            <a:ext cx="5579380" cy="24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7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6"/>
          </a:xfrm>
        </p:spPr>
        <p:txBody>
          <a:bodyPr/>
          <a:lstStyle/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Preliminary project baseline is set.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First EVMS reports have been generated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.</a:t>
            </a:r>
            <a:endParaRPr lang="en-US" sz="2000" dirty="0"/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P6 Data Date will be moved 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from Jan 1 to 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Mar 1 2019 after P6 Status updates on the last week of February.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CAMs will do monthly accruals along with monthly P6 status updates.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Project started analyzing EVMS reports.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All 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“practice” baseline 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changes will be incorporated via Change Control.</a:t>
            </a:r>
          </a:p>
          <a:p>
            <a:pPr lvl="0"/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The first 2 Project 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Change 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Requests have 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been generated and is </a:t>
            </a:r>
            <a:r>
              <a:rPr lang="en-US" sz="2000" dirty="0" smtClean="0">
                <a:effectLst>
                  <a:outerShdw sx="0" sy="0">
                    <a:srgbClr val="000000"/>
                  </a:outerShdw>
                </a:effectLst>
              </a:rPr>
              <a:t>approved by </a:t>
            </a:r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the Change Control Board. </a:t>
            </a:r>
          </a:p>
          <a:p>
            <a:pPr lvl="0"/>
            <a:r>
              <a:rPr lang="en-US" sz="2000" dirty="0">
                <a:effectLst>
                  <a:outerShdw sx="0" sy="0">
                    <a:srgbClr val="000000"/>
                  </a:outerShdw>
                </a:effectLst>
              </a:rPr>
              <a:t>Preparations for Director’s Review are underway.</a:t>
            </a:r>
          </a:p>
          <a:p>
            <a:endParaRPr lang="en-US" sz="18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lvl="0" indent="0">
              <a:buNone/>
            </a:pPr>
            <a:endParaRPr lang="en-US" sz="1800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8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MIE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60994"/>
              </p:ext>
            </p:extLst>
          </p:nvPr>
        </p:nvGraphicFramePr>
        <p:xfrm>
          <a:off x="76201" y="666750"/>
          <a:ext cx="8991599" cy="809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6113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418768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1191942"/>
                <a:gridCol w="1213507"/>
                <a:gridCol w="1285269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3873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TPC Range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Budget w/ contingency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Baseline Cost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Actuals to Date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</a:t>
                      </a:r>
                      <a:r>
                        <a:rPr lang="en-US" sz="1200" dirty="0" smtClean="0"/>
                        <a:t>Complete based on actuals</a:t>
                      </a:r>
                      <a:endParaRPr lang="en-US" sz="1200" dirty="0"/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3746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$24.2-</a:t>
                      </a:r>
                      <a:r>
                        <a:rPr lang="en-US" sz="1400" baseline="0" dirty="0" smtClean="0"/>
                        <a:t> 34.5M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$26.55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$20.53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$2.94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14.3%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Pre-baseline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6201" y="1428750"/>
            <a:ext cx="9060850" cy="2946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Scope</a:t>
            </a:r>
          </a:p>
          <a:p>
            <a:pPr lvl="1"/>
            <a:r>
              <a:rPr lang="en-US" sz="1400" dirty="0"/>
              <a:t>Detector systems produced, tested and ready for installation: </a:t>
            </a:r>
            <a:r>
              <a:rPr lang="en-US" sz="1400" b="1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lvl="1"/>
            <a:r>
              <a:rPr lang="en-US" sz="1400" dirty="0" smtClean="0"/>
              <a:t>Installation </a:t>
            </a:r>
            <a:r>
              <a:rPr lang="en-US" sz="1400" dirty="0"/>
              <a:t>and system commissioning is not part of the </a:t>
            </a:r>
            <a:r>
              <a:rPr lang="en-US" sz="1400" dirty="0" smtClean="0"/>
              <a:t>scope</a:t>
            </a: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Schedule</a:t>
            </a:r>
          </a:p>
          <a:p>
            <a:pPr lvl="1"/>
            <a:r>
              <a:rPr lang="en-US" sz="1400" dirty="0"/>
              <a:t>CD-0 received Sept 2016</a:t>
            </a:r>
          </a:p>
          <a:p>
            <a:pPr lvl="1"/>
            <a:r>
              <a:rPr lang="en-US" sz="1400" dirty="0"/>
              <a:t>CD-1/3A received Aug 2018</a:t>
            </a:r>
          </a:p>
          <a:p>
            <a:pPr lvl="1"/>
            <a:r>
              <a:rPr lang="en-US" sz="1400" dirty="0"/>
              <a:t>PD-2/3 review May 2019</a:t>
            </a:r>
          </a:p>
          <a:p>
            <a:pPr lvl="1"/>
            <a:r>
              <a:rPr lang="en-US" sz="1400" dirty="0"/>
              <a:t>Early completion Oct 2021</a:t>
            </a:r>
          </a:p>
          <a:p>
            <a:pPr lvl="1"/>
            <a:r>
              <a:rPr lang="en-US" sz="1400" dirty="0"/>
              <a:t>PD-4 Dec 2022 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600" b="1" dirty="0" smtClean="0"/>
              <a:t>Cost</a:t>
            </a:r>
            <a:endParaRPr lang="en-US" sz="1600" b="1" dirty="0"/>
          </a:p>
          <a:p>
            <a:pPr lvl="1"/>
            <a:r>
              <a:rPr lang="en-US" sz="1400" dirty="0" smtClean="0"/>
              <a:t>$24.2 – 34.5M AY</a:t>
            </a:r>
            <a:endParaRPr lang="en-US" sz="1400" dirty="0"/>
          </a:p>
          <a:p>
            <a:pPr lvl="1"/>
            <a:r>
              <a:rPr lang="en-US" sz="1400" dirty="0" smtClean="0"/>
              <a:t>$26.55M AY Point </a:t>
            </a:r>
            <a:r>
              <a:rPr lang="en-US" sz="1400" dirty="0"/>
              <a:t>c</a:t>
            </a:r>
            <a:r>
              <a:rPr lang="en-US" sz="1400" dirty="0" smtClean="0"/>
              <a:t>ost estimate including ~30% contingency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33935"/>
            <a:ext cx="8229600" cy="546497"/>
          </a:xfrm>
        </p:spPr>
        <p:txBody>
          <a:bodyPr/>
          <a:lstStyle/>
          <a:p>
            <a:r>
              <a:rPr lang="en-US" dirty="0" smtClean="0"/>
              <a:t>Recent News/Issues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3962400"/>
          </a:xfrm>
        </p:spPr>
        <p:txBody>
          <a:bodyPr/>
          <a:lstStyle/>
          <a:p>
            <a:r>
              <a:rPr lang="en-US" sz="1800" dirty="0"/>
              <a:t>First partial delivery of LLP orders, 8500 SiPMs, </a:t>
            </a:r>
            <a:r>
              <a:rPr lang="en-US" sz="1800" dirty="0" smtClean="0"/>
              <a:t>arrived </a:t>
            </a:r>
            <a:r>
              <a:rPr lang="en-US" sz="1800" dirty="0"/>
              <a:t>at Univ. of Michigan </a:t>
            </a:r>
            <a:r>
              <a:rPr lang="en-US" sz="1800" dirty="0" smtClean="0"/>
              <a:t>Mar 8.</a:t>
            </a: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preliminary project baseline is set and EVMS practice has begun.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first practice EVMS report has been generated.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dirty="0"/>
              <a:t>are meeting monthly with the L2 Managers to status the </a:t>
            </a:r>
            <a:r>
              <a:rPr lang="en-US" sz="1800" dirty="0" smtClean="0"/>
              <a:t>project</a:t>
            </a:r>
          </a:p>
          <a:p>
            <a:r>
              <a:rPr lang="en-US" sz="1800" dirty="0"/>
              <a:t>F</a:t>
            </a:r>
            <a:r>
              <a:rPr lang="en-US" sz="1800" dirty="0" smtClean="0"/>
              <a:t>irst </a:t>
            </a:r>
            <a:r>
              <a:rPr lang="en-US" sz="1800" dirty="0"/>
              <a:t>partial delivery of production scintillating fibers for the EMCal </a:t>
            </a:r>
            <a:r>
              <a:rPr lang="en-US" sz="1800" dirty="0" smtClean="0"/>
              <a:t>arrives </a:t>
            </a:r>
            <a:r>
              <a:rPr lang="en-US" sz="1800" dirty="0"/>
              <a:t>at UIUC in April. </a:t>
            </a:r>
            <a:endParaRPr lang="en-US" sz="1800" dirty="0" smtClean="0"/>
          </a:p>
          <a:p>
            <a:r>
              <a:rPr lang="en-US" sz="1800" dirty="0"/>
              <a:t>SAMPA v5 chip components from MWR delivered to U Sao </a:t>
            </a:r>
            <a:r>
              <a:rPr lang="en-US" sz="1800" dirty="0" smtClean="0"/>
              <a:t>Paulo</a:t>
            </a:r>
          </a:p>
          <a:p>
            <a:r>
              <a:rPr lang="en-US" sz="1800" dirty="0" smtClean="0"/>
              <a:t>84/96 </a:t>
            </a:r>
            <a:r>
              <a:rPr lang="en-US" sz="1800" dirty="0"/>
              <a:t>EMCal blocks </a:t>
            </a:r>
            <a:r>
              <a:rPr lang="en-US" sz="1800" dirty="0" smtClean="0"/>
              <a:t>for Sector 0 are complete. Attachment of </a:t>
            </a:r>
            <a:r>
              <a:rPr lang="en-US" sz="1800" dirty="0"/>
              <a:t>reflectors, light guides and SiPM daughter cards </a:t>
            </a:r>
            <a:r>
              <a:rPr lang="en-US" sz="1800" dirty="0" smtClean="0"/>
              <a:t>underway. Balance of Sector </a:t>
            </a:r>
            <a:r>
              <a:rPr lang="en-US" sz="1800" dirty="0"/>
              <a:t>0</a:t>
            </a:r>
            <a:r>
              <a:rPr lang="en-US" sz="1800" dirty="0" smtClean="0"/>
              <a:t> blocks to be completed by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week of April.   </a:t>
            </a:r>
            <a:endParaRPr lang="en-US" sz="1800" dirty="0"/>
          </a:p>
          <a:p>
            <a:r>
              <a:rPr lang="en-US" sz="1800" dirty="0" smtClean="0"/>
              <a:t>Approximately </a:t>
            </a:r>
            <a:r>
              <a:rPr lang="en-US" sz="1800" dirty="0"/>
              <a:t>600 </a:t>
            </a:r>
            <a:r>
              <a:rPr lang="en-US" sz="1800" dirty="0" err="1"/>
              <a:t>preprod</a:t>
            </a:r>
            <a:r>
              <a:rPr lang="en-US" sz="1800" dirty="0"/>
              <a:t> scintillating tiles </a:t>
            </a:r>
            <a:r>
              <a:rPr lang="en-US" sz="1800" dirty="0" smtClean="0"/>
              <a:t>for HCal at  GSU for testing.  First  200 tested at GSU had ~95% within good performance range. Tests on remainder 2/3 continuing.</a:t>
            </a:r>
          </a:p>
          <a:p>
            <a:r>
              <a:rPr lang="en-US" sz="1800" dirty="0" smtClean="0"/>
              <a:t>Hired Chief Mechanical engineer to replace Don Lynch. The new person starts April 15.</a:t>
            </a:r>
          </a:p>
          <a:p>
            <a:r>
              <a:rPr lang="en-US" sz="1800" dirty="0">
                <a:solidFill>
                  <a:srgbClr val="0080FF"/>
                </a:solidFill>
              </a:rPr>
              <a:t>Barrel Magnet steel sector 18 arrived at BNL  Mar 15. Over 50% </a:t>
            </a:r>
            <a:r>
              <a:rPr lang="en-US" sz="1800" dirty="0" smtClean="0">
                <a:solidFill>
                  <a:srgbClr val="0080FF"/>
                </a:solidFill>
              </a:rPr>
              <a:t>delivered (non-MIE)</a:t>
            </a:r>
            <a:endParaRPr lang="en-US" sz="1800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457155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456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dirty="0" smtClean="0"/>
              <a:t>sPHENIX Project Calendar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78155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sz="2000" dirty="0" smtClean="0">
                <a:solidFill>
                  <a:srgbClr val="0080FF"/>
                </a:solidFill>
              </a:rPr>
              <a:t>1008 Cryogenic procurement readiness review	March 11 (non-MIE)</a:t>
            </a:r>
          </a:p>
          <a:p>
            <a:endParaRPr lang="en-US" sz="2000" dirty="0"/>
          </a:p>
          <a:p>
            <a:r>
              <a:rPr lang="en-US" sz="2000" dirty="0" smtClean="0"/>
              <a:t>sPHENIX </a:t>
            </a:r>
            <a:r>
              <a:rPr lang="en-US" sz="2000" dirty="0"/>
              <a:t>in Asia meeting			</a:t>
            </a:r>
            <a:r>
              <a:rPr lang="en-US" sz="2000" dirty="0" smtClean="0"/>
              <a:t>March </a:t>
            </a:r>
            <a:r>
              <a:rPr lang="en-US" sz="2000" dirty="0"/>
              <a:t>25-27, </a:t>
            </a:r>
            <a:r>
              <a:rPr lang="en-US" sz="2000" dirty="0" smtClean="0"/>
              <a:t>Taiwan</a:t>
            </a:r>
          </a:p>
          <a:p>
            <a:endParaRPr lang="en-US" sz="2000" dirty="0"/>
          </a:p>
          <a:p>
            <a:r>
              <a:rPr lang="en-US" sz="2000" dirty="0" smtClean="0"/>
              <a:t>Director’s review practice			April 3-4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Director’s Review (1</a:t>
            </a:r>
            <a:r>
              <a:rPr lang="en-US" sz="2000" dirty="0" smtClean="0"/>
              <a:t>.X,</a:t>
            </a:r>
            <a:r>
              <a:rPr lang="en-US" sz="2000" dirty="0"/>
              <a:t>2.X,3.X)		</a:t>
            </a:r>
            <a:r>
              <a:rPr lang="en-US" sz="2000" dirty="0" smtClean="0"/>
              <a:t>	April 9-11  </a:t>
            </a:r>
          </a:p>
          <a:p>
            <a:endParaRPr lang="en-US" sz="2000" dirty="0"/>
          </a:p>
          <a:p>
            <a:r>
              <a:rPr lang="en-US" sz="2000" dirty="0" smtClean="0"/>
              <a:t>PD-2/3 Review Practice			May 15-16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PD-2/3 Review (MIE only)			</a:t>
            </a:r>
            <a:r>
              <a:rPr lang="en-US" sz="2000" dirty="0" smtClean="0"/>
              <a:t>May 28 (1:00 pm)-May 30  </a:t>
            </a:r>
            <a:endParaRPr lang="en-US" sz="2000" dirty="0"/>
          </a:p>
          <a:p>
            <a:pPr marL="457133" lvl="1" indent="0">
              <a:buNone/>
            </a:pPr>
            <a:r>
              <a:rPr lang="en-US" sz="1400" dirty="0" smtClean="0">
                <a:solidFill>
                  <a:srgbClr val="3399FF"/>
                </a:solidFill>
              </a:rPr>
              <a:t> </a:t>
            </a:r>
            <a:endParaRPr lang="en-US" sz="1400" dirty="0">
              <a:solidFill>
                <a:srgbClr val="3399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3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2"/>
            <a:ext cx="8229600" cy="546497"/>
          </a:xfrm>
        </p:spPr>
        <p:txBody>
          <a:bodyPr/>
          <a:lstStyle/>
          <a:p>
            <a:r>
              <a:rPr lang="en-US" dirty="0" smtClean="0"/>
              <a:t>High 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839200" cy="4476750"/>
          </a:xfrm>
        </p:spPr>
        <p:txBody>
          <a:bodyPr/>
          <a:lstStyle/>
          <a:p>
            <a:r>
              <a:rPr lang="en-US" sz="1800" dirty="0" smtClean="0"/>
              <a:t>Preparation for the PD-2/3 review is our top priority</a:t>
            </a:r>
            <a:endParaRPr lang="en-US" sz="1800" dirty="0"/>
          </a:p>
          <a:p>
            <a:pPr lvl="1"/>
            <a:r>
              <a:rPr lang="en-US" sz="1600" dirty="0" smtClean="0"/>
              <a:t>Passing the review gives us authorization to spend TEC funds</a:t>
            </a:r>
          </a:p>
          <a:p>
            <a:pPr lvl="1"/>
            <a:r>
              <a:rPr lang="en-US" sz="1600" dirty="0" smtClean="0"/>
              <a:t>In preparation for the review we are also preparing for the Director’s Review.</a:t>
            </a:r>
          </a:p>
          <a:p>
            <a:pPr lvl="1"/>
            <a:r>
              <a:rPr lang="en-US" sz="1600" dirty="0" smtClean="0"/>
              <a:t>Complete documentation</a:t>
            </a:r>
          </a:p>
          <a:p>
            <a:pPr lvl="1"/>
            <a:r>
              <a:rPr lang="en-US" sz="1600" dirty="0" smtClean="0"/>
              <a:t>Get EVMS running smoothly</a:t>
            </a:r>
          </a:p>
          <a:p>
            <a:pPr lvl="1"/>
            <a:r>
              <a:rPr lang="en-US" sz="1600" dirty="0" smtClean="0"/>
              <a:t>Schedule practices</a:t>
            </a:r>
          </a:p>
          <a:p>
            <a:pPr marL="457133" lvl="1" indent="0">
              <a:buNone/>
            </a:pPr>
            <a:endParaRPr lang="en-US" sz="1600" dirty="0" smtClean="0"/>
          </a:p>
          <a:p>
            <a:r>
              <a:rPr lang="en-US" sz="1800" dirty="0"/>
              <a:t>Monthly EV calculations</a:t>
            </a:r>
            <a:r>
              <a:rPr lang="en-US" sz="2000" dirty="0"/>
              <a:t>.  </a:t>
            </a:r>
          </a:p>
          <a:p>
            <a:pPr lvl="1"/>
            <a:r>
              <a:rPr lang="en-US" sz="1600" dirty="0"/>
              <a:t>Continue practicing EVMS process.</a:t>
            </a:r>
          </a:p>
          <a:p>
            <a:pPr lvl="1"/>
            <a:r>
              <a:rPr lang="en-US" sz="1600" dirty="0" smtClean="0"/>
              <a:t>Using Change Control on the LLPs and Preliminary project baseline</a:t>
            </a:r>
            <a:endParaRPr lang="en-US" sz="1600" dirty="0"/>
          </a:p>
          <a:p>
            <a:pPr lvl="1"/>
            <a:r>
              <a:rPr lang="en-US" sz="1600" dirty="0"/>
              <a:t>Incorporate EV calculations in monthly financial report to DOE.</a:t>
            </a:r>
            <a:r>
              <a:rPr lang="en-US" sz="1800" dirty="0" smtClean="0"/>
              <a:t>  </a:t>
            </a:r>
            <a:endParaRPr lang="en-US" sz="1600" dirty="0" smtClean="0"/>
          </a:p>
          <a:p>
            <a:pPr marL="457133" lvl="1" indent="0">
              <a:buNone/>
            </a:pPr>
            <a:endParaRPr lang="en-US" sz="1600" dirty="0"/>
          </a:p>
          <a:p>
            <a:r>
              <a:rPr lang="en-US" sz="1800" dirty="0"/>
              <a:t>Get PPMP </a:t>
            </a:r>
            <a:r>
              <a:rPr lang="en-US" sz="1800" dirty="0" smtClean="0"/>
              <a:t>signed </a:t>
            </a:r>
            <a:r>
              <a:rPr lang="en-US" sz="1800" dirty="0"/>
              <a:t>by the BNL Lab Director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75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dirty="0" smtClean="0"/>
              <a:t>Upcoming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991600" cy="4267200"/>
          </a:xfrm>
        </p:spPr>
        <p:txBody>
          <a:bodyPr/>
          <a:lstStyle/>
          <a:p>
            <a:r>
              <a:rPr lang="en-US" sz="2000" dirty="0" smtClean="0"/>
              <a:t>Director’s Review April 9-11</a:t>
            </a:r>
          </a:p>
          <a:p>
            <a:pPr lvl="1"/>
            <a:r>
              <a:rPr lang="en-US" sz="1800" dirty="0" smtClean="0"/>
              <a:t>Covers 1.X </a:t>
            </a:r>
            <a:r>
              <a:rPr lang="en-US" sz="1800" b="0" dirty="0" smtClean="0"/>
              <a:t>(MIE)</a:t>
            </a:r>
            <a:r>
              <a:rPr lang="en-US" sz="1800" dirty="0" smtClean="0"/>
              <a:t>, 2.X </a:t>
            </a:r>
            <a:r>
              <a:rPr lang="en-US" sz="1800" b="0" dirty="0" smtClean="0"/>
              <a:t>(Infrastructure &amp;Facility Upgrade)</a:t>
            </a:r>
            <a:r>
              <a:rPr lang="en-US" sz="1800" dirty="0" smtClean="0"/>
              <a:t>,</a:t>
            </a:r>
            <a:r>
              <a:rPr lang="en-US" sz="1800" b="0" dirty="0" smtClean="0"/>
              <a:t> </a:t>
            </a:r>
            <a:r>
              <a:rPr lang="en-US" sz="1800" dirty="0" smtClean="0"/>
              <a:t>3.X </a:t>
            </a:r>
            <a:r>
              <a:rPr lang="en-US" sz="1800" b="0" dirty="0" smtClean="0"/>
              <a:t>(INTT and MVTX)</a:t>
            </a:r>
          </a:p>
          <a:p>
            <a:pPr lvl="1"/>
            <a:r>
              <a:rPr lang="en-US" sz="1800" dirty="0" smtClean="0"/>
              <a:t>Chaired by Jim </a:t>
            </a:r>
            <a:r>
              <a:rPr lang="en-US" sz="1800" dirty="0" err="1" smtClean="0"/>
              <a:t>Yeck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Expanded committee from Mar 2018 Director’s review. Mix of BNL and outside committee members but most local.</a:t>
            </a:r>
          </a:p>
          <a:p>
            <a:pPr lvl="1"/>
            <a:r>
              <a:rPr lang="en-US" sz="1800" dirty="0" smtClean="0"/>
              <a:t>Dominated by parallel sessions</a:t>
            </a:r>
          </a:p>
          <a:p>
            <a:pPr marL="400040" indent="-342900"/>
            <a:r>
              <a:rPr lang="en-US" sz="2000" dirty="0" smtClean="0"/>
              <a:t>PD-2/3 Review May 28 (Noon)-30 </a:t>
            </a:r>
          </a:p>
          <a:p>
            <a:pPr marL="800033" lvl="1" indent="-342900"/>
            <a:r>
              <a:rPr lang="en-US" sz="1800" dirty="0" smtClean="0"/>
              <a:t>MIE only. Similar to an OPA CD-2/3 review</a:t>
            </a:r>
          </a:p>
          <a:p>
            <a:pPr marL="800033" lvl="1" indent="-342900"/>
            <a:r>
              <a:rPr lang="en-US" sz="1800" dirty="0" smtClean="0"/>
              <a:t>Chaired by Tom Cormier</a:t>
            </a:r>
          </a:p>
          <a:p>
            <a:pPr marL="800033" lvl="1" indent="-342900"/>
            <a:r>
              <a:rPr lang="en-US" sz="1800" dirty="0" smtClean="0"/>
              <a:t>Trying to get the same committee as last years CD-1/3A review w/o OPA</a:t>
            </a:r>
          </a:p>
          <a:p>
            <a:pPr marL="800033" lvl="1" indent="-342900"/>
            <a:r>
              <a:rPr lang="en-US" sz="1800" dirty="0" smtClean="0"/>
              <a:t>Review charge will be modeled on charges from recent OPA CD-2/3 reviews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69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546497"/>
          </a:xfrm>
        </p:spPr>
        <p:txBody>
          <a:bodyPr/>
          <a:lstStyle/>
          <a:p>
            <a:r>
              <a:rPr lang="en-US" sz="3200" dirty="0"/>
              <a:t>Preparing for PD-2/3 Review, May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4" y="590550"/>
            <a:ext cx="9118215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PD</a:t>
            </a:r>
            <a:r>
              <a:rPr lang="en-US" sz="2000" b="1" dirty="0"/>
              <a:t>-2/3 Documentation:</a:t>
            </a:r>
          </a:p>
          <a:p>
            <a:pPr marL="0" indent="0">
              <a:buNone/>
            </a:pPr>
            <a:r>
              <a:rPr lang="en-US" sz="2000" dirty="0"/>
              <a:t>Prepared for PD-2/3 review in May </a:t>
            </a:r>
            <a:r>
              <a:rPr lang="en-US" sz="2000" dirty="0" smtClean="0"/>
              <a:t>2019.Need </a:t>
            </a:r>
            <a:r>
              <a:rPr lang="en-US" sz="2000" dirty="0"/>
              <a:t>near final drafts by March in preparation for practice Director’s (ALD) Review</a:t>
            </a:r>
            <a:endParaRPr lang="en-US" dirty="0"/>
          </a:p>
          <a:p>
            <a:pPr lvl="1"/>
            <a:r>
              <a:rPr lang="en-US" sz="1800" dirty="0"/>
              <a:t>TDR (John H)</a:t>
            </a:r>
          </a:p>
          <a:p>
            <a:pPr lvl="1"/>
            <a:r>
              <a:rPr lang="en-US" sz="1800" dirty="0"/>
              <a:t>PMP (EO’B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Revised Assumptions document (Cathy)</a:t>
            </a:r>
            <a:endParaRPr lang="en-US" sz="1800" dirty="0"/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evised </a:t>
            </a:r>
            <a:r>
              <a:rPr lang="en-US" sz="1800" dirty="0"/>
              <a:t>BOE and WBS Dictionary (Glenn)</a:t>
            </a:r>
          </a:p>
          <a:p>
            <a:pPr lvl="1"/>
            <a:r>
              <a:rPr lang="en-US" sz="1800" dirty="0"/>
              <a:t>Hazard Analysis Plan (Jim)</a:t>
            </a:r>
          </a:p>
          <a:p>
            <a:pPr lvl="1"/>
            <a:r>
              <a:rPr lang="en-US" sz="1800" dirty="0"/>
              <a:t>Updated Risk Registry and RMP (Irina)</a:t>
            </a:r>
          </a:p>
          <a:p>
            <a:pPr lvl="1"/>
            <a:r>
              <a:rPr lang="en-US" sz="1800" dirty="0"/>
              <a:t>Cost Books, P6 reports (Cathy w/ Eric and Irina)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99FF"/>
                </a:solidFill>
              </a:rPr>
              <a:t> </a:t>
            </a:r>
            <a:endParaRPr lang="en-US" sz="2000" dirty="0">
              <a:solidFill>
                <a:srgbClr val="0099FF"/>
              </a:solidFill>
            </a:endParaRPr>
          </a:p>
          <a:p>
            <a:pPr marL="0" indent="0">
              <a:buNone/>
            </a:pPr>
            <a:r>
              <a:rPr lang="en-US" sz="2200" dirty="0"/>
              <a:t>  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8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LLP Status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38550"/>
            <a:ext cx="8915400" cy="1295400"/>
          </a:xfrm>
        </p:spPr>
        <p:txBody>
          <a:bodyPr/>
          <a:lstStyle/>
          <a:p>
            <a:r>
              <a:rPr lang="en-US" sz="1400" b="1" dirty="0" smtClean="0"/>
              <a:t>100k </a:t>
            </a:r>
            <a:r>
              <a:rPr lang="en-US" sz="1400" b="1" dirty="0"/>
              <a:t>SiPMs has been placed. </a:t>
            </a:r>
            <a:r>
              <a:rPr lang="en-US" sz="1400" b="1" dirty="0" smtClean="0"/>
              <a:t> First parts have arrived at U Michigan. Order complete Mar 2020  </a:t>
            </a:r>
            <a:endParaRPr lang="en-US" sz="1400" b="1" dirty="0"/>
          </a:p>
          <a:p>
            <a:r>
              <a:rPr lang="en-US" sz="1400" b="1" dirty="0"/>
              <a:t>Scintillating fiber </a:t>
            </a:r>
            <a:r>
              <a:rPr lang="en-US" sz="1400" b="1" dirty="0" smtClean="0"/>
              <a:t>order placed.  First parts in Apr 2019. Order complete Mar 2021</a:t>
            </a:r>
          </a:p>
          <a:p>
            <a:r>
              <a:rPr lang="en-US" sz="1400" b="1" dirty="0" smtClean="0"/>
              <a:t>Scintillating tile order placed. Working  on date for first delivery. Order complete Jun 2020.  </a:t>
            </a:r>
            <a:endParaRPr lang="en-US" sz="1400" b="1" dirty="0"/>
          </a:p>
          <a:p>
            <a:r>
              <a:rPr lang="en-US" sz="1400" dirty="0"/>
              <a:t>Tungsten powder </a:t>
            </a:r>
            <a:r>
              <a:rPr lang="en-US" sz="1400" dirty="0" smtClean="0"/>
              <a:t>order LLP-4. Working on the procurement documents. 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8555" r="25484" b="54183"/>
          <a:stretch/>
        </p:blipFill>
        <p:spPr bwMode="auto">
          <a:xfrm>
            <a:off x="76200" y="666750"/>
            <a:ext cx="8915400" cy="218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9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385167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Cost and Schedule</a:t>
            </a:r>
          </a:p>
          <a:p>
            <a:r>
              <a:rPr lang="en-US" sz="2000" dirty="0" smtClean="0"/>
              <a:t>P6 RLS exists. Schedule has the MVTX ready to install spring 2022. TPC including 30% contingency = $5.6M. Goal $4.9M.</a:t>
            </a:r>
          </a:p>
          <a:p>
            <a:r>
              <a:rPr lang="en-US" sz="2000" dirty="0" smtClean="0"/>
              <a:t>Had informal discussions with MIT, LANL and LBNL on cost cutting but no agreement yet.</a:t>
            </a:r>
          </a:p>
          <a:p>
            <a:r>
              <a:rPr lang="en-US" sz="2000" dirty="0" smtClean="0"/>
              <a:t>Need to update schedule once we learn actual stave delivery schedule</a:t>
            </a:r>
          </a:p>
          <a:p>
            <a:pPr marL="0" indent="0">
              <a:buNone/>
            </a:pPr>
            <a:r>
              <a:rPr lang="en-US" sz="2000" dirty="0" smtClean="0"/>
              <a:t>UTK Proposal</a:t>
            </a:r>
          </a:p>
          <a:p>
            <a:r>
              <a:rPr lang="en-US" sz="2000" dirty="0" smtClean="0"/>
              <a:t>Internal review nearly complete. Elizabeth Bartosz will ask for Tim and </a:t>
            </a:r>
            <a:r>
              <a:rPr lang="en-US" sz="2000" dirty="0" err="1" smtClean="0"/>
              <a:t>Jehanne</a:t>
            </a:r>
            <a:r>
              <a:rPr lang="en-US" sz="2000" dirty="0" smtClean="0"/>
              <a:t> sign-off next week.</a:t>
            </a:r>
          </a:p>
          <a:p>
            <a:r>
              <a:rPr lang="en-US" sz="2000" dirty="0" smtClean="0"/>
              <a:t> After that Elizabeth expects 3-4 weeks in the Chicago Office before funds reach UTK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3/21/2019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9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42679</TotalTime>
  <Words>1208</Words>
  <Application>Microsoft Macintosh PowerPoint</Application>
  <PresentationFormat>On-screen Show (16:9)</PresentationFormat>
  <Paragraphs>204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PMG Agenda</vt:lpstr>
      <vt:lpstr>sPHENIX MIE Overview</vt:lpstr>
      <vt:lpstr>Recent News/Issues  </vt:lpstr>
      <vt:lpstr>sPHENIX Project Calendar  </vt:lpstr>
      <vt:lpstr>High Priority Issues</vt:lpstr>
      <vt:lpstr>Upcoming Reviews</vt:lpstr>
      <vt:lpstr>Preparing for PD-2/3 Review, May 2019</vt:lpstr>
      <vt:lpstr>LLP Status</vt:lpstr>
      <vt:lpstr>MVTX Status</vt:lpstr>
      <vt:lpstr>Status of Positions to be Filled</vt:lpstr>
      <vt:lpstr>Any Other Business: Charge for Director’s Review</vt:lpstr>
      <vt:lpstr>Charge for Director’s Review - cont</vt:lpstr>
      <vt:lpstr>Summary</vt:lpstr>
      <vt:lpstr>Back Up</vt:lpstr>
      <vt:lpstr>L1 and L2 Milestones</vt:lpstr>
      <vt:lpstr>L1 and L2 Milestones</vt:lpstr>
      <vt:lpstr>Budget Profile</vt:lpstr>
      <vt:lpstr>Project Management Update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627</cp:revision>
  <cp:lastPrinted>2017-10-23T16:33:50Z</cp:lastPrinted>
  <dcterms:created xsi:type="dcterms:W3CDTF">2015-10-24T00:32:43Z</dcterms:created>
  <dcterms:modified xsi:type="dcterms:W3CDTF">2019-03-21T11:55:26Z</dcterms:modified>
</cp:coreProperties>
</file>