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04" r:id="rId2"/>
    <p:sldId id="405" r:id="rId3"/>
    <p:sldId id="411" r:id="rId4"/>
    <p:sldId id="407" r:id="rId5"/>
    <p:sldId id="410" r:id="rId6"/>
    <p:sldId id="409" r:id="rId7"/>
    <p:sldId id="412" r:id="rId8"/>
    <p:sldId id="41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E061"/>
    <a:srgbClr val="E73C23"/>
    <a:srgbClr val="0432FF"/>
    <a:srgbClr val="FFF98A"/>
    <a:srgbClr val="0027AC"/>
    <a:srgbClr val="00F302"/>
    <a:srgbClr val="DE5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4"/>
    <p:restoredTop sz="97099" autoAdjust="0"/>
  </p:normalViewPr>
  <p:slideViewPr>
    <p:cSldViewPr snapToGrid="0" snapToObjects="1">
      <p:cViewPr varScale="1">
        <p:scale>
          <a:sx n="120" d="100"/>
          <a:sy n="120" d="100"/>
        </p:scale>
        <p:origin x="1304" y="176"/>
      </p:cViewPr>
      <p:guideLst>
        <p:guide orient="horz" pos="1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3E07-1025-4447-967E-394123C6EB6C}" type="datetimeFigureOut">
              <a:rPr lang="en-US" smtClean="0"/>
              <a:pPr/>
              <a:t>3/28/19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24DF2-0D92-964D-A1BF-EE945F4A30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1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8"/>
            <a:ext cx="8229600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490"/>
            <a:ext cx="8229600" cy="5542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3/28/19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3/28/19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F058-31C7-0541-992A-FF6B18E67362}" type="datetimeFigureOut">
              <a:rPr lang="en-US" smtClean="0"/>
              <a:pPr/>
              <a:t>3/28/19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12"/>
            <a:ext cx="8229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3484"/>
            <a:ext cx="8229600" cy="5542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F058-31C7-0541-992A-FF6B18E67362}" type="datetimeFigureOut">
              <a:rPr lang="en-US" smtClean="0"/>
              <a:pPr/>
              <a:t>3/28/19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6349-D443-5646-A990-61A8F31F3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96065" y="641289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7CCCF-424A-304E-A351-6F93D137BA2B}" type="slidenum">
              <a:rPr lang="en-US" smtClean="0">
                <a:latin typeface="Arial"/>
                <a:cs typeface="Arial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9" name="Picture 8" descr="JLab_logo_white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85" y="6385502"/>
            <a:ext cx="146304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537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94D329-8F49-2944-9A86-649448B7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679"/>
            <a:ext cx="8229600" cy="80467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EICUG Polarimetry WG – Inaugural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E8224-4C64-0D45-865E-DA7273EF7EA8}"/>
              </a:ext>
            </a:extLst>
          </p:cNvPr>
          <p:cNvSpPr txBox="1"/>
          <p:nvPr/>
        </p:nvSpPr>
        <p:spPr>
          <a:xfrm>
            <a:off x="1657863" y="599328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November 30, 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9D5136-1DCA-DE46-8B95-99AAEFC360B0}"/>
              </a:ext>
            </a:extLst>
          </p:cNvPr>
          <p:cNvSpPr txBox="1"/>
          <p:nvPr/>
        </p:nvSpPr>
        <p:spPr>
          <a:xfrm>
            <a:off x="2020557" y="144864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Morning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E1621-F0EE-EE4D-8E33-68D7199FF219}"/>
              </a:ext>
            </a:extLst>
          </p:cNvPr>
          <p:cNvSpPr txBox="1"/>
          <p:nvPr/>
        </p:nvSpPr>
        <p:spPr>
          <a:xfrm>
            <a:off x="376817" y="1959429"/>
            <a:ext cx="4205232" cy="38164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JLEIC Machine parameters critical for polarimetry,</a:t>
            </a:r>
          </a:p>
          <a:p>
            <a:r>
              <a:rPr lang="en-US" sz="1400" dirty="0" err="1"/>
              <a:t>Vasiliy</a:t>
            </a:r>
            <a:r>
              <a:rPr lang="en-US" sz="1400" dirty="0"/>
              <a:t> Morozov (JLAB)</a:t>
            </a:r>
          </a:p>
          <a:p>
            <a:endParaRPr lang="en-US" sz="1400" dirty="0"/>
          </a:p>
          <a:p>
            <a:r>
              <a:rPr lang="en-US" sz="1400" dirty="0"/>
              <a:t>Requirements for Lepton and Hadron Polarimetry,</a:t>
            </a:r>
          </a:p>
          <a:p>
            <a:r>
              <a:rPr lang="en-US" sz="1400" dirty="0"/>
              <a:t>Christoph Montag (BNL)</a:t>
            </a:r>
          </a:p>
          <a:p>
            <a:endParaRPr lang="en-US" sz="1400" dirty="0"/>
          </a:p>
          <a:p>
            <a:r>
              <a:rPr lang="en-US" sz="1400" dirty="0"/>
              <a:t>Requirements for Lepton and Hadron Polarimetry,</a:t>
            </a:r>
          </a:p>
          <a:p>
            <a:r>
              <a:rPr lang="en-US" sz="1400" dirty="0"/>
              <a:t>Elke </a:t>
            </a:r>
            <a:r>
              <a:rPr lang="en-US" sz="1400" dirty="0" err="1"/>
              <a:t>Aschenauer</a:t>
            </a:r>
            <a:r>
              <a:rPr lang="en-US" sz="1400" dirty="0"/>
              <a:t> (BNL)</a:t>
            </a:r>
          </a:p>
          <a:p>
            <a:endParaRPr lang="en-US" sz="1400" dirty="0"/>
          </a:p>
          <a:p>
            <a:r>
              <a:rPr lang="en-US" sz="1400" dirty="0"/>
              <a:t>Electron Polarimetry Today,</a:t>
            </a:r>
          </a:p>
          <a:p>
            <a:r>
              <a:rPr lang="en-US" sz="1400" dirty="0"/>
              <a:t>Dave Gaskell (JLAB)</a:t>
            </a:r>
          </a:p>
          <a:p>
            <a:endParaRPr lang="en-US" sz="1400" dirty="0"/>
          </a:p>
          <a:p>
            <a:r>
              <a:rPr lang="en-US" sz="1400" dirty="0"/>
              <a:t>Fast detectors for electron detection for Compton polarimetry,</a:t>
            </a:r>
          </a:p>
          <a:p>
            <a:r>
              <a:rPr lang="en-US" sz="1400" dirty="0"/>
              <a:t>Alexandre </a:t>
            </a:r>
            <a:r>
              <a:rPr lang="en-US" sz="1400" dirty="0" err="1"/>
              <a:t>Camsonne</a:t>
            </a:r>
            <a:r>
              <a:rPr lang="en-US" sz="1400" dirty="0"/>
              <a:t> (JLAB)</a:t>
            </a:r>
          </a:p>
          <a:p>
            <a:endParaRPr lang="en-US" sz="1400" dirty="0"/>
          </a:p>
          <a:p>
            <a:r>
              <a:rPr lang="en-US" sz="1400" dirty="0"/>
              <a:t>Discussion on Electron Polarimetry at an EIC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D7F73D-1C3F-FE4B-BB77-CCAA9BC5C4B8}"/>
              </a:ext>
            </a:extLst>
          </p:cNvPr>
          <p:cNvSpPr txBox="1"/>
          <p:nvPr/>
        </p:nvSpPr>
        <p:spPr>
          <a:xfrm>
            <a:off x="4622239" y="1959429"/>
            <a:ext cx="4144945" cy="3816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Hadron Polarimetry Today and Improvements for EIC,</a:t>
            </a:r>
          </a:p>
          <a:p>
            <a:r>
              <a:rPr lang="en-US" sz="1400" dirty="0"/>
              <a:t>Oleg </a:t>
            </a:r>
            <a:r>
              <a:rPr lang="en-US" sz="1400" dirty="0" err="1"/>
              <a:t>Eyser</a:t>
            </a:r>
            <a:r>
              <a:rPr lang="en-US" sz="1400" dirty="0"/>
              <a:t> (BNL)</a:t>
            </a:r>
          </a:p>
          <a:p>
            <a:endParaRPr lang="en-US" sz="1400" dirty="0"/>
          </a:p>
          <a:p>
            <a:r>
              <a:rPr lang="en-US" sz="1400" dirty="0"/>
              <a:t>A Polarimeter for Light Ions,</a:t>
            </a:r>
          </a:p>
          <a:p>
            <a:r>
              <a:rPr lang="en-US" sz="1400" dirty="0"/>
              <a:t>Nigel </a:t>
            </a:r>
            <a:r>
              <a:rPr lang="en-US" sz="1400" dirty="0" err="1"/>
              <a:t>Buttimore</a:t>
            </a:r>
            <a:r>
              <a:rPr lang="en-US" sz="1400" dirty="0"/>
              <a:t> (Trinity College, Dublin)</a:t>
            </a:r>
          </a:p>
          <a:p>
            <a:endParaRPr lang="en-US" sz="1400" dirty="0"/>
          </a:p>
          <a:p>
            <a:r>
              <a:rPr lang="en-US" sz="1400" dirty="0"/>
              <a:t>Needed Improvements to the H-Jet for an EIC,</a:t>
            </a:r>
          </a:p>
          <a:p>
            <a:r>
              <a:rPr lang="en-US" sz="1400" dirty="0"/>
              <a:t>Andrei </a:t>
            </a:r>
            <a:r>
              <a:rPr lang="en-US" sz="1400" dirty="0" err="1"/>
              <a:t>Poblaguev</a:t>
            </a:r>
            <a:r>
              <a:rPr lang="en-US" sz="1400" dirty="0"/>
              <a:t> (BNL)</a:t>
            </a:r>
          </a:p>
          <a:p>
            <a:endParaRPr lang="en-US" sz="1400" dirty="0"/>
          </a:p>
          <a:p>
            <a:r>
              <a:rPr lang="en-US" sz="1400" dirty="0"/>
              <a:t>Needed improvements for Hadron Polarimeters,</a:t>
            </a:r>
          </a:p>
          <a:p>
            <a:r>
              <a:rPr lang="en-US" sz="1400" dirty="0"/>
              <a:t>Charles Hyde (Old Dominion University)</a:t>
            </a:r>
          </a:p>
          <a:p>
            <a:endParaRPr lang="en-US" sz="1400" dirty="0"/>
          </a:p>
          <a:p>
            <a:r>
              <a:rPr lang="en-US" sz="1400" dirty="0"/>
              <a:t>Alternative Hadron Polarimeter Concept,</a:t>
            </a:r>
          </a:p>
          <a:p>
            <a:r>
              <a:rPr lang="en-US" sz="1400" dirty="0"/>
              <a:t>William </a:t>
            </a:r>
            <a:r>
              <a:rPr lang="en-US" sz="1400" dirty="0" err="1"/>
              <a:t>Schmidke</a:t>
            </a:r>
            <a:r>
              <a:rPr lang="en-US" sz="1400" dirty="0"/>
              <a:t> (BNL)</a:t>
            </a:r>
          </a:p>
          <a:p>
            <a:endParaRPr lang="en-US" sz="1400" dirty="0"/>
          </a:p>
          <a:p>
            <a:r>
              <a:rPr lang="en-US" sz="1400" dirty="0"/>
              <a:t>Discussion on Hadron Polarimetry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64712C-3586-604D-BC5A-1D6C42B16D88}"/>
              </a:ext>
            </a:extLst>
          </p:cNvPr>
          <p:cNvSpPr txBox="1"/>
          <p:nvPr/>
        </p:nvSpPr>
        <p:spPr>
          <a:xfrm>
            <a:off x="5880794" y="144864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Afternoon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B447-16EF-1D4A-8B71-603152F1C59A}"/>
              </a:ext>
            </a:extLst>
          </p:cNvPr>
          <p:cNvSpPr txBox="1"/>
          <p:nvPr/>
        </p:nvSpPr>
        <p:spPr>
          <a:xfrm>
            <a:off x="4491479" y="5993284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indico.bnl.gov</a:t>
            </a:r>
            <a:r>
              <a:rPr lang="en-US" dirty="0">
                <a:hlinkClick r:id="rId2"/>
              </a:rPr>
              <a:t>/event/5376/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51728A-D735-ED47-9CED-7BEFD4B5759A}"/>
              </a:ext>
            </a:extLst>
          </p:cNvPr>
          <p:cNvSpPr txBox="1"/>
          <p:nvPr/>
        </p:nvSpPr>
        <p:spPr>
          <a:xfrm>
            <a:off x="145846" y="858201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meeting goal: Prioritized list of R&amp;D projects, both experiment and simulation</a:t>
            </a:r>
          </a:p>
        </p:txBody>
      </p:sp>
    </p:spTree>
    <p:extLst>
      <p:ext uri="{BB962C8B-B14F-4D97-AF65-F5344CB8AC3E}">
        <p14:creationId xmlns:p14="http://schemas.microsoft.com/office/powerpoint/2010/main" val="69089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74F9-CA2C-384B-9FCF-A8201AB5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Accelerator Polarimetry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E0EA9-56D8-AA4E-B61F-37E23108088B}"/>
              </a:ext>
            </a:extLst>
          </p:cNvPr>
          <p:cNvSpPr txBox="1"/>
          <p:nvPr/>
        </p:nvSpPr>
        <p:spPr>
          <a:xfrm>
            <a:off x="452176" y="813485"/>
            <a:ext cx="8239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Themes common to both JLEIC and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eRHIC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Multiple polarimeters helpful for beam setup. </a:t>
            </a:r>
          </a:p>
          <a:p>
            <a:r>
              <a:rPr lang="en-US" dirty="0">
                <a:sym typeface="Wingdings" pitchFamily="2" charset="2"/>
              </a:rPr>
              <a:t>     At JLEIC, measuring vertical e- pol. in arcs useful, ion polarimeters at </a:t>
            </a:r>
          </a:p>
          <a:p>
            <a:r>
              <a:rPr lang="en-US" dirty="0">
                <a:sym typeface="Wingdings" pitchFamily="2" charset="2"/>
              </a:rPr>
              <a:t>     source, after </a:t>
            </a:r>
            <a:r>
              <a:rPr lang="en-US" dirty="0" err="1">
                <a:sym typeface="Wingdings" pitchFamily="2" charset="2"/>
              </a:rPr>
              <a:t>linac</a:t>
            </a:r>
            <a:r>
              <a:rPr lang="en-US" dirty="0">
                <a:sym typeface="Wingdings" pitchFamily="2" charset="2"/>
              </a:rPr>
              <a:t> and in booster. </a:t>
            </a:r>
          </a:p>
          <a:p>
            <a:r>
              <a:rPr lang="en-US" dirty="0">
                <a:sym typeface="Wingdings" pitchFamily="2" charset="2"/>
              </a:rPr>
              <a:t>     At </a:t>
            </a:r>
            <a:r>
              <a:rPr lang="en-US" dirty="0" err="1">
                <a:sym typeface="Wingdings" pitchFamily="2" charset="2"/>
              </a:rPr>
              <a:t>eRHIC</a:t>
            </a:r>
            <a:r>
              <a:rPr lang="en-US" dirty="0">
                <a:sym typeface="Wingdings" pitchFamily="2" charset="2"/>
              </a:rPr>
              <a:t>, RCS likely needs additional polarimetry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polarization lifetimes decreases with lepton beam energy.</a:t>
            </a:r>
          </a:p>
          <a:p>
            <a:r>
              <a:rPr lang="en-US" dirty="0">
                <a:sym typeface="Wingdings" pitchFamily="2" charset="2"/>
              </a:rPr>
              <a:t>     18 </a:t>
            </a:r>
            <a:r>
              <a:rPr lang="en-US" dirty="0" err="1">
                <a:sym typeface="Wingdings" pitchFamily="2" charset="2"/>
              </a:rPr>
              <a:t>GeV@eRHIC</a:t>
            </a:r>
            <a:r>
              <a:rPr lang="en-US" dirty="0">
                <a:sym typeface="Wingdings" pitchFamily="2" charset="2"/>
              </a:rPr>
              <a:t>: 0.4 h          12 </a:t>
            </a:r>
            <a:r>
              <a:rPr lang="en-US" dirty="0" err="1">
                <a:sym typeface="Wingdings" pitchFamily="2" charset="2"/>
              </a:rPr>
              <a:t>GeV@JLEIC</a:t>
            </a:r>
            <a:r>
              <a:rPr lang="en-US" dirty="0">
                <a:sym typeface="Wingdings" pitchFamily="2" charset="2"/>
              </a:rPr>
              <a:t>: 0.1h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Polarimeter locations more-or-less identified in both designs in rings.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eRHIC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-specific issues: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Rapid Cycling Synchrotron (RCS) requires special electron polarimeter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JLEIC-specific issues: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Ions not always vertically polarized in ring – spin </a:t>
            </a:r>
            <a:r>
              <a:rPr lang="en-US" dirty="0" err="1">
                <a:sym typeface="Wingdings" pitchFamily="2" charset="2"/>
              </a:rPr>
              <a:t>precesses</a:t>
            </a:r>
            <a:r>
              <a:rPr lang="en-US" dirty="0">
                <a:sym typeface="Wingdings" pitchFamily="2" charset="2"/>
              </a:rPr>
              <a:t> through ring. </a:t>
            </a:r>
          </a:p>
          <a:p>
            <a:r>
              <a:rPr lang="en-US" dirty="0">
                <a:sym typeface="Wingdings" pitchFamily="2" charset="2"/>
              </a:rPr>
              <a:t>     Ion polarimeters only sensitive to transverse polarization –&gt; need to </a:t>
            </a:r>
          </a:p>
          <a:p>
            <a:r>
              <a:rPr lang="en-US" dirty="0">
                <a:sym typeface="Wingdings" pitchFamily="2" charset="2"/>
              </a:rPr>
              <a:t>     carefully constrain spin direction</a:t>
            </a:r>
          </a:p>
          <a:p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145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6F04-0161-554B-9BF1-5E2344A5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Accelerator Related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0132-7647-2A4B-BB9C-6715B01E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origins of difference in polarization for colliding/non-colliding bunches at HERA</a:t>
            </a:r>
          </a:p>
          <a:p>
            <a:r>
              <a:rPr lang="en-US" dirty="0"/>
              <a:t>Study the degree of expected polarization profiles at EIC</a:t>
            </a:r>
          </a:p>
          <a:p>
            <a:r>
              <a:rPr lang="en-US" dirty="0"/>
              <a:t>Quantify the degree to which bunch-by-bunch and profile-dependent variations of polarization impact physics observables</a:t>
            </a:r>
          </a:p>
        </p:txBody>
      </p:sp>
    </p:spTree>
    <p:extLst>
      <p:ext uri="{BB962C8B-B14F-4D97-AF65-F5344CB8AC3E}">
        <p14:creationId xmlns:p14="http://schemas.microsoft.com/office/powerpoint/2010/main" val="339573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EB91-4CD5-E84E-B5A7-E745307A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Electron Polarimetry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2FD01-2662-1241-9C01-3E64F7FB05CC}"/>
              </a:ext>
            </a:extLst>
          </p:cNvPr>
          <p:cNvSpPr txBox="1"/>
          <p:nvPr/>
        </p:nvSpPr>
        <p:spPr>
          <a:xfrm>
            <a:off x="334107" y="813485"/>
            <a:ext cx="84757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Method:</a:t>
            </a:r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/>
              <a:t>Electron polarimetry via Compton should be able to meet precision requirements for EIC (1% or better)</a:t>
            </a:r>
          </a:p>
          <a:p>
            <a:r>
              <a:rPr lang="en-US" sz="2000" dirty="0">
                <a:sym typeface="Wingdings" pitchFamily="2" charset="2"/>
              </a:rPr>
              <a:t> JLEIC Compton design focuses on detection of scattered electron, long. polarization near IP. Longitudinal measurements have regularly yielded high precision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000" dirty="0" err="1">
                <a:sym typeface="Wingdings" pitchFamily="2" charset="2"/>
              </a:rPr>
              <a:t>eRHIC</a:t>
            </a:r>
            <a:r>
              <a:rPr lang="en-US" sz="2000" dirty="0">
                <a:sym typeface="Wingdings" pitchFamily="2" charset="2"/>
              </a:rPr>
              <a:t> will measure transverse polarization at dedicated IP. Transverse Compton polarimeters not as common, have not achieved high precision</a:t>
            </a:r>
          </a:p>
          <a:p>
            <a:r>
              <a:rPr lang="en-US" sz="2000" dirty="0">
                <a:sym typeface="Wingdings" pitchFamily="2" charset="2"/>
              </a:rPr>
              <a:t>    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Issues:</a:t>
            </a:r>
            <a:endParaRPr lang="en-US" sz="2000" dirty="0">
              <a:solidFill>
                <a:schemeClr val="accent6"/>
              </a:solidFill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Backgrounds from Bremsstrahlung, synchrotron, and beam halo can be significant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Percent-level precision has been achieved for longitudinal Compton polarimetry, but not yet for transverse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Bunch-by-bunch polarization measurements may be challenging</a:t>
            </a:r>
          </a:p>
        </p:txBody>
      </p:sp>
    </p:spTree>
    <p:extLst>
      <p:ext uri="{BB962C8B-B14F-4D97-AF65-F5344CB8AC3E}">
        <p14:creationId xmlns:p14="http://schemas.microsoft.com/office/powerpoint/2010/main" val="247704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2B85-EB4A-4E40-945E-C52A3DEA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Electron Polarimetry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AC55B-ABF2-1B45-BB81-C340DEECB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4"/>
                </a:solidFill>
              </a:rPr>
              <a:t>Simulation/software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Further studies of synchrotron and other backgrounds</a:t>
            </a:r>
          </a:p>
          <a:p>
            <a:pPr marL="857250" lvl="1" indent="-457200"/>
            <a:r>
              <a:rPr lang="en-US" dirty="0"/>
              <a:t>Benchmark GEANT4 simulations</a:t>
            </a:r>
          </a:p>
          <a:p>
            <a:pPr marL="857250" lvl="1" indent="-457200"/>
            <a:r>
              <a:rPr lang="en-US" dirty="0"/>
              <a:t>Mitigation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 precision transverse Compton polarimetry</a:t>
            </a:r>
          </a:p>
          <a:p>
            <a:pPr marL="857250" lvl="1" indent="-457200"/>
            <a:r>
              <a:rPr lang="en-US" dirty="0"/>
              <a:t>Detailed simulations with realistic analysis/polarization extraction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Simultaneous measurement of longitudinal/transverse polarization</a:t>
            </a:r>
          </a:p>
          <a:p>
            <a:pPr marL="857250" lvl="1" indent="-457200"/>
            <a:r>
              <a:rPr lang="en-US" dirty="0"/>
              <a:t>Position sensitive detector ++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accent4"/>
                </a:solidFill>
              </a:rPr>
              <a:t>Hardware/detector</a:t>
            </a:r>
            <a:endParaRPr lang="en-US" b="1" dirty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Fast electron detectors - proof-of-principle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Fabry-Perot cavity with mode-locked (pulsed) laser</a:t>
            </a:r>
          </a:p>
        </p:txBody>
      </p:sp>
    </p:spTree>
    <p:extLst>
      <p:ext uri="{BB962C8B-B14F-4D97-AF65-F5344CB8AC3E}">
        <p14:creationId xmlns:p14="http://schemas.microsoft.com/office/powerpoint/2010/main" val="28739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8FDC-264D-6743-ABF8-16439503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Hadron Polarimetry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467FD-37E6-5B46-B0D3-67663C93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639" y="738182"/>
            <a:ext cx="3044651" cy="2144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80B03-6954-FB4F-AD98-FB3193307A21}"/>
              </a:ext>
            </a:extLst>
          </p:cNvPr>
          <p:cNvSpPr txBox="1"/>
          <p:nvPr/>
        </p:nvSpPr>
        <p:spPr>
          <a:xfrm>
            <a:off x="0" y="814364"/>
            <a:ext cx="5932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Hadron polarimetry at EIC will build on experience gained at RHIC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 H-Jet provides absolute polarization measurements, but requires a long time (hours)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p-Carbon polarimeter provides fast measurements – must be calibrated by H-Jet. 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Provides information on polarization profile, lifetime and bunch-by-bunch polarization</a:t>
            </a: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ACB30-0A0B-6848-A852-E25BE89B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672" y="2857571"/>
            <a:ext cx="6370656" cy="19709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6390A0-B6B5-3845-93FA-F7A9244B9E98}"/>
              </a:ext>
            </a:extLst>
          </p:cNvPr>
          <p:cNvSpPr/>
          <p:nvPr/>
        </p:nvSpPr>
        <p:spPr>
          <a:xfrm>
            <a:off x="356925" y="4925882"/>
            <a:ext cx="85963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Identification of recoiling proton (or carbon) uses correlation between time and signal size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Short bunch spacing at EIC will make this basically impossible without further information</a:t>
            </a:r>
          </a:p>
          <a:p>
            <a:r>
              <a:rPr lang="en-US" sz="1600" dirty="0">
                <a:sym typeface="Wingdings" pitchFamily="2" charset="2"/>
              </a:rPr>
              <a:t>     – “prompt” background from different bunch (n+1) in particular a problem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Several ideas discussed to address this issue (improved timing/energy resolution, 2nd layer for vetoing background from high energy particles)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Polarized Deuterium Beam Measurement: Analyzing power for Deuterium only 10% of proton one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306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B858-0B46-8540-BD90-BBF7EE8F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Hadron Polarimetry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455F-B008-C94B-A523-CBC4EBA7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4"/>
                </a:solidFill>
              </a:rPr>
              <a:t>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more theory calculation for He-3 and D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can one recover the full analyzing power if one detects all decay products</a:t>
            </a:r>
          </a:p>
          <a:p>
            <a:pPr marL="0" indent="0">
              <a:buNone/>
            </a:pPr>
            <a:r>
              <a:rPr lang="en-US" dirty="0"/>
              <a:t>2. need help with analyzing powers for alternative </a:t>
            </a:r>
            <a:r>
              <a:rPr lang="en-US"/>
              <a:t>polarization measurement ideas.</a:t>
            </a: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chemeClr val="accent4"/>
                </a:solidFill>
              </a:rPr>
              <a:t>Simulation/analysis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 a Monte Carlo of the RHIC polarimeter setup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 one reproduce the </a:t>
            </a:r>
            <a:r>
              <a:rPr lang="en-US" dirty="0" err="1"/>
              <a:t>pC</a:t>
            </a:r>
            <a:r>
              <a:rPr lang="en-US" dirty="0"/>
              <a:t> and pp </a:t>
            </a:r>
            <a:r>
              <a:rPr lang="en-US" dirty="0" err="1"/>
              <a:t>ToF</a:t>
            </a:r>
            <a:r>
              <a:rPr lang="en-US" dirty="0"/>
              <a:t> – ADC spectra and such understand the origin of the “prompts”?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Extend these simulations to polarized deuterium and He-3 beams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Analyze the RHIC data to understand the bunch polarization as function of different beam parameters, i.e. emittance. Verify these dependencies can be absolutely reproduced with beam simulations.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0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B858-0B46-8540-BD90-BBF7EE8F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Hadron Polarimetry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455F-B008-C94B-A523-CBC4EBA7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4"/>
                </a:solidFill>
              </a:rPr>
              <a:t>Hardware/detector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 the upcoming polarized pp run in 2021 introduce a 2</a:t>
            </a:r>
            <a:r>
              <a:rPr lang="en-US" baseline="30000" dirty="0"/>
              <a:t>nd</a:t>
            </a:r>
            <a:r>
              <a:rPr lang="en-US" dirty="0"/>
              <a:t> layer of Silicon to investigate the prompts can be vetoed by requiring no punch through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Investigate an alternative option for the carbon fiber targets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 silicon detectors with higher timing and energy resolution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Is there an alternative detector technology to the Si?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Investigate whether a technical solution for the alternative polarization methods is feasible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Investigate a technical solution for the He-3 and deuterium polarimeters 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0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49455</TotalTime>
  <Words>840</Words>
  <Application>Microsoft Macintosh PowerPoint</Application>
  <PresentationFormat>On-screen Show (4:3)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EICUG Polarimetry WG – Inaugural Meeting</vt:lpstr>
      <vt:lpstr>Accelerator Polarimetry Requirements</vt:lpstr>
      <vt:lpstr>Accelerator Related R&amp;D</vt:lpstr>
      <vt:lpstr>Electron Polarimetry</vt:lpstr>
      <vt:lpstr>Electron Polarimetry R&amp;D</vt:lpstr>
      <vt:lpstr>Hadron Polarimetry</vt:lpstr>
      <vt:lpstr>Hadron Polarimetry R&amp;D</vt:lpstr>
      <vt:lpstr>Hadron Polarimetry R&amp;D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David Gaskell</dc:creator>
  <cp:keywords/>
  <dc:description/>
  <cp:lastModifiedBy>Aschenauer, Elke</cp:lastModifiedBy>
  <cp:revision>1100</cp:revision>
  <cp:lastPrinted>2018-12-07T13:52:40Z</cp:lastPrinted>
  <dcterms:created xsi:type="dcterms:W3CDTF">2013-04-11T11:39:33Z</dcterms:created>
  <dcterms:modified xsi:type="dcterms:W3CDTF">2019-03-29T02:38:27Z</dcterms:modified>
  <cp:category/>
</cp:coreProperties>
</file>