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15" r:id="rId2"/>
    <p:sldId id="341" r:id="rId3"/>
    <p:sldId id="415" r:id="rId4"/>
    <p:sldId id="416" r:id="rId5"/>
    <p:sldId id="419" r:id="rId6"/>
    <p:sldId id="420" r:id="rId7"/>
    <p:sldId id="386" r:id="rId8"/>
    <p:sldId id="387" r:id="rId9"/>
    <p:sldId id="334" r:id="rId10"/>
    <p:sldId id="414" r:id="rId11"/>
    <p:sldId id="424" r:id="rId12"/>
    <p:sldId id="421" r:id="rId13"/>
    <p:sldId id="422" r:id="rId14"/>
    <p:sldId id="390" r:id="rId15"/>
    <p:sldId id="423" r:id="rId16"/>
    <p:sldId id="329" r:id="rId17"/>
    <p:sldId id="331" r:id="rId18"/>
    <p:sldId id="408" r:id="rId19"/>
    <p:sldId id="407" r:id="rId20"/>
    <p:sldId id="411" r:id="rId21"/>
    <p:sldId id="333" r:id="rId22"/>
    <p:sldId id="409" r:id="rId23"/>
    <p:sldId id="382" r:id="rId24"/>
    <p:sldId id="380" r:id="rId25"/>
    <p:sldId id="417" r:id="rId26"/>
    <p:sldId id="418" r:id="rId27"/>
    <p:sldId id="410" r:id="rId28"/>
    <p:sldId id="402" r:id="rId29"/>
    <p:sldId id="366" r:id="rId30"/>
    <p:sldId id="388" r:id="rId31"/>
    <p:sldId id="325" r:id="rId32"/>
    <p:sldId id="383" r:id="rId33"/>
    <p:sldId id="326" r:id="rId34"/>
  </p:sldIdLst>
  <p:sldSz cx="9144000" cy="5143500" type="screen16x9"/>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00FF"/>
    <a:srgbClr val="3399FF"/>
    <a:srgbClr val="D60093"/>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94660"/>
  </p:normalViewPr>
  <p:slideViewPr>
    <p:cSldViewPr>
      <p:cViewPr>
        <p:scale>
          <a:sx n="120" d="100"/>
          <a:sy n="120" d="100"/>
        </p:scale>
        <p:origin x="-108" y="-25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C7B1BD-D1AF-407B-87FB-0D0282D1814F}"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622A5224-22DB-4ED3-BFB1-1D15928BADCA}">
      <dgm:prSet custT="1"/>
      <dgm:spPr>
        <a:solidFill>
          <a:srgbClr val="1F89D7"/>
        </a:solidFill>
        <a:ln w="12700">
          <a:solidFill>
            <a:srgbClr val="1F89D7"/>
          </a:solidFill>
        </a:ln>
      </dgm:spPr>
      <dgm:t>
        <a:bodyPr anchor="t" anchorCtr="0"/>
        <a:lstStyle/>
        <a:p>
          <a:pPr algn="ctr" rtl="0"/>
          <a:r>
            <a:rPr lang="en-US" sz="900" b="1" dirty="0" smtClean="0"/>
            <a:t>1.01</a:t>
          </a:r>
          <a:br>
            <a:rPr lang="en-US" sz="900" b="1" dirty="0" smtClean="0"/>
          </a:br>
          <a:r>
            <a:rPr lang="en-US" sz="900" b="1" dirty="0" smtClean="0"/>
            <a:t>sPHENIX Project</a:t>
          </a:r>
          <a:br>
            <a:rPr lang="en-US" sz="900" b="1" dirty="0" smtClean="0"/>
          </a:br>
          <a:r>
            <a:rPr lang="en-US" sz="900" b="1" dirty="0" smtClean="0"/>
            <a:t>   Management	</a:t>
          </a:r>
          <a:br>
            <a:rPr lang="en-US" sz="900" b="1" dirty="0" smtClean="0"/>
          </a:br>
          <a:r>
            <a:rPr lang="en-US" sz="900" b="1" dirty="0" smtClean="0"/>
            <a:t>I. Sourikova</a:t>
          </a:r>
          <a:endParaRPr lang="en-US" sz="900" b="1" dirty="0"/>
        </a:p>
      </dgm:t>
    </dgm:pt>
    <dgm:pt modelId="{155D9C98-2722-4AAE-9CAF-B6ECE28A3FD5}" type="parTrans" cxnId="{701AA594-4200-47D3-9B8B-7B35B5E55D2B}">
      <dgm:prSet/>
      <dgm:spPr/>
      <dgm:t>
        <a:bodyPr/>
        <a:lstStyle/>
        <a:p>
          <a:endParaRPr lang="en-US"/>
        </a:p>
      </dgm:t>
    </dgm:pt>
    <dgm:pt modelId="{8E18C1CD-11DD-4776-91EE-CFD21A0942CF}" type="sibTrans" cxnId="{701AA594-4200-47D3-9B8B-7B35B5E55D2B}">
      <dgm:prSet/>
      <dgm:spPr/>
      <dgm:t>
        <a:bodyPr/>
        <a:lstStyle/>
        <a:p>
          <a:endParaRPr lang="en-US"/>
        </a:p>
      </dgm:t>
    </dgm:pt>
    <dgm:pt modelId="{DF94C96A-BF19-422A-B9F7-04F840B7F4C8}">
      <dgm:prSet custT="1"/>
      <dgm:spPr>
        <a:solidFill>
          <a:srgbClr val="1F89D7"/>
        </a:solidFill>
        <a:ln w="12700">
          <a:solidFill>
            <a:srgbClr val="1F89D7"/>
          </a:solidFill>
        </a:ln>
      </dgm:spPr>
      <dgm:t>
        <a:bodyPr anchor="t" anchorCtr="0"/>
        <a:lstStyle/>
        <a:p>
          <a:pPr rtl="0"/>
          <a:r>
            <a:rPr lang="en-US" sz="900" b="1" dirty="0" smtClean="0"/>
            <a:t>1.02</a:t>
          </a:r>
          <a:br>
            <a:rPr lang="en-US" sz="900" b="1" dirty="0" smtClean="0"/>
          </a:br>
          <a:r>
            <a:rPr lang="en-US" sz="900" b="1" dirty="0" smtClean="0"/>
            <a:t>sPHENIX TPC</a:t>
          </a:r>
          <a:br>
            <a:rPr lang="en-US" sz="900" b="1" dirty="0" smtClean="0"/>
          </a:br>
          <a:r>
            <a:rPr lang="en-US" sz="900" b="1" dirty="0" smtClean="0"/>
            <a:t>T. Hemmick</a:t>
          </a:r>
          <a:endParaRPr lang="en-US" sz="900" b="1" dirty="0"/>
        </a:p>
      </dgm:t>
    </dgm:pt>
    <dgm:pt modelId="{340ED6AD-F9F6-4E05-815A-24D4520A43A0}" type="parTrans" cxnId="{943F01D6-086A-4D2C-BFBE-2F4D8CCFE694}">
      <dgm:prSet/>
      <dgm:spPr/>
      <dgm:t>
        <a:bodyPr/>
        <a:lstStyle/>
        <a:p>
          <a:endParaRPr lang="en-US"/>
        </a:p>
      </dgm:t>
    </dgm:pt>
    <dgm:pt modelId="{9199BA31-FA48-44AE-88B3-9C40654B9FAD}" type="sibTrans" cxnId="{943F01D6-086A-4D2C-BFBE-2F4D8CCFE694}">
      <dgm:prSet/>
      <dgm:spPr/>
      <dgm:t>
        <a:bodyPr/>
        <a:lstStyle/>
        <a:p>
          <a:endParaRPr lang="en-US"/>
        </a:p>
      </dgm:t>
    </dgm:pt>
    <dgm:pt modelId="{6D85CA69-2CBD-40BE-949E-E2AEC243CD0D}">
      <dgm:prSet custT="1"/>
      <dgm:spPr>
        <a:ln w="12700">
          <a:solidFill>
            <a:srgbClr val="1F89D7"/>
          </a:solidFill>
        </a:ln>
      </dgm:spPr>
      <dgm:t>
        <a:bodyPr anchor="ctr" anchorCtr="0"/>
        <a:lstStyle/>
        <a:p>
          <a:pPr rtl="0"/>
          <a:r>
            <a:rPr lang="en-US" sz="900" b="1" dirty="0" smtClean="0"/>
            <a:t>1.02.01</a:t>
          </a:r>
          <a:br>
            <a:rPr lang="en-US" sz="900" b="1" dirty="0" smtClean="0"/>
          </a:br>
          <a:r>
            <a:rPr lang="en-US" sz="900" b="1" dirty="0" smtClean="0"/>
            <a:t>TPC Mechanics</a:t>
          </a:r>
          <a:br>
            <a:rPr lang="en-US" sz="900" b="1" dirty="0" smtClean="0"/>
          </a:br>
          <a:r>
            <a:rPr lang="en-US" sz="900" b="1" dirty="0" smtClean="0"/>
            <a:t>K. Dehmelt</a:t>
          </a:r>
          <a:endParaRPr lang="en-US" sz="900" b="1" dirty="0"/>
        </a:p>
      </dgm:t>
    </dgm:pt>
    <dgm:pt modelId="{BE3946B7-FAB8-40CC-B95C-E5E263C3D899}" type="parTrans" cxnId="{9ED8C6D4-CED2-4A4B-A358-5A25401FFC97}">
      <dgm:prSet/>
      <dgm:spPr>
        <a:ln w="12700">
          <a:solidFill>
            <a:srgbClr val="1F89D7"/>
          </a:solidFill>
        </a:ln>
      </dgm:spPr>
      <dgm:t>
        <a:bodyPr anchor="ctr" anchorCtr="0"/>
        <a:lstStyle/>
        <a:p>
          <a:endParaRPr lang="en-US" sz="900" b="1"/>
        </a:p>
      </dgm:t>
    </dgm:pt>
    <dgm:pt modelId="{8B1433C8-D19A-4276-9B6F-5DB1FFA723C1}" type="sibTrans" cxnId="{9ED8C6D4-CED2-4A4B-A358-5A25401FFC97}">
      <dgm:prSet/>
      <dgm:spPr/>
      <dgm:t>
        <a:bodyPr/>
        <a:lstStyle/>
        <a:p>
          <a:endParaRPr lang="en-US"/>
        </a:p>
      </dgm:t>
    </dgm:pt>
    <dgm:pt modelId="{5EB9AD68-A025-4F3D-B13D-3122F30EF173}">
      <dgm:prSet custT="1"/>
      <dgm:spPr>
        <a:ln w="12700">
          <a:solidFill>
            <a:srgbClr val="1F89D7"/>
          </a:solidFill>
        </a:ln>
      </dgm:spPr>
      <dgm:t>
        <a:bodyPr anchor="ctr" anchorCtr="0"/>
        <a:lstStyle/>
        <a:p>
          <a:pPr rtl="0"/>
          <a:r>
            <a:rPr lang="en-US" sz="900" b="1" dirty="0" smtClean="0"/>
            <a:t>1.02.02</a:t>
          </a:r>
          <a:br>
            <a:rPr lang="en-US" sz="900" b="1" dirty="0" smtClean="0"/>
          </a:br>
          <a:r>
            <a:rPr lang="en-US" sz="900" b="1" dirty="0" smtClean="0"/>
            <a:t>TPC R1 Modules</a:t>
          </a:r>
          <a:br>
            <a:rPr lang="en-US" sz="900" b="1" dirty="0" smtClean="0"/>
          </a:br>
          <a:r>
            <a:rPr lang="en-US" sz="900" b="1" dirty="0" smtClean="0"/>
            <a:t>W. Llope</a:t>
          </a:r>
          <a:endParaRPr lang="en-US" sz="900" b="1" dirty="0"/>
        </a:p>
      </dgm:t>
    </dgm:pt>
    <dgm:pt modelId="{10DD6636-EAC6-447F-835E-31BE436EA106}" type="parTrans" cxnId="{1614998D-5430-4CA0-8173-0DD29A687BC4}">
      <dgm:prSet/>
      <dgm:spPr>
        <a:ln w="12700">
          <a:solidFill>
            <a:srgbClr val="1F89D7"/>
          </a:solidFill>
        </a:ln>
      </dgm:spPr>
      <dgm:t>
        <a:bodyPr anchor="ctr" anchorCtr="0"/>
        <a:lstStyle/>
        <a:p>
          <a:endParaRPr lang="en-US" sz="900" b="1"/>
        </a:p>
      </dgm:t>
    </dgm:pt>
    <dgm:pt modelId="{BE8966B1-3DC6-4C1F-93A5-C0BAA04EE5BA}" type="sibTrans" cxnId="{1614998D-5430-4CA0-8173-0DD29A687BC4}">
      <dgm:prSet/>
      <dgm:spPr/>
      <dgm:t>
        <a:bodyPr/>
        <a:lstStyle/>
        <a:p>
          <a:endParaRPr lang="en-US"/>
        </a:p>
      </dgm:t>
    </dgm:pt>
    <dgm:pt modelId="{C3CDE8B8-9851-4BE2-BC44-5A474DF7E6F7}">
      <dgm:prSet custT="1"/>
      <dgm:spPr>
        <a:ln w="12700">
          <a:solidFill>
            <a:srgbClr val="1F89D7"/>
          </a:solidFill>
        </a:ln>
      </dgm:spPr>
      <dgm:t>
        <a:bodyPr anchor="ctr" anchorCtr="0"/>
        <a:lstStyle/>
        <a:p>
          <a:pPr rtl="0"/>
          <a:r>
            <a:rPr lang="en-US" sz="900" b="1" dirty="0" smtClean="0"/>
            <a:t>1.02.03</a:t>
          </a:r>
          <a:br>
            <a:rPr lang="en-US" sz="900" b="1" dirty="0" smtClean="0"/>
          </a:br>
          <a:r>
            <a:rPr lang="en-US" sz="900" b="1" dirty="0" smtClean="0"/>
            <a:t>TPC R2 Modules</a:t>
          </a:r>
          <a:br>
            <a:rPr lang="en-US" sz="900" b="1" dirty="0" smtClean="0"/>
          </a:br>
          <a:r>
            <a:rPr lang="en-US" sz="900" b="1" dirty="0" smtClean="0"/>
            <a:t>V. Green</a:t>
          </a:r>
          <a:endParaRPr lang="en-US" sz="900" b="1" dirty="0"/>
        </a:p>
      </dgm:t>
    </dgm:pt>
    <dgm:pt modelId="{E3387AF7-6235-4F21-B3A2-E4656A2842EB}" type="parTrans" cxnId="{E6EF45CD-BA49-4CFD-84C0-A55043888908}">
      <dgm:prSet/>
      <dgm:spPr>
        <a:ln w="12700">
          <a:solidFill>
            <a:srgbClr val="1F89D7"/>
          </a:solidFill>
        </a:ln>
      </dgm:spPr>
      <dgm:t>
        <a:bodyPr anchor="ctr" anchorCtr="0"/>
        <a:lstStyle/>
        <a:p>
          <a:endParaRPr lang="en-US" sz="900" b="1"/>
        </a:p>
      </dgm:t>
    </dgm:pt>
    <dgm:pt modelId="{D53BBE80-05E2-4E30-A769-34A93AE49204}" type="sibTrans" cxnId="{E6EF45CD-BA49-4CFD-84C0-A55043888908}">
      <dgm:prSet/>
      <dgm:spPr/>
      <dgm:t>
        <a:bodyPr/>
        <a:lstStyle/>
        <a:p>
          <a:endParaRPr lang="en-US"/>
        </a:p>
      </dgm:t>
    </dgm:pt>
    <dgm:pt modelId="{4246BCB8-8A5C-4000-87DE-96B61BE354F6}">
      <dgm:prSet custT="1"/>
      <dgm:spPr>
        <a:ln w="12700">
          <a:solidFill>
            <a:srgbClr val="1F89D7"/>
          </a:solidFill>
        </a:ln>
      </dgm:spPr>
      <dgm:t>
        <a:bodyPr anchor="ctr" anchorCtr="0"/>
        <a:lstStyle/>
        <a:p>
          <a:pPr rtl="0"/>
          <a:r>
            <a:rPr lang="en-US" sz="900" b="1" dirty="0" smtClean="0"/>
            <a:t>1.02.04</a:t>
          </a:r>
          <a:br>
            <a:rPr lang="en-US" sz="900" b="1" dirty="0" smtClean="0"/>
          </a:br>
          <a:r>
            <a:rPr lang="en-US" sz="900" b="1" dirty="0" smtClean="0"/>
            <a:t>TPC R3 Modules</a:t>
          </a:r>
          <a:br>
            <a:rPr lang="en-US" sz="900" b="1" dirty="0" smtClean="0"/>
          </a:br>
          <a:r>
            <a:rPr lang="en-US" sz="900" b="1" dirty="0" smtClean="0"/>
            <a:t>S. Milov,</a:t>
          </a:r>
          <a:br>
            <a:rPr lang="en-US" sz="900" b="1" dirty="0" smtClean="0"/>
          </a:br>
          <a:r>
            <a:rPr lang="en-US" sz="900" b="1" dirty="0" smtClean="0"/>
            <a:t>B. Surrow</a:t>
          </a:r>
          <a:endParaRPr lang="en-US" sz="900" b="1" dirty="0"/>
        </a:p>
      </dgm:t>
    </dgm:pt>
    <dgm:pt modelId="{1EF56ACF-2F88-4EAB-994A-9C4898561268}" type="parTrans" cxnId="{2D5AFEF5-BB96-4C84-95F0-CA79479D20C9}">
      <dgm:prSet/>
      <dgm:spPr>
        <a:ln w="12700">
          <a:solidFill>
            <a:srgbClr val="1F89D7"/>
          </a:solidFill>
        </a:ln>
      </dgm:spPr>
      <dgm:t>
        <a:bodyPr anchor="ctr" anchorCtr="0"/>
        <a:lstStyle/>
        <a:p>
          <a:endParaRPr lang="en-US" sz="900" b="1"/>
        </a:p>
      </dgm:t>
    </dgm:pt>
    <dgm:pt modelId="{769693A9-BBE0-4A59-AC4B-80341BAD98BD}" type="sibTrans" cxnId="{2D5AFEF5-BB96-4C84-95F0-CA79479D20C9}">
      <dgm:prSet/>
      <dgm:spPr/>
      <dgm:t>
        <a:bodyPr/>
        <a:lstStyle/>
        <a:p>
          <a:endParaRPr lang="en-US"/>
        </a:p>
      </dgm:t>
    </dgm:pt>
    <dgm:pt modelId="{895B93AA-2F5D-494D-B113-064B87A03896}">
      <dgm:prSet custT="1"/>
      <dgm:spPr>
        <a:ln w="12700">
          <a:solidFill>
            <a:srgbClr val="1F89D7"/>
          </a:solidFill>
        </a:ln>
      </dgm:spPr>
      <dgm:t>
        <a:bodyPr anchor="ctr" anchorCtr="0"/>
        <a:lstStyle/>
        <a:p>
          <a:pPr rtl="0"/>
          <a:r>
            <a:rPr lang="en-US" sz="900" b="1" dirty="0" smtClean="0"/>
            <a:t>1.02.05</a:t>
          </a:r>
          <a:br>
            <a:rPr lang="en-US" sz="900" b="1" dirty="0" smtClean="0"/>
          </a:br>
          <a:r>
            <a:rPr lang="en-US" sz="900" b="1" dirty="0" smtClean="0"/>
            <a:t>TPC FEE</a:t>
          </a:r>
          <a:br>
            <a:rPr lang="en-US" sz="900" b="1" dirty="0" smtClean="0"/>
          </a:br>
          <a:r>
            <a:rPr lang="en-US" sz="900" b="1" dirty="0" smtClean="0"/>
            <a:t>T. Sakaguchi</a:t>
          </a:r>
          <a:endParaRPr lang="en-US" sz="900" b="1" dirty="0"/>
        </a:p>
      </dgm:t>
    </dgm:pt>
    <dgm:pt modelId="{2CA75867-B6A8-4A6E-8A77-EBE8AABE2B6E}" type="parTrans" cxnId="{14FF7A9E-E395-450F-9567-5BDD468214AF}">
      <dgm:prSet/>
      <dgm:spPr>
        <a:ln w="12700">
          <a:solidFill>
            <a:srgbClr val="1F89D7"/>
          </a:solidFill>
        </a:ln>
      </dgm:spPr>
      <dgm:t>
        <a:bodyPr anchor="ctr" anchorCtr="0"/>
        <a:lstStyle/>
        <a:p>
          <a:endParaRPr lang="en-US" sz="900" b="1"/>
        </a:p>
      </dgm:t>
    </dgm:pt>
    <dgm:pt modelId="{82DC5343-01F2-40BC-AD29-A005B65A30E8}" type="sibTrans" cxnId="{14FF7A9E-E395-450F-9567-5BDD468214AF}">
      <dgm:prSet/>
      <dgm:spPr/>
      <dgm:t>
        <a:bodyPr/>
        <a:lstStyle/>
        <a:p>
          <a:endParaRPr lang="en-US"/>
        </a:p>
      </dgm:t>
    </dgm:pt>
    <dgm:pt modelId="{E860C1D7-DBB0-44F5-A9DD-5EF15D44D402}">
      <dgm:prSet custT="1"/>
      <dgm:spPr>
        <a:ln w="12700">
          <a:solidFill>
            <a:srgbClr val="1F89D7"/>
          </a:solidFill>
        </a:ln>
      </dgm:spPr>
      <dgm:t>
        <a:bodyPr anchor="ctr" anchorCtr="0"/>
        <a:lstStyle/>
        <a:p>
          <a:pPr rtl="0"/>
          <a:r>
            <a:rPr lang="en-US" sz="900" b="1" dirty="0" smtClean="0"/>
            <a:t>1.02.06</a:t>
          </a:r>
          <a:br>
            <a:rPr lang="en-US" sz="900" b="1" dirty="0" smtClean="0"/>
          </a:br>
          <a:r>
            <a:rPr lang="en-US" sz="900" b="1" dirty="0" smtClean="0"/>
            <a:t>TPC DAM</a:t>
          </a:r>
          <a:br>
            <a:rPr lang="en-US" sz="900" b="1" dirty="0" smtClean="0"/>
          </a:br>
          <a:r>
            <a:rPr lang="en-US" sz="900" b="1" dirty="0" smtClean="0"/>
            <a:t>J. Huang</a:t>
          </a:r>
          <a:endParaRPr lang="en-US" sz="900" b="1" dirty="0"/>
        </a:p>
      </dgm:t>
    </dgm:pt>
    <dgm:pt modelId="{C027D08E-CD90-43BD-A3EC-FDC3DBFA3875}" type="parTrans" cxnId="{3B47154A-4B09-46C3-8B6C-91881BE5B11A}">
      <dgm:prSet/>
      <dgm:spPr>
        <a:ln w="12700">
          <a:solidFill>
            <a:srgbClr val="1F89D7"/>
          </a:solidFill>
        </a:ln>
      </dgm:spPr>
      <dgm:t>
        <a:bodyPr anchor="ctr" anchorCtr="0"/>
        <a:lstStyle/>
        <a:p>
          <a:endParaRPr lang="en-US" sz="900" b="1"/>
        </a:p>
      </dgm:t>
    </dgm:pt>
    <dgm:pt modelId="{BB1DB38A-DE4F-4CB4-A541-24C5C59F3D07}" type="sibTrans" cxnId="{3B47154A-4B09-46C3-8B6C-91881BE5B11A}">
      <dgm:prSet/>
      <dgm:spPr/>
      <dgm:t>
        <a:bodyPr/>
        <a:lstStyle/>
        <a:p>
          <a:endParaRPr lang="en-US"/>
        </a:p>
      </dgm:t>
    </dgm:pt>
    <dgm:pt modelId="{AEC42CDC-A952-4E5E-9671-0C80AD3724C3}">
      <dgm:prSet custT="1"/>
      <dgm:spPr>
        <a:ln w="12700">
          <a:solidFill>
            <a:srgbClr val="1F89D7"/>
          </a:solidFill>
        </a:ln>
      </dgm:spPr>
      <dgm:t>
        <a:bodyPr anchor="ctr" anchorCtr="0"/>
        <a:lstStyle/>
        <a:p>
          <a:pPr rtl="0"/>
          <a:r>
            <a:rPr lang="en-US" sz="900" b="1" dirty="0" smtClean="0"/>
            <a:t>1.02.07</a:t>
          </a:r>
          <a:br>
            <a:rPr lang="en-US" sz="900" b="1" dirty="0" smtClean="0"/>
          </a:br>
          <a:r>
            <a:rPr lang="en-US" sz="900" b="1" dirty="0" smtClean="0"/>
            <a:t>TPC Support Systems</a:t>
          </a:r>
          <a:br>
            <a:rPr lang="en-US" sz="900" b="1" dirty="0" smtClean="0"/>
          </a:br>
          <a:r>
            <a:rPr lang="en-US" sz="900" b="1" dirty="0" smtClean="0"/>
            <a:t>R. Pisani</a:t>
          </a:r>
          <a:endParaRPr lang="en-US" sz="900" b="1" dirty="0"/>
        </a:p>
      </dgm:t>
    </dgm:pt>
    <dgm:pt modelId="{F49F9AEA-042B-470A-869A-178E3365122F}" type="parTrans" cxnId="{B145DA23-BF9E-49B7-BF43-39223255B51F}">
      <dgm:prSet/>
      <dgm:spPr>
        <a:ln w="12700">
          <a:solidFill>
            <a:srgbClr val="1F89D7"/>
          </a:solidFill>
        </a:ln>
      </dgm:spPr>
      <dgm:t>
        <a:bodyPr anchor="ctr" anchorCtr="0"/>
        <a:lstStyle/>
        <a:p>
          <a:endParaRPr lang="en-US" sz="900" b="1"/>
        </a:p>
      </dgm:t>
    </dgm:pt>
    <dgm:pt modelId="{30035754-5198-4AB1-94B9-0E9BC3068D26}" type="sibTrans" cxnId="{B145DA23-BF9E-49B7-BF43-39223255B51F}">
      <dgm:prSet/>
      <dgm:spPr/>
      <dgm:t>
        <a:bodyPr/>
        <a:lstStyle/>
        <a:p>
          <a:endParaRPr lang="en-US"/>
        </a:p>
      </dgm:t>
    </dgm:pt>
    <dgm:pt modelId="{DD320EC8-3675-4BF2-AFC5-0BF19BF1FDBF}">
      <dgm:prSet custT="1"/>
      <dgm:spPr>
        <a:solidFill>
          <a:srgbClr val="1F89D7"/>
        </a:solidFill>
        <a:ln w="12700">
          <a:solidFill>
            <a:srgbClr val="1F89D7"/>
          </a:solidFill>
        </a:ln>
      </dgm:spPr>
      <dgm:t>
        <a:bodyPr anchor="t" anchorCtr="0"/>
        <a:lstStyle/>
        <a:p>
          <a:pPr rtl="0"/>
          <a:r>
            <a:rPr lang="en-US" sz="900" b="1" dirty="0" smtClean="0"/>
            <a:t>1.03</a:t>
          </a:r>
          <a:br>
            <a:rPr lang="en-US" sz="900" b="1" dirty="0" smtClean="0"/>
          </a:br>
          <a:r>
            <a:rPr lang="en-US" sz="900" b="1" dirty="0" smtClean="0"/>
            <a:t>sPHENIX EMCal</a:t>
          </a:r>
          <a:br>
            <a:rPr lang="en-US" sz="900" b="1" dirty="0" smtClean="0"/>
          </a:br>
          <a:r>
            <a:rPr lang="en-US" sz="900" b="1" dirty="0" smtClean="0"/>
            <a:t>C. Woody</a:t>
          </a:r>
        </a:p>
        <a:p>
          <a:pPr rtl="0"/>
          <a:endParaRPr lang="en-US" sz="900" b="1" dirty="0"/>
        </a:p>
      </dgm:t>
    </dgm:pt>
    <dgm:pt modelId="{6F8A27EF-37C5-4FA0-B763-D1D1A1575313}" type="parTrans" cxnId="{41FC3326-176E-4F56-B3DE-592EE98C21A0}">
      <dgm:prSet/>
      <dgm:spPr/>
      <dgm:t>
        <a:bodyPr/>
        <a:lstStyle/>
        <a:p>
          <a:endParaRPr lang="en-US"/>
        </a:p>
      </dgm:t>
    </dgm:pt>
    <dgm:pt modelId="{E6FD4AB1-2AE7-4947-ABDE-5EB2F645136B}" type="sibTrans" cxnId="{41FC3326-176E-4F56-B3DE-592EE98C21A0}">
      <dgm:prSet/>
      <dgm:spPr/>
      <dgm:t>
        <a:bodyPr/>
        <a:lstStyle/>
        <a:p>
          <a:endParaRPr lang="en-US"/>
        </a:p>
      </dgm:t>
    </dgm:pt>
    <dgm:pt modelId="{9CE62B9F-B964-4D76-9DD3-D9D2E6B4308F}">
      <dgm:prSet custT="1"/>
      <dgm:spPr>
        <a:ln w="12700">
          <a:solidFill>
            <a:srgbClr val="1F89D7"/>
          </a:solidFill>
        </a:ln>
      </dgm:spPr>
      <dgm:t>
        <a:bodyPr anchor="ctr" anchorCtr="0"/>
        <a:lstStyle/>
        <a:p>
          <a:pPr rtl="0"/>
          <a:r>
            <a:rPr lang="en-US" sz="900" b="1" dirty="0" smtClean="0"/>
            <a:t>1.03.01</a:t>
          </a:r>
          <a:br>
            <a:rPr lang="en-US" sz="900" b="1" dirty="0" smtClean="0"/>
          </a:br>
          <a:r>
            <a:rPr lang="en-US" sz="900" b="1" dirty="0" smtClean="0"/>
            <a:t>EMCAL Block Production</a:t>
          </a:r>
          <a:br>
            <a:rPr lang="en-US" sz="900" b="1" dirty="0" smtClean="0"/>
          </a:br>
          <a:r>
            <a:rPr lang="en-US" sz="900" b="1" dirty="0" smtClean="0"/>
            <a:t>A. Sickles</a:t>
          </a:r>
          <a:endParaRPr lang="en-US" sz="900" b="1" dirty="0"/>
        </a:p>
      </dgm:t>
    </dgm:pt>
    <dgm:pt modelId="{45207A14-171A-41D8-9D77-62ABF8AA4E6A}" type="parTrans" cxnId="{EEDA8378-F9AC-4C87-9B0D-0D33560D3CFB}">
      <dgm:prSet/>
      <dgm:spPr>
        <a:ln w="12700">
          <a:solidFill>
            <a:srgbClr val="1F89D7"/>
          </a:solidFill>
        </a:ln>
      </dgm:spPr>
      <dgm:t>
        <a:bodyPr anchor="ctr" anchorCtr="0"/>
        <a:lstStyle/>
        <a:p>
          <a:endParaRPr lang="en-US" sz="900" b="1"/>
        </a:p>
      </dgm:t>
    </dgm:pt>
    <dgm:pt modelId="{CD2A5FEF-A1C8-4FBD-AC5D-E01ED80CD644}" type="sibTrans" cxnId="{EEDA8378-F9AC-4C87-9B0D-0D33560D3CFB}">
      <dgm:prSet/>
      <dgm:spPr/>
      <dgm:t>
        <a:bodyPr/>
        <a:lstStyle/>
        <a:p>
          <a:endParaRPr lang="en-US"/>
        </a:p>
      </dgm:t>
    </dgm:pt>
    <dgm:pt modelId="{48980B1C-9B33-4AB5-9A18-85F663EBD18F}">
      <dgm:prSet custT="1"/>
      <dgm:spPr>
        <a:ln w="12700">
          <a:solidFill>
            <a:srgbClr val="1F89D7"/>
          </a:solidFill>
        </a:ln>
      </dgm:spPr>
      <dgm:t>
        <a:bodyPr anchor="ctr" anchorCtr="0"/>
        <a:lstStyle/>
        <a:p>
          <a:pPr rtl="0"/>
          <a:r>
            <a:rPr lang="en-US" sz="900" b="1" dirty="0" smtClean="0"/>
            <a:t>1.03.02</a:t>
          </a:r>
          <a:br>
            <a:rPr lang="en-US" sz="900" b="1" dirty="0" smtClean="0"/>
          </a:br>
          <a:r>
            <a:rPr lang="en-US" sz="900" b="1" dirty="0" smtClean="0"/>
            <a:t>EMCAL Module Production and Sector Assembly</a:t>
          </a:r>
          <a:br>
            <a:rPr lang="en-US" sz="900" b="1" dirty="0" smtClean="0"/>
          </a:br>
          <a:r>
            <a:rPr lang="en-US" sz="900" b="1" dirty="0" smtClean="0"/>
            <a:t>S. Stoll</a:t>
          </a:r>
          <a:endParaRPr lang="en-US" sz="900" b="1" dirty="0"/>
        </a:p>
      </dgm:t>
    </dgm:pt>
    <dgm:pt modelId="{9E4FBBF4-C1DB-4218-B7C0-D297BADD43F7}" type="parTrans" cxnId="{78CA9DDE-5DA9-479C-8D7C-AC9CABFBEF1F}">
      <dgm:prSet/>
      <dgm:spPr>
        <a:ln w="12700">
          <a:solidFill>
            <a:srgbClr val="1F89D7"/>
          </a:solidFill>
        </a:ln>
      </dgm:spPr>
      <dgm:t>
        <a:bodyPr anchor="ctr" anchorCtr="0"/>
        <a:lstStyle/>
        <a:p>
          <a:endParaRPr lang="en-US" sz="900" b="1"/>
        </a:p>
      </dgm:t>
    </dgm:pt>
    <dgm:pt modelId="{723C90D2-F8BF-4C14-B809-FA4FC9BF2EB2}" type="sibTrans" cxnId="{78CA9DDE-5DA9-479C-8D7C-AC9CABFBEF1F}">
      <dgm:prSet/>
      <dgm:spPr/>
      <dgm:t>
        <a:bodyPr/>
        <a:lstStyle/>
        <a:p>
          <a:endParaRPr lang="en-US"/>
        </a:p>
      </dgm:t>
    </dgm:pt>
    <dgm:pt modelId="{09D22DE7-A296-4990-963F-D35674FA50B7}">
      <dgm:prSet custT="1"/>
      <dgm:spPr>
        <a:solidFill>
          <a:srgbClr val="1F89D7"/>
        </a:solidFill>
        <a:ln w="12700">
          <a:solidFill>
            <a:srgbClr val="1F89D7"/>
          </a:solidFill>
        </a:ln>
      </dgm:spPr>
      <dgm:t>
        <a:bodyPr anchor="t" anchorCtr="0"/>
        <a:lstStyle/>
        <a:p>
          <a:pPr rtl="0"/>
          <a:r>
            <a:rPr lang="en-US" sz="900" b="1" dirty="0" smtClean="0"/>
            <a:t>1.04</a:t>
          </a:r>
          <a:br>
            <a:rPr lang="en-US" sz="900" b="1" dirty="0" smtClean="0"/>
          </a:br>
          <a:r>
            <a:rPr lang="en-US" sz="900" b="1" dirty="0" smtClean="0"/>
            <a:t>sPHENIX HCal</a:t>
          </a:r>
          <a:br>
            <a:rPr lang="en-US" sz="900" b="1" dirty="0" smtClean="0"/>
          </a:br>
          <a:r>
            <a:rPr lang="en-US" sz="900" b="1" dirty="0" smtClean="0"/>
            <a:t>J. Lajoie</a:t>
          </a:r>
        </a:p>
        <a:p>
          <a:pPr rtl="0"/>
          <a:endParaRPr lang="en-US" sz="900" b="1" dirty="0"/>
        </a:p>
      </dgm:t>
    </dgm:pt>
    <dgm:pt modelId="{5FFCEA74-9668-47E0-A316-153CA53E6A94}" type="parTrans" cxnId="{F320E6A6-A913-45DC-B44F-42F12AE108C0}">
      <dgm:prSet/>
      <dgm:spPr/>
      <dgm:t>
        <a:bodyPr/>
        <a:lstStyle/>
        <a:p>
          <a:endParaRPr lang="en-US"/>
        </a:p>
      </dgm:t>
    </dgm:pt>
    <dgm:pt modelId="{4E7208EF-0E63-4001-AFFC-72F8FECAE02F}" type="sibTrans" cxnId="{F320E6A6-A913-45DC-B44F-42F12AE108C0}">
      <dgm:prSet/>
      <dgm:spPr/>
      <dgm:t>
        <a:bodyPr/>
        <a:lstStyle/>
        <a:p>
          <a:endParaRPr lang="en-US"/>
        </a:p>
      </dgm:t>
    </dgm:pt>
    <dgm:pt modelId="{8CBDDCDE-E9B8-4D0B-83C5-481242AE8489}">
      <dgm:prSet custT="1"/>
      <dgm:spPr>
        <a:ln w="12700">
          <a:solidFill>
            <a:srgbClr val="1F89D7"/>
          </a:solidFill>
        </a:ln>
      </dgm:spPr>
      <dgm:t>
        <a:bodyPr anchor="ctr" anchorCtr="0"/>
        <a:lstStyle/>
        <a:p>
          <a:pPr rtl="0"/>
          <a:r>
            <a:rPr lang="en-US" sz="900" b="1" dirty="0" smtClean="0"/>
            <a:t>1.04.01</a:t>
          </a:r>
          <a:br>
            <a:rPr lang="en-US" sz="900" b="1" dirty="0" smtClean="0"/>
          </a:br>
          <a:r>
            <a:rPr lang="en-US" sz="900" b="1" dirty="0" smtClean="0"/>
            <a:t>Inner HCal Frame</a:t>
          </a:r>
          <a:br>
            <a:rPr lang="en-US" sz="900" b="1" dirty="0" smtClean="0"/>
          </a:br>
          <a:r>
            <a:rPr lang="en-US" sz="900" b="1" dirty="0" smtClean="0"/>
            <a:t>J. Lajoie</a:t>
          </a:r>
          <a:endParaRPr lang="en-US" sz="900" b="1" dirty="0"/>
        </a:p>
      </dgm:t>
    </dgm:pt>
    <dgm:pt modelId="{DF6EB273-A071-497E-93CD-69E0DDB8DE18}" type="parTrans" cxnId="{5E7CD050-BAEA-4C8E-A375-6B144CC83335}">
      <dgm:prSet/>
      <dgm:spPr>
        <a:ln w="12700">
          <a:solidFill>
            <a:srgbClr val="1F89D7"/>
          </a:solidFill>
        </a:ln>
      </dgm:spPr>
      <dgm:t>
        <a:bodyPr anchor="ctr" anchorCtr="0"/>
        <a:lstStyle/>
        <a:p>
          <a:endParaRPr lang="en-US" sz="900" b="1"/>
        </a:p>
      </dgm:t>
    </dgm:pt>
    <dgm:pt modelId="{E9D9C85B-2C0C-435A-9192-ECDBB1716A20}" type="sibTrans" cxnId="{5E7CD050-BAEA-4C8E-A375-6B144CC83335}">
      <dgm:prSet/>
      <dgm:spPr/>
      <dgm:t>
        <a:bodyPr/>
        <a:lstStyle/>
        <a:p>
          <a:endParaRPr lang="en-US"/>
        </a:p>
      </dgm:t>
    </dgm:pt>
    <dgm:pt modelId="{C8F6382A-E7F1-4BF1-8AEA-EF68F6B8B062}">
      <dgm:prSet custT="1"/>
      <dgm:spPr>
        <a:ln w="12700">
          <a:solidFill>
            <a:srgbClr val="1F89D7"/>
          </a:solidFill>
        </a:ln>
      </dgm:spPr>
      <dgm:t>
        <a:bodyPr anchor="ctr" anchorCtr="0"/>
        <a:lstStyle/>
        <a:p>
          <a:pPr rtl="0"/>
          <a:r>
            <a:rPr lang="en-US" sz="900" b="1" dirty="0" smtClean="0"/>
            <a:t>1.04.02</a:t>
          </a:r>
          <a:br>
            <a:rPr lang="en-US" sz="900" b="1" dirty="0" smtClean="0"/>
          </a:br>
          <a:r>
            <a:rPr lang="en-US" sz="900" b="1" dirty="0" smtClean="0"/>
            <a:t>Outer HCal</a:t>
          </a:r>
          <a:br>
            <a:rPr lang="en-US" sz="900" b="1" dirty="0" smtClean="0"/>
          </a:br>
          <a:r>
            <a:rPr lang="en-US" sz="900" b="1" dirty="0" smtClean="0"/>
            <a:t>M. Connors*,</a:t>
          </a:r>
          <a:br>
            <a:rPr lang="en-US" sz="900" b="1" dirty="0" smtClean="0"/>
          </a:br>
          <a:r>
            <a:rPr lang="en-US" sz="900" b="1" dirty="0" smtClean="0"/>
            <a:t>C. Pontieri*,</a:t>
          </a:r>
          <a:br>
            <a:rPr lang="en-US" sz="900" b="1" dirty="0" smtClean="0"/>
          </a:br>
          <a:r>
            <a:rPr lang="en-US" sz="900" b="1" dirty="0" smtClean="0"/>
            <a:t>S. Bathe*</a:t>
          </a:r>
          <a:endParaRPr lang="en-US" sz="900" b="1" dirty="0"/>
        </a:p>
      </dgm:t>
    </dgm:pt>
    <dgm:pt modelId="{325B508F-E266-4647-8A1E-AE3FB985FE77}" type="parTrans" cxnId="{7A70FC34-A68C-4FEB-91E3-90E449CD6D7A}">
      <dgm:prSet/>
      <dgm:spPr>
        <a:ln w="12700">
          <a:solidFill>
            <a:srgbClr val="1F89D7"/>
          </a:solidFill>
        </a:ln>
      </dgm:spPr>
      <dgm:t>
        <a:bodyPr anchor="ctr" anchorCtr="0"/>
        <a:lstStyle/>
        <a:p>
          <a:endParaRPr lang="en-US" sz="900" b="1"/>
        </a:p>
      </dgm:t>
    </dgm:pt>
    <dgm:pt modelId="{50257587-D8D0-43CA-BE10-53D9AD6DC839}" type="sibTrans" cxnId="{7A70FC34-A68C-4FEB-91E3-90E449CD6D7A}">
      <dgm:prSet/>
      <dgm:spPr/>
      <dgm:t>
        <a:bodyPr/>
        <a:lstStyle/>
        <a:p>
          <a:endParaRPr lang="en-US"/>
        </a:p>
      </dgm:t>
    </dgm:pt>
    <dgm:pt modelId="{2E3A47DD-49D2-4B1D-B22A-72BCA689DB30}">
      <dgm:prSet custT="1"/>
      <dgm:spPr>
        <a:solidFill>
          <a:srgbClr val="1F89D7"/>
        </a:solidFill>
        <a:ln w="12700">
          <a:solidFill>
            <a:srgbClr val="1F89D7"/>
          </a:solidFill>
        </a:ln>
      </dgm:spPr>
      <dgm:t>
        <a:bodyPr anchor="t" anchorCtr="0"/>
        <a:lstStyle/>
        <a:p>
          <a:pPr rtl="0"/>
          <a:r>
            <a:rPr lang="en-US" sz="900" b="1" dirty="0" smtClean="0"/>
            <a:t>1.05</a:t>
          </a:r>
          <a:br>
            <a:rPr lang="en-US" sz="900" b="1" dirty="0" smtClean="0"/>
          </a:br>
          <a:r>
            <a:rPr lang="en-US" sz="900" b="1" dirty="0" smtClean="0"/>
            <a:t>sPHENIX Cal Electronics</a:t>
          </a:r>
          <a:br>
            <a:rPr lang="en-US" sz="900" b="1" dirty="0" smtClean="0"/>
          </a:br>
          <a:r>
            <a:rPr lang="en-US" sz="900" b="1" dirty="0" smtClean="0"/>
            <a:t>E. Mannel</a:t>
          </a:r>
          <a:endParaRPr lang="en-US" sz="900" b="1" dirty="0"/>
        </a:p>
      </dgm:t>
    </dgm:pt>
    <dgm:pt modelId="{7E7F1679-7CB1-4A62-8A24-725A7943213E}" type="parTrans" cxnId="{A85BA7AD-C084-44E3-9BA7-0E6BABCBFB98}">
      <dgm:prSet/>
      <dgm:spPr/>
      <dgm:t>
        <a:bodyPr/>
        <a:lstStyle/>
        <a:p>
          <a:endParaRPr lang="en-US"/>
        </a:p>
      </dgm:t>
    </dgm:pt>
    <dgm:pt modelId="{907AE257-6192-4056-8B90-9A5C217F8E19}" type="sibTrans" cxnId="{A85BA7AD-C084-44E3-9BA7-0E6BABCBFB98}">
      <dgm:prSet/>
      <dgm:spPr/>
      <dgm:t>
        <a:bodyPr/>
        <a:lstStyle/>
        <a:p>
          <a:endParaRPr lang="en-US"/>
        </a:p>
      </dgm:t>
    </dgm:pt>
    <dgm:pt modelId="{61FA7B57-665E-4A5F-9640-E3C6A1C53D58}">
      <dgm:prSet custT="1"/>
      <dgm:spPr>
        <a:ln w="12700">
          <a:solidFill>
            <a:srgbClr val="1F89D7"/>
          </a:solidFill>
        </a:ln>
      </dgm:spPr>
      <dgm:t>
        <a:bodyPr anchor="ctr" anchorCtr="0"/>
        <a:lstStyle/>
        <a:p>
          <a:pPr rtl="0"/>
          <a:r>
            <a:rPr lang="en-US" sz="900" b="1" dirty="0" smtClean="0"/>
            <a:t>1.05.01</a:t>
          </a:r>
          <a:br>
            <a:rPr lang="en-US" sz="900" b="1" dirty="0" smtClean="0"/>
          </a:br>
          <a:r>
            <a:rPr lang="en-US" sz="900" b="1" dirty="0" smtClean="0"/>
            <a:t>Optical Sensors</a:t>
          </a:r>
          <a:br>
            <a:rPr lang="en-US" sz="900" b="1" dirty="0" smtClean="0"/>
          </a:br>
          <a:r>
            <a:rPr lang="en-US" sz="900" b="1" dirty="0" smtClean="0"/>
            <a:t>C. Aidala</a:t>
          </a:r>
          <a:endParaRPr lang="en-US" sz="900" b="1" dirty="0"/>
        </a:p>
      </dgm:t>
    </dgm:pt>
    <dgm:pt modelId="{C5401BD8-C97F-4AA1-8D44-4441D1D27F36}" type="parTrans" cxnId="{6853F454-DED9-4B40-892D-9B581F055414}">
      <dgm:prSet/>
      <dgm:spPr>
        <a:ln w="12700">
          <a:solidFill>
            <a:srgbClr val="1F89D7"/>
          </a:solidFill>
        </a:ln>
      </dgm:spPr>
      <dgm:t>
        <a:bodyPr anchor="ctr" anchorCtr="0"/>
        <a:lstStyle/>
        <a:p>
          <a:endParaRPr lang="en-US" sz="900" b="1"/>
        </a:p>
      </dgm:t>
    </dgm:pt>
    <dgm:pt modelId="{E2D87E22-84AB-4AB0-81CA-DB4783323B57}" type="sibTrans" cxnId="{6853F454-DED9-4B40-892D-9B581F055414}">
      <dgm:prSet/>
      <dgm:spPr/>
      <dgm:t>
        <a:bodyPr/>
        <a:lstStyle/>
        <a:p>
          <a:endParaRPr lang="en-US"/>
        </a:p>
      </dgm:t>
    </dgm:pt>
    <dgm:pt modelId="{A5D01772-EBBD-41E0-90BD-C3FED16CEBE8}">
      <dgm:prSet custT="1"/>
      <dgm:spPr>
        <a:ln w="12700">
          <a:solidFill>
            <a:srgbClr val="1F89D7"/>
          </a:solidFill>
        </a:ln>
      </dgm:spPr>
      <dgm:t>
        <a:bodyPr anchor="ctr" anchorCtr="0"/>
        <a:lstStyle/>
        <a:p>
          <a:pPr rtl="0"/>
          <a:r>
            <a:rPr lang="en-US" sz="900" b="1" dirty="0" smtClean="0"/>
            <a:t>1.05.02</a:t>
          </a:r>
          <a:br>
            <a:rPr lang="en-US" sz="900" b="1" dirty="0" smtClean="0"/>
          </a:br>
          <a:r>
            <a:rPr lang="en-US" sz="900" b="1" dirty="0" smtClean="0"/>
            <a:t>Calorimeter Front End Electronics</a:t>
          </a:r>
          <a:br>
            <a:rPr lang="en-US" sz="900" b="1" dirty="0" smtClean="0"/>
          </a:br>
          <a:r>
            <a:rPr lang="en-US" sz="900" b="1" dirty="0" smtClean="0"/>
            <a:t>S. Boose</a:t>
          </a:r>
          <a:endParaRPr lang="en-US" sz="900" b="1" dirty="0"/>
        </a:p>
      </dgm:t>
    </dgm:pt>
    <dgm:pt modelId="{9AF3CDD8-D37F-407B-93EB-7B183292F272}" type="parTrans" cxnId="{90EF3DAF-416F-4564-85C8-DF87B5DB71FC}">
      <dgm:prSet/>
      <dgm:spPr>
        <a:ln w="12700">
          <a:solidFill>
            <a:srgbClr val="1F89D7"/>
          </a:solidFill>
        </a:ln>
      </dgm:spPr>
      <dgm:t>
        <a:bodyPr anchor="ctr" anchorCtr="0"/>
        <a:lstStyle/>
        <a:p>
          <a:endParaRPr lang="en-US" sz="900" b="1"/>
        </a:p>
      </dgm:t>
    </dgm:pt>
    <dgm:pt modelId="{B517EC74-710E-4884-9647-5755300636A2}" type="sibTrans" cxnId="{90EF3DAF-416F-4564-85C8-DF87B5DB71FC}">
      <dgm:prSet/>
      <dgm:spPr/>
      <dgm:t>
        <a:bodyPr/>
        <a:lstStyle/>
        <a:p>
          <a:endParaRPr lang="en-US"/>
        </a:p>
      </dgm:t>
    </dgm:pt>
    <dgm:pt modelId="{0FAE2FDF-1653-4F53-BBD4-DB5A7D278DB7}">
      <dgm:prSet custT="1"/>
      <dgm:spPr>
        <a:ln w="12700">
          <a:solidFill>
            <a:srgbClr val="1F89D7"/>
          </a:solidFill>
        </a:ln>
      </dgm:spPr>
      <dgm:t>
        <a:bodyPr anchor="ctr" anchorCtr="0"/>
        <a:lstStyle/>
        <a:p>
          <a:pPr rtl="0"/>
          <a:r>
            <a:rPr lang="en-US" sz="900" b="1" dirty="0" smtClean="0"/>
            <a:t>1.05.03</a:t>
          </a:r>
          <a:br>
            <a:rPr lang="en-US" sz="900" b="1" dirty="0" smtClean="0"/>
          </a:br>
          <a:r>
            <a:rPr lang="en-US" sz="900" b="1" dirty="0" smtClean="0"/>
            <a:t>Calorimeter Digitizer System</a:t>
          </a:r>
          <a:br>
            <a:rPr lang="en-US" sz="900" b="1" dirty="0" smtClean="0"/>
          </a:br>
          <a:r>
            <a:rPr lang="en-US" sz="900" b="1" dirty="0" smtClean="0"/>
            <a:t>CY Chi</a:t>
          </a:r>
          <a:endParaRPr lang="en-US" sz="900" b="1" dirty="0"/>
        </a:p>
      </dgm:t>
    </dgm:pt>
    <dgm:pt modelId="{927B541E-8635-4BB2-B4E5-7652E38051CB}" type="parTrans" cxnId="{4AF8394D-8E72-4D9F-822A-F856AEC75076}">
      <dgm:prSet/>
      <dgm:spPr>
        <a:ln w="12700">
          <a:solidFill>
            <a:srgbClr val="1F89D7"/>
          </a:solidFill>
        </a:ln>
      </dgm:spPr>
      <dgm:t>
        <a:bodyPr anchor="ctr" anchorCtr="0"/>
        <a:lstStyle/>
        <a:p>
          <a:endParaRPr lang="en-US" sz="900" b="1"/>
        </a:p>
      </dgm:t>
    </dgm:pt>
    <dgm:pt modelId="{4D6E3909-658C-4594-A72D-EB1F85898E36}" type="sibTrans" cxnId="{4AF8394D-8E72-4D9F-822A-F856AEC75076}">
      <dgm:prSet/>
      <dgm:spPr/>
      <dgm:t>
        <a:bodyPr/>
        <a:lstStyle/>
        <a:p>
          <a:endParaRPr lang="en-US"/>
        </a:p>
      </dgm:t>
    </dgm:pt>
    <dgm:pt modelId="{5DC40168-DB48-4E01-B498-A0C026952B8F}">
      <dgm:prSet custT="1"/>
      <dgm:spPr>
        <a:solidFill>
          <a:srgbClr val="1F89D7"/>
        </a:solidFill>
        <a:ln w="12700">
          <a:solidFill>
            <a:srgbClr val="1F89D7"/>
          </a:solidFill>
        </a:ln>
      </dgm:spPr>
      <dgm:t>
        <a:bodyPr anchor="t" anchorCtr="0"/>
        <a:lstStyle/>
        <a:p>
          <a:pPr rtl="0"/>
          <a:r>
            <a:rPr lang="en-US" sz="900" b="1" dirty="0" smtClean="0"/>
            <a:t>1.06</a:t>
          </a:r>
          <a:br>
            <a:rPr lang="en-US" sz="900" b="1" dirty="0" smtClean="0"/>
          </a:br>
          <a:r>
            <a:rPr lang="en-US" sz="900" b="1" dirty="0" smtClean="0"/>
            <a:t>sPHENIX DAQ &amp; Trigger</a:t>
          </a:r>
          <a:br>
            <a:rPr lang="en-US" sz="900" b="1" dirty="0" smtClean="0"/>
          </a:br>
          <a:r>
            <a:rPr lang="en-US" sz="900" b="1" dirty="0" smtClean="0"/>
            <a:t>M. Purschke</a:t>
          </a:r>
          <a:endParaRPr lang="en-US" sz="900" b="1" dirty="0"/>
        </a:p>
      </dgm:t>
    </dgm:pt>
    <dgm:pt modelId="{A2FD2550-8D30-4DB4-AA25-C378E0D623C4}" type="parTrans" cxnId="{64224857-AFB7-4F6B-AA34-0B0F28FDF090}">
      <dgm:prSet/>
      <dgm:spPr/>
      <dgm:t>
        <a:bodyPr/>
        <a:lstStyle/>
        <a:p>
          <a:endParaRPr lang="en-US"/>
        </a:p>
      </dgm:t>
    </dgm:pt>
    <dgm:pt modelId="{D602DF34-8124-40FE-ABB1-CE3AACB59819}" type="sibTrans" cxnId="{64224857-AFB7-4F6B-AA34-0B0F28FDF090}">
      <dgm:prSet/>
      <dgm:spPr/>
      <dgm:t>
        <a:bodyPr/>
        <a:lstStyle/>
        <a:p>
          <a:endParaRPr lang="en-US"/>
        </a:p>
      </dgm:t>
    </dgm:pt>
    <dgm:pt modelId="{DCFEF25D-8022-4BC9-83A1-B510B1FC7E5E}">
      <dgm:prSet custT="1"/>
      <dgm:spPr>
        <a:ln w="12700">
          <a:solidFill>
            <a:srgbClr val="1F89D7"/>
          </a:solidFill>
        </a:ln>
      </dgm:spPr>
      <dgm:t>
        <a:bodyPr anchor="ctr" anchorCtr="0"/>
        <a:lstStyle/>
        <a:p>
          <a:pPr rtl="0"/>
          <a:r>
            <a:rPr lang="en-US" sz="900" b="1" dirty="0" smtClean="0"/>
            <a:t>1.06.01</a:t>
          </a:r>
          <a:br>
            <a:rPr lang="en-US" sz="900" b="1" dirty="0" smtClean="0"/>
          </a:br>
          <a:r>
            <a:rPr lang="en-US" sz="900" b="1" dirty="0" smtClean="0"/>
            <a:t>DAQ</a:t>
          </a:r>
          <a:br>
            <a:rPr lang="en-US" sz="900" b="1" dirty="0" smtClean="0"/>
          </a:br>
          <a:r>
            <a:rPr lang="en-US" sz="900" b="1" dirty="0" smtClean="0"/>
            <a:t>E. Desmond</a:t>
          </a:r>
          <a:endParaRPr lang="en-US" sz="900" b="1" dirty="0"/>
        </a:p>
      </dgm:t>
    </dgm:pt>
    <dgm:pt modelId="{05399BAB-0CDA-4630-ADC5-8C0B35BAE20C}" type="parTrans" cxnId="{198BA377-6493-485D-9AC7-A7EFA468EDCC}">
      <dgm:prSet/>
      <dgm:spPr>
        <a:ln w="12700">
          <a:solidFill>
            <a:srgbClr val="1F89D7"/>
          </a:solidFill>
        </a:ln>
      </dgm:spPr>
      <dgm:t>
        <a:bodyPr anchor="ctr" anchorCtr="0"/>
        <a:lstStyle/>
        <a:p>
          <a:endParaRPr lang="en-US" sz="900" b="1"/>
        </a:p>
      </dgm:t>
    </dgm:pt>
    <dgm:pt modelId="{6A9E953A-DACA-4B2F-B7A9-BA4F9139C14F}" type="sibTrans" cxnId="{198BA377-6493-485D-9AC7-A7EFA468EDCC}">
      <dgm:prSet/>
      <dgm:spPr/>
      <dgm:t>
        <a:bodyPr/>
        <a:lstStyle/>
        <a:p>
          <a:endParaRPr lang="en-US"/>
        </a:p>
      </dgm:t>
    </dgm:pt>
    <dgm:pt modelId="{236D7B6B-5AB5-4A52-87AD-3D010B8E675D}">
      <dgm:prSet custT="1"/>
      <dgm:spPr>
        <a:ln w="12700">
          <a:solidFill>
            <a:srgbClr val="1F89D7"/>
          </a:solidFill>
        </a:ln>
      </dgm:spPr>
      <dgm:t>
        <a:bodyPr anchor="ctr" anchorCtr="0"/>
        <a:lstStyle/>
        <a:p>
          <a:pPr rtl="0"/>
          <a:r>
            <a:rPr lang="en-US" sz="900" b="1" dirty="0" smtClean="0"/>
            <a:t>1.06.02</a:t>
          </a:r>
          <a:br>
            <a:rPr lang="en-US" sz="900" b="1" dirty="0" smtClean="0"/>
          </a:br>
          <a:r>
            <a:rPr lang="en-US" sz="900" b="1" dirty="0" smtClean="0"/>
            <a:t>Trigger</a:t>
          </a:r>
          <a:br>
            <a:rPr lang="en-US" sz="900" b="1" dirty="0" smtClean="0"/>
          </a:br>
          <a:r>
            <a:rPr lang="en-US" sz="900" b="1" dirty="0" smtClean="0"/>
            <a:t>J. Nagle</a:t>
          </a:r>
          <a:endParaRPr lang="en-US" sz="900" b="1" dirty="0"/>
        </a:p>
      </dgm:t>
    </dgm:pt>
    <dgm:pt modelId="{0165C912-3C17-4A73-BF0D-B4C2E3F6F1F2}" type="parTrans" cxnId="{EAC15800-1487-4DCE-9495-4248AE7B1B50}">
      <dgm:prSet/>
      <dgm:spPr>
        <a:ln w="12700">
          <a:solidFill>
            <a:srgbClr val="1F89D7"/>
          </a:solidFill>
        </a:ln>
      </dgm:spPr>
      <dgm:t>
        <a:bodyPr anchor="ctr" anchorCtr="0"/>
        <a:lstStyle/>
        <a:p>
          <a:endParaRPr lang="en-US" sz="900" b="1"/>
        </a:p>
      </dgm:t>
    </dgm:pt>
    <dgm:pt modelId="{C2A32090-533F-475B-8763-5FBE69A033DA}" type="sibTrans" cxnId="{EAC15800-1487-4DCE-9495-4248AE7B1B50}">
      <dgm:prSet/>
      <dgm:spPr/>
      <dgm:t>
        <a:bodyPr/>
        <a:lstStyle/>
        <a:p>
          <a:endParaRPr lang="en-US"/>
        </a:p>
      </dgm:t>
    </dgm:pt>
    <dgm:pt modelId="{2FCE59CC-F44F-4187-A938-A4D8015761C1}">
      <dgm:prSet custT="1"/>
      <dgm:spPr>
        <a:ln w="12700">
          <a:solidFill>
            <a:srgbClr val="1F89D7"/>
          </a:solidFill>
        </a:ln>
      </dgm:spPr>
      <dgm:t>
        <a:bodyPr anchor="ctr" anchorCtr="0"/>
        <a:lstStyle/>
        <a:p>
          <a:pPr rtl="0"/>
          <a:r>
            <a:rPr lang="en-US" sz="900" b="1" dirty="0" smtClean="0"/>
            <a:t>1.06.03</a:t>
          </a:r>
          <a:br>
            <a:rPr lang="en-US" sz="900" b="1" dirty="0" smtClean="0"/>
          </a:br>
          <a:r>
            <a:rPr lang="en-US" sz="900" b="1" dirty="0" smtClean="0"/>
            <a:t>Global Level 1 (GL1)</a:t>
          </a:r>
          <a:br>
            <a:rPr lang="en-US" sz="900" b="1" dirty="0" smtClean="0"/>
          </a:br>
          <a:r>
            <a:rPr lang="en-US" sz="900" b="1" dirty="0" smtClean="0"/>
            <a:t>E. Desmond</a:t>
          </a:r>
          <a:endParaRPr lang="en-US" sz="900" b="1" dirty="0"/>
        </a:p>
      </dgm:t>
    </dgm:pt>
    <dgm:pt modelId="{9994FE80-206F-42D4-A585-C9A750C1F2EF}" type="parTrans" cxnId="{D2C7F5F7-F225-4B0D-8E36-879FE14C839B}">
      <dgm:prSet/>
      <dgm:spPr>
        <a:ln w="12700">
          <a:solidFill>
            <a:srgbClr val="1F89D7"/>
          </a:solidFill>
        </a:ln>
      </dgm:spPr>
      <dgm:t>
        <a:bodyPr anchor="ctr" anchorCtr="0"/>
        <a:lstStyle/>
        <a:p>
          <a:endParaRPr lang="en-US" sz="900" b="1"/>
        </a:p>
      </dgm:t>
    </dgm:pt>
    <dgm:pt modelId="{C6D8FD13-6052-4582-9F11-211592B43BF8}" type="sibTrans" cxnId="{D2C7F5F7-F225-4B0D-8E36-879FE14C839B}">
      <dgm:prSet/>
      <dgm:spPr/>
      <dgm:t>
        <a:bodyPr/>
        <a:lstStyle/>
        <a:p>
          <a:endParaRPr lang="en-US"/>
        </a:p>
      </dgm:t>
    </dgm:pt>
    <dgm:pt modelId="{7498D647-917E-4EE6-8248-5C67DB765E21}">
      <dgm:prSet custT="1"/>
      <dgm:spPr>
        <a:ln w="12700">
          <a:solidFill>
            <a:srgbClr val="1F89D7"/>
          </a:solidFill>
        </a:ln>
      </dgm:spPr>
      <dgm:t>
        <a:bodyPr anchor="ctr" anchorCtr="0"/>
        <a:lstStyle/>
        <a:p>
          <a:pPr rtl="0"/>
          <a:r>
            <a:rPr lang="en-US" sz="900" b="1" dirty="0" smtClean="0"/>
            <a:t>1.06.04</a:t>
          </a:r>
          <a:br>
            <a:rPr lang="en-US" sz="900" b="1" dirty="0" smtClean="0"/>
          </a:br>
          <a:r>
            <a:rPr lang="en-US" sz="900" b="1" dirty="0" smtClean="0"/>
            <a:t>Timing System</a:t>
          </a:r>
          <a:br>
            <a:rPr lang="en-US" sz="900" b="1" dirty="0" smtClean="0"/>
          </a:br>
          <a:r>
            <a:rPr lang="en-US" sz="900" b="1" dirty="0" smtClean="0"/>
            <a:t>M. Purschke</a:t>
          </a:r>
          <a:endParaRPr lang="en-US" sz="900" b="1" dirty="0"/>
        </a:p>
      </dgm:t>
    </dgm:pt>
    <dgm:pt modelId="{B2A3AB88-3666-4550-B19E-565F18826E85}" type="parTrans" cxnId="{946A3FC5-2EDE-4A69-8D78-6AB1A5E1F329}">
      <dgm:prSet/>
      <dgm:spPr>
        <a:ln w="12700">
          <a:solidFill>
            <a:srgbClr val="1F89D7"/>
          </a:solidFill>
        </a:ln>
      </dgm:spPr>
      <dgm:t>
        <a:bodyPr anchor="ctr" anchorCtr="0"/>
        <a:lstStyle/>
        <a:p>
          <a:endParaRPr lang="en-US" sz="900" b="1"/>
        </a:p>
      </dgm:t>
    </dgm:pt>
    <dgm:pt modelId="{BC4C5883-B571-4FDC-A444-226000952C04}" type="sibTrans" cxnId="{946A3FC5-2EDE-4A69-8D78-6AB1A5E1F329}">
      <dgm:prSet/>
      <dgm:spPr/>
      <dgm:t>
        <a:bodyPr/>
        <a:lstStyle/>
        <a:p>
          <a:endParaRPr lang="en-US"/>
        </a:p>
      </dgm:t>
    </dgm:pt>
    <dgm:pt modelId="{819D1549-63E4-423C-8AF9-E0EEDDC36F75}">
      <dgm:prSet custT="1"/>
      <dgm:spPr>
        <a:solidFill>
          <a:srgbClr val="1F89D7"/>
        </a:solidFill>
        <a:ln w="12700">
          <a:solidFill>
            <a:srgbClr val="1F89D7"/>
          </a:solidFill>
        </a:ln>
      </dgm:spPr>
      <dgm:t>
        <a:bodyPr anchor="t" anchorCtr="0"/>
        <a:lstStyle/>
        <a:p>
          <a:pPr rtl="0"/>
          <a:r>
            <a:rPr lang="en-US" sz="900" b="1" dirty="0" smtClean="0"/>
            <a:t>1.07</a:t>
          </a:r>
          <a:br>
            <a:rPr lang="en-US" sz="900" b="1" dirty="0" smtClean="0"/>
          </a:br>
          <a:r>
            <a:rPr lang="en-US" sz="900" b="1" dirty="0" smtClean="0"/>
            <a:t>sPHENIX MinBias</a:t>
          </a:r>
          <a:br>
            <a:rPr lang="en-US" sz="900" b="1" dirty="0" smtClean="0"/>
          </a:br>
          <a:r>
            <a:rPr lang="en-US" sz="900" b="1" dirty="0" smtClean="0"/>
            <a:t>Trigger Detector</a:t>
          </a:r>
          <a:br>
            <a:rPr lang="en-US" sz="900" b="1" dirty="0" smtClean="0"/>
          </a:br>
          <a:r>
            <a:rPr lang="en-US" sz="900" b="1" dirty="0" smtClean="0"/>
            <a:t>M. Chiu</a:t>
          </a:r>
          <a:endParaRPr lang="en-US" sz="900" b="1" dirty="0"/>
        </a:p>
      </dgm:t>
    </dgm:pt>
    <dgm:pt modelId="{6D419C65-378C-4315-8034-64FD54EE0B6C}" type="parTrans" cxnId="{A92BBC41-44CF-4504-BC00-CD276744903F}">
      <dgm:prSet/>
      <dgm:spPr/>
      <dgm:t>
        <a:bodyPr/>
        <a:lstStyle/>
        <a:p>
          <a:endParaRPr lang="en-US"/>
        </a:p>
      </dgm:t>
    </dgm:pt>
    <dgm:pt modelId="{B3DAB7D6-4DAC-49E5-82C5-A7596AE26887}" type="sibTrans" cxnId="{A92BBC41-44CF-4504-BC00-CD276744903F}">
      <dgm:prSet/>
      <dgm:spPr/>
      <dgm:t>
        <a:bodyPr/>
        <a:lstStyle/>
        <a:p>
          <a:endParaRPr lang="en-US"/>
        </a:p>
      </dgm:t>
    </dgm:pt>
    <dgm:pt modelId="{0BF1A0DA-960D-47B3-AFF8-AEDF0B63D284}" type="pres">
      <dgm:prSet presAssocID="{93C7B1BD-D1AF-407B-87FB-0D0282D1814F}" presName="diagram" presStyleCnt="0">
        <dgm:presLayoutVars>
          <dgm:chPref val="1"/>
          <dgm:dir/>
          <dgm:animOne val="branch"/>
          <dgm:animLvl val="lvl"/>
          <dgm:resizeHandles/>
        </dgm:presLayoutVars>
      </dgm:prSet>
      <dgm:spPr/>
      <dgm:t>
        <a:bodyPr/>
        <a:lstStyle/>
        <a:p>
          <a:endParaRPr lang="en-US"/>
        </a:p>
      </dgm:t>
    </dgm:pt>
    <dgm:pt modelId="{91C4D229-6BAB-4A68-8611-44AE6A3BAF03}" type="pres">
      <dgm:prSet presAssocID="{622A5224-22DB-4ED3-BFB1-1D15928BADCA}" presName="root" presStyleCnt="0"/>
      <dgm:spPr/>
    </dgm:pt>
    <dgm:pt modelId="{A059B970-7ADA-46CE-B4FC-A0ED880633B4}" type="pres">
      <dgm:prSet presAssocID="{622A5224-22DB-4ED3-BFB1-1D15928BADCA}" presName="rootComposite" presStyleCnt="0"/>
      <dgm:spPr/>
    </dgm:pt>
    <dgm:pt modelId="{52A17BD5-7262-468F-A4B9-901F57E53AD6}" type="pres">
      <dgm:prSet presAssocID="{622A5224-22DB-4ED3-BFB1-1D15928BADCA}" presName="rootText" presStyleLbl="node1" presStyleIdx="0" presStyleCnt="7" custScaleX="149229" custScaleY="185655" custLinFactY="16867" custLinFactNeighborX="-405" custLinFactNeighborY="100000"/>
      <dgm:spPr/>
      <dgm:t>
        <a:bodyPr/>
        <a:lstStyle/>
        <a:p>
          <a:endParaRPr lang="en-US"/>
        </a:p>
      </dgm:t>
    </dgm:pt>
    <dgm:pt modelId="{98C326DE-DF4B-4B70-9692-6A9239711DC1}" type="pres">
      <dgm:prSet presAssocID="{622A5224-22DB-4ED3-BFB1-1D15928BADCA}" presName="rootConnector" presStyleLbl="node1" presStyleIdx="0" presStyleCnt="7"/>
      <dgm:spPr/>
      <dgm:t>
        <a:bodyPr/>
        <a:lstStyle/>
        <a:p>
          <a:endParaRPr lang="en-US"/>
        </a:p>
      </dgm:t>
    </dgm:pt>
    <dgm:pt modelId="{A76680AE-1CB9-4F6D-96C5-929B7085DDF6}" type="pres">
      <dgm:prSet presAssocID="{622A5224-22DB-4ED3-BFB1-1D15928BADCA}" presName="childShape" presStyleCnt="0"/>
      <dgm:spPr/>
    </dgm:pt>
    <dgm:pt modelId="{45916C46-C756-4758-97B6-528941A28EC8}" type="pres">
      <dgm:prSet presAssocID="{DF94C96A-BF19-422A-B9F7-04F840B7F4C8}" presName="root" presStyleCnt="0"/>
      <dgm:spPr/>
    </dgm:pt>
    <dgm:pt modelId="{DFBCC45F-7536-41F6-A7F9-8B45FB0534B7}" type="pres">
      <dgm:prSet presAssocID="{DF94C96A-BF19-422A-B9F7-04F840B7F4C8}" presName="rootComposite" presStyleCnt="0"/>
      <dgm:spPr/>
    </dgm:pt>
    <dgm:pt modelId="{3473C6DC-D772-47C1-8401-7337BFC8B067}" type="pres">
      <dgm:prSet presAssocID="{DF94C96A-BF19-422A-B9F7-04F840B7F4C8}" presName="rootText" presStyleLbl="node1" presStyleIdx="1" presStyleCnt="7" custScaleX="149229" custScaleY="185655" custLinFactY="16867" custLinFactNeighborX="-609" custLinFactNeighborY="100000"/>
      <dgm:spPr/>
      <dgm:t>
        <a:bodyPr/>
        <a:lstStyle/>
        <a:p>
          <a:endParaRPr lang="en-US"/>
        </a:p>
      </dgm:t>
    </dgm:pt>
    <dgm:pt modelId="{EBCCB03C-1BD6-4F95-8EB4-D22EA4E8CBB6}" type="pres">
      <dgm:prSet presAssocID="{DF94C96A-BF19-422A-B9F7-04F840B7F4C8}" presName="rootConnector" presStyleLbl="node1" presStyleIdx="1" presStyleCnt="7"/>
      <dgm:spPr/>
      <dgm:t>
        <a:bodyPr/>
        <a:lstStyle/>
        <a:p>
          <a:endParaRPr lang="en-US"/>
        </a:p>
      </dgm:t>
    </dgm:pt>
    <dgm:pt modelId="{F792FD39-75F4-4FBF-B8AA-822A8F67BFAA}" type="pres">
      <dgm:prSet presAssocID="{DF94C96A-BF19-422A-B9F7-04F840B7F4C8}" presName="childShape" presStyleCnt="0"/>
      <dgm:spPr/>
    </dgm:pt>
    <dgm:pt modelId="{47B0C7CA-4D71-4166-BA8E-126FC29DFDFD}" type="pres">
      <dgm:prSet presAssocID="{BE3946B7-FAB8-40CC-B95C-E5E263C3D899}" presName="Name13" presStyleLbl="parChTrans1D2" presStyleIdx="0" presStyleCnt="18" custSzX="81972" custSzY="288805"/>
      <dgm:spPr/>
      <dgm:t>
        <a:bodyPr/>
        <a:lstStyle/>
        <a:p>
          <a:endParaRPr lang="en-US"/>
        </a:p>
      </dgm:t>
    </dgm:pt>
    <dgm:pt modelId="{9AD3E734-8124-469F-8288-F7DF8DFB03AC}" type="pres">
      <dgm:prSet presAssocID="{6D85CA69-2CBD-40BE-949E-E2AEC243CD0D}" presName="childText" presStyleLbl="bgAcc1" presStyleIdx="0" presStyleCnt="18" custScaleX="196203" custScaleY="119299" custLinFactY="16867" custLinFactNeighborX="0" custLinFactNeighborY="100000">
        <dgm:presLayoutVars>
          <dgm:bulletEnabled val="1"/>
        </dgm:presLayoutVars>
      </dgm:prSet>
      <dgm:spPr/>
      <dgm:t>
        <a:bodyPr/>
        <a:lstStyle/>
        <a:p>
          <a:endParaRPr lang="en-US"/>
        </a:p>
      </dgm:t>
    </dgm:pt>
    <dgm:pt modelId="{52A6BE6A-3EA1-4359-AB3E-813E7FBF241A}" type="pres">
      <dgm:prSet presAssocID="{10DD6636-EAC6-447F-835E-31BE436EA106}" presName="Name13" presStyleLbl="parChTrans1D2" presStyleIdx="1" presStyleCnt="18" custSzX="81972" custSzY="765181"/>
      <dgm:spPr/>
      <dgm:t>
        <a:bodyPr/>
        <a:lstStyle/>
        <a:p>
          <a:endParaRPr lang="en-US"/>
        </a:p>
      </dgm:t>
    </dgm:pt>
    <dgm:pt modelId="{5EBE4548-434C-47C5-8D90-E0359327AED7}" type="pres">
      <dgm:prSet presAssocID="{5EB9AD68-A025-4F3D-B13D-3122F30EF173}" presName="childText" presStyleLbl="bgAcc1" presStyleIdx="1" presStyleCnt="18" custScaleX="196203" custScaleY="119299" custLinFactY="16867" custLinFactNeighborX="0" custLinFactNeighborY="100000">
        <dgm:presLayoutVars>
          <dgm:bulletEnabled val="1"/>
        </dgm:presLayoutVars>
      </dgm:prSet>
      <dgm:spPr/>
      <dgm:t>
        <a:bodyPr/>
        <a:lstStyle/>
        <a:p>
          <a:endParaRPr lang="en-US"/>
        </a:p>
      </dgm:t>
    </dgm:pt>
    <dgm:pt modelId="{F23AA128-6BBB-403C-8422-9B2D5476C667}" type="pres">
      <dgm:prSet presAssocID="{E3387AF7-6235-4F21-B3A2-E4656A2842EB}" presName="Name13" presStyleLbl="parChTrans1D2" presStyleIdx="2" presStyleCnt="18" custSzX="81972" custSzY="1241557"/>
      <dgm:spPr/>
      <dgm:t>
        <a:bodyPr/>
        <a:lstStyle/>
        <a:p>
          <a:endParaRPr lang="en-US"/>
        </a:p>
      </dgm:t>
    </dgm:pt>
    <dgm:pt modelId="{EBBD28F3-8F3D-4D7C-8BD6-CFD346749050}" type="pres">
      <dgm:prSet presAssocID="{C3CDE8B8-9851-4BE2-BC44-5A474DF7E6F7}" presName="childText" presStyleLbl="bgAcc1" presStyleIdx="2" presStyleCnt="18" custScaleX="196203" custScaleY="119299" custLinFactY="16867" custLinFactNeighborX="0" custLinFactNeighborY="100000">
        <dgm:presLayoutVars>
          <dgm:bulletEnabled val="1"/>
        </dgm:presLayoutVars>
      </dgm:prSet>
      <dgm:spPr/>
      <dgm:t>
        <a:bodyPr/>
        <a:lstStyle/>
        <a:p>
          <a:endParaRPr lang="en-US"/>
        </a:p>
      </dgm:t>
    </dgm:pt>
    <dgm:pt modelId="{DB2F0F13-22D2-451A-93D0-ECC968875B33}" type="pres">
      <dgm:prSet presAssocID="{1EF56ACF-2F88-4EAB-994A-9C4898561268}" presName="Name13" presStyleLbl="parChTrans1D2" presStyleIdx="3" presStyleCnt="18" custSzX="81972" custSzY="1813081"/>
      <dgm:spPr/>
      <dgm:t>
        <a:bodyPr/>
        <a:lstStyle/>
        <a:p>
          <a:endParaRPr lang="en-US"/>
        </a:p>
      </dgm:t>
    </dgm:pt>
    <dgm:pt modelId="{3C36EF40-13B9-44F6-BE1B-87FDD95D101F}" type="pres">
      <dgm:prSet presAssocID="{4246BCB8-8A5C-4000-87DE-96B61BE354F6}" presName="childText" presStyleLbl="bgAcc1" presStyleIdx="3" presStyleCnt="18" custScaleX="196203" custScaleY="179816" custLinFactY="16867" custLinFactNeighborX="0" custLinFactNeighborY="100000">
        <dgm:presLayoutVars>
          <dgm:bulletEnabled val="1"/>
        </dgm:presLayoutVars>
      </dgm:prSet>
      <dgm:spPr/>
      <dgm:t>
        <a:bodyPr/>
        <a:lstStyle/>
        <a:p>
          <a:endParaRPr lang="en-US"/>
        </a:p>
      </dgm:t>
    </dgm:pt>
    <dgm:pt modelId="{F1F51AD1-A36A-47CC-A9AC-9355B1057BEE}" type="pres">
      <dgm:prSet presAssocID="{2CA75867-B6A8-4A6E-8A77-EBE8AABE2B6E}" presName="Name13" presStyleLbl="parChTrans1D2" presStyleIdx="4" presStyleCnt="18" custSzX="81972" custSzY="2384604"/>
      <dgm:spPr/>
      <dgm:t>
        <a:bodyPr/>
        <a:lstStyle/>
        <a:p>
          <a:endParaRPr lang="en-US"/>
        </a:p>
      </dgm:t>
    </dgm:pt>
    <dgm:pt modelId="{6718C1F1-D5CB-4886-9378-42C2543B7C42}" type="pres">
      <dgm:prSet presAssocID="{895B93AA-2F5D-494D-B113-064B87A03896}" presName="childText" presStyleLbl="bgAcc1" presStyleIdx="4" presStyleCnt="18" custScaleX="196203" custScaleY="119299" custLinFactY="16867" custLinFactNeighborX="0" custLinFactNeighborY="100000">
        <dgm:presLayoutVars>
          <dgm:bulletEnabled val="1"/>
        </dgm:presLayoutVars>
      </dgm:prSet>
      <dgm:spPr/>
      <dgm:t>
        <a:bodyPr/>
        <a:lstStyle/>
        <a:p>
          <a:endParaRPr lang="en-US"/>
        </a:p>
      </dgm:t>
    </dgm:pt>
    <dgm:pt modelId="{4C0E8C05-E0E4-497A-9858-FA89448126C6}" type="pres">
      <dgm:prSet presAssocID="{C027D08E-CD90-43BD-A3EC-FDC3DBFA3875}" presName="Name13" presStyleLbl="parChTrans1D2" presStyleIdx="5" presStyleCnt="18" custSzX="81972" custSzY="2860980"/>
      <dgm:spPr/>
      <dgm:t>
        <a:bodyPr/>
        <a:lstStyle/>
        <a:p>
          <a:endParaRPr lang="en-US"/>
        </a:p>
      </dgm:t>
    </dgm:pt>
    <dgm:pt modelId="{0B743FC0-3CC9-4C67-B345-868F83948FD2}" type="pres">
      <dgm:prSet presAssocID="{E860C1D7-DBB0-44F5-A9DD-5EF15D44D402}" presName="childText" presStyleLbl="bgAcc1" presStyleIdx="5" presStyleCnt="18" custScaleX="196203" custScaleY="119299" custLinFactY="16867" custLinFactNeighborX="0" custLinFactNeighborY="100000">
        <dgm:presLayoutVars>
          <dgm:bulletEnabled val="1"/>
        </dgm:presLayoutVars>
      </dgm:prSet>
      <dgm:spPr/>
      <dgm:t>
        <a:bodyPr/>
        <a:lstStyle/>
        <a:p>
          <a:endParaRPr lang="en-US"/>
        </a:p>
      </dgm:t>
    </dgm:pt>
    <dgm:pt modelId="{9B8B79FD-3A21-476E-B5E0-37DF41217FD0}" type="pres">
      <dgm:prSet presAssocID="{F49F9AEA-042B-470A-869A-178E3365122F}" presName="Name13" presStyleLbl="parChTrans1D2" presStyleIdx="6" presStyleCnt="18" custSzX="81972" custSzY="3337356"/>
      <dgm:spPr/>
      <dgm:t>
        <a:bodyPr/>
        <a:lstStyle/>
        <a:p>
          <a:endParaRPr lang="en-US"/>
        </a:p>
      </dgm:t>
    </dgm:pt>
    <dgm:pt modelId="{34943532-6D62-421A-99AB-087293EE388E}" type="pres">
      <dgm:prSet presAssocID="{AEC42CDC-A952-4E5E-9671-0C80AD3724C3}" presName="childText" presStyleLbl="bgAcc1" presStyleIdx="6" presStyleCnt="18" custScaleX="196203" custScaleY="160948" custLinFactY="16867" custLinFactNeighborX="0" custLinFactNeighborY="100000">
        <dgm:presLayoutVars>
          <dgm:bulletEnabled val="1"/>
        </dgm:presLayoutVars>
      </dgm:prSet>
      <dgm:spPr/>
      <dgm:t>
        <a:bodyPr/>
        <a:lstStyle/>
        <a:p>
          <a:endParaRPr lang="en-US"/>
        </a:p>
      </dgm:t>
    </dgm:pt>
    <dgm:pt modelId="{A16CA36E-9C87-4D93-A70C-91D903043EC4}" type="pres">
      <dgm:prSet presAssocID="{DD320EC8-3675-4BF2-AFC5-0BF19BF1FDBF}" presName="root" presStyleCnt="0"/>
      <dgm:spPr/>
    </dgm:pt>
    <dgm:pt modelId="{909079FE-5247-4E1E-9D6A-B9E05CFFDE36}" type="pres">
      <dgm:prSet presAssocID="{DD320EC8-3675-4BF2-AFC5-0BF19BF1FDBF}" presName="rootComposite" presStyleCnt="0"/>
      <dgm:spPr/>
    </dgm:pt>
    <dgm:pt modelId="{8464DB9C-3CD2-4420-A1E7-94D3A51CAA59}" type="pres">
      <dgm:prSet presAssocID="{DD320EC8-3675-4BF2-AFC5-0BF19BF1FDBF}" presName="rootText" presStyleLbl="node1" presStyleIdx="2" presStyleCnt="7" custScaleX="149229" custScaleY="186664" custLinFactY="16787" custLinFactNeighborX="5405" custLinFactNeighborY="100000"/>
      <dgm:spPr/>
      <dgm:t>
        <a:bodyPr/>
        <a:lstStyle/>
        <a:p>
          <a:endParaRPr lang="en-US"/>
        </a:p>
      </dgm:t>
    </dgm:pt>
    <dgm:pt modelId="{87A10CD0-A2FB-4259-8C8A-8E57BBEEB34A}" type="pres">
      <dgm:prSet presAssocID="{DD320EC8-3675-4BF2-AFC5-0BF19BF1FDBF}" presName="rootConnector" presStyleLbl="node1" presStyleIdx="2" presStyleCnt="7"/>
      <dgm:spPr/>
      <dgm:t>
        <a:bodyPr/>
        <a:lstStyle/>
        <a:p>
          <a:endParaRPr lang="en-US"/>
        </a:p>
      </dgm:t>
    </dgm:pt>
    <dgm:pt modelId="{48E22FCC-BD06-4DA1-9B20-BEEE98F15CCF}" type="pres">
      <dgm:prSet presAssocID="{DD320EC8-3675-4BF2-AFC5-0BF19BF1FDBF}" presName="childShape" presStyleCnt="0"/>
      <dgm:spPr/>
    </dgm:pt>
    <dgm:pt modelId="{4E58605D-D132-40CE-8C56-6E8E96D1AE7F}" type="pres">
      <dgm:prSet presAssocID="{45207A14-171A-41D8-9D77-62ABF8AA4E6A}" presName="Name13" presStyleLbl="parChTrans1D2" presStyleIdx="7" presStyleCnt="18" custSzX="81972" custSzY="307510"/>
      <dgm:spPr/>
      <dgm:t>
        <a:bodyPr/>
        <a:lstStyle/>
        <a:p>
          <a:endParaRPr lang="en-US"/>
        </a:p>
      </dgm:t>
    </dgm:pt>
    <dgm:pt modelId="{E7E22DC0-D60C-4AA2-834F-51982D003370}" type="pres">
      <dgm:prSet presAssocID="{9CE62B9F-B964-4D76-9DD3-D9D2E6B4308F}" presName="childText" presStyleLbl="bgAcc1" presStyleIdx="7" presStyleCnt="18" custScaleX="196203" custScaleY="158886" custLinFactY="16867" custLinFactNeighborX="0" custLinFactNeighborY="100000">
        <dgm:presLayoutVars>
          <dgm:bulletEnabled val="1"/>
        </dgm:presLayoutVars>
      </dgm:prSet>
      <dgm:spPr/>
      <dgm:t>
        <a:bodyPr/>
        <a:lstStyle/>
        <a:p>
          <a:endParaRPr lang="en-US"/>
        </a:p>
      </dgm:t>
    </dgm:pt>
    <dgm:pt modelId="{FFDADE9B-C1EC-449B-AC5A-1329298B341E}" type="pres">
      <dgm:prSet presAssocID="{9E4FBBF4-C1DB-4218-B7C0-D297BADD43F7}" presName="Name13" presStyleLbl="parChTrans1D2" presStyleIdx="8" presStyleCnt="18" custSzX="81972" custSzY="884915"/>
      <dgm:spPr/>
      <dgm:t>
        <a:bodyPr/>
        <a:lstStyle/>
        <a:p>
          <a:endParaRPr lang="en-US"/>
        </a:p>
      </dgm:t>
    </dgm:pt>
    <dgm:pt modelId="{D48860AB-6736-4C56-B3B1-5A10ED08BEDA}" type="pres">
      <dgm:prSet presAssocID="{48980B1C-9B33-4AB5-9A18-85F663EBD18F}" presName="childText" presStyleLbl="bgAcc1" presStyleIdx="8" presStyleCnt="18" custScaleX="196203" custScaleY="192119" custLinFactY="16867" custLinFactNeighborX="0" custLinFactNeighborY="100000">
        <dgm:presLayoutVars>
          <dgm:bulletEnabled val="1"/>
        </dgm:presLayoutVars>
      </dgm:prSet>
      <dgm:spPr/>
      <dgm:t>
        <a:bodyPr/>
        <a:lstStyle/>
        <a:p>
          <a:endParaRPr lang="en-US"/>
        </a:p>
      </dgm:t>
    </dgm:pt>
    <dgm:pt modelId="{F65CCF90-6C11-4D6B-BF6B-B0EEA95DFB32}" type="pres">
      <dgm:prSet presAssocID="{09D22DE7-A296-4990-963F-D35674FA50B7}" presName="root" presStyleCnt="0"/>
      <dgm:spPr/>
    </dgm:pt>
    <dgm:pt modelId="{154DB599-CF3A-4E0C-AE78-908CB21C71A3}" type="pres">
      <dgm:prSet presAssocID="{09D22DE7-A296-4990-963F-D35674FA50B7}" presName="rootComposite" presStyleCnt="0"/>
      <dgm:spPr/>
    </dgm:pt>
    <dgm:pt modelId="{443BE422-0C98-45AF-9643-C6AF4B784CB8}" type="pres">
      <dgm:prSet presAssocID="{09D22DE7-A296-4990-963F-D35674FA50B7}" presName="rootText" presStyleLbl="node1" presStyleIdx="3" presStyleCnt="7" custScaleX="149229" custScaleY="186664" custLinFactY="16867" custLinFactNeighborX="0" custLinFactNeighborY="100000"/>
      <dgm:spPr/>
      <dgm:t>
        <a:bodyPr/>
        <a:lstStyle/>
        <a:p>
          <a:endParaRPr lang="en-US"/>
        </a:p>
      </dgm:t>
    </dgm:pt>
    <dgm:pt modelId="{32F92EA1-D045-415E-9979-E76CBC5C9AD6}" type="pres">
      <dgm:prSet presAssocID="{09D22DE7-A296-4990-963F-D35674FA50B7}" presName="rootConnector" presStyleLbl="node1" presStyleIdx="3" presStyleCnt="7"/>
      <dgm:spPr/>
      <dgm:t>
        <a:bodyPr/>
        <a:lstStyle/>
        <a:p>
          <a:endParaRPr lang="en-US"/>
        </a:p>
      </dgm:t>
    </dgm:pt>
    <dgm:pt modelId="{8A2E0CFD-D23F-44DE-AC3D-CBE66E0399F7}" type="pres">
      <dgm:prSet presAssocID="{09D22DE7-A296-4990-963F-D35674FA50B7}" presName="childShape" presStyleCnt="0"/>
      <dgm:spPr/>
    </dgm:pt>
    <dgm:pt modelId="{0E6D9DCF-E533-4BCE-ACBA-3952FA7FEBF1}" type="pres">
      <dgm:prSet presAssocID="{DF6EB273-A071-497E-93CD-69E0DDB8DE18}" presName="Name13" presStyleLbl="parChTrans1D2" presStyleIdx="9" presStyleCnt="18" custSzX="81972" custSzY="288805"/>
      <dgm:spPr/>
      <dgm:t>
        <a:bodyPr/>
        <a:lstStyle/>
        <a:p>
          <a:endParaRPr lang="en-US"/>
        </a:p>
      </dgm:t>
    </dgm:pt>
    <dgm:pt modelId="{5D47E5AD-6C83-418F-A20A-B58700135F8F}" type="pres">
      <dgm:prSet presAssocID="{8CBDDCDE-E9B8-4D0B-83C5-481242AE8489}" presName="childText" presStyleLbl="bgAcc1" presStyleIdx="9" presStyleCnt="18" custScaleX="196203" custScaleY="119299" custLinFactY="16867" custLinFactNeighborX="0" custLinFactNeighborY="100000">
        <dgm:presLayoutVars>
          <dgm:bulletEnabled val="1"/>
        </dgm:presLayoutVars>
      </dgm:prSet>
      <dgm:spPr/>
      <dgm:t>
        <a:bodyPr/>
        <a:lstStyle/>
        <a:p>
          <a:endParaRPr lang="en-US"/>
        </a:p>
      </dgm:t>
    </dgm:pt>
    <dgm:pt modelId="{2FC21D3F-7AB8-4FFB-9D1C-07FB8366901E}" type="pres">
      <dgm:prSet presAssocID="{325B508F-E266-4647-8A1E-AE3FB985FE77}" presName="Name13" presStyleLbl="parChTrans1D2" presStyleIdx="10" presStyleCnt="18" custSzX="81972" custSzY="811768"/>
      <dgm:spPr/>
      <dgm:t>
        <a:bodyPr/>
        <a:lstStyle/>
        <a:p>
          <a:endParaRPr lang="en-US"/>
        </a:p>
      </dgm:t>
    </dgm:pt>
    <dgm:pt modelId="{E440108D-F518-484B-A8DA-0314F31272BC}" type="pres">
      <dgm:prSet presAssocID="{C8F6382A-E7F1-4BF1-8AEA-EF68F6B8B062}" presName="childText" presStyleLbl="bgAcc1" presStyleIdx="10" presStyleCnt="18" custScaleX="196203" custScaleY="217142" custLinFactY="16867" custLinFactNeighborX="0" custLinFactNeighborY="100000">
        <dgm:presLayoutVars>
          <dgm:bulletEnabled val="1"/>
        </dgm:presLayoutVars>
      </dgm:prSet>
      <dgm:spPr/>
      <dgm:t>
        <a:bodyPr/>
        <a:lstStyle/>
        <a:p>
          <a:endParaRPr lang="en-US"/>
        </a:p>
      </dgm:t>
    </dgm:pt>
    <dgm:pt modelId="{2C0F39F6-DED7-445B-A9B5-4B53CC29D67D}" type="pres">
      <dgm:prSet presAssocID="{2E3A47DD-49D2-4B1D-B22A-72BCA689DB30}" presName="root" presStyleCnt="0"/>
      <dgm:spPr/>
    </dgm:pt>
    <dgm:pt modelId="{8389D15B-8BB2-4940-ADE7-E537FA0CAD61}" type="pres">
      <dgm:prSet presAssocID="{2E3A47DD-49D2-4B1D-B22A-72BCA689DB30}" presName="rootComposite" presStyleCnt="0"/>
      <dgm:spPr/>
    </dgm:pt>
    <dgm:pt modelId="{1ABC9876-EF16-490D-AB80-3184634BACC9}" type="pres">
      <dgm:prSet presAssocID="{2E3A47DD-49D2-4B1D-B22A-72BCA689DB30}" presName="rootText" presStyleLbl="node1" presStyleIdx="4" presStyleCnt="7" custScaleX="149229" custScaleY="186664" custLinFactY="16867" custLinFactNeighborX="-1810" custLinFactNeighborY="100000"/>
      <dgm:spPr/>
      <dgm:t>
        <a:bodyPr/>
        <a:lstStyle/>
        <a:p>
          <a:endParaRPr lang="en-US"/>
        </a:p>
      </dgm:t>
    </dgm:pt>
    <dgm:pt modelId="{DF8F05E2-DA88-46FF-8195-B184A3CC84A4}" type="pres">
      <dgm:prSet presAssocID="{2E3A47DD-49D2-4B1D-B22A-72BCA689DB30}" presName="rootConnector" presStyleLbl="node1" presStyleIdx="4" presStyleCnt="7"/>
      <dgm:spPr/>
      <dgm:t>
        <a:bodyPr/>
        <a:lstStyle/>
        <a:p>
          <a:endParaRPr lang="en-US"/>
        </a:p>
      </dgm:t>
    </dgm:pt>
    <dgm:pt modelId="{F4E8CA5A-91FA-4308-82B3-A31421B606E4}" type="pres">
      <dgm:prSet presAssocID="{2E3A47DD-49D2-4B1D-B22A-72BCA689DB30}" presName="childShape" presStyleCnt="0"/>
      <dgm:spPr/>
    </dgm:pt>
    <dgm:pt modelId="{BE857770-E163-46D3-8256-AD1342244DDD}" type="pres">
      <dgm:prSet presAssocID="{C5401BD8-C97F-4AA1-8D44-4441D1D27F36}" presName="Name13" presStyleLbl="parChTrans1D2" presStyleIdx="11" presStyleCnt="18" custSzX="90518" custSzY="288805"/>
      <dgm:spPr/>
      <dgm:t>
        <a:bodyPr/>
        <a:lstStyle/>
        <a:p>
          <a:endParaRPr lang="en-US"/>
        </a:p>
      </dgm:t>
    </dgm:pt>
    <dgm:pt modelId="{2BAAD684-5519-4CB3-A9B7-9CA2004D1F02}" type="pres">
      <dgm:prSet presAssocID="{61FA7B57-665E-4A5F-9640-E3C6A1C53D58}" presName="childText" presStyleLbl="bgAcc1" presStyleIdx="11" presStyleCnt="18" custScaleX="196203" custScaleY="119299" custLinFactY="16867" custLinFactNeighborX="0" custLinFactNeighborY="100000">
        <dgm:presLayoutVars>
          <dgm:bulletEnabled val="1"/>
        </dgm:presLayoutVars>
      </dgm:prSet>
      <dgm:spPr/>
      <dgm:t>
        <a:bodyPr/>
        <a:lstStyle/>
        <a:p>
          <a:endParaRPr lang="en-US"/>
        </a:p>
      </dgm:t>
    </dgm:pt>
    <dgm:pt modelId="{99F92683-5AAD-4E1C-8FAA-1AE334F6B9A1}" type="pres">
      <dgm:prSet presAssocID="{9AF3CDD8-D37F-407B-93EB-7B183292F272}" presName="Name13" presStyleLbl="parChTrans1D2" presStyleIdx="12" presStyleCnt="18" custSzX="90518" custSzY="831236"/>
      <dgm:spPr/>
      <dgm:t>
        <a:bodyPr/>
        <a:lstStyle/>
        <a:p>
          <a:endParaRPr lang="en-US"/>
        </a:p>
      </dgm:t>
    </dgm:pt>
    <dgm:pt modelId="{0D0E4830-B577-42F0-8C2B-63DB54082E39}" type="pres">
      <dgm:prSet presAssocID="{A5D01772-EBBD-41E0-90BD-C3FED16CEBE8}" presName="childText" presStyleLbl="bgAcc1" presStyleIdx="12" presStyleCnt="18" custScaleX="196203" custScaleY="161312" custLinFactY="16867" custLinFactNeighborX="0" custLinFactNeighborY="100000">
        <dgm:presLayoutVars>
          <dgm:bulletEnabled val="1"/>
        </dgm:presLayoutVars>
      </dgm:prSet>
      <dgm:spPr/>
      <dgm:t>
        <a:bodyPr/>
        <a:lstStyle/>
        <a:p>
          <a:endParaRPr lang="en-US"/>
        </a:p>
      </dgm:t>
    </dgm:pt>
    <dgm:pt modelId="{743F6166-E9CC-46C5-BD72-BD9C51C118F7}" type="pres">
      <dgm:prSet presAssocID="{927B541E-8635-4BB2-B4E5-7652E38051CB}" presName="Name13" presStyleLbl="parChTrans1D2" presStyleIdx="13" presStyleCnt="18" custSzX="90518" custSzY="1367230"/>
      <dgm:spPr/>
      <dgm:t>
        <a:bodyPr/>
        <a:lstStyle/>
        <a:p>
          <a:endParaRPr lang="en-US"/>
        </a:p>
      </dgm:t>
    </dgm:pt>
    <dgm:pt modelId="{4E3F0807-741D-4EB9-A1ED-500A215326F9}" type="pres">
      <dgm:prSet presAssocID="{0FAE2FDF-1653-4F53-BBD4-DB5A7D278DB7}" presName="childText" presStyleLbl="bgAcc1" presStyleIdx="13" presStyleCnt="18" custScaleX="196203" custScaleY="158226" custLinFactY="16867" custLinFactNeighborX="0" custLinFactNeighborY="100000">
        <dgm:presLayoutVars>
          <dgm:bulletEnabled val="1"/>
        </dgm:presLayoutVars>
      </dgm:prSet>
      <dgm:spPr/>
      <dgm:t>
        <a:bodyPr/>
        <a:lstStyle/>
        <a:p>
          <a:endParaRPr lang="en-US"/>
        </a:p>
      </dgm:t>
    </dgm:pt>
    <dgm:pt modelId="{54C9AF40-EAB8-4A00-9C1B-B6AF8CBCD156}" type="pres">
      <dgm:prSet presAssocID="{5DC40168-DB48-4E01-B498-A0C026952B8F}" presName="root" presStyleCnt="0"/>
      <dgm:spPr/>
    </dgm:pt>
    <dgm:pt modelId="{A91E2F4E-EEB4-4EF6-8CF6-325710DE4B51}" type="pres">
      <dgm:prSet presAssocID="{5DC40168-DB48-4E01-B498-A0C026952B8F}" presName="rootComposite" presStyleCnt="0"/>
      <dgm:spPr/>
    </dgm:pt>
    <dgm:pt modelId="{951724AA-3B33-42E9-85ED-7A949E8853B7}" type="pres">
      <dgm:prSet presAssocID="{5DC40168-DB48-4E01-B498-A0C026952B8F}" presName="rootText" presStyleLbl="node1" presStyleIdx="5" presStyleCnt="7" custScaleX="149229" custScaleY="186664" custLinFactY="16867" custLinFactNeighborX="-1810" custLinFactNeighborY="100000"/>
      <dgm:spPr/>
      <dgm:t>
        <a:bodyPr/>
        <a:lstStyle/>
        <a:p>
          <a:endParaRPr lang="en-US"/>
        </a:p>
      </dgm:t>
    </dgm:pt>
    <dgm:pt modelId="{839AFD71-840B-4EE8-B519-50C7D6D27B29}" type="pres">
      <dgm:prSet presAssocID="{5DC40168-DB48-4E01-B498-A0C026952B8F}" presName="rootConnector" presStyleLbl="node1" presStyleIdx="5" presStyleCnt="7"/>
      <dgm:spPr/>
      <dgm:t>
        <a:bodyPr/>
        <a:lstStyle/>
        <a:p>
          <a:endParaRPr lang="en-US"/>
        </a:p>
      </dgm:t>
    </dgm:pt>
    <dgm:pt modelId="{86A3BE6E-122F-42AE-A6AA-68C986B69249}" type="pres">
      <dgm:prSet presAssocID="{5DC40168-DB48-4E01-B498-A0C026952B8F}" presName="childShape" presStyleCnt="0"/>
      <dgm:spPr/>
    </dgm:pt>
    <dgm:pt modelId="{69F925E8-9790-437B-944B-F7BB3B868EE6}" type="pres">
      <dgm:prSet presAssocID="{05399BAB-0CDA-4630-ADC5-8C0B35BAE20C}" presName="Name13" presStyleLbl="parChTrans1D2" presStyleIdx="14" presStyleCnt="18" custSzX="90518" custSzY="288805"/>
      <dgm:spPr/>
      <dgm:t>
        <a:bodyPr/>
        <a:lstStyle/>
        <a:p>
          <a:endParaRPr lang="en-US"/>
        </a:p>
      </dgm:t>
    </dgm:pt>
    <dgm:pt modelId="{36A7B7D4-0564-4570-AF76-DE4E747E2AFE}" type="pres">
      <dgm:prSet presAssocID="{DCFEF25D-8022-4BC9-83A1-B510B1FC7E5E}" presName="childText" presStyleLbl="bgAcc1" presStyleIdx="14" presStyleCnt="18" custScaleX="196203" custScaleY="119299" custLinFactY="16867" custLinFactNeighborX="0" custLinFactNeighborY="100000">
        <dgm:presLayoutVars>
          <dgm:bulletEnabled val="1"/>
        </dgm:presLayoutVars>
      </dgm:prSet>
      <dgm:spPr/>
      <dgm:t>
        <a:bodyPr/>
        <a:lstStyle/>
        <a:p>
          <a:endParaRPr lang="en-US"/>
        </a:p>
      </dgm:t>
    </dgm:pt>
    <dgm:pt modelId="{66BEAF89-508D-488A-8F4E-1EA5064BD02D}" type="pres">
      <dgm:prSet presAssocID="{0165C912-3C17-4A73-BF0D-B4C2E3F6F1F2}" presName="Name13" presStyleLbl="parChTrans1D2" presStyleIdx="15" presStyleCnt="18" custSzX="90518" custSzY="765181"/>
      <dgm:spPr/>
      <dgm:t>
        <a:bodyPr/>
        <a:lstStyle/>
        <a:p>
          <a:endParaRPr lang="en-US"/>
        </a:p>
      </dgm:t>
    </dgm:pt>
    <dgm:pt modelId="{D8CF7433-20D9-4CB4-9D43-8B63214C77B6}" type="pres">
      <dgm:prSet presAssocID="{236D7B6B-5AB5-4A52-87AD-3D010B8E675D}" presName="childText" presStyleLbl="bgAcc1" presStyleIdx="15" presStyleCnt="18" custScaleX="196203" custScaleY="119299" custLinFactY="16867" custLinFactNeighborX="0" custLinFactNeighborY="100000">
        <dgm:presLayoutVars>
          <dgm:bulletEnabled val="1"/>
        </dgm:presLayoutVars>
      </dgm:prSet>
      <dgm:spPr/>
      <dgm:t>
        <a:bodyPr/>
        <a:lstStyle/>
        <a:p>
          <a:endParaRPr lang="en-US"/>
        </a:p>
      </dgm:t>
    </dgm:pt>
    <dgm:pt modelId="{C4F5ADE1-D46D-4CB3-9DA6-3886F31006E2}" type="pres">
      <dgm:prSet presAssocID="{9994FE80-206F-42D4-A585-C9A750C1F2EF}" presName="Name13" presStyleLbl="parChTrans1D2" presStyleIdx="16" presStyleCnt="18" custSzX="90518" custSzY="1241557"/>
      <dgm:spPr/>
      <dgm:t>
        <a:bodyPr/>
        <a:lstStyle/>
        <a:p>
          <a:endParaRPr lang="en-US"/>
        </a:p>
      </dgm:t>
    </dgm:pt>
    <dgm:pt modelId="{215383FF-92D2-4E1F-BE82-3DE45B4E2ADD}" type="pres">
      <dgm:prSet presAssocID="{2FCE59CC-F44F-4187-A938-A4D8015761C1}" presName="childText" presStyleLbl="bgAcc1" presStyleIdx="16" presStyleCnt="18" custScaleX="196203" custScaleY="165586" custLinFactY="16867" custLinFactNeighborX="0" custLinFactNeighborY="100000">
        <dgm:presLayoutVars>
          <dgm:bulletEnabled val="1"/>
        </dgm:presLayoutVars>
      </dgm:prSet>
      <dgm:spPr/>
      <dgm:t>
        <a:bodyPr/>
        <a:lstStyle/>
        <a:p>
          <a:endParaRPr lang="en-US"/>
        </a:p>
      </dgm:t>
    </dgm:pt>
    <dgm:pt modelId="{6D1CB0A6-560F-4298-B127-EF39C18D2B49}" type="pres">
      <dgm:prSet presAssocID="{B2A3AB88-3666-4550-B19E-565F18826E85}" presName="Name13" presStyleLbl="parChTrans1D2" presStyleIdx="17" presStyleCnt="18" custSzX="90518" custSzY="1717933"/>
      <dgm:spPr/>
      <dgm:t>
        <a:bodyPr/>
        <a:lstStyle/>
        <a:p>
          <a:endParaRPr lang="en-US"/>
        </a:p>
      </dgm:t>
    </dgm:pt>
    <dgm:pt modelId="{B032E2BF-9CAA-4685-AA3C-67D9E77DC52A}" type="pres">
      <dgm:prSet presAssocID="{7498D647-917E-4EE6-8248-5C67DB765E21}" presName="childText" presStyleLbl="bgAcc1" presStyleIdx="17" presStyleCnt="18" custScaleX="196203" custScaleY="119299" custLinFactY="16867" custLinFactNeighborX="0" custLinFactNeighborY="100000">
        <dgm:presLayoutVars>
          <dgm:bulletEnabled val="1"/>
        </dgm:presLayoutVars>
      </dgm:prSet>
      <dgm:spPr/>
      <dgm:t>
        <a:bodyPr/>
        <a:lstStyle/>
        <a:p>
          <a:endParaRPr lang="en-US"/>
        </a:p>
      </dgm:t>
    </dgm:pt>
    <dgm:pt modelId="{75F243C7-1C80-4113-818D-8B82BD76C052}" type="pres">
      <dgm:prSet presAssocID="{819D1549-63E4-423C-8AF9-E0EEDDC36F75}" presName="root" presStyleCnt="0"/>
      <dgm:spPr/>
    </dgm:pt>
    <dgm:pt modelId="{93E619E1-BEA3-40A3-83E7-218B83FEE7A4}" type="pres">
      <dgm:prSet presAssocID="{819D1549-63E4-423C-8AF9-E0EEDDC36F75}" presName="rootComposite" presStyleCnt="0"/>
      <dgm:spPr/>
    </dgm:pt>
    <dgm:pt modelId="{8505E5CB-6E76-4D11-8825-3713E3D74E28}" type="pres">
      <dgm:prSet presAssocID="{819D1549-63E4-423C-8AF9-E0EEDDC36F75}" presName="rootText" presStyleLbl="node1" presStyleIdx="6" presStyleCnt="7" custScaleX="149229" custScaleY="186664" custLinFactY="16867" custLinFactNeighborX="-1810" custLinFactNeighborY="100000"/>
      <dgm:spPr/>
      <dgm:t>
        <a:bodyPr/>
        <a:lstStyle/>
        <a:p>
          <a:endParaRPr lang="en-US"/>
        </a:p>
      </dgm:t>
    </dgm:pt>
    <dgm:pt modelId="{7B18FC45-8802-4EE0-97A2-3670B6E14994}" type="pres">
      <dgm:prSet presAssocID="{819D1549-63E4-423C-8AF9-E0EEDDC36F75}" presName="rootConnector" presStyleLbl="node1" presStyleIdx="6" presStyleCnt="7"/>
      <dgm:spPr/>
      <dgm:t>
        <a:bodyPr/>
        <a:lstStyle/>
        <a:p>
          <a:endParaRPr lang="en-US"/>
        </a:p>
      </dgm:t>
    </dgm:pt>
    <dgm:pt modelId="{42F364D2-1A8A-4406-9411-4E13311D35F9}" type="pres">
      <dgm:prSet presAssocID="{819D1549-63E4-423C-8AF9-E0EEDDC36F75}" presName="childShape" presStyleCnt="0"/>
      <dgm:spPr/>
    </dgm:pt>
  </dgm:ptLst>
  <dgm:cxnLst>
    <dgm:cxn modelId="{5E7CD050-BAEA-4C8E-A375-6B144CC83335}" srcId="{09D22DE7-A296-4990-963F-D35674FA50B7}" destId="{8CBDDCDE-E9B8-4D0B-83C5-481242AE8489}" srcOrd="0" destOrd="0" parTransId="{DF6EB273-A071-497E-93CD-69E0DDB8DE18}" sibTransId="{E9D9C85B-2C0C-435A-9192-ECDBB1716A20}"/>
    <dgm:cxn modelId="{D1467A3A-162C-42C8-94E9-2F09E18FC39A}" type="presOf" srcId="{819D1549-63E4-423C-8AF9-E0EEDDC36F75}" destId="{8505E5CB-6E76-4D11-8825-3713E3D74E28}" srcOrd="0" destOrd="0" presId="urn:microsoft.com/office/officeart/2005/8/layout/hierarchy3"/>
    <dgm:cxn modelId="{2D5AFEF5-BB96-4C84-95F0-CA79479D20C9}" srcId="{DF94C96A-BF19-422A-B9F7-04F840B7F4C8}" destId="{4246BCB8-8A5C-4000-87DE-96B61BE354F6}" srcOrd="3" destOrd="0" parTransId="{1EF56ACF-2F88-4EAB-994A-9C4898561268}" sibTransId="{769693A9-BBE0-4A59-AC4B-80341BAD98BD}"/>
    <dgm:cxn modelId="{037D785D-AD91-4E73-B769-F5B338D8A8D3}" type="presOf" srcId="{05399BAB-0CDA-4630-ADC5-8C0B35BAE20C}" destId="{69F925E8-9790-437B-944B-F7BB3B868EE6}" srcOrd="0" destOrd="0" presId="urn:microsoft.com/office/officeart/2005/8/layout/hierarchy3"/>
    <dgm:cxn modelId="{7A70FC34-A68C-4FEB-91E3-90E449CD6D7A}" srcId="{09D22DE7-A296-4990-963F-D35674FA50B7}" destId="{C8F6382A-E7F1-4BF1-8AEA-EF68F6B8B062}" srcOrd="1" destOrd="0" parTransId="{325B508F-E266-4647-8A1E-AE3FB985FE77}" sibTransId="{50257587-D8D0-43CA-BE10-53D9AD6DC839}"/>
    <dgm:cxn modelId="{0B90880C-62C2-4D0F-B346-EEDB04E6559B}" type="presOf" srcId="{9E4FBBF4-C1DB-4218-B7C0-D297BADD43F7}" destId="{FFDADE9B-C1EC-449B-AC5A-1329298B341E}" srcOrd="0" destOrd="0" presId="urn:microsoft.com/office/officeart/2005/8/layout/hierarchy3"/>
    <dgm:cxn modelId="{5097C0EF-66BB-4614-B7E4-F534E51E082F}" type="presOf" srcId="{AEC42CDC-A952-4E5E-9671-0C80AD3724C3}" destId="{34943532-6D62-421A-99AB-087293EE388E}" srcOrd="0" destOrd="0" presId="urn:microsoft.com/office/officeart/2005/8/layout/hierarchy3"/>
    <dgm:cxn modelId="{14FF7A9E-E395-450F-9567-5BDD468214AF}" srcId="{DF94C96A-BF19-422A-B9F7-04F840B7F4C8}" destId="{895B93AA-2F5D-494D-B113-064B87A03896}" srcOrd="4" destOrd="0" parTransId="{2CA75867-B6A8-4A6E-8A77-EBE8AABE2B6E}" sibTransId="{82DC5343-01F2-40BC-AD29-A005B65A30E8}"/>
    <dgm:cxn modelId="{BA5FA634-67D8-49E9-BB8D-B73BCFD6FD34}" type="presOf" srcId="{622A5224-22DB-4ED3-BFB1-1D15928BADCA}" destId="{98C326DE-DF4B-4B70-9692-6A9239711DC1}" srcOrd="1" destOrd="0" presId="urn:microsoft.com/office/officeart/2005/8/layout/hierarchy3"/>
    <dgm:cxn modelId="{F320E6A6-A913-45DC-B44F-42F12AE108C0}" srcId="{93C7B1BD-D1AF-407B-87FB-0D0282D1814F}" destId="{09D22DE7-A296-4990-963F-D35674FA50B7}" srcOrd="3" destOrd="0" parTransId="{5FFCEA74-9668-47E0-A316-153CA53E6A94}" sibTransId="{4E7208EF-0E63-4001-AFFC-72F8FECAE02F}"/>
    <dgm:cxn modelId="{648C0640-8D1E-4C2E-BFF7-07CECC2BDBF2}" type="presOf" srcId="{8CBDDCDE-E9B8-4D0B-83C5-481242AE8489}" destId="{5D47E5AD-6C83-418F-A20A-B58700135F8F}" srcOrd="0" destOrd="0" presId="urn:microsoft.com/office/officeart/2005/8/layout/hierarchy3"/>
    <dgm:cxn modelId="{701AA594-4200-47D3-9B8B-7B35B5E55D2B}" srcId="{93C7B1BD-D1AF-407B-87FB-0D0282D1814F}" destId="{622A5224-22DB-4ED3-BFB1-1D15928BADCA}" srcOrd="0" destOrd="0" parTransId="{155D9C98-2722-4AAE-9CAF-B6ECE28A3FD5}" sibTransId="{8E18C1CD-11DD-4776-91EE-CFD21A0942CF}"/>
    <dgm:cxn modelId="{D549B479-F942-4698-8018-59D9EE72BAB1}" type="presOf" srcId="{6D85CA69-2CBD-40BE-949E-E2AEC243CD0D}" destId="{9AD3E734-8124-469F-8288-F7DF8DFB03AC}" srcOrd="0" destOrd="0" presId="urn:microsoft.com/office/officeart/2005/8/layout/hierarchy3"/>
    <dgm:cxn modelId="{4AF8394D-8E72-4D9F-822A-F856AEC75076}" srcId="{2E3A47DD-49D2-4B1D-B22A-72BCA689DB30}" destId="{0FAE2FDF-1653-4F53-BBD4-DB5A7D278DB7}" srcOrd="2" destOrd="0" parTransId="{927B541E-8635-4BB2-B4E5-7652E38051CB}" sibTransId="{4D6E3909-658C-4594-A72D-EB1F85898E36}"/>
    <dgm:cxn modelId="{3B47154A-4B09-46C3-8B6C-91881BE5B11A}" srcId="{DF94C96A-BF19-422A-B9F7-04F840B7F4C8}" destId="{E860C1D7-DBB0-44F5-A9DD-5EF15D44D402}" srcOrd="5" destOrd="0" parTransId="{C027D08E-CD90-43BD-A3EC-FDC3DBFA3875}" sibTransId="{BB1DB38A-DE4F-4CB4-A541-24C5C59F3D07}"/>
    <dgm:cxn modelId="{9ED8C6D4-CED2-4A4B-A358-5A25401FFC97}" srcId="{DF94C96A-BF19-422A-B9F7-04F840B7F4C8}" destId="{6D85CA69-2CBD-40BE-949E-E2AEC243CD0D}" srcOrd="0" destOrd="0" parTransId="{BE3946B7-FAB8-40CC-B95C-E5E263C3D899}" sibTransId="{8B1433C8-D19A-4276-9B6F-5DB1FFA723C1}"/>
    <dgm:cxn modelId="{3C23926F-D4A1-468A-A95B-24F47A829B87}" type="presOf" srcId="{C8F6382A-E7F1-4BF1-8AEA-EF68F6B8B062}" destId="{E440108D-F518-484B-A8DA-0314F31272BC}" srcOrd="0" destOrd="0" presId="urn:microsoft.com/office/officeart/2005/8/layout/hierarchy3"/>
    <dgm:cxn modelId="{D2C7F5F7-F225-4B0D-8E36-879FE14C839B}" srcId="{5DC40168-DB48-4E01-B498-A0C026952B8F}" destId="{2FCE59CC-F44F-4187-A938-A4D8015761C1}" srcOrd="2" destOrd="0" parTransId="{9994FE80-206F-42D4-A585-C9A750C1F2EF}" sibTransId="{C6D8FD13-6052-4582-9F11-211592B43BF8}"/>
    <dgm:cxn modelId="{EAC15800-1487-4DCE-9495-4248AE7B1B50}" srcId="{5DC40168-DB48-4E01-B498-A0C026952B8F}" destId="{236D7B6B-5AB5-4A52-87AD-3D010B8E675D}" srcOrd="1" destOrd="0" parTransId="{0165C912-3C17-4A73-BF0D-B4C2E3F6F1F2}" sibTransId="{C2A32090-533F-475B-8763-5FBE69A033DA}"/>
    <dgm:cxn modelId="{18D597E6-BE3F-4672-904A-BE4BBAA82F02}" type="presOf" srcId="{325B508F-E266-4647-8A1E-AE3FB985FE77}" destId="{2FC21D3F-7AB8-4FFB-9D1C-07FB8366901E}" srcOrd="0" destOrd="0" presId="urn:microsoft.com/office/officeart/2005/8/layout/hierarchy3"/>
    <dgm:cxn modelId="{4A3A49CA-1504-4085-A701-E2FAD3D4FDCD}" type="presOf" srcId="{E3387AF7-6235-4F21-B3A2-E4656A2842EB}" destId="{F23AA128-6BBB-403C-8422-9B2D5476C667}" srcOrd="0" destOrd="0" presId="urn:microsoft.com/office/officeart/2005/8/layout/hierarchy3"/>
    <dgm:cxn modelId="{41FC3326-176E-4F56-B3DE-592EE98C21A0}" srcId="{93C7B1BD-D1AF-407B-87FB-0D0282D1814F}" destId="{DD320EC8-3675-4BF2-AFC5-0BF19BF1FDBF}" srcOrd="2" destOrd="0" parTransId="{6F8A27EF-37C5-4FA0-B763-D1D1A1575313}" sibTransId="{E6FD4AB1-2AE7-4947-ABDE-5EB2F645136B}"/>
    <dgm:cxn modelId="{59321E11-878D-4EEC-88C9-E43342D22FE2}" type="presOf" srcId="{2E3A47DD-49D2-4B1D-B22A-72BCA689DB30}" destId="{DF8F05E2-DA88-46FF-8195-B184A3CC84A4}" srcOrd="1" destOrd="0" presId="urn:microsoft.com/office/officeart/2005/8/layout/hierarchy3"/>
    <dgm:cxn modelId="{7ECCA55D-C4A8-4BD2-A2FB-7FB876071ABE}" type="presOf" srcId="{45207A14-171A-41D8-9D77-62ABF8AA4E6A}" destId="{4E58605D-D132-40CE-8C56-6E8E96D1AE7F}" srcOrd="0" destOrd="0" presId="urn:microsoft.com/office/officeart/2005/8/layout/hierarchy3"/>
    <dgm:cxn modelId="{198BA377-6493-485D-9AC7-A7EFA468EDCC}" srcId="{5DC40168-DB48-4E01-B498-A0C026952B8F}" destId="{DCFEF25D-8022-4BC9-83A1-B510B1FC7E5E}" srcOrd="0" destOrd="0" parTransId="{05399BAB-0CDA-4630-ADC5-8C0B35BAE20C}" sibTransId="{6A9E953A-DACA-4B2F-B7A9-BA4F9139C14F}"/>
    <dgm:cxn modelId="{5FBD3CD1-CAFC-49CF-8391-A2F5510002AA}" type="presOf" srcId="{5DC40168-DB48-4E01-B498-A0C026952B8F}" destId="{839AFD71-840B-4EE8-B519-50C7D6D27B29}" srcOrd="1" destOrd="0" presId="urn:microsoft.com/office/officeart/2005/8/layout/hierarchy3"/>
    <dgm:cxn modelId="{1614998D-5430-4CA0-8173-0DD29A687BC4}" srcId="{DF94C96A-BF19-422A-B9F7-04F840B7F4C8}" destId="{5EB9AD68-A025-4F3D-B13D-3122F30EF173}" srcOrd="1" destOrd="0" parTransId="{10DD6636-EAC6-447F-835E-31BE436EA106}" sibTransId="{BE8966B1-3DC6-4C1F-93A5-C0BAA04EE5BA}"/>
    <dgm:cxn modelId="{032E39AF-A766-49B1-8469-A3D6A75CDAE3}" type="presOf" srcId="{DF94C96A-BF19-422A-B9F7-04F840B7F4C8}" destId="{3473C6DC-D772-47C1-8401-7337BFC8B067}" srcOrd="0" destOrd="0" presId="urn:microsoft.com/office/officeart/2005/8/layout/hierarchy3"/>
    <dgm:cxn modelId="{63F4315D-A7E7-41D4-8A85-793BAA2EA20A}" type="presOf" srcId="{622A5224-22DB-4ED3-BFB1-1D15928BADCA}" destId="{52A17BD5-7262-468F-A4B9-901F57E53AD6}" srcOrd="0" destOrd="0" presId="urn:microsoft.com/office/officeart/2005/8/layout/hierarchy3"/>
    <dgm:cxn modelId="{64224857-AFB7-4F6B-AA34-0B0F28FDF090}" srcId="{93C7B1BD-D1AF-407B-87FB-0D0282D1814F}" destId="{5DC40168-DB48-4E01-B498-A0C026952B8F}" srcOrd="5" destOrd="0" parTransId="{A2FD2550-8D30-4DB4-AA25-C378E0D623C4}" sibTransId="{D602DF34-8124-40FE-ABB1-CE3AACB59819}"/>
    <dgm:cxn modelId="{943F01D6-086A-4D2C-BFBE-2F4D8CCFE694}" srcId="{93C7B1BD-D1AF-407B-87FB-0D0282D1814F}" destId="{DF94C96A-BF19-422A-B9F7-04F840B7F4C8}" srcOrd="1" destOrd="0" parTransId="{340ED6AD-F9F6-4E05-815A-24D4520A43A0}" sibTransId="{9199BA31-FA48-44AE-88B3-9C40654B9FAD}"/>
    <dgm:cxn modelId="{E6EF45CD-BA49-4CFD-84C0-A55043888908}" srcId="{DF94C96A-BF19-422A-B9F7-04F840B7F4C8}" destId="{C3CDE8B8-9851-4BE2-BC44-5A474DF7E6F7}" srcOrd="2" destOrd="0" parTransId="{E3387AF7-6235-4F21-B3A2-E4656A2842EB}" sibTransId="{D53BBE80-05E2-4E30-A769-34A93AE49204}"/>
    <dgm:cxn modelId="{3C6802E3-609F-4621-AEC9-0DD3EE2492A6}" type="presOf" srcId="{236D7B6B-5AB5-4A52-87AD-3D010B8E675D}" destId="{D8CF7433-20D9-4CB4-9D43-8B63214C77B6}" srcOrd="0" destOrd="0" presId="urn:microsoft.com/office/officeart/2005/8/layout/hierarchy3"/>
    <dgm:cxn modelId="{B145DA23-BF9E-49B7-BF43-39223255B51F}" srcId="{DF94C96A-BF19-422A-B9F7-04F840B7F4C8}" destId="{AEC42CDC-A952-4E5E-9671-0C80AD3724C3}" srcOrd="6" destOrd="0" parTransId="{F49F9AEA-042B-470A-869A-178E3365122F}" sibTransId="{30035754-5198-4AB1-94B9-0E9BC3068D26}"/>
    <dgm:cxn modelId="{37C19A9A-9EB4-486E-9041-E8FABD6CC50F}" type="presOf" srcId="{0FAE2FDF-1653-4F53-BBD4-DB5A7D278DB7}" destId="{4E3F0807-741D-4EB9-A1ED-500A215326F9}" srcOrd="0" destOrd="0" presId="urn:microsoft.com/office/officeart/2005/8/layout/hierarchy3"/>
    <dgm:cxn modelId="{252F6A75-FEB4-46FD-A674-2F799BBD1B58}" type="presOf" srcId="{09D22DE7-A296-4990-963F-D35674FA50B7}" destId="{443BE422-0C98-45AF-9643-C6AF4B784CB8}" srcOrd="0" destOrd="0" presId="urn:microsoft.com/office/officeart/2005/8/layout/hierarchy3"/>
    <dgm:cxn modelId="{14331CFF-42B1-419B-A130-AAF019178A97}" type="presOf" srcId="{61FA7B57-665E-4A5F-9640-E3C6A1C53D58}" destId="{2BAAD684-5519-4CB3-A9B7-9CA2004D1F02}" srcOrd="0" destOrd="0" presId="urn:microsoft.com/office/officeart/2005/8/layout/hierarchy3"/>
    <dgm:cxn modelId="{35F622DA-596F-491C-82CB-65EE3C8CBDC0}" type="presOf" srcId="{9CE62B9F-B964-4D76-9DD3-D9D2E6B4308F}" destId="{E7E22DC0-D60C-4AA2-834F-51982D003370}" srcOrd="0" destOrd="0" presId="urn:microsoft.com/office/officeart/2005/8/layout/hierarchy3"/>
    <dgm:cxn modelId="{946A3FC5-2EDE-4A69-8D78-6AB1A5E1F329}" srcId="{5DC40168-DB48-4E01-B498-A0C026952B8F}" destId="{7498D647-917E-4EE6-8248-5C67DB765E21}" srcOrd="3" destOrd="0" parTransId="{B2A3AB88-3666-4550-B19E-565F18826E85}" sibTransId="{BC4C5883-B571-4FDC-A444-226000952C04}"/>
    <dgm:cxn modelId="{994495DF-BE42-4920-B325-9D1E78D9AB11}" type="presOf" srcId="{C5401BD8-C97F-4AA1-8D44-4441D1D27F36}" destId="{BE857770-E163-46D3-8256-AD1342244DDD}" srcOrd="0" destOrd="0" presId="urn:microsoft.com/office/officeart/2005/8/layout/hierarchy3"/>
    <dgm:cxn modelId="{A85BA7AD-C084-44E3-9BA7-0E6BABCBFB98}" srcId="{93C7B1BD-D1AF-407B-87FB-0D0282D1814F}" destId="{2E3A47DD-49D2-4B1D-B22A-72BCA689DB30}" srcOrd="4" destOrd="0" parTransId="{7E7F1679-7CB1-4A62-8A24-725A7943213E}" sibTransId="{907AE257-6192-4056-8B90-9A5C217F8E19}"/>
    <dgm:cxn modelId="{A500D695-8AEB-408D-8068-75BC65BA2270}" type="presOf" srcId="{2CA75867-B6A8-4A6E-8A77-EBE8AABE2B6E}" destId="{F1F51AD1-A36A-47CC-A9AC-9355B1057BEE}" srcOrd="0" destOrd="0" presId="urn:microsoft.com/office/officeart/2005/8/layout/hierarchy3"/>
    <dgm:cxn modelId="{01673C6A-42F3-4C0F-AFA8-F5C12DC48762}" type="presOf" srcId="{DD320EC8-3675-4BF2-AFC5-0BF19BF1FDBF}" destId="{8464DB9C-3CD2-4420-A1E7-94D3A51CAA59}" srcOrd="0" destOrd="0" presId="urn:microsoft.com/office/officeart/2005/8/layout/hierarchy3"/>
    <dgm:cxn modelId="{4C8D8ACF-4489-4B89-873A-5F0E18C98041}" type="presOf" srcId="{C027D08E-CD90-43BD-A3EC-FDC3DBFA3875}" destId="{4C0E8C05-E0E4-497A-9858-FA89448126C6}" srcOrd="0" destOrd="0" presId="urn:microsoft.com/office/officeart/2005/8/layout/hierarchy3"/>
    <dgm:cxn modelId="{A7F031AF-FA4D-4BE6-B65F-5E354DAB16C3}" type="presOf" srcId="{DCFEF25D-8022-4BC9-83A1-B510B1FC7E5E}" destId="{36A7B7D4-0564-4570-AF76-DE4E747E2AFE}" srcOrd="0" destOrd="0" presId="urn:microsoft.com/office/officeart/2005/8/layout/hierarchy3"/>
    <dgm:cxn modelId="{5B554B65-8CE3-4978-B642-18B8E0EC4673}" type="presOf" srcId="{2E3A47DD-49D2-4B1D-B22A-72BCA689DB30}" destId="{1ABC9876-EF16-490D-AB80-3184634BACC9}" srcOrd="0" destOrd="0" presId="urn:microsoft.com/office/officeart/2005/8/layout/hierarchy3"/>
    <dgm:cxn modelId="{0D67BCA6-B303-481E-9CE1-18403828D4E6}" type="presOf" srcId="{5DC40168-DB48-4E01-B498-A0C026952B8F}" destId="{951724AA-3B33-42E9-85ED-7A949E8853B7}" srcOrd="0" destOrd="0" presId="urn:microsoft.com/office/officeart/2005/8/layout/hierarchy3"/>
    <dgm:cxn modelId="{427D30DB-F4D5-4CD4-9EBC-DBF24C335B17}" type="presOf" srcId="{819D1549-63E4-423C-8AF9-E0EEDDC36F75}" destId="{7B18FC45-8802-4EE0-97A2-3670B6E14994}" srcOrd="1" destOrd="0" presId="urn:microsoft.com/office/officeart/2005/8/layout/hierarchy3"/>
    <dgm:cxn modelId="{FA4AD9DA-6BE0-4F81-B99C-EDD86782C8E7}" type="presOf" srcId="{F49F9AEA-042B-470A-869A-178E3365122F}" destId="{9B8B79FD-3A21-476E-B5E0-37DF41217FD0}" srcOrd="0" destOrd="0" presId="urn:microsoft.com/office/officeart/2005/8/layout/hierarchy3"/>
    <dgm:cxn modelId="{226C3DDA-904A-4DE1-B7B1-26134FDD50FD}" type="presOf" srcId="{4246BCB8-8A5C-4000-87DE-96B61BE354F6}" destId="{3C36EF40-13B9-44F6-BE1B-87FDD95D101F}" srcOrd="0" destOrd="0" presId="urn:microsoft.com/office/officeart/2005/8/layout/hierarchy3"/>
    <dgm:cxn modelId="{BB21B608-CE79-40DB-9A6A-C94E95FB0406}" type="presOf" srcId="{DD320EC8-3675-4BF2-AFC5-0BF19BF1FDBF}" destId="{87A10CD0-A2FB-4259-8C8A-8E57BBEEB34A}" srcOrd="1" destOrd="0" presId="urn:microsoft.com/office/officeart/2005/8/layout/hierarchy3"/>
    <dgm:cxn modelId="{96DD7991-5100-46B8-897C-CD7B339A346E}" type="presOf" srcId="{9AF3CDD8-D37F-407B-93EB-7B183292F272}" destId="{99F92683-5AAD-4E1C-8FAA-1AE334F6B9A1}" srcOrd="0" destOrd="0" presId="urn:microsoft.com/office/officeart/2005/8/layout/hierarchy3"/>
    <dgm:cxn modelId="{B21D6E8B-A812-4AAF-8FEC-A2EB6B1FD783}" type="presOf" srcId="{BE3946B7-FAB8-40CC-B95C-E5E263C3D899}" destId="{47B0C7CA-4D71-4166-BA8E-126FC29DFDFD}" srcOrd="0" destOrd="0" presId="urn:microsoft.com/office/officeart/2005/8/layout/hierarchy3"/>
    <dgm:cxn modelId="{6853F454-DED9-4B40-892D-9B581F055414}" srcId="{2E3A47DD-49D2-4B1D-B22A-72BCA689DB30}" destId="{61FA7B57-665E-4A5F-9640-E3C6A1C53D58}" srcOrd="0" destOrd="0" parTransId="{C5401BD8-C97F-4AA1-8D44-4441D1D27F36}" sibTransId="{E2D87E22-84AB-4AB0-81CA-DB4783323B57}"/>
    <dgm:cxn modelId="{282A508D-F708-421E-AA0A-120475B20D26}" type="presOf" srcId="{895B93AA-2F5D-494D-B113-064B87A03896}" destId="{6718C1F1-D5CB-4886-9378-42C2543B7C42}" srcOrd="0" destOrd="0" presId="urn:microsoft.com/office/officeart/2005/8/layout/hierarchy3"/>
    <dgm:cxn modelId="{163CF5ED-80F7-41DD-88AE-E8F58E6E979B}" type="presOf" srcId="{09D22DE7-A296-4990-963F-D35674FA50B7}" destId="{32F92EA1-D045-415E-9979-E76CBC5C9AD6}" srcOrd="1" destOrd="0" presId="urn:microsoft.com/office/officeart/2005/8/layout/hierarchy3"/>
    <dgm:cxn modelId="{C8A8FFF1-7CCB-4A9D-8971-C5CC3F7F7E8B}" type="presOf" srcId="{2FCE59CC-F44F-4187-A938-A4D8015761C1}" destId="{215383FF-92D2-4E1F-BE82-3DE45B4E2ADD}" srcOrd="0" destOrd="0" presId="urn:microsoft.com/office/officeart/2005/8/layout/hierarchy3"/>
    <dgm:cxn modelId="{3E63897F-4B2A-47CB-9129-6603D5B702C7}" type="presOf" srcId="{10DD6636-EAC6-447F-835E-31BE436EA106}" destId="{52A6BE6A-3EA1-4359-AB3E-813E7FBF241A}" srcOrd="0" destOrd="0" presId="urn:microsoft.com/office/officeart/2005/8/layout/hierarchy3"/>
    <dgm:cxn modelId="{AAF06169-324F-4672-8552-4173552802FA}" type="presOf" srcId="{C3CDE8B8-9851-4BE2-BC44-5A474DF7E6F7}" destId="{EBBD28F3-8F3D-4D7C-8BD6-CFD346749050}" srcOrd="0" destOrd="0" presId="urn:microsoft.com/office/officeart/2005/8/layout/hierarchy3"/>
    <dgm:cxn modelId="{C31996AB-975F-47E6-ABA6-4234C7499882}" type="presOf" srcId="{48980B1C-9B33-4AB5-9A18-85F663EBD18F}" destId="{D48860AB-6736-4C56-B3B1-5A10ED08BEDA}" srcOrd="0" destOrd="0" presId="urn:microsoft.com/office/officeart/2005/8/layout/hierarchy3"/>
    <dgm:cxn modelId="{EEDA8378-F9AC-4C87-9B0D-0D33560D3CFB}" srcId="{DD320EC8-3675-4BF2-AFC5-0BF19BF1FDBF}" destId="{9CE62B9F-B964-4D76-9DD3-D9D2E6B4308F}" srcOrd="0" destOrd="0" parTransId="{45207A14-171A-41D8-9D77-62ABF8AA4E6A}" sibTransId="{CD2A5FEF-A1C8-4FBD-AC5D-E01ED80CD644}"/>
    <dgm:cxn modelId="{E9C050BC-5F72-4E2D-B361-94ED012672BA}" type="presOf" srcId="{9994FE80-206F-42D4-A585-C9A750C1F2EF}" destId="{C4F5ADE1-D46D-4CB3-9DA6-3886F31006E2}" srcOrd="0" destOrd="0" presId="urn:microsoft.com/office/officeart/2005/8/layout/hierarchy3"/>
    <dgm:cxn modelId="{A92BBC41-44CF-4504-BC00-CD276744903F}" srcId="{93C7B1BD-D1AF-407B-87FB-0D0282D1814F}" destId="{819D1549-63E4-423C-8AF9-E0EEDDC36F75}" srcOrd="6" destOrd="0" parTransId="{6D419C65-378C-4315-8034-64FD54EE0B6C}" sibTransId="{B3DAB7D6-4DAC-49E5-82C5-A7596AE26887}"/>
    <dgm:cxn modelId="{30DFEF2C-24A7-4F45-8C48-0E47C7D405CC}" type="presOf" srcId="{B2A3AB88-3666-4550-B19E-565F18826E85}" destId="{6D1CB0A6-560F-4298-B127-EF39C18D2B49}" srcOrd="0" destOrd="0" presId="urn:microsoft.com/office/officeart/2005/8/layout/hierarchy3"/>
    <dgm:cxn modelId="{B41C8B1E-42E1-4B2E-B55B-FE58716B184D}" type="presOf" srcId="{DF94C96A-BF19-422A-B9F7-04F840B7F4C8}" destId="{EBCCB03C-1BD6-4F95-8EB4-D22EA4E8CBB6}" srcOrd="1" destOrd="0" presId="urn:microsoft.com/office/officeart/2005/8/layout/hierarchy3"/>
    <dgm:cxn modelId="{90EF3DAF-416F-4564-85C8-DF87B5DB71FC}" srcId="{2E3A47DD-49D2-4B1D-B22A-72BCA689DB30}" destId="{A5D01772-EBBD-41E0-90BD-C3FED16CEBE8}" srcOrd="1" destOrd="0" parTransId="{9AF3CDD8-D37F-407B-93EB-7B183292F272}" sibTransId="{B517EC74-710E-4884-9647-5755300636A2}"/>
    <dgm:cxn modelId="{FD7F67C7-89BB-47A4-B190-5A8204A938D6}" type="presOf" srcId="{93C7B1BD-D1AF-407B-87FB-0D0282D1814F}" destId="{0BF1A0DA-960D-47B3-AFF8-AEDF0B63D284}" srcOrd="0" destOrd="0" presId="urn:microsoft.com/office/officeart/2005/8/layout/hierarchy3"/>
    <dgm:cxn modelId="{08E647E4-3B21-4757-AB42-4E317830F8DD}" type="presOf" srcId="{7498D647-917E-4EE6-8248-5C67DB765E21}" destId="{B032E2BF-9CAA-4685-AA3C-67D9E77DC52A}" srcOrd="0" destOrd="0" presId="urn:microsoft.com/office/officeart/2005/8/layout/hierarchy3"/>
    <dgm:cxn modelId="{99CF7563-3BC2-40E2-8B61-881E6019D47F}" type="presOf" srcId="{0165C912-3C17-4A73-BF0D-B4C2E3F6F1F2}" destId="{66BEAF89-508D-488A-8F4E-1EA5064BD02D}" srcOrd="0" destOrd="0" presId="urn:microsoft.com/office/officeart/2005/8/layout/hierarchy3"/>
    <dgm:cxn modelId="{6D2BA5D0-F4B1-408D-9028-5196D9F530B6}" type="presOf" srcId="{E860C1D7-DBB0-44F5-A9DD-5EF15D44D402}" destId="{0B743FC0-3CC9-4C67-B345-868F83948FD2}" srcOrd="0" destOrd="0" presId="urn:microsoft.com/office/officeart/2005/8/layout/hierarchy3"/>
    <dgm:cxn modelId="{693CC314-FB37-4A4B-9ED2-DF1FC931E824}" type="presOf" srcId="{DF6EB273-A071-497E-93CD-69E0DDB8DE18}" destId="{0E6D9DCF-E533-4BCE-ACBA-3952FA7FEBF1}" srcOrd="0" destOrd="0" presId="urn:microsoft.com/office/officeart/2005/8/layout/hierarchy3"/>
    <dgm:cxn modelId="{3B22028D-0380-43FB-BD2D-3E9CE2035933}" type="presOf" srcId="{A5D01772-EBBD-41E0-90BD-C3FED16CEBE8}" destId="{0D0E4830-B577-42F0-8C2B-63DB54082E39}" srcOrd="0" destOrd="0" presId="urn:microsoft.com/office/officeart/2005/8/layout/hierarchy3"/>
    <dgm:cxn modelId="{3277C5EC-669F-47D2-9D58-9BFD292DB8C5}" type="presOf" srcId="{5EB9AD68-A025-4F3D-B13D-3122F30EF173}" destId="{5EBE4548-434C-47C5-8D90-E0359327AED7}" srcOrd="0" destOrd="0" presId="urn:microsoft.com/office/officeart/2005/8/layout/hierarchy3"/>
    <dgm:cxn modelId="{643384FD-E1E0-4038-BF3F-A2A035F10B6B}" type="presOf" srcId="{1EF56ACF-2F88-4EAB-994A-9C4898561268}" destId="{DB2F0F13-22D2-451A-93D0-ECC968875B33}" srcOrd="0" destOrd="0" presId="urn:microsoft.com/office/officeart/2005/8/layout/hierarchy3"/>
    <dgm:cxn modelId="{78CA9DDE-5DA9-479C-8D7C-AC9CABFBEF1F}" srcId="{DD320EC8-3675-4BF2-AFC5-0BF19BF1FDBF}" destId="{48980B1C-9B33-4AB5-9A18-85F663EBD18F}" srcOrd="1" destOrd="0" parTransId="{9E4FBBF4-C1DB-4218-B7C0-D297BADD43F7}" sibTransId="{723C90D2-F8BF-4C14-B809-FA4FC9BF2EB2}"/>
    <dgm:cxn modelId="{FB6C277A-C5DA-4819-BF57-9286CDE2F8FA}" type="presOf" srcId="{927B541E-8635-4BB2-B4E5-7652E38051CB}" destId="{743F6166-E9CC-46C5-BD72-BD9C51C118F7}" srcOrd="0" destOrd="0" presId="urn:microsoft.com/office/officeart/2005/8/layout/hierarchy3"/>
    <dgm:cxn modelId="{21D7E44B-CFE4-4FBD-9CA0-ECA4B817A625}" type="presParOf" srcId="{0BF1A0DA-960D-47B3-AFF8-AEDF0B63D284}" destId="{91C4D229-6BAB-4A68-8611-44AE6A3BAF03}" srcOrd="0" destOrd="0" presId="urn:microsoft.com/office/officeart/2005/8/layout/hierarchy3"/>
    <dgm:cxn modelId="{97C22A80-2A65-40B8-9CB6-27537EEDB433}" type="presParOf" srcId="{91C4D229-6BAB-4A68-8611-44AE6A3BAF03}" destId="{A059B970-7ADA-46CE-B4FC-A0ED880633B4}" srcOrd="0" destOrd="0" presId="urn:microsoft.com/office/officeart/2005/8/layout/hierarchy3"/>
    <dgm:cxn modelId="{E7944629-741C-4E88-A3FA-6FFBA1EDFD58}" type="presParOf" srcId="{A059B970-7ADA-46CE-B4FC-A0ED880633B4}" destId="{52A17BD5-7262-468F-A4B9-901F57E53AD6}" srcOrd="0" destOrd="0" presId="urn:microsoft.com/office/officeart/2005/8/layout/hierarchy3"/>
    <dgm:cxn modelId="{34A09053-82AD-4EBD-894F-CE8B4C969D5A}" type="presParOf" srcId="{A059B970-7ADA-46CE-B4FC-A0ED880633B4}" destId="{98C326DE-DF4B-4B70-9692-6A9239711DC1}" srcOrd="1" destOrd="0" presId="urn:microsoft.com/office/officeart/2005/8/layout/hierarchy3"/>
    <dgm:cxn modelId="{4F59372A-FCCF-47B8-892B-FE9E13D8E24E}" type="presParOf" srcId="{91C4D229-6BAB-4A68-8611-44AE6A3BAF03}" destId="{A76680AE-1CB9-4F6D-96C5-929B7085DDF6}" srcOrd="1" destOrd="0" presId="urn:microsoft.com/office/officeart/2005/8/layout/hierarchy3"/>
    <dgm:cxn modelId="{B2006975-7E0F-4B50-99E2-DA79A9DE7B8F}" type="presParOf" srcId="{0BF1A0DA-960D-47B3-AFF8-AEDF0B63D284}" destId="{45916C46-C756-4758-97B6-528941A28EC8}" srcOrd="1" destOrd="0" presId="urn:microsoft.com/office/officeart/2005/8/layout/hierarchy3"/>
    <dgm:cxn modelId="{981F9739-5580-4CA8-BAB3-6B538AEEC230}" type="presParOf" srcId="{45916C46-C756-4758-97B6-528941A28EC8}" destId="{DFBCC45F-7536-41F6-A7F9-8B45FB0534B7}" srcOrd="0" destOrd="0" presId="urn:microsoft.com/office/officeart/2005/8/layout/hierarchy3"/>
    <dgm:cxn modelId="{6E128E00-136F-43B0-9170-13742674E6B1}" type="presParOf" srcId="{DFBCC45F-7536-41F6-A7F9-8B45FB0534B7}" destId="{3473C6DC-D772-47C1-8401-7337BFC8B067}" srcOrd="0" destOrd="0" presId="urn:microsoft.com/office/officeart/2005/8/layout/hierarchy3"/>
    <dgm:cxn modelId="{AF8691B3-95F1-4A35-A0A2-3AEB62803AAB}" type="presParOf" srcId="{DFBCC45F-7536-41F6-A7F9-8B45FB0534B7}" destId="{EBCCB03C-1BD6-4F95-8EB4-D22EA4E8CBB6}" srcOrd="1" destOrd="0" presId="urn:microsoft.com/office/officeart/2005/8/layout/hierarchy3"/>
    <dgm:cxn modelId="{85FEE6B6-A5DD-4419-A7BB-5894E531FD1A}" type="presParOf" srcId="{45916C46-C756-4758-97B6-528941A28EC8}" destId="{F792FD39-75F4-4FBF-B8AA-822A8F67BFAA}" srcOrd="1" destOrd="0" presId="urn:microsoft.com/office/officeart/2005/8/layout/hierarchy3"/>
    <dgm:cxn modelId="{CF6B3093-9882-489F-A891-5161CEB2FC9A}" type="presParOf" srcId="{F792FD39-75F4-4FBF-B8AA-822A8F67BFAA}" destId="{47B0C7CA-4D71-4166-BA8E-126FC29DFDFD}" srcOrd="0" destOrd="0" presId="urn:microsoft.com/office/officeart/2005/8/layout/hierarchy3"/>
    <dgm:cxn modelId="{75B88D07-9339-4B95-941C-2A7E9200D94D}" type="presParOf" srcId="{F792FD39-75F4-4FBF-B8AA-822A8F67BFAA}" destId="{9AD3E734-8124-469F-8288-F7DF8DFB03AC}" srcOrd="1" destOrd="0" presId="urn:microsoft.com/office/officeart/2005/8/layout/hierarchy3"/>
    <dgm:cxn modelId="{F8B1F1AC-F089-4F84-85DB-1E60A1A930A1}" type="presParOf" srcId="{F792FD39-75F4-4FBF-B8AA-822A8F67BFAA}" destId="{52A6BE6A-3EA1-4359-AB3E-813E7FBF241A}" srcOrd="2" destOrd="0" presId="urn:microsoft.com/office/officeart/2005/8/layout/hierarchy3"/>
    <dgm:cxn modelId="{B31C7546-A3C4-4F2A-B359-345389751BB6}" type="presParOf" srcId="{F792FD39-75F4-4FBF-B8AA-822A8F67BFAA}" destId="{5EBE4548-434C-47C5-8D90-E0359327AED7}" srcOrd="3" destOrd="0" presId="urn:microsoft.com/office/officeart/2005/8/layout/hierarchy3"/>
    <dgm:cxn modelId="{00C3370A-5105-4412-B15C-B05B69806449}" type="presParOf" srcId="{F792FD39-75F4-4FBF-B8AA-822A8F67BFAA}" destId="{F23AA128-6BBB-403C-8422-9B2D5476C667}" srcOrd="4" destOrd="0" presId="urn:microsoft.com/office/officeart/2005/8/layout/hierarchy3"/>
    <dgm:cxn modelId="{C39A2514-BFAA-4439-BDA2-92EC226822D0}" type="presParOf" srcId="{F792FD39-75F4-4FBF-B8AA-822A8F67BFAA}" destId="{EBBD28F3-8F3D-4D7C-8BD6-CFD346749050}" srcOrd="5" destOrd="0" presId="urn:microsoft.com/office/officeart/2005/8/layout/hierarchy3"/>
    <dgm:cxn modelId="{88DD4890-453A-4D0C-92E7-EBAD591F3262}" type="presParOf" srcId="{F792FD39-75F4-4FBF-B8AA-822A8F67BFAA}" destId="{DB2F0F13-22D2-451A-93D0-ECC968875B33}" srcOrd="6" destOrd="0" presId="urn:microsoft.com/office/officeart/2005/8/layout/hierarchy3"/>
    <dgm:cxn modelId="{5ADBE700-C121-4FBC-AD69-49AF7A8BE84B}" type="presParOf" srcId="{F792FD39-75F4-4FBF-B8AA-822A8F67BFAA}" destId="{3C36EF40-13B9-44F6-BE1B-87FDD95D101F}" srcOrd="7" destOrd="0" presId="urn:microsoft.com/office/officeart/2005/8/layout/hierarchy3"/>
    <dgm:cxn modelId="{78323911-FB5C-4A27-A71E-863613FEEB12}" type="presParOf" srcId="{F792FD39-75F4-4FBF-B8AA-822A8F67BFAA}" destId="{F1F51AD1-A36A-47CC-A9AC-9355B1057BEE}" srcOrd="8" destOrd="0" presId="urn:microsoft.com/office/officeart/2005/8/layout/hierarchy3"/>
    <dgm:cxn modelId="{C1584ED8-4C7B-41E3-A889-949B4DFF4436}" type="presParOf" srcId="{F792FD39-75F4-4FBF-B8AA-822A8F67BFAA}" destId="{6718C1F1-D5CB-4886-9378-42C2543B7C42}" srcOrd="9" destOrd="0" presId="urn:microsoft.com/office/officeart/2005/8/layout/hierarchy3"/>
    <dgm:cxn modelId="{2FCCF93F-2D9B-4F95-8AB2-5B849C83F66B}" type="presParOf" srcId="{F792FD39-75F4-4FBF-B8AA-822A8F67BFAA}" destId="{4C0E8C05-E0E4-497A-9858-FA89448126C6}" srcOrd="10" destOrd="0" presId="urn:microsoft.com/office/officeart/2005/8/layout/hierarchy3"/>
    <dgm:cxn modelId="{B5590D0C-2014-4F61-9BB2-BD146ADB5BD1}" type="presParOf" srcId="{F792FD39-75F4-4FBF-B8AA-822A8F67BFAA}" destId="{0B743FC0-3CC9-4C67-B345-868F83948FD2}" srcOrd="11" destOrd="0" presId="urn:microsoft.com/office/officeart/2005/8/layout/hierarchy3"/>
    <dgm:cxn modelId="{1C331B66-E89D-427C-ADEE-6AEDCA90220B}" type="presParOf" srcId="{F792FD39-75F4-4FBF-B8AA-822A8F67BFAA}" destId="{9B8B79FD-3A21-476E-B5E0-37DF41217FD0}" srcOrd="12" destOrd="0" presId="urn:microsoft.com/office/officeart/2005/8/layout/hierarchy3"/>
    <dgm:cxn modelId="{DBDFF998-3CCC-4CC2-98FB-24BB7BF4BBA8}" type="presParOf" srcId="{F792FD39-75F4-4FBF-B8AA-822A8F67BFAA}" destId="{34943532-6D62-421A-99AB-087293EE388E}" srcOrd="13" destOrd="0" presId="urn:microsoft.com/office/officeart/2005/8/layout/hierarchy3"/>
    <dgm:cxn modelId="{762E441C-3DE6-4A85-A350-40F7471AF02F}" type="presParOf" srcId="{0BF1A0DA-960D-47B3-AFF8-AEDF0B63D284}" destId="{A16CA36E-9C87-4D93-A70C-91D903043EC4}" srcOrd="2" destOrd="0" presId="urn:microsoft.com/office/officeart/2005/8/layout/hierarchy3"/>
    <dgm:cxn modelId="{8858D8D7-323F-45C6-A220-69B687B01CF8}" type="presParOf" srcId="{A16CA36E-9C87-4D93-A70C-91D903043EC4}" destId="{909079FE-5247-4E1E-9D6A-B9E05CFFDE36}" srcOrd="0" destOrd="0" presId="urn:microsoft.com/office/officeart/2005/8/layout/hierarchy3"/>
    <dgm:cxn modelId="{D0EEB748-5EB9-4EA8-A9B5-62EC40DAA91A}" type="presParOf" srcId="{909079FE-5247-4E1E-9D6A-B9E05CFFDE36}" destId="{8464DB9C-3CD2-4420-A1E7-94D3A51CAA59}" srcOrd="0" destOrd="0" presId="urn:microsoft.com/office/officeart/2005/8/layout/hierarchy3"/>
    <dgm:cxn modelId="{FE1C7759-E061-4B5F-ABA7-CC2888B61B69}" type="presParOf" srcId="{909079FE-5247-4E1E-9D6A-B9E05CFFDE36}" destId="{87A10CD0-A2FB-4259-8C8A-8E57BBEEB34A}" srcOrd="1" destOrd="0" presId="urn:microsoft.com/office/officeart/2005/8/layout/hierarchy3"/>
    <dgm:cxn modelId="{2C351036-9B44-47F9-929F-C9F715050F6E}" type="presParOf" srcId="{A16CA36E-9C87-4D93-A70C-91D903043EC4}" destId="{48E22FCC-BD06-4DA1-9B20-BEEE98F15CCF}" srcOrd="1" destOrd="0" presId="urn:microsoft.com/office/officeart/2005/8/layout/hierarchy3"/>
    <dgm:cxn modelId="{5E1EC2B4-EEA3-475D-AB95-291B262F421F}" type="presParOf" srcId="{48E22FCC-BD06-4DA1-9B20-BEEE98F15CCF}" destId="{4E58605D-D132-40CE-8C56-6E8E96D1AE7F}" srcOrd="0" destOrd="0" presId="urn:microsoft.com/office/officeart/2005/8/layout/hierarchy3"/>
    <dgm:cxn modelId="{36671DCA-B15D-4C64-BE76-62D870F588D2}" type="presParOf" srcId="{48E22FCC-BD06-4DA1-9B20-BEEE98F15CCF}" destId="{E7E22DC0-D60C-4AA2-834F-51982D003370}" srcOrd="1" destOrd="0" presId="urn:microsoft.com/office/officeart/2005/8/layout/hierarchy3"/>
    <dgm:cxn modelId="{0E3A7E7B-C03C-4CBC-B7B8-FC4609E3FC26}" type="presParOf" srcId="{48E22FCC-BD06-4DA1-9B20-BEEE98F15CCF}" destId="{FFDADE9B-C1EC-449B-AC5A-1329298B341E}" srcOrd="2" destOrd="0" presId="urn:microsoft.com/office/officeart/2005/8/layout/hierarchy3"/>
    <dgm:cxn modelId="{6AAFB42F-F798-498F-B877-0BC082D6003D}" type="presParOf" srcId="{48E22FCC-BD06-4DA1-9B20-BEEE98F15CCF}" destId="{D48860AB-6736-4C56-B3B1-5A10ED08BEDA}" srcOrd="3" destOrd="0" presId="urn:microsoft.com/office/officeart/2005/8/layout/hierarchy3"/>
    <dgm:cxn modelId="{692713CB-D8C2-4CF0-84BC-7EB6DDDBAA0E}" type="presParOf" srcId="{0BF1A0DA-960D-47B3-AFF8-AEDF0B63D284}" destId="{F65CCF90-6C11-4D6B-BF6B-B0EEA95DFB32}" srcOrd="3" destOrd="0" presId="urn:microsoft.com/office/officeart/2005/8/layout/hierarchy3"/>
    <dgm:cxn modelId="{2A91D662-A24E-47D7-B343-29FE0201D07F}" type="presParOf" srcId="{F65CCF90-6C11-4D6B-BF6B-B0EEA95DFB32}" destId="{154DB599-CF3A-4E0C-AE78-908CB21C71A3}" srcOrd="0" destOrd="0" presId="urn:microsoft.com/office/officeart/2005/8/layout/hierarchy3"/>
    <dgm:cxn modelId="{EC2AABDA-1425-4B46-AD98-E73E15563A12}" type="presParOf" srcId="{154DB599-CF3A-4E0C-AE78-908CB21C71A3}" destId="{443BE422-0C98-45AF-9643-C6AF4B784CB8}" srcOrd="0" destOrd="0" presId="urn:microsoft.com/office/officeart/2005/8/layout/hierarchy3"/>
    <dgm:cxn modelId="{B5D8CD4C-A2F0-4913-B947-589A84570808}" type="presParOf" srcId="{154DB599-CF3A-4E0C-AE78-908CB21C71A3}" destId="{32F92EA1-D045-415E-9979-E76CBC5C9AD6}" srcOrd="1" destOrd="0" presId="urn:microsoft.com/office/officeart/2005/8/layout/hierarchy3"/>
    <dgm:cxn modelId="{F49AEB0C-8A9F-4C29-AAE1-FCA4FC9EE7A3}" type="presParOf" srcId="{F65CCF90-6C11-4D6B-BF6B-B0EEA95DFB32}" destId="{8A2E0CFD-D23F-44DE-AC3D-CBE66E0399F7}" srcOrd="1" destOrd="0" presId="urn:microsoft.com/office/officeart/2005/8/layout/hierarchy3"/>
    <dgm:cxn modelId="{33F66D37-237E-4E3F-AF38-84A2CD19587A}" type="presParOf" srcId="{8A2E0CFD-D23F-44DE-AC3D-CBE66E0399F7}" destId="{0E6D9DCF-E533-4BCE-ACBA-3952FA7FEBF1}" srcOrd="0" destOrd="0" presId="urn:microsoft.com/office/officeart/2005/8/layout/hierarchy3"/>
    <dgm:cxn modelId="{4B3D01ED-5A86-408E-95AB-25A918C43B88}" type="presParOf" srcId="{8A2E0CFD-D23F-44DE-AC3D-CBE66E0399F7}" destId="{5D47E5AD-6C83-418F-A20A-B58700135F8F}" srcOrd="1" destOrd="0" presId="urn:microsoft.com/office/officeart/2005/8/layout/hierarchy3"/>
    <dgm:cxn modelId="{87165D02-231D-41BF-B05D-62A38BBC62F0}" type="presParOf" srcId="{8A2E0CFD-D23F-44DE-AC3D-CBE66E0399F7}" destId="{2FC21D3F-7AB8-4FFB-9D1C-07FB8366901E}" srcOrd="2" destOrd="0" presId="urn:microsoft.com/office/officeart/2005/8/layout/hierarchy3"/>
    <dgm:cxn modelId="{6F083B90-3CA6-4014-A238-5BA9C04C066C}" type="presParOf" srcId="{8A2E0CFD-D23F-44DE-AC3D-CBE66E0399F7}" destId="{E440108D-F518-484B-A8DA-0314F31272BC}" srcOrd="3" destOrd="0" presId="urn:microsoft.com/office/officeart/2005/8/layout/hierarchy3"/>
    <dgm:cxn modelId="{37AA422C-A729-463E-B940-2C4AD2362BD9}" type="presParOf" srcId="{0BF1A0DA-960D-47B3-AFF8-AEDF0B63D284}" destId="{2C0F39F6-DED7-445B-A9B5-4B53CC29D67D}" srcOrd="4" destOrd="0" presId="urn:microsoft.com/office/officeart/2005/8/layout/hierarchy3"/>
    <dgm:cxn modelId="{8726E64F-8004-4886-921A-EED2DB0130D1}" type="presParOf" srcId="{2C0F39F6-DED7-445B-A9B5-4B53CC29D67D}" destId="{8389D15B-8BB2-4940-ADE7-E537FA0CAD61}" srcOrd="0" destOrd="0" presId="urn:microsoft.com/office/officeart/2005/8/layout/hierarchy3"/>
    <dgm:cxn modelId="{D4D7C8A6-34D0-42A2-BA7B-AC4847EA425C}" type="presParOf" srcId="{8389D15B-8BB2-4940-ADE7-E537FA0CAD61}" destId="{1ABC9876-EF16-490D-AB80-3184634BACC9}" srcOrd="0" destOrd="0" presId="urn:microsoft.com/office/officeart/2005/8/layout/hierarchy3"/>
    <dgm:cxn modelId="{7E03BCB5-BF79-4439-84D3-EDEF1943D319}" type="presParOf" srcId="{8389D15B-8BB2-4940-ADE7-E537FA0CAD61}" destId="{DF8F05E2-DA88-46FF-8195-B184A3CC84A4}" srcOrd="1" destOrd="0" presId="urn:microsoft.com/office/officeart/2005/8/layout/hierarchy3"/>
    <dgm:cxn modelId="{DF788A1A-26EC-4CF3-B775-F5DC7715A82E}" type="presParOf" srcId="{2C0F39F6-DED7-445B-A9B5-4B53CC29D67D}" destId="{F4E8CA5A-91FA-4308-82B3-A31421B606E4}" srcOrd="1" destOrd="0" presId="urn:microsoft.com/office/officeart/2005/8/layout/hierarchy3"/>
    <dgm:cxn modelId="{5F8C0772-B151-4781-B706-3722D6B95588}" type="presParOf" srcId="{F4E8CA5A-91FA-4308-82B3-A31421B606E4}" destId="{BE857770-E163-46D3-8256-AD1342244DDD}" srcOrd="0" destOrd="0" presId="urn:microsoft.com/office/officeart/2005/8/layout/hierarchy3"/>
    <dgm:cxn modelId="{CAB0C5FB-AC65-42AD-95D6-18A7B228FD76}" type="presParOf" srcId="{F4E8CA5A-91FA-4308-82B3-A31421B606E4}" destId="{2BAAD684-5519-4CB3-A9B7-9CA2004D1F02}" srcOrd="1" destOrd="0" presId="urn:microsoft.com/office/officeart/2005/8/layout/hierarchy3"/>
    <dgm:cxn modelId="{1BF16924-153D-4482-9EF1-F49240890E53}" type="presParOf" srcId="{F4E8CA5A-91FA-4308-82B3-A31421B606E4}" destId="{99F92683-5AAD-4E1C-8FAA-1AE334F6B9A1}" srcOrd="2" destOrd="0" presId="urn:microsoft.com/office/officeart/2005/8/layout/hierarchy3"/>
    <dgm:cxn modelId="{9416B393-E8F3-4F57-8E3D-4271AABA1426}" type="presParOf" srcId="{F4E8CA5A-91FA-4308-82B3-A31421B606E4}" destId="{0D0E4830-B577-42F0-8C2B-63DB54082E39}" srcOrd="3" destOrd="0" presId="urn:microsoft.com/office/officeart/2005/8/layout/hierarchy3"/>
    <dgm:cxn modelId="{A68221C7-AEAE-40CD-A09A-15A3692495DB}" type="presParOf" srcId="{F4E8CA5A-91FA-4308-82B3-A31421B606E4}" destId="{743F6166-E9CC-46C5-BD72-BD9C51C118F7}" srcOrd="4" destOrd="0" presId="urn:microsoft.com/office/officeart/2005/8/layout/hierarchy3"/>
    <dgm:cxn modelId="{DBA8530A-66F2-4F3B-8525-53D5C3184E91}" type="presParOf" srcId="{F4E8CA5A-91FA-4308-82B3-A31421B606E4}" destId="{4E3F0807-741D-4EB9-A1ED-500A215326F9}" srcOrd="5" destOrd="0" presId="urn:microsoft.com/office/officeart/2005/8/layout/hierarchy3"/>
    <dgm:cxn modelId="{FE96E3B9-32CF-4B59-B6E3-3E68A76DED10}" type="presParOf" srcId="{0BF1A0DA-960D-47B3-AFF8-AEDF0B63D284}" destId="{54C9AF40-EAB8-4A00-9C1B-B6AF8CBCD156}" srcOrd="5" destOrd="0" presId="urn:microsoft.com/office/officeart/2005/8/layout/hierarchy3"/>
    <dgm:cxn modelId="{36692052-C4EA-471D-85FD-B40B878C1DE1}" type="presParOf" srcId="{54C9AF40-EAB8-4A00-9C1B-B6AF8CBCD156}" destId="{A91E2F4E-EEB4-4EF6-8CF6-325710DE4B51}" srcOrd="0" destOrd="0" presId="urn:microsoft.com/office/officeart/2005/8/layout/hierarchy3"/>
    <dgm:cxn modelId="{0FF97A61-5E88-456E-AA3D-FE3087A1A221}" type="presParOf" srcId="{A91E2F4E-EEB4-4EF6-8CF6-325710DE4B51}" destId="{951724AA-3B33-42E9-85ED-7A949E8853B7}" srcOrd="0" destOrd="0" presId="urn:microsoft.com/office/officeart/2005/8/layout/hierarchy3"/>
    <dgm:cxn modelId="{2D710A28-F37C-417B-BA78-FBEE7C9EB909}" type="presParOf" srcId="{A91E2F4E-EEB4-4EF6-8CF6-325710DE4B51}" destId="{839AFD71-840B-4EE8-B519-50C7D6D27B29}" srcOrd="1" destOrd="0" presId="urn:microsoft.com/office/officeart/2005/8/layout/hierarchy3"/>
    <dgm:cxn modelId="{5E17AC56-C349-4B81-B880-8172B9E5AA9C}" type="presParOf" srcId="{54C9AF40-EAB8-4A00-9C1B-B6AF8CBCD156}" destId="{86A3BE6E-122F-42AE-A6AA-68C986B69249}" srcOrd="1" destOrd="0" presId="urn:microsoft.com/office/officeart/2005/8/layout/hierarchy3"/>
    <dgm:cxn modelId="{36D9A4FB-4145-42E6-BEBB-381E589CCAC3}" type="presParOf" srcId="{86A3BE6E-122F-42AE-A6AA-68C986B69249}" destId="{69F925E8-9790-437B-944B-F7BB3B868EE6}" srcOrd="0" destOrd="0" presId="urn:microsoft.com/office/officeart/2005/8/layout/hierarchy3"/>
    <dgm:cxn modelId="{94A97E4C-56DF-4A6B-BA87-6DA870955049}" type="presParOf" srcId="{86A3BE6E-122F-42AE-A6AA-68C986B69249}" destId="{36A7B7D4-0564-4570-AF76-DE4E747E2AFE}" srcOrd="1" destOrd="0" presId="urn:microsoft.com/office/officeart/2005/8/layout/hierarchy3"/>
    <dgm:cxn modelId="{CA8D81A2-3A0B-44CC-A445-C2857688E813}" type="presParOf" srcId="{86A3BE6E-122F-42AE-A6AA-68C986B69249}" destId="{66BEAF89-508D-488A-8F4E-1EA5064BD02D}" srcOrd="2" destOrd="0" presId="urn:microsoft.com/office/officeart/2005/8/layout/hierarchy3"/>
    <dgm:cxn modelId="{D02F9D90-73DE-47BF-A883-055B256C37A0}" type="presParOf" srcId="{86A3BE6E-122F-42AE-A6AA-68C986B69249}" destId="{D8CF7433-20D9-4CB4-9D43-8B63214C77B6}" srcOrd="3" destOrd="0" presId="urn:microsoft.com/office/officeart/2005/8/layout/hierarchy3"/>
    <dgm:cxn modelId="{61F124BA-8AB6-4D53-8221-A61C8D83AC4B}" type="presParOf" srcId="{86A3BE6E-122F-42AE-A6AA-68C986B69249}" destId="{C4F5ADE1-D46D-4CB3-9DA6-3886F31006E2}" srcOrd="4" destOrd="0" presId="urn:microsoft.com/office/officeart/2005/8/layout/hierarchy3"/>
    <dgm:cxn modelId="{CF498C76-3296-4929-ACBB-F02DBB867D12}" type="presParOf" srcId="{86A3BE6E-122F-42AE-A6AA-68C986B69249}" destId="{215383FF-92D2-4E1F-BE82-3DE45B4E2ADD}" srcOrd="5" destOrd="0" presId="urn:microsoft.com/office/officeart/2005/8/layout/hierarchy3"/>
    <dgm:cxn modelId="{860487E2-BD07-489A-93C0-803A9A7233E6}" type="presParOf" srcId="{86A3BE6E-122F-42AE-A6AA-68C986B69249}" destId="{6D1CB0A6-560F-4298-B127-EF39C18D2B49}" srcOrd="6" destOrd="0" presId="urn:microsoft.com/office/officeart/2005/8/layout/hierarchy3"/>
    <dgm:cxn modelId="{6852B24D-5B62-429B-824B-1BB724CDE6E8}" type="presParOf" srcId="{86A3BE6E-122F-42AE-A6AA-68C986B69249}" destId="{B032E2BF-9CAA-4685-AA3C-67D9E77DC52A}" srcOrd="7" destOrd="0" presId="urn:microsoft.com/office/officeart/2005/8/layout/hierarchy3"/>
    <dgm:cxn modelId="{27486DF9-4721-4D28-942F-59FABD3D9972}" type="presParOf" srcId="{0BF1A0DA-960D-47B3-AFF8-AEDF0B63D284}" destId="{75F243C7-1C80-4113-818D-8B82BD76C052}" srcOrd="6" destOrd="0" presId="urn:microsoft.com/office/officeart/2005/8/layout/hierarchy3"/>
    <dgm:cxn modelId="{C61FAA67-35F0-418A-B944-3734D2883D3C}" type="presParOf" srcId="{75F243C7-1C80-4113-818D-8B82BD76C052}" destId="{93E619E1-BEA3-40A3-83E7-218B83FEE7A4}" srcOrd="0" destOrd="0" presId="urn:microsoft.com/office/officeart/2005/8/layout/hierarchy3"/>
    <dgm:cxn modelId="{A7634B9C-1D14-4985-A2F6-3153B9351E41}" type="presParOf" srcId="{93E619E1-BEA3-40A3-83E7-218B83FEE7A4}" destId="{8505E5CB-6E76-4D11-8825-3713E3D74E28}" srcOrd="0" destOrd="0" presId="urn:microsoft.com/office/officeart/2005/8/layout/hierarchy3"/>
    <dgm:cxn modelId="{73F6AD52-F9B8-41B8-B49D-2E3053A069A6}" type="presParOf" srcId="{93E619E1-BEA3-40A3-83E7-218B83FEE7A4}" destId="{7B18FC45-8802-4EE0-97A2-3670B6E14994}" srcOrd="1" destOrd="0" presId="urn:microsoft.com/office/officeart/2005/8/layout/hierarchy3"/>
    <dgm:cxn modelId="{D5E67C0C-DE9A-499E-913F-D590CA53E571}" type="presParOf" srcId="{75F243C7-1C80-4113-818D-8B82BD76C052}" destId="{42F364D2-1A8A-4406-9411-4E13311D35F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17BD5-7262-468F-A4B9-901F57E53AD6}">
      <dsp:nvSpPr>
        <dsp:cNvPr id="0" name=""/>
        <dsp:cNvSpPr/>
      </dsp:nvSpPr>
      <dsp:spPr>
        <a:xfrm>
          <a:off x="2" y="1486661"/>
          <a:ext cx="979566" cy="609336"/>
        </a:xfrm>
        <a:prstGeom prst="roundRect">
          <a:avLst>
            <a:gd name="adj" fmla="val 10000"/>
          </a:avLst>
        </a:prstGeom>
        <a:solidFill>
          <a:srgbClr val="1F89D7"/>
        </a:solidFill>
        <a:ln w="12700">
          <a:solidFill>
            <a:srgbClr val="1F89D7"/>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t" anchorCtr="0">
          <a:noAutofit/>
        </a:bodyPr>
        <a:lstStyle/>
        <a:p>
          <a:pPr lvl="0" algn="ctr" defTabSz="400050" rtl="0">
            <a:lnSpc>
              <a:spcPct val="90000"/>
            </a:lnSpc>
            <a:spcBef>
              <a:spcPct val="0"/>
            </a:spcBef>
            <a:spcAft>
              <a:spcPct val="35000"/>
            </a:spcAft>
          </a:pPr>
          <a:r>
            <a:rPr lang="en-US" sz="900" b="1" kern="1200" dirty="0" smtClean="0"/>
            <a:t>1.01</a:t>
          </a:r>
          <a:br>
            <a:rPr lang="en-US" sz="900" b="1" kern="1200" dirty="0" smtClean="0"/>
          </a:br>
          <a:r>
            <a:rPr lang="en-US" sz="900" b="1" kern="1200" dirty="0" smtClean="0"/>
            <a:t>sPHENIX Project</a:t>
          </a:r>
          <a:br>
            <a:rPr lang="en-US" sz="900" b="1" kern="1200" dirty="0" smtClean="0"/>
          </a:br>
          <a:r>
            <a:rPr lang="en-US" sz="900" b="1" kern="1200" dirty="0" smtClean="0"/>
            <a:t>   Management	</a:t>
          </a:r>
          <a:br>
            <a:rPr lang="en-US" sz="900" b="1" kern="1200" dirty="0" smtClean="0"/>
          </a:br>
          <a:r>
            <a:rPr lang="en-US" sz="900" b="1" kern="1200" dirty="0" smtClean="0"/>
            <a:t>I. Sourikova</a:t>
          </a:r>
          <a:endParaRPr lang="en-US" sz="900" b="1" kern="1200" dirty="0"/>
        </a:p>
      </dsp:txBody>
      <dsp:txXfrm>
        <a:off x="17849" y="1504508"/>
        <a:ext cx="943872" cy="573642"/>
      </dsp:txXfrm>
    </dsp:sp>
    <dsp:sp modelId="{3473C6DC-D772-47C1-8401-7337BFC8B067}">
      <dsp:nvSpPr>
        <dsp:cNvPr id="0" name=""/>
        <dsp:cNvSpPr/>
      </dsp:nvSpPr>
      <dsp:spPr>
        <a:xfrm>
          <a:off x="1142334" y="1486661"/>
          <a:ext cx="979566" cy="609336"/>
        </a:xfrm>
        <a:prstGeom prst="roundRect">
          <a:avLst>
            <a:gd name="adj" fmla="val 10000"/>
          </a:avLst>
        </a:prstGeom>
        <a:solidFill>
          <a:srgbClr val="1F89D7"/>
        </a:solidFill>
        <a:ln w="12700">
          <a:solidFill>
            <a:srgbClr val="1F89D7"/>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t" anchorCtr="0">
          <a:noAutofit/>
        </a:bodyPr>
        <a:lstStyle/>
        <a:p>
          <a:pPr lvl="0" algn="ctr" defTabSz="400050" rtl="0">
            <a:lnSpc>
              <a:spcPct val="90000"/>
            </a:lnSpc>
            <a:spcBef>
              <a:spcPct val="0"/>
            </a:spcBef>
            <a:spcAft>
              <a:spcPct val="35000"/>
            </a:spcAft>
          </a:pPr>
          <a:r>
            <a:rPr lang="en-US" sz="900" b="1" kern="1200" dirty="0" smtClean="0"/>
            <a:t>1.02</a:t>
          </a:r>
          <a:br>
            <a:rPr lang="en-US" sz="900" b="1" kern="1200" dirty="0" smtClean="0"/>
          </a:br>
          <a:r>
            <a:rPr lang="en-US" sz="900" b="1" kern="1200" dirty="0" smtClean="0"/>
            <a:t>sPHENIX TPC</a:t>
          </a:r>
          <a:br>
            <a:rPr lang="en-US" sz="900" b="1" kern="1200" dirty="0" smtClean="0"/>
          </a:br>
          <a:r>
            <a:rPr lang="en-US" sz="900" b="1" kern="1200" dirty="0" smtClean="0"/>
            <a:t>T. Hemmick</a:t>
          </a:r>
          <a:endParaRPr lang="en-US" sz="900" b="1" kern="1200" dirty="0"/>
        </a:p>
      </dsp:txBody>
      <dsp:txXfrm>
        <a:off x="1160181" y="1504508"/>
        <a:ext cx="943872" cy="573642"/>
      </dsp:txXfrm>
    </dsp:sp>
    <dsp:sp modelId="{47B0C7CA-4D71-4166-BA8E-126FC29DFDFD}">
      <dsp:nvSpPr>
        <dsp:cNvPr id="0" name=""/>
        <dsp:cNvSpPr/>
      </dsp:nvSpPr>
      <dsp:spPr>
        <a:xfrm>
          <a:off x="1240291" y="2095998"/>
          <a:ext cx="101954" cy="277827"/>
        </a:xfrm>
        <a:custGeom>
          <a:avLst/>
          <a:gdLst/>
          <a:ahLst/>
          <a:cxnLst/>
          <a:rect l="0" t="0" r="0" b="0"/>
          <a:pathLst>
            <a:path>
              <a:moveTo>
                <a:pt x="0" y="0"/>
              </a:moveTo>
              <a:lnTo>
                <a:pt x="0" y="277827"/>
              </a:lnTo>
              <a:lnTo>
                <a:pt x="101954" y="277827"/>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9AD3E734-8124-469F-8288-F7DF8DFB03AC}">
      <dsp:nvSpPr>
        <dsp:cNvPr id="0" name=""/>
        <dsp:cNvSpPr/>
      </dsp:nvSpPr>
      <dsp:spPr>
        <a:xfrm>
          <a:off x="1342245" y="2178050"/>
          <a:ext cx="1030330" cy="391550"/>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1.02.01</a:t>
          </a:r>
          <a:br>
            <a:rPr lang="en-US" sz="900" b="1" kern="1200" dirty="0" smtClean="0"/>
          </a:br>
          <a:r>
            <a:rPr lang="en-US" sz="900" b="1" kern="1200" dirty="0" smtClean="0"/>
            <a:t>TPC Mechanics</a:t>
          </a:r>
          <a:br>
            <a:rPr lang="en-US" sz="900" b="1" kern="1200" dirty="0" smtClean="0"/>
          </a:br>
          <a:r>
            <a:rPr lang="en-US" sz="900" b="1" kern="1200" dirty="0" smtClean="0"/>
            <a:t>K. Dehmelt</a:t>
          </a:r>
          <a:endParaRPr lang="en-US" sz="900" b="1" kern="1200" dirty="0"/>
        </a:p>
      </dsp:txBody>
      <dsp:txXfrm>
        <a:off x="1353713" y="2189518"/>
        <a:ext cx="1007394" cy="368614"/>
      </dsp:txXfrm>
    </dsp:sp>
    <dsp:sp modelId="{52A6BE6A-3EA1-4359-AB3E-813E7FBF241A}">
      <dsp:nvSpPr>
        <dsp:cNvPr id="0" name=""/>
        <dsp:cNvSpPr/>
      </dsp:nvSpPr>
      <dsp:spPr>
        <a:xfrm>
          <a:off x="1240291" y="2095998"/>
          <a:ext cx="101954" cy="751430"/>
        </a:xfrm>
        <a:custGeom>
          <a:avLst/>
          <a:gdLst/>
          <a:ahLst/>
          <a:cxnLst/>
          <a:rect l="0" t="0" r="0" b="0"/>
          <a:pathLst>
            <a:path>
              <a:moveTo>
                <a:pt x="0" y="0"/>
              </a:moveTo>
              <a:lnTo>
                <a:pt x="0" y="751430"/>
              </a:lnTo>
              <a:lnTo>
                <a:pt x="101954" y="751430"/>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5EBE4548-434C-47C5-8D90-E0359327AED7}">
      <dsp:nvSpPr>
        <dsp:cNvPr id="0" name=""/>
        <dsp:cNvSpPr/>
      </dsp:nvSpPr>
      <dsp:spPr>
        <a:xfrm>
          <a:off x="1342245" y="2651653"/>
          <a:ext cx="1030330" cy="391550"/>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1.02.02</a:t>
          </a:r>
          <a:br>
            <a:rPr lang="en-US" sz="900" b="1" kern="1200" dirty="0" smtClean="0"/>
          </a:br>
          <a:r>
            <a:rPr lang="en-US" sz="900" b="1" kern="1200" dirty="0" smtClean="0"/>
            <a:t>TPC R1 Modules</a:t>
          </a:r>
          <a:br>
            <a:rPr lang="en-US" sz="900" b="1" kern="1200" dirty="0" smtClean="0"/>
          </a:br>
          <a:r>
            <a:rPr lang="en-US" sz="900" b="1" kern="1200" dirty="0" smtClean="0"/>
            <a:t>W. Llope</a:t>
          </a:r>
          <a:endParaRPr lang="en-US" sz="900" b="1" kern="1200" dirty="0"/>
        </a:p>
      </dsp:txBody>
      <dsp:txXfrm>
        <a:off x="1353713" y="2663121"/>
        <a:ext cx="1007394" cy="368614"/>
      </dsp:txXfrm>
    </dsp:sp>
    <dsp:sp modelId="{F23AA128-6BBB-403C-8422-9B2D5476C667}">
      <dsp:nvSpPr>
        <dsp:cNvPr id="0" name=""/>
        <dsp:cNvSpPr/>
      </dsp:nvSpPr>
      <dsp:spPr>
        <a:xfrm>
          <a:off x="1240291" y="2095998"/>
          <a:ext cx="101954" cy="1225032"/>
        </a:xfrm>
        <a:custGeom>
          <a:avLst/>
          <a:gdLst/>
          <a:ahLst/>
          <a:cxnLst/>
          <a:rect l="0" t="0" r="0" b="0"/>
          <a:pathLst>
            <a:path>
              <a:moveTo>
                <a:pt x="0" y="0"/>
              </a:moveTo>
              <a:lnTo>
                <a:pt x="0" y="1225032"/>
              </a:lnTo>
              <a:lnTo>
                <a:pt x="101954" y="1225032"/>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EBBD28F3-8F3D-4D7C-8BD6-CFD346749050}">
      <dsp:nvSpPr>
        <dsp:cNvPr id="0" name=""/>
        <dsp:cNvSpPr/>
      </dsp:nvSpPr>
      <dsp:spPr>
        <a:xfrm>
          <a:off x="1342245" y="3125255"/>
          <a:ext cx="1030330" cy="391550"/>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1.02.03</a:t>
          </a:r>
          <a:br>
            <a:rPr lang="en-US" sz="900" b="1" kern="1200" dirty="0" smtClean="0"/>
          </a:br>
          <a:r>
            <a:rPr lang="en-US" sz="900" b="1" kern="1200" dirty="0" smtClean="0"/>
            <a:t>TPC R2 Modules</a:t>
          </a:r>
          <a:br>
            <a:rPr lang="en-US" sz="900" b="1" kern="1200" dirty="0" smtClean="0"/>
          </a:br>
          <a:r>
            <a:rPr lang="en-US" sz="900" b="1" kern="1200" dirty="0" smtClean="0"/>
            <a:t>V. Green</a:t>
          </a:r>
          <a:endParaRPr lang="en-US" sz="900" b="1" kern="1200" dirty="0"/>
        </a:p>
      </dsp:txBody>
      <dsp:txXfrm>
        <a:off x="1353713" y="3136723"/>
        <a:ext cx="1007394" cy="368614"/>
      </dsp:txXfrm>
    </dsp:sp>
    <dsp:sp modelId="{DB2F0F13-22D2-451A-93D0-ECC968875B33}">
      <dsp:nvSpPr>
        <dsp:cNvPr id="0" name=""/>
        <dsp:cNvSpPr/>
      </dsp:nvSpPr>
      <dsp:spPr>
        <a:xfrm>
          <a:off x="1240291" y="2095998"/>
          <a:ext cx="101954" cy="1797946"/>
        </a:xfrm>
        <a:custGeom>
          <a:avLst/>
          <a:gdLst/>
          <a:ahLst/>
          <a:cxnLst/>
          <a:rect l="0" t="0" r="0" b="0"/>
          <a:pathLst>
            <a:path>
              <a:moveTo>
                <a:pt x="0" y="0"/>
              </a:moveTo>
              <a:lnTo>
                <a:pt x="0" y="1797946"/>
              </a:lnTo>
              <a:lnTo>
                <a:pt x="101954" y="1797946"/>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3C36EF40-13B9-44F6-BE1B-87FDD95D101F}">
      <dsp:nvSpPr>
        <dsp:cNvPr id="0" name=""/>
        <dsp:cNvSpPr/>
      </dsp:nvSpPr>
      <dsp:spPr>
        <a:xfrm>
          <a:off x="1342245" y="3598858"/>
          <a:ext cx="1030330" cy="590172"/>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1.02.04</a:t>
          </a:r>
          <a:br>
            <a:rPr lang="en-US" sz="900" b="1" kern="1200" dirty="0" smtClean="0"/>
          </a:br>
          <a:r>
            <a:rPr lang="en-US" sz="900" b="1" kern="1200" dirty="0" smtClean="0"/>
            <a:t>TPC R3 Modules</a:t>
          </a:r>
          <a:br>
            <a:rPr lang="en-US" sz="900" b="1" kern="1200" dirty="0" smtClean="0"/>
          </a:br>
          <a:r>
            <a:rPr lang="en-US" sz="900" b="1" kern="1200" dirty="0" smtClean="0"/>
            <a:t>S. Milov,</a:t>
          </a:r>
          <a:br>
            <a:rPr lang="en-US" sz="900" b="1" kern="1200" dirty="0" smtClean="0"/>
          </a:br>
          <a:r>
            <a:rPr lang="en-US" sz="900" b="1" kern="1200" dirty="0" smtClean="0"/>
            <a:t>B. Surrow</a:t>
          </a:r>
          <a:endParaRPr lang="en-US" sz="900" b="1" kern="1200" dirty="0"/>
        </a:p>
      </dsp:txBody>
      <dsp:txXfrm>
        <a:off x="1359531" y="3616144"/>
        <a:ext cx="995758" cy="555600"/>
      </dsp:txXfrm>
    </dsp:sp>
    <dsp:sp modelId="{F1F51AD1-A36A-47CC-A9AC-9355B1057BEE}">
      <dsp:nvSpPr>
        <dsp:cNvPr id="0" name=""/>
        <dsp:cNvSpPr/>
      </dsp:nvSpPr>
      <dsp:spPr>
        <a:xfrm>
          <a:off x="1240291" y="2095998"/>
          <a:ext cx="101954" cy="2370860"/>
        </a:xfrm>
        <a:custGeom>
          <a:avLst/>
          <a:gdLst/>
          <a:ahLst/>
          <a:cxnLst/>
          <a:rect l="0" t="0" r="0" b="0"/>
          <a:pathLst>
            <a:path>
              <a:moveTo>
                <a:pt x="0" y="0"/>
              </a:moveTo>
              <a:lnTo>
                <a:pt x="0" y="2370860"/>
              </a:lnTo>
              <a:lnTo>
                <a:pt x="101954" y="2370860"/>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6718C1F1-D5CB-4886-9378-42C2543B7C42}">
      <dsp:nvSpPr>
        <dsp:cNvPr id="0" name=""/>
        <dsp:cNvSpPr/>
      </dsp:nvSpPr>
      <dsp:spPr>
        <a:xfrm>
          <a:off x="1342245" y="4271083"/>
          <a:ext cx="1030330" cy="391550"/>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1.02.05</a:t>
          </a:r>
          <a:br>
            <a:rPr lang="en-US" sz="900" b="1" kern="1200" dirty="0" smtClean="0"/>
          </a:br>
          <a:r>
            <a:rPr lang="en-US" sz="900" b="1" kern="1200" dirty="0" smtClean="0"/>
            <a:t>TPC FEE</a:t>
          </a:r>
          <a:br>
            <a:rPr lang="en-US" sz="900" b="1" kern="1200" dirty="0" smtClean="0"/>
          </a:br>
          <a:r>
            <a:rPr lang="en-US" sz="900" b="1" kern="1200" dirty="0" smtClean="0"/>
            <a:t>T. Sakaguchi</a:t>
          </a:r>
          <a:endParaRPr lang="en-US" sz="900" b="1" kern="1200" dirty="0"/>
        </a:p>
      </dsp:txBody>
      <dsp:txXfrm>
        <a:off x="1353713" y="4282551"/>
        <a:ext cx="1007394" cy="368614"/>
      </dsp:txXfrm>
    </dsp:sp>
    <dsp:sp modelId="{4C0E8C05-E0E4-497A-9858-FA89448126C6}">
      <dsp:nvSpPr>
        <dsp:cNvPr id="0" name=""/>
        <dsp:cNvSpPr/>
      </dsp:nvSpPr>
      <dsp:spPr>
        <a:xfrm>
          <a:off x="1240291" y="2095998"/>
          <a:ext cx="101954" cy="2844463"/>
        </a:xfrm>
        <a:custGeom>
          <a:avLst/>
          <a:gdLst/>
          <a:ahLst/>
          <a:cxnLst/>
          <a:rect l="0" t="0" r="0" b="0"/>
          <a:pathLst>
            <a:path>
              <a:moveTo>
                <a:pt x="0" y="0"/>
              </a:moveTo>
              <a:lnTo>
                <a:pt x="0" y="2844463"/>
              </a:lnTo>
              <a:lnTo>
                <a:pt x="101954" y="2844463"/>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0B743FC0-3CC9-4C67-B345-868F83948FD2}">
      <dsp:nvSpPr>
        <dsp:cNvPr id="0" name=""/>
        <dsp:cNvSpPr/>
      </dsp:nvSpPr>
      <dsp:spPr>
        <a:xfrm>
          <a:off x="1342245" y="4744686"/>
          <a:ext cx="1030330" cy="391550"/>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1.02.06</a:t>
          </a:r>
          <a:br>
            <a:rPr lang="en-US" sz="900" b="1" kern="1200" dirty="0" smtClean="0"/>
          </a:br>
          <a:r>
            <a:rPr lang="en-US" sz="900" b="1" kern="1200" dirty="0" smtClean="0"/>
            <a:t>TPC DAM</a:t>
          </a:r>
          <a:br>
            <a:rPr lang="en-US" sz="900" b="1" kern="1200" dirty="0" smtClean="0"/>
          </a:br>
          <a:r>
            <a:rPr lang="en-US" sz="900" b="1" kern="1200" dirty="0" smtClean="0"/>
            <a:t>J. Huang</a:t>
          </a:r>
          <a:endParaRPr lang="en-US" sz="900" b="1" kern="1200" dirty="0"/>
        </a:p>
      </dsp:txBody>
      <dsp:txXfrm>
        <a:off x="1353713" y="4756154"/>
        <a:ext cx="1007394" cy="368614"/>
      </dsp:txXfrm>
    </dsp:sp>
    <dsp:sp modelId="{9B8B79FD-3A21-476E-B5E0-37DF41217FD0}">
      <dsp:nvSpPr>
        <dsp:cNvPr id="0" name=""/>
        <dsp:cNvSpPr/>
      </dsp:nvSpPr>
      <dsp:spPr>
        <a:xfrm>
          <a:off x="1240291" y="2095998"/>
          <a:ext cx="101954" cy="3386413"/>
        </a:xfrm>
        <a:custGeom>
          <a:avLst/>
          <a:gdLst/>
          <a:ahLst/>
          <a:cxnLst/>
          <a:rect l="0" t="0" r="0" b="0"/>
          <a:pathLst>
            <a:path>
              <a:moveTo>
                <a:pt x="0" y="0"/>
              </a:moveTo>
              <a:lnTo>
                <a:pt x="0" y="3386413"/>
              </a:lnTo>
              <a:lnTo>
                <a:pt x="101954" y="3386413"/>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34943532-6D62-421A-99AB-087293EE388E}">
      <dsp:nvSpPr>
        <dsp:cNvPr id="0" name=""/>
        <dsp:cNvSpPr/>
      </dsp:nvSpPr>
      <dsp:spPr>
        <a:xfrm>
          <a:off x="1342245" y="5218289"/>
          <a:ext cx="1030330" cy="528246"/>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1.02.07</a:t>
          </a:r>
          <a:br>
            <a:rPr lang="en-US" sz="900" b="1" kern="1200" dirty="0" smtClean="0"/>
          </a:br>
          <a:r>
            <a:rPr lang="en-US" sz="900" b="1" kern="1200" dirty="0" smtClean="0"/>
            <a:t>TPC Support Systems</a:t>
          </a:r>
          <a:br>
            <a:rPr lang="en-US" sz="900" b="1" kern="1200" dirty="0" smtClean="0"/>
          </a:br>
          <a:r>
            <a:rPr lang="en-US" sz="900" b="1" kern="1200" dirty="0" smtClean="0"/>
            <a:t>R. Pisani</a:t>
          </a:r>
          <a:endParaRPr lang="en-US" sz="900" b="1" kern="1200" dirty="0"/>
        </a:p>
      </dsp:txBody>
      <dsp:txXfrm>
        <a:off x="1357717" y="5233761"/>
        <a:ext cx="999386" cy="497302"/>
      </dsp:txXfrm>
    </dsp:sp>
    <dsp:sp modelId="{8464DB9C-3CD2-4420-A1E7-94D3A51CAA59}">
      <dsp:nvSpPr>
        <dsp:cNvPr id="0" name=""/>
        <dsp:cNvSpPr/>
      </dsp:nvSpPr>
      <dsp:spPr>
        <a:xfrm>
          <a:off x="2376246" y="1486398"/>
          <a:ext cx="979566" cy="612648"/>
        </a:xfrm>
        <a:prstGeom prst="roundRect">
          <a:avLst>
            <a:gd name="adj" fmla="val 10000"/>
          </a:avLst>
        </a:prstGeom>
        <a:solidFill>
          <a:srgbClr val="1F89D7"/>
        </a:solidFill>
        <a:ln w="12700">
          <a:solidFill>
            <a:srgbClr val="1F89D7"/>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t" anchorCtr="0">
          <a:noAutofit/>
        </a:bodyPr>
        <a:lstStyle/>
        <a:p>
          <a:pPr lvl="0" algn="ctr" defTabSz="400050" rtl="0">
            <a:lnSpc>
              <a:spcPct val="90000"/>
            </a:lnSpc>
            <a:spcBef>
              <a:spcPct val="0"/>
            </a:spcBef>
            <a:spcAft>
              <a:spcPct val="35000"/>
            </a:spcAft>
          </a:pPr>
          <a:r>
            <a:rPr lang="en-US" sz="900" b="1" kern="1200" dirty="0" smtClean="0"/>
            <a:t>1.03</a:t>
          </a:r>
          <a:br>
            <a:rPr lang="en-US" sz="900" b="1" kern="1200" dirty="0" smtClean="0"/>
          </a:br>
          <a:r>
            <a:rPr lang="en-US" sz="900" b="1" kern="1200" dirty="0" smtClean="0"/>
            <a:t>sPHENIX EMCal</a:t>
          </a:r>
          <a:br>
            <a:rPr lang="en-US" sz="900" b="1" kern="1200" dirty="0" smtClean="0"/>
          </a:br>
          <a:r>
            <a:rPr lang="en-US" sz="900" b="1" kern="1200" dirty="0" smtClean="0"/>
            <a:t>C. Woody</a:t>
          </a:r>
        </a:p>
        <a:p>
          <a:pPr lvl="0" algn="ctr" defTabSz="400050" rtl="0">
            <a:lnSpc>
              <a:spcPct val="90000"/>
            </a:lnSpc>
            <a:spcBef>
              <a:spcPct val="0"/>
            </a:spcBef>
            <a:spcAft>
              <a:spcPct val="35000"/>
            </a:spcAft>
          </a:pPr>
          <a:endParaRPr lang="en-US" sz="900" b="1" kern="1200" dirty="0"/>
        </a:p>
      </dsp:txBody>
      <dsp:txXfrm>
        <a:off x="2394190" y="1504342"/>
        <a:ext cx="943678" cy="576760"/>
      </dsp:txXfrm>
    </dsp:sp>
    <dsp:sp modelId="{4E58605D-D132-40CE-8C56-6E8E96D1AE7F}">
      <dsp:nvSpPr>
        <dsp:cNvPr id="0" name=""/>
        <dsp:cNvSpPr/>
      </dsp:nvSpPr>
      <dsp:spPr>
        <a:xfrm>
          <a:off x="2428483" y="2099047"/>
          <a:ext cx="91440" cy="343054"/>
        </a:xfrm>
        <a:custGeom>
          <a:avLst/>
          <a:gdLst/>
          <a:ahLst/>
          <a:cxnLst/>
          <a:rect l="0" t="0" r="0" b="0"/>
          <a:pathLst>
            <a:path>
              <a:moveTo>
                <a:pt x="45720" y="0"/>
              </a:moveTo>
              <a:lnTo>
                <a:pt x="45720" y="343054"/>
              </a:lnTo>
              <a:lnTo>
                <a:pt x="108197" y="343054"/>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E7E22DC0-D60C-4AA2-834F-51982D003370}">
      <dsp:nvSpPr>
        <dsp:cNvPr id="0" name=""/>
        <dsp:cNvSpPr/>
      </dsp:nvSpPr>
      <dsp:spPr>
        <a:xfrm>
          <a:off x="2536680" y="2181362"/>
          <a:ext cx="1030330" cy="521478"/>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1.03.01</a:t>
          </a:r>
          <a:br>
            <a:rPr lang="en-US" sz="900" b="1" kern="1200" dirty="0" smtClean="0"/>
          </a:br>
          <a:r>
            <a:rPr lang="en-US" sz="900" b="1" kern="1200" dirty="0" smtClean="0"/>
            <a:t>EMCAL Block Production</a:t>
          </a:r>
          <a:br>
            <a:rPr lang="en-US" sz="900" b="1" kern="1200" dirty="0" smtClean="0"/>
          </a:br>
          <a:r>
            <a:rPr lang="en-US" sz="900" b="1" kern="1200" dirty="0" smtClean="0"/>
            <a:t>A. Sickles</a:t>
          </a:r>
          <a:endParaRPr lang="en-US" sz="900" b="1" kern="1200" dirty="0"/>
        </a:p>
      </dsp:txBody>
      <dsp:txXfrm>
        <a:off x="2551954" y="2196636"/>
        <a:ext cx="999782" cy="490930"/>
      </dsp:txXfrm>
    </dsp:sp>
    <dsp:sp modelId="{FFDADE9B-C1EC-449B-AC5A-1329298B341E}">
      <dsp:nvSpPr>
        <dsp:cNvPr id="0" name=""/>
        <dsp:cNvSpPr/>
      </dsp:nvSpPr>
      <dsp:spPr>
        <a:xfrm>
          <a:off x="2428483" y="2099047"/>
          <a:ext cx="91440" cy="1001121"/>
        </a:xfrm>
        <a:custGeom>
          <a:avLst/>
          <a:gdLst/>
          <a:ahLst/>
          <a:cxnLst/>
          <a:rect l="0" t="0" r="0" b="0"/>
          <a:pathLst>
            <a:path>
              <a:moveTo>
                <a:pt x="45720" y="0"/>
              </a:moveTo>
              <a:lnTo>
                <a:pt x="45720" y="1001121"/>
              </a:lnTo>
              <a:lnTo>
                <a:pt x="108197" y="1001121"/>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D48860AB-6736-4C56-B3B1-5A10ED08BEDA}">
      <dsp:nvSpPr>
        <dsp:cNvPr id="0" name=""/>
        <dsp:cNvSpPr/>
      </dsp:nvSpPr>
      <dsp:spPr>
        <a:xfrm>
          <a:off x="2536680" y="2784893"/>
          <a:ext cx="1030330" cy="630552"/>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1.03.02</a:t>
          </a:r>
          <a:br>
            <a:rPr lang="en-US" sz="900" b="1" kern="1200" dirty="0" smtClean="0"/>
          </a:br>
          <a:r>
            <a:rPr lang="en-US" sz="900" b="1" kern="1200" dirty="0" smtClean="0"/>
            <a:t>EMCAL Module Production and Sector Assembly</a:t>
          </a:r>
          <a:br>
            <a:rPr lang="en-US" sz="900" b="1" kern="1200" dirty="0" smtClean="0"/>
          </a:br>
          <a:r>
            <a:rPr lang="en-US" sz="900" b="1" kern="1200" dirty="0" smtClean="0"/>
            <a:t>S. Stoll</a:t>
          </a:r>
          <a:endParaRPr lang="en-US" sz="900" b="1" kern="1200" dirty="0"/>
        </a:p>
      </dsp:txBody>
      <dsp:txXfrm>
        <a:off x="2555148" y="2803361"/>
        <a:ext cx="993394" cy="593616"/>
      </dsp:txXfrm>
    </dsp:sp>
    <dsp:sp modelId="{443BE422-0C98-45AF-9643-C6AF4B784CB8}">
      <dsp:nvSpPr>
        <dsp:cNvPr id="0" name=""/>
        <dsp:cNvSpPr/>
      </dsp:nvSpPr>
      <dsp:spPr>
        <a:xfrm>
          <a:off x="3535202" y="1486661"/>
          <a:ext cx="979566" cy="612648"/>
        </a:xfrm>
        <a:prstGeom prst="roundRect">
          <a:avLst>
            <a:gd name="adj" fmla="val 10000"/>
          </a:avLst>
        </a:prstGeom>
        <a:solidFill>
          <a:srgbClr val="1F89D7"/>
        </a:solidFill>
        <a:ln w="12700">
          <a:solidFill>
            <a:srgbClr val="1F89D7"/>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t" anchorCtr="0">
          <a:noAutofit/>
        </a:bodyPr>
        <a:lstStyle/>
        <a:p>
          <a:pPr lvl="0" algn="ctr" defTabSz="400050" rtl="0">
            <a:lnSpc>
              <a:spcPct val="90000"/>
            </a:lnSpc>
            <a:spcBef>
              <a:spcPct val="0"/>
            </a:spcBef>
            <a:spcAft>
              <a:spcPct val="35000"/>
            </a:spcAft>
          </a:pPr>
          <a:r>
            <a:rPr lang="en-US" sz="900" b="1" kern="1200" dirty="0" smtClean="0"/>
            <a:t>1.04</a:t>
          </a:r>
          <a:br>
            <a:rPr lang="en-US" sz="900" b="1" kern="1200" dirty="0" smtClean="0"/>
          </a:br>
          <a:r>
            <a:rPr lang="en-US" sz="900" b="1" kern="1200" dirty="0" smtClean="0"/>
            <a:t>sPHENIX HCal</a:t>
          </a:r>
          <a:br>
            <a:rPr lang="en-US" sz="900" b="1" kern="1200" dirty="0" smtClean="0"/>
          </a:br>
          <a:r>
            <a:rPr lang="en-US" sz="900" b="1" kern="1200" dirty="0" smtClean="0"/>
            <a:t>J. Lajoie</a:t>
          </a:r>
        </a:p>
        <a:p>
          <a:pPr lvl="0" algn="ctr" defTabSz="400050" rtl="0">
            <a:lnSpc>
              <a:spcPct val="90000"/>
            </a:lnSpc>
            <a:spcBef>
              <a:spcPct val="0"/>
            </a:spcBef>
            <a:spcAft>
              <a:spcPct val="35000"/>
            </a:spcAft>
          </a:pPr>
          <a:endParaRPr lang="en-US" sz="900" b="1" kern="1200" dirty="0"/>
        </a:p>
      </dsp:txBody>
      <dsp:txXfrm>
        <a:off x="3553146" y="1504605"/>
        <a:ext cx="943678" cy="576760"/>
      </dsp:txXfrm>
    </dsp:sp>
    <dsp:sp modelId="{0E6D9DCF-E533-4BCE-ACBA-3952FA7FEBF1}">
      <dsp:nvSpPr>
        <dsp:cNvPr id="0" name=""/>
        <dsp:cNvSpPr/>
      </dsp:nvSpPr>
      <dsp:spPr>
        <a:xfrm>
          <a:off x="3633158" y="2099309"/>
          <a:ext cx="97956" cy="277827"/>
        </a:xfrm>
        <a:custGeom>
          <a:avLst/>
          <a:gdLst/>
          <a:ahLst/>
          <a:cxnLst/>
          <a:rect l="0" t="0" r="0" b="0"/>
          <a:pathLst>
            <a:path>
              <a:moveTo>
                <a:pt x="0" y="0"/>
              </a:moveTo>
              <a:lnTo>
                <a:pt x="0" y="277827"/>
              </a:lnTo>
              <a:lnTo>
                <a:pt x="97956" y="277827"/>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5D47E5AD-6C83-418F-A20A-B58700135F8F}">
      <dsp:nvSpPr>
        <dsp:cNvPr id="0" name=""/>
        <dsp:cNvSpPr/>
      </dsp:nvSpPr>
      <dsp:spPr>
        <a:xfrm>
          <a:off x="3731115" y="2181362"/>
          <a:ext cx="1030330" cy="391550"/>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1.04.01</a:t>
          </a:r>
          <a:br>
            <a:rPr lang="en-US" sz="900" b="1" kern="1200" dirty="0" smtClean="0"/>
          </a:br>
          <a:r>
            <a:rPr lang="en-US" sz="900" b="1" kern="1200" dirty="0" smtClean="0"/>
            <a:t>Inner HCal Frame</a:t>
          </a:r>
          <a:br>
            <a:rPr lang="en-US" sz="900" b="1" kern="1200" dirty="0" smtClean="0"/>
          </a:br>
          <a:r>
            <a:rPr lang="en-US" sz="900" b="1" kern="1200" dirty="0" smtClean="0"/>
            <a:t>J. Lajoie</a:t>
          </a:r>
          <a:endParaRPr lang="en-US" sz="900" b="1" kern="1200" dirty="0"/>
        </a:p>
      </dsp:txBody>
      <dsp:txXfrm>
        <a:off x="3742583" y="2192830"/>
        <a:ext cx="1007394" cy="368614"/>
      </dsp:txXfrm>
    </dsp:sp>
    <dsp:sp modelId="{2FC21D3F-7AB8-4FFB-9D1C-07FB8366901E}">
      <dsp:nvSpPr>
        <dsp:cNvPr id="0" name=""/>
        <dsp:cNvSpPr/>
      </dsp:nvSpPr>
      <dsp:spPr>
        <a:xfrm>
          <a:off x="3633158" y="2099309"/>
          <a:ext cx="97956" cy="911995"/>
        </a:xfrm>
        <a:custGeom>
          <a:avLst/>
          <a:gdLst/>
          <a:ahLst/>
          <a:cxnLst/>
          <a:rect l="0" t="0" r="0" b="0"/>
          <a:pathLst>
            <a:path>
              <a:moveTo>
                <a:pt x="0" y="0"/>
              </a:moveTo>
              <a:lnTo>
                <a:pt x="0" y="911995"/>
              </a:lnTo>
              <a:lnTo>
                <a:pt x="97956" y="911995"/>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E440108D-F518-484B-A8DA-0314F31272BC}">
      <dsp:nvSpPr>
        <dsp:cNvPr id="0" name=""/>
        <dsp:cNvSpPr/>
      </dsp:nvSpPr>
      <dsp:spPr>
        <a:xfrm>
          <a:off x="3731115" y="2654964"/>
          <a:ext cx="1030330" cy="712680"/>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1.04.02</a:t>
          </a:r>
          <a:br>
            <a:rPr lang="en-US" sz="900" b="1" kern="1200" dirty="0" smtClean="0"/>
          </a:br>
          <a:r>
            <a:rPr lang="en-US" sz="900" b="1" kern="1200" dirty="0" smtClean="0"/>
            <a:t>Outer HCal</a:t>
          </a:r>
          <a:br>
            <a:rPr lang="en-US" sz="900" b="1" kern="1200" dirty="0" smtClean="0"/>
          </a:br>
          <a:r>
            <a:rPr lang="en-US" sz="900" b="1" kern="1200" dirty="0" smtClean="0"/>
            <a:t>M. Connors*,</a:t>
          </a:r>
          <a:br>
            <a:rPr lang="en-US" sz="900" b="1" kern="1200" dirty="0" smtClean="0"/>
          </a:br>
          <a:r>
            <a:rPr lang="en-US" sz="900" b="1" kern="1200" dirty="0" smtClean="0"/>
            <a:t>C. Pontieri*,</a:t>
          </a:r>
          <a:br>
            <a:rPr lang="en-US" sz="900" b="1" kern="1200" dirty="0" smtClean="0"/>
          </a:br>
          <a:r>
            <a:rPr lang="en-US" sz="900" b="1" kern="1200" dirty="0" smtClean="0"/>
            <a:t>S. Bathe*</a:t>
          </a:r>
          <a:endParaRPr lang="en-US" sz="900" b="1" kern="1200" dirty="0"/>
        </a:p>
      </dsp:txBody>
      <dsp:txXfrm>
        <a:off x="3751989" y="2675838"/>
        <a:ext cx="988582" cy="670932"/>
      </dsp:txXfrm>
    </dsp:sp>
    <dsp:sp modelId="{1ABC9876-EF16-490D-AB80-3184634BACC9}">
      <dsp:nvSpPr>
        <dsp:cNvPr id="0" name=""/>
        <dsp:cNvSpPr/>
      </dsp:nvSpPr>
      <dsp:spPr>
        <a:xfrm>
          <a:off x="4717755" y="1486661"/>
          <a:ext cx="979566" cy="612648"/>
        </a:xfrm>
        <a:prstGeom prst="roundRect">
          <a:avLst>
            <a:gd name="adj" fmla="val 10000"/>
          </a:avLst>
        </a:prstGeom>
        <a:solidFill>
          <a:srgbClr val="1F89D7"/>
        </a:solidFill>
        <a:ln w="12700">
          <a:solidFill>
            <a:srgbClr val="1F89D7"/>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t" anchorCtr="0">
          <a:noAutofit/>
        </a:bodyPr>
        <a:lstStyle/>
        <a:p>
          <a:pPr lvl="0" algn="ctr" defTabSz="400050" rtl="0">
            <a:lnSpc>
              <a:spcPct val="90000"/>
            </a:lnSpc>
            <a:spcBef>
              <a:spcPct val="0"/>
            </a:spcBef>
            <a:spcAft>
              <a:spcPct val="35000"/>
            </a:spcAft>
          </a:pPr>
          <a:r>
            <a:rPr lang="en-US" sz="900" b="1" kern="1200" dirty="0" smtClean="0"/>
            <a:t>1.05</a:t>
          </a:r>
          <a:br>
            <a:rPr lang="en-US" sz="900" b="1" kern="1200" dirty="0" smtClean="0"/>
          </a:br>
          <a:r>
            <a:rPr lang="en-US" sz="900" b="1" kern="1200" dirty="0" smtClean="0"/>
            <a:t>sPHENIX Cal Electronics</a:t>
          </a:r>
          <a:br>
            <a:rPr lang="en-US" sz="900" b="1" kern="1200" dirty="0" smtClean="0"/>
          </a:br>
          <a:r>
            <a:rPr lang="en-US" sz="900" b="1" kern="1200" dirty="0" smtClean="0"/>
            <a:t>E. Mannel</a:t>
          </a:r>
          <a:endParaRPr lang="en-US" sz="900" b="1" kern="1200" dirty="0"/>
        </a:p>
      </dsp:txBody>
      <dsp:txXfrm>
        <a:off x="4735699" y="1504605"/>
        <a:ext cx="943678" cy="576760"/>
      </dsp:txXfrm>
    </dsp:sp>
    <dsp:sp modelId="{BE857770-E163-46D3-8256-AD1342244DDD}">
      <dsp:nvSpPr>
        <dsp:cNvPr id="0" name=""/>
        <dsp:cNvSpPr/>
      </dsp:nvSpPr>
      <dsp:spPr>
        <a:xfrm>
          <a:off x="4815712" y="2099309"/>
          <a:ext cx="109837" cy="277827"/>
        </a:xfrm>
        <a:custGeom>
          <a:avLst/>
          <a:gdLst/>
          <a:ahLst/>
          <a:cxnLst/>
          <a:rect l="0" t="0" r="0" b="0"/>
          <a:pathLst>
            <a:path>
              <a:moveTo>
                <a:pt x="0" y="0"/>
              </a:moveTo>
              <a:lnTo>
                <a:pt x="0" y="277827"/>
              </a:lnTo>
              <a:lnTo>
                <a:pt x="109837" y="277827"/>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2BAAD684-5519-4CB3-A9B7-9CA2004D1F02}">
      <dsp:nvSpPr>
        <dsp:cNvPr id="0" name=""/>
        <dsp:cNvSpPr/>
      </dsp:nvSpPr>
      <dsp:spPr>
        <a:xfrm>
          <a:off x="4925550" y="2181362"/>
          <a:ext cx="1030330" cy="391550"/>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1.05.01</a:t>
          </a:r>
          <a:br>
            <a:rPr lang="en-US" sz="900" b="1" kern="1200" dirty="0" smtClean="0"/>
          </a:br>
          <a:r>
            <a:rPr lang="en-US" sz="900" b="1" kern="1200" dirty="0" smtClean="0"/>
            <a:t>Optical Sensors</a:t>
          </a:r>
          <a:br>
            <a:rPr lang="en-US" sz="900" b="1" kern="1200" dirty="0" smtClean="0"/>
          </a:br>
          <a:r>
            <a:rPr lang="en-US" sz="900" b="1" kern="1200" dirty="0" smtClean="0"/>
            <a:t>C. Aidala</a:t>
          </a:r>
          <a:endParaRPr lang="en-US" sz="900" b="1" kern="1200" dirty="0"/>
        </a:p>
      </dsp:txBody>
      <dsp:txXfrm>
        <a:off x="4937018" y="2192830"/>
        <a:ext cx="1007394" cy="368614"/>
      </dsp:txXfrm>
    </dsp:sp>
    <dsp:sp modelId="{99F92683-5AAD-4E1C-8FAA-1AE334F6B9A1}">
      <dsp:nvSpPr>
        <dsp:cNvPr id="0" name=""/>
        <dsp:cNvSpPr/>
      </dsp:nvSpPr>
      <dsp:spPr>
        <a:xfrm>
          <a:off x="4815712" y="2099309"/>
          <a:ext cx="109837" cy="820375"/>
        </a:xfrm>
        <a:custGeom>
          <a:avLst/>
          <a:gdLst/>
          <a:ahLst/>
          <a:cxnLst/>
          <a:rect l="0" t="0" r="0" b="0"/>
          <a:pathLst>
            <a:path>
              <a:moveTo>
                <a:pt x="0" y="0"/>
              </a:moveTo>
              <a:lnTo>
                <a:pt x="0" y="820375"/>
              </a:lnTo>
              <a:lnTo>
                <a:pt x="109837" y="820375"/>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0D0E4830-B577-42F0-8C2B-63DB54082E39}">
      <dsp:nvSpPr>
        <dsp:cNvPr id="0" name=""/>
        <dsp:cNvSpPr/>
      </dsp:nvSpPr>
      <dsp:spPr>
        <a:xfrm>
          <a:off x="4925550" y="2654964"/>
          <a:ext cx="1030330" cy="529440"/>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1.05.02</a:t>
          </a:r>
          <a:br>
            <a:rPr lang="en-US" sz="900" b="1" kern="1200" dirty="0" smtClean="0"/>
          </a:br>
          <a:r>
            <a:rPr lang="en-US" sz="900" b="1" kern="1200" dirty="0" smtClean="0"/>
            <a:t>Calorimeter Front End Electronics</a:t>
          </a:r>
          <a:br>
            <a:rPr lang="en-US" sz="900" b="1" kern="1200" dirty="0" smtClean="0"/>
          </a:br>
          <a:r>
            <a:rPr lang="en-US" sz="900" b="1" kern="1200" dirty="0" smtClean="0"/>
            <a:t>S. Boose</a:t>
          </a:r>
          <a:endParaRPr lang="en-US" sz="900" b="1" kern="1200" dirty="0"/>
        </a:p>
      </dsp:txBody>
      <dsp:txXfrm>
        <a:off x="4941057" y="2670471"/>
        <a:ext cx="999316" cy="498426"/>
      </dsp:txXfrm>
    </dsp:sp>
    <dsp:sp modelId="{743F6166-E9CC-46C5-BD72-BD9C51C118F7}">
      <dsp:nvSpPr>
        <dsp:cNvPr id="0" name=""/>
        <dsp:cNvSpPr/>
      </dsp:nvSpPr>
      <dsp:spPr>
        <a:xfrm>
          <a:off x="4815712" y="2099309"/>
          <a:ext cx="109837" cy="1426804"/>
        </a:xfrm>
        <a:custGeom>
          <a:avLst/>
          <a:gdLst/>
          <a:ahLst/>
          <a:cxnLst/>
          <a:rect l="0" t="0" r="0" b="0"/>
          <a:pathLst>
            <a:path>
              <a:moveTo>
                <a:pt x="0" y="0"/>
              </a:moveTo>
              <a:lnTo>
                <a:pt x="0" y="1426804"/>
              </a:lnTo>
              <a:lnTo>
                <a:pt x="109837" y="1426804"/>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4E3F0807-741D-4EB9-A1ED-500A215326F9}">
      <dsp:nvSpPr>
        <dsp:cNvPr id="0" name=""/>
        <dsp:cNvSpPr/>
      </dsp:nvSpPr>
      <dsp:spPr>
        <a:xfrm>
          <a:off x="4925550" y="3266458"/>
          <a:ext cx="1030330" cy="519312"/>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1.05.03</a:t>
          </a:r>
          <a:br>
            <a:rPr lang="en-US" sz="900" b="1" kern="1200" dirty="0" smtClean="0"/>
          </a:br>
          <a:r>
            <a:rPr lang="en-US" sz="900" b="1" kern="1200" dirty="0" smtClean="0"/>
            <a:t>Calorimeter Digitizer System</a:t>
          </a:r>
          <a:br>
            <a:rPr lang="en-US" sz="900" b="1" kern="1200" dirty="0" smtClean="0"/>
          </a:br>
          <a:r>
            <a:rPr lang="en-US" sz="900" b="1" kern="1200" dirty="0" smtClean="0"/>
            <a:t>CY Chi</a:t>
          </a:r>
          <a:endParaRPr lang="en-US" sz="900" b="1" kern="1200" dirty="0"/>
        </a:p>
      </dsp:txBody>
      <dsp:txXfrm>
        <a:off x="4940760" y="3281668"/>
        <a:ext cx="999910" cy="488892"/>
      </dsp:txXfrm>
    </dsp:sp>
    <dsp:sp modelId="{951724AA-3B33-42E9-85ED-7A949E8853B7}">
      <dsp:nvSpPr>
        <dsp:cNvPr id="0" name=""/>
        <dsp:cNvSpPr/>
      </dsp:nvSpPr>
      <dsp:spPr>
        <a:xfrm>
          <a:off x="5912190" y="1486661"/>
          <a:ext cx="979566" cy="612648"/>
        </a:xfrm>
        <a:prstGeom prst="roundRect">
          <a:avLst>
            <a:gd name="adj" fmla="val 10000"/>
          </a:avLst>
        </a:prstGeom>
        <a:solidFill>
          <a:srgbClr val="1F89D7"/>
        </a:solidFill>
        <a:ln w="12700">
          <a:solidFill>
            <a:srgbClr val="1F89D7"/>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t" anchorCtr="0">
          <a:noAutofit/>
        </a:bodyPr>
        <a:lstStyle/>
        <a:p>
          <a:pPr lvl="0" algn="ctr" defTabSz="400050" rtl="0">
            <a:lnSpc>
              <a:spcPct val="90000"/>
            </a:lnSpc>
            <a:spcBef>
              <a:spcPct val="0"/>
            </a:spcBef>
            <a:spcAft>
              <a:spcPct val="35000"/>
            </a:spcAft>
          </a:pPr>
          <a:r>
            <a:rPr lang="en-US" sz="900" b="1" kern="1200" dirty="0" smtClean="0"/>
            <a:t>1.06</a:t>
          </a:r>
          <a:br>
            <a:rPr lang="en-US" sz="900" b="1" kern="1200" dirty="0" smtClean="0"/>
          </a:br>
          <a:r>
            <a:rPr lang="en-US" sz="900" b="1" kern="1200" dirty="0" smtClean="0"/>
            <a:t>sPHENIX DAQ &amp; Trigger</a:t>
          </a:r>
          <a:br>
            <a:rPr lang="en-US" sz="900" b="1" kern="1200" dirty="0" smtClean="0"/>
          </a:br>
          <a:r>
            <a:rPr lang="en-US" sz="900" b="1" kern="1200" dirty="0" smtClean="0"/>
            <a:t>M. Purschke</a:t>
          </a:r>
          <a:endParaRPr lang="en-US" sz="900" b="1" kern="1200" dirty="0"/>
        </a:p>
      </dsp:txBody>
      <dsp:txXfrm>
        <a:off x="5930134" y="1504605"/>
        <a:ext cx="943678" cy="576760"/>
      </dsp:txXfrm>
    </dsp:sp>
    <dsp:sp modelId="{69F925E8-9790-437B-944B-F7BB3B868EE6}">
      <dsp:nvSpPr>
        <dsp:cNvPr id="0" name=""/>
        <dsp:cNvSpPr/>
      </dsp:nvSpPr>
      <dsp:spPr>
        <a:xfrm>
          <a:off x="6010147" y="2099309"/>
          <a:ext cx="109837" cy="277827"/>
        </a:xfrm>
        <a:custGeom>
          <a:avLst/>
          <a:gdLst/>
          <a:ahLst/>
          <a:cxnLst/>
          <a:rect l="0" t="0" r="0" b="0"/>
          <a:pathLst>
            <a:path>
              <a:moveTo>
                <a:pt x="0" y="0"/>
              </a:moveTo>
              <a:lnTo>
                <a:pt x="0" y="277827"/>
              </a:lnTo>
              <a:lnTo>
                <a:pt x="109837" y="277827"/>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36A7B7D4-0564-4570-AF76-DE4E747E2AFE}">
      <dsp:nvSpPr>
        <dsp:cNvPr id="0" name=""/>
        <dsp:cNvSpPr/>
      </dsp:nvSpPr>
      <dsp:spPr>
        <a:xfrm>
          <a:off x="6119985" y="2181362"/>
          <a:ext cx="1030330" cy="391550"/>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1.06.01</a:t>
          </a:r>
          <a:br>
            <a:rPr lang="en-US" sz="900" b="1" kern="1200" dirty="0" smtClean="0"/>
          </a:br>
          <a:r>
            <a:rPr lang="en-US" sz="900" b="1" kern="1200" dirty="0" smtClean="0"/>
            <a:t>DAQ</a:t>
          </a:r>
          <a:br>
            <a:rPr lang="en-US" sz="900" b="1" kern="1200" dirty="0" smtClean="0"/>
          </a:br>
          <a:r>
            <a:rPr lang="en-US" sz="900" b="1" kern="1200" dirty="0" smtClean="0"/>
            <a:t>E. Desmond</a:t>
          </a:r>
          <a:endParaRPr lang="en-US" sz="900" b="1" kern="1200" dirty="0"/>
        </a:p>
      </dsp:txBody>
      <dsp:txXfrm>
        <a:off x="6131453" y="2192830"/>
        <a:ext cx="1007394" cy="368614"/>
      </dsp:txXfrm>
    </dsp:sp>
    <dsp:sp modelId="{66BEAF89-508D-488A-8F4E-1EA5064BD02D}">
      <dsp:nvSpPr>
        <dsp:cNvPr id="0" name=""/>
        <dsp:cNvSpPr/>
      </dsp:nvSpPr>
      <dsp:spPr>
        <a:xfrm>
          <a:off x="6010147" y="2099309"/>
          <a:ext cx="109837" cy="751430"/>
        </a:xfrm>
        <a:custGeom>
          <a:avLst/>
          <a:gdLst/>
          <a:ahLst/>
          <a:cxnLst/>
          <a:rect l="0" t="0" r="0" b="0"/>
          <a:pathLst>
            <a:path>
              <a:moveTo>
                <a:pt x="0" y="0"/>
              </a:moveTo>
              <a:lnTo>
                <a:pt x="0" y="751430"/>
              </a:lnTo>
              <a:lnTo>
                <a:pt x="109837" y="751430"/>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D8CF7433-20D9-4CB4-9D43-8B63214C77B6}">
      <dsp:nvSpPr>
        <dsp:cNvPr id="0" name=""/>
        <dsp:cNvSpPr/>
      </dsp:nvSpPr>
      <dsp:spPr>
        <a:xfrm>
          <a:off x="6119985" y="2654964"/>
          <a:ext cx="1030330" cy="391550"/>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1.06.02</a:t>
          </a:r>
          <a:br>
            <a:rPr lang="en-US" sz="900" b="1" kern="1200" dirty="0" smtClean="0"/>
          </a:br>
          <a:r>
            <a:rPr lang="en-US" sz="900" b="1" kern="1200" dirty="0" smtClean="0"/>
            <a:t>Trigger</a:t>
          </a:r>
          <a:br>
            <a:rPr lang="en-US" sz="900" b="1" kern="1200" dirty="0" smtClean="0"/>
          </a:br>
          <a:r>
            <a:rPr lang="en-US" sz="900" b="1" kern="1200" dirty="0" smtClean="0"/>
            <a:t>J. Nagle</a:t>
          </a:r>
          <a:endParaRPr lang="en-US" sz="900" b="1" kern="1200" dirty="0"/>
        </a:p>
      </dsp:txBody>
      <dsp:txXfrm>
        <a:off x="6131453" y="2666432"/>
        <a:ext cx="1007394" cy="368614"/>
      </dsp:txXfrm>
    </dsp:sp>
    <dsp:sp modelId="{C4F5ADE1-D46D-4CB3-9DA6-3886F31006E2}">
      <dsp:nvSpPr>
        <dsp:cNvPr id="0" name=""/>
        <dsp:cNvSpPr/>
      </dsp:nvSpPr>
      <dsp:spPr>
        <a:xfrm>
          <a:off x="6010147" y="2099309"/>
          <a:ext cx="109837" cy="1300991"/>
        </a:xfrm>
        <a:custGeom>
          <a:avLst/>
          <a:gdLst/>
          <a:ahLst/>
          <a:cxnLst/>
          <a:rect l="0" t="0" r="0" b="0"/>
          <a:pathLst>
            <a:path>
              <a:moveTo>
                <a:pt x="0" y="0"/>
              </a:moveTo>
              <a:lnTo>
                <a:pt x="0" y="1300991"/>
              </a:lnTo>
              <a:lnTo>
                <a:pt x="109837" y="1300991"/>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215383FF-92D2-4E1F-BE82-3DE45B4E2ADD}">
      <dsp:nvSpPr>
        <dsp:cNvPr id="0" name=""/>
        <dsp:cNvSpPr/>
      </dsp:nvSpPr>
      <dsp:spPr>
        <a:xfrm>
          <a:off x="6119985" y="3128567"/>
          <a:ext cx="1030330" cy="543468"/>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1.06.03</a:t>
          </a:r>
          <a:br>
            <a:rPr lang="en-US" sz="900" b="1" kern="1200" dirty="0" smtClean="0"/>
          </a:br>
          <a:r>
            <a:rPr lang="en-US" sz="900" b="1" kern="1200" dirty="0" smtClean="0"/>
            <a:t>Global Level 1 (GL1)</a:t>
          </a:r>
          <a:br>
            <a:rPr lang="en-US" sz="900" b="1" kern="1200" dirty="0" smtClean="0"/>
          </a:br>
          <a:r>
            <a:rPr lang="en-US" sz="900" b="1" kern="1200" dirty="0" smtClean="0"/>
            <a:t>E. Desmond</a:t>
          </a:r>
          <a:endParaRPr lang="en-US" sz="900" b="1" kern="1200" dirty="0"/>
        </a:p>
      </dsp:txBody>
      <dsp:txXfrm>
        <a:off x="6135903" y="3144485"/>
        <a:ext cx="998494" cy="511632"/>
      </dsp:txXfrm>
    </dsp:sp>
    <dsp:sp modelId="{6D1CB0A6-560F-4298-B127-EF39C18D2B49}">
      <dsp:nvSpPr>
        <dsp:cNvPr id="0" name=""/>
        <dsp:cNvSpPr/>
      </dsp:nvSpPr>
      <dsp:spPr>
        <a:xfrm>
          <a:off x="6010147" y="2099309"/>
          <a:ext cx="109837" cy="1850553"/>
        </a:xfrm>
        <a:custGeom>
          <a:avLst/>
          <a:gdLst/>
          <a:ahLst/>
          <a:cxnLst/>
          <a:rect l="0" t="0" r="0" b="0"/>
          <a:pathLst>
            <a:path>
              <a:moveTo>
                <a:pt x="0" y="0"/>
              </a:moveTo>
              <a:lnTo>
                <a:pt x="0" y="1850553"/>
              </a:lnTo>
              <a:lnTo>
                <a:pt x="109837" y="1850553"/>
              </a:lnTo>
            </a:path>
          </a:pathLst>
        </a:custGeom>
        <a:noFill/>
        <a:ln w="12700" cap="flat" cmpd="sng" algn="ctr">
          <a:solidFill>
            <a:srgbClr val="1F89D7"/>
          </a:solidFill>
          <a:prstDash val="solid"/>
        </a:ln>
        <a:effectLst/>
      </dsp:spPr>
      <dsp:style>
        <a:lnRef idx="1">
          <a:scrgbClr r="0" g="0" b="0"/>
        </a:lnRef>
        <a:fillRef idx="0">
          <a:scrgbClr r="0" g="0" b="0"/>
        </a:fillRef>
        <a:effectRef idx="0">
          <a:scrgbClr r="0" g="0" b="0"/>
        </a:effectRef>
        <a:fontRef idx="minor"/>
      </dsp:style>
    </dsp:sp>
    <dsp:sp modelId="{B032E2BF-9CAA-4685-AA3C-67D9E77DC52A}">
      <dsp:nvSpPr>
        <dsp:cNvPr id="0" name=""/>
        <dsp:cNvSpPr/>
      </dsp:nvSpPr>
      <dsp:spPr>
        <a:xfrm>
          <a:off x="6119985" y="3754088"/>
          <a:ext cx="1030330" cy="391550"/>
        </a:xfrm>
        <a:prstGeom prst="roundRect">
          <a:avLst>
            <a:gd name="adj" fmla="val 10000"/>
          </a:avLst>
        </a:prstGeom>
        <a:solidFill>
          <a:schemeClr val="lt1">
            <a:alpha val="90000"/>
            <a:hueOff val="0"/>
            <a:satOff val="0"/>
            <a:lumOff val="0"/>
            <a:alphaOff val="0"/>
          </a:schemeClr>
        </a:solidFill>
        <a:ln w="12700" cap="flat" cmpd="sng" algn="ctr">
          <a:solidFill>
            <a:srgbClr val="1F89D7"/>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1.06.04</a:t>
          </a:r>
          <a:br>
            <a:rPr lang="en-US" sz="900" b="1" kern="1200" dirty="0" smtClean="0"/>
          </a:br>
          <a:r>
            <a:rPr lang="en-US" sz="900" b="1" kern="1200" dirty="0" smtClean="0"/>
            <a:t>Timing System</a:t>
          </a:r>
          <a:br>
            <a:rPr lang="en-US" sz="900" b="1" kern="1200" dirty="0" smtClean="0"/>
          </a:br>
          <a:r>
            <a:rPr lang="en-US" sz="900" b="1" kern="1200" dirty="0" smtClean="0"/>
            <a:t>M. Purschke</a:t>
          </a:r>
          <a:endParaRPr lang="en-US" sz="900" b="1" kern="1200" dirty="0"/>
        </a:p>
      </dsp:txBody>
      <dsp:txXfrm>
        <a:off x="6131453" y="3765556"/>
        <a:ext cx="1007394" cy="368614"/>
      </dsp:txXfrm>
    </dsp:sp>
    <dsp:sp modelId="{8505E5CB-6E76-4D11-8825-3713E3D74E28}">
      <dsp:nvSpPr>
        <dsp:cNvPr id="0" name=""/>
        <dsp:cNvSpPr/>
      </dsp:nvSpPr>
      <dsp:spPr>
        <a:xfrm>
          <a:off x="7055862" y="1486661"/>
          <a:ext cx="979566" cy="612648"/>
        </a:xfrm>
        <a:prstGeom prst="roundRect">
          <a:avLst>
            <a:gd name="adj" fmla="val 10000"/>
          </a:avLst>
        </a:prstGeom>
        <a:solidFill>
          <a:srgbClr val="1F89D7"/>
        </a:solidFill>
        <a:ln w="12700">
          <a:solidFill>
            <a:srgbClr val="1F89D7"/>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t" anchorCtr="0">
          <a:noAutofit/>
        </a:bodyPr>
        <a:lstStyle/>
        <a:p>
          <a:pPr lvl="0" algn="ctr" defTabSz="400050" rtl="0">
            <a:lnSpc>
              <a:spcPct val="90000"/>
            </a:lnSpc>
            <a:spcBef>
              <a:spcPct val="0"/>
            </a:spcBef>
            <a:spcAft>
              <a:spcPct val="35000"/>
            </a:spcAft>
          </a:pPr>
          <a:r>
            <a:rPr lang="en-US" sz="900" b="1" kern="1200" dirty="0" smtClean="0"/>
            <a:t>1.07</a:t>
          </a:r>
          <a:br>
            <a:rPr lang="en-US" sz="900" b="1" kern="1200" dirty="0" smtClean="0"/>
          </a:br>
          <a:r>
            <a:rPr lang="en-US" sz="900" b="1" kern="1200" dirty="0" smtClean="0"/>
            <a:t>sPHENIX MinBias</a:t>
          </a:r>
          <a:br>
            <a:rPr lang="en-US" sz="900" b="1" kern="1200" dirty="0" smtClean="0"/>
          </a:br>
          <a:r>
            <a:rPr lang="en-US" sz="900" b="1" kern="1200" dirty="0" smtClean="0"/>
            <a:t>Trigger Detector</a:t>
          </a:r>
          <a:br>
            <a:rPr lang="en-US" sz="900" b="1" kern="1200" dirty="0" smtClean="0"/>
          </a:br>
          <a:r>
            <a:rPr lang="en-US" sz="900" b="1" kern="1200" dirty="0" smtClean="0"/>
            <a:t>M. Chiu</a:t>
          </a:r>
          <a:endParaRPr lang="en-US" sz="900" b="1" kern="1200" dirty="0"/>
        </a:p>
      </dsp:txBody>
      <dsp:txXfrm>
        <a:off x="7073806" y="1504605"/>
        <a:ext cx="943678" cy="5767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4/3/2019</a:t>
            </a:fld>
            <a:endParaRPr lang="en-US" altLang="en-US" dirty="0"/>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dirty="0"/>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4/3/2019</a:t>
            </a:fld>
            <a:endParaRPr lang="en-US" alt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dirty="0"/>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D5051-4471-412D-8D9D-31E396387DC3}" type="slidenum">
              <a:rPr lang="en-US" smtClean="0"/>
              <a:t>9</a:t>
            </a:fld>
            <a:endParaRPr lang="en-US" dirty="0"/>
          </a:p>
        </p:txBody>
      </p:sp>
    </p:spTree>
    <p:extLst>
      <p:ext uri="{BB962C8B-B14F-4D97-AF65-F5344CB8AC3E}">
        <p14:creationId xmlns:p14="http://schemas.microsoft.com/office/powerpoint/2010/main" val="67306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D5051-4471-412D-8D9D-31E396387DC3}" type="slidenum">
              <a:rPr lang="en-US" smtClean="0"/>
              <a:t>10</a:t>
            </a:fld>
            <a:endParaRPr lang="en-US" dirty="0"/>
          </a:p>
        </p:txBody>
      </p:sp>
    </p:spTree>
    <p:extLst>
      <p:ext uri="{BB962C8B-B14F-4D97-AF65-F5344CB8AC3E}">
        <p14:creationId xmlns:p14="http://schemas.microsoft.com/office/powerpoint/2010/main" val="673060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D5051-4471-412D-8D9D-31E396387DC3}" type="slidenum">
              <a:rPr lang="en-US" smtClean="0"/>
              <a:t>11</a:t>
            </a:fld>
            <a:endParaRPr lang="en-US" dirty="0"/>
          </a:p>
        </p:txBody>
      </p:sp>
    </p:spTree>
    <p:extLst>
      <p:ext uri="{BB962C8B-B14F-4D97-AF65-F5344CB8AC3E}">
        <p14:creationId xmlns:p14="http://schemas.microsoft.com/office/powerpoint/2010/main" val="67306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45822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415925" y="708025"/>
            <a:ext cx="6283325" cy="3533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99538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7" rIns="91433" bIns="45717"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4141500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31</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0"/>
            <a:ext cx="8686800" cy="1102519"/>
          </a:xfrm>
          <a:solidFill>
            <a:srgbClr val="3399FF"/>
          </a:solidFill>
        </p:spPr>
        <p:txBody>
          <a:bodyPr/>
          <a:lstStyle>
            <a:lvl1pPr algn="ctr">
              <a:defRPr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smtClean="0"/>
              <a:t>Apr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Apr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79"/>
            <a:ext cx="1981200" cy="425172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Apr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18561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Title 1"/>
          <p:cNvSpPr>
            <a:spLocks noGrp="1"/>
          </p:cNvSpPr>
          <p:nvPr>
            <p:ph type="title"/>
          </p:nvPr>
        </p:nvSpPr>
        <p:spPr>
          <a:xfrm>
            <a:off x="457200" y="25003"/>
            <a:ext cx="8229600" cy="546497"/>
          </a:xfrm>
        </p:spPr>
        <p:txBody>
          <a:bodyPr/>
          <a:lstStyle/>
          <a:p>
            <a:r>
              <a:rPr lang="en-US" dirty="0"/>
              <a:t>Click to edit Master title style</a:t>
            </a:r>
          </a:p>
        </p:txBody>
      </p:sp>
      <p:sp>
        <p:nvSpPr>
          <p:cNvPr id="15" name="Date Placeholder 3"/>
          <p:cNvSpPr>
            <a:spLocks noGrp="1"/>
          </p:cNvSpPr>
          <p:nvPr>
            <p:ph type="dt" sz="half" idx="10"/>
          </p:nvPr>
        </p:nvSpPr>
        <p:spPr>
          <a:xfrm>
            <a:off x="0" y="4972050"/>
            <a:ext cx="2133600" cy="171450"/>
          </a:xfrm>
        </p:spPr>
        <p:txBody>
          <a:bodyPr/>
          <a:lstStyle>
            <a:lvl1pPr>
              <a:defRPr/>
            </a:lvl1pPr>
          </a:lstStyle>
          <a:p>
            <a:pPr>
              <a:defRPr/>
            </a:pPr>
            <a:r>
              <a:rPr lang="en-US" altLang="en-US" smtClean="0"/>
              <a:t>Apr 9-11, 2019</a:t>
            </a:r>
            <a:endParaRPr lang="en-US" altLang="en-US" dirty="0"/>
          </a:p>
        </p:txBody>
      </p:sp>
      <p:sp>
        <p:nvSpPr>
          <p:cNvPr id="16" name="Footer Placeholder 4"/>
          <p:cNvSpPr>
            <a:spLocks noGrp="1"/>
          </p:cNvSpPr>
          <p:nvPr>
            <p:ph type="ftr" sz="quarter" idx="11"/>
          </p:nvPr>
        </p:nvSpPr>
        <p:spPr>
          <a:xfrm>
            <a:off x="3200400" y="4926807"/>
            <a:ext cx="2895600" cy="216694"/>
          </a:xfrm>
        </p:spPr>
        <p:txBody>
          <a:bodyPr/>
          <a:lstStyle>
            <a:lvl1pPr>
              <a:defRPr/>
            </a:lvl1pPr>
          </a:lstStyle>
          <a:p>
            <a:pPr>
              <a:defRPr/>
            </a:pPr>
            <a:r>
              <a:rPr lang="en-US" smtClean="0"/>
              <a:t>sPHENIX Director's Review</a:t>
            </a:r>
            <a:endParaRPr lang="en-US" dirty="0"/>
          </a:p>
        </p:txBody>
      </p:sp>
      <p:sp>
        <p:nvSpPr>
          <p:cNvPr id="17" name="Slide Number Placeholder 5"/>
          <p:cNvSpPr>
            <a:spLocks noGrp="1"/>
          </p:cNvSpPr>
          <p:nvPr>
            <p:ph type="sldNum" sz="quarter" idx="12"/>
          </p:nvPr>
        </p:nvSpPr>
        <p:spPr>
          <a:xfrm>
            <a:off x="8609806" y="4869657"/>
            <a:ext cx="534194" cy="273844"/>
          </a:xfrm>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434491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smtClean="0"/>
              <a:t>Apr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Apr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ltLang="en-US" smtClean="0"/>
              <a:t>Apr 9-11, 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ltLang="en-US" smtClean="0"/>
              <a:t>Apr 9-11, 2019</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ltLang="en-US" smtClean="0"/>
              <a:t>Apr 9-11, 2019</a:t>
            </a:r>
            <a:endParaRPr lang="en-US" altLang="en-US" dirty="0"/>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smtClean="0"/>
              <a:t>sPHENIX Director's Review</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Apr 9-11, 2019</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Apr 9-11, 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422910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Apr 9-11, 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03"/>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Apr 9-11, 2019</a:t>
            </a:r>
            <a:endParaRPr lang="en-US" altLang="en-US" dirty="0"/>
          </a:p>
        </p:txBody>
      </p:sp>
      <p:sp>
        <p:nvSpPr>
          <p:cNvPr id="5" name="Footer Placeholder 4"/>
          <p:cNvSpPr>
            <a:spLocks noGrp="1"/>
          </p:cNvSpPr>
          <p:nvPr>
            <p:ph type="ftr" sz="quarter" idx="3"/>
          </p:nvPr>
        </p:nvSpPr>
        <p:spPr>
          <a:xfrm>
            <a:off x="3171031" y="4914900"/>
            <a:ext cx="2895600" cy="207169"/>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smtClean="0"/>
              <a:t>sPHENIX Director's Review</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6"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xmlns="" id="{E21E0E1C-C51F-4944-BAEC-913171417A8F}"/>
              </a:ext>
            </a:extLst>
          </p:cNvPr>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
            <a:ext cx="1149783" cy="57149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 id="2147483684" r:id="rId12"/>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xfrm>
            <a:off x="287338" y="571500"/>
            <a:ext cx="8704262" cy="1200150"/>
          </a:xfrm>
          <a:solidFill>
            <a:srgbClr val="3399FF"/>
          </a:solidFill>
        </p:spPr>
        <p:txBody>
          <a:bodyPr/>
          <a:lstStyle/>
          <a:p>
            <a:pPr algn="ctr"/>
            <a:r>
              <a:rPr lang="en-US" altLang="en-US" b="0" dirty="0" smtClean="0">
                <a:solidFill>
                  <a:schemeClr val="bg1"/>
                </a:solidFill>
              </a:rPr>
              <a:t/>
            </a:r>
            <a:br>
              <a:rPr lang="en-US" altLang="en-US" b="0" dirty="0" smtClean="0">
                <a:solidFill>
                  <a:schemeClr val="bg1"/>
                </a:solidFill>
              </a:rPr>
            </a:br>
            <a:r>
              <a:rPr lang="en-US" altLang="en-US" b="0" dirty="0" smtClean="0">
                <a:solidFill>
                  <a:schemeClr val="bg1"/>
                </a:solidFill>
              </a:rPr>
              <a:t>sPHENIX </a:t>
            </a:r>
            <a:r>
              <a:rPr lang="en-US" altLang="en-US" b="0" dirty="0" smtClean="0"/>
              <a:t>Director’s Review </a:t>
            </a:r>
            <a:r>
              <a:rPr lang="en-US" altLang="en-US" b="0" dirty="0" smtClean="0">
                <a:solidFill>
                  <a:schemeClr val="bg1"/>
                </a:solidFill>
              </a:rPr>
              <a:t>Review</a:t>
            </a:r>
            <a:br>
              <a:rPr lang="en-US" altLang="en-US" b="0" dirty="0" smtClean="0">
                <a:solidFill>
                  <a:schemeClr val="bg1"/>
                </a:solidFill>
              </a:rPr>
            </a:br>
            <a:endParaRPr lang="en-US" altLang="en-US" b="0" dirty="0" smtClean="0">
              <a:solidFill>
                <a:schemeClr val="bg1"/>
              </a:solidFill>
            </a:endParaRPr>
          </a:p>
        </p:txBody>
      </p:sp>
      <p:sp>
        <p:nvSpPr>
          <p:cNvPr id="15362" name="Subtitle 3"/>
          <p:cNvSpPr>
            <a:spLocks noGrp="1"/>
          </p:cNvSpPr>
          <p:nvPr>
            <p:ph type="subTitle" idx="1"/>
          </p:nvPr>
        </p:nvSpPr>
        <p:spPr>
          <a:xfrm>
            <a:off x="1404144" y="1885950"/>
            <a:ext cx="6400800" cy="2819400"/>
          </a:xfrm>
        </p:spPr>
        <p:txBody>
          <a:bodyPr/>
          <a:lstStyle/>
          <a:p>
            <a:r>
              <a:rPr lang="en-US" altLang="en-US" sz="4000" b="0" dirty="0" smtClean="0">
                <a:solidFill>
                  <a:srgbClr val="000000"/>
                </a:solidFill>
              </a:rPr>
              <a:t> Project Overview</a:t>
            </a:r>
          </a:p>
          <a:p>
            <a:r>
              <a:rPr lang="en-US" altLang="en-US" sz="4000" b="0" dirty="0" smtClean="0">
                <a:solidFill>
                  <a:srgbClr val="000000"/>
                </a:solidFill>
              </a:rPr>
              <a:t>Edward O’Brien</a:t>
            </a:r>
          </a:p>
          <a:p>
            <a:r>
              <a:rPr lang="en-US" altLang="en-US" sz="2800" b="0" dirty="0" smtClean="0">
                <a:solidFill>
                  <a:srgbClr val="0099FF"/>
                </a:solidFill>
              </a:rPr>
              <a:t>April 9-11, 2019</a:t>
            </a:r>
          </a:p>
          <a:p>
            <a:r>
              <a:rPr lang="en-US" altLang="en-US" sz="2800" b="0" dirty="0" smtClean="0">
                <a:solidFill>
                  <a:srgbClr val="0099FF"/>
                </a:solidFill>
              </a:rPr>
              <a:t>BNL</a:t>
            </a:r>
          </a:p>
        </p:txBody>
      </p:sp>
      <p:sp>
        <p:nvSpPr>
          <p:cNvPr id="1536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 9-11, 2019</a:t>
            </a:r>
            <a:endParaRPr lang="en-US" altLang="en-US" sz="1200" dirty="0" smtClean="0">
              <a:solidFill>
                <a:srgbClr val="898989"/>
              </a:solidFill>
            </a:endParaRPr>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a:t>
            </a:fld>
            <a:endParaRPr lang="en-US" altLang="en-US" sz="1200" dirty="0">
              <a:solidFill>
                <a:srgbClr val="898989"/>
              </a:solidFill>
            </a:endParaRPr>
          </a:p>
        </p:txBody>
      </p:sp>
      <p:cxnSp>
        <p:nvCxnSpPr>
          <p:cNvPr id="7" name="Straight Connector 6"/>
          <p:cNvCxnSpPr>
            <a:cxnSpLocks noChangeShapeType="1"/>
          </p:cNvCxnSpPr>
          <p:nvPr/>
        </p:nvCxnSpPr>
        <p:spPr bwMode="auto">
          <a:xfrm>
            <a:off x="287338" y="578644"/>
            <a:ext cx="8634412"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65156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26" y="0"/>
            <a:ext cx="8903473" cy="546497"/>
          </a:xfrm>
          <a:noFill/>
        </p:spPr>
        <p:txBody>
          <a:bodyPr>
            <a:noAutofit/>
          </a:bodyPr>
          <a:lstStyle/>
          <a:p>
            <a:r>
              <a:rPr lang="en-US" sz="2800" dirty="0" smtClean="0">
                <a:solidFill>
                  <a:srgbClr val="000000"/>
                </a:solidFill>
              </a:rPr>
              <a:t>sPHENIX </a:t>
            </a:r>
            <a:r>
              <a:rPr lang="en-US" sz="2800" dirty="0" smtClean="0">
                <a:solidFill>
                  <a:srgbClr val="000000"/>
                </a:solidFill>
              </a:rPr>
              <a:t>Infrastructure and Facility </a:t>
            </a:r>
            <a:r>
              <a:rPr lang="en-US" sz="2800" dirty="0" smtClean="0">
                <a:solidFill>
                  <a:srgbClr val="000000"/>
                </a:solidFill>
              </a:rPr>
              <a:t>Upgrade(2.X)</a:t>
            </a:r>
            <a:r>
              <a:rPr lang="en-US" sz="3200" dirty="0" smtClean="0">
                <a:solidFill>
                  <a:srgbClr val="000000"/>
                </a:solidFill>
              </a:rPr>
              <a:t>  </a:t>
            </a:r>
            <a:endParaRPr lang="en-US" sz="3200" dirty="0">
              <a:solidFill>
                <a:srgbClr val="000000"/>
              </a:solidFill>
            </a:endParaRPr>
          </a:p>
        </p:txBody>
      </p:sp>
      <p:sp>
        <p:nvSpPr>
          <p:cNvPr id="3" name="Content Placeholder 2"/>
          <p:cNvSpPr>
            <a:spLocks noGrp="1"/>
          </p:cNvSpPr>
          <p:nvPr>
            <p:ph idx="1"/>
          </p:nvPr>
        </p:nvSpPr>
        <p:spPr>
          <a:xfrm>
            <a:off x="304800" y="666750"/>
            <a:ext cx="3733800" cy="3200399"/>
          </a:xfrm>
        </p:spPr>
        <p:txBody>
          <a:bodyPr/>
          <a:lstStyle/>
          <a:p>
            <a:pPr marL="0" indent="0">
              <a:buNone/>
            </a:pPr>
            <a:r>
              <a:rPr lang="en-US" sz="2000" u="sng" dirty="0" smtClean="0"/>
              <a:t>WBS 	I&amp;F Upgrade</a:t>
            </a:r>
          </a:p>
          <a:p>
            <a:pPr marL="0" indent="0">
              <a:buNone/>
            </a:pPr>
            <a:r>
              <a:rPr lang="en-US" sz="1800" dirty="0" smtClean="0"/>
              <a:t>2.1	I&amp;F Management</a:t>
            </a:r>
          </a:p>
          <a:p>
            <a:pPr marL="0" indent="0">
              <a:buNone/>
            </a:pPr>
            <a:r>
              <a:rPr lang="en-US" sz="1800" dirty="0" smtClean="0"/>
              <a:t>2.2 	SC Magnet</a:t>
            </a:r>
          </a:p>
          <a:p>
            <a:pPr marL="0" indent="0">
              <a:buNone/>
            </a:pPr>
            <a:r>
              <a:rPr lang="en-US" sz="1800" dirty="0" smtClean="0"/>
              <a:t>2.3 	Carriage &amp; Structural </a:t>
            </a:r>
            <a:r>
              <a:rPr lang="en-US" sz="1800" dirty="0"/>
              <a:t>	</a:t>
            </a:r>
            <a:r>
              <a:rPr lang="en-US" sz="1800" dirty="0" smtClean="0"/>
              <a:t>Components</a:t>
            </a:r>
          </a:p>
          <a:p>
            <a:pPr marL="0" indent="0">
              <a:buNone/>
            </a:pPr>
            <a:r>
              <a:rPr lang="en-US" sz="1800" dirty="0" smtClean="0"/>
              <a:t>2.4	Infrastructure</a:t>
            </a:r>
          </a:p>
          <a:p>
            <a:pPr marL="0" indent="0">
              <a:buNone/>
            </a:pPr>
            <a:r>
              <a:rPr lang="en-US" sz="1800" dirty="0" smtClean="0"/>
              <a:t>2.5	Installation &amp; Integration</a:t>
            </a:r>
            <a:endParaRPr lang="en-US" sz="1800" dirty="0"/>
          </a:p>
        </p:txBody>
      </p:sp>
      <p:sp>
        <p:nvSpPr>
          <p:cNvPr id="2" name="Date Placeholder 1"/>
          <p:cNvSpPr>
            <a:spLocks noGrp="1"/>
          </p:cNvSpPr>
          <p:nvPr>
            <p:ph type="dt" sz="half" idx="10"/>
          </p:nvPr>
        </p:nvSpPr>
        <p:spPr/>
        <p:txBody>
          <a:bodyPr/>
          <a:lstStyle/>
          <a:p>
            <a:r>
              <a:rPr lang="en-US" smtClean="0"/>
              <a:t>Apr 9-11, 2019</a:t>
            </a:r>
            <a:endParaRPr lang="en-US" dirty="0"/>
          </a:p>
        </p:txBody>
      </p:sp>
      <p:sp>
        <p:nvSpPr>
          <p:cNvPr id="6" name="Footer Placeholder 5"/>
          <p:cNvSpPr>
            <a:spLocks noGrp="1"/>
          </p:cNvSpPr>
          <p:nvPr>
            <p:ph type="ftr" sz="quarter" idx="11"/>
          </p:nvPr>
        </p:nvSpPr>
        <p:spPr/>
        <p:txBody>
          <a:bodyPr/>
          <a:lstStyle/>
          <a:p>
            <a:pPr>
              <a:defRPr/>
            </a:pPr>
            <a:r>
              <a:rPr lang="en-US" smtClean="0"/>
              <a:t>sPHENIX Director's Review</a:t>
            </a:r>
            <a:endParaRPr lang="en-US" dirty="0"/>
          </a:p>
        </p:txBody>
      </p:sp>
      <p:sp>
        <p:nvSpPr>
          <p:cNvPr id="8" name="Slide Number Placeholder 7"/>
          <p:cNvSpPr>
            <a:spLocks noGrp="1"/>
          </p:cNvSpPr>
          <p:nvPr>
            <p:ph type="sldNum" sz="quarter" idx="12"/>
          </p:nvPr>
        </p:nvSpPr>
        <p:spPr/>
        <p:txBody>
          <a:bodyPr/>
          <a:lstStyle/>
          <a:p>
            <a:fld id="{0AE0C637-5835-444B-B8C0-92C25AFA2084}" type="slidenum">
              <a:rPr lang="en-US" altLang="en-US" smtClean="0"/>
              <a:pPr/>
              <a:t>10</a:t>
            </a:fld>
            <a:endParaRPr lang="en-US" altLang="en-US" dirty="0"/>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9565" t="3091" r="28535"/>
          <a:stretch/>
        </p:blipFill>
        <p:spPr>
          <a:xfrm>
            <a:off x="5443073" y="600075"/>
            <a:ext cx="3681877" cy="3867150"/>
          </a:xfrm>
          <a:prstGeom prst="rect">
            <a:avLst/>
          </a:prstGeom>
        </p:spPr>
      </p:pic>
      <p:cxnSp>
        <p:nvCxnSpPr>
          <p:cNvPr id="7" name="Straight Arrow Connector 6"/>
          <p:cNvCxnSpPr/>
          <p:nvPr/>
        </p:nvCxnSpPr>
        <p:spPr>
          <a:xfrm>
            <a:off x="2438400" y="1581150"/>
            <a:ext cx="44196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438400" y="1352550"/>
            <a:ext cx="6172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76600" y="1885950"/>
            <a:ext cx="274320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76600" y="1885950"/>
            <a:ext cx="25146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051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27" y="0"/>
            <a:ext cx="8229600" cy="546497"/>
          </a:xfrm>
          <a:noFill/>
        </p:spPr>
        <p:txBody>
          <a:bodyPr>
            <a:noAutofit/>
          </a:bodyPr>
          <a:lstStyle/>
          <a:p>
            <a:r>
              <a:rPr lang="en-US" sz="4000" dirty="0" smtClean="0">
                <a:solidFill>
                  <a:srgbClr val="000000"/>
                </a:solidFill>
              </a:rPr>
              <a:t> </a:t>
            </a:r>
            <a:r>
              <a:rPr lang="en-US" sz="3200" dirty="0" smtClean="0">
                <a:solidFill>
                  <a:srgbClr val="000000"/>
                </a:solidFill>
              </a:rPr>
              <a:t>sPHENIX </a:t>
            </a:r>
            <a:r>
              <a:rPr lang="en-US" sz="3200" dirty="0" smtClean="0">
                <a:solidFill>
                  <a:srgbClr val="000000"/>
                </a:solidFill>
              </a:rPr>
              <a:t> Silicon Detectors (3.X)</a:t>
            </a:r>
            <a:endParaRPr lang="en-US" sz="3200" dirty="0">
              <a:solidFill>
                <a:srgbClr val="000000"/>
              </a:solidFill>
            </a:endParaRPr>
          </a:p>
        </p:txBody>
      </p:sp>
      <p:sp>
        <p:nvSpPr>
          <p:cNvPr id="3" name="Content Placeholder 2"/>
          <p:cNvSpPr>
            <a:spLocks noGrp="1"/>
          </p:cNvSpPr>
          <p:nvPr>
            <p:ph idx="1"/>
          </p:nvPr>
        </p:nvSpPr>
        <p:spPr>
          <a:xfrm>
            <a:off x="304800" y="666750"/>
            <a:ext cx="3733800" cy="3200399"/>
          </a:xfrm>
        </p:spPr>
        <p:txBody>
          <a:bodyPr/>
          <a:lstStyle/>
          <a:p>
            <a:pPr marL="0" indent="0">
              <a:buNone/>
            </a:pPr>
            <a:r>
              <a:rPr lang="en-US" sz="2000" u="sng" dirty="0" smtClean="0"/>
              <a:t>WBS 	</a:t>
            </a:r>
            <a:r>
              <a:rPr lang="en-US" sz="2000" u="sng" dirty="0" smtClean="0"/>
              <a:t>Silicon Detectors</a:t>
            </a:r>
            <a:endParaRPr lang="en-US" sz="2000" u="sng" dirty="0" smtClean="0"/>
          </a:p>
          <a:p>
            <a:pPr marL="0" indent="0">
              <a:buNone/>
            </a:pPr>
            <a:r>
              <a:rPr lang="en-US" sz="1800" dirty="0" smtClean="0"/>
              <a:t> 3.1 INTT</a:t>
            </a:r>
          </a:p>
          <a:p>
            <a:pPr marL="0" indent="0">
              <a:buNone/>
            </a:pPr>
            <a:r>
              <a:rPr lang="en-US" sz="1800" dirty="0" smtClean="0"/>
              <a:t> 3.2 MVTX</a:t>
            </a:r>
            <a:endParaRPr lang="en-US" sz="1800" dirty="0"/>
          </a:p>
        </p:txBody>
      </p:sp>
      <p:sp>
        <p:nvSpPr>
          <p:cNvPr id="2" name="Date Placeholder 1"/>
          <p:cNvSpPr>
            <a:spLocks noGrp="1"/>
          </p:cNvSpPr>
          <p:nvPr>
            <p:ph type="dt" sz="half" idx="10"/>
          </p:nvPr>
        </p:nvSpPr>
        <p:spPr/>
        <p:txBody>
          <a:bodyPr/>
          <a:lstStyle/>
          <a:p>
            <a:r>
              <a:rPr lang="en-US" smtClean="0"/>
              <a:t>Apr 9-11, 2019</a:t>
            </a:r>
            <a:endParaRPr lang="en-US" dirty="0"/>
          </a:p>
        </p:txBody>
      </p:sp>
      <p:sp>
        <p:nvSpPr>
          <p:cNvPr id="6" name="Footer Placeholder 5"/>
          <p:cNvSpPr>
            <a:spLocks noGrp="1"/>
          </p:cNvSpPr>
          <p:nvPr>
            <p:ph type="ftr" sz="quarter" idx="11"/>
          </p:nvPr>
        </p:nvSpPr>
        <p:spPr/>
        <p:txBody>
          <a:bodyPr/>
          <a:lstStyle/>
          <a:p>
            <a:pPr>
              <a:defRPr/>
            </a:pPr>
            <a:r>
              <a:rPr lang="en-US" smtClean="0"/>
              <a:t>sPHENIX Director's Review</a:t>
            </a:r>
            <a:endParaRPr lang="en-US" dirty="0"/>
          </a:p>
        </p:txBody>
      </p:sp>
      <p:sp>
        <p:nvSpPr>
          <p:cNvPr id="8" name="Slide Number Placeholder 7"/>
          <p:cNvSpPr>
            <a:spLocks noGrp="1"/>
          </p:cNvSpPr>
          <p:nvPr>
            <p:ph type="sldNum" sz="quarter" idx="12"/>
          </p:nvPr>
        </p:nvSpPr>
        <p:spPr/>
        <p:txBody>
          <a:bodyPr/>
          <a:lstStyle/>
          <a:p>
            <a:fld id="{0AE0C637-5835-444B-B8C0-92C25AFA2084}" type="slidenum">
              <a:rPr lang="en-US" altLang="en-US" smtClean="0"/>
              <a:pPr/>
              <a:t>11</a:t>
            </a:fld>
            <a:endParaRPr lang="en-US" altLang="en-US" dirty="0"/>
          </a:p>
        </p:txBody>
      </p:sp>
      <p:grpSp>
        <p:nvGrpSpPr>
          <p:cNvPr id="11" name="Group 10"/>
          <p:cNvGrpSpPr/>
          <p:nvPr/>
        </p:nvGrpSpPr>
        <p:grpSpPr>
          <a:xfrm>
            <a:off x="5105400" y="895350"/>
            <a:ext cx="3706518" cy="4081167"/>
            <a:chOff x="1905000" y="438150"/>
            <a:chExt cx="3706518" cy="4081167"/>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7565" t="9276" r="26087"/>
            <a:stretch/>
          </p:blipFill>
          <p:spPr>
            <a:xfrm>
              <a:off x="1905000" y="438150"/>
              <a:ext cx="3706518" cy="4081167"/>
            </a:xfrm>
            <a:prstGeom prst="rect">
              <a:avLst/>
            </a:prstGeom>
          </p:spPr>
        </p:pic>
        <p:sp>
          <p:nvSpPr>
            <p:cNvPr id="9" name="Oval 8"/>
            <p:cNvSpPr/>
            <p:nvPr/>
          </p:nvSpPr>
          <p:spPr>
            <a:xfrm>
              <a:off x="3339159" y="2356024"/>
              <a:ext cx="838200" cy="245418"/>
            </a:xfrm>
            <a:prstGeom prst="ellipse">
              <a:avLst/>
            </a:prstGeom>
            <a:no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p:cNvCxnSpPr/>
          <p:nvPr/>
        </p:nvCxnSpPr>
        <p:spPr>
          <a:xfrm>
            <a:off x="1371600" y="1276350"/>
            <a:ext cx="5257800" cy="15368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447800" y="1581150"/>
            <a:ext cx="5334000" cy="12320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2647950"/>
            <a:ext cx="3806031" cy="2140892"/>
          </a:xfrm>
          <a:prstGeom prst="rect">
            <a:avLst/>
          </a:prstGeom>
        </p:spPr>
      </p:pic>
      <p:cxnSp>
        <p:nvCxnSpPr>
          <p:cNvPr id="20" name="Straight Arrow Connector 19"/>
          <p:cNvCxnSpPr>
            <a:stCxn id="9" idx="2"/>
          </p:cNvCxnSpPr>
          <p:nvPr/>
        </p:nvCxnSpPr>
        <p:spPr>
          <a:xfrm flipH="1">
            <a:off x="2971800" y="2935933"/>
            <a:ext cx="3567759" cy="782463"/>
          </a:xfrm>
          <a:prstGeom prst="straightConnector1">
            <a:avLst/>
          </a:prstGeom>
          <a:ln w="38100">
            <a:solidFill>
              <a:srgbClr val="0099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222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Scope</a:t>
            </a:r>
            <a:endParaRPr lang="en-US" dirty="0"/>
          </a:p>
        </p:txBody>
      </p:sp>
      <p:sp>
        <p:nvSpPr>
          <p:cNvPr id="6" name="Content Placeholder 5"/>
          <p:cNvSpPr>
            <a:spLocks noGrp="1"/>
          </p:cNvSpPr>
          <p:nvPr>
            <p:ph idx="1"/>
          </p:nvPr>
        </p:nvSpPr>
        <p:spPr>
          <a:xfrm>
            <a:off x="304800" y="742950"/>
            <a:ext cx="8382000" cy="3851673"/>
          </a:xfrm>
        </p:spPr>
        <p:txBody>
          <a:bodyPr/>
          <a:lstStyle/>
          <a:p>
            <a:pPr marL="0" lvl="0" indent="0">
              <a:buNone/>
            </a:pPr>
            <a:r>
              <a:rPr lang="en-US" sz="1800" dirty="0" smtClean="0"/>
              <a:t>MIE:</a:t>
            </a:r>
          </a:p>
          <a:p>
            <a:r>
              <a:rPr lang="en-US" sz="1600" dirty="0" smtClean="0"/>
              <a:t>A </a:t>
            </a:r>
            <a:r>
              <a:rPr lang="en-US" sz="1600" dirty="0"/>
              <a:t>Time Projection Chamber (TPC), Electromagnetic Calorimeter (EMCal), and a Hadronic Calorimeter (HCal) all covering 2p in azimuth. The TPC and HCal have pseudorapidity coverage of -1.1 ≤ h ≤ 1.1. The EMCal has pseudorapidity coverage of ‑0.85 ≤ h ≤ 0.85.  </a:t>
            </a:r>
          </a:p>
          <a:p>
            <a:pPr lvl="0"/>
            <a:r>
              <a:rPr lang="en-US" sz="1600" dirty="0"/>
              <a:t>A Minimum Bias Trigger Detector (MBD).</a:t>
            </a:r>
          </a:p>
          <a:p>
            <a:pPr lvl="0"/>
            <a:r>
              <a:rPr lang="en-US" sz="1600" dirty="0"/>
              <a:t>Readout electronics to fully instrument the TPC, EMCal, HCal and MBD.</a:t>
            </a:r>
          </a:p>
          <a:p>
            <a:pPr lvl="0"/>
            <a:r>
              <a:rPr lang="en-US" sz="1600" dirty="0"/>
              <a:t>A data acquisition (DAQ) system with the capability to readout the TPC, EMCal, HCal and MBD with an event rate and data-logging rate commensurate with the sPHENIX physics goals.</a:t>
            </a:r>
          </a:p>
          <a:p>
            <a:pPr lvl="0"/>
            <a:r>
              <a:rPr lang="en-US" sz="1600" dirty="0"/>
              <a:t>A DAQ/Trigger system that can provide minimum bias and energy cluster triggers at a rate necessary to carry out the sPHENIX physics program in AA, pA and pp collisions at RHIC. </a:t>
            </a:r>
          </a:p>
          <a:p>
            <a:pPr lvl="0"/>
            <a:r>
              <a:rPr lang="en-US" sz="1600" dirty="0"/>
              <a:t>Project Management to carry the project scope through to a successful on time and on budget completion.</a:t>
            </a:r>
          </a:p>
          <a:p>
            <a:pPr marL="0" indent="0">
              <a:buNone/>
            </a:pPr>
            <a:endParaRPr lang="en-US" dirty="0"/>
          </a:p>
        </p:txBody>
      </p:sp>
      <p:sp>
        <p:nvSpPr>
          <p:cNvPr id="3" name="Date Placeholder 2"/>
          <p:cNvSpPr>
            <a:spLocks noGrp="1"/>
          </p:cNvSpPr>
          <p:nvPr>
            <p:ph type="dt" sz="half" idx="10"/>
          </p:nvPr>
        </p:nvSpPr>
        <p:spPr/>
        <p:txBody>
          <a:bodyPr/>
          <a:lstStyle/>
          <a:p>
            <a:pPr>
              <a:defRPr/>
            </a:pPr>
            <a:r>
              <a:rPr lang="en-US" altLang="en-US" smtClean="0"/>
              <a:t>Apr 9-11, 2019</a:t>
            </a:r>
            <a:endParaRPr lang="en-US" altLang="en-US" dirty="0"/>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12</a:t>
            </a:fld>
            <a:endParaRPr lang="en-US" altLang="en-US" dirty="0"/>
          </a:p>
        </p:txBody>
      </p:sp>
    </p:spTree>
    <p:extLst>
      <p:ext uri="{BB962C8B-B14F-4D97-AF65-F5344CB8AC3E}">
        <p14:creationId xmlns:p14="http://schemas.microsoft.com/office/powerpoint/2010/main" val="1206293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Scope</a:t>
            </a:r>
            <a:endParaRPr lang="en-US" dirty="0"/>
          </a:p>
        </p:txBody>
      </p:sp>
      <p:sp>
        <p:nvSpPr>
          <p:cNvPr id="6" name="Content Placeholder 5"/>
          <p:cNvSpPr>
            <a:spLocks noGrp="1"/>
          </p:cNvSpPr>
          <p:nvPr>
            <p:ph idx="1"/>
          </p:nvPr>
        </p:nvSpPr>
        <p:spPr>
          <a:xfrm>
            <a:off x="304800" y="742950"/>
            <a:ext cx="8382000" cy="3851673"/>
          </a:xfrm>
        </p:spPr>
        <p:txBody>
          <a:bodyPr/>
          <a:lstStyle/>
          <a:p>
            <a:pPr marL="0" lvl="0" indent="0">
              <a:buNone/>
            </a:pPr>
            <a:r>
              <a:rPr lang="en-US" sz="1800" dirty="0" smtClean="0"/>
              <a:t>Infrastructure and Facility Upgrade:</a:t>
            </a:r>
          </a:p>
          <a:p>
            <a:r>
              <a:rPr lang="en-US" sz="1600" dirty="0" smtClean="0"/>
              <a:t>SC-Magnet (formerly of BaBar) installed, mapped, commissioned and ready to operate</a:t>
            </a:r>
          </a:p>
          <a:p>
            <a:pPr lvl="1"/>
            <a:r>
              <a:rPr lang="en-US" sz="1200" dirty="0" smtClean="0"/>
              <a:t>Includes cryogenics, power supplies and controls supporting SC-Magnet operation</a:t>
            </a:r>
          </a:p>
          <a:p>
            <a:r>
              <a:rPr lang="en-US" sz="1600" dirty="0" smtClean="0"/>
              <a:t>Carriage/Cradle and mechanical structures supporting the detector</a:t>
            </a:r>
          </a:p>
          <a:p>
            <a:pPr lvl="1"/>
            <a:r>
              <a:rPr lang="en-US" sz="1200" dirty="0" smtClean="0"/>
              <a:t>Includes magnet barrel flux return, pole tips, support platforms, access </a:t>
            </a:r>
          </a:p>
          <a:p>
            <a:r>
              <a:rPr lang="en-US" sz="1600" dirty="0" smtClean="0"/>
              <a:t>Infrastructure in Building 1008 to support the detectors operation</a:t>
            </a:r>
          </a:p>
          <a:p>
            <a:pPr lvl="1"/>
            <a:r>
              <a:rPr lang="en-US" sz="1200" dirty="0" smtClean="0"/>
              <a:t>Includes, HVAC, PS, water, gas systems, smoke detection/fire protection, safety systems including ODH</a:t>
            </a:r>
          </a:p>
          <a:p>
            <a:r>
              <a:rPr lang="en-US" sz="1600" dirty="0" smtClean="0"/>
              <a:t>Integration and Installation of sPHENIX </a:t>
            </a:r>
            <a:endParaRPr lang="en-US" sz="1600" dirty="0"/>
          </a:p>
          <a:p>
            <a:pPr marL="0" indent="0">
              <a:buNone/>
            </a:pPr>
            <a:endParaRPr lang="en-US" dirty="0"/>
          </a:p>
        </p:txBody>
      </p:sp>
      <p:sp>
        <p:nvSpPr>
          <p:cNvPr id="3" name="Date Placeholder 2"/>
          <p:cNvSpPr>
            <a:spLocks noGrp="1"/>
          </p:cNvSpPr>
          <p:nvPr>
            <p:ph type="dt" sz="half" idx="10"/>
          </p:nvPr>
        </p:nvSpPr>
        <p:spPr/>
        <p:txBody>
          <a:bodyPr/>
          <a:lstStyle/>
          <a:p>
            <a:pPr>
              <a:defRPr/>
            </a:pPr>
            <a:r>
              <a:rPr lang="en-US" altLang="en-US" smtClean="0"/>
              <a:t>Apr 9-11, 2019</a:t>
            </a:r>
            <a:endParaRPr lang="en-US" altLang="en-US" dirty="0"/>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13</a:t>
            </a:fld>
            <a:endParaRPr lang="en-US" altLang="en-US" dirty="0"/>
          </a:p>
        </p:txBody>
      </p:sp>
    </p:spTree>
    <p:extLst>
      <p:ext uri="{BB962C8B-B14F-4D97-AF65-F5344CB8AC3E}">
        <p14:creationId xmlns:p14="http://schemas.microsoft.com/office/powerpoint/2010/main" val="208245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8229600" cy="546497"/>
          </a:xfrm>
        </p:spPr>
        <p:txBody>
          <a:bodyPr/>
          <a:lstStyle/>
          <a:p>
            <a:r>
              <a:rPr lang="en-US" sz="3200" dirty="0" smtClean="0"/>
              <a:t>Available Resources &amp; External Dependencies</a:t>
            </a:r>
            <a:endParaRPr lang="en-US" sz="3200" dirty="0"/>
          </a:p>
        </p:txBody>
      </p:sp>
      <p:sp>
        <p:nvSpPr>
          <p:cNvPr id="6" name="Content Placeholder 5"/>
          <p:cNvSpPr>
            <a:spLocks noGrp="1"/>
          </p:cNvSpPr>
          <p:nvPr>
            <p:ph idx="1"/>
          </p:nvPr>
        </p:nvSpPr>
        <p:spPr>
          <a:xfrm>
            <a:off x="0" y="514350"/>
            <a:ext cx="9067800" cy="4629150"/>
          </a:xfrm>
        </p:spPr>
        <p:txBody>
          <a:bodyPr/>
          <a:lstStyle/>
          <a:p>
            <a:pPr marL="0" indent="0">
              <a:buNone/>
            </a:pPr>
            <a:r>
              <a:rPr lang="en-US" sz="1800" b="1" dirty="0" smtClean="0"/>
              <a:t>Complete</a:t>
            </a:r>
          </a:p>
          <a:p>
            <a:r>
              <a:rPr lang="en-US" sz="1800" dirty="0" smtClean="0"/>
              <a:t>BNL has granted the sPHENIX MIE the Extraordinary Project Rate (Overhead)</a:t>
            </a:r>
          </a:p>
          <a:p>
            <a:pPr lvl="1"/>
            <a:r>
              <a:rPr lang="en-US" sz="1800" dirty="0"/>
              <a:t>A</a:t>
            </a:r>
            <a:r>
              <a:rPr lang="en-US" sz="1800" dirty="0" smtClean="0"/>
              <a:t>pproved by BNL CFO  4/2017</a:t>
            </a:r>
          </a:p>
          <a:p>
            <a:r>
              <a:rPr lang="en-US" sz="1800" dirty="0" smtClean="0"/>
              <a:t>Reuse of &gt;$20M of existing infrastructure and equipment from the PHENIX experiment including use of the Building 1008 (PHENIX) complex </a:t>
            </a:r>
          </a:p>
          <a:p>
            <a:r>
              <a:rPr lang="en-US" sz="1800" dirty="0" smtClean="0"/>
              <a:t>BNL-funded Infrastructure and Facility Upgrade (~$27M) to 1008 complex including bringing cryogenics for the SC-Magnet into the sPHENIX IR, upgrading safety, power, environmental controls, cooling systems, providing steel flux return for the magnet.</a:t>
            </a:r>
          </a:p>
          <a:p>
            <a:r>
              <a:rPr lang="en-US" sz="1800" dirty="0" smtClean="0"/>
              <a:t>Former BaBar SC-magnet received from SLAC spring 2015. Tested to full current at BNL.</a:t>
            </a:r>
          </a:p>
          <a:p>
            <a:r>
              <a:rPr lang="en-US" sz="1800" dirty="0" smtClean="0"/>
              <a:t>Si strip detector funded by RIKEN Lab –Japan</a:t>
            </a:r>
          </a:p>
          <a:p>
            <a:r>
              <a:rPr lang="en-US" sz="1800" dirty="0" smtClean="0"/>
              <a:t>BNL and Collaborator contributed labor</a:t>
            </a:r>
          </a:p>
          <a:p>
            <a:r>
              <a:rPr lang="en-US" sz="1800" dirty="0"/>
              <a:t>A</a:t>
            </a:r>
            <a:r>
              <a:rPr lang="en-US" sz="1800" dirty="0" smtClean="0"/>
              <a:t>ddition </a:t>
            </a:r>
            <a:r>
              <a:rPr lang="en-US" sz="1800" dirty="0"/>
              <a:t>of </a:t>
            </a:r>
            <a:r>
              <a:rPr lang="en-US" sz="1800" dirty="0" smtClean="0"/>
              <a:t>MVTX silicon </a:t>
            </a:r>
            <a:r>
              <a:rPr lang="en-US" sz="1800" dirty="0"/>
              <a:t>pixel </a:t>
            </a:r>
            <a:r>
              <a:rPr lang="en-US" sz="1800" dirty="0" smtClean="0"/>
              <a:t>detector. </a:t>
            </a:r>
          </a:p>
          <a:p>
            <a:r>
              <a:rPr lang="en-US" sz="1800" dirty="0" smtClean="0"/>
              <a:t>Extended (in eta) EMCal coverage to (-1.1&lt; eta &lt; 1.1) from international sources</a:t>
            </a:r>
          </a:p>
          <a:p>
            <a:r>
              <a:rPr lang="en-US" sz="1800" dirty="0" smtClean="0"/>
              <a:t>Potential NSF-funded instrumentation of an Inner HCal</a:t>
            </a:r>
          </a:p>
          <a:p>
            <a:pPr marL="0" indent="0">
              <a:buNone/>
            </a:pPr>
            <a:endParaRPr lang="en-US" sz="1800"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14</a:t>
            </a:fld>
            <a:endParaRPr lang="en-US" altLang="en-US" dirty="0"/>
          </a:p>
        </p:txBody>
      </p:sp>
      <p:sp>
        <p:nvSpPr>
          <p:cNvPr id="3" name="Date Placeholder 2"/>
          <p:cNvSpPr>
            <a:spLocks noGrp="1"/>
          </p:cNvSpPr>
          <p:nvPr>
            <p:ph type="dt" sz="half" idx="10"/>
          </p:nvPr>
        </p:nvSpPr>
        <p:spPr>
          <a:xfrm>
            <a:off x="0" y="5057775"/>
            <a:ext cx="2133600" cy="171450"/>
          </a:xfrm>
        </p:spPr>
        <p:txBody>
          <a:bodyPr/>
          <a:lstStyle/>
          <a:p>
            <a:pPr>
              <a:defRPr/>
            </a:pPr>
            <a:r>
              <a:rPr lang="en-US" altLang="en-US" smtClean="0"/>
              <a:t>Apr 9-11, 2019</a:t>
            </a:r>
            <a:endParaRPr lang="en-US" altLang="en-US" dirty="0"/>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Tree>
    <p:extLst>
      <p:ext uri="{BB962C8B-B14F-4D97-AF65-F5344CB8AC3E}">
        <p14:creationId xmlns:p14="http://schemas.microsoft.com/office/powerpoint/2010/main" val="2496477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8229600" cy="546497"/>
          </a:xfrm>
        </p:spPr>
        <p:txBody>
          <a:bodyPr/>
          <a:lstStyle/>
          <a:p>
            <a:r>
              <a:rPr lang="en-US" sz="3200" dirty="0" smtClean="0"/>
              <a:t>18 Barrel Magnet Steel Sectors at BNL</a:t>
            </a:r>
            <a:endParaRPr lang="en-US" sz="3200"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15</a:t>
            </a:fld>
            <a:endParaRPr lang="en-US" altLang="en-US" dirty="0"/>
          </a:p>
        </p:txBody>
      </p:sp>
      <p:pic>
        <p:nvPicPr>
          <p:cNvPr id="8" name="Picture 7" descr="Screen Shot 2019-03-21 at 4.45.20 PM.png">
            <a:extLst>
              <a:ext uri="{FF2B5EF4-FFF2-40B4-BE49-F238E27FC236}">
                <a16:creationId xmlns:a16="http://schemas.microsoft.com/office/drawing/2014/main" xmlns="" id="{A17848FD-5BE3-5F4A-A3CD-F84B562E95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99206"/>
            <a:ext cx="8839200" cy="3728694"/>
          </a:xfrm>
          <a:prstGeom prst="rect">
            <a:avLst/>
          </a:prstGeom>
        </p:spPr>
      </p:pic>
      <p:sp>
        <p:nvSpPr>
          <p:cNvPr id="6" name="TextBox 5"/>
          <p:cNvSpPr txBox="1"/>
          <p:nvPr/>
        </p:nvSpPr>
        <p:spPr>
          <a:xfrm>
            <a:off x="172720" y="742950"/>
            <a:ext cx="4271490" cy="369332"/>
          </a:xfrm>
          <a:prstGeom prst="rect">
            <a:avLst/>
          </a:prstGeom>
          <a:noFill/>
        </p:spPr>
        <p:txBody>
          <a:bodyPr wrap="none" rtlCol="0">
            <a:spAutoFit/>
          </a:bodyPr>
          <a:lstStyle/>
          <a:p>
            <a:r>
              <a:rPr lang="en-US" dirty="0" smtClean="0"/>
              <a:t>HCal assembly factory on the BNL AGS floor</a:t>
            </a:r>
            <a:endParaRPr lang="en-US" dirty="0"/>
          </a:p>
        </p:txBody>
      </p:sp>
      <p:sp>
        <p:nvSpPr>
          <p:cNvPr id="3" name="Date Placeholder 2"/>
          <p:cNvSpPr>
            <a:spLocks noGrp="1"/>
          </p:cNvSpPr>
          <p:nvPr>
            <p:ph type="dt" sz="half" idx="10"/>
          </p:nvPr>
        </p:nvSpPr>
        <p:spPr/>
        <p:txBody>
          <a:bodyPr/>
          <a:lstStyle/>
          <a:p>
            <a:pPr>
              <a:defRPr/>
            </a:pPr>
            <a:r>
              <a:rPr lang="en-US" altLang="en-US" smtClean="0"/>
              <a:t>Apr 9-11, 2019</a:t>
            </a:r>
            <a:endParaRPr lang="en-US" altLang="en-US" dirty="0"/>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Tree>
    <p:extLst>
      <p:ext uri="{BB962C8B-B14F-4D97-AF65-F5344CB8AC3E}">
        <p14:creationId xmlns:p14="http://schemas.microsoft.com/office/powerpoint/2010/main" val="430246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03"/>
            <a:ext cx="8686800" cy="546497"/>
          </a:xfrm>
        </p:spPr>
        <p:txBody>
          <a:bodyPr/>
          <a:lstStyle/>
          <a:p>
            <a:r>
              <a:rPr lang="en-US" sz="2800" dirty="0" smtClean="0"/>
              <a:t>sPHENIX Technical Progress Since CD-1/3A Approval</a:t>
            </a:r>
            <a:endParaRPr lang="en-US" sz="2800" dirty="0"/>
          </a:p>
        </p:txBody>
      </p:sp>
      <p:sp>
        <p:nvSpPr>
          <p:cNvPr id="7" name="Content Placeholder 6"/>
          <p:cNvSpPr>
            <a:spLocks noGrp="1"/>
          </p:cNvSpPr>
          <p:nvPr>
            <p:ph idx="1"/>
          </p:nvPr>
        </p:nvSpPr>
        <p:spPr>
          <a:xfrm>
            <a:off x="152400" y="666750"/>
            <a:ext cx="8763000" cy="3851673"/>
          </a:xfrm>
        </p:spPr>
        <p:txBody>
          <a:bodyPr/>
          <a:lstStyle/>
          <a:p>
            <a:r>
              <a:rPr lang="en-US" sz="1600" dirty="0" smtClean="0"/>
              <a:t>Three of four LLP’s approved at CD-3A have been ordered with then 4</a:t>
            </a:r>
            <a:r>
              <a:rPr lang="en-US" sz="1600" baseline="30000" dirty="0" smtClean="0"/>
              <a:t>th</a:t>
            </a:r>
            <a:r>
              <a:rPr lang="en-US" sz="1600" dirty="0" smtClean="0"/>
              <a:t> submitted to BNL for approval.  They are: 100k SiPMs, </a:t>
            </a:r>
            <a:r>
              <a:rPr lang="en-US" sz="1600" dirty="0" err="1" smtClean="0"/>
              <a:t>Scin</a:t>
            </a:r>
            <a:r>
              <a:rPr lang="en-US" sz="1600" dirty="0" smtClean="0"/>
              <a:t> fiber for EMCal, </a:t>
            </a:r>
            <a:r>
              <a:rPr lang="en-US" sz="1600" dirty="0" err="1" smtClean="0"/>
              <a:t>Scin</a:t>
            </a:r>
            <a:r>
              <a:rPr lang="en-US" sz="1600" dirty="0" smtClean="0"/>
              <a:t> tiles for HCal, tungsten powder for EMCal</a:t>
            </a:r>
          </a:p>
          <a:p>
            <a:r>
              <a:rPr lang="en-US" sz="1600" dirty="0"/>
              <a:t>The preliminary project baseline is set and EVMS practice </a:t>
            </a:r>
            <a:r>
              <a:rPr lang="en-US" sz="1600" dirty="0" smtClean="0"/>
              <a:t>gone on since start of January.</a:t>
            </a:r>
            <a:r>
              <a:rPr lang="en-US" sz="1800" b="1" dirty="0" smtClean="0"/>
              <a:t> </a:t>
            </a:r>
            <a:endParaRPr lang="en-US" sz="1800" dirty="0"/>
          </a:p>
          <a:p>
            <a:r>
              <a:rPr lang="en-US" sz="1400" dirty="0" smtClean="0"/>
              <a:t>First </a:t>
            </a:r>
            <a:r>
              <a:rPr lang="en-US" sz="1400" dirty="0"/>
              <a:t>partial delivery of LLP-1 orders, 8500 SiPMs, arrived at Univ. of Michigan Mar 8</a:t>
            </a:r>
            <a:r>
              <a:rPr lang="en-US" sz="1400" dirty="0" smtClean="0"/>
              <a:t>. First partial deliver of </a:t>
            </a:r>
            <a:r>
              <a:rPr lang="en-US" sz="1400" dirty="0" err="1" smtClean="0"/>
              <a:t>scin</a:t>
            </a:r>
            <a:r>
              <a:rPr lang="en-US" sz="1400" dirty="0" smtClean="0"/>
              <a:t> fibers expected at UIUC in April.</a:t>
            </a:r>
            <a:endParaRPr lang="en-US" sz="1400" dirty="0"/>
          </a:p>
          <a:p>
            <a:r>
              <a:rPr lang="en-US" sz="1400" dirty="0"/>
              <a:t>Magnet Barrel steel sectors continue to arrive at BNL at a rate of ~ one/week.</a:t>
            </a:r>
          </a:p>
          <a:p>
            <a:pPr lvl="1"/>
            <a:r>
              <a:rPr lang="en-US" sz="1400" dirty="0" smtClean="0"/>
              <a:t>As of April 5,  21</a:t>
            </a:r>
            <a:r>
              <a:rPr lang="en-US" sz="1400" baseline="30000" dirty="0"/>
              <a:t> </a:t>
            </a:r>
            <a:r>
              <a:rPr lang="en-US" sz="1400" dirty="0" smtClean="0"/>
              <a:t>out </a:t>
            </a:r>
            <a:r>
              <a:rPr lang="en-US" sz="1400" dirty="0"/>
              <a:t>of </a:t>
            </a:r>
            <a:r>
              <a:rPr lang="en-US" sz="1400" dirty="0" smtClean="0"/>
              <a:t>32 sectors at BNL</a:t>
            </a:r>
            <a:endParaRPr lang="en-US" sz="1400" dirty="0"/>
          </a:p>
          <a:p>
            <a:r>
              <a:rPr lang="en-US" sz="1400" dirty="0" smtClean="0"/>
              <a:t>EMCal preproduction </a:t>
            </a:r>
            <a:r>
              <a:rPr lang="en-US" sz="1400" dirty="0"/>
              <a:t>Sector 0 </a:t>
            </a:r>
            <a:r>
              <a:rPr lang="en-US" sz="1400" dirty="0" smtClean="0"/>
              <a:t>construction  underway.</a:t>
            </a:r>
            <a:endParaRPr lang="en-US" sz="1400" dirty="0"/>
          </a:p>
          <a:p>
            <a:r>
              <a:rPr lang="en-US" sz="1400" dirty="0"/>
              <a:t>Approximately </a:t>
            </a:r>
            <a:r>
              <a:rPr lang="en-US" sz="1400" dirty="0" smtClean="0"/>
              <a:t>900 </a:t>
            </a:r>
            <a:r>
              <a:rPr lang="en-US" sz="1400" dirty="0"/>
              <a:t>preproduction scintillating tiles for HCal </a:t>
            </a:r>
            <a:r>
              <a:rPr lang="en-US" sz="1400" dirty="0" smtClean="0"/>
              <a:t>fabbed with testing at  </a:t>
            </a:r>
            <a:r>
              <a:rPr lang="en-US" sz="1400" dirty="0"/>
              <a:t>GSU </a:t>
            </a:r>
            <a:r>
              <a:rPr lang="en-US" sz="1400" dirty="0" smtClean="0"/>
              <a:t>started.  </a:t>
            </a:r>
            <a:r>
              <a:rPr lang="en-US" sz="1400" dirty="0"/>
              <a:t>First  200 tested at GSU had 95% within good performance range. Tests </a:t>
            </a:r>
            <a:r>
              <a:rPr lang="en-US" sz="1400" dirty="0" smtClean="0"/>
              <a:t> continuing.</a:t>
            </a:r>
            <a:endParaRPr lang="en-US" sz="1400" dirty="0"/>
          </a:p>
          <a:p>
            <a:r>
              <a:rPr lang="en-US" sz="1400" dirty="0"/>
              <a:t>Held Procurement Readiness Review for 1008 cryo component order. Prepping for issuing the </a:t>
            </a:r>
            <a:r>
              <a:rPr lang="en-US" sz="1400" dirty="0" smtClean="0"/>
              <a:t>RFP later this spring.  </a:t>
            </a:r>
            <a:endParaRPr lang="en-US" sz="1400" dirty="0"/>
          </a:p>
          <a:p>
            <a:r>
              <a:rPr lang="en-US" sz="1400" dirty="0"/>
              <a:t>R&amp;D work  progressing on all sPHENIX detector components.</a:t>
            </a:r>
          </a:p>
          <a:p>
            <a:pPr marL="0" indent="0">
              <a:buNone/>
            </a:pPr>
            <a:endParaRPr lang="en-US" sz="1400" dirty="0"/>
          </a:p>
        </p:txBody>
      </p:sp>
      <p:sp>
        <p:nvSpPr>
          <p:cNvPr id="3" name="Date Placeholder 2"/>
          <p:cNvSpPr>
            <a:spLocks noGrp="1"/>
          </p:cNvSpPr>
          <p:nvPr>
            <p:ph type="dt" sz="half" idx="10"/>
          </p:nvPr>
        </p:nvSpPr>
        <p:spPr/>
        <p:txBody>
          <a:bodyPr/>
          <a:lstStyle/>
          <a:p>
            <a:pPr>
              <a:defRPr/>
            </a:pPr>
            <a:r>
              <a:rPr lang="en-US" altLang="en-US" smtClean="0"/>
              <a:t>Apr 9-11, 2019</a:t>
            </a:r>
            <a:endParaRPr lang="en-US" altLang="en-US" dirty="0"/>
          </a:p>
        </p:txBody>
      </p:sp>
      <p:sp>
        <p:nvSpPr>
          <p:cNvPr id="10" name="Footer Placeholder 9"/>
          <p:cNvSpPr>
            <a:spLocks noGrp="1"/>
          </p:cNvSpPr>
          <p:nvPr>
            <p:ph type="ftr" sz="quarter" idx="11"/>
          </p:nvPr>
        </p:nvSpPr>
        <p:spPr/>
        <p:txBody>
          <a:bodyPr/>
          <a:lstStyle/>
          <a:p>
            <a:pPr>
              <a:defRPr/>
            </a:pPr>
            <a:r>
              <a:rPr lang="en-US" smtClean="0"/>
              <a:t>sPHENIX Director's Review</a:t>
            </a:r>
            <a:endParaRPr lang="en-US" dirty="0"/>
          </a:p>
        </p:txBody>
      </p:sp>
      <p:sp>
        <p:nvSpPr>
          <p:cNvPr id="16" name="Slide Number Placeholder 15"/>
          <p:cNvSpPr>
            <a:spLocks noGrp="1"/>
          </p:cNvSpPr>
          <p:nvPr>
            <p:ph type="sldNum" sz="quarter" idx="12"/>
          </p:nvPr>
        </p:nvSpPr>
        <p:spPr/>
        <p:txBody>
          <a:bodyPr/>
          <a:lstStyle/>
          <a:p>
            <a:fld id="{0AE0C637-5835-444B-B8C0-92C25AFA2084}" type="slidenum">
              <a:rPr lang="en-US" altLang="en-US" smtClean="0"/>
              <a:pPr/>
              <a:t>16</a:t>
            </a:fld>
            <a:endParaRPr lang="en-US" altLang="en-US" dirty="0"/>
          </a:p>
        </p:txBody>
      </p:sp>
    </p:spTree>
    <p:extLst>
      <p:ext uri="{BB962C8B-B14F-4D97-AF65-F5344CB8AC3E}">
        <p14:creationId xmlns:p14="http://schemas.microsoft.com/office/powerpoint/2010/main" val="2606796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03"/>
            <a:ext cx="8686800" cy="546497"/>
          </a:xfrm>
        </p:spPr>
        <p:txBody>
          <a:bodyPr/>
          <a:lstStyle/>
          <a:p>
            <a:r>
              <a:rPr lang="en-US" sz="3200" dirty="0" smtClean="0"/>
              <a:t> sPHENIX Management Organization</a:t>
            </a:r>
            <a:endParaRPr lang="en-US" sz="3200" dirty="0"/>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p>
            <a:fld id="{0AE0C637-5835-444B-B8C0-92C25AFA2084}" type="slidenum">
              <a:rPr lang="en-US" altLang="en-US" smtClean="0"/>
              <a:pPr/>
              <a:t>17</a:t>
            </a:fld>
            <a:endParaRPr lang="en-US" altLang="en-US" dirty="0"/>
          </a:p>
        </p:txBody>
      </p:sp>
      <p:sp>
        <p:nvSpPr>
          <p:cNvPr id="7" name="Date Placeholder 6"/>
          <p:cNvSpPr>
            <a:spLocks noGrp="1"/>
          </p:cNvSpPr>
          <p:nvPr>
            <p:ph type="dt" sz="half" idx="10"/>
          </p:nvPr>
        </p:nvSpPr>
        <p:spPr/>
        <p:txBody>
          <a:bodyPr/>
          <a:lstStyle/>
          <a:p>
            <a:pPr>
              <a:defRPr/>
            </a:pPr>
            <a:r>
              <a:rPr lang="en-US" altLang="en-US" smtClean="0"/>
              <a:t>Apr 9-11, 2019</a:t>
            </a:r>
            <a:endParaRPr lang="en-US" altLang="en-US" dirty="0"/>
          </a:p>
        </p:txBody>
      </p:sp>
      <p:sp>
        <p:nvSpPr>
          <p:cNvPr id="5" name="TextBox 4"/>
          <p:cNvSpPr txBox="1"/>
          <p:nvPr/>
        </p:nvSpPr>
        <p:spPr>
          <a:xfrm>
            <a:off x="6248401" y="675739"/>
            <a:ext cx="2905124" cy="2554545"/>
          </a:xfrm>
          <a:prstGeom prst="rect">
            <a:avLst/>
          </a:prstGeom>
          <a:noFill/>
          <a:ln w="28575">
            <a:solidFill>
              <a:srgbClr val="0099FF"/>
            </a:solidFill>
          </a:ln>
        </p:spPr>
        <p:txBody>
          <a:bodyPr wrap="square" rtlCol="0">
            <a:spAutoFit/>
          </a:bodyPr>
          <a:lstStyle/>
          <a:p>
            <a:r>
              <a:rPr lang="en-US" sz="1600" dirty="0" smtClean="0"/>
              <a:t>We have an established and experienced project organization. The majority of the Project Office and L2 Managers have been working together on sPHENIX for over three years. Many in the organization have been collaborating for over twenty years, since the days of PHENIX construction.  </a:t>
            </a:r>
            <a:endParaRPr lang="en-US" sz="16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46" t="19227" r="26002" b="13853"/>
          <a:stretch/>
        </p:blipFill>
        <p:spPr bwMode="auto">
          <a:xfrm>
            <a:off x="609600" y="731520"/>
            <a:ext cx="5511677" cy="382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992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85" y="4396"/>
            <a:ext cx="8229600" cy="546497"/>
          </a:xfrm>
        </p:spPr>
        <p:txBody>
          <a:bodyPr/>
          <a:lstStyle/>
          <a:p>
            <a:r>
              <a:rPr lang="en-US" dirty="0" smtClean="0"/>
              <a:t>Project Team Experience</a:t>
            </a:r>
            <a:endParaRPr lang="en-US" dirty="0"/>
          </a:p>
        </p:txBody>
      </p:sp>
      <p:sp>
        <p:nvSpPr>
          <p:cNvPr id="7" name="Content Placeholder 6"/>
          <p:cNvSpPr>
            <a:spLocks noGrp="1"/>
          </p:cNvSpPr>
          <p:nvPr>
            <p:ph idx="1"/>
          </p:nvPr>
        </p:nvSpPr>
        <p:spPr>
          <a:xfrm>
            <a:off x="4648200" y="666750"/>
            <a:ext cx="4419601" cy="2133600"/>
          </a:xfrm>
          <a:ln w="6350" cmpd="sng">
            <a:solidFill>
              <a:srgbClr val="3399FF"/>
            </a:solidFill>
          </a:ln>
        </p:spPr>
        <p:txBody>
          <a:bodyPr/>
          <a:lstStyle/>
          <a:p>
            <a:pPr marL="0" indent="0">
              <a:lnSpc>
                <a:spcPct val="80000"/>
              </a:lnSpc>
              <a:buNone/>
            </a:pPr>
            <a:r>
              <a:rPr lang="en-US" sz="1000" dirty="0" smtClean="0"/>
              <a:t> </a:t>
            </a:r>
            <a:r>
              <a:rPr lang="en-US" sz="1000" dirty="0"/>
              <a:t>John Haggerty </a:t>
            </a:r>
          </a:p>
          <a:p>
            <a:pPr marL="0" indent="0">
              <a:lnSpc>
                <a:spcPct val="80000"/>
              </a:lnSpc>
              <a:buNone/>
            </a:pPr>
            <a:r>
              <a:rPr lang="en-US" sz="1000" i="1" dirty="0"/>
              <a:t>Project Scientist </a:t>
            </a:r>
            <a:endParaRPr lang="en-US" sz="1000" dirty="0"/>
          </a:p>
          <a:p>
            <a:pPr marL="0" indent="0">
              <a:lnSpc>
                <a:spcPct val="80000"/>
              </a:lnSpc>
              <a:buNone/>
            </a:pPr>
            <a:r>
              <a:rPr lang="en-US" sz="1000" dirty="0"/>
              <a:t>Senior Scientist, Physics Department, BNL </a:t>
            </a:r>
            <a:endParaRPr lang="en-US" sz="1000" dirty="0" smtClean="0"/>
          </a:p>
          <a:p>
            <a:pPr marL="0" indent="0">
              <a:buNone/>
            </a:pPr>
            <a:endParaRPr lang="en-US" sz="1000" dirty="0"/>
          </a:p>
          <a:p>
            <a:pPr marL="0" indent="0">
              <a:buNone/>
            </a:pPr>
            <a:r>
              <a:rPr lang="en-US" sz="1000" dirty="0"/>
              <a:t>Relevant Experience</a:t>
            </a:r>
            <a:br>
              <a:rPr lang="en-US" sz="1000" dirty="0"/>
            </a:br>
            <a:r>
              <a:rPr lang="en-US" sz="1000" dirty="0"/>
              <a:t>BNL AGS/E-787 1986-1996, DAQ and 500 MHz waveform digitizers; PHENIX Deputy Project Manager, 1997-2001; PHENIX Data Acquisition Coordinator, 2001-2007; PHENIX Deputy Operations Director, 2008-2016; PHENIX Run Coordinator 2009-2010; sPHENIX management 2012-present. Design, construction, implementation, and software support for PHENIX timing system, slow controls of front end electronics, high speed PCI interface to DAQ. Managed BaBar solenoid move to BNL. Lead Scientist for Fermilab T1044, the prototype sPHENIX Calorimeter test, 2014-2018</a:t>
            </a:r>
            <a:r>
              <a:rPr lang="en-US" sz="1000" dirty="0" smtClean="0"/>
              <a:t>.</a:t>
            </a:r>
            <a:endParaRPr lang="en-US" sz="1000"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18</a:t>
            </a:fld>
            <a:endParaRPr lang="en-US" altLang="en-US" dirty="0"/>
          </a:p>
        </p:txBody>
      </p:sp>
      <p:sp>
        <p:nvSpPr>
          <p:cNvPr id="8" name="TextBox 7"/>
          <p:cNvSpPr txBox="1"/>
          <p:nvPr/>
        </p:nvSpPr>
        <p:spPr>
          <a:xfrm>
            <a:off x="152400" y="632758"/>
            <a:ext cx="4419600" cy="1938992"/>
          </a:xfrm>
          <a:prstGeom prst="rect">
            <a:avLst/>
          </a:prstGeom>
          <a:noFill/>
          <a:ln w="6350" cmpd="sng">
            <a:solidFill>
              <a:srgbClr val="3399FF"/>
            </a:solidFill>
          </a:ln>
        </p:spPr>
        <p:txBody>
          <a:bodyPr wrap="square" rtlCol="0">
            <a:spAutoFit/>
          </a:bodyPr>
          <a:lstStyle/>
          <a:p>
            <a:r>
              <a:rPr lang="en-US" sz="1000" dirty="0"/>
              <a:t>Edward O’Brien</a:t>
            </a:r>
          </a:p>
          <a:p>
            <a:r>
              <a:rPr lang="en-US" sz="1000" i="1" dirty="0"/>
              <a:t>Project Director</a:t>
            </a:r>
          </a:p>
          <a:p>
            <a:r>
              <a:rPr lang="en-US" sz="1000" dirty="0"/>
              <a:t>Senior Scientist, Physics Department, </a:t>
            </a:r>
            <a:r>
              <a:rPr lang="en-US" sz="1000" dirty="0" smtClean="0"/>
              <a:t>BNL</a:t>
            </a:r>
          </a:p>
          <a:p>
            <a:endParaRPr lang="en-US" sz="1000" dirty="0"/>
          </a:p>
          <a:p>
            <a:r>
              <a:rPr lang="en-US" sz="1000" dirty="0"/>
              <a:t>Relevant Experience</a:t>
            </a:r>
          </a:p>
          <a:p>
            <a:r>
              <a:rPr lang="en-US" sz="1000" dirty="0"/>
              <a:t>Three years as sPHENIX Project Director. Thirteen years as PHENIX Operations Director during which time </a:t>
            </a:r>
            <a:r>
              <a:rPr lang="en-US" sz="1000" dirty="0" smtClean="0"/>
              <a:t>he </a:t>
            </a:r>
            <a:r>
              <a:rPr lang="en-US" sz="1000" dirty="0"/>
              <a:t>coordinated the addition of $25M in upgrade detectors to PHENIX and managed a staff of 25-30 FTEs. Four years as project manager of the $10M PHENIX Central Tracking system. Eight years as head of the PHENIX Central Tracking group and Project Manager of the $4M Time Expansion Chamber. Designed and built major components of the E814/E877 Tracking System, a BNL AGS fixed-target HI experiment.</a:t>
            </a:r>
          </a:p>
        </p:txBody>
      </p:sp>
      <p:sp>
        <p:nvSpPr>
          <p:cNvPr id="10" name="TextBox 9"/>
          <p:cNvSpPr txBox="1"/>
          <p:nvPr/>
        </p:nvSpPr>
        <p:spPr>
          <a:xfrm>
            <a:off x="76200" y="2724150"/>
            <a:ext cx="4343400" cy="2092881"/>
          </a:xfrm>
          <a:prstGeom prst="rect">
            <a:avLst/>
          </a:prstGeom>
          <a:noFill/>
          <a:ln w="6350" cmpd="sng">
            <a:solidFill>
              <a:srgbClr val="3399FF"/>
            </a:solidFill>
          </a:ln>
        </p:spPr>
        <p:txBody>
          <a:bodyPr wrap="square" rtlCol="0">
            <a:spAutoFit/>
          </a:bodyPr>
          <a:lstStyle/>
          <a:p>
            <a:r>
              <a:rPr lang="en-US" sz="1000" dirty="0"/>
              <a:t>Glenn Young</a:t>
            </a:r>
          </a:p>
          <a:p>
            <a:r>
              <a:rPr lang="en-US" sz="1000" i="1" dirty="0"/>
              <a:t>Project </a:t>
            </a:r>
            <a:r>
              <a:rPr lang="en-US" sz="1000" i="1" dirty="0" smtClean="0"/>
              <a:t>Manager</a:t>
            </a:r>
          </a:p>
          <a:p>
            <a:r>
              <a:rPr lang="en-US" sz="1000" dirty="0" smtClean="0"/>
              <a:t>Senior Scientist, Physics Department, BNL</a:t>
            </a:r>
          </a:p>
          <a:p>
            <a:endParaRPr lang="en-US" sz="1000" dirty="0"/>
          </a:p>
          <a:p>
            <a:r>
              <a:rPr lang="en-US" sz="1000" dirty="0"/>
              <a:t>Relevant Experience</a:t>
            </a:r>
          </a:p>
          <a:p>
            <a:r>
              <a:rPr lang="en-US" sz="1000" dirty="0"/>
              <a:t>Glenn Young was at Oak Ridge National Laboratory from 1978 until 2009, serving in many capacities, including Physics Division Director. He led ORNL’s work on a series of heavy ion experiments at CERN (WA80, WA93, WA98). He was one of the founders of the PHENIX experiment in 1991 and led contributions by the Oak Ridge group to many PHENIX systems, and served as the experiment’s Deputy Spokesperson. He went to Thomas Jefferson National Accelerator Facility in 2009, and led the experimental program for the 12 GeV upgrade. He joined sPHENIX as Project Manager in 2017.</a:t>
            </a:r>
          </a:p>
        </p:txBody>
      </p:sp>
      <p:sp>
        <p:nvSpPr>
          <p:cNvPr id="2" name="TextBox 1"/>
          <p:cNvSpPr txBox="1"/>
          <p:nvPr/>
        </p:nvSpPr>
        <p:spPr>
          <a:xfrm>
            <a:off x="4495800" y="2827849"/>
            <a:ext cx="4572000" cy="2154436"/>
          </a:xfrm>
          <a:prstGeom prst="rect">
            <a:avLst/>
          </a:prstGeom>
          <a:noFill/>
          <a:ln w="6350" cmpd="sng">
            <a:solidFill>
              <a:srgbClr val="3399FF"/>
            </a:solidFill>
          </a:ln>
        </p:spPr>
        <p:txBody>
          <a:bodyPr wrap="square" rtlCol="0">
            <a:spAutoFit/>
          </a:bodyPr>
          <a:lstStyle/>
          <a:p>
            <a:pPr>
              <a:lnSpc>
                <a:spcPct val="80000"/>
              </a:lnSpc>
            </a:pPr>
            <a:r>
              <a:rPr lang="en-US" sz="1000" dirty="0"/>
              <a:t>Cathy </a:t>
            </a:r>
            <a:r>
              <a:rPr lang="en-US" sz="1000" dirty="0" smtClean="0"/>
              <a:t>Lavelle, PMP</a:t>
            </a:r>
            <a:endParaRPr lang="en-US" sz="1000" dirty="0"/>
          </a:p>
          <a:p>
            <a:pPr>
              <a:lnSpc>
                <a:spcPct val="80000"/>
              </a:lnSpc>
            </a:pPr>
            <a:r>
              <a:rPr lang="en-US" sz="1000" i="1" dirty="0" smtClean="0"/>
              <a:t>Resource Coordinator</a:t>
            </a:r>
            <a:endParaRPr lang="en-US" sz="1000" dirty="0"/>
          </a:p>
          <a:p>
            <a:pPr>
              <a:lnSpc>
                <a:spcPct val="80000"/>
              </a:lnSpc>
            </a:pPr>
            <a:r>
              <a:rPr lang="en-US" sz="1000" dirty="0"/>
              <a:t>Manager of the BNL Project Management </a:t>
            </a:r>
            <a:r>
              <a:rPr lang="en-US" sz="1000" dirty="0" smtClean="0"/>
              <a:t>Center </a:t>
            </a:r>
          </a:p>
          <a:p>
            <a:endParaRPr lang="en-US" sz="1000" dirty="0"/>
          </a:p>
          <a:p>
            <a:r>
              <a:rPr lang="en-US" sz="1000" dirty="0" smtClean="0"/>
              <a:t>Relevant Experience</a:t>
            </a:r>
            <a:endParaRPr lang="en-US" sz="1000" dirty="0"/>
          </a:p>
          <a:p>
            <a:r>
              <a:rPr lang="en-US" sz="1000" dirty="0" smtClean="0"/>
              <a:t>She </a:t>
            </a:r>
            <a:r>
              <a:rPr lang="en-US" sz="1000" dirty="0"/>
              <a:t>obtained BNL Earned Value Management Systems (EVMS) Certification in 2008 and maintained certification to present day through DOE and Internal Surveillance Reviews and Implementation. She worked as NSLS-II Project Controls Manager from Project Inception February 2006 through completion March 2015, CFN, BGRR, HFBR and INSP Project Controls Specialist from 1994 through 2006. She worked for EG&amp;G on the Superconducting Super Collider Project from 1990 through 1994 as the Cost Performance Manager and has worked for DOD contractors (Lockheed Sanders/GE Joint Venture, Honeywell, and Northrop Corporation) from 1980 through 1990 as a Project Scheduler and Project Controls Supervisor. </a:t>
            </a:r>
          </a:p>
        </p:txBody>
      </p:sp>
      <p:sp>
        <p:nvSpPr>
          <p:cNvPr id="3" name="Date Placeholder 2"/>
          <p:cNvSpPr>
            <a:spLocks noGrp="1"/>
          </p:cNvSpPr>
          <p:nvPr>
            <p:ph type="dt" sz="half" idx="10"/>
          </p:nvPr>
        </p:nvSpPr>
        <p:spPr/>
        <p:txBody>
          <a:bodyPr/>
          <a:lstStyle/>
          <a:p>
            <a:pPr>
              <a:defRPr/>
            </a:pPr>
            <a:r>
              <a:rPr lang="en-US" altLang="en-US" smtClean="0"/>
              <a:t>Apr 9-11, 2019</a:t>
            </a:r>
            <a:endParaRPr lang="en-US" altLang="en-US" dirty="0"/>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Tree>
    <p:extLst>
      <p:ext uri="{BB962C8B-B14F-4D97-AF65-F5344CB8AC3E}">
        <p14:creationId xmlns:p14="http://schemas.microsoft.com/office/powerpoint/2010/main" val="2178762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85" y="4396"/>
            <a:ext cx="8229600" cy="546497"/>
          </a:xfrm>
        </p:spPr>
        <p:txBody>
          <a:bodyPr/>
          <a:lstStyle/>
          <a:p>
            <a:r>
              <a:rPr lang="en-US" dirty="0" smtClean="0"/>
              <a:t>Project Team Experience</a:t>
            </a:r>
            <a:endParaRPr lang="en-US" dirty="0"/>
          </a:p>
        </p:txBody>
      </p:sp>
      <p:sp>
        <p:nvSpPr>
          <p:cNvPr id="7" name="Content Placeholder 6"/>
          <p:cNvSpPr>
            <a:spLocks noGrp="1"/>
          </p:cNvSpPr>
          <p:nvPr>
            <p:ph idx="1"/>
          </p:nvPr>
        </p:nvSpPr>
        <p:spPr>
          <a:xfrm>
            <a:off x="4953000" y="819150"/>
            <a:ext cx="4114800" cy="1752600"/>
          </a:xfrm>
          <a:ln>
            <a:solidFill>
              <a:srgbClr val="3399FF"/>
            </a:solidFill>
          </a:ln>
        </p:spPr>
        <p:txBody>
          <a:bodyPr/>
          <a:lstStyle/>
          <a:p>
            <a:pPr marL="0" indent="0">
              <a:lnSpc>
                <a:spcPct val="80000"/>
              </a:lnSpc>
              <a:buNone/>
            </a:pPr>
            <a:r>
              <a:rPr lang="en-US" sz="1000" dirty="0" smtClean="0"/>
              <a:t>Irina Sourikova, PMP </a:t>
            </a:r>
            <a:endParaRPr lang="en-US" sz="1000" dirty="0"/>
          </a:p>
          <a:p>
            <a:pPr marL="0" indent="0">
              <a:lnSpc>
                <a:spcPct val="80000"/>
              </a:lnSpc>
              <a:buNone/>
            </a:pPr>
            <a:r>
              <a:rPr lang="en-US" sz="1000" i="1" dirty="0"/>
              <a:t>Project Controls </a:t>
            </a:r>
            <a:endParaRPr lang="en-US" sz="1000" dirty="0"/>
          </a:p>
          <a:p>
            <a:pPr marL="0" indent="0">
              <a:lnSpc>
                <a:spcPct val="80000"/>
              </a:lnSpc>
              <a:buNone/>
            </a:pPr>
            <a:r>
              <a:rPr lang="en-US" sz="1000" dirty="0" smtClean="0"/>
              <a:t>Physics </a:t>
            </a:r>
            <a:r>
              <a:rPr lang="en-US" sz="1000" dirty="0"/>
              <a:t>Department, </a:t>
            </a:r>
            <a:r>
              <a:rPr lang="en-US" sz="1000" dirty="0" smtClean="0"/>
              <a:t>BNL</a:t>
            </a:r>
          </a:p>
          <a:p>
            <a:pPr marL="0" indent="0">
              <a:lnSpc>
                <a:spcPct val="80000"/>
              </a:lnSpc>
              <a:buNone/>
            </a:pPr>
            <a:r>
              <a:rPr lang="en-US" sz="1000" dirty="0"/>
              <a:t>Advanced Applications </a:t>
            </a:r>
            <a:r>
              <a:rPr lang="en-US" sz="1000" dirty="0" smtClean="0"/>
              <a:t>Engineer </a:t>
            </a:r>
          </a:p>
          <a:p>
            <a:pPr marL="0" indent="0">
              <a:lnSpc>
                <a:spcPct val="80000"/>
              </a:lnSpc>
              <a:buNone/>
            </a:pPr>
            <a:r>
              <a:rPr lang="en-US" sz="1000" dirty="0" smtClean="0"/>
              <a:t> </a:t>
            </a:r>
            <a:endParaRPr lang="en-US" sz="1000" dirty="0"/>
          </a:p>
          <a:p>
            <a:pPr marL="0" indent="0">
              <a:lnSpc>
                <a:spcPct val="80000"/>
              </a:lnSpc>
              <a:buNone/>
            </a:pPr>
            <a:r>
              <a:rPr lang="en-US" sz="1000" dirty="0"/>
              <a:t>Relevant Experience</a:t>
            </a:r>
            <a:br>
              <a:rPr lang="en-US" sz="1000" dirty="0"/>
            </a:br>
            <a:r>
              <a:rPr lang="en-US" sz="1000" dirty="0"/>
              <a:t>Sixteen years as PHENIX software Engineer, database developer and database administrator. Designed, implemented and supported PHENIX calibrations and collaboration databases providing legacy data migration, data archival and replication. Two years as sPHENIX Project Controls. Certified Project Management Professional</a:t>
            </a:r>
            <a:r>
              <a:rPr lang="en-US" sz="1000" dirty="0" smtClean="0"/>
              <a:t>.</a:t>
            </a:r>
            <a:endParaRPr lang="en-US" sz="1100"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19</a:t>
            </a:fld>
            <a:endParaRPr lang="en-US" altLang="en-US" dirty="0"/>
          </a:p>
        </p:txBody>
      </p:sp>
      <p:sp>
        <p:nvSpPr>
          <p:cNvPr id="8" name="TextBox 7"/>
          <p:cNvSpPr txBox="1"/>
          <p:nvPr/>
        </p:nvSpPr>
        <p:spPr>
          <a:xfrm>
            <a:off x="76200" y="704493"/>
            <a:ext cx="4800600" cy="2400657"/>
          </a:xfrm>
          <a:prstGeom prst="rect">
            <a:avLst/>
          </a:prstGeom>
          <a:noFill/>
          <a:ln>
            <a:solidFill>
              <a:srgbClr val="3399FF"/>
            </a:solidFill>
          </a:ln>
        </p:spPr>
        <p:txBody>
          <a:bodyPr wrap="square" rtlCol="0">
            <a:spAutoFit/>
          </a:bodyPr>
          <a:lstStyle/>
          <a:p>
            <a:r>
              <a:rPr lang="en-US" sz="1000" dirty="0"/>
              <a:t>James Mills, P.E. </a:t>
            </a:r>
          </a:p>
          <a:p>
            <a:r>
              <a:rPr lang="en-US" sz="1000" i="1" dirty="0"/>
              <a:t>Project Engineer </a:t>
            </a:r>
            <a:endParaRPr lang="en-US" sz="1000" dirty="0"/>
          </a:p>
          <a:p>
            <a:r>
              <a:rPr lang="en-US" sz="1000" dirty="0"/>
              <a:t>Senior Project Engineer, Collider-Accelerator Department, BNL </a:t>
            </a:r>
            <a:endParaRPr lang="en-US" sz="1000" dirty="0" smtClean="0"/>
          </a:p>
          <a:p>
            <a:endParaRPr lang="en-US" sz="1000" dirty="0"/>
          </a:p>
          <a:p>
            <a:r>
              <a:rPr lang="en-US" sz="1000" dirty="0"/>
              <a:t>Relevant Experience</a:t>
            </a:r>
            <a:br>
              <a:rPr lang="en-US" sz="1000" dirty="0"/>
            </a:br>
            <a:r>
              <a:rPr lang="en-US" sz="1000" dirty="0"/>
              <a:t>Over 37 years of Engineering and Project Management experience at Brookhaven National Laboratory. 8 years as Manager of the Modernization Project Office Engineering and Design Group (2006-2014) with overall responsibility for the successful completion of a portfolio of projects in excess of $15 million annually; 6 years as Project Engineer for conventional construction in support of facility operations at Brookhaven (2000-2006); managing projects up to $6 million in total scope. 4 years of experience as Head of the Facility and Experimental Support Group, RHIC Project (1996-2000). Responsible for approximately $13 million dollars of conventional construction in support of experiments at RHIC. 6 years as Project Engineer for the STAR Magnet (1990-1996), providing engineering analysis and design of the 0.5 </a:t>
            </a:r>
            <a:r>
              <a:rPr lang="en-US" sz="1000" dirty="0" smtClean="0"/>
              <a:t>Tesla </a:t>
            </a:r>
            <a:r>
              <a:rPr lang="en-US" sz="1000" dirty="0"/>
              <a:t>solenoidal magnet. </a:t>
            </a:r>
            <a:r>
              <a:rPr lang="en-US" sz="1000" dirty="0" smtClean="0"/>
              <a:t> </a:t>
            </a:r>
          </a:p>
        </p:txBody>
      </p:sp>
      <p:sp>
        <p:nvSpPr>
          <p:cNvPr id="10" name="TextBox 9"/>
          <p:cNvSpPr txBox="1"/>
          <p:nvPr/>
        </p:nvSpPr>
        <p:spPr>
          <a:xfrm>
            <a:off x="228600" y="3226534"/>
            <a:ext cx="4800600" cy="1015663"/>
          </a:xfrm>
          <a:prstGeom prst="rect">
            <a:avLst/>
          </a:prstGeom>
          <a:noFill/>
          <a:ln>
            <a:solidFill>
              <a:srgbClr val="3399FF"/>
            </a:solidFill>
          </a:ln>
        </p:spPr>
        <p:txBody>
          <a:bodyPr wrap="square" rtlCol="0">
            <a:spAutoFit/>
          </a:bodyPr>
          <a:lstStyle/>
          <a:p>
            <a:r>
              <a:rPr lang="en-US" sz="1000" dirty="0" smtClean="0"/>
              <a:t>Russ </a:t>
            </a:r>
            <a:r>
              <a:rPr lang="en-US" sz="1000" dirty="0" err="1" smtClean="0"/>
              <a:t>Feder</a:t>
            </a:r>
            <a:endParaRPr lang="en-US" sz="1000" dirty="0"/>
          </a:p>
          <a:p>
            <a:r>
              <a:rPr lang="en-US" sz="1000" i="1" dirty="0"/>
              <a:t>Chief Mechanical Engineer </a:t>
            </a:r>
            <a:endParaRPr lang="en-US" sz="1000" dirty="0"/>
          </a:p>
          <a:p>
            <a:r>
              <a:rPr lang="en-US" sz="1000" dirty="0"/>
              <a:t>Mechanical Engineer, Physics Department, BNL </a:t>
            </a:r>
            <a:endParaRPr lang="en-US" sz="1000" dirty="0" smtClean="0"/>
          </a:p>
          <a:p>
            <a:endParaRPr lang="en-US" sz="1000" dirty="0"/>
          </a:p>
          <a:p>
            <a:r>
              <a:rPr lang="en-US" sz="1000" dirty="0" smtClean="0"/>
              <a:t>Relevant </a:t>
            </a:r>
            <a:r>
              <a:rPr lang="en-US" sz="1000" dirty="0"/>
              <a:t>Experience </a:t>
            </a:r>
          </a:p>
          <a:p>
            <a:r>
              <a:rPr lang="en-US" sz="1000" dirty="0" smtClean="0"/>
              <a:t> </a:t>
            </a:r>
            <a:endParaRPr lang="en-US" sz="1000" dirty="0"/>
          </a:p>
        </p:txBody>
      </p:sp>
      <p:sp>
        <p:nvSpPr>
          <p:cNvPr id="9" name="TextBox 8"/>
          <p:cNvSpPr txBox="1"/>
          <p:nvPr/>
        </p:nvSpPr>
        <p:spPr>
          <a:xfrm>
            <a:off x="5334000" y="2764869"/>
            <a:ext cx="3657600" cy="1477328"/>
          </a:xfrm>
          <a:prstGeom prst="rect">
            <a:avLst/>
          </a:prstGeom>
          <a:noFill/>
        </p:spPr>
        <p:txBody>
          <a:bodyPr wrap="square" rtlCol="0">
            <a:spAutoFit/>
          </a:bodyPr>
          <a:lstStyle/>
          <a:p>
            <a:r>
              <a:rPr lang="en-US" b="1" dirty="0" smtClean="0"/>
              <a:t>The sPHENIX Project team has decades of experience managing DOE (NP, BES and HEP) projects, including sPHENIX, PHENIX, NSLS-II,  JLab 12 GeV, STAR, NSLS, BNL F&amp;O…</a:t>
            </a:r>
            <a:endParaRPr lang="en-US" b="1" dirty="0"/>
          </a:p>
        </p:txBody>
      </p:sp>
      <p:sp>
        <p:nvSpPr>
          <p:cNvPr id="2" name="Date Placeholder 1"/>
          <p:cNvSpPr>
            <a:spLocks noGrp="1"/>
          </p:cNvSpPr>
          <p:nvPr>
            <p:ph type="dt" sz="half" idx="10"/>
          </p:nvPr>
        </p:nvSpPr>
        <p:spPr/>
        <p:txBody>
          <a:bodyPr/>
          <a:lstStyle/>
          <a:p>
            <a:pPr>
              <a:defRPr/>
            </a:pPr>
            <a:r>
              <a:rPr lang="en-US" altLang="en-US" smtClean="0"/>
              <a:t>Apr 9-11, 2019</a:t>
            </a:r>
            <a:endParaRPr lang="en-US" altLang="en-US" dirty="0"/>
          </a:p>
        </p:txBody>
      </p:sp>
      <p:sp>
        <p:nvSpPr>
          <p:cNvPr id="3" name="Footer Placeholder 2"/>
          <p:cNvSpPr>
            <a:spLocks noGrp="1"/>
          </p:cNvSpPr>
          <p:nvPr>
            <p:ph type="ftr" sz="quarter" idx="11"/>
          </p:nvPr>
        </p:nvSpPr>
        <p:spPr/>
        <p:txBody>
          <a:bodyPr/>
          <a:lstStyle/>
          <a:p>
            <a:pPr>
              <a:defRPr/>
            </a:pPr>
            <a:r>
              <a:rPr lang="en-US" smtClean="0"/>
              <a:t>sPHENIX Director's Review</a:t>
            </a:r>
            <a:endParaRPr lang="en-US" dirty="0"/>
          </a:p>
        </p:txBody>
      </p:sp>
    </p:spTree>
    <p:extLst>
      <p:ext uri="{BB962C8B-B14F-4D97-AF65-F5344CB8AC3E}">
        <p14:creationId xmlns:p14="http://schemas.microsoft.com/office/powerpoint/2010/main" val="2657174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050" y="0"/>
            <a:ext cx="8229600" cy="546497"/>
          </a:xfrm>
        </p:spPr>
        <p:txBody>
          <a:bodyPr/>
          <a:lstStyle/>
          <a:p>
            <a:r>
              <a:rPr lang="en-US" dirty="0" smtClean="0"/>
              <a:t>What is sPHENIX?</a:t>
            </a:r>
            <a:endParaRPr lang="en-US" dirty="0"/>
          </a:p>
        </p:txBody>
      </p:sp>
      <p:sp>
        <p:nvSpPr>
          <p:cNvPr id="4" name="Date Placeholder 3"/>
          <p:cNvSpPr>
            <a:spLocks noGrp="1"/>
          </p:cNvSpPr>
          <p:nvPr>
            <p:ph type="dt" sz="half" idx="10"/>
          </p:nvPr>
        </p:nvSpPr>
        <p:spPr/>
        <p:txBody>
          <a:bodyPr/>
          <a:lstStyle/>
          <a:p>
            <a:pPr>
              <a:defRPr/>
            </a:pPr>
            <a:r>
              <a:rPr lang="en-US" altLang="en-US" smtClean="0"/>
              <a:t>Apr 9-11, 2019</a:t>
            </a:r>
            <a:endParaRPr lang="en-US" altLang="en-US" dirty="0"/>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a:t>
            </a:fld>
            <a:endParaRPr lang="en-US" altLang="en-US" dirty="0"/>
          </a:p>
        </p:txBody>
      </p:sp>
      <p:pic>
        <p:nvPicPr>
          <p:cNvPr id="8" name="Picture 3" descr="\\Rnfs01\phenix\workarea\obrien\tex\rhic2000\rh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666750"/>
            <a:ext cx="5562600" cy="42446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flipH="1">
            <a:off x="533400" y="1733550"/>
            <a:ext cx="685800" cy="228600"/>
          </a:xfrm>
          <a:prstGeom prst="straightConnector1">
            <a:avLst/>
          </a:prstGeom>
          <a:ln w="57150">
            <a:solidFill>
              <a:srgbClr val="3399FF"/>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91200" y="666750"/>
            <a:ext cx="3200400" cy="4330416"/>
          </a:xfrm>
          <a:prstGeom prst="rect">
            <a:avLst/>
          </a:prstGeom>
          <a:noFill/>
        </p:spPr>
        <p:txBody>
          <a:bodyPr wrap="square" rtlCol="0">
            <a:spAutoFit/>
          </a:bodyPr>
          <a:lstStyle/>
          <a:p>
            <a:pPr>
              <a:lnSpc>
                <a:spcPct val="90000"/>
              </a:lnSpc>
              <a:defRPr/>
            </a:pPr>
            <a:r>
              <a:rPr lang="en-US" b="1" u="sng" dirty="0">
                <a:ea typeface="ＭＳ Ｐゴシック" pitchFamily="34" charset="-128"/>
              </a:rPr>
              <a:t>sPHENIX is a major upgrade to the PHENIX detector</a:t>
            </a:r>
            <a:r>
              <a:rPr lang="en-US" b="1" dirty="0">
                <a:ea typeface="ＭＳ Ｐゴシック" pitchFamily="34" charset="-128"/>
              </a:rPr>
              <a:t>. </a:t>
            </a:r>
            <a:r>
              <a:rPr lang="en-US" dirty="0">
                <a:ea typeface="ＭＳ Ｐゴシック" pitchFamily="34" charset="-128"/>
              </a:rPr>
              <a:t>It is a large-acceptance, high-rate detector for Heavy Ion physics that repurposes  </a:t>
            </a:r>
            <a:r>
              <a:rPr lang="en-US" b="1" dirty="0">
                <a:ea typeface="ＭＳ Ｐゴシック" pitchFamily="34" charset="-128"/>
              </a:rPr>
              <a:t>&gt;$20M </a:t>
            </a:r>
            <a:r>
              <a:rPr lang="en-US" dirty="0">
                <a:ea typeface="ＭＳ Ｐゴシック" pitchFamily="34" charset="-128"/>
              </a:rPr>
              <a:t>in existing PHENIX equipment, infrastructure and support </a:t>
            </a:r>
            <a:r>
              <a:rPr lang="en-US" dirty="0" smtClean="0">
                <a:ea typeface="ＭＳ Ｐゴシック" pitchFamily="34" charset="-128"/>
              </a:rPr>
              <a:t>facilities.</a:t>
            </a:r>
          </a:p>
          <a:p>
            <a:pPr>
              <a:lnSpc>
                <a:spcPct val="90000"/>
              </a:lnSpc>
              <a:defRPr/>
            </a:pPr>
            <a:endParaRPr lang="en-US" dirty="0">
              <a:ea typeface="ＭＳ Ｐゴシック" pitchFamily="34" charset="-128"/>
            </a:endParaRPr>
          </a:p>
          <a:p>
            <a:pPr>
              <a:lnSpc>
                <a:spcPct val="90000"/>
              </a:lnSpc>
              <a:defRPr/>
            </a:pPr>
            <a:r>
              <a:rPr lang="en-US" dirty="0">
                <a:ea typeface="ＭＳ Ｐゴシック" pitchFamily="34" charset="-128"/>
              </a:rPr>
              <a:t>The detector is optimized to measure jet and heavy quark physics by incorporating a </a:t>
            </a:r>
            <a:r>
              <a:rPr lang="en-US" dirty="0" smtClean="0">
                <a:ea typeface="ＭＳ Ｐゴシック" pitchFamily="34" charset="-128"/>
              </a:rPr>
              <a:t>Time Projection Chamber, Electromagnetic </a:t>
            </a:r>
            <a:r>
              <a:rPr lang="en-US" dirty="0">
                <a:ea typeface="ＭＳ Ｐゴシック" pitchFamily="34" charset="-128"/>
              </a:rPr>
              <a:t>and Hadronic </a:t>
            </a:r>
            <a:r>
              <a:rPr lang="en-US" dirty="0" smtClean="0">
                <a:ea typeface="ＭＳ Ｐゴシック" pitchFamily="34" charset="-128"/>
              </a:rPr>
              <a:t>Calorimeter with a high rate DAQ/Trigger </a:t>
            </a:r>
            <a:r>
              <a:rPr lang="en-US" dirty="0">
                <a:ea typeface="ＭＳ Ｐゴシック" pitchFamily="34" charset="-128"/>
              </a:rPr>
              <a:t>and a </a:t>
            </a:r>
            <a:r>
              <a:rPr lang="en-US" dirty="0" smtClean="0">
                <a:ea typeface="ＭＳ Ｐゴシック" pitchFamily="34" charset="-128"/>
              </a:rPr>
              <a:t>1.4 </a:t>
            </a:r>
            <a:r>
              <a:rPr lang="en-US" dirty="0">
                <a:ea typeface="ＭＳ Ｐゴシック" pitchFamily="34" charset="-128"/>
              </a:rPr>
              <a:t>T solenoidal magnetic field</a:t>
            </a:r>
            <a:r>
              <a:rPr lang="en-US" dirty="0" smtClean="0">
                <a:ea typeface="ＭＳ Ｐゴシック" pitchFamily="34" charset="-128"/>
              </a:rPr>
              <a:t>.</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9392" t="2783" r="28695" b="2845"/>
          <a:stretch/>
        </p:blipFill>
        <p:spPr>
          <a:xfrm>
            <a:off x="1143000" y="1047747"/>
            <a:ext cx="1145479" cy="1171327"/>
          </a:xfrm>
          <a:prstGeom prst="rect">
            <a:avLst/>
          </a:prstGeom>
        </p:spPr>
      </p:pic>
    </p:spTree>
    <p:extLst>
      <p:ext uri="{BB962C8B-B14F-4D97-AF65-F5344CB8AC3E}">
        <p14:creationId xmlns:p14="http://schemas.microsoft.com/office/powerpoint/2010/main" val="1079825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63555469"/>
              </p:ext>
            </p:extLst>
          </p:nvPr>
        </p:nvGraphicFramePr>
        <p:xfrm>
          <a:off x="519353" y="-743447"/>
          <a:ext cx="8049971" cy="6466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4440506" y="3614658"/>
            <a:ext cx="2158363" cy="1078391"/>
            <a:chOff x="4443685" y="3096734"/>
            <a:chExt cx="1445939" cy="1078391"/>
          </a:xfrm>
        </p:grpSpPr>
        <p:grpSp>
          <p:nvGrpSpPr>
            <p:cNvPr id="7" name="Group 6"/>
            <p:cNvGrpSpPr/>
            <p:nvPr/>
          </p:nvGrpSpPr>
          <p:grpSpPr>
            <a:xfrm>
              <a:off x="5040392" y="3200400"/>
              <a:ext cx="733559" cy="421511"/>
              <a:chOff x="1042" y="2169473"/>
              <a:chExt cx="945515" cy="490159"/>
            </a:xfrm>
          </p:grpSpPr>
          <p:sp>
            <p:nvSpPr>
              <p:cNvPr id="15" name="Rounded Rectangle 14"/>
              <p:cNvSpPr/>
              <p:nvPr/>
            </p:nvSpPr>
            <p:spPr>
              <a:xfrm>
                <a:off x="1042" y="2169473"/>
                <a:ext cx="945515" cy="490159"/>
              </a:xfrm>
              <a:prstGeom prst="roundRect">
                <a:avLst>
                  <a:gd name="adj" fmla="val 10000"/>
                </a:avLst>
              </a:prstGeom>
              <a:solidFill>
                <a:srgbClr val="1F89D7"/>
              </a:solidFill>
              <a:ln w="12700">
                <a:solidFill>
                  <a:srgbClr val="1F89D7"/>
                </a:solid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16" name="Rounded Rectangle 4"/>
              <p:cNvSpPr txBox="1"/>
              <p:nvPr/>
            </p:nvSpPr>
            <p:spPr>
              <a:xfrm>
                <a:off x="15398" y="2183829"/>
                <a:ext cx="916803" cy="4614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7620" rIns="11430" bIns="7620" numCol="1" spcCol="1270" anchor="t" anchorCtr="0">
                <a:noAutofit/>
              </a:bodyPr>
              <a:lstStyle/>
              <a:p>
                <a:pPr algn="ctr" defTabSz="266700">
                  <a:lnSpc>
                    <a:spcPct val="90000"/>
                  </a:lnSpc>
                  <a:spcBef>
                    <a:spcPct val="0"/>
                  </a:spcBef>
                  <a:spcAft>
                    <a:spcPct val="35000"/>
                  </a:spcAft>
                </a:pPr>
                <a:r>
                  <a:rPr lang="en-US" sz="900" b="1" dirty="0"/>
                  <a:t>WBS Code</a:t>
                </a:r>
                <a:br>
                  <a:rPr lang="en-US" sz="900" b="1" dirty="0"/>
                </a:br>
                <a:r>
                  <a:rPr lang="en-US" sz="900" b="1" dirty="0"/>
                  <a:t>WBS Name</a:t>
                </a:r>
                <a:br>
                  <a:rPr lang="en-US" sz="900" b="1" dirty="0"/>
                </a:br>
                <a:r>
                  <a:rPr lang="en-US" sz="900" b="1" dirty="0"/>
                  <a:t>Owner</a:t>
                </a:r>
              </a:p>
            </p:txBody>
          </p:sp>
        </p:grpSp>
        <p:grpSp>
          <p:nvGrpSpPr>
            <p:cNvPr id="8" name="Group 7"/>
            <p:cNvGrpSpPr/>
            <p:nvPr/>
          </p:nvGrpSpPr>
          <p:grpSpPr>
            <a:xfrm>
              <a:off x="5047336" y="3658272"/>
              <a:ext cx="733559" cy="406191"/>
              <a:chOff x="190145" y="2759072"/>
              <a:chExt cx="756412" cy="490159"/>
            </a:xfrm>
          </p:grpSpPr>
          <p:sp>
            <p:nvSpPr>
              <p:cNvPr id="13" name="Rounded Rectangle 12"/>
              <p:cNvSpPr/>
              <p:nvPr/>
            </p:nvSpPr>
            <p:spPr>
              <a:xfrm>
                <a:off x="190145" y="2759072"/>
                <a:ext cx="756412" cy="490159"/>
              </a:xfrm>
              <a:prstGeom prst="roundRect">
                <a:avLst>
                  <a:gd name="adj" fmla="val 10000"/>
                </a:avLst>
              </a:prstGeom>
              <a:ln w="12700">
                <a:solidFill>
                  <a:srgbClr val="1F89D7"/>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6"/>
              <p:cNvSpPr txBox="1"/>
              <p:nvPr/>
            </p:nvSpPr>
            <p:spPr>
              <a:xfrm>
                <a:off x="204501" y="2773430"/>
                <a:ext cx="727700" cy="4614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7620" rIns="11430" bIns="7620" numCol="1" spcCol="1270" anchor="t" anchorCtr="0">
                <a:noAutofit/>
              </a:bodyPr>
              <a:lstStyle/>
              <a:p>
                <a:pPr algn="ctr" defTabSz="266700">
                  <a:lnSpc>
                    <a:spcPct val="90000"/>
                  </a:lnSpc>
                  <a:spcBef>
                    <a:spcPct val="0"/>
                  </a:spcBef>
                  <a:spcAft>
                    <a:spcPct val="35000"/>
                  </a:spcAft>
                </a:pPr>
                <a:r>
                  <a:rPr lang="en-US" sz="900" b="1" dirty="0"/>
                  <a:t>WBS Code</a:t>
                </a:r>
                <a:br>
                  <a:rPr lang="en-US" sz="900" b="1" dirty="0"/>
                </a:br>
                <a:r>
                  <a:rPr lang="en-US" sz="900" b="1" dirty="0"/>
                  <a:t>WBS Name</a:t>
                </a:r>
                <a:br>
                  <a:rPr lang="en-US" sz="900" b="1" dirty="0"/>
                </a:br>
                <a:r>
                  <a:rPr lang="en-US" sz="900" b="1" dirty="0"/>
                  <a:t>Owner</a:t>
                </a:r>
              </a:p>
            </p:txBody>
          </p:sp>
        </p:grpSp>
        <p:grpSp>
          <p:nvGrpSpPr>
            <p:cNvPr id="9" name="Group 8"/>
            <p:cNvGrpSpPr/>
            <p:nvPr/>
          </p:nvGrpSpPr>
          <p:grpSpPr>
            <a:xfrm>
              <a:off x="4576194" y="3210792"/>
              <a:ext cx="433244" cy="781082"/>
              <a:chOff x="190145" y="2759072"/>
              <a:chExt cx="756412" cy="490159"/>
            </a:xfrm>
          </p:grpSpPr>
          <p:sp>
            <p:nvSpPr>
              <p:cNvPr id="11" name="Rounded Rectangle 10"/>
              <p:cNvSpPr/>
              <p:nvPr/>
            </p:nvSpPr>
            <p:spPr>
              <a:xfrm>
                <a:off x="190145" y="2759072"/>
                <a:ext cx="756412" cy="490159"/>
              </a:xfrm>
              <a:prstGeom prst="roundRect">
                <a:avLst>
                  <a:gd name="adj" fmla="val 10000"/>
                </a:avLst>
              </a:prstGeom>
              <a:ln w="12700">
                <a:no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ed Rectangle 6"/>
              <p:cNvSpPr txBox="1"/>
              <p:nvPr/>
            </p:nvSpPr>
            <p:spPr>
              <a:xfrm>
                <a:off x="204501" y="2773428"/>
                <a:ext cx="727700" cy="4614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7620" rIns="11430" bIns="7620" numCol="1" spcCol="1270" anchor="t" anchorCtr="0">
                <a:noAutofit/>
              </a:bodyPr>
              <a:lstStyle/>
              <a:p>
                <a:pPr algn="ctr" defTabSz="266700">
                  <a:lnSpc>
                    <a:spcPct val="90000"/>
                  </a:lnSpc>
                  <a:spcBef>
                    <a:spcPct val="0"/>
                  </a:spcBef>
                  <a:spcAft>
                    <a:spcPct val="35000"/>
                  </a:spcAft>
                </a:pPr>
                <a:r>
                  <a:rPr lang="en-US" sz="900" b="1" dirty="0"/>
                  <a:t/>
                </a:r>
                <a:br>
                  <a:rPr lang="en-US" sz="900" b="1" dirty="0"/>
                </a:br>
                <a:r>
                  <a:rPr lang="en-US" sz="900" b="1" dirty="0"/>
                  <a:t>Level 2:</a:t>
                </a:r>
                <a:br>
                  <a:rPr lang="en-US" sz="900" b="1" dirty="0"/>
                </a:br>
                <a:r>
                  <a:rPr lang="en-US" sz="900" b="1" dirty="0" smtClean="0"/>
                  <a:t/>
                </a:r>
                <a:br>
                  <a:rPr lang="en-US" sz="900" b="1" dirty="0" smtClean="0"/>
                </a:br>
                <a:r>
                  <a:rPr lang="en-US" sz="1200" b="1" dirty="0"/>
                  <a:t/>
                </a:r>
                <a:br>
                  <a:rPr lang="en-US" sz="1200" b="1" dirty="0"/>
                </a:br>
                <a:r>
                  <a:rPr lang="en-US" sz="900" b="1" dirty="0" smtClean="0"/>
                  <a:t>Level </a:t>
                </a:r>
                <a:r>
                  <a:rPr lang="en-US" sz="900" b="1" dirty="0"/>
                  <a:t>3:</a:t>
                </a:r>
              </a:p>
            </p:txBody>
          </p:sp>
        </p:grpSp>
        <p:sp>
          <p:nvSpPr>
            <p:cNvPr id="10" name="Rounded Rectangle 6"/>
            <p:cNvSpPr txBox="1"/>
            <p:nvPr/>
          </p:nvSpPr>
          <p:spPr>
            <a:xfrm>
              <a:off x="4443685" y="3096734"/>
              <a:ext cx="1445939" cy="1078391"/>
            </a:xfrm>
            <a:prstGeom prst="rect">
              <a:avLst/>
            </a:prstGeom>
            <a:ln w="15875">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7620" rIns="11430" bIns="7620" numCol="1" spcCol="1270" anchor="t" anchorCtr="0">
              <a:noAutofit/>
            </a:bodyPr>
            <a:lstStyle/>
            <a:p>
              <a:pPr defTabSz="266700">
                <a:lnSpc>
                  <a:spcPct val="90000"/>
                </a:lnSpc>
                <a:spcBef>
                  <a:spcPct val="0"/>
                </a:spcBef>
                <a:spcAft>
                  <a:spcPct val="35000"/>
                </a:spcAft>
              </a:pPr>
              <a:r>
                <a:rPr lang="en-US" sz="200" b="1" dirty="0" smtClean="0"/>
                <a:t/>
              </a:r>
              <a:br>
                <a:rPr lang="en-US" sz="200" b="1" dirty="0" smtClean="0"/>
              </a:br>
              <a:r>
                <a:rPr lang="en-US" sz="900" b="1" dirty="0" smtClean="0"/>
                <a:t> </a:t>
              </a:r>
              <a:r>
                <a:rPr lang="en-US" sz="900" b="1" dirty="0"/>
                <a:t>Key:</a:t>
              </a:r>
            </a:p>
          </p:txBody>
        </p:sp>
      </p:grpSp>
      <p:sp>
        <p:nvSpPr>
          <p:cNvPr id="17" name="TextBox 16"/>
          <p:cNvSpPr txBox="1"/>
          <p:nvPr/>
        </p:nvSpPr>
        <p:spPr>
          <a:xfrm>
            <a:off x="4312258" y="2699191"/>
            <a:ext cx="961116" cy="230832"/>
          </a:xfrm>
          <a:prstGeom prst="rect">
            <a:avLst/>
          </a:prstGeom>
          <a:noFill/>
        </p:spPr>
        <p:txBody>
          <a:bodyPr wrap="square" rtlCol="0">
            <a:spAutoFit/>
          </a:bodyPr>
          <a:lstStyle/>
          <a:p>
            <a:r>
              <a:rPr lang="en-US" sz="900" b="1" dirty="0"/>
              <a:t>*Managed at L4</a:t>
            </a:r>
          </a:p>
        </p:txBody>
      </p:sp>
      <p:grpSp>
        <p:nvGrpSpPr>
          <p:cNvPr id="18" name="Group 17"/>
          <p:cNvGrpSpPr/>
          <p:nvPr/>
        </p:nvGrpSpPr>
        <p:grpSpPr>
          <a:xfrm>
            <a:off x="152400" y="2419946"/>
            <a:ext cx="1447800" cy="761404"/>
            <a:chOff x="1042" y="2169473"/>
            <a:chExt cx="945515" cy="490159"/>
          </a:xfrm>
        </p:grpSpPr>
        <p:sp>
          <p:nvSpPr>
            <p:cNvPr id="19" name="Rounded Rectangle 18"/>
            <p:cNvSpPr/>
            <p:nvPr/>
          </p:nvSpPr>
          <p:spPr>
            <a:xfrm>
              <a:off x="1042" y="2169473"/>
              <a:ext cx="945515" cy="490159"/>
            </a:xfrm>
            <a:prstGeom prst="roundRect">
              <a:avLst>
                <a:gd name="adj" fmla="val 10000"/>
              </a:avLst>
            </a:prstGeom>
            <a:solidFill>
              <a:srgbClr val="1F89D7"/>
            </a:solidFill>
            <a:ln w="12700">
              <a:solidFill>
                <a:srgbClr val="1F89D7"/>
              </a:solid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20" name="Rounded Rectangle 4"/>
            <p:cNvSpPr txBox="1"/>
            <p:nvPr/>
          </p:nvSpPr>
          <p:spPr>
            <a:xfrm>
              <a:off x="15398" y="2183829"/>
              <a:ext cx="916803" cy="4614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7620" rIns="11430" bIns="7620" numCol="1" spcCol="1270" anchor="t" anchorCtr="0">
              <a:noAutofit/>
            </a:bodyPr>
            <a:lstStyle/>
            <a:p>
              <a:pPr algn="ctr" defTabSz="266700">
                <a:lnSpc>
                  <a:spcPct val="90000"/>
                </a:lnSpc>
                <a:spcBef>
                  <a:spcPct val="0"/>
                </a:spcBef>
                <a:spcAft>
                  <a:spcPct val="35000"/>
                </a:spcAft>
              </a:pPr>
              <a:r>
                <a:rPr lang="en-US" sz="1400" b="1" dirty="0"/>
                <a:t>All Control Account Managers are at L2</a:t>
              </a:r>
            </a:p>
          </p:txBody>
        </p:sp>
      </p:gr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sp>
        <p:nvSpPr>
          <p:cNvPr id="3" name="Slide Number Placeholder 2"/>
          <p:cNvSpPr>
            <a:spLocks noGrp="1"/>
          </p:cNvSpPr>
          <p:nvPr>
            <p:ph type="sldNum" sz="quarter" idx="12"/>
          </p:nvPr>
        </p:nvSpPr>
        <p:spPr/>
        <p:txBody>
          <a:bodyPr/>
          <a:lstStyle/>
          <a:p>
            <a:fld id="{0AE0C637-5835-444B-B8C0-92C25AFA2084}" type="slidenum">
              <a:rPr lang="en-US" altLang="en-US" smtClean="0"/>
              <a:pPr/>
              <a:t>20</a:t>
            </a:fld>
            <a:endParaRPr lang="en-US" altLang="en-US" dirty="0"/>
          </a:p>
        </p:txBody>
      </p:sp>
      <p:sp>
        <p:nvSpPr>
          <p:cNvPr id="21" name="Date Placeholder 3"/>
          <p:cNvSpPr>
            <a:spLocks noGrp="1"/>
          </p:cNvSpPr>
          <p:nvPr>
            <p:ph type="dt" sz="half" idx="10"/>
          </p:nvPr>
        </p:nvSpPr>
        <p:spPr>
          <a:xfrm>
            <a:off x="0" y="4972050"/>
            <a:ext cx="2133600" cy="171450"/>
          </a:xfrm>
        </p:spPr>
        <p:txBody>
          <a:bodyPr/>
          <a:lstStyle>
            <a:lvl1pPr>
              <a:defRPr/>
            </a:lvl1pPr>
          </a:lstStyle>
          <a:p>
            <a:pPr>
              <a:defRPr/>
            </a:pPr>
            <a:r>
              <a:rPr lang="en-US" altLang="en-US" smtClean="0"/>
              <a:t>Apr 9-11, 2019</a:t>
            </a:r>
            <a:endParaRPr lang="en-US" altLang="en-US" dirty="0"/>
          </a:p>
        </p:txBody>
      </p:sp>
      <p:sp>
        <p:nvSpPr>
          <p:cNvPr id="26" name="Title 1"/>
          <p:cNvSpPr>
            <a:spLocks noGrp="1"/>
          </p:cNvSpPr>
          <p:nvPr>
            <p:ph type="title"/>
          </p:nvPr>
        </p:nvSpPr>
        <p:spPr>
          <a:xfrm>
            <a:off x="38100" y="19050"/>
            <a:ext cx="8229600" cy="546497"/>
          </a:xfrm>
        </p:spPr>
        <p:txBody>
          <a:bodyPr/>
          <a:lstStyle/>
          <a:p>
            <a:pPr eaLnBrk="1" hangingPunct="1">
              <a:defRPr/>
            </a:pPr>
            <a:r>
              <a:rPr lang="en-US" sz="4800" dirty="0">
                <a:solidFill>
                  <a:srgbClr val="000000"/>
                </a:solidFill>
                <a:latin typeface="+mn-lt"/>
                <a:ea typeface="MS PGothic" charset="0"/>
              </a:rPr>
              <a:t> </a:t>
            </a:r>
            <a:r>
              <a:rPr lang="en-US" dirty="0" smtClean="0">
                <a:solidFill>
                  <a:srgbClr val="000000"/>
                </a:solidFill>
                <a:latin typeface="+mn-lt"/>
                <a:ea typeface="MS PGothic" charset="0"/>
              </a:rPr>
              <a:t> Revise to show 1.X, 2.X, 3.X</a:t>
            </a:r>
            <a:endParaRPr lang="en-US" dirty="0">
              <a:solidFill>
                <a:srgbClr val="000000"/>
              </a:solidFill>
              <a:latin typeface="+mn-lt"/>
              <a:ea typeface="MS PGothic" charset="0"/>
            </a:endParaRPr>
          </a:p>
        </p:txBody>
      </p:sp>
    </p:spTree>
    <p:extLst>
      <p:ext uri="{BB962C8B-B14F-4D97-AF65-F5344CB8AC3E}">
        <p14:creationId xmlns:p14="http://schemas.microsoft.com/office/powerpoint/2010/main" val="2538337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0" y="0"/>
            <a:ext cx="9144000" cy="508397"/>
          </a:xfrm>
          <a:noFill/>
        </p:spPr>
        <p:txBody>
          <a:bodyPr/>
          <a:lstStyle/>
          <a:p>
            <a:r>
              <a:rPr lang="en-US" altLang="en-US" dirty="0" smtClean="0">
                <a:solidFill>
                  <a:srgbClr val="000000"/>
                </a:solidFill>
                <a:latin typeface="+mn-lt"/>
                <a:cs typeface="Times New Roman" pitchFamily="18" charset="0"/>
              </a:rPr>
              <a:t> sPHENIX Key Dates in the RLS  </a:t>
            </a:r>
          </a:p>
        </p:txBody>
      </p:sp>
      <p:sp>
        <p:nvSpPr>
          <p:cNvPr id="41986" name="Content Placeholder 2"/>
          <p:cNvSpPr>
            <a:spLocks noGrp="1"/>
          </p:cNvSpPr>
          <p:nvPr>
            <p:ph idx="1"/>
          </p:nvPr>
        </p:nvSpPr>
        <p:spPr>
          <a:xfrm>
            <a:off x="87764" y="571500"/>
            <a:ext cx="9023350" cy="4457700"/>
          </a:xfrm>
        </p:spPr>
        <p:txBody>
          <a:bodyPr>
            <a:noAutofit/>
          </a:bodyPr>
          <a:lstStyle/>
          <a:p>
            <a:pPr marL="0" indent="0">
              <a:buFont typeface="Arial" pitchFamily="34" charset="0"/>
              <a:buNone/>
            </a:pPr>
            <a:r>
              <a:rPr lang="en-US" altLang="en-US" sz="1800" b="1" dirty="0" smtClean="0">
                <a:cs typeface="Times New Roman" pitchFamily="18" charset="0"/>
              </a:rPr>
              <a:t>    sPHENIX  CD-0							Sept 2016</a:t>
            </a:r>
          </a:p>
          <a:p>
            <a:pPr marL="0" indent="0">
              <a:buFont typeface="Arial" pitchFamily="34" charset="0"/>
              <a:buNone/>
            </a:pPr>
            <a:r>
              <a:rPr lang="en-US" altLang="en-US" sz="1800" b="1" dirty="0" smtClean="0">
                <a:solidFill>
                  <a:srgbClr val="000000"/>
                </a:solidFill>
                <a:cs typeface="Times New Roman" pitchFamily="18" charset="0"/>
              </a:rPr>
              <a:t>     Initial Project funding release					2QFY17</a:t>
            </a:r>
            <a:endParaRPr lang="en-US" altLang="en-US" sz="1800" b="1" dirty="0" smtClean="0">
              <a:solidFill>
                <a:srgbClr val="0033CC"/>
              </a:solidFill>
              <a:cs typeface="Times New Roman" pitchFamily="18" charset="0"/>
            </a:endParaRPr>
          </a:p>
          <a:p>
            <a:pPr marL="0" indent="0">
              <a:buFont typeface="Arial" pitchFamily="34" charset="0"/>
              <a:buNone/>
            </a:pPr>
            <a:r>
              <a:rPr lang="en-US" altLang="en-US" sz="1800" b="1" dirty="0" smtClean="0">
                <a:cs typeface="Times New Roman" pitchFamily="18" charset="0"/>
              </a:rPr>
              <a:t>     CD-1/CD-3a  approval	 					4QFY18</a:t>
            </a:r>
            <a:endParaRPr lang="en-US" altLang="en-US" sz="1800" b="1" dirty="0">
              <a:cs typeface="Times New Roman" pitchFamily="18" charset="0"/>
            </a:endParaRPr>
          </a:p>
          <a:p>
            <a:pPr marL="0" indent="0">
              <a:buFont typeface="Arial" pitchFamily="34" charset="0"/>
              <a:buNone/>
            </a:pPr>
            <a:r>
              <a:rPr lang="en-US" altLang="en-US" sz="1800" b="1" dirty="0" smtClean="0">
                <a:cs typeface="Times New Roman" pitchFamily="18" charset="0"/>
              </a:rPr>
              <a:t>     CD3a Budget Appropriation					1QFY19</a:t>
            </a:r>
            <a:endParaRPr lang="en-US" altLang="en-US" sz="1800" b="1" dirty="0">
              <a:solidFill>
                <a:srgbClr val="0080FF"/>
              </a:solidFill>
              <a:cs typeface="Times New Roman" pitchFamily="18" charset="0"/>
            </a:endParaRPr>
          </a:p>
          <a:p>
            <a:pPr marL="0" indent="0">
              <a:buFont typeface="Arial" pitchFamily="34" charset="0"/>
              <a:buNone/>
            </a:pPr>
            <a:r>
              <a:rPr lang="en-US" altLang="en-US" sz="1800" b="1" dirty="0" smtClean="0">
                <a:cs typeface="Times New Roman" pitchFamily="18" charset="0"/>
              </a:rPr>
              <a:t>     CD-2/CD-3  approval	 					4QFY19</a:t>
            </a:r>
          </a:p>
          <a:p>
            <a:pPr marL="0" indent="0">
              <a:buFont typeface="Arial" pitchFamily="34" charset="0"/>
              <a:buNone/>
            </a:pPr>
            <a:r>
              <a:rPr lang="en-US" altLang="en-US" sz="1800" b="1" dirty="0">
                <a:cs typeface="Times New Roman" pitchFamily="18" charset="0"/>
              </a:rPr>
              <a:t> </a:t>
            </a:r>
            <a:r>
              <a:rPr lang="en-US" altLang="en-US" sz="1800" b="1" dirty="0" smtClean="0">
                <a:cs typeface="Times New Roman" pitchFamily="18" charset="0"/>
              </a:rPr>
              <a:t>    MIE early completion date					1QFY22</a:t>
            </a:r>
          </a:p>
          <a:p>
            <a:pPr marL="0" indent="0">
              <a:buFont typeface="Arial" pitchFamily="34" charset="0"/>
              <a:buNone/>
            </a:pPr>
            <a:r>
              <a:rPr lang="en-US" altLang="en-US" sz="1800" b="1" dirty="0" smtClean="0">
                <a:cs typeface="Times New Roman" pitchFamily="18" charset="0"/>
              </a:rPr>
              <a:t>     CD-4								1QFY23	</a:t>
            </a:r>
          </a:p>
          <a:p>
            <a:pPr marL="0" indent="0">
              <a:buFont typeface="Arial" pitchFamily="34" charset="0"/>
              <a:buNone/>
            </a:pPr>
            <a:r>
              <a:rPr lang="en-US" altLang="en-US" sz="1800" b="1" dirty="0">
                <a:cs typeface="Times New Roman" pitchFamily="18" charset="0"/>
              </a:rPr>
              <a:t> </a:t>
            </a:r>
            <a:r>
              <a:rPr lang="en-US" altLang="en-US" sz="1800" b="1" dirty="0" smtClean="0">
                <a:cs typeface="Times New Roman" pitchFamily="18" charset="0"/>
              </a:rPr>
              <a:t>    Ready for potential RHIC run			</a:t>
            </a:r>
            <a:r>
              <a:rPr lang="en-US" altLang="en-US" sz="1800" b="1" dirty="0">
                <a:cs typeface="Times New Roman" pitchFamily="18" charset="0"/>
              </a:rPr>
              <a:t>	</a:t>
            </a:r>
            <a:r>
              <a:rPr lang="en-US" altLang="en-US" sz="1800" b="1" dirty="0" smtClean="0">
                <a:cs typeface="Times New Roman" pitchFamily="18" charset="0"/>
              </a:rPr>
              <a:t>	CY 2023</a:t>
            </a:r>
          </a:p>
          <a:p>
            <a:pPr marL="0" indent="0">
              <a:buFont typeface="Arial" pitchFamily="34" charset="0"/>
              <a:buNone/>
            </a:pPr>
            <a:r>
              <a:rPr lang="en-US" altLang="en-US" sz="1800" b="1" dirty="0" smtClean="0">
                <a:cs typeface="Times New Roman" pitchFamily="18" charset="0"/>
              </a:rPr>
              <a:t>    </a:t>
            </a:r>
            <a:r>
              <a:rPr lang="en-US" altLang="en-US" sz="1800" b="1" dirty="0" smtClean="0">
                <a:solidFill>
                  <a:srgbClr val="0080FF"/>
                </a:solidFill>
                <a:cs typeface="Times New Roman" pitchFamily="18" charset="0"/>
              </a:rPr>
              <a:t> </a:t>
            </a:r>
          </a:p>
          <a:p>
            <a:pPr marL="0" indent="0">
              <a:buFont typeface="Arial" pitchFamily="34" charset="0"/>
              <a:buNone/>
            </a:pPr>
            <a:r>
              <a:rPr lang="en-US" altLang="en-US" sz="1800" b="1" dirty="0" smtClean="0">
                <a:solidFill>
                  <a:srgbClr val="0080FF"/>
                </a:solidFill>
                <a:cs typeface="Times New Roman" pitchFamily="18" charset="0"/>
              </a:rPr>
              <a:t> RLS  has 14 months of schedule contingency to CD-4 </a:t>
            </a:r>
          </a:p>
          <a:p>
            <a:pPr marL="0" indent="0">
              <a:buFont typeface="Arial" pitchFamily="34" charset="0"/>
              <a:buNone/>
            </a:pPr>
            <a:r>
              <a:rPr lang="en-US" altLang="en-US" sz="1800" b="1" dirty="0" smtClean="0">
                <a:solidFill>
                  <a:srgbClr val="0080FF"/>
                </a:solidFill>
                <a:cs typeface="Times New Roman" pitchFamily="18" charset="0"/>
              </a:rPr>
              <a:t> </a:t>
            </a:r>
          </a:p>
        </p:txBody>
      </p:sp>
      <p:sp>
        <p:nvSpPr>
          <p:cNvPr id="4" name="Date Placeholder 3"/>
          <p:cNvSpPr>
            <a:spLocks noGrp="1"/>
          </p:cNvSpPr>
          <p:nvPr>
            <p:ph type="dt" sz="quarter" idx="10"/>
          </p:nvPr>
        </p:nvSpPr>
        <p:spPr/>
        <p:txBody>
          <a:bodyPr/>
          <a:lstStyle/>
          <a:p>
            <a:pPr>
              <a:defRPr/>
            </a:pPr>
            <a:r>
              <a:rPr lang="en-US" smtClean="0"/>
              <a:t>Apr 9-11, 2019</a:t>
            </a:r>
            <a:endParaRPr lang="en-US" dirty="0"/>
          </a:p>
        </p:txBody>
      </p:sp>
      <p:sp>
        <p:nvSpPr>
          <p:cNvPr id="419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C1A753D-6C42-4D74-B2DA-A30168E722DC}" type="slidenum">
              <a:rPr lang="en-US" altLang="en-US" sz="1200">
                <a:solidFill>
                  <a:srgbClr val="898989"/>
                </a:solidFill>
              </a:rPr>
              <a:pPr eaLnBrk="1" hangingPunct="1"/>
              <a:t>21</a:t>
            </a:fld>
            <a:endParaRPr lang="en-US" altLang="en-US" sz="1200" dirty="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spTree>
    <p:extLst>
      <p:ext uri="{BB962C8B-B14F-4D97-AF65-F5344CB8AC3E}">
        <p14:creationId xmlns:p14="http://schemas.microsoft.com/office/powerpoint/2010/main" val="1793863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A754EB47-0BDE-43B9-A9FF-FA5698C38EE3}"/>
              </a:ext>
            </a:extLst>
          </p:cNvPr>
          <p:cNvSpPr>
            <a:spLocks noGrp="1"/>
          </p:cNvSpPr>
          <p:nvPr>
            <p:ph type="dt" sz="half" idx="10"/>
          </p:nvPr>
        </p:nvSpPr>
        <p:spPr/>
        <p:txBody>
          <a:bodyPr/>
          <a:lstStyle/>
          <a:p>
            <a:pPr>
              <a:defRPr/>
            </a:pPr>
            <a:r>
              <a:rPr lang="en-US" altLang="en-US" smtClean="0"/>
              <a:t>Apr 9-11, 2019</a:t>
            </a:r>
            <a:endParaRPr lang="en-US" altLang="en-US"/>
          </a:p>
        </p:txBody>
      </p:sp>
      <p:sp>
        <p:nvSpPr>
          <p:cNvPr id="5" name="Slide Number Placeholder 4">
            <a:extLst>
              <a:ext uri="{FF2B5EF4-FFF2-40B4-BE49-F238E27FC236}">
                <a16:creationId xmlns="" xmlns:a16="http://schemas.microsoft.com/office/drawing/2014/main" id="{F79A3CD9-6A1B-4FA8-9244-2CABEEEE9129}"/>
              </a:ext>
            </a:extLst>
          </p:cNvPr>
          <p:cNvSpPr>
            <a:spLocks noGrp="1"/>
          </p:cNvSpPr>
          <p:nvPr>
            <p:ph type="sldNum" sz="quarter" idx="12"/>
          </p:nvPr>
        </p:nvSpPr>
        <p:spPr/>
        <p:txBody>
          <a:bodyPr/>
          <a:lstStyle/>
          <a:p>
            <a:fld id="{0AE0C637-5835-444B-B8C0-92C25AFA2084}" type="slidenum">
              <a:rPr lang="en-US" altLang="en-US" smtClean="0"/>
              <a:pPr/>
              <a:t>22</a:t>
            </a:fld>
            <a:endParaRPr lang="en-US" altLang="en-US"/>
          </a:p>
        </p:txBody>
      </p:sp>
      <p:sp>
        <p:nvSpPr>
          <p:cNvPr id="9" name="TextBox 8">
            <a:extLst>
              <a:ext uri="{FF2B5EF4-FFF2-40B4-BE49-F238E27FC236}">
                <a16:creationId xmlns="" xmlns:a16="http://schemas.microsoft.com/office/drawing/2014/main" id="{48575877-A958-4B30-B698-16BA5B24E68B}"/>
              </a:ext>
            </a:extLst>
          </p:cNvPr>
          <p:cNvSpPr txBox="1"/>
          <p:nvPr/>
        </p:nvSpPr>
        <p:spPr>
          <a:xfrm>
            <a:off x="7249248" y="4036597"/>
            <a:ext cx="1381340" cy="923330"/>
          </a:xfrm>
          <a:prstGeom prst="rect">
            <a:avLst/>
          </a:prstGeom>
          <a:noFill/>
        </p:spPr>
        <p:txBody>
          <a:bodyPr wrap="square" rtlCol="0">
            <a:spAutoFit/>
          </a:bodyPr>
          <a:lstStyle/>
          <a:p>
            <a:r>
              <a:rPr lang="en-US" dirty="0"/>
              <a:t>14 months schedule contingency</a:t>
            </a:r>
          </a:p>
        </p:txBody>
      </p:sp>
      <p:sp>
        <p:nvSpPr>
          <p:cNvPr id="32" name="Title 3">
            <a:extLst>
              <a:ext uri="{FF2B5EF4-FFF2-40B4-BE49-F238E27FC236}">
                <a16:creationId xmlns="" xmlns:a16="http://schemas.microsoft.com/office/drawing/2014/main" id="{406C8ED0-C720-4362-B5F2-0E0331B6F8DA}"/>
              </a:ext>
            </a:extLst>
          </p:cNvPr>
          <p:cNvSpPr>
            <a:spLocks noGrp="1"/>
          </p:cNvSpPr>
          <p:nvPr>
            <p:ph type="title"/>
          </p:nvPr>
        </p:nvSpPr>
        <p:spPr>
          <a:xfrm>
            <a:off x="304800" y="20782"/>
            <a:ext cx="9144000" cy="536972"/>
          </a:xfrm>
        </p:spPr>
        <p:txBody>
          <a:bodyPr/>
          <a:lstStyle/>
          <a:p>
            <a:pPr eaLnBrk="1" hangingPunct="1"/>
            <a:r>
              <a:rPr lang="en-US" altLang="en-US" dirty="0"/>
              <a:t>MIE Summary Schedule</a:t>
            </a:r>
          </a:p>
        </p:txBody>
      </p:sp>
      <p:sp>
        <p:nvSpPr>
          <p:cNvPr id="8" name="TextBox 7">
            <a:extLst>
              <a:ext uri="{FF2B5EF4-FFF2-40B4-BE49-F238E27FC236}">
                <a16:creationId xmlns="" xmlns:a16="http://schemas.microsoft.com/office/drawing/2014/main" id="{FBE83D02-CB58-4DB0-81CD-21D006F49D51}"/>
              </a:ext>
            </a:extLst>
          </p:cNvPr>
          <p:cNvSpPr txBox="1"/>
          <p:nvPr/>
        </p:nvSpPr>
        <p:spPr>
          <a:xfrm>
            <a:off x="6705600" y="1123950"/>
            <a:ext cx="2362200" cy="2462213"/>
          </a:xfrm>
          <a:prstGeom prst="rect">
            <a:avLst/>
          </a:prstGeom>
          <a:noFill/>
        </p:spPr>
        <p:txBody>
          <a:bodyPr wrap="square" rtlCol="0">
            <a:spAutoFit/>
          </a:bodyPr>
          <a:lstStyle/>
          <a:p>
            <a:r>
              <a:rPr lang="en-US" sz="1400" dirty="0">
                <a:solidFill>
                  <a:srgbClr val="FF0000"/>
                </a:solidFill>
              </a:rPr>
              <a:t>Critical Path runs through:</a:t>
            </a:r>
          </a:p>
          <a:p>
            <a:endParaRPr lang="en-US" sz="1400" dirty="0">
              <a:solidFill>
                <a:srgbClr val="FF0000"/>
              </a:solidFill>
            </a:endParaRPr>
          </a:p>
          <a:p>
            <a:r>
              <a:rPr lang="en-US" sz="1400" dirty="0"/>
              <a:t>  - EMCal Prototype </a:t>
            </a:r>
            <a:r>
              <a:rPr lang="en-US" sz="1400" dirty="0" smtClean="0"/>
              <a:t>Procure</a:t>
            </a:r>
          </a:p>
          <a:p>
            <a:r>
              <a:rPr lang="en-US" sz="1400" dirty="0"/>
              <a:t> </a:t>
            </a:r>
            <a:r>
              <a:rPr lang="en-US" sz="1400" dirty="0" smtClean="0"/>
              <a:t> - </a:t>
            </a:r>
            <a:r>
              <a:rPr lang="en-US" sz="1400" dirty="0"/>
              <a:t>Cal. Elec. Fab/</a:t>
            </a:r>
            <a:r>
              <a:rPr lang="en-US" sz="1400" dirty="0" err="1"/>
              <a:t>Assy</a:t>
            </a:r>
            <a:endParaRPr lang="en-US" sz="1400" dirty="0"/>
          </a:p>
          <a:p>
            <a:r>
              <a:rPr lang="en-US" sz="1400" dirty="0"/>
              <a:t>  - Calorimeter Elec. Procure</a:t>
            </a:r>
          </a:p>
          <a:p>
            <a:r>
              <a:rPr lang="en-US" sz="1400" dirty="0"/>
              <a:t>  - Cal. Elec. Fab/</a:t>
            </a:r>
            <a:r>
              <a:rPr lang="en-US" sz="1400" dirty="0" err="1"/>
              <a:t>Assy</a:t>
            </a:r>
            <a:endParaRPr lang="en-US" sz="1400" dirty="0"/>
          </a:p>
          <a:p>
            <a:r>
              <a:rPr lang="en-US" sz="1400" dirty="0"/>
              <a:t>    (SiPMs) Production</a:t>
            </a:r>
          </a:p>
          <a:p>
            <a:r>
              <a:rPr lang="en-US" sz="1400" dirty="0"/>
              <a:t>  - EMCal Module/Sector</a:t>
            </a:r>
          </a:p>
          <a:p>
            <a:r>
              <a:rPr lang="en-US" sz="1400" dirty="0"/>
              <a:t>      Prod. Fab/</a:t>
            </a:r>
            <a:r>
              <a:rPr lang="en-US" sz="1400" dirty="0" err="1"/>
              <a:t>Assy</a:t>
            </a:r>
            <a:endParaRPr lang="en-US" sz="1400" dirty="0"/>
          </a:p>
          <a:p>
            <a:r>
              <a:rPr lang="en-US" sz="1400" dirty="0"/>
              <a:t>  - EMCal Sector Testing</a:t>
            </a:r>
          </a:p>
          <a:p>
            <a:r>
              <a:rPr lang="en-US" sz="1400" dirty="0"/>
              <a:t>  - Early Completion </a:t>
            </a:r>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18" t="18863" r="35652" b="12990"/>
          <a:stretch/>
        </p:blipFill>
        <p:spPr bwMode="auto">
          <a:xfrm>
            <a:off x="990600" y="666750"/>
            <a:ext cx="5595731" cy="412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155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p:cNvSpPr>
            <a:spLocks noGrp="1"/>
          </p:cNvSpPr>
          <p:nvPr>
            <p:ph type="title"/>
          </p:nvPr>
        </p:nvSpPr>
        <p:spPr>
          <a:xfrm>
            <a:off x="62676" y="0"/>
            <a:ext cx="8229600" cy="546497"/>
          </a:xfrm>
        </p:spPr>
        <p:txBody>
          <a:bodyPr/>
          <a:lstStyle/>
          <a:p>
            <a:pPr>
              <a:defRPr lang="en-US" sz="1600" b="0" i="0" u="none" strike="noStrike" kern="1200" spc="0" baseline="0">
                <a:solidFill>
                  <a:sysClr val="windowText" lastClr="000000">
                    <a:lumMod val="65000"/>
                    <a:lumOff val="35000"/>
                  </a:sysClr>
                </a:solidFill>
                <a:latin typeface="+mn-lt"/>
                <a:ea typeface="+mn-ea"/>
                <a:cs typeface="+mn-cs"/>
              </a:defRPr>
            </a:pPr>
            <a:r>
              <a:rPr lang="en-US" sz="3200" dirty="0" smtClean="0">
                <a:solidFill>
                  <a:sysClr val="windowText" lastClr="000000">
                    <a:lumMod val="65000"/>
                    <a:lumOff val="35000"/>
                  </a:sysClr>
                </a:solidFill>
              </a:rPr>
              <a:t>MIE Funding</a:t>
            </a:r>
            <a:r>
              <a:rPr lang="en-US" sz="3200" dirty="0">
                <a:solidFill>
                  <a:sysClr val="windowText" lastClr="000000">
                    <a:lumMod val="65000"/>
                    <a:lumOff val="35000"/>
                  </a:sysClr>
                </a:solidFill>
              </a:rPr>
              <a:t>, Obligation, and Cost </a:t>
            </a:r>
            <a:r>
              <a:rPr lang="en-US" sz="3200" dirty="0" smtClean="0">
                <a:solidFill>
                  <a:sysClr val="windowText" lastClr="000000">
                    <a:lumMod val="65000"/>
                    <a:lumOff val="35000"/>
                  </a:sysClr>
                </a:solidFill>
              </a:rPr>
              <a:t>Profiles </a:t>
            </a:r>
            <a:endParaRPr lang="en-US" sz="3200" dirty="0">
              <a:solidFill>
                <a:sysClr val="windowText" lastClr="000000">
                  <a:lumMod val="65000"/>
                  <a:lumOff val="35000"/>
                </a:sysClr>
              </a:solidFill>
            </a:endParaRPr>
          </a:p>
        </p:txBody>
      </p:sp>
      <p:sp>
        <p:nvSpPr>
          <p:cNvPr id="16385" name="Slide Number Placeholder 5"/>
          <p:cNvSpPr>
            <a:spLocks noGrp="1"/>
          </p:cNvSpPr>
          <p:nvPr>
            <p:ph type="sldNum" sz="quarter" idx="12"/>
          </p:nvPr>
        </p:nvSpPr>
        <p:spPr/>
        <p:txBody>
          <a:bodyPr/>
          <a:lstStyle>
            <a:lvl1pPr eaLnBrk="0" hangingPunct="0">
              <a:defRPr sz="1800">
                <a:solidFill>
                  <a:schemeClr val="tx1"/>
                </a:solidFill>
                <a:latin typeface="Calibri" pitchFamily="34" charset="0"/>
                <a:ea typeface="MS PGothic" pitchFamily="34" charset="-128"/>
              </a:defRPr>
            </a:lvl1pPr>
            <a:lvl2pPr marL="557213" indent="-214313" eaLnBrk="0" hangingPunct="0">
              <a:defRPr sz="1800">
                <a:solidFill>
                  <a:schemeClr val="tx1"/>
                </a:solidFill>
                <a:latin typeface="Calibri" pitchFamily="34" charset="0"/>
                <a:ea typeface="MS PGothic" pitchFamily="34" charset="-128"/>
              </a:defRPr>
            </a:lvl2pPr>
            <a:lvl3pPr marL="857250" indent="-171450" eaLnBrk="0" hangingPunct="0">
              <a:defRPr sz="1800">
                <a:solidFill>
                  <a:schemeClr val="tx1"/>
                </a:solidFill>
                <a:latin typeface="Calibri" pitchFamily="34" charset="0"/>
                <a:ea typeface="MS PGothic" pitchFamily="34" charset="-128"/>
              </a:defRPr>
            </a:lvl3pPr>
            <a:lvl4pPr marL="1200150" indent="-171450" eaLnBrk="0" hangingPunct="0">
              <a:defRPr sz="1800">
                <a:solidFill>
                  <a:schemeClr val="tx1"/>
                </a:solidFill>
                <a:latin typeface="Calibri" pitchFamily="34" charset="0"/>
                <a:ea typeface="MS PGothic" pitchFamily="34" charset="-128"/>
              </a:defRPr>
            </a:lvl4pPr>
            <a:lvl5pPr marL="1543050" indent="-171450" eaLnBrk="0" hangingPunct="0">
              <a:defRPr sz="1800">
                <a:solidFill>
                  <a:schemeClr val="tx1"/>
                </a:solidFill>
                <a:latin typeface="Calibri"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Calibri"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Calibri"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Calibri"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Calibri" pitchFamily="34" charset="0"/>
                <a:ea typeface="MS PGothic" pitchFamily="34" charset="-128"/>
              </a:defRPr>
            </a:lvl9pPr>
          </a:lstStyle>
          <a:p>
            <a:fld id="{C5890263-FCCA-418A-AF2A-07636736DD99}" type="slidenum">
              <a:rPr lang="en-US" altLang="en-US" sz="900">
                <a:solidFill>
                  <a:schemeClr val="tx2">
                    <a:lumMod val="75000"/>
                  </a:schemeClr>
                </a:solidFill>
              </a:rPr>
              <a:pPr/>
              <a:t>23</a:t>
            </a:fld>
            <a:endParaRPr lang="en-US" altLang="en-US" sz="900" dirty="0">
              <a:solidFill>
                <a:schemeClr val="tx2">
                  <a:lumMod val="75000"/>
                </a:schemeClr>
              </a:solidFill>
            </a:endParaRPr>
          </a:p>
        </p:txBody>
      </p:sp>
      <p:sp>
        <p:nvSpPr>
          <p:cNvPr id="2" name="Date Placeholder 1"/>
          <p:cNvSpPr>
            <a:spLocks noGrp="1"/>
          </p:cNvSpPr>
          <p:nvPr>
            <p:ph type="dt" sz="half" idx="10"/>
          </p:nvPr>
        </p:nvSpPr>
        <p:spPr/>
        <p:txBody>
          <a:bodyPr/>
          <a:lstStyle/>
          <a:p>
            <a:pPr>
              <a:defRPr/>
            </a:pPr>
            <a:r>
              <a:rPr lang="en-US" altLang="en-US" smtClean="0"/>
              <a:t>Apr 9-11, 2019</a:t>
            </a:r>
            <a:endParaRPr lang="en-US" altLang="en-US" dirty="0"/>
          </a:p>
        </p:txBody>
      </p:sp>
      <p:sp>
        <p:nvSpPr>
          <p:cNvPr id="3" name="Footer Placeholder 2"/>
          <p:cNvSpPr>
            <a:spLocks noGrp="1"/>
          </p:cNvSpPr>
          <p:nvPr>
            <p:ph type="ftr" sz="quarter" idx="11"/>
          </p:nvPr>
        </p:nvSpPr>
        <p:spPr/>
        <p:txBody>
          <a:bodyPr/>
          <a:lstStyle/>
          <a:p>
            <a:pPr>
              <a:defRPr/>
            </a:pPr>
            <a:r>
              <a:rPr lang="en-US" smtClean="0"/>
              <a:t>sPHENIX Director's Review</a:t>
            </a:r>
            <a:endParaRPr lang="en-US" dirty="0"/>
          </a:p>
        </p:txBody>
      </p:sp>
      <p:pic>
        <p:nvPicPr>
          <p:cNvPr id="8" name="Picture 7" descr="A Clustered">
            <a:extLst>
              <a:ext uri="{FF2B5EF4-FFF2-40B4-BE49-F238E27FC236}">
                <a16:creationId xmlns="" xmlns:a16="http://schemas.microsoft.com/office/drawing/2014/main" id="{27B3AF86-123D-4B99-9A86-42A4884518E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981200" y="742950"/>
            <a:ext cx="5651500" cy="3523450"/>
          </a:xfrm>
          <a:prstGeom prst="rect">
            <a:avLst/>
          </a:prstGeom>
        </p:spPr>
      </p:pic>
    </p:spTree>
    <p:extLst>
      <p:ext uri="{BB962C8B-B14F-4D97-AF65-F5344CB8AC3E}">
        <p14:creationId xmlns:p14="http://schemas.microsoft.com/office/powerpoint/2010/main" val="4102797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25" y="38100"/>
            <a:ext cx="8229600" cy="546497"/>
          </a:xfrm>
        </p:spPr>
        <p:txBody>
          <a:bodyPr/>
          <a:lstStyle/>
          <a:p>
            <a:r>
              <a:rPr lang="en-US" dirty="0" smtClean="0"/>
              <a:t>MIE Basis of Estimate Breakdown</a:t>
            </a:r>
            <a:endParaRPr lang="en-US" dirty="0"/>
          </a:p>
        </p:txBody>
      </p:sp>
      <p:sp>
        <p:nvSpPr>
          <p:cNvPr id="3" name="Date Placeholder 2">
            <a:extLst>
              <a:ext uri="{FF2B5EF4-FFF2-40B4-BE49-F238E27FC236}">
                <a16:creationId xmlns="" xmlns:a16="http://schemas.microsoft.com/office/drawing/2014/main" id="{D8B7EF59-221F-43F5-8CF4-5AE1FB1CCF6B}"/>
              </a:ext>
            </a:extLst>
          </p:cNvPr>
          <p:cNvSpPr>
            <a:spLocks noGrp="1"/>
          </p:cNvSpPr>
          <p:nvPr>
            <p:ph type="dt" sz="half" idx="10"/>
          </p:nvPr>
        </p:nvSpPr>
        <p:spPr/>
        <p:txBody>
          <a:bodyPr/>
          <a:lstStyle/>
          <a:p>
            <a:pPr>
              <a:defRPr/>
            </a:pPr>
            <a:r>
              <a:rPr lang="en-US" altLang="en-US" smtClean="0"/>
              <a:t>Apr 9-11, 2019</a:t>
            </a:r>
            <a:endParaRPr lang="en-US" altLang="en-US" dirty="0"/>
          </a:p>
        </p:txBody>
      </p:sp>
      <p:sp>
        <p:nvSpPr>
          <p:cNvPr id="5" name="Footer Placeholder 4">
            <a:extLst>
              <a:ext uri="{FF2B5EF4-FFF2-40B4-BE49-F238E27FC236}">
                <a16:creationId xmlns="" xmlns:a16="http://schemas.microsoft.com/office/drawing/2014/main" id="{47A9102F-1CE7-4CBE-8AD8-28037D80E0D6}"/>
              </a:ext>
            </a:extLst>
          </p:cNvPr>
          <p:cNvSpPr>
            <a:spLocks noGrp="1"/>
          </p:cNvSpPr>
          <p:nvPr>
            <p:ph type="ftr" sz="quarter" idx="11"/>
          </p:nvPr>
        </p:nvSpPr>
        <p:spPr/>
        <p:txBody>
          <a:bodyPr/>
          <a:lstStyle/>
          <a:p>
            <a:pPr>
              <a:defRPr/>
            </a:pPr>
            <a:r>
              <a:rPr lang="en-US" smtClean="0"/>
              <a:t>sPHENIX Director's Review</a:t>
            </a:r>
            <a:endParaRPr lang="en-US" dirty="0"/>
          </a:p>
        </p:txBody>
      </p:sp>
      <p:sp>
        <p:nvSpPr>
          <p:cNvPr id="16385" name="Slide Number Placeholder 5"/>
          <p:cNvSpPr>
            <a:spLocks noGrp="1"/>
          </p:cNvSpPr>
          <p:nvPr>
            <p:ph type="sldNum" sz="quarter" idx="12"/>
          </p:nvPr>
        </p:nvSpPr>
        <p:spPr/>
        <p:txBody>
          <a:bodyPr/>
          <a:lstStyle>
            <a:lvl1pPr eaLnBrk="0" hangingPunct="0">
              <a:defRPr sz="1800">
                <a:solidFill>
                  <a:schemeClr val="tx1"/>
                </a:solidFill>
                <a:latin typeface="Calibri" pitchFamily="34" charset="0"/>
                <a:ea typeface="MS PGothic" pitchFamily="34" charset="-128"/>
              </a:defRPr>
            </a:lvl1pPr>
            <a:lvl2pPr marL="557199" indent="-214308" eaLnBrk="0" hangingPunct="0">
              <a:defRPr sz="1800">
                <a:solidFill>
                  <a:schemeClr val="tx1"/>
                </a:solidFill>
                <a:latin typeface="Calibri" pitchFamily="34" charset="0"/>
                <a:ea typeface="MS PGothic" pitchFamily="34" charset="-128"/>
              </a:defRPr>
            </a:lvl2pPr>
            <a:lvl3pPr marL="857228" indent="-171446" eaLnBrk="0" hangingPunct="0">
              <a:defRPr sz="1800">
                <a:solidFill>
                  <a:schemeClr val="tx1"/>
                </a:solidFill>
                <a:latin typeface="Calibri" pitchFamily="34" charset="0"/>
                <a:ea typeface="MS PGothic" pitchFamily="34" charset="-128"/>
              </a:defRPr>
            </a:lvl3pPr>
            <a:lvl4pPr marL="1200120" indent="-171446" eaLnBrk="0" hangingPunct="0">
              <a:defRPr sz="1800">
                <a:solidFill>
                  <a:schemeClr val="tx1"/>
                </a:solidFill>
                <a:latin typeface="Calibri" pitchFamily="34" charset="0"/>
                <a:ea typeface="MS PGothic" pitchFamily="34" charset="-128"/>
              </a:defRPr>
            </a:lvl4pPr>
            <a:lvl5pPr marL="1543012" indent="-171446" eaLnBrk="0" hangingPunct="0">
              <a:defRPr sz="1800">
                <a:solidFill>
                  <a:schemeClr val="tx1"/>
                </a:solidFill>
                <a:latin typeface="Calibri" pitchFamily="34" charset="0"/>
                <a:ea typeface="MS PGothic" pitchFamily="34" charset="-128"/>
              </a:defRPr>
            </a:lvl5pPr>
            <a:lvl6pPr marL="1885903" indent="-171446" eaLnBrk="0" fontAlgn="base" hangingPunct="0">
              <a:spcBef>
                <a:spcPct val="0"/>
              </a:spcBef>
              <a:spcAft>
                <a:spcPct val="0"/>
              </a:spcAft>
              <a:defRPr sz="1800">
                <a:solidFill>
                  <a:schemeClr val="tx1"/>
                </a:solidFill>
                <a:latin typeface="Calibri" pitchFamily="34" charset="0"/>
                <a:ea typeface="MS PGothic" pitchFamily="34" charset="-128"/>
              </a:defRPr>
            </a:lvl6pPr>
            <a:lvl7pPr marL="2228795" indent="-171446" eaLnBrk="0" fontAlgn="base" hangingPunct="0">
              <a:spcBef>
                <a:spcPct val="0"/>
              </a:spcBef>
              <a:spcAft>
                <a:spcPct val="0"/>
              </a:spcAft>
              <a:defRPr sz="1800">
                <a:solidFill>
                  <a:schemeClr val="tx1"/>
                </a:solidFill>
                <a:latin typeface="Calibri" pitchFamily="34" charset="0"/>
                <a:ea typeface="MS PGothic" pitchFamily="34" charset="-128"/>
              </a:defRPr>
            </a:lvl7pPr>
            <a:lvl8pPr marL="2571686" indent="-171446" eaLnBrk="0" fontAlgn="base" hangingPunct="0">
              <a:spcBef>
                <a:spcPct val="0"/>
              </a:spcBef>
              <a:spcAft>
                <a:spcPct val="0"/>
              </a:spcAft>
              <a:defRPr sz="1800">
                <a:solidFill>
                  <a:schemeClr val="tx1"/>
                </a:solidFill>
                <a:latin typeface="Calibri" pitchFamily="34" charset="0"/>
                <a:ea typeface="MS PGothic" pitchFamily="34" charset="-128"/>
              </a:defRPr>
            </a:lvl8pPr>
            <a:lvl9pPr marL="2914577" indent="-171446" eaLnBrk="0" fontAlgn="base" hangingPunct="0">
              <a:spcBef>
                <a:spcPct val="0"/>
              </a:spcBef>
              <a:spcAft>
                <a:spcPct val="0"/>
              </a:spcAft>
              <a:defRPr sz="1800">
                <a:solidFill>
                  <a:schemeClr val="tx1"/>
                </a:solidFill>
                <a:latin typeface="Calibri" pitchFamily="34" charset="0"/>
                <a:ea typeface="MS PGothic" pitchFamily="34" charset="-128"/>
              </a:defRPr>
            </a:lvl9pPr>
          </a:lstStyle>
          <a:p>
            <a:fld id="{C5890263-FCCA-418A-AF2A-07636736DD99}" type="slidenum">
              <a:rPr lang="en-US" altLang="en-US" sz="900">
                <a:solidFill>
                  <a:schemeClr val="tx2">
                    <a:lumMod val="75000"/>
                  </a:schemeClr>
                </a:solidFill>
              </a:rPr>
              <a:pPr/>
              <a:t>24</a:t>
            </a:fld>
            <a:endParaRPr lang="en-US" altLang="en-US" sz="900" dirty="0">
              <a:solidFill>
                <a:schemeClr val="tx2">
                  <a:lumMod val="75000"/>
                </a:schemeClr>
              </a:solidFill>
            </a:endParaRPr>
          </a:p>
        </p:txBody>
      </p:sp>
      <p:sp>
        <p:nvSpPr>
          <p:cNvPr id="2" name="TextBox 1"/>
          <p:cNvSpPr txBox="1"/>
          <p:nvPr/>
        </p:nvSpPr>
        <p:spPr>
          <a:xfrm>
            <a:off x="152400" y="1200150"/>
            <a:ext cx="3429000" cy="1200329"/>
          </a:xfrm>
          <a:prstGeom prst="rect">
            <a:avLst/>
          </a:prstGeom>
          <a:solidFill>
            <a:srgbClr val="0099FF"/>
          </a:solidFill>
        </p:spPr>
        <p:txBody>
          <a:bodyPr wrap="square" rtlCol="0">
            <a:spAutoFit/>
          </a:bodyPr>
          <a:lstStyle/>
          <a:p>
            <a:r>
              <a:rPr lang="en-US" b="1" dirty="0" smtClean="0">
                <a:solidFill>
                  <a:schemeClr val="bg1"/>
                </a:solidFill>
              </a:rPr>
              <a:t>We have a mature estimate for a project approaching CD-1.</a:t>
            </a:r>
          </a:p>
          <a:p>
            <a:r>
              <a:rPr lang="en-US" b="1" dirty="0" smtClean="0">
                <a:solidFill>
                  <a:schemeClr val="bg1"/>
                </a:solidFill>
              </a:rPr>
              <a:t>Quotes +Catalog </a:t>
            </a:r>
            <a:r>
              <a:rPr lang="en-US" b="1" dirty="0">
                <a:solidFill>
                  <a:schemeClr val="bg1"/>
                </a:solidFill>
              </a:rPr>
              <a:t>P</a:t>
            </a:r>
            <a:r>
              <a:rPr lang="en-US" b="1" dirty="0" smtClean="0">
                <a:solidFill>
                  <a:schemeClr val="bg1"/>
                </a:solidFill>
              </a:rPr>
              <a:t>rices + Actuals compose ~65% of the  Work To Go</a:t>
            </a:r>
            <a:endParaRPr lang="en-US" b="1" dirty="0">
              <a:solidFill>
                <a:schemeClr val="bg1"/>
              </a:solidFill>
            </a:endParaRPr>
          </a:p>
        </p:txBody>
      </p:sp>
      <p:pic>
        <p:nvPicPr>
          <p:cNvPr id="8" name="Picture 7">
            <a:extLst>
              <a:ext uri="{FF2B5EF4-FFF2-40B4-BE49-F238E27FC236}">
                <a16:creationId xmlns="" xmlns:a16="http://schemas.microsoft.com/office/drawing/2014/main" id="{F9F110E5-4127-471B-9B93-9E460DEC0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895350"/>
            <a:ext cx="5107276" cy="3774943"/>
          </a:xfrm>
          <a:prstGeom prst="rect">
            <a:avLst/>
          </a:prstGeom>
        </p:spPr>
      </p:pic>
    </p:spTree>
    <p:extLst>
      <p:ext uri="{BB962C8B-B14F-4D97-AF65-F5344CB8AC3E}">
        <p14:creationId xmlns:p14="http://schemas.microsoft.com/office/powerpoint/2010/main" val="463311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 y="0"/>
            <a:ext cx="8229600" cy="546497"/>
          </a:xfrm>
        </p:spPr>
        <p:txBody>
          <a:bodyPr/>
          <a:lstStyle/>
          <a:p>
            <a:r>
              <a:rPr lang="en-US" sz="3200" dirty="0" smtClean="0"/>
              <a:t>Budget Profile as of CD-1/3A</a:t>
            </a:r>
            <a:endParaRPr lang="en-US" sz="3200" dirty="0"/>
          </a:p>
        </p:txBody>
      </p:sp>
      <p:sp>
        <p:nvSpPr>
          <p:cNvPr id="3" name="Date Placeholder 2"/>
          <p:cNvSpPr>
            <a:spLocks noGrp="1"/>
          </p:cNvSpPr>
          <p:nvPr>
            <p:ph type="dt" sz="half" idx="10"/>
          </p:nvPr>
        </p:nvSpPr>
        <p:spPr/>
        <p:txBody>
          <a:bodyPr/>
          <a:lstStyle/>
          <a:p>
            <a:pPr>
              <a:defRPr/>
            </a:pPr>
            <a:r>
              <a:rPr lang="en-US" altLang="en-US" smtClean="0"/>
              <a:t>Apr 9-11, 2019</a:t>
            </a:r>
            <a:endParaRPr lang="en-US" altLang="en-US" dirty="0"/>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25</a:t>
            </a:fld>
            <a:endParaRPr lang="en-US" altLang="en-US" dirty="0"/>
          </a:p>
        </p:txBody>
      </p:sp>
      <p:sp>
        <p:nvSpPr>
          <p:cNvPr id="9" name="TextBox 8"/>
          <p:cNvSpPr txBox="1"/>
          <p:nvPr/>
        </p:nvSpPr>
        <p:spPr>
          <a:xfrm>
            <a:off x="533400" y="514350"/>
            <a:ext cx="2357890" cy="369332"/>
          </a:xfrm>
          <a:prstGeom prst="rect">
            <a:avLst/>
          </a:prstGeom>
          <a:noFill/>
        </p:spPr>
        <p:txBody>
          <a:bodyPr wrap="none" rtlCol="0">
            <a:spAutoFit/>
          </a:bodyPr>
          <a:lstStyle/>
          <a:p>
            <a:r>
              <a:rPr lang="en-US" u="sng" dirty="0" smtClean="0"/>
              <a:t>sPHENIX Budget Profile</a:t>
            </a:r>
            <a:endParaRPr lang="en-US" u="sng" dirty="0"/>
          </a:p>
        </p:txBody>
      </p:sp>
      <p:pic>
        <p:nvPicPr>
          <p:cNvPr id="204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8389" t="21231" r="23055" b="37128"/>
          <a:stretch/>
        </p:blipFill>
        <p:spPr bwMode="auto">
          <a:xfrm>
            <a:off x="1524000" y="895350"/>
            <a:ext cx="6499692"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453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 y="0"/>
            <a:ext cx="8676640" cy="546497"/>
          </a:xfrm>
        </p:spPr>
        <p:txBody>
          <a:bodyPr/>
          <a:lstStyle/>
          <a:p>
            <a:r>
              <a:rPr lang="en-US" sz="2800" dirty="0" smtClean="0"/>
              <a:t>Budget Profile  to be Presented at PD-2/3 Review</a:t>
            </a:r>
            <a:endParaRPr lang="en-US" sz="2800" dirty="0"/>
          </a:p>
        </p:txBody>
      </p:sp>
      <p:sp>
        <p:nvSpPr>
          <p:cNvPr id="3" name="Date Placeholder 2"/>
          <p:cNvSpPr>
            <a:spLocks noGrp="1"/>
          </p:cNvSpPr>
          <p:nvPr>
            <p:ph type="dt" sz="half" idx="10"/>
          </p:nvPr>
        </p:nvSpPr>
        <p:spPr/>
        <p:txBody>
          <a:bodyPr/>
          <a:lstStyle/>
          <a:p>
            <a:pPr>
              <a:defRPr/>
            </a:pPr>
            <a:r>
              <a:rPr lang="en-US" altLang="en-US" smtClean="0"/>
              <a:t>Apr 9-11, 2019</a:t>
            </a:r>
            <a:endParaRPr lang="en-US" altLang="en-US" dirty="0"/>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26</a:t>
            </a:fld>
            <a:endParaRPr lang="en-US" altLang="en-US" dirty="0"/>
          </a:p>
        </p:txBody>
      </p:sp>
      <p:sp>
        <p:nvSpPr>
          <p:cNvPr id="9" name="TextBox 8"/>
          <p:cNvSpPr txBox="1"/>
          <p:nvPr/>
        </p:nvSpPr>
        <p:spPr>
          <a:xfrm>
            <a:off x="533400" y="514350"/>
            <a:ext cx="2357890" cy="369332"/>
          </a:xfrm>
          <a:prstGeom prst="rect">
            <a:avLst/>
          </a:prstGeom>
          <a:noFill/>
        </p:spPr>
        <p:txBody>
          <a:bodyPr wrap="none" rtlCol="0">
            <a:spAutoFit/>
          </a:bodyPr>
          <a:lstStyle/>
          <a:p>
            <a:r>
              <a:rPr lang="en-US" u="sng" dirty="0" smtClean="0"/>
              <a:t>sPHENIX Budget Profile</a:t>
            </a:r>
            <a:endParaRPr lang="en-US" u="sng"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620" t="26847" r="5765" b="45996"/>
          <a:stretch/>
        </p:blipFill>
        <p:spPr bwMode="auto">
          <a:xfrm>
            <a:off x="1295400" y="1130300"/>
            <a:ext cx="6400800" cy="250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429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p:cNvSpPr>
            <a:spLocks noGrp="1"/>
          </p:cNvSpPr>
          <p:nvPr>
            <p:ph type="title"/>
          </p:nvPr>
        </p:nvSpPr>
        <p:spPr>
          <a:xfrm>
            <a:off x="0" y="25003"/>
            <a:ext cx="8686800" cy="546497"/>
          </a:xfrm>
        </p:spPr>
        <p:txBody>
          <a:bodyPr>
            <a:noAutofit/>
          </a:bodyPr>
          <a:lstStyle/>
          <a:p>
            <a:r>
              <a:rPr lang="en-US" sz="3200" dirty="0"/>
              <a:t> </a:t>
            </a:r>
            <a:r>
              <a:rPr lang="en-US" sz="4000" dirty="0"/>
              <a:t>MIE Labor Summary by Labor Source</a:t>
            </a:r>
          </a:p>
        </p:txBody>
      </p:sp>
      <p:sp>
        <p:nvSpPr>
          <p:cNvPr id="16385" name="Slide Number Placeholder 5"/>
          <p:cNvSpPr>
            <a:spLocks noGrp="1"/>
          </p:cNvSpPr>
          <p:nvPr>
            <p:ph type="sldNum" sz="quarter" idx="4294967295"/>
          </p:nvPr>
        </p:nvSpPr>
        <p:spPr>
          <a:xfrm>
            <a:off x="8609805" y="4869657"/>
            <a:ext cx="534195" cy="273844"/>
          </a:xfrm>
          <a:prstGeom prst="rect">
            <a:avLst/>
          </a:prstGeom>
        </p:spPr>
        <p:txBody>
          <a:bodyPr/>
          <a:lstStyle>
            <a:lvl1pPr eaLnBrk="0" hangingPunct="0">
              <a:defRPr sz="1800">
                <a:solidFill>
                  <a:schemeClr val="tx1"/>
                </a:solidFill>
                <a:latin typeface="Calibri" pitchFamily="34" charset="0"/>
                <a:ea typeface="MS PGothic" pitchFamily="34" charset="-128"/>
              </a:defRPr>
            </a:lvl1pPr>
            <a:lvl2pPr marL="557213" indent="-214313" eaLnBrk="0" hangingPunct="0">
              <a:defRPr sz="1800">
                <a:solidFill>
                  <a:schemeClr val="tx1"/>
                </a:solidFill>
                <a:latin typeface="Calibri" pitchFamily="34" charset="0"/>
                <a:ea typeface="MS PGothic" pitchFamily="34" charset="-128"/>
              </a:defRPr>
            </a:lvl2pPr>
            <a:lvl3pPr marL="857250" indent="-171450" eaLnBrk="0" hangingPunct="0">
              <a:defRPr sz="1800">
                <a:solidFill>
                  <a:schemeClr val="tx1"/>
                </a:solidFill>
                <a:latin typeface="Calibri" pitchFamily="34" charset="0"/>
                <a:ea typeface="MS PGothic" pitchFamily="34" charset="-128"/>
              </a:defRPr>
            </a:lvl3pPr>
            <a:lvl4pPr marL="1200150" indent="-171450" eaLnBrk="0" hangingPunct="0">
              <a:defRPr sz="1800">
                <a:solidFill>
                  <a:schemeClr val="tx1"/>
                </a:solidFill>
                <a:latin typeface="Calibri" pitchFamily="34" charset="0"/>
                <a:ea typeface="MS PGothic" pitchFamily="34" charset="-128"/>
              </a:defRPr>
            </a:lvl4pPr>
            <a:lvl5pPr marL="1543050" indent="-171450" eaLnBrk="0" hangingPunct="0">
              <a:defRPr sz="1800">
                <a:solidFill>
                  <a:schemeClr val="tx1"/>
                </a:solidFill>
                <a:latin typeface="Calibri"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Calibri"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Calibri"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Calibri"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Calibri" pitchFamily="34" charset="0"/>
                <a:ea typeface="MS PGothic" pitchFamily="34" charset="-128"/>
              </a:defRPr>
            </a:lvl9pPr>
          </a:lstStyle>
          <a:p>
            <a:fld id="{C5890263-FCCA-418A-AF2A-07636736DD99}" type="slidenum">
              <a:rPr lang="en-US" altLang="en-US" sz="900">
                <a:solidFill>
                  <a:schemeClr val="tx2">
                    <a:lumMod val="75000"/>
                  </a:schemeClr>
                </a:solidFill>
              </a:rPr>
              <a:pPr/>
              <a:t>27</a:t>
            </a:fld>
            <a:endParaRPr lang="en-US" altLang="en-US" sz="900" dirty="0">
              <a:solidFill>
                <a:schemeClr val="tx2">
                  <a:lumMod val="75000"/>
                </a:schemeClr>
              </a:solidFill>
            </a:endParaRPr>
          </a:p>
        </p:txBody>
      </p:sp>
      <p:sp>
        <p:nvSpPr>
          <p:cNvPr id="2" name="Date Placeholder 1"/>
          <p:cNvSpPr>
            <a:spLocks noGrp="1"/>
          </p:cNvSpPr>
          <p:nvPr>
            <p:ph type="dt" sz="half" idx="10"/>
          </p:nvPr>
        </p:nvSpPr>
        <p:spPr/>
        <p:txBody>
          <a:bodyPr/>
          <a:lstStyle/>
          <a:p>
            <a:pPr>
              <a:defRPr/>
            </a:pPr>
            <a:r>
              <a:rPr lang="en-US" altLang="en-US" smtClean="0"/>
              <a:t>Apr 9-11, 2019</a:t>
            </a:r>
            <a:endParaRPr lang="en-US" altLang="en-US"/>
          </a:p>
        </p:txBody>
      </p:sp>
      <p:sp>
        <p:nvSpPr>
          <p:cNvPr id="3" name="Footer Placeholder 2"/>
          <p:cNvSpPr>
            <a:spLocks noGrp="1"/>
          </p:cNvSpPr>
          <p:nvPr>
            <p:ph type="ftr" sz="quarter" idx="11"/>
          </p:nvPr>
        </p:nvSpPr>
        <p:spPr/>
        <p:txBody>
          <a:bodyPr/>
          <a:lstStyle/>
          <a:p>
            <a:pPr>
              <a:defRPr/>
            </a:pPr>
            <a:r>
              <a:rPr lang="en-US" smtClean="0"/>
              <a:t>sPHENIX Director's Review</a:t>
            </a:r>
            <a:endParaRPr lang="en-US" dirty="0"/>
          </a:p>
        </p:txBody>
      </p:sp>
      <p:sp>
        <p:nvSpPr>
          <p:cNvPr id="7" name="TextBox 6"/>
          <p:cNvSpPr txBox="1"/>
          <p:nvPr/>
        </p:nvSpPr>
        <p:spPr>
          <a:xfrm>
            <a:off x="152400" y="1047750"/>
            <a:ext cx="3200400" cy="1200329"/>
          </a:xfrm>
          <a:prstGeom prst="rect">
            <a:avLst/>
          </a:prstGeom>
          <a:solidFill>
            <a:srgbClr val="0099FF"/>
          </a:solidFill>
        </p:spPr>
        <p:txBody>
          <a:bodyPr wrap="square" rtlCol="0">
            <a:spAutoFit/>
          </a:bodyPr>
          <a:lstStyle/>
          <a:p>
            <a:r>
              <a:rPr lang="en-US" b="1" dirty="0">
                <a:solidFill>
                  <a:schemeClr val="bg1"/>
                </a:solidFill>
              </a:rPr>
              <a:t>MIE Costed Labor + </a:t>
            </a:r>
          </a:p>
          <a:p>
            <a:r>
              <a:rPr lang="en-US" b="1" dirty="0">
                <a:solidFill>
                  <a:schemeClr val="bg1"/>
                </a:solidFill>
              </a:rPr>
              <a:t>BNL Contributed Labor + Collaborator Labor               (Paid &amp; Contributed)</a:t>
            </a:r>
          </a:p>
        </p:txBody>
      </p:sp>
    </p:spTree>
    <p:extLst>
      <p:ext uri="{BB962C8B-B14F-4D97-AF65-F5344CB8AC3E}">
        <p14:creationId xmlns:p14="http://schemas.microsoft.com/office/powerpoint/2010/main" val="3498780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Risk Registry and Risk Management Plan</a:t>
            </a:r>
            <a:endParaRPr lang="en-US" sz="3200" dirty="0"/>
          </a:p>
        </p:txBody>
      </p:sp>
      <p:sp>
        <p:nvSpPr>
          <p:cNvPr id="6" name="Content Placeholder 5"/>
          <p:cNvSpPr>
            <a:spLocks noGrp="1"/>
          </p:cNvSpPr>
          <p:nvPr>
            <p:ph idx="1"/>
          </p:nvPr>
        </p:nvSpPr>
        <p:spPr>
          <a:xfrm>
            <a:off x="228600" y="666750"/>
            <a:ext cx="8915400" cy="1981200"/>
          </a:xfrm>
        </p:spPr>
        <p:txBody>
          <a:bodyPr/>
          <a:lstStyle/>
          <a:p>
            <a:r>
              <a:rPr lang="en-US" sz="1800" dirty="0" smtClean="0"/>
              <a:t>The Project team together with the L2, L3 Managers and engineers have developed a detailed Risk Registry and Risk Management plan for the MIE.</a:t>
            </a:r>
          </a:p>
          <a:p>
            <a:r>
              <a:rPr lang="en-US" sz="1800" dirty="0" smtClean="0"/>
              <a:t>Risk Cost and Schedule impacts have been calculated and are major inputs into our contingency calculations.</a:t>
            </a:r>
          </a:p>
          <a:p>
            <a:r>
              <a:rPr lang="en-US" sz="1800" dirty="0" smtClean="0"/>
              <a:t>The RMP and RR were reviewed in Jan 2018 by Project experts from NSLS-II</a:t>
            </a:r>
          </a:p>
          <a:p>
            <a:r>
              <a:rPr lang="en-US" sz="1800" dirty="0" smtClean="0"/>
              <a:t>We’ve started to hold Risk meetings with the Project Team and L2 Managers. Plan is to meet once/month to discuss risks.</a:t>
            </a:r>
          </a:p>
          <a:p>
            <a:endParaRPr lang="en-US" sz="1800" dirty="0" smtClean="0"/>
          </a:p>
          <a:p>
            <a:endParaRPr lang="en-US" sz="2000" dirty="0"/>
          </a:p>
        </p:txBody>
      </p:sp>
      <p:sp>
        <p:nvSpPr>
          <p:cNvPr id="3" name="Date Placeholder 2"/>
          <p:cNvSpPr>
            <a:spLocks noGrp="1"/>
          </p:cNvSpPr>
          <p:nvPr>
            <p:ph type="dt" sz="half" idx="10"/>
          </p:nvPr>
        </p:nvSpPr>
        <p:spPr/>
        <p:txBody>
          <a:bodyPr/>
          <a:lstStyle/>
          <a:p>
            <a:pPr>
              <a:defRPr/>
            </a:pPr>
            <a:r>
              <a:rPr lang="en-US" altLang="en-US" smtClean="0"/>
              <a:t>Apr 9-11, 2019</a:t>
            </a:r>
            <a:endParaRPr lang="en-US" altLang="en-US" dirty="0"/>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28</a:t>
            </a:fld>
            <a:endParaRPr lang="en-US" altLang="en-US"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852" t="26909" r="5922" b="11762"/>
          <a:stretch/>
        </p:blipFill>
        <p:spPr bwMode="auto">
          <a:xfrm>
            <a:off x="79248" y="2800350"/>
            <a:ext cx="4559370" cy="210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601" t="28967" r="6528" b="17801"/>
          <a:stretch/>
        </p:blipFill>
        <p:spPr bwMode="auto">
          <a:xfrm>
            <a:off x="4715123" y="2647950"/>
            <a:ext cx="435267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801213" y="4624684"/>
            <a:ext cx="2858155" cy="307777"/>
          </a:xfrm>
          <a:prstGeom prst="rect">
            <a:avLst/>
          </a:prstGeom>
          <a:solidFill>
            <a:srgbClr val="3399FF"/>
          </a:solidFill>
        </p:spPr>
        <p:txBody>
          <a:bodyPr wrap="none" rtlCol="0">
            <a:spAutoFit/>
          </a:bodyPr>
          <a:lstStyle/>
          <a:p>
            <a:r>
              <a:rPr lang="en-US" sz="1400" b="1" dirty="0" smtClean="0">
                <a:solidFill>
                  <a:schemeClr val="bg1"/>
                </a:solidFill>
              </a:rPr>
              <a:t>See breakout talk by Irina Sourikova</a:t>
            </a:r>
            <a:endParaRPr lang="en-US" sz="1400" b="1" dirty="0">
              <a:solidFill>
                <a:schemeClr val="bg1"/>
              </a:solidFill>
            </a:endParaRPr>
          </a:p>
        </p:txBody>
      </p:sp>
    </p:spTree>
    <p:extLst>
      <p:ext uri="{BB962C8B-B14F-4D97-AF65-F5344CB8AC3E}">
        <p14:creationId xmlns:p14="http://schemas.microsoft.com/office/powerpoint/2010/main" val="2189320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bwMode="auto">
          <a:xfrm>
            <a:off x="8382000" y="4800600"/>
            <a:ext cx="7620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5890263-FCCA-418A-AF2A-07636736DD99}" type="slidenum">
              <a:rPr lang="en-US" altLang="en-US" sz="1200">
                <a:solidFill>
                  <a:srgbClr val="000080"/>
                </a:solidFill>
                <a:cs typeface="Arial" pitchFamily="34" charset="0"/>
              </a:rPr>
              <a:pPr eaLnBrk="1" hangingPunct="1"/>
              <a:t>29</a:t>
            </a:fld>
            <a:endParaRPr lang="en-US" altLang="en-US" sz="1200" dirty="0">
              <a:solidFill>
                <a:srgbClr val="898989"/>
              </a:solidFill>
              <a:cs typeface="Arial" pitchFamily="34" charset="0"/>
            </a:endParaRPr>
          </a:p>
        </p:txBody>
      </p:sp>
      <p:sp>
        <p:nvSpPr>
          <p:cNvPr id="2053" name="Title 1"/>
          <p:cNvSpPr>
            <a:spLocks noGrp="1"/>
          </p:cNvSpPr>
          <p:nvPr>
            <p:ph type="title"/>
          </p:nvPr>
        </p:nvSpPr>
        <p:spPr>
          <a:xfrm>
            <a:off x="0" y="0"/>
            <a:ext cx="8229600" cy="571500"/>
          </a:xfrm>
        </p:spPr>
        <p:txBody>
          <a:bodyPr/>
          <a:lstStyle/>
          <a:p>
            <a:pPr eaLnBrk="1" hangingPunct="1">
              <a:defRPr/>
            </a:pPr>
            <a:r>
              <a:rPr lang="en-US" sz="4800" dirty="0" smtClean="0">
                <a:solidFill>
                  <a:srgbClr val="000000"/>
                </a:solidFill>
                <a:latin typeface="+mn-lt"/>
                <a:ea typeface="MS PGothic" charset="0"/>
              </a:rPr>
              <a:t> Threshold &amp; Objective KPP’s</a:t>
            </a:r>
            <a:endParaRPr lang="en-US" sz="4800" dirty="0">
              <a:solidFill>
                <a:srgbClr val="000000"/>
              </a:solidFill>
              <a:latin typeface="+mn-lt"/>
              <a:ea typeface="MS PGothic" charset="0"/>
            </a:endParaRPr>
          </a:p>
        </p:txBody>
      </p:sp>
      <p:sp>
        <p:nvSpPr>
          <p:cNvPr id="1638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 9-11, 2019</a:t>
            </a:r>
            <a:endParaRPr lang="en-US" altLang="en-US" sz="1200" dirty="0" smtClean="0">
              <a:solidFill>
                <a:srgbClr val="898989"/>
              </a:solidFill>
            </a:endParaRP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dirty="0"/>
          </a:p>
        </p:txBody>
      </p:sp>
      <p:sp>
        <p:nvSpPr>
          <p:cNvPr id="4" name="Rectangle 3"/>
          <p:cNvSpPr/>
          <p:nvPr/>
        </p:nvSpPr>
        <p:spPr>
          <a:xfrm>
            <a:off x="28575" y="766286"/>
            <a:ext cx="3476625" cy="2308324"/>
          </a:xfrm>
          <a:prstGeom prst="rect">
            <a:avLst/>
          </a:prstGeom>
        </p:spPr>
        <p:txBody>
          <a:bodyPr wrap="square">
            <a:spAutoFit/>
          </a:bodyPr>
          <a:lstStyle/>
          <a:p>
            <a:r>
              <a:rPr lang="en-US" b="1" dirty="0" smtClean="0"/>
              <a:t>The individual L2 components of sPHENIX are the MIE deliverables.</a:t>
            </a:r>
          </a:p>
          <a:p>
            <a:r>
              <a:rPr lang="en-US" b="1" dirty="0" smtClean="0"/>
              <a:t> </a:t>
            </a:r>
          </a:p>
          <a:p>
            <a:r>
              <a:rPr lang="en-US" b="1" dirty="0" smtClean="0"/>
              <a:t>Installation </a:t>
            </a:r>
            <a:r>
              <a:rPr lang="en-US" b="1" dirty="0"/>
              <a:t>is NOT part of the MIE and not a deliverable</a:t>
            </a:r>
            <a:r>
              <a:rPr lang="en-US" dirty="0"/>
              <a:t>. </a:t>
            </a:r>
            <a:endParaRPr lang="en-US" dirty="0" smtClean="0"/>
          </a:p>
          <a:p>
            <a:endParaRPr lang="en-US" dirty="0" smtClean="0"/>
          </a:p>
          <a:p>
            <a:r>
              <a:rPr lang="en-US" b="1" dirty="0" smtClean="0"/>
              <a:t>Beam </a:t>
            </a:r>
            <a:r>
              <a:rPr lang="en-US" b="1" dirty="0"/>
              <a:t>collisions are not needed to satisfy the KPP’s</a:t>
            </a:r>
            <a:r>
              <a:rPr lang="en-US" dirty="0"/>
              <a:t>. </a:t>
            </a:r>
            <a:r>
              <a:rPr lang="en-US" dirty="0" smtClean="0"/>
              <a:t> </a:t>
            </a:r>
            <a:endParaRPr lang="en-US" dirty="0"/>
          </a:p>
        </p:txBody>
      </p:sp>
      <p:pic>
        <p:nvPicPr>
          <p:cNvPr id="2" name="Picture 1" descr="Screen Shot 2018-02-21 at 12.19.30 AM.png"/>
          <p:cNvPicPr>
            <a:picLocks noChangeAspect="1"/>
          </p:cNvPicPr>
          <p:nvPr/>
        </p:nvPicPr>
        <p:blipFill rotWithShape="1">
          <a:blip r:embed="rId3">
            <a:extLst>
              <a:ext uri="{28A0092B-C50C-407E-A947-70E740481C1C}">
                <a14:useLocalDpi xmlns:a14="http://schemas.microsoft.com/office/drawing/2010/main" val="0"/>
              </a:ext>
            </a:extLst>
          </a:blip>
          <a:srcRect l="2005" t="3555" r="2506" b="3720"/>
          <a:stretch/>
        </p:blipFill>
        <p:spPr>
          <a:xfrm>
            <a:off x="3581400" y="733425"/>
            <a:ext cx="5174721" cy="4400550"/>
          </a:xfrm>
          <a:prstGeom prst="rect">
            <a:avLst/>
          </a:prstGeom>
          <a:ln>
            <a:solidFill>
              <a:schemeClr val="tx1"/>
            </a:solidFill>
          </a:ln>
        </p:spPr>
      </p:pic>
    </p:spTree>
    <p:extLst>
      <p:ext uri="{BB962C8B-B14F-4D97-AF65-F5344CB8AC3E}">
        <p14:creationId xmlns:p14="http://schemas.microsoft.com/office/powerpoint/2010/main" val="1350105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8376"/>
            <a:ext cx="8328991" cy="574187"/>
          </a:xfrm>
        </p:spPr>
        <p:txBody>
          <a:bodyPr>
            <a:normAutofit fontScale="90000"/>
          </a:bodyPr>
          <a:lstStyle/>
          <a:p>
            <a:r>
              <a:rPr lang="en-US" b="0" dirty="0" smtClean="0"/>
              <a:t>sPHENIX MIE Overview</a:t>
            </a:r>
            <a:endParaRPr lang="en-US"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5836457"/>
              </p:ext>
            </p:extLst>
          </p:nvPr>
        </p:nvGraphicFramePr>
        <p:xfrm>
          <a:off x="381000" y="666750"/>
          <a:ext cx="8600000" cy="1015877"/>
        </p:xfrm>
        <a:graphic>
          <a:graphicData uri="http://schemas.openxmlformats.org/drawingml/2006/table">
            <a:tbl>
              <a:tblPr firstRow="1" bandRow="1">
                <a:tableStyleId>{F5AB1C69-6EDB-4FF4-983F-18BD219EF322}</a:tableStyleId>
              </a:tblPr>
              <a:tblGrid>
                <a:gridCol w="1928191">
                  <a:extLst>
                    <a:ext uri="{9D8B030D-6E8A-4147-A177-3AD203B41FA5}">
                      <a16:colId xmlns:a16="http://schemas.microsoft.com/office/drawing/2014/main" xmlns="" val="4246309965"/>
                    </a:ext>
                  </a:extLst>
                </a:gridCol>
                <a:gridCol w="1447800">
                  <a:extLst>
                    <a:ext uri="{9D8B030D-6E8A-4147-A177-3AD203B41FA5}">
                      <a16:colId xmlns:a16="http://schemas.microsoft.com/office/drawing/2014/main" xmlns="" val="2547196037"/>
                    </a:ext>
                  </a:extLst>
                </a:gridCol>
                <a:gridCol w="1295400">
                  <a:extLst>
                    <a:ext uri="{9D8B030D-6E8A-4147-A177-3AD203B41FA5}">
                      <a16:colId xmlns:a16="http://schemas.microsoft.com/office/drawing/2014/main" xmlns="" val="2906043885"/>
                    </a:ext>
                  </a:extLst>
                </a:gridCol>
                <a:gridCol w="1676400">
                  <a:extLst>
                    <a:ext uri="{9D8B030D-6E8A-4147-A177-3AD203B41FA5}">
                      <a16:colId xmlns:a16="http://schemas.microsoft.com/office/drawing/2014/main" xmlns="" val="2998244554"/>
                    </a:ext>
                  </a:extLst>
                </a:gridCol>
                <a:gridCol w="1150374">
                  <a:extLst>
                    <a:ext uri="{9D8B030D-6E8A-4147-A177-3AD203B41FA5}">
                      <a16:colId xmlns:a16="http://schemas.microsoft.com/office/drawing/2014/main" xmlns="" val="859748088"/>
                    </a:ext>
                  </a:extLst>
                </a:gridCol>
                <a:gridCol w="1101835">
                  <a:extLst>
                    <a:ext uri="{9D8B030D-6E8A-4147-A177-3AD203B41FA5}">
                      <a16:colId xmlns:a16="http://schemas.microsoft.com/office/drawing/2014/main" xmlns="" val="2369523134"/>
                    </a:ext>
                  </a:extLst>
                </a:gridCol>
              </a:tblGrid>
              <a:tr h="382211">
                <a:tc>
                  <a:txBody>
                    <a:bodyPr/>
                    <a:lstStyle/>
                    <a:p>
                      <a:r>
                        <a:rPr lang="en-US" sz="1200" dirty="0"/>
                        <a:t>TPC</a:t>
                      </a:r>
                    </a:p>
                  </a:txBody>
                  <a:tcPr marT="34290" marB="34290">
                    <a:solidFill>
                      <a:srgbClr val="3399FF"/>
                    </a:solidFill>
                  </a:tcPr>
                </a:tc>
                <a:tc>
                  <a:txBody>
                    <a:bodyPr/>
                    <a:lstStyle/>
                    <a:p>
                      <a:r>
                        <a:rPr lang="en-US" sz="1200" dirty="0"/>
                        <a:t>Project Leader</a:t>
                      </a:r>
                    </a:p>
                  </a:txBody>
                  <a:tcPr marT="34290" marB="34290">
                    <a:solidFill>
                      <a:srgbClr val="3399FF"/>
                    </a:solidFill>
                  </a:tcPr>
                </a:tc>
                <a:tc>
                  <a:txBody>
                    <a:bodyPr/>
                    <a:lstStyle/>
                    <a:p>
                      <a:r>
                        <a:rPr lang="en-US" sz="1200" dirty="0"/>
                        <a:t>Last CD Achieved</a:t>
                      </a:r>
                    </a:p>
                  </a:txBody>
                  <a:tcPr marT="34290" marB="34290">
                    <a:solidFill>
                      <a:srgbClr val="3399FF"/>
                    </a:solidFill>
                  </a:tcPr>
                </a:tc>
                <a:tc>
                  <a:txBody>
                    <a:bodyPr/>
                    <a:lstStyle/>
                    <a:p>
                      <a:r>
                        <a:rPr lang="en-US" sz="1200" dirty="0"/>
                        <a:t>% Complete</a:t>
                      </a:r>
                    </a:p>
                  </a:txBody>
                  <a:tcPr marT="34290" marB="34290">
                    <a:solidFill>
                      <a:srgbClr val="3399FF"/>
                    </a:solidFill>
                  </a:tcPr>
                </a:tc>
                <a:tc>
                  <a:txBody>
                    <a:bodyPr/>
                    <a:lstStyle/>
                    <a:p>
                      <a:r>
                        <a:rPr lang="en-US" sz="1200" dirty="0"/>
                        <a:t>CPI</a:t>
                      </a:r>
                    </a:p>
                  </a:txBody>
                  <a:tcPr marT="34290" marB="34290">
                    <a:solidFill>
                      <a:srgbClr val="3399FF"/>
                    </a:solidFill>
                  </a:tcPr>
                </a:tc>
                <a:tc>
                  <a:txBody>
                    <a:bodyPr/>
                    <a:lstStyle/>
                    <a:p>
                      <a:r>
                        <a:rPr lang="en-US" sz="1200" dirty="0"/>
                        <a:t>SPI</a:t>
                      </a:r>
                    </a:p>
                  </a:txBody>
                  <a:tcPr marT="34290" marB="34290">
                    <a:solidFill>
                      <a:srgbClr val="3399FF"/>
                    </a:solidFill>
                  </a:tcPr>
                </a:tc>
                <a:extLst>
                  <a:ext uri="{0D108BD9-81ED-4DB2-BD59-A6C34878D82A}">
                    <a16:rowId xmlns:a16="http://schemas.microsoft.com/office/drawing/2014/main" xmlns="" val="291641492"/>
                  </a:ext>
                </a:extLst>
              </a:tr>
              <a:tr h="633666">
                <a:tc>
                  <a:txBody>
                    <a:bodyPr/>
                    <a:lstStyle/>
                    <a:p>
                      <a:r>
                        <a:rPr lang="en-US" sz="1400" dirty="0" smtClean="0"/>
                        <a:t>$24.2-</a:t>
                      </a:r>
                      <a:r>
                        <a:rPr lang="en-US" sz="1400" baseline="0" dirty="0" smtClean="0"/>
                        <a:t> 34.5M AY</a:t>
                      </a:r>
                      <a:endParaRPr lang="en-US" sz="1400" dirty="0"/>
                    </a:p>
                  </a:txBody>
                  <a:tcPr marT="34290" marB="34290">
                    <a:solidFill>
                      <a:srgbClr val="CCECFF"/>
                    </a:solidFill>
                  </a:tcPr>
                </a:tc>
                <a:tc>
                  <a:txBody>
                    <a:bodyPr/>
                    <a:lstStyle/>
                    <a:p>
                      <a:r>
                        <a:rPr lang="en-US" sz="1400" dirty="0" smtClean="0"/>
                        <a:t>Edward</a:t>
                      </a:r>
                      <a:r>
                        <a:rPr lang="en-US" sz="1400" baseline="0" dirty="0" smtClean="0"/>
                        <a:t> O’Brien</a:t>
                      </a:r>
                      <a:endParaRPr lang="en-US" sz="1400" dirty="0"/>
                    </a:p>
                  </a:txBody>
                  <a:tcPr marT="34290" marB="34290">
                    <a:solidFill>
                      <a:srgbClr val="CCECFF"/>
                    </a:solidFill>
                  </a:tcPr>
                </a:tc>
                <a:tc>
                  <a:txBody>
                    <a:bodyPr/>
                    <a:lstStyle/>
                    <a:p>
                      <a:r>
                        <a:rPr lang="en-US" sz="1400" dirty="0" smtClean="0"/>
                        <a:t>CD-1/3A</a:t>
                      </a:r>
                      <a:endParaRPr lang="en-US" sz="1400" dirty="0"/>
                    </a:p>
                  </a:txBody>
                  <a:tcPr marT="34290" marB="34290">
                    <a:solidFill>
                      <a:srgbClr val="CCECFF"/>
                    </a:solidFill>
                  </a:tcPr>
                </a:tc>
                <a:tc>
                  <a:txBody>
                    <a:bodyPr/>
                    <a:lstStyle/>
                    <a:p>
                      <a:r>
                        <a:rPr lang="en-US" sz="1400" dirty="0" smtClean="0"/>
                        <a:t>14.3% based on actuals as of 2/2019</a:t>
                      </a:r>
                      <a:endParaRPr lang="en-US" sz="1400" dirty="0"/>
                    </a:p>
                  </a:txBody>
                  <a:tcPr marT="34290" marB="34290">
                    <a:solidFill>
                      <a:srgbClr val="CCECFF"/>
                    </a:solidFill>
                  </a:tcPr>
                </a:tc>
                <a:tc>
                  <a:txBody>
                    <a:bodyPr/>
                    <a:lstStyle/>
                    <a:p>
                      <a:r>
                        <a:rPr lang="en-US" sz="1400" dirty="0" smtClean="0"/>
                        <a:t>Pre-baseline</a:t>
                      </a:r>
                      <a:endParaRPr lang="en-US" sz="1400" dirty="0"/>
                    </a:p>
                  </a:txBody>
                  <a:tcPr marT="34290" marB="34290">
                    <a:solidFill>
                      <a:srgbClr val="CCECFF"/>
                    </a:solidFill>
                  </a:tcPr>
                </a:tc>
                <a:tc>
                  <a:txBody>
                    <a:bodyPr/>
                    <a:lstStyle/>
                    <a:p>
                      <a:r>
                        <a:rPr lang="en-US" sz="1400" dirty="0" smtClean="0"/>
                        <a:t>Pre-baseline</a:t>
                      </a:r>
                      <a:endParaRPr lang="en-US" sz="1400" dirty="0"/>
                    </a:p>
                  </a:txBody>
                  <a:tcPr marT="34290" marB="34290">
                    <a:solidFill>
                      <a:srgbClr val="CCECFF"/>
                    </a:solidFill>
                  </a:tcPr>
                </a:tc>
                <a:extLst>
                  <a:ext uri="{0D108BD9-81ED-4DB2-BD59-A6C34878D82A}">
                    <a16:rowId xmlns:a16="http://schemas.microsoft.com/office/drawing/2014/main" xmlns="" val="1730370277"/>
                  </a:ext>
                </a:extLst>
              </a:tr>
            </a:tbl>
          </a:graphicData>
        </a:graphic>
      </p:graphicFrame>
      <p:sp>
        <p:nvSpPr>
          <p:cNvPr id="4" name="Slide Number Placeholder 3"/>
          <p:cNvSpPr>
            <a:spLocks noGrp="1"/>
          </p:cNvSpPr>
          <p:nvPr>
            <p:ph type="sldNum" sz="quarter" idx="12"/>
          </p:nvPr>
        </p:nvSpPr>
        <p:spPr/>
        <p:txBody>
          <a:bodyPr/>
          <a:lstStyle/>
          <a:p>
            <a:fld id="{716D9922-87B3-6043-9531-5184EA303DC1}" type="slidenum">
              <a:rPr lang="en-US" smtClean="0"/>
              <a:t>3</a:t>
            </a:fld>
            <a:endParaRPr lang="en-US"/>
          </a:p>
        </p:txBody>
      </p:sp>
      <p:sp>
        <p:nvSpPr>
          <p:cNvPr id="7" name="Content Placeholder 2"/>
          <p:cNvSpPr txBox="1">
            <a:spLocks/>
          </p:cNvSpPr>
          <p:nvPr/>
        </p:nvSpPr>
        <p:spPr>
          <a:xfrm>
            <a:off x="178111" y="1641285"/>
            <a:ext cx="6237587" cy="3385387"/>
          </a:xfrm>
          <a:prstGeom prst="rect">
            <a:avLst/>
          </a:prstGeom>
          <a:solidFill>
            <a:schemeClr val="bg1"/>
          </a:solidFill>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00" dirty="0" smtClean="0"/>
              <a:t>Scope</a:t>
            </a:r>
          </a:p>
          <a:p>
            <a:pPr lvl="1"/>
            <a:r>
              <a:rPr lang="en-US" sz="2900" b="1" dirty="0"/>
              <a:t>Detector systems produced, tested and ready for installation: </a:t>
            </a:r>
            <a:r>
              <a:rPr lang="en-US" sz="2900" b="1" dirty="0">
                <a:solidFill>
                  <a:srgbClr val="3399FF"/>
                </a:solidFill>
              </a:rPr>
              <a:t>Time Projection Chamber w/ electronics, Electromagnetic Calorimeter w/ electronics, Hadronic Calorimeter w/ electronics, DAQ/Trigger, Minimum Bias Detector, Project Management</a:t>
            </a:r>
          </a:p>
          <a:p>
            <a:pPr lvl="1"/>
            <a:r>
              <a:rPr lang="en-US" sz="2900" b="1" dirty="0" smtClean="0"/>
              <a:t>Installation </a:t>
            </a:r>
            <a:r>
              <a:rPr lang="en-US" sz="2900" b="1" dirty="0"/>
              <a:t>and system commissioning is not part of the </a:t>
            </a:r>
            <a:r>
              <a:rPr lang="en-US" sz="2900" b="1" dirty="0" smtClean="0"/>
              <a:t>scope</a:t>
            </a:r>
            <a:endParaRPr lang="en-US" sz="2900" b="1" dirty="0"/>
          </a:p>
          <a:p>
            <a:pPr marL="0" indent="0">
              <a:buNone/>
            </a:pPr>
            <a:r>
              <a:rPr lang="en-US" sz="2900" dirty="0"/>
              <a:t>Schedule</a:t>
            </a:r>
          </a:p>
          <a:p>
            <a:pPr lvl="1"/>
            <a:r>
              <a:rPr lang="en-US" sz="2900" b="1" dirty="0"/>
              <a:t>CD-0 received Sept </a:t>
            </a:r>
            <a:r>
              <a:rPr lang="en-US" sz="2900" b="1" dirty="0" smtClean="0"/>
              <a:t>2016</a:t>
            </a:r>
          </a:p>
          <a:p>
            <a:pPr lvl="1"/>
            <a:r>
              <a:rPr lang="en-US" sz="2900" b="1" dirty="0" smtClean="0"/>
              <a:t>CD-1/3A received Aug 2018</a:t>
            </a:r>
          </a:p>
          <a:p>
            <a:pPr lvl="1"/>
            <a:r>
              <a:rPr lang="en-US" sz="2900" b="1" dirty="0" smtClean="0"/>
              <a:t>PD-2/3 review May 2019</a:t>
            </a:r>
            <a:endParaRPr lang="en-US" sz="2900" b="1" dirty="0"/>
          </a:p>
          <a:p>
            <a:pPr lvl="1"/>
            <a:r>
              <a:rPr lang="en-US" sz="2900" b="1" dirty="0"/>
              <a:t>Early completion Oct 2021</a:t>
            </a:r>
          </a:p>
          <a:p>
            <a:pPr lvl="1"/>
            <a:r>
              <a:rPr lang="en-US" sz="2900" b="1" dirty="0"/>
              <a:t>P</a:t>
            </a:r>
            <a:r>
              <a:rPr lang="en-US" sz="2900" b="1" dirty="0" smtClean="0"/>
              <a:t>D-4 </a:t>
            </a:r>
            <a:r>
              <a:rPr lang="en-US" sz="2900" b="1" dirty="0"/>
              <a:t>Dec 2022 </a:t>
            </a:r>
          </a:p>
          <a:p>
            <a:pPr marL="0" indent="0">
              <a:buNone/>
            </a:pPr>
            <a:r>
              <a:rPr lang="en-US" sz="2900" dirty="0" smtClean="0"/>
              <a:t>Cost</a:t>
            </a:r>
            <a:endParaRPr lang="en-US" sz="2900" b="1" dirty="0"/>
          </a:p>
          <a:p>
            <a:pPr lvl="1"/>
            <a:r>
              <a:rPr lang="en-US" sz="2900" b="1" dirty="0" smtClean="0"/>
              <a:t>$24.2 – 34.5M AY</a:t>
            </a:r>
            <a:endParaRPr lang="en-US" sz="2900" b="1" dirty="0"/>
          </a:p>
          <a:p>
            <a:pPr lvl="1"/>
            <a:r>
              <a:rPr lang="en-US" sz="2900" b="1" dirty="0" smtClean="0"/>
              <a:t>$27.0M AY Point </a:t>
            </a:r>
            <a:r>
              <a:rPr lang="en-US" sz="2900" b="1" dirty="0"/>
              <a:t>c</a:t>
            </a:r>
            <a:r>
              <a:rPr lang="en-US" sz="2900" b="1" dirty="0" smtClean="0"/>
              <a:t>ost estimate including ~25% contingency</a:t>
            </a:r>
            <a:endParaRPr lang="en-US" sz="2900" b="1" dirty="0"/>
          </a:p>
        </p:txBody>
      </p:sp>
      <p:sp>
        <p:nvSpPr>
          <p:cNvPr id="3" name="Date Placeholder 2"/>
          <p:cNvSpPr>
            <a:spLocks noGrp="1"/>
          </p:cNvSpPr>
          <p:nvPr>
            <p:ph type="dt" sz="half" idx="10"/>
          </p:nvPr>
        </p:nvSpPr>
        <p:spPr/>
        <p:txBody>
          <a:bodyPr/>
          <a:lstStyle/>
          <a:p>
            <a:pPr>
              <a:defRPr/>
            </a:pPr>
            <a:r>
              <a:rPr lang="en-US" altLang="en-US" smtClean="0"/>
              <a:t>Apr 9-11, 2019</a:t>
            </a:r>
            <a:endParaRPr lang="en-US" altLang="en-US" dirty="0"/>
          </a:p>
        </p:txBody>
      </p:sp>
      <p:sp>
        <p:nvSpPr>
          <p:cNvPr id="6" name="Footer Placeholder 5"/>
          <p:cNvSpPr>
            <a:spLocks noGrp="1"/>
          </p:cNvSpPr>
          <p:nvPr>
            <p:ph type="ftr" sz="quarter" idx="11"/>
          </p:nvPr>
        </p:nvSpPr>
        <p:spPr/>
        <p:txBody>
          <a:bodyPr/>
          <a:lstStyle/>
          <a:p>
            <a:pPr>
              <a:defRPr/>
            </a:pPr>
            <a:r>
              <a:rPr lang="en-US" smtClean="0"/>
              <a:t>sPHENIX Director's Review</a:t>
            </a:r>
            <a:endParaRPr lang="en-US" dirty="0"/>
          </a:p>
        </p:txBody>
      </p:sp>
    </p:spTree>
    <p:extLst>
      <p:ext uri="{BB962C8B-B14F-4D97-AF65-F5344CB8AC3E}">
        <p14:creationId xmlns:p14="http://schemas.microsoft.com/office/powerpoint/2010/main" val="2091965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ES&amp;H and QA</a:t>
            </a:r>
            <a:endParaRPr lang="en-US" dirty="0"/>
          </a:p>
        </p:txBody>
      </p:sp>
      <p:sp>
        <p:nvSpPr>
          <p:cNvPr id="3" name="Content Placeholder 2"/>
          <p:cNvSpPr>
            <a:spLocks noGrp="1"/>
          </p:cNvSpPr>
          <p:nvPr>
            <p:ph idx="1"/>
          </p:nvPr>
        </p:nvSpPr>
        <p:spPr>
          <a:xfrm>
            <a:off x="63742" y="590550"/>
            <a:ext cx="8991600" cy="1523999"/>
          </a:xfrm>
          <a:ln w="12700">
            <a:noFill/>
          </a:ln>
        </p:spPr>
        <p:txBody>
          <a:bodyPr/>
          <a:lstStyle/>
          <a:p>
            <a:pPr marL="0" indent="0">
              <a:buNone/>
            </a:pPr>
            <a:r>
              <a:rPr lang="en-US" sz="1600" dirty="0" smtClean="0"/>
              <a:t>The sPHENIX MIE has ES&amp;H and QA experts embedded by BNL in the project.</a:t>
            </a:r>
          </a:p>
          <a:p>
            <a:pPr marL="285750" indent="-285750"/>
            <a:r>
              <a:rPr lang="en-US" sz="1400" dirty="0" smtClean="0"/>
              <a:t>The ES&amp;H and QA reps have led the effort to develop sPHENIX specific Safety and quality documents: Preliminary Hazard Analysis Report, Quality Assurance Plan. </a:t>
            </a:r>
          </a:p>
          <a:p>
            <a:pPr marL="285750" indent="-285750"/>
            <a:r>
              <a:rPr lang="en-US" sz="1400" dirty="0" smtClean="0"/>
              <a:t>The QA </a:t>
            </a:r>
            <a:r>
              <a:rPr lang="en-US" sz="1400" dirty="0"/>
              <a:t>rep </a:t>
            </a:r>
            <a:r>
              <a:rPr lang="en-US" sz="1400" dirty="0" smtClean="0"/>
              <a:t> developed </a:t>
            </a:r>
            <a:r>
              <a:rPr lang="en-US" sz="1400" dirty="0"/>
              <a:t>QA procedures and criteria for work on preproduction prototypes at collaborating </a:t>
            </a:r>
            <a:r>
              <a:rPr lang="en-US" sz="1400" dirty="0" smtClean="0"/>
              <a:t>universities, </a:t>
            </a:r>
            <a:r>
              <a:rPr lang="en-US" sz="1400" dirty="0"/>
              <a:t>and R&amp;D contracts with vendors .</a:t>
            </a:r>
          </a:p>
          <a:p>
            <a:pPr marL="285750" indent="-285750"/>
            <a:r>
              <a:rPr lang="en-US" sz="1400" dirty="0"/>
              <a:t>ES&amp;H experts </a:t>
            </a:r>
            <a:r>
              <a:rPr lang="en-US" sz="1400" dirty="0" smtClean="0"/>
              <a:t>are </a:t>
            </a:r>
            <a:r>
              <a:rPr lang="en-US" sz="1400" dirty="0"/>
              <a:t>being </a:t>
            </a:r>
            <a:r>
              <a:rPr lang="en-US" sz="1400" dirty="0" smtClean="0"/>
              <a:t>used to develop plans for sPHENIX detector component fabrication areas at BNL. </a:t>
            </a:r>
            <a:endParaRPr lang="en-US" sz="1400" dirty="0"/>
          </a:p>
          <a:p>
            <a:endParaRPr lang="en-US" sz="1600" dirty="0" smtClean="0"/>
          </a:p>
          <a:p>
            <a:endParaRPr lang="en-US" sz="1600" dirty="0" smtClean="0"/>
          </a:p>
          <a:p>
            <a:r>
              <a:rPr lang="en-US" sz="1600" dirty="0" smtClean="0"/>
              <a:t> </a:t>
            </a:r>
            <a:endParaRPr lang="en-US" sz="1600" dirty="0"/>
          </a:p>
        </p:txBody>
      </p:sp>
      <p:sp>
        <p:nvSpPr>
          <p:cNvPr id="4" name="Date Placeholder 3"/>
          <p:cNvSpPr>
            <a:spLocks noGrp="1"/>
          </p:cNvSpPr>
          <p:nvPr>
            <p:ph type="dt" sz="half" idx="10"/>
          </p:nvPr>
        </p:nvSpPr>
        <p:spPr/>
        <p:txBody>
          <a:bodyPr/>
          <a:lstStyle/>
          <a:p>
            <a:pPr>
              <a:defRPr/>
            </a:pPr>
            <a:r>
              <a:rPr lang="en-US" altLang="en-US" smtClean="0"/>
              <a:t>Apr 9-11, 2019</a:t>
            </a:r>
            <a:endParaRPr lang="en-US" altLang="en-US" dirty="0"/>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30</a:t>
            </a:fld>
            <a:endParaRPr lang="en-US" altLang="en-US" dirty="0"/>
          </a:p>
        </p:txBody>
      </p:sp>
      <p:pic>
        <p:nvPicPr>
          <p:cNvPr id="614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77" t="18540" r="29104" b="2134"/>
          <a:stretch/>
        </p:blipFill>
        <p:spPr bwMode="auto">
          <a:xfrm>
            <a:off x="6553200" y="2105552"/>
            <a:ext cx="2503907" cy="30048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23" t="16757" r="27388" b="10008"/>
          <a:stretch/>
        </p:blipFill>
        <p:spPr bwMode="auto">
          <a:xfrm>
            <a:off x="37806" y="2114550"/>
            <a:ext cx="2874556" cy="30056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3124199" y="3684118"/>
            <a:ext cx="3175485" cy="738664"/>
          </a:xfrm>
          <a:prstGeom prst="rect">
            <a:avLst/>
          </a:prstGeom>
          <a:solidFill>
            <a:srgbClr val="3399FF"/>
          </a:solidFill>
        </p:spPr>
        <p:txBody>
          <a:bodyPr wrap="none" rtlCol="0">
            <a:spAutoFit/>
          </a:bodyPr>
          <a:lstStyle/>
          <a:p>
            <a:r>
              <a:rPr lang="en-US" sz="1400" b="1" dirty="0" smtClean="0">
                <a:solidFill>
                  <a:schemeClr val="bg1"/>
                </a:solidFill>
              </a:rPr>
              <a:t>See: </a:t>
            </a:r>
          </a:p>
          <a:p>
            <a:r>
              <a:rPr lang="en-US" sz="1400" b="1" dirty="0" smtClean="0">
                <a:solidFill>
                  <a:schemeClr val="bg1"/>
                </a:solidFill>
              </a:rPr>
              <a:t>ES&amp;H  breakout talk by Lori Stiegler</a:t>
            </a:r>
          </a:p>
          <a:p>
            <a:r>
              <a:rPr lang="en-US" sz="1400" b="1" dirty="0" smtClean="0">
                <a:solidFill>
                  <a:schemeClr val="bg1"/>
                </a:solidFill>
              </a:rPr>
              <a:t>QA breakout talk by Chuck Gortakowski </a:t>
            </a:r>
            <a:endParaRPr lang="en-US" sz="1400" b="1" dirty="0">
              <a:solidFill>
                <a:schemeClr val="bg1"/>
              </a:solidFill>
            </a:endParaRPr>
          </a:p>
        </p:txBody>
      </p:sp>
      <p:sp>
        <p:nvSpPr>
          <p:cNvPr id="8" name="TextBox 7"/>
          <p:cNvSpPr txBox="1"/>
          <p:nvPr/>
        </p:nvSpPr>
        <p:spPr>
          <a:xfrm>
            <a:off x="2209800" y="2724150"/>
            <a:ext cx="4099199" cy="230832"/>
          </a:xfrm>
          <a:prstGeom prst="rect">
            <a:avLst/>
          </a:prstGeom>
          <a:solidFill>
            <a:schemeClr val="bg1"/>
          </a:solidFill>
          <a:ln>
            <a:solidFill>
              <a:srgbClr val="3399FF"/>
            </a:solidFill>
          </a:ln>
        </p:spPr>
        <p:txBody>
          <a:bodyPr wrap="none" rtlCol="0">
            <a:spAutoFit/>
          </a:bodyPr>
          <a:lstStyle/>
          <a:p>
            <a:r>
              <a:rPr lang="en-US" sz="900" b="1" dirty="0"/>
              <a:t>https://indico.bnl.gov/event/4625/attachments/18449/23122/PHAR_050918.pdf</a:t>
            </a:r>
          </a:p>
        </p:txBody>
      </p:sp>
      <p:sp>
        <p:nvSpPr>
          <p:cNvPr id="9" name="TextBox 8"/>
          <p:cNvSpPr txBox="1"/>
          <p:nvPr/>
        </p:nvSpPr>
        <p:spPr>
          <a:xfrm>
            <a:off x="1849668" y="3065934"/>
            <a:ext cx="4703532" cy="230832"/>
          </a:xfrm>
          <a:prstGeom prst="rect">
            <a:avLst/>
          </a:prstGeom>
          <a:solidFill>
            <a:schemeClr val="bg1"/>
          </a:solidFill>
          <a:ln>
            <a:solidFill>
              <a:srgbClr val="3399FF"/>
            </a:solidFill>
          </a:ln>
        </p:spPr>
        <p:txBody>
          <a:bodyPr wrap="none" rtlCol="0">
            <a:spAutoFit/>
          </a:bodyPr>
          <a:lstStyle/>
          <a:p>
            <a:r>
              <a:rPr lang="en-US" sz="900" b="1" dirty="0"/>
              <a:t>https://indico.bnl.gov/event/4625/attachments/18441/23130/QA_Plan_sPHENIX_Project.pdf</a:t>
            </a:r>
          </a:p>
        </p:txBody>
      </p:sp>
    </p:spTree>
    <p:extLst>
      <p:ext uri="{BB962C8B-B14F-4D97-AF65-F5344CB8AC3E}">
        <p14:creationId xmlns:p14="http://schemas.microsoft.com/office/powerpoint/2010/main" val="1195660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sz="4800" dirty="0" smtClean="0"/>
              <a:t>Issues and Concerns  </a:t>
            </a:r>
          </a:p>
        </p:txBody>
      </p:sp>
      <p:sp>
        <p:nvSpPr>
          <p:cNvPr id="3" name="Content Placeholder 2"/>
          <p:cNvSpPr>
            <a:spLocks noGrp="1"/>
          </p:cNvSpPr>
          <p:nvPr>
            <p:ph idx="1"/>
          </p:nvPr>
        </p:nvSpPr>
        <p:spPr>
          <a:xfrm>
            <a:off x="381000" y="666750"/>
            <a:ext cx="8305800" cy="3927873"/>
          </a:xfrm>
        </p:spPr>
        <p:txBody>
          <a:bodyPr/>
          <a:lstStyle/>
          <a:p>
            <a:r>
              <a:rPr lang="en-US" sz="2000" dirty="0" smtClean="0"/>
              <a:t> </a:t>
            </a:r>
          </a:p>
          <a:p>
            <a:pPr marL="0" indent="0">
              <a:buNone/>
            </a:pPr>
            <a:endParaRPr lang="en-US" dirty="0"/>
          </a:p>
        </p:txBody>
      </p:sp>
      <p:sp>
        <p:nvSpPr>
          <p:cNvPr id="31746"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 9-11, 2019</a:t>
            </a:r>
            <a:endParaRPr lang="en-US" altLang="en-US" sz="1200" dirty="0" smtClean="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31</a:t>
            </a:fld>
            <a:endParaRPr lang="en-US" altLang="en-US" sz="1200" dirty="0">
              <a:solidFill>
                <a:srgbClr val="898989"/>
              </a:solidFill>
            </a:endParaRPr>
          </a:p>
        </p:txBody>
      </p:sp>
    </p:spTree>
    <p:extLst>
      <p:ext uri="{BB962C8B-B14F-4D97-AF65-F5344CB8AC3E}">
        <p14:creationId xmlns:p14="http://schemas.microsoft.com/office/powerpoint/2010/main" val="57562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76200" y="666750"/>
            <a:ext cx="9067800" cy="4267200"/>
          </a:xfrm>
        </p:spPr>
        <p:txBody>
          <a:bodyPr/>
          <a:lstStyle/>
          <a:p>
            <a:r>
              <a:rPr lang="en-US" sz="1800" dirty="0" smtClean="0"/>
              <a:t> ).</a:t>
            </a:r>
          </a:p>
          <a:p>
            <a:pPr marL="0" indent="0" algn="ctr">
              <a:buNone/>
            </a:pPr>
            <a:endParaRPr lang="en-US" sz="2000" b="1" dirty="0" smtClean="0"/>
          </a:p>
          <a:p>
            <a:pPr marL="0" indent="0" algn="ctr">
              <a:buNone/>
            </a:pPr>
            <a:r>
              <a:rPr lang="en-US" b="1" dirty="0" smtClean="0"/>
              <a:t>sPHENIX is ready for PD-2/3</a:t>
            </a:r>
          </a:p>
        </p:txBody>
      </p:sp>
      <p:sp>
        <p:nvSpPr>
          <p:cNvPr id="4" name="Date Placeholder 3"/>
          <p:cNvSpPr>
            <a:spLocks noGrp="1"/>
          </p:cNvSpPr>
          <p:nvPr>
            <p:ph type="dt" sz="half" idx="10"/>
          </p:nvPr>
        </p:nvSpPr>
        <p:spPr/>
        <p:txBody>
          <a:bodyPr/>
          <a:lstStyle/>
          <a:p>
            <a:pPr>
              <a:defRPr/>
            </a:pPr>
            <a:r>
              <a:rPr lang="en-US" altLang="en-US" smtClean="0"/>
              <a:t>Apr 9-11, 2019</a:t>
            </a:r>
            <a:endParaRPr lang="en-US" altLang="en-US" dirty="0"/>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32</a:t>
            </a:fld>
            <a:endParaRPr lang="en-US" altLang="en-US" dirty="0"/>
          </a:p>
        </p:txBody>
      </p:sp>
    </p:spTree>
    <p:extLst>
      <p:ext uri="{BB962C8B-B14F-4D97-AF65-F5344CB8AC3E}">
        <p14:creationId xmlns:p14="http://schemas.microsoft.com/office/powerpoint/2010/main" val="3635550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6"/>
          <p:cNvSpPr>
            <a:spLocks noGrp="1"/>
          </p:cNvSpPr>
          <p:nvPr>
            <p:ph type="title"/>
          </p:nvPr>
        </p:nvSpPr>
        <p:spPr>
          <a:xfrm>
            <a:off x="381000" y="2114550"/>
            <a:ext cx="8229600" cy="857250"/>
          </a:xfrm>
        </p:spPr>
        <p:txBody>
          <a:bodyPr/>
          <a:lstStyle/>
          <a:p>
            <a:pPr algn="ctr"/>
            <a:r>
              <a:rPr lang="en-US" altLang="en-US" dirty="0" smtClean="0"/>
              <a:t>Back Up</a:t>
            </a:r>
          </a:p>
        </p:txBody>
      </p:sp>
      <p:sp>
        <p:nvSpPr>
          <p:cNvPr id="6246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 9-11, 2019</a:t>
            </a:r>
            <a:endParaRPr lang="en-US" altLang="en-US" sz="1200" dirty="0" smtClean="0">
              <a:solidFill>
                <a:srgbClr val="898989"/>
              </a:solidFill>
            </a:endParaRPr>
          </a:p>
        </p:txBody>
      </p:sp>
      <p:sp>
        <p:nvSpPr>
          <p:cNvPr id="624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C2E0C8C-DEA0-44AF-A311-D9EF592947A3}" type="slidenum">
              <a:rPr lang="en-US" altLang="en-US" sz="1200">
                <a:solidFill>
                  <a:srgbClr val="898989"/>
                </a:solidFill>
              </a:rPr>
              <a:pPr eaLnBrk="1" hangingPunct="1"/>
              <a:t>33</a:t>
            </a:fld>
            <a:endParaRPr lang="en-US" altLang="en-US" sz="1200" dirty="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spTree>
    <p:extLst>
      <p:ext uri="{BB962C8B-B14F-4D97-AF65-F5344CB8AC3E}">
        <p14:creationId xmlns:p14="http://schemas.microsoft.com/office/powerpoint/2010/main" val="3033625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83"/>
            <a:ext cx="9144000" cy="471310"/>
          </a:xfrm>
        </p:spPr>
        <p:txBody>
          <a:bodyPr>
            <a:noAutofit/>
          </a:bodyPr>
          <a:lstStyle/>
          <a:p>
            <a:r>
              <a:rPr lang="en-US" sz="2000" dirty="0" smtClean="0"/>
              <a:t>sPHENIX  MIE(1.X)+Infrastructure &amp; Facility(2.X)+Silicon </a:t>
            </a:r>
            <a:r>
              <a:rPr lang="en-US" sz="2000" dirty="0" err="1" smtClean="0"/>
              <a:t>Dets</a:t>
            </a:r>
            <a:r>
              <a:rPr lang="en-US" sz="2000" dirty="0" smtClean="0"/>
              <a:t>(3.X</a:t>
            </a:r>
            <a:r>
              <a:rPr lang="en-US" sz="2400" dirty="0" smtClean="0"/>
              <a:t>)</a:t>
            </a:r>
            <a:endParaRPr lang="en-US" sz="2400" b="0" dirty="0"/>
          </a:p>
        </p:txBody>
      </p:sp>
      <p:sp>
        <p:nvSpPr>
          <p:cNvPr id="7" name="Content Placeholder 2"/>
          <p:cNvSpPr txBox="1">
            <a:spLocks/>
          </p:cNvSpPr>
          <p:nvPr/>
        </p:nvSpPr>
        <p:spPr>
          <a:xfrm>
            <a:off x="-91653" y="1676302"/>
            <a:ext cx="9353492" cy="333398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Scope</a:t>
            </a:r>
          </a:p>
          <a:p>
            <a:pPr lvl="1"/>
            <a:r>
              <a:rPr lang="en-US" b="1" dirty="0" smtClean="0">
                <a:solidFill>
                  <a:srgbClr val="3399FF"/>
                </a:solidFill>
              </a:rPr>
              <a:t>sPHENIX </a:t>
            </a:r>
            <a:r>
              <a:rPr lang="en-US" b="1" dirty="0">
                <a:solidFill>
                  <a:srgbClr val="3399FF"/>
                </a:solidFill>
              </a:rPr>
              <a:t>MIE+ Magnet Barrel Steel + BNL Contributed Labor + Infrastructure &amp;</a:t>
            </a:r>
            <a:r>
              <a:rPr lang="en-US" b="1" dirty="0" smtClean="0">
                <a:solidFill>
                  <a:srgbClr val="3399FF"/>
                </a:solidFill>
              </a:rPr>
              <a:t> </a:t>
            </a:r>
            <a:r>
              <a:rPr lang="en-US" b="1" dirty="0">
                <a:solidFill>
                  <a:srgbClr val="3399FF"/>
                </a:solidFill>
              </a:rPr>
              <a:t>Facility Upgrade</a:t>
            </a:r>
          </a:p>
          <a:p>
            <a:pPr lvl="1"/>
            <a:r>
              <a:rPr lang="en-US" b="1" dirty="0"/>
              <a:t>Installation and system commissioning  is part of the scope</a:t>
            </a:r>
          </a:p>
          <a:p>
            <a:pPr lvl="1"/>
            <a:r>
              <a:rPr lang="en-US" b="1" dirty="0"/>
              <a:t>A </a:t>
            </a:r>
            <a:r>
              <a:rPr lang="en-US" b="1" dirty="0" smtClean="0"/>
              <a:t>$4.9M </a:t>
            </a:r>
            <a:r>
              <a:rPr lang="en-US" b="1" dirty="0"/>
              <a:t>silicon vertex </a:t>
            </a:r>
            <a:r>
              <a:rPr lang="en-US" b="1" dirty="0" smtClean="0"/>
              <a:t>detector (MVTX) </a:t>
            </a:r>
            <a:r>
              <a:rPr lang="en-US" b="1" dirty="0"/>
              <a:t>will be added to the upgrade </a:t>
            </a:r>
            <a:r>
              <a:rPr lang="en-US" b="1" dirty="0" smtClean="0"/>
              <a:t>portfolio. Finalizing the cost estimate this month.</a:t>
            </a:r>
            <a:endParaRPr lang="en-US" b="1" dirty="0"/>
          </a:p>
          <a:p>
            <a:r>
              <a:rPr lang="en-US" dirty="0" smtClean="0"/>
              <a:t>Baseline RLS for 1008 Infrastructure and Facility. Revised Bottom-up contributed labor estimate MIE  </a:t>
            </a:r>
          </a:p>
          <a:p>
            <a:r>
              <a:rPr lang="en-US" dirty="0" smtClean="0"/>
              <a:t>Complete Revision of MVTX RLS is one of the main projects this month</a:t>
            </a:r>
            <a:endParaRPr lang="en-US" dirty="0"/>
          </a:p>
          <a:p>
            <a:r>
              <a:rPr lang="en-US" dirty="0" smtClean="0"/>
              <a:t>Schedule</a:t>
            </a:r>
            <a:endParaRPr lang="en-US" dirty="0"/>
          </a:p>
          <a:p>
            <a:pPr lvl="1"/>
            <a:r>
              <a:rPr lang="en-US" b="1" dirty="0" smtClean="0"/>
              <a:t>MIE </a:t>
            </a:r>
            <a:r>
              <a:rPr lang="en-US" b="1" dirty="0"/>
              <a:t>PD-4  1QFY23 </a:t>
            </a:r>
          </a:p>
          <a:p>
            <a:pPr lvl="1"/>
            <a:r>
              <a:rPr lang="en-US" b="1" dirty="0" smtClean="0"/>
              <a:t>sPHENIX Upgrade Completion (ready for beam)  2QFY23</a:t>
            </a:r>
            <a:endParaRPr lang="en-US" b="1" dirty="0"/>
          </a:p>
          <a:p>
            <a:pPr marL="457200" lvl="1" indent="0">
              <a:buNone/>
            </a:pPr>
            <a:r>
              <a:rPr lang="en-US" b="1" dirty="0" smtClean="0">
                <a:solidFill>
                  <a:srgbClr val="3399FF"/>
                </a:solidFill>
              </a:rPr>
              <a:t> </a:t>
            </a:r>
            <a:endParaRPr lang="en-US" b="1" dirty="0">
              <a:solidFill>
                <a:srgbClr val="3399FF"/>
              </a:solidFill>
            </a:endParaRPr>
          </a:p>
          <a:p>
            <a:pPr marL="457200" lvl="1" indent="0">
              <a:buNone/>
            </a:pPr>
            <a:endParaRPr lang="en-US" dirty="0"/>
          </a:p>
        </p:txBody>
      </p:sp>
      <p:sp>
        <p:nvSpPr>
          <p:cNvPr id="3" name="Slide Number Placeholder 2"/>
          <p:cNvSpPr>
            <a:spLocks noGrp="1"/>
          </p:cNvSpPr>
          <p:nvPr>
            <p:ph type="sldNum" sz="quarter" idx="12"/>
          </p:nvPr>
        </p:nvSpPr>
        <p:spPr/>
        <p:txBody>
          <a:bodyPr/>
          <a:lstStyle/>
          <a:p>
            <a:fld id="{D96174C5-6044-42D1-B178-7EA7F4E8CD18}" type="slidenum">
              <a:rPr lang="en-US" smtClean="0"/>
              <a:pPr/>
              <a:t>4</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355975633"/>
              </p:ext>
            </p:extLst>
          </p:nvPr>
        </p:nvGraphicFramePr>
        <p:xfrm>
          <a:off x="117839" y="586427"/>
          <a:ext cx="8600000" cy="932239"/>
        </p:xfrm>
        <a:graphic>
          <a:graphicData uri="http://schemas.openxmlformats.org/drawingml/2006/table">
            <a:tbl>
              <a:tblPr firstRow="1" bandRow="1">
                <a:tableStyleId>{F5AB1C69-6EDB-4FF4-983F-18BD219EF322}</a:tableStyleId>
              </a:tblPr>
              <a:tblGrid>
                <a:gridCol w="1710961">
                  <a:extLst>
                    <a:ext uri="{9D8B030D-6E8A-4147-A177-3AD203B41FA5}">
                      <a16:colId xmlns:a16="http://schemas.microsoft.com/office/drawing/2014/main" xmlns="" val="4246309965"/>
                    </a:ext>
                  </a:extLst>
                </a:gridCol>
                <a:gridCol w="1524000">
                  <a:extLst>
                    <a:ext uri="{9D8B030D-6E8A-4147-A177-3AD203B41FA5}">
                      <a16:colId xmlns:a16="http://schemas.microsoft.com/office/drawing/2014/main" xmlns="" val="2547196037"/>
                    </a:ext>
                  </a:extLst>
                </a:gridCol>
                <a:gridCol w="1600200">
                  <a:extLst>
                    <a:ext uri="{9D8B030D-6E8A-4147-A177-3AD203B41FA5}">
                      <a16:colId xmlns:a16="http://schemas.microsoft.com/office/drawing/2014/main" xmlns="" val="2906043885"/>
                    </a:ext>
                  </a:extLst>
                </a:gridCol>
                <a:gridCol w="1660114">
                  <a:extLst>
                    <a:ext uri="{9D8B030D-6E8A-4147-A177-3AD203B41FA5}">
                      <a16:colId xmlns:a16="http://schemas.microsoft.com/office/drawing/2014/main" xmlns="" val="2998244554"/>
                    </a:ext>
                  </a:extLst>
                </a:gridCol>
                <a:gridCol w="1002890">
                  <a:extLst>
                    <a:ext uri="{9D8B030D-6E8A-4147-A177-3AD203B41FA5}">
                      <a16:colId xmlns:a16="http://schemas.microsoft.com/office/drawing/2014/main" xmlns="" val="859748088"/>
                    </a:ext>
                  </a:extLst>
                </a:gridCol>
                <a:gridCol w="1101835">
                  <a:extLst>
                    <a:ext uri="{9D8B030D-6E8A-4147-A177-3AD203B41FA5}">
                      <a16:colId xmlns:a16="http://schemas.microsoft.com/office/drawing/2014/main" xmlns="" val="2369523134"/>
                    </a:ext>
                  </a:extLst>
                </a:gridCol>
              </a:tblGrid>
              <a:tr h="350743">
                <a:tc>
                  <a:txBody>
                    <a:bodyPr/>
                    <a:lstStyle/>
                    <a:p>
                      <a:r>
                        <a:rPr lang="en-US" sz="1200" dirty="0"/>
                        <a:t>TPC</a:t>
                      </a:r>
                    </a:p>
                  </a:txBody>
                  <a:tcPr marT="34290" marB="34290">
                    <a:solidFill>
                      <a:srgbClr val="3399FF"/>
                    </a:solidFill>
                  </a:tcPr>
                </a:tc>
                <a:tc>
                  <a:txBody>
                    <a:bodyPr/>
                    <a:lstStyle/>
                    <a:p>
                      <a:r>
                        <a:rPr lang="en-US" sz="1200" dirty="0"/>
                        <a:t>Project Leader</a:t>
                      </a:r>
                    </a:p>
                  </a:txBody>
                  <a:tcPr marT="34290" marB="34290">
                    <a:solidFill>
                      <a:srgbClr val="3399FF"/>
                    </a:solidFill>
                  </a:tcPr>
                </a:tc>
                <a:tc>
                  <a:txBody>
                    <a:bodyPr/>
                    <a:lstStyle/>
                    <a:p>
                      <a:r>
                        <a:rPr lang="en-US" sz="1200" dirty="0"/>
                        <a:t>Last CD Achieved</a:t>
                      </a:r>
                    </a:p>
                  </a:txBody>
                  <a:tcPr marT="34290" marB="34290">
                    <a:solidFill>
                      <a:srgbClr val="3399FF"/>
                    </a:solidFill>
                  </a:tcPr>
                </a:tc>
                <a:tc>
                  <a:txBody>
                    <a:bodyPr/>
                    <a:lstStyle/>
                    <a:p>
                      <a:r>
                        <a:rPr lang="en-US" sz="1200" dirty="0"/>
                        <a:t>% Complete</a:t>
                      </a:r>
                    </a:p>
                  </a:txBody>
                  <a:tcPr marT="34290" marB="34290">
                    <a:solidFill>
                      <a:srgbClr val="3399FF"/>
                    </a:solidFill>
                  </a:tcPr>
                </a:tc>
                <a:tc>
                  <a:txBody>
                    <a:bodyPr/>
                    <a:lstStyle/>
                    <a:p>
                      <a:r>
                        <a:rPr lang="en-US" sz="1200" dirty="0"/>
                        <a:t>CPI</a:t>
                      </a:r>
                    </a:p>
                  </a:txBody>
                  <a:tcPr marT="34290" marB="34290">
                    <a:solidFill>
                      <a:srgbClr val="3399FF"/>
                    </a:solidFill>
                  </a:tcPr>
                </a:tc>
                <a:tc>
                  <a:txBody>
                    <a:bodyPr/>
                    <a:lstStyle/>
                    <a:p>
                      <a:r>
                        <a:rPr lang="en-US" sz="1200" dirty="0"/>
                        <a:t>SPI</a:t>
                      </a:r>
                    </a:p>
                  </a:txBody>
                  <a:tcPr marT="34290" marB="34290">
                    <a:solidFill>
                      <a:srgbClr val="3399FF"/>
                    </a:solidFill>
                  </a:tcPr>
                </a:tc>
                <a:extLst>
                  <a:ext uri="{0D108BD9-81ED-4DB2-BD59-A6C34878D82A}">
                    <a16:rowId xmlns:a16="http://schemas.microsoft.com/office/drawing/2014/main" xmlns="" val="291641492"/>
                  </a:ext>
                </a:extLst>
              </a:tr>
              <a:tr h="581496">
                <a:tc>
                  <a:txBody>
                    <a:bodyPr/>
                    <a:lstStyle/>
                    <a:p>
                      <a:r>
                        <a:rPr lang="en-US" sz="1400" dirty="0" smtClean="0"/>
                        <a:t>$74.2-</a:t>
                      </a:r>
                      <a:r>
                        <a:rPr lang="en-US" sz="1400" baseline="0" dirty="0" smtClean="0"/>
                        <a:t> 86.0M AY</a:t>
                      </a:r>
                      <a:endParaRPr lang="en-US" sz="1400" dirty="0"/>
                    </a:p>
                  </a:txBody>
                  <a:tcPr marT="34290" marB="34290">
                    <a:solidFill>
                      <a:srgbClr val="CCECFF"/>
                    </a:solidFill>
                  </a:tcPr>
                </a:tc>
                <a:tc>
                  <a:txBody>
                    <a:bodyPr/>
                    <a:lstStyle/>
                    <a:p>
                      <a:r>
                        <a:rPr lang="en-US" sz="1400" dirty="0" smtClean="0"/>
                        <a:t>Edward</a:t>
                      </a:r>
                      <a:r>
                        <a:rPr lang="en-US" sz="1400" baseline="0" dirty="0" smtClean="0"/>
                        <a:t> O’Brien</a:t>
                      </a:r>
                      <a:endParaRPr lang="en-US" sz="1400" dirty="0"/>
                    </a:p>
                  </a:txBody>
                  <a:tcPr marT="34290" marB="34290">
                    <a:solidFill>
                      <a:srgbClr val="CCECFF"/>
                    </a:solidFill>
                  </a:tcPr>
                </a:tc>
                <a:tc>
                  <a:txBody>
                    <a:bodyPr/>
                    <a:lstStyle/>
                    <a:p>
                      <a:r>
                        <a:rPr lang="en-US" sz="1400" dirty="0" smtClean="0"/>
                        <a:t>CD-1/3A</a:t>
                      </a:r>
                      <a:endParaRPr lang="en-US" sz="1400" dirty="0"/>
                    </a:p>
                  </a:txBody>
                  <a:tcPr marT="34290" marB="34290">
                    <a:solidFill>
                      <a:srgbClr val="CCECFF"/>
                    </a:solidFill>
                  </a:tcPr>
                </a:tc>
                <a:tc>
                  <a:txBody>
                    <a:bodyPr/>
                    <a:lstStyle/>
                    <a:p>
                      <a:r>
                        <a:rPr lang="en-US" sz="1400" dirty="0" smtClean="0"/>
                        <a:t>21.4% based on actuals as of 2/2019</a:t>
                      </a:r>
                      <a:endParaRPr lang="en-US" sz="1400" dirty="0"/>
                    </a:p>
                  </a:txBody>
                  <a:tcPr marT="34290" marB="34290">
                    <a:solidFill>
                      <a:srgbClr val="CCECFF"/>
                    </a:solidFill>
                  </a:tcPr>
                </a:tc>
                <a:tc>
                  <a:txBody>
                    <a:bodyPr/>
                    <a:lstStyle/>
                    <a:p>
                      <a:r>
                        <a:rPr lang="en-US" sz="1400" dirty="0" smtClean="0"/>
                        <a:t>Pre-baseline</a:t>
                      </a:r>
                      <a:endParaRPr lang="en-US" sz="1400" dirty="0"/>
                    </a:p>
                  </a:txBody>
                  <a:tcPr marT="34290" marB="34290">
                    <a:solidFill>
                      <a:srgbClr val="CCECFF"/>
                    </a:solidFill>
                  </a:tcPr>
                </a:tc>
                <a:tc>
                  <a:txBody>
                    <a:bodyPr/>
                    <a:lstStyle/>
                    <a:p>
                      <a:r>
                        <a:rPr lang="en-US" sz="1400" dirty="0" smtClean="0"/>
                        <a:t>Pre-baseline</a:t>
                      </a:r>
                      <a:endParaRPr lang="en-US" sz="1400" dirty="0"/>
                    </a:p>
                  </a:txBody>
                  <a:tcPr marT="34290" marB="34290">
                    <a:solidFill>
                      <a:srgbClr val="CCECFF"/>
                    </a:solidFill>
                  </a:tcPr>
                </a:tc>
                <a:extLst>
                  <a:ext uri="{0D108BD9-81ED-4DB2-BD59-A6C34878D82A}">
                    <a16:rowId xmlns:a16="http://schemas.microsoft.com/office/drawing/2014/main" xmlns="" val="1730370277"/>
                  </a:ext>
                </a:extLst>
              </a:tr>
            </a:tbl>
          </a:graphicData>
        </a:graphic>
      </p:graphicFrame>
      <p:sp>
        <p:nvSpPr>
          <p:cNvPr id="4" name="Date Placeholder 3"/>
          <p:cNvSpPr>
            <a:spLocks noGrp="1"/>
          </p:cNvSpPr>
          <p:nvPr>
            <p:ph type="dt" sz="half" idx="10"/>
          </p:nvPr>
        </p:nvSpPr>
        <p:spPr/>
        <p:txBody>
          <a:bodyPr/>
          <a:lstStyle/>
          <a:p>
            <a:pPr>
              <a:defRPr/>
            </a:pPr>
            <a:r>
              <a:rPr lang="en-US" altLang="en-US" smtClean="0"/>
              <a:t>Apr 9-11, 2019</a:t>
            </a:r>
            <a:endParaRPr lang="en-US" altLang="en-US" dirty="0"/>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Tree>
    <p:extLst>
      <p:ext uri="{BB962C8B-B14F-4D97-AF65-F5344CB8AC3E}">
        <p14:creationId xmlns:p14="http://schemas.microsoft.com/office/powerpoint/2010/main" val="1757974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8229600" cy="546497"/>
          </a:xfrm>
        </p:spPr>
        <p:txBody>
          <a:bodyPr/>
          <a:lstStyle/>
          <a:p>
            <a:r>
              <a:rPr lang="en-US" dirty="0" smtClean="0"/>
              <a:t>Director’s Review  Organization</a:t>
            </a:r>
            <a:endParaRPr lang="en-US" dirty="0"/>
          </a:p>
        </p:txBody>
      </p:sp>
      <p:sp>
        <p:nvSpPr>
          <p:cNvPr id="3" name="Date Placeholder 2"/>
          <p:cNvSpPr>
            <a:spLocks noGrp="1"/>
          </p:cNvSpPr>
          <p:nvPr>
            <p:ph type="dt" sz="half" idx="10"/>
          </p:nvPr>
        </p:nvSpPr>
        <p:spPr/>
        <p:txBody>
          <a:bodyPr/>
          <a:lstStyle/>
          <a:p>
            <a:pPr>
              <a:defRPr/>
            </a:pPr>
            <a:r>
              <a:rPr lang="en-US" altLang="en-US" smtClean="0"/>
              <a:t>Apr 9-11, 2019</a:t>
            </a:r>
            <a:endParaRPr lang="en-US" altLang="en-US" dirty="0"/>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5</a:t>
            </a:fld>
            <a:endParaRPr lang="en-US" altLang="en-US" dirty="0"/>
          </a:p>
        </p:txBody>
      </p:sp>
      <p:pic>
        <p:nvPicPr>
          <p:cNvPr id="9" name="Picture 8" descr="Screen Shot 2019-04-02 at 12.00.15 AM.png"/>
          <p:cNvPicPr>
            <a:picLocks noChangeAspect="1"/>
          </p:cNvPicPr>
          <p:nvPr/>
        </p:nvPicPr>
        <p:blipFill rotWithShape="1">
          <a:blip r:embed="rId2">
            <a:extLst>
              <a:ext uri="{28A0092B-C50C-407E-A947-70E740481C1C}">
                <a14:useLocalDpi xmlns:a14="http://schemas.microsoft.com/office/drawing/2010/main" val="0"/>
              </a:ext>
            </a:extLst>
          </a:blip>
          <a:srcRect b="29580"/>
          <a:stretch/>
        </p:blipFill>
        <p:spPr>
          <a:xfrm>
            <a:off x="503376" y="737257"/>
            <a:ext cx="4614724" cy="4193317"/>
          </a:xfrm>
          <a:prstGeom prst="rect">
            <a:avLst/>
          </a:prstGeom>
          <a:ln>
            <a:solidFill>
              <a:srgbClr val="000000"/>
            </a:solidFill>
          </a:ln>
        </p:spPr>
      </p:pic>
      <p:sp>
        <p:nvSpPr>
          <p:cNvPr id="10" name="TextBox 9"/>
          <p:cNvSpPr txBox="1"/>
          <p:nvPr/>
        </p:nvSpPr>
        <p:spPr>
          <a:xfrm>
            <a:off x="5391647" y="703961"/>
            <a:ext cx="3581400" cy="4093426"/>
          </a:xfrm>
          <a:prstGeom prst="rect">
            <a:avLst/>
          </a:prstGeom>
          <a:noFill/>
          <a:ln>
            <a:solidFill>
              <a:schemeClr val="tx1"/>
            </a:solidFill>
          </a:ln>
        </p:spPr>
        <p:txBody>
          <a:bodyPr wrap="square" lIns="91438" tIns="45719" rIns="91438" bIns="45719" rtlCol="0">
            <a:spAutoFit/>
          </a:bodyPr>
          <a:lstStyle/>
          <a:p>
            <a:r>
              <a:rPr lang="en-US" dirty="0" smtClean="0"/>
              <a:t>Features of the agenda:</a:t>
            </a:r>
          </a:p>
          <a:p>
            <a:pPr marL="285743" indent="-285743">
              <a:buFont typeface="Arial"/>
              <a:buChar char="•"/>
            </a:pPr>
            <a:r>
              <a:rPr lang="en-US" sz="1600" dirty="0" smtClean="0"/>
              <a:t>Day-1 is all plenary talks</a:t>
            </a:r>
          </a:p>
          <a:p>
            <a:pPr marL="285743" indent="-285743">
              <a:buFont typeface="Arial"/>
              <a:buChar char="•"/>
            </a:pPr>
            <a:r>
              <a:rPr lang="en-US" sz="1600" dirty="0" smtClean="0"/>
              <a:t>Day-2, Four </a:t>
            </a:r>
            <a:r>
              <a:rPr lang="en-US" sz="1600" dirty="0"/>
              <a:t>breakout </a:t>
            </a:r>
            <a:r>
              <a:rPr lang="en-US" sz="1600" dirty="0" smtClean="0"/>
              <a:t>sessions</a:t>
            </a:r>
          </a:p>
          <a:p>
            <a:pPr marL="742943" lvl="1" indent="-285743">
              <a:buFont typeface="Arial"/>
              <a:buChar char="•"/>
            </a:pPr>
            <a:r>
              <a:rPr lang="en-US" sz="1600" dirty="0" smtClean="0"/>
              <a:t>MIE</a:t>
            </a:r>
          </a:p>
          <a:p>
            <a:pPr marL="742943" lvl="1" indent="-285743">
              <a:buFont typeface="Arial"/>
              <a:buChar char="•"/>
            </a:pPr>
            <a:r>
              <a:rPr lang="en-US" sz="1600" dirty="0" smtClean="0"/>
              <a:t>Infrastructure and Facility</a:t>
            </a:r>
          </a:p>
          <a:p>
            <a:pPr marL="742943" lvl="1" indent="-285743">
              <a:buFont typeface="Arial"/>
              <a:buChar char="•"/>
            </a:pPr>
            <a:r>
              <a:rPr lang="en-US" sz="1600" dirty="0" smtClean="0"/>
              <a:t>Project Management</a:t>
            </a:r>
          </a:p>
          <a:p>
            <a:pPr marL="742943" lvl="1" indent="-285743">
              <a:buFont typeface="Arial"/>
              <a:buChar char="•"/>
            </a:pPr>
            <a:r>
              <a:rPr lang="en-US" sz="1600" dirty="0" smtClean="0"/>
              <a:t>Silicon Detectors</a:t>
            </a:r>
            <a:endParaRPr lang="en-US" sz="1600" dirty="0"/>
          </a:p>
          <a:p>
            <a:pPr marL="285743" indent="-285743">
              <a:buFont typeface="Arial"/>
              <a:buChar char="•"/>
            </a:pPr>
            <a:r>
              <a:rPr lang="en-US" sz="1600" dirty="0"/>
              <a:t>One common drill down session in the Project </a:t>
            </a:r>
            <a:r>
              <a:rPr lang="en-US" sz="1600" dirty="0" smtClean="0"/>
              <a:t>Management breakout </a:t>
            </a:r>
            <a:r>
              <a:rPr lang="en-US" sz="1600" dirty="0"/>
              <a:t>sessions</a:t>
            </a:r>
          </a:p>
          <a:p>
            <a:pPr marL="285743" indent="-285743">
              <a:buFont typeface="Arial"/>
              <a:buChar char="•"/>
            </a:pPr>
            <a:r>
              <a:rPr lang="en-US" sz="1600" dirty="0"/>
              <a:t>Time reserved Thursday morning for additional breakout </a:t>
            </a:r>
            <a:r>
              <a:rPr lang="en-US" sz="1600" dirty="0" smtClean="0"/>
              <a:t>session time </a:t>
            </a:r>
            <a:r>
              <a:rPr lang="en-US" sz="1600" dirty="0"/>
              <a:t>if needed.</a:t>
            </a:r>
          </a:p>
          <a:p>
            <a:endParaRPr lang="en-US" sz="1600" dirty="0"/>
          </a:p>
          <a:p>
            <a:pPr marL="285743" indent="-285743">
              <a:buFont typeface="Arial"/>
              <a:buChar char="•"/>
            </a:pPr>
            <a:endParaRPr lang="en-US" sz="1600" dirty="0"/>
          </a:p>
          <a:p>
            <a:pPr marL="285743" indent="-285743">
              <a:buFont typeface="Arial"/>
              <a:buChar char="•"/>
            </a:pPr>
            <a:endParaRPr lang="en-US" dirty="0"/>
          </a:p>
        </p:txBody>
      </p:sp>
    </p:spTree>
    <p:extLst>
      <p:ext uri="{BB962C8B-B14F-4D97-AF65-F5344CB8AC3E}">
        <p14:creationId xmlns:p14="http://schemas.microsoft.com/office/powerpoint/2010/main" val="3470233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8229600" cy="546497"/>
          </a:xfrm>
        </p:spPr>
        <p:txBody>
          <a:bodyPr/>
          <a:lstStyle/>
          <a:p>
            <a:r>
              <a:rPr lang="en-US" dirty="0" smtClean="0"/>
              <a:t>Director’s Review Draft Agenda</a:t>
            </a:r>
            <a:endParaRPr lang="en-US" dirty="0"/>
          </a:p>
        </p:txBody>
      </p:sp>
      <p:sp>
        <p:nvSpPr>
          <p:cNvPr id="3" name="Date Placeholder 2"/>
          <p:cNvSpPr>
            <a:spLocks noGrp="1"/>
          </p:cNvSpPr>
          <p:nvPr>
            <p:ph type="dt" sz="half" idx="10"/>
          </p:nvPr>
        </p:nvSpPr>
        <p:spPr/>
        <p:txBody>
          <a:bodyPr/>
          <a:lstStyle/>
          <a:p>
            <a:pPr>
              <a:defRPr/>
            </a:pPr>
            <a:r>
              <a:rPr lang="en-US" altLang="en-US" smtClean="0"/>
              <a:t>Apr 9-11, 2019</a:t>
            </a:r>
            <a:endParaRPr lang="en-US" altLang="en-US" dirty="0"/>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6</a:t>
            </a:fld>
            <a:endParaRPr lang="en-US"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434" t="11628" r="13392" b="12673"/>
          <a:stretch/>
        </p:blipFill>
        <p:spPr bwMode="auto">
          <a:xfrm>
            <a:off x="609600" y="654326"/>
            <a:ext cx="3233721" cy="40008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522" t="12751" r="53826" b="35928"/>
          <a:stretch/>
        </p:blipFill>
        <p:spPr bwMode="auto">
          <a:xfrm>
            <a:off x="5181600" y="654326"/>
            <a:ext cx="3205891" cy="27320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4181" t="11276" r="14174" b="60860"/>
          <a:stretch/>
        </p:blipFill>
        <p:spPr bwMode="auto">
          <a:xfrm>
            <a:off x="5181600" y="3486150"/>
            <a:ext cx="3205891" cy="15305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56985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Director’s Review Charge</a:t>
            </a:r>
            <a:endParaRPr lang="en-US" dirty="0"/>
          </a:p>
        </p:txBody>
      </p:sp>
      <p:sp>
        <p:nvSpPr>
          <p:cNvPr id="7" name="Content Placeholder 6"/>
          <p:cNvSpPr>
            <a:spLocks noGrp="1"/>
          </p:cNvSpPr>
          <p:nvPr>
            <p:ph idx="1"/>
          </p:nvPr>
        </p:nvSpPr>
        <p:spPr>
          <a:xfrm>
            <a:off x="457200" y="742950"/>
            <a:ext cx="8229600" cy="3851673"/>
          </a:xfrm>
        </p:spPr>
        <p:txBody>
          <a:bodyPr/>
          <a:lstStyle/>
          <a:p>
            <a:pPr>
              <a:buFont typeface="+mj-lt"/>
              <a:buAutoNum type="arabicPeriod"/>
            </a:pPr>
            <a:r>
              <a:rPr lang="en-US" sz="1800" dirty="0" smtClean="0"/>
              <a:t>Is the sPHENIX final design technically mature, sound and likely to meet the performance expectations to support   </a:t>
            </a:r>
            <a:r>
              <a:rPr lang="en-US" sz="1800" b="1" dirty="0" smtClean="0">
                <a:solidFill>
                  <a:srgbClr val="0099FF"/>
                </a:solidFill>
              </a:rPr>
              <a:t>EO’B, D. Morrison, J. Haggerty, L2 talks and technical breakout sessions</a:t>
            </a:r>
          </a:p>
          <a:p>
            <a:pPr>
              <a:buFont typeface="+mj-lt"/>
              <a:buAutoNum type="arabicPeriod"/>
            </a:pPr>
            <a:r>
              <a:rPr lang="en-US" sz="1800" dirty="0" smtClean="0"/>
              <a:t>Is the scope of each project sufficiently defined to support approval of PD-2 and PD-3? Are the specifications, designs, and execution plans likely to meet the technical performance requirements? Are the interfaces with other projects properly understood? </a:t>
            </a:r>
            <a:r>
              <a:rPr lang="en-US" sz="1800" b="1" dirty="0" smtClean="0">
                <a:solidFill>
                  <a:srgbClr val="3399FF"/>
                </a:solidFill>
              </a:rPr>
              <a:t>EO’B, G. Young, J. Haggerty, L2 talks and technical breakout sessions</a:t>
            </a:r>
            <a:endParaRPr lang="en-US" sz="1800" b="1" dirty="0">
              <a:solidFill>
                <a:srgbClr val="3399FF"/>
              </a:solidFill>
            </a:endParaRPr>
          </a:p>
          <a:p>
            <a:pPr>
              <a:buFont typeface="+mj-lt"/>
              <a:buAutoNum type="arabicPeriod"/>
            </a:pPr>
            <a:r>
              <a:rPr lang="en-US" sz="1800" dirty="0" smtClean="0"/>
              <a:t>Are the project risks properly identified and are appropriate mitigation strategies in place? </a:t>
            </a:r>
            <a:r>
              <a:rPr lang="en-US" sz="1800" b="1" dirty="0" smtClean="0">
                <a:solidFill>
                  <a:srgbClr val="0099FF"/>
                </a:solidFill>
              </a:rPr>
              <a:t>I. Sourikova</a:t>
            </a:r>
            <a:endParaRPr lang="en-US" sz="1800" b="1" dirty="0">
              <a:solidFill>
                <a:srgbClr val="0099FF"/>
              </a:solidFill>
            </a:endParaRPr>
          </a:p>
          <a:p>
            <a:pPr>
              <a:buFont typeface="+mj-lt"/>
              <a:buAutoNum type="arabicPeriod"/>
            </a:pPr>
            <a:r>
              <a:rPr lang="en-US" sz="1800" dirty="0" smtClean="0"/>
              <a:t>Is there a capable team in place to effectively manage the two projects as defined in the approved baseline for each? Does the management team have the resources and management tools necessary for the size and complexity of the overall effort? </a:t>
            </a:r>
            <a:r>
              <a:rPr lang="en-US" sz="1800" b="1" dirty="0" smtClean="0">
                <a:solidFill>
                  <a:srgbClr val="3399FF"/>
                </a:solidFill>
              </a:rPr>
              <a:t>EO’B, G. Young, C. Lavelle</a:t>
            </a:r>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altLang="en-US" smtClean="0"/>
              <a:t>Apr 9-11, 2019</a:t>
            </a:r>
            <a:endParaRPr lang="en-US" altLang="en-US" dirty="0"/>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7</a:t>
            </a:fld>
            <a:endParaRPr lang="en-US" altLang="en-US" dirty="0"/>
          </a:p>
        </p:txBody>
      </p:sp>
    </p:spTree>
    <p:extLst>
      <p:ext uri="{BB962C8B-B14F-4D97-AF65-F5344CB8AC3E}">
        <p14:creationId xmlns:p14="http://schemas.microsoft.com/office/powerpoint/2010/main" val="4170988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Director’s Review Charge</a:t>
            </a:r>
            <a:endParaRPr lang="en-US" dirty="0"/>
          </a:p>
        </p:txBody>
      </p:sp>
      <p:sp>
        <p:nvSpPr>
          <p:cNvPr id="7" name="Content Placeholder 6"/>
          <p:cNvSpPr>
            <a:spLocks noGrp="1"/>
          </p:cNvSpPr>
          <p:nvPr>
            <p:ph idx="1"/>
          </p:nvPr>
        </p:nvSpPr>
        <p:spPr>
          <a:xfrm>
            <a:off x="457200" y="742950"/>
            <a:ext cx="8229600" cy="3851673"/>
          </a:xfrm>
        </p:spPr>
        <p:txBody>
          <a:bodyPr/>
          <a:lstStyle/>
          <a:p>
            <a:pPr>
              <a:buFont typeface="+mj-lt"/>
              <a:buAutoNum type="arabicPeriod" startAt="5"/>
            </a:pPr>
            <a:r>
              <a:rPr lang="en-US" sz="1800" dirty="0"/>
              <a:t>Are the cost and schedule estimates credible and adequately detailed to establish their respective baselines?  Do they include adequate scope, cost, and schedule contingency?  </a:t>
            </a:r>
            <a:r>
              <a:rPr lang="en-US" sz="1800" b="1" dirty="0">
                <a:solidFill>
                  <a:srgbClr val="3399FF"/>
                </a:solidFill>
              </a:rPr>
              <a:t>EO’B,</a:t>
            </a:r>
            <a:r>
              <a:rPr lang="en-US" sz="1800" dirty="0"/>
              <a:t> </a:t>
            </a:r>
            <a:r>
              <a:rPr lang="en-US" sz="1800" b="1" dirty="0">
                <a:solidFill>
                  <a:srgbClr val="0099FF"/>
                </a:solidFill>
              </a:rPr>
              <a:t>C. Lavelle, G. Young, L2 Managers</a:t>
            </a:r>
          </a:p>
          <a:p>
            <a:pPr>
              <a:buFont typeface="+mj-lt"/>
              <a:buAutoNum type="arabicPeriod" startAt="5"/>
            </a:pPr>
            <a:endParaRPr lang="en-US" sz="1800" dirty="0" smtClean="0"/>
          </a:p>
          <a:p>
            <a:pPr>
              <a:buFont typeface="+mj-lt"/>
              <a:buAutoNum type="arabicPeriod" startAt="5"/>
            </a:pPr>
            <a:r>
              <a:rPr lang="en-US" sz="1800" dirty="0" smtClean="0"/>
              <a:t>Is the environment, safety and health (ES&amp;H) and quality being properly addressed given the  current state of the project? </a:t>
            </a:r>
            <a:r>
              <a:rPr lang="en-US" sz="1800" b="1" dirty="0" smtClean="0">
                <a:solidFill>
                  <a:srgbClr val="0099FF"/>
                </a:solidFill>
              </a:rPr>
              <a:t>L. Stiegler, C. Gortakowski</a:t>
            </a:r>
          </a:p>
          <a:p>
            <a:pPr>
              <a:buFont typeface="+mj-lt"/>
              <a:buAutoNum type="arabicPeriod" startAt="5"/>
            </a:pPr>
            <a:endParaRPr lang="en-US" sz="1800" dirty="0"/>
          </a:p>
          <a:p>
            <a:pPr>
              <a:buFont typeface="+mj-lt"/>
              <a:buAutoNum type="arabicPeriod" startAt="5"/>
            </a:pPr>
            <a:r>
              <a:rPr lang="en-US" sz="1800" dirty="0" smtClean="0"/>
              <a:t>Is the project being properly managed for this stage of the project? Are risks being effectively managed? Is the management team in place to successfully execute the CD-3A scope? </a:t>
            </a:r>
            <a:r>
              <a:rPr lang="en-US" sz="1800" b="1" dirty="0" smtClean="0">
                <a:solidFill>
                  <a:srgbClr val="0099FF"/>
                </a:solidFill>
              </a:rPr>
              <a:t>EO’B, G. Young, C. Lavelle,  project management breakout sessions</a:t>
            </a:r>
          </a:p>
          <a:p>
            <a:pPr>
              <a:buFont typeface="+mj-lt"/>
              <a:buAutoNum type="arabicPeriod" startAt="5"/>
            </a:pPr>
            <a:endParaRPr lang="en-US" sz="1800" dirty="0"/>
          </a:p>
          <a:p>
            <a:pPr>
              <a:buFont typeface="+mj-lt"/>
              <a:buAutoNum type="arabicPeriod" startAt="5"/>
            </a:pPr>
            <a:r>
              <a:rPr lang="en-US" sz="1800" dirty="0" smtClean="0"/>
              <a:t> Have the recommendations from past reviews been appropriately addressed? </a:t>
            </a:r>
            <a:r>
              <a:rPr lang="en-US" sz="1800" b="1" dirty="0" smtClean="0">
                <a:solidFill>
                  <a:srgbClr val="3399FF"/>
                </a:solidFill>
              </a:rPr>
              <a:t>EO’B</a:t>
            </a:r>
            <a:endParaRPr lang="en-US" sz="1800" b="1" dirty="0">
              <a:solidFill>
                <a:srgbClr val="3399FF"/>
              </a:solidFill>
            </a:endParaRPr>
          </a:p>
        </p:txBody>
      </p:sp>
      <p:sp>
        <p:nvSpPr>
          <p:cNvPr id="4" name="Date Placeholder 3"/>
          <p:cNvSpPr>
            <a:spLocks noGrp="1"/>
          </p:cNvSpPr>
          <p:nvPr>
            <p:ph type="dt" sz="half" idx="10"/>
          </p:nvPr>
        </p:nvSpPr>
        <p:spPr/>
        <p:txBody>
          <a:bodyPr/>
          <a:lstStyle/>
          <a:p>
            <a:pPr>
              <a:defRPr/>
            </a:pPr>
            <a:r>
              <a:rPr lang="en-US" altLang="en-US" smtClean="0"/>
              <a:t>Apr 9-11, 2019</a:t>
            </a:r>
            <a:endParaRPr lang="en-US" altLang="en-US" dirty="0"/>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8</a:t>
            </a:fld>
            <a:endParaRPr lang="en-US" altLang="en-US" dirty="0"/>
          </a:p>
        </p:txBody>
      </p:sp>
    </p:spTree>
    <p:extLst>
      <p:ext uri="{BB962C8B-B14F-4D97-AF65-F5344CB8AC3E}">
        <p14:creationId xmlns:p14="http://schemas.microsoft.com/office/powerpoint/2010/main" val="2015530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9565" t="3091" r="28535"/>
          <a:stretch/>
        </p:blipFill>
        <p:spPr>
          <a:xfrm>
            <a:off x="5443073" y="600075"/>
            <a:ext cx="3681877" cy="3867150"/>
          </a:xfrm>
          <a:prstGeom prst="rect">
            <a:avLst/>
          </a:prstGeom>
        </p:spPr>
      </p:pic>
      <p:sp>
        <p:nvSpPr>
          <p:cNvPr id="4" name="Title 3"/>
          <p:cNvSpPr>
            <a:spLocks noGrp="1"/>
          </p:cNvSpPr>
          <p:nvPr>
            <p:ph type="title"/>
          </p:nvPr>
        </p:nvSpPr>
        <p:spPr>
          <a:xfrm>
            <a:off x="0" y="0"/>
            <a:ext cx="9144000" cy="628650"/>
          </a:xfrm>
          <a:noFill/>
        </p:spPr>
        <p:txBody>
          <a:bodyPr>
            <a:noAutofit/>
          </a:bodyPr>
          <a:lstStyle/>
          <a:p>
            <a:r>
              <a:rPr lang="en-US" sz="4000" dirty="0" smtClean="0">
                <a:solidFill>
                  <a:srgbClr val="000000"/>
                </a:solidFill>
              </a:rPr>
              <a:t> </a:t>
            </a:r>
            <a:r>
              <a:rPr lang="en-US" sz="3200" dirty="0" smtClean="0">
                <a:solidFill>
                  <a:srgbClr val="000000"/>
                </a:solidFill>
              </a:rPr>
              <a:t>sPHENIX MIE </a:t>
            </a:r>
            <a:r>
              <a:rPr lang="en-US" sz="3200" dirty="0" smtClean="0">
                <a:solidFill>
                  <a:srgbClr val="000000"/>
                </a:solidFill>
              </a:rPr>
              <a:t>(1.X) </a:t>
            </a:r>
            <a:endParaRPr lang="en-US" sz="3200" dirty="0">
              <a:solidFill>
                <a:srgbClr val="000000"/>
              </a:solidFill>
            </a:endParaRPr>
          </a:p>
        </p:txBody>
      </p:sp>
      <p:sp>
        <p:nvSpPr>
          <p:cNvPr id="2" name="Date Placeholder 1"/>
          <p:cNvSpPr>
            <a:spLocks noGrp="1"/>
          </p:cNvSpPr>
          <p:nvPr>
            <p:ph type="dt" sz="half" idx="10"/>
          </p:nvPr>
        </p:nvSpPr>
        <p:spPr/>
        <p:txBody>
          <a:bodyPr/>
          <a:lstStyle/>
          <a:p>
            <a:r>
              <a:rPr lang="en-US" smtClean="0"/>
              <a:t>Apr 9-11, 2019</a:t>
            </a:r>
            <a:endParaRPr lang="en-US" dirty="0"/>
          </a:p>
        </p:txBody>
      </p:sp>
      <p:sp>
        <p:nvSpPr>
          <p:cNvPr id="8" name="Slide Number Placeholder 7"/>
          <p:cNvSpPr>
            <a:spLocks noGrp="1"/>
          </p:cNvSpPr>
          <p:nvPr>
            <p:ph type="sldNum" sz="quarter" idx="12"/>
          </p:nvPr>
        </p:nvSpPr>
        <p:spPr/>
        <p:txBody>
          <a:bodyPr/>
          <a:lstStyle/>
          <a:p>
            <a:fld id="{0AE0C637-5835-444B-B8C0-92C25AFA2084}" type="slidenum">
              <a:rPr lang="en-US" altLang="en-US" smtClean="0"/>
              <a:pPr/>
              <a:t>9</a:t>
            </a:fld>
            <a:endParaRPr lang="en-US" alt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753" t="39796" r="10597" b="27208"/>
          <a:stretch/>
        </p:blipFill>
        <p:spPr bwMode="auto">
          <a:xfrm>
            <a:off x="381000" y="819150"/>
            <a:ext cx="4096870" cy="2285999"/>
          </a:xfrm>
          <a:prstGeom prst="rect">
            <a:avLst/>
          </a:prstGeom>
          <a:noFill/>
          <a:ln w="19050" cmpd="sng">
            <a:noFill/>
            <a:miter lim="800000"/>
            <a:headEnd/>
            <a:tailEnd/>
          </a:ln>
          <a:extLst>
            <a:ext uri="{909E8E84-426E-40DD-AFC4-6F175D3DCCD1}">
              <a14:hiddenFill xmlns:a14="http://schemas.microsoft.com/office/drawing/2010/main">
                <a:solidFill>
                  <a:schemeClr val="accent1"/>
                </a:solidFill>
              </a14:hiddenFill>
            </a:ext>
          </a:extLst>
        </p:spPr>
      </p:pic>
      <p:sp>
        <p:nvSpPr>
          <p:cNvPr id="6" name="Footer Placeholder 5"/>
          <p:cNvSpPr>
            <a:spLocks noGrp="1"/>
          </p:cNvSpPr>
          <p:nvPr>
            <p:ph type="ftr" sz="quarter" idx="11"/>
          </p:nvPr>
        </p:nvSpPr>
        <p:spPr/>
        <p:txBody>
          <a:bodyPr/>
          <a:lstStyle/>
          <a:p>
            <a:pPr>
              <a:defRPr/>
            </a:pPr>
            <a:r>
              <a:rPr lang="en-US" smtClean="0"/>
              <a:t>sPHENIX Director's Review</a:t>
            </a:r>
            <a:endParaRPr lang="en-US" dirty="0"/>
          </a:p>
        </p:txBody>
      </p:sp>
      <p:cxnSp>
        <p:nvCxnSpPr>
          <p:cNvPr id="1025" name="Straight Arrow Connector 1024"/>
          <p:cNvCxnSpPr/>
          <p:nvPr/>
        </p:nvCxnSpPr>
        <p:spPr>
          <a:xfrm>
            <a:off x="2391056" y="2720839"/>
            <a:ext cx="1161488"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28" name="TextBox 1027"/>
          <p:cNvSpPr txBox="1"/>
          <p:nvPr/>
        </p:nvSpPr>
        <p:spPr>
          <a:xfrm>
            <a:off x="3588987" y="2568773"/>
            <a:ext cx="1513684" cy="307777"/>
          </a:xfrm>
          <a:prstGeom prst="rect">
            <a:avLst/>
          </a:prstGeom>
          <a:noFill/>
        </p:spPr>
        <p:txBody>
          <a:bodyPr wrap="none" rtlCol="0">
            <a:spAutoFit/>
          </a:bodyPr>
          <a:lstStyle/>
          <a:p>
            <a:r>
              <a:rPr lang="en-US" sz="1400" dirty="0" smtClean="0">
                <a:solidFill>
                  <a:srgbClr val="C00000"/>
                </a:solidFill>
              </a:rPr>
              <a:t>To counting house</a:t>
            </a:r>
            <a:endParaRPr lang="en-US" sz="1400" dirty="0">
              <a:solidFill>
                <a:srgbClr val="C00000"/>
              </a:solidFill>
            </a:endParaRPr>
          </a:p>
        </p:txBody>
      </p:sp>
      <p:sp>
        <p:nvSpPr>
          <p:cNvPr id="1029" name="TextBox 1028"/>
          <p:cNvSpPr txBox="1"/>
          <p:nvPr/>
        </p:nvSpPr>
        <p:spPr>
          <a:xfrm>
            <a:off x="381001" y="3338919"/>
            <a:ext cx="5181599" cy="1569660"/>
          </a:xfrm>
          <a:prstGeom prst="rect">
            <a:avLst/>
          </a:prstGeom>
          <a:noFill/>
          <a:ln w="28575">
            <a:solidFill>
              <a:srgbClr val="0099FF"/>
            </a:solidFill>
          </a:ln>
        </p:spPr>
        <p:txBody>
          <a:bodyPr wrap="square" rtlCol="0">
            <a:spAutoFit/>
          </a:bodyPr>
          <a:lstStyle/>
          <a:p>
            <a:r>
              <a:rPr lang="en-US" sz="1600" b="1" dirty="0" smtClean="0"/>
              <a:t>The final design of sPHENIX is driven by 3 principles</a:t>
            </a:r>
            <a:r>
              <a:rPr lang="en-US" sz="1600" dirty="0" smtClean="0"/>
              <a:t>:</a:t>
            </a:r>
          </a:p>
          <a:p>
            <a:pPr marL="285750" indent="-285750">
              <a:buFont typeface="Arial" panose="020B0604020202020204" pitchFamily="34" charset="0"/>
              <a:buChar char="•"/>
            </a:pPr>
            <a:r>
              <a:rPr lang="en-US" sz="1600" dirty="0" smtClean="0"/>
              <a:t>Design a detector to meet the Science Mission of measurements of Jets and Upsilons in RHIC environment</a:t>
            </a:r>
          </a:p>
          <a:p>
            <a:pPr marL="285750" indent="-285750">
              <a:buFont typeface="Arial" panose="020B0604020202020204" pitchFamily="34" charset="0"/>
              <a:buChar char="•"/>
            </a:pPr>
            <a:r>
              <a:rPr lang="en-US" sz="1600" dirty="0"/>
              <a:t>M</a:t>
            </a:r>
            <a:r>
              <a:rPr lang="en-US" sz="1600" dirty="0" smtClean="0"/>
              <a:t>aximize cost effectiveness and utilize modern technologies where appropriate (SiPM, fast TPC readout)</a:t>
            </a:r>
          </a:p>
          <a:p>
            <a:pPr marL="285750" indent="-285750">
              <a:buFont typeface="Arial" panose="020B0604020202020204" pitchFamily="34" charset="0"/>
              <a:buChar char="•"/>
            </a:pPr>
            <a:r>
              <a:rPr lang="en-US" sz="1600" dirty="0" smtClean="0"/>
              <a:t>Build on existing $20M+ PHENIX infrastructure   </a:t>
            </a:r>
            <a:endParaRPr lang="en-US" sz="1600" dirty="0"/>
          </a:p>
        </p:txBody>
      </p:sp>
      <p:cxnSp>
        <p:nvCxnSpPr>
          <p:cNvPr id="9" name="Straight Arrow Connector 8"/>
          <p:cNvCxnSpPr/>
          <p:nvPr/>
        </p:nvCxnSpPr>
        <p:spPr>
          <a:xfrm>
            <a:off x="3429000" y="1581150"/>
            <a:ext cx="3505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971800" y="1733550"/>
            <a:ext cx="3581400" cy="381000"/>
          </a:xfrm>
          <a:prstGeom prst="straightConnector1">
            <a:avLst/>
          </a:prstGeom>
          <a:ln>
            <a:solidFill>
              <a:srgbClr val="0099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88987" y="1924050"/>
            <a:ext cx="4183413" cy="87630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200400" y="1276350"/>
            <a:ext cx="3276600" cy="108585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289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33581</TotalTime>
  <Words>2570</Words>
  <Application>Microsoft Office PowerPoint</Application>
  <PresentationFormat>On-screen Show (16:9)</PresentationFormat>
  <Paragraphs>388</Paragraphs>
  <Slides>33</Slides>
  <Notes>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sPHENIX Director’s Review Review </vt:lpstr>
      <vt:lpstr>What is sPHENIX?</vt:lpstr>
      <vt:lpstr>sPHENIX MIE Overview</vt:lpstr>
      <vt:lpstr>sPHENIX  MIE(1.X)+Infrastructure &amp; Facility(2.X)+Silicon Dets(3.X)</vt:lpstr>
      <vt:lpstr>Director’s Review  Organization</vt:lpstr>
      <vt:lpstr>Director’s Review Draft Agenda</vt:lpstr>
      <vt:lpstr>Director’s Review Charge</vt:lpstr>
      <vt:lpstr>Director’s Review Charge</vt:lpstr>
      <vt:lpstr> sPHENIX MIE (1.X) </vt:lpstr>
      <vt:lpstr>sPHENIX Infrastructure and Facility Upgrade(2.X)  </vt:lpstr>
      <vt:lpstr> sPHENIX  Silicon Detectors (3.X)</vt:lpstr>
      <vt:lpstr>Baseline Scope</vt:lpstr>
      <vt:lpstr>Baseline Scope</vt:lpstr>
      <vt:lpstr>Available Resources &amp; External Dependencies</vt:lpstr>
      <vt:lpstr>18 Barrel Magnet Steel Sectors at BNL</vt:lpstr>
      <vt:lpstr>sPHENIX Technical Progress Since CD-1/3A Approval</vt:lpstr>
      <vt:lpstr> sPHENIX Management Organization</vt:lpstr>
      <vt:lpstr>Project Team Experience</vt:lpstr>
      <vt:lpstr>Project Team Experience</vt:lpstr>
      <vt:lpstr>  Revise to show 1.X, 2.X, 3.X</vt:lpstr>
      <vt:lpstr> sPHENIX Key Dates in the RLS  </vt:lpstr>
      <vt:lpstr>MIE Summary Schedule</vt:lpstr>
      <vt:lpstr>MIE Funding, Obligation, and Cost Profiles </vt:lpstr>
      <vt:lpstr>MIE Basis of Estimate Breakdown</vt:lpstr>
      <vt:lpstr>Budget Profile as of CD-1/3A</vt:lpstr>
      <vt:lpstr>Budget Profile  to be Presented at PD-2/3 Review</vt:lpstr>
      <vt:lpstr> MIE Labor Summary by Labor Source</vt:lpstr>
      <vt:lpstr>Risk Registry and Risk Management Plan</vt:lpstr>
      <vt:lpstr> Threshold &amp; Objective KPP’s</vt:lpstr>
      <vt:lpstr>ES&amp;H and QA</vt:lpstr>
      <vt:lpstr>Issues and Concerns  </vt:lpstr>
      <vt:lpstr>Summary </vt:lpstr>
      <vt:lpstr>Back Up</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EdwardOBrien</cp:lastModifiedBy>
  <cp:revision>283</cp:revision>
  <cp:lastPrinted>2015-10-28T19:08:40Z</cp:lastPrinted>
  <dcterms:created xsi:type="dcterms:W3CDTF">2015-10-24T00:32:43Z</dcterms:created>
  <dcterms:modified xsi:type="dcterms:W3CDTF">2019-04-03T12:59:36Z</dcterms:modified>
</cp:coreProperties>
</file>