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15" r:id="rId2"/>
    <p:sldId id="341" r:id="rId3"/>
    <p:sldId id="415" r:id="rId4"/>
    <p:sldId id="416" r:id="rId5"/>
    <p:sldId id="419" r:id="rId6"/>
    <p:sldId id="420" r:id="rId7"/>
    <p:sldId id="386" r:id="rId8"/>
    <p:sldId id="387" r:id="rId9"/>
    <p:sldId id="433" r:id="rId10"/>
    <p:sldId id="435" r:id="rId11"/>
    <p:sldId id="334" r:id="rId12"/>
    <p:sldId id="414" r:id="rId13"/>
    <p:sldId id="424" r:id="rId14"/>
    <p:sldId id="421" r:id="rId15"/>
    <p:sldId id="422" r:id="rId16"/>
    <p:sldId id="431" r:id="rId17"/>
    <p:sldId id="434" r:id="rId18"/>
    <p:sldId id="390" r:id="rId19"/>
    <p:sldId id="329" r:id="rId20"/>
    <p:sldId id="423" r:id="rId21"/>
    <p:sldId id="331" r:id="rId22"/>
    <p:sldId id="432" r:id="rId23"/>
    <p:sldId id="408" r:id="rId24"/>
    <p:sldId id="407" r:id="rId25"/>
    <p:sldId id="411" r:id="rId26"/>
    <p:sldId id="427" r:id="rId27"/>
    <p:sldId id="409" r:id="rId28"/>
    <p:sldId id="382" r:id="rId29"/>
    <p:sldId id="418" r:id="rId30"/>
    <p:sldId id="426" r:id="rId31"/>
    <p:sldId id="380" r:id="rId32"/>
    <p:sldId id="402" r:id="rId33"/>
    <p:sldId id="366" r:id="rId34"/>
    <p:sldId id="430" r:id="rId35"/>
    <p:sldId id="388" r:id="rId36"/>
    <p:sldId id="325" r:id="rId37"/>
    <p:sldId id="383" r:id="rId38"/>
    <p:sldId id="326" r:id="rId39"/>
    <p:sldId id="429" r:id="rId40"/>
    <p:sldId id="428" r:id="rId41"/>
    <p:sldId id="417" r:id="rId42"/>
  </p:sldIdLst>
  <p:sldSz cx="9144000" cy="5143500" type="screen16x9"/>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99FF"/>
    <a:srgbClr val="0000FF"/>
    <a:srgbClr val="00CCFF"/>
    <a:srgbClr val="D60093"/>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9" autoAdjust="0"/>
    <p:restoredTop sz="94660"/>
  </p:normalViewPr>
  <p:slideViewPr>
    <p:cSldViewPr>
      <p:cViewPr>
        <p:scale>
          <a:sx n="100" d="100"/>
          <a:sy n="100" d="100"/>
        </p:scale>
        <p:origin x="-504" y="-444"/>
      </p:cViewPr>
      <p:guideLst>
        <p:guide orient="horz" pos="1620"/>
        <p:guide pos="2880"/>
      </p:guideLst>
    </p:cSldViewPr>
  </p:slideViewPr>
  <p:notesTextViewPr>
    <p:cViewPr>
      <p:scale>
        <a:sx n="1" d="1"/>
        <a:sy n="1" d="1"/>
      </p:scale>
      <p:origin x="0" y="0"/>
    </p:cViewPr>
  </p:notesTextViewPr>
  <p:sorterViewPr>
    <p:cViewPr>
      <p:scale>
        <a:sx n="100" d="100"/>
        <a:sy n="100" d="100"/>
      </p:scale>
      <p:origin x="0" y="10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C7B1BD-D1AF-407B-87FB-0D0282D1814F}"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622A5224-22DB-4ED3-BFB1-1D15928BADCA}">
      <dgm:prSet custT="1"/>
      <dgm:spPr>
        <a:solidFill>
          <a:srgbClr val="3399FF"/>
        </a:solidFill>
        <a:ln w="12700">
          <a:solidFill>
            <a:srgbClr val="1F89D7"/>
          </a:solidFill>
        </a:ln>
      </dgm:spPr>
      <dgm:t>
        <a:bodyPr anchor="t" anchorCtr="0"/>
        <a:lstStyle/>
        <a:p>
          <a:pPr algn="ctr" rtl="0"/>
          <a:r>
            <a:rPr lang="en-US" sz="900" b="1" dirty="0" smtClean="0"/>
            <a:t>2.01</a:t>
          </a:r>
          <a:r>
            <a:rPr lang="en-US" sz="900" b="1" dirty="0" smtClean="0"/>
            <a:t/>
          </a:r>
          <a:br>
            <a:rPr lang="en-US" sz="900" b="1" dirty="0" smtClean="0"/>
          </a:br>
          <a:r>
            <a:rPr lang="en-US" sz="900" b="1" dirty="0" smtClean="0"/>
            <a:t>I&amp;F Management    I. Sourikova</a:t>
          </a:r>
          <a:endParaRPr lang="en-US" sz="900" b="1" dirty="0"/>
        </a:p>
      </dgm:t>
    </dgm:pt>
    <dgm:pt modelId="{155D9C98-2722-4AAE-9CAF-B6ECE28A3FD5}" type="parTrans" cxnId="{701AA594-4200-47D3-9B8B-7B35B5E55D2B}">
      <dgm:prSet/>
      <dgm:spPr/>
      <dgm:t>
        <a:bodyPr/>
        <a:lstStyle/>
        <a:p>
          <a:endParaRPr lang="en-US"/>
        </a:p>
      </dgm:t>
    </dgm:pt>
    <dgm:pt modelId="{8E18C1CD-11DD-4776-91EE-CFD21A0942CF}" type="sibTrans" cxnId="{701AA594-4200-47D3-9B8B-7B35B5E55D2B}">
      <dgm:prSet/>
      <dgm:spPr/>
      <dgm:t>
        <a:bodyPr/>
        <a:lstStyle/>
        <a:p>
          <a:endParaRPr lang="en-US"/>
        </a:p>
      </dgm:t>
    </dgm:pt>
    <dgm:pt modelId="{DF94C96A-BF19-422A-B9F7-04F840B7F4C8}">
      <dgm:prSet custT="1"/>
      <dgm:spPr>
        <a:solidFill>
          <a:srgbClr val="3399FF"/>
        </a:solidFill>
        <a:ln w="12700">
          <a:solidFill>
            <a:srgbClr val="1F89D7"/>
          </a:solidFill>
        </a:ln>
      </dgm:spPr>
      <dgm:t>
        <a:bodyPr anchor="t" anchorCtr="0"/>
        <a:lstStyle/>
        <a:p>
          <a:pPr rtl="0"/>
          <a:r>
            <a:rPr lang="en-US" sz="900" b="1" dirty="0" smtClean="0"/>
            <a:t>2.02</a:t>
          </a:r>
          <a:r>
            <a:rPr lang="en-US" sz="900" b="1" dirty="0" smtClean="0"/>
            <a:t/>
          </a:r>
          <a:br>
            <a:rPr lang="en-US" sz="900" b="1" dirty="0" smtClean="0"/>
          </a:br>
          <a:r>
            <a:rPr lang="en-US" sz="900" b="1" dirty="0" smtClean="0"/>
            <a:t>SC-Magnet</a:t>
          </a:r>
          <a:r>
            <a:rPr lang="en-US" sz="900" b="1" dirty="0" smtClean="0"/>
            <a:t/>
          </a:r>
          <a:br>
            <a:rPr lang="en-US" sz="900" b="1" dirty="0" smtClean="0"/>
          </a:br>
          <a:r>
            <a:rPr lang="en-US" sz="900" b="1" dirty="0" smtClean="0"/>
            <a:t>K. Yip</a:t>
          </a:r>
          <a:endParaRPr lang="en-US" sz="900" b="1" dirty="0"/>
        </a:p>
      </dgm:t>
    </dgm:pt>
    <dgm:pt modelId="{340ED6AD-F9F6-4E05-815A-24D4520A43A0}" type="parTrans" cxnId="{943F01D6-086A-4D2C-BFBE-2F4D8CCFE694}">
      <dgm:prSet/>
      <dgm:spPr/>
      <dgm:t>
        <a:bodyPr/>
        <a:lstStyle/>
        <a:p>
          <a:endParaRPr lang="en-US"/>
        </a:p>
      </dgm:t>
    </dgm:pt>
    <dgm:pt modelId="{9199BA31-FA48-44AE-88B3-9C40654B9FAD}" type="sibTrans" cxnId="{943F01D6-086A-4D2C-BFBE-2F4D8CCFE694}">
      <dgm:prSet/>
      <dgm:spPr/>
      <dgm:t>
        <a:bodyPr/>
        <a:lstStyle/>
        <a:p>
          <a:endParaRPr lang="en-US"/>
        </a:p>
      </dgm:t>
    </dgm:pt>
    <dgm:pt modelId="{6D85CA69-2CBD-40BE-949E-E2AEC243CD0D}">
      <dgm:prSet custT="1"/>
      <dgm:spPr>
        <a:ln w="12700">
          <a:solidFill>
            <a:srgbClr val="0099FF"/>
          </a:solidFill>
        </a:ln>
      </dgm:spPr>
      <dgm:t>
        <a:bodyPr anchor="ctr" anchorCtr="0"/>
        <a:lstStyle/>
        <a:p>
          <a:pPr rtl="0"/>
          <a:r>
            <a:rPr lang="en-US" sz="900" b="1" dirty="0" smtClean="0"/>
            <a:t>2.02.01</a:t>
          </a:r>
          <a:r>
            <a:rPr lang="en-US" sz="900" b="1" dirty="0" smtClean="0"/>
            <a:t/>
          </a:r>
          <a:br>
            <a:rPr lang="en-US" sz="900" b="1" dirty="0" smtClean="0"/>
          </a:br>
          <a:r>
            <a:rPr lang="en-US" sz="900" b="1" dirty="0" smtClean="0"/>
            <a:t>Reviews &amp; Tests</a:t>
          </a:r>
          <a:r>
            <a:rPr lang="en-US" sz="900" b="1" dirty="0" smtClean="0"/>
            <a:t/>
          </a:r>
          <a:br>
            <a:rPr lang="en-US" sz="900" b="1" dirty="0" smtClean="0"/>
          </a:br>
          <a:r>
            <a:rPr lang="en-US" sz="900" b="1" dirty="0" smtClean="0"/>
            <a:t>K</a:t>
          </a:r>
          <a:r>
            <a:rPr lang="en-US" sz="900" b="1" dirty="0" smtClean="0"/>
            <a:t>. Yip</a:t>
          </a:r>
          <a:endParaRPr lang="en-US" sz="900" b="1" dirty="0"/>
        </a:p>
      </dgm:t>
    </dgm:pt>
    <dgm:pt modelId="{BE3946B7-FAB8-40CC-B95C-E5E263C3D899}" type="parTrans" cxnId="{9ED8C6D4-CED2-4A4B-A358-5A25401FFC97}">
      <dgm:prSet/>
      <dgm:spPr>
        <a:ln w="12700">
          <a:solidFill>
            <a:srgbClr val="1F89D7"/>
          </a:solidFill>
        </a:ln>
      </dgm:spPr>
      <dgm:t>
        <a:bodyPr anchor="ctr" anchorCtr="0"/>
        <a:lstStyle/>
        <a:p>
          <a:endParaRPr lang="en-US" sz="900" b="1"/>
        </a:p>
      </dgm:t>
    </dgm:pt>
    <dgm:pt modelId="{8B1433C8-D19A-4276-9B6F-5DB1FFA723C1}" type="sibTrans" cxnId="{9ED8C6D4-CED2-4A4B-A358-5A25401FFC97}">
      <dgm:prSet/>
      <dgm:spPr/>
      <dgm:t>
        <a:bodyPr/>
        <a:lstStyle/>
        <a:p>
          <a:endParaRPr lang="en-US"/>
        </a:p>
      </dgm:t>
    </dgm:pt>
    <dgm:pt modelId="{5EB9AD68-A025-4F3D-B13D-3122F30EF173}">
      <dgm:prSet custT="1"/>
      <dgm:spPr>
        <a:ln w="12700">
          <a:solidFill>
            <a:srgbClr val="0099FF"/>
          </a:solidFill>
        </a:ln>
      </dgm:spPr>
      <dgm:t>
        <a:bodyPr anchor="ctr" anchorCtr="0"/>
        <a:lstStyle/>
        <a:p>
          <a:pPr rtl="0"/>
          <a:r>
            <a:rPr lang="en-US" sz="900" b="1" dirty="0" smtClean="0"/>
            <a:t>2.02.02</a:t>
          </a:r>
          <a:r>
            <a:rPr lang="en-US" sz="900" b="1" dirty="0" smtClean="0"/>
            <a:t/>
          </a:r>
          <a:br>
            <a:rPr lang="en-US" sz="900" b="1" dirty="0" smtClean="0"/>
          </a:br>
          <a:r>
            <a:rPr lang="en-US" sz="900" b="1" dirty="0" smtClean="0"/>
            <a:t>Transport &amp; Assembly</a:t>
          </a:r>
          <a:r>
            <a:rPr lang="en-US" sz="900" b="1" dirty="0" smtClean="0"/>
            <a:t/>
          </a:r>
          <a:br>
            <a:rPr lang="en-US" sz="900" b="1" dirty="0" smtClean="0"/>
          </a:br>
          <a:r>
            <a:rPr lang="en-US" sz="900" b="1" dirty="0" smtClean="0"/>
            <a:t>M. Anerella</a:t>
          </a:r>
          <a:endParaRPr lang="en-US" sz="900" b="1" dirty="0"/>
        </a:p>
      </dgm:t>
    </dgm:pt>
    <dgm:pt modelId="{10DD6636-EAC6-447F-835E-31BE436EA106}" type="parTrans" cxnId="{1614998D-5430-4CA0-8173-0DD29A687BC4}">
      <dgm:prSet/>
      <dgm:spPr>
        <a:ln w="12700">
          <a:solidFill>
            <a:srgbClr val="1F89D7"/>
          </a:solidFill>
        </a:ln>
      </dgm:spPr>
      <dgm:t>
        <a:bodyPr anchor="ctr" anchorCtr="0"/>
        <a:lstStyle/>
        <a:p>
          <a:endParaRPr lang="en-US" sz="900" b="1"/>
        </a:p>
      </dgm:t>
    </dgm:pt>
    <dgm:pt modelId="{BE8966B1-3DC6-4C1F-93A5-C0BAA04EE5BA}" type="sibTrans" cxnId="{1614998D-5430-4CA0-8173-0DD29A687BC4}">
      <dgm:prSet/>
      <dgm:spPr/>
      <dgm:t>
        <a:bodyPr/>
        <a:lstStyle/>
        <a:p>
          <a:endParaRPr lang="en-US"/>
        </a:p>
      </dgm:t>
    </dgm:pt>
    <dgm:pt modelId="{C3CDE8B8-9851-4BE2-BC44-5A474DF7E6F7}">
      <dgm:prSet custT="1"/>
      <dgm:spPr>
        <a:ln w="12700">
          <a:solidFill>
            <a:srgbClr val="0099FF"/>
          </a:solidFill>
        </a:ln>
      </dgm:spPr>
      <dgm:t>
        <a:bodyPr anchor="ctr" anchorCtr="0"/>
        <a:lstStyle/>
        <a:p>
          <a:pPr rtl="0"/>
          <a:r>
            <a:rPr lang="en-US" sz="900" b="1" dirty="0" smtClean="0"/>
            <a:t>2.02.03</a:t>
          </a:r>
          <a:r>
            <a:rPr lang="en-US" sz="900" b="1" dirty="0" smtClean="0"/>
            <a:t/>
          </a:r>
          <a:br>
            <a:rPr lang="en-US" sz="900" b="1" dirty="0" smtClean="0"/>
          </a:br>
          <a:r>
            <a:rPr lang="en-US" sz="900" b="1" dirty="0" smtClean="0"/>
            <a:t>Cryogenics</a:t>
          </a:r>
          <a:r>
            <a:rPr lang="en-US" sz="900" b="1" dirty="0" smtClean="0"/>
            <a:t/>
          </a:r>
          <a:br>
            <a:rPr lang="en-US" sz="900" b="1" dirty="0" smtClean="0"/>
          </a:br>
          <a:r>
            <a:rPr lang="en-US" sz="900" b="1" dirty="0" smtClean="0"/>
            <a:t>R. Than</a:t>
          </a:r>
          <a:endParaRPr lang="en-US" sz="900" b="1" dirty="0"/>
        </a:p>
      </dgm:t>
    </dgm:pt>
    <dgm:pt modelId="{E3387AF7-6235-4F21-B3A2-E4656A2842EB}" type="parTrans" cxnId="{E6EF45CD-BA49-4CFD-84C0-A55043888908}">
      <dgm:prSet/>
      <dgm:spPr>
        <a:ln w="12700">
          <a:solidFill>
            <a:srgbClr val="1F89D7"/>
          </a:solidFill>
        </a:ln>
      </dgm:spPr>
      <dgm:t>
        <a:bodyPr anchor="ctr" anchorCtr="0"/>
        <a:lstStyle/>
        <a:p>
          <a:endParaRPr lang="en-US" sz="900" b="1"/>
        </a:p>
      </dgm:t>
    </dgm:pt>
    <dgm:pt modelId="{D53BBE80-05E2-4E30-A769-34A93AE49204}" type="sibTrans" cxnId="{E6EF45CD-BA49-4CFD-84C0-A55043888908}">
      <dgm:prSet/>
      <dgm:spPr/>
      <dgm:t>
        <a:bodyPr/>
        <a:lstStyle/>
        <a:p>
          <a:endParaRPr lang="en-US"/>
        </a:p>
      </dgm:t>
    </dgm:pt>
    <dgm:pt modelId="{4246BCB8-8A5C-4000-87DE-96B61BE354F6}">
      <dgm:prSet custT="1"/>
      <dgm:spPr>
        <a:ln w="12700">
          <a:solidFill>
            <a:srgbClr val="0099FF"/>
          </a:solidFill>
        </a:ln>
      </dgm:spPr>
      <dgm:t>
        <a:bodyPr anchor="ctr" anchorCtr="0"/>
        <a:lstStyle/>
        <a:p>
          <a:pPr rtl="0"/>
          <a:r>
            <a:rPr lang="en-US" sz="900" b="1" dirty="0" smtClean="0"/>
            <a:t>2.02.04</a:t>
          </a:r>
          <a:r>
            <a:rPr lang="en-US" sz="900" b="1" dirty="0" smtClean="0"/>
            <a:t/>
          </a:r>
          <a:br>
            <a:rPr lang="en-US" sz="900" b="1" dirty="0" smtClean="0"/>
          </a:br>
          <a:r>
            <a:rPr lang="en-US" sz="900" b="1" dirty="0" smtClean="0"/>
            <a:t>PS, Controls, Quench Protection</a:t>
          </a:r>
          <a:r>
            <a:rPr lang="en-US" sz="900" b="1" dirty="0" smtClean="0"/>
            <a:t/>
          </a:r>
          <a:br>
            <a:rPr lang="en-US" sz="900" b="1" dirty="0" smtClean="0"/>
          </a:br>
          <a:r>
            <a:rPr lang="en-US" sz="900" b="1" dirty="0" smtClean="0"/>
            <a:t>C. </a:t>
          </a:r>
          <a:r>
            <a:rPr lang="en-US" sz="900" b="1" dirty="0" err="1" smtClean="0"/>
            <a:t>Shultheiss</a:t>
          </a:r>
          <a:endParaRPr lang="en-US" sz="900" b="1" dirty="0"/>
        </a:p>
      </dgm:t>
    </dgm:pt>
    <dgm:pt modelId="{1EF56ACF-2F88-4EAB-994A-9C4898561268}" type="parTrans" cxnId="{2D5AFEF5-BB96-4C84-95F0-CA79479D20C9}">
      <dgm:prSet/>
      <dgm:spPr>
        <a:ln w="12700">
          <a:solidFill>
            <a:srgbClr val="1F89D7"/>
          </a:solidFill>
        </a:ln>
      </dgm:spPr>
      <dgm:t>
        <a:bodyPr anchor="ctr" anchorCtr="0"/>
        <a:lstStyle/>
        <a:p>
          <a:endParaRPr lang="en-US" sz="900" b="1"/>
        </a:p>
      </dgm:t>
    </dgm:pt>
    <dgm:pt modelId="{769693A9-BBE0-4A59-AC4B-80341BAD98BD}" type="sibTrans" cxnId="{2D5AFEF5-BB96-4C84-95F0-CA79479D20C9}">
      <dgm:prSet/>
      <dgm:spPr/>
      <dgm:t>
        <a:bodyPr/>
        <a:lstStyle/>
        <a:p>
          <a:endParaRPr lang="en-US"/>
        </a:p>
      </dgm:t>
    </dgm:pt>
    <dgm:pt modelId="{895B93AA-2F5D-494D-B113-064B87A03896}">
      <dgm:prSet custT="1"/>
      <dgm:spPr>
        <a:ln w="12700">
          <a:solidFill>
            <a:srgbClr val="0099FF"/>
          </a:solidFill>
        </a:ln>
      </dgm:spPr>
      <dgm:t>
        <a:bodyPr anchor="ctr" anchorCtr="0"/>
        <a:lstStyle/>
        <a:p>
          <a:pPr rtl="0"/>
          <a:r>
            <a:rPr lang="en-US" sz="900" b="1" dirty="0" smtClean="0"/>
            <a:t>2.02.05</a:t>
          </a:r>
          <a:r>
            <a:rPr lang="en-US" sz="900" b="1" dirty="0" smtClean="0"/>
            <a:t/>
          </a:r>
          <a:br>
            <a:rPr lang="en-US" sz="900" b="1" dirty="0" smtClean="0"/>
          </a:br>
          <a:r>
            <a:rPr lang="en-US" sz="900" b="1" dirty="0" smtClean="0"/>
            <a:t>Magnet Mapping</a:t>
          </a:r>
          <a:r>
            <a:rPr lang="en-US" sz="900" b="1" dirty="0" smtClean="0"/>
            <a:t/>
          </a:r>
          <a:br>
            <a:rPr lang="en-US" sz="900" b="1" dirty="0" smtClean="0"/>
          </a:br>
          <a:r>
            <a:rPr lang="en-US" sz="900" b="1" dirty="0" smtClean="0"/>
            <a:t>J. Haggerty</a:t>
          </a:r>
          <a:endParaRPr lang="en-US" sz="900" b="1" dirty="0"/>
        </a:p>
      </dgm:t>
    </dgm:pt>
    <dgm:pt modelId="{2CA75867-B6A8-4A6E-8A77-EBE8AABE2B6E}" type="parTrans" cxnId="{14FF7A9E-E395-450F-9567-5BDD468214AF}">
      <dgm:prSet/>
      <dgm:spPr>
        <a:ln w="12700">
          <a:solidFill>
            <a:srgbClr val="0099FF"/>
          </a:solidFill>
        </a:ln>
      </dgm:spPr>
      <dgm:t>
        <a:bodyPr anchor="ctr" anchorCtr="0"/>
        <a:lstStyle/>
        <a:p>
          <a:endParaRPr lang="en-US" sz="900" b="1"/>
        </a:p>
      </dgm:t>
    </dgm:pt>
    <dgm:pt modelId="{82DC5343-01F2-40BC-AD29-A005B65A30E8}" type="sibTrans" cxnId="{14FF7A9E-E395-450F-9567-5BDD468214AF}">
      <dgm:prSet/>
      <dgm:spPr/>
      <dgm:t>
        <a:bodyPr/>
        <a:lstStyle/>
        <a:p>
          <a:endParaRPr lang="en-US"/>
        </a:p>
      </dgm:t>
    </dgm:pt>
    <dgm:pt modelId="{DD320EC8-3675-4BF2-AFC5-0BF19BF1FDBF}">
      <dgm:prSet custT="1"/>
      <dgm:spPr>
        <a:solidFill>
          <a:srgbClr val="3399FF"/>
        </a:solidFill>
        <a:ln w="12700">
          <a:solidFill>
            <a:srgbClr val="1F89D7"/>
          </a:solidFill>
        </a:ln>
      </dgm:spPr>
      <dgm:t>
        <a:bodyPr anchor="t" anchorCtr="0"/>
        <a:lstStyle/>
        <a:p>
          <a:pPr rtl="0"/>
          <a:r>
            <a:rPr lang="en-US" sz="900" b="1" dirty="0" smtClean="0"/>
            <a:t>2.03</a:t>
          </a:r>
          <a:r>
            <a:rPr lang="en-US" sz="900" b="1" dirty="0" smtClean="0"/>
            <a:t/>
          </a:r>
          <a:br>
            <a:rPr lang="en-US" sz="900" b="1" dirty="0" smtClean="0"/>
          </a:br>
          <a:r>
            <a:rPr lang="en-US" sz="900" b="1" dirty="0" smtClean="0"/>
            <a:t>Carriage &amp; Structural Components</a:t>
          </a:r>
          <a:r>
            <a:rPr lang="en-US" sz="900" b="1" dirty="0" smtClean="0"/>
            <a:t/>
          </a:r>
          <a:br>
            <a:rPr lang="en-US" sz="900" b="1" dirty="0" smtClean="0"/>
          </a:br>
          <a:r>
            <a:rPr lang="en-US" sz="900" b="1" dirty="0" smtClean="0"/>
            <a:t>C</a:t>
          </a:r>
          <a:r>
            <a:rPr lang="en-US" sz="900" b="1" dirty="0" smtClean="0"/>
            <a:t>. Pontieri</a:t>
          </a:r>
          <a:endParaRPr lang="en-US" sz="900" b="1" dirty="0" smtClean="0"/>
        </a:p>
        <a:p>
          <a:pPr rtl="0"/>
          <a:endParaRPr lang="en-US" sz="900" b="1" dirty="0"/>
        </a:p>
      </dgm:t>
    </dgm:pt>
    <dgm:pt modelId="{6F8A27EF-37C5-4FA0-B763-D1D1A1575313}" type="parTrans" cxnId="{41FC3326-176E-4F56-B3DE-592EE98C21A0}">
      <dgm:prSet/>
      <dgm:spPr/>
      <dgm:t>
        <a:bodyPr/>
        <a:lstStyle/>
        <a:p>
          <a:endParaRPr lang="en-US"/>
        </a:p>
      </dgm:t>
    </dgm:pt>
    <dgm:pt modelId="{E6FD4AB1-2AE7-4947-ABDE-5EB2F645136B}" type="sibTrans" cxnId="{41FC3326-176E-4F56-B3DE-592EE98C21A0}">
      <dgm:prSet/>
      <dgm:spPr/>
      <dgm:t>
        <a:bodyPr/>
        <a:lstStyle/>
        <a:p>
          <a:endParaRPr lang="en-US"/>
        </a:p>
      </dgm:t>
    </dgm:pt>
    <dgm:pt modelId="{9CE62B9F-B964-4D76-9DD3-D9D2E6B4308F}">
      <dgm:prSet custT="1"/>
      <dgm:spPr>
        <a:ln w="12700">
          <a:solidFill>
            <a:srgbClr val="0099FF"/>
          </a:solidFill>
        </a:ln>
      </dgm:spPr>
      <dgm:t>
        <a:bodyPr anchor="ctr" anchorCtr="0"/>
        <a:lstStyle/>
        <a:p>
          <a:pPr rtl="0"/>
          <a:r>
            <a:rPr lang="en-US" sz="900" b="1" dirty="0" smtClean="0"/>
            <a:t>2.03.01</a:t>
          </a:r>
        </a:p>
        <a:p>
          <a:pPr rtl="0"/>
          <a:r>
            <a:rPr lang="en-US" sz="900" b="1" dirty="0" smtClean="0"/>
            <a:t>Carriage/Cradle</a:t>
          </a:r>
          <a:r>
            <a:rPr lang="en-US" sz="900" b="1" dirty="0" smtClean="0"/>
            <a:t/>
          </a:r>
          <a:br>
            <a:rPr lang="en-US" sz="900" b="1" dirty="0" smtClean="0"/>
          </a:br>
          <a:r>
            <a:rPr lang="en-US" sz="900" b="1" dirty="0" smtClean="0"/>
            <a:t>J. Mills</a:t>
          </a:r>
          <a:endParaRPr lang="en-US" sz="900" b="1" dirty="0"/>
        </a:p>
      </dgm:t>
    </dgm:pt>
    <dgm:pt modelId="{45207A14-171A-41D8-9D77-62ABF8AA4E6A}" type="parTrans" cxnId="{EEDA8378-F9AC-4C87-9B0D-0D33560D3CFB}">
      <dgm:prSet/>
      <dgm:spPr>
        <a:ln w="12700">
          <a:solidFill>
            <a:srgbClr val="1F89D7"/>
          </a:solidFill>
        </a:ln>
      </dgm:spPr>
      <dgm:t>
        <a:bodyPr anchor="ctr" anchorCtr="0"/>
        <a:lstStyle/>
        <a:p>
          <a:endParaRPr lang="en-US" sz="900" b="1"/>
        </a:p>
      </dgm:t>
    </dgm:pt>
    <dgm:pt modelId="{CD2A5FEF-A1C8-4FBD-AC5D-E01ED80CD644}" type="sibTrans" cxnId="{EEDA8378-F9AC-4C87-9B0D-0D33560D3CFB}">
      <dgm:prSet/>
      <dgm:spPr/>
      <dgm:t>
        <a:bodyPr/>
        <a:lstStyle/>
        <a:p>
          <a:endParaRPr lang="en-US"/>
        </a:p>
      </dgm:t>
    </dgm:pt>
    <dgm:pt modelId="{48980B1C-9B33-4AB5-9A18-85F663EBD18F}">
      <dgm:prSet custT="1"/>
      <dgm:spPr>
        <a:ln w="12700">
          <a:solidFill>
            <a:srgbClr val="0099FF"/>
          </a:solidFill>
        </a:ln>
      </dgm:spPr>
      <dgm:t>
        <a:bodyPr anchor="ctr" anchorCtr="0"/>
        <a:lstStyle/>
        <a:p>
          <a:pPr rtl="0"/>
          <a:r>
            <a:rPr lang="en-US" sz="900" b="1" dirty="0" smtClean="0"/>
            <a:t>2.03.03</a:t>
          </a:r>
          <a:r>
            <a:rPr lang="en-US" sz="900" b="1" dirty="0" smtClean="0"/>
            <a:t/>
          </a:r>
          <a:br>
            <a:rPr lang="en-US" sz="900" b="1" dirty="0" smtClean="0"/>
          </a:br>
          <a:r>
            <a:rPr lang="en-US" sz="900" b="1" dirty="0" smtClean="0"/>
            <a:t>Magnet Barrel Steel                        C. Pontieri</a:t>
          </a:r>
          <a:endParaRPr lang="en-US" sz="900" b="1" dirty="0"/>
        </a:p>
      </dgm:t>
    </dgm:pt>
    <dgm:pt modelId="{9E4FBBF4-C1DB-4218-B7C0-D297BADD43F7}" type="parTrans" cxnId="{78CA9DDE-5DA9-479C-8D7C-AC9CABFBEF1F}">
      <dgm:prSet/>
      <dgm:spPr>
        <a:ln w="12700">
          <a:solidFill>
            <a:srgbClr val="1F89D7"/>
          </a:solidFill>
        </a:ln>
      </dgm:spPr>
      <dgm:t>
        <a:bodyPr anchor="ctr" anchorCtr="0"/>
        <a:lstStyle/>
        <a:p>
          <a:endParaRPr lang="en-US" sz="900" b="1"/>
        </a:p>
      </dgm:t>
    </dgm:pt>
    <dgm:pt modelId="{723C90D2-F8BF-4C14-B809-FA4FC9BF2EB2}" type="sibTrans" cxnId="{78CA9DDE-5DA9-479C-8D7C-AC9CABFBEF1F}">
      <dgm:prSet/>
      <dgm:spPr/>
      <dgm:t>
        <a:bodyPr/>
        <a:lstStyle/>
        <a:p>
          <a:endParaRPr lang="en-US"/>
        </a:p>
      </dgm:t>
    </dgm:pt>
    <dgm:pt modelId="{09D22DE7-A296-4990-963F-D35674FA50B7}">
      <dgm:prSet custT="1"/>
      <dgm:spPr>
        <a:solidFill>
          <a:srgbClr val="3399FF"/>
        </a:solidFill>
        <a:ln w="12700">
          <a:solidFill>
            <a:srgbClr val="1F89D7"/>
          </a:solidFill>
        </a:ln>
      </dgm:spPr>
      <dgm:t>
        <a:bodyPr anchor="t" anchorCtr="0"/>
        <a:lstStyle/>
        <a:p>
          <a:pPr rtl="0"/>
          <a:r>
            <a:rPr lang="en-US" sz="900" b="1" dirty="0" smtClean="0"/>
            <a:t>2.04</a:t>
          </a:r>
          <a:r>
            <a:rPr lang="en-US" sz="900" b="1" dirty="0" smtClean="0"/>
            <a:t/>
          </a:r>
          <a:br>
            <a:rPr lang="en-US" sz="900" b="1" dirty="0" smtClean="0"/>
          </a:br>
          <a:r>
            <a:rPr lang="en-US" sz="900" b="1" dirty="0" smtClean="0"/>
            <a:t>Infrastructure</a:t>
          </a:r>
          <a:r>
            <a:rPr lang="en-US" sz="900" b="1" dirty="0" smtClean="0"/>
            <a:t/>
          </a:r>
          <a:br>
            <a:rPr lang="en-US" sz="900" b="1" dirty="0" smtClean="0"/>
          </a:br>
          <a:r>
            <a:rPr lang="en-US" sz="900" b="1" dirty="0" smtClean="0"/>
            <a:t>R. Pisani</a:t>
          </a:r>
          <a:endParaRPr lang="en-US" sz="900" b="1" dirty="0" smtClean="0"/>
        </a:p>
        <a:p>
          <a:pPr rtl="0"/>
          <a:endParaRPr lang="en-US" sz="900" b="1" dirty="0"/>
        </a:p>
      </dgm:t>
    </dgm:pt>
    <dgm:pt modelId="{5FFCEA74-9668-47E0-A316-153CA53E6A94}" type="parTrans" cxnId="{F320E6A6-A913-45DC-B44F-42F12AE108C0}">
      <dgm:prSet/>
      <dgm:spPr/>
      <dgm:t>
        <a:bodyPr/>
        <a:lstStyle/>
        <a:p>
          <a:endParaRPr lang="en-US"/>
        </a:p>
      </dgm:t>
    </dgm:pt>
    <dgm:pt modelId="{4E7208EF-0E63-4001-AFFC-72F8FECAE02F}" type="sibTrans" cxnId="{F320E6A6-A913-45DC-B44F-42F12AE108C0}">
      <dgm:prSet/>
      <dgm:spPr/>
      <dgm:t>
        <a:bodyPr/>
        <a:lstStyle/>
        <a:p>
          <a:endParaRPr lang="en-US"/>
        </a:p>
      </dgm:t>
    </dgm:pt>
    <dgm:pt modelId="{8CBDDCDE-E9B8-4D0B-83C5-481242AE8489}">
      <dgm:prSet custT="1"/>
      <dgm:spPr>
        <a:ln w="12700">
          <a:solidFill>
            <a:srgbClr val="0099FF"/>
          </a:solidFill>
        </a:ln>
      </dgm:spPr>
      <dgm:t>
        <a:bodyPr anchor="ctr" anchorCtr="0"/>
        <a:lstStyle/>
        <a:p>
          <a:pPr rtl="0"/>
          <a:r>
            <a:rPr lang="en-US" sz="900" b="1" dirty="0" smtClean="0"/>
            <a:t>2.04.01</a:t>
          </a:r>
          <a:r>
            <a:rPr lang="en-US" sz="900" b="1" dirty="0" smtClean="0"/>
            <a:t/>
          </a:r>
          <a:br>
            <a:rPr lang="en-US" sz="900" b="1" dirty="0" smtClean="0"/>
          </a:br>
          <a:r>
            <a:rPr lang="en-US" sz="900" b="1" dirty="0" smtClean="0"/>
            <a:t>Detector Support Services</a:t>
          </a:r>
          <a:r>
            <a:rPr lang="en-US" sz="900" b="1" dirty="0" smtClean="0"/>
            <a:t/>
          </a:r>
          <a:br>
            <a:rPr lang="en-US" sz="900" b="1" dirty="0" smtClean="0"/>
          </a:br>
          <a:r>
            <a:rPr lang="en-US" sz="900" b="1" dirty="0" smtClean="0"/>
            <a:t>R. Pisani</a:t>
          </a:r>
          <a:endParaRPr lang="en-US" sz="900" b="1" dirty="0"/>
        </a:p>
      </dgm:t>
    </dgm:pt>
    <dgm:pt modelId="{DF6EB273-A071-497E-93CD-69E0DDB8DE18}" type="parTrans" cxnId="{5E7CD050-BAEA-4C8E-A375-6B144CC83335}">
      <dgm:prSet/>
      <dgm:spPr>
        <a:ln w="12700">
          <a:solidFill>
            <a:srgbClr val="1F89D7"/>
          </a:solidFill>
        </a:ln>
      </dgm:spPr>
      <dgm:t>
        <a:bodyPr anchor="ctr" anchorCtr="0"/>
        <a:lstStyle/>
        <a:p>
          <a:endParaRPr lang="en-US" sz="900" b="1"/>
        </a:p>
      </dgm:t>
    </dgm:pt>
    <dgm:pt modelId="{E9D9C85B-2C0C-435A-9192-ECDBB1716A20}" type="sibTrans" cxnId="{5E7CD050-BAEA-4C8E-A375-6B144CC83335}">
      <dgm:prSet/>
      <dgm:spPr/>
      <dgm:t>
        <a:bodyPr/>
        <a:lstStyle/>
        <a:p>
          <a:endParaRPr lang="en-US"/>
        </a:p>
      </dgm:t>
    </dgm:pt>
    <dgm:pt modelId="{C8F6382A-E7F1-4BF1-8AEA-EF68F6B8B062}">
      <dgm:prSet custT="1"/>
      <dgm:spPr>
        <a:ln w="12700">
          <a:solidFill>
            <a:srgbClr val="0099FF"/>
          </a:solidFill>
        </a:ln>
      </dgm:spPr>
      <dgm:t>
        <a:bodyPr anchor="ctr" anchorCtr="0"/>
        <a:lstStyle/>
        <a:p>
          <a:pPr rtl="0"/>
          <a:r>
            <a:rPr lang="en-US" sz="900" b="1" dirty="0" smtClean="0"/>
            <a:t>2.04.02</a:t>
          </a:r>
          <a:r>
            <a:rPr lang="en-US" sz="900" b="1" dirty="0" smtClean="0"/>
            <a:t/>
          </a:r>
          <a:br>
            <a:rPr lang="en-US" sz="900" b="1" dirty="0" smtClean="0"/>
          </a:br>
          <a:r>
            <a:rPr lang="en-US" sz="900" b="1" dirty="0" smtClean="0"/>
            <a:t>Facility Support Services CAD</a:t>
          </a:r>
          <a:endParaRPr lang="en-US" sz="900" b="1" dirty="0"/>
        </a:p>
      </dgm:t>
    </dgm:pt>
    <dgm:pt modelId="{325B508F-E266-4647-8A1E-AE3FB985FE77}" type="parTrans" cxnId="{7A70FC34-A68C-4FEB-91E3-90E449CD6D7A}">
      <dgm:prSet/>
      <dgm:spPr>
        <a:ln w="12700">
          <a:solidFill>
            <a:srgbClr val="0099FF"/>
          </a:solidFill>
        </a:ln>
      </dgm:spPr>
      <dgm:t>
        <a:bodyPr anchor="ctr" anchorCtr="0"/>
        <a:lstStyle/>
        <a:p>
          <a:endParaRPr lang="en-US" sz="900" b="1"/>
        </a:p>
      </dgm:t>
    </dgm:pt>
    <dgm:pt modelId="{50257587-D8D0-43CA-BE10-53D9AD6DC839}" type="sibTrans" cxnId="{7A70FC34-A68C-4FEB-91E3-90E449CD6D7A}">
      <dgm:prSet/>
      <dgm:spPr/>
      <dgm:t>
        <a:bodyPr/>
        <a:lstStyle/>
        <a:p>
          <a:endParaRPr lang="en-US"/>
        </a:p>
      </dgm:t>
    </dgm:pt>
    <dgm:pt modelId="{61FA7B57-665E-4A5F-9640-E3C6A1C53D58}">
      <dgm:prSet custT="1"/>
      <dgm:spPr>
        <a:solidFill>
          <a:srgbClr val="3399FF"/>
        </a:solidFill>
        <a:ln w="12700">
          <a:solidFill>
            <a:srgbClr val="0099FF"/>
          </a:solidFill>
        </a:ln>
      </dgm:spPr>
      <dgm:t>
        <a:bodyPr anchor="ctr" anchorCtr="0"/>
        <a:lstStyle/>
        <a:p>
          <a:pPr rtl="0">
            <a:spcAft>
              <a:spcPts val="0"/>
            </a:spcAft>
          </a:pPr>
          <a:r>
            <a:rPr lang="en-US" sz="900" b="1" dirty="0" smtClean="0"/>
            <a:t>2.05</a:t>
          </a:r>
        </a:p>
        <a:p>
          <a:pPr rtl="0">
            <a:spcAft>
              <a:spcPts val="0"/>
            </a:spcAft>
          </a:pPr>
          <a:r>
            <a:rPr lang="en-US" sz="900" b="1" dirty="0" smtClean="0"/>
            <a:t>Installation Integration</a:t>
          </a:r>
        </a:p>
        <a:p>
          <a:pPr rtl="0">
            <a:spcAft>
              <a:spcPts val="0"/>
            </a:spcAft>
          </a:pPr>
          <a:r>
            <a:rPr lang="en-US" sz="900" b="1" dirty="0" smtClean="0"/>
            <a:t>R. Feder</a:t>
          </a:r>
          <a:endParaRPr lang="en-US" sz="900" b="1" dirty="0"/>
        </a:p>
      </dgm:t>
    </dgm:pt>
    <dgm:pt modelId="{C5401BD8-C97F-4AA1-8D44-4441D1D27F36}" type="parTrans" cxnId="{6853F454-DED9-4B40-892D-9B581F055414}">
      <dgm:prSet/>
      <dgm:spPr>
        <a:ln w="12700">
          <a:solidFill>
            <a:srgbClr val="1F89D7"/>
          </a:solidFill>
        </a:ln>
      </dgm:spPr>
      <dgm:t>
        <a:bodyPr anchor="ctr" anchorCtr="0"/>
        <a:lstStyle/>
        <a:p>
          <a:endParaRPr lang="en-US" sz="900" b="1"/>
        </a:p>
      </dgm:t>
    </dgm:pt>
    <dgm:pt modelId="{E2D87E22-84AB-4AB0-81CA-DB4783323B57}" type="sibTrans" cxnId="{6853F454-DED9-4B40-892D-9B581F055414}">
      <dgm:prSet/>
      <dgm:spPr/>
      <dgm:t>
        <a:bodyPr/>
        <a:lstStyle/>
        <a:p>
          <a:endParaRPr lang="en-US"/>
        </a:p>
      </dgm:t>
    </dgm:pt>
    <dgm:pt modelId="{5DC40168-DB48-4E01-B498-A0C026952B8F}">
      <dgm:prSet custT="1"/>
      <dgm:spPr>
        <a:solidFill>
          <a:srgbClr val="3399FF"/>
        </a:solidFill>
        <a:ln w="12700">
          <a:solidFill>
            <a:srgbClr val="1F89D7"/>
          </a:solidFill>
        </a:ln>
      </dgm:spPr>
      <dgm:t>
        <a:bodyPr anchor="t" anchorCtr="0"/>
        <a:lstStyle/>
        <a:p>
          <a:pPr rtl="0"/>
          <a:r>
            <a:rPr lang="en-US" sz="900" b="1" dirty="0" smtClean="0"/>
            <a:t>3.01</a:t>
          </a:r>
          <a:r>
            <a:rPr lang="en-US" sz="900" b="1" dirty="0" smtClean="0"/>
            <a:t/>
          </a:r>
          <a:br>
            <a:rPr lang="en-US" sz="900" b="1" dirty="0" smtClean="0"/>
          </a:br>
          <a:r>
            <a:rPr lang="en-US" sz="900" b="1" dirty="0" smtClean="0"/>
            <a:t>INTT </a:t>
          </a:r>
          <a:r>
            <a:rPr lang="en-US" sz="900" b="1" dirty="0" smtClean="0"/>
            <a:t/>
          </a:r>
          <a:br>
            <a:rPr lang="en-US" sz="900" b="1" dirty="0" smtClean="0"/>
          </a:br>
          <a:r>
            <a:rPr lang="en-US" sz="900" b="1" dirty="0" smtClean="0"/>
            <a:t>R. Nouicer,          I. Nakagawa</a:t>
          </a:r>
          <a:endParaRPr lang="en-US" sz="900" b="1" dirty="0"/>
        </a:p>
      </dgm:t>
    </dgm:pt>
    <dgm:pt modelId="{A2FD2550-8D30-4DB4-AA25-C378E0D623C4}" type="parTrans" cxnId="{64224857-AFB7-4F6B-AA34-0B0F28FDF090}">
      <dgm:prSet/>
      <dgm:spPr/>
      <dgm:t>
        <a:bodyPr/>
        <a:lstStyle/>
        <a:p>
          <a:endParaRPr lang="en-US"/>
        </a:p>
      </dgm:t>
    </dgm:pt>
    <dgm:pt modelId="{D602DF34-8124-40FE-ABB1-CE3AACB59819}" type="sibTrans" cxnId="{64224857-AFB7-4F6B-AA34-0B0F28FDF090}">
      <dgm:prSet/>
      <dgm:spPr/>
      <dgm:t>
        <a:bodyPr/>
        <a:lstStyle/>
        <a:p>
          <a:endParaRPr lang="en-US"/>
        </a:p>
      </dgm:t>
    </dgm:pt>
    <dgm:pt modelId="{DCFEF25D-8022-4BC9-83A1-B510B1FC7E5E}">
      <dgm:prSet custT="1"/>
      <dgm:spPr>
        <a:ln w="12700">
          <a:solidFill>
            <a:srgbClr val="0099FF"/>
          </a:solidFill>
        </a:ln>
      </dgm:spPr>
      <dgm:t>
        <a:bodyPr anchor="ctr" anchorCtr="0"/>
        <a:lstStyle/>
        <a:p>
          <a:pPr rtl="0"/>
          <a:r>
            <a:rPr lang="en-US" sz="900" b="1" dirty="0" smtClean="0"/>
            <a:t>3.01.01</a:t>
          </a:r>
          <a:r>
            <a:rPr lang="en-US" sz="900" b="1" dirty="0" smtClean="0"/>
            <a:t/>
          </a:r>
          <a:br>
            <a:rPr lang="en-US" sz="900" b="1" dirty="0" smtClean="0"/>
          </a:br>
          <a:r>
            <a:rPr lang="en-US" sz="900" b="1" dirty="0" smtClean="0"/>
            <a:t>Ladder/Det Assembly</a:t>
          </a:r>
          <a:r>
            <a:rPr lang="en-US" sz="900" b="1" dirty="0" smtClean="0"/>
            <a:t/>
          </a:r>
          <a:br>
            <a:rPr lang="en-US" sz="900" b="1" dirty="0" smtClean="0"/>
          </a:br>
          <a:r>
            <a:rPr lang="en-US" sz="900" b="1" dirty="0" smtClean="0"/>
            <a:t>C. </a:t>
          </a:r>
          <a:r>
            <a:rPr lang="en-US" sz="900" b="1" dirty="0" err="1" smtClean="0"/>
            <a:t>Miraval</a:t>
          </a:r>
          <a:r>
            <a:rPr lang="en-US" sz="900" b="1" dirty="0" smtClean="0"/>
            <a:t> </a:t>
          </a:r>
          <a:endParaRPr lang="en-US" sz="900" b="1" dirty="0"/>
        </a:p>
      </dgm:t>
    </dgm:pt>
    <dgm:pt modelId="{05399BAB-0CDA-4630-ADC5-8C0B35BAE20C}" type="parTrans" cxnId="{198BA377-6493-485D-9AC7-A7EFA468EDCC}">
      <dgm:prSet/>
      <dgm:spPr>
        <a:ln w="12700">
          <a:solidFill>
            <a:srgbClr val="1F89D7"/>
          </a:solidFill>
        </a:ln>
      </dgm:spPr>
      <dgm:t>
        <a:bodyPr anchor="ctr" anchorCtr="0"/>
        <a:lstStyle/>
        <a:p>
          <a:endParaRPr lang="en-US" sz="900" b="1"/>
        </a:p>
      </dgm:t>
    </dgm:pt>
    <dgm:pt modelId="{6A9E953A-DACA-4B2F-B7A9-BA4F9139C14F}" type="sibTrans" cxnId="{198BA377-6493-485D-9AC7-A7EFA468EDCC}">
      <dgm:prSet/>
      <dgm:spPr/>
      <dgm:t>
        <a:bodyPr/>
        <a:lstStyle/>
        <a:p>
          <a:endParaRPr lang="en-US"/>
        </a:p>
      </dgm:t>
    </dgm:pt>
    <dgm:pt modelId="{236D7B6B-5AB5-4A52-87AD-3D010B8E675D}">
      <dgm:prSet custT="1"/>
      <dgm:spPr>
        <a:ln w="12700">
          <a:solidFill>
            <a:srgbClr val="0099FF"/>
          </a:solidFill>
        </a:ln>
      </dgm:spPr>
      <dgm:t>
        <a:bodyPr anchor="ctr" anchorCtr="0"/>
        <a:lstStyle/>
        <a:p>
          <a:pPr rtl="0"/>
          <a:r>
            <a:rPr lang="en-US" sz="900" b="1" dirty="0" smtClean="0"/>
            <a:t>3.01.02</a:t>
          </a:r>
          <a:r>
            <a:rPr lang="en-US" sz="900" b="1" dirty="0" smtClean="0"/>
            <a:t/>
          </a:r>
          <a:br>
            <a:rPr lang="en-US" sz="900" b="1" dirty="0" smtClean="0"/>
          </a:br>
          <a:r>
            <a:rPr lang="en-US" sz="900" b="1" dirty="0" smtClean="0"/>
            <a:t>Electronics</a:t>
          </a:r>
          <a:r>
            <a:rPr lang="en-US" sz="900" b="1" dirty="0" smtClean="0"/>
            <a:t/>
          </a:r>
          <a:br>
            <a:rPr lang="en-US" sz="900" b="1" dirty="0" smtClean="0"/>
          </a:br>
          <a:r>
            <a:rPr lang="en-US" sz="900" b="1" dirty="0" smtClean="0"/>
            <a:t>I. Nakagawa</a:t>
          </a:r>
          <a:endParaRPr lang="en-US" sz="900" b="1" dirty="0"/>
        </a:p>
      </dgm:t>
    </dgm:pt>
    <dgm:pt modelId="{0165C912-3C17-4A73-BF0D-B4C2E3F6F1F2}" type="parTrans" cxnId="{EAC15800-1487-4DCE-9495-4248AE7B1B50}">
      <dgm:prSet/>
      <dgm:spPr>
        <a:ln w="12700">
          <a:solidFill>
            <a:srgbClr val="1F89D7"/>
          </a:solidFill>
        </a:ln>
      </dgm:spPr>
      <dgm:t>
        <a:bodyPr anchor="ctr" anchorCtr="0"/>
        <a:lstStyle/>
        <a:p>
          <a:endParaRPr lang="en-US" sz="900" b="1"/>
        </a:p>
      </dgm:t>
    </dgm:pt>
    <dgm:pt modelId="{C2A32090-533F-475B-8763-5FBE69A033DA}" type="sibTrans" cxnId="{EAC15800-1487-4DCE-9495-4248AE7B1B50}">
      <dgm:prSet/>
      <dgm:spPr/>
      <dgm:t>
        <a:bodyPr/>
        <a:lstStyle/>
        <a:p>
          <a:endParaRPr lang="en-US"/>
        </a:p>
      </dgm:t>
    </dgm:pt>
    <dgm:pt modelId="{2FCE59CC-F44F-4187-A938-A4D8015761C1}">
      <dgm:prSet custT="1"/>
      <dgm:spPr>
        <a:ln w="12700">
          <a:solidFill>
            <a:srgbClr val="0099FF"/>
          </a:solidFill>
        </a:ln>
      </dgm:spPr>
      <dgm:t>
        <a:bodyPr anchor="ctr" anchorCtr="0"/>
        <a:lstStyle/>
        <a:p>
          <a:pPr rtl="0"/>
          <a:r>
            <a:rPr lang="en-US" sz="900" b="1" dirty="0" smtClean="0"/>
            <a:t>3.01.03</a:t>
          </a:r>
          <a:r>
            <a:rPr lang="en-US" sz="900" b="1" dirty="0" smtClean="0"/>
            <a:t/>
          </a:r>
          <a:br>
            <a:rPr lang="en-US" sz="900" b="1" dirty="0" smtClean="0"/>
          </a:br>
          <a:r>
            <a:rPr lang="en-US" sz="900" b="1" dirty="0" smtClean="0"/>
            <a:t>Mechanics &amp; Integration</a:t>
          </a:r>
          <a:r>
            <a:rPr lang="en-US" sz="900" b="1" dirty="0" smtClean="0"/>
            <a:t/>
          </a:r>
          <a:br>
            <a:rPr lang="en-US" sz="900" b="1" dirty="0" smtClean="0"/>
          </a:br>
          <a:r>
            <a:rPr lang="en-US" sz="900" b="1" dirty="0" smtClean="0"/>
            <a:t>D. Cacace</a:t>
          </a:r>
          <a:endParaRPr lang="en-US" sz="900" b="1" dirty="0"/>
        </a:p>
      </dgm:t>
    </dgm:pt>
    <dgm:pt modelId="{9994FE80-206F-42D4-A585-C9A750C1F2EF}" type="parTrans" cxnId="{D2C7F5F7-F225-4B0D-8E36-879FE14C839B}">
      <dgm:prSet/>
      <dgm:spPr>
        <a:ln w="12700">
          <a:solidFill>
            <a:srgbClr val="0099FF"/>
          </a:solidFill>
        </a:ln>
      </dgm:spPr>
      <dgm:t>
        <a:bodyPr anchor="ctr" anchorCtr="0"/>
        <a:lstStyle/>
        <a:p>
          <a:endParaRPr lang="en-US" sz="900" b="1"/>
        </a:p>
      </dgm:t>
    </dgm:pt>
    <dgm:pt modelId="{C6D8FD13-6052-4582-9F11-211592B43BF8}" type="sibTrans" cxnId="{D2C7F5F7-F225-4B0D-8E36-879FE14C839B}">
      <dgm:prSet/>
      <dgm:spPr/>
      <dgm:t>
        <a:bodyPr/>
        <a:lstStyle/>
        <a:p>
          <a:endParaRPr lang="en-US"/>
        </a:p>
      </dgm:t>
    </dgm:pt>
    <dgm:pt modelId="{819D1549-63E4-423C-8AF9-E0EEDDC36F75}">
      <dgm:prSet custT="1"/>
      <dgm:spPr>
        <a:solidFill>
          <a:srgbClr val="3399FF"/>
        </a:solidFill>
        <a:ln w="12700">
          <a:solidFill>
            <a:srgbClr val="1F89D7"/>
          </a:solidFill>
        </a:ln>
      </dgm:spPr>
      <dgm:t>
        <a:bodyPr anchor="t" anchorCtr="0"/>
        <a:lstStyle/>
        <a:p>
          <a:pPr rtl="0"/>
          <a:r>
            <a:rPr lang="en-US" sz="900" b="1" dirty="0" smtClean="0"/>
            <a:t>3.02</a:t>
          </a:r>
          <a:r>
            <a:rPr lang="en-US" sz="900" b="1" dirty="0" smtClean="0"/>
            <a:t/>
          </a:r>
          <a:br>
            <a:rPr lang="en-US" sz="900" b="1" dirty="0" smtClean="0"/>
          </a:br>
          <a:r>
            <a:rPr lang="en-US" sz="900" b="1" dirty="0" smtClean="0"/>
            <a:t> MVTX</a:t>
          </a:r>
          <a:r>
            <a:rPr lang="en-US" sz="900" b="1" dirty="0" smtClean="0"/>
            <a:t/>
          </a:r>
          <a:br>
            <a:rPr lang="en-US" sz="900" b="1" dirty="0" smtClean="0"/>
          </a:br>
          <a:r>
            <a:rPr lang="en-US" sz="900" b="1" dirty="0" smtClean="0"/>
            <a:t> M</a:t>
          </a:r>
          <a:r>
            <a:rPr lang="en-US" sz="900" b="1" dirty="0" smtClean="0"/>
            <a:t>. </a:t>
          </a:r>
          <a:r>
            <a:rPr lang="en-US" sz="900" b="1" dirty="0" smtClean="0"/>
            <a:t>Liu</a:t>
          </a:r>
          <a:endParaRPr lang="en-US" sz="900" b="1" dirty="0"/>
        </a:p>
      </dgm:t>
    </dgm:pt>
    <dgm:pt modelId="{6D419C65-378C-4315-8034-64FD54EE0B6C}" type="parTrans" cxnId="{A92BBC41-44CF-4504-BC00-CD276744903F}">
      <dgm:prSet/>
      <dgm:spPr/>
      <dgm:t>
        <a:bodyPr/>
        <a:lstStyle/>
        <a:p>
          <a:endParaRPr lang="en-US"/>
        </a:p>
      </dgm:t>
    </dgm:pt>
    <dgm:pt modelId="{B3DAB7D6-4DAC-49E5-82C5-A7596AE26887}" type="sibTrans" cxnId="{A92BBC41-44CF-4504-BC00-CD276744903F}">
      <dgm:prSet/>
      <dgm:spPr/>
      <dgm:t>
        <a:bodyPr/>
        <a:lstStyle/>
        <a:p>
          <a:endParaRPr lang="en-US"/>
        </a:p>
      </dgm:t>
    </dgm:pt>
    <dgm:pt modelId="{E77B1BE4-CA0C-41EC-97B9-07CBB1843B7C}">
      <dgm:prSet custT="1"/>
      <dgm:spPr>
        <a:ln>
          <a:solidFill>
            <a:srgbClr val="0099FF"/>
          </a:solidFill>
        </a:ln>
      </dgm:spPr>
      <dgm:t>
        <a:bodyPr/>
        <a:lstStyle/>
        <a:p>
          <a:pPr>
            <a:spcAft>
              <a:spcPts val="0"/>
            </a:spcAft>
          </a:pPr>
          <a:r>
            <a:rPr lang="en-US" sz="900" b="1" dirty="0" smtClean="0"/>
            <a:t>2.03.04</a:t>
          </a:r>
        </a:p>
        <a:p>
          <a:pPr>
            <a:spcAft>
              <a:spcPts val="0"/>
            </a:spcAft>
          </a:pPr>
          <a:r>
            <a:rPr lang="en-US" sz="900" b="1" dirty="0" smtClean="0"/>
            <a:t>End Caps/Pole tips</a:t>
          </a:r>
        </a:p>
        <a:p>
          <a:pPr>
            <a:spcAft>
              <a:spcPts val="0"/>
            </a:spcAft>
          </a:pPr>
          <a:r>
            <a:rPr lang="en-US" sz="900" b="1" dirty="0" smtClean="0"/>
            <a:t>J. Mills</a:t>
          </a:r>
          <a:endParaRPr lang="en-US" sz="800" dirty="0"/>
        </a:p>
      </dgm:t>
    </dgm:pt>
    <dgm:pt modelId="{4784F89E-88DC-470F-ABED-D312BC7DFC78}" type="parTrans" cxnId="{C1447EE2-1D0D-45FE-8CCD-662CABB3D358}">
      <dgm:prSet/>
      <dgm:spPr/>
      <dgm:t>
        <a:bodyPr/>
        <a:lstStyle/>
        <a:p>
          <a:endParaRPr lang="en-US"/>
        </a:p>
      </dgm:t>
    </dgm:pt>
    <dgm:pt modelId="{CDF35BA8-A594-46CD-9546-BAE681B11E2A}" type="sibTrans" cxnId="{C1447EE2-1D0D-45FE-8CCD-662CABB3D358}">
      <dgm:prSet/>
      <dgm:spPr/>
      <dgm:t>
        <a:bodyPr/>
        <a:lstStyle/>
        <a:p>
          <a:endParaRPr lang="en-US"/>
        </a:p>
      </dgm:t>
    </dgm:pt>
    <dgm:pt modelId="{217054D6-FE3E-4C47-BED0-45B90AB09313}">
      <dgm:prSet custT="1"/>
      <dgm:spPr>
        <a:ln>
          <a:solidFill>
            <a:srgbClr val="0099FF"/>
          </a:solidFill>
        </a:ln>
      </dgm:spPr>
      <dgm:t>
        <a:bodyPr/>
        <a:lstStyle/>
        <a:p>
          <a:pPr>
            <a:spcAft>
              <a:spcPts val="0"/>
            </a:spcAft>
          </a:pPr>
          <a:r>
            <a:rPr lang="en-US" sz="900" b="1" dirty="0" smtClean="0"/>
            <a:t>2.03.02</a:t>
          </a:r>
        </a:p>
        <a:p>
          <a:pPr>
            <a:spcAft>
              <a:spcPts val="0"/>
            </a:spcAft>
          </a:pPr>
          <a:r>
            <a:rPr lang="en-US" sz="900" b="1" dirty="0" smtClean="0"/>
            <a:t>Inner Rings</a:t>
          </a:r>
        </a:p>
        <a:p>
          <a:pPr>
            <a:spcAft>
              <a:spcPts val="0"/>
            </a:spcAft>
          </a:pPr>
          <a:r>
            <a:rPr lang="en-US" sz="900" b="1" dirty="0" smtClean="0"/>
            <a:t>C. Pontieri</a:t>
          </a:r>
        </a:p>
      </dgm:t>
    </dgm:pt>
    <dgm:pt modelId="{B9882029-B786-4588-9A96-38A15063803C}" type="parTrans" cxnId="{6E4AFC39-7B32-452C-BB63-57011345219A}">
      <dgm:prSet/>
      <dgm:spPr/>
      <dgm:t>
        <a:bodyPr/>
        <a:lstStyle/>
        <a:p>
          <a:endParaRPr lang="en-US"/>
        </a:p>
      </dgm:t>
    </dgm:pt>
    <dgm:pt modelId="{8ADCF06E-B614-461D-956E-1B4C44A5D715}" type="sibTrans" cxnId="{6E4AFC39-7B32-452C-BB63-57011345219A}">
      <dgm:prSet/>
      <dgm:spPr/>
      <dgm:t>
        <a:bodyPr/>
        <a:lstStyle/>
        <a:p>
          <a:endParaRPr lang="en-US"/>
        </a:p>
      </dgm:t>
    </dgm:pt>
    <dgm:pt modelId="{30F2FD7B-EB2D-4110-B728-0C3F53661F86}">
      <dgm:prSet custT="1"/>
      <dgm:spPr>
        <a:ln>
          <a:solidFill>
            <a:srgbClr val="0099FF"/>
          </a:solidFill>
        </a:ln>
      </dgm:spPr>
      <dgm:t>
        <a:bodyPr/>
        <a:lstStyle/>
        <a:p>
          <a:pPr>
            <a:spcAft>
              <a:spcPts val="0"/>
            </a:spcAft>
          </a:pPr>
          <a:endParaRPr lang="en-US" sz="900" b="1" dirty="0" smtClean="0"/>
        </a:p>
        <a:p>
          <a:pPr>
            <a:spcAft>
              <a:spcPts val="0"/>
            </a:spcAft>
          </a:pPr>
          <a:r>
            <a:rPr lang="en-US" sz="900" b="1" dirty="0" smtClean="0"/>
            <a:t>2.03.04                  Bridge, Platforms &amp; Access  J. Mills</a:t>
          </a:r>
        </a:p>
        <a:p>
          <a:pPr>
            <a:spcAft>
              <a:spcPts val="0"/>
            </a:spcAft>
          </a:pPr>
          <a:endParaRPr lang="en-US" sz="800" dirty="0"/>
        </a:p>
      </dgm:t>
    </dgm:pt>
    <dgm:pt modelId="{341C3E4D-E9FA-4CFC-841C-487049805FB3}" type="parTrans" cxnId="{9D8FC1B6-5137-410A-9E72-60E8A24271CB}">
      <dgm:prSet/>
      <dgm:spPr>
        <a:ln>
          <a:solidFill>
            <a:srgbClr val="0099FF"/>
          </a:solidFill>
        </a:ln>
      </dgm:spPr>
      <dgm:t>
        <a:bodyPr/>
        <a:lstStyle/>
        <a:p>
          <a:endParaRPr lang="en-US"/>
        </a:p>
      </dgm:t>
    </dgm:pt>
    <dgm:pt modelId="{A02D1C16-3686-464A-91B0-AEF58923700F}" type="sibTrans" cxnId="{9D8FC1B6-5137-410A-9E72-60E8A24271CB}">
      <dgm:prSet/>
      <dgm:spPr/>
      <dgm:t>
        <a:bodyPr/>
        <a:lstStyle/>
        <a:p>
          <a:endParaRPr lang="en-US"/>
        </a:p>
      </dgm:t>
    </dgm:pt>
    <dgm:pt modelId="{B4D9B322-5EA5-43E7-8169-7099B9D492F7}">
      <dgm:prSet custT="1"/>
      <dgm:spPr>
        <a:ln>
          <a:solidFill>
            <a:srgbClr val="0099FF"/>
          </a:solidFill>
        </a:ln>
      </dgm:spPr>
      <dgm:t>
        <a:bodyPr/>
        <a:lstStyle/>
        <a:p>
          <a:pPr>
            <a:spcAft>
              <a:spcPts val="0"/>
            </a:spcAft>
          </a:pPr>
          <a:r>
            <a:rPr lang="en-US" sz="900" b="1" dirty="0" smtClean="0"/>
            <a:t>3.02.01 Management</a:t>
          </a:r>
        </a:p>
        <a:p>
          <a:pPr>
            <a:spcAft>
              <a:spcPts val="0"/>
            </a:spcAft>
          </a:pPr>
          <a:r>
            <a:rPr lang="en-US" sz="900" b="1" dirty="0" err="1" smtClean="0"/>
            <a:t>M.Liu</a:t>
          </a:r>
          <a:endParaRPr lang="en-US" sz="900" b="1" dirty="0"/>
        </a:p>
      </dgm:t>
    </dgm:pt>
    <dgm:pt modelId="{DBEDBECD-1B31-4786-99A4-1C978DC3E124}" type="parTrans" cxnId="{85157621-DF9F-46ED-8FA9-854726A83145}">
      <dgm:prSet/>
      <dgm:spPr>
        <a:ln>
          <a:solidFill>
            <a:srgbClr val="0099FF"/>
          </a:solidFill>
        </a:ln>
      </dgm:spPr>
      <dgm:t>
        <a:bodyPr/>
        <a:lstStyle/>
        <a:p>
          <a:endParaRPr lang="en-US"/>
        </a:p>
      </dgm:t>
    </dgm:pt>
    <dgm:pt modelId="{306A9F08-790F-4D89-9631-BE9575E22DE9}" type="sibTrans" cxnId="{85157621-DF9F-46ED-8FA9-854726A83145}">
      <dgm:prSet/>
      <dgm:spPr/>
      <dgm:t>
        <a:bodyPr/>
        <a:lstStyle/>
        <a:p>
          <a:endParaRPr lang="en-US"/>
        </a:p>
      </dgm:t>
    </dgm:pt>
    <dgm:pt modelId="{0A1F1C7A-3C6F-4222-A442-BB98E2C44D46}">
      <dgm:prSet custT="1"/>
      <dgm:spPr>
        <a:ln>
          <a:solidFill>
            <a:srgbClr val="0099FF"/>
          </a:solidFill>
        </a:ln>
      </dgm:spPr>
      <dgm:t>
        <a:bodyPr/>
        <a:lstStyle/>
        <a:p>
          <a:pPr>
            <a:spcAft>
              <a:spcPts val="0"/>
            </a:spcAft>
          </a:pPr>
          <a:r>
            <a:rPr lang="en-US" sz="900" b="1" dirty="0" smtClean="0"/>
            <a:t>3.02.02  Electronics &amp; Power</a:t>
          </a:r>
        </a:p>
        <a:p>
          <a:pPr>
            <a:spcAft>
              <a:spcPts val="0"/>
            </a:spcAft>
          </a:pPr>
          <a:r>
            <a:rPr lang="en-US" sz="900" b="1" dirty="0" smtClean="0"/>
            <a:t>J. Schambach</a:t>
          </a:r>
          <a:endParaRPr lang="en-US" sz="900" b="1" dirty="0"/>
        </a:p>
      </dgm:t>
    </dgm:pt>
    <dgm:pt modelId="{C18647D6-D364-4EFD-BC63-816DED4F84DC}" type="parTrans" cxnId="{40289673-A2A5-4217-B87E-426CD3BF641C}">
      <dgm:prSet/>
      <dgm:spPr/>
      <dgm:t>
        <a:bodyPr/>
        <a:lstStyle/>
        <a:p>
          <a:endParaRPr lang="en-US"/>
        </a:p>
      </dgm:t>
    </dgm:pt>
    <dgm:pt modelId="{A76B5B71-A457-4C97-B56E-B086A246D342}" type="sibTrans" cxnId="{40289673-A2A5-4217-B87E-426CD3BF641C}">
      <dgm:prSet/>
      <dgm:spPr/>
      <dgm:t>
        <a:bodyPr/>
        <a:lstStyle/>
        <a:p>
          <a:endParaRPr lang="en-US"/>
        </a:p>
      </dgm:t>
    </dgm:pt>
    <dgm:pt modelId="{0F3F2DF2-94D6-4192-9792-235AE1FAEDF4}">
      <dgm:prSet custT="1"/>
      <dgm:spPr>
        <a:ln>
          <a:solidFill>
            <a:srgbClr val="0099FF"/>
          </a:solidFill>
        </a:ln>
      </dgm:spPr>
      <dgm:t>
        <a:bodyPr/>
        <a:lstStyle/>
        <a:p>
          <a:pPr>
            <a:spcAft>
              <a:spcPts val="0"/>
            </a:spcAft>
          </a:pPr>
          <a:r>
            <a:rPr lang="en-US" sz="900" b="1" dirty="0" smtClean="0"/>
            <a:t>3.02.03  Mechanics &amp; Assembly</a:t>
          </a:r>
        </a:p>
        <a:p>
          <a:pPr>
            <a:spcAft>
              <a:spcPts val="0"/>
            </a:spcAft>
          </a:pPr>
          <a:r>
            <a:rPr lang="en-US" sz="900" b="1" dirty="0" smtClean="0"/>
            <a:t>G. Odyniec</a:t>
          </a:r>
          <a:endParaRPr lang="en-US" sz="900" b="1" dirty="0"/>
        </a:p>
      </dgm:t>
    </dgm:pt>
    <dgm:pt modelId="{11B9C14E-41CE-4564-AC88-47853C779B43}" type="parTrans" cxnId="{9150BEFE-77EA-41E3-AF96-173BB0ABB67C}">
      <dgm:prSet/>
      <dgm:spPr/>
      <dgm:t>
        <a:bodyPr/>
        <a:lstStyle/>
        <a:p>
          <a:endParaRPr lang="en-US"/>
        </a:p>
      </dgm:t>
    </dgm:pt>
    <dgm:pt modelId="{753E84D5-2286-425E-ABF7-BF56C3E19612}" type="sibTrans" cxnId="{9150BEFE-77EA-41E3-AF96-173BB0ABB67C}">
      <dgm:prSet/>
      <dgm:spPr/>
      <dgm:t>
        <a:bodyPr/>
        <a:lstStyle/>
        <a:p>
          <a:endParaRPr lang="en-US"/>
        </a:p>
      </dgm:t>
    </dgm:pt>
    <dgm:pt modelId="{68B65D42-1BF2-4393-992B-B1E7D0E375DD}">
      <dgm:prSet custT="1"/>
      <dgm:spPr>
        <a:ln>
          <a:solidFill>
            <a:srgbClr val="0099FF"/>
          </a:solidFill>
        </a:ln>
      </dgm:spPr>
      <dgm:t>
        <a:bodyPr/>
        <a:lstStyle/>
        <a:p>
          <a:pPr>
            <a:spcAft>
              <a:spcPts val="0"/>
            </a:spcAft>
          </a:pPr>
          <a:r>
            <a:rPr lang="en-US" sz="900" b="1" dirty="0" smtClean="0"/>
            <a:t>3.02.04 	    Integration &amp; Infrastructure  </a:t>
          </a:r>
        </a:p>
        <a:p>
          <a:pPr>
            <a:spcAft>
              <a:spcPts val="0"/>
            </a:spcAft>
          </a:pPr>
          <a:r>
            <a:rPr lang="en-US" sz="900" b="1" dirty="0" smtClean="0"/>
            <a:t>R. Corliss</a:t>
          </a:r>
          <a:endParaRPr lang="en-US" sz="900" b="1" dirty="0"/>
        </a:p>
      </dgm:t>
    </dgm:pt>
    <dgm:pt modelId="{9CEDE690-6501-4862-8051-DD8B4DA960E5}" type="parTrans" cxnId="{D0396D2F-08F1-4B01-B611-24659B8BF35C}">
      <dgm:prSet/>
      <dgm:spPr>
        <a:ln>
          <a:solidFill>
            <a:srgbClr val="0099FF"/>
          </a:solidFill>
        </a:ln>
      </dgm:spPr>
      <dgm:t>
        <a:bodyPr/>
        <a:lstStyle/>
        <a:p>
          <a:endParaRPr lang="en-US"/>
        </a:p>
      </dgm:t>
    </dgm:pt>
    <dgm:pt modelId="{AEE303C2-CAD7-4553-AEA7-2FE1C590B43A}" type="sibTrans" cxnId="{D0396D2F-08F1-4B01-B611-24659B8BF35C}">
      <dgm:prSet/>
      <dgm:spPr/>
      <dgm:t>
        <a:bodyPr/>
        <a:lstStyle/>
        <a:p>
          <a:endParaRPr lang="en-US"/>
        </a:p>
      </dgm:t>
    </dgm:pt>
    <dgm:pt modelId="{0BF1A0DA-960D-47B3-AFF8-AEDF0B63D284}" type="pres">
      <dgm:prSet presAssocID="{93C7B1BD-D1AF-407B-87FB-0D0282D1814F}" presName="diagram" presStyleCnt="0">
        <dgm:presLayoutVars>
          <dgm:chPref val="1"/>
          <dgm:dir/>
          <dgm:animOne val="branch"/>
          <dgm:animLvl val="lvl"/>
          <dgm:resizeHandles/>
        </dgm:presLayoutVars>
      </dgm:prSet>
      <dgm:spPr/>
      <dgm:t>
        <a:bodyPr/>
        <a:lstStyle/>
        <a:p>
          <a:endParaRPr lang="en-US"/>
        </a:p>
      </dgm:t>
    </dgm:pt>
    <dgm:pt modelId="{91C4D229-6BAB-4A68-8611-44AE6A3BAF03}" type="pres">
      <dgm:prSet presAssocID="{622A5224-22DB-4ED3-BFB1-1D15928BADCA}" presName="root" presStyleCnt="0"/>
      <dgm:spPr/>
    </dgm:pt>
    <dgm:pt modelId="{A059B970-7ADA-46CE-B4FC-A0ED880633B4}" type="pres">
      <dgm:prSet presAssocID="{622A5224-22DB-4ED3-BFB1-1D15928BADCA}" presName="rootComposite" presStyleCnt="0"/>
      <dgm:spPr/>
    </dgm:pt>
    <dgm:pt modelId="{52A17BD5-7262-468F-A4B9-901F57E53AD6}" type="pres">
      <dgm:prSet presAssocID="{622A5224-22DB-4ED3-BFB1-1D15928BADCA}" presName="rootText" presStyleLbl="node1" presStyleIdx="0" presStyleCnt="7" custScaleX="159046" custScaleY="174135" custLinFactY="16867" custLinFactNeighborX="-405" custLinFactNeighborY="100000"/>
      <dgm:spPr/>
      <dgm:t>
        <a:bodyPr/>
        <a:lstStyle/>
        <a:p>
          <a:endParaRPr lang="en-US"/>
        </a:p>
      </dgm:t>
    </dgm:pt>
    <dgm:pt modelId="{98C326DE-DF4B-4B70-9692-6A9239711DC1}" type="pres">
      <dgm:prSet presAssocID="{622A5224-22DB-4ED3-BFB1-1D15928BADCA}" presName="rootConnector" presStyleLbl="node1" presStyleIdx="0" presStyleCnt="7"/>
      <dgm:spPr/>
      <dgm:t>
        <a:bodyPr/>
        <a:lstStyle/>
        <a:p>
          <a:endParaRPr lang="en-US"/>
        </a:p>
      </dgm:t>
    </dgm:pt>
    <dgm:pt modelId="{A76680AE-1CB9-4F6D-96C5-929B7085DDF6}" type="pres">
      <dgm:prSet presAssocID="{622A5224-22DB-4ED3-BFB1-1D15928BADCA}" presName="childShape" presStyleCnt="0"/>
      <dgm:spPr/>
    </dgm:pt>
    <dgm:pt modelId="{45916C46-C756-4758-97B6-528941A28EC8}" type="pres">
      <dgm:prSet presAssocID="{DF94C96A-BF19-422A-B9F7-04F840B7F4C8}" presName="root" presStyleCnt="0"/>
      <dgm:spPr/>
    </dgm:pt>
    <dgm:pt modelId="{DFBCC45F-7536-41F6-A7F9-8B45FB0534B7}" type="pres">
      <dgm:prSet presAssocID="{DF94C96A-BF19-422A-B9F7-04F840B7F4C8}" presName="rootComposite" presStyleCnt="0"/>
      <dgm:spPr/>
    </dgm:pt>
    <dgm:pt modelId="{3473C6DC-D772-47C1-8401-7337BFC8B067}" type="pres">
      <dgm:prSet presAssocID="{DF94C96A-BF19-422A-B9F7-04F840B7F4C8}" presName="rootText" presStyleLbl="node1" presStyleIdx="1" presStyleCnt="7" custScaleX="149229" custScaleY="167389" custLinFactY="16867" custLinFactNeighborX="-609" custLinFactNeighborY="100000"/>
      <dgm:spPr/>
      <dgm:t>
        <a:bodyPr/>
        <a:lstStyle/>
        <a:p>
          <a:endParaRPr lang="en-US"/>
        </a:p>
      </dgm:t>
    </dgm:pt>
    <dgm:pt modelId="{EBCCB03C-1BD6-4F95-8EB4-D22EA4E8CBB6}" type="pres">
      <dgm:prSet presAssocID="{DF94C96A-BF19-422A-B9F7-04F840B7F4C8}" presName="rootConnector" presStyleLbl="node1" presStyleIdx="1" presStyleCnt="7"/>
      <dgm:spPr/>
      <dgm:t>
        <a:bodyPr/>
        <a:lstStyle/>
        <a:p>
          <a:endParaRPr lang="en-US"/>
        </a:p>
      </dgm:t>
    </dgm:pt>
    <dgm:pt modelId="{F792FD39-75F4-4FBF-B8AA-822A8F67BFAA}" type="pres">
      <dgm:prSet presAssocID="{DF94C96A-BF19-422A-B9F7-04F840B7F4C8}" presName="childShape" presStyleCnt="0"/>
      <dgm:spPr/>
    </dgm:pt>
    <dgm:pt modelId="{47B0C7CA-4D71-4166-BA8E-126FC29DFDFD}" type="pres">
      <dgm:prSet presAssocID="{BE3946B7-FAB8-40CC-B95C-E5E263C3D899}" presName="Name13" presStyleLbl="parChTrans1D2" presStyleIdx="0" presStyleCnt="19" custSzX="81972" custSzY="288805"/>
      <dgm:spPr/>
      <dgm:t>
        <a:bodyPr/>
        <a:lstStyle/>
        <a:p>
          <a:endParaRPr lang="en-US"/>
        </a:p>
      </dgm:t>
    </dgm:pt>
    <dgm:pt modelId="{9AD3E734-8124-469F-8288-F7DF8DFB03AC}" type="pres">
      <dgm:prSet presAssocID="{6D85CA69-2CBD-40BE-949E-E2AEC243CD0D}" presName="childText" presStyleLbl="bgAcc1" presStyleIdx="0" presStyleCnt="19" custScaleX="196203" custScaleY="186448" custLinFactY="27240" custLinFactNeighborX="2495" custLinFactNeighborY="100000">
        <dgm:presLayoutVars>
          <dgm:bulletEnabled val="1"/>
        </dgm:presLayoutVars>
      </dgm:prSet>
      <dgm:spPr/>
      <dgm:t>
        <a:bodyPr/>
        <a:lstStyle/>
        <a:p>
          <a:endParaRPr lang="en-US"/>
        </a:p>
      </dgm:t>
    </dgm:pt>
    <dgm:pt modelId="{52A6BE6A-3EA1-4359-AB3E-813E7FBF241A}" type="pres">
      <dgm:prSet presAssocID="{10DD6636-EAC6-447F-835E-31BE436EA106}" presName="Name13" presStyleLbl="parChTrans1D2" presStyleIdx="1" presStyleCnt="19" custSzX="81972" custSzY="765181"/>
      <dgm:spPr/>
      <dgm:t>
        <a:bodyPr/>
        <a:lstStyle/>
        <a:p>
          <a:endParaRPr lang="en-US"/>
        </a:p>
      </dgm:t>
    </dgm:pt>
    <dgm:pt modelId="{5EBE4548-434C-47C5-8D90-E0359327AED7}" type="pres">
      <dgm:prSet presAssocID="{5EB9AD68-A025-4F3D-B13D-3122F30EF173}" presName="childText" presStyleLbl="bgAcc1" presStyleIdx="1" presStyleCnt="19" custScaleX="196203" custScaleY="173116" custLinFactY="16867" custLinFactNeighborX="0" custLinFactNeighborY="100000">
        <dgm:presLayoutVars>
          <dgm:bulletEnabled val="1"/>
        </dgm:presLayoutVars>
      </dgm:prSet>
      <dgm:spPr/>
      <dgm:t>
        <a:bodyPr/>
        <a:lstStyle/>
        <a:p>
          <a:endParaRPr lang="en-US"/>
        </a:p>
      </dgm:t>
    </dgm:pt>
    <dgm:pt modelId="{F23AA128-6BBB-403C-8422-9B2D5476C667}" type="pres">
      <dgm:prSet presAssocID="{E3387AF7-6235-4F21-B3A2-E4656A2842EB}" presName="Name13" presStyleLbl="parChTrans1D2" presStyleIdx="2" presStyleCnt="19" custSzX="81972" custSzY="1241557"/>
      <dgm:spPr/>
      <dgm:t>
        <a:bodyPr/>
        <a:lstStyle/>
        <a:p>
          <a:endParaRPr lang="en-US"/>
        </a:p>
      </dgm:t>
    </dgm:pt>
    <dgm:pt modelId="{EBBD28F3-8F3D-4D7C-8BD6-CFD346749050}" type="pres">
      <dgm:prSet presAssocID="{C3CDE8B8-9851-4BE2-BC44-5A474DF7E6F7}" presName="childText" presStyleLbl="bgAcc1" presStyleIdx="2" presStyleCnt="19" custScaleX="196203" custScaleY="124143" custLinFactY="16867" custLinFactNeighborX="0" custLinFactNeighborY="100000">
        <dgm:presLayoutVars>
          <dgm:bulletEnabled val="1"/>
        </dgm:presLayoutVars>
      </dgm:prSet>
      <dgm:spPr/>
      <dgm:t>
        <a:bodyPr/>
        <a:lstStyle/>
        <a:p>
          <a:endParaRPr lang="en-US"/>
        </a:p>
      </dgm:t>
    </dgm:pt>
    <dgm:pt modelId="{DB2F0F13-22D2-451A-93D0-ECC968875B33}" type="pres">
      <dgm:prSet presAssocID="{1EF56ACF-2F88-4EAB-994A-9C4898561268}" presName="Name13" presStyleLbl="parChTrans1D2" presStyleIdx="3" presStyleCnt="19" custSzX="81972" custSzY="1813081"/>
      <dgm:spPr/>
      <dgm:t>
        <a:bodyPr/>
        <a:lstStyle/>
        <a:p>
          <a:endParaRPr lang="en-US"/>
        </a:p>
      </dgm:t>
    </dgm:pt>
    <dgm:pt modelId="{3C36EF40-13B9-44F6-BE1B-87FDD95D101F}" type="pres">
      <dgm:prSet presAssocID="{4246BCB8-8A5C-4000-87DE-96B61BE354F6}" presName="childText" presStyleLbl="bgAcc1" presStyleIdx="3" presStyleCnt="19" custScaleX="196203" custScaleY="230891" custLinFactY="16867" custLinFactNeighborX="0" custLinFactNeighborY="100000">
        <dgm:presLayoutVars>
          <dgm:bulletEnabled val="1"/>
        </dgm:presLayoutVars>
      </dgm:prSet>
      <dgm:spPr/>
      <dgm:t>
        <a:bodyPr/>
        <a:lstStyle/>
        <a:p>
          <a:endParaRPr lang="en-US"/>
        </a:p>
      </dgm:t>
    </dgm:pt>
    <dgm:pt modelId="{F1F51AD1-A36A-47CC-A9AC-9355B1057BEE}" type="pres">
      <dgm:prSet presAssocID="{2CA75867-B6A8-4A6E-8A77-EBE8AABE2B6E}" presName="Name13" presStyleLbl="parChTrans1D2" presStyleIdx="4" presStyleCnt="19" custSzX="81972" custSzY="2384604"/>
      <dgm:spPr/>
      <dgm:t>
        <a:bodyPr/>
        <a:lstStyle/>
        <a:p>
          <a:endParaRPr lang="en-US"/>
        </a:p>
      </dgm:t>
    </dgm:pt>
    <dgm:pt modelId="{6718C1F1-D5CB-4886-9378-42C2543B7C42}" type="pres">
      <dgm:prSet presAssocID="{895B93AA-2F5D-494D-B113-064B87A03896}" presName="childText" presStyleLbl="bgAcc1" presStyleIdx="4" presStyleCnt="19" custScaleX="196203" custScaleY="200215" custLinFactY="16867" custLinFactNeighborX="0" custLinFactNeighborY="100000">
        <dgm:presLayoutVars>
          <dgm:bulletEnabled val="1"/>
        </dgm:presLayoutVars>
      </dgm:prSet>
      <dgm:spPr/>
      <dgm:t>
        <a:bodyPr/>
        <a:lstStyle/>
        <a:p>
          <a:endParaRPr lang="en-US"/>
        </a:p>
      </dgm:t>
    </dgm:pt>
    <dgm:pt modelId="{A16CA36E-9C87-4D93-A70C-91D903043EC4}" type="pres">
      <dgm:prSet presAssocID="{DD320EC8-3675-4BF2-AFC5-0BF19BF1FDBF}" presName="root" presStyleCnt="0"/>
      <dgm:spPr/>
    </dgm:pt>
    <dgm:pt modelId="{909079FE-5247-4E1E-9D6A-B9E05CFFDE36}" type="pres">
      <dgm:prSet presAssocID="{DD320EC8-3675-4BF2-AFC5-0BF19BF1FDBF}" presName="rootComposite" presStyleCnt="0"/>
      <dgm:spPr/>
    </dgm:pt>
    <dgm:pt modelId="{8464DB9C-3CD2-4420-A1E7-94D3A51CAA59}" type="pres">
      <dgm:prSet presAssocID="{DD320EC8-3675-4BF2-AFC5-0BF19BF1FDBF}" presName="rootText" presStyleLbl="node1" presStyleIdx="2" presStyleCnt="7" custScaleX="182717" custScaleY="172221" custLinFactY="16787" custLinFactNeighborX="5405" custLinFactNeighborY="100000"/>
      <dgm:spPr/>
      <dgm:t>
        <a:bodyPr/>
        <a:lstStyle/>
        <a:p>
          <a:endParaRPr lang="en-US"/>
        </a:p>
      </dgm:t>
    </dgm:pt>
    <dgm:pt modelId="{87A10CD0-A2FB-4259-8C8A-8E57BBEEB34A}" type="pres">
      <dgm:prSet presAssocID="{DD320EC8-3675-4BF2-AFC5-0BF19BF1FDBF}" presName="rootConnector" presStyleLbl="node1" presStyleIdx="2" presStyleCnt="7"/>
      <dgm:spPr/>
      <dgm:t>
        <a:bodyPr/>
        <a:lstStyle/>
        <a:p>
          <a:endParaRPr lang="en-US"/>
        </a:p>
      </dgm:t>
    </dgm:pt>
    <dgm:pt modelId="{48E22FCC-BD06-4DA1-9B20-BEEE98F15CCF}" type="pres">
      <dgm:prSet presAssocID="{DD320EC8-3675-4BF2-AFC5-0BF19BF1FDBF}" presName="childShape" presStyleCnt="0"/>
      <dgm:spPr/>
    </dgm:pt>
    <dgm:pt modelId="{4E58605D-D132-40CE-8C56-6E8E96D1AE7F}" type="pres">
      <dgm:prSet presAssocID="{45207A14-171A-41D8-9D77-62ABF8AA4E6A}" presName="Name13" presStyleLbl="parChTrans1D2" presStyleIdx="5" presStyleCnt="19" custSzX="81972" custSzY="307510"/>
      <dgm:spPr/>
      <dgm:t>
        <a:bodyPr/>
        <a:lstStyle/>
        <a:p>
          <a:endParaRPr lang="en-US"/>
        </a:p>
      </dgm:t>
    </dgm:pt>
    <dgm:pt modelId="{E7E22DC0-D60C-4AA2-834F-51982D003370}" type="pres">
      <dgm:prSet presAssocID="{9CE62B9F-B964-4D76-9DD3-D9D2E6B4308F}" presName="childText" presStyleLbl="bgAcc1" presStyleIdx="5" presStyleCnt="19" custScaleX="196203" custScaleY="198226" custLinFactY="16867" custLinFactNeighborX="0" custLinFactNeighborY="100000">
        <dgm:presLayoutVars>
          <dgm:bulletEnabled val="1"/>
        </dgm:presLayoutVars>
      </dgm:prSet>
      <dgm:spPr/>
      <dgm:t>
        <a:bodyPr/>
        <a:lstStyle/>
        <a:p>
          <a:endParaRPr lang="en-US"/>
        </a:p>
      </dgm:t>
    </dgm:pt>
    <dgm:pt modelId="{ADE18C0C-29DB-46B4-A7FA-44833995D858}" type="pres">
      <dgm:prSet presAssocID="{B9882029-B786-4588-9A96-38A15063803C}" presName="Name13" presStyleLbl="parChTrans1D2" presStyleIdx="6" presStyleCnt="19"/>
      <dgm:spPr/>
    </dgm:pt>
    <dgm:pt modelId="{DEF2916F-E6A4-4F2C-ADE5-8E1007021174}" type="pres">
      <dgm:prSet presAssocID="{217054D6-FE3E-4C47-BED0-45B90AB09313}" presName="childText" presStyleLbl="bgAcc1" presStyleIdx="6" presStyleCnt="19" custScaleX="190212" custScaleY="164963" custLinFactY="14222" custLinFactNeighborX="-1530" custLinFactNeighborY="100000">
        <dgm:presLayoutVars>
          <dgm:bulletEnabled val="1"/>
        </dgm:presLayoutVars>
      </dgm:prSet>
      <dgm:spPr/>
      <dgm:t>
        <a:bodyPr/>
        <a:lstStyle/>
        <a:p>
          <a:endParaRPr lang="en-US"/>
        </a:p>
      </dgm:t>
    </dgm:pt>
    <dgm:pt modelId="{FFDADE9B-C1EC-449B-AC5A-1329298B341E}" type="pres">
      <dgm:prSet presAssocID="{9E4FBBF4-C1DB-4218-B7C0-D297BADD43F7}" presName="Name13" presStyleLbl="parChTrans1D2" presStyleIdx="7" presStyleCnt="19" custSzX="81972" custSzY="884915"/>
      <dgm:spPr/>
      <dgm:t>
        <a:bodyPr/>
        <a:lstStyle/>
        <a:p>
          <a:endParaRPr lang="en-US"/>
        </a:p>
      </dgm:t>
    </dgm:pt>
    <dgm:pt modelId="{D48860AB-6736-4C56-B3B1-5A10ED08BEDA}" type="pres">
      <dgm:prSet presAssocID="{48980B1C-9B33-4AB5-9A18-85F663EBD18F}" presName="childText" presStyleLbl="bgAcc1" presStyleIdx="7" presStyleCnt="19" custScaleX="196203" custScaleY="206834" custLinFactY="16867" custLinFactNeighborX="0" custLinFactNeighborY="100000">
        <dgm:presLayoutVars>
          <dgm:bulletEnabled val="1"/>
        </dgm:presLayoutVars>
      </dgm:prSet>
      <dgm:spPr/>
      <dgm:t>
        <a:bodyPr/>
        <a:lstStyle/>
        <a:p>
          <a:endParaRPr lang="en-US"/>
        </a:p>
      </dgm:t>
    </dgm:pt>
    <dgm:pt modelId="{7ECF5A22-E480-4197-A8CE-D8B55B063684}" type="pres">
      <dgm:prSet presAssocID="{4784F89E-88DC-470F-ABED-D312BC7DFC78}" presName="Name13" presStyleLbl="parChTrans1D2" presStyleIdx="8" presStyleCnt="19"/>
      <dgm:spPr/>
    </dgm:pt>
    <dgm:pt modelId="{4E695F81-7FCE-4E60-B182-10F86A8D214B}" type="pres">
      <dgm:prSet presAssocID="{E77B1BE4-CA0C-41EC-97B9-07CBB1843B7C}" presName="childText" presStyleLbl="bgAcc1" presStyleIdx="8" presStyleCnt="19" custScaleX="199506" custScaleY="154356" custLinFactY="15310" custLinFactNeighborX="-2300" custLinFactNeighborY="100000">
        <dgm:presLayoutVars>
          <dgm:bulletEnabled val="1"/>
        </dgm:presLayoutVars>
      </dgm:prSet>
      <dgm:spPr/>
      <dgm:t>
        <a:bodyPr/>
        <a:lstStyle/>
        <a:p>
          <a:endParaRPr lang="en-US"/>
        </a:p>
      </dgm:t>
    </dgm:pt>
    <dgm:pt modelId="{073E84B0-0CE6-4DAA-8895-D2006583C185}" type="pres">
      <dgm:prSet presAssocID="{341C3E4D-E9FA-4CFC-841C-487049805FB3}" presName="Name13" presStyleLbl="parChTrans1D2" presStyleIdx="9" presStyleCnt="19"/>
      <dgm:spPr/>
      <dgm:t>
        <a:bodyPr/>
        <a:lstStyle/>
        <a:p>
          <a:endParaRPr lang="en-US"/>
        </a:p>
      </dgm:t>
    </dgm:pt>
    <dgm:pt modelId="{F66FAA93-341B-4289-8BCE-A9C60A99EE7D}" type="pres">
      <dgm:prSet presAssocID="{30F2FD7B-EB2D-4110-B728-0C3F53661F86}" presName="childText" presStyleLbl="bgAcc1" presStyleIdx="9" presStyleCnt="19" custScaleX="213570" custScaleY="183942" custLinFactY="16934" custLinFactNeighborX="-6129" custLinFactNeighborY="100000">
        <dgm:presLayoutVars>
          <dgm:bulletEnabled val="1"/>
        </dgm:presLayoutVars>
      </dgm:prSet>
      <dgm:spPr/>
      <dgm:t>
        <a:bodyPr/>
        <a:lstStyle/>
        <a:p>
          <a:endParaRPr lang="en-US"/>
        </a:p>
      </dgm:t>
    </dgm:pt>
    <dgm:pt modelId="{F65CCF90-6C11-4D6B-BF6B-B0EEA95DFB32}" type="pres">
      <dgm:prSet presAssocID="{09D22DE7-A296-4990-963F-D35674FA50B7}" presName="root" presStyleCnt="0"/>
      <dgm:spPr/>
    </dgm:pt>
    <dgm:pt modelId="{154DB599-CF3A-4E0C-AE78-908CB21C71A3}" type="pres">
      <dgm:prSet presAssocID="{09D22DE7-A296-4990-963F-D35674FA50B7}" presName="rootComposite" presStyleCnt="0"/>
      <dgm:spPr/>
    </dgm:pt>
    <dgm:pt modelId="{443BE422-0C98-45AF-9643-C6AF4B784CB8}" type="pres">
      <dgm:prSet presAssocID="{09D22DE7-A296-4990-963F-D35674FA50B7}" presName="rootText" presStyleLbl="node1" presStyleIdx="3" presStyleCnt="7" custScaleX="149229" custScaleY="172232" custLinFactY="16867" custLinFactNeighborX="0" custLinFactNeighborY="100000"/>
      <dgm:spPr/>
      <dgm:t>
        <a:bodyPr/>
        <a:lstStyle/>
        <a:p>
          <a:endParaRPr lang="en-US"/>
        </a:p>
      </dgm:t>
    </dgm:pt>
    <dgm:pt modelId="{32F92EA1-D045-415E-9979-E76CBC5C9AD6}" type="pres">
      <dgm:prSet presAssocID="{09D22DE7-A296-4990-963F-D35674FA50B7}" presName="rootConnector" presStyleLbl="node1" presStyleIdx="3" presStyleCnt="7"/>
      <dgm:spPr/>
      <dgm:t>
        <a:bodyPr/>
        <a:lstStyle/>
        <a:p>
          <a:endParaRPr lang="en-US"/>
        </a:p>
      </dgm:t>
    </dgm:pt>
    <dgm:pt modelId="{8A2E0CFD-D23F-44DE-AC3D-CBE66E0399F7}" type="pres">
      <dgm:prSet presAssocID="{09D22DE7-A296-4990-963F-D35674FA50B7}" presName="childShape" presStyleCnt="0"/>
      <dgm:spPr/>
    </dgm:pt>
    <dgm:pt modelId="{0E6D9DCF-E533-4BCE-ACBA-3952FA7FEBF1}" type="pres">
      <dgm:prSet presAssocID="{DF6EB273-A071-497E-93CD-69E0DDB8DE18}" presName="Name13" presStyleLbl="parChTrans1D2" presStyleIdx="10" presStyleCnt="19" custSzX="81972" custSzY="288805"/>
      <dgm:spPr/>
      <dgm:t>
        <a:bodyPr/>
        <a:lstStyle/>
        <a:p>
          <a:endParaRPr lang="en-US"/>
        </a:p>
      </dgm:t>
    </dgm:pt>
    <dgm:pt modelId="{5D47E5AD-6C83-418F-A20A-B58700135F8F}" type="pres">
      <dgm:prSet presAssocID="{8CBDDCDE-E9B8-4D0B-83C5-481242AE8489}" presName="childText" presStyleLbl="bgAcc1" presStyleIdx="10" presStyleCnt="19" custScaleX="196203" custScaleY="178051" custLinFactY="16867" custLinFactNeighborX="0" custLinFactNeighborY="100000">
        <dgm:presLayoutVars>
          <dgm:bulletEnabled val="1"/>
        </dgm:presLayoutVars>
      </dgm:prSet>
      <dgm:spPr/>
      <dgm:t>
        <a:bodyPr/>
        <a:lstStyle/>
        <a:p>
          <a:endParaRPr lang="en-US"/>
        </a:p>
      </dgm:t>
    </dgm:pt>
    <dgm:pt modelId="{2FC21D3F-7AB8-4FFB-9D1C-07FB8366901E}" type="pres">
      <dgm:prSet presAssocID="{325B508F-E266-4647-8A1E-AE3FB985FE77}" presName="Name13" presStyleLbl="parChTrans1D2" presStyleIdx="11" presStyleCnt="19" custSzX="81972" custSzY="811768"/>
      <dgm:spPr/>
      <dgm:t>
        <a:bodyPr/>
        <a:lstStyle/>
        <a:p>
          <a:endParaRPr lang="en-US"/>
        </a:p>
      </dgm:t>
    </dgm:pt>
    <dgm:pt modelId="{E440108D-F518-484B-A8DA-0314F31272BC}" type="pres">
      <dgm:prSet presAssocID="{C8F6382A-E7F1-4BF1-8AEA-EF68F6B8B062}" presName="childText" presStyleLbl="bgAcc1" presStyleIdx="11" presStyleCnt="19" custScaleX="196203" custScaleY="152485" custLinFactY="16867" custLinFactNeighborX="0" custLinFactNeighborY="100000">
        <dgm:presLayoutVars>
          <dgm:bulletEnabled val="1"/>
        </dgm:presLayoutVars>
      </dgm:prSet>
      <dgm:spPr/>
      <dgm:t>
        <a:bodyPr/>
        <a:lstStyle/>
        <a:p>
          <a:endParaRPr lang="en-US"/>
        </a:p>
      </dgm:t>
    </dgm:pt>
    <dgm:pt modelId="{09D3A124-84A4-4C29-9072-6A0555969879}" type="pres">
      <dgm:prSet presAssocID="{61FA7B57-665E-4A5F-9640-E3C6A1C53D58}" presName="root" presStyleCnt="0"/>
      <dgm:spPr/>
    </dgm:pt>
    <dgm:pt modelId="{26ADB6BD-3784-48F8-A42B-D6C39724ED67}" type="pres">
      <dgm:prSet presAssocID="{61FA7B57-665E-4A5F-9640-E3C6A1C53D58}" presName="rootComposite" presStyleCnt="0"/>
      <dgm:spPr/>
    </dgm:pt>
    <dgm:pt modelId="{3498BEE4-F240-49BE-B540-5B8FA129983C}" type="pres">
      <dgm:prSet presAssocID="{61FA7B57-665E-4A5F-9640-E3C6A1C53D58}" presName="rootText" presStyleLbl="node1" presStyleIdx="4" presStyleCnt="7" custScaleX="144239" custScaleY="166804" custLinFactY="14201" custLinFactNeighborX="4735" custLinFactNeighborY="100000"/>
      <dgm:spPr/>
      <dgm:t>
        <a:bodyPr/>
        <a:lstStyle/>
        <a:p>
          <a:endParaRPr lang="en-US"/>
        </a:p>
      </dgm:t>
    </dgm:pt>
    <dgm:pt modelId="{28F98839-613C-4844-94CC-4F1B622441AD}" type="pres">
      <dgm:prSet presAssocID="{61FA7B57-665E-4A5F-9640-E3C6A1C53D58}" presName="rootConnector" presStyleLbl="node1" presStyleIdx="4" presStyleCnt="7"/>
      <dgm:spPr/>
      <dgm:t>
        <a:bodyPr/>
        <a:lstStyle/>
        <a:p>
          <a:endParaRPr lang="en-US"/>
        </a:p>
      </dgm:t>
    </dgm:pt>
    <dgm:pt modelId="{D5BBAA0A-5805-4B02-9D16-636602241286}" type="pres">
      <dgm:prSet presAssocID="{61FA7B57-665E-4A5F-9640-E3C6A1C53D58}" presName="childShape" presStyleCnt="0"/>
      <dgm:spPr/>
    </dgm:pt>
    <dgm:pt modelId="{54C9AF40-EAB8-4A00-9C1B-B6AF8CBCD156}" type="pres">
      <dgm:prSet presAssocID="{5DC40168-DB48-4E01-B498-A0C026952B8F}" presName="root" presStyleCnt="0"/>
      <dgm:spPr/>
    </dgm:pt>
    <dgm:pt modelId="{A91E2F4E-EEB4-4EF6-8CF6-325710DE4B51}" type="pres">
      <dgm:prSet presAssocID="{5DC40168-DB48-4E01-B498-A0C026952B8F}" presName="rootComposite" presStyleCnt="0"/>
      <dgm:spPr/>
    </dgm:pt>
    <dgm:pt modelId="{951724AA-3B33-42E9-85ED-7A949E8853B7}" type="pres">
      <dgm:prSet presAssocID="{5DC40168-DB48-4E01-B498-A0C026952B8F}" presName="rootText" presStyleLbl="node1" presStyleIdx="5" presStyleCnt="7" custScaleX="134807" custScaleY="186664" custLinFactY="16867" custLinFactNeighborX="-1810" custLinFactNeighborY="100000"/>
      <dgm:spPr/>
      <dgm:t>
        <a:bodyPr/>
        <a:lstStyle/>
        <a:p>
          <a:endParaRPr lang="en-US"/>
        </a:p>
      </dgm:t>
    </dgm:pt>
    <dgm:pt modelId="{839AFD71-840B-4EE8-B519-50C7D6D27B29}" type="pres">
      <dgm:prSet presAssocID="{5DC40168-DB48-4E01-B498-A0C026952B8F}" presName="rootConnector" presStyleLbl="node1" presStyleIdx="5" presStyleCnt="7"/>
      <dgm:spPr/>
      <dgm:t>
        <a:bodyPr/>
        <a:lstStyle/>
        <a:p>
          <a:endParaRPr lang="en-US"/>
        </a:p>
      </dgm:t>
    </dgm:pt>
    <dgm:pt modelId="{86A3BE6E-122F-42AE-A6AA-68C986B69249}" type="pres">
      <dgm:prSet presAssocID="{5DC40168-DB48-4E01-B498-A0C026952B8F}" presName="childShape" presStyleCnt="0"/>
      <dgm:spPr/>
    </dgm:pt>
    <dgm:pt modelId="{69F925E8-9790-437B-944B-F7BB3B868EE6}" type="pres">
      <dgm:prSet presAssocID="{05399BAB-0CDA-4630-ADC5-8C0B35BAE20C}" presName="Name13" presStyleLbl="parChTrans1D2" presStyleIdx="12" presStyleCnt="19" custSzX="90518" custSzY="288805"/>
      <dgm:spPr/>
      <dgm:t>
        <a:bodyPr/>
        <a:lstStyle/>
        <a:p>
          <a:endParaRPr lang="en-US"/>
        </a:p>
      </dgm:t>
    </dgm:pt>
    <dgm:pt modelId="{36A7B7D4-0564-4570-AF76-DE4E747E2AFE}" type="pres">
      <dgm:prSet presAssocID="{DCFEF25D-8022-4BC9-83A1-B510B1FC7E5E}" presName="childText" presStyleLbl="bgAcc1" presStyleIdx="12" presStyleCnt="19" custScaleX="196203" custScaleY="157104" custLinFactY="16867" custLinFactNeighborX="0" custLinFactNeighborY="100000">
        <dgm:presLayoutVars>
          <dgm:bulletEnabled val="1"/>
        </dgm:presLayoutVars>
      </dgm:prSet>
      <dgm:spPr/>
      <dgm:t>
        <a:bodyPr/>
        <a:lstStyle/>
        <a:p>
          <a:endParaRPr lang="en-US"/>
        </a:p>
      </dgm:t>
    </dgm:pt>
    <dgm:pt modelId="{66BEAF89-508D-488A-8F4E-1EA5064BD02D}" type="pres">
      <dgm:prSet presAssocID="{0165C912-3C17-4A73-BF0D-B4C2E3F6F1F2}" presName="Name13" presStyleLbl="parChTrans1D2" presStyleIdx="13" presStyleCnt="19" custSzX="90518" custSzY="765181"/>
      <dgm:spPr/>
      <dgm:t>
        <a:bodyPr/>
        <a:lstStyle/>
        <a:p>
          <a:endParaRPr lang="en-US"/>
        </a:p>
      </dgm:t>
    </dgm:pt>
    <dgm:pt modelId="{D8CF7433-20D9-4CB4-9D43-8B63214C77B6}" type="pres">
      <dgm:prSet presAssocID="{236D7B6B-5AB5-4A52-87AD-3D010B8E675D}" presName="childText" presStyleLbl="bgAcc1" presStyleIdx="13" presStyleCnt="19" custScaleX="196203" custScaleY="167227" custLinFactY="16867" custLinFactNeighborX="0" custLinFactNeighborY="100000">
        <dgm:presLayoutVars>
          <dgm:bulletEnabled val="1"/>
        </dgm:presLayoutVars>
      </dgm:prSet>
      <dgm:spPr/>
      <dgm:t>
        <a:bodyPr/>
        <a:lstStyle/>
        <a:p>
          <a:endParaRPr lang="en-US"/>
        </a:p>
      </dgm:t>
    </dgm:pt>
    <dgm:pt modelId="{C4F5ADE1-D46D-4CB3-9DA6-3886F31006E2}" type="pres">
      <dgm:prSet presAssocID="{9994FE80-206F-42D4-A585-C9A750C1F2EF}" presName="Name13" presStyleLbl="parChTrans1D2" presStyleIdx="14" presStyleCnt="19" custSzX="90518" custSzY="1241557"/>
      <dgm:spPr/>
      <dgm:t>
        <a:bodyPr/>
        <a:lstStyle/>
        <a:p>
          <a:endParaRPr lang="en-US"/>
        </a:p>
      </dgm:t>
    </dgm:pt>
    <dgm:pt modelId="{215383FF-92D2-4E1F-BE82-3DE45B4E2ADD}" type="pres">
      <dgm:prSet presAssocID="{2FCE59CC-F44F-4187-A938-A4D8015761C1}" presName="childText" presStyleLbl="bgAcc1" presStyleIdx="14" presStyleCnt="19" custScaleX="196202" custScaleY="165586" custLinFactY="16867" custLinFactNeighborX="0" custLinFactNeighborY="100000">
        <dgm:presLayoutVars>
          <dgm:bulletEnabled val="1"/>
        </dgm:presLayoutVars>
      </dgm:prSet>
      <dgm:spPr/>
      <dgm:t>
        <a:bodyPr/>
        <a:lstStyle/>
        <a:p>
          <a:endParaRPr lang="en-US"/>
        </a:p>
      </dgm:t>
    </dgm:pt>
    <dgm:pt modelId="{75F243C7-1C80-4113-818D-8B82BD76C052}" type="pres">
      <dgm:prSet presAssocID="{819D1549-63E4-423C-8AF9-E0EEDDC36F75}" presName="root" presStyleCnt="0"/>
      <dgm:spPr/>
    </dgm:pt>
    <dgm:pt modelId="{93E619E1-BEA3-40A3-83E7-218B83FEE7A4}" type="pres">
      <dgm:prSet presAssocID="{819D1549-63E4-423C-8AF9-E0EEDDC36F75}" presName="rootComposite" presStyleCnt="0"/>
      <dgm:spPr/>
    </dgm:pt>
    <dgm:pt modelId="{8505E5CB-6E76-4D11-8825-3713E3D74E28}" type="pres">
      <dgm:prSet presAssocID="{819D1549-63E4-423C-8AF9-E0EEDDC36F75}" presName="rootText" presStyleLbl="node1" presStyleIdx="6" presStyleCnt="7" custScaleX="149229" custScaleY="175160" custLinFactY="14509" custLinFactNeighborX="4796" custLinFactNeighborY="100000"/>
      <dgm:spPr/>
      <dgm:t>
        <a:bodyPr/>
        <a:lstStyle/>
        <a:p>
          <a:endParaRPr lang="en-US"/>
        </a:p>
      </dgm:t>
    </dgm:pt>
    <dgm:pt modelId="{7B18FC45-8802-4EE0-97A2-3670B6E14994}" type="pres">
      <dgm:prSet presAssocID="{819D1549-63E4-423C-8AF9-E0EEDDC36F75}" presName="rootConnector" presStyleLbl="node1" presStyleIdx="6" presStyleCnt="7"/>
      <dgm:spPr/>
      <dgm:t>
        <a:bodyPr/>
        <a:lstStyle/>
        <a:p>
          <a:endParaRPr lang="en-US"/>
        </a:p>
      </dgm:t>
    </dgm:pt>
    <dgm:pt modelId="{42F364D2-1A8A-4406-9411-4E13311D35F9}" type="pres">
      <dgm:prSet presAssocID="{819D1549-63E4-423C-8AF9-E0EEDDC36F75}" presName="childShape" presStyleCnt="0"/>
      <dgm:spPr/>
    </dgm:pt>
    <dgm:pt modelId="{B5ACD7BC-9F4E-4535-8499-89E04B8D93D9}" type="pres">
      <dgm:prSet presAssocID="{DBEDBECD-1B31-4786-99A4-1C978DC3E124}" presName="Name13" presStyleLbl="parChTrans1D2" presStyleIdx="15" presStyleCnt="19"/>
      <dgm:spPr/>
      <dgm:t>
        <a:bodyPr/>
        <a:lstStyle/>
        <a:p>
          <a:endParaRPr lang="en-US"/>
        </a:p>
      </dgm:t>
    </dgm:pt>
    <dgm:pt modelId="{B085625C-7D81-4065-AC2D-1955DE9963C4}" type="pres">
      <dgm:prSet presAssocID="{B4D9B322-5EA5-43E7-8169-7099B9D492F7}" presName="childText" presStyleLbl="bgAcc1" presStyleIdx="15" presStyleCnt="19" custScaleX="187985" custScaleY="177135" custLinFactY="20634" custLinFactNeighborX="169" custLinFactNeighborY="100000">
        <dgm:presLayoutVars>
          <dgm:bulletEnabled val="1"/>
        </dgm:presLayoutVars>
      </dgm:prSet>
      <dgm:spPr/>
      <dgm:t>
        <a:bodyPr/>
        <a:lstStyle/>
        <a:p>
          <a:endParaRPr lang="en-US"/>
        </a:p>
      </dgm:t>
    </dgm:pt>
    <dgm:pt modelId="{A0DBB9A4-82C0-47AE-8DD6-E1257ED7971F}" type="pres">
      <dgm:prSet presAssocID="{C18647D6-D364-4EFD-BC63-816DED4F84DC}" presName="Name13" presStyleLbl="parChTrans1D2" presStyleIdx="16" presStyleCnt="19"/>
      <dgm:spPr/>
    </dgm:pt>
    <dgm:pt modelId="{E448CD17-DF5C-4FE6-A86A-244332D1E5E8}" type="pres">
      <dgm:prSet presAssocID="{0A1F1C7A-3C6F-4222-A442-BB98E2C44D46}" presName="childText" presStyleLbl="bgAcc1" presStyleIdx="16" presStyleCnt="19" custScaleX="187985" custScaleY="194434" custLinFactY="19597" custLinFactNeighborX="169" custLinFactNeighborY="100000">
        <dgm:presLayoutVars>
          <dgm:bulletEnabled val="1"/>
        </dgm:presLayoutVars>
      </dgm:prSet>
      <dgm:spPr/>
      <dgm:t>
        <a:bodyPr/>
        <a:lstStyle/>
        <a:p>
          <a:endParaRPr lang="en-US"/>
        </a:p>
      </dgm:t>
    </dgm:pt>
    <dgm:pt modelId="{9A456B8E-F0CC-4783-90E8-BB8FD6B7F455}" type="pres">
      <dgm:prSet presAssocID="{11B9C14E-41CE-4564-AC88-47853C779B43}" presName="Name13" presStyleLbl="parChTrans1D2" presStyleIdx="17" presStyleCnt="19"/>
      <dgm:spPr/>
    </dgm:pt>
    <dgm:pt modelId="{CE0FED26-FE6B-4692-B37C-863381D091D2}" type="pres">
      <dgm:prSet presAssocID="{0F3F2DF2-94D6-4192-9792-235AE1FAEDF4}" presName="childText" presStyleLbl="bgAcc1" presStyleIdx="17" presStyleCnt="19" custScaleX="187985" custScaleY="168974" custLinFactY="15837" custLinFactNeighborX="169" custLinFactNeighborY="100000">
        <dgm:presLayoutVars>
          <dgm:bulletEnabled val="1"/>
        </dgm:presLayoutVars>
      </dgm:prSet>
      <dgm:spPr/>
      <dgm:t>
        <a:bodyPr/>
        <a:lstStyle/>
        <a:p>
          <a:endParaRPr lang="en-US"/>
        </a:p>
      </dgm:t>
    </dgm:pt>
    <dgm:pt modelId="{A97A4B1A-493E-4F44-9B80-3D115D11919E}" type="pres">
      <dgm:prSet presAssocID="{9CEDE690-6501-4862-8051-DD8B4DA960E5}" presName="Name13" presStyleLbl="parChTrans1D2" presStyleIdx="18" presStyleCnt="19"/>
      <dgm:spPr/>
      <dgm:t>
        <a:bodyPr/>
        <a:lstStyle/>
        <a:p>
          <a:endParaRPr lang="en-US"/>
        </a:p>
      </dgm:t>
    </dgm:pt>
    <dgm:pt modelId="{AEE17AAD-75FB-4079-97AD-0EF88E3CF92B}" type="pres">
      <dgm:prSet presAssocID="{68B65D42-1BF2-4393-992B-B1E7D0E375DD}" presName="childText" presStyleLbl="bgAcc1" presStyleIdx="18" presStyleCnt="19" custScaleX="187985" custScaleY="168974" custLinFactY="13573" custLinFactNeighborX="169" custLinFactNeighborY="100000">
        <dgm:presLayoutVars>
          <dgm:bulletEnabled val="1"/>
        </dgm:presLayoutVars>
      </dgm:prSet>
      <dgm:spPr/>
      <dgm:t>
        <a:bodyPr/>
        <a:lstStyle/>
        <a:p>
          <a:endParaRPr lang="en-US"/>
        </a:p>
      </dgm:t>
    </dgm:pt>
  </dgm:ptLst>
  <dgm:cxnLst>
    <dgm:cxn modelId="{5E7CD050-BAEA-4C8E-A375-6B144CC83335}" srcId="{09D22DE7-A296-4990-963F-D35674FA50B7}" destId="{8CBDDCDE-E9B8-4D0B-83C5-481242AE8489}" srcOrd="0" destOrd="0" parTransId="{DF6EB273-A071-497E-93CD-69E0DDB8DE18}" sibTransId="{E9D9C85B-2C0C-435A-9192-ECDBB1716A20}"/>
    <dgm:cxn modelId="{9150BEFE-77EA-41E3-AF96-173BB0ABB67C}" srcId="{819D1549-63E4-423C-8AF9-E0EEDDC36F75}" destId="{0F3F2DF2-94D6-4192-9792-235AE1FAEDF4}" srcOrd="2" destOrd="0" parTransId="{11B9C14E-41CE-4564-AC88-47853C779B43}" sibTransId="{753E84D5-2286-425E-ABF7-BF56C3E19612}"/>
    <dgm:cxn modelId="{2D5AFEF5-BB96-4C84-95F0-CA79479D20C9}" srcId="{DF94C96A-BF19-422A-B9F7-04F840B7F4C8}" destId="{4246BCB8-8A5C-4000-87DE-96B61BE354F6}" srcOrd="3" destOrd="0" parTransId="{1EF56ACF-2F88-4EAB-994A-9C4898561268}" sibTransId="{769693A9-BBE0-4A59-AC4B-80341BAD98BD}"/>
    <dgm:cxn modelId="{FCF28C1F-8B57-4657-8AAB-ADB641CB36B3}" type="presOf" srcId="{B9882029-B786-4588-9A96-38A15063803C}" destId="{ADE18C0C-29DB-46B4-A7FA-44833995D858}" srcOrd="0" destOrd="0" presId="urn:microsoft.com/office/officeart/2005/8/layout/hierarchy3"/>
    <dgm:cxn modelId="{F6A7A588-D567-4982-87CE-30460C032716}" type="presOf" srcId="{341C3E4D-E9FA-4CFC-841C-487049805FB3}" destId="{073E84B0-0CE6-4DAA-8895-D2006583C185}" srcOrd="0" destOrd="0" presId="urn:microsoft.com/office/officeart/2005/8/layout/hierarchy3"/>
    <dgm:cxn modelId="{7A70FC34-A68C-4FEB-91E3-90E449CD6D7A}" srcId="{09D22DE7-A296-4990-963F-D35674FA50B7}" destId="{C8F6382A-E7F1-4BF1-8AEA-EF68F6B8B062}" srcOrd="1" destOrd="0" parTransId="{325B508F-E266-4647-8A1E-AE3FB985FE77}" sibTransId="{50257587-D8D0-43CA-BE10-53D9AD6DC839}"/>
    <dgm:cxn modelId="{E0474B17-4B7C-4B33-95A5-D36FA6884322}" type="presOf" srcId="{217054D6-FE3E-4C47-BED0-45B90AB09313}" destId="{DEF2916F-E6A4-4F2C-ADE5-8E1007021174}" srcOrd="0" destOrd="0" presId="urn:microsoft.com/office/officeart/2005/8/layout/hierarchy3"/>
    <dgm:cxn modelId="{14FF7A9E-E395-450F-9567-5BDD468214AF}" srcId="{DF94C96A-BF19-422A-B9F7-04F840B7F4C8}" destId="{895B93AA-2F5D-494D-B113-064B87A03896}" srcOrd="4" destOrd="0" parTransId="{2CA75867-B6A8-4A6E-8A77-EBE8AABE2B6E}" sibTransId="{82DC5343-01F2-40BC-AD29-A005B65A30E8}"/>
    <dgm:cxn modelId="{F320E6A6-A913-45DC-B44F-42F12AE108C0}" srcId="{93C7B1BD-D1AF-407B-87FB-0D0282D1814F}" destId="{09D22DE7-A296-4990-963F-D35674FA50B7}" srcOrd="3" destOrd="0" parTransId="{5FFCEA74-9668-47E0-A316-153CA53E6A94}" sibTransId="{4E7208EF-0E63-4001-AFFC-72F8FECAE02F}"/>
    <dgm:cxn modelId="{E891683A-B3F5-4C64-A940-16504AE9BDFF}" type="presOf" srcId="{DD320EC8-3675-4BF2-AFC5-0BF19BF1FDBF}" destId="{8464DB9C-3CD2-4420-A1E7-94D3A51CAA59}" srcOrd="0" destOrd="0" presId="urn:microsoft.com/office/officeart/2005/8/layout/hierarchy3"/>
    <dgm:cxn modelId="{701AA594-4200-47D3-9B8B-7B35B5E55D2B}" srcId="{93C7B1BD-D1AF-407B-87FB-0D0282D1814F}" destId="{622A5224-22DB-4ED3-BFB1-1D15928BADCA}" srcOrd="0" destOrd="0" parTransId="{155D9C98-2722-4AAE-9CAF-B6ECE28A3FD5}" sibTransId="{8E18C1CD-11DD-4776-91EE-CFD21A0942CF}"/>
    <dgm:cxn modelId="{9ED8C6D4-CED2-4A4B-A358-5A25401FFC97}" srcId="{DF94C96A-BF19-422A-B9F7-04F840B7F4C8}" destId="{6D85CA69-2CBD-40BE-949E-E2AEC243CD0D}" srcOrd="0" destOrd="0" parTransId="{BE3946B7-FAB8-40CC-B95C-E5E263C3D899}" sibTransId="{8B1433C8-D19A-4276-9B6F-5DB1FFA723C1}"/>
    <dgm:cxn modelId="{C1447EE2-1D0D-45FE-8CCD-662CABB3D358}" srcId="{DD320EC8-3675-4BF2-AFC5-0BF19BF1FDBF}" destId="{E77B1BE4-CA0C-41EC-97B9-07CBB1843B7C}" srcOrd="3" destOrd="0" parTransId="{4784F89E-88DC-470F-ABED-D312BC7DFC78}" sibTransId="{CDF35BA8-A594-46CD-9546-BAE681B11E2A}"/>
    <dgm:cxn modelId="{419CC8BD-5043-4021-AB97-16FBADB45170}" type="presOf" srcId="{11B9C14E-41CE-4564-AC88-47853C779B43}" destId="{9A456B8E-F0CC-4783-90E8-BB8FD6B7F455}" srcOrd="0" destOrd="0" presId="urn:microsoft.com/office/officeart/2005/8/layout/hierarchy3"/>
    <dgm:cxn modelId="{D2C7F5F7-F225-4B0D-8E36-879FE14C839B}" srcId="{5DC40168-DB48-4E01-B498-A0C026952B8F}" destId="{2FCE59CC-F44F-4187-A938-A4D8015761C1}" srcOrd="2" destOrd="0" parTransId="{9994FE80-206F-42D4-A585-C9A750C1F2EF}" sibTransId="{C6D8FD13-6052-4582-9F11-211592B43BF8}"/>
    <dgm:cxn modelId="{FA87159B-0957-4BAA-AA41-D2EDD6577534}" type="presOf" srcId="{0F3F2DF2-94D6-4192-9792-235AE1FAEDF4}" destId="{CE0FED26-FE6B-4692-B37C-863381D091D2}" srcOrd="0" destOrd="0" presId="urn:microsoft.com/office/officeart/2005/8/layout/hierarchy3"/>
    <dgm:cxn modelId="{A829647C-F020-4A47-8A81-3FF6F13D3653}" type="presOf" srcId="{819D1549-63E4-423C-8AF9-E0EEDDC36F75}" destId="{8505E5CB-6E76-4D11-8825-3713E3D74E28}" srcOrd="0" destOrd="0" presId="urn:microsoft.com/office/officeart/2005/8/layout/hierarchy3"/>
    <dgm:cxn modelId="{836B55F9-EA10-42C0-8322-BFDD72DC82CF}" type="presOf" srcId="{48980B1C-9B33-4AB5-9A18-85F663EBD18F}" destId="{D48860AB-6736-4C56-B3B1-5A10ED08BEDA}" srcOrd="0" destOrd="0" presId="urn:microsoft.com/office/officeart/2005/8/layout/hierarchy3"/>
    <dgm:cxn modelId="{42903195-E3FC-45D2-8D36-9C2EA8EE8461}" type="presOf" srcId="{E77B1BE4-CA0C-41EC-97B9-07CBB1843B7C}" destId="{4E695F81-7FCE-4E60-B182-10F86A8D214B}" srcOrd="0" destOrd="0" presId="urn:microsoft.com/office/officeart/2005/8/layout/hierarchy3"/>
    <dgm:cxn modelId="{EAC15800-1487-4DCE-9495-4248AE7B1B50}" srcId="{5DC40168-DB48-4E01-B498-A0C026952B8F}" destId="{236D7B6B-5AB5-4A52-87AD-3D010B8E675D}" srcOrd="1" destOrd="0" parTransId="{0165C912-3C17-4A73-BF0D-B4C2E3F6F1F2}" sibTransId="{C2A32090-533F-475B-8763-5FBE69A033DA}"/>
    <dgm:cxn modelId="{9AAC7AA5-51BE-45A2-B1F1-561E47A13850}" type="presOf" srcId="{DF94C96A-BF19-422A-B9F7-04F840B7F4C8}" destId="{EBCCB03C-1BD6-4F95-8EB4-D22EA4E8CBB6}" srcOrd="1" destOrd="0" presId="urn:microsoft.com/office/officeart/2005/8/layout/hierarchy3"/>
    <dgm:cxn modelId="{90D75768-30F8-40C6-AC48-3BC7FAA84A78}" type="presOf" srcId="{DF94C96A-BF19-422A-B9F7-04F840B7F4C8}" destId="{3473C6DC-D772-47C1-8401-7337BFC8B067}" srcOrd="0" destOrd="0" presId="urn:microsoft.com/office/officeart/2005/8/layout/hierarchy3"/>
    <dgm:cxn modelId="{8BE0B0F7-5E42-45A1-9C32-5E6CC90A2A1A}" type="presOf" srcId="{30F2FD7B-EB2D-4110-B728-0C3F53661F86}" destId="{F66FAA93-341B-4289-8BCE-A9C60A99EE7D}" srcOrd="0" destOrd="0" presId="urn:microsoft.com/office/officeart/2005/8/layout/hierarchy3"/>
    <dgm:cxn modelId="{41FC3326-176E-4F56-B3DE-592EE98C21A0}" srcId="{93C7B1BD-D1AF-407B-87FB-0D0282D1814F}" destId="{DD320EC8-3675-4BF2-AFC5-0BF19BF1FDBF}" srcOrd="2" destOrd="0" parTransId="{6F8A27EF-37C5-4FA0-B763-D1D1A1575313}" sibTransId="{E6FD4AB1-2AE7-4947-ABDE-5EB2F645136B}"/>
    <dgm:cxn modelId="{8147FBA1-E965-4A4C-83A7-B3330B6E17F5}" type="presOf" srcId="{10DD6636-EAC6-447F-835E-31BE436EA106}" destId="{52A6BE6A-3EA1-4359-AB3E-813E7FBF241A}" srcOrd="0" destOrd="0" presId="urn:microsoft.com/office/officeart/2005/8/layout/hierarchy3"/>
    <dgm:cxn modelId="{BFE738AE-07EA-46EA-A8BC-113F2D7326B3}" type="presOf" srcId="{61FA7B57-665E-4A5F-9640-E3C6A1C53D58}" destId="{28F98839-613C-4844-94CC-4F1B622441AD}" srcOrd="1" destOrd="0" presId="urn:microsoft.com/office/officeart/2005/8/layout/hierarchy3"/>
    <dgm:cxn modelId="{198BA377-6493-485D-9AC7-A7EFA468EDCC}" srcId="{5DC40168-DB48-4E01-B498-A0C026952B8F}" destId="{DCFEF25D-8022-4BC9-83A1-B510B1FC7E5E}" srcOrd="0" destOrd="0" parTransId="{05399BAB-0CDA-4630-ADC5-8C0B35BAE20C}" sibTransId="{6A9E953A-DACA-4B2F-B7A9-BA4F9139C14F}"/>
    <dgm:cxn modelId="{44684938-0E27-4188-8C67-57EC2A8ED273}" type="presOf" srcId="{DF6EB273-A071-497E-93CD-69E0DDB8DE18}" destId="{0E6D9DCF-E533-4BCE-ACBA-3952FA7FEBF1}" srcOrd="0" destOrd="0" presId="urn:microsoft.com/office/officeart/2005/8/layout/hierarchy3"/>
    <dgm:cxn modelId="{1614998D-5430-4CA0-8173-0DD29A687BC4}" srcId="{DF94C96A-BF19-422A-B9F7-04F840B7F4C8}" destId="{5EB9AD68-A025-4F3D-B13D-3122F30EF173}" srcOrd="1" destOrd="0" parTransId="{10DD6636-EAC6-447F-835E-31BE436EA106}" sibTransId="{BE8966B1-3DC6-4C1F-93A5-C0BAA04EE5BA}"/>
    <dgm:cxn modelId="{7E7831B8-8227-49A5-A46F-460D05E01C75}" type="presOf" srcId="{622A5224-22DB-4ED3-BFB1-1D15928BADCA}" destId="{52A17BD5-7262-468F-A4B9-901F57E53AD6}" srcOrd="0" destOrd="0" presId="urn:microsoft.com/office/officeart/2005/8/layout/hierarchy3"/>
    <dgm:cxn modelId="{64224857-AFB7-4F6B-AA34-0B0F28FDF090}" srcId="{93C7B1BD-D1AF-407B-87FB-0D0282D1814F}" destId="{5DC40168-DB48-4E01-B498-A0C026952B8F}" srcOrd="5" destOrd="0" parTransId="{A2FD2550-8D30-4DB4-AA25-C378E0D623C4}" sibTransId="{D602DF34-8124-40FE-ABB1-CE3AACB59819}"/>
    <dgm:cxn modelId="{943F01D6-086A-4D2C-BFBE-2F4D8CCFE694}" srcId="{93C7B1BD-D1AF-407B-87FB-0D0282D1814F}" destId="{DF94C96A-BF19-422A-B9F7-04F840B7F4C8}" srcOrd="1" destOrd="0" parTransId="{340ED6AD-F9F6-4E05-815A-24D4520A43A0}" sibTransId="{9199BA31-FA48-44AE-88B3-9C40654B9FAD}"/>
    <dgm:cxn modelId="{E6EF45CD-BA49-4CFD-84C0-A55043888908}" srcId="{DF94C96A-BF19-422A-B9F7-04F840B7F4C8}" destId="{C3CDE8B8-9851-4BE2-BC44-5A474DF7E6F7}" srcOrd="2" destOrd="0" parTransId="{E3387AF7-6235-4F21-B3A2-E4656A2842EB}" sibTransId="{D53BBE80-05E2-4E30-A769-34A93AE49204}"/>
    <dgm:cxn modelId="{7B8963CD-06E8-475B-87A4-AFF2D3219B21}" type="presOf" srcId="{93C7B1BD-D1AF-407B-87FB-0D0282D1814F}" destId="{0BF1A0DA-960D-47B3-AFF8-AEDF0B63D284}" srcOrd="0" destOrd="0" presId="urn:microsoft.com/office/officeart/2005/8/layout/hierarchy3"/>
    <dgm:cxn modelId="{F139D307-EBA6-44BA-BB04-30C29CF3B74A}" type="presOf" srcId="{B4D9B322-5EA5-43E7-8169-7099B9D492F7}" destId="{B085625C-7D81-4065-AC2D-1955DE9963C4}" srcOrd="0" destOrd="0" presId="urn:microsoft.com/office/officeart/2005/8/layout/hierarchy3"/>
    <dgm:cxn modelId="{EB2DA632-3D96-485D-A54C-75A24120ACE0}" type="presOf" srcId="{2CA75867-B6A8-4A6E-8A77-EBE8AABE2B6E}" destId="{F1F51AD1-A36A-47CC-A9AC-9355B1057BEE}" srcOrd="0" destOrd="0" presId="urn:microsoft.com/office/officeart/2005/8/layout/hierarchy3"/>
    <dgm:cxn modelId="{ABEFB398-3ACC-4579-A6B7-6D3649B05B7E}" type="presOf" srcId="{4784F89E-88DC-470F-ABED-D312BC7DFC78}" destId="{7ECF5A22-E480-4197-A8CE-D8B55B063684}" srcOrd="0" destOrd="0" presId="urn:microsoft.com/office/officeart/2005/8/layout/hierarchy3"/>
    <dgm:cxn modelId="{472F3D02-7BA5-4FE9-A722-10659441CBEF}" type="presOf" srcId="{622A5224-22DB-4ED3-BFB1-1D15928BADCA}" destId="{98C326DE-DF4B-4B70-9692-6A9239711DC1}" srcOrd="1" destOrd="0" presId="urn:microsoft.com/office/officeart/2005/8/layout/hierarchy3"/>
    <dgm:cxn modelId="{086DBB30-E3F2-495E-9C74-AE70712755C7}" type="presOf" srcId="{09D22DE7-A296-4990-963F-D35674FA50B7}" destId="{443BE422-0C98-45AF-9643-C6AF4B784CB8}" srcOrd="0" destOrd="0" presId="urn:microsoft.com/office/officeart/2005/8/layout/hierarchy3"/>
    <dgm:cxn modelId="{D0396D2F-08F1-4B01-B611-24659B8BF35C}" srcId="{819D1549-63E4-423C-8AF9-E0EEDDC36F75}" destId="{68B65D42-1BF2-4393-992B-B1E7D0E375DD}" srcOrd="3" destOrd="0" parTransId="{9CEDE690-6501-4862-8051-DD8B4DA960E5}" sibTransId="{AEE303C2-CAD7-4553-AEA7-2FE1C590B43A}"/>
    <dgm:cxn modelId="{E62A45E6-9E5B-4955-838F-29D4CA0E6502}" type="presOf" srcId="{61FA7B57-665E-4A5F-9640-E3C6A1C53D58}" destId="{3498BEE4-F240-49BE-B540-5B8FA129983C}" srcOrd="0" destOrd="0" presId="urn:microsoft.com/office/officeart/2005/8/layout/hierarchy3"/>
    <dgm:cxn modelId="{95989EE7-9016-4C1E-92F3-F650C28D3F5A}" type="presOf" srcId="{9994FE80-206F-42D4-A585-C9A750C1F2EF}" destId="{C4F5ADE1-D46D-4CB3-9DA6-3886F31006E2}" srcOrd="0" destOrd="0" presId="urn:microsoft.com/office/officeart/2005/8/layout/hierarchy3"/>
    <dgm:cxn modelId="{85157621-DF9F-46ED-8FA9-854726A83145}" srcId="{819D1549-63E4-423C-8AF9-E0EEDDC36F75}" destId="{B4D9B322-5EA5-43E7-8169-7099B9D492F7}" srcOrd="0" destOrd="0" parTransId="{DBEDBECD-1B31-4786-99A4-1C978DC3E124}" sibTransId="{306A9F08-790F-4D89-9631-BE9575E22DE9}"/>
    <dgm:cxn modelId="{91F917DD-C503-4FCC-8FB2-8DB87A4AF696}" type="presOf" srcId="{4246BCB8-8A5C-4000-87DE-96B61BE354F6}" destId="{3C36EF40-13B9-44F6-BE1B-87FDD95D101F}" srcOrd="0" destOrd="0" presId="urn:microsoft.com/office/officeart/2005/8/layout/hierarchy3"/>
    <dgm:cxn modelId="{3100DF00-A5DA-497A-8FA1-1BC098AC2534}" type="presOf" srcId="{DCFEF25D-8022-4BC9-83A1-B510B1FC7E5E}" destId="{36A7B7D4-0564-4570-AF76-DE4E747E2AFE}" srcOrd="0" destOrd="0" presId="urn:microsoft.com/office/officeart/2005/8/layout/hierarchy3"/>
    <dgm:cxn modelId="{10B632C1-3DD1-4A90-9590-BEF576C414B9}" type="presOf" srcId="{45207A14-171A-41D8-9D77-62ABF8AA4E6A}" destId="{4E58605D-D132-40CE-8C56-6E8E96D1AE7F}" srcOrd="0" destOrd="0" presId="urn:microsoft.com/office/officeart/2005/8/layout/hierarchy3"/>
    <dgm:cxn modelId="{10A08CE4-FE71-4951-8D23-E61EB90D4652}" type="presOf" srcId="{68B65D42-1BF2-4393-992B-B1E7D0E375DD}" destId="{AEE17AAD-75FB-4079-97AD-0EF88E3CF92B}" srcOrd="0" destOrd="0" presId="urn:microsoft.com/office/officeart/2005/8/layout/hierarchy3"/>
    <dgm:cxn modelId="{FE69B61A-4925-4973-AC55-C008E170FB03}" type="presOf" srcId="{8CBDDCDE-E9B8-4D0B-83C5-481242AE8489}" destId="{5D47E5AD-6C83-418F-A20A-B58700135F8F}" srcOrd="0" destOrd="0" presId="urn:microsoft.com/office/officeart/2005/8/layout/hierarchy3"/>
    <dgm:cxn modelId="{66030902-276E-4E26-8209-1A101A89D852}" type="presOf" srcId="{5DC40168-DB48-4E01-B498-A0C026952B8F}" destId="{951724AA-3B33-42E9-85ED-7A949E8853B7}" srcOrd="0" destOrd="0" presId="urn:microsoft.com/office/officeart/2005/8/layout/hierarchy3"/>
    <dgm:cxn modelId="{402184F8-8DBA-4BF0-91A9-7A06344DD7D2}" type="presOf" srcId="{325B508F-E266-4647-8A1E-AE3FB985FE77}" destId="{2FC21D3F-7AB8-4FFB-9D1C-07FB8366901E}" srcOrd="0" destOrd="0" presId="urn:microsoft.com/office/officeart/2005/8/layout/hierarchy3"/>
    <dgm:cxn modelId="{7CACE77B-7D8F-4703-9A0D-AA536622E284}" type="presOf" srcId="{895B93AA-2F5D-494D-B113-064B87A03896}" destId="{6718C1F1-D5CB-4886-9378-42C2543B7C42}" srcOrd="0" destOrd="0" presId="urn:microsoft.com/office/officeart/2005/8/layout/hierarchy3"/>
    <dgm:cxn modelId="{FB61EAE0-12BD-4D15-962A-5759E457E424}" type="presOf" srcId="{C8F6382A-E7F1-4BF1-8AEA-EF68F6B8B062}" destId="{E440108D-F518-484B-A8DA-0314F31272BC}" srcOrd="0" destOrd="0" presId="urn:microsoft.com/office/officeart/2005/8/layout/hierarchy3"/>
    <dgm:cxn modelId="{9D8FC1B6-5137-410A-9E72-60E8A24271CB}" srcId="{DD320EC8-3675-4BF2-AFC5-0BF19BF1FDBF}" destId="{30F2FD7B-EB2D-4110-B728-0C3F53661F86}" srcOrd="4" destOrd="0" parTransId="{341C3E4D-E9FA-4CFC-841C-487049805FB3}" sibTransId="{A02D1C16-3686-464A-91B0-AEF58923700F}"/>
    <dgm:cxn modelId="{6853F454-DED9-4B40-892D-9B581F055414}" srcId="{93C7B1BD-D1AF-407B-87FB-0D0282D1814F}" destId="{61FA7B57-665E-4A5F-9640-E3C6A1C53D58}" srcOrd="4" destOrd="0" parTransId="{C5401BD8-C97F-4AA1-8D44-4441D1D27F36}" sibTransId="{E2D87E22-84AB-4AB0-81CA-DB4783323B57}"/>
    <dgm:cxn modelId="{A260B555-AFB4-4C98-A786-C3BD6C5A911F}" type="presOf" srcId="{0A1F1C7A-3C6F-4222-A442-BB98E2C44D46}" destId="{E448CD17-DF5C-4FE6-A86A-244332D1E5E8}" srcOrd="0" destOrd="0" presId="urn:microsoft.com/office/officeart/2005/8/layout/hierarchy3"/>
    <dgm:cxn modelId="{6E4AFC39-7B32-452C-BB63-57011345219A}" srcId="{DD320EC8-3675-4BF2-AFC5-0BF19BF1FDBF}" destId="{217054D6-FE3E-4C47-BED0-45B90AB09313}" srcOrd="1" destOrd="0" parTransId="{B9882029-B786-4588-9A96-38A15063803C}" sibTransId="{8ADCF06E-B614-461D-956E-1B4C44A5D715}"/>
    <dgm:cxn modelId="{FB753DE8-1BED-4ED7-A2FC-411E34964C3B}" type="presOf" srcId="{5EB9AD68-A025-4F3D-B13D-3122F30EF173}" destId="{5EBE4548-434C-47C5-8D90-E0359327AED7}" srcOrd="0" destOrd="0" presId="urn:microsoft.com/office/officeart/2005/8/layout/hierarchy3"/>
    <dgm:cxn modelId="{970602F6-C99A-42C8-8DD5-BE4FBCF9BF2A}" type="presOf" srcId="{236D7B6B-5AB5-4A52-87AD-3D010B8E675D}" destId="{D8CF7433-20D9-4CB4-9D43-8B63214C77B6}" srcOrd="0" destOrd="0" presId="urn:microsoft.com/office/officeart/2005/8/layout/hierarchy3"/>
    <dgm:cxn modelId="{7B102551-67DA-4A0E-8040-5D7BBC70B266}" type="presOf" srcId="{2FCE59CC-F44F-4187-A938-A4D8015761C1}" destId="{215383FF-92D2-4E1F-BE82-3DE45B4E2ADD}" srcOrd="0" destOrd="0" presId="urn:microsoft.com/office/officeart/2005/8/layout/hierarchy3"/>
    <dgm:cxn modelId="{751310A5-7C93-416A-AB07-54E4ED1B6130}" type="presOf" srcId="{819D1549-63E4-423C-8AF9-E0EEDDC36F75}" destId="{7B18FC45-8802-4EE0-97A2-3670B6E14994}" srcOrd="1" destOrd="0" presId="urn:microsoft.com/office/officeart/2005/8/layout/hierarchy3"/>
    <dgm:cxn modelId="{366EE027-4CEE-4714-A355-8420D038C361}" type="presOf" srcId="{C18647D6-D364-4EFD-BC63-816DED4F84DC}" destId="{A0DBB9A4-82C0-47AE-8DD6-E1257ED7971F}" srcOrd="0" destOrd="0" presId="urn:microsoft.com/office/officeart/2005/8/layout/hierarchy3"/>
    <dgm:cxn modelId="{62BD7AAE-07EC-4F70-AB04-A3DE7A73CB5C}" type="presOf" srcId="{05399BAB-0CDA-4630-ADC5-8C0B35BAE20C}" destId="{69F925E8-9790-437B-944B-F7BB3B868EE6}" srcOrd="0" destOrd="0" presId="urn:microsoft.com/office/officeart/2005/8/layout/hierarchy3"/>
    <dgm:cxn modelId="{C3E30689-E2DF-4B7E-8E2A-8589A0E4F7AA}" type="presOf" srcId="{9E4FBBF4-C1DB-4218-B7C0-D297BADD43F7}" destId="{FFDADE9B-C1EC-449B-AC5A-1329298B341E}" srcOrd="0" destOrd="0" presId="urn:microsoft.com/office/officeart/2005/8/layout/hierarchy3"/>
    <dgm:cxn modelId="{974AC8B0-CAA3-4C0C-ACB1-46B59E8465CE}" type="presOf" srcId="{1EF56ACF-2F88-4EAB-994A-9C4898561268}" destId="{DB2F0F13-22D2-451A-93D0-ECC968875B33}" srcOrd="0" destOrd="0" presId="urn:microsoft.com/office/officeart/2005/8/layout/hierarchy3"/>
    <dgm:cxn modelId="{EEDA8378-F9AC-4C87-9B0D-0D33560D3CFB}" srcId="{DD320EC8-3675-4BF2-AFC5-0BF19BF1FDBF}" destId="{9CE62B9F-B964-4D76-9DD3-D9D2E6B4308F}" srcOrd="0" destOrd="0" parTransId="{45207A14-171A-41D8-9D77-62ABF8AA4E6A}" sibTransId="{CD2A5FEF-A1C8-4FBD-AC5D-E01ED80CD644}"/>
    <dgm:cxn modelId="{40289673-A2A5-4217-B87E-426CD3BF641C}" srcId="{819D1549-63E4-423C-8AF9-E0EEDDC36F75}" destId="{0A1F1C7A-3C6F-4222-A442-BB98E2C44D46}" srcOrd="1" destOrd="0" parTransId="{C18647D6-D364-4EFD-BC63-816DED4F84DC}" sibTransId="{A76B5B71-A457-4C97-B56E-B086A246D342}"/>
    <dgm:cxn modelId="{93487110-4CED-4E71-85A3-33063B33B66A}" type="presOf" srcId="{C3CDE8B8-9851-4BE2-BC44-5A474DF7E6F7}" destId="{EBBD28F3-8F3D-4D7C-8BD6-CFD346749050}" srcOrd="0" destOrd="0" presId="urn:microsoft.com/office/officeart/2005/8/layout/hierarchy3"/>
    <dgm:cxn modelId="{F68C8DAC-3F23-4771-867E-E39EDFB905D6}" type="presOf" srcId="{9CE62B9F-B964-4D76-9DD3-D9D2E6B4308F}" destId="{E7E22DC0-D60C-4AA2-834F-51982D003370}" srcOrd="0" destOrd="0" presId="urn:microsoft.com/office/officeart/2005/8/layout/hierarchy3"/>
    <dgm:cxn modelId="{EBCDCBBF-3741-4D32-854D-D53541410CB6}" type="presOf" srcId="{BE3946B7-FAB8-40CC-B95C-E5E263C3D899}" destId="{47B0C7CA-4D71-4166-BA8E-126FC29DFDFD}" srcOrd="0" destOrd="0" presId="urn:microsoft.com/office/officeart/2005/8/layout/hierarchy3"/>
    <dgm:cxn modelId="{F05D7A08-E8E0-488E-85B7-F2B9AB801643}" type="presOf" srcId="{0165C912-3C17-4A73-BF0D-B4C2E3F6F1F2}" destId="{66BEAF89-508D-488A-8F4E-1EA5064BD02D}" srcOrd="0" destOrd="0" presId="urn:microsoft.com/office/officeart/2005/8/layout/hierarchy3"/>
    <dgm:cxn modelId="{A92BBC41-44CF-4504-BC00-CD276744903F}" srcId="{93C7B1BD-D1AF-407B-87FB-0D0282D1814F}" destId="{819D1549-63E4-423C-8AF9-E0EEDDC36F75}" srcOrd="6" destOrd="0" parTransId="{6D419C65-378C-4315-8034-64FD54EE0B6C}" sibTransId="{B3DAB7D6-4DAC-49E5-82C5-A7596AE26887}"/>
    <dgm:cxn modelId="{5E150995-0701-432C-8BB5-4C976F9A8B87}" type="presOf" srcId="{09D22DE7-A296-4990-963F-D35674FA50B7}" destId="{32F92EA1-D045-415E-9979-E76CBC5C9AD6}" srcOrd="1" destOrd="0" presId="urn:microsoft.com/office/officeart/2005/8/layout/hierarchy3"/>
    <dgm:cxn modelId="{FEEF22E0-95C8-4ED1-8E8D-2101D636B9D8}" type="presOf" srcId="{6D85CA69-2CBD-40BE-949E-E2AEC243CD0D}" destId="{9AD3E734-8124-469F-8288-F7DF8DFB03AC}" srcOrd="0" destOrd="0" presId="urn:microsoft.com/office/officeart/2005/8/layout/hierarchy3"/>
    <dgm:cxn modelId="{4985496A-BE03-4FA0-AA87-3801828372E9}" type="presOf" srcId="{5DC40168-DB48-4E01-B498-A0C026952B8F}" destId="{839AFD71-840B-4EE8-B519-50C7D6D27B29}" srcOrd="1" destOrd="0" presId="urn:microsoft.com/office/officeart/2005/8/layout/hierarchy3"/>
    <dgm:cxn modelId="{01B35F82-B28D-4DDB-A27E-39800C0A98B8}" type="presOf" srcId="{DD320EC8-3675-4BF2-AFC5-0BF19BF1FDBF}" destId="{87A10CD0-A2FB-4259-8C8A-8E57BBEEB34A}" srcOrd="1" destOrd="0" presId="urn:microsoft.com/office/officeart/2005/8/layout/hierarchy3"/>
    <dgm:cxn modelId="{BAE639D4-1B18-4DF6-8380-5C23D6470F74}" type="presOf" srcId="{DBEDBECD-1B31-4786-99A4-1C978DC3E124}" destId="{B5ACD7BC-9F4E-4535-8499-89E04B8D93D9}" srcOrd="0" destOrd="0" presId="urn:microsoft.com/office/officeart/2005/8/layout/hierarchy3"/>
    <dgm:cxn modelId="{2AB1ED18-0D8F-419A-BB42-E90A6F1D5FCA}" type="presOf" srcId="{9CEDE690-6501-4862-8051-DD8B4DA960E5}" destId="{A97A4B1A-493E-4F44-9B80-3D115D11919E}" srcOrd="0" destOrd="0" presId="urn:microsoft.com/office/officeart/2005/8/layout/hierarchy3"/>
    <dgm:cxn modelId="{78CA9DDE-5DA9-479C-8D7C-AC9CABFBEF1F}" srcId="{DD320EC8-3675-4BF2-AFC5-0BF19BF1FDBF}" destId="{48980B1C-9B33-4AB5-9A18-85F663EBD18F}" srcOrd="2" destOrd="0" parTransId="{9E4FBBF4-C1DB-4218-B7C0-D297BADD43F7}" sibTransId="{723C90D2-F8BF-4C14-B809-FA4FC9BF2EB2}"/>
    <dgm:cxn modelId="{6802FA50-7CEF-4C41-9B29-AFB75DA937AD}" type="presOf" srcId="{E3387AF7-6235-4F21-B3A2-E4656A2842EB}" destId="{F23AA128-6BBB-403C-8422-9B2D5476C667}" srcOrd="0" destOrd="0" presId="urn:microsoft.com/office/officeart/2005/8/layout/hierarchy3"/>
    <dgm:cxn modelId="{2725CA63-43B4-475E-94E0-F89A605BE7D5}" type="presParOf" srcId="{0BF1A0DA-960D-47B3-AFF8-AEDF0B63D284}" destId="{91C4D229-6BAB-4A68-8611-44AE6A3BAF03}" srcOrd="0" destOrd="0" presId="urn:microsoft.com/office/officeart/2005/8/layout/hierarchy3"/>
    <dgm:cxn modelId="{1224A08C-797E-4D37-9C54-1A7D5EBBA0D6}" type="presParOf" srcId="{91C4D229-6BAB-4A68-8611-44AE6A3BAF03}" destId="{A059B970-7ADA-46CE-B4FC-A0ED880633B4}" srcOrd="0" destOrd="0" presId="urn:microsoft.com/office/officeart/2005/8/layout/hierarchy3"/>
    <dgm:cxn modelId="{42151A09-D0D1-40D4-B4B9-0E7B9AC687A5}" type="presParOf" srcId="{A059B970-7ADA-46CE-B4FC-A0ED880633B4}" destId="{52A17BD5-7262-468F-A4B9-901F57E53AD6}" srcOrd="0" destOrd="0" presId="urn:microsoft.com/office/officeart/2005/8/layout/hierarchy3"/>
    <dgm:cxn modelId="{8BB2286C-5964-4019-97D9-5B96AEA661CF}" type="presParOf" srcId="{A059B970-7ADA-46CE-B4FC-A0ED880633B4}" destId="{98C326DE-DF4B-4B70-9692-6A9239711DC1}" srcOrd="1" destOrd="0" presId="urn:microsoft.com/office/officeart/2005/8/layout/hierarchy3"/>
    <dgm:cxn modelId="{BD5732E7-C23A-4432-811B-0510E046D538}" type="presParOf" srcId="{91C4D229-6BAB-4A68-8611-44AE6A3BAF03}" destId="{A76680AE-1CB9-4F6D-96C5-929B7085DDF6}" srcOrd="1" destOrd="0" presId="urn:microsoft.com/office/officeart/2005/8/layout/hierarchy3"/>
    <dgm:cxn modelId="{5414DE42-FED3-4948-84A7-1289808AA5A4}" type="presParOf" srcId="{0BF1A0DA-960D-47B3-AFF8-AEDF0B63D284}" destId="{45916C46-C756-4758-97B6-528941A28EC8}" srcOrd="1" destOrd="0" presId="urn:microsoft.com/office/officeart/2005/8/layout/hierarchy3"/>
    <dgm:cxn modelId="{5E58B55E-4452-4189-8877-87CACF28606F}" type="presParOf" srcId="{45916C46-C756-4758-97B6-528941A28EC8}" destId="{DFBCC45F-7536-41F6-A7F9-8B45FB0534B7}" srcOrd="0" destOrd="0" presId="urn:microsoft.com/office/officeart/2005/8/layout/hierarchy3"/>
    <dgm:cxn modelId="{4A4F3EA5-A0E3-4F89-AA2F-B2C41451835D}" type="presParOf" srcId="{DFBCC45F-7536-41F6-A7F9-8B45FB0534B7}" destId="{3473C6DC-D772-47C1-8401-7337BFC8B067}" srcOrd="0" destOrd="0" presId="urn:microsoft.com/office/officeart/2005/8/layout/hierarchy3"/>
    <dgm:cxn modelId="{5A65881E-0671-4A9A-BADF-6FEB8BAEFCC7}" type="presParOf" srcId="{DFBCC45F-7536-41F6-A7F9-8B45FB0534B7}" destId="{EBCCB03C-1BD6-4F95-8EB4-D22EA4E8CBB6}" srcOrd="1" destOrd="0" presId="urn:microsoft.com/office/officeart/2005/8/layout/hierarchy3"/>
    <dgm:cxn modelId="{73F973FD-EF71-4971-8370-D1129435C095}" type="presParOf" srcId="{45916C46-C756-4758-97B6-528941A28EC8}" destId="{F792FD39-75F4-4FBF-B8AA-822A8F67BFAA}" srcOrd="1" destOrd="0" presId="urn:microsoft.com/office/officeart/2005/8/layout/hierarchy3"/>
    <dgm:cxn modelId="{5F7220E1-7EE8-4E29-ABEF-421B4C8D4636}" type="presParOf" srcId="{F792FD39-75F4-4FBF-B8AA-822A8F67BFAA}" destId="{47B0C7CA-4D71-4166-BA8E-126FC29DFDFD}" srcOrd="0" destOrd="0" presId="urn:microsoft.com/office/officeart/2005/8/layout/hierarchy3"/>
    <dgm:cxn modelId="{DDB68475-87A4-4000-B3B8-FDBC345A07F3}" type="presParOf" srcId="{F792FD39-75F4-4FBF-B8AA-822A8F67BFAA}" destId="{9AD3E734-8124-469F-8288-F7DF8DFB03AC}" srcOrd="1" destOrd="0" presId="urn:microsoft.com/office/officeart/2005/8/layout/hierarchy3"/>
    <dgm:cxn modelId="{EF31880E-0016-4848-BBF1-A122FAD2363A}" type="presParOf" srcId="{F792FD39-75F4-4FBF-B8AA-822A8F67BFAA}" destId="{52A6BE6A-3EA1-4359-AB3E-813E7FBF241A}" srcOrd="2" destOrd="0" presId="urn:microsoft.com/office/officeart/2005/8/layout/hierarchy3"/>
    <dgm:cxn modelId="{1B32E741-9F9E-4ACB-A1F3-D8BA8859345E}" type="presParOf" srcId="{F792FD39-75F4-4FBF-B8AA-822A8F67BFAA}" destId="{5EBE4548-434C-47C5-8D90-E0359327AED7}" srcOrd="3" destOrd="0" presId="urn:microsoft.com/office/officeart/2005/8/layout/hierarchy3"/>
    <dgm:cxn modelId="{83F509F3-8691-4C23-8AEF-38BCC3C583DF}" type="presParOf" srcId="{F792FD39-75F4-4FBF-B8AA-822A8F67BFAA}" destId="{F23AA128-6BBB-403C-8422-9B2D5476C667}" srcOrd="4" destOrd="0" presId="urn:microsoft.com/office/officeart/2005/8/layout/hierarchy3"/>
    <dgm:cxn modelId="{EBB3AC74-A68A-476E-88DB-E419F081966B}" type="presParOf" srcId="{F792FD39-75F4-4FBF-B8AA-822A8F67BFAA}" destId="{EBBD28F3-8F3D-4D7C-8BD6-CFD346749050}" srcOrd="5" destOrd="0" presId="urn:microsoft.com/office/officeart/2005/8/layout/hierarchy3"/>
    <dgm:cxn modelId="{7D36BC54-5420-46C5-A5D0-ED72BD887C49}" type="presParOf" srcId="{F792FD39-75F4-4FBF-B8AA-822A8F67BFAA}" destId="{DB2F0F13-22D2-451A-93D0-ECC968875B33}" srcOrd="6" destOrd="0" presId="urn:microsoft.com/office/officeart/2005/8/layout/hierarchy3"/>
    <dgm:cxn modelId="{D0CD8626-B8AC-4B1E-8889-5DA23CC27584}" type="presParOf" srcId="{F792FD39-75F4-4FBF-B8AA-822A8F67BFAA}" destId="{3C36EF40-13B9-44F6-BE1B-87FDD95D101F}" srcOrd="7" destOrd="0" presId="urn:microsoft.com/office/officeart/2005/8/layout/hierarchy3"/>
    <dgm:cxn modelId="{537AB16F-2D2F-4C9D-B0FF-3FC636821D35}" type="presParOf" srcId="{F792FD39-75F4-4FBF-B8AA-822A8F67BFAA}" destId="{F1F51AD1-A36A-47CC-A9AC-9355B1057BEE}" srcOrd="8" destOrd="0" presId="urn:microsoft.com/office/officeart/2005/8/layout/hierarchy3"/>
    <dgm:cxn modelId="{65A4BA71-59D0-4AAF-A4EE-90C0D4FD7F5F}" type="presParOf" srcId="{F792FD39-75F4-4FBF-B8AA-822A8F67BFAA}" destId="{6718C1F1-D5CB-4886-9378-42C2543B7C42}" srcOrd="9" destOrd="0" presId="urn:microsoft.com/office/officeart/2005/8/layout/hierarchy3"/>
    <dgm:cxn modelId="{8A36F2DE-E41F-4F0D-9541-CBE275585DB3}" type="presParOf" srcId="{0BF1A0DA-960D-47B3-AFF8-AEDF0B63D284}" destId="{A16CA36E-9C87-4D93-A70C-91D903043EC4}" srcOrd="2" destOrd="0" presId="urn:microsoft.com/office/officeart/2005/8/layout/hierarchy3"/>
    <dgm:cxn modelId="{53862681-CA25-4600-8630-23A421C84B0B}" type="presParOf" srcId="{A16CA36E-9C87-4D93-A70C-91D903043EC4}" destId="{909079FE-5247-4E1E-9D6A-B9E05CFFDE36}" srcOrd="0" destOrd="0" presId="urn:microsoft.com/office/officeart/2005/8/layout/hierarchy3"/>
    <dgm:cxn modelId="{ED4F584C-24B5-4DD3-8EC0-A5307895CAB1}" type="presParOf" srcId="{909079FE-5247-4E1E-9D6A-B9E05CFFDE36}" destId="{8464DB9C-3CD2-4420-A1E7-94D3A51CAA59}" srcOrd="0" destOrd="0" presId="urn:microsoft.com/office/officeart/2005/8/layout/hierarchy3"/>
    <dgm:cxn modelId="{22DFC281-4911-483B-A8D3-A35D877F5065}" type="presParOf" srcId="{909079FE-5247-4E1E-9D6A-B9E05CFFDE36}" destId="{87A10CD0-A2FB-4259-8C8A-8E57BBEEB34A}" srcOrd="1" destOrd="0" presId="urn:microsoft.com/office/officeart/2005/8/layout/hierarchy3"/>
    <dgm:cxn modelId="{00DCA077-AE1F-490B-B65B-83541F9F2F63}" type="presParOf" srcId="{A16CA36E-9C87-4D93-A70C-91D903043EC4}" destId="{48E22FCC-BD06-4DA1-9B20-BEEE98F15CCF}" srcOrd="1" destOrd="0" presId="urn:microsoft.com/office/officeart/2005/8/layout/hierarchy3"/>
    <dgm:cxn modelId="{7DDDE36D-A3D3-4C25-A7EC-CB2235831749}" type="presParOf" srcId="{48E22FCC-BD06-4DA1-9B20-BEEE98F15CCF}" destId="{4E58605D-D132-40CE-8C56-6E8E96D1AE7F}" srcOrd="0" destOrd="0" presId="urn:microsoft.com/office/officeart/2005/8/layout/hierarchy3"/>
    <dgm:cxn modelId="{E2D6ACA9-DB87-44D0-BCB1-4F8F4F706715}" type="presParOf" srcId="{48E22FCC-BD06-4DA1-9B20-BEEE98F15CCF}" destId="{E7E22DC0-D60C-4AA2-834F-51982D003370}" srcOrd="1" destOrd="0" presId="urn:microsoft.com/office/officeart/2005/8/layout/hierarchy3"/>
    <dgm:cxn modelId="{32BE26AF-19C4-4A5B-B1C2-CC87550BF91D}" type="presParOf" srcId="{48E22FCC-BD06-4DA1-9B20-BEEE98F15CCF}" destId="{ADE18C0C-29DB-46B4-A7FA-44833995D858}" srcOrd="2" destOrd="0" presId="urn:microsoft.com/office/officeart/2005/8/layout/hierarchy3"/>
    <dgm:cxn modelId="{DAD3D93F-711A-4D35-85C5-6C0F06F22B9A}" type="presParOf" srcId="{48E22FCC-BD06-4DA1-9B20-BEEE98F15CCF}" destId="{DEF2916F-E6A4-4F2C-ADE5-8E1007021174}" srcOrd="3" destOrd="0" presId="urn:microsoft.com/office/officeart/2005/8/layout/hierarchy3"/>
    <dgm:cxn modelId="{FD3C37AE-151A-47E8-9DF6-796A18CB2F18}" type="presParOf" srcId="{48E22FCC-BD06-4DA1-9B20-BEEE98F15CCF}" destId="{FFDADE9B-C1EC-449B-AC5A-1329298B341E}" srcOrd="4" destOrd="0" presId="urn:microsoft.com/office/officeart/2005/8/layout/hierarchy3"/>
    <dgm:cxn modelId="{82E284F6-01B7-4F59-98FB-5783B473DCCA}" type="presParOf" srcId="{48E22FCC-BD06-4DA1-9B20-BEEE98F15CCF}" destId="{D48860AB-6736-4C56-B3B1-5A10ED08BEDA}" srcOrd="5" destOrd="0" presId="urn:microsoft.com/office/officeart/2005/8/layout/hierarchy3"/>
    <dgm:cxn modelId="{C77A1D5E-FFD3-4458-A05E-D52003611F27}" type="presParOf" srcId="{48E22FCC-BD06-4DA1-9B20-BEEE98F15CCF}" destId="{7ECF5A22-E480-4197-A8CE-D8B55B063684}" srcOrd="6" destOrd="0" presId="urn:microsoft.com/office/officeart/2005/8/layout/hierarchy3"/>
    <dgm:cxn modelId="{117EE324-285E-4969-9B4A-A0A7801CC8D5}" type="presParOf" srcId="{48E22FCC-BD06-4DA1-9B20-BEEE98F15CCF}" destId="{4E695F81-7FCE-4E60-B182-10F86A8D214B}" srcOrd="7" destOrd="0" presId="urn:microsoft.com/office/officeart/2005/8/layout/hierarchy3"/>
    <dgm:cxn modelId="{EC7AF888-A93E-410C-BA54-D045D67D512E}" type="presParOf" srcId="{48E22FCC-BD06-4DA1-9B20-BEEE98F15CCF}" destId="{073E84B0-0CE6-4DAA-8895-D2006583C185}" srcOrd="8" destOrd="0" presId="urn:microsoft.com/office/officeart/2005/8/layout/hierarchy3"/>
    <dgm:cxn modelId="{E6AC4789-ABE3-4D71-9707-197DC31E9281}" type="presParOf" srcId="{48E22FCC-BD06-4DA1-9B20-BEEE98F15CCF}" destId="{F66FAA93-341B-4289-8BCE-A9C60A99EE7D}" srcOrd="9" destOrd="0" presId="urn:microsoft.com/office/officeart/2005/8/layout/hierarchy3"/>
    <dgm:cxn modelId="{E2121BAD-A95E-486C-B804-DDB7C27A82E8}" type="presParOf" srcId="{0BF1A0DA-960D-47B3-AFF8-AEDF0B63D284}" destId="{F65CCF90-6C11-4D6B-BF6B-B0EEA95DFB32}" srcOrd="3" destOrd="0" presId="urn:microsoft.com/office/officeart/2005/8/layout/hierarchy3"/>
    <dgm:cxn modelId="{19C98BDF-728F-483F-9403-CC0303274CDB}" type="presParOf" srcId="{F65CCF90-6C11-4D6B-BF6B-B0EEA95DFB32}" destId="{154DB599-CF3A-4E0C-AE78-908CB21C71A3}" srcOrd="0" destOrd="0" presId="urn:microsoft.com/office/officeart/2005/8/layout/hierarchy3"/>
    <dgm:cxn modelId="{9B0E1D4A-2301-4147-9777-B4BC73D886CF}" type="presParOf" srcId="{154DB599-CF3A-4E0C-AE78-908CB21C71A3}" destId="{443BE422-0C98-45AF-9643-C6AF4B784CB8}" srcOrd="0" destOrd="0" presId="urn:microsoft.com/office/officeart/2005/8/layout/hierarchy3"/>
    <dgm:cxn modelId="{355850FB-D3BD-42B5-BB71-CAE790D4DB13}" type="presParOf" srcId="{154DB599-CF3A-4E0C-AE78-908CB21C71A3}" destId="{32F92EA1-D045-415E-9979-E76CBC5C9AD6}" srcOrd="1" destOrd="0" presId="urn:microsoft.com/office/officeart/2005/8/layout/hierarchy3"/>
    <dgm:cxn modelId="{B607250E-BB29-45F1-B643-DF355CA355B8}" type="presParOf" srcId="{F65CCF90-6C11-4D6B-BF6B-B0EEA95DFB32}" destId="{8A2E0CFD-D23F-44DE-AC3D-CBE66E0399F7}" srcOrd="1" destOrd="0" presId="urn:microsoft.com/office/officeart/2005/8/layout/hierarchy3"/>
    <dgm:cxn modelId="{5B20140A-7407-4360-A56B-54482CDC22A5}" type="presParOf" srcId="{8A2E0CFD-D23F-44DE-AC3D-CBE66E0399F7}" destId="{0E6D9DCF-E533-4BCE-ACBA-3952FA7FEBF1}" srcOrd="0" destOrd="0" presId="urn:microsoft.com/office/officeart/2005/8/layout/hierarchy3"/>
    <dgm:cxn modelId="{A260F160-94B5-4A42-92C8-C25F5FCF5332}" type="presParOf" srcId="{8A2E0CFD-D23F-44DE-AC3D-CBE66E0399F7}" destId="{5D47E5AD-6C83-418F-A20A-B58700135F8F}" srcOrd="1" destOrd="0" presId="urn:microsoft.com/office/officeart/2005/8/layout/hierarchy3"/>
    <dgm:cxn modelId="{6E21850E-943C-472A-BCDA-6B18DA2F6CE8}" type="presParOf" srcId="{8A2E0CFD-D23F-44DE-AC3D-CBE66E0399F7}" destId="{2FC21D3F-7AB8-4FFB-9D1C-07FB8366901E}" srcOrd="2" destOrd="0" presId="urn:microsoft.com/office/officeart/2005/8/layout/hierarchy3"/>
    <dgm:cxn modelId="{7A61E92B-4086-4AEA-ADD9-5A25680302D0}" type="presParOf" srcId="{8A2E0CFD-D23F-44DE-AC3D-CBE66E0399F7}" destId="{E440108D-F518-484B-A8DA-0314F31272BC}" srcOrd="3" destOrd="0" presId="urn:microsoft.com/office/officeart/2005/8/layout/hierarchy3"/>
    <dgm:cxn modelId="{D8C0793C-6829-4D8D-AD22-8E04E33E4E9C}" type="presParOf" srcId="{0BF1A0DA-960D-47B3-AFF8-AEDF0B63D284}" destId="{09D3A124-84A4-4C29-9072-6A0555969879}" srcOrd="4" destOrd="0" presId="urn:microsoft.com/office/officeart/2005/8/layout/hierarchy3"/>
    <dgm:cxn modelId="{658715CD-D29F-4064-A656-B9BE031C10E3}" type="presParOf" srcId="{09D3A124-84A4-4C29-9072-6A0555969879}" destId="{26ADB6BD-3784-48F8-A42B-D6C39724ED67}" srcOrd="0" destOrd="0" presId="urn:microsoft.com/office/officeart/2005/8/layout/hierarchy3"/>
    <dgm:cxn modelId="{019A3461-0804-45FE-8760-B158DDFBCC93}" type="presParOf" srcId="{26ADB6BD-3784-48F8-A42B-D6C39724ED67}" destId="{3498BEE4-F240-49BE-B540-5B8FA129983C}" srcOrd="0" destOrd="0" presId="urn:microsoft.com/office/officeart/2005/8/layout/hierarchy3"/>
    <dgm:cxn modelId="{9AF270CF-BD80-4F00-977A-1402A65100D0}" type="presParOf" srcId="{26ADB6BD-3784-48F8-A42B-D6C39724ED67}" destId="{28F98839-613C-4844-94CC-4F1B622441AD}" srcOrd="1" destOrd="0" presId="urn:microsoft.com/office/officeart/2005/8/layout/hierarchy3"/>
    <dgm:cxn modelId="{267AEB33-AB59-48E3-A95C-2851B8D3E4EF}" type="presParOf" srcId="{09D3A124-84A4-4C29-9072-6A0555969879}" destId="{D5BBAA0A-5805-4B02-9D16-636602241286}" srcOrd="1" destOrd="0" presId="urn:microsoft.com/office/officeart/2005/8/layout/hierarchy3"/>
    <dgm:cxn modelId="{42FE3692-ADBC-4857-9FCB-FEE755DD7E50}" type="presParOf" srcId="{0BF1A0DA-960D-47B3-AFF8-AEDF0B63D284}" destId="{54C9AF40-EAB8-4A00-9C1B-B6AF8CBCD156}" srcOrd="5" destOrd="0" presId="urn:microsoft.com/office/officeart/2005/8/layout/hierarchy3"/>
    <dgm:cxn modelId="{99D4EC6F-8506-49D6-ABB5-1F8465E0F23E}" type="presParOf" srcId="{54C9AF40-EAB8-4A00-9C1B-B6AF8CBCD156}" destId="{A91E2F4E-EEB4-4EF6-8CF6-325710DE4B51}" srcOrd="0" destOrd="0" presId="urn:microsoft.com/office/officeart/2005/8/layout/hierarchy3"/>
    <dgm:cxn modelId="{E963A544-B408-4188-98E4-970BCC5741EC}" type="presParOf" srcId="{A91E2F4E-EEB4-4EF6-8CF6-325710DE4B51}" destId="{951724AA-3B33-42E9-85ED-7A949E8853B7}" srcOrd="0" destOrd="0" presId="urn:microsoft.com/office/officeart/2005/8/layout/hierarchy3"/>
    <dgm:cxn modelId="{4E25190D-C922-40A8-8D3E-44B720C40BEA}" type="presParOf" srcId="{A91E2F4E-EEB4-4EF6-8CF6-325710DE4B51}" destId="{839AFD71-840B-4EE8-B519-50C7D6D27B29}" srcOrd="1" destOrd="0" presId="urn:microsoft.com/office/officeart/2005/8/layout/hierarchy3"/>
    <dgm:cxn modelId="{92D2CBED-F699-4E77-A7C4-FAA1DC6252A3}" type="presParOf" srcId="{54C9AF40-EAB8-4A00-9C1B-B6AF8CBCD156}" destId="{86A3BE6E-122F-42AE-A6AA-68C986B69249}" srcOrd="1" destOrd="0" presId="urn:microsoft.com/office/officeart/2005/8/layout/hierarchy3"/>
    <dgm:cxn modelId="{8F82177D-4C08-4273-B448-9FEBBA164E3D}" type="presParOf" srcId="{86A3BE6E-122F-42AE-A6AA-68C986B69249}" destId="{69F925E8-9790-437B-944B-F7BB3B868EE6}" srcOrd="0" destOrd="0" presId="urn:microsoft.com/office/officeart/2005/8/layout/hierarchy3"/>
    <dgm:cxn modelId="{FDD491C6-512F-4896-8C97-359B51CB69CE}" type="presParOf" srcId="{86A3BE6E-122F-42AE-A6AA-68C986B69249}" destId="{36A7B7D4-0564-4570-AF76-DE4E747E2AFE}" srcOrd="1" destOrd="0" presId="urn:microsoft.com/office/officeart/2005/8/layout/hierarchy3"/>
    <dgm:cxn modelId="{C9ABF674-DBF0-4640-8BE0-89AC6910CF9D}" type="presParOf" srcId="{86A3BE6E-122F-42AE-A6AA-68C986B69249}" destId="{66BEAF89-508D-488A-8F4E-1EA5064BD02D}" srcOrd="2" destOrd="0" presId="urn:microsoft.com/office/officeart/2005/8/layout/hierarchy3"/>
    <dgm:cxn modelId="{37E8D6DE-C604-4887-8A9F-DA17721447F4}" type="presParOf" srcId="{86A3BE6E-122F-42AE-A6AA-68C986B69249}" destId="{D8CF7433-20D9-4CB4-9D43-8B63214C77B6}" srcOrd="3" destOrd="0" presId="urn:microsoft.com/office/officeart/2005/8/layout/hierarchy3"/>
    <dgm:cxn modelId="{3FBA10F5-EF01-407C-A4A3-648E768E6BD1}" type="presParOf" srcId="{86A3BE6E-122F-42AE-A6AA-68C986B69249}" destId="{C4F5ADE1-D46D-4CB3-9DA6-3886F31006E2}" srcOrd="4" destOrd="0" presId="urn:microsoft.com/office/officeart/2005/8/layout/hierarchy3"/>
    <dgm:cxn modelId="{BDF5584D-94EF-47B5-AB55-01C6407F3BBE}" type="presParOf" srcId="{86A3BE6E-122F-42AE-A6AA-68C986B69249}" destId="{215383FF-92D2-4E1F-BE82-3DE45B4E2ADD}" srcOrd="5" destOrd="0" presId="urn:microsoft.com/office/officeart/2005/8/layout/hierarchy3"/>
    <dgm:cxn modelId="{A544C3EB-5594-4354-943F-95FC02CD995D}" type="presParOf" srcId="{0BF1A0DA-960D-47B3-AFF8-AEDF0B63D284}" destId="{75F243C7-1C80-4113-818D-8B82BD76C052}" srcOrd="6" destOrd="0" presId="urn:microsoft.com/office/officeart/2005/8/layout/hierarchy3"/>
    <dgm:cxn modelId="{F3BA4462-5190-4068-B5B1-D5C7537F1851}" type="presParOf" srcId="{75F243C7-1C80-4113-818D-8B82BD76C052}" destId="{93E619E1-BEA3-40A3-83E7-218B83FEE7A4}" srcOrd="0" destOrd="0" presId="urn:microsoft.com/office/officeart/2005/8/layout/hierarchy3"/>
    <dgm:cxn modelId="{2E03D2D4-116F-4007-B9EE-38D8BF37A66D}" type="presParOf" srcId="{93E619E1-BEA3-40A3-83E7-218B83FEE7A4}" destId="{8505E5CB-6E76-4D11-8825-3713E3D74E28}" srcOrd="0" destOrd="0" presId="urn:microsoft.com/office/officeart/2005/8/layout/hierarchy3"/>
    <dgm:cxn modelId="{05494BA8-8FEC-4CC0-B39A-BF25131CB152}" type="presParOf" srcId="{93E619E1-BEA3-40A3-83E7-218B83FEE7A4}" destId="{7B18FC45-8802-4EE0-97A2-3670B6E14994}" srcOrd="1" destOrd="0" presId="urn:microsoft.com/office/officeart/2005/8/layout/hierarchy3"/>
    <dgm:cxn modelId="{A27C4207-0428-40EA-B7E1-9691ED600DC0}" type="presParOf" srcId="{75F243C7-1C80-4113-818D-8B82BD76C052}" destId="{42F364D2-1A8A-4406-9411-4E13311D35F9}" srcOrd="1" destOrd="0" presId="urn:microsoft.com/office/officeart/2005/8/layout/hierarchy3"/>
    <dgm:cxn modelId="{EA1EA789-6D95-49C6-841F-44E880012B9E}" type="presParOf" srcId="{42F364D2-1A8A-4406-9411-4E13311D35F9}" destId="{B5ACD7BC-9F4E-4535-8499-89E04B8D93D9}" srcOrd="0" destOrd="0" presId="urn:microsoft.com/office/officeart/2005/8/layout/hierarchy3"/>
    <dgm:cxn modelId="{A055A879-313E-4A42-9B3E-2759C6519477}" type="presParOf" srcId="{42F364D2-1A8A-4406-9411-4E13311D35F9}" destId="{B085625C-7D81-4065-AC2D-1955DE9963C4}" srcOrd="1" destOrd="0" presId="urn:microsoft.com/office/officeart/2005/8/layout/hierarchy3"/>
    <dgm:cxn modelId="{3167F441-5D7C-4B5E-9E1B-AA48B5D04615}" type="presParOf" srcId="{42F364D2-1A8A-4406-9411-4E13311D35F9}" destId="{A0DBB9A4-82C0-47AE-8DD6-E1257ED7971F}" srcOrd="2" destOrd="0" presId="urn:microsoft.com/office/officeart/2005/8/layout/hierarchy3"/>
    <dgm:cxn modelId="{73D5548F-F8C8-41FA-A6A4-84A7A1C94BA0}" type="presParOf" srcId="{42F364D2-1A8A-4406-9411-4E13311D35F9}" destId="{E448CD17-DF5C-4FE6-A86A-244332D1E5E8}" srcOrd="3" destOrd="0" presId="urn:microsoft.com/office/officeart/2005/8/layout/hierarchy3"/>
    <dgm:cxn modelId="{94DF386A-834F-44DE-9882-B85500440797}" type="presParOf" srcId="{42F364D2-1A8A-4406-9411-4E13311D35F9}" destId="{9A456B8E-F0CC-4783-90E8-BB8FD6B7F455}" srcOrd="4" destOrd="0" presId="urn:microsoft.com/office/officeart/2005/8/layout/hierarchy3"/>
    <dgm:cxn modelId="{8FB159A5-AAF6-4096-A8AB-F25743B65E03}" type="presParOf" srcId="{42F364D2-1A8A-4406-9411-4E13311D35F9}" destId="{CE0FED26-FE6B-4692-B37C-863381D091D2}" srcOrd="5" destOrd="0" presId="urn:microsoft.com/office/officeart/2005/8/layout/hierarchy3"/>
    <dgm:cxn modelId="{1F241212-3B3F-48C9-A2F7-8AC49F6D96B9}" type="presParOf" srcId="{42F364D2-1A8A-4406-9411-4E13311D35F9}" destId="{A97A4B1A-493E-4F44-9B80-3D115D11919E}" srcOrd="6" destOrd="0" presId="urn:microsoft.com/office/officeart/2005/8/layout/hierarchy3"/>
    <dgm:cxn modelId="{255CCD41-0698-4469-8FA6-C9C299FBFAA3}" type="presParOf" srcId="{42F364D2-1A8A-4406-9411-4E13311D35F9}" destId="{AEE17AAD-75FB-4079-97AD-0EF88E3CF92B}"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17BD5-7262-468F-A4B9-901F57E53AD6}">
      <dsp:nvSpPr>
        <dsp:cNvPr id="0" name=""/>
        <dsp:cNvSpPr/>
      </dsp:nvSpPr>
      <dsp:spPr>
        <a:xfrm>
          <a:off x="0" y="1685310"/>
          <a:ext cx="1011470" cy="553715"/>
        </a:xfrm>
        <a:prstGeom prst="roundRect">
          <a:avLst>
            <a:gd name="adj" fmla="val 10000"/>
          </a:avLst>
        </a:prstGeom>
        <a:solidFill>
          <a:srgbClr val="3399FF"/>
        </a:solidFill>
        <a:ln w="12700">
          <a:solidFill>
            <a:srgbClr val="1F89D7"/>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1430" rIns="17145" bIns="11430" numCol="1" spcCol="1270" anchor="t" anchorCtr="0">
          <a:noAutofit/>
        </a:bodyPr>
        <a:lstStyle/>
        <a:p>
          <a:pPr lvl="0" algn="ctr" defTabSz="400050" rtl="0">
            <a:lnSpc>
              <a:spcPct val="90000"/>
            </a:lnSpc>
            <a:spcBef>
              <a:spcPct val="0"/>
            </a:spcBef>
            <a:spcAft>
              <a:spcPct val="35000"/>
            </a:spcAft>
          </a:pPr>
          <a:r>
            <a:rPr lang="en-US" sz="900" b="1" kern="1200" dirty="0" smtClean="0"/>
            <a:t>2.01</a:t>
          </a:r>
          <a:r>
            <a:rPr lang="en-US" sz="900" b="1" kern="1200" dirty="0" smtClean="0"/>
            <a:t/>
          </a:r>
          <a:br>
            <a:rPr lang="en-US" sz="900" b="1" kern="1200" dirty="0" smtClean="0"/>
          </a:br>
          <a:r>
            <a:rPr lang="en-US" sz="900" b="1" kern="1200" dirty="0" smtClean="0"/>
            <a:t>I&amp;F Management    I. Sourikova</a:t>
          </a:r>
          <a:endParaRPr lang="en-US" sz="900" b="1" kern="1200" dirty="0"/>
        </a:p>
      </dsp:txBody>
      <dsp:txXfrm>
        <a:off x="16218" y="1701528"/>
        <a:ext cx="979034" cy="521279"/>
      </dsp:txXfrm>
    </dsp:sp>
    <dsp:sp modelId="{3473C6DC-D772-47C1-8401-7337BFC8B067}">
      <dsp:nvSpPr>
        <dsp:cNvPr id="0" name=""/>
        <dsp:cNvSpPr/>
      </dsp:nvSpPr>
      <dsp:spPr>
        <a:xfrm>
          <a:off x="1167446" y="1685310"/>
          <a:ext cx="949038" cy="532264"/>
        </a:xfrm>
        <a:prstGeom prst="roundRect">
          <a:avLst>
            <a:gd name="adj" fmla="val 10000"/>
          </a:avLst>
        </a:prstGeom>
        <a:solidFill>
          <a:srgbClr val="3399FF"/>
        </a:solidFill>
        <a:ln w="12700">
          <a:solidFill>
            <a:srgbClr val="1F89D7"/>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1430" rIns="17145" bIns="11430" numCol="1" spcCol="1270" anchor="t" anchorCtr="0">
          <a:noAutofit/>
        </a:bodyPr>
        <a:lstStyle/>
        <a:p>
          <a:pPr lvl="0" algn="ctr" defTabSz="400050" rtl="0">
            <a:lnSpc>
              <a:spcPct val="90000"/>
            </a:lnSpc>
            <a:spcBef>
              <a:spcPct val="0"/>
            </a:spcBef>
            <a:spcAft>
              <a:spcPct val="35000"/>
            </a:spcAft>
          </a:pPr>
          <a:r>
            <a:rPr lang="en-US" sz="900" b="1" kern="1200" dirty="0" smtClean="0"/>
            <a:t>2.02</a:t>
          </a:r>
          <a:r>
            <a:rPr lang="en-US" sz="900" b="1" kern="1200" dirty="0" smtClean="0"/>
            <a:t/>
          </a:r>
          <a:br>
            <a:rPr lang="en-US" sz="900" b="1" kern="1200" dirty="0" smtClean="0"/>
          </a:br>
          <a:r>
            <a:rPr lang="en-US" sz="900" b="1" kern="1200" dirty="0" smtClean="0"/>
            <a:t>SC-Magnet</a:t>
          </a:r>
          <a:r>
            <a:rPr lang="en-US" sz="900" b="1" kern="1200" dirty="0" smtClean="0"/>
            <a:t/>
          </a:r>
          <a:br>
            <a:rPr lang="en-US" sz="900" b="1" kern="1200" dirty="0" smtClean="0"/>
          </a:br>
          <a:r>
            <a:rPr lang="en-US" sz="900" b="1" kern="1200" dirty="0" smtClean="0"/>
            <a:t>K. Yip</a:t>
          </a:r>
          <a:endParaRPr lang="en-US" sz="900" b="1" kern="1200" dirty="0"/>
        </a:p>
      </dsp:txBody>
      <dsp:txXfrm>
        <a:off x="1183035" y="1700899"/>
        <a:ext cx="917860" cy="501086"/>
      </dsp:txXfrm>
    </dsp:sp>
    <dsp:sp modelId="{47B0C7CA-4D71-4166-BA8E-126FC29DFDFD}">
      <dsp:nvSpPr>
        <dsp:cNvPr id="0" name=""/>
        <dsp:cNvSpPr/>
      </dsp:nvSpPr>
      <dsp:spPr>
        <a:xfrm>
          <a:off x="1262350" y="2217574"/>
          <a:ext cx="111470" cy="408913"/>
        </a:xfrm>
        <a:custGeom>
          <a:avLst/>
          <a:gdLst/>
          <a:ahLst/>
          <a:cxnLst/>
          <a:rect l="0" t="0" r="0" b="0"/>
          <a:pathLst>
            <a:path>
              <a:moveTo>
                <a:pt x="0" y="0"/>
              </a:moveTo>
              <a:lnTo>
                <a:pt x="0" y="408913"/>
              </a:lnTo>
              <a:lnTo>
                <a:pt x="111470" y="408913"/>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9AD3E734-8124-469F-8288-F7DF8DFB03AC}">
      <dsp:nvSpPr>
        <dsp:cNvPr id="0" name=""/>
        <dsp:cNvSpPr/>
      </dsp:nvSpPr>
      <dsp:spPr>
        <a:xfrm>
          <a:off x="1373820" y="2330054"/>
          <a:ext cx="998219" cy="592868"/>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2.02.01</a:t>
          </a:r>
          <a:r>
            <a:rPr lang="en-US" sz="900" b="1" kern="1200" dirty="0" smtClean="0"/>
            <a:t/>
          </a:r>
          <a:br>
            <a:rPr lang="en-US" sz="900" b="1" kern="1200" dirty="0" smtClean="0"/>
          </a:br>
          <a:r>
            <a:rPr lang="en-US" sz="900" b="1" kern="1200" dirty="0" smtClean="0"/>
            <a:t>Reviews &amp; Tests</a:t>
          </a:r>
          <a:r>
            <a:rPr lang="en-US" sz="900" b="1" kern="1200" dirty="0" smtClean="0"/>
            <a:t/>
          </a:r>
          <a:br>
            <a:rPr lang="en-US" sz="900" b="1" kern="1200" dirty="0" smtClean="0"/>
          </a:br>
          <a:r>
            <a:rPr lang="en-US" sz="900" b="1" kern="1200" dirty="0" smtClean="0"/>
            <a:t>K</a:t>
          </a:r>
          <a:r>
            <a:rPr lang="en-US" sz="900" b="1" kern="1200" dirty="0" smtClean="0"/>
            <a:t>. Yip</a:t>
          </a:r>
          <a:endParaRPr lang="en-US" sz="900" b="1" kern="1200" dirty="0"/>
        </a:p>
      </dsp:txBody>
      <dsp:txXfrm>
        <a:off x="1391185" y="2347419"/>
        <a:ext cx="963489" cy="558138"/>
      </dsp:txXfrm>
    </dsp:sp>
    <dsp:sp modelId="{52A6BE6A-3EA1-4359-AB3E-813E7FBF241A}">
      <dsp:nvSpPr>
        <dsp:cNvPr id="0" name=""/>
        <dsp:cNvSpPr/>
      </dsp:nvSpPr>
      <dsp:spPr>
        <a:xfrm>
          <a:off x="1262350" y="2217574"/>
          <a:ext cx="98776" cy="1027096"/>
        </a:xfrm>
        <a:custGeom>
          <a:avLst/>
          <a:gdLst/>
          <a:ahLst/>
          <a:cxnLst/>
          <a:rect l="0" t="0" r="0" b="0"/>
          <a:pathLst>
            <a:path>
              <a:moveTo>
                <a:pt x="0" y="0"/>
              </a:moveTo>
              <a:lnTo>
                <a:pt x="0" y="1027096"/>
              </a:lnTo>
              <a:lnTo>
                <a:pt x="98776" y="1027096"/>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5EBE4548-434C-47C5-8D90-E0359327AED7}">
      <dsp:nvSpPr>
        <dsp:cNvPr id="0" name=""/>
        <dsp:cNvSpPr/>
      </dsp:nvSpPr>
      <dsp:spPr>
        <a:xfrm>
          <a:off x="1361127" y="2969433"/>
          <a:ext cx="998219" cy="550475"/>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2.02.02</a:t>
          </a:r>
          <a:r>
            <a:rPr lang="en-US" sz="900" b="1" kern="1200" dirty="0" smtClean="0"/>
            <a:t/>
          </a:r>
          <a:br>
            <a:rPr lang="en-US" sz="900" b="1" kern="1200" dirty="0" smtClean="0"/>
          </a:br>
          <a:r>
            <a:rPr lang="en-US" sz="900" b="1" kern="1200" dirty="0" smtClean="0"/>
            <a:t>Transport &amp; Assembly</a:t>
          </a:r>
          <a:r>
            <a:rPr lang="en-US" sz="900" b="1" kern="1200" dirty="0" smtClean="0"/>
            <a:t/>
          </a:r>
          <a:br>
            <a:rPr lang="en-US" sz="900" b="1" kern="1200" dirty="0" smtClean="0"/>
          </a:br>
          <a:r>
            <a:rPr lang="en-US" sz="900" b="1" kern="1200" dirty="0" smtClean="0"/>
            <a:t>M. Anerella</a:t>
          </a:r>
          <a:endParaRPr lang="en-US" sz="900" b="1" kern="1200" dirty="0"/>
        </a:p>
      </dsp:txBody>
      <dsp:txXfrm>
        <a:off x="1377250" y="2985556"/>
        <a:ext cx="965973" cy="518229"/>
      </dsp:txXfrm>
    </dsp:sp>
    <dsp:sp modelId="{F23AA128-6BBB-403C-8422-9B2D5476C667}">
      <dsp:nvSpPr>
        <dsp:cNvPr id="0" name=""/>
        <dsp:cNvSpPr/>
      </dsp:nvSpPr>
      <dsp:spPr>
        <a:xfrm>
          <a:off x="1262350" y="2217574"/>
          <a:ext cx="98776" cy="1579204"/>
        </a:xfrm>
        <a:custGeom>
          <a:avLst/>
          <a:gdLst/>
          <a:ahLst/>
          <a:cxnLst/>
          <a:rect l="0" t="0" r="0" b="0"/>
          <a:pathLst>
            <a:path>
              <a:moveTo>
                <a:pt x="0" y="0"/>
              </a:moveTo>
              <a:lnTo>
                <a:pt x="0" y="1579204"/>
              </a:lnTo>
              <a:lnTo>
                <a:pt x="98776" y="1579204"/>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EBBD28F3-8F3D-4D7C-8BD6-CFD346749050}">
      <dsp:nvSpPr>
        <dsp:cNvPr id="0" name=""/>
        <dsp:cNvSpPr/>
      </dsp:nvSpPr>
      <dsp:spPr>
        <a:xfrm>
          <a:off x="1361127" y="3599404"/>
          <a:ext cx="998219" cy="394750"/>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2.02.03</a:t>
          </a:r>
          <a:r>
            <a:rPr lang="en-US" sz="900" b="1" kern="1200" dirty="0" smtClean="0"/>
            <a:t/>
          </a:r>
          <a:br>
            <a:rPr lang="en-US" sz="900" b="1" kern="1200" dirty="0" smtClean="0"/>
          </a:br>
          <a:r>
            <a:rPr lang="en-US" sz="900" b="1" kern="1200" dirty="0" smtClean="0"/>
            <a:t>Cryogenics</a:t>
          </a:r>
          <a:r>
            <a:rPr lang="en-US" sz="900" b="1" kern="1200" dirty="0" smtClean="0"/>
            <a:t/>
          </a:r>
          <a:br>
            <a:rPr lang="en-US" sz="900" b="1" kern="1200" dirty="0" smtClean="0"/>
          </a:br>
          <a:r>
            <a:rPr lang="en-US" sz="900" b="1" kern="1200" dirty="0" smtClean="0"/>
            <a:t>R. Than</a:t>
          </a:r>
          <a:endParaRPr lang="en-US" sz="900" b="1" kern="1200" dirty="0"/>
        </a:p>
      </dsp:txBody>
      <dsp:txXfrm>
        <a:off x="1372689" y="3610966"/>
        <a:ext cx="975095" cy="371626"/>
      </dsp:txXfrm>
    </dsp:sp>
    <dsp:sp modelId="{DB2F0F13-22D2-451A-93D0-ECC968875B33}">
      <dsp:nvSpPr>
        <dsp:cNvPr id="0" name=""/>
        <dsp:cNvSpPr/>
      </dsp:nvSpPr>
      <dsp:spPr>
        <a:xfrm>
          <a:off x="1262350" y="2217574"/>
          <a:ext cx="98776" cy="2223169"/>
        </a:xfrm>
        <a:custGeom>
          <a:avLst/>
          <a:gdLst/>
          <a:ahLst/>
          <a:cxnLst/>
          <a:rect l="0" t="0" r="0" b="0"/>
          <a:pathLst>
            <a:path>
              <a:moveTo>
                <a:pt x="0" y="0"/>
              </a:moveTo>
              <a:lnTo>
                <a:pt x="0" y="2223169"/>
              </a:lnTo>
              <a:lnTo>
                <a:pt x="98776" y="2223169"/>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3C36EF40-13B9-44F6-BE1B-87FDD95D101F}">
      <dsp:nvSpPr>
        <dsp:cNvPr id="0" name=""/>
        <dsp:cNvSpPr/>
      </dsp:nvSpPr>
      <dsp:spPr>
        <a:xfrm>
          <a:off x="1361127" y="4073649"/>
          <a:ext cx="998219" cy="734188"/>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2.02.04</a:t>
          </a:r>
          <a:r>
            <a:rPr lang="en-US" sz="900" b="1" kern="1200" dirty="0" smtClean="0"/>
            <a:t/>
          </a:r>
          <a:br>
            <a:rPr lang="en-US" sz="900" b="1" kern="1200" dirty="0" smtClean="0"/>
          </a:br>
          <a:r>
            <a:rPr lang="en-US" sz="900" b="1" kern="1200" dirty="0" smtClean="0"/>
            <a:t>PS, Controls, Quench Protection</a:t>
          </a:r>
          <a:r>
            <a:rPr lang="en-US" sz="900" b="1" kern="1200" dirty="0" smtClean="0"/>
            <a:t/>
          </a:r>
          <a:br>
            <a:rPr lang="en-US" sz="900" b="1" kern="1200" dirty="0" smtClean="0"/>
          </a:br>
          <a:r>
            <a:rPr lang="en-US" sz="900" b="1" kern="1200" dirty="0" smtClean="0"/>
            <a:t>C. </a:t>
          </a:r>
          <a:r>
            <a:rPr lang="en-US" sz="900" b="1" kern="1200" dirty="0" err="1" smtClean="0"/>
            <a:t>Shultheiss</a:t>
          </a:r>
          <a:endParaRPr lang="en-US" sz="900" b="1" kern="1200" dirty="0"/>
        </a:p>
      </dsp:txBody>
      <dsp:txXfrm>
        <a:off x="1382631" y="4095153"/>
        <a:ext cx="955211" cy="691180"/>
      </dsp:txXfrm>
    </dsp:sp>
    <dsp:sp modelId="{F1F51AD1-A36A-47CC-A9AC-9355B1057BEE}">
      <dsp:nvSpPr>
        <dsp:cNvPr id="0" name=""/>
        <dsp:cNvSpPr/>
      </dsp:nvSpPr>
      <dsp:spPr>
        <a:xfrm>
          <a:off x="1262350" y="2217574"/>
          <a:ext cx="98776" cy="2988081"/>
        </a:xfrm>
        <a:custGeom>
          <a:avLst/>
          <a:gdLst/>
          <a:ahLst/>
          <a:cxnLst/>
          <a:rect l="0" t="0" r="0" b="0"/>
          <a:pathLst>
            <a:path>
              <a:moveTo>
                <a:pt x="0" y="0"/>
              </a:moveTo>
              <a:lnTo>
                <a:pt x="0" y="2988081"/>
              </a:lnTo>
              <a:lnTo>
                <a:pt x="98776" y="2988081"/>
              </a:lnTo>
            </a:path>
          </a:pathLst>
        </a:custGeom>
        <a:noFill/>
        <a:ln w="12700" cap="flat" cmpd="sng" algn="ctr">
          <a:solidFill>
            <a:srgbClr val="0099FF"/>
          </a:solidFill>
          <a:prstDash val="solid"/>
        </a:ln>
        <a:effectLst/>
      </dsp:spPr>
      <dsp:style>
        <a:lnRef idx="1">
          <a:scrgbClr r="0" g="0" b="0"/>
        </a:lnRef>
        <a:fillRef idx="0">
          <a:scrgbClr r="0" g="0" b="0"/>
        </a:fillRef>
        <a:effectRef idx="0">
          <a:scrgbClr r="0" g="0" b="0"/>
        </a:effectRef>
        <a:fontRef idx="minor"/>
      </dsp:style>
    </dsp:sp>
    <dsp:sp modelId="{6718C1F1-D5CB-4886-9378-42C2543B7C42}">
      <dsp:nvSpPr>
        <dsp:cNvPr id="0" name=""/>
        <dsp:cNvSpPr/>
      </dsp:nvSpPr>
      <dsp:spPr>
        <a:xfrm>
          <a:off x="1361127" y="4887333"/>
          <a:ext cx="998219" cy="636644"/>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2.02.05</a:t>
          </a:r>
          <a:r>
            <a:rPr lang="en-US" sz="900" b="1" kern="1200" dirty="0" smtClean="0"/>
            <a:t/>
          </a:r>
          <a:br>
            <a:rPr lang="en-US" sz="900" b="1" kern="1200" dirty="0" smtClean="0"/>
          </a:br>
          <a:r>
            <a:rPr lang="en-US" sz="900" b="1" kern="1200" dirty="0" smtClean="0"/>
            <a:t>Magnet Mapping</a:t>
          </a:r>
          <a:r>
            <a:rPr lang="en-US" sz="900" b="1" kern="1200" dirty="0" smtClean="0"/>
            <a:t/>
          </a:r>
          <a:br>
            <a:rPr lang="en-US" sz="900" b="1" kern="1200" dirty="0" smtClean="0"/>
          </a:br>
          <a:r>
            <a:rPr lang="en-US" sz="900" b="1" kern="1200" dirty="0" smtClean="0"/>
            <a:t>J. Haggerty</a:t>
          </a:r>
          <a:endParaRPr lang="en-US" sz="900" b="1" kern="1200" dirty="0"/>
        </a:p>
      </dsp:txBody>
      <dsp:txXfrm>
        <a:off x="1379774" y="4905980"/>
        <a:ext cx="960925" cy="599350"/>
      </dsp:txXfrm>
    </dsp:sp>
    <dsp:sp modelId="{8464DB9C-3CD2-4420-A1E7-94D3A51CAA59}">
      <dsp:nvSpPr>
        <dsp:cNvPr id="0" name=""/>
        <dsp:cNvSpPr/>
      </dsp:nvSpPr>
      <dsp:spPr>
        <a:xfrm>
          <a:off x="2320309" y="1685055"/>
          <a:ext cx="1162009" cy="547629"/>
        </a:xfrm>
        <a:prstGeom prst="roundRect">
          <a:avLst>
            <a:gd name="adj" fmla="val 10000"/>
          </a:avLst>
        </a:prstGeom>
        <a:solidFill>
          <a:srgbClr val="3399FF"/>
        </a:solidFill>
        <a:ln w="12700">
          <a:solidFill>
            <a:srgbClr val="1F89D7"/>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1430" rIns="17145" bIns="11430" numCol="1" spcCol="1270" anchor="t" anchorCtr="0">
          <a:noAutofit/>
        </a:bodyPr>
        <a:lstStyle/>
        <a:p>
          <a:pPr lvl="0" algn="ctr" defTabSz="400050" rtl="0">
            <a:lnSpc>
              <a:spcPct val="90000"/>
            </a:lnSpc>
            <a:spcBef>
              <a:spcPct val="0"/>
            </a:spcBef>
            <a:spcAft>
              <a:spcPct val="35000"/>
            </a:spcAft>
          </a:pPr>
          <a:r>
            <a:rPr lang="en-US" sz="900" b="1" kern="1200" dirty="0" smtClean="0"/>
            <a:t>2.03</a:t>
          </a:r>
          <a:r>
            <a:rPr lang="en-US" sz="900" b="1" kern="1200" dirty="0" smtClean="0"/>
            <a:t/>
          </a:r>
          <a:br>
            <a:rPr lang="en-US" sz="900" b="1" kern="1200" dirty="0" smtClean="0"/>
          </a:br>
          <a:r>
            <a:rPr lang="en-US" sz="900" b="1" kern="1200" dirty="0" smtClean="0"/>
            <a:t>Carriage &amp; Structural Components</a:t>
          </a:r>
          <a:r>
            <a:rPr lang="en-US" sz="900" b="1" kern="1200" dirty="0" smtClean="0"/>
            <a:t/>
          </a:r>
          <a:br>
            <a:rPr lang="en-US" sz="900" b="1" kern="1200" dirty="0" smtClean="0"/>
          </a:br>
          <a:r>
            <a:rPr lang="en-US" sz="900" b="1" kern="1200" dirty="0" smtClean="0"/>
            <a:t>C</a:t>
          </a:r>
          <a:r>
            <a:rPr lang="en-US" sz="900" b="1" kern="1200" dirty="0" smtClean="0"/>
            <a:t>. Pontieri</a:t>
          </a:r>
          <a:endParaRPr lang="en-US" sz="900" b="1" kern="1200" dirty="0" smtClean="0"/>
        </a:p>
        <a:p>
          <a:pPr lvl="0" algn="ctr" defTabSz="400050" rtl="0">
            <a:lnSpc>
              <a:spcPct val="90000"/>
            </a:lnSpc>
            <a:spcBef>
              <a:spcPct val="0"/>
            </a:spcBef>
            <a:spcAft>
              <a:spcPct val="35000"/>
            </a:spcAft>
          </a:pPr>
          <a:endParaRPr lang="en-US" sz="900" b="1" kern="1200" dirty="0"/>
        </a:p>
      </dsp:txBody>
      <dsp:txXfrm>
        <a:off x="2336349" y="1701095"/>
        <a:ext cx="1129929" cy="515549"/>
      </dsp:txXfrm>
    </dsp:sp>
    <dsp:sp modelId="{4E58605D-D132-40CE-8C56-6E8E96D1AE7F}">
      <dsp:nvSpPr>
        <dsp:cNvPr id="0" name=""/>
        <dsp:cNvSpPr/>
      </dsp:nvSpPr>
      <dsp:spPr>
        <a:xfrm>
          <a:off x="2390790" y="2232685"/>
          <a:ext cx="91440" cy="394909"/>
        </a:xfrm>
        <a:custGeom>
          <a:avLst/>
          <a:gdLst/>
          <a:ahLst/>
          <a:cxnLst/>
          <a:rect l="0" t="0" r="0" b="0"/>
          <a:pathLst>
            <a:path>
              <a:moveTo>
                <a:pt x="45720" y="0"/>
              </a:moveTo>
              <a:lnTo>
                <a:pt x="45720" y="394909"/>
              </a:lnTo>
              <a:lnTo>
                <a:pt x="127547" y="394909"/>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E7E22DC0-D60C-4AA2-834F-51982D003370}">
      <dsp:nvSpPr>
        <dsp:cNvPr id="0" name=""/>
        <dsp:cNvSpPr/>
      </dsp:nvSpPr>
      <dsp:spPr>
        <a:xfrm>
          <a:off x="2518337" y="2312434"/>
          <a:ext cx="998219" cy="630320"/>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2.03.01</a:t>
          </a:r>
        </a:p>
        <a:p>
          <a:pPr lvl="0" algn="ctr" defTabSz="400050" rtl="0">
            <a:lnSpc>
              <a:spcPct val="90000"/>
            </a:lnSpc>
            <a:spcBef>
              <a:spcPct val="0"/>
            </a:spcBef>
            <a:spcAft>
              <a:spcPct val="35000"/>
            </a:spcAft>
          </a:pPr>
          <a:r>
            <a:rPr lang="en-US" sz="900" b="1" kern="1200" dirty="0" smtClean="0"/>
            <a:t>Carriage/Cradle</a:t>
          </a:r>
          <a:r>
            <a:rPr lang="en-US" sz="900" b="1" kern="1200" dirty="0" smtClean="0"/>
            <a:t/>
          </a:r>
          <a:br>
            <a:rPr lang="en-US" sz="900" b="1" kern="1200" dirty="0" smtClean="0"/>
          </a:br>
          <a:r>
            <a:rPr lang="en-US" sz="900" b="1" kern="1200" dirty="0" smtClean="0"/>
            <a:t>J. Mills</a:t>
          </a:r>
          <a:endParaRPr lang="en-US" sz="900" b="1" kern="1200" dirty="0"/>
        </a:p>
      </dsp:txBody>
      <dsp:txXfrm>
        <a:off x="2536798" y="2330895"/>
        <a:ext cx="961297" cy="593398"/>
      </dsp:txXfrm>
    </dsp:sp>
    <dsp:sp modelId="{ADE18C0C-29DB-46B4-A7FA-44833995D858}">
      <dsp:nvSpPr>
        <dsp:cNvPr id="0" name=""/>
        <dsp:cNvSpPr/>
      </dsp:nvSpPr>
      <dsp:spPr>
        <a:xfrm>
          <a:off x="2390790" y="2232685"/>
          <a:ext cx="91440" cy="1043429"/>
        </a:xfrm>
        <a:custGeom>
          <a:avLst/>
          <a:gdLst/>
          <a:ahLst/>
          <a:cxnLst/>
          <a:rect l="0" t="0" r="0" b="0"/>
          <a:pathLst>
            <a:path>
              <a:moveTo>
                <a:pt x="45720" y="0"/>
              </a:moveTo>
              <a:lnTo>
                <a:pt x="45720" y="1043429"/>
              </a:lnTo>
              <a:lnTo>
                <a:pt x="119763" y="10434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F2916F-E6A4-4F2C-ADE5-8E1007021174}">
      <dsp:nvSpPr>
        <dsp:cNvPr id="0" name=""/>
        <dsp:cNvSpPr/>
      </dsp:nvSpPr>
      <dsp:spPr>
        <a:xfrm>
          <a:off x="2510553" y="3013839"/>
          <a:ext cx="967739" cy="524550"/>
        </a:xfrm>
        <a:prstGeom prst="roundRect">
          <a:avLst>
            <a:gd name="adj" fmla="val 10000"/>
          </a:avLst>
        </a:prstGeom>
        <a:solidFill>
          <a:schemeClr val="lt1">
            <a:alpha val="90000"/>
            <a:hueOff val="0"/>
            <a:satOff val="0"/>
            <a:lumOff val="0"/>
            <a:alphaOff val="0"/>
          </a:schemeClr>
        </a:solidFill>
        <a:ln w="9525"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ts val="0"/>
            </a:spcAft>
          </a:pPr>
          <a:r>
            <a:rPr lang="en-US" sz="900" b="1" kern="1200" dirty="0" smtClean="0"/>
            <a:t>2.03.02</a:t>
          </a:r>
        </a:p>
        <a:p>
          <a:pPr lvl="0" algn="ctr" defTabSz="400050">
            <a:lnSpc>
              <a:spcPct val="90000"/>
            </a:lnSpc>
            <a:spcBef>
              <a:spcPct val="0"/>
            </a:spcBef>
            <a:spcAft>
              <a:spcPts val="0"/>
            </a:spcAft>
          </a:pPr>
          <a:r>
            <a:rPr lang="en-US" sz="900" b="1" kern="1200" dirty="0" smtClean="0"/>
            <a:t>Inner Rings</a:t>
          </a:r>
        </a:p>
        <a:p>
          <a:pPr lvl="0" algn="ctr" defTabSz="400050">
            <a:lnSpc>
              <a:spcPct val="90000"/>
            </a:lnSpc>
            <a:spcBef>
              <a:spcPct val="0"/>
            </a:spcBef>
            <a:spcAft>
              <a:spcPts val="0"/>
            </a:spcAft>
          </a:pPr>
          <a:r>
            <a:rPr lang="en-US" sz="900" b="1" kern="1200" dirty="0" smtClean="0"/>
            <a:t>C. Pontieri</a:t>
          </a:r>
        </a:p>
      </dsp:txBody>
      <dsp:txXfrm>
        <a:off x="2525917" y="3029203"/>
        <a:ext cx="937011" cy="493822"/>
      </dsp:txXfrm>
    </dsp:sp>
    <dsp:sp modelId="{FFDADE9B-C1EC-449B-AC5A-1329298B341E}">
      <dsp:nvSpPr>
        <dsp:cNvPr id="0" name=""/>
        <dsp:cNvSpPr/>
      </dsp:nvSpPr>
      <dsp:spPr>
        <a:xfrm>
          <a:off x="2390790" y="2232685"/>
          <a:ext cx="91440" cy="1722456"/>
        </a:xfrm>
        <a:custGeom>
          <a:avLst/>
          <a:gdLst/>
          <a:ahLst/>
          <a:cxnLst/>
          <a:rect l="0" t="0" r="0" b="0"/>
          <a:pathLst>
            <a:path>
              <a:moveTo>
                <a:pt x="45720" y="0"/>
              </a:moveTo>
              <a:lnTo>
                <a:pt x="45720" y="1722456"/>
              </a:lnTo>
              <a:lnTo>
                <a:pt x="127547" y="1722456"/>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D48860AB-6736-4C56-B3B1-5A10ED08BEDA}">
      <dsp:nvSpPr>
        <dsp:cNvPr id="0" name=""/>
        <dsp:cNvSpPr/>
      </dsp:nvSpPr>
      <dsp:spPr>
        <a:xfrm>
          <a:off x="2518337" y="3626295"/>
          <a:ext cx="998219" cy="657691"/>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2.03.03</a:t>
          </a:r>
          <a:r>
            <a:rPr lang="en-US" sz="900" b="1" kern="1200" dirty="0" smtClean="0"/>
            <a:t/>
          </a:r>
          <a:br>
            <a:rPr lang="en-US" sz="900" b="1" kern="1200" dirty="0" smtClean="0"/>
          </a:br>
          <a:r>
            <a:rPr lang="en-US" sz="900" b="1" kern="1200" dirty="0" smtClean="0"/>
            <a:t>Magnet Barrel Steel                        C. Pontieri</a:t>
          </a:r>
          <a:endParaRPr lang="en-US" sz="900" b="1" kern="1200" dirty="0"/>
        </a:p>
      </dsp:txBody>
      <dsp:txXfrm>
        <a:off x="2537600" y="3645558"/>
        <a:ext cx="959693" cy="619165"/>
      </dsp:txXfrm>
    </dsp:sp>
    <dsp:sp modelId="{7ECF5A22-E480-4197-A8CE-D8B55B063684}">
      <dsp:nvSpPr>
        <dsp:cNvPr id="0" name=""/>
        <dsp:cNvSpPr/>
      </dsp:nvSpPr>
      <dsp:spPr>
        <a:xfrm>
          <a:off x="2390790" y="2232685"/>
          <a:ext cx="91440" cy="2371257"/>
        </a:xfrm>
        <a:custGeom>
          <a:avLst/>
          <a:gdLst/>
          <a:ahLst/>
          <a:cxnLst/>
          <a:rect l="0" t="0" r="0" b="0"/>
          <a:pathLst>
            <a:path>
              <a:moveTo>
                <a:pt x="45720" y="0"/>
              </a:moveTo>
              <a:lnTo>
                <a:pt x="45720" y="2371257"/>
              </a:lnTo>
              <a:lnTo>
                <a:pt x="115845" y="237125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695F81-7FCE-4E60-B182-10F86A8D214B}">
      <dsp:nvSpPr>
        <dsp:cNvPr id="0" name=""/>
        <dsp:cNvSpPr/>
      </dsp:nvSpPr>
      <dsp:spPr>
        <a:xfrm>
          <a:off x="2506635" y="4358531"/>
          <a:ext cx="1015024" cy="490822"/>
        </a:xfrm>
        <a:prstGeom prst="roundRect">
          <a:avLst>
            <a:gd name="adj" fmla="val 10000"/>
          </a:avLst>
        </a:prstGeom>
        <a:solidFill>
          <a:schemeClr val="lt1">
            <a:alpha val="90000"/>
            <a:hueOff val="0"/>
            <a:satOff val="0"/>
            <a:lumOff val="0"/>
            <a:alphaOff val="0"/>
          </a:schemeClr>
        </a:solidFill>
        <a:ln w="9525"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ts val="0"/>
            </a:spcAft>
          </a:pPr>
          <a:r>
            <a:rPr lang="en-US" sz="900" b="1" kern="1200" dirty="0" smtClean="0"/>
            <a:t>2.03.04</a:t>
          </a:r>
        </a:p>
        <a:p>
          <a:pPr lvl="0" algn="ctr" defTabSz="400050">
            <a:lnSpc>
              <a:spcPct val="90000"/>
            </a:lnSpc>
            <a:spcBef>
              <a:spcPct val="0"/>
            </a:spcBef>
            <a:spcAft>
              <a:spcPts val="0"/>
            </a:spcAft>
          </a:pPr>
          <a:r>
            <a:rPr lang="en-US" sz="900" b="1" kern="1200" dirty="0" smtClean="0"/>
            <a:t>End Caps/Pole tips</a:t>
          </a:r>
        </a:p>
        <a:p>
          <a:pPr lvl="0" algn="ctr" defTabSz="400050">
            <a:lnSpc>
              <a:spcPct val="90000"/>
            </a:lnSpc>
            <a:spcBef>
              <a:spcPct val="0"/>
            </a:spcBef>
            <a:spcAft>
              <a:spcPts val="0"/>
            </a:spcAft>
          </a:pPr>
          <a:r>
            <a:rPr lang="en-US" sz="900" b="1" kern="1200" dirty="0" smtClean="0"/>
            <a:t>J. Mills</a:t>
          </a:r>
          <a:endParaRPr lang="en-US" sz="800" kern="1200" dirty="0"/>
        </a:p>
      </dsp:txBody>
      <dsp:txXfrm>
        <a:off x="2521011" y="4372907"/>
        <a:ext cx="986272" cy="462070"/>
      </dsp:txXfrm>
    </dsp:sp>
    <dsp:sp modelId="{073E84B0-0CE6-4DAA-8895-D2006583C185}">
      <dsp:nvSpPr>
        <dsp:cNvPr id="0" name=""/>
        <dsp:cNvSpPr/>
      </dsp:nvSpPr>
      <dsp:spPr>
        <a:xfrm>
          <a:off x="2390790" y="2232685"/>
          <a:ext cx="91440" cy="2993777"/>
        </a:xfrm>
        <a:custGeom>
          <a:avLst/>
          <a:gdLst/>
          <a:ahLst/>
          <a:cxnLst/>
          <a:rect l="0" t="0" r="0" b="0"/>
          <a:pathLst>
            <a:path>
              <a:moveTo>
                <a:pt x="45720" y="0"/>
              </a:moveTo>
              <a:lnTo>
                <a:pt x="45720" y="2993777"/>
              </a:lnTo>
              <a:lnTo>
                <a:pt x="96364" y="2993777"/>
              </a:lnTo>
            </a:path>
          </a:pathLst>
        </a:custGeom>
        <a:noFill/>
        <a:ln w="9525" cap="flat" cmpd="sng" algn="ctr">
          <a:solidFill>
            <a:srgbClr val="0099FF"/>
          </a:solidFill>
          <a:prstDash val="solid"/>
        </a:ln>
        <a:effectLst/>
      </dsp:spPr>
      <dsp:style>
        <a:lnRef idx="1">
          <a:scrgbClr r="0" g="0" b="0"/>
        </a:lnRef>
        <a:fillRef idx="0">
          <a:scrgbClr r="0" g="0" b="0"/>
        </a:fillRef>
        <a:effectRef idx="0">
          <a:scrgbClr r="0" g="0" b="0"/>
        </a:effectRef>
        <a:fontRef idx="minor"/>
      </dsp:style>
    </dsp:sp>
    <dsp:sp modelId="{F66FAA93-341B-4289-8BCE-A9C60A99EE7D}">
      <dsp:nvSpPr>
        <dsp:cNvPr id="0" name=""/>
        <dsp:cNvSpPr/>
      </dsp:nvSpPr>
      <dsp:spPr>
        <a:xfrm>
          <a:off x="2487154" y="4934013"/>
          <a:ext cx="1086577" cy="584899"/>
        </a:xfrm>
        <a:prstGeom prst="roundRect">
          <a:avLst>
            <a:gd name="adj" fmla="val 10000"/>
          </a:avLst>
        </a:prstGeom>
        <a:solidFill>
          <a:schemeClr val="lt1">
            <a:alpha val="90000"/>
            <a:hueOff val="0"/>
            <a:satOff val="0"/>
            <a:lumOff val="0"/>
            <a:alphaOff val="0"/>
          </a:schemeClr>
        </a:solidFill>
        <a:ln w="9525"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ts val="0"/>
            </a:spcAft>
          </a:pPr>
          <a:endParaRPr lang="en-US" sz="900" b="1" kern="1200" dirty="0" smtClean="0"/>
        </a:p>
        <a:p>
          <a:pPr lvl="0" algn="ctr" defTabSz="400050">
            <a:lnSpc>
              <a:spcPct val="90000"/>
            </a:lnSpc>
            <a:spcBef>
              <a:spcPct val="0"/>
            </a:spcBef>
            <a:spcAft>
              <a:spcPts val="0"/>
            </a:spcAft>
          </a:pPr>
          <a:r>
            <a:rPr lang="en-US" sz="900" b="1" kern="1200" dirty="0" smtClean="0"/>
            <a:t>2.03.04                  Bridge, Platforms &amp; Access  J. Mills</a:t>
          </a:r>
        </a:p>
        <a:p>
          <a:pPr lvl="0" algn="ctr" defTabSz="400050">
            <a:lnSpc>
              <a:spcPct val="90000"/>
            </a:lnSpc>
            <a:spcBef>
              <a:spcPct val="0"/>
            </a:spcBef>
            <a:spcAft>
              <a:spcPts val="0"/>
            </a:spcAft>
          </a:pPr>
          <a:endParaRPr lang="en-US" sz="800" kern="1200" dirty="0"/>
        </a:p>
      </dsp:txBody>
      <dsp:txXfrm>
        <a:off x="2504285" y="4951144"/>
        <a:ext cx="1052315" cy="550637"/>
      </dsp:txXfrm>
    </dsp:sp>
    <dsp:sp modelId="{443BE422-0C98-45AF-9643-C6AF4B784CB8}">
      <dsp:nvSpPr>
        <dsp:cNvPr id="0" name=""/>
        <dsp:cNvSpPr/>
      </dsp:nvSpPr>
      <dsp:spPr>
        <a:xfrm>
          <a:off x="3606934" y="1685310"/>
          <a:ext cx="949038" cy="547664"/>
        </a:xfrm>
        <a:prstGeom prst="roundRect">
          <a:avLst>
            <a:gd name="adj" fmla="val 10000"/>
          </a:avLst>
        </a:prstGeom>
        <a:solidFill>
          <a:srgbClr val="3399FF"/>
        </a:solidFill>
        <a:ln w="12700">
          <a:solidFill>
            <a:srgbClr val="1F89D7"/>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1430" rIns="17145" bIns="11430" numCol="1" spcCol="1270" anchor="t" anchorCtr="0">
          <a:noAutofit/>
        </a:bodyPr>
        <a:lstStyle/>
        <a:p>
          <a:pPr lvl="0" algn="ctr" defTabSz="400050" rtl="0">
            <a:lnSpc>
              <a:spcPct val="90000"/>
            </a:lnSpc>
            <a:spcBef>
              <a:spcPct val="0"/>
            </a:spcBef>
            <a:spcAft>
              <a:spcPct val="35000"/>
            </a:spcAft>
          </a:pPr>
          <a:r>
            <a:rPr lang="en-US" sz="900" b="1" kern="1200" dirty="0" smtClean="0"/>
            <a:t>2.04</a:t>
          </a:r>
          <a:r>
            <a:rPr lang="en-US" sz="900" b="1" kern="1200" dirty="0" smtClean="0"/>
            <a:t/>
          </a:r>
          <a:br>
            <a:rPr lang="en-US" sz="900" b="1" kern="1200" dirty="0" smtClean="0"/>
          </a:br>
          <a:r>
            <a:rPr lang="en-US" sz="900" b="1" kern="1200" dirty="0" smtClean="0"/>
            <a:t>Infrastructure</a:t>
          </a:r>
          <a:r>
            <a:rPr lang="en-US" sz="900" b="1" kern="1200" dirty="0" smtClean="0"/>
            <a:t/>
          </a:r>
          <a:br>
            <a:rPr lang="en-US" sz="900" b="1" kern="1200" dirty="0" smtClean="0"/>
          </a:br>
          <a:r>
            <a:rPr lang="en-US" sz="900" b="1" kern="1200" dirty="0" smtClean="0"/>
            <a:t>R. Pisani</a:t>
          </a:r>
          <a:endParaRPr lang="en-US" sz="900" b="1" kern="1200" dirty="0" smtClean="0"/>
        </a:p>
        <a:p>
          <a:pPr lvl="0" algn="ctr" defTabSz="400050" rtl="0">
            <a:lnSpc>
              <a:spcPct val="90000"/>
            </a:lnSpc>
            <a:spcBef>
              <a:spcPct val="0"/>
            </a:spcBef>
            <a:spcAft>
              <a:spcPct val="35000"/>
            </a:spcAft>
          </a:pPr>
          <a:endParaRPr lang="en-US" sz="900" b="1" kern="1200" dirty="0"/>
        </a:p>
      </dsp:txBody>
      <dsp:txXfrm>
        <a:off x="3622975" y="1701351"/>
        <a:ext cx="916956" cy="515582"/>
      </dsp:txXfrm>
    </dsp:sp>
    <dsp:sp modelId="{0E6D9DCF-E533-4BCE-ACBA-3952FA7FEBF1}">
      <dsp:nvSpPr>
        <dsp:cNvPr id="0" name=""/>
        <dsp:cNvSpPr/>
      </dsp:nvSpPr>
      <dsp:spPr>
        <a:xfrm>
          <a:off x="3701838" y="2232974"/>
          <a:ext cx="94903" cy="362578"/>
        </a:xfrm>
        <a:custGeom>
          <a:avLst/>
          <a:gdLst/>
          <a:ahLst/>
          <a:cxnLst/>
          <a:rect l="0" t="0" r="0" b="0"/>
          <a:pathLst>
            <a:path>
              <a:moveTo>
                <a:pt x="0" y="0"/>
              </a:moveTo>
              <a:lnTo>
                <a:pt x="0" y="362578"/>
              </a:lnTo>
              <a:lnTo>
                <a:pt x="94903" y="362578"/>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5D47E5AD-6C83-418F-A20A-B58700135F8F}">
      <dsp:nvSpPr>
        <dsp:cNvPr id="0" name=""/>
        <dsp:cNvSpPr/>
      </dsp:nvSpPr>
      <dsp:spPr>
        <a:xfrm>
          <a:off x="3796742" y="2312469"/>
          <a:ext cx="998219" cy="566167"/>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2.04.01</a:t>
          </a:r>
          <a:r>
            <a:rPr lang="en-US" sz="900" b="1" kern="1200" dirty="0" smtClean="0"/>
            <a:t/>
          </a:r>
          <a:br>
            <a:rPr lang="en-US" sz="900" b="1" kern="1200" dirty="0" smtClean="0"/>
          </a:br>
          <a:r>
            <a:rPr lang="en-US" sz="900" b="1" kern="1200" dirty="0" smtClean="0"/>
            <a:t>Detector Support Services</a:t>
          </a:r>
          <a:r>
            <a:rPr lang="en-US" sz="900" b="1" kern="1200" dirty="0" smtClean="0"/>
            <a:t/>
          </a:r>
          <a:br>
            <a:rPr lang="en-US" sz="900" b="1" kern="1200" dirty="0" smtClean="0"/>
          </a:br>
          <a:r>
            <a:rPr lang="en-US" sz="900" b="1" kern="1200" dirty="0" smtClean="0"/>
            <a:t>R. Pisani</a:t>
          </a:r>
          <a:endParaRPr lang="en-US" sz="900" b="1" kern="1200" dirty="0"/>
        </a:p>
      </dsp:txBody>
      <dsp:txXfrm>
        <a:off x="3813324" y="2329051"/>
        <a:ext cx="965055" cy="533003"/>
      </dsp:txXfrm>
    </dsp:sp>
    <dsp:sp modelId="{2FC21D3F-7AB8-4FFB-9D1C-07FB8366901E}">
      <dsp:nvSpPr>
        <dsp:cNvPr id="0" name=""/>
        <dsp:cNvSpPr/>
      </dsp:nvSpPr>
      <dsp:spPr>
        <a:xfrm>
          <a:off x="3701838" y="2232974"/>
          <a:ext cx="94903" cy="967594"/>
        </a:xfrm>
        <a:custGeom>
          <a:avLst/>
          <a:gdLst/>
          <a:ahLst/>
          <a:cxnLst/>
          <a:rect l="0" t="0" r="0" b="0"/>
          <a:pathLst>
            <a:path>
              <a:moveTo>
                <a:pt x="0" y="0"/>
              </a:moveTo>
              <a:lnTo>
                <a:pt x="0" y="967594"/>
              </a:lnTo>
              <a:lnTo>
                <a:pt x="94903" y="967594"/>
              </a:lnTo>
            </a:path>
          </a:pathLst>
        </a:custGeom>
        <a:noFill/>
        <a:ln w="12700" cap="flat" cmpd="sng" algn="ctr">
          <a:solidFill>
            <a:srgbClr val="0099FF"/>
          </a:solidFill>
          <a:prstDash val="solid"/>
        </a:ln>
        <a:effectLst/>
      </dsp:spPr>
      <dsp:style>
        <a:lnRef idx="1">
          <a:scrgbClr r="0" g="0" b="0"/>
        </a:lnRef>
        <a:fillRef idx="0">
          <a:scrgbClr r="0" g="0" b="0"/>
        </a:fillRef>
        <a:effectRef idx="0">
          <a:scrgbClr r="0" g="0" b="0"/>
        </a:effectRef>
        <a:fontRef idx="minor"/>
      </dsp:style>
    </dsp:sp>
    <dsp:sp modelId="{E440108D-F518-484B-A8DA-0314F31272BC}">
      <dsp:nvSpPr>
        <dsp:cNvPr id="0" name=""/>
        <dsp:cNvSpPr/>
      </dsp:nvSpPr>
      <dsp:spPr>
        <a:xfrm>
          <a:off x="3796742" y="2958132"/>
          <a:ext cx="998219" cy="484872"/>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2.04.02</a:t>
          </a:r>
          <a:r>
            <a:rPr lang="en-US" sz="900" b="1" kern="1200" dirty="0" smtClean="0"/>
            <a:t/>
          </a:r>
          <a:br>
            <a:rPr lang="en-US" sz="900" b="1" kern="1200" dirty="0" smtClean="0"/>
          </a:br>
          <a:r>
            <a:rPr lang="en-US" sz="900" b="1" kern="1200" dirty="0" smtClean="0"/>
            <a:t>Facility Support Services CAD</a:t>
          </a:r>
          <a:endParaRPr lang="en-US" sz="900" b="1" kern="1200" dirty="0"/>
        </a:p>
      </dsp:txBody>
      <dsp:txXfrm>
        <a:off x="3810943" y="2972333"/>
        <a:ext cx="969817" cy="456470"/>
      </dsp:txXfrm>
    </dsp:sp>
    <dsp:sp modelId="{3498BEE4-F240-49BE-B540-5B8FA129983C}">
      <dsp:nvSpPr>
        <dsp:cNvPr id="0" name=""/>
        <dsp:cNvSpPr/>
      </dsp:nvSpPr>
      <dsp:spPr>
        <a:xfrm>
          <a:off x="4745076" y="1676832"/>
          <a:ext cx="917304" cy="530404"/>
        </a:xfrm>
        <a:prstGeom prst="roundRect">
          <a:avLst>
            <a:gd name="adj" fmla="val 10000"/>
          </a:avLst>
        </a:prstGeom>
        <a:solidFill>
          <a:srgbClr val="3399FF"/>
        </a:solidFill>
        <a:ln w="12700">
          <a:solidFill>
            <a:srgbClr val="0099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ts val="0"/>
            </a:spcAft>
          </a:pPr>
          <a:r>
            <a:rPr lang="en-US" sz="900" b="1" kern="1200" dirty="0" smtClean="0"/>
            <a:t>2.05</a:t>
          </a:r>
        </a:p>
        <a:p>
          <a:pPr lvl="0" algn="ctr" defTabSz="400050" rtl="0">
            <a:lnSpc>
              <a:spcPct val="90000"/>
            </a:lnSpc>
            <a:spcBef>
              <a:spcPct val="0"/>
            </a:spcBef>
            <a:spcAft>
              <a:spcPts val="0"/>
            </a:spcAft>
          </a:pPr>
          <a:r>
            <a:rPr lang="en-US" sz="900" b="1" kern="1200" dirty="0" smtClean="0"/>
            <a:t>Installation Integration</a:t>
          </a:r>
        </a:p>
        <a:p>
          <a:pPr lvl="0" algn="ctr" defTabSz="400050" rtl="0">
            <a:lnSpc>
              <a:spcPct val="90000"/>
            </a:lnSpc>
            <a:spcBef>
              <a:spcPct val="0"/>
            </a:spcBef>
            <a:spcAft>
              <a:spcPts val="0"/>
            </a:spcAft>
          </a:pPr>
          <a:r>
            <a:rPr lang="en-US" sz="900" b="1" kern="1200" dirty="0" smtClean="0"/>
            <a:t>R. Feder</a:t>
          </a:r>
          <a:endParaRPr lang="en-US" sz="900" b="1" kern="1200" dirty="0"/>
        </a:p>
      </dsp:txBody>
      <dsp:txXfrm>
        <a:off x="4760611" y="1692367"/>
        <a:ext cx="886234" cy="499334"/>
      </dsp:txXfrm>
    </dsp:sp>
    <dsp:sp modelId="{951724AA-3B33-42E9-85ED-7A949E8853B7}">
      <dsp:nvSpPr>
        <dsp:cNvPr id="0" name=""/>
        <dsp:cNvSpPr/>
      </dsp:nvSpPr>
      <dsp:spPr>
        <a:xfrm>
          <a:off x="5779747" y="1685310"/>
          <a:ext cx="857320" cy="593555"/>
        </a:xfrm>
        <a:prstGeom prst="roundRect">
          <a:avLst>
            <a:gd name="adj" fmla="val 10000"/>
          </a:avLst>
        </a:prstGeom>
        <a:solidFill>
          <a:srgbClr val="3399FF"/>
        </a:solidFill>
        <a:ln w="12700">
          <a:solidFill>
            <a:srgbClr val="1F89D7"/>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1430" rIns="17145" bIns="11430" numCol="1" spcCol="1270" anchor="t" anchorCtr="0">
          <a:noAutofit/>
        </a:bodyPr>
        <a:lstStyle/>
        <a:p>
          <a:pPr lvl="0" algn="ctr" defTabSz="400050" rtl="0">
            <a:lnSpc>
              <a:spcPct val="90000"/>
            </a:lnSpc>
            <a:spcBef>
              <a:spcPct val="0"/>
            </a:spcBef>
            <a:spcAft>
              <a:spcPct val="35000"/>
            </a:spcAft>
          </a:pPr>
          <a:r>
            <a:rPr lang="en-US" sz="900" b="1" kern="1200" dirty="0" smtClean="0"/>
            <a:t>3.01</a:t>
          </a:r>
          <a:r>
            <a:rPr lang="en-US" sz="900" b="1" kern="1200" dirty="0" smtClean="0"/>
            <a:t/>
          </a:r>
          <a:br>
            <a:rPr lang="en-US" sz="900" b="1" kern="1200" dirty="0" smtClean="0"/>
          </a:br>
          <a:r>
            <a:rPr lang="en-US" sz="900" b="1" kern="1200" dirty="0" smtClean="0"/>
            <a:t>INTT </a:t>
          </a:r>
          <a:r>
            <a:rPr lang="en-US" sz="900" b="1" kern="1200" dirty="0" smtClean="0"/>
            <a:t/>
          </a:r>
          <a:br>
            <a:rPr lang="en-US" sz="900" b="1" kern="1200" dirty="0" smtClean="0"/>
          </a:br>
          <a:r>
            <a:rPr lang="en-US" sz="900" b="1" kern="1200" dirty="0" smtClean="0"/>
            <a:t>R. Nouicer,          I. Nakagawa</a:t>
          </a:r>
          <a:endParaRPr lang="en-US" sz="900" b="1" kern="1200" dirty="0"/>
        </a:p>
      </dsp:txBody>
      <dsp:txXfrm>
        <a:off x="5797132" y="1702695"/>
        <a:ext cx="822550" cy="558785"/>
      </dsp:txXfrm>
    </dsp:sp>
    <dsp:sp modelId="{69F925E8-9790-437B-944B-F7BB3B868EE6}">
      <dsp:nvSpPr>
        <dsp:cNvPr id="0" name=""/>
        <dsp:cNvSpPr/>
      </dsp:nvSpPr>
      <dsp:spPr>
        <a:xfrm>
          <a:off x="5865479" y="2278865"/>
          <a:ext cx="97242" cy="329275"/>
        </a:xfrm>
        <a:custGeom>
          <a:avLst/>
          <a:gdLst/>
          <a:ahLst/>
          <a:cxnLst/>
          <a:rect l="0" t="0" r="0" b="0"/>
          <a:pathLst>
            <a:path>
              <a:moveTo>
                <a:pt x="0" y="0"/>
              </a:moveTo>
              <a:lnTo>
                <a:pt x="0" y="329275"/>
              </a:lnTo>
              <a:lnTo>
                <a:pt x="97242" y="329275"/>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36A7B7D4-0564-4570-AF76-DE4E747E2AFE}">
      <dsp:nvSpPr>
        <dsp:cNvPr id="0" name=""/>
        <dsp:cNvSpPr/>
      </dsp:nvSpPr>
      <dsp:spPr>
        <a:xfrm>
          <a:off x="5962722" y="2358360"/>
          <a:ext cx="998219" cy="499560"/>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3.01.01</a:t>
          </a:r>
          <a:r>
            <a:rPr lang="en-US" sz="900" b="1" kern="1200" dirty="0" smtClean="0"/>
            <a:t/>
          </a:r>
          <a:br>
            <a:rPr lang="en-US" sz="900" b="1" kern="1200" dirty="0" smtClean="0"/>
          </a:br>
          <a:r>
            <a:rPr lang="en-US" sz="900" b="1" kern="1200" dirty="0" smtClean="0"/>
            <a:t>Ladder/Det Assembly</a:t>
          </a:r>
          <a:r>
            <a:rPr lang="en-US" sz="900" b="1" kern="1200" dirty="0" smtClean="0"/>
            <a:t/>
          </a:r>
          <a:br>
            <a:rPr lang="en-US" sz="900" b="1" kern="1200" dirty="0" smtClean="0"/>
          </a:br>
          <a:r>
            <a:rPr lang="en-US" sz="900" b="1" kern="1200" dirty="0" smtClean="0"/>
            <a:t>C. </a:t>
          </a:r>
          <a:r>
            <a:rPr lang="en-US" sz="900" b="1" kern="1200" dirty="0" err="1" smtClean="0"/>
            <a:t>Miraval</a:t>
          </a:r>
          <a:r>
            <a:rPr lang="en-US" sz="900" b="1" kern="1200" dirty="0" smtClean="0"/>
            <a:t> </a:t>
          </a:r>
          <a:endParaRPr lang="en-US" sz="900" b="1" kern="1200" dirty="0"/>
        </a:p>
      </dsp:txBody>
      <dsp:txXfrm>
        <a:off x="5977354" y="2372992"/>
        <a:ext cx="968955" cy="470296"/>
      </dsp:txXfrm>
    </dsp:sp>
    <dsp:sp modelId="{66BEAF89-508D-488A-8F4E-1EA5064BD02D}">
      <dsp:nvSpPr>
        <dsp:cNvPr id="0" name=""/>
        <dsp:cNvSpPr/>
      </dsp:nvSpPr>
      <dsp:spPr>
        <a:xfrm>
          <a:off x="5865479" y="2278865"/>
          <a:ext cx="97242" cy="924425"/>
        </a:xfrm>
        <a:custGeom>
          <a:avLst/>
          <a:gdLst/>
          <a:ahLst/>
          <a:cxnLst/>
          <a:rect l="0" t="0" r="0" b="0"/>
          <a:pathLst>
            <a:path>
              <a:moveTo>
                <a:pt x="0" y="0"/>
              </a:moveTo>
              <a:lnTo>
                <a:pt x="0" y="924425"/>
              </a:lnTo>
              <a:lnTo>
                <a:pt x="97242" y="924425"/>
              </a:lnTo>
            </a:path>
          </a:pathLst>
        </a:custGeom>
        <a:noFill/>
        <a:ln w="12700" cap="flat" cmpd="sng" algn="ctr">
          <a:solidFill>
            <a:srgbClr val="1F89D7"/>
          </a:solidFill>
          <a:prstDash val="solid"/>
        </a:ln>
        <a:effectLst/>
      </dsp:spPr>
      <dsp:style>
        <a:lnRef idx="1">
          <a:scrgbClr r="0" g="0" b="0"/>
        </a:lnRef>
        <a:fillRef idx="0">
          <a:scrgbClr r="0" g="0" b="0"/>
        </a:fillRef>
        <a:effectRef idx="0">
          <a:scrgbClr r="0" g="0" b="0"/>
        </a:effectRef>
        <a:fontRef idx="minor"/>
      </dsp:style>
    </dsp:sp>
    <dsp:sp modelId="{D8CF7433-20D9-4CB4-9D43-8B63214C77B6}">
      <dsp:nvSpPr>
        <dsp:cNvPr id="0" name=""/>
        <dsp:cNvSpPr/>
      </dsp:nvSpPr>
      <dsp:spPr>
        <a:xfrm>
          <a:off x="5962722" y="2937416"/>
          <a:ext cx="998219" cy="531749"/>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3.01.02</a:t>
          </a:r>
          <a:r>
            <a:rPr lang="en-US" sz="900" b="1" kern="1200" dirty="0" smtClean="0"/>
            <a:t/>
          </a:r>
          <a:br>
            <a:rPr lang="en-US" sz="900" b="1" kern="1200" dirty="0" smtClean="0"/>
          </a:br>
          <a:r>
            <a:rPr lang="en-US" sz="900" b="1" kern="1200" dirty="0" smtClean="0"/>
            <a:t>Electronics</a:t>
          </a:r>
          <a:r>
            <a:rPr lang="en-US" sz="900" b="1" kern="1200" dirty="0" smtClean="0"/>
            <a:t/>
          </a:r>
          <a:br>
            <a:rPr lang="en-US" sz="900" b="1" kern="1200" dirty="0" smtClean="0"/>
          </a:br>
          <a:r>
            <a:rPr lang="en-US" sz="900" b="1" kern="1200" dirty="0" smtClean="0"/>
            <a:t>I. Nakagawa</a:t>
          </a:r>
          <a:endParaRPr lang="en-US" sz="900" b="1" kern="1200" dirty="0"/>
        </a:p>
      </dsp:txBody>
      <dsp:txXfrm>
        <a:off x="5978296" y="2952990"/>
        <a:ext cx="967071" cy="500601"/>
      </dsp:txXfrm>
    </dsp:sp>
    <dsp:sp modelId="{C4F5ADE1-D46D-4CB3-9DA6-3886F31006E2}">
      <dsp:nvSpPr>
        <dsp:cNvPr id="0" name=""/>
        <dsp:cNvSpPr/>
      </dsp:nvSpPr>
      <dsp:spPr>
        <a:xfrm>
          <a:off x="5865479" y="2278865"/>
          <a:ext cx="97242" cy="1533060"/>
        </a:xfrm>
        <a:custGeom>
          <a:avLst/>
          <a:gdLst/>
          <a:ahLst/>
          <a:cxnLst/>
          <a:rect l="0" t="0" r="0" b="0"/>
          <a:pathLst>
            <a:path>
              <a:moveTo>
                <a:pt x="0" y="0"/>
              </a:moveTo>
              <a:lnTo>
                <a:pt x="0" y="1533060"/>
              </a:lnTo>
              <a:lnTo>
                <a:pt x="97242" y="1533060"/>
              </a:lnTo>
            </a:path>
          </a:pathLst>
        </a:custGeom>
        <a:noFill/>
        <a:ln w="12700" cap="flat" cmpd="sng" algn="ctr">
          <a:solidFill>
            <a:srgbClr val="0099FF"/>
          </a:solidFill>
          <a:prstDash val="solid"/>
        </a:ln>
        <a:effectLst/>
      </dsp:spPr>
      <dsp:style>
        <a:lnRef idx="1">
          <a:scrgbClr r="0" g="0" b="0"/>
        </a:lnRef>
        <a:fillRef idx="0">
          <a:scrgbClr r="0" g="0" b="0"/>
        </a:fillRef>
        <a:effectRef idx="0">
          <a:scrgbClr r="0" g="0" b="0"/>
        </a:effectRef>
        <a:fontRef idx="minor"/>
      </dsp:style>
    </dsp:sp>
    <dsp:sp modelId="{215383FF-92D2-4E1F-BE82-3DE45B4E2ADD}">
      <dsp:nvSpPr>
        <dsp:cNvPr id="0" name=""/>
        <dsp:cNvSpPr/>
      </dsp:nvSpPr>
      <dsp:spPr>
        <a:xfrm>
          <a:off x="5962722" y="3548660"/>
          <a:ext cx="998214" cy="526531"/>
        </a:xfrm>
        <a:prstGeom prst="roundRect">
          <a:avLst>
            <a:gd name="adj" fmla="val 10000"/>
          </a:avLst>
        </a:prstGeom>
        <a:solidFill>
          <a:schemeClr val="lt1">
            <a:alpha val="90000"/>
            <a:hueOff val="0"/>
            <a:satOff val="0"/>
            <a:lumOff val="0"/>
            <a:alphaOff val="0"/>
          </a:schemeClr>
        </a:solidFill>
        <a:ln w="12700"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rtl="0">
            <a:lnSpc>
              <a:spcPct val="90000"/>
            </a:lnSpc>
            <a:spcBef>
              <a:spcPct val="0"/>
            </a:spcBef>
            <a:spcAft>
              <a:spcPct val="35000"/>
            </a:spcAft>
          </a:pPr>
          <a:r>
            <a:rPr lang="en-US" sz="900" b="1" kern="1200" dirty="0" smtClean="0"/>
            <a:t>3.01.03</a:t>
          </a:r>
          <a:r>
            <a:rPr lang="en-US" sz="900" b="1" kern="1200" dirty="0" smtClean="0"/>
            <a:t/>
          </a:r>
          <a:br>
            <a:rPr lang="en-US" sz="900" b="1" kern="1200" dirty="0" smtClean="0"/>
          </a:br>
          <a:r>
            <a:rPr lang="en-US" sz="900" b="1" kern="1200" dirty="0" smtClean="0"/>
            <a:t>Mechanics &amp; Integration</a:t>
          </a:r>
          <a:r>
            <a:rPr lang="en-US" sz="900" b="1" kern="1200" dirty="0" smtClean="0"/>
            <a:t/>
          </a:r>
          <a:br>
            <a:rPr lang="en-US" sz="900" b="1" kern="1200" dirty="0" smtClean="0"/>
          </a:br>
          <a:r>
            <a:rPr lang="en-US" sz="900" b="1" kern="1200" dirty="0" smtClean="0"/>
            <a:t>D. Cacace</a:t>
          </a:r>
          <a:endParaRPr lang="en-US" sz="900" b="1" kern="1200" dirty="0"/>
        </a:p>
      </dsp:txBody>
      <dsp:txXfrm>
        <a:off x="5978144" y="3564082"/>
        <a:ext cx="967370" cy="495687"/>
      </dsp:txXfrm>
    </dsp:sp>
    <dsp:sp modelId="{8505E5CB-6E76-4D11-8825-3713E3D74E28}">
      <dsp:nvSpPr>
        <dsp:cNvPr id="0" name=""/>
        <dsp:cNvSpPr/>
      </dsp:nvSpPr>
      <dsp:spPr>
        <a:xfrm>
          <a:off x="6960625" y="1677812"/>
          <a:ext cx="949038" cy="556974"/>
        </a:xfrm>
        <a:prstGeom prst="roundRect">
          <a:avLst>
            <a:gd name="adj" fmla="val 10000"/>
          </a:avLst>
        </a:prstGeom>
        <a:solidFill>
          <a:srgbClr val="3399FF"/>
        </a:solidFill>
        <a:ln w="12700">
          <a:solidFill>
            <a:srgbClr val="1F89D7"/>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1430" rIns="17145" bIns="11430" numCol="1" spcCol="1270" anchor="t" anchorCtr="0">
          <a:noAutofit/>
        </a:bodyPr>
        <a:lstStyle/>
        <a:p>
          <a:pPr lvl="0" algn="ctr" defTabSz="400050" rtl="0">
            <a:lnSpc>
              <a:spcPct val="90000"/>
            </a:lnSpc>
            <a:spcBef>
              <a:spcPct val="0"/>
            </a:spcBef>
            <a:spcAft>
              <a:spcPct val="35000"/>
            </a:spcAft>
          </a:pPr>
          <a:r>
            <a:rPr lang="en-US" sz="900" b="1" kern="1200" dirty="0" smtClean="0"/>
            <a:t>3.02</a:t>
          </a:r>
          <a:r>
            <a:rPr lang="en-US" sz="900" b="1" kern="1200" dirty="0" smtClean="0"/>
            <a:t/>
          </a:r>
          <a:br>
            <a:rPr lang="en-US" sz="900" b="1" kern="1200" dirty="0" smtClean="0"/>
          </a:br>
          <a:r>
            <a:rPr lang="en-US" sz="900" b="1" kern="1200" dirty="0" smtClean="0"/>
            <a:t> MVTX</a:t>
          </a:r>
          <a:r>
            <a:rPr lang="en-US" sz="900" b="1" kern="1200" dirty="0" smtClean="0"/>
            <a:t/>
          </a:r>
          <a:br>
            <a:rPr lang="en-US" sz="900" b="1" kern="1200" dirty="0" smtClean="0"/>
          </a:br>
          <a:r>
            <a:rPr lang="en-US" sz="900" b="1" kern="1200" dirty="0" smtClean="0"/>
            <a:t> M</a:t>
          </a:r>
          <a:r>
            <a:rPr lang="en-US" sz="900" b="1" kern="1200" dirty="0" smtClean="0"/>
            <a:t>. </a:t>
          </a:r>
          <a:r>
            <a:rPr lang="en-US" sz="900" b="1" kern="1200" dirty="0" smtClean="0"/>
            <a:t>Liu</a:t>
          </a:r>
          <a:endParaRPr lang="en-US" sz="900" b="1" kern="1200" dirty="0"/>
        </a:p>
      </dsp:txBody>
      <dsp:txXfrm>
        <a:off x="6976938" y="1694125"/>
        <a:ext cx="916412" cy="524348"/>
      </dsp:txXfrm>
    </dsp:sp>
    <dsp:sp modelId="{B5ACD7BC-9F4E-4535-8499-89E04B8D93D9}">
      <dsp:nvSpPr>
        <dsp:cNvPr id="0" name=""/>
        <dsp:cNvSpPr/>
      </dsp:nvSpPr>
      <dsp:spPr>
        <a:xfrm>
          <a:off x="7009809" y="2234787"/>
          <a:ext cx="91440" cy="380598"/>
        </a:xfrm>
        <a:custGeom>
          <a:avLst/>
          <a:gdLst/>
          <a:ahLst/>
          <a:cxnLst/>
          <a:rect l="0" t="0" r="0" b="0"/>
          <a:pathLst>
            <a:path>
              <a:moveTo>
                <a:pt x="45720" y="0"/>
              </a:moveTo>
              <a:lnTo>
                <a:pt x="45720" y="380598"/>
              </a:lnTo>
              <a:lnTo>
                <a:pt x="110981" y="380598"/>
              </a:lnTo>
            </a:path>
          </a:pathLst>
        </a:custGeom>
        <a:noFill/>
        <a:ln w="9525" cap="flat" cmpd="sng" algn="ctr">
          <a:solidFill>
            <a:srgbClr val="0099FF"/>
          </a:solidFill>
          <a:prstDash val="solid"/>
        </a:ln>
        <a:effectLst/>
      </dsp:spPr>
      <dsp:style>
        <a:lnRef idx="1">
          <a:scrgbClr r="0" g="0" b="0"/>
        </a:lnRef>
        <a:fillRef idx="0">
          <a:scrgbClr r="0" g="0" b="0"/>
        </a:fillRef>
        <a:effectRef idx="0">
          <a:scrgbClr r="0" g="0" b="0"/>
        </a:effectRef>
        <a:fontRef idx="minor"/>
      </dsp:style>
    </dsp:sp>
    <dsp:sp modelId="{B085625C-7D81-4065-AC2D-1955DE9963C4}">
      <dsp:nvSpPr>
        <dsp:cNvPr id="0" name=""/>
        <dsp:cNvSpPr/>
      </dsp:nvSpPr>
      <dsp:spPr>
        <a:xfrm>
          <a:off x="7120790" y="2333758"/>
          <a:ext cx="956409" cy="563254"/>
        </a:xfrm>
        <a:prstGeom prst="roundRect">
          <a:avLst>
            <a:gd name="adj" fmla="val 10000"/>
          </a:avLst>
        </a:prstGeom>
        <a:solidFill>
          <a:schemeClr val="lt1">
            <a:alpha val="90000"/>
            <a:hueOff val="0"/>
            <a:satOff val="0"/>
            <a:lumOff val="0"/>
            <a:alphaOff val="0"/>
          </a:schemeClr>
        </a:solidFill>
        <a:ln w="9525"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ts val="0"/>
            </a:spcAft>
          </a:pPr>
          <a:r>
            <a:rPr lang="en-US" sz="900" b="1" kern="1200" dirty="0" smtClean="0"/>
            <a:t>3.02.01 Management</a:t>
          </a:r>
        </a:p>
        <a:p>
          <a:pPr lvl="0" algn="ctr" defTabSz="400050">
            <a:lnSpc>
              <a:spcPct val="90000"/>
            </a:lnSpc>
            <a:spcBef>
              <a:spcPct val="0"/>
            </a:spcBef>
            <a:spcAft>
              <a:spcPts val="0"/>
            </a:spcAft>
          </a:pPr>
          <a:r>
            <a:rPr lang="en-US" sz="900" b="1" kern="1200" dirty="0" err="1" smtClean="0"/>
            <a:t>M.Liu</a:t>
          </a:r>
          <a:endParaRPr lang="en-US" sz="900" b="1" kern="1200" dirty="0"/>
        </a:p>
      </dsp:txBody>
      <dsp:txXfrm>
        <a:off x="7137287" y="2350255"/>
        <a:ext cx="923415" cy="530260"/>
      </dsp:txXfrm>
    </dsp:sp>
    <dsp:sp modelId="{A0DBB9A4-82C0-47AE-8DD6-E1257ED7971F}">
      <dsp:nvSpPr>
        <dsp:cNvPr id="0" name=""/>
        <dsp:cNvSpPr/>
      </dsp:nvSpPr>
      <dsp:spPr>
        <a:xfrm>
          <a:off x="7009809" y="2234787"/>
          <a:ext cx="91440" cy="1047555"/>
        </a:xfrm>
        <a:custGeom>
          <a:avLst/>
          <a:gdLst/>
          <a:ahLst/>
          <a:cxnLst/>
          <a:rect l="0" t="0" r="0" b="0"/>
          <a:pathLst>
            <a:path>
              <a:moveTo>
                <a:pt x="45720" y="0"/>
              </a:moveTo>
              <a:lnTo>
                <a:pt x="45720" y="1047555"/>
              </a:lnTo>
              <a:lnTo>
                <a:pt x="110981" y="104755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48CD17-DF5C-4FE6-A86A-244332D1E5E8}">
      <dsp:nvSpPr>
        <dsp:cNvPr id="0" name=""/>
        <dsp:cNvSpPr/>
      </dsp:nvSpPr>
      <dsp:spPr>
        <a:xfrm>
          <a:off x="7120790" y="2973211"/>
          <a:ext cx="956409" cy="618262"/>
        </a:xfrm>
        <a:prstGeom prst="roundRect">
          <a:avLst>
            <a:gd name="adj" fmla="val 10000"/>
          </a:avLst>
        </a:prstGeom>
        <a:solidFill>
          <a:schemeClr val="lt1">
            <a:alpha val="90000"/>
            <a:hueOff val="0"/>
            <a:satOff val="0"/>
            <a:lumOff val="0"/>
            <a:alphaOff val="0"/>
          </a:schemeClr>
        </a:solidFill>
        <a:ln w="9525"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ts val="0"/>
            </a:spcAft>
          </a:pPr>
          <a:r>
            <a:rPr lang="en-US" sz="900" b="1" kern="1200" dirty="0" smtClean="0"/>
            <a:t>3.02.02  Electronics &amp; Power</a:t>
          </a:r>
        </a:p>
        <a:p>
          <a:pPr lvl="0" algn="ctr" defTabSz="400050">
            <a:lnSpc>
              <a:spcPct val="90000"/>
            </a:lnSpc>
            <a:spcBef>
              <a:spcPct val="0"/>
            </a:spcBef>
            <a:spcAft>
              <a:spcPts val="0"/>
            </a:spcAft>
          </a:pPr>
          <a:r>
            <a:rPr lang="en-US" sz="900" b="1" kern="1200" dirty="0" smtClean="0"/>
            <a:t>J. Schambach</a:t>
          </a:r>
          <a:endParaRPr lang="en-US" sz="900" b="1" kern="1200" dirty="0"/>
        </a:p>
      </dsp:txBody>
      <dsp:txXfrm>
        <a:off x="7138898" y="2991319"/>
        <a:ext cx="920193" cy="582046"/>
      </dsp:txXfrm>
    </dsp:sp>
    <dsp:sp modelId="{9A456B8E-F0CC-4783-90E8-BB8FD6B7F455}">
      <dsp:nvSpPr>
        <dsp:cNvPr id="0" name=""/>
        <dsp:cNvSpPr/>
      </dsp:nvSpPr>
      <dsp:spPr>
        <a:xfrm>
          <a:off x="7009809" y="2234787"/>
          <a:ext cx="91440" cy="1692877"/>
        </a:xfrm>
        <a:custGeom>
          <a:avLst/>
          <a:gdLst/>
          <a:ahLst/>
          <a:cxnLst/>
          <a:rect l="0" t="0" r="0" b="0"/>
          <a:pathLst>
            <a:path>
              <a:moveTo>
                <a:pt x="45720" y="0"/>
              </a:moveTo>
              <a:lnTo>
                <a:pt x="45720" y="1692877"/>
              </a:lnTo>
              <a:lnTo>
                <a:pt x="110981" y="169287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E0FED26-FE6B-4692-B37C-863381D091D2}">
      <dsp:nvSpPr>
        <dsp:cNvPr id="0" name=""/>
        <dsp:cNvSpPr/>
      </dsp:nvSpPr>
      <dsp:spPr>
        <a:xfrm>
          <a:off x="7120790" y="3659012"/>
          <a:ext cx="956409" cy="537304"/>
        </a:xfrm>
        <a:prstGeom prst="roundRect">
          <a:avLst>
            <a:gd name="adj" fmla="val 10000"/>
          </a:avLst>
        </a:prstGeom>
        <a:solidFill>
          <a:schemeClr val="lt1">
            <a:alpha val="90000"/>
            <a:hueOff val="0"/>
            <a:satOff val="0"/>
            <a:lumOff val="0"/>
            <a:alphaOff val="0"/>
          </a:schemeClr>
        </a:solidFill>
        <a:ln w="9525"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ts val="0"/>
            </a:spcAft>
          </a:pPr>
          <a:r>
            <a:rPr lang="en-US" sz="900" b="1" kern="1200" dirty="0" smtClean="0"/>
            <a:t>3.02.03  Mechanics &amp; Assembly</a:t>
          </a:r>
        </a:p>
        <a:p>
          <a:pPr lvl="0" algn="ctr" defTabSz="400050">
            <a:lnSpc>
              <a:spcPct val="90000"/>
            </a:lnSpc>
            <a:spcBef>
              <a:spcPct val="0"/>
            </a:spcBef>
            <a:spcAft>
              <a:spcPts val="0"/>
            </a:spcAft>
          </a:pPr>
          <a:r>
            <a:rPr lang="en-US" sz="900" b="1" kern="1200" dirty="0" smtClean="0"/>
            <a:t>G. Odyniec</a:t>
          </a:r>
          <a:endParaRPr lang="en-US" sz="900" b="1" kern="1200" dirty="0"/>
        </a:p>
      </dsp:txBody>
      <dsp:txXfrm>
        <a:off x="7136527" y="3674749"/>
        <a:ext cx="924935" cy="505830"/>
      </dsp:txXfrm>
    </dsp:sp>
    <dsp:sp modelId="{A97A4B1A-493E-4F44-9B80-3D115D11919E}">
      <dsp:nvSpPr>
        <dsp:cNvPr id="0" name=""/>
        <dsp:cNvSpPr/>
      </dsp:nvSpPr>
      <dsp:spPr>
        <a:xfrm>
          <a:off x="7009809" y="2234787"/>
          <a:ext cx="91440" cy="2302478"/>
        </a:xfrm>
        <a:custGeom>
          <a:avLst/>
          <a:gdLst/>
          <a:ahLst/>
          <a:cxnLst/>
          <a:rect l="0" t="0" r="0" b="0"/>
          <a:pathLst>
            <a:path>
              <a:moveTo>
                <a:pt x="45720" y="0"/>
              </a:moveTo>
              <a:lnTo>
                <a:pt x="45720" y="2302478"/>
              </a:lnTo>
              <a:lnTo>
                <a:pt x="110981" y="2302478"/>
              </a:lnTo>
            </a:path>
          </a:pathLst>
        </a:custGeom>
        <a:noFill/>
        <a:ln w="9525" cap="flat" cmpd="sng" algn="ctr">
          <a:solidFill>
            <a:srgbClr val="0099FF"/>
          </a:solidFill>
          <a:prstDash val="solid"/>
        </a:ln>
        <a:effectLst/>
      </dsp:spPr>
      <dsp:style>
        <a:lnRef idx="1">
          <a:scrgbClr r="0" g="0" b="0"/>
        </a:lnRef>
        <a:fillRef idx="0">
          <a:scrgbClr r="0" g="0" b="0"/>
        </a:fillRef>
        <a:effectRef idx="0">
          <a:scrgbClr r="0" g="0" b="0"/>
        </a:effectRef>
        <a:fontRef idx="minor"/>
      </dsp:style>
    </dsp:sp>
    <dsp:sp modelId="{AEE17AAD-75FB-4079-97AD-0EF88E3CF92B}">
      <dsp:nvSpPr>
        <dsp:cNvPr id="0" name=""/>
        <dsp:cNvSpPr/>
      </dsp:nvSpPr>
      <dsp:spPr>
        <a:xfrm>
          <a:off x="7120790" y="4268613"/>
          <a:ext cx="956409" cy="537304"/>
        </a:xfrm>
        <a:prstGeom prst="roundRect">
          <a:avLst>
            <a:gd name="adj" fmla="val 10000"/>
          </a:avLst>
        </a:prstGeom>
        <a:solidFill>
          <a:schemeClr val="lt1">
            <a:alpha val="90000"/>
            <a:hueOff val="0"/>
            <a:satOff val="0"/>
            <a:lumOff val="0"/>
            <a:alphaOff val="0"/>
          </a:schemeClr>
        </a:solidFill>
        <a:ln w="9525" cap="flat" cmpd="sng" algn="ctr">
          <a:solidFill>
            <a:srgbClr val="0099FF"/>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ts val="0"/>
            </a:spcAft>
          </a:pPr>
          <a:r>
            <a:rPr lang="en-US" sz="900" b="1" kern="1200" dirty="0" smtClean="0"/>
            <a:t>3.02.04 	    Integration &amp; Infrastructure  </a:t>
          </a:r>
        </a:p>
        <a:p>
          <a:pPr lvl="0" algn="ctr" defTabSz="400050">
            <a:lnSpc>
              <a:spcPct val="90000"/>
            </a:lnSpc>
            <a:spcBef>
              <a:spcPct val="0"/>
            </a:spcBef>
            <a:spcAft>
              <a:spcPts val="0"/>
            </a:spcAft>
          </a:pPr>
          <a:r>
            <a:rPr lang="en-US" sz="900" b="1" kern="1200" dirty="0" smtClean="0"/>
            <a:t>R. Corliss</a:t>
          </a:r>
          <a:endParaRPr lang="en-US" sz="900" b="1" kern="1200" dirty="0"/>
        </a:p>
      </dsp:txBody>
      <dsp:txXfrm>
        <a:off x="7136527" y="4284350"/>
        <a:ext cx="924935" cy="5058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4/7/2019</a:t>
            </a:fld>
            <a:endParaRPr lang="en-US" altLang="en-US" dirty="0"/>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4/7/2019</a:t>
            </a:fld>
            <a:endParaRPr lang="en-US" altLang="en-US" dirty="0"/>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D5051-4471-412D-8D9D-31E396387DC3}" type="slidenum">
              <a:rPr lang="en-US" smtClean="0"/>
              <a:t>11</a:t>
            </a:fld>
            <a:endParaRPr lang="en-US" dirty="0"/>
          </a:p>
        </p:txBody>
      </p:sp>
    </p:spTree>
    <p:extLst>
      <p:ext uri="{BB962C8B-B14F-4D97-AF65-F5344CB8AC3E}">
        <p14:creationId xmlns:p14="http://schemas.microsoft.com/office/powerpoint/2010/main" val="67306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D5051-4471-412D-8D9D-31E396387DC3}" type="slidenum">
              <a:rPr lang="en-US" smtClean="0"/>
              <a:t>12</a:t>
            </a:fld>
            <a:endParaRPr lang="en-US" dirty="0"/>
          </a:p>
        </p:txBody>
      </p:sp>
    </p:spTree>
    <p:extLst>
      <p:ext uri="{BB962C8B-B14F-4D97-AF65-F5344CB8AC3E}">
        <p14:creationId xmlns:p14="http://schemas.microsoft.com/office/powerpoint/2010/main" val="67306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D5051-4471-412D-8D9D-31E396387DC3}" type="slidenum">
              <a:rPr lang="en-US" smtClean="0"/>
              <a:t>13</a:t>
            </a:fld>
            <a:endParaRPr lang="en-US" dirty="0"/>
          </a:p>
        </p:txBody>
      </p:sp>
    </p:spTree>
    <p:extLst>
      <p:ext uri="{BB962C8B-B14F-4D97-AF65-F5344CB8AC3E}">
        <p14:creationId xmlns:p14="http://schemas.microsoft.com/office/powerpoint/2010/main" val="67306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45822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415925" y="708025"/>
            <a:ext cx="6283325" cy="3533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99538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2D82832-0348-4A8B-97D2-BC0C1EDA36E6}" type="slidenum">
              <a:rPr lang="en-US" altLang="en-US" sz="1200"/>
              <a:pPr eaLnBrk="1" hangingPunct="1"/>
              <a:t>36</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0"/>
            <a:ext cx="8686800" cy="1102519"/>
          </a:xfrm>
          <a:solidFill>
            <a:srgbClr val="3399FF"/>
          </a:solidFill>
        </p:spPr>
        <p:txBody>
          <a:bodyPr/>
          <a:lstStyle>
            <a:lvl1pPr algn="ctr">
              <a:defRPr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79"/>
            <a:ext cx="1981200" cy="425172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itle 1"/>
          <p:cNvSpPr>
            <a:spLocks noGrp="1"/>
          </p:cNvSpPr>
          <p:nvPr>
            <p:ph type="title"/>
          </p:nvPr>
        </p:nvSpPr>
        <p:spPr>
          <a:xfrm>
            <a:off x="457200" y="25003"/>
            <a:ext cx="8229600" cy="546497"/>
          </a:xfrm>
        </p:spPr>
        <p:txBody>
          <a:bodyPr/>
          <a:lstStyle/>
          <a:p>
            <a:r>
              <a:rPr lang="en-US" dirty="0"/>
              <a:t>Click to edit Master title style</a:t>
            </a:r>
          </a:p>
        </p:txBody>
      </p:sp>
      <p:sp>
        <p:nvSpPr>
          <p:cNvPr id="15" name="Date Placeholder 3"/>
          <p:cNvSpPr>
            <a:spLocks noGrp="1"/>
          </p:cNvSpPr>
          <p:nvPr>
            <p:ph type="dt" sz="half" idx="10"/>
          </p:nvPr>
        </p:nvSpPr>
        <p:spPr>
          <a:xfrm>
            <a:off x="0" y="4972050"/>
            <a:ext cx="2133600" cy="171450"/>
          </a:xfrm>
        </p:spPr>
        <p:txBody>
          <a:bodyPr/>
          <a:lstStyle>
            <a:lvl1pPr>
              <a:defRPr/>
            </a:lvl1pPr>
          </a:lstStyle>
          <a:p>
            <a:pPr>
              <a:defRPr/>
            </a:pPr>
            <a:r>
              <a:rPr lang="en-US" altLang="en-US" dirty="0" smtClean="0"/>
              <a:t>Apr 9-11, 2019</a:t>
            </a:r>
            <a:endParaRPr lang="en-US" altLang="en-US" dirty="0"/>
          </a:p>
        </p:txBody>
      </p:sp>
      <p:sp>
        <p:nvSpPr>
          <p:cNvPr id="16" name="Footer Placeholder 4"/>
          <p:cNvSpPr>
            <a:spLocks noGrp="1"/>
          </p:cNvSpPr>
          <p:nvPr>
            <p:ph type="ftr" sz="quarter" idx="11"/>
          </p:nvPr>
        </p:nvSpPr>
        <p:spPr>
          <a:xfrm>
            <a:off x="3200400" y="4926807"/>
            <a:ext cx="2895600" cy="216694"/>
          </a:xfrm>
        </p:spPr>
        <p:txBody>
          <a:bodyPr/>
          <a:lstStyle>
            <a:lvl1pPr>
              <a:defRPr/>
            </a:lvl1pPr>
          </a:lstStyle>
          <a:p>
            <a:pPr>
              <a:defRPr/>
            </a:pPr>
            <a:r>
              <a:rPr lang="en-US" dirty="0" smtClean="0"/>
              <a:t>sPHENIX Director's Review</a:t>
            </a:r>
            <a:endParaRPr lang="en-US" dirty="0"/>
          </a:p>
        </p:txBody>
      </p:sp>
      <p:sp>
        <p:nvSpPr>
          <p:cNvPr id="17" name="Slide Number Placeholder 5"/>
          <p:cNvSpPr>
            <a:spLocks noGrp="1"/>
          </p:cNvSpPr>
          <p:nvPr>
            <p:ph type="sldNum" sz="quarter" idx="12"/>
          </p:nvPr>
        </p:nvSpPr>
        <p:spPr>
          <a:xfrm>
            <a:off x="8609806" y="4869657"/>
            <a:ext cx="534194" cy="273844"/>
          </a:xfrm>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43449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dirty="0" smtClean="0"/>
              <a:t>sPHENIX Director's Review</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828800" y="42291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smtClean="0"/>
              <a:t>Apr 9-11, 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0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dirty="0" smtClean="0"/>
              <a:t>Apr 9-11, 2019</a:t>
            </a:r>
            <a:endParaRPr lang="en-US" altLang="en-US" dirty="0"/>
          </a:p>
        </p:txBody>
      </p:sp>
      <p:sp>
        <p:nvSpPr>
          <p:cNvPr id="5" name="Footer Placeholder 4"/>
          <p:cNvSpPr>
            <a:spLocks noGrp="1"/>
          </p:cNvSpPr>
          <p:nvPr>
            <p:ph type="ftr" sz="quarter" idx="3"/>
          </p:nvPr>
        </p:nvSpPr>
        <p:spPr>
          <a:xfrm>
            <a:off x="3171031" y="4914900"/>
            <a:ext cx="2895600" cy="207169"/>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dirty="0" smtClean="0"/>
              <a:t>sPHENIX Director's Review</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26"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1"/>
            <a:ext cx="1149783" cy="571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 id="2147483684" r:id="rId12"/>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287338" y="571500"/>
            <a:ext cx="8704262" cy="1200150"/>
          </a:xfrm>
          <a:solidFill>
            <a:srgbClr val="3399FF"/>
          </a:solidFill>
        </p:spPr>
        <p:txBody>
          <a:bodyPr/>
          <a:lstStyle/>
          <a:p>
            <a:pPr algn="ctr"/>
            <a:r>
              <a:rPr lang="en-US" altLang="en-US" b="0" dirty="0" smtClean="0">
                <a:solidFill>
                  <a:schemeClr val="bg1"/>
                </a:solidFill>
              </a:rPr>
              <a:t/>
            </a:r>
            <a:br>
              <a:rPr lang="en-US" altLang="en-US" b="0" dirty="0" smtClean="0">
                <a:solidFill>
                  <a:schemeClr val="bg1"/>
                </a:solidFill>
              </a:rPr>
            </a:br>
            <a:r>
              <a:rPr lang="en-US" altLang="en-US" b="0" dirty="0" smtClean="0">
                <a:solidFill>
                  <a:schemeClr val="bg1"/>
                </a:solidFill>
              </a:rPr>
              <a:t>sPHENIX </a:t>
            </a:r>
            <a:r>
              <a:rPr lang="en-US" altLang="en-US" b="0" dirty="0" smtClean="0"/>
              <a:t>Director’s Review </a:t>
            </a:r>
            <a:r>
              <a:rPr lang="en-US" altLang="en-US" b="0" dirty="0" smtClean="0">
                <a:solidFill>
                  <a:schemeClr val="bg1"/>
                </a:solidFill>
              </a:rPr>
              <a:t>Review</a:t>
            </a:r>
            <a:br>
              <a:rPr lang="en-US" altLang="en-US" b="0" dirty="0" smtClean="0">
                <a:solidFill>
                  <a:schemeClr val="bg1"/>
                </a:solidFill>
              </a:rPr>
            </a:br>
            <a:endParaRPr lang="en-US" altLang="en-US" b="0" dirty="0" smtClean="0">
              <a:solidFill>
                <a:schemeClr val="bg1"/>
              </a:solidFill>
            </a:endParaRPr>
          </a:p>
        </p:txBody>
      </p:sp>
      <p:sp>
        <p:nvSpPr>
          <p:cNvPr id="15362" name="Subtitle 3"/>
          <p:cNvSpPr>
            <a:spLocks noGrp="1"/>
          </p:cNvSpPr>
          <p:nvPr>
            <p:ph type="subTitle" idx="1"/>
          </p:nvPr>
        </p:nvSpPr>
        <p:spPr>
          <a:xfrm>
            <a:off x="1404144" y="1885950"/>
            <a:ext cx="6400800" cy="2819400"/>
          </a:xfrm>
        </p:spPr>
        <p:txBody>
          <a:bodyPr/>
          <a:lstStyle/>
          <a:p>
            <a:r>
              <a:rPr lang="en-US" altLang="en-US" sz="4000" b="0" dirty="0" smtClean="0">
                <a:solidFill>
                  <a:srgbClr val="000000"/>
                </a:solidFill>
              </a:rPr>
              <a:t> Project Overview</a:t>
            </a:r>
          </a:p>
          <a:p>
            <a:r>
              <a:rPr lang="en-US" altLang="en-US" sz="4000" b="0" dirty="0" smtClean="0">
                <a:solidFill>
                  <a:srgbClr val="000000"/>
                </a:solidFill>
              </a:rPr>
              <a:t>Edward O’Brien</a:t>
            </a:r>
          </a:p>
          <a:p>
            <a:r>
              <a:rPr lang="en-US" altLang="en-US" sz="2800" b="0" dirty="0" smtClean="0">
                <a:solidFill>
                  <a:srgbClr val="0099FF"/>
                </a:solidFill>
              </a:rPr>
              <a:t>April 9-11, 2019</a:t>
            </a:r>
          </a:p>
          <a:p>
            <a:r>
              <a:rPr lang="en-US" altLang="en-US" sz="2800" b="0" dirty="0" smtClean="0">
                <a:solidFill>
                  <a:srgbClr val="0099FF"/>
                </a:solidFill>
              </a:rPr>
              <a:t>BNL</a:t>
            </a:r>
          </a:p>
        </p:txBody>
      </p:sp>
      <p:sp>
        <p:nvSpPr>
          <p:cNvPr id="1536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smtClean="0">
                <a:solidFill>
                  <a:srgbClr val="898989"/>
                </a:solidFill>
              </a:rPr>
              <a:t>Apr 9-11, 2019</a:t>
            </a:r>
          </a:p>
        </p:txBody>
      </p:sp>
      <p:sp>
        <p:nvSpPr>
          <p:cNvPr id="5" name="Footer Placeholder 4"/>
          <p:cNvSpPr>
            <a:spLocks noGrp="1"/>
          </p:cNvSpPr>
          <p:nvPr>
            <p:ph type="ftr" sz="quarter" idx="11"/>
          </p:nvPr>
        </p:nvSpPr>
        <p:spPr/>
        <p:txBody>
          <a:bodyPr/>
          <a:lstStyle/>
          <a:p>
            <a:pPr>
              <a:defRPr/>
            </a:pPr>
            <a:r>
              <a:rPr lang="en-US" dirty="0" smtClean="0"/>
              <a:t>sPHENIX Director's Review</a:t>
            </a:r>
            <a:endParaRPr lang="en-US" dirty="0"/>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dirty="0">
              <a:solidFill>
                <a:srgbClr val="898989"/>
              </a:solidFill>
            </a:endParaRPr>
          </a:p>
        </p:txBody>
      </p:sp>
      <p:cxnSp>
        <p:nvCxnSpPr>
          <p:cNvPr id="7" name="Straight Connector 6"/>
          <p:cNvCxnSpPr>
            <a:cxnSpLocks noChangeShapeType="1"/>
          </p:cNvCxnSpPr>
          <p:nvPr/>
        </p:nvCxnSpPr>
        <p:spPr bwMode="auto">
          <a:xfrm>
            <a:off x="287338" y="578644"/>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5156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8229600" cy="546497"/>
          </a:xfrm>
        </p:spPr>
        <p:txBody>
          <a:bodyPr/>
          <a:lstStyle/>
          <a:p>
            <a:r>
              <a:rPr lang="en-US" sz="2400" dirty="0"/>
              <a:t>Change in DOE-SC Rules for MIE’s with TPC’s ≤  $50M</a:t>
            </a:r>
          </a:p>
        </p:txBody>
      </p:sp>
      <p:sp>
        <p:nvSpPr>
          <p:cNvPr id="3" name="Content Placeholder 2"/>
          <p:cNvSpPr>
            <a:spLocks noGrp="1"/>
          </p:cNvSpPr>
          <p:nvPr>
            <p:ph idx="1"/>
          </p:nvPr>
        </p:nvSpPr>
        <p:spPr>
          <a:xfrm>
            <a:off x="137160" y="578359"/>
            <a:ext cx="8933688" cy="1777100"/>
          </a:xfrm>
        </p:spPr>
        <p:txBody>
          <a:bodyPr>
            <a:normAutofit/>
          </a:bodyPr>
          <a:lstStyle/>
          <a:p>
            <a:pPr marL="0" indent="0">
              <a:buNone/>
            </a:pPr>
            <a:r>
              <a:rPr lang="en-US" b="1" dirty="0"/>
              <a:t>DOE SC Memo on Project Management dated August 2, 2018</a:t>
            </a:r>
            <a:endParaRPr lang="en-US" b="1" dirty="0" smtClean="0"/>
          </a:p>
          <a:p>
            <a:r>
              <a:rPr lang="en-US" sz="1800" dirty="0"/>
              <a:t>Raised </a:t>
            </a:r>
            <a:r>
              <a:rPr lang="en-US" sz="1800" dirty="0"/>
              <a:t>threshold for application of DOE Order 413.3B from $10M to $50M for </a:t>
            </a:r>
            <a:r>
              <a:rPr lang="en-US" sz="1800" dirty="0"/>
              <a:t>SC </a:t>
            </a:r>
            <a:r>
              <a:rPr lang="en-US" sz="1800" dirty="0"/>
              <a:t>projects.</a:t>
            </a:r>
          </a:p>
          <a:p>
            <a:r>
              <a:rPr lang="en-US" sz="1800" dirty="0"/>
              <a:t>sPHENIX was on the DOE SC list of projects impacted by the change.</a:t>
            </a:r>
            <a:endParaRPr lang="en-US" sz="1800" dirty="0"/>
          </a:p>
          <a:p>
            <a:r>
              <a:rPr lang="en-US" sz="1800" dirty="0"/>
              <a:t>Delegation for managing these projects now </a:t>
            </a:r>
            <a:r>
              <a:rPr lang="en-US" sz="1800" dirty="0"/>
              <a:t>the responsibility </a:t>
            </a:r>
            <a:r>
              <a:rPr lang="en-US" sz="1800" dirty="0"/>
              <a:t>of Laboratory </a:t>
            </a:r>
            <a:r>
              <a:rPr lang="en-US" sz="1800" dirty="0"/>
              <a:t>Director</a:t>
            </a:r>
          </a:p>
          <a:p>
            <a:r>
              <a:rPr lang="en-US" sz="1800" dirty="0"/>
              <a:t>DOE-OPA no longer responsible for managing these projects. </a:t>
            </a:r>
            <a:endParaRPr lang="en-US" sz="1800" dirty="0"/>
          </a:p>
          <a:p>
            <a:endParaRPr lang="en-US" dirty="0"/>
          </a:p>
        </p:txBody>
      </p:sp>
      <p:pic>
        <p:nvPicPr>
          <p:cNvPr id="4" name="Picture 3">
            <a:extLst>
              <a:ext uri="{FF2B5EF4-FFF2-40B4-BE49-F238E27FC236}">
                <a16:creationId xmlns:a16="http://schemas.microsoft.com/office/drawing/2014/main" xmlns="" id="{C567CE28-1E00-4B22-9F63-3FF8D44B22C5}"/>
              </a:ext>
            </a:extLst>
          </p:cNvPr>
          <p:cNvPicPr>
            <a:picLocks noChangeAspect="1"/>
          </p:cNvPicPr>
          <p:nvPr/>
        </p:nvPicPr>
        <p:blipFill>
          <a:blip r:embed="rId2"/>
          <a:stretch>
            <a:fillRect/>
          </a:stretch>
        </p:blipFill>
        <p:spPr>
          <a:xfrm>
            <a:off x="6912864" y="2017131"/>
            <a:ext cx="2084832" cy="3109058"/>
          </a:xfrm>
          <a:prstGeom prst="rect">
            <a:avLst/>
          </a:prstGeom>
          <a:ln>
            <a:solidFill>
              <a:schemeClr val="tx1"/>
            </a:solidFill>
          </a:ln>
        </p:spPr>
      </p:pic>
      <p:sp>
        <p:nvSpPr>
          <p:cNvPr id="7" name="TextBox 6"/>
          <p:cNvSpPr txBox="1"/>
          <p:nvPr/>
        </p:nvSpPr>
        <p:spPr>
          <a:xfrm>
            <a:off x="155448" y="2296479"/>
            <a:ext cx="6684264" cy="2839239"/>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dirty="0"/>
              <a:t> ONP prepared guidance document for NP Oversight</a:t>
            </a:r>
          </a:p>
          <a:p>
            <a:pPr marL="214313" indent="-214313">
              <a:buFont typeface="Arial" panose="020B0604020202020204" pitchFamily="34" charset="0"/>
              <a:buChar char="•"/>
            </a:pPr>
            <a:r>
              <a:rPr lang="en-US" dirty="0"/>
              <a:t>  BNL has generated a procedure to address the management of sub $50M MIE’s. (Cathy Lavelle)</a:t>
            </a:r>
          </a:p>
          <a:p>
            <a:pPr marL="214313" indent="-214313">
              <a:buFont typeface="Arial" panose="020B0604020202020204" pitchFamily="34" charset="0"/>
              <a:buChar char="•"/>
            </a:pPr>
            <a:r>
              <a:rPr lang="en-US" dirty="0"/>
              <a:t>  BNL Procedure in process of being added to SBMS Project Management – Management System.</a:t>
            </a:r>
            <a:endParaRPr lang="en-US" dirty="0" smtClean="0"/>
          </a:p>
          <a:p>
            <a:pPr marL="214313" indent="-214313">
              <a:buFont typeface="Arial" panose="020B0604020202020204" pitchFamily="34" charset="0"/>
              <a:buChar char="•"/>
            </a:pPr>
            <a:r>
              <a:rPr lang="en-US" dirty="0"/>
              <a:t>  DOE will assign a PEMP goal to BNL to hold them accountable for the successful execution of the project. </a:t>
            </a:r>
          </a:p>
          <a:p>
            <a:pPr marL="214313" indent="-214313">
              <a:buFont typeface="Arial" panose="020B0604020202020204" pitchFamily="34" charset="0"/>
              <a:buChar char="•"/>
            </a:pPr>
            <a:r>
              <a:rPr lang="en-US" dirty="0"/>
              <a:t>  sPHENIX must produce a PMP approved by BNL w/ concurrence by DOE.  </a:t>
            </a:r>
          </a:p>
          <a:p>
            <a:pPr marL="557213" lvl="1" indent="-214313">
              <a:buFont typeface="Arial" panose="020B0604020202020204" pitchFamily="34" charset="0"/>
              <a:buChar char="•"/>
            </a:pPr>
            <a:r>
              <a:rPr lang="en-US" dirty="0"/>
              <a:t>sPHENIX has produced a preliminary PMP signed by BNL &amp; DOE</a:t>
            </a:r>
          </a:p>
        </p:txBody>
      </p:sp>
    </p:spTree>
    <p:extLst>
      <p:ext uri="{BB962C8B-B14F-4D97-AF65-F5344CB8AC3E}">
        <p14:creationId xmlns:p14="http://schemas.microsoft.com/office/powerpoint/2010/main" val="1499841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1" y="683389"/>
            <a:ext cx="3218253" cy="2554545"/>
          </a:xfrm>
          <a:prstGeom prst="rect">
            <a:avLst/>
          </a:prstGeom>
          <a:noFill/>
        </p:spPr>
        <p:txBody>
          <a:bodyPr wrap="none" rtlCol="0">
            <a:spAutoFit/>
          </a:bodyPr>
          <a:lstStyle/>
          <a:p>
            <a:r>
              <a:rPr lang="en-US" sz="2000" u="sng" dirty="0" smtClean="0"/>
              <a:t>WBS MIE</a:t>
            </a:r>
          </a:p>
          <a:p>
            <a:r>
              <a:rPr lang="en-US" sz="2000" dirty="0" smtClean="0"/>
              <a:t>1.1 Project Management</a:t>
            </a:r>
          </a:p>
          <a:p>
            <a:r>
              <a:rPr lang="en-US" sz="2000" dirty="0" smtClean="0"/>
              <a:t>1.2 Time Projection Chamber</a:t>
            </a:r>
          </a:p>
          <a:p>
            <a:r>
              <a:rPr lang="en-US" sz="2000" dirty="0" smtClean="0"/>
              <a:t>1.3 EM Calorimeter</a:t>
            </a:r>
          </a:p>
          <a:p>
            <a:r>
              <a:rPr lang="en-US" sz="2000" dirty="0" smtClean="0"/>
              <a:t>1.4 Hadronic Calorimeter</a:t>
            </a:r>
          </a:p>
          <a:p>
            <a:r>
              <a:rPr lang="en-US" sz="2000" dirty="0" smtClean="0"/>
              <a:t>1.5 Calorimeter Electronics</a:t>
            </a:r>
          </a:p>
          <a:p>
            <a:r>
              <a:rPr lang="en-US" sz="2000" dirty="0" smtClean="0"/>
              <a:t>1.6 DAQ/Trigger</a:t>
            </a:r>
          </a:p>
          <a:p>
            <a:r>
              <a:rPr lang="en-US" sz="2000" dirty="0" smtClean="0"/>
              <a:t>1.7 Minimum Bias Detector</a:t>
            </a:r>
            <a:endParaRPr lang="en-US" sz="2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565" t="3091" r="28535"/>
          <a:stretch/>
        </p:blipFill>
        <p:spPr>
          <a:xfrm>
            <a:off x="5443073" y="635198"/>
            <a:ext cx="3681877" cy="3867150"/>
          </a:xfrm>
          <a:prstGeom prst="rect">
            <a:avLst/>
          </a:prstGeom>
        </p:spPr>
      </p:pic>
      <p:sp>
        <p:nvSpPr>
          <p:cNvPr id="4" name="Title 3"/>
          <p:cNvSpPr>
            <a:spLocks noGrp="1"/>
          </p:cNvSpPr>
          <p:nvPr>
            <p:ph type="title"/>
          </p:nvPr>
        </p:nvSpPr>
        <p:spPr>
          <a:xfrm>
            <a:off x="0" y="0"/>
            <a:ext cx="9144000" cy="628650"/>
          </a:xfrm>
          <a:noFill/>
        </p:spPr>
        <p:txBody>
          <a:bodyPr>
            <a:noAutofit/>
          </a:bodyPr>
          <a:lstStyle/>
          <a:p>
            <a:r>
              <a:rPr lang="en-US" sz="4000" dirty="0" smtClean="0">
                <a:solidFill>
                  <a:srgbClr val="000000"/>
                </a:solidFill>
              </a:rPr>
              <a:t> </a:t>
            </a:r>
            <a:r>
              <a:rPr lang="en-US" sz="3200" dirty="0" smtClean="0">
                <a:solidFill>
                  <a:srgbClr val="000000"/>
                </a:solidFill>
              </a:rPr>
              <a:t>sPHENIX MIE (1.X) </a:t>
            </a:r>
            <a:endParaRPr lang="en-US" sz="3200" dirty="0">
              <a:solidFill>
                <a:srgbClr val="000000"/>
              </a:solidFill>
            </a:endParaRPr>
          </a:p>
        </p:txBody>
      </p:sp>
      <p:sp>
        <p:nvSpPr>
          <p:cNvPr id="2" name="Date Placeholder 1"/>
          <p:cNvSpPr>
            <a:spLocks noGrp="1"/>
          </p:cNvSpPr>
          <p:nvPr>
            <p:ph type="dt" sz="half" idx="10"/>
          </p:nvPr>
        </p:nvSpPr>
        <p:spPr/>
        <p:txBody>
          <a:bodyPr/>
          <a:lstStyle/>
          <a:p>
            <a:r>
              <a:rPr lang="en-US" smtClean="0"/>
              <a:t>Apr 9-11, 2019</a:t>
            </a:r>
            <a:endParaRPr lang="en-US" dirty="0"/>
          </a:p>
        </p:txBody>
      </p:sp>
      <p:sp>
        <p:nvSpPr>
          <p:cNvPr id="8" name="Slide Number Placeholder 7"/>
          <p:cNvSpPr>
            <a:spLocks noGrp="1"/>
          </p:cNvSpPr>
          <p:nvPr>
            <p:ph type="sldNum" sz="quarter" idx="12"/>
          </p:nvPr>
        </p:nvSpPr>
        <p:spPr/>
        <p:txBody>
          <a:bodyPr/>
          <a:lstStyle/>
          <a:p>
            <a:fld id="{0AE0C637-5835-444B-B8C0-92C25AFA2084}" type="slidenum">
              <a:rPr lang="en-US" altLang="en-US" smtClean="0"/>
              <a:pPr/>
              <a:t>11</a:t>
            </a:fld>
            <a:endParaRPr lang="en-US" alt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cxnSp>
        <p:nvCxnSpPr>
          <p:cNvPr id="1025" name="Straight Arrow Connector 1024"/>
          <p:cNvCxnSpPr>
            <a:endCxn id="1028" idx="1"/>
          </p:cNvCxnSpPr>
          <p:nvPr/>
        </p:nvCxnSpPr>
        <p:spPr>
          <a:xfrm>
            <a:off x="2297002" y="2719016"/>
            <a:ext cx="441225" cy="1823"/>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28" name="TextBox 1027"/>
          <p:cNvSpPr txBox="1"/>
          <p:nvPr/>
        </p:nvSpPr>
        <p:spPr>
          <a:xfrm>
            <a:off x="2738227" y="2566950"/>
            <a:ext cx="1533946" cy="307777"/>
          </a:xfrm>
          <a:prstGeom prst="rect">
            <a:avLst/>
          </a:prstGeom>
          <a:noFill/>
        </p:spPr>
        <p:txBody>
          <a:bodyPr wrap="none" rtlCol="0">
            <a:spAutoFit/>
          </a:bodyPr>
          <a:lstStyle/>
          <a:p>
            <a:r>
              <a:rPr lang="en-US" sz="1400" b="1" dirty="0" smtClean="0">
                <a:solidFill>
                  <a:srgbClr val="C00000"/>
                </a:solidFill>
              </a:rPr>
              <a:t>To counting house</a:t>
            </a:r>
            <a:endParaRPr lang="en-US" sz="1400" b="1" dirty="0">
              <a:solidFill>
                <a:srgbClr val="C00000"/>
              </a:solidFill>
            </a:endParaRPr>
          </a:p>
        </p:txBody>
      </p:sp>
      <p:sp>
        <p:nvSpPr>
          <p:cNvPr id="1029" name="TextBox 1028"/>
          <p:cNvSpPr txBox="1"/>
          <p:nvPr/>
        </p:nvSpPr>
        <p:spPr>
          <a:xfrm>
            <a:off x="381001" y="3338919"/>
            <a:ext cx="5181599" cy="1569660"/>
          </a:xfrm>
          <a:prstGeom prst="rect">
            <a:avLst/>
          </a:prstGeom>
          <a:noFill/>
          <a:ln w="28575">
            <a:solidFill>
              <a:srgbClr val="0099FF"/>
            </a:solidFill>
          </a:ln>
        </p:spPr>
        <p:txBody>
          <a:bodyPr wrap="square" rtlCol="0">
            <a:spAutoFit/>
          </a:bodyPr>
          <a:lstStyle/>
          <a:p>
            <a:r>
              <a:rPr lang="en-US" sz="1600" b="1" dirty="0" smtClean="0"/>
              <a:t>The final design of sPHENIX is driven by 3 principles</a:t>
            </a:r>
            <a:r>
              <a:rPr lang="en-US" sz="1600" dirty="0" smtClean="0"/>
              <a:t>:</a:t>
            </a:r>
          </a:p>
          <a:p>
            <a:pPr marL="285750" indent="-285750">
              <a:buFont typeface="Arial" panose="020B0604020202020204" pitchFamily="34" charset="0"/>
              <a:buChar char="•"/>
            </a:pPr>
            <a:r>
              <a:rPr lang="en-US" sz="1600" dirty="0" smtClean="0"/>
              <a:t>Design a detector to meet the Science Mission of measurements of Jets and Upsilons in RHIC environment</a:t>
            </a:r>
          </a:p>
          <a:p>
            <a:pPr marL="285750" indent="-285750">
              <a:buFont typeface="Arial" panose="020B0604020202020204" pitchFamily="34" charset="0"/>
              <a:buChar char="•"/>
            </a:pPr>
            <a:r>
              <a:rPr lang="en-US" sz="1600" dirty="0"/>
              <a:t>M</a:t>
            </a:r>
            <a:r>
              <a:rPr lang="en-US" sz="1600" dirty="0" smtClean="0"/>
              <a:t>aximize cost effectiveness and utilize modern technologies where appropriate (SiPM, fast TPC readout)</a:t>
            </a:r>
          </a:p>
          <a:p>
            <a:pPr marL="285750" indent="-285750">
              <a:buFont typeface="Arial" panose="020B0604020202020204" pitchFamily="34" charset="0"/>
              <a:buChar char="•"/>
            </a:pPr>
            <a:r>
              <a:rPr lang="en-US" sz="1600" dirty="0" smtClean="0"/>
              <a:t>Build on existing $20M+ PHENIX infrastructure   </a:t>
            </a:r>
            <a:endParaRPr lang="en-US" sz="1600" dirty="0"/>
          </a:p>
        </p:txBody>
      </p:sp>
      <p:cxnSp>
        <p:nvCxnSpPr>
          <p:cNvPr id="9" name="Straight Arrow Connector 8"/>
          <p:cNvCxnSpPr/>
          <p:nvPr/>
        </p:nvCxnSpPr>
        <p:spPr>
          <a:xfrm>
            <a:off x="3505200" y="1504950"/>
            <a:ext cx="3448050" cy="8572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00400" y="1770161"/>
            <a:ext cx="3352800" cy="344389"/>
          </a:xfrm>
          <a:prstGeom prst="straightConnector1">
            <a:avLst/>
          </a:prstGeom>
          <a:ln w="12700">
            <a:solidFill>
              <a:srgbClr val="0099FF"/>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590800" y="1770161"/>
            <a:ext cx="5181600" cy="1030189"/>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305175" y="1276350"/>
            <a:ext cx="3276600" cy="108585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05175" y="2362200"/>
            <a:ext cx="2486025" cy="87573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429000" y="2800350"/>
            <a:ext cx="45720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429000" y="2419350"/>
            <a:ext cx="3048000" cy="60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289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6" y="0"/>
            <a:ext cx="8903473" cy="546497"/>
          </a:xfrm>
          <a:noFill/>
        </p:spPr>
        <p:txBody>
          <a:bodyPr>
            <a:noAutofit/>
          </a:bodyPr>
          <a:lstStyle/>
          <a:p>
            <a:r>
              <a:rPr lang="en-US" sz="2800" dirty="0" smtClean="0">
                <a:solidFill>
                  <a:srgbClr val="000000"/>
                </a:solidFill>
              </a:rPr>
              <a:t>sPHENIX Infrastructure and Facility Upgrade(2.X)</a:t>
            </a:r>
            <a:r>
              <a:rPr lang="en-US" sz="3200" dirty="0" smtClean="0">
                <a:solidFill>
                  <a:srgbClr val="000000"/>
                </a:solidFill>
              </a:rPr>
              <a:t>  </a:t>
            </a:r>
            <a:endParaRPr lang="en-US" sz="3200" dirty="0">
              <a:solidFill>
                <a:srgbClr val="000000"/>
              </a:solidFill>
            </a:endParaRPr>
          </a:p>
        </p:txBody>
      </p:sp>
      <p:sp>
        <p:nvSpPr>
          <p:cNvPr id="3" name="Content Placeholder 2"/>
          <p:cNvSpPr>
            <a:spLocks noGrp="1"/>
          </p:cNvSpPr>
          <p:nvPr>
            <p:ph idx="1"/>
          </p:nvPr>
        </p:nvSpPr>
        <p:spPr>
          <a:xfrm>
            <a:off x="152400" y="647700"/>
            <a:ext cx="4343400" cy="3200399"/>
          </a:xfrm>
        </p:spPr>
        <p:txBody>
          <a:bodyPr/>
          <a:lstStyle/>
          <a:p>
            <a:pPr marL="0" indent="0">
              <a:buNone/>
            </a:pPr>
            <a:r>
              <a:rPr lang="en-US" sz="2000" b="1" u="sng" dirty="0" smtClean="0"/>
              <a:t>WBS 	I&amp;F Upgrade</a:t>
            </a:r>
          </a:p>
          <a:p>
            <a:pPr marL="0" indent="0">
              <a:buNone/>
            </a:pPr>
            <a:r>
              <a:rPr lang="en-US" sz="1800" dirty="0" smtClean="0"/>
              <a:t>2.1	I&amp;F Management</a:t>
            </a:r>
          </a:p>
          <a:p>
            <a:pPr marL="0" indent="0">
              <a:buNone/>
            </a:pPr>
            <a:r>
              <a:rPr lang="en-US" sz="1800" dirty="0" smtClean="0"/>
              <a:t>2.2 	SC Magnet</a:t>
            </a:r>
          </a:p>
          <a:p>
            <a:pPr marL="0" indent="0">
              <a:buNone/>
            </a:pPr>
            <a:r>
              <a:rPr lang="en-US" sz="1800" dirty="0" smtClean="0"/>
              <a:t>2.3 	Carriage &amp; Structural Components</a:t>
            </a:r>
          </a:p>
          <a:p>
            <a:pPr marL="0" indent="0">
              <a:buNone/>
            </a:pPr>
            <a:r>
              <a:rPr lang="en-US" sz="1800" dirty="0" smtClean="0"/>
              <a:t>2.4	Infrastructure</a:t>
            </a:r>
          </a:p>
          <a:p>
            <a:pPr marL="0" indent="0">
              <a:buNone/>
            </a:pPr>
            <a:r>
              <a:rPr lang="en-US" sz="1800" dirty="0" smtClean="0"/>
              <a:t>2.5	Installation &amp; Integration</a:t>
            </a:r>
            <a:endParaRPr lang="en-US" sz="1800" dirty="0"/>
          </a:p>
        </p:txBody>
      </p:sp>
      <p:sp>
        <p:nvSpPr>
          <p:cNvPr id="2" name="Date Placeholder 1"/>
          <p:cNvSpPr>
            <a:spLocks noGrp="1"/>
          </p:cNvSpPr>
          <p:nvPr>
            <p:ph type="dt" sz="half" idx="10"/>
          </p:nvPr>
        </p:nvSpPr>
        <p:spPr/>
        <p:txBody>
          <a:bodyPr/>
          <a:lstStyle/>
          <a:p>
            <a:r>
              <a:rPr lang="en-US" smtClean="0"/>
              <a:t>Apr 9-11, 2019</a:t>
            </a:r>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
        <p:nvSpPr>
          <p:cNvPr id="8" name="Slide Number Placeholder 7"/>
          <p:cNvSpPr>
            <a:spLocks noGrp="1"/>
          </p:cNvSpPr>
          <p:nvPr>
            <p:ph type="sldNum" sz="quarter" idx="12"/>
          </p:nvPr>
        </p:nvSpPr>
        <p:spPr/>
        <p:txBody>
          <a:bodyPr/>
          <a:lstStyle/>
          <a:p>
            <a:fld id="{0AE0C637-5835-444B-B8C0-92C25AFA2084}" type="slidenum">
              <a:rPr lang="en-US" altLang="en-US" smtClean="0"/>
              <a:pPr/>
              <a:t>12</a:t>
            </a:fld>
            <a:endParaRPr lang="en-US" altLang="en-US"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9565" t="3091" r="28535"/>
          <a:stretch/>
        </p:blipFill>
        <p:spPr>
          <a:xfrm>
            <a:off x="5443073" y="600075"/>
            <a:ext cx="3681877" cy="3867150"/>
          </a:xfrm>
          <a:prstGeom prst="rect">
            <a:avLst/>
          </a:prstGeom>
        </p:spPr>
      </p:pic>
      <p:cxnSp>
        <p:nvCxnSpPr>
          <p:cNvPr id="7" name="Straight Arrow Connector 6"/>
          <p:cNvCxnSpPr/>
          <p:nvPr/>
        </p:nvCxnSpPr>
        <p:spPr>
          <a:xfrm>
            <a:off x="2280773" y="1495425"/>
            <a:ext cx="4577227" cy="581025"/>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280773" y="1343025"/>
            <a:ext cx="6324600" cy="15240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419600" y="1885950"/>
            <a:ext cx="1981200" cy="381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419600" y="1885950"/>
            <a:ext cx="1257300" cy="18383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100" y="2816334"/>
            <a:ext cx="5524500" cy="2062103"/>
          </a:xfrm>
          <a:prstGeom prst="rect">
            <a:avLst/>
          </a:prstGeom>
          <a:noFill/>
          <a:ln w="28575">
            <a:solidFill>
              <a:srgbClr val="0099FF"/>
            </a:solidFill>
          </a:ln>
        </p:spPr>
        <p:txBody>
          <a:bodyPr wrap="square" rtlCol="0">
            <a:spAutoFit/>
          </a:bodyPr>
          <a:lstStyle/>
          <a:p>
            <a:r>
              <a:rPr lang="en-US" sz="1600" b="1" dirty="0" smtClean="0"/>
              <a:t> Three large M&amp;S items:</a:t>
            </a:r>
          </a:p>
          <a:p>
            <a:pPr marL="742950" lvl="1" indent="-285750">
              <a:buFont typeface="Arial" panose="020B0604020202020204" pitchFamily="34" charset="0"/>
              <a:buChar char="•"/>
            </a:pPr>
            <a:r>
              <a:rPr lang="en-US" sz="1600" dirty="0" smtClean="0"/>
              <a:t>Barrel Magnet steel</a:t>
            </a:r>
          </a:p>
          <a:p>
            <a:pPr marL="742950" lvl="1" indent="-285750">
              <a:buFont typeface="Arial" panose="020B0604020202020204" pitchFamily="34" charset="0"/>
              <a:buChar char="•"/>
            </a:pPr>
            <a:r>
              <a:rPr lang="en-US" sz="1600" dirty="0" smtClean="0"/>
              <a:t>Carriage/Cradle/</a:t>
            </a:r>
            <a:r>
              <a:rPr lang="en-US" sz="1600" dirty="0" err="1" smtClean="0"/>
              <a:t>Poletips</a:t>
            </a:r>
            <a:r>
              <a:rPr lang="en-US" sz="1600" dirty="0" smtClean="0"/>
              <a:t>/Platform</a:t>
            </a:r>
          </a:p>
          <a:p>
            <a:pPr marL="742950" lvl="1" indent="-285750">
              <a:buFont typeface="Arial" panose="020B0604020202020204" pitchFamily="34" charset="0"/>
              <a:buChar char="•"/>
            </a:pPr>
            <a:r>
              <a:rPr lang="en-US" sz="1600" dirty="0" smtClean="0"/>
              <a:t>Cryogenics for 1008</a:t>
            </a:r>
          </a:p>
          <a:p>
            <a:r>
              <a:rPr lang="en-US" sz="1600" b="1" dirty="0" smtClean="0"/>
              <a:t>Three main labor items:</a:t>
            </a:r>
          </a:p>
          <a:p>
            <a:pPr marL="742950" lvl="1" indent="-285750">
              <a:buFont typeface="Arial" panose="020B0604020202020204" pitchFamily="34" charset="0"/>
              <a:buChar char="•"/>
            </a:pPr>
            <a:r>
              <a:rPr lang="en-US" sz="1600" dirty="0" smtClean="0"/>
              <a:t>SC-Magnet</a:t>
            </a:r>
          </a:p>
          <a:p>
            <a:pPr marL="742950" lvl="1" indent="-285750">
              <a:buFont typeface="Arial" panose="020B0604020202020204" pitchFamily="34" charset="0"/>
              <a:buChar char="•"/>
            </a:pPr>
            <a:r>
              <a:rPr lang="en-US" sz="1600" dirty="0" smtClean="0"/>
              <a:t>Carriage/Cradle/</a:t>
            </a:r>
            <a:r>
              <a:rPr lang="en-US" sz="1600" dirty="0" err="1" smtClean="0"/>
              <a:t>Poletips</a:t>
            </a:r>
            <a:r>
              <a:rPr lang="en-US" sz="1600" dirty="0" smtClean="0"/>
              <a:t>/Platform(engineering design)</a:t>
            </a:r>
          </a:p>
          <a:p>
            <a:pPr marL="742950" lvl="1" indent="-285750">
              <a:buFont typeface="Arial" panose="020B0604020202020204" pitchFamily="34" charset="0"/>
              <a:buChar char="•"/>
            </a:pPr>
            <a:r>
              <a:rPr lang="en-US" sz="1600" dirty="0" smtClean="0"/>
              <a:t>Installation/Integration</a:t>
            </a:r>
            <a:endParaRPr lang="en-US" sz="1600" dirty="0"/>
          </a:p>
        </p:txBody>
      </p:sp>
    </p:spTree>
    <p:extLst>
      <p:ext uri="{BB962C8B-B14F-4D97-AF65-F5344CB8AC3E}">
        <p14:creationId xmlns:p14="http://schemas.microsoft.com/office/powerpoint/2010/main" val="2962051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7" y="0"/>
            <a:ext cx="8229600" cy="546497"/>
          </a:xfrm>
          <a:noFill/>
        </p:spPr>
        <p:txBody>
          <a:bodyPr>
            <a:noAutofit/>
          </a:bodyPr>
          <a:lstStyle/>
          <a:p>
            <a:r>
              <a:rPr lang="en-US" sz="4000" dirty="0" smtClean="0">
                <a:solidFill>
                  <a:srgbClr val="000000"/>
                </a:solidFill>
              </a:rPr>
              <a:t> </a:t>
            </a:r>
            <a:r>
              <a:rPr lang="en-US" sz="3200" dirty="0" smtClean="0">
                <a:solidFill>
                  <a:srgbClr val="000000"/>
                </a:solidFill>
              </a:rPr>
              <a:t>sPHENIX  Silicon Detectors (3.X)</a:t>
            </a:r>
            <a:endParaRPr lang="en-US" sz="3200" dirty="0">
              <a:solidFill>
                <a:srgbClr val="000000"/>
              </a:solidFill>
            </a:endParaRPr>
          </a:p>
        </p:txBody>
      </p:sp>
      <p:sp>
        <p:nvSpPr>
          <p:cNvPr id="3" name="Content Placeholder 2"/>
          <p:cNvSpPr>
            <a:spLocks noGrp="1"/>
          </p:cNvSpPr>
          <p:nvPr>
            <p:ph idx="1"/>
          </p:nvPr>
        </p:nvSpPr>
        <p:spPr>
          <a:xfrm>
            <a:off x="304800" y="666750"/>
            <a:ext cx="3733800" cy="3200399"/>
          </a:xfrm>
        </p:spPr>
        <p:txBody>
          <a:bodyPr/>
          <a:lstStyle/>
          <a:p>
            <a:pPr marL="0" indent="0">
              <a:buNone/>
            </a:pPr>
            <a:r>
              <a:rPr lang="en-US" sz="2000" b="1" u="sng" dirty="0" smtClean="0"/>
              <a:t>WBS 	Silicon Detectors</a:t>
            </a:r>
          </a:p>
          <a:p>
            <a:pPr marL="0" indent="0">
              <a:buNone/>
            </a:pPr>
            <a:r>
              <a:rPr lang="en-US" sz="1800" dirty="0" smtClean="0"/>
              <a:t> 3.1 INTT</a:t>
            </a:r>
          </a:p>
          <a:p>
            <a:pPr marL="0" indent="0">
              <a:buNone/>
            </a:pPr>
            <a:r>
              <a:rPr lang="en-US" sz="1800" dirty="0" smtClean="0"/>
              <a:t> 3.2 MVTX</a:t>
            </a:r>
            <a:endParaRPr lang="en-US" sz="1800" dirty="0"/>
          </a:p>
        </p:txBody>
      </p:sp>
      <p:sp>
        <p:nvSpPr>
          <p:cNvPr id="2" name="Date Placeholder 1"/>
          <p:cNvSpPr>
            <a:spLocks noGrp="1"/>
          </p:cNvSpPr>
          <p:nvPr>
            <p:ph type="dt" sz="half" idx="10"/>
          </p:nvPr>
        </p:nvSpPr>
        <p:spPr/>
        <p:txBody>
          <a:bodyPr/>
          <a:lstStyle/>
          <a:p>
            <a:r>
              <a:rPr lang="en-US" smtClean="0"/>
              <a:t>Apr 9-11, 2019</a:t>
            </a:r>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
        <p:nvSpPr>
          <p:cNvPr id="8" name="Slide Number Placeholder 7"/>
          <p:cNvSpPr>
            <a:spLocks noGrp="1"/>
          </p:cNvSpPr>
          <p:nvPr>
            <p:ph type="sldNum" sz="quarter" idx="12"/>
          </p:nvPr>
        </p:nvSpPr>
        <p:spPr/>
        <p:txBody>
          <a:bodyPr/>
          <a:lstStyle/>
          <a:p>
            <a:fld id="{0AE0C637-5835-444B-B8C0-92C25AFA2084}" type="slidenum">
              <a:rPr lang="en-US" altLang="en-US" smtClean="0"/>
              <a:pPr/>
              <a:t>13</a:t>
            </a:fld>
            <a:endParaRPr lang="en-US" altLang="en-US" dirty="0"/>
          </a:p>
        </p:txBody>
      </p:sp>
      <p:grpSp>
        <p:nvGrpSpPr>
          <p:cNvPr id="15" name="Group 14"/>
          <p:cNvGrpSpPr/>
          <p:nvPr/>
        </p:nvGrpSpPr>
        <p:grpSpPr>
          <a:xfrm>
            <a:off x="5476788" y="590550"/>
            <a:ext cx="3614091" cy="3714750"/>
            <a:chOff x="5451004" y="665168"/>
            <a:chExt cx="3614091" cy="371475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565" t="11019" r="27243" b="6402"/>
            <a:stretch/>
          </p:blipFill>
          <p:spPr>
            <a:xfrm>
              <a:off x="5451004" y="665168"/>
              <a:ext cx="3614091" cy="3714750"/>
            </a:xfrm>
            <a:prstGeom prst="rect">
              <a:avLst/>
            </a:prstGeom>
          </p:spPr>
        </p:pic>
        <p:sp>
          <p:nvSpPr>
            <p:cNvPr id="9" name="Oval 8"/>
            <p:cNvSpPr/>
            <p:nvPr/>
          </p:nvSpPr>
          <p:spPr>
            <a:xfrm>
              <a:off x="6896100" y="2495550"/>
              <a:ext cx="723900" cy="182092"/>
            </a:xfrm>
            <a:prstGeom prst="ellipse">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806340"/>
            <a:ext cx="3692789" cy="2077194"/>
          </a:xfrm>
          <a:prstGeom prst="rect">
            <a:avLst/>
          </a:prstGeom>
        </p:spPr>
      </p:pic>
      <p:cxnSp>
        <p:nvCxnSpPr>
          <p:cNvPr id="20" name="Straight Arrow Connector 19"/>
          <p:cNvCxnSpPr>
            <a:stCxn id="9" idx="3"/>
          </p:cNvCxnSpPr>
          <p:nvPr/>
        </p:nvCxnSpPr>
        <p:spPr>
          <a:xfrm flipH="1">
            <a:off x="3505200" y="2576357"/>
            <a:ext cx="3522697" cy="1443193"/>
          </a:xfrm>
          <a:prstGeom prst="straightConnector1">
            <a:avLst/>
          </a:prstGeom>
          <a:ln w="38100">
            <a:solidFill>
              <a:srgbClr val="0099FF"/>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1581150"/>
            <a:ext cx="1389194" cy="243840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219200" y="1200150"/>
            <a:ext cx="1905000" cy="26447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1199" y="1324664"/>
            <a:ext cx="4252061" cy="1077218"/>
          </a:xfrm>
          <a:prstGeom prst="rect">
            <a:avLst/>
          </a:prstGeom>
          <a:noFill/>
          <a:ln w="28575">
            <a:solidFill>
              <a:srgbClr val="0099FF"/>
            </a:solidFill>
          </a:ln>
        </p:spPr>
        <p:txBody>
          <a:bodyPr wrap="none" rtlCol="0">
            <a:spAutoFit/>
          </a:bodyPr>
          <a:lstStyle/>
          <a:p>
            <a:pPr marL="285750" indent="-285750">
              <a:buFont typeface="Arial" panose="020B0604020202020204" pitchFamily="34" charset="0"/>
              <a:buChar char="•"/>
            </a:pPr>
            <a:r>
              <a:rPr lang="en-US" sz="1600" dirty="0" smtClean="0"/>
              <a:t>Enables flavor-tagged physics</a:t>
            </a:r>
          </a:p>
          <a:p>
            <a:pPr marL="285750" indent="-285750">
              <a:buFont typeface="Arial" panose="020B0604020202020204" pitchFamily="34" charset="0"/>
              <a:buChar char="•"/>
            </a:pPr>
            <a:r>
              <a:rPr lang="en-US" sz="1600" dirty="0" smtClean="0"/>
              <a:t>Separates multiple vertices at high luminosity</a:t>
            </a:r>
          </a:p>
          <a:p>
            <a:pPr marL="285750" indent="-285750">
              <a:buFont typeface="Arial" panose="020B0604020202020204" pitchFamily="34" charset="0"/>
              <a:buChar char="•"/>
            </a:pPr>
            <a:r>
              <a:rPr lang="en-US" sz="1600" dirty="0" smtClean="0"/>
              <a:t>Provides tracking between vertex and TPC</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680222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Scope</a:t>
            </a:r>
            <a:endParaRPr lang="en-US" dirty="0"/>
          </a:p>
        </p:txBody>
      </p:sp>
      <p:sp>
        <p:nvSpPr>
          <p:cNvPr id="6" name="Content Placeholder 5"/>
          <p:cNvSpPr>
            <a:spLocks noGrp="1"/>
          </p:cNvSpPr>
          <p:nvPr>
            <p:ph idx="1"/>
          </p:nvPr>
        </p:nvSpPr>
        <p:spPr>
          <a:xfrm>
            <a:off x="304800" y="742950"/>
            <a:ext cx="8382000" cy="3851673"/>
          </a:xfrm>
        </p:spPr>
        <p:txBody>
          <a:bodyPr/>
          <a:lstStyle/>
          <a:p>
            <a:pPr marL="0" lvl="0" indent="0">
              <a:buNone/>
            </a:pPr>
            <a:r>
              <a:rPr lang="en-US" sz="1800" dirty="0" smtClean="0"/>
              <a:t>MIE (1.X):</a:t>
            </a:r>
          </a:p>
          <a:p>
            <a:r>
              <a:rPr lang="en-US" sz="1600" dirty="0" smtClean="0"/>
              <a:t>A </a:t>
            </a:r>
            <a:r>
              <a:rPr lang="en-US" sz="1600" dirty="0"/>
              <a:t>Time Projection Chamber (TPC), Electromagnetic Calorimeter (EMCal), and a Hadronic Calorimeter (HCal) all covering 2</a:t>
            </a:r>
            <a:r>
              <a:rPr lang="en-US" sz="1600" dirty="0">
                <a:latin typeface="Symbol" panose="05050102010706020507" pitchFamily="18" charset="2"/>
              </a:rPr>
              <a:t>p</a:t>
            </a:r>
            <a:r>
              <a:rPr lang="en-US" sz="1600" dirty="0"/>
              <a:t> in azimuth. The TPC and HCal have pseudorapidity coverage of -1.1 ≤ </a:t>
            </a:r>
            <a:r>
              <a:rPr lang="en-US" sz="1600" dirty="0">
                <a:latin typeface="Symbol" panose="05050102010706020507" pitchFamily="18" charset="2"/>
              </a:rPr>
              <a:t>h</a:t>
            </a:r>
            <a:r>
              <a:rPr lang="en-US" sz="1600" dirty="0"/>
              <a:t> ≤ 1.1. The EMCal has pseudorapidity coverage of ‑0.85 ≤ </a:t>
            </a:r>
            <a:r>
              <a:rPr lang="en-US" sz="1600" dirty="0">
                <a:latin typeface="Symbol" panose="05050102010706020507" pitchFamily="18" charset="2"/>
              </a:rPr>
              <a:t>h</a:t>
            </a:r>
            <a:r>
              <a:rPr lang="en-US" sz="1600" dirty="0"/>
              <a:t> ≤ 0.85.  </a:t>
            </a:r>
          </a:p>
          <a:p>
            <a:pPr lvl="0"/>
            <a:r>
              <a:rPr lang="en-US" sz="1600" dirty="0"/>
              <a:t>A Minimum Bias Trigger Detector (MBD).</a:t>
            </a:r>
          </a:p>
          <a:p>
            <a:pPr lvl="0"/>
            <a:r>
              <a:rPr lang="en-US" sz="1600" dirty="0"/>
              <a:t>Readout electronics to fully instrument the TPC, EMCal, HCal and MBD.</a:t>
            </a:r>
          </a:p>
          <a:p>
            <a:pPr lvl="0"/>
            <a:r>
              <a:rPr lang="en-US" sz="1600" dirty="0"/>
              <a:t>A data acquisition (DAQ) system with the capability to readout the TPC, EMCal, HCal and MBD with an event rate and data-logging rate commensurate with the sPHENIX physics goals.</a:t>
            </a:r>
          </a:p>
          <a:p>
            <a:pPr lvl="0"/>
            <a:r>
              <a:rPr lang="en-US" sz="1600" dirty="0"/>
              <a:t>A DAQ/Trigger system that can provide minimum bias and energy cluster triggers at a rate necessary to carry out the sPHENIX physics program in AA, pA and pp collisions at RHIC. </a:t>
            </a:r>
          </a:p>
          <a:p>
            <a:pPr lvl="0"/>
            <a:r>
              <a:rPr lang="en-US" sz="1600" dirty="0"/>
              <a:t>Project Management to carry the project scope through to a successful on time and on budget completion.</a:t>
            </a:r>
          </a:p>
          <a:p>
            <a:pPr marL="0" indent="0">
              <a:buNone/>
            </a:pPr>
            <a:endParaRPr lang="en-US"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14</a:t>
            </a:fld>
            <a:endParaRPr lang="en-US" altLang="en-US" dirty="0"/>
          </a:p>
        </p:txBody>
      </p:sp>
    </p:spTree>
    <p:extLst>
      <p:ext uri="{BB962C8B-B14F-4D97-AF65-F5344CB8AC3E}">
        <p14:creationId xmlns:p14="http://schemas.microsoft.com/office/powerpoint/2010/main" val="1206293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Scope</a:t>
            </a:r>
            <a:endParaRPr lang="en-US" dirty="0"/>
          </a:p>
        </p:txBody>
      </p:sp>
      <p:sp>
        <p:nvSpPr>
          <p:cNvPr id="6" name="Content Placeholder 5"/>
          <p:cNvSpPr>
            <a:spLocks noGrp="1"/>
          </p:cNvSpPr>
          <p:nvPr>
            <p:ph idx="1"/>
          </p:nvPr>
        </p:nvSpPr>
        <p:spPr>
          <a:xfrm>
            <a:off x="304800" y="742950"/>
            <a:ext cx="8382000" cy="3851673"/>
          </a:xfrm>
        </p:spPr>
        <p:txBody>
          <a:bodyPr/>
          <a:lstStyle/>
          <a:p>
            <a:pPr marL="0" lvl="0" indent="0">
              <a:buNone/>
            </a:pPr>
            <a:r>
              <a:rPr lang="en-US" sz="1800" dirty="0" smtClean="0"/>
              <a:t>Infrastructure and Facility Upgrade (2.X):</a:t>
            </a:r>
          </a:p>
          <a:p>
            <a:r>
              <a:rPr lang="en-US" sz="1600" dirty="0" smtClean="0"/>
              <a:t>SC-Magnet (formerly of BaBar) installed, mapped, commissioned and ready to </a:t>
            </a:r>
            <a:r>
              <a:rPr lang="en-US" sz="1600" dirty="0" smtClean="0"/>
              <a:t>operate at full current.</a:t>
            </a:r>
            <a:endParaRPr lang="en-US" sz="1600" dirty="0" smtClean="0"/>
          </a:p>
          <a:p>
            <a:pPr lvl="1"/>
            <a:r>
              <a:rPr lang="en-US" sz="1200" dirty="0" smtClean="0"/>
              <a:t>Includes cryogenics, power supplies and controls supporting SC-Magnet operation</a:t>
            </a:r>
          </a:p>
          <a:p>
            <a:r>
              <a:rPr lang="en-US" sz="1600" dirty="0" smtClean="0"/>
              <a:t>Carriage/Cradle and mechanical structures </a:t>
            </a:r>
            <a:r>
              <a:rPr lang="en-US" sz="1600" dirty="0" smtClean="0"/>
              <a:t>necessary to support </a:t>
            </a:r>
            <a:r>
              <a:rPr lang="en-US" sz="1600" dirty="0" smtClean="0"/>
              <a:t>the detector</a:t>
            </a:r>
          </a:p>
          <a:p>
            <a:pPr lvl="1"/>
            <a:r>
              <a:rPr lang="en-US" sz="1200" dirty="0" smtClean="0"/>
              <a:t>Includes magnet barrel flux return, pole tips, support platforms, access </a:t>
            </a:r>
          </a:p>
          <a:p>
            <a:r>
              <a:rPr lang="en-US" sz="1600" dirty="0" smtClean="0"/>
              <a:t>Infrastructure in Building 1008 to support the detectors operation</a:t>
            </a:r>
          </a:p>
          <a:p>
            <a:pPr lvl="1"/>
            <a:r>
              <a:rPr lang="en-US" sz="1200" dirty="0" smtClean="0"/>
              <a:t>Includes, HVAC, PS, water, gas systems, smoke detection/fire protection, safety systems including ODH</a:t>
            </a:r>
          </a:p>
          <a:p>
            <a:r>
              <a:rPr lang="en-US" sz="1600" dirty="0" smtClean="0"/>
              <a:t>Integration and Installation of sPHENIX </a:t>
            </a:r>
            <a:endParaRPr lang="en-US" sz="1600" dirty="0"/>
          </a:p>
          <a:p>
            <a:pPr marL="0" indent="0">
              <a:buNone/>
            </a:pPr>
            <a:endParaRPr lang="en-US"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15</a:t>
            </a:fld>
            <a:endParaRPr lang="en-US" altLang="en-US" dirty="0"/>
          </a:p>
        </p:txBody>
      </p:sp>
    </p:spTree>
    <p:extLst>
      <p:ext uri="{BB962C8B-B14F-4D97-AF65-F5344CB8AC3E}">
        <p14:creationId xmlns:p14="http://schemas.microsoft.com/office/powerpoint/2010/main" val="208245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Scope</a:t>
            </a:r>
            <a:endParaRPr lang="en-US" dirty="0"/>
          </a:p>
        </p:txBody>
      </p:sp>
      <p:sp>
        <p:nvSpPr>
          <p:cNvPr id="6" name="Content Placeholder 5"/>
          <p:cNvSpPr>
            <a:spLocks noGrp="1"/>
          </p:cNvSpPr>
          <p:nvPr>
            <p:ph idx="1"/>
          </p:nvPr>
        </p:nvSpPr>
        <p:spPr>
          <a:xfrm>
            <a:off x="304800" y="742950"/>
            <a:ext cx="8382000" cy="3851673"/>
          </a:xfrm>
        </p:spPr>
        <p:txBody>
          <a:bodyPr/>
          <a:lstStyle/>
          <a:p>
            <a:pPr marL="0" lvl="0" indent="0">
              <a:buNone/>
            </a:pPr>
            <a:r>
              <a:rPr lang="en-US" sz="1800" dirty="0" smtClean="0"/>
              <a:t>Silicon Detectors (3.X):</a:t>
            </a:r>
          </a:p>
          <a:p>
            <a:r>
              <a:rPr lang="en-US" sz="1600" dirty="0" smtClean="0"/>
              <a:t>INTT: Two layers of silicon strip sensors covering 2</a:t>
            </a:r>
            <a:r>
              <a:rPr lang="en-US" sz="1600" dirty="0" smtClean="0">
                <a:latin typeface="Symbol" panose="05050102010706020507" pitchFamily="18" charset="2"/>
              </a:rPr>
              <a:t>p</a:t>
            </a:r>
            <a:r>
              <a:rPr lang="en-US" sz="1600" dirty="0" smtClean="0"/>
              <a:t> in azimuth and -1 &lt; </a:t>
            </a:r>
            <a:r>
              <a:rPr lang="en-US" sz="1600" dirty="0" smtClean="0">
                <a:latin typeface="Symbol" panose="05050102010706020507" pitchFamily="18" charset="2"/>
              </a:rPr>
              <a:t>h</a:t>
            </a:r>
            <a:r>
              <a:rPr lang="en-US" sz="1600" dirty="0" smtClean="0"/>
              <a:t> &lt; 1 for a vertex cut of ±10 cm. </a:t>
            </a:r>
            <a:endParaRPr lang="en-US" sz="1600" dirty="0" smtClean="0"/>
          </a:p>
          <a:p>
            <a:r>
              <a:rPr lang="en-US" sz="1600" dirty="0" smtClean="0"/>
              <a:t>MVTX: Three layers of silicon pixel sensors employing Monolithic Active Pixel Sensor (MAPS) technology and closely modeled on the ALICE ITS detector. </a:t>
            </a:r>
            <a:endParaRPr lang="en-US" sz="1600" dirty="0"/>
          </a:p>
          <a:p>
            <a:pPr marL="0" indent="0">
              <a:buNone/>
            </a:pPr>
            <a:endParaRPr lang="en-US"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16</a:t>
            </a:fld>
            <a:endParaRPr lang="en-US" altLang="en-US" dirty="0"/>
          </a:p>
        </p:txBody>
      </p:sp>
    </p:spTree>
    <p:extLst>
      <p:ext uri="{BB962C8B-B14F-4D97-AF65-F5344CB8AC3E}">
        <p14:creationId xmlns:p14="http://schemas.microsoft.com/office/powerpoint/2010/main" val="2698996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sz="3200" dirty="0" smtClean="0"/>
              <a:t>Documents Required for</a:t>
            </a:r>
            <a:r>
              <a:rPr lang="en-US" sz="3200" dirty="0" smtClean="0"/>
              <a:t> PD-2/3</a:t>
            </a:r>
            <a:endParaRPr lang="en-US" sz="3200" dirty="0"/>
          </a:p>
        </p:txBody>
      </p:sp>
      <p:sp>
        <p:nvSpPr>
          <p:cNvPr id="3" name="Content Placeholder 2"/>
          <p:cNvSpPr>
            <a:spLocks noGrp="1"/>
          </p:cNvSpPr>
          <p:nvPr>
            <p:ph idx="1"/>
          </p:nvPr>
        </p:nvSpPr>
        <p:spPr>
          <a:xfrm>
            <a:off x="25784" y="590550"/>
            <a:ext cx="9118215" cy="4191000"/>
          </a:xfrm>
        </p:spPr>
        <p:txBody>
          <a:bodyPr/>
          <a:lstStyle/>
          <a:p>
            <a:pPr marL="457200" lvl="1" indent="0">
              <a:buNone/>
            </a:pPr>
            <a:r>
              <a:rPr lang="en-US" sz="1800" dirty="0" smtClean="0"/>
              <a:t>Documents provided to the committee and required for PD-2/3:</a:t>
            </a:r>
          </a:p>
          <a:p>
            <a:pPr lvl="1"/>
            <a:r>
              <a:rPr lang="en-US" sz="1800" dirty="0" smtClean="0"/>
              <a:t>TDR – </a:t>
            </a:r>
            <a:r>
              <a:rPr lang="en-US" sz="1800" b="0" dirty="0" smtClean="0">
                <a:solidFill>
                  <a:srgbClr val="0099FF"/>
                </a:solidFill>
              </a:rPr>
              <a:t>advanced</a:t>
            </a:r>
            <a:r>
              <a:rPr lang="en-US" sz="1800" dirty="0" smtClean="0"/>
              <a:t> </a:t>
            </a:r>
            <a:r>
              <a:rPr lang="en-US" sz="1800" b="0" dirty="0" smtClean="0">
                <a:solidFill>
                  <a:srgbClr val="0099FF"/>
                </a:solidFill>
              </a:rPr>
              <a:t>draft </a:t>
            </a:r>
            <a:endParaRPr lang="en-US" sz="1800" b="0" dirty="0">
              <a:solidFill>
                <a:srgbClr val="0099FF"/>
              </a:solidFill>
            </a:endParaRPr>
          </a:p>
          <a:p>
            <a:pPr lvl="1"/>
            <a:r>
              <a:rPr lang="en-US" sz="1800" dirty="0" smtClean="0"/>
              <a:t>PMP (approved preliminary document) </a:t>
            </a:r>
            <a:r>
              <a:rPr lang="en-US" sz="1800" b="0" dirty="0" smtClean="0">
                <a:solidFill>
                  <a:srgbClr val="0099FF"/>
                </a:solidFill>
              </a:rPr>
              <a:t>PMP is a minor revision of the approved PMP</a:t>
            </a:r>
            <a:endParaRPr lang="en-US" sz="1800" b="0" dirty="0" smtClean="0">
              <a:solidFill>
                <a:srgbClr val="0099FF"/>
              </a:solidFill>
            </a:endParaRPr>
          </a:p>
          <a:p>
            <a:pPr lvl="1"/>
            <a:r>
              <a:rPr lang="en-US" sz="1800" dirty="0" smtClean="0"/>
              <a:t>BOEs and WBS Dictionary ( 26 BOEs covering 1.X and 2.X) </a:t>
            </a:r>
            <a:r>
              <a:rPr lang="en-US" sz="1800" b="0" dirty="0" smtClean="0">
                <a:solidFill>
                  <a:srgbClr val="0099FF"/>
                </a:solidFill>
              </a:rPr>
              <a:t>WBS final. BOEs minor revisions due to 1 more PCR prior to PD-2/3</a:t>
            </a:r>
            <a:endParaRPr lang="en-US" sz="1800" b="0" dirty="0">
              <a:solidFill>
                <a:srgbClr val="0099FF"/>
              </a:solidFill>
            </a:endParaRPr>
          </a:p>
          <a:p>
            <a:pPr lvl="1"/>
            <a:r>
              <a:rPr lang="en-US" sz="1800" dirty="0"/>
              <a:t>Hazard Analysis Plan </a:t>
            </a:r>
            <a:r>
              <a:rPr lang="en-US" sz="1800" dirty="0" smtClean="0"/>
              <a:t>- </a:t>
            </a:r>
            <a:r>
              <a:rPr lang="en-US" sz="1800" b="0" dirty="0" smtClean="0">
                <a:solidFill>
                  <a:srgbClr val="0099FF"/>
                </a:solidFill>
              </a:rPr>
              <a:t>final</a:t>
            </a:r>
            <a:endParaRPr lang="en-US" sz="1800" b="0" dirty="0">
              <a:solidFill>
                <a:srgbClr val="0099FF"/>
              </a:solidFill>
            </a:endParaRPr>
          </a:p>
          <a:p>
            <a:pPr lvl="1"/>
            <a:r>
              <a:rPr lang="en-US" sz="1800" dirty="0" smtClean="0"/>
              <a:t>Risk </a:t>
            </a:r>
            <a:r>
              <a:rPr lang="en-US" sz="1800" dirty="0"/>
              <a:t>Registry and RMP </a:t>
            </a:r>
            <a:r>
              <a:rPr lang="en-US" sz="1800" dirty="0" smtClean="0"/>
              <a:t>– </a:t>
            </a:r>
            <a:r>
              <a:rPr lang="en-US" sz="1800" b="0" dirty="0" smtClean="0">
                <a:solidFill>
                  <a:srgbClr val="0099FF"/>
                </a:solidFill>
              </a:rPr>
              <a:t>final for PD-2/3</a:t>
            </a:r>
            <a:endParaRPr lang="en-US" sz="1800" b="0" dirty="0">
              <a:solidFill>
                <a:srgbClr val="0099FF"/>
              </a:solidFill>
            </a:endParaRPr>
          </a:p>
          <a:p>
            <a:pPr lvl="1"/>
            <a:r>
              <a:rPr lang="en-US" sz="1800" dirty="0"/>
              <a:t>Cost </a:t>
            </a:r>
            <a:r>
              <a:rPr lang="en-US" sz="1800" dirty="0" smtClean="0"/>
              <a:t>Books (1.X, 2.X), </a:t>
            </a:r>
            <a:r>
              <a:rPr lang="en-US" sz="1800" dirty="0"/>
              <a:t>P6 </a:t>
            </a:r>
            <a:r>
              <a:rPr lang="en-US" sz="1800" dirty="0" smtClean="0"/>
              <a:t>reports (1.X, 2.X), Critical paths(1.X, 2.X) – </a:t>
            </a:r>
            <a:r>
              <a:rPr lang="en-US" sz="1800" b="0" dirty="0" smtClean="0">
                <a:solidFill>
                  <a:srgbClr val="0099FF"/>
                </a:solidFill>
              </a:rPr>
              <a:t>Minor revisions due to 1 more PCR prior to PD-2/3</a:t>
            </a:r>
          </a:p>
          <a:p>
            <a:pPr marL="457200" lvl="1" indent="0">
              <a:buNone/>
            </a:pPr>
            <a:endParaRPr lang="en-US" sz="1800" dirty="0" smtClean="0"/>
          </a:p>
          <a:p>
            <a:pPr marL="457200" lvl="1" indent="0">
              <a:buNone/>
            </a:pPr>
            <a:r>
              <a:rPr lang="en-US" sz="1800" dirty="0" smtClean="0"/>
              <a:t>In addition we’ve provided  reports from previous Director’s and DOE reviews, NEPA, SVA’s, DOE/BNL Guideline for SC projects with TPC $50M or less. </a:t>
            </a:r>
            <a:endParaRPr lang="en-US" sz="1800" dirty="0"/>
          </a:p>
          <a:p>
            <a:pPr marL="0" indent="0">
              <a:buNone/>
            </a:pPr>
            <a:endParaRPr lang="en-US" sz="2000" dirty="0"/>
          </a:p>
          <a:p>
            <a:endParaRPr lang="en-US" sz="2000" dirty="0"/>
          </a:p>
          <a:p>
            <a:pPr marL="0" indent="0">
              <a:buNone/>
            </a:pPr>
            <a:r>
              <a:rPr lang="en-US" sz="2000" dirty="0" smtClean="0">
                <a:solidFill>
                  <a:srgbClr val="0099FF"/>
                </a:solidFill>
              </a:rPr>
              <a:t> </a:t>
            </a:r>
            <a:endParaRPr lang="en-US" sz="2000" dirty="0">
              <a:solidFill>
                <a:srgbClr val="0099FF"/>
              </a:solidFill>
            </a:endParaRPr>
          </a:p>
          <a:p>
            <a:pPr marL="0" indent="0">
              <a:buNone/>
            </a:pPr>
            <a:r>
              <a:rPr lang="en-US" sz="2200" dirty="0"/>
              <a:t>  </a:t>
            </a:r>
          </a:p>
          <a:p>
            <a:endParaRPr lang="en-US" sz="18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17</a:t>
            </a:fld>
            <a:endParaRPr lang="en-US" altLang="en-US" dirty="0"/>
          </a:p>
        </p:txBody>
      </p:sp>
      <p:sp>
        <p:nvSpPr>
          <p:cNvPr id="7" name="Footer Placeholder 6"/>
          <p:cNvSpPr>
            <a:spLocks noGrp="1"/>
          </p:cNvSpPr>
          <p:nvPr>
            <p:ph type="ftr" sz="quarter" idx="11"/>
          </p:nvPr>
        </p:nvSpPr>
        <p:spPr/>
        <p:txBody>
          <a:bodyPr/>
          <a:lstStyle/>
          <a:p>
            <a:pPr>
              <a:defRPr/>
            </a:pPr>
            <a:r>
              <a:rPr lang="en-US" dirty="0" smtClean="0"/>
              <a:t>DOE</a:t>
            </a:r>
            <a:endParaRPr lang="en-US" dirty="0"/>
          </a:p>
        </p:txBody>
      </p:sp>
      <p:sp>
        <p:nvSpPr>
          <p:cNvPr id="4" name="Date Placeholder 3"/>
          <p:cNvSpPr>
            <a:spLocks noGrp="1"/>
          </p:cNvSpPr>
          <p:nvPr>
            <p:ph type="dt" sz="half" idx="10"/>
          </p:nvPr>
        </p:nvSpPr>
        <p:spPr/>
        <p:txBody>
          <a:bodyPr/>
          <a:lstStyle/>
          <a:p>
            <a:pPr>
              <a:defRPr/>
            </a:pPr>
            <a:r>
              <a:rPr lang="en-US" altLang="en-US" smtClean="0"/>
              <a:t>3/27/2019</a:t>
            </a:r>
            <a:endParaRPr lang="en-US" altLang="en-US" dirty="0"/>
          </a:p>
        </p:txBody>
      </p:sp>
    </p:spTree>
    <p:extLst>
      <p:ext uri="{BB962C8B-B14F-4D97-AF65-F5344CB8AC3E}">
        <p14:creationId xmlns:p14="http://schemas.microsoft.com/office/powerpoint/2010/main" val="710525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8229600" cy="546497"/>
          </a:xfrm>
        </p:spPr>
        <p:txBody>
          <a:bodyPr/>
          <a:lstStyle/>
          <a:p>
            <a:r>
              <a:rPr lang="en-US" sz="3200" dirty="0" smtClean="0"/>
              <a:t>Available Resources &amp; External Dependencies</a:t>
            </a:r>
            <a:endParaRPr lang="en-US" sz="3200" dirty="0"/>
          </a:p>
        </p:txBody>
      </p:sp>
      <p:sp>
        <p:nvSpPr>
          <p:cNvPr id="6" name="Content Placeholder 5"/>
          <p:cNvSpPr>
            <a:spLocks noGrp="1"/>
          </p:cNvSpPr>
          <p:nvPr>
            <p:ph idx="1"/>
          </p:nvPr>
        </p:nvSpPr>
        <p:spPr>
          <a:xfrm>
            <a:off x="0" y="514350"/>
            <a:ext cx="9067800" cy="4629150"/>
          </a:xfrm>
        </p:spPr>
        <p:txBody>
          <a:bodyPr/>
          <a:lstStyle/>
          <a:p>
            <a:pPr marL="0" indent="0">
              <a:buNone/>
            </a:pPr>
            <a:r>
              <a:rPr lang="en-US" sz="1800" b="1" dirty="0" smtClean="0"/>
              <a:t>Complete</a:t>
            </a:r>
          </a:p>
          <a:p>
            <a:r>
              <a:rPr lang="en-US" sz="1800" dirty="0" smtClean="0"/>
              <a:t>BNL has granted the sPHENIX MIE the Extraordinary Project Rate (Overhead)</a:t>
            </a:r>
          </a:p>
          <a:p>
            <a:pPr lvl="1"/>
            <a:r>
              <a:rPr lang="en-US" sz="1800" dirty="0"/>
              <a:t>A</a:t>
            </a:r>
            <a:r>
              <a:rPr lang="en-US" sz="1800" dirty="0" smtClean="0"/>
              <a:t>pproved by BNL CFO  4/2017</a:t>
            </a:r>
          </a:p>
          <a:p>
            <a:r>
              <a:rPr lang="en-US" sz="1800" dirty="0" smtClean="0"/>
              <a:t>Reuse of &gt;$20M of existing infrastructure and equipment from the PHENIX experiment including use of the Building 1008 (PHENIX) complex </a:t>
            </a:r>
          </a:p>
          <a:p>
            <a:r>
              <a:rPr lang="en-US" sz="1800" dirty="0" smtClean="0"/>
              <a:t>BNL-funded Infrastructure and Facility Upgrade (~$27M) to 1008 complex including bringing cryogenics for the SC-Magnet into the sPHENIX IR, upgrading safety, power, environmental controls, cooling systems, providing steel flux return for the magnet.</a:t>
            </a:r>
          </a:p>
          <a:p>
            <a:r>
              <a:rPr lang="en-US" sz="1800" dirty="0" smtClean="0"/>
              <a:t>Former BaBar SC-magnet received from SLAC spring 2015. Tested to full current at BNL.</a:t>
            </a:r>
          </a:p>
          <a:p>
            <a:r>
              <a:rPr lang="en-US" sz="1800" dirty="0" smtClean="0"/>
              <a:t>Si strip detector funded by RIKEN Lab –Japan</a:t>
            </a:r>
          </a:p>
          <a:p>
            <a:r>
              <a:rPr lang="en-US" sz="1800" dirty="0" smtClean="0"/>
              <a:t>BNL and Collaborator contributed labor</a:t>
            </a:r>
          </a:p>
          <a:p>
            <a:r>
              <a:rPr lang="en-US" sz="1800" dirty="0"/>
              <a:t>A</a:t>
            </a:r>
            <a:r>
              <a:rPr lang="en-US" sz="1800" dirty="0" smtClean="0"/>
              <a:t>ddition </a:t>
            </a:r>
            <a:r>
              <a:rPr lang="en-US" sz="1800" dirty="0"/>
              <a:t>of </a:t>
            </a:r>
            <a:r>
              <a:rPr lang="en-US" sz="1800" dirty="0" smtClean="0"/>
              <a:t>MVTX silicon </a:t>
            </a:r>
            <a:r>
              <a:rPr lang="en-US" sz="1800" dirty="0"/>
              <a:t>pixel </a:t>
            </a:r>
            <a:r>
              <a:rPr lang="en-US" sz="1800" dirty="0" smtClean="0"/>
              <a:t>detector</a:t>
            </a:r>
            <a:r>
              <a:rPr lang="en-US" sz="1800" dirty="0" smtClean="0"/>
              <a:t>. It is a BNL sub-$5M capital project.</a:t>
            </a:r>
            <a:endParaRPr lang="en-US" sz="1800" dirty="0" smtClean="0"/>
          </a:p>
          <a:p>
            <a:r>
              <a:rPr lang="en-US" sz="1800" dirty="0" smtClean="0"/>
              <a:t>Extended (in eta) EMCal coverage to (-1.1&lt; eta &lt; 1.1) from international sources</a:t>
            </a:r>
          </a:p>
          <a:p>
            <a:r>
              <a:rPr lang="en-US" sz="1800" dirty="0" smtClean="0"/>
              <a:t>Potential NSF-funded instrumentation of an Inner HCal</a:t>
            </a:r>
          </a:p>
          <a:p>
            <a:pPr marL="0" indent="0">
              <a:buNone/>
            </a:pPr>
            <a:endParaRPr lang="en-US" sz="1800"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18</a:t>
            </a:fld>
            <a:endParaRPr lang="en-US" altLang="en-US" dirty="0"/>
          </a:p>
        </p:txBody>
      </p:sp>
      <p:sp>
        <p:nvSpPr>
          <p:cNvPr id="3" name="Date Placeholder 2"/>
          <p:cNvSpPr>
            <a:spLocks noGrp="1"/>
          </p:cNvSpPr>
          <p:nvPr>
            <p:ph type="dt" sz="half" idx="10"/>
          </p:nvPr>
        </p:nvSpPr>
        <p:spPr>
          <a:xfrm>
            <a:off x="35118" y="4972050"/>
            <a:ext cx="2133600" cy="171450"/>
          </a:xfrm>
        </p:spPr>
        <p:txBody>
          <a:bodyPr/>
          <a:lstStyle/>
          <a:p>
            <a:pPr>
              <a:defRPr/>
            </a:pPr>
            <a:r>
              <a:rPr lang="en-US" altLang="en-US" dirty="0"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2496477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3"/>
            <a:ext cx="8686800" cy="546497"/>
          </a:xfrm>
        </p:spPr>
        <p:txBody>
          <a:bodyPr/>
          <a:lstStyle/>
          <a:p>
            <a:r>
              <a:rPr lang="en-US" sz="2800" dirty="0" smtClean="0"/>
              <a:t>sPHENIX Technical Progress Since CD-1/3A Approval</a:t>
            </a:r>
            <a:endParaRPr lang="en-US" sz="2800" dirty="0"/>
          </a:p>
        </p:txBody>
      </p:sp>
      <p:sp>
        <p:nvSpPr>
          <p:cNvPr id="7" name="Content Placeholder 6"/>
          <p:cNvSpPr>
            <a:spLocks noGrp="1"/>
          </p:cNvSpPr>
          <p:nvPr>
            <p:ph idx="1"/>
          </p:nvPr>
        </p:nvSpPr>
        <p:spPr>
          <a:xfrm>
            <a:off x="152400" y="666750"/>
            <a:ext cx="8763000" cy="3851673"/>
          </a:xfrm>
        </p:spPr>
        <p:txBody>
          <a:bodyPr/>
          <a:lstStyle/>
          <a:p>
            <a:r>
              <a:rPr lang="en-US" sz="1600" dirty="0" smtClean="0"/>
              <a:t>Three of four LLP’s approved at CD-3A have been ordered with then 4</a:t>
            </a:r>
            <a:r>
              <a:rPr lang="en-US" sz="1600" baseline="30000" dirty="0" smtClean="0"/>
              <a:t>th</a:t>
            </a:r>
            <a:r>
              <a:rPr lang="en-US" sz="1600" dirty="0" smtClean="0"/>
              <a:t> submitted to BNL for approval.  They are: </a:t>
            </a:r>
            <a:r>
              <a:rPr lang="en-US" sz="1600" b="1" dirty="0" smtClean="0"/>
              <a:t>100k SiPMs</a:t>
            </a:r>
            <a:r>
              <a:rPr lang="en-US" sz="1600" dirty="0" smtClean="0"/>
              <a:t>, </a:t>
            </a:r>
            <a:r>
              <a:rPr lang="en-US" sz="1600" b="1" dirty="0" smtClean="0"/>
              <a:t>2500km of </a:t>
            </a:r>
            <a:r>
              <a:rPr lang="en-US" sz="1600" b="1" dirty="0" err="1" smtClean="0"/>
              <a:t>Scin</a:t>
            </a:r>
            <a:r>
              <a:rPr lang="en-US" sz="1600" b="1" dirty="0" smtClean="0"/>
              <a:t> </a:t>
            </a:r>
            <a:r>
              <a:rPr lang="en-US" sz="1600" b="1" dirty="0" smtClean="0"/>
              <a:t>fiber</a:t>
            </a:r>
            <a:r>
              <a:rPr lang="en-US" sz="1600" dirty="0" smtClean="0"/>
              <a:t> for EMCal, </a:t>
            </a:r>
            <a:r>
              <a:rPr lang="en-US" sz="1600" b="1" dirty="0" smtClean="0"/>
              <a:t>7000 </a:t>
            </a:r>
            <a:r>
              <a:rPr lang="en-US" sz="1600" b="1" dirty="0" err="1" smtClean="0"/>
              <a:t>Scin</a:t>
            </a:r>
            <a:r>
              <a:rPr lang="en-US" sz="1600" b="1" dirty="0" smtClean="0"/>
              <a:t> </a:t>
            </a:r>
            <a:r>
              <a:rPr lang="en-US" sz="1600" b="1" dirty="0" smtClean="0"/>
              <a:t>tiles </a:t>
            </a:r>
            <a:r>
              <a:rPr lang="en-US" sz="1600" dirty="0" smtClean="0"/>
              <a:t>for HCal, </a:t>
            </a:r>
            <a:r>
              <a:rPr lang="en-US" sz="1600" b="1" dirty="0" smtClean="0"/>
              <a:t>19 metric tons of tungsten </a:t>
            </a:r>
            <a:r>
              <a:rPr lang="en-US" sz="1600" b="1" dirty="0" smtClean="0"/>
              <a:t>powder</a:t>
            </a:r>
            <a:r>
              <a:rPr lang="en-US" sz="1600" dirty="0" smtClean="0"/>
              <a:t> for EMCal</a:t>
            </a:r>
          </a:p>
          <a:p>
            <a:r>
              <a:rPr lang="en-US" sz="1600" dirty="0"/>
              <a:t>The preliminary project baseline is set and EVMS practice </a:t>
            </a:r>
            <a:r>
              <a:rPr lang="en-US" sz="1600" dirty="0" smtClean="0"/>
              <a:t>has proceeded since start of January.</a:t>
            </a:r>
            <a:r>
              <a:rPr lang="en-US" sz="1600" b="1" dirty="0" smtClean="0"/>
              <a:t> </a:t>
            </a:r>
            <a:endParaRPr lang="en-US" sz="1600" dirty="0"/>
          </a:p>
          <a:p>
            <a:r>
              <a:rPr lang="en-US" sz="1600" dirty="0"/>
              <a:t>P</a:t>
            </a:r>
            <a:r>
              <a:rPr lang="en-US" sz="1600" dirty="0" smtClean="0"/>
              <a:t>artial </a:t>
            </a:r>
            <a:r>
              <a:rPr lang="en-US" sz="1600" dirty="0"/>
              <a:t>delivery of LLP-1 orders, </a:t>
            </a:r>
            <a:r>
              <a:rPr lang="en-US" sz="1600" dirty="0" smtClean="0"/>
              <a:t>17,000 </a:t>
            </a:r>
            <a:r>
              <a:rPr lang="en-US" sz="1600" dirty="0"/>
              <a:t>SiPMs, arrived at Univ. of </a:t>
            </a:r>
            <a:r>
              <a:rPr lang="en-US" sz="1600" dirty="0" smtClean="0"/>
              <a:t>Michigan. First partial deliver of LLP-2 scintillating fibers expected at UIUC in April.</a:t>
            </a:r>
            <a:endParaRPr lang="en-US" sz="1600" dirty="0"/>
          </a:p>
          <a:p>
            <a:r>
              <a:rPr lang="en-US" sz="1600" dirty="0"/>
              <a:t>Magnet Barrel steel sectors continue to arrive at BNL at a rate of ~ one/week.</a:t>
            </a:r>
          </a:p>
          <a:p>
            <a:pPr lvl="1"/>
            <a:r>
              <a:rPr lang="en-US" sz="1400" dirty="0" smtClean="0"/>
              <a:t>As of April 5,  21</a:t>
            </a:r>
            <a:r>
              <a:rPr lang="en-US" sz="1400" baseline="30000" dirty="0"/>
              <a:t> </a:t>
            </a:r>
            <a:r>
              <a:rPr lang="en-US" sz="1400" dirty="0" smtClean="0"/>
              <a:t>out </a:t>
            </a:r>
            <a:r>
              <a:rPr lang="en-US" sz="1400" dirty="0"/>
              <a:t>of </a:t>
            </a:r>
            <a:r>
              <a:rPr lang="en-US" sz="1400" dirty="0" smtClean="0"/>
              <a:t>32 sectors at BNL</a:t>
            </a:r>
            <a:endParaRPr lang="en-US" sz="1400" dirty="0"/>
          </a:p>
          <a:p>
            <a:r>
              <a:rPr lang="en-US" sz="1600" dirty="0" smtClean="0"/>
              <a:t>EMCal preproduction </a:t>
            </a:r>
            <a:r>
              <a:rPr lang="en-US" sz="1600" dirty="0"/>
              <a:t>Sector 0 </a:t>
            </a:r>
            <a:r>
              <a:rPr lang="en-US" sz="1600" dirty="0" smtClean="0"/>
              <a:t>construction  underway. All sector 0 blocks complete.</a:t>
            </a:r>
            <a:endParaRPr lang="en-US" sz="1600" dirty="0"/>
          </a:p>
          <a:p>
            <a:r>
              <a:rPr lang="en-US" sz="1600" dirty="0"/>
              <a:t>Approximately </a:t>
            </a:r>
            <a:r>
              <a:rPr lang="en-US" sz="1600" dirty="0" smtClean="0"/>
              <a:t>10</a:t>
            </a:r>
            <a:r>
              <a:rPr lang="en-US" sz="1600" dirty="0" smtClean="0"/>
              <a:t>00/1600 </a:t>
            </a:r>
            <a:r>
              <a:rPr lang="en-US" sz="1600" dirty="0"/>
              <a:t>preproduction scintillating tiles for HCal </a:t>
            </a:r>
            <a:r>
              <a:rPr lang="en-US" sz="1600" dirty="0" smtClean="0"/>
              <a:t>fabbed with testing at  </a:t>
            </a:r>
            <a:r>
              <a:rPr lang="en-US" sz="1600" dirty="0"/>
              <a:t>GSU </a:t>
            </a:r>
            <a:r>
              <a:rPr lang="en-US" sz="1600" dirty="0" smtClean="0"/>
              <a:t>started.  </a:t>
            </a:r>
            <a:r>
              <a:rPr lang="en-US" sz="1600" dirty="0"/>
              <a:t>First  200 tested at GSU </a:t>
            </a:r>
            <a:r>
              <a:rPr lang="en-US" sz="1600" dirty="0" smtClean="0"/>
              <a:t>with &gt;95</a:t>
            </a:r>
            <a:r>
              <a:rPr lang="en-US" sz="1600" dirty="0"/>
              <a:t>% within </a:t>
            </a:r>
            <a:r>
              <a:rPr lang="en-US" sz="1600" dirty="0" smtClean="0"/>
              <a:t>the performance </a:t>
            </a:r>
            <a:r>
              <a:rPr lang="en-US" sz="1600" dirty="0"/>
              <a:t>range. </a:t>
            </a:r>
            <a:r>
              <a:rPr lang="en-US" sz="1600" dirty="0" smtClean="0"/>
              <a:t>Testing  continues.</a:t>
            </a:r>
            <a:endParaRPr lang="en-US" sz="1600" dirty="0"/>
          </a:p>
          <a:p>
            <a:r>
              <a:rPr lang="en-US" sz="1600" dirty="0"/>
              <a:t>Held Procurement Readiness Review for 1008 cryo component order. Prepping for issuing the </a:t>
            </a:r>
            <a:r>
              <a:rPr lang="en-US" sz="1600" dirty="0" smtClean="0"/>
              <a:t>RFP later this spring.  </a:t>
            </a:r>
          </a:p>
          <a:p>
            <a:r>
              <a:rPr lang="en-US" sz="1600" dirty="0" smtClean="0"/>
              <a:t>Held a Preliminary Engineering design review for the Carriage/Cradle. Prepping for start of RFQ process in summer 2019</a:t>
            </a:r>
            <a:endParaRPr lang="en-US" sz="1600" dirty="0"/>
          </a:p>
          <a:p>
            <a:r>
              <a:rPr lang="en-US" sz="1600" dirty="0"/>
              <a:t>R&amp;D work  progressing on all sPHENIX detector components.</a:t>
            </a:r>
          </a:p>
          <a:p>
            <a:pPr marL="0" indent="0">
              <a:buNone/>
            </a:pPr>
            <a:endParaRPr lang="en-US" sz="1400"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10" name="Footer Placeholder 9"/>
          <p:cNvSpPr>
            <a:spLocks noGrp="1"/>
          </p:cNvSpPr>
          <p:nvPr>
            <p:ph type="ftr" sz="quarter" idx="11"/>
          </p:nvPr>
        </p:nvSpPr>
        <p:spPr/>
        <p:txBody>
          <a:bodyPr/>
          <a:lstStyle/>
          <a:p>
            <a:pPr>
              <a:defRPr/>
            </a:pPr>
            <a:r>
              <a:rPr lang="en-US" smtClean="0"/>
              <a:t>sPHENIX Director's Review</a:t>
            </a:r>
            <a:endParaRPr lang="en-US" dirty="0"/>
          </a:p>
        </p:txBody>
      </p:sp>
      <p:sp>
        <p:nvSpPr>
          <p:cNvPr id="16" name="Slide Number Placeholder 15"/>
          <p:cNvSpPr>
            <a:spLocks noGrp="1"/>
          </p:cNvSpPr>
          <p:nvPr>
            <p:ph type="sldNum" sz="quarter" idx="12"/>
          </p:nvPr>
        </p:nvSpPr>
        <p:spPr/>
        <p:txBody>
          <a:bodyPr/>
          <a:lstStyle/>
          <a:p>
            <a:fld id="{0AE0C637-5835-444B-B8C0-92C25AFA2084}" type="slidenum">
              <a:rPr lang="en-US" altLang="en-US" smtClean="0"/>
              <a:pPr/>
              <a:t>19</a:t>
            </a:fld>
            <a:endParaRPr lang="en-US" altLang="en-US" dirty="0"/>
          </a:p>
        </p:txBody>
      </p:sp>
    </p:spTree>
    <p:extLst>
      <p:ext uri="{BB962C8B-B14F-4D97-AF65-F5344CB8AC3E}">
        <p14:creationId xmlns:p14="http://schemas.microsoft.com/office/powerpoint/2010/main" val="2606796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050" y="0"/>
            <a:ext cx="8229600" cy="546497"/>
          </a:xfrm>
        </p:spPr>
        <p:txBody>
          <a:bodyPr/>
          <a:lstStyle/>
          <a:p>
            <a:r>
              <a:rPr lang="en-US" dirty="0" smtClean="0"/>
              <a:t>What is sPHENIX?</a:t>
            </a:r>
            <a:endParaRPr lang="en-US" dirty="0"/>
          </a:p>
        </p:txBody>
      </p:sp>
      <p:sp>
        <p:nvSpPr>
          <p:cNvPr id="4" name="Date Placeholder 3"/>
          <p:cNvSpPr>
            <a:spLocks noGrp="1"/>
          </p:cNvSpPr>
          <p:nvPr>
            <p:ph type="dt" sz="half" idx="10"/>
          </p:nvPr>
        </p:nvSpPr>
        <p:spPr/>
        <p:txBody>
          <a:body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pic>
        <p:nvPicPr>
          <p:cNvPr id="8" name="Picture 3" descr="\\Rnfs01\phenix\workarea\obrien\tex\rhic2000\rh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666750"/>
            <a:ext cx="5562600" cy="42446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H="1">
            <a:off x="533400" y="1733550"/>
            <a:ext cx="685800" cy="228600"/>
          </a:xfrm>
          <a:prstGeom prst="straightConnector1">
            <a:avLst/>
          </a:prstGeom>
          <a:ln w="57150">
            <a:solidFill>
              <a:srgbClr val="3399FF"/>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91200" y="666750"/>
            <a:ext cx="3200400" cy="4330416"/>
          </a:xfrm>
          <a:prstGeom prst="rect">
            <a:avLst/>
          </a:prstGeom>
          <a:noFill/>
        </p:spPr>
        <p:txBody>
          <a:bodyPr wrap="square" rtlCol="0">
            <a:spAutoFit/>
          </a:bodyPr>
          <a:lstStyle/>
          <a:p>
            <a:pPr>
              <a:lnSpc>
                <a:spcPct val="90000"/>
              </a:lnSpc>
              <a:defRPr/>
            </a:pPr>
            <a:r>
              <a:rPr lang="en-US" b="1" u="sng" dirty="0">
                <a:ea typeface="ＭＳ Ｐゴシック" pitchFamily="34" charset="-128"/>
              </a:rPr>
              <a:t>sPHENIX is a major upgrade to the PHENIX detector</a:t>
            </a:r>
            <a:r>
              <a:rPr lang="en-US" b="1" dirty="0">
                <a:ea typeface="ＭＳ Ｐゴシック" pitchFamily="34" charset="-128"/>
              </a:rPr>
              <a:t>. </a:t>
            </a:r>
            <a:r>
              <a:rPr lang="en-US" dirty="0">
                <a:ea typeface="ＭＳ Ｐゴシック" pitchFamily="34" charset="-128"/>
              </a:rPr>
              <a:t>It is a large-acceptance, high-rate detector for Heavy Ion physics that repurposes  </a:t>
            </a:r>
            <a:r>
              <a:rPr lang="en-US" b="1" dirty="0">
                <a:ea typeface="ＭＳ Ｐゴシック" pitchFamily="34" charset="-128"/>
              </a:rPr>
              <a:t>&gt;$20M </a:t>
            </a:r>
            <a:r>
              <a:rPr lang="en-US" dirty="0">
                <a:ea typeface="ＭＳ Ｐゴシック" pitchFamily="34" charset="-128"/>
              </a:rPr>
              <a:t>in existing PHENIX equipment, infrastructure and support </a:t>
            </a:r>
            <a:r>
              <a:rPr lang="en-US" dirty="0" smtClean="0">
                <a:ea typeface="ＭＳ Ｐゴシック" pitchFamily="34" charset="-128"/>
              </a:rPr>
              <a:t>facilities.</a:t>
            </a:r>
          </a:p>
          <a:p>
            <a:pPr>
              <a:lnSpc>
                <a:spcPct val="90000"/>
              </a:lnSpc>
              <a:defRPr/>
            </a:pPr>
            <a:endParaRPr lang="en-US" dirty="0">
              <a:ea typeface="ＭＳ Ｐゴシック" pitchFamily="34" charset="-128"/>
            </a:endParaRPr>
          </a:p>
          <a:p>
            <a:pPr>
              <a:lnSpc>
                <a:spcPct val="90000"/>
              </a:lnSpc>
              <a:defRPr/>
            </a:pPr>
            <a:r>
              <a:rPr lang="en-US" dirty="0">
                <a:ea typeface="ＭＳ Ｐゴシック" pitchFamily="34" charset="-128"/>
              </a:rPr>
              <a:t>The detector is optimized to measure jet and heavy quark physics by incorporating a </a:t>
            </a:r>
            <a:r>
              <a:rPr lang="en-US" dirty="0" smtClean="0">
                <a:ea typeface="ＭＳ Ｐゴシック" pitchFamily="34" charset="-128"/>
              </a:rPr>
              <a:t>Time Projection Chamber, Electromagnetic </a:t>
            </a:r>
            <a:r>
              <a:rPr lang="en-US" dirty="0">
                <a:ea typeface="ＭＳ Ｐゴシック" pitchFamily="34" charset="-128"/>
              </a:rPr>
              <a:t>and Hadronic </a:t>
            </a:r>
            <a:r>
              <a:rPr lang="en-US" dirty="0" smtClean="0">
                <a:ea typeface="ＭＳ Ｐゴシック" pitchFamily="34" charset="-128"/>
              </a:rPr>
              <a:t>Calorimeter with a high rate DAQ/Trigger </a:t>
            </a:r>
            <a:r>
              <a:rPr lang="en-US" dirty="0">
                <a:ea typeface="ＭＳ Ｐゴシック" pitchFamily="34" charset="-128"/>
              </a:rPr>
              <a:t>and a </a:t>
            </a:r>
            <a:r>
              <a:rPr lang="en-US" dirty="0" smtClean="0">
                <a:ea typeface="ＭＳ Ｐゴシック" pitchFamily="34" charset="-128"/>
              </a:rPr>
              <a:t>1.4 </a:t>
            </a:r>
            <a:r>
              <a:rPr lang="en-US" dirty="0">
                <a:ea typeface="ＭＳ Ｐゴシック" pitchFamily="34" charset="-128"/>
              </a:rPr>
              <a:t>T solenoidal magnetic field</a:t>
            </a:r>
            <a:r>
              <a:rPr lang="en-US" dirty="0" smtClean="0">
                <a:ea typeface="ＭＳ Ｐゴシック" pitchFamily="34" charset="-128"/>
              </a:rPr>
              <a:t>.</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392" t="2783" r="28695" b="2845"/>
          <a:stretch/>
        </p:blipFill>
        <p:spPr>
          <a:xfrm>
            <a:off x="1143000" y="1047747"/>
            <a:ext cx="1145479" cy="1171327"/>
          </a:xfrm>
          <a:prstGeom prst="rect">
            <a:avLst/>
          </a:prstGeom>
        </p:spPr>
      </p:pic>
    </p:spTree>
    <p:extLst>
      <p:ext uri="{BB962C8B-B14F-4D97-AF65-F5344CB8AC3E}">
        <p14:creationId xmlns:p14="http://schemas.microsoft.com/office/powerpoint/2010/main" val="1079825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8229600" cy="546497"/>
          </a:xfrm>
        </p:spPr>
        <p:txBody>
          <a:bodyPr/>
          <a:lstStyle/>
          <a:p>
            <a:r>
              <a:rPr lang="en-US" sz="3200" dirty="0" smtClean="0"/>
              <a:t>21 Barrel Magnet Steel Sectors at BNL</a:t>
            </a:r>
            <a:endParaRPr lang="en-US" sz="3200"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20</a:t>
            </a:fld>
            <a:endParaRPr lang="en-US" altLang="en-US" dirty="0"/>
          </a:p>
        </p:txBody>
      </p:sp>
      <p:pic>
        <p:nvPicPr>
          <p:cNvPr id="8" name="Picture 7" descr="Screen Shot 2019-03-21 at 4.45.20 PM.png">
            <a:extLst>
              <a:ext uri="{FF2B5EF4-FFF2-40B4-BE49-F238E27FC236}">
                <a16:creationId xmlns:a16="http://schemas.microsoft.com/office/drawing/2014/main" xmlns="" id="{A17848FD-5BE3-5F4A-A3CD-F84B562E95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199206"/>
            <a:ext cx="8839200" cy="3728694"/>
          </a:xfrm>
          <a:prstGeom prst="rect">
            <a:avLst/>
          </a:prstGeom>
        </p:spPr>
      </p:pic>
      <p:sp>
        <p:nvSpPr>
          <p:cNvPr id="6" name="TextBox 5"/>
          <p:cNvSpPr txBox="1"/>
          <p:nvPr/>
        </p:nvSpPr>
        <p:spPr>
          <a:xfrm>
            <a:off x="172720" y="742950"/>
            <a:ext cx="4271490" cy="369332"/>
          </a:xfrm>
          <a:prstGeom prst="rect">
            <a:avLst/>
          </a:prstGeom>
          <a:noFill/>
        </p:spPr>
        <p:txBody>
          <a:bodyPr wrap="none" rtlCol="0">
            <a:spAutoFit/>
          </a:bodyPr>
          <a:lstStyle/>
          <a:p>
            <a:r>
              <a:rPr lang="en-US" dirty="0" smtClean="0"/>
              <a:t>HCal assembly factory on the BNL AGS floor</a:t>
            </a:r>
            <a:endParaRPr lang="en-US"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430246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3"/>
            <a:ext cx="8686800" cy="546497"/>
          </a:xfrm>
        </p:spPr>
        <p:txBody>
          <a:bodyPr/>
          <a:lstStyle/>
          <a:p>
            <a:r>
              <a:rPr lang="en-US" sz="3200" dirty="0" smtClean="0"/>
              <a:t> sPHENIX Management Organization MIE(1.X)</a:t>
            </a:r>
            <a:endParaRPr lang="en-US" sz="3200"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p>
            <a:fld id="{0AE0C637-5835-444B-B8C0-92C25AFA2084}" type="slidenum">
              <a:rPr lang="en-US" altLang="en-US" smtClean="0"/>
              <a:pPr/>
              <a:t>21</a:t>
            </a:fld>
            <a:endParaRPr lang="en-US" altLang="en-US" dirty="0"/>
          </a:p>
        </p:txBody>
      </p:sp>
      <p:sp>
        <p:nvSpPr>
          <p:cNvPr id="7" name="Date Placeholder 6"/>
          <p:cNvSpPr>
            <a:spLocks noGrp="1"/>
          </p:cNvSpPr>
          <p:nvPr>
            <p:ph type="dt" sz="half" idx="10"/>
          </p:nvPr>
        </p:nvSpPr>
        <p:spPr/>
        <p:txBody>
          <a:bodyPr/>
          <a:lstStyle/>
          <a:p>
            <a:pPr>
              <a:defRPr/>
            </a:pPr>
            <a:r>
              <a:rPr lang="en-US" altLang="en-US" smtClean="0"/>
              <a:t>Apr 9-11, 2019</a:t>
            </a:r>
            <a:endParaRPr lang="en-US" altLang="en-US" dirty="0"/>
          </a:p>
        </p:txBody>
      </p:sp>
      <p:sp>
        <p:nvSpPr>
          <p:cNvPr id="5" name="TextBox 4"/>
          <p:cNvSpPr txBox="1"/>
          <p:nvPr/>
        </p:nvSpPr>
        <p:spPr>
          <a:xfrm>
            <a:off x="6248401" y="675739"/>
            <a:ext cx="2905124" cy="2554545"/>
          </a:xfrm>
          <a:prstGeom prst="rect">
            <a:avLst/>
          </a:prstGeom>
          <a:noFill/>
          <a:ln w="28575">
            <a:solidFill>
              <a:srgbClr val="0099FF"/>
            </a:solidFill>
          </a:ln>
        </p:spPr>
        <p:txBody>
          <a:bodyPr wrap="square" rtlCol="0">
            <a:spAutoFit/>
          </a:bodyPr>
          <a:lstStyle/>
          <a:p>
            <a:r>
              <a:rPr lang="en-US" sz="1600" dirty="0" smtClean="0"/>
              <a:t>We have an established and experienced project organization. The majority of the Project Office and L2 Managers have been working together on sPHENIX for over four years. Many in the organization have been collaborating for over twenty years, since the days of PHENIX construction.  </a:t>
            </a:r>
            <a:endParaRPr lang="en-US" sz="1600"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830" t="14461" r="9318" b="7189"/>
          <a:stretch/>
        </p:blipFill>
        <p:spPr bwMode="auto">
          <a:xfrm>
            <a:off x="609600" y="675739"/>
            <a:ext cx="5227956"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92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3"/>
            <a:ext cx="8686800" cy="546497"/>
          </a:xfrm>
        </p:spPr>
        <p:txBody>
          <a:bodyPr/>
          <a:lstStyle/>
          <a:p>
            <a:r>
              <a:rPr lang="en-US" sz="2800" dirty="0" smtClean="0"/>
              <a:t>sPHENIX Management Organization 1.X, 2.X, 3.X</a:t>
            </a:r>
            <a:endParaRPr lang="en-US" sz="2800"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22</a:t>
            </a:fld>
            <a:endParaRPr lang="en-US" altLang="en-US" dirty="0"/>
          </a:p>
        </p:txBody>
      </p:sp>
      <p:pic>
        <p:nvPicPr>
          <p:cNvPr id="6" name="Picture 5" descr="Screen Shot 2019-04-07 at 12.26.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28650"/>
            <a:ext cx="5907397" cy="4514850"/>
          </a:xfrm>
          <a:prstGeom prst="rect">
            <a:avLst/>
          </a:prstGeom>
        </p:spPr>
      </p:pic>
      <p:sp>
        <p:nvSpPr>
          <p:cNvPr id="7" name="TextBox 6"/>
          <p:cNvSpPr txBox="1"/>
          <p:nvPr/>
        </p:nvSpPr>
        <p:spPr>
          <a:xfrm>
            <a:off x="6324600" y="666750"/>
            <a:ext cx="2438400" cy="1200329"/>
          </a:xfrm>
          <a:prstGeom prst="rect">
            <a:avLst/>
          </a:prstGeom>
          <a:noFill/>
        </p:spPr>
        <p:txBody>
          <a:bodyPr wrap="square" rtlCol="0">
            <a:spAutoFit/>
          </a:bodyPr>
          <a:lstStyle/>
          <a:p>
            <a:r>
              <a:rPr lang="en-US" dirty="0" smtClean="0"/>
              <a:t>The organization for the management of the 1.X, 2.X and 3.X is identical to each other.   </a:t>
            </a:r>
            <a:endParaRPr lang="en-US" dirty="0"/>
          </a:p>
        </p:txBody>
      </p:sp>
    </p:spTree>
    <p:extLst>
      <p:ext uri="{BB962C8B-B14F-4D97-AF65-F5344CB8AC3E}">
        <p14:creationId xmlns:p14="http://schemas.microsoft.com/office/powerpoint/2010/main" val="2026924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85" y="4396"/>
            <a:ext cx="8229600" cy="546497"/>
          </a:xfrm>
        </p:spPr>
        <p:txBody>
          <a:bodyPr/>
          <a:lstStyle/>
          <a:p>
            <a:r>
              <a:rPr lang="en-US" dirty="0" smtClean="0"/>
              <a:t>Project Team Experience</a:t>
            </a:r>
            <a:endParaRPr lang="en-US" dirty="0"/>
          </a:p>
        </p:txBody>
      </p:sp>
      <p:sp>
        <p:nvSpPr>
          <p:cNvPr id="7" name="Content Placeholder 6"/>
          <p:cNvSpPr>
            <a:spLocks noGrp="1"/>
          </p:cNvSpPr>
          <p:nvPr>
            <p:ph idx="1"/>
          </p:nvPr>
        </p:nvSpPr>
        <p:spPr>
          <a:xfrm>
            <a:off x="4648200" y="666750"/>
            <a:ext cx="4419601" cy="2133600"/>
          </a:xfrm>
          <a:ln w="6350" cmpd="sng">
            <a:solidFill>
              <a:srgbClr val="3399FF"/>
            </a:solidFill>
          </a:ln>
        </p:spPr>
        <p:txBody>
          <a:bodyPr/>
          <a:lstStyle/>
          <a:p>
            <a:pPr marL="0" indent="0">
              <a:lnSpc>
                <a:spcPct val="80000"/>
              </a:lnSpc>
              <a:buNone/>
            </a:pPr>
            <a:r>
              <a:rPr lang="en-US" sz="1000" dirty="0" smtClean="0"/>
              <a:t> </a:t>
            </a:r>
            <a:r>
              <a:rPr lang="en-US" sz="1000" dirty="0"/>
              <a:t>John Haggerty </a:t>
            </a:r>
          </a:p>
          <a:p>
            <a:pPr marL="0" indent="0">
              <a:lnSpc>
                <a:spcPct val="80000"/>
              </a:lnSpc>
              <a:buNone/>
            </a:pPr>
            <a:r>
              <a:rPr lang="en-US" sz="1000" i="1" dirty="0"/>
              <a:t>Project Scientist </a:t>
            </a:r>
            <a:endParaRPr lang="en-US" sz="1000" dirty="0"/>
          </a:p>
          <a:p>
            <a:pPr marL="0" indent="0">
              <a:lnSpc>
                <a:spcPct val="80000"/>
              </a:lnSpc>
              <a:buNone/>
            </a:pPr>
            <a:r>
              <a:rPr lang="en-US" sz="1000" dirty="0"/>
              <a:t>Senior Scientist, Physics Department, BNL </a:t>
            </a:r>
            <a:endParaRPr lang="en-US" sz="1000" dirty="0" smtClean="0"/>
          </a:p>
          <a:p>
            <a:pPr marL="0" indent="0">
              <a:buNone/>
            </a:pPr>
            <a:endParaRPr lang="en-US" sz="1000" dirty="0"/>
          </a:p>
          <a:p>
            <a:pPr marL="0" indent="0">
              <a:buNone/>
            </a:pPr>
            <a:r>
              <a:rPr lang="en-US" sz="1000" dirty="0"/>
              <a:t>Relevant Experience</a:t>
            </a:r>
            <a:br>
              <a:rPr lang="en-US" sz="1000" dirty="0"/>
            </a:br>
            <a:r>
              <a:rPr lang="en-US" sz="1000" dirty="0"/>
              <a:t>BNL AGS/E-787 1986-1996, DAQ and 500 MHz waveform digitizers; PHENIX Deputy Project Manager, 1997-2001; PHENIX Data Acquisition Coordinator, 2001-2007; PHENIX Deputy Operations Director, 2008-2016; PHENIX Run Coordinator 2009-2010; sPHENIX management 2012-present. Design, construction, implementation, and software support for PHENIX timing system, slow controls of front end electronics, high speed PCI interface to DAQ. Managed BaBar solenoid move to BNL. Lead Scientist for Fermilab T1044, the prototype sPHENIX Calorimeter test, 2014-2018</a:t>
            </a:r>
            <a:r>
              <a:rPr lang="en-US" sz="1000" dirty="0" smtClean="0"/>
              <a:t>.</a:t>
            </a:r>
            <a:endParaRPr lang="en-US" sz="1000"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23</a:t>
            </a:fld>
            <a:endParaRPr lang="en-US" altLang="en-US" dirty="0"/>
          </a:p>
        </p:txBody>
      </p:sp>
      <p:sp>
        <p:nvSpPr>
          <p:cNvPr id="8" name="TextBox 7"/>
          <p:cNvSpPr txBox="1"/>
          <p:nvPr/>
        </p:nvSpPr>
        <p:spPr>
          <a:xfrm>
            <a:off x="152400" y="632758"/>
            <a:ext cx="4419600" cy="1938992"/>
          </a:xfrm>
          <a:prstGeom prst="rect">
            <a:avLst/>
          </a:prstGeom>
          <a:noFill/>
          <a:ln w="6350" cmpd="sng">
            <a:solidFill>
              <a:srgbClr val="3399FF"/>
            </a:solidFill>
          </a:ln>
        </p:spPr>
        <p:txBody>
          <a:bodyPr wrap="square" rtlCol="0">
            <a:spAutoFit/>
          </a:bodyPr>
          <a:lstStyle/>
          <a:p>
            <a:r>
              <a:rPr lang="en-US" sz="1000" dirty="0"/>
              <a:t>Edward O’Brien</a:t>
            </a:r>
          </a:p>
          <a:p>
            <a:r>
              <a:rPr lang="en-US" sz="1000" i="1" dirty="0"/>
              <a:t>Project Director</a:t>
            </a:r>
          </a:p>
          <a:p>
            <a:r>
              <a:rPr lang="en-US" sz="1000" dirty="0"/>
              <a:t>Senior Scientist, Physics Department, </a:t>
            </a:r>
            <a:r>
              <a:rPr lang="en-US" sz="1000" dirty="0" smtClean="0"/>
              <a:t>BNL</a:t>
            </a:r>
          </a:p>
          <a:p>
            <a:endParaRPr lang="en-US" sz="1000" dirty="0"/>
          </a:p>
          <a:p>
            <a:r>
              <a:rPr lang="en-US" sz="1000" dirty="0"/>
              <a:t>Relevant Experience</a:t>
            </a:r>
          </a:p>
          <a:p>
            <a:r>
              <a:rPr lang="en-US" sz="1000" dirty="0" smtClean="0"/>
              <a:t>Four </a:t>
            </a:r>
            <a:r>
              <a:rPr lang="en-US" sz="1000" dirty="0"/>
              <a:t>years as sPHENIX Project Director. Thirteen years as PHENIX Operations Director during which time </a:t>
            </a:r>
            <a:r>
              <a:rPr lang="en-US" sz="1000" dirty="0" smtClean="0"/>
              <a:t>he </a:t>
            </a:r>
            <a:r>
              <a:rPr lang="en-US" sz="1000" dirty="0"/>
              <a:t>coordinated the addition of $25M in upgrade detectors to PHENIX and managed a staff of 25-30 FTEs. Four years as project manager of the $10M PHENIX Central Tracking system. Eight years as head of the PHENIX Central Tracking group and Project Manager of the $4M Time Expansion Chamber. Designed and built major components of the E814/E877 Tracking System, a BNL AGS fixed-target HI experiment.</a:t>
            </a:r>
          </a:p>
        </p:txBody>
      </p:sp>
      <p:sp>
        <p:nvSpPr>
          <p:cNvPr id="10" name="TextBox 9"/>
          <p:cNvSpPr txBox="1"/>
          <p:nvPr/>
        </p:nvSpPr>
        <p:spPr>
          <a:xfrm>
            <a:off x="76200" y="2724150"/>
            <a:ext cx="4343400" cy="2092881"/>
          </a:xfrm>
          <a:prstGeom prst="rect">
            <a:avLst/>
          </a:prstGeom>
          <a:noFill/>
          <a:ln w="6350" cmpd="sng">
            <a:solidFill>
              <a:srgbClr val="3399FF"/>
            </a:solidFill>
          </a:ln>
        </p:spPr>
        <p:txBody>
          <a:bodyPr wrap="square" rtlCol="0">
            <a:spAutoFit/>
          </a:bodyPr>
          <a:lstStyle/>
          <a:p>
            <a:r>
              <a:rPr lang="en-US" sz="1000" dirty="0"/>
              <a:t>Glenn Young</a:t>
            </a:r>
          </a:p>
          <a:p>
            <a:r>
              <a:rPr lang="en-US" sz="1000" i="1" dirty="0"/>
              <a:t>Project </a:t>
            </a:r>
            <a:r>
              <a:rPr lang="en-US" sz="1000" i="1" dirty="0" smtClean="0"/>
              <a:t>Manager</a:t>
            </a:r>
          </a:p>
          <a:p>
            <a:r>
              <a:rPr lang="en-US" sz="1000" dirty="0" smtClean="0"/>
              <a:t>Senior Scientist, Physics Department, BNL</a:t>
            </a:r>
          </a:p>
          <a:p>
            <a:endParaRPr lang="en-US" sz="1000" dirty="0"/>
          </a:p>
          <a:p>
            <a:r>
              <a:rPr lang="en-US" sz="1000" dirty="0"/>
              <a:t>Relevant Experience</a:t>
            </a:r>
          </a:p>
          <a:p>
            <a:r>
              <a:rPr lang="en-US" sz="1000" dirty="0"/>
              <a:t>Glenn Young was at Oak Ridge National Laboratory from 1978 until 2009, serving in many capacities, including Physics Division Director. He led ORNL’s work on a series of heavy ion experiments at CERN (WA80, WA93, WA98). He was one of the founders of the PHENIX experiment in 1991 and led contributions by the Oak Ridge group to many PHENIX systems, and served as the experiment’s Deputy Spokesperson. He went to Thomas Jefferson National Accelerator Facility in 2009, and led the experimental program for the 12 GeV upgrade. He joined sPHENIX as Project Manager in 2017.</a:t>
            </a:r>
          </a:p>
        </p:txBody>
      </p:sp>
      <p:sp>
        <p:nvSpPr>
          <p:cNvPr id="2" name="TextBox 1"/>
          <p:cNvSpPr txBox="1"/>
          <p:nvPr/>
        </p:nvSpPr>
        <p:spPr>
          <a:xfrm>
            <a:off x="4495800" y="2827849"/>
            <a:ext cx="4572000" cy="2154436"/>
          </a:xfrm>
          <a:prstGeom prst="rect">
            <a:avLst/>
          </a:prstGeom>
          <a:noFill/>
          <a:ln w="6350" cmpd="sng">
            <a:solidFill>
              <a:srgbClr val="3399FF"/>
            </a:solidFill>
          </a:ln>
        </p:spPr>
        <p:txBody>
          <a:bodyPr wrap="square" rtlCol="0">
            <a:spAutoFit/>
          </a:bodyPr>
          <a:lstStyle/>
          <a:p>
            <a:pPr>
              <a:lnSpc>
                <a:spcPct val="80000"/>
              </a:lnSpc>
            </a:pPr>
            <a:r>
              <a:rPr lang="en-US" sz="1000" dirty="0"/>
              <a:t>Cathy </a:t>
            </a:r>
            <a:r>
              <a:rPr lang="en-US" sz="1000" dirty="0" smtClean="0"/>
              <a:t>Lavelle, PMP</a:t>
            </a:r>
            <a:endParaRPr lang="en-US" sz="1000" dirty="0"/>
          </a:p>
          <a:p>
            <a:pPr>
              <a:lnSpc>
                <a:spcPct val="80000"/>
              </a:lnSpc>
            </a:pPr>
            <a:r>
              <a:rPr lang="en-US" sz="1000" i="1" dirty="0" smtClean="0"/>
              <a:t>Resource Coordinator</a:t>
            </a:r>
            <a:endParaRPr lang="en-US" sz="1000" dirty="0"/>
          </a:p>
          <a:p>
            <a:pPr>
              <a:lnSpc>
                <a:spcPct val="80000"/>
              </a:lnSpc>
            </a:pPr>
            <a:r>
              <a:rPr lang="en-US" sz="1000" dirty="0"/>
              <a:t>Manager of the BNL Project Management </a:t>
            </a:r>
            <a:r>
              <a:rPr lang="en-US" sz="1000" dirty="0" smtClean="0"/>
              <a:t>Center </a:t>
            </a:r>
          </a:p>
          <a:p>
            <a:endParaRPr lang="en-US" sz="1000" dirty="0"/>
          </a:p>
          <a:p>
            <a:r>
              <a:rPr lang="en-US" sz="1000" dirty="0" smtClean="0"/>
              <a:t>Relevant Experience</a:t>
            </a:r>
            <a:endParaRPr lang="en-US" sz="1000" dirty="0"/>
          </a:p>
          <a:p>
            <a:r>
              <a:rPr lang="en-US" sz="1000" dirty="0" smtClean="0"/>
              <a:t>She </a:t>
            </a:r>
            <a:r>
              <a:rPr lang="en-US" sz="1000" dirty="0"/>
              <a:t>obtained BNL Earned Value Management Systems (EVMS) Certification in 2008 and maintained certification to present day through DOE and Internal Surveillance Reviews and Implementation. She worked as NSLS-II Project Controls Manager from Project Inception February 2006 through completion March 2015, CFN, BGRR, HFBR and INSP Project Controls Specialist from 1994 through 2006. She worked for EG&amp;G on the Superconducting Super Collider Project from 1990 through 1994 as the Cost Performance Manager and has worked for DOD contractors (Lockheed Sanders/GE Joint Venture, Honeywell, and Northrop Corporation) from 1980 through 1990 as a Project Scheduler and Project Controls Supervisor. </a:t>
            </a:r>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2178762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85" y="4396"/>
            <a:ext cx="8229600" cy="546497"/>
          </a:xfrm>
        </p:spPr>
        <p:txBody>
          <a:bodyPr/>
          <a:lstStyle/>
          <a:p>
            <a:r>
              <a:rPr lang="en-US" dirty="0" smtClean="0"/>
              <a:t>Project Team Experience</a:t>
            </a:r>
            <a:endParaRPr lang="en-US" dirty="0"/>
          </a:p>
        </p:txBody>
      </p:sp>
      <p:sp>
        <p:nvSpPr>
          <p:cNvPr id="7" name="Content Placeholder 6"/>
          <p:cNvSpPr>
            <a:spLocks noGrp="1"/>
          </p:cNvSpPr>
          <p:nvPr>
            <p:ph idx="1"/>
          </p:nvPr>
        </p:nvSpPr>
        <p:spPr>
          <a:xfrm>
            <a:off x="4953000" y="819150"/>
            <a:ext cx="4114800" cy="1752600"/>
          </a:xfrm>
          <a:ln>
            <a:solidFill>
              <a:srgbClr val="3399FF"/>
            </a:solidFill>
          </a:ln>
        </p:spPr>
        <p:txBody>
          <a:bodyPr/>
          <a:lstStyle/>
          <a:p>
            <a:pPr marL="0" indent="0">
              <a:lnSpc>
                <a:spcPct val="80000"/>
              </a:lnSpc>
              <a:buNone/>
            </a:pPr>
            <a:r>
              <a:rPr lang="en-US" sz="1000" dirty="0" smtClean="0"/>
              <a:t>Irina Sourikova, PMP </a:t>
            </a:r>
            <a:endParaRPr lang="en-US" sz="1000" dirty="0"/>
          </a:p>
          <a:p>
            <a:pPr marL="0" indent="0">
              <a:lnSpc>
                <a:spcPct val="80000"/>
              </a:lnSpc>
              <a:buNone/>
            </a:pPr>
            <a:r>
              <a:rPr lang="en-US" sz="1000" i="1" dirty="0"/>
              <a:t>Project Controls </a:t>
            </a:r>
            <a:endParaRPr lang="en-US" sz="1000" dirty="0"/>
          </a:p>
          <a:p>
            <a:pPr marL="0" indent="0">
              <a:lnSpc>
                <a:spcPct val="80000"/>
              </a:lnSpc>
              <a:buNone/>
            </a:pPr>
            <a:r>
              <a:rPr lang="en-US" sz="1000" dirty="0" smtClean="0"/>
              <a:t>Physics </a:t>
            </a:r>
            <a:r>
              <a:rPr lang="en-US" sz="1000" dirty="0"/>
              <a:t>Department, </a:t>
            </a:r>
            <a:r>
              <a:rPr lang="en-US" sz="1000" dirty="0" smtClean="0"/>
              <a:t>BNL</a:t>
            </a:r>
          </a:p>
          <a:p>
            <a:pPr marL="0" indent="0">
              <a:lnSpc>
                <a:spcPct val="80000"/>
              </a:lnSpc>
              <a:buNone/>
            </a:pPr>
            <a:r>
              <a:rPr lang="en-US" sz="1000" dirty="0"/>
              <a:t>Advanced Applications </a:t>
            </a:r>
            <a:r>
              <a:rPr lang="en-US" sz="1000" dirty="0" smtClean="0"/>
              <a:t>Engineer </a:t>
            </a:r>
          </a:p>
          <a:p>
            <a:pPr marL="0" indent="0">
              <a:lnSpc>
                <a:spcPct val="80000"/>
              </a:lnSpc>
              <a:buNone/>
            </a:pPr>
            <a:r>
              <a:rPr lang="en-US" sz="1000" dirty="0" smtClean="0"/>
              <a:t> </a:t>
            </a:r>
            <a:endParaRPr lang="en-US" sz="1000" dirty="0"/>
          </a:p>
          <a:p>
            <a:pPr marL="0" indent="0">
              <a:lnSpc>
                <a:spcPct val="80000"/>
              </a:lnSpc>
              <a:buNone/>
            </a:pPr>
            <a:r>
              <a:rPr lang="en-US" sz="1000" dirty="0"/>
              <a:t>Relevant Experience</a:t>
            </a:r>
            <a:br>
              <a:rPr lang="en-US" sz="1000" dirty="0"/>
            </a:br>
            <a:r>
              <a:rPr lang="en-US" sz="1000" dirty="0"/>
              <a:t>Sixteen years as PHENIX software Engineer, database developer and database administrator. Designed, implemented and supported PHENIX calibrations and collaboration databases providing legacy data migration, data archival and replication. Two years as sPHENIX Project Controls. Certified Project Management Professional</a:t>
            </a:r>
            <a:r>
              <a:rPr lang="en-US" sz="1000" dirty="0" smtClean="0"/>
              <a:t>.</a:t>
            </a:r>
            <a:endParaRPr lang="en-US" sz="1100"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24</a:t>
            </a:fld>
            <a:endParaRPr lang="en-US" altLang="en-US" dirty="0"/>
          </a:p>
        </p:txBody>
      </p:sp>
      <p:sp>
        <p:nvSpPr>
          <p:cNvPr id="8" name="TextBox 7"/>
          <p:cNvSpPr txBox="1"/>
          <p:nvPr/>
        </p:nvSpPr>
        <p:spPr>
          <a:xfrm>
            <a:off x="82826" y="685416"/>
            <a:ext cx="4800600" cy="2400657"/>
          </a:xfrm>
          <a:prstGeom prst="rect">
            <a:avLst/>
          </a:prstGeom>
          <a:noFill/>
          <a:ln>
            <a:solidFill>
              <a:srgbClr val="3399FF"/>
            </a:solidFill>
          </a:ln>
        </p:spPr>
        <p:txBody>
          <a:bodyPr wrap="square" rtlCol="0">
            <a:spAutoFit/>
          </a:bodyPr>
          <a:lstStyle/>
          <a:p>
            <a:r>
              <a:rPr lang="en-US" sz="1000" dirty="0"/>
              <a:t>James Mills, P.E. </a:t>
            </a:r>
          </a:p>
          <a:p>
            <a:r>
              <a:rPr lang="en-US" sz="1000" i="1" dirty="0"/>
              <a:t>Project Engineer </a:t>
            </a:r>
            <a:endParaRPr lang="en-US" sz="1000" dirty="0"/>
          </a:p>
          <a:p>
            <a:r>
              <a:rPr lang="en-US" sz="1000" dirty="0"/>
              <a:t>Senior Project Engineer, Collider-Accelerator Department, BNL </a:t>
            </a:r>
            <a:endParaRPr lang="en-US" sz="1000" dirty="0" smtClean="0"/>
          </a:p>
          <a:p>
            <a:endParaRPr lang="en-US" sz="1000" dirty="0"/>
          </a:p>
          <a:p>
            <a:r>
              <a:rPr lang="en-US" sz="1000" dirty="0"/>
              <a:t>Relevant Experience</a:t>
            </a:r>
            <a:br>
              <a:rPr lang="en-US" sz="1000" dirty="0"/>
            </a:br>
            <a:r>
              <a:rPr lang="en-US" sz="1000" dirty="0"/>
              <a:t>Over 37 years of Engineering and Project Management experience at Brookhaven National Laboratory. 8 years as Manager of the Modernization Project Office Engineering and Design Group (2006-2014) with overall responsibility for the successful completion of a portfolio of projects in excess of $15 million annually; 6 years as Project Engineer for conventional construction in support of facility operations at Brookhaven (2000-2006); managing projects up to $6 million in total scope. 4 years of experience as Head of the Facility and Experimental Support Group, RHIC Project (1996-2000). Responsible for approximately $13 million dollars of conventional construction in support of experiments at RHIC. 6 years as Project Engineer for the STAR Magnet (1990-1996), providing engineering analysis and design of the 0.5 </a:t>
            </a:r>
            <a:r>
              <a:rPr lang="en-US" sz="1000" dirty="0" smtClean="0"/>
              <a:t>Tesla </a:t>
            </a:r>
            <a:r>
              <a:rPr lang="en-US" sz="1000" dirty="0"/>
              <a:t>solenoidal magnet. </a:t>
            </a:r>
            <a:r>
              <a:rPr lang="en-US" sz="1000" dirty="0" smtClean="0"/>
              <a:t> </a:t>
            </a:r>
          </a:p>
        </p:txBody>
      </p:sp>
      <p:sp>
        <p:nvSpPr>
          <p:cNvPr id="10" name="TextBox 9"/>
          <p:cNvSpPr txBox="1"/>
          <p:nvPr/>
        </p:nvSpPr>
        <p:spPr>
          <a:xfrm>
            <a:off x="380337" y="3181350"/>
            <a:ext cx="4800600" cy="1785104"/>
          </a:xfrm>
          <a:prstGeom prst="rect">
            <a:avLst/>
          </a:prstGeom>
          <a:noFill/>
          <a:ln>
            <a:solidFill>
              <a:srgbClr val="3399FF"/>
            </a:solidFill>
          </a:ln>
        </p:spPr>
        <p:txBody>
          <a:bodyPr wrap="square" rtlCol="0">
            <a:spAutoFit/>
          </a:bodyPr>
          <a:lstStyle/>
          <a:p>
            <a:r>
              <a:rPr lang="en-US" sz="1000" dirty="0" smtClean="0"/>
              <a:t>Russ Feder, PE, PMP</a:t>
            </a:r>
            <a:endParaRPr lang="en-US" sz="1000" dirty="0"/>
          </a:p>
          <a:p>
            <a:r>
              <a:rPr lang="en-US" sz="1000" i="1" dirty="0"/>
              <a:t>Chief Mechanical Engineer </a:t>
            </a:r>
            <a:endParaRPr lang="en-US" sz="1000" dirty="0"/>
          </a:p>
          <a:p>
            <a:r>
              <a:rPr lang="en-US" sz="1000" dirty="0"/>
              <a:t>Mechanical Engineer, Physics Department, BNL </a:t>
            </a:r>
            <a:endParaRPr lang="en-US" sz="1000" dirty="0" smtClean="0"/>
          </a:p>
          <a:p>
            <a:endParaRPr lang="en-US" sz="1000" dirty="0"/>
          </a:p>
          <a:p>
            <a:r>
              <a:rPr lang="en-US" sz="1000" dirty="0" smtClean="0"/>
              <a:t>Relevant </a:t>
            </a:r>
            <a:r>
              <a:rPr lang="en-US" sz="1000" dirty="0"/>
              <a:t>Experience </a:t>
            </a:r>
            <a:endParaRPr lang="en-US" sz="1000" dirty="0" smtClean="0"/>
          </a:p>
          <a:p>
            <a:r>
              <a:rPr lang="en-US" sz="1000" dirty="0" smtClean="0"/>
              <a:t>Twenty </a:t>
            </a:r>
            <a:r>
              <a:rPr lang="en-US" sz="1000" dirty="0"/>
              <a:t>Five years as a Mechanical Engineer including nineteen years at Princeton Plasma Physics Lab (PPPL). Most recently served as Project Manager for the NSTX-U Recovery Project and before that spent seven years as Chief Mechanical Engineer and WBS Manager for US ITER diagnostic systems contributions to ITER.  M.S. in Nuclear and Mechanical Engineering and has experience in structural analysis, nuclear shielding, optical design and various aspects of engineering management</a:t>
            </a:r>
            <a:r>
              <a:rPr lang="en-US" sz="1000" dirty="0" smtClean="0"/>
              <a:t>.</a:t>
            </a:r>
            <a:endParaRPr lang="en-US" sz="1000" dirty="0"/>
          </a:p>
        </p:txBody>
      </p:sp>
      <p:sp>
        <p:nvSpPr>
          <p:cNvPr id="9" name="TextBox 8"/>
          <p:cNvSpPr txBox="1"/>
          <p:nvPr/>
        </p:nvSpPr>
        <p:spPr>
          <a:xfrm>
            <a:off x="5334000" y="2764869"/>
            <a:ext cx="3657600" cy="1754326"/>
          </a:xfrm>
          <a:prstGeom prst="rect">
            <a:avLst/>
          </a:prstGeom>
          <a:noFill/>
        </p:spPr>
        <p:txBody>
          <a:bodyPr wrap="square" rtlCol="0">
            <a:spAutoFit/>
          </a:bodyPr>
          <a:lstStyle/>
          <a:p>
            <a:r>
              <a:rPr lang="en-US" b="1" dirty="0" smtClean="0"/>
              <a:t>The sPHENIX Project team has decades of experience managing DOE (NP, BES, HEP and FES) projects, including sPHENIX, PHENIX, NSLS-II,  JLab 12 GeV, STAR, NSLS, BNL F&amp;O, ITER, NSTX-U…</a:t>
            </a:r>
            <a:endParaRPr lang="en-US" b="1" dirty="0"/>
          </a:p>
        </p:txBody>
      </p:sp>
      <p:sp>
        <p:nvSpPr>
          <p:cNvPr id="2" name="Date Placeholder 1"/>
          <p:cNvSpPr>
            <a:spLocks noGrp="1"/>
          </p:cNvSpPr>
          <p:nvPr>
            <p:ph type="dt" sz="half" idx="10"/>
          </p:nvPr>
        </p:nvSpPr>
        <p:spPr/>
        <p:txBody>
          <a:bodyPr/>
          <a:lstStyle/>
          <a:p>
            <a:pPr>
              <a:defRPr/>
            </a:pPr>
            <a:r>
              <a:rPr lang="en-US" altLang="en-US" smtClean="0"/>
              <a:t>Apr 9-11, 2019</a:t>
            </a:r>
            <a:endParaRPr lang="en-US" altLang="en-US" dirty="0"/>
          </a:p>
        </p:txBody>
      </p:sp>
      <p:sp>
        <p:nvSpPr>
          <p:cNvPr id="3" name="Footer Placeholder 2"/>
          <p:cNvSpPr>
            <a:spLocks noGrp="1"/>
          </p:cNvSpPr>
          <p:nvPr>
            <p:ph type="ftr" sz="quarter" idx="11"/>
          </p:nvPr>
        </p:nvSpPr>
        <p:spPr/>
        <p:txBody>
          <a:bodyPr/>
          <a:lstStyle/>
          <a:p>
            <a:pPr>
              <a:defRPr/>
            </a:pPr>
            <a:r>
              <a:rPr lang="en-US" dirty="0" smtClean="0"/>
              <a:t>sPHENIX Director's Review</a:t>
            </a:r>
            <a:endParaRPr lang="en-US" dirty="0"/>
          </a:p>
        </p:txBody>
      </p:sp>
    </p:spTree>
    <p:extLst>
      <p:ext uri="{BB962C8B-B14F-4D97-AF65-F5344CB8AC3E}">
        <p14:creationId xmlns:p14="http://schemas.microsoft.com/office/powerpoint/2010/main" val="2657174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sPHENIX Director's Review</a:t>
            </a:r>
            <a:endParaRPr lang="en-US" dirty="0"/>
          </a:p>
        </p:txBody>
      </p:sp>
      <p:sp>
        <p:nvSpPr>
          <p:cNvPr id="3" name="Slide Number Placeholder 2"/>
          <p:cNvSpPr>
            <a:spLocks noGrp="1"/>
          </p:cNvSpPr>
          <p:nvPr>
            <p:ph type="sldNum" sz="quarter" idx="12"/>
          </p:nvPr>
        </p:nvSpPr>
        <p:spPr/>
        <p:txBody>
          <a:bodyPr/>
          <a:lstStyle/>
          <a:p>
            <a:fld id="{0AE0C637-5835-444B-B8C0-92C25AFA2084}" type="slidenum">
              <a:rPr lang="en-US" altLang="en-US" smtClean="0"/>
              <a:pPr/>
              <a:t>25</a:t>
            </a:fld>
            <a:endParaRPr lang="en-US" altLang="en-US" dirty="0"/>
          </a:p>
        </p:txBody>
      </p:sp>
      <p:sp>
        <p:nvSpPr>
          <p:cNvPr id="21" name="Date Placeholder 3"/>
          <p:cNvSpPr>
            <a:spLocks noGrp="1"/>
          </p:cNvSpPr>
          <p:nvPr>
            <p:ph type="dt" sz="half" idx="10"/>
          </p:nvPr>
        </p:nvSpPr>
        <p:spPr>
          <a:xfrm>
            <a:off x="0" y="4972050"/>
            <a:ext cx="2133600" cy="171450"/>
          </a:xfrm>
        </p:spPr>
        <p:txBody>
          <a:bodyPr/>
          <a:lstStyle>
            <a:lvl1pPr>
              <a:defRPr/>
            </a:lvl1pPr>
          </a:lstStyle>
          <a:p>
            <a:pPr>
              <a:defRPr/>
            </a:pPr>
            <a:r>
              <a:rPr lang="en-US" altLang="en-US" smtClean="0"/>
              <a:t>Apr 9-11, 2019</a:t>
            </a:r>
            <a:endParaRPr lang="en-US" altLang="en-US" dirty="0"/>
          </a:p>
        </p:txBody>
      </p:sp>
      <p:sp>
        <p:nvSpPr>
          <p:cNvPr id="26" name="Title 1"/>
          <p:cNvSpPr>
            <a:spLocks noGrp="1"/>
          </p:cNvSpPr>
          <p:nvPr>
            <p:ph type="title"/>
          </p:nvPr>
        </p:nvSpPr>
        <p:spPr>
          <a:xfrm>
            <a:off x="38100" y="19050"/>
            <a:ext cx="8229600" cy="546497"/>
          </a:xfrm>
        </p:spPr>
        <p:txBody>
          <a:bodyPr/>
          <a:lstStyle/>
          <a:p>
            <a:pPr eaLnBrk="1" hangingPunct="1">
              <a:defRPr/>
            </a:pPr>
            <a:r>
              <a:rPr lang="en-US" sz="4800" dirty="0">
                <a:solidFill>
                  <a:srgbClr val="000000"/>
                </a:solidFill>
                <a:latin typeface="+mn-lt"/>
                <a:ea typeface="MS PGothic" charset="0"/>
              </a:rPr>
              <a:t> </a:t>
            </a:r>
            <a:r>
              <a:rPr lang="en-US" dirty="0" smtClean="0">
                <a:solidFill>
                  <a:srgbClr val="000000"/>
                </a:solidFill>
                <a:latin typeface="+mn-lt"/>
                <a:ea typeface="MS PGothic" charset="0"/>
              </a:rPr>
              <a:t>  MIE Management Structure</a:t>
            </a:r>
            <a:endParaRPr lang="en-US" dirty="0">
              <a:solidFill>
                <a:srgbClr val="000000"/>
              </a:solidFill>
              <a:latin typeface="+mn-lt"/>
              <a:ea typeface="MS PGothic" charset="0"/>
            </a:endParaRPr>
          </a:p>
        </p:txBody>
      </p:sp>
      <p:pic>
        <p:nvPicPr>
          <p:cNvPr id="2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510" t="31092" r="10541" b="12688"/>
          <a:stretch/>
        </p:blipFill>
        <p:spPr bwMode="auto">
          <a:xfrm>
            <a:off x="1346763" y="657523"/>
            <a:ext cx="7340539"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435217" y="2266950"/>
            <a:ext cx="1447800" cy="761404"/>
            <a:chOff x="1042" y="2169473"/>
            <a:chExt cx="945515" cy="490159"/>
          </a:xfrm>
        </p:grpSpPr>
        <p:sp>
          <p:nvSpPr>
            <p:cNvPr id="19" name="Rounded Rectangle 18"/>
            <p:cNvSpPr/>
            <p:nvPr/>
          </p:nvSpPr>
          <p:spPr>
            <a:xfrm>
              <a:off x="1042" y="2169473"/>
              <a:ext cx="945515" cy="490159"/>
            </a:xfrm>
            <a:prstGeom prst="roundRect">
              <a:avLst>
                <a:gd name="adj" fmla="val 10000"/>
              </a:avLst>
            </a:prstGeom>
            <a:solidFill>
              <a:srgbClr val="1F89D7"/>
            </a:solidFill>
            <a:ln w="12700">
              <a:solidFill>
                <a:srgbClr val="1F89D7"/>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0" name="Rounded Rectangle 4"/>
            <p:cNvSpPr txBox="1"/>
            <p:nvPr/>
          </p:nvSpPr>
          <p:spPr>
            <a:xfrm>
              <a:off x="15398" y="2183829"/>
              <a:ext cx="916803" cy="4614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7620" rIns="11430" bIns="7620" numCol="1" spcCol="1270" anchor="t" anchorCtr="0">
              <a:noAutofit/>
            </a:bodyPr>
            <a:lstStyle/>
            <a:p>
              <a:pPr algn="ctr" defTabSz="266700">
                <a:lnSpc>
                  <a:spcPct val="90000"/>
                </a:lnSpc>
                <a:spcBef>
                  <a:spcPct val="0"/>
                </a:spcBef>
                <a:spcAft>
                  <a:spcPct val="35000"/>
                </a:spcAft>
              </a:pPr>
              <a:r>
                <a:rPr lang="en-US" sz="1400" b="1" dirty="0"/>
                <a:t>All Control Account Managers are at L2</a:t>
              </a:r>
            </a:p>
          </p:txBody>
        </p:sp>
      </p:grpSp>
    </p:spTree>
    <p:extLst>
      <p:ext uri="{BB962C8B-B14F-4D97-AF65-F5344CB8AC3E}">
        <p14:creationId xmlns:p14="http://schemas.microsoft.com/office/powerpoint/2010/main" val="2538337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22703905"/>
              </p:ext>
            </p:extLst>
          </p:nvPr>
        </p:nvGraphicFramePr>
        <p:xfrm>
          <a:off x="304800" y="-782462"/>
          <a:ext cx="8077200" cy="6466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4193553" y="3614658"/>
            <a:ext cx="2158363" cy="1078391"/>
            <a:chOff x="4443685" y="3096734"/>
            <a:chExt cx="1445939" cy="1078391"/>
          </a:xfrm>
        </p:grpSpPr>
        <p:grpSp>
          <p:nvGrpSpPr>
            <p:cNvPr id="7" name="Group 6"/>
            <p:cNvGrpSpPr/>
            <p:nvPr/>
          </p:nvGrpSpPr>
          <p:grpSpPr>
            <a:xfrm>
              <a:off x="5040392" y="3200400"/>
              <a:ext cx="733559" cy="421511"/>
              <a:chOff x="1042" y="2169473"/>
              <a:chExt cx="945515" cy="490159"/>
            </a:xfrm>
          </p:grpSpPr>
          <p:sp>
            <p:nvSpPr>
              <p:cNvPr id="15" name="Rounded Rectangle 14"/>
              <p:cNvSpPr/>
              <p:nvPr/>
            </p:nvSpPr>
            <p:spPr>
              <a:xfrm>
                <a:off x="1042" y="2169473"/>
                <a:ext cx="945515" cy="490159"/>
              </a:xfrm>
              <a:prstGeom prst="roundRect">
                <a:avLst>
                  <a:gd name="adj" fmla="val 10000"/>
                </a:avLst>
              </a:prstGeom>
              <a:solidFill>
                <a:srgbClr val="1F89D7"/>
              </a:solidFill>
              <a:ln w="12700">
                <a:solidFill>
                  <a:srgbClr val="1F89D7"/>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6" name="Rounded Rectangle 4"/>
              <p:cNvSpPr txBox="1"/>
              <p:nvPr/>
            </p:nvSpPr>
            <p:spPr>
              <a:xfrm>
                <a:off x="15398" y="2183829"/>
                <a:ext cx="916803" cy="4614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7620" rIns="11430" bIns="7620" numCol="1" spcCol="1270" anchor="t" anchorCtr="0">
                <a:noAutofit/>
              </a:bodyPr>
              <a:lstStyle/>
              <a:p>
                <a:pPr algn="ctr" defTabSz="266700">
                  <a:lnSpc>
                    <a:spcPct val="90000"/>
                  </a:lnSpc>
                  <a:spcBef>
                    <a:spcPct val="0"/>
                  </a:spcBef>
                  <a:spcAft>
                    <a:spcPct val="35000"/>
                  </a:spcAft>
                </a:pPr>
                <a:r>
                  <a:rPr lang="en-US" sz="900" b="1" dirty="0"/>
                  <a:t>WBS Code</a:t>
                </a:r>
                <a:br>
                  <a:rPr lang="en-US" sz="900" b="1" dirty="0"/>
                </a:br>
                <a:r>
                  <a:rPr lang="en-US" sz="900" b="1" dirty="0"/>
                  <a:t>WBS Name</a:t>
                </a:r>
                <a:br>
                  <a:rPr lang="en-US" sz="900" b="1" dirty="0"/>
                </a:br>
                <a:r>
                  <a:rPr lang="en-US" sz="900" b="1" dirty="0"/>
                  <a:t>Owner</a:t>
                </a:r>
              </a:p>
            </p:txBody>
          </p:sp>
        </p:grpSp>
        <p:grpSp>
          <p:nvGrpSpPr>
            <p:cNvPr id="8" name="Group 7"/>
            <p:cNvGrpSpPr/>
            <p:nvPr/>
          </p:nvGrpSpPr>
          <p:grpSpPr>
            <a:xfrm>
              <a:off x="5047336" y="3658272"/>
              <a:ext cx="733559" cy="406191"/>
              <a:chOff x="190145" y="2759072"/>
              <a:chExt cx="756412" cy="490159"/>
            </a:xfrm>
          </p:grpSpPr>
          <p:sp>
            <p:nvSpPr>
              <p:cNvPr id="13" name="Rounded Rectangle 12"/>
              <p:cNvSpPr/>
              <p:nvPr/>
            </p:nvSpPr>
            <p:spPr>
              <a:xfrm>
                <a:off x="190145" y="2759072"/>
                <a:ext cx="756412" cy="490159"/>
              </a:xfrm>
              <a:prstGeom prst="roundRect">
                <a:avLst>
                  <a:gd name="adj" fmla="val 10000"/>
                </a:avLst>
              </a:prstGeom>
              <a:ln w="12700">
                <a:solidFill>
                  <a:srgbClr val="1F89D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6"/>
              <p:cNvSpPr txBox="1"/>
              <p:nvPr/>
            </p:nvSpPr>
            <p:spPr>
              <a:xfrm>
                <a:off x="204501" y="2773430"/>
                <a:ext cx="727700" cy="4614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7620" rIns="11430" bIns="7620" numCol="1" spcCol="1270" anchor="t" anchorCtr="0">
                <a:noAutofit/>
              </a:bodyPr>
              <a:lstStyle/>
              <a:p>
                <a:pPr algn="ctr" defTabSz="266700">
                  <a:lnSpc>
                    <a:spcPct val="90000"/>
                  </a:lnSpc>
                  <a:spcBef>
                    <a:spcPct val="0"/>
                  </a:spcBef>
                  <a:spcAft>
                    <a:spcPct val="35000"/>
                  </a:spcAft>
                </a:pPr>
                <a:r>
                  <a:rPr lang="en-US" sz="900" b="1" dirty="0"/>
                  <a:t>WBS Code</a:t>
                </a:r>
                <a:br>
                  <a:rPr lang="en-US" sz="900" b="1" dirty="0"/>
                </a:br>
                <a:r>
                  <a:rPr lang="en-US" sz="900" b="1" dirty="0"/>
                  <a:t>WBS Name</a:t>
                </a:r>
                <a:br>
                  <a:rPr lang="en-US" sz="900" b="1" dirty="0"/>
                </a:br>
                <a:r>
                  <a:rPr lang="en-US" sz="900" b="1" dirty="0"/>
                  <a:t>Owner</a:t>
                </a:r>
              </a:p>
            </p:txBody>
          </p:sp>
        </p:grpSp>
        <p:grpSp>
          <p:nvGrpSpPr>
            <p:cNvPr id="9" name="Group 8"/>
            <p:cNvGrpSpPr/>
            <p:nvPr/>
          </p:nvGrpSpPr>
          <p:grpSpPr>
            <a:xfrm>
              <a:off x="4576194" y="3210792"/>
              <a:ext cx="433244" cy="781082"/>
              <a:chOff x="190145" y="2759072"/>
              <a:chExt cx="756412" cy="490159"/>
            </a:xfrm>
          </p:grpSpPr>
          <p:sp>
            <p:nvSpPr>
              <p:cNvPr id="11" name="Rounded Rectangle 10"/>
              <p:cNvSpPr/>
              <p:nvPr/>
            </p:nvSpPr>
            <p:spPr>
              <a:xfrm>
                <a:off x="190145" y="2759072"/>
                <a:ext cx="756412" cy="490159"/>
              </a:xfrm>
              <a:prstGeom prst="roundRect">
                <a:avLst>
                  <a:gd name="adj" fmla="val 10000"/>
                </a:avLst>
              </a:prstGeom>
              <a:ln w="12700">
                <a:no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6"/>
              <p:cNvSpPr txBox="1"/>
              <p:nvPr/>
            </p:nvSpPr>
            <p:spPr>
              <a:xfrm>
                <a:off x="204501" y="2773428"/>
                <a:ext cx="727700" cy="4614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7620" rIns="11430" bIns="7620" numCol="1" spcCol="1270" anchor="t" anchorCtr="0">
                <a:noAutofit/>
              </a:bodyPr>
              <a:lstStyle/>
              <a:p>
                <a:pPr algn="ctr" defTabSz="266700">
                  <a:lnSpc>
                    <a:spcPct val="90000"/>
                  </a:lnSpc>
                  <a:spcBef>
                    <a:spcPct val="0"/>
                  </a:spcBef>
                  <a:spcAft>
                    <a:spcPct val="35000"/>
                  </a:spcAft>
                </a:pPr>
                <a:r>
                  <a:rPr lang="en-US" sz="900" b="1" dirty="0"/>
                  <a:t/>
                </a:r>
                <a:br>
                  <a:rPr lang="en-US" sz="900" b="1" dirty="0"/>
                </a:br>
                <a:r>
                  <a:rPr lang="en-US" sz="900" b="1" dirty="0"/>
                  <a:t>Level 2:</a:t>
                </a:r>
                <a:br>
                  <a:rPr lang="en-US" sz="900" b="1" dirty="0"/>
                </a:br>
                <a:r>
                  <a:rPr lang="en-US" sz="900" b="1" dirty="0" smtClean="0"/>
                  <a:t/>
                </a:r>
                <a:br>
                  <a:rPr lang="en-US" sz="900" b="1" dirty="0" smtClean="0"/>
                </a:br>
                <a:r>
                  <a:rPr lang="en-US" sz="1200" b="1" dirty="0"/>
                  <a:t/>
                </a:r>
                <a:br>
                  <a:rPr lang="en-US" sz="1200" b="1" dirty="0"/>
                </a:br>
                <a:r>
                  <a:rPr lang="en-US" sz="900" b="1" dirty="0" smtClean="0"/>
                  <a:t>Level </a:t>
                </a:r>
                <a:r>
                  <a:rPr lang="en-US" sz="900" b="1" dirty="0"/>
                  <a:t>3:</a:t>
                </a:r>
              </a:p>
            </p:txBody>
          </p:sp>
        </p:grpSp>
        <p:sp>
          <p:nvSpPr>
            <p:cNvPr id="10" name="Rounded Rectangle 6"/>
            <p:cNvSpPr txBox="1"/>
            <p:nvPr/>
          </p:nvSpPr>
          <p:spPr>
            <a:xfrm>
              <a:off x="4443685" y="3096734"/>
              <a:ext cx="1445939" cy="1078391"/>
            </a:xfrm>
            <a:prstGeom prst="rect">
              <a:avLst/>
            </a:prstGeom>
            <a:ln w="15875">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7620" rIns="11430" bIns="7620" numCol="1" spcCol="1270" anchor="t" anchorCtr="0">
              <a:noAutofit/>
            </a:bodyPr>
            <a:lstStyle/>
            <a:p>
              <a:pPr defTabSz="266700">
                <a:lnSpc>
                  <a:spcPct val="90000"/>
                </a:lnSpc>
                <a:spcBef>
                  <a:spcPct val="0"/>
                </a:spcBef>
                <a:spcAft>
                  <a:spcPct val="35000"/>
                </a:spcAft>
              </a:pPr>
              <a:r>
                <a:rPr lang="en-US" sz="200" b="1" dirty="0" smtClean="0"/>
                <a:t/>
              </a:r>
              <a:br>
                <a:rPr lang="en-US" sz="200" b="1" dirty="0" smtClean="0"/>
              </a:br>
              <a:r>
                <a:rPr lang="en-US" sz="900" b="1" dirty="0" smtClean="0"/>
                <a:t> </a:t>
              </a:r>
              <a:r>
                <a:rPr lang="en-US" sz="900" b="1" dirty="0"/>
                <a:t>Key:</a:t>
              </a:r>
            </a:p>
          </p:txBody>
        </p:sp>
      </p:grpSp>
      <p:grpSp>
        <p:nvGrpSpPr>
          <p:cNvPr id="18" name="Group 17"/>
          <p:cNvGrpSpPr/>
          <p:nvPr/>
        </p:nvGrpSpPr>
        <p:grpSpPr>
          <a:xfrm>
            <a:off x="120892" y="2426220"/>
            <a:ext cx="1326908" cy="831330"/>
            <a:chOff x="1042" y="2169473"/>
            <a:chExt cx="945515" cy="490159"/>
          </a:xfrm>
        </p:grpSpPr>
        <p:sp>
          <p:nvSpPr>
            <p:cNvPr id="19" name="Rounded Rectangle 18"/>
            <p:cNvSpPr/>
            <p:nvPr/>
          </p:nvSpPr>
          <p:spPr>
            <a:xfrm>
              <a:off x="1042" y="2169473"/>
              <a:ext cx="945515" cy="490159"/>
            </a:xfrm>
            <a:prstGeom prst="roundRect">
              <a:avLst>
                <a:gd name="adj" fmla="val 10000"/>
              </a:avLst>
            </a:prstGeom>
            <a:solidFill>
              <a:srgbClr val="1F89D7"/>
            </a:solidFill>
            <a:ln w="12700">
              <a:solidFill>
                <a:srgbClr val="1F89D7"/>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0" name="Rounded Rectangle 4"/>
            <p:cNvSpPr txBox="1"/>
            <p:nvPr/>
          </p:nvSpPr>
          <p:spPr>
            <a:xfrm>
              <a:off x="15398" y="2183829"/>
              <a:ext cx="916803" cy="461447"/>
            </a:xfrm>
            <a:prstGeom prst="rect">
              <a:avLst/>
            </a:prstGeom>
            <a:solidFill>
              <a:srgbClr val="3399FF"/>
            </a:solidFill>
          </p:spPr>
          <p:style>
            <a:lnRef idx="0">
              <a:scrgbClr r="0" g="0" b="0"/>
            </a:lnRef>
            <a:fillRef idx="0">
              <a:scrgbClr r="0" g="0" b="0"/>
            </a:fillRef>
            <a:effectRef idx="0">
              <a:scrgbClr r="0" g="0" b="0"/>
            </a:effectRef>
            <a:fontRef idx="minor">
              <a:schemeClr val="lt1"/>
            </a:fontRef>
          </p:style>
          <p:txBody>
            <a:bodyPr spcFirstLastPara="0" vert="horz" wrap="square" lIns="11430" tIns="7620" rIns="11430" bIns="7620" numCol="1" spcCol="1270" anchor="t" anchorCtr="0">
              <a:noAutofit/>
            </a:bodyPr>
            <a:lstStyle/>
            <a:p>
              <a:pPr algn="ctr" defTabSz="266700">
                <a:lnSpc>
                  <a:spcPct val="90000"/>
                </a:lnSpc>
                <a:spcBef>
                  <a:spcPct val="0"/>
                </a:spcBef>
                <a:spcAft>
                  <a:spcPct val="35000"/>
                </a:spcAft>
              </a:pPr>
              <a:r>
                <a:rPr lang="en-US" sz="1400" b="1" dirty="0"/>
                <a:t>All Control Account Managers are at L2</a:t>
              </a:r>
            </a:p>
          </p:txBody>
        </p:sp>
      </p:grpSp>
      <p:sp>
        <p:nvSpPr>
          <p:cNvPr id="2" name="Footer Placeholder 1"/>
          <p:cNvSpPr>
            <a:spLocks noGrp="1"/>
          </p:cNvSpPr>
          <p:nvPr>
            <p:ph type="ftr" sz="quarter" idx="11"/>
          </p:nvPr>
        </p:nvSpPr>
        <p:spPr/>
        <p:txBody>
          <a:bodyPr/>
          <a:lstStyle/>
          <a:p>
            <a:pPr>
              <a:defRPr/>
            </a:pPr>
            <a:r>
              <a:rPr lang="en-US" smtClean="0"/>
              <a:t>sPHENIX Director's Review</a:t>
            </a:r>
            <a:endParaRPr lang="en-US" dirty="0"/>
          </a:p>
        </p:txBody>
      </p:sp>
      <p:sp>
        <p:nvSpPr>
          <p:cNvPr id="3" name="Slide Number Placeholder 2"/>
          <p:cNvSpPr>
            <a:spLocks noGrp="1"/>
          </p:cNvSpPr>
          <p:nvPr>
            <p:ph type="sldNum" sz="quarter" idx="12"/>
          </p:nvPr>
        </p:nvSpPr>
        <p:spPr/>
        <p:txBody>
          <a:bodyPr/>
          <a:lstStyle/>
          <a:p>
            <a:fld id="{0AE0C637-5835-444B-B8C0-92C25AFA2084}" type="slidenum">
              <a:rPr lang="en-US" altLang="en-US" smtClean="0"/>
              <a:pPr/>
              <a:t>26</a:t>
            </a:fld>
            <a:endParaRPr lang="en-US" altLang="en-US" dirty="0"/>
          </a:p>
        </p:txBody>
      </p:sp>
      <p:sp>
        <p:nvSpPr>
          <p:cNvPr id="21" name="Date Placeholder 3"/>
          <p:cNvSpPr>
            <a:spLocks noGrp="1"/>
          </p:cNvSpPr>
          <p:nvPr>
            <p:ph type="dt" sz="half" idx="10"/>
          </p:nvPr>
        </p:nvSpPr>
        <p:spPr>
          <a:xfrm>
            <a:off x="0" y="4972050"/>
            <a:ext cx="2133600" cy="171450"/>
          </a:xfrm>
        </p:spPr>
        <p:txBody>
          <a:bodyPr/>
          <a:lstStyle>
            <a:lvl1pPr>
              <a:defRPr/>
            </a:lvl1pPr>
          </a:lstStyle>
          <a:p>
            <a:pPr>
              <a:defRPr/>
            </a:pPr>
            <a:r>
              <a:rPr lang="en-US" altLang="en-US" smtClean="0"/>
              <a:t>Apr 9-11, 2019</a:t>
            </a:r>
            <a:endParaRPr lang="en-US" altLang="en-US" dirty="0"/>
          </a:p>
        </p:txBody>
      </p:sp>
      <p:sp>
        <p:nvSpPr>
          <p:cNvPr id="26" name="Title 1"/>
          <p:cNvSpPr>
            <a:spLocks noGrp="1"/>
          </p:cNvSpPr>
          <p:nvPr>
            <p:ph type="title"/>
          </p:nvPr>
        </p:nvSpPr>
        <p:spPr>
          <a:xfrm>
            <a:off x="38100" y="19050"/>
            <a:ext cx="8229600" cy="546497"/>
          </a:xfrm>
        </p:spPr>
        <p:txBody>
          <a:bodyPr/>
          <a:lstStyle/>
          <a:p>
            <a:pPr eaLnBrk="1" hangingPunct="1">
              <a:defRPr/>
            </a:pPr>
            <a:r>
              <a:rPr lang="en-US" sz="4000" dirty="0" smtClean="0">
                <a:solidFill>
                  <a:srgbClr val="000000"/>
                </a:solidFill>
                <a:latin typeface="+mn-lt"/>
                <a:ea typeface="MS PGothic" charset="0"/>
              </a:rPr>
              <a:t>I&amp;F &amp; Silicon Management Structure   </a:t>
            </a:r>
            <a:endParaRPr lang="en-US" sz="4000" dirty="0">
              <a:solidFill>
                <a:srgbClr val="000000"/>
              </a:solidFill>
              <a:latin typeface="+mn-lt"/>
              <a:ea typeface="MS PGothic" charset="0"/>
            </a:endParaRPr>
          </a:p>
        </p:txBody>
      </p:sp>
    </p:spTree>
    <p:extLst>
      <p:ext uri="{BB962C8B-B14F-4D97-AF65-F5344CB8AC3E}">
        <p14:creationId xmlns:p14="http://schemas.microsoft.com/office/powerpoint/2010/main" val="3334590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A754EB47-0BDE-43B9-A9FF-FA5698C38EE3}"/>
              </a:ext>
            </a:extLst>
          </p:cNvPr>
          <p:cNvSpPr>
            <a:spLocks noGrp="1"/>
          </p:cNvSpPr>
          <p:nvPr>
            <p:ph type="dt" sz="half" idx="10"/>
          </p:nvPr>
        </p:nvSpPr>
        <p:spPr/>
        <p:txBody>
          <a:bodyPr/>
          <a:lstStyle/>
          <a:p>
            <a:pPr>
              <a:defRPr/>
            </a:pPr>
            <a:r>
              <a:rPr lang="en-US" altLang="en-US" smtClean="0"/>
              <a:t>Apr 9-11, 2019</a:t>
            </a:r>
            <a:endParaRPr lang="en-US" altLang="en-US"/>
          </a:p>
        </p:txBody>
      </p:sp>
      <p:sp>
        <p:nvSpPr>
          <p:cNvPr id="5" name="Slide Number Placeholder 4">
            <a:extLst>
              <a:ext uri="{FF2B5EF4-FFF2-40B4-BE49-F238E27FC236}">
                <a16:creationId xmlns="" xmlns:a16="http://schemas.microsoft.com/office/drawing/2014/main" id="{F79A3CD9-6A1B-4FA8-9244-2CABEEEE9129}"/>
              </a:ext>
            </a:extLst>
          </p:cNvPr>
          <p:cNvSpPr>
            <a:spLocks noGrp="1"/>
          </p:cNvSpPr>
          <p:nvPr>
            <p:ph type="sldNum" sz="quarter" idx="12"/>
          </p:nvPr>
        </p:nvSpPr>
        <p:spPr/>
        <p:txBody>
          <a:bodyPr/>
          <a:lstStyle/>
          <a:p>
            <a:fld id="{0AE0C637-5835-444B-B8C0-92C25AFA2084}" type="slidenum">
              <a:rPr lang="en-US" altLang="en-US" smtClean="0"/>
              <a:pPr/>
              <a:t>27</a:t>
            </a:fld>
            <a:endParaRPr lang="en-US" altLang="en-US"/>
          </a:p>
        </p:txBody>
      </p:sp>
      <p:sp>
        <p:nvSpPr>
          <p:cNvPr id="9" name="TextBox 8">
            <a:extLst>
              <a:ext uri="{FF2B5EF4-FFF2-40B4-BE49-F238E27FC236}">
                <a16:creationId xmlns="" xmlns:a16="http://schemas.microsoft.com/office/drawing/2014/main" id="{48575877-A958-4B30-B698-16BA5B24E68B}"/>
              </a:ext>
            </a:extLst>
          </p:cNvPr>
          <p:cNvSpPr txBox="1"/>
          <p:nvPr/>
        </p:nvSpPr>
        <p:spPr>
          <a:xfrm>
            <a:off x="7249248" y="4036597"/>
            <a:ext cx="1381340" cy="923330"/>
          </a:xfrm>
          <a:prstGeom prst="rect">
            <a:avLst/>
          </a:prstGeom>
          <a:noFill/>
        </p:spPr>
        <p:txBody>
          <a:bodyPr wrap="square" rtlCol="0">
            <a:spAutoFit/>
          </a:bodyPr>
          <a:lstStyle/>
          <a:p>
            <a:r>
              <a:rPr lang="en-US" dirty="0"/>
              <a:t>14 months schedule contingency</a:t>
            </a:r>
          </a:p>
        </p:txBody>
      </p:sp>
      <p:sp>
        <p:nvSpPr>
          <p:cNvPr id="32" name="Title 3">
            <a:extLst>
              <a:ext uri="{FF2B5EF4-FFF2-40B4-BE49-F238E27FC236}">
                <a16:creationId xmlns="" xmlns:a16="http://schemas.microsoft.com/office/drawing/2014/main" id="{406C8ED0-C720-4362-B5F2-0E0331B6F8DA}"/>
              </a:ext>
            </a:extLst>
          </p:cNvPr>
          <p:cNvSpPr>
            <a:spLocks noGrp="1"/>
          </p:cNvSpPr>
          <p:nvPr>
            <p:ph type="title"/>
          </p:nvPr>
        </p:nvSpPr>
        <p:spPr>
          <a:xfrm>
            <a:off x="304800" y="20782"/>
            <a:ext cx="9144000" cy="536972"/>
          </a:xfrm>
        </p:spPr>
        <p:txBody>
          <a:bodyPr/>
          <a:lstStyle/>
          <a:p>
            <a:pPr eaLnBrk="1" hangingPunct="1"/>
            <a:r>
              <a:rPr lang="en-US" altLang="en-US" dirty="0"/>
              <a:t>MIE Summary Schedule</a:t>
            </a:r>
          </a:p>
        </p:txBody>
      </p:sp>
      <p:sp>
        <p:nvSpPr>
          <p:cNvPr id="8" name="TextBox 7">
            <a:extLst>
              <a:ext uri="{FF2B5EF4-FFF2-40B4-BE49-F238E27FC236}">
                <a16:creationId xmlns="" xmlns:a16="http://schemas.microsoft.com/office/drawing/2014/main" id="{FBE83D02-CB58-4DB0-81CD-21D006F49D51}"/>
              </a:ext>
            </a:extLst>
          </p:cNvPr>
          <p:cNvSpPr txBox="1"/>
          <p:nvPr/>
        </p:nvSpPr>
        <p:spPr>
          <a:xfrm>
            <a:off x="6248400" y="1504950"/>
            <a:ext cx="2667000" cy="1600438"/>
          </a:xfrm>
          <a:prstGeom prst="rect">
            <a:avLst/>
          </a:prstGeom>
          <a:noFill/>
        </p:spPr>
        <p:txBody>
          <a:bodyPr wrap="square" rtlCol="0">
            <a:spAutoFit/>
          </a:bodyPr>
          <a:lstStyle/>
          <a:p>
            <a:r>
              <a:rPr lang="en-US" sz="1400" dirty="0">
                <a:solidFill>
                  <a:srgbClr val="FF0000"/>
                </a:solidFill>
              </a:rPr>
              <a:t>Critical Path runs through:</a:t>
            </a:r>
          </a:p>
          <a:p>
            <a:endParaRPr lang="en-US" sz="1400" dirty="0">
              <a:solidFill>
                <a:srgbClr val="FF0000"/>
              </a:solidFill>
            </a:endParaRPr>
          </a:p>
          <a:p>
            <a:pPr marL="285750" indent="-285750">
              <a:buFont typeface="Arial" panose="020B0604020202020204" pitchFamily="34" charset="0"/>
              <a:buChar char="•"/>
            </a:pPr>
            <a:r>
              <a:rPr lang="en-US" sz="1400" dirty="0" smtClean="0"/>
              <a:t>Calorimeter </a:t>
            </a:r>
            <a:r>
              <a:rPr lang="en-US" sz="1400" dirty="0"/>
              <a:t>Elec. </a:t>
            </a:r>
            <a:r>
              <a:rPr lang="en-US" sz="1400" dirty="0" smtClean="0"/>
              <a:t>Procure</a:t>
            </a:r>
          </a:p>
          <a:p>
            <a:pPr marL="285750" indent="-285750">
              <a:buFont typeface="Arial" panose="020B0604020202020204" pitchFamily="34" charset="0"/>
              <a:buChar char="•"/>
            </a:pPr>
            <a:r>
              <a:rPr lang="en-US" sz="1400" dirty="0"/>
              <a:t>Calorimeter Elec. </a:t>
            </a:r>
            <a:r>
              <a:rPr lang="en-US" sz="1400" dirty="0" smtClean="0"/>
              <a:t>Fab/</a:t>
            </a:r>
            <a:r>
              <a:rPr lang="en-US" sz="1400" dirty="0" err="1" smtClean="0"/>
              <a:t>Assy</a:t>
            </a:r>
            <a:endParaRPr lang="en-US" sz="1400" dirty="0" smtClean="0"/>
          </a:p>
          <a:p>
            <a:pPr marL="285750" indent="-285750">
              <a:buFont typeface="Arial" panose="020B0604020202020204" pitchFamily="34" charset="0"/>
              <a:buChar char="•"/>
            </a:pPr>
            <a:r>
              <a:rPr lang="en-US" sz="1400" dirty="0"/>
              <a:t>Calorimeter Elec. </a:t>
            </a:r>
            <a:r>
              <a:rPr lang="en-US" sz="1400" dirty="0" smtClean="0"/>
              <a:t>System test</a:t>
            </a:r>
          </a:p>
          <a:p>
            <a:pPr marL="285750" indent="-285750">
              <a:buFont typeface="Arial" panose="020B0604020202020204" pitchFamily="34" charset="0"/>
              <a:buChar char="•"/>
            </a:pPr>
            <a:r>
              <a:rPr lang="en-US" sz="1400" dirty="0" smtClean="0"/>
              <a:t>EMCal system testing</a:t>
            </a:r>
          </a:p>
          <a:p>
            <a:pPr marL="285750" indent="-285750">
              <a:buFont typeface="Arial" panose="020B0604020202020204" pitchFamily="34" charset="0"/>
              <a:buChar char="•"/>
            </a:pPr>
            <a:r>
              <a:rPr lang="en-US" sz="1400" dirty="0" smtClean="0"/>
              <a:t>Early </a:t>
            </a:r>
            <a:r>
              <a:rPr lang="en-US" sz="1400" dirty="0" smtClean="0"/>
              <a:t>completion</a:t>
            </a:r>
            <a:endParaRPr lang="en-US" sz="1200"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2" t="18641" r="35691" b="9534"/>
          <a:stretch/>
        </p:blipFill>
        <p:spPr bwMode="auto">
          <a:xfrm>
            <a:off x="609600" y="704633"/>
            <a:ext cx="5506871" cy="4255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155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a:xfrm>
            <a:off x="62676" y="0"/>
            <a:ext cx="8229600" cy="546497"/>
          </a:xfrm>
        </p:spPr>
        <p:txBody>
          <a:bodyPr/>
          <a:lstStyle/>
          <a:p>
            <a:pPr>
              <a:defRPr lang="en-US" sz="1600" b="0" i="0" u="none" strike="noStrike" kern="1200" spc="0" baseline="0">
                <a:solidFill>
                  <a:sysClr val="windowText" lastClr="000000">
                    <a:lumMod val="65000"/>
                    <a:lumOff val="35000"/>
                  </a:sysClr>
                </a:solidFill>
                <a:latin typeface="+mn-lt"/>
                <a:ea typeface="+mn-ea"/>
                <a:cs typeface="+mn-cs"/>
              </a:defRPr>
            </a:pPr>
            <a:r>
              <a:rPr lang="en-US" sz="3200" dirty="0" smtClean="0">
                <a:solidFill>
                  <a:sysClr val="windowText" lastClr="000000">
                    <a:lumMod val="65000"/>
                    <a:lumOff val="35000"/>
                  </a:sysClr>
                </a:solidFill>
              </a:rPr>
              <a:t>MIE Funding</a:t>
            </a:r>
            <a:r>
              <a:rPr lang="en-US" sz="3200" dirty="0">
                <a:solidFill>
                  <a:sysClr val="windowText" lastClr="000000">
                    <a:lumMod val="65000"/>
                    <a:lumOff val="35000"/>
                  </a:sysClr>
                </a:solidFill>
              </a:rPr>
              <a:t>, Obligation, and Cost </a:t>
            </a:r>
            <a:r>
              <a:rPr lang="en-US" sz="3200" dirty="0" smtClean="0">
                <a:solidFill>
                  <a:sysClr val="windowText" lastClr="000000">
                    <a:lumMod val="65000"/>
                    <a:lumOff val="35000"/>
                  </a:sysClr>
                </a:solidFill>
              </a:rPr>
              <a:t>Profiles </a:t>
            </a:r>
            <a:endParaRPr lang="en-US" sz="3200" dirty="0">
              <a:solidFill>
                <a:sysClr val="windowText" lastClr="000000">
                  <a:lumMod val="65000"/>
                  <a:lumOff val="35000"/>
                </a:sysClr>
              </a:solidFill>
            </a:endParaRPr>
          </a:p>
        </p:txBody>
      </p:sp>
      <p:sp>
        <p:nvSpPr>
          <p:cNvPr id="16385" name="Slide Number Placeholder 5"/>
          <p:cNvSpPr>
            <a:spLocks noGrp="1"/>
          </p:cNvSpPr>
          <p:nvPr>
            <p:ph type="sldNum" sz="quarter" idx="12"/>
          </p:nvPr>
        </p:nvSpPr>
        <p:spPr/>
        <p:txBody>
          <a:bodyPr/>
          <a:lstStyle>
            <a:lvl1pPr eaLnBrk="0" hangingPunct="0">
              <a:defRPr sz="1800">
                <a:solidFill>
                  <a:schemeClr val="tx1"/>
                </a:solidFill>
                <a:latin typeface="Calibri" pitchFamily="34" charset="0"/>
                <a:ea typeface="MS PGothic" pitchFamily="34" charset="-128"/>
              </a:defRPr>
            </a:lvl1pPr>
            <a:lvl2pPr marL="557213" indent="-214313" eaLnBrk="0" hangingPunct="0">
              <a:defRPr sz="1800">
                <a:solidFill>
                  <a:schemeClr val="tx1"/>
                </a:solidFill>
                <a:latin typeface="Calibri" pitchFamily="34" charset="0"/>
                <a:ea typeface="MS PGothic" pitchFamily="34" charset="-128"/>
              </a:defRPr>
            </a:lvl2pPr>
            <a:lvl3pPr marL="857250" indent="-171450" eaLnBrk="0" hangingPunct="0">
              <a:defRPr sz="1800">
                <a:solidFill>
                  <a:schemeClr val="tx1"/>
                </a:solidFill>
                <a:latin typeface="Calibri" pitchFamily="34" charset="0"/>
                <a:ea typeface="MS PGothic" pitchFamily="34" charset="-128"/>
              </a:defRPr>
            </a:lvl3pPr>
            <a:lvl4pPr marL="1200150" indent="-171450" eaLnBrk="0" hangingPunct="0">
              <a:defRPr sz="1800">
                <a:solidFill>
                  <a:schemeClr val="tx1"/>
                </a:solidFill>
                <a:latin typeface="Calibri" pitchFamily="34" charset="0"/>
                <a:ea typeface="MS PGothic" pitchFamily="34" charset="-128"/>
              </a:defRPr>
            </a:lvl4pPr>
            <a:lvl5pPr marL="1543050" indent="-171450" eaLnBrk="0" hangingPunct="0">
              <a:defRPr sz="1800">
                <a:solidFill>
                  <a:schemeClr val="tx1"/>
                </a:solidFill>
                <a:latin typeface="Calibri" pitchFamily="34" charset="0"/>
                <a:ea typeface="MS PGothic" pitchFamily="34" charset="-128"/>
              </a:defRPr>
            </a:lvl5pPr>
            <a:lvl6pPr marL="1885950" indent="-171450" eaLnBrk="0" fontAlgn="base" hangingPunct="0">
              <a:spcBef>
                <a:spcPct val="0"/>
              </a:spcBef>
              <a:spcAft>
                <a:spcPct val="0"/>
              </a:spcAft>
              <a:defRPr sz="1800">
                <a:solidFill>
                  <a:schemeClr val="tx1"/>
                </a:solidFill>
                <a:latin typeface="Calibri" pitchFamily="34" charset="0"/>
                <a:ea typeface="MS PGothic" pitchFamily="34" charset="-128"/>
              </a:defRPr>
            </a:lvl6pPr>
            <a:lvl7pPr marL="2228850" indent="-171450" eaLnBrk="0" fontAlgn="base" hangingPunct="0">
              <a:spcBef>
                <a:spcPct val="0"/>
              </a:spcBef>
              <a:spcAft>
                <a:spcPct val="0"/>
              </a:spcAft>
              <a:defRPr sz="1800">
                <a:solidFill>
                  <a:schemeClr val="tx1"/>
                </a:solidFill>
                <a:latin typeface="Calibri" pitchFamily="34" charset="0"/>
                <a:ea typeface="MS PGothic" pitchFamily="34" charset="-128"/>
              </a:defRPr>
            </a:lvl7pPr>
            <a:lvl8pPr marL="2571750" indent="-171450" eaLnBrk="0" fontAlgn="base" hangingPunct="0">
              <a:spcBef>
                <a:spcPct val="0"/>
              </a:spcBef>
              <a:spcAft>
                <a:spcPct val="0"/>
              </a:spcAft>
              <a:defRPr sz="1800">
                <a:solidFill>
                  <a:schemeClr val="tx1"/>
                </a:solidFill>
                <a:latin typeface="Calibri" pitchFamily="34" charset="0"/>
                <a:ea typeface="MS PGothic" pitchFamily="34" charset="-128"/>
              </a:defRPr>
            </a:lvl8pPr>
            <a:lvl9pPr marL="2914650" indent="-171450" eaLnBrk="0" fontAlgn="base" hangingPunct="0">
              <a:spcBef>
                <a:spcPct val="0"/>
              </a:spcBef>
              <a:spcAft>
                <a:spcPct val="0"/>
              </a:spcAft>
              <a:defRPr sz="1800">
                <a:solidFill>
                  <a:schemeClr val="tx1"/>
                </a:solidFill>
                <a:latin typeface="Calibri" pitchFamily="34" charset="0"/>
                <a:ea typeface="MS PGothic" pitchFamily="34" charset="-128"/>
              </a:defRPr>
            </a:lvl9pPr>
          </a:lstStyle>
          <a:p>
            <a:fld id="{C5890263-FCCA-418A-AF2A-07636736DD99}" type="slidenum">
              <a:rPr lang="en-US" altLang="en-US" sz="900">
                <a:solidFill>
                  <a:schemeClr val="tx2">
                    <a:lumMod val="75000"/>
                  </a:schemeClr>
                </a:solidFill>
              </a:rPr>
              <a:pPr/>
              <a:t>28</a:t>
            </a:fld>
            <a:endParaRPr lang="en-US" altLang="en-US" sz="900" dirty="0">
              <a:solidFill>
                <a:schemeClr val="tx2">
                  <a:lumMod val="75000"/>
                </a:schemeClr>
              </a:solidFill>
            </a:endParaRPr>
          </a:p>
        </p:txBody>
      </p:sp>
      <p:sp>
        <p:nvSpPr>
          <p:cNvPr id="2" name="Date Placeholder 1"/>
          <p:cNvSpPr>
            <a:spLocks noGrp="1"/>
          </p:cNvSpPr>
          <p:nvPr>
            <p:ph type="dt" sz="half" idx="10"/>
          </p:nvPr>
        </p:nvSpPr>
        <p:spPr/>
        <p:txBody>
          <a:bodyPr/>
          <a:lstStyle/>
          <a:p>
            <a:pPr>
              <a:defRPr/>
            </a:pPr>
            <a:r>
              <a:rPr lang="en-US" altLang="en-US" smtClean="0"/>
              <a:t>Apr 9-11, 2019</a:t>
            </a:r>
            <a:endParaRPr lang="en-US" altLang="en-US" dirty="0"/>
          </a:p>
        </p:txBody>
      </p:sp>
      <p:sp>
        <p:nvSpPr>
          <p:cNvPr id="3" name="Footer Placeholder 2"/>
          <p:cNvSpPr>
            <a:spLocks noGrp="1"/>
          </p:cNvSpPr>
          <p:nvPr>
            <p:ph type="ftr" sz="quarter" idx="11"/>
          </p:nvPr>
        </p:nvSpPr>
        <p:spPr/>
        <p:txBody>
          <a:bodyPr/>
          <a:lstStyle/>
          <a:p>
            <a:pPr>
              <a:defRPr/>
            </a:pPr>
            <a:r>
              <a:rPr lang="en-US" smtClean="0"/>
              <a:t>sPHENIX Director's Review</a:t>
            </a:r>
            <a:endParaRPr lang="en-US" dirty="0"/>
          </a:p>
        </p:txBody>
      </p:sp>
      <p:pic>
        <p:nvPicPr>
          <p:cNvPr id="7" name="Picture 6" descr="A-MIE">
            <a:extLst>
              <a:ext uri="{FF2B5EF4-FFF2-40B4-BE49-F238E27FC236}">
                <a16:creationId xmlns:a16="http://schemas.microsoft.com/office/drawing/2014/main" xmlns="" id="{BBA2590F-6F1A-4DF8-B581-11CBF24B594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6800" y="666750"/>
            <a:ext cx="6851650" cy="4226515"/>
          </a:xfrm>
          <a:prstGeom prst="rect">
            <a:avLst/>
          </a:prstGeom>
          <a:ln>
            <a:solidFill>
              <a:schemeClr val="tx1"/>
            </a:solidFill>
          </a:ln>
        </p:spPr>
      </p:pic>
    </p:spTree>
    <p:extLst>
      <p:ext uri="{BB962C8B-B14F-4D97-AF65-F5344CB8AC3E}">
        <p14:creationId xmlns:p14="http://schemas.microsoft.com/office/powerpoint/2010/main" val="4102797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 y="0"/>
            <a:ext cx="8676640" cy="546497"/>
          </a:xfrm>
        </p:spPr>
        <p:txBody>
          <a:bodyPr/>
          <a:lstStyle/>
          <a:p>
            <a:r>
              <a:rPr lang="en-US" sz="2800" dirty="0" smtClean="0"/>
              <a:t>Budget Profile  to be Presented at PD-2/3 Review</a:t>
            </a:r>
            <a:endParaRPr lang="en-US" sz="2800"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29</a:t>
            </a:fld>
            <a:endParaRPr lang="en-US" altLang="en-US" dirty="0"/>
          </a:p>
        </p:txBody>
      </p:sp>
      <p:sp>
        <p:nvSpPr>
          <p:cNvPr id="9" name="TextBox 8"/>
          <p:cNvSpPr txBox="1"/>
          <p:nvPr/>
        </p:nvSpPr>
        <p:spPr>
          <a:xfrm>
            <a:off x="533400" y="514350"/>
            <a:ext cx="2357890" cy="369332"/>
          </a:xfrm>
          <a:prstGeom prst="rect">
            <a:avLst/>
          </a:prstGeom>
          <a:noFill/>
        </p:spPr>
        <p:txBody>
          <a:bodyPr wrap="none" rtlCol="0">
            <a:spAutoFit/>
          </a:bodyPr>
          <a:lstStyle/>
          <a:p>
            <a:r>
              <a:rPr lang="en-US" u="sng" dirty="0" smtClean="0"/>
              <a:t>sPHENIX Budget Profile</a:t>
            </a:r>
            <a:endParaRPr lang="en-US" u="sng"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620" t="26847" r="5765" b="45996"/>
          <a:stretch/>
        </p:blipFill>
        <p:spPr bwMode="auto">
          <a:xfrm>
            <a:off x="1295400" y="1130300"/>
            <a:ext cx="6400800" cy="250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429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 y="8376"/>
            <a:ext cx="8328991" cy="574187"/>
          </a:xfrm>
        </p:spPr>
        <p:txBody>
          <a:bodyPr>
            <a:normAutofit fontScale="90000"/>
          </a:bodyPr>
          <a:lstStyle/>
          <a:p>
            <a:r>
              <a:rPr lang="en-US" b="0" dirty="0" smtClean="0"/>
              <a:t>sPHENIX MIE Overview</a:t>
            </a:r>
            <a:endParaRPr lang="en-US" b="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02540986"/>
              </p:ext>
            </p:extLst>
          </p:nvPr>
        </p:nvGraphicFramePr>
        <p:xfrm>
          <a:off x="381000" y="666750"/>
          <a:ext cx="8600000" cy="1015877"/>
        </p:xfrm>
        <a:graphic>
          <a:graphicData uri="http://schemas.openxmlformats.org/drawingml/2006/table">
            <a:tbl>
              <a:tblPr firstRow="1" bandRow="1">
                <a:tableStyleId>{F5AB1C69-6EDB-4FF4-983F-18BD219EF322}</a:tableStyleId>
              </a:tblPr>
              <a:tblGrid>
                <a:gridCol w="1928191">
                  <a:extLst>
                    <a:ext uri="{9D8B030D-6E8A-4147-A177-3AD203B41FA5}">
                      <a16:colId xmlns:a16="http://schemas.microsoft.com/office/drawing/2014/main" xmlns="" val="4246309965"/>
                    </a:ext>
                  </a:extLst>
                </a:gridCol>
                <a:gridCol w="1447800">
                  <a:extLst>
                    <a:ext uri="{9D8B030D-6E8A-4147-A177-3AD203B41FA5}">
                      <a16:colId xmlns:a16="http://schemas.microsoft.com/office/drawing/2014/main" xmlns="" val="2547196037"/>
                    </a:ext>
                  </a:extLst>
                </a:gridCol>
                <a:gridCol w="1295400">
                  <a:extLst>
                    <a:ext uri="{9D8B030D-6E8A-4147-A177-3AD203B41FA5}">
                      <a16:colId xmlns:a16="http://schemas.microsoft.com/office/drawing/2014/main" xmlns="" val="2906043885"/>
                    </a:ext>
                  </a:extLst>
                </a:gridCol>
                <a:gridCol w="1676400">
                  <a:extLst>
                    <a:ext uri="{9D8B030D-6E8A-4147-A177-3AD203B41FA5}">
                      <a16:colId xmlns:a16="http://schemas.microsoft.com/office/drawing/2014/main" xmlns="" val="2998244554"/>
                    </a:ext>
                  </a:extLst>
                </a:gridCol>
                <a:gridCol w="1150374">
                  <a:extLst>
                    <a:ext uri="{9D8B030D-6E8A-4147-A177-3AD203B41FA5}">
                      <a16:colId xmlns:a16="http://schemas.microsoft.com/office/drawing/2014/main" xmlns="" val="859748088"/>
                    </a:ext>
                  </a:extLst>
                </a:gridCol>
                <a:gridCol w="1101835">
                  <a:extLst>
                    <a:ext uri="{9D8B030D-6E8A-4147-A177-3AD203B41FA5}">
                      <a16:colId xmlns:a16="http://schemas.microsoft.com/office/drawing/2014/main" xmlns="" val="2369523134"/>
                    </a:ext>
                  </a:extLst>
                </a:gridCol>
              </a:tblGrid>
              <a:tr h="382211">
                <a:tc>
                  <a:txBody>
                    <a:bodyPr/>
                    <a:lstStyle/>
                    <a:p>
                      <a:r>
                        <a:rPr lang="en-US" sz="1200" dirty="0"/>
                        <a:t>TPC</a:t>
                      </a:r>
                    </a:p>
                  </a:txBody>
                  <a:tcPr marT="34290" marB="34290">
                    <a:solidFill>
                      <a:srgbClr val="3399FF"/>
                    </a:solidFill>
                  </a:tcPr>
                </a:tc>
                <a:tc>
                  <a:txBody>
                    <a:bodyPr/>
                    <a:lstStyle/>
                    <a:p>
                      <a:r>
                        <a:rPr lang="en-US" sz="1200" dirty="0"/>
                        <a:t>Project </a:t>
                      </a:r>
                      <a:r>
                        <a:rPr lang="en-US" sz="1200" dirty="0" smtClean="0"/>
                        <a:t>Director</a:t>
                      </a:r>
                      <a:endParaRPr lang="en-US" sz="1200" dirty="0"/>
                    </a:p>
                  </a:txBody>
                  <a:tcPr marT="34290" marB="34290">
                    <a:solidFill>
                      <a:srgbClr val="3399FF"/>
                    </a:solidFill>
                  </a:tcPr>
                </a:tc>
                <a:tc>
                  <a:txBody>
                    <a:bodyPr/>
                    <a:lstStyle/>
                    <a:p>
                      <a:r>
                        <a:rPr lang="en-US" sz="1200" dirty="0"/>
                        <a:t>Last CD Achieved</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a:t>
                      </a:r>
                    </a:p>
                  </a:txBody>
                  <a:tcPr marT="34290" marB="34290">
                    <a:solidFill>
                      <a:srgbClr val="3399FF"/>
                    </a:solidFill>
                  </a:tcPr>
                </a:tc>
                <a:tc>
                  <a:txBody>
                    <a:bodyPr/>
                    <a:lstStyle/>
                    <a:p>
                      <a:r>
                        <a:rPr lang="en-US" sz="1200" dirty="0"/>
                        <a:t>SPI</a:t>
                      </a:r>
                    </a:p>
                  </a:txBody>
                  <a:tcPr marT="34290" marB="34290">
                    <a:solidFill>
                      <a:srgbClr val="3399FF"/>
                    </a:solidFill>
                  </a:tcPr>
                </a:tc>
                <a:extLst>
                  <a:ext uri="{0D108BD9-81ED-4DB2-BD59-A6C34878D82A}">
                    <a16:rowId xmlns:a16="http://schemas.microsoft.com/office/drawing/2014/main" xmlns="" val="291641492"/>
                  </a:ext>
                </a:extLst>
              </a:tr>
              <a:tr h="633666">
                <a:tc>
                  <a:txBody>
                    <a:bodyPr/>
                    <a:lstStyle/>
                    <a:p>
                      <a:r>
                        <a:rPr lang="en-US" sz="1400" dirty="0" smtClean="0"/>
                        <a:t>$24.2-</a:t>
                      </a:r>
                      <a:r>
                        <a:rPr lang="en-US" sz="1400" baseline="0" dirty="0" smtClean="0"/>
                        <a:t> 34.5M AY</a:t>
                      </a:r>
                      <a:endParaRPr lang="en-US" sz="1400" dirty="0"/>
                    </a:p>
                  </a:txBody>
                  <a:tcPr marT="34290" marB="34290">
                    <a:solidFill>
                      <a:srgbClr val="CCECFF"/>
                    </a:solidFill>
                  </a:tcPr>
                </a:tc>
                <a:tc>
                  <a:txBody>
                    <a:bodyPr/>
                    <a:lstStyle/>
                    <a:p>
                      <a:r>
                        <a:rPr lang="en-US" sz="1400" dirty="0" smtClean="0"/>
                        <a:t>Edward</a:t>
                      </a:r>
                      <a:r>
                        <a:rPr lang="en-US" sz="1400" baseline="0" dirty="0" smtClean="0"/>
                        <a:t> O’Brien</a:t>
                      </a:r>
                      <a:endParaRPr lang="en-US" sz="1400" dirty="0"/>
                    </a:p>
                  </a:txBody>
                  <a:tcPr marT="34290" marB="34290">
                    <a:solidFill>
                      <a:srgbClr val="CCECFF"/>
                    </a:solidFill>
                  </a:tcPr>
                </a:tc>
                <a:tc>
                  <a:txBody>
                    <a:bodyPr/>
                    <a:lstStyle/>
                    <a:p>
                      <a:r>
                        <a:rPr lang="en-US" sz="1400" dirty="0" smtClean="0"/>
                        <a:t>CD-1/3A</a:t>
                      </a:r>
                      <a:endParaRPr lang="en-US" sz="1400" dirty="0"/>
                    </a:p>
                  </a:txBody>
                  <a:tcPr marT="34290" marB="34290">
                    <a:solidFill>
                      <a:srgbClr val="CCECFF"/>
                    </a:solidFill>
                  </a:tcPr>
                </a:tc>
                <a:tc>
                  <a:txBody>
                    <a:bodyPr/>
                    <a:lstStyle/>
                    <a:p>
                      <a:r>
                        <a:rPr lang="en-US" sz="1400" dirty="0" smtClean="0"/>
                        <a:t>15.2% based on actuals as of 3/2019</a:t>
                      </a:r>
                      <a:endParaRPr lang="en-US" sz="1400" dirty="0"/>
                    </a:p>
                  </a:txBody>
                  <a:tcPr marT="34290" marB="34290">
                    <a:solidFill>
                      <a:srgbClr val="CCECFF"/>
                    </a:solidFill>
                  </a:tcPr>
                </a:tc>
                <a:tc>
                  <a:txBody>
                    <a:bodyPr/>
                    <a:lstStyle/>
                    <a:p>
                      <a:r>
                        <a:rPr lang="en-US" sz="1400" dirty="0" smtClean="0"/>
                        <a:t>Pre-baseline</a:t>
                      </a:r>
                      <a:endParaRPr lang="en-US" sz="1400" dirty="0"/>
                    </a:p>
                  </a:txBody>
                  <a:tcPr marT="34290" marB="34290">
                    <a:solidFill>
                      <a:srgbClr val="CCECFF"/>
                    </a:solidFill>
                  </a:tcPr>
                </a:tc>
                <a:tc>
                  <a:txBody>
                    <a:bodyPr/>
                    <a:lstStyle/>
                    <a:p>
                      <a:r>
                        <a:rPr lang="en-US" sz="1400" dirty="0" smtClean="0"/>
                        <a:t>Pre-baseline</a:t>
                      </a:r>
                      <a:endParaRPr lang="en-US" sz="1400" dirty="0"/>
                    </a:p>
                  </a:txBody>
                  <a:tcPr marT="34290" marB="34290">
                    <a:solidFill>
                      <a:srgbClr val="CCECFF"/>
                    </a:solidFill>
                  </a:tcPr>
                </a:tc>
                <a:extLst>
                  <a:ext uri="{0D108BD9-81ED-4DB2-BD59-A6C34878D82A}">
                    <a16:rowId xmlns:a16="http://schemas.microsoft.com/office/drawing/2014/main" xmlns="" val="1730370277"/>
                  </a:ext>
                </a:extLst>
              </a:tr>
            </a:tbl>
          </a:graphicData>
        </a:graphic>
      </p:graphicFrame>
      <p:sp>
        <p:nvSpPr>
          <p:cNvPr id="4" name="Slide Number Placeholder 3"/>
          <p:cNvSpPr>
            <a:spLocks noGrp="1"/>
          </p:cNvSpPr>
          <p:nvPr>
            <p:ph type="sldNum" sz="quarter" idx="12"/>
          </p:nvPr>
        </p:nvSpPr>
        <p:spPr/>
        <p:txBody>
          <a:bodyPr/>
          <a:lstStyle/>
          <a:p>
            <a:fld id="{716D9922-87B3-6043-9531-5184EA303DC1}" type="slidenum">
              <a:rPr lang="en-US" smtClean="0"/>
              <a:t>3</a:t>
            </a:fld>
            <a:endParaRPr lang="en-US" dirty="0"/>
          </a:p>
        </p:txBody>
      </p:sp>
      <p:sp>
        <p:nvSpPr>
          <p:cNvPr id="7" name="Content Placeholder 2"/>
          <p:cNvSpPr txBox="1">
            <a:spLocks/>
          </p:cNvSpPr>
          <p:nvPr/>
        </p:nvSpPr>
        <p:spPr>
          <a:xfrm>
            <a:off x="178111" y="1641285"/>
            <a:ext cx="6237587" cy="3385387"/>
          </a:xfrm>
          <a:prstGeom prst="rect">
            <a:avLst/>
          </a:prstGeom>
          <a:solidFill>
            <a:schemeClr val="bg1"/>
          </a:solidFill>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900" dirty="0" smtClean="0"/>
              <a:t>Scope</a:t>
            </a:r>
          </a:p>
          <a:p>
            <a:pPr lvl="1"/>
            <a:r>
              <a:rPr lang="en-US" sz="2900" b="1" dirty="0"/>
              <a:t>Detector systems produced, tested and ready for installation: </a:t>
            </a:r>
            <a:r>
              <a:rPr lang="en-US" sz="2900" b="1" dirty="0">
                <a:solidFill>
                  <a:srgbClr val="3399FF"/>
                </a:solidFill>
              </a:rPr>
              <a:t>Time Projection Chamber w/ electronics, Electromagnetic Calorimeter w/ electronics, Hadronic Calorimeter w/ electronics, DAQ/Trigger, Minimum Bias Detector, Project Management</a:t>
            </a:r>
          </a:p>
          <a:p>
            <a:pPr lvl="1"/>
            <a:r>
              <a:rPr lang="en-US" sz="2900" b="1" dirty="0" smtClean="0"/>
              <a:t>Installation </a:t>
            </a:r>
            <a:r>
              <a:rPr lang="en-US" sz="2900" b="1" dirty="0"/>
              <a:t>and system commissioning is not part of the </a:t>
            </a:r>
            <a:r>
              <a:rPr lang="en-US" sz="2900" b="1" dirty="0" smtClean="0"/>
              <a:t>scope</a:t>
            </a:r>
            <a:endParaRPr lang="en-US" sz="2900" b="1" dirty="0"/>
          </a:p>
          <a:p>
            <a:pPr marL="0" indent="0">
              <a:buNone/>
            </a:pPr>
            <a:r>
              <a:rPr lang="en-US" sz="2900" dirty="0"/>
              <a:t>Schedule</a:t>
            </a:r>
          </a:p>
          <a:p>
            <a:pPr lvl="1"/>
            <a:r>
              <a:rPr lang="en-US" sz="2900" b="1" dirty="0"/>
              <a:t>CD-0 received Sept </a:t>
            </a:r>
            <a:r>
              <a:rPr lang="en-US" sz="2900" b="1" dirty="0" smtClean="0"/>
              <a:t>2016</a:t>
            </a:r>
          </a:p>
          <a:p>
            <a:pPr lvl="1"/>
            <a:r>
              <a:rPr lang="en-US" sz="2900" b="1" dirty="0" smtClean="0"/>
              <a:t>CD-1/3A received Aug 2018</a:t>
            </a:r>
          </a:p>
          <a:p>
            <a:pPr lvl="1"/>
            <a:r>
              <a:rPr lang="en-US" sz="2900" b="1" dirty="0" smtClean="0"/>
              <a:t>PD-2/3 review May 2019</a:t>
            </a:r>
            <a:endParaRPr lang="en-US" sz="2900" b="1" dirty="0"/>
          </a:p>
          <a:p>
            <a:pPr lvl="1"/>
            <a:r>
              <a:rPr lang="en-US" sz="2900" b="1" dirty="0"/>
              <a:t>Early completion Oct 2021</a:t>
            </a:r>
          </a:p>
          <a:p>
            <a:pPr lvl="1"/>
            <a:r>
              <a:rPr lang="en-US" sz="2900" b="1" dirty="0"/>
              <a:t>P</a:t>
            </a:r>
            <a:r>
              <a:rPr lang="en-US" sz="2900" b="1" dirty="0" smtClean="0"/>
              <a:t>D-4 </a:t>
            </a:r>
            <a:r>
              <a:rPr lang="en-US" sz="2900" b="1" dirty="0"/>
              <a:t>Dec 2022 </a:t>
            </a:r>
          </a:p>
          <a:p>
            <a:pPr marL="0" indent="0">
              <a:buNone/>
            </a:pPr>
            <a:r>
              <a:rPr lang="en-US" sz="2900" dirty="0" smtClean="0"/>
              <a:t>Cost</a:t>
            </a:r>
            <a:endParaRPr lang="en-US" sz="2900" b="1" dirty="0"/>
          </a:p>
          <a:p>
            <a:pPr lvl="1"/>
            <a:r>
              <a:rPr lang="en-US" sz="2900" b="1" dirty="0" smtClean="0"/>
              <a:t>$24.2 – 34.5M AY</a:t>
            </a:r>
            <a:endParaRPr lang="en-US" sz="2900" b="1" dirty="0"/>
          </a:p>
          <a:p>
            <a:pPr lvl="1"/>
            <a:r>
              <a:rPr lang="en-US" sz="2900" b="1" dirty="0" smtClean="0"/>
              <a:t>$27.0M AY Point </a:t>
            </a:r>
            <a:r>
              <a:rPr lang="en-US" sz="2900" b="1" dirty="0"/>
              <a:t>c</a:t>
            </a:r>
            <a:r>
              <a:rPr lang="en-US" sz="2900" b="1" dirty="0" smtClean="0"/>
              <a:t>ost estimate including ~25% contingency</a:t>
            </a:r>
            <a:endParaRPr lang="en-US" sz="2900" b="1" dirty="0"/>
          </a:p>
        </p:txBody>
      </p:sp>
      <p:sp>
        <p:nvSpPr>
          <p:cNvPr id="3" name="Date Placeholder 2"/>
          <p:cNvSpPr>
            <a:spLocks noGrp="1"/>
          </p:cNvSpPr>
          <p:nvPr>
            <p:ph type="dt" sz="half" idx="10"/>
          </p:nvPr>
        </p:nvSpPr>
        <p:spPr/>
        <p:txBody>
          <a:bodyPr/>
          <a:lstStyle/>
          <a:p>
            <a:pPr>
              <a:defRPr/>
            </a:pPr>
            <a:r>
              <a:rPr lang="en-US" altLang="en-US" dirty="0" smtClean="0"/>
              <a:t>Apr 9-11, 2019</a:t>
            </a:r>
            <a:endParaRPr lang="en-US" altLang="en-US" dirty="0"/>
          </a:p>
        </p:txBody>
      </p:sp>
      <p:sp>
        <p:nvSpPr>
          <p:cNvPr id="6" name="Footer Placeholder 5"/>
          <p:cNvSpPr>
            <a:spLocks noGrp="1"/>
          </p:cNvSpPr>
          <p:nvPr>
            <p:ph type="ftr" sz="quarter" idx="11"/>
          </p:nvPr>
        </p:nvSpPr>
        <p:spPr/>
        <p:txBody>
          <a:bodyPr/>
          <a:lstStyle/>
          <a:p>
            <a:pPr>
              <a:defRPr/>
            </a:pPr>
            <a:r>
              <a:rPr lang="en-US" dirty="0" smtClean="0"/>
              <a:t>sPHENIX Director's Review</a:t>
            </a:r>
            <a:endParaRPr lang="en-US" dirty="0"/>
          </a:p>
        </p:txBody>
      </p:sp>
    </p:spTree>
    <p:extLst>
      <p:ext uri="{BB962C8B-B14F-4D97-AF65-F5344CB8AC3E}">
        <p14:creationId xmlns:p14="http://schemas.microsoft.com/office/powerpoint/2010/main" val="20919654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6670"/>
            <a:ext cx="8229600" cy="546497"/>
          </a:xfrm>
        </p:spPr>
        <p:txBody>
          <a:bodyPr/>
          <a:lstStyle/>
          <a:p>
            <a:r>
              <a:rPr lang="en-US" sz="3200" dirty="0" smtClean="0"/>
              <a:t>MIE and I&amp;F Labor Summary by Labor Category</a:t>
            </a:r>
            <a:endParaRPr lang="en-US" sz="3200" dirty="0"/>
          </a:p>
        </p:txBody>
      </p:sp>
      <p:sp>
        <p:nvSpPr>
          <p:cNvPr id="2" name="Slide Number Placeholder 1">
            <a:extLst>
              <a:ext uri="{FF2B5EF4-FFF2-40B4-BE49-F238E27FC236}">
                <a16:creationId xmlns:a16="http://schemas.microsoft.com/office/drawing/2014/main" xmlns="" id="{1C7CAA5D-2D0F-45A3-9876-33A54E69DEF5}"/>
              </a:ext>
            </a:extLst>
          </p:cNvPr>
          <p:cNvSpPr>
            <a:spLocks noGrp="1"/>
          </p:cNvSpPr>
          <p:nvPr>
            <p:ph type="sldNum" sz="quarter" idx="12"/>
          </p:nvPr>
        </p:nvSpPr>
        <p:spPr/>
        <p:txBody>
          <a:bodyPr/>
          <a:lstStyle/>
          <a:p>
            <a:pPr defTabSz="914378"/>
            <a:fld id="{07AE5DAE-5A25-4D93-A5BA-3F3E3A62C8C6}" type="slidenum">
              <a:rPr lang="en-US" altLang="en-US" smtClean="0">
                <a:solidFill>
                  <a:prstClr val="black"/>
                </a:solidFill>
                <a:ea typeface="MS PGothic" pitchFamily="34" charset="-128"/>
              </a:rPr>
              <a:pPr defTabSz="914378"/>
              <a:t>30</a:t>
            </a:fld>
            <a:endParaRPr lang="en-US" altLang="en-US" dirty="0">
              <a:solidFill>
                <a:prstClr val="black"/>
              </a:solidFill>
              <a:ea typeface="MS PGothic" pitchFamily="34" charset="-128"/>
            </a:endParaRPr>
          </a:p>
        </p:txBody>
      </p:sp>
      <p:pic>
        <p:nvPicPr>
          <p:cNvPr id="7" name="Picture 6">
            <a:extLst>
              <a:ext uri="{FF2B5EF4-FFF2-40B4-BE49-F238E27FC236}">
                <a16:creationId xmlns:a16="http://schemas.microsoft.com/office/drawing/2014/main" xmlns="" id="{E01F041F-8D1D-42A8-8B98-F13016C9D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1" y="1094541"/>
            <a:ext cx="4419599" cy="3077409"/>
          </a:xfrm>
          <a:prstGeom prst="rect">
            <a:avLst/>
          </a:prstGeom>
        </p:spPr>
      </p:pic>
      <p:pic>
        <p:nvPicPr>
          <p:cNvPr id="8" name="Picture 7">
            <a:extLst>
              <a:ext uri="{FF2B5EF4-FFF2-40B4-BE49-F238E27FC236}">
                <a16:creationId xmlns:a16="http://schemas.microsoft.com/office/drawing/2014/main" xmlns="" id="{FCE8A596-6851-4046-BC18-E48708C34E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32244" y="1094540"/>
            <a:ext cx="4461381" cy="3054096"/>
          </a:xfrm>
          <a:prstGeom prst="rect">
            <a:avLst/>
          </a:prstGeom>
        </p:spPr>
      </p:pic>
      <p:sp>
        <p:nvSpPr>
          <p:cNvPr id="5" name="TextBox 4"/>
          <p:cNvSpPr txBox="1"/>
          <p:nvPr/>
        </p:nvSpPr>
        <p:spPr>
          <a:xfrm>
            <a:off x="2010123" y="678418"/>
            <a:ext cx="675185" cy="461665"/>
          </a:xfrm>
          <a:prstGeom prst="rect">
            <a:avLst/>
          </a:prstGeom>
          <a:noFill/>
        </p:spPr>
        <p:txBody>
          <a:bodyPr wrap="none" rtlCol="0">
            <a:spAutoFit/>
          </a:bodyPr>
          <a:lstStyle/>
          <a:p>
            <a:r>
              <a:rPr lang="en-US" sz="2400" dirty="0" smtClean="0"/>
              <a:t>MIE</a:t>
            </a:r>
            <a:endParaRPr lang="en-US" sz="2400" dirty="0"/>
          </a:p>
        </p:txBody>
      </p:sp>
      <p:sp>
        <p:nvSpPr>
          <p:cNvPr id="9" name="TextBox 8"/>
          <p:cNvSpPr txBox="1"/>
          <p:nvPr/>
        </p:nvSpPr>
        <p:spPr>
          <a:xfrm>
            <a:off x="6510300" y="666750"/>
            <a:ext cx="612668" cy="461665"/>
          </a:xfrm>
          <a:prstGeom prst="rect">
            <a:avLst/>
          </a:prstGeom>
          <a:noFill/>
        </p:spPr>
        <p:txBody>
          <a:bodyPr wrap="none" rtlCol="0">
            <a:spAutoFit/>
          </a:bodyPr>
          <a:lstStyle/>
          <a:p>
            <a:r>
              <a:rPr lang="en-US" sz="2400" dirty="0" smtClean="0"/>
              <a:t>I&amp;F</a:t>
            </a:r>
            <a:endParaRPr lang="en-US" sz="2400" dirty="0"/>
          </a:p>
        </p:txBody>
      </p:sp>
    </p:spTree>
    <p:extLst>
      <p:ext uri="{BB962C8B-B14F-4D97-AF65-F5344CB8AC3E}">
        <p14:creationId xmlns:p14="http://schemas.microsoft.com/office/powerpoint/2010/main" val="2167900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25" y="38100"/>
            <a:ext cx="8229600" cy="546497"/>
          </a:xfrm>
        </p:spPr>
        <p:txBody>
          <a:bodyPr/>
          <a:lstStyle/>
          <a:p>
            <a:r>
              <a:rPr lang="en-US" dirty="0" smtClean="0"/>
              <a:t>MIE Basis of Estimate Breakdown</a:t>
            </a:r>
            <a:endParaRPr lang="en-US" dirty="0"/>
          </a:p>
        </p:txBody>
      </p:sp>
      <p:sp>
        <p:nvSpPr>
          <p:cNvPr id="3" name="Date Placeholder 2">
            <a:extLst>
              <a:ext uri="{FF2B5EF4-FFF2-40B4-BE49-F238E27FC236}">
                <a16:creationId xmlns="" xmlns:a16="http://schemas.microsoft.com/office/drawing/2014/main" id="{D8B7EF59-221F-43F5-8CF4-5AE1FB1CCF6B}"/>
              </a:ext>
            </a:extLst>
          </p:cNvPr>
          <p:cNvSpPr>
            <a:spLocks noGrp="1"/>
          </p:cNvSpPr>
          <p:nvPr>
            <p:ph type="dt" sz="half" idx="10"/>
          </p:nvPr>
        </p:nvSpPr>
        <p:spPr/>
        <p:txBody>
          <a:bodyPr/>
          <a:lstStyle/>
          <a:p>
            <a:pPr>
              <a:defRPr/>
            </a:pPr>
            <a:r>
              <a:rPr lang="en-US" altLang="en-US" smtClean="0"/>
              <a:t>Apr 9-11, 2019</a:t>
            </a:r>
            <a:endParaRPr lang="en-US" altLang="en-US" dirty="0"/>
          </a:p>
        </p:txBody>
      </p:sp>
      <p:sp>
        <p:nvSpPr>
          <p:cNvPr id="5" name="Footer Placeholder 4">
            <a:extLst>
              <a:ext uri="{FF2B5EF4-FFF2-40B4-BE49-F238E27FC236}">
                <a16:creationId xmlns="" xmlns:a16="http://schemas.microsoft.com/office/drawing/2014/main" id="{47A9102F-1CE7-4CBE-8AD8-28037D80E0D6}"/>
              </a:ext>
            </a:extLst>
          </p:cNvPr>
          <p:cNvSpPr>
            <a:spLocks noGrp="1"/>
          </p:cNvSpPr>
          <p:nvPr>
            <p:ph type="ftr" sz="quarter" idx="11"/>
          </p:nvPr>
        </p:nvSpPr>
        <p:spPr/>
        <p:txBody>
          <a:bodyPr/>
          <a:lstStyle/>
          <a:p>
            <a:pPr>
              <a:defRPr/>
            </a:pPr>
            <a:r>
              <a:rPr lang="en-US" smtClean="0"/>
              <a:t>sPHENIX Director's Review</a:t>
            </a:r>
            <a:endParaRPr lang="en-US" dirty="0"/>
          </a:p>
        </p:txBody>
      </p:sp>
      <p:sp>
        <p:nvSpPr>
          <p:cNvPr id="16385" name="Slide Number Placeholder 5"/>
          <p:cNvSpPr>
            <a:spLocks noGrp="1"/>
          </p:cNvSpPr>
          <p:nvPr>
            <p:ph type="sldNum" sz="quarter" idx="12"/>
          </p:nvPr>
        </p:nvSpPr>
        <p:spPr/>
        <p:txBody>
          <a:bodyPr/>
          <a:lstStyle>
            <a:lvl1pPr eaLnBrk="0" hangingPunct="0">
              <a:defRPr sz="1800">
                <a:solidFill>
                  <a:schemeClr val="tx1"/>
                </a:solidFill>
                <a:latin typeface="Calibri" pitchFamily="34" charset="0"/>
                <a:ea typeface="MS PGothic" pitchFamily="34" charset="-128"/>
              </a:defRPr>
            </a:lvl1pPr>
            <a:lvl2pPr marL="557199" indent="-214308" eaLnBrk="0" hangingPunct="0">
              <a:defRPr sz="1800">
                <a:solidFill>
                  <a:schemeClr val="tx1"/>
                </a:solidFill>
                <a:latin typeface="Calibri" pitchFamily="34" charset="0"/>
                <a:ea typeface="MS PGothic" pitchFamily="34" charset="-128"/>
              </a:defRPr>
            </a:lvl2pPr>
            <a:lvl3pPr marL="857228" indent="-171446" eaLnBrk="0" hangingPunct="0">
              <a:defRPr sz="1800">
                <a:solidFill>
                  <a:schemeClr val="tx1"/>
                </a:solidFill>
                <a:latin typeface="Calibri" pitchFamily="34" charset="0"/>
                <a:ea typeface="MS PGothic" pitchFamily="34" charset="-128"/>
              </a:defRPr>
            </a:lvl3pPr>
            <a:lvl4pPr marL="1200120" indent="-171446" eaLnBrk="0" hangingPunct="0">
              <a:defRPr sz="1800">
                <a:solidFill>
                  <a:schemeClr val="tx1"/>
                </a:solidFill>
                <a:latin typeface="Calibri" pitchFamily="34" charset="0"/>
                <a:ea typeface="MS PGothic" pitchFamily="34" charset="-128"/>
              </a:defRPr>
            </a:lvl4pPr>
            <a:lvl5pPr marL="1543012" indent="-171446" eaLnBrk="0" hangingPunct="0">
              <a:defRPr sz="1800">
                <a:solidFill>
                  <a:schemeClr val="tx1"/>
                </a:solidFill>
                <a:latin typeface="Calibri" pitchFamily="34" charset="0"/>
                <a:ea typeface="MS PGothic" pitchFamily="34" charset="-128"/>
              </a:defRPr>
            </a:lvl5pPr>
            <a:lvl6pPr marL="1885903" indent="-171446" eaLnBrk="0" fontAlgn="base" hangingPunct="0">
              <a:spcBef>
                <a:spcPct val="0"/>
              </a:spcBef>
              <a:spcAft>
                <a:spcPct val="0"/>
              </a:spcAft>
              <a:defRPr sz="1800">
                <a:solidFill>
                  <a:schemeClr val="tx1"/>
                </a:solidFill>
                <a:latin typeface="Calibri" pitchFamily="34" charset="0"/>
                <a:ea typeface="MS PGothic" pitchFamily="34" charset="-128"/>
              </a:defRPr>
            </a:lvl6pPr>
            <a:lvl7pPr marL="2228795" indent="-171446" eaLnBrk="0" fontAlgn="base" hangingPunct="0">
              <a:spcBef>
                <a:spcPct val="0"/>
              </a:spcBef>
              <a:spcAft>
                <a:spcPct val="0"/>
              </a:spcAft>
              <a:defRPr sz="1800">
                <a:solidFill>
                  <a:schemeClr val="tx1"/>
                </a:solidFill>
                <a:latin typeface="Calibri" pitchFamily="34" charset="0"/>
                <a:ea typeface="MS PGothic" pitchFamily="34" charset="-128"/>
              </a:defRPr>
            </a:lvl7pPr>
            <a:lvl8pPr marL="2571686" indent="-171446" eaLnBrk="0" fontAlgn="base" hangingPunct="0">
              <a:spcBef>
                <a:spcPct val="0"/>
              </a:spcBef>
              <a:spcAft>
                <a:spcPct val="0"/>
              </a:spcAft>
              <a:defRPr sz="1800">
                <a:solidFill>
                  <a:schemeClr val="tx1"/>
                </a:solidFill>
                <a:latin typeface="Calibri" pitchFamily="34" charset="0"/>
                <a:ea typeface="MS PGothic" pitchFamily="34" charset="-128"/>
              </a:defRPr>
            </a:lvl8pPr>
            <a:lvl9pPr marL="2914577" indent="-171446" eaLnBrk="0" fontAlgn="base" hangingPunct="0">
              <a:spcBef>
                <a:spcPct val="0"/>
              </a:spcBef>
              <a:spcAft>
                <a:spcPct val="0"/>
              </a:spcAft>
              <a:defRPr sz="1800">
                <a:solidFill>
                  <a:schemeClr val="tx1"/>
                </a:solidFill>
                <a:latin typeface="Calibri" pitchFamily="34" charset="0"/>
                <a:ea typeface="MS PGothic" pitchFamily="34" charset="-128"/>
              </a:defRPr>
            </a:lvl9pPr>
          </a:lstStyle>
          <a:p>
            <a:fld id="{C5890263-FCCA-418A-AF2A-07636736DD99}" type="slidenum">
              <a:rPr lang="en-US" altLang="en-US" sz="900">
                <a:solidFill>
                  <a:schemeClr val="tx2">
                    <a:lumMod val="75000"/>
                  </a:schemeClr>
                </a:solidFill>
              </a:rPr>
              <a:pPr/>
              <a:t>31</a:t>
            </a:fld>
            <a:endParaRPr lang="en-US" altLang="en-US" sz="900" dirty="0">
              <a:solidFill>
                <a:schemeClr val="tx2">
                  <a:lumMod val="75000"/>
                </a:schemeClr>
              </a:solidFill>
            </a:endParaRPr>
          </a:p>
        </p:txBody>
      </p:sp>
      <p:sp>
        <p:nvSpPr>
          <p:cNvPr id="2" name="TextBox 1"/>
          <p:cNvSpPr txBox="1"/>
          <p:nvPr/>
        </p:nvSpPr>
        <p:spPr>
          <a:xfrm>
            <a:off x="194476" y="916305"/>
            <a:ext cx="3429000" cy="3785652"/>
          </a:xfrm>
          <a:prstGeom prst="rect">
            <a:avLst/>
          </a:prstGeom>
          <a:noFill/>
          <a:ln w="28575">
            <a:solidFill>
              <a:srgbClr val="0099FF"/>
            </a:solidFill>
          </a:ln>
        </p:spPr>
        <p:txBody>
          <a:bodyPr wrap="square" rtlCol="0">
            <a:spAutoFit/>
          </a:bodyPr>
          <a:lstStyle/>
          <a:p>
            <a:pPr marL="285750" indent="-285750">
              <a:buFont typeface="Arial" panose="020B0604020202020204" pitchFamily="34" charset="0"/>
              <a:buChar char="•"/>
            </a:pPr>
            <a:r>
              <a:rPr lang="en-US" sz="1600" b="1" dirty="0" smtClean="0"/>
              <a:t>We have a mature estimate for a project approaching PD-2/3. </a:t>
            </a:r>
            <a:endParaRPr lang="en-US" sz="1600" b="1" dirty="0"/>
          </a:p>
          <a:p>
            <a:pPr marL="285750" indent="-285750">
              <a:buFont typeface="Arial" panose="020B0604020202020204" pitchFamily="34" charset="0"/>
              <a:buChar char="•"/>
            </a:pPr>
            <a:r>
              <a:rPr lang="en-US" sz="1600" b="1" dirty="0" smtClean="0"/>
              <a:t>The MIE is &gt; 15% done based on March actuals.</a:t>
            </a:r>
          </a:p>
          <a:p>
            <a:pPr marL="285750" indent="-285750">
              <a:buFont typeface="Arial" panose="020B0604020202020204" pitchFamily="34" charset="0"/>
              <a:buChar char="•"/>
            </a:pPr>
            <a:r>
              <a:rPr lang="en-US" sz="1600" b="1" dirty="0" smtClean="0"/>
              <a:t>Quotes +Catalog </a:t>
            </a:r>
            <a:r>
              <a:rPr lang="en-US" sz="1600" b="1" dirty="0"/>
              <a:t>P</a:t>
            </a:r>
            <a:r>
              <a:rPr lang="en-US" sz="1600" b="1" dirty="0" smtClean="0"/>
              <a:t>rices + PO commits+ Level of Effort compose ~65% of the  Work To </a:t>
            </a:r>
            <a:r>
              <a:rPr lang="en-US" sz="1600" b="1" dirty="0" smtClean="0"/>
              <a:t>Go</a:t>
            </a:r>
          </a:p>
          <a:p>
            <a:pPr marL="285750" indent="-285750">
              <a:buFont typeface="Arial" panose="020B0604020202020204" pitchFamily="34" charset="0"/>
              <a:buChar char="•"/>
            </a:pPr>
            <a:r>
              <a:rPr lang="en-US" sz="1600" b="1" dirty="0" smtClean="0"/>
              <a:t>The basis of estimate is used to form the Estimate Uncertainty (EU) for the 1.X and 2.X.</a:t>
            </a:r>
          </a:p>
          <a:p>
            <a:pPr marL="285750" indent="-285750">
              <a:buFont typeface="Arial" panose="020B0604020202020204" pitchFamily="34" charset="0"/>
              <a:buChar char="•"/>
            </a:pPr>
            <a:r>
              <a:rPr lang="en-US" sz="1600" b="1" dirty="0" smtClean="0"/>
              <a:t>The EU combined with the risk Monte Carlo provides the contingency needs for the 1.X and 2.X.</a:t>
            </a:r>
          </a:p>
          <a:p>
            <a:pPr marL="285750" indent="-285750">
              <a:buFont typeface="Arial" panose="020B0604020202020204" pitchFamily="34" charset="0"/>
              <a:buChar char="•"/>
            </a:pPr>
            <a:endParaRPr lang="en-US" sz="1600" b="1" dirty="0" smtClean="0"/>
          </a:p>
        </p:txBody>
      </p:sp>
      <p:grpSp>
        <p:nvGrpSpPr>
          <p:cNvPr id="7" name="Group 6"/>
          <p:cNvGrpSpPr/>
          <p:nvPr/>
        </p:nvGrpSpPr>
        <p:grpSpPr>
          <a:xfrm>
            <a:off x="3733800" y="895350"/>
            <a:ext cx="5107276" cy="3774943"/>
            <a:chOff x="3733800" y="895350"/>
            <a:chExt cx="5107276" cy="3774943"/>
          </a:xfrm>
        </p:grpSpPr>
        <p:pic>
          <p:nvPicPr>
            <p:cNvPr id="8" name="Picture 7">
              <a:extLst>
                <a:ext uri="{FF2B5EF4-FFF2-40B4-BE49-F238E27FC236}">
                  <a16:creationId xmlns="" xmlns:a16="http://schemas.microsoft.com/office/drawing/2014/main" id="{F9F110E5-4127-471B-9B93-9E460DEC0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895350"/>
              <a:ext cx="5107276" cy="3774943"/>
            </a:xfrm>
            <a:prstGeom prst="rect">
              <a:avLst/>
            </a:prstGeom>
          </p:spPr>
        </p:pic>
        <p:sp>
          <p:nvSpPr>
            <p:cNvPr id="6" name="Rectangle 5"/>
            <p:cNvSpPr/>
            <p:nvPr/>
          </p:nvSpPr>
          <p:spPr>
            <a:xfrm>
              <a:off x="8046720" y="269748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88404" y="4400550"/>
            <a:ext cx="3241144" cy="369332"/>
          </a:xfrm>
          <a:prstGeom prst="rect">
            <a:avLst/>
          </a:prstGeom>
          <a:solidFill>
            <a:srgbClr val="0099FF"/>
          </a:solidFill>
        </p:spPr>
        <p:txBody>
          <a:bodyPr wrap="none" rtlCol="0">
            <a:spAutoFit/>
          </a:bodyPr>
          <a:lstStyle/>
          <a:p>
            <a:r>
              <a:rPr lang="en-US" b="1" dirty="0" smtClean="0">
                <a:solidFill>
                  <a:schemeClr val="bg1"/>
                </a:solidFill>
              </a:rPr>
              <a:t>See talks by Cathy L. and Irina S.</a:t>
            </a:r>
            <a:endParaRPr lang="en-US" b="1" dirty="0">
              <a:solidFill>
                <a:schemeClr val="bg1"/>
              </a:solidFill>
            </a:endParaRPr>
          </a:p>
        </p:txBody>
      </p:sp>
    </p:spTree>
    <p:extLst>
      <p:ext uri="{BB962C8B-B14F-4D97-AF65-F5344CB8AC3E}">
        <p14:creationId xmlns:p14="http://schemas.microsoft.com/office/powerpoint/2010/main" val="463311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Risk Registry and Risk Management Plan</a:t>
            </a:r>
            <a:endParaRPr lang="en-US" sz="3200" dirty="0"/>
          </a:p>
        </p:txBody>
      </p:sp>
      <p:sp>
        <p:nvSpPr>
          <p:cNvPr id="6" name="Content Placeholder 5"/>
          <p:cNvSpPr>
            <a:spLocks noGrp="1"/>
          </p:cNvSpPr>
          <p:nvPr>
            <p:ph idx="1"/>
          </p:nvPr>
        </p:nvSpPr>
        <p:spPr>
          <a:xfrm>
            <a:off x="171450" y="590550"/>
            <a:ext cx="8915400" cy="1981200"/>
          </a:xfrm>
        </p:spPr>
        <p:txBody>
          <a:bodyPr/>
          <a:lstStyle/>
          <a:p>
            <a:r>
              <a:rPr lang="en-US" sz="1800" dirty="0" smtClean="0"/>
              <a:t>The Project team together with the L2, L3 Managers and engineers have developed a detailed Risk Registry and Risk Management plan for the </a:t>
            </a:r>
            <a:r>
              <a:rPr lang="en-US" sz="1800" dirty="0" smtClean="0"/>
              <a:t>MIE and I&amp;F.</a:t>
            </a:r>
            <a:endParaRPr lang="en-US" sz="1800" dirty="0" smtClean="0"/>
          </a:p>
          <a:p>
            <a:r>
              <a:rPr lang="en-US" sz="1800" dirty="0" smtClean="0"/>
              <a:t>Risk Cost and Schedule impacts have </a:t>
            </a:r>
            <a:r>
              <a:rPr lang="en-US" sz="1800" dirty="0" smtClean="0"/>
              <a:t>been included in a Monte Carlo simulation. The resulting MIE and I&amp;F risk are </a:t>
            </a:r>
            <a:r>
              <a:rPr lang="en-US" sz="1800" dirty="0" smtClean="0"/>
              <a:t> </a:t>
            </a:r>
            <a:r>
              <a:rPr lang="en-US" sz="1800" dirty="0" smtClean="0"/>
              <a:t>major </a:t>
            </a:r>
            <a:r>
              <a:rPr lang="en-US" sz="1800" dirty="0" smtClean="0"/>
              <a:t>inputs into our contingency calculations</a:t>
            </a:r>
            <a:r>
              <a:rPr lang="en-US" sz="1800" dirty="0" smtClean="0"/>
              <a:t>.</a:t>
            </a:r>
            <a:endParaRPr lang="en-US" sz="1800" dirty="0" smtClean="0"/>
          </a:p>
          <a:p>
            <a:r>
              <a:rPr lang="en-US" sz="1800" dirty="0" smtClean="0"/>
              <a:t>We’ve started to hold </a:t>
            </a:r>
            <a:r>
              <a:rPr lang="en-US" sz="1800" dirty="0" smtClean="0"/>
              <a:t>monthly Risk </a:t>
            </a:r>
            <a:r>
              <a:rPr lang="en-US" sz="1800" dirty="0" smtClean="0"/>
              <a:t>meetings with the Project Team and </a:t>
            </a:r>
            <a:r>
              <a:rPr lang="en-US" sz="1800" dirty="0" smtClean="0"/>
              <a:t>L2/L3 Managers.</a:t>
            </a:r>
          </a:p>
          <a:p>
            <a:r>
              <a:rPr lang="en-US" sz="1800" dirty="0" smtClean="0"/>
              <a:t>The Monte </a:t>
            </a:r>
            <a:r>
              <a:rPr lang="en-US" sz="1800" dirty="0" err="1" smtClean="0"/>
              <a:t>Carlo’ed</a:t>
            </a:r>
            <a:r>
              <a:rPr lang="en-US" sz="1800" dirty="0" smtClean="0"/>
              <a:t> Risk value + Estimate Uncertainty is used to form our bottom-up contingency</a:t>
            </a:r>
            <a:endParaRPr lang="en-US" sz="1800" dirty="0" smtClean="0"/>
          </a:p>
          <a:p>
            <a:endParaRPr lang="en-US" sz="1800" dirty="0" smtClean="0"/>
          </a:p>
          <a:p>
            <a:endParaRPr lang="en-US" sz="2000"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32</a:t>
            </a:fld>
            <a:endParaRPr lang="en-US" altLang="en-US" dirty="0"/>
          </a:p>
        </p:txBody>
      </p:sp>
      <p:sp>
        <p:nvSpPr>
          <p:cNvPr id="7" name="TextBox 6"/>
          <p:cNvSpPr txBox="1"/>
          <p:nvPr/>
        </p:nvSpPr>
        <p:spPr>
          <a:xfrm>
            <a:off x="5801213" y="4624684"/>
            <a:ext cx="2858155" cy="307777"/>
          </a:xfrm>
          <a:prstGeom prst="rect">
            <a:avLst/>
          </a:prstGeom>
          <a:solidFill>
            <a:srgbClr val="3399FF"/>
          </a:solidFill>
        </p:spPr>
        <p:txBody>
          <a:bodyPr wrap="none" rtlCol="0">
            <a:spAutoFit/>
          </a:bodyPr>
          <a:lstStyle/>
          <a:p>
            <a:r>
              <a:rPr lang="en-US" sz="1400" b="1" dirty="0" smtClean="0">
                <a:solidFill>
                  <a:schemeClr val="bg1"/>
                </a:solidFill>
              </a:rPr>
              <a:t>See breakout talk by Irina Sourikova</a:t>
            </a:r>
            <a:endParaRPr lang="en-US" sz="1400" b="1" dirty="0">
              <a:solidFill>
                <a:schemeClr val="bg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31" t="37771" r="14068" b="13312"/>
          <a:stretch/>
        </p:blipFill>
        <p:spPr bwMode="auto">
          <a:xfrm>
            <a:off x="3120169" y="2522147"/>
            <a:ext cx="6009787" cy="241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xmlns="" id="{20BEA168-6A99-4659-A1D0-4CF6F81F6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753342"/>
            <a:ext cx="2514600" cy="2179119"/>
          </a:xfrm>
          <a:prstGeom prst="rect">
            <a:avLst/>
          </a:prstGeom>
        </p:spPr>
      </p:pic>
    </p:spTree>
    <p:extLst>
      <p:ext uri="{BB962C8B-B14F-4D97-AF65-F5344CB8AC3E}">
        <p14:creationId xmlns:p14="http://schemas.microsoft.com/office/powerpoint/2010/main" val="2189320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2"/>
          </p:nvPr>
        </p:nvSpPr>
        <p:spPr bwMode="auto">
          <a:xfrm>
            <a:off x="8382000" y="4800600"/>
            <a:ext cx="7620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5890263-FCCA-418A-AF2A-07636736DD99}" type="slidenum">
              <a:rPr lang="en-US" altLang="en-US" sz="1200">
                <a:solidFill>
                  <a:srgbClr val="000080"/>
                </a:solidFill>
                <a:cs typeface="Arial" pitchFamily="34" charset="0"/>
              </a:rPr>
              <a:pPr eaLnBrk="1" hangingPunct="1"/>
              <a:t>33</a:t>
            </a:fld>
            <a:endParaRPr lang="en-US" altLang="en-US" sz="1200" dirty="0">
              <a:solidFill>
                <a:srgbClr val="898989"/>
              </a:solidFill>
              <a:cs typeface="Arial" pitchFamily="34" charset="0"/>
            </a:endParaRPr>
          </a:p>
        </p:txBody>
      </p:sp>
      <p:sp>
        <p:nvSpPr>
          <p:cNvPr id="2053" name="Title 1"/>
          <p:cNvSpPr>
            <a:spLocks noGrp="1"/>
          </p:cNvSpPr>
          <p:nvPr>
            <p:ph type="title"/>
          </p:nvPr>
        </p:nvSpPr>
        <p:spPr>
          <a:xfrm>
            <a:off x="0" y="0"/>
            <a:ext cx="8229600" cy="571500"/>
          </a:xfrm>
        </p:spPr>
        <p:txBody>
          <a:bodyPr/>
          <a:lstStyle/>
          <a:p>
            <a:pPr eaLnBrk="1" hangingPunct="1">
              <a:defRPr/>
            </a:pPr>
            <a:r>
              <a:rPr lang="en-US" sz="4800" dirty="0" smtClean="0">
                <a:solidFill>
                  <a:srgbClr val="000000"/>
                </a:solidFill>
                <a:latin typeface="+mn-lt"/>
                <a:ea typeface="MS PGothic" charset="0"/>
              </a:rPr>
              <a:t> Threshold &amp; Objective KPP’s</a:t>
            </a:r>
            <a:endParaRPr lang="en-US" sz="4800" dirty="0">
              <a:solidFill>
                <a:srgbClr val="000000"/>
              </a:solidFill>
              <a:latin typeface="+mn-lt"/>
              <a:ea typeface="MS PGothic" charset="0"/>
            </a:endParaRPr>
          </a:p>
        </p:txBody>
      </p:sp>
      <p:sp>
        <p:nvSpPr>
          <p:cNvPr id="16388"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smtClean="0">
                <a:solidFill>
                  <a:srgbClr val="898989"/>
                </a:solidFill>
              </a:rPr>
              <a:t>Apr 9-11, 2019</a:t>
            </a:r>
            <a:endParaRPr lang="en-US" altLang="en-US" sz="1200" dirty="0" smtClean="0">
              <a:solidFill>
                <a:srgbClr val="898989"/>
              </a:solidFill>
            </a:endParaRPr>
          </a:p>
        </p:txBody>
      </p:sp>
      <p:sp>
        <p:nvSpPr>
          <p:cNvPr id="3" name="Footer Placeholder 2"/>
          <p:cNvSpPr>
            <a:spLocks noGrp="1"/>
          </p:cNvSpPr>
          <p:nvPr>
            <p:ph type="ftr" sz="quarter" idx="11"/>
          </p:nvPr>
        </p:nvSpPr>
        <p:spPr/>
        <p:txBody>
          <a:bodyPr/>
          <a:lstStyle/>
          <a:p>
            <a:pPr>
              <a:defRPr/>
            </a:pPr>
            <a:r>
              <a:rPr lang="en-US" smtClean="0"/>
              <a:t>sPHENIX Director's Review</a:t>
            </a:r>
            <a:endParaRPr lang="en-US" dirty="0"/>
          </a:p>
        </p:txBody>
      </p:sp>
      <p:sp>
        <p:nvSpPr>
          <p:cNvPr id="4" name="Rectangle 3"/>
          <p:cNvSpPr/>
          <p:nvPr/>
        </p:nvSpPr>
        <p:spPr>
          <a:xfrm>
            <a:off x="28575" y="766286"/>
            <a:ext cx="3476625" cy="2862322"/>
          </a:xfrm>
          <a:prstGeom prst="rect">
            <a:avLst/>
          </a:prstGeom>
        </p:spPr>
        <p:txBody>
          <a:bodyPr wrap="square">
            <a:spAutoFit/>
          </a:bodyPr>
          <a:lstStyle/>
          <a:p>
            <a:pPr marL="342900" indent="-342900">
              <a:buFont typeface="Arial" panose="020B0604020202020204" pitchFamily="34" charset="0"/>
              <a:buChar char="•"/>
            </a:pPr>
            <a:r>
              <a:rPr lang="en-US" sz="2000" dirty="0" smtClean="0"/>
              <a:t>The individual L2 components of sPHENIX are the MIE deliverables.</a:t>
            </a:r>
          </a:p>
          <a:p>
            <a:endParaRPr lang="en-US" sz="2000" dirty="0" smtClean="0"/>
          </a:p>
          <a:p>
            <a:pPr marL="342900" indent="-342900">
              <a:buFont typeface="Arial" panose="020B0604020202020204" pitchFamily="34" charset="0"/>
              <a:buChar char="•"/>
            </a:pPr>
            <a:r>
              <a:rPr lang="en-US" sz="2000" dirty="0" smtClean="0"/>
              <a:t>Installation </a:t>
            </a:r>
            <a:r>
              <a:rPr lang="en-US" sz="2000" dirty="0"/>
              <a:t>is </a:t>
            </a:r>
            <a:r>
              <a:rPr lang="en-US" sz="2000" b="1" dirty="0" smtClean="0"/>
              <a:t>not</a:t>
            </a:r>
            <a:r>
              <a:rPr lang="en-US" sz="2000" dirty="0" smtClean="0"/>
              <a:t> </a:t>
            </a:r>
            <a:r>
              <a:rPr lang="en-US" sz="2000" dirty="0"/>
              <a:t>part of the MIE and </a:t>
            </a:r>
            <a:r>
              <a:rPr lang="en-US" sz="2000" b="1" dirty="0"/>
              <a:t>not</a:t>
            </a:r>
            <a:r>
              <a:rPr lang="en-US" sz="2000" dirty="0"/>
              <a:t> a deliverable. </a:t>
            </a: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Beam </a:t>
            </a:r>
            <a:r>
              <a:rPr lang="en-US" sz="2000" dirty="0"/>
              <a:t>collisions are not needed to satisfy the KPP’s. </a:t>
            </a:r>
            <a:r>
              <a:rPr lang="en-US" sz="2000" dirty="0" smtClean="0"/>
              <a:t> </a:t>
            </a:r>
            <a:endParaRPr lang="en-US" sz="2000" dirty="0"/>
          </a:p>
        </p:txBody>
      </p:sp>
      <p:pic>
        <p:nvPicPr>
          <p:cNvPr id="2" name="Picture 1" descr="Screen Shot 2018-02-21 at 12.19.30 AM.png"/>
          <p:cNvPicPr>
            <a:picLocks noChangeAspect="1"/>
          </p:cNvPicPr>
          <p:nvPr/>
        </p:nvPicPr>
        <p:blipFill rotWithShape="1">
          <a:blip r:embed="rId3">
            <a:extLst>
              <a:ext uri="{28A0092B-C50C-407E-A947-70E740481C1C}">
                <a14:useLocalDpi xmlns:a14="http://schemas.microsoft.com/office/drawing/2010/main" val="0"/>
              </a:ext>
            </a:extLst>
          </a:blip>
          <a:srcRect l="2005" t="3555" r="2506" b="3720"/>
          <a:stretch/>
        </p:blipFill>
        <p:spPr>
          <a:xfrm>
            <a:off x="3581400" y="733425"/>
            <a:ext cx="5174721" cy="4400550"/>
          </a:xfrm>
          <a:prstGeom prst="rect">
            <a:avLst/>
          </a:prstGeom>
          <a:ln>
            <a:solidFill>
              <a:schemeClr val="tx1"/>
            </a:solidFill>
          </a:ln>
        </p:spPr>
      </p:pic>
    </p:spTree>
    <p:extLst>
      <p:ext uri="{BB962C8B-B14F-4D97-AF65-F5344CB8AC3E}">
        <p14:creationId xmlns:p14="http://schemas.microsoft.com/office/powerpoint/2010/main" val="1350105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38100"/>
            <a:ext cx="8229600" cy="546497"/>
          </a:xfrm>
        </p:spPr>
        <p:txBody>
          <a:bodyPr/>
          <a:lstStyle/>
          <a:p>
            <a:r>
              <a:rPr lang="en-US" dirty="0" smtClean="0"/>
              <a:t>Ultimate Performance Parameters</a:t>
            </a:r>
            <a:endParaRPr lang="en-US" dirty="0"/>
          </a:p>
        </p:txBody>
      </p:sp>
      <p:sp>
        <p:nvSpPr>
          <p:cNvPr id="4" name="Date Placeholder 3"/>
          <p:cNvSpPr>
            <a:spLocks noGrp="1"/>
          </p:cNvSpPr>
          <p:nvPr>
            <p:ph type="dt" sz="half" idx="10"/>
          </p:nvPr>
        </p:nvSpPr>
        <p:spPr/>
        <p:txBody>
          <a:body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34</a:t>
            </a:fld>
            <a:endParaRPr lang="en-US" altLang="en-US" dirty="0"/>
          </a:p>
        </p:txBody>
      </p:sp>
      <p:grpSp>
        <p:nvGrpSpPr>
          <p:cNvPr id="9" name="Group 8"/>
          <p:cNvGrpSpPr/>
          <p:nvPr/>
        </p:nvGrpSpPr>
        <p:grpSpPr>
          <a:xfrm>
            <a:off x="885824" y="1352550"/>
            <a:ext cx="7362825" cy="2673798"/>
            <a:chOff x="838200" y="971550"/>
            <a:chExt cx="7362825" cy="2673798"/>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94" t="39316" r="18552" b="17308"/>
            <a:stretch/>
          </p:blipFill>
          <p:spPr bwMode="auto">
            <a:xfrm>
              <a:off x="838200" y="971550"/>
              <a:ext cx="7362825" cy="267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914400" y="1047750"/>
              <a:ext cx="1295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685800" y="710684"/>
            <a:ext cx="2449581" cy="400110"/>
          </a:xfrm>
          <a:prstGeom prst="rect">
            <a:avLst/>
          </a:prstGeom>
          <a:noFill/>
        </p:spPr>
        <p:txBody>
          <a:bodyPr wrap="none" rtlCol="0">
            <a:spAutoFit/>
          </a:bodyPr>
          <a:lstStyle/>
          <a:p>
            <a:r>
              <a:rPr lang="en-US" sz="2000" u="sng" dirty="0" smtClean="0"/>
              <a:t>Table from the PPMP</a:t>
            </a:r>
            <a:r>
              <a:rPr lang="en-US" sz="2000" dirty="0" smtClean="0"/>
              <a:t>:</a:t>
            </a:r>
            <a:endParaRPr lang="en-US" sz="2000" dirty="0"/>
          </a:p>
        </p:txBody>
      </p:sp>
    </p:spTree>
    <p:extLst>
      <p:ext uri="{BB962C8B-B14F-4D97-AF65-F5344CB8AC3E}">
        <p14:creationId xmlns:p14="http://schemas.microsoft.com/office/powerpoint/2010/main" val="38427547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68" t="14543" r="27015" b="5717"/>
          <a:stretch/>
        </p:blipFill>
        <p:spPr bwMode="auto">
          <a:xfrm>
            <a:off x="0" y="2105552"/>
            <a:ext cx="3539093" cy="282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ES&amp;H and QA</a:t>
            </a:r>
            <a:endParaRPr lang="en-US" dirty="0"/>
          </a:p>
        </p:txBody>
      </p:sp>
      <p:sp>
        <p:nvSpPr>
          <p:cNvPr id="3" name="Content Placeholder 2"/>
          <p:cNvSpPr>
            <a:spLocks noGrp="1"/>
          </p:cNvSpPr>
          <p:nvPr>
            <p:ph idx="1"/>
          </p:nvPr>
        </p:nvSpPr>
        <p:spPr>
          <a:xfrm>
            <a:off x="63742" y="590550"/>
            <a:ext cx="8991600" cy="1523999"/>
          </a:xfrm>
          <a:ln w="12700">
            <a:noFill/>
          </a:ln>
        </p:spPr>
        <p:txBody>
          <a:bodyPr/>
          <a:lstStyle/>
          <a:p>
            <a:pPr marL="0" indent="0">
              <a:buNone/>
            </a:pPr>
            <a:r>
              <a:rPr lang="en-US" sz="1600" dirty="0" smtClean="0"/>
              <a:t>The sPHENIX MIE has ES&amp;H and QA experts embedded by BNL in the project.</a:t>
            </a:r>
          </a:p>
          <a:p>
            <a:pPr marL="285750" indent="-285750"/>
            <a:r>
              <a:rPr lang="en-US" sz="1400" dirty="0" smtClean="0"/>
              <a:t>The ES&amp;H and QA reps have led the effort to develop sPHENIX specific Safety and quality documents Hazard Analysis Report, Quality Assurance Plan. </a:t>
            </a:r>
          </a:p>
          <a:p>
            <a:pPr marL="285750" indent="-285750"/>
            <a:r>
              <a:rPr lang="en-US" sz="1400" dirty="0" smtClean="0"/>
              <a:t>The QA </a:t>
            </a:r>
            <a:r>
              <a:rPr lang="en-US" sz="1400" dirty="0"/>
              <a:t>rep </a:t>
            </a:r>
            <a:r>
              <a:rPr lang="en-US" sz="1400" dirty="0" smtClean="0"/>
              <a:t> developed </a:t>
            </a:r>
            <a:r>
              <a:rPr lang="en-US" sz="1400" dirty="0"/>
              <a:t>QA procedures and criteria for work on preproduction prototypes </a:t>
            </a:r>
            <a:r>
              <a:rPr lang="en-US" sz="1400" dirty="0" smtClean="0"/>
              <a:t>and production at </a:t>
            </a:r>
            <a:r>
              <a:rPr lang="en-US" sz="1400" dirty="0"/>
              <a:t>collaborating </a:t>
            </a:r>
            <a:r>
              <a:rPr lang="en-US" sz="1400" dirty="0" smtClean="0"/>
              <a:t>universities, </a:t>
            </a:r>
            <a:r>
              <a:rPr lang="en-US" sz="1400" dirty="0"/>
              <a:t>and R&amp;D contracts with vendors .</a:t>
            </a:r>
          </a:p>
          <a:p>
            <a:pPr marL="285750" indent="-285750"/>
            <a:r>
              <a:rPr lang="en-US" sz="1400" dirty="0"/>
              <a:t>ES&amp;H experts </a:t>
            </a:r>
            <a:r>
              <a:rPr lang="en-US" sz="1400" dirty="0" smtClean="0"/>
              <a:t>are </a:t>
            </a:r>
            <a:r>
              <a:rPr lang="en-US" sz="1400" dirty="0"/>
              <a:t>being </a:t>
            </a:r>
            <a:r>
              <a:rPr lang="en-US" sz="1400" dirty="0" smtClean="0"/>
              <a:t>used to develop plans for sPHENIX detector component fabrication areas at BNL. </a:t>
            </a:r>
            <a:endParaRPr lang="en-US" sz="1400" dirty="0"/>
          </a:p>
          <a:p>
            <a:endParaRPr lang="en-US" sz="1600" dirty="0" smtClean="0"/>
          </a:p>
          <a:p>
            <a:pPr marL="0" indent="0">
              <a:buNone/>
            </a:pPr>
            <a:endParaRPr lang="en-US" sz="1600" dirty="0" smtClean="0"/>
          </a:p>
          <a:p>
            <a:pPr marL="0" indent="0">
              <a:buNone/>
            </a:pPr>
            <a:r>
              <a:rPr lang="en-US" sz="1600" dirty="0" smtClean="0"/>
              <a:t> </a:t>
            </a:r>
            <a:endParaRPr lang="en-US" sz="1600" dirty="0"/>
          </a:p>
        </p:txBody>
      </p:sp>
      <p:sp>
        <p:nvSpPr>
          <p:cNvPr id="4" name="Date Placeholder 3"/>
          <p:cNvSpPr>
            <a:spLocks noGrp="1"/>
          </p:cNvSpPr>
          <p:nvPr>
            <p:ph type="dt" sz="half" idx="10"/>
          </p:nvPr>
        </p:nvSpPr>
        <p:spPr/>
        <p:txBody>
          <a:bodyPr/>
          <a:lstStyle/>
          <a:p>
            <a:pPr>
              <a:defRPr/>
            </a:pPr>
            <a:r>
              <a:rPr lang="en-US" altLang="en-US" dirty="0" smtClean="0"/>
              <a:t>Apr 9-11, 2019</a:t>
            </a:r>
            <a:endParaRPr lang="en-US" altLang="en-US" dirty="0"/>
          </a:p>
        </p:txBody>
      </p:sp>
      <p:sp>
        <p:nvSpPr>
          <p:cNvPr id="5" name="Footer Placeholder 4"/>
          <p:cNvSpPr>
            <a:spLocks noGrp="1"/>
          </p:cNvSpPr>
          <p:nvPr>
            <p:ph type="ftr" sz="quarter" idx="11"/>
          </p:nvPr>
        </p:nvSpPr>
        <p:spPr>
          <a:xfrm>
            <a:off x="3264141" y="4913014"/>
            <a:ext cx="2895600" cy="207169"/>
          </a:xfrm>
        </p:spPr>
        <p:txBody>
          <a:bodyPr/>
          <a:lstStyle/>
          <a:p>
            <a:pPr>
              <a:defRPr/>
            </a:pPr>
            <a:r>
              <a:rPr lang="en-US" dirty="0"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35</a:t>
            </a:fld>
            <a:endParaRPr lang="en-US" altLang="en-US" dirty="0"/>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77" t="18540" r="29104" b="2134"/>
          <a:stretch/>
        </p:blipFill>
        <p:spPr bwMode="auto">
          <a:xfrm>
            <a:off x="6553200" y="2105552"/>
            <a:ext cx="2503907" cy="30048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3124199" y="3684118"/>
            <a:ext cx="3175485" cy="738664"/>
          </a:xfrm>
          <a:prstGeom prst="rect">
            <a:avLst/>
          </a:prstGeom>
          <a:solidFill>
            <a:srgbClr val="3399FF"/>
          </a:solidFill>
        </p:spPr>
        <p:txBody>
          <a:bodyPr wrap="none" rtlCol="0">
            <a:spAutoFit/>
          </a:bodyPr>
          <a:lstStyle/>
          <a:p>
            <a:r>
              <a:rPr lang="en-US" sz="1400" b="1" dirty="0" smtClean="0">
                <a:solidFill>
                  <a:schemeClr val="bg1"/>
                </a:solidFill>
              </a:rPr>
              <a:t>See: </a:t>
            </a:r>
          </a:p>
          <a:p>
            <a:r>
              <a:rPr lang="en-US" sz="1400" b="1" dirty="0" smtClean="0">
                <a:solidFill>
                  <a:schemeClr val="bg1"/>
                </a:solidFill>
              </a:rPr>
              <a:t>ES&amp;H  breakout talk by Lori Stiegler</a:t>
            </a:r>
          </a:p>
          <a:p>
            <a:r>
              <a:rPr lang="en-US" sz="1400" b="1" dirty="0" smtClean="0">
                <a:solidFill>
                  <a:schemeClr val="bg1"/>
                </a:solidFill>
              </a:rPr>
              <a:t>QA breakout talk by Chuck Gortakowski </a:t>
            </a:r>
            <a:endParaRPr lang="en-US" sz="1400" b="1" dirty="0">
              <a:solidFill>
                <a:schemeClr val="bg1"/>
              </a:solidFill>
            </a:endParaRPr>
          </a:p>
        </p:txBody>
      </p:sp>
      <p:sp>
        <p:nvSpPr>
          <p:cNvPr id="10" name="TextBox 9"/>
          <p:cNvSpPr txBox="1"/>
          <p:nvPr/>
        </p:nvSpPr>
        <p:spPr>
          <a:xfrm>
            <a:off x="1143000" y="2105552"/>
            <a:ext cx="5341527" cy="230832"/>
          </a:xfrm>
          <a:prstGeom prst="rect">
            <a:avLst/>
          </a:prstGeom>
          <a:solidFill>
            <a:schemeClr val="bg1"/>
          </a:solidFill>
          <a:ln>
            <a:solidFill>
              <a:srgbClr val="0099FF"/>
            </a:solidFill>
          </a:ln>
        </p:spPr>
        <p:txBody>
          <a:bodyPr wrap="none" rtlCol="0">
            <a:spAutoFit/>
          </a:bodyPr>
          <a:lstStyle/>
          <a:p>
            <a:r>
              <a:rPr lang="en-US" sz="900" b="1" dirty="0"/>
              <a:t>https://indico.bnl.gov/event/5961/attachments/22263/31349/sPHENIX_Hazard_Analysis_Report_final.pdf</a:t>
            </a:r>
          </a:p>
        </p:txBody>
      </p:sp>
      <p:sp>
        <p:nvSpPr>
          <p:cNvPr id="7" name="TextBox 6"/>
          <p:cNvSpPr txBox="1"/>
          <p:nvPr/>
        </p:nvSpPr>
        <p:spPr>
          <a:xfrm>
            <a:off x="1371600" y="3058239"/>
            <a:ext cx="5198859" cy="246221"/>
          </a:xfrm>
          <a:prstGeom prst="rect">
            <a:avLst/>
          </a:prstGeom>
          <a:solidFill>
            <a:schemeClr val="bg1"/>
          </a:solidFill>
          <a:ln>
            <a:solidFill>
              <a:srgbClr val="0099FF"/>
            </a:solidFill>
          </a:ln>
        </p:spPr>
        <p:txBody>
          <a:bodyPr wrap="none" rtlCol="0">
            <a:spAutoFit/>
          </a:bodyPr>
          <a:lstStyle/>
          <a:p>
            <a:r>
              <a:rPr lang="en-US" sz="1000" b="1" dirty="0"/>
              <a:t>https://indico.bnl.gov/event/5961/attachments/22278/30996/QA_Plan_sPHENIX_Project.pdf</a:t>
            </a:r>
          </a:p>
        </p:txBody>
      </p:sp>
    </p:spTree>
    <p:extLst>
      <p:ext uri="{BB962C8B-B14F-4D97-AF65-F5344CB8AC3E}">
        <p14:creationId xmlns:p14="http://schemas.microsoft.com/office/powerpoint/2010/main" val="11956600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tLang="en-US" sz="4800" dirty="0" smtClean="0"/>
              <a:t>Issues and Concerns  </a:t>
            </a:r>
          </a:p>
        </p:txBody>
      </p:sp>
      <p:sp>
        <p:nvSpPr>
          <p:cNvPr id="3" name="Content Placeholder 2"/>
          <p:cNvSpPr>
            <a:spLocks noGrp="1"/>
          </p:cNvSpPr>
          <p:nvPr>
            <p:ph idx="1"/>
          </p:nvPr>
        </p:nvSpPr>
        <p:spPr>
          <a:xfrm>
            <a:off x="381000" y="666750"/>
            <a:ext cx="8305800" cy="3927873"/>
          </a:xfrm>
        </p:spPr>
        <p:txBody>
          <a:bodyPr/>
          <a:lstStyle/>
          <a:p>
            <a:r>
              <a:rPr lang="en-US" sz="2000" dirty="0" smtClean="0"/>
              <a:t> </a:t>
            </a:r>
          </a:p>
          <a:p>
            <a:pPr marL="0" indent="0">
              <a:buNone/>
            </a:pPr>
            <a:endParaRPr lang="en-US" dirty="0"/>
          </a:p>
        </p:txBody>
      </p:sp>
      <p:sp>
        <p:nvSpPr>
          <p:cNvPr id="31746"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smtClean="0">
                <a:solidFill>
                  <a:srgbClr val="898989"/>
                </a:solidFill>
              </a:rPr>
              <a:t>Apr 9-11, 2019</a:t>
            </a:r>
          </a:p>
        </p:txBody>
      </p:sp>
      <p:sp>
        <p:nvSpPr>
          <p:cNvPr id="2" name="Footer Placeholder 1"/>
          <p:cNvSpPr>
            <a:spLocks noGrp="1"/>
          </p:cNvSpPr>
          <p:nvPr>
            <p:ph type="ftr" sz="quarter" idx="11"/>
          </p:nvPr>
        </p:nvSpPr>
        <p:spPr/>
        <p:txBody>
          <a:bodyPr/>
          <a:lstStyle/>
          <a:p>
            <a:pPr>
              <a:defRPr/>
            </a:pPr>
            <a:r>
              <a:rPr lang="en-US" dirty="0" smtClean="0"/>
              <a:t>sPHENIX Director's Review</a:t>
            </a:r>
            <a:endParaRPr lang="en-US" dirty="0"/>
          </a:p>
        </p:txBody>
      </p:sp>
      <p:sp>
        <p:nvSpPr>
          <p:cNvPr id="317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DB70812-2340-4974-80C2-2AB8525AEB44}" type="slidenum">
              <a:rPr lang="en-US" altLang="en-US" sz="1200">
                <a:solidFill>
                  <a:srgbClr val="898989"/>
                </a:solidFill>
              </a:rPr>
              <a:pPr eaLnBrk="1" hangingPunct="1"/>
              <a:t>36</a:t>
            </a:fld>
            <a:endParaRPr lang="en-US" altLang="en-US" sz="1200" dirty="0">
              <a:solidFill>
                <a:srgbClr val="898989"/>
              </a:solidFill>
            </a:endParaRPr>
          </a:p>
        </p:txBody>
      </p:sp>
    </p:spTree>
    <p:extLst>
      <p:ext uri="{BB962C8B-B14F-4D97-AF65-F5344CB8AC3E}">
        <p14:creationId xmlns:p14="http://schemas.microsoft.com/office/powerpoint/2010/main" val="57562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Content Placeholder 2"/>
          <p:cNvSpPr>
            <a:spLocks noGrp="1"/>
          </p:cNvSpPr>
          <p:nvPr>
            <p:ph idx="1"/>
          </p:nvPr>
        </p:nvSpPr>
        <p:spPr>
          <a:xfrm>
            <a:off x="76200" y="590550"/>
            <a:ext cx="9067800" cy="4267200"/>
          </a:xfrm>
        </p:spPr>
        <p:txBody>
          <a:bodyPr/>
          <a:lstStyle/>
          <a:p>
            <a:r>
              <a:rPr lang="en-US" sz="1800" dirty="0" smtClean="0"/>
              <a:t>We have an advanced technical design of the MIE that can be delivered within the proposed budget and schedule. The completed detector will meet Mission Need and deliver on the KPP’s and UPP’s.</a:t>
            </a:r>
          </a:p>
          <a:p>
            <a:r>
              <a:rPr lang="en-US" sz="1800" dirty="0" smtClean="0"/>
              <a:t>The  Infrastructure and Facility Upgrade also has an advanced technical design that can be delivered within the proposed budget and schedule. It will support the MIE detector and allow it to obtain its UPP’s.</a:t>
            </a:r>
          </a:p>
          <a:p>
            <a:r>
              <a:rPr lang="en-US" sz="1800" dirty="0" smtClean="0"/>
              <a:t>We have chosen designs that are cost effective, utilize modern technologies and build on existing multi-million dollar infrastructure of PHENIX.</a:t>
            </a:r>
          </a:p>
          <a:p>
            <a:r>
              <a:rPr lang="en-US" sz="1800" dirty="0" smtClean="0"/>
              <a:t>We are strongly support by both BNL and DOE. We have been granted the BNL extraordinary overhead rate. We have received significant contributions from labor resources in PO, CAD, IO, SMD, PMC, PPM, ES&amp;H, NSLS II, etc. Cooperation and assistance by DOE on budget requests, oversight and approvals.  </a:t>
            </a:r>
          </a:p>
          <a:p>
            <a:r>
              <a:rPr lang="en-US" sz="1800" dirty="0" smtClean="0"/>
              <a:t>We have a large international</a:t>
            </a:r>
            <a:r>
              <a:rPr lang="en-US" sz="1800" dirty="0" smtClean="0"/>
              <a:t> collaboration of 77 institutions and growing.  All awaiting the first run of sPHENIX in 2023.</a:t>
            </a:r>
          </a:p>
          <a:p>
            <a:pPr marL="0" indent="0" algn="ctr">
              <a:buNone/>
            </a:pPr>
            <a:r>
              <a:rPr lang="en-US" b="1" dirty="0" smtClean="0"/>
              <a:t>sPHENIX </a:t>
            </a:r>
            <a:r>
              <a:rPr lang="en-US" b="1" dirty="0" smtClean="0"/>
              <a:t>is ready for PD-2/3 approval</a:t>
            </a:r>
          </a:p>
        </p:txBody>
      </p:sp>
      <p:sp>
        <p:nvSpPr>
          <p:cNvPr id="4" name="Date Placeholder 3"/>
          <p:cNvSpPr>
            <a:spLocks noGrp="1"/>
          </p:cNvSpPr>
          <p:nvPr>
            <p:ph type="dt" sz="half" idx="10"/>
          </p:nvPr>
        </p:nvSpPr>
        <p:spPr/>
        <p:txBody>
          <a:bodyPr/>
          <a:lstStyle/>
          <a:p>
            <a:pPr>
              <a:defRPr/>
            </a:pPr>
            <a:r>
              <a:rPr lang="en-US" altLang="en-US" dirty="0" smtClean="0"/>
              <a:t>Apr 9-11, 2019</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37</a:t>
            </a:fld>
            <a:endParaRPr lang="en-US" altLang="en-US" dirty="0"/>
          </a:p>
        </p:txBody>
      </p:sp>
    </p:spTree>
    <p:extLst>
      <p:ext uri="{BB962C8B-B14F-4D97-AF65-F5344CB8AC3E}">
        <p14:creationId xmlns:p14="http://schemas.microsoft.com/office/powerpoint/2010/main" val="3635550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6"/>
          <p:cNvSpPr>
            <a:spLocks noGrp="1"/>
          </p:cNvSpPr>
          <p:nvPr>
            <p:ph type="title"/>
          </p:nvPr>
        </p:nvSpPr>
        <p:spPr>
          <a:xfrm>
            <a:off x="381000" y="2114550"/>
            <a:ext cx="8229600" cy="857250"/>
          </a:xfrm>
        </p:spPr>
        <p:txBody>
          <a:bodyPr/>
          <a:lstStyle/>
          <a:p>
            <a:pPr algn="ctr"/>
            <a:r>
              <a:rPr lang="en-US" altLang="en-US" dirty="0" smtClean="0"/>
              <a:t>Back Up</a:t>
            </a:r>
          </a:p>
        </p:txBody>
      </p:sp>
      <p:sp>
        <p:nvSpPr>
          <p:cNvPr id="6246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smtClean="0">
                <a:solidFill>
                  <a:srgbClr val="898989"/>
                </a:solidFill>
              </a:rPr>
              <a:t>Apr 9-11, 2019</a:t>
            </a:r>
          </a:p>
        </p:txBody>
      </p:sp>
      <p:sp>
        <p:nvSpPr>
          <p:cNvPr id="6246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38</a:t>
            </a:fld>
            <a:endParaRPr lang="en-US" altLang="en-US" sz="1200" dirty="0">
              <a:solidFill>
                <a:srgbClr val="898989"/>
              </a:solidFill>
            </a:endParaRPr>
          </a:p>
        </p:txBody>
      </p:sp>
      <p:sp>
        <p:nvSpPr>
          <p:cNvPr id="2" name="Footer Placeholder 1"/>
          <p:cNvSpPr>
            <a:spLocks noGrp="1"/>
          </p:cNvSpPr>
          <p:nvPr>
            <p:ph type="ftr" sz="quarter" idx="11"/>
          </p:nvPr>
        </p:nvSpPr>
        <p:spPr/>
        <p:txBody>
          <a:bodyPr/>
          <a:lstStyle/>
          <a:p>
            <a:pPr>
              <a:defRPr/>
            </a:pPr>
            <a:r>
              <a:rPr lang="en-US" dirty="0" smtClean="0"/>
              <a:t>sPHENIX Director's Review</a:t>
            </a:r>
            <a:endParaRPr lang="en-US" dirty="0"/>
          </a:p>
        </p:txBody>
      </p:sp>
    </p:spTree>
    <p:extLst>
      <p:ext uri="{BB962C8B-B14F-4D97-AF65-F5344CB8AC3E}">
        <p14:creationId xmlns:p14="http://schemas.microsoft.com/office/powerpoint/2010/main" val="3033625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MVTX Budget Profile</a:t>
            </a:r>
            <a:endParaRPr lang="en-US" dirty="0"/>
          </a:p>
        </p:txBody>
      </p:sp>
      <p:sp>
        <p:nvSpPr>
          <p:cNvPr id="3" name="Date Placeholder 2"/>
          <p:cNvSpPr>
            <a:spLocks noGrp="1"/>
          </p:cNvSpPr>
          <p:nvPr>
            <p:ph type="dt" sz="half" idx="10"/>
          </p:nvPr>
        </p:nvSpPr>
        <p:spPr/>
        <p:txBody>
          <a:bodyPr/>
          <a:lstStyle/>
          <a:p>
            <a:pPr>
              <a:defRPr/>
            </a:pPr>
            <a:r>
              <a:rPr lang="en-US" altLang="en-US" dirty="0"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39</a:t>
            </a:fld>
            <a:endParaRPr lang="en-US"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66750"/>
            <a:ext cx="772134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624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2400" dirty="0" smtClean="0"/>
              <a:t>MIE(1.X)+Infrastructure &amp; </a:t>
            </a:r>
            <a:r>
              <a:rPr lang="en-US" sz="2400" dirty="0" smtClean="0"/>
              <a:t>Facility(2.X) + BNL Contributed Labor</a:t>
            </a:r>
            <a:endParaRPr lang="en-US" sz="2400" b="0" dirty="0"/>
          </a:p>
        </p:txBody>
      </p:sp>
      <p:sp>
        <p:nvSpPr>
          <p:cNvPr id="7" name="Content Placeholder 2"/>
          <p:cNvSpPr txBox="1">
            <a:spLocks/>
          </p:cNvSpPr>
          <p:nvPr/>
        </p:nvSpPr>
        <p:spPr>
          <a:xfrm>
            <a:off x="-91653" y="1676302"/>
            <a:ext cx="9159453" cy="333398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Scope</a:t>
            </a:r>
          </a:p>
          <a:p>
            <a:pPr lvl="1"/>
            <a:r>
              <a:rPr lang="en-US" sz="2100" dirty="0" smtClean="0">
                <a:solidFill>
                  <a:srgbClr val="3399FF"/>
                </a:solidFill>
              </a:rPr>
              <a:t>sPHENIX </a:t>
            </a:r>
            <a:r>
              <a:rPr lang="en-US" sz="2100" dirty="0" smtClean="0">
                <a:solidFill>
                  <a:srgbClr val="3399FF"/>
                </a:solidFill>
              </a:rPr>
              <a:t>MIE</a:t>
            </a:r>
            <a:r>
              <a:rPr lang="en-US" sz="2100" dirty="0">
                <a:solidFill>
                  <a:srgbClr val="3399FF"/>
                </a:solidFill>
              </a:rPr>
              <a:t> </a:t>
            </a:r>
            <a:r>
              <a:rPr lang="en-US" sz="2100" dirty="0" smtClean="0">
                <a:solidFill>
                  <a:srgbClr val="3399FF"/>
                </a:solidFill>
              </a:rPr>
              <a:t>+ </a:t>
            </a:r>
            <a:r>
              <a:rPr lang="en-US" sz="2100" dirty="0">
                <a:solidFill>
                  <a:srgbClr val="3399FF"/>
                </a:solidFill>
              </a:rPr>
              <a:t>Infrastructure &amp;</a:t>
            </a:r>
            <a:r>
              <a:rPr lang="en-US" sz="2100" dirty="0" smtClean="0">
                <a:solidFill>
                  <a:srgbClr val="3399FF"/>
                </a:solidFill>
              </a:rPr>
              <a:t> </a:t>
            </a:r>
            <a:r>
              <a:rPr lang="en-US" sz="2100" dirty="0">
                <a:solidFill>
                  <a:srgbClr val="3399FF"/>
                </a:solidFill>
              </a:rPr>
              <a:t>Facility </a:t>
            </a:r>
            <a:r>
              <a:rPr lang="en-US" sz="2100" dirty="0">
                <a:solidFill>
                  <a:srgbClr val="3399FF"/>
                </a:solidFill>
              </a:rPr>
              <a:t>Upgrade + BNL Contributed Labor </a:t>
            </a:r>
            <a:endParaRPr lang="en-US" sz="2100" dirty="0">
              <a:solidFill>
                <a:srgbClr val="3399FF"/>
              </a:solidFill>
            </a:endParaRPr>
          </a:p>
          <a:p>
            <a:pPr lvl="1"/>
            <a:r>
              <a:rPr lang="en-US" sz="2100" dirty="0" smtClean="0"/>
              <a:t>Installation, integration </a:t>
            </a:r>
            <a:r>
              <a:rPr lang="en-US" sz="2100" dirty="0"/>
              <a:t>and system commissioning  is part of the scope</a:t>
            </a:r>
          </a:p>
          <a:p>
            <a:pPr lvl="1"/>
            <a:r>
              <a:rPr lang="en-US" sz="2100" dirty="0"/>
              <a:t>A </a:t>
            </a:r>
            <a:r>
              <a:rPr lang="en-US" sz="2100" dirty="0" smtClean="0"/>
              <a:t>$4.9M </a:t>
            </a:r>
            <a:r>
              <a:rPr lang="en-US" sz="2100" dirty="0"/>
              <a:t>silicon vertex </a:t>
            </a:r>
            <a:r>
              <a:rPr lang="en-US" sz="2100" dirty="0" smtClean="0"/>
              <a:t>detector (MVTX) </a:t>
            </a:r>
            <a:r>
              <a:rPr lang="en-US" sz="2100" dirty="0"/>
              <a:t>will be added to the upgrade </a:t>
            </a:r>
            <a:r>
              <a:rPr lang="en-US" sz="2100" dirty="0" smtClean="0"/>
              <a:t>portfolio. </a:t>
            </a:r>
            <a:r>
              <a:rPr lang="en-US" sz="2100" dirty="0" smtClean="0"/>
              <a:t> </a:t>
            </a:r>
            <a:endParaRPr lang="en-US" sz="2100" dirty="0"/>
          </a:p>
          <a:p>
            <a:r>
              <a:rPr lang="en-US" sz="2600" dirty="0" smtClean="0"/>
              <a:t>Baseline-ready </a:t>
            </a:r>
            <a:r>
              <a:rPr lang="en-US" sz="2600" dirty="0" smtClean="0"/>
              <a:t>RLS for 1008 Infrastructure and Facility. Revised Bottom-up contributed labor estimate MIE  </a:t>
            </a:r>
          </a:p>
          <a:p>
            <a:r>
              <a:rPr lang="en-US" sz="2600" dirty="0" smtClean="0"/>
              <a:t>Complete Revision of MVTX RLS is </a:t>
            </a:r>
            <a:r>
              <a:rPr lang="en-US" sz="2600" dirty="0" smtClean="0"/>
              <a:t>needs to be completed to incorporate information from recent scrubbing exercise.</a:t>
            </a:r>
            <a:r>
              <a:rPr lang="en-US" sz="2600" dirty="0" smtClean="0"/>
              <a:t>  </a:t>
            </a:r>
            <a:endParaRPr lang="en-US" sz="2600" dirty="0"/>
          </a:p>
          <a:p>
            <a:r>
              <a:rPr lang="en-US" sz="2600" dirty="0" smtClean="0"/>
              <a:t>Schedule</a:t>
            </a:r>
            <a:endParaRPr lang="en-US" sz="2600" dirty="0"/>
          </a:p>
          <a:p>
            <a:pPr lvl="1"/>
            <a:r>
              <a:rPr lang="en-US" sz="2600" b="1" dirty="0" smtClean="0"/>
              <a:t>sPHENIX </a:t>
            </a:r>
            <a:r>
              <a:rPr lang="en-US" sz="2600" b="1" dirty="0" smtClean="0"/>
              <a:t>Upgrade Completion (ready for beam)  2QFY23</a:t>
            </a:r>
            <a:endParaRPr lang="en-US" sz="2600" b="1" dirty="0"/>
          </a:p>
          <a:p>
            <a:pPr marL="457200" lvl="1" indent="0">
              <a:buNone/>
            </a:pPr>
            <a:r>
              <a:rPr lang="en-US" b="1" dirty="0" smtClean="0">
                <a:solidFill>
                  <a:srgbClr val="3399FF"/>
                </a:solidFill>
              </a:rPr>
              <a:t> </a:t>
            </a:r>
            <a:endParaRPr lang="en-US" b="1" dirty="0">
              <a:solidFill>
                <a:srgbClr val="3399FF"/>
              </a:solidFill>
            </a:endParaRPr>
          </a:p>
          <a:p>
            <a:pPr marL="457200" lvl="1" indent="0">
              <a:buNone/>
            </a:pPr>
            <a:endParaRPr lang="en-US" dirty="0"/>
          </a:p>
        </p:txBody>
      </p:sp>
      <p:sp>
        <p:nvSpPr>
          <p:cNvPr id="3" name="Slide Number Placeholder 2"/>
          <p:cNvSpPr>
            <a:spLocks noGrp="1"/>
          </p:cNvSpPr>
          <p:nvPr>
            <p:ph type="sldNum" sz="quarter" idx="12"/>
          </p:nvPr>
        </p:nvSpPr>
        <p:spPr/>
        <p:txBody>
          <a:bodyPr/>
          <a:lstStyle/>
          <a:p>
            <a:fld id="{D96174C5-6044-42D1-B178-7EA7F4E8CD18}" type="slidenum">
              <a:rPr lang="en-US" smtClean="0"/>
              <a:pPr/>
              <a:t>4</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825142169"/>
              </p:ext>
            </p:extLst>
          </p:nvPr>
        </p:nvGraphicFramePr>
        <p:xfrm>
          <a:off x="117839" y="586427"/>
          <a:ext cx="8600000" cy="932239"/>
        </p:xfrm>
        <a:graphic>
          <a:graphicData uri="http://schemas.openxmlformats.org/drawingml/2006/table">
            <a:tbl>
              <a:tblPr firstRow="1" bandRow="1">
                <a:tableStyleId>{F5AB1C69-6EDB-4FF4-983F-18BD219EF322}</a:tableStyleId>
              </a:tblPr>
              <a:tblGrid>
                <a:gridCol w="1710961">
                  <a:extLst>
                    <a:ext uri="{9D8B030D-6E8A-4147-A177-3AD203B41FA5}">
                      <a16:colId xmlns:a16="http://schemas.microsoft.com/office/drawing/2014/main" xmlns="" val="4246309965"/>
                    </a:ext>
                  </a:extLst>
                </a:gridCol>
                <a:gridCol w="1524000">
                  <a:extLst>
                    <a:ext uri="{9D8B030D-6E8A-4147-A177-3AD203B41FA5}">
                      <a16:colId xmlns:a16="http://schemas.microsoft.com/office/drawing/2014/main" xmlns="" val="2547196037"/>
                    </a:ext>
                  </a:extLst>
                </a:gridCol>
                <a:gridCol w="1447800">
                  <a:extLst>
                    <a:ext uri="{9D8B030D-6E8A-4147-A177-3AD203B41FA5}">
                      <a16:colId xmlns:a16="http://schemas.microsoft.com/office/drawing/2014/main" xmlns="" val="2906043885"/>
                    </a:ext>
                  </a:extLst>
                </a:gridCol>
                <a:gridCol w="1676400">
                  <a:extLst>
                    <a:ext uri="{9D8B030D-6E8A-4147-A177-3AD203B41FA5}">
                      <a16:colId xmlns:a16="http://schemas.microsoft.com/office/drawing/2014/main" xmlns="" val="2998244554"/>
                    </a:ext>
                  </a:extLst>
                </a:gridCol>
                <a:gridCol w="1139004">
                  <a:extLst>
                    <a:ext uri="{9D8B030D-6E8A-4147-A177-3AD203B41FA5}">
                      <a16:colId xmlns:a16="http://schemas.microsoft.com/office/drawing/2014/main" xmlns="" val="859748088"/>
                    </a:ext>
                  </a:extLst>
                </a:gridCol>
                <a:gridCol w="1101835">
                  <a:extLst>
                    <a:ext uri="{9D8B030D-6E8A-4147-A177-3AD203B41FA5}">
                      <a16:colId xmlns:a16="http://schemas.microsoft.com/office/drawing/2014/main" xmlns="" val="2369523134"/>
                    </a:ext>
                  </a:extLst>
                </a:gridCol>
              </a:tblGrid>
              <a:tr h="350743">
                <a:tc>
                  <a:txBody>
                    <a:bodyPr/>
                    <a:lstStyle/>
                    <a:p>
                      <a:r>
                        <a:rPr lang="en-US" sz="1200" dirty="0"/>
                        <a:t>TPC</a:t>
                      </a:r>
                    </a:p>
                  </a:txBody>
                  <a:tcPr marT="34290" marB="34290">
                    <a:solidFill>
                      <a:srgbClr val="3399FF"/>
                    </a:solidFill>
                  </a:tcPr>
                </a:tc>
                <a:tc>
                  <a:txBody>
                    <a:bodyPr/>
                    <a:lstStyle/>
                    <a:p>
                      <a:r>
                        <a:rPr lang="en-US" sz="1200" dirty="0"/>
                        <a:t>Project </a:t>
                      </a:r>
                      <a:r>
                        <a:rPr lang="en-US" sz="1200" dirty="0" smtClean="0"/>
                        <a:t>Director</a:t>
                      </a:r>
                      <a:endParaRPr lang="en-US" sz="1200" dirty="0"/>
                    </a:p>
                  </a:txBody>
                  <a:tcPr marT="34290" marB="34290">
                    <a:solidFill>
                      <a:srgbClr val="3399FF"/>
                    </a:solidFill>
                  </a:tcPr>
                </a:tc>
                <a:tc>
                  <a:txBody>
                    <a:bodyPr/>
                    <a:lstStyle/>
                    <a:p>
                      <a:r>
                        <a:rPr lang="en-US" sz="1200" dirty="0"/>
                        <a:t>Last CD Achieved</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a:t>
                      </a:r>
                    </a:p>
                  </a:txBody>
                  <a:tcPr marT="34290" marB="34290">
                    <a:solidFill>
                      <a:srgbClr val="3399FF"/>
                    </a:solidFill>
                  </a:tcPr>
                </a:tc>
                <a:tc>
                  <a:txBody>
                    <a:bodyPr/>
                    <a:lstStyle/>
                    <a:p>
                      <a:r>
                        <a:rPr lang="en-US" sz="1200" dirty="0"/>
                        <a:t>SPI</a:t>
                      </a:r>
                    </a:p>
                  </a:txBody>
                  <a:tcPr marT="34290" marB="34290">
                    <a:solidFill>
                      <a:srgbClr val="3399FF"/>
                    </a:solidFill>
                  </a:tcPr>
                </a:tc>
                <a:extLst>
                  <a:ext uri="{0D108BD9-81ED-4DB2-BD59-A6C34878D82A}">
                    <a16:rowId xmlns:a16="http://schemas.microsoft.com/office/drawing/2014/main" xmlns="" val="291641492"/>
                  </a:ext>
                </a:extLst>
              </a:tr>
              <a:tr h="581496">
                <a:tc>
                  <a:txBody>
                    <a:bodyPr/>
                    <a:lstStyle/>
                    <a:p>
                      <a:r>
                        <a:rPr lang="en-US" sz="1400" dirty="0" smtClean="0"/>
                        <a:t>$74.2-</a:t>
                      </a:r>
                      <a:r>
                        <a:rPr lang="en-US" sz="1400" baseline="0" dirty="0" smtClean="0"/>
                        <a:t> </a:t>
                      </a:r>
                      <a:r>
                        <a:rPr lang="en-US" sz="1400" baseline="0" dirty="0" smtClean="0"/>
                        <a:t>87.0M </a:t>
                      </a:r>
                      <a:r>
                        <a:rPr lang="en-US" sz="1400" baseline="0" dirty="0" smtClean="0"/>
                        <a:t>AY</a:t>
                      </a:r>
                      <a:endParaRPr lang="en-US" sz="1400" dirty="0"/>
                    </a:p>
                  </a:txBody>
                  <a:tcPr marT="34290" marB="34290">
                    <a:solidFill>
                      <a:srgbClr val="CCECFF"/>
                    </a:solidFill>
                  </a:tcPr>
                </a:tc>
                <a:tc>
                  <a:txBody>
                    <a:bodyPr/>
                    <a:lstStyle/>
                    <a:p>
                      <a:r>
                        <a:rPr lang="en-US" sz="1400" dirty="0" smtClean="0"/>
                        <a:t>Edward</a:t>
                      </a:r>
                      <a:r>
                        <a:rPr lang="en-US" sz="1400" baseline="0" dirty="0" smtClean="0"/>
                        <a:t> O’Brien</a:t>
                      </a:r>
                      <a:endParaRPr lang="en-US" sz="1400" dirty="0"/>
                    </a:p>
                  </a:txBody>
                  <a:tcPr marT="34290" marB="34290">
                    <a:solidFill>
                      <a:srgbClr val="CCECFF"/>
                    </a:solidFill>
                  </a:tcPr>
                </a:tc>
                <a:tc>
                  <a:txBody>
                    <a:bodyPr/>
                    <a:lstStyle/>
                    <a:p>
                      <a:r>
                        <a:rPr lang="en-US" sz="1400" dirty="0" smtClean="0"/>
                        <a:t>CD-1/3A</a:t>
                      </a:r>
                      <a:endParaRPr lang="en-US" sz="1400" dirty="0"/>
                    </a:p>
                  </a:txBody>
                  <a:tcPr marT="34290" marB="34290">
                    <a:solidFill>
                      <a:srgbClr val="CCECFF"/>
                    </a:solidFill>
                  </a:tcPr>
                </a:tc>
                <a:tc>
                  <a:txBody>
                    <a:bodyPr/>
                    <a:lstStyle/>
                    <a:p>
                      <a:r>
                        <a:rPr lang="en-US" sz="1400" dirty="0" smtClean="0"/>
                        <a:t>23.1% </a:t>
                      </a:r>
                      <a:r>
                        <a:rPr lang="en-US" sz="1400" dirty="0" smtClean="0"/>
                        <a:t>based on actuals as of </a:t>
                      </a:r>
                      <a:r>
                        <a:rPr lang="en-US" sz="1400" dirty="0" smtClean="0"/>
                        <a:t>3/2019</a:t>
                      </a:r>
                      <a:endParaRPr lang="en-US" sz="1400" dirty="0"/>
                    </a:p>
                  </a:txBody>
                  <a:tcPr marT="34290" marB="34290">
                    <a:solidFill>
                      <a:srgbClr val="CCECFF"/>
                    </a:solidFill>
                  </a:tcPr>
                </a:tc>
                <a:tc>
                  <a:txBody>
                    <a:bodyPr/>
                    <a:lstStyle/>
                    <a:p>
                      <a:r>
                        <a:rPr lang="en-US" sz="1400" dirty="0" smtClean="0"/>
                        <a:t>Pre-baseline</a:t>
                      </a:r>
                      <a:endParaRPr lang="en-US" sz="1400" dirty="0"/>
                    </a:p>
                  </a:txBody>
                  <a:tcPr marT="34290" marB="34290">
                    <a:solidFill>
                      <a:srgbClr val="CCECFF"/>
                    </a:solidFill>
                  </a:tcPr>
                </a:tc>
                <a:tc>
                  <a:txBody>
                    <a:bodyPr/>
                    <a:lstStyle/>
                    <a:p>
                      <a:r>
                        <a:rPr lang="en-US" sz="1400" dirty="0" smtClean="0"/>
                        <a:t>Pre-baseline</a:t>
                      </a:r>
                      <a:endParaRPr lang="en-US" sz="1400" dirty="0"/>
                    </a:p>
                  </a:txBody>
                  <a:tcPr marT="34290" marB="34290">
                    <a:solidFill>
                      <a:srgbClr val="CCECFF"/>
                    </a:solidFill>
                  </a:tcPr>
                </a:tc>
                <a:extLst>
                  <a:ext uri="{0D108BD9-81ED-4DB2-BD59-A6C34878D82A}">
                    <a16:rowId xmlns:a16="http://schemas.microsoft.com/office/drawing/2014/main" xmlns="" val="1730370277"/>
                  </a:ext>
                </a:extLst>
              </a:tr>
            </a:tbl>
          </a:graphicData>
        </a:graphic>
      </p:graphicFrame>
      <p:sp>
        <p:nvSpPr>
          <p:cNvPr id="4" name="Date Placeholder 3"/>
          <p:cNvSpPr>
            <a:spLocks noGrp="1"/>
          </p:cNvSpPr>
          <p:nvPr>
            <p:ph type="dt" sz="half" idx="10"/>
          </p:nvPr>
        </p:nvSpPr>
        <p:spPr/>
        <p:txBody>
          <a:bodyPr/>
          <a:lstStyle/>
          <a:p>
            <a:pPr>
              <a:defRPr/>
            </a:pPr>
            <a:r>
              <a:rPr lang="en-US" altLang="en-US" smtClean="0"/>
              <a:t>Apr 9-11, 2019</a:t>
            </a:r>
            <a:endParaRPr lang="en-US" altLang="en-US" dirty="0"/>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17579749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DB1ED-8CCA-4827-9A84-31CF889E4B95}"/>
              </a:ext>
            </a:extLst>
          </p:cNvPr>
          <p:cNvSpPr>
            <a:spLocks noGrp="1"/>
          </p:cNvSpPr>
          <p:nvPr>
            <p:ph type="title"/>
          </p:nvPr>
        </p:nvSpPr>
        <p:spPr>
          <a:xfrm>
            <a:off x="3976" y="0"/>
            <a:ext cx="8229600" cy="546497"/>
          </a:xfrm>
        </p:spPr>
        <p:txBody>
          <a:bodyPr/>
          <a:lstStyle/>
          <a:p>
            <a:r>
              <a:rPr lang="en-US" dirty="0" smtClean="0"/>
              <a:t>MIE and I&amp;F Labor by Source</a:t>
            </a:r>
            <a:endParaRPr lang="en-US" dirty="0"/>
          </a:p>
        </p:txBody>
      </p:sp>
      <p:pic>
        <p:nvPicPr>
          <p:cNvPr id="4" name="Picture 3">
            <a:extLst>
              <a:ext uri="{FF2B5EF4-FFF2-40B4-BE49-F238E27FC236}">
                <a16:creationId xmlns:a16="http://schemas.microsoft.com/office/drawing/2014/main" xmlns="" id="{1A9DDD94-CDAA-4AE4-B620-A4206D2E209E}"/>
              </a:ext>
            </a:extLst>
          </p:cNvPr>
          <p:cNvPicPr>
            <a:picLocks noGrp="1" noChangeAspect="1"/>
          </p:cNvPicPr>
          <p:nvPr isPhoto="1"/>
        </p:nvPicPr>
        <p:blipFill>
          <a:blip r:embed="rId2" cstate="print">
            <a:extLst>
              <a:ext uri="{28A0092B-C50C-407E-A947-70E740481C1C}">
                <a14:useLocalDpi xmlns:a14="http://schemas.microsoft.com/office/drawing/2010/main" val="0"/>
              </a:ext>
            </a:extLst>
          </a:blip>
          <a:stretch>
            <a:fillRect/>
          </a:stretch>
        </p:blipFill>
        <p:spPr>
          <a:xfrm>
            <a:off x="4572000" y="1454488"/>
            <a:ext cx="4350051" cy="2234525"/>
          </a:xfrm>
          <a:prstGeom prst="rect">
            <a:avLst/>
          </a:prstGeom>
        </p:spPr>
      </p:pic>
      <p:pic>
        <p:nvPicPr>
          <p:cNvPr id="5" name="Picture 4">
            <a:extLst>
              <a:ext uri="{FF2B5EF4-FFF2-40B4-BE49-F238E27FC236}">
                <a16:creationId xmlns:a16="http://schemas.microsoft.com/office/drawing/2014/main" xmlns="" id="{88612AC4-C9E9-4119-A40A-D446F6D99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31096"/>
            <a:ext cx="3963856" cy="2281309"/>
          </a:xfrm>
          <a:prstGeom prst="rect">
            <a:avLst/>
          </a:prstGeom>
        </p:spPr>
      </p:pic>
    </p:spTree>
    <p:extLst>
      <p:ext uri="{BB962C8B-B14F-4D97-AF65-F5344CB8AC3E}">
        <p14:creationId xmlns:p14="http://schemas.microsoft.com/office/powerpoint/2010/main" val="108294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 y="0"/>
            <a:ext cx="8229600" cy="546497"/>
          </a:xfrm>
        </p:spPr>
        <p:txBody>
          <a:bodyPr/>
          <a:lstStyle/>
          <a:p>
            <a:r>
              <a:rPr lang="en-US" sz="3200" dirty="0" smtClean="0"/>
              <a:t>Budget Profile as of CD-1/3A</a:t>
            </a:r>
            <a:endParaRPr lang="en-US" sz="3200"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41</a:t>
            </a:fld>
            <a:endParaRPr lang="en-US" altLang="en-US" dirty="0"/>
          </a:p>
        </p:txBody>
      </p:sp>
      <p:sp>
        <p:nvSpPr>
          <p:cNvPr id="9" name="TextBox 8"/>
          <p:cNvSpPr txBox="1"/>
          <p:nvPr/>
        </p:nvSpPr>
        <p:spPr>
          <a:xfrm>
            <a:off x="533400" y="514350"/>
            <a:ext cx="2357890" cy="369332"/>
          </a:xfrm>
          <a:prstGeom prst="rect">
            <a:avLst/>
          </a:prstGeom>
          <a:noFill/>
        </p:spPr>
        <p:txBody>
          <a:bodyPr wrap="none" rtlCol="0">
            <a:spAutoFit/>
          </a:bodyPr>
          <a:lstStyle/>
          <a:p>
            <a:r>
              <a:rPr lang="en-US" u="sng" dirty="0" smtClean="0"/>
              <a:t>sPHENIX Budget Profile</a:t>
            </a:r>
            <a:endParaRPr lang="en-US" u="sng" dirty="0"/>
          </a:p>
        </p:txBody>
      </p:sp>
      <p:pic>
        <p:nvPicPr>
          <p:cNvPr id="204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8389" t="21231" r="23055" b="37128"/>
          <a:stretch/>
        </p:blipFill>
        <p:spPr bwMode="auto">
          <a:xfrm>
            <a:off x="1524000" y="895350"/>
            <a:ext cx="6499692"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453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
            <a:ext cx="8229600" cy="546497"/>
          </a:xfrm>
        </p:spPr>
        <p:txBody>
          <a:bodyPr/>
          <a:lstStyle/>
          <a:p>
            <a:r>
              <a:rPr lang="en-US" dirty="0" smtClean="0"/>
              <a:t>Director’s Review  Organization</a:t>
            </a:r>
            <a:endParaRPr lang="en-US"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5</a:t>
            </a:fld>
            <a:endParaRPr lang="en-US" altLang="en-US" dirty="0"/>
          </a:p>
        </p:txBody>
      </p:sp>
      <p:pic>
        <p:nvPicPr>
          <p:cNvPr id="9" name="Picture 8" descr="Screen Shot 2019-04-02 at 12.00.15 AM.png"/>
          <p:cNvPicPr>
            <a:picLocks noChangeAspect="1"/>
          </p:cNvPicPr>
          <p:nvPr/>
        </p:nvPicPr>
        <p:blipFill rotWithShape="1">
          <a:blip r:embed="rId2">
            <a:extLst>
              <a:ext uri="{28A0092B-C50C-407E-A947-70E740481C1C}">
                <a14:useLocalDpi xmlns:a14="http://schemas.microsoft.com/office/drawing/2010/main" val="0"/>
              </a:ext>
            </a:extLst>
          </a:blip>
          <a:srcRect b="29580"/>
          <a:stretch/>
        </p:blipFill>
        <p:spPr>
          <a:xfrm>
            <a:off x="503376" y="737257"/>
            <a:ext cx="4614724" cy="4193317"/>
          </a:xfrm>
          <a:prstGeom prst="rect">
            <a:avLst/>
          </a:prstGeom>
          <a:ln>
            <a:solidFill>
              <a:srgbClr val="000000"/>
            </a:solidFill>
          </a:ln>
        </p:spPr>
      </p:pic>
      <p:sp>
        <p:nvSpPr>
          <p:cNvPr id="10" name="TextBox 9"/>
          <p:cNvSpPr txBox="1"/>
          <p:nvPr/>
        </p:nvSpPr>
        <p:spPr>
          <a:xfrm>
            <a:off x="5391647" y="703961"/>
            <a:ext cx="3581400" cy="4093426"/>
          </a:xfrm>
          <a:prstGeom prst="rect">
            <a:avLst/>
          </a:prstGeom>
          <a:noFill/>
          <a:ln>
            <a:solidFill>
              <a:schemeClr val="tx1"/>
            </a:solidFill>
          </a:ln>
        </p:spPr>
        <p:txBody>
          <a:bodyPr wrap="square" lIns="91438" tIns="45719" rIns="91438" bIns="45719" rtlCol="0">
            <a:spAutoFit/>
          </a:bodyPr>
          <a:lstStyle/>
          <a:p>
            <a:r>
              <a:rPr lang="en-US" dirty="0" smtClean="0"/>
              <a:t>Features of the agenda:</a:t>
            </a:r>
          </a:p>
          <a:p>
            <a:pPr marL="285743" indent="-285743">
              <a:buFont typeface="Arial"/>
              <a:buChar char="•"/>
            </a:pPr>
            <a:r>
              <a:rPr lang="en-US" sz="1600" dirty="0" smtClean="0"/>
              <a:t>Day-1 is all plenary talks</a:t>
            </a:r>
          </a:p>
          <a:p>
            <a:pPr marL="285743" indent="-285743">
              <a:buFont typeface="Arial"/>
              <a:buChar char="•"/>
            </a:pPr>
            <a:r>
              <a:rPr lang="en-US" sz="1600" dirty="0" smtClean="0"/>
              <a:t>Day-2, Four </a:t>
            </a:r>
            <a:r>
              <a:rPr lang="en-US" sz="1600" dirty="0"/>
              <a:t>breakout </a:t>
            </a:r>
            <a:r>
              <a:rPr lang="en-US" sz="1600" dirty="0" smtClean="0"/>
              <a:t>sessions</a:t>
            </a:r>
          </a:p>
          <a:p>
            <a:pPr marL="742943" lvl="1" indent="-285743">
              <a:buFont typeface="Arial"/>
              <a:buChar char="•"/>
            </a:pPr>
            <a:r>
              <a:rPr lang="en-US" sz="1600" dirty="0" smtClean="0"/>
              <a:t>MIE</a:t>
            </a:r>
          </a:p>
          <a:p>
            <a:pPr marL="742943" lvl="1" indent="-285743">
              <a:buFont typeface="Arial"/>
              <a:buChar char="•"/>
            </a:pPr>
            <a:r>
              <a:rPr lang="en-US" sz="1600" dirty="0" smtClean="0"/>
              <a:t>Infrastructure and Facility</a:t>
            </a:r>
          </a:p>
          <a:p>
            <a:pPr marL="742943" lvl="1" indent="-285743">
              <a:buFont typeface="Arial"/>
              <a:buChar char="•"/>
            </a:pPr>
            <a:r>
              <a:rPr lang="en-US" sz="1600" dirty="0" smtClean="0"/>
              <a:t>Project Management</a:t>
            </a:r>
          </a:p>
          <a:p>
            <a:pPr marL="742943" lvl="1" indent="-285743">
              <a:buFont typeface="Arial"/>
              <a:buChar char="•"/>
            </a:pPr>
            <a:r>
              <a:rPr lang="en-US" sz="1600" dirty="0" smtClean="0"/>
              <a:t>Silicon Detectors</a:t>
            </a:r>
            <a:endParaRPr lang="en-US" sz="1600" dirty="0"/>
          </a:p>
          <a:p>
            <a:pPr marL="285743" indent="-285743">
              <a:buFont typeface="Arial"/>
              <a:buChar char="•"/>
            </a:pPr>
            <a:r>
              <a:rPr lang="en-US" sz="1600" dirty="0"/>
              <a:t>One common drill down session in the Project </a:t>
            </a:r>
            <a:r>
              <a:rPr lang="en-US" sz="1600" dirty="0" smtClean="0"/>
              <a:t>Management breakout </a:t>
            </a:r>
            <a:r>
              <a:rPr lang="en-US" sz="1600" dirty="0"/>
              <a:t>sessions</a:t>
            </a:r>
          </a:p>
          <a:p>
            <a:pPr marL="285743" indent="-285743">
              <a:buFont typeface="Arial"/>
              <a:buChar char="•"/>
            </a:pPr>
            <a:r>
              <a:rPr lang="en-US" sz="1600" dirty="0"/>
              <a:t>Time reserved Thursday morning for additional breakout </a:t>
            </a:r>
            <a:r>
              <a:rPr lang="en-US" sz="1600" dirty="0" smtClean="0"/>
              <a:t>session time </a:t>
            </a:r>
            <a:r>
              <a:rPr lang="en-US" sz="1600" dirty="0"/>
              <a:t>if needed.</a:t>
            </a:r>
          </a:p>
          <a:p>
            <a:endParaRPr lang="en-US" sz="1600" dirty="0"/>
          </a:p>
          <a:p>
            <a:pPr marL="285743" indent="-285743">
              <a:buFont typeface="Arial"/>
              <a:buChar char="•"/>
            </a:pPr>
            <a:endParaRPr lang="en-US" sz="1600" dirty="0"/>
          </a:p>
          <a:p>
            <a:pPr marL="285743" indent="-285743">
              <a:buFont typeface="Arial"/>
              <a:buChar char="•"/>
            </a:pPr>
            <a:endParaRPr lang="en-US" dirty="0"/>
          </a:p>
        </p:txBody>
      </p:sp>
    </p:spTree>
    <p:extLst>
      <p:ext uri="{BB962C8B-B14F-4D97-AF65-F5344CB8AC3E}">
        <p14:creationId xmlns:p14="http://schemas.microsoft.com/office/powerpoint/2010/main" val="3470233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
            <a:ext cx="8229600" cy="546497"/>
          </a:xfrm>
        </p:spPr>
        <p:txBody>
          <a:bodyPr/>
          <a:lstStyle/>
          <a:p>
            <a:r>
              <a:rPr lang="en-US" dirty="0" smtClean="0"/>
              <a:t>Director’s Review Draft Agenda</a:t>
            </a:r>
            <a:endParaRPr lang="en-US" dirty="0"/>
          </a:p>
        </p:txBody>
      </p:sp>
      <p:sp>
        <p:nvSpPr>
          <p:cNvPr id="3" name="Date Placeholder 2"/>
          <p:cNvSpPr>
            <a:spLocks noGrp="1"/>
          </p:cNvSpPr>
          <p:nvPr>
            <p:ph type="dt" sz="half" idx="10"/>
          </p:nvPr>
        </p:nvSpPr>
        <p:spPr/>
        <p:txBody>
          <a:bodyPr/>
          <a:lstStyle/>
          <a:p>
            <a:pPr>
              <a:defRPr/>
            </a:pPr>
            <a:r>
              <a:rPr lang="en-US" altLang="en-US" smtClean="0"/>
              <a:t>Apr 9-11, 2019</a:t>
            </a:r>
            <a:endParaRPr lang="en-US" alt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6</a:t>
            </a:fld>
            <a:endParaRPr lang="en-US" alt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34" t="11628" r="13392" b="12673"/>
          <a:stretch/>
        </p:blipFill>
        <p:spPr bwMode="auto">
          <a:xfrm>
            <a:off x="609600" y="654326"/>
            <a:ext cx="3233721" cy="40008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181" t="11276" r="14174" b="60860"/>
          <a:stretch/>
        </p:blipFill>
        <p:spPr bwMode="auto">
          <a:xfrm>
            <a:off x="5181600" y="3555841"/>
            <a:ext cx="3205891" cy="15305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403" t="17548" r="28218" b="10782"/>
          <a:stretch/>
        </p:blipFill>
        <p:spPr bwMode="auto">
          <a:xfrm>
            <a:off x="5172075" y="642140"/>
            <a:ext cx="3196366" cy="28440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6985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Director’s Review Charge</a:t>
            </a:r>
            <a:endParaRPr lang="en-US" dirty="0"/>
          </a:p>
        </p:txBody>
      </p:sp>
      <p:sp>
        <p:nvSpPr>
          <p:cNvPr id="7" name="Content Placeholder 6"/>
          <p:cNvSpPr>
            <a:spLocks noGrp="1"/>
          </p:cNvSpPr>
          <p:nvPr>
            <p:ph idx="1"/>
          </p:nvPr>
        </p:nvSpPr>
        <p:spPr>
          <a:xfrm>
            <a:off x="457200" y="742950"/>
            <a:ext cx="8229600" cy="3851673"/>
          </a:xfrm>
        </p:spPr>
        <p:txBody>
          <a:bodyPr/>
          <a:lstStyle/>
          <a:p>
            <a:pPr>
              <a:buFont typeface="+mj-lt"/>
              <a:buAutoNum type="arabicPeriod"/>
            </a:pPr>
            <a:r>
              <a:rPr lang="en-US" sz="1800" dirty="0" smtClean="0"/>
              <a:t>Is the sPHENIX final design technically mature, sound and likely to meet the performance expectations to support   </a:t>
            </a:r>
            <a:r>
              <a:rPr lang="en-US" sz="1800" b="1" dirty="0" smtClean="0">
                <a:solidFill>
                  <a:srgbClr val="0099FF"/>
                </a:solidFill>
              </a:rPr>
              <a:t>EO’B, </a:t>
            </a:r>
            <a:r>
              <a:rPr lang="en-US" sz="1800" b="1" dirty="0" smtClean="0">
                <a:solidFill>
                  <a:srgbClr val="0099FF"/>
                </a:solidFill>
              </a:rPr>
              <a:t>G. Young</a:t>
            </a:r>
            <a:r>
              <a:rPr lang="en-US" sz="1800" b="1" dirty="0" smtClean="0">
                <a:solidFill>
                  <a:srgbClr val="0099FF"/>
                </a:solidFill>
              </a:rPr>
              <a:t>, </a:t>
            </a:r>
            <a:r>
              <a:rPr lang="en-US" sz="1800" b="1" dirty="0" smtClean="0">
                <a:solidFill>
                  <a:srgbClr val="0099FF"/>
                </a:solidFill>
              </a:rPr>
              <a:t>J. Haggerty, L2 talks and technical breakout sessions</a:t>
            </a:r>
          </a:p>
          <a:p>
            <a:pPr>
              <a:buFont typeface="+mj-lt"/>
              <a:buAutoNum type="arabicPeriod"/>
            </a:pPr>
            <a:r>
              <a:rPr lang="en-US" sz="1800" dirty="0" smtClean="0"/>
              <a:t>Is the scope of each project sufficiently defined to support approval of PD-2 and PD-3? Are the specifications, designs, and execution plans likely to meet the technical performance requirements? Are the interfaces with other projects properly </a:t>
            </a:r>
            <a:r>
              <a:rPr lang="en-US" sz="1800" dirty="0" smtClean="0"/>
              <a:t>understood and documented? </a:t>
            </a:r>
            <a:r>
              <a:rPr lang="en-US" sz="1800" b="1" dirty="0" smtClean="0">
                <a:solidFill>
                  <a:srgbClr val="3399FF"/>
                </a:solidFill>
              </a:rPr>
              <a:t>EO’B, G. Young, J. Haggerty, </a:t>
            </a:r>
            <a:r>
              <a:rPr lang="en-US" sz="1800" b="1" dirty="0" smtClean="0">
                <a:solidFill>
                  <a:srgbClr val="3399FF"/>
                </a:solidFill>
              </a:rPr>
              <a:t>M. Chiu, L2 </a:t>
            </a:r>
            <a:r>
              <a:rPr lang="en-US" sz="1800" b="1" dirty="0" smtClean="0">
                <a:solidFill>
                  <a:srgbClr val="3399FF"/>
                </a:solidFill>
              </a:rPr>
              <a:t>talks and technical breakout sessions</a:t>
            </a:r>
            <a:endParaRPr lang="en-US" sz="1800" b="1" dirty="0">
              <a:solidFill>
                <a:srgbClr val="3399FF"/>
              </a:solidFill>
            </a:endParaRPr>
          </a:p>
          <a:p>
            <a:pPr>
              <a:buFont typeface="+mj-lt"/>
              <a:buAutoNum type="arabicPeriod"/>
            </a:pPr>
            <a:r>
              <a:rPr lang="en-US" sz="1800" dirty="0" smtClean="0"/>
              <a:t>Are the project risks properly identified and are appropriate mitigation strategies in place? </a:t>
            </a:r>
            <a:r>
              <a:rPr lang="en-US" sz="1800" b="1" dirty="0" smtClean="0">
                <a:solidFill>
                  <a:srgbClr val="0099FF"/>
                </a:solidFill>
              </a:rPr>
              <a:t>I. Sourikova</a:t>
            </a:r>
            <a:endParaRPr lang="en-US" sz="1800" b="1" dirty="0">
              <a:solidFill>
                <a:srgbClr val="0099FF"/>
              </a:solidFill>
            </a:endParaRPr>
          </a:p>
          <a:p>
            <a:pPr>
              <a:buFont typeface="+mj-lt"/>
              <a:buAutoNum type="arabicPeriod"/>
            </a:pPr>
            <a:r>
              <a:rPr lang="en-US" sz="1800" dirty="0" smtClean="0"/>
              <a:t>Is there a capable team in place to effectively manage the two projects as defined in the approved baseline for each? Does the management team have the resources and management tools necessary for the size and complexity of the overall effort? </a:t>
            </a:r>
            <a:r>
              <a:rPr lang="en-US" sz="1800" b="1" dirty="0" smtClean="0">
                <a:solidFill>
                  <a:srgbClr val="3399FF"/>
                </a:solidFill>
              </a:rPr>
              <a:t>EO’B, G. Young, C. Lavelle</a:t>
            </a:r>
          </a:p>
          <a:p>
            <a:pPr marL="0" indent="0">
              <a:buNone/>
            </a:pPr>
            <a:endParaRPr lang="en-US" sz="1800" dirty="0"/>
          </a:p>
        </p:txBody>
      </p:sp>
      <p:sp>
        <p:nvSpPr>
          <p:cNvPr id="4" name="Date Placeholder 3"/>
          <p:cNvSpPr>
            <a:spLocks noGrp="1"/>
          </p:cNvSpPr>
          <p:nvPr>
            <p:ph type="dt" sz="half" idx="10"/>
          </p:nvPr>
        </p:nvSpPr>
        <p:spPr/>
        <p:txBody>
          <a:bodyPr/>
          <a:lstStyle/>
          <a:p>
            <a:pPr>
              <a:defRPr/>
            </a:pPr>
            <a:r>
              <a:rPr lang="en-US" altLang="en-US" smtClean="0"/>
              <a:t>Apr 9-11, 2019</a:t>
            </a:r>
            <a:endParaRPr lang="en-US" altLang="en-US" dirty="0"/>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spTree>
    <p:extLst>
      <p:ext uri="{BB962C8B-B14F-4D97-AF65-F5344CB8AC3E}">
        <p14:creationId xmlns:p14="http://schemas.microsoft.com/office/powerpoint/2010/main" val="4170988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Director’s Review Charge</a:t>
            </a:r>
            <a:endParaRPr lang="en-US" dirty="0"/>
          </a:p>
        </p:txBody>
      </p:sp>
      <p:sp>
        <p:nvSpPr>
          <p:cNvPr id="7" name="Content Placeholder 6"/>
          <p:cNvSpPr>
            <a:spLocks noGrp="1"/>
          </p:cNvSpPr>
          <p:nvPr>
            <p:ph idx="1"/>
          </p:nvPr>
        </p:nvSpPr>
        <p:spPr>
          <a:xfrm>
            <a:off x="457200" y="742950"/>
            <a:ext cx="8229600" cy="3851673"/>
          </a:xfrm>
        </p:spPr>
        <p:txBody>
          <a:bodyPr/>
          <a:lstStyle/>
          <a:p>
            <a:pPr>
              <a:buFont typeface="+mj-lt"/>
              <a:buAutoNum type="arabicPeriod" startAt="5"/>
            </a:pPr>
            <a:r>
              <a:rPr lang="en-US" sz="1800" dirty="0"/>
              <a:t>Are the cost and schedule estimates credible and adequately detailed to establish their respective baselines?  Do they include adequate scope, cost, and schedule contingency?  </a:t>
            </a:r>
            <a:r>
              <a:rPr lang="en-US" sz="1800" b="1" dirty="0">
                <a:solidFill>
                  <a:srgbClr val="3399FF"/>
                </a:solidFill>
              </a:rPr>
              <a:t>EO’B,</a:t>
            </a:r>
            <a:r>
              <a:rPr lang="en-US" sz="1800" dirty="0"/>
              <a:t> </a:t>
            </a:r>
            <a:r>
              <a:rPr lang="en-US" sz="1800" b="1" dirty="0">
                <a:solidFill>
                  <a:srgbClr val="0099FF"/>
                </a:solidFill>
              </a:rPr>
              <a:t>C. Lavelle, G. Young, </a:t>
            </a:r>
            <a:r>
              <a:rPr lang="en-US" sz="1800" b="1" dirty="0" smtClean="0">
                <a:solidFill>
                  <a:srgbClr val="0099FF"/>
                </a:solidFill>
              </a:rPr>
              <a:t>I. Sourikova, L2/L3 </a:t>
            </a:r>
            <a:r>
              <a:rPr lang="en-US" sz="1800" b="1" dirty="0">
                <a:solidFill>
                  <a:srgbClr val="0099FF"/>
                </a:solidFill>
              </a:rPr>
              <a:t>Managers</a:t>
            </a:r>
          </a:p>
          <a:p>
            <a:pPr>
              <a:buFont typeface="+mj-lt"/>
              <a:buAutoNum type="arabicPeriod" startAt="5"/>
            </a:pPr>
            <a:endParaRPr lang="en-US" sz="1800" dirty="0" smtClean="0"/>
          </a:p>
          <a:p>
            <a:pPr>
              <a:buFont typeface="+mj-lt"/>
              <a:buAutoNum type="arabicPeriod" startAt="5"/>
            </a:pPr>
            <a:r>
              <a:rPr lang="en-US" sz="1800" dirty="0" smtClean="0"/>
              <a:t>Is the environment, safety and health (ES&amp;H) and quality being properly addressed given the  current state of the project? </a:t>
            </a:r>
            <a:r>
              <a:rPr lang="en-US" sz="1800" b="1" dirty="0" smtClean="0">
                <a:solidFill>
                  <a:srgbClr val="0099FF"/>
                </a:solidFill>
              </a:rPr>
              <a:t>L. Stiegler, C. Gortakowski</a:t>
            </a:r>
          </a:p>
          <a:p>
            <a:pPr>
              <a:buFont typeface="+mj-lt"/>
              <a:buAutoNum type="arabicPeriod" startAt="5"/>
            </a:pPr>
            <a:endParaRPr lang="en-US" sz="1800" dirty="0"/>
          </a:p>
          <a:p>
            <a:pPr>
              <a:buFont typeface="+mj-lt"/>
              <a:buAutoNum type="arabicPeriod" startAt="5"/>
            </a:pPr>
            <a:r>
              <a:rPr lang="en-US" sz="1800" dirty="0" smtClean="0"/>
              <a:t>Have all the prerequisite activities and documents necessary to support PD-2 and PD-3 approval been completed? Is the project ready for a PD-2/PD-3?  </a:t>
            </a:r>
            <a:r>
              <a:rPr lang="en-US" sz="1800" b="1" dirty="0" smtClean="0">
                <a:solidFill>
                  <a:srgbClr val="0099FF"/>
                </a:solidFill>
              </a:rPr>
              <a:t>EO’B</a:t>
            </a:r>
            <a:r>
              <a:rPr lang="en-US" sz="1800" b="1" dirty="0" smtClean="0">
                <a:solidFill>
                  <a:srgbClr val="0099FF"/>
                </a:solidFill>
              </a:rPr>
              <a:t>, G. Young, C. Lavelle,  project management breakout sessions</a:t>
            </a:r>
          </a:p>
          <a:p>
            <a:pPr>
              <a:buFont typeface="+mj-lt"/>
              <a:buAutoNum type="arabicPeriod" startAt="5"/>
            </a:pPr>
            <a:endParaRPr lang="en-US" sz="1800" dirty="0"/>
          </a:p>
          <a:p>
            <a:pPr>
              <a:buFont typeface="+mj-lt"/>
              <a:buAutoNum type="arabicPeriod" startAt="5"/>
            </a:pPr>
            <a:r>
              <a:rPr lang="en-US" sz="1800" dirty="0" smtClean="0"/>
              <a:t> Have the recommendations from past reviews been appropriately addressed? </a:t>
            </a:r>
            <a:r>
              <a:rPr lang="en-US" sz="1800" b="1" dirty="0" smtClean="0">
                <a:solidFill>
                  <a:srgbClr val="3399FF"/>
                </a:solidFill>
              </a:rPr>
              <a:t>EO’B (breakout session)</a:t>
            </a:r>
            <a:endParaRPr lang="en-US" sz="1800" b="1" dirty="0">
              <a:solidFill>
                <a:srgbClr val="3399FF"/>
              </a:solidFill>
            </a:endParaRPr>
          </a:p>
        </p:txBody>
      </p:sp>
      <p:sp>
        <p:nvSpPr>
          <p:cNvPr id="4" name="Date Placeholder 3"/>
          <p:cNvSpPr>
            <a:spLocks noGrp="1"/>
          </p:cNvSpPr>
          <p:nvPr>
            <p:ph type="dt" sz="half" idx="10"/>
          </p:nvPr>
        </p:nvSpPr>
        <p:spPr/>
        <p:txBody>
          <a:bodyPr/>
          <a:lstStyle/>
          <a:p>
            <a:pPr>
              <a:defRPr/>
            </a:pPr>
            <a:r>
              <a:rPr lang="en-US" altLang="en-US" smtClean="0"/>
              <a:t>Apr 9-11, 2019</a:t>
            </a:r>
            <a:endParaRPr lang="en-US" altLang="en-US" dirty="0"/>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spTree>
    <p:extLst>
      <p:ext uri="{BB962C8B-B14F-4D97-AF65-F5344CB8AC3E}">
        <p14:creationId xmlns:p14="http://schemas.microsoft.com/office/powerpoint/2010/main" val="2015530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Director’s Review Charge</a:t>
            </a:r>
            <a:endParaRPr lang="en-US" dirty="0"/>
          </a:p>
        </p:txBody>
      </p:sp>
      <p:sp>
        <p:nvSpPr>
          <p:cNvPr id="7" name="Content Placeholder 6"/>
          <p:cNvSpPr>
            <a:spLocks noGrp="1"/>
          </p:cNvSpPr>
          <p:nvPr>
            <p:ph idx="1"/>
          </p:nvPr>
        </p:nvSpPr>
        <p:spPr>
          <a:xfrm>
            <a:off x="0" y="590550"/>
            <a:ext cx="9144000" cy="3851673"/>
          </a:xfrm>
        </p:spPr>
        <p:txBody>
          <a:bodyPr/>
          <a:lstStyle/>
          <a:p>
            <a:pPr marL="0" indent="0">
              <a:buNone/>
            </a:pPr>
            <a:r>
              <a:rPr lang="en-US" sz="1800" dirty="0" smtClean="0"/>
              <a:t>sPHENIX Tracking System Upgrades (Silicon Detectors)</a:t>
            </a:r>
          </a:p>
          <a:p>
            <a:pPr>
              <a:buFont typeface="+mj-lt"/>
              <a:buAutoNum type="arabicPeriod"/>
            </a:pPr>
            <a:r>
              <a:rPr lang="en-US" sz="1600" dirty="0" smtClean="0"/>
              <a:t>Is the conceptual design sound and likely to meet the project’s technical performance requirements most efficiently and effectively? </a:t>
            </a:r>
            <a:r>
              <a:rPr lang="en-US" sz="1600" b="1" dirty="0" smtClean="0">
                <a:solidFill>
                  <a:srgbClr val="0099FF"/>
                </a:solidFill>
              </a:rPr>
              <a:t>J. Haggerty, M. Liu, R. Nouicer,  MVTX and INTT L3 Managers</a:t>
            </a:r>
            <a:endParaRPr lang="en-US" sz="1600" b="1" dirty="0">
              <a:solidFill>
                <a:srgbClr val="0099FF"/>
              </a:solidFill>
            </a:endParaRPr>
          </a:p>
          <a:p>
            <a:pPr>
              <a:buFont typeface="+mj-lt"/>
              <a:buAutoNum type="arabicPeriod"/>
            </a:pPr>
            <a:r>
              <a:rPr lang="en-US" sz="1600" dirty="0" smtClean="0"/>
              <a:t>Are the project’s scope and specifications sufficiently defined to support the preliminary cost and schedule estimate? Are the interfaces with the sPHENIX MIE project and Infrastructure and Facility Upgrade project properly understood and documented? </a:t>
            </a:r>
            <a:r>
              <a:rPr lang="en-US" sz="1600" b="1" dirty="0">
                <a:solidFill>
                  <a:srgbClr val="0099FF"/>
                </a:solidFill>
              </a:rPr>
              <a:t>J. Haggerty, M. Liu, R. Nouicer,  MVTX and INTT L3 </a:t>
            </a:r>
            <a:r>
              <a:rPr lang="en-US" sz="1600" b="1" dirty="0" smtClean="0">
                <a:solidFill>
                  <a:srgbClr val="0099FF"/>
                </a:solidFill>
              </a:rPr>
              <a:t>Managers</a:t>
            </a:r>
          </a:p>
          <a:p>
            <a:pPr>
              <a:buFont typeface="+mj-lt"/>
              <a:buAutoNum type="arabicPeriod"/>
            </a:pPr>
            <a:r>
              <a:rPr lang="en-US" sz="1600" dirty="0" smtClean="0"/>
              <a:t>Are the project risks properly identified and appropriate mitigation strategies in place?</a:t>
            </a:r>
            <a:r>
              <a:rPr lang="en-US" sz="1600" b="1" dirty="0">
                <a:solidFill>
                  <a:srgbClr val="0099FF"/>
                </a:solidFill>
              </a:rPr>
              <a:t> </a:t>
            </a:r>
            <a:r>
              <a:rPr lang="en-US" sz="1600" b="1" dirty="0" smtClean="0">
                <a:solidFill>
                  <a:srgbClr val="0099FF"/>
                </a:solidFill>
              </a:rPr>
              <a:t> M</a:t>
            </a:r>
            <a:r>
              <a:rPr lang="en-US" sz="1600" b="1" dirty="0">
                <a:solidFill>
                  <a:srgbClr val="0099FF"/>
                </a:solidFill>
              </a:rPr>
              <a:t>. Liu, R. Nouicer,  MVTX and INTT L3 Managers</a:t>
            </a:r>
          </a:p>
          <a:p>
            <a:pPr>
              <a:buFont typeface="+mj-lt"/>
              <a:buAutoNum type="arabicPeriod"/>
            </a:pPr>
            <a:r>
              <a:rPr lang="en-US" sz="1600" dirty="0" smtClean="0"/>
              <a:t>Are the cost and schedule estimates credible and realistic for this stage of the project? Do they include adequate scope, cost and schedule contingency?</a:t>
            </a:r>
            <a:r>
              <a:rPr lang="en-US" sz="1600" b="1" dirty="0">
                <a:solidFill>
                  <a:srgbClr val="0099FF"/>
                </a:solidFill>
              </a:rPr>
              <a:t> </a:t>
            </a:r>
            <a:r>
              <a:rPr lang="en-US" sz="1600" b="1" dirty="0" smtClean="0">
                <a:solidFill>
                  <a:srgbClr val="0099FF"/>
                </a:solidFill>
              </a:rPr>
              <a:t>C. Lavelle, M</a:t>
            </a:r>
            <a:r>
              <a:rPr lang="en-US" sz="1600" b="1" dirty="0">
                <a:solidFill>
                  <a:srgbClr val="0099FF"/>
                </a:solidFill>
              </a:rPr>
              <a:t>. Liu, R. Nouicer,  MVTX and INTT L3 Managers</a:t>
            </a:r>
          </a:p>
          <a:p>
            <a:pPr>
              <a:buFont typeface="+mj-lt"/>
              <a:buAutoNum type="arabicPeriod"/>
            </a:pPr>
            <a:r>
              <a:rPr lang="en-US" sz="1600" dirty="0" smtClean="0"/>
              <a:t>Is the project being properly managed at the stage? Is the documentation appropriate at this stage of the project?</a:t>
            </a:r>
            <a:r>
              <a:rPr lang="en-US" sz="1600" dirty="0"/>
              <a:t> </a:t>
            </a:r>
            <a:r>
              <a:rPr lang="en-US" sz="1600" b="1" dirty="0">
                <a:solidFill>
                  <a:srgbClr val="0099FF"/>
                </a:solidFill>
              </a:rPr>
              <a:t>M. Liu, R. Nouicer</a:t>
            </a:r>
            <a:endParaRPr lang="en-US" sz="1600" b="1" dirty="0" smtClean="0">
              <a:solidFill>
                <a:srgbClr val="3399FF"/>
              </a:solidFill>
            </a:endParaRPr>
          </a:p>
          <a:p>
            <a:pPr>
              <a:buFont typeface="+mj-lt"/>
              <a:buAutoNum type="arabicPeriod"/>
            </a:pPr>
            <a:r>
              <a:rPr lang="en-US" sz="1600" dirty="0"/>
              <a:t>Is the environment, safety and health (ES&amp;H) and quality being properly addressed given the  current state of the project? </a:t>
            </a:r>
            <a:r>
              <a:rPr lang="en-US" sz="1600" b="1" dirty="0">
                <a:solidFill>
                  <a:srgbClr val="0099FF"/>
                </a:solidFill>
              </a:rPr>
              <a:t>L. Stiegler, C. Gortakowski</a:t>
            </a:r>
          </a:p>
          <a:p>
            <a:pPr>
              <a:buFont typeface="+mj-lt"/>
              <a:buAutoNum type="arabicPeriod"/>
            </a:pPr>
            <a:endParaRPr lang="en-US" sz="1600" b="1" dirty="0">
              <a:solidFill>
                <a:srgbClr val="3399FF"/>
              </a:solidFill>
            </a:endParaRPr>
          </a:p>
        </p:txBody>
      </p:sp>
      <p:sp>
        <p:nvSpPr>
          <p:cNvPr id="4" name="Date Placeholder 3"/>
          <p:cNvSpPr>
            <a:spLocks noGrp="1"/>
          </p:cNvSpPr>
          <p:nvPr>
            <p:ph type="dt" sz="half" idx="10"/>
          </p:nvPr>
        </p:nvSpPr>
        <p:spPr/>
        <p:txBody>
          <a:bodyPr/>
          <a:lstStyle/>
          <a:p>
            <a:pPr>
              <a:defRPr/>
            </a:pPr>
            <a:r>
              <a:rPr lang="en-US" altLang="en-US" smtClean="0"/>
              <a:t>Apr 9-11, 2019</a:t>
            </a:r>
            <a:endParaRPr lang="en-US" altLang="en-US" dirty="0"/>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Tree>
    <p:extLst>
      <p:ext uri="{BB962C8B-B14F-4D97-AF65-F5344CB8AC3E}">
        <p14:creationId xmlns:p14="http://schemas.microsoft.com/office/powerpoint/2010/main" val="1052599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40004</TotalTime>
  <Words>3641</Words>
  <Application>Microsoft Office PowerPoint</Application>
  <PresentationFormat>On-screen Show (16:9)</PresentationFormat>
  <Paragraphs>470</Paragraphs>
  <Slides>41</Slides>
  <Notes>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 sPHENIX Director’s Review Review </vt:lpstr>
      <vt:lpstr>What is sPHENIX?</vt:lpstr>
      <vt:lpstr>sPHENIX MIE Overview</vt:lpstr>
      <vt:lpstr>MIE(1.X)+Infrastructure &amp; Facility(2.X) + BNL Contributed Labor</vt:lpstr>
      <vt:lpstr>Director’s Review  Organization</vt:lpstr>
      <vt:lpstr>Director’s Review Draft Agenda</vt:lpstr>
      <vt:lpstr>Director’s Review Charge</vt:lpstr>
      <vt:lpstr>Director’s Review Charge</vt:lpstr>
      <vt:lpstr>Director’s Review Charge</vt:lpstr>
      <vt:lpstr>Change in DOE-SC Rules for MIE’s with TPC’s ≤  $50M</vt:lpstr>
      <vt:lpstr> sPHENIX MIE (1.X) </vt:lpstr>
      <vt:lpstr>sPHENIX Infrastructure and Facility Upgrade(2.X)  </vt:lpstr>
      <vt:lpstr> sPHENIX  Silicon Detectors (3.X)</vt:lpstr>
      <vt:lpstr>Baseline Scope</vt:lpstr>
      <vt:lpstr>Baseline Scope</vt:lpstr>
      <vt:lpstr>Baseline Scope</vt:lpstr>
      <vt:lpstr>Documents Required for PD-2/3</vt:lpstr>
      <vt:lpstr>Available Resources &amp; External Dependencies</vt:lpstr>
      <vt:lpstr>sPHENIX Technical Progress Since CD-1/3A Approval</vt:lpstr>
      <vt:lpstr>21 Barrel Magnet Steel Sectors at BNL</vt:lpstr>
      <vt:lpstr> sPHENIX Management Organization MIE(1.X)</vt:lpstr>
      <vt:lpstr>sPHENIX Management Organization 1.X, 2.X, 3.X</vt:lpstr>
      <vt:lpstr>Project Team Experience</vt:lpstr>
      <vt:lpstr>Project Team Experience</vt:lpstr>
      <vt:lpstr>   MIE Management Structure</vt:lpstr>
      <vt:lpstr>I&amp;F &amp; Silicon Management Structure   </vt:lpstr>
      <vt:lpstr>MIE Summary Schedule</vt:lpstr>
      <vt:lpstr>MIE Funding, Obligation, and Cost Profiles </vt:lpstr>
      <vt:lpstr>Budget Profile  to be Presented at PD-2/3 Review</vt:lpstr>
      <vt:lpstr>MIE and I&amp;F Labor Summary by Labor Category</vt:lpstr>
      <vt:lpstr>MIE Basis of Estimate Breakdown</vt:lpstr>
      <vt:lpstr>Risk Registry and Risk Management Plan</vt:lpstr>
      <vt:lpstr> Threshold &amp; Objective KPP’s</vt:lpstr>
      <vt:lpstr>Ultimate Performance Parameters</vt:lpstr>
      <vt:lpstr>ES&amp;H and QA</vt:lpstr>
      <vt:lpstr>Issues and Concerns  </vt:lpstr>
      <vt:lpstr>Summary </vt:lpstr>
      <vt:lpstr>Back Up</vt:lpstr>
      <vt:lpstr>MVTX Budget Profile</vt:lpstr>
      <vt:lpstr>MIE and I&amp;F Labor by Source</vt:lpstr>
      <vt:lpstr>Budget Profile as of CD-1/3A</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EdwardOBrien</cp:lastModifiedBy>
  <cp:revision>338</cp:revision>
  <cp:lastPrinted>2015-10-28T19:08:40Z</cp:lastPrinted>
  <dcterms:created xsi:type="dcterms:W3CDTF">2015-10-24T00:32:43Z</dcterms:created>
  <dcterms:modified xsi:type="dcterms:W3CDTF">2019-04-09T01:41:29Z</dcterms:modified>
</cp:coreProperties>
</file>