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5" r:id="rId2"/>
    <p:sldId id="316" r:id="rId3"/>
    <p:sldId id="317" r:id="rId4"/>
    <p:sldId id="318" r:id="rId5"/>
    <p:sldId id="319" r:id="rId6"/>
    <p:sldId id="320" r:id="rId7"/>
    <p:sldId id="322" r:id="rId8"/>
    <p:sldId id="321" r:id="rId9"/>
    <p:sldId id="328" r:id="rId10"/>
    <p:sldId id="325" r:id="rId11"/>
    <p:sldId id="327" r:id="rId12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56"/>
  </p:normalViewPr>
  <p:slideViewPr>
    <p:cSldViewPr>
      <p:cViewPr varScale="1">
        <p:scale>
          <a:sx n="125" d="100"/>
          <a:sy n="125" d="100"/>
        </p:scale>
        <p:origin x="160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4/8/19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4/8/19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db.sphenix.bnl.gov/cgi-bin/public/ShowDocument?docid=15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b="0" dirty="0" err="1">
                <a:solidFill>
                  <a:schemeClr val="bg1"/>
                </a:solidFill>
              </a:rPr>
              <a:t>sPHENIX</a:t>
            </a:r>
            <a:r>
              <a:rPr lang="en-US" altLang="en-US" b="0" dirty="0">
                <a:solidFill>
                  <a:schemeClr val="bg1"/>
                </a:solidFill>
              </a:rPr>
              <a:t> </a:t>
            </a:r>
            <a:r>
              <a:rPr lang="en-US" altLang="en-US" b="0" dirty="0"/>
              <a:t> System Integration</a:t>
            </a: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95400" y="2419350"/>
            <a:ext cx="6400800" cy="1314450"/>
          </a:xfrm>
        </p:spPr>
        <p:txBody>
          <a:bodyPr/>
          <a:lstStyle/>
          <a:p>
            <a:r>
              <a:rPr lang="en-US" altLang="en-US" sz="4000" b="0" dirty="0"/>
              <a:t> Mickey Chiu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458200" cy="422672"/>
          </a:xfrm>
        </p:spPr>
        <p:txBody>
          <a:bodyPr/>
          <a:lstStyle/>
          <a:p>
            <a:r>
              <a:rPr lang="en-US" altLang="en-US" sz="4000" dirty="0"/>
              <a:t>Engineering Collaboration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021DC1A-3CF9-184D-9683-0DF0EACDB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713356"/>
            <a:ext cx="5627459" cy="4220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E1E641-C222-AA47-B7FD-C651A01C547F}"/>
              </a:ext>
            </a:extLst>
          </p:cNvPr>
          <p:cNvSpPr txBox="1"/>
          <p:nvPr/>
        </p:nvSpPr>
        <p:spPr>
          <a:xfrm>
            <a:off x="5801629" y="819150"/>
            <a:ext cx="3342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official repository for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Makes collaboration much easier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Especially important as more external engineers work on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Enforces continuous review of design changes</a:t>
            </a:r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 9-11,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11</a:t>
            </a:fld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1FF28-7839-B24B-AE2E-963A5B98471C}"/>
              </a:ext>
            </a:extLst>
          </p:cNvPr>
          <p:cNvSpPr txBox="1">
            <a:spLocks/>
          </p:cNvSpPr>
          <p:nvPr/>
        </p:nvSpPr>
        <p:spPr>
          <a:xfrm>
            <a:off x="266303" y="590550"/>
            <a:ext cx="86106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have a system in place to ensure that we have planned in advance how to bring all the different parts together</a:t>
            </a:r>
          </a:p>
          <a:p>
            <a:pPr lvl="1"/>
            <a:r>
              <a:rPr lang="en-US" sz="1800" dirty="0"/>
              <a:t>Includes representation from every group</a:t>
            </a:r>
          </a:p>
          <a:p>
            <a:pPr lvl="1"/>
            <a:r>
              <a:rPr lang="en-US" sz="1800" dirty="0"/>
              <a:t>Covers hopefully every aspect of integration, including things that are not obviously within any group’s purview</a:t>
            </a:r>
          </a:p>
          <a:p>
            <a:r>
              <a:rPr lang="en-US" sz="2000" dirty="0"/>
              <a:t>Process has been implemented since before CD1</a:t>
            </a:r>
          </a:p>
          <a:p>
            <a:pPr lvl="1"/>
            <a:r>
              <a:rPr lang="en-US" sz="1800" dirty="0"/>
              <a:t>Has been invaluable in solving problems with integration of the inner silicon trackers (INTT and MVTX) with the TPC, MBD, and rest of </a:t>
            </a:r>
            <a:r>
              <a:rPr lang="en-US" sz="1800" dirty="0" err="1"/>
              <a:t>sPHENIX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Other system integration issues in progress:</a:t>
            </a:r>
          </a:p>
          <a:p>
            <a:pPr lvl="2"/>
            <a:r>
              <a:rPr lang="en-US" dirty="0"/>
              <a:t>Services management (racks, cabling routes, cooling hoses, etc.)</a:t>
            </a:r>
          </a:p>
          <a:p>
            <a:pPr lvl="2"/>
            <a:r>
              <a:rPr lang="en-US" dirty="0"/>
              <a:t>Mechanical Integration (installation scheme, support structures, etc.)</a:t>
            </a:r>
          </a:p>
          <a:p>
            <a:r>
              <a:rPr lang="en-US" dirty="0"/>
              <a:t>Documenting along the way in the ICDs</a:t>
            </a:r>
          </a:p>
          <a:p>
            <a:pPr lvl="1"/>
            <a:r>
              <a:rPr lang="en-US" sz="1800" dirty="0"/>
              <a:t>Useful for MIE project but also for future collaborators that support detector</a:t>
            </a:r>
          </a:p>
        </p:txBody>
      </p:sp>
    </p:spTree>
    <p:extLst>
      <p:ext uri="{BB962C8B-B14F-4D97-AF65-F5344CB8AC3E}">
        <p14:creationId xmlns:p14="http://schemas.microsoft.com/office/powerpoint/2010/main" val="164509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88706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000000"/>
                </a:solidFill>
                <a:latin typeface="+mn-lt"/>
                <a:ea typeface="MS PGothic" charset="0"/>
              </a:rPr>
              <a:t>Office of System Integration (OSI)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77FDED-5D8F-8F4D-A5D1-A793D88A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0550"/>
            <a:ext cx="9144000" cy="426720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Organize in detail the work on interfaces between subsystems</a:t>
            </a:r>
          </a:p>
          <a:p>
            <a:pPr marL="685800" lvl="1" indent="-385763">
              <a:buFont typeface="Arial" panose="020B0604020202020204" pitchFamily="34" charset="0"/>
              <a:buChar char="•"/>
            </a:pPr>
            <a:r>
              <a:rPr lang="en-US" sz="2400" b="0" dirty="0"/>
              <a:t>Ensure detectors co-exist well and physics program is not harmed</a:t>
            </a:r>
          </a:p>
          <a:p>
            <a:pPr marL="685800" lvl="1" indent="-385763">
              <a:buFont typeface="Arial" panose="020B0604020202020204" pitchFamily="34" charset="0"/>
              <a:buChar char="•"/>
            </a:pPr>
            <a:r>
              <a:rPr lang="en-US" sz="2400" b="0" dirty="0"/>
              <a:t>Enforce ”Work-planning” and Documentation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Arbitrate any disputes between subsystems.</a:t>
            </a:r>
          </a:p>
          <a:p>
            <a:pPr marL="785813" lvl="1" indent="-385763">
              <a:buFont typeface="Arial" panose="020B0604020202020204" pitchFamily="34" charset="0"/>
              <a:buChar char="•"/>
            </a:pPr>
            <a:r>
              <a:rPr lang="en-US" b="0" dirty="0"/>
              <a:t>Official procedure in place for disputes (includes approval from PM)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en-US" b="0" dirty="0"/>
              <a:t>Strive for unanimity</a:t>
            </a:r>
          </a:p>
          <a:p>
            <a:pPr marL="785813" lvl="1" indent="-385763">
              <a:buFont typeface="Arial" panose="020B0604020202020204" pitchFamily="34" charset="0"/>
              <a:buChar char="•"/>
            </a:pPr>
            <a:r>
              <a:rPr lang="en-US" b="0" dirty="0"/>
              <a:t>If the dispute will cause large disruptions to the physics program, or there is disagreement within project, send dispute to the collaboration for final decision.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 Mitigate any integration issues that have not been explicitly part of above process (catch things that fall through the cracks).</a:t>
            </a:r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err="1">
                <a:latin typeface="Calibri" pitchFamily="34" charset="0"/>
              </a:rPr>
              <a:t>sPHENIX</a:t>
            </a:r>
            <a:r>
              <a:rPr lang="en-US" altLang="en-US" dirty="0">
                <a:latin typeface="Calibri" pitchFamily="34" charset="0"/>
              </a:rPr>
              <a:t>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228600" y="1"/>
            <a:ext cx="8915400" cy="53697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Integration Structure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7F058E-7F4D-F94E-8050-9F8436719ED0}"/>
              </a:ext>
            </a:extLst>
          </p:cNvPr>
          <p:cNvSpPr txBox="1">
            <a:spLocks/>
          </p:cNvSpPr>
          <p:nvPr/>
        </p:nvSpPr>
        <p:spPr>
          <a:xfrm>
            <a:off x="152400" y="666749"/>
            <a:ext cx="8839200" cy="44767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each subsystem, need liaison </a:t>
            </a:r>
            <a:r>
              <a:rPr lang="en-US" dirty="0">
                <a:solidFill>
                  <a:srgbClr val="FF0000"/>
                </a:solidFill>
              </a:rPr>
              <a:t>physicist</a:t>
            </a:r>
            <a:r>
              <a:rPr lang="en-US" dirty="0"/>
              <a:t>, liaison mechanical and/or electrical </a:t>
            </a:r>
            <a:r>
              <a:rPr lang="en-US" dirty="0">
                <a:solidFill>
                  <a:srgbClr val="FF0000"/>
                </a:solidFill>
              </a:rPr>
              <a:t>engineer</a:t>
            </a:r>
          </a:p>
          <a:p>
            <a:r>
              <a:rPr lang="en-US" dirty="0"/>
              <a:t>Meeting at least monthly with entire group since Fall 2017</a:t>
            </a:r>
          </a:p>
          <a:p>
            <a:pPr lvl="1"/>
            <a:r>
              <a:rPr lang="en-US" dirty="0"/>
              <a:t>Different focus at each meeting, e.g. ICD-fest, cable-fest, power/cooling-fest, gas-fest, installation-fest, internal reviews, etc.</a:t>
            </a:r>
          </a:p>
          <a:p>
            <a:pPr lvl="1"/>
            <a:r>
              <a:rPr lang="en-US" dirty="0"/>
              <a:t>Smaller breakout groups meet more frequently, </a:t>
            </a:r>
            <a:r>
              <a:rPr lang="en-US" dirty="0" err="1"/>
              <a:t>eg</a:t>
            </a:r>
            <a:r>
              <a:rPr lang="en-US" dirty="0"/>
              <a:t>, Inner </a:t>
            </a:r>
            <a:r>
              <a:rPr lang="en-US" dirty="0" err="1"/>
              <a:t>det’s</a:t>
            </a:r>
            <a:r>
              <a:rPr lang="en-US" dirty="0"/>
              <a:t> (MVTX-INTT-TPC-MBD)</a:t>
            </a:r>
          </a:p>
          <a:p>
            <a:r>
              <a:rPr lang="en-US" dirty="0">
                <a:solidFill>
                  <a:srgbClr val="FF0000"/>
                </a:solidFill>
              </a:rPr>
              <a:t>Envelope Document </a:t>
            </a:r>
            <a:r>
              <a:rPr lang="en-US" dirty="0"/>
              <a:t>– defines the space for each subsystem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ICD</a:t>
            </a:r>
            <a:r>
              <a:rPr lang="en-US" dirty="0"/>
              <a:t>’s (Interface Control Document) stored in </a:t>
            </a:r>
            <a:r>
              <a:rPr lang="en-US" dirty="0" err="1"/>
              <a:t>DocDB</a:t>
            </a:r>
            <a:endParaRPr lang="en-US" dirty="0"/>
          </a:p>
          <a:p>
            <a:r>
              <a:rPr lang="en-US" dirty="0"/>
              <a:t>CAD Drawings in </a:t>
            </a:r>
            <a:r>
              <a:rPr lang="en-US" dirty="0">
                <a:solidFill>
                  <a:srgbClr val="FF0000"/>
                </a:solidFill>
              </a:rPr>
              <a:t>Vault</a:t>
            </a:r>
            <a:r>
              <a:rPr lang="en-US" dirty="0"/>
              <a:t> (CAD collaboration/data management)</a:t>
            </a:r>
          </a:p>
          <a:p>
            <a:r>
              <a:rPr lang="en-US" dirty="0"/>
              <a:t>Organize interface design reviews</a:t>
            </a:r>
          </a:p>
          <a:p>
            <a:r>
              <a:rPr lang="en-US" dirty="0"/>
              <a:t>Have OSI representatives sit on design review committees</a:t>
            </a:r>
          </a:p>
        </p:txBody>
      </p:sp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304800" y="25003"/>
            <a:ext cx="8382000" cy="546497"/>
          </a:xfrm>
        </p:spPr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OSI Group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DABAF-FC48-C54C-A9D9-2CC06C76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84164"/>
            <a:ext cx="6884534" cy="45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5143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Envelope/Outline Drawings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FC8F4-8EE6-3A42-917F-CFCB67926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29339"/>
            <a:ext cx="6629400" cy="43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3196A0-E241-C449-9F25-AE21D5A5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0550"/>
            <a:ext cx="5801971" cy="4114800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Interface Control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838FC-3E50-034E-838A-02742706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1820"/>
            <a:ext cx="3352800" cy="4552950"/>
          </a:xfrm>
        </p:spPr>
        <p:txBody>
          <a:bodyPr/>
          <a:lstStyle/>
          <a:p>
            <a:r>
              <a:rPr lang="en-US" sz="2000" dirty="0"/>
              <a:t>Official versions stored in </a:t>
            </a:r>
            <a:r>
              <a:rPr lang="en-US" sz="2000" dirty="0" err="1"/>
              <a:t>docdb</a:t>
            </a:r>
            <a:endParaRPr lang="en-US" sz="2000" dirty="0"/>
          </a:p>
          <a:p>
            <a:pPr lvl="1"/>
            <a:r>
              <a:rPr lang="en-US" sz="1800" dirty="0"/>
              <a:t>Working copy in google drive</a:t>
            </a:r>
          </a:p>
          <a:p>
            <a:r>
              <a:rPr lang="en-US" sz="2000" dirty="0"/>
              <a:t>Includes</a:t>
            </a:r>
          </a:p>
          <a:p>
            <a:pPr lvl="1"/>
            <a:r>
              <a:rPr lang="en-US" sz="1800" dirty="0"/>
              <a:t>Links to Mechanical Interface Drawings</a:t>
            </a:r>
          </a:p>
          <a:p>
            <a:pPr lvl="1"/>
            <a:r>
              <a:rPr lang="en-US" sz="1800" dirty="0"/>
              <a:t>List of Services required</a:t>
            </a:r>
          </a:p>
          <a:p>
            <a:pPr lvl="2"/>
            <a:r>
              <a:rPr lang="en-US" sz="1600" dirty="0"/>
              <a:t>Power, cabling, cooling</a:t>
            </a:r>
          </a:p>
          <a:p>
            <a:pPr lvl="1"/>
            <a:r>
              <a:rPr lang="en-US" sz="1800" dirty="0"/>
              <a:t>Deliverables (and who is responsible)</a:t>
            </a:r>
          </a:p>
          <a:p>
            <a:pPr lvl="1"/>
            <a:r>
              <a:rPr lang="en-US" sz="1800" dirty="0"/>
              <a:t>Compliance Demonstration</a:t>
            </a:r>
          </a:p>
        </p:txBody>
      </p:sp>
      <p:sp>
        <p:nvSpPr>
          <p:cNvPr id="23557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A0F27-9B0C-3947-AD82-E0F759DAE5D2}"/>
              </a:ext>
            </a:extLst>
          </p:cNvPr>
          <p:cNvSpPr/>
          <p:nvPr/>
        </p:nvSpPr>
        <p:spPr>
          <a:xfrm>
            <a:off x="5410200" y="4703118"/>
            <a:ext cx="365760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https://docdb.sphenix.bnl.gov/cgi-bin/public/ShowDocument?docid=152</a:t>
            </a:r>
            <a:endParaRPr lang="en-US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8F42E0-39E3-2C45-9A00-CD70CB4A6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3091" r="28535"/>
          <a:stretch/>
        </p:blipFill>
        <p:spPr>
          <a:xfrm>
            <a:off x="3505200" y="2647950"/>
            <a:ext cx="1828800" cy="19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Ex1: Inner Detector Integration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0B4842-C5AD-444E-93AE-27D3C08A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00769"/>
            <a:ext cx="6546691" cy="1171348"/>
          </a:xfrm>
        </p:spPr>
        <p:txBody>
          <a:bodyPr/>
          <a:lstStyle/>
          <a:p>
            <a:r>
              <a:rPr lang="en-US" sz="1600" dirty="0"/>
              <a:t>Integration of TPC, INTT, MVTX, and MBD has been most challenging aspect so far</a:t>
            </a:r>
          </a:p>
          <a:p>
            <a:r>
              <a:rPr lang="en-US" sz="1600" dirty="0"/>
              <a:t>Many meetings covering first the fine details of the integration of the silicon staves, then support, installation scheme, services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8B71A3BA-BAC3-AD44-963A-DE00EEE1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3999" y="611498"/>
            <a:ext cx="5798585" cy="303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000948-A2CB-F343-BA89-93CFC5557721}"/>
              </a:ext>
            </a:extLst>
          </p:cNvPr>
          <p:cNvGrpSpPr/>
          <p:nvPr/>
        </p:nvGrpSpPr>
        <p:grpSpPr>
          <a:xfrm>
            <a:off x="152400" y="839351"/>
            <a:ext cx="4267200" cy="2427081"/>
            <a:chOff x="152400" y="839351"/>
            <a:chExt cx="4267200" cy="2427081"/>
          </a:xfrm>
        </p:grpSpPr>
        <p:pic>
          <p:nvPicPr>
            <p:cNvPr id="9" name="Picture 4" descr="https://lh3.googleusercontent.com/anwt8ItAPx6A-mgA-ohdmRjy3HoTRuTcPTAsGzgYK91hk3xHZaooxPVNEhaNdYfR73rWloxriJjgH7g-NY5-N1oCQejD5vecpg7whSh2q16qlYcPyP13cFJrDehbhWatifB60tE1nbqnDXPjQGbXYIbVO1ehSzWofZDzoo2TvdixBohqgqm28k0I1HkSkE13qi8U2OA51ZmspyqDBE9N6wH2kQVfXOCwYjEmtLJSY2Sr_1R8IMjtHoUN99aNYWt7Xr3k9HwLDwGwf2j2ee8dP_JDV32Pkhw6oGrXeri1SZCtqhEPayisryPBtKFB6hq8MDE82RhZdG8Rz2_AZyXTacX_OrMwftGWY0XRY-DmTOLPUUlLSQKjXR0DsBO1_E52-leBWN8ax16vAuD3Tgwo_v4xoA5YUhf9heeugjPVm2ez0iuIy0VrSakdkWuVfwtJGkxNsh2YGQxmEGdeWVJ0sC09YQc7I5yVT779GebP5rJSFjaqa-bbW76GEAsh_iM3SgaWXpSPhTSvRS0CQQk6DfWOnb1YEfjDudsSbgy7JKFxzLXyc1XhFNq_xX09XCDPnoRnVrKTWkBJT5TLAs0cSBQ09AVFdg1uUsvfiApH5y-JaXh3xWOsrRQjow=w1447-h1085-no">
              <a:extLst>
                <a:ext uri="{FF2B5EF4-FFF2-40B4-BE49-F238E27FC236}">
                  <a16:creationId xmlns:a16="http://schemas.microsoft.com/office/drawing/2014/main" id="{8DA50156-9D5A-9C49-B8B4-AF5638647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59801"/>
              <a:ext cx="2209800" cy="16831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4BF4D4-34C2-4F41-8A48-BB6733195C8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839351"/>
              <a:ext cx="791369" cy="9875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FEB7054-6C00-854A-B0F6-EFC1F523ABC7}"/>
                </a:ext>
              </a:extLst>
            </p:cNvPr>
            <p:cNvSpPr/>
            <p:nvPr/>
          </p:nvSpPr>
          <p:spPr>
            <a:xfrm>
              <a:off x="3534569" y="1826930"/>
              <a:ext cx="885031" cy="601543"/>
            </a:xfrm>
            <a:prstGeom prst="frame">
              <a:avLst>
                <a:gd name="adj1" fmla="val 6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BBBF3A-65CC-9F46-8455-90A5294DA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200" y="2428473"/>
              <a:ext cx="791369" cy="1349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38D921-B2DC-F141-AA0F-A31959D03E65}"/>
                </a:ext>
              </a:extLst>
            </p:cNvPr>
            <p:cNvSpPr txBox="1"/>
            <p:nvPr/>
          </p:nvSpPr>
          <p:spPr>
            <a:xfrm>
              <a:off x="152400" y="2620101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3D mockup to ensure it actually fits</a:t>
              </a:r>
            </a:p>
          </p:txBody>
        </p:sp>
      </p:grpSp>
      <p:pic>
        <p:nvPicPr>
          <p:cNvPr id="6" name="Content Placeholder 7" descr="A close up of a device&#10;&#10;Description automatically generated">
            <a:extLst>
              <a:ext uri="{FF2B5EF4-FFF2-40B4-BE49-F238E27FC236}">
                <a16:creationId xmlns:a16="http://schemas.microsoft.com/office/drawing/2014/main" id="{A67993C7-F61D-EB46-8A04-F3C78B403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2095" r="19098" b="3220"/>
          <a:stretch/>
        </p:blipFill>
        <p:spPr>
          <a:xfrm>
            <a:off x="6781800" y="3588355"/>
            <a:ext cx="1780281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.png" title="Image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5943600" y="3028951"/>
            <a:ext cx="2362200" cy="2114550"/>
          </a:xfrm>
          <a:prstGeom prst="rect">
            <a:avLst/>
          </a:prstGeom>
          <a:noFill/>
        </p:spPr>
      </p:pic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228600" y="5953"/>
            <a:ext cx="8915400" cy="584597"/>
          </a:xfrm>
        </p:spPr>
        <p:txBody>
          <a:bodyPr/>
          <a:lstStyle/>
          <a:p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Ex2: Services ICD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514350"/>
            <a:ext cx="3886200" cy="2667000"/>
          </a:xfrm>
        </p:spPr>
        <p:txBody>
          <a:bodyPr/>
          <a:lstStyle/>
          <a:p>
            <a:r>
              <a:rPr lang="en-US" dirty="0"/>
              <a:t>Covers </a:t>
            </a:r>
          </a:p>
          <a:p>
            <a:pPr lvl="1"/>
            <a:r>
              <a:rPr lang="en-US" dirty="0"/>
              <a:t>Rack assignments, </a:t>
            </a:r>
          </a:p>
          <a:p>
            <a:pPr lvl="1"/>
            <a:r>
              <a:rPr lang="en-US" dirty="0"/>
              <a:t>Cabling requirements</a:t>
            </a:r>
          </a:p>
          <a:p>
            <a:pPr lvl="1"/>
            <a:r>
              <a:rPr lang="en-US" dirty="0"/>
              <a:t>Cable routing</a:t>
            </a:r>
          </a:p>
          <a:p>
            <a:pPr lvl="1"/>
            <a:r>
              <a:rPr lang="en-US" dirty="0"/>
              <a:t>Power requirements</a:t>
            </a:r>
          </a:p>
          <a:p>
            <a:pPr lvl="1"/>
            <a:r>
              <a:rPr lang="en-US" dirty="0"/>
              <a:t>Cooling requirements</a:t>
            </a:r>
          </a:p>
          <a:p>
            <a:pPr lvl="1"/>
            <a:r>
              <a:rPr lang="en-US" dirty="0"/>
              <a:t>Cooling hose routing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EDAF6-A1FA-8145-82F2-3CA03B8F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0550"/>
            <a:ext cx="4813634" cy="43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B8BA-0A90-6748-A90A-6BBC24AC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Ex2: Services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9ABDD-867F-0D48-B364-3A56F75C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E69E-AF99-2E49-92FD-C5DAB7D1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9E6AF-1322-BF4E-B04C-B085580E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en-US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72F41-4738-0E4C-876D-90B93FEE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0550"/>
            <a:ext cx="4267200" cy="4340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EA907-53F8-A24D-8C0C-7C55262EB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87" y="590550"/>
            <a:ext cx="4177313" cy="434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8FB1F-275D-B546-9639-4E330A276A9C}"/>
              </a:ext>
            </a:extLst>
          </p:cNvPr>
          <p:cNvSpPr txBox="1"/>
          <p:nvPr/>
        </p:nvSpPr>
        <p:spPr>
          <a:xfrm>
            <a:off x="1970628" y="4412218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1730F-78C0-FC46-8833-AE22D012B0D2}"/>
              </a:ext>
            </a:extLst>
          </p:cNvPr>
          <p:cNvSpPr txBox="1"/>
          <p:nvPr/>
        </p:nvSpPr>
        <p:spPr>
          <a:xfrm>
            <a:off x="6248400" y="440055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35086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28713</TotalTime>
  <Words>613</Words>
  <Application>Microsoft Macintosh PowerPoint</Application>
  <PresentationFormat>On-screen Show (16:9)</PresentationFormat>
  <Paragraphs>103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Courier New</vt:lpstr>
      <vt:lpstr>Times New Roman</vt:lpstr>
      <vt:lpstr>Office Theme</vt:lpstr>
      <vt:lpstr>sPHENIX  System Integration</vt:lpstr>
      <vt:lpstr>Office of System Integration (OSI)</vt:lpstr>
      <vt:lpstr>Integration Structure</vt:lpstr>
      <vt:lpstr>sPHENIX OSI Group</vt:lpstr>
      <vt:lpstr>Envelope/Outline Drawings</vt:lpstr>
      <vt:lpstr>Interface Control Documents</vt:lpstr>
      <vt:lpstr>Ex1: Inner Detector Integration</vt:lpstr>
      <vt:lpstr>Ex2: Services ICD</vt:lpstr>
      <vt:lpstr>Ex2: Services (cont.)</vt:lpstr>
      <vt:lpstr>Engineering Collaboration</vt:lpstr>
      <vt:lpstr>Summary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Mickey Chiu</cp:lastModifiedBy>
  <cp:revision>134</cp:revision>
  <cp:lastPrinted>2015-10-28T19:08:40Z</cp:lastPrinted>
  <dcterms:created xsi:type="dcterms:W3CDTF">2015-10-24T00:32:43Z</dcterms:created>
  <dcterms:modified xsi:type="dcterms:W3CDTF">2019-04-09T00:07:22Z</dcterms:modified>
</cp:coreProperties>
</file>