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23"/>
  </p:notesMasterIdLst>
  <p:handoutMasterIdLst>
    <p:handoutMasterId r:id="rId24"/>
  </p:handoutMasterIdLst>
  <p:sldIdLst>
    <p:sldId id="321" r:id="rId3"/>
    <p:sldId id="318" r:id="rId4"/>
    <p:sldId id="317" r:id="rId5"/>
    <p:sldId id="322" r:id="rId6"/>
    <p:sldId id="323" r:id="rId7"/>
    <p:sldId id="324" r:id="rId8"/>
    <p:sldId id="325" r:id="rId9"/>
    <p:sldId id="342" r:id="rId10"/>
    <p:sldId id="340" r:id="rId11"/>
    <p:sldId id="341" r:id="rId12"/>
    <p:sldId id="336" r:id="rId13"/>
    <p:sldId id="337" r:id="rId14"/>
    <p:sldId id="343" r:id="rId15"/>
    <p:sldId id="344" r:id="rId16"/>
    <p:sldId id="316" r:id="rId17"/>
    <p:sldId id="330" r:id="rId18"/>
    <p:sldId id="338" r:id="rId19"/>
    <p:sldId id="339" r:id="rId20"/>
    <p:sldId id="326" r:id="rId21"/>
    <p:sldId id="328" r:id="rId22"/>
  </p:sldIdLst>
  <p:sldSz cx="9144000" cy="5143500" type="screen16x9"/>
  <p:notesSz cx="7315200" cy="12344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38" autoAdjust="0"/>
    <p:restoredTop sz="94660"/>
  </p:normalViewPr>
  <p:slideViewPr>
    <p:cSldViewPr>
      <p:cViewPr varScale="1">
        <p:scale>
          <a:sx n="105" d="100"/>
          <a:sy n="105" d="100"/>
        </p:scale>
        <p:origin x="51" y="3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70475" cy="616379"/>
          </a:xfrm>
          <a:prstGeom prst="rect">
            <a:avLst/>
          </a:prstGeom>
        </p:spPr>
        <p:txBody>
          <a:bodyPr vert="horz" lIns="97335" tIns="48666" rIns="97335" bIns="48666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065" y="0"/>
            <a:ext cx="3170475" cy="616379"/>
          </a:xfrm>
          <a:prstGeom prst="rect">
            <a:avLst/>
          </a:prstGeom>
        </p:spPr>
        <p:txBody>
          <a:bodyPr vert="horz" wrap="square" lIns="97335" tIns="48666" rIns="97335" bIns="4866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4/5/2019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11725915"/>
            <a:ext cx="3170475" cy="616379"/>
          </a:xfrm>
          <a:prstGeom prst="rect">
            <a:avLst/>
          </a:prstGeom>
        </p:spPr>
        <p:txBody>
          <a:bodyPr vert="horz" lIns="97335" tIns="48666" rIns="97335" bIns="48666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065" y="11725915"/>
            <a:ext cx="3170475" cy="616379"/>
          </a:xfrm>
          <a:prstGeom prst="rect">
            <a:avLst/>
          </a:prstGeom>
        </p:spPr>
        <p:txBody>
          <a:bodyPr vert="horz" wrap="square" lIns="97335" tIns="48666" rIns="97335" bIns="4866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70475" cy="616379"/>
          </a:xfrm>
          <a:prstGeom prst="rect">
            <a:avLst/>
          </a:prstGeom>
        </p:spPr>
        <p:txBody>
          <a:bodyPr vert="horz" lIns="98951" tIns="49478" rIns="98951" bIns="494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065" y="0"/>
            <a:ext cx="3170475" cy="616379"/>
          </a:xfrm>
          <a:prstGeom prst="rect">
            <a:avLst/>
          </a:prstGeom>
        </p:spPr>
        <p:txBody>
          <a:bodyPr vert="horz" wrap="square" lIns="98951" tIns="49478" rIns="98951" bIns="4947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4/5/2019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58788" y="925513"/>
            <a:ext cx="8232776" cy="4632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51" tIns="49478" rIns="98951" bIns="4947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864017"/>
            <a:ext cx="5852160" cy="5553713"/>
          </a:xfrm>
          <a:prstGeom prst="rect">
            <a:avLst/>
          </a:prstGeom>
        </p:spPr>
        <p:txBody>
          <a:bodyPr vert="horz" lIns="98951" tIns="49478" rIns="98951" bIns="49478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1725915"/>
            <a:ext cx="3170475" cy="616379"/>
          </a:xfrm>
          <a:prstGeom prst="rect">
            <a:avLst/>
          </a:prstGeom>
        </p:spPr>
        <p:txBody>
          <a:bodyPr vert="horz" lIns="98951" tIns="49478" rIns="98951" bIns="494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065" y="11725915"/>
            <a:ext cx="3170475" cy="616379"/>
          </a:xfrm>
          <a:prstGeom prst="rect">
            <a:avLst/>
          </a:prstGeom>
        </p:spPr>
        <p:txBody>
          <a:bodyPr vert="horz" wrap="square" lIns="98951" tIns="49478" rIns="98951" bIns="4947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8788" y="925513"/>
            <a:ext cx="8232776" cy="4632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8788" y="925513"/>
            <a:ext cx="8232776" cy="4632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90851" indent="-304174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16695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703370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190047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676726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163403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650082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4136757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796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8788" y="925513"/>
            <a:ext cx="8232776" cy="4632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02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8788" y="925513"/>
            <a:ext cx="8232776" cy="4632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90851" indent="-304174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16695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703370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190047" indent="-243339" eaLnBrk="0" hangingPunct="0"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676726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163403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650082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4136757" indent="-2433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901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791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18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279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6672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8788" y="925513"/>
            <a:ext cx="8232776" cy="4632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D82832-0348-4A8B-97D2-BC0C1EDA36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4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953981"/>
            <a:ext cx="2133600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r>
              <a:rPr lang="en-US" altLang="en-US" smtClean="0">
                <a:solidFill>
                  <a:prstClr val="black"/>
                </a:solidFill>
              </a:rPr>
              <a:t>April 9-11, 2019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r>
              <a:rPr lang="en-US" smtClean="0">
                <a:solidFill>
                  <a:prstClr val="black"/>
                </a:solidFill>
              </a:rPr>
              <a:t>sPHENIX Directors Review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/>
            <a:fld id="{0AE0C637-5835-444B-B8C0-92C25AFA2084}" type="slidenum">
              <a:rPr lang="en-US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9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953981"/>
            <a:ext cx="2133600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r>
              <a:rPr lang="en-US" altLang="en-US" smtClean="0">
                <a:solidFill>
                  <a:prstClr val="black"/>
                </a:solidFill>
              </a:rPr>
              <a:t>April 9-11, 2019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1031" y="4914903"/>
            <a:ext cx="2895600" cy="2071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r>
              <a:rPr lang="en-US" smtClean="0">
                <a:solidFill>
                  <a:prstClr val="black"/>
                </a:solidFill>
              </a:rPr>
              <a:t>sPHENIX Directors Review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/>
            <a:fld id="{07AE5DAE-5A25-4D93-A5BA-3F3E3A62C8C6}" type="slidenum">
              <a:rPr lang="en-US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6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914378"/>
            <a:fld id="{C3C23168-0BC3-45A3-990F-8F7CC9491814}" type="slidenum">
              <a:rPr lang="en-US" altLang="en-US" smtClean="0">
                <a:solidFill>
                  <a:prstClr val="black"/>
                </a:solidFill>
              </a:rPr>
              <a:pPr defTabSz="914378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8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4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quarter" idx="2"/>
          </p:nvPr>
        </p:nvSpPr>
        <p:spPr bwMode="auto">
          <a:xfrm>
            <a:off x="0" y="4929394"/>
            <a:ext cx="2133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199" indent="-214308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28" indent="-171446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20" indent="-171446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12" indent="-171446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/>
            <a:r>
              <a:rPr lang="en-US" altLang="en-US" sz="900" smtClean="0">
                <a:solidFill>
                  <a:srgbClr val="898989"/>
                </a:solidFill>
              </a:rPr>
              <a:t>April 9-11, 2019</a:t>
            </a:r>
            <a:endParaRPr lang="en-US" altLang="en-US" sz="900" dirty="0">
              <a:solidFill>
                <a:srgbClr val="898989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2" y="4911537"/>
            <a:ext cx="2895600" cy="20716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algn="ctr" defTabSz="914378">
              <a:defRPr/>
            </a:pPr>
            <a:r>
              <a:rPr lang="en-US" smtClean="0">
                <a:solidFill>
                  <a:prstClr val="black"/>
                </a:solidFill>
              </a:rPr>
              <a:t>sPHENIX Directors Review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5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5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4.01461" TargetMode="External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r>
              <a:rPr lang="en-US" altLang="en-US" b="0" dirty="0" smtClean="0">
                <a:solidFill>
                  <a:schemeClr val="bg1"/>
                </a:solidFill>
              </a:rPr>
              <a:t/>
            </a:r>
            <a:br>
              <a:rPr lang="en-US" altLang="en-US" b="0" dirty="0" smtClean="0">
                <a:solidFill>
                  <a:schemeClr val="bg1"/>
                </a:solidFill>
              </a:rPr>
            </a:br>
            <a:r>
              <a:rPr lang="en-US" altLang="en-US" b="0" dirty="0" err="1" smtClean="0"/>
              <a:t>sPHENIX</a:t>
            </a:r>
            <a:r>
              <a:rPr lang="en-US" altLang="en-US" b="0" dirty="0"/>
              <a:t> </a:t>
            </a:r>
            <a:r>
              <a:rPr lang="en-US" altLang="en-US" b="0" dirty="0" smtClean="0"/>
              <a:t>Directors </a:t>
            </a:r>
            <a:r>
              <a:rPr lang="en-US" altLang="en-US" b="0" dirty="0"/>
              <a:t>Review</a:t>
            </a:r>
            <a:r>
              <a:rPr lang="en-US" altLang="en-US" b="0" dirty="0" smtClean="0">
                <a:solidFill>
                  <a:schemeClr val="bg1"/>
                </a:solidFill>
              </a:rPr>
              <a:t/>
            </a:r>
            <a:br>
              <a:rPr lang="en-US" altLang="en-US" b="0" dirty="0" smtClean="0">
                <a:solidFill>
                  <a:schemeClr val="bg1"/>
                </a:solidFill>
              </a:rPr>
            </a:br>
            <a:endParaRPr lang="en-US" altLang="en-US" b="0" dirty="0" smtClean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371600" y="1885950"/>
            <a:ext cx="6400800" cy="2190750"/>
          </a:xfrm>
        </p:spPr>
        <p:txBody>
          <a:bodyPr/>
          <a:lstStyle/>
          <a:p>
            <a:r>
              <a:rPr lang="en-US" altLang="en-US" sz="4000" dirty="0">
                <a:solidFill>
                  <a:srgbClr val="0099FF"/>
                </a:solidFill>
              </a:rPr>
              <a:t>WBS </a:t>
            </a:r>
            <a:r>
              <a:rPr lang="en-US" altLang="en-US" sz="4000" dirty="0" smtClean="0">
                <a:solidFill>
                  <a:srgbClr val="0099FF"/>
                </a:solidFill>
              </a:rPr>
              <a:t>1.04: HCAL</a:t>
            </a:r>
            <a:endParaRPr lang="en-US" altLang="en-US" b="0" dirty="0" smtClean="0">
              <a:solidFill>
                <a:srgbClr val="3399FF"/>
              </a:solidFill>
            </a:endParaRPr>
          </a:p>
          <a:p>
            <a:r>
              <a:rPr lang="en-US" altLang="en-US" b="0" dirty="0" smtClean="0">
                <a:solidFill>
                  <a:srgbClr val="3399FF"/>
                </a:solidFill>
              </a:rPr>
              <a:t>John Lajoie</a:t>
            </a:r>
          </a:p>
          <a:p>
            <a:r>
              <a:rPr lang="en-US" altLang="en-US" b="0" i="1" dirty="0" smtClean="0">
                <a:solidFill>
                  <a:srgbClr val="3399FF"/>
                </a:solidFill>
              </a:rPr>
              <a:t>Iowa State University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90950"/>
            <a:ext cx="1332054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FB73-D49E-4044-92BB-D1234E2E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 Labor FTE Profile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" y="4869657"/>
            <a:ext cx="2133600" cy="171450"/>
          </a:xfrm>
        </p:spPr>
        <p:txBody>
          <a:bodyPr/>
          <a:lstStyle/>
          <a:p>
            <a:pPr defTabSz="914378">
              <a:defRPr/>
            </a:pPr>
            <a:r>
              <a:rPr lang="en-US" altLang="en-US" sz="1200" dirty="0" smtClean="0">
                <a:solidFill>
                  <a:prstClr val="black"/>
                </a:solidFill>
              </a:rPr>
              <a:t>April 9-11, 2019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smtClean="0">
                <a:solidFill>
                  <a:prstClr val="black"/>
                </a:solidFill>
              </a:rPr>
              <a:t>sPHENIX Directors Review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0C637-5835-444B-B8C0-92C25AFA2084}" type="slidenum">
              <a:rPr lang="en-US" altLang="en-US" smtClean="0">
                <a:solidFill>
                  <a:prstClr val="black"/>
                </a:solidFill>
              </a:rPr>
              <a:pPr defTabSz="914378"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Detail All L2 FTEs - 1.4 x Resource">
            <a:extLst>
              <a:ext uri="{FF2B5EF4-FFF2-40B4-BE49-F238E27FC236}">
                <a16:creationId xmlns:a16="http://schemas.microsoft.com/office/drawing/2014/main" id="{CF1F8CE4-B05A-4979-86CD-8BDC94432E37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42950"/>
            <a:ext cx="5871368" cy="40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1671"/>
            <a:ext cx="7467600" cy="4533901"/>
          </a:xfrm>
          <a:prstGeom prst="rect">
            <a:avLst/>
          </a:prstGeom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 sz="16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1.04.01 Inner HCAL </a:t>
            </a:r>
            <a:r>
              <a:rPr lang="en-US" sz="1600" dirty="0" smtClean="0"/>
              <a:t>(Frame) Milestones</a:t>
            </a:r>
            <a:endParaRPr lang="en-US" sz="1600" dirty="0"/>
          </a:p>
        </p:txBody>
      </p:sp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C5890263-FCCA-418A-AF2A-07636736DD99}" type="slidenum">
              <a:rPr lang="en-US" altLang="en-US" sz="900">
                <a:solidFill>
                  <a:schemeClr val="tx2">
                    <a:lumMod val="75000"/>
                  </a:schemeClr>
                </a:solidFill>
              </a:rPr>
              <a:pPr/>
              <a:t>11</a:t>
            </a:fld>
            <a:endParaRPr lang="en-US" altLang="en-US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1479" y="4097119"/>
            <a:ext cx="50139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Support Rings Ready for Installation – 26 May 2020</a:t>
            </a:r>
          </a:p>
          <a:p>
            <a:r>
              <a:rPr lang="en-US" dirty="0" err="1" smtClean="0"/>
              <a:t>iHCAL</a:t>
            </a:r>
            <a:r>
              <a:rPr lang="en-US" dirty="0" smtClean="0"/>
              <a:t> Ready for Installation – 12 Feb 2021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39367"/>
            <a:ext cx="3272789" cy="18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628650"/>
            <a:ext cx="7436224" cy="4514850"/>
          </a:xfrm>
          <a:prstGeom prst="rect">
            <a:avLst/>
          </a:prstGeom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1.04.02 </a:t>
            </a:r>
            <a:r>
              <a:rPr lang="en-US" sz="1600" dirty="0"/>
              <a:t>Outer </a:t>
            </a:r>
            <a:r>
              <a:rPr lang="en-US" sz="1600" dirty="0" err="1"/>
              <a:t>HCal</a:t>
            </a:r>
            <a:r>
              <a:rPr lang="en-US" sz="1600" dirty="0"/>
              <a:t> </a:t>
            </a:r>
            <a:r>
              <a:rPr lang="en-US" sz="1600" dirty="0" smtClean="0"/>
              <a:t>Mechanical Structure</a:t>
            </a:r>
            <a:endParaRPr lang="en-US" sz="1600" dirty="0"/>
          </a:p>
        </p:txBody>
      </p:sp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C5890263-FCCA-418A-AF2A-07636736DD99}" type="slidenum">
              <a:rPr lang="en-US" altLang="en-US" sz="900">
                <a:solidFill>
                  <a:schemeClr val="tx2">
                    <a:lumMod val="75000"/>
                  </a:schemeClr>
                </a:solidFill>
              </a:rPr>
              <a:pPr/>
              <a:t>12</a:t>
            </a:fld>
            <a:endParaRPr lang="en-US" altLang="en-US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103" y="4095750"/>
            <a:ext cx="5257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Outer HCAL Splice Plates Procured – 13 Feb 2020</a:t>
            </a:r>
          </a:p>
          <a:p>
            <a:r>
              <a:rPr lang="en-US" dirty="0" smtClean="0"/>
              <a:t>Assembly Lifting Fixture and Supports </a:t>
            </a:r>
            <a:r>
              <a:rPr lang="en-US" smtClean="0"/>
              <a:t>– 29 </a:t>
            </a:r>
            <a:r>
              <a:rPr lang="en-US" dirty="0" smtClean="0"/>
              <a:t>Apr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00150"/>
            <a:ext cx="2993395" cy="2542252"/>
          </a:xfrm>
          <a:prstGeom prst="rect">
            <a:avLst/>
          </a:prstGeom>
        </p:spPr>
      </p:pic>
      <p:pic>
        <p:nvPicPr>
          <p:cNvPr id="9" name="Picture 8" descr="A blue room&#10;&#10;Description generated with high confidence">
            <a:extLst>
              <a:ext uri="{FF2B5EF4-FFF2-40B4-BE49-F238E27FC236}">
                <a16:creationId xmlns:a16="http://schemas.microsoft.com/office/drawing/2014/main" id="{5C7CB9D2-E440-42AF-A416-05E8F6DE3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6712"/>
            <a:ext cx="1518010" cy="20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666750"/>
            <a:ext cx="7373469" cy="4476749"/>
          </a:xfrm>
          <a:prstGeom prst="rect">
            <a:avLst/>
          </a:prstGeom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1.04.03 </a:t>
            </a:r>
            <a:r>
              <a:rPr lang="en-US" sz="1600" dirty="0"/>
              <a:t>Outer </a:t>
            </a:r>
            <a:r>
              <a:rPr lang="en-US" sz="1600" dirty="0" err="1"/>
              <a:t>HCal</a:t>
            </a:r>
            <a:r>
              <a:rPr lang="en-US" sz="1600" dirty="0"/>
              <a:t> </a:t>
            </a:r>
            <a:r>
              <a:rPr lang="en-US" sz="1600" dirty="0" smtClean="0"/>
              <a:t>Scintillating Tiles</a:t>
            </a:r>
            <a:endParaRPr lang="en-US" sz="1600" dirty="0"/>
          </a:p>
        </p:txBody>
      </p:sp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C5890263-FCCA-418A-AF2A-07636736DD99}" type="slidenum">
              <a:rPr lang="en-US" altLang="en-US" sz="900">
                <a:solidFill>
                  <a:schemeClr val="tx2">
                    <a:lumMod val="75000"/>
                  </a:schemeClr>
                </a:solidFill>
              </a:rPr>
              <a:pPr/>
              <a:t>13</a:t>
            </a:fld>
            <a:endParaRPr lang="en-US" altLang="en-US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4806" y="4313277"/>
            <a:ext cx="5715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Tile Acceptance Testing (GSU) – 20 Sept 2019 – 1 Apr 2020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4615"/>
          <a:stretch/>
        </p:blipFill>
        <p:spPr>
          <a:xfrm>
            <a:off x="7543800" y="758548"/>
            <a:ext cx="1420688" cy="2041924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94" y="506873"/>
            <a:ext cx="2001506" cy="1501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168" y="2339160"/>
            <a:ext cx="2188800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628650"/>
            <a:ext cx="7436224" cy="4514850"/>
          </a:xfrm>
          <a:prstGeom prst="rect">
            <a:avLst/>
          </a:prstGeom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1.04.04 </a:t>
            </a:r>
            <a:r>
              <a:rPr lang="en-US" sz="1600" dirty="0"/>
              <a:t>Outer </a:t>
            </a:r>
            <a:r>
              <a:rPr lang="en-US" sz="1600" dirty="0" err="1"/>
              <a:t>HCal</a:t>
            </a:r>
            <a:r>
              <a:rPr lang="en-US" sz="1600" dirty="0"/>
              <a:t> </a:t>
            </a:r>
            <a:r>
              <a:rPr lang="en-US" sz="1600" dirty="0" smtClean="0"/>
              <a:t>Assembly and Testing Milestones</a:t>
            </a:r>
            <a:endParaRPr lang="en-US" sz="1600" dirty="0"/>
          </a:p>
        </p:txBody>
      </p:sp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C5890263-FCCA-418A-AF2A-07636736DD99}" type="slidenum">
              <a:rPr lang="en-US" altLang="en-US" sz="900">
                <a:solidFill>
                  <a:schemeClr val="tx2">
                    <a:lumMod val="75000"/>
                  </a:schemeClr>
                </a:solidFill>
              </a:rPr>
              <a:pPr/>
              <a:t>14</a:t>
            </a:fld>
            <a:endParaRPr lang="en-US" altLang="en-US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4095750"/>
            <a:ext cx="563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oHCAL</a:t>
            </a:r>
            <a:r>
              <a:rPr lang="en-US" dirty="0" smtClean="0"/>
              <a:t> Sector </a:t>
            </a:r>
            <a:r>
              <a:rPr lang="en-US" dirty="0"/>
              <a:t>R</a:t>
            </a:r>
            <a:r>
              <a:rPr lang="en-US" dirty="0" smtClean="0"/>
              <a:t>eady for Installation – 4 Sept. 2020</a:t>
            </a:r>
          </a:p>
          <a:p>
            <a:r>
              <a:rPr lang="en-US" dirty="0" smtClean="0"/>
              <a:t>Last </a:t>
            </a:r>
            <a:r>
              <a:rPr lang="en-US" dirty="0" err="1" smtClean="0"/>
              <a:t>oHCAL</a:t>
            </a:r>
            <a:r>
              <a:rPr lang="en-US" dirty="0" smtClean="0"/>
              <a:t> Sector </a:t>
            </a:r>
            <a:r>
              <a:rPr lang="en-US" dirty="0"/>
              <a:t>R</a:t>
            </a:r>
            <a:r>
              <a:rPr lang="en-US" dirty="0" smtClean="0"/>
              <a:t>eady for Installation – </a:t>
            </a:r>
            <a:r>
              <a:rPr lang="en-US" dirty="0"/>
              <a:t>1</a:t>
            </a:r>
            <a:r>
              <a:rPr lang="en-US" dirty="0" smtClean="0"/>
              <a:t>1 Mar 2021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00" y="748737"/>
            <a:ext cx="4159041" cy="31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wall, building, ground&#10;&#10;Description generated with very high confidence">
            <a:extLst>
              <a:ext uri="{FF2B5EF4-FFF2-40B4-BE49-F238E27FC236}">
                <a16:creationId xmlns:a16="http://schemas.microsoft.com/office/drawing/2014/main" id="{C33E17F2-100A-4370-8CD2-BB301C3A2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47" y="1067068"/>
            <a:ext cx="3419475" cy="25646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98" y="3401745"/>
            <a:ext cx="2238363" cy="1257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895350"/>
            <a:ext cx="3177461" cy="2986466"/>
          </a:xfrm>
          <a:prstGeom prst="rect">
            <a:avLst/>
          </a:prstGeom>
        </p:spPr>
      </p:pic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0000"/>
                </a:solidFill>
                <a:latin typeface="+mn-lt"/>
                <a:ea typeface="MS PGothic" charset="0"/>
              </a:rPr>
              <a:t>Status and Highlights</a:t>
            </a:r>
            <a:endParaRPr lang="en-US" sz="36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693" y="930788"/>
            <a:ext cx="2980993" cy="2178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 flipH="1">
            <a:off x="169533" y="3819504"/>
            <a:ext cx="330916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cases, the combined system meets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sPHENIX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spec!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" y="628650"/>
            <a:ext cx="382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beams (2014/16/17/18):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0758" y="661850"/>
            <a:ext cx="4638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Full scale mechanical prototypes manufactured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7835" y="3776827"/>
            <a:ext cx="29710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Five rounds of prototyping with </a:t>
            </a:r>
            <a:r>
              <a:rPr lang="en-US" dirty="0" err="1" smtClean="0"/>
              <a:t>Uniplast</a:t>
            </a:r>
            <a:r>
              <a:rPr lang="en-US" dirty="0"/>
              <a:t> </a:t>
            </a:r>
            <a:r>
              <a:rPr lang="en-US" dirty="0" smtClean="0"/>
              <a:t>– scintillating tile design very advanced.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96072" y="1084065"/>
            <a:ext cx="232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Outer HCAL Production Sector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6858000" y="4006022"/>
            <a:ext cx="124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Frame Prototype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68" y="1504950"/>
            <a:ext cx="914400" cy="1715711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688922" y="2724151"/>
            <a:ext cx="1504228" cy="1052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0280" y="4484714"/>
            <a:ext cx="2194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sz="1100" dirty="0">
                <a:latin typeface="Helvetica Neue Light"/>
                <a:cs typeface="Helvetica Neue Light"/>
                <a:hlinkClick r:id="rId8"/>
              </a:rPr>
              <a:t>https://arxiv.org/abs/1704.01461</a:t>
            </a:r>
            <a:endParaRPr lang="en-US" sz="1100" dirty="0">
              <a:latin typeface="Helvetica Neue Light"/>
              <a:cs typeface="Helvetica Neue Light"/>
            </a:endParaRPr>
          </a:p>
          <a:p>
            <a:pPr algn="ctr"/>
            <a:r>
              <a:rPr lang="en-US" sz="1100" dirty="0">
                <a:latin typeface="Helvetica Neue Light"/>
                <a:cs typeface="Helvetica Neue Light"/>
              </a:rPr>
              <a:t>(submitted to IEEE TNS)</a:t>
            </a:r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4300" y="1002376"/>
            <a:ext cx="4762500" cy="3365231"/>
            <a:chOff x="38100" y="1276350"/>
            <a:chExt cx="4762500" cy="3365231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76350"/>
              <a:ext cx="4572000" cy="3276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19400" y="1375529"/>
              <a:ext cx="165199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Scintillating Tile</a:t>
              </a:r>
              <a:br>
                <a:rPr lang="en-US" dirty="0" smtClean="0"/>
              </a:br>
              <a:r>
                <a:rPr lang="en-US" sz="1100" dirty="0" smtClean="0"/>
                <a:t>(shown unwrapped)</a:t>
              </a:r>
              <a:endParaRPr lang="en-US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40958" y="3963085"/>
              <a:ext cx="1361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 Retainer</a:t>
              </a:r>
              <a:br>
                <a:rPr lang="en-US" dirty="0" smtClean="0"/>
              </a:br>
              <a:r>
                <a:rPr lang="en-US" dirty="0" smtClean="0"/>
                <a:t>Clip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609600" y="2952750"/>
              <a:ext cx="533400" cy="76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09600" y="3105150"/>
              <a:ext cx="68580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9600" y="3333750"/>
              <a:ext cx="76200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8100" y="3718251"/>
              <a:ext cx="16764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block, </a:t>
              </a:r>
              <a:r>
                <a:rPr lang="en-US" dirty="0" err="1" smtClean="0"/>
                <a:t>SiPM</a:t>
              </a:r>
              <a:r>
                <a:rPr lang="en-US" dirty="0" smtClean="0"/>
                <a:t> mount and </a:t>
              </a:r>
              <a:r>
                <a:rPr lang="en-US" dirty="0" err="1" smtClean="0"/>
                <a:t>SiPM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0400" y="3950934"/>
              <a:ext cx="1203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Calibration</a:t>
              </a:r>
              <a:br>
                <a:rPr lang="en-US" dirty="0" smtClean="0"/>
              </a:br>
              <a:r>
                <a:rPr lang="en-US" dirty="0" smtClean="0"/>
                <a:t>Fiber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590800" y="3409950"/>
              <a:ext cx="68580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Tile Advanced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76800" y="802666"/>
            <a:ext cx="3962400" cy="37240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aspects of the scintillating tile design are highly advanced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Advanced R&amp;D contract (OPC funds):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prototyping round </a:t>
            </a:r>
            <a:br>
              <a:rPr lang="en-US" dirty="0" smtClean="0"/>
            </a:br>
            <a:r>
              <a:rPr lang="en-US" dirty="0" smtClean="0"/>
              <a:t>(pre-production)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~20% of production total </a:t>
            </a:r>
            <a:br>
              <a:rPr lang="en-US" sz="1400" dirty="0" smtClean="0"/>
            </a:br>
            <a:r>
              <a:rPr lang="en-US" sz="1400" dirty="0" smtClean="0"/>
              <a:t>(1560 tiles)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Includes tiles, clips, light blockers, </a:t>
            </a:r>
            <a:r>
              <a:rPr lang="en-US" sz="1400" dirty="0" err="1" smtClean="0"/>
              <a:t>SiPM</a:t>
            </a:r>
            <a:r>
              <a:rPr lang="en-US" sz="1400" dirty="0" smtClean="0"/>
              <a:t> mount, fiber bundles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Exercise vendor production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Advanced R&amp;D plan involves instrumenting six HCAL sectors with pre-production tiles and electronics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4434429"/>
            <a:ext cx="377135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Advanced R&amp;D Production Underway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Adv. R&amp;D Tile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8" name="Picture 7" descr="tiletester_may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" y="971550"/>
            <a:ext cx="4365686" cy="1240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23950"/>
            <a:ext cx="4936762" cy="3301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557" y="2622565"/>
            <a:ext cx="38100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Results from testing at GSU (176 tiles) – characterize response relative to a reference tile (by shape):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tiles (3%) fall outside +/- 20%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err="1" smtClean="0"/>
              <a:t>Uniplast</a:t>
            </a:r>
            <a:r>
              <a:rPr lang="en-US" dirty="0" smtClean="0"/>
              <a:t> meeting HCAL production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1"/>
            <a:ext cx="8686800" cy="422672"/>
          </a:xfrm>
        </p:spPr>
        <p:txBody>
          <a:bodyPr/>
          <a:lstStyle/>
          <a:p>
            <a:r>
              <a:rPr lang="en-US" altLang="en-US" sz="4000" dirty="0"/>
              <a:t>    1.4 HCal Risks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/>
              <a:t>18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sPHENIX Directors Review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93F47DD-B260-4EC4-96EB-BBF0C2656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" y="1792941"/>
            <a:ext cx="9030689" cy="21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 smtClean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2400" y="666750"/>
            <a:ext cx="8461248" cy="41247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Loss of Scintillating Tile Provider (</a:t>
            </a:r>
            <a:r>
              <a:rPr lang="en-US" dirty="0" err="1" smtClean="0"/>
              <a:t>Uniplast</a:t>
            </a:r>
            <a:r>
              <a:rPr lang="en-US" dirty="0" smtClean="0"/>
              <a:t>)</a:t>
            </a:r>
          </a:p>
          <a:p>
            <a:pPr lvl="1"/>
            <a:r>
              <a:rPr lang="en-US" b="0" dirty="0" err="1" smtClean="0"/>
              <a:t>Uniplast</a:t>
            </a:r>
            <a:r>
              <a:rPr lang="en-US" b="0" dirty="0" smtClean="0"/>
              <a:t> is manufacturing scintillator sheets and providing completed scintillating tile assemblies, wrapped and tested, to </a:t>
            </a:r>
            <a:r>
              <a:rPr lang="en-US" b="0" dirty="0" err="1" smtClean="0"/>
              <a:t>sPHENIX</a:t>
            </a:r>
            <a:r>
              <a:rPr lang="en-US" b="0" dirty="0" smtClean="0"/>
              <a:t> specifications. </a:t>
            </a:r>
          </a:p>
          <a:p>
            <a:pPr lvl="2"/>
            <a:r>
              <a:rPr lang="en-US" b="0" dirty="0" smtClean="0"/>
              <a:t>Also providing access to inexpensive injection molding for key parts (light block/</a:t>
            </a:r>
            <a:r>
              <a:rPr lang="en-US" b="0" dirty="0" err="1" smtClean="0"/>
              <a:t>SiPM</a:t>
            </a:r>
            <a:r>
              <a:rPr lang="en-US" b="0" dirty="0" smtClean="0"/>
              <a:t> mount, tile clips)</a:t>
            </a:r>
          </a:p>
          <a:p>
            <a:pPr lvl="2"/>
            <a:r>
              <a:rPr lang="en-US" b="0" dirty="0" err="1" smtClean="0"/>
              <a:t>Uniplast</a:t>
            </a:r>
            <a:r>
              <a:rPr lang="en-US" b="0" dirty="0" smtClean="0"/>
              <a:t> has been </a:t>
            </a:r>
            <a:r>
              <a:rPr lang="en-US" b="0" u="sng" dirty="0" smtClean="0"/>
              <a:t>extremely</a:t>
            </a:r>
            <a:r>
              <a:rPr lang="en-US" b="0" dirty="0" smtClean="0"/>
              <a:t> reliable </a:t>
            </a:r>
          </a:p>
          <a:p>
            <a:pPr lvl="1"/>
            <a:r>
              <a:rPr lang="en-US" b="0" dirty="0" smtClean="0"/>
              <a:t>Inability to execute with </a:t>
            </a:r>
            <a:r>
              <a:rPr lang="en-US" b="0" dirty="0" err="1" smtClean="0"/>
              <a:t>Uniplast</a:t>
            </a:r>
            <a:r>
              <a:rPr lang="en-US" b="0" dirty="0" smtClean="0"/>
              <a:t> would incur substantial schedule (+150 days) and cost (+$2.38M) cost impact</a:t>
            </a:r>
          </a:p>
          <a:p>
            <a:pPr lvl="1"/>
            <a:r>
              <a:rPr lang="en-US" b="0" u="sng" dirty="0" smtClean="0"/>
              <a:t>Unlikely</a:t>
            </a:r>
            <a:r>
              <a:rPr lang="en-US" b="0" dirty="0" smtClean="0"/>
              <a:t> but impact is large</a:t>
            </a:r>
            <a:endParaRPr lang="en-US" b="0" dirty="0"/>
          </a:p>
          <a:p>
            <a:r>
              <a:rPr lang="en-US" dirty="0" smtClean="0"/>
              <a:t>Availability of student labor</a:t>
            </a:r>
          </a:p>
          <a:p>
            <a:pPr lvl="1"/>
            <a:r>
              <a:rPr lang="en-US" b="0" dirty="0" smtClean="0"/>
              <a:t>Working with </a:t>
            </a:r>
            <a:r>
              <a:rPr lang="en-US" b="0" dirty="0" err="1" smtClean="0"/>
              <a:t>sPHENIX</a:t>
            </a:r>
            <a:r>
              <a:rPr lang="en-US" b="0" dirty="0" smtClean="0"/>
              <a:t> institutions </a:t>
            </a:r>
            <a:r>
              <a:rPr lang="en-US" b="0" smtClean="0"/>
              <a:t>to schedule summer 2019/2020 labor</a:t>
            </a: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2530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 smtClean="0"/>
              <a:t>WBS 1.04: HCAL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68" y="735851"/>
            <a:ext cx="2971800" cy="1789263"/>
          </a:xfrm>
          <a:prstGeom prst="rect">
            <a:avLst/>
          </a:prstGeom>
        </p:spPr>
      </p:pic>
      <p:pic>
        <p:nvPicPr>
          <p:cNvPr id="8" name="Picture 7" descr="calorimeter_schematic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9" y="594945"/>
            <a:ext cx="2286000" cy="295835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6700" y="3479980"/>
            <a:ext cx="2667000" cy="13716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 Light"/>
                <a:cs typeface="Helvetica Neue Light"/>
              </a:rPr>
              <a:t>Outer HCAL 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3.5λ</a:t>
            </a:r>
            <a:r>
              <a:rPr lang="en-US" sz="1600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Magnet 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1.4X</a:t>
            </a:r>
            <a:r>
              <a:rPr lang="en-US" sz="1600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0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Frame  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1600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0.25λ</a:t>
            </a:r>
            <a:r>
              <a:rPr lang="en-US" sz="1600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  <a:endParaRPr lang="en-US" sz="16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 Light"/>
                <a:cs typeface="Helvetica Neue Light"/>
              </a:rPr>
              <a:t>EMCAL </a:t>
            </a:r>
            <a:r>
              <a:rPr lang="en-US" sz="16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1600" dirty="0">
                <a:solidFill>
                  <a:schemeClr val="bg1"/>
                </a:solidFill>
                <a:latin typeface="Helvetica Neue Light"/>
                <a:cs typeface="Helvetica Neue Light"/>
              </a:rPr>
              <a:t>18X</a:t>
            </a:r>
            <a:r>
              <a:rPr lang="en-US" sz="16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0.7λ</a:t>
            </a:r>
            <a:r>
              <a:rPr lang="en-US" sz="1600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  <a:endParaRPr lang="en-US" sz="16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16484" y="1144006"/>
            <a:ext cx="1454547" cy="365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943268" y="652962"/>
            <a:ext cx="3848497" cy="175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600" dirty="0" smtClean="0">
                <a:cs typeface="Helvetica Neue Light"/>
              </a:rPr>
              <a:t>HCAL steel and scintillating tiles with </a:t>
            </a:r>
            <a:br>
              <a:rPr lang="en-US" sz="1600" dirty="0" smtClean="0">
                <a:cs typeface="Helvetica Neue Light"/>
              </a:rPr>
            </a:br>
            <a:r>
              <a:rPr lang="en-US" sz="1600" dirty="0" smtClean="0">
                <a:cs typeface="Helvetica Neue Light"/>
              </a:rPr>
              <a:t>wavelength shifting fiber </a:t>
            </a:r>
          </a:p>
          <a:p>
            <a:pPr lvl="1" eaLnBrk="1" hangingPunct="1"/>
            <a:r>
              <a:rPr lang="en-US" sz="1600" dirty="0" smtClean="0">
                <a:cs typeface="Helvetica Neue Light"/>
              </a:rPr>
              <a:t>Outer </a:t>
            </a:r>
            <a:r>
              <a:rPr lang="en-US" sz="1600" dirty="0" err="1" smtClean="0">
                <a:cs typeface="Helvetica Neue Light"/>
              </a:rPr>
              <a:t>HCal</a:t>
            </a:r>
            <a:r>
              <a:rPr lang="en-US" sz="1600" dirty="0" smtClean="0">
                <a:cs typeface="Helvetica Neue Light"/>
              </a:rPr>
              <a:t>  (outside the solenoid)</a:t>
            </a:r>
          </a:p>
          <a:p>
            <a:pPr lvl="1" eaLnBrk="1" hangingPunct="1"/>
            <a:r>
              <a:rPr lang="en-US" sz="1600" dirty="0" err="1" smtClean="0">
                <a:cs typeface="Helvetica Neue Light"/>
              </a:rPr>
              <a:t>Δη</a:t>
            </a:r>
            <a:r>
              <a:rPr lang="en-US" sz="1600" dirty="0" smtClean="0">
                <a:cs typeface="Helvetica Neue Light"/>
              </a:rPr>
              <a:t> x </a:t>
            </a:r>
            <a:r>
              <a:rPr lang="en-US" sz="1600" dirty="0" err="1" smtClean="0">
                <a:cs typeface="Helvetica Neue Light"/>
              </a:rPr>
              <a:t>Δφ</a:t>
            </a:r>
            <a:r>
              <a:rPr lang="en-US" sz="1600" dirty="0" smtClean="0">
                <a:cs typeface="Helvetica Neue Light"/>
              </a:rPr>
              <a:t> ≈ 0.1 x 0.1</a:t>
            </a:r>
          </a:p>
          <a:p>
            <a:pPr lvl="1" eaLnBrk="1" hangingPunct="1"/>
            <a:r>
              <a:rPr lang="en-US" sz="1600" dirty="0" smtClean="0">
                <a:cs typeface="Helvetica Neue Light"/>
              </a:rPr>
              <a:t>1,536 readout channels</a:t>
            </a:r>
          </a:p>
          <a:p>
            <a:pPr eaLnBrk="1" hangingPunct="1"/>
            <a:r>
              <a:rPr lang="en-US" sz="1600" dirty="0" err="1" smtClean="0">
                <a:cs typeface="Helvetica Neue Light"/>
              </a:rPr>
              <a:t>SiPM</a:t>
            </a:r>
            <a:r>
              <a:rPr lang="en-US" sz="1600" dirty="0" smtClean="0">
                <a:cs typeface="Helvetica Neue Light"/>
              </a:rPr>
              <a:t> Readout</a:t>
            </a:r>
            <a:endParaRPr lang="en-US" sz="1600" dirty="0"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0" y="2606576"/>
            <a:ext cx="586740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Helvetica Neue Light"/>
              </a:rPr>
              <a:t>HCAL performance </a:t>
            </a:r>
            <a:r>
              <a:rPr lang="en-US" sz="1600" dirty="0" smtClean="0">
                <a:cs typeface="Helvetica Neue Light"/>
              </a:rPr>
              <a:t>requirements driven </a:t>
            </a:r>
            <a:r>
              <a:rPr lang="en-US" sz="1600" dirty="0">
                <a:cs typeface="Helvetica Neue Light"/>
              </a:rPr>
              <a:t>by jet physics in HI collisions</a:t>
            </a:r>
          </a:p>
          <a:p>
            <a:pPr>
              <a:buFontTx/>
              <a:buChar char="•"/>
            </a:pPr>
            <a:r>
              <a:rPr lang="en-US" sz="1600" dirty="0">
                <a:cs typeface="Helvetica Neue Light"/>
              </a:rPr>
              <a:t>Uniform fiducial acceptance -1&lt;</a:t>
            </a:r>
            <a:r>
              <a:rPr lang="en-US" sz="1600" dirty="0">
                <a:latin typeface="Symbol" panose="05050102010706020507" pitchFamily="18" charset="2"/>
                <a:cs typeface="Helvetica Neue Light"/>
              </a:rPr>
              <a:t>h</a:t>
            </a:r>
            <a:r>
              <a:rPr lang="en-US" sz="1600" dirty="0">
                <a:cs typeface="Helvetica Neue Light"/>
              </a:rPr>
              <a:t>&lt;1 and 0&lt;φ&lt;2π</a:t>
            </a:r>
          </a:p>
          <a:p>
            <a:pPr lvl="1">
              <a:buFontTx/>
              <a:buChar char="•"/>
            </a:pPr>
            <a:r>
              <a:rPr lang="en-US" sz="1600" dirty="0" smtClean="0">
                <a:cs typeface="Helvetica Neue Light"/>
              </a:rPr>
              <a:t> Extended </a:t>
            </a:r>
            <a:r>
              <a:rPr lang="en-US" sz="1600" dirty="0">
                <a:cs typeface="Helvetica Neue Light"/>
              </a:rPr>
              <a:t>coverage -</a:t>
            </a:r>
            <a:r>
              <a:rPr lang="en-US" sz="1600" dirty="0" smtClean="0">
                <a:cs typeface="Helvetica Neue Light"/>
              </a:rPr>
              <a:t>1.1&lt;</a:t>
            </a:r>
            <a:r>
              <a:rPr lang="en-US" sz="1600" dirty="0" smtClean="0">
                <a:latin typeface="Symbol" panose="05050102010706020507" pitchFamily="18" charset="2"/>
                <a:cs typeface="Helvetica Neue Light"/>
              </a:rPr>
              <a:t>h</a:t>
            </a:r>
            <a:r>
              <a:rPr lang="en-US" sz="1600" dirty="0" smtClean="0">
                <a:cs typeface="Helvetica Neue Light"/>
              </a:rPr>
              <a:t>&lt;1.1 </a:t>
            </a:r>
            <a:r>
              <a:rPr lang="en-US" sz="1600" dirty="0">
                <a:cs typeface="Helvetica Neue Light"/>
              </a:rPr>
              <a:t>to account for jet cone</a:t>
            </a:r>
          </a:p>
          <a:p>
            <a:pPr>
              <a:buFontTx/>
              <a:buChar char="•"/>
            </a:pPr>
            <a:r>
              <a:rPr lang="en-US" sz="1600" dirty="0">
                <a:cs typeface="Helvetica Neue Light"/>
              </a:rPr>
              <a:t>Absorb &gt;95% of energy from a 3</a:t>
            </a:r>
            <a:r>
              <a:rPr lang="en-US" sz="1600" dirty="0" smtClean="0">
                <a:cs typeface="Helvetica Neue Light"/>
              </a:rPr>
              <a:t>0 </a:t>
            </a:r>
            <a:r>
              <a:rPr lang="en-US" sz="1600" dirty="0">
                <a:cs typeface="Helvetica Neue Light"/>
              </a:rPr>
              <a:t>GeV jet</a:t>
            </a:r>
          </a:p>
          <a:p>
            <a:pPr lvl="1">
              <a:buFontTx/>
              <a:buChar char="•"/>
            </a:pPr>
            <a:r>
              <a:rPr lang="en-US" sz="1600" dirty="0" smtClean="0">
                <a:cs typeface="Helvetica Neue Light"/>
              </a:rPr>
              <a:t> Requires ~4.9 </a:t>
            </a:r>
            <a:r>
              <a:rPr lang="en-US" sz="1600" dirty="0">
                <a:cs typeface="Helvetica Neue Light"/>
              </a:rPr>
              <a:t>nuclear interaction length depth </a:t>
            </a:r>
          </a:p>
          <a:p>
            <a:pPr>
              <a:buFontTx/>
              <a:buChar char="•"/>
            </a:pPr>
            <a:r>
              <a:rPr lang="en-US" sz="1600" dirty="0">
                <a:cs typeface="Helvetica Neue Light"/>
              </a:rPr>
              <a:t>Hadronic energy resolution of </a:t>
            </a:r>
            <a:r>
              <a:rPr lang="en-US" sz="1600" i="1" dirty="0">
                <a:cs typeface="Helvetica Neue Light"/>
              </a:rPr>
              <a:t>combined</a:t>
            </a:r>
            <a:r>
              <a:rPr lang="en-US" sz="1600" dirty="0">
                <a:cs typeface="Helvetica Neue Light"/>
              </a:rPr>
              <a:t> calorimetry:</a:t>
            </a:r>
          </a:p>
          <a:p>
            <a:pPr lvl="1">
              <a:buFontTx/>
              <a:buChar char="•"/>
            </a:pPr>
            <a:r>
              <a:rPr lang="en-US" sz="1600" dirty="0">
                <a:cs typeface="Helvetica Neue Light"/>
              </a:rPr>
              <a:t>  </a:t>
            </a:r>
            <a:r>
              <a:rPr lang="en-US" sz="1600" dirty="0" smtClean="0">
                <a:cs typeface="Helvetica Neue Light"/>
              </a:rPr>
              <a:t>UPP:            </a:t>
            </a:r>
            <a:endParaRPr lang="en-US" sz="1600" dirty="0">
              <a:cs typeface="Helvetica Neue Light"/>
            </a:endParaRPr>
          </a:p>
          <a:p>
            <a:pPr lvl="1">
              <a:buFontTx/>
              <a:buChar char="•"/>
            </a:pPr>
            <a:r>
              <a:rPr lang="en-US" sz="1600" dirty="0" smtClean="0">
                <a:cs typeface="Helvetica Neue Light"/>
              </a:rPr>
              <a:t> Gaussian </a:t>
            </a:r>
            <a:r>
              <a:rPr lang="en-US" sz="1600" dirty="0">
                <a:cs typeface="Helvetica Neue Light"/>
              </a:rPr>
              <a:t>response (limited tails)</a:t>
            </a:r>
          </a:p>
          <a:p>
            <a:pPr>
              <a:buFontTx/>
              <a:buChar char="•"/>
            </a:pPr>
            <a:r>
              <a:rPr lang="en-US" sz="1600" dirty="0" smtClean="0">
                <a:cs typeface="Helvetica Neue Light"/>
              </a:rPr>
              <a:t>HCAL created by instrumenting </a:t>
            </a:r>
            <a:r>
              <a:rPr lang="en-US" sz="1600" smtClean="0">
                <a:cs typeface="Helvetica Neue Light"/>
              </a:rPr>
              <a:t>barrel magnetic flux </a:t>
            </a:r>
            <a:r>
              <a:rPr lang="en-US" sz="1600" dirty="0" smtClean="0">
                <a:cs typeface="Helvetica Neue Light"/>
              </a:rPr>
              <a:t>return</a:t>
            </a:r>
            <a:endParaRPr lang="en-US" sz="1600" dirty="0"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1656589"/>
            <a:ext cx="82426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Outer HCAL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242535" y="2568284"/>
            <a:ext cx="793807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Inner HCAL</a:t>
            </a:r>
          </a:p>
          <a:p>
            <a:r>
              <a:rPr lang="en-US" sz="1050" dirty="0" smtClean="0"/>
              <a:t>(Frame)</a:t>
            </a:r>
            <a:endParaRPr lang="en-US" sz="105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740384"/>
              </p:ext>
            </p:extLst>
          </p:nvPr>
        </p:nvGraphicFramePr>
        <p:xfrm>
          <a:off x="4267200" y="4095750"/>
          <a:ext cx="508861" cy="31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Equation" r:id="rId5" imgW="698400" imgH="419040" progId="Equation.DSMT4">
                  <p:embed/>
                </p:oleObj>
              </mc:Choice>
              <mc:Fallback>
                <p:oleObj name="Equation" r:id="rId5" imgW="698400" imgH="419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7200" y="4095750"/>
                        <a:ext cx="508861" cy="310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6576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Hadronic Calorimeter provides coverage for jet reconstruction between </a:t>
            </a:r>
            <a:r>
              <a:rPr lang="en-US" dirty="0">
                <a:cs typeface="Helvetica Neue Light"/>
              </a:rPr>
              <a:t>-1&lt;</a:t>
            </a:r>
            <a:r>
              <a:rPr lang="en-US" dirty="0">
                <a:latin typeface="Symbol" panose="05050102010706020507" pitchFamily="18" charset="2"/>
                <a:cs typeface="Helvetica Neue Light"/>
              </a:rPr>
              <a:t>h</a:t>
            </a:r>
            <a:r>
              <a:rPr lang="en-US" dirty="0">
                <a:cs typeface="Helvetica Neue Light"/>
              </a:rPr>
              <a:t>&lt;1 and </a:t>
            </a:r>
            <a:r>
              <a:rPr lang="en-US" dirty="0" smtClean="0">
                <a:cs typeface="Helvetica Neue Light"/>
              </a:rPr>
              <a:t>0&lt;φ&lt;2π with an energy resolution better than </a:t>
            </a:r>
          </a:p>
          <a:p>
            <a:r>
              <a:rPr lang="en-US" dirty="0" smtClean="0"/>
              <a:t>Design </a:t>
            </a:r>
            <a:r>
              <a:rPr lang="en-US" dirty="0" smtClean="0"/>
              <a:t>is highly advanced; multiple test beams establish performance within </a:t>
            </a:r>
            <a:r>
              <a:rPr lang="en-US" dirty="0" smtClean="0"/>
              <a:t>specifications.</a:t>
            </a:r>
            <a:endParaRPr lang="en-US" dirty="0" smtClean="0"/>
          </a:p>
          <a:p>
            <a:pPr lvl="1"/>
            <a:r>
              <a:rPr lang="en-US" dirty="0" smtClean="0"/>
              <a:t>Four rounds of scintillating tile prototyping</a:t>
            </a:r>
          </a:p>
          <a:p>
            <a:r>
              <a:rPr lang="en-US" dirty="0" smtClean="0"/>
              <a:t>Advanced R&amp;D program sets the foundation for CD3A purchase</a:t>
            </a:r>
            <a:r>
              <a:rPr lang="en-US" dirty="0"/>
              <a:t> </a:t>
            </a:r>
            <a:r>
              <a:rPr lang="en-US" dirty="0" smtClean="0"/>
              <a:t>and sector </a:t>
            </a:r>
            <a:r>
              <a:rPr lang="en-US" dirty="0" smtClean="0"/>
              <a:t>production.</a:t>
            </a:r>
            <a:endParaRPr lang="en-US" dirty="0"/>
          </a:p>
          <a:p>
            <a:r>
              <a:rPr lang="en-US" dirty="0" smtClean="0"/>
              <a:t>The HCAL is ready for PD-2/3 approval. 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sPHENIX</a:t>
            </a:r>
            <a:r>
              <a:rPr lang="en-US" dirty="0" smtClean="0"/>
              <a:t> Directors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471552"/>
              </p:ext>
            </p:extLst>
          </p:nvPr>
        </p:nvGraphicFramePr>
        <p:xfrm>
          <a:off x="3733800" y="1657350"/>
          <a:ext cx="762000" cy="46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Equation" r:id="rId3" imgW="698400" imgH="419040" progId="Equation.DSMT4">
                  <p:embed/>
                </p:oleObj>
              </mc:Choice>
              <mc:Fallback>
                <p:oleObj name="Equation" r:id="rId3" imgW="698400" imgH="41904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1657350"/>
                        <a:ext cx="762000" cy="465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5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92" y="3262719"/>
            <a:ext cx="2781760" cy="1685757"/>
          </a:xfrm>
          <a:prstGeom prst="rect">
            <a:avLst/>
          </a:prstGeom>
        </p:spPr>
      </p:pic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rgbClr val="000080"/>
                </a:solidFill>
                <a:latin typeface="Calibri" pitchFamily="34" charset="0"/>
              </a:rPr>
              <a:t>sPHENIX Directors Review</a:t>
            </a:r>
            <a:endParaRPr lang="en-US" altLang="en-US">
              <a:solidFill>
                <a:srgbClr val="000080"/>
              </a:solidFill>
              <a:latin typeface="Calibri" pitchFamily="34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000000"/>
                </a:solidFill>
              </a:rPr>
              <a:t>Scope and Deliverables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918" y="1108473"/>
            <a:ext cx="2153920" cy="317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DELIVERABLE:</a:t>
            </a:r>
          </a:p>
          <a:p>
            <a:r>
              <a:rPr lang="en-US" sz="1400" dirty="0" smtClean="0"/>
              <a:t>32 assembled and tested sectors - 1.9m inner radius, 2.6m outer radius</a:t>
            </a:r>
          </a:p>
          <a:p>
            <a:endParaRPr lang="en-US" sz="1400" dirty="0"/>
          </a:p>
          <a:p>
            <a:r>
              <a:rPr lang="en-US" sz="1400" dirty="0" smtClean="0"/>
              <a:t>10 rows of 8mm </a:t>
            </a:r>
            <a:r>
              <a:rPr lang="en-US" sz="1400" dirty="0" err="1" smtClean="0"/>
              <a:t>scint</a:t>
            </a:r>
            <a:r>
              <a:rPr lang="en-US" sz="1400" dirty="0" smtClean="0"/>
              <a:t>. tiles (24 tiles per row), 12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 tilt angle </a:t>
            </a:r>
          </a:p>
          <a:p>
            <a:endParaRPr lang="en-US" sz="1400" dirty="0"/>
          </a:p>
          <a:p>
            <a:r>
              <a:rPr lang="en-US" sz="1400" dirty="0" smtClean="0"/>
              <a:t>Tapered 1020 steel plates ~26.1mm - ~42.4mm</a:t>
            </a:r>
          </a:p>
          <a:p>
            <a:endParaRPr lang="en-US" sz="1400" dirty="0"/>
          </a:p>
          <a:p>
            <a:pPr algn="ctr"/>
            <a:r>
              <a:rPr lang="en-US" sz="1600" b="1" dirty="0" smtClean="0"/>
              <a:t>Completed sector is 6.3m long, 13.5 tons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1186173"/>
            <a:ext cx="1847031" cy="9387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Assembly Detail:</a:t>
            </a:r>
          </a:p>
          <a:p>
            <a:r>
              <a:rPr lang="en-US" sz="1100" dirty="0" smtClean="0"/>
              <a:t>5 scintillators/tower</a:t>
            </a:r>
          </a:p>
          <a:p>
            <a:r>
              <a:rPr lang="en-US" sz="1100" dirty="0" smtClean="0"/>
              <a:t>48 towers per sector</a:t>
            </a:r>
          </a:p>
          <a:p>
            <a:r>
              <a:rPr lang="en-US" sz="1100" dirty="0" smtClean="0"/>
              <a:t>32 sectors; </a:t>
            </a:r>
            <a:br>
              <a:rPr lang="en-US" sz="1100" dirty="0" smtClean="0"/>
            </a:br>
            <a:r>
              <a:rPr lang="en-US" sz="1100" dirty="0" smtClean="0"/>
              <a:t>1536 channels (7680 </a:t>
            </a:r>
            <a:r>
              <a:rPr lang="en-US" sz="1100" dirty="0" err="1" smtClean="0"/>
              <a:t>SiPMs</a:t>
            </a:r>
            <a:r>
              <a:rPr lang="en-US" sz="1100" dirty="0" smtClean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83008"/>
            <a:ext cx="314452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Outer HCAL Sectors Assembly: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696245"/>
            <a:ext cx="33528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“Inner HCAL” Frame and Supports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90491" y="1224850"/>
            <a:ext cx="2418080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DELIVERABLE:</a:t>
            </a:r>
          </a:p>
          <a:p>
            <a:r>
              <a:rPr lang="en-US" sz="1400" dirty="0" smtClean="0"/>
              <a:t>Al frame spanning 32 sectors - 1.16m inner radius, 1.37m outer radius</a:t>
            </a:r>
          </a:p>
          <a:p>
            <a:endParaRPr lang="en-US" sz="1400" dirty="0"/>
          </a:p>
          <a:p>
            <a:r>
              <a:rPr lang="en-US" sz="1400" dirty="0" smtClean="0"/>
              <a:t>Includes “Support Rings” for full assembly. </a:t>
            </a:r>
            <a:endParaRPr lang="en-US" sz="1400" b="1" dirty="0"/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41069" y="4427262"/>
            <a:ext cx="372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Barrel Flux Return serves as HCAL absorber  (WBS 2.3)</a:t>
            </a:r>
            <a:endParaRPr lang="en-US" sz="1200" b="1" dirty="0"/>
          </a:p>
          <a:p>
            <a:pPr algn="ctr"/>
            <a:r>
              <a:rPr lang="en-US" sz="1200" b="1" dirty="0" smtClean="0"/>
              <a:t>Electronics are in WBS 1.05</a:t>
            </a:r>
            <a:endParaRPr lang="en-US" sz="12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48400" y="2693522"/>
            <a:ext cx="1371600" cy="1389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6637" r="21605" b="32370"/>
          <a:stretch/>
        </p:blipFill>
        <p:spPr bwMode="auto">
          <a:xfrm>
            <a:off x="2510393" y="3352145"/>
            <a:ext cx="3810000" cy="69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image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5250"/>
            <a:ext cx="1260821" cy="78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imag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0" b="97933" l="1584" r="99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37" y="2093901"/>
            <a:ext cx="3280640" cy="14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H="1" flipV="1">
            <a:off x="4267200" y="3497449"/>
            <a:ext cx="293413" cy="547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535672" y="3505514"/>
            <a:ext cx="1202899" cy="577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99515" y="3167594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</a:t>
            </a:r>
            <a:r>
              <a:rPr lang="en-US" sz="1000" dirty="0" smtClean="0"/>
              <a:t>iles in sector gap: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545071" y="2195053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oHCAL</a:t>
            </a:r>
            <a:r>
              <a:rPr lang="en-US" sz="1000" dirty="0" smtClean="0"/>
              <a:t> sector: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3501515" y="3954125"/>
            <a:ext cx="11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electronics/cable </a:t>
            </a:r>
            <a:br>
              <a:rPr lang="en-US" sz="1000" dirty="0" smtClean="0"/>
            </a:br>
            <a:r>
              <a:rPr lang="en-US" sz="1000" dirty="0" smtClean="0"/>
              <a:t>routing: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600200" y="726261"/>
            <a:ext cx="4038600" cy="3968496"/>
          </a:xfrm>
        </p:spPr>
        <p:txBody>
          <a:bodyPr/>
          <a:lstStyle/>
          <a:p>
            <a:r>
              <a:rPr lang="en-US" dirty="0"/>
              <a:t>Brookhaven National </a:t>
            </a:r>
            <a:r>
              <a:rPr lang="en-US" dirty="0" smtClean="0"/>
              <a:t>Lab</a:t>
            </a:r>
          </a:p>
          <a:p>
            <a:pPr lvl="1"/>
            <a:r>
              <a:rPr lang="en-US" b="0" dirty="0" smtClean="0"/>
              <a:t>Engineering </a:t>
            </a:r>
            <a:endParaRPr lang="en-US" b="0" dirty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L3 Chris </a:t>
            </a:r>
            <a:r>
              <a:rPr lang="en-US" dirty="0" err="1" smtClean="0">
                <a:solidFill>
                  <a:schemeClr val="accent1"/>
                </a:solidFill>
              </a:rPr>
              <a:t>Pontieri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Iowa State University</a:t>
            </a:r>
          </a:p>
          <a:p>
            <a:pPr lvl="1"/>
            <a:r>
              <a:rPr lang="en-US" b="0" dirty="0" smtClean="0"/>
              <a:t>Inner HCAL</a:t>
            </a:r>
          </a:p>
          <a:p>
            <a:pPr lvl="1"/>
            <a:r>
              <a:rPr lang="en-US" b="0" dirty="0" smtClean="0"/>
              <a:t>Student labor</a:t>
            </a:r>
            <a:endParaRPr lang="en-US" b="0" dirty="0"/>
          </a:p>
          <a:p>
            <a:r>
              <a:rPr lang="en-US" dirty="0" smtClean="0"/>
              <a:t>Georgia State University</a:t>
            </a:r>
          </a:p>
          <a:p>
            <a:pPr lvl="1"/>
            <a:r>
              <a:rPr lang="en-US" b="0" dirty="0" smtClean="0"/>
              <a:t>Tile Testing</a:t>
            </a:r>
          </a:p>
          <a:p>
            <a:pPr lvl="1"/>
            <a:r>
              <a:rPr lang="en-US" b="0" dirty="0" smtClean="0"/>
              <a:t>Outer HCAL assembly</a:t>
            </a:r>
          </a:p>
          <a:p>
            <a:pPr lvl="1"/>
            <a:r>
              <a:rPr lang="en-US" b="0" dirty="0" smtClean="0"/>
              <a:t>Student labor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L3 Megan Connors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10200" y="717995"/>
            <a:ext cx="4038600" cy="396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Baruch College</a:t>
            </a:r>
          </a:p>
          <a:p>
            <a:pPr lvl="1"/>
            <a:r>
              <a:rPr lang="en-US" b="0" dirty="0" smtClean="0"/>
              <a:t>Outer HCAL assembly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L3 Stefan Bathe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err="1" smtClean="0"/>
              <a:t>Augustana</a:t>
            </a:r>
            <a:r>
              <a:rPr lang="en-US" dirty="0" smtClean="0"/>
              <a:t>, GSU, </a:t>
            </a:r>
            <a:br>
              <a:rPr lang="en-US" dirty="0" smtClean="0"/>
            </a:br>
            <a:r>
              <a:rPr lang="en-US" dirty="0" smtClean="0"/>
              <a:t>ISU, Rutgers, </a:t>
            </a:r>
            <a:br>
              <a:rPr lang="en-US" dirty="0" smtClean="0"/>
            </a:br>
            <a:r>
              <a:rPr lang="en-US" dirty="0" smtClean="0"/>
              <a:t>UNCG</a:t>
            </a:r>
          </a:p>
          <a:p>
            <a:pPr lvl="1"/>
            <a:r>
              <a:rPr lang="en-US" b="0" dirty="0" smtClean="0"/>
              <a:t>Inner HCAL (NSF MRI)</a:t>
            </a:r>
          </a:p>
          <a:p>
            <a:r>
              <a:rPr lang="en-US" dirty="0" smtClean="0"/>
              <a:t>MEPHI</a:t>
            </a:r>
          </a:p>
          <a:p>
            <a:pPr lvl="1"/>
            <a:r>
              <a:rPr lang="en-US" b="0" dirty="0" smtClean="0"/>
              <a:t>Tile mapping </a:t>
            </a:r>
            <a:endParaRPr lang="en-US" b="0" dirty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504950"/>
            <a:ext cx="821327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0" y="3867150"/>
            <a:ext cx="834200" cy="987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10" y="1123950"/>
            <a:ext cx="809625" cy="1066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" y="1129346"/>
            <a:ext cx="1600200" cy="3423604"/>
            <a:chOff x="76200" y="1129346"/>
            <a:chExt cx="1600200" cy="34236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63" y="1129346"/>
              <a:ext cx="1432737" cy="33373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401955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19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 smtClean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4048" y="819150"/>
            <a:ext cx="8229600" cy="3968496"/>
          </a:xfrm>
        </p:spPr>
        <p:txBody>
          <a:bodyPr/>
          <a:lstStyle/>
          <a:p>
            <a:r>
              <a:rPr lang="en-US" dirty="0" smtClean="0"/>
              <a:t>Scintillating Tile Assemblies:</a:t>
            </a:r>
          </a:p>
          <a:p>
            <a:pPr lvl="1"/>
            <a:r>
              <a:rPr lang="en-US" b="0" dirty="0"/>
              <a:t>Key component for outer HCAL assembly</a:t>
            </a:r>
          </a:p>
          <a:p>
            <a:pPr lvl="1"/>
            <a:r>
              <a:rPr lang="en-US" b="0" dirty="0" smtClean="0"/>
              <a:t>Subject of CD3A request ($1.55M)</a:t>
            </a:r>
          </a:p>
          <a:p>
            <a:pPr lvl="1"/>
            <a:r>
              <a:rPr lang="en-US" b="0" dirty="0" smtClean="0"/>
              <a:t>Advanced R&amp;D Production Underway,</a:t>
            </a:r>
            <a:br>
              <a:rPr lang="en-US" b="0" dirty="0" smtClean="0"/>
            </a:br>
            <a:r>
              <a:rPr lang="en-US" b="0" dirty="0" smtClean="0"/>
              <a:t>production contract through GSU</a:t>
            </a:r>
          </a:p>
          <a:p>
            <a:pPr lvl="1"/>
            <a:r>
              <a:rPr lang="en-US" b="0" dirty="0" smtClean="0"/>
              <a:t>First deliveries 130 days ARO</a:t>
            </a:r>
          </a:p>
          <a:p>
            <a:pPr lvl="2"/>
            <a:r>
              <a:rPr lang="en-US" b="0" dirty="0" smtClean="0"/>
              <a:t>Tile testing done at vendor, results databased</a:t>
            </a:r>
          </a:p>
          <a:p>
            <a:pPr lvl="2"/>
            <a:r>
              <a:rPr lang="en-US" b="0" dirty="0" smtClean="0"/>
              <a:t>Acceptance testing follows at BNL/GSU</a:t>
            </a:r>
          </a:p>
          <a:p>
            <a:pPr lvl="1"/>
            <a:r>
              <a:rPr lang="en-US" b="0" dirty="0" smtClean="0"/>
              <a:t>~200 days of schedule float provided by CD3A</a:t>
            </a:r>
          </a:p>
          <a:p>
            <a:pPr lvl="2"/>
            <a:r>
              <a:rPr lang="en-US" b="0" dirty="0" smtClean="0"/>
              <a:t>Early procurement reduces risk associated with Russian vendor</a:t>
            </a:r>
          </a:p>
        </p:txBody>
      </p:sp>
    </p:spTree>
    <p:extLst>
      <p:ext uri="{BB962C8B-B14F-4D97-AF65-F5344CB8AC3E}">
        <p14:creationId xmlns:p14="http://schemas.microsoft.com/office/powerpoint/2010/main" val="18246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/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698890"/>
            <a:ext cx="7886700" cy="40826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Scintillator tile production ($1.55M)</a:t>
            </a:r>
          </a:p>
          <a:p>
            <a:pPr lvl="1"/>
            <a:r>
              <a:rPr lang="en-US" b="0" dirty="0" smtClean="0"/>
              <a:t>Surface flatness over long distances a key specification</a:t>
            </a:r>
          </a:p>
          <a:p>
            <a:pPr lvl="1"/>
            <a:r>
              <a:rPr lang="en-US" b="0" dirty="0" smtClean="0"/>
              <a:t>Identified </a:t>
            </a:r>
            <a:r>
              <a:rPr lang="en-US" b="0" dirty="0" err="1" smtClean="0"/>
              <a:t>Uniplast</a:t>
            </a:r>
            <a:r>
              <a:rPr lang="en-US" b="0" dirty="0" smtClean="0"/>
              <a:t> (T2K, PHENIX)</a:t>
            </a:r>
          </a:p>
          <a:p>
            <a:pPr lvl="2"/>
            <a:r>
              <a:rPr lang="en-US" b="0" dirty="0"/>
              <a:t>Wrapped tile thickness &lt; </a:t>
            </a:r>
            <a:r>
              <a:rPr lang="en-US" b="0" dirty="0" smtClean="0"/>
              <a:t>8.0mm</a:t>
            </a:r>
            <a:r>
              <a:rPr lang="en-US" b="0" dirty="0"/>
              <a:t>, </a:t>
            </a:r>
            <a:r>
              <a:rPr lang="en-US" b="0" dirty="0" err="1"/>
              <a:t>Uniplast</a:t>
            </a:r>
            <a:r>
              <a:rPr lang="en-US" b="0" dirty="0"/>
              <a:t> </a:t>
            </a:r>
            <a:r>
              <a:rPr lang="en-US" b="0" dirty="0" smtClean="0"/>
              <a:t>has met </a:t>
            </a:r>
            <a:r>
              <a:rPr lang="en-US" b="0" dirty="0"/>
              <a:t>this spec.  </a:t>
            </a:r>
            <a:endParaRPr lang="en-US" b="0" dirty="0" smtClean="0"/>
          </a:p>
          <a:p>
            <a:pPr lvl="2"/>
            <a:r>
              <a:rPr lang="en-US" b="0" dirty="0" smtClean="0"/>
              <a:t>FNAL/</a:t>
            </a:r>
            <a:r>
              <a:rPr lang="en-US" b="0" dirty="0" err="1" smtClean="0"/>
              <a:t>Eljen</a:t>
            </a:r>
            <a:r>
              <a:rPr lang="en-US" b="0" dirty="0" smtClean="0"/>
              <a:t> also investigated, </a:t>
            </a:r>
            <a:br>
              <a:rPr lang="en-US" b="0" dirty="0" smtClean="0"/>
            </a:br>
            <a:r>
              <a:rPr lang="en-US" b="0" dirty="0" err="1" smtClean="0"/>
              <a:t>Uniplast</a:t>
            </a:r>
            <a:r>
              <a:rPr lang="en-US" b="0" dirty="0" smtClean="0"/>
              <a:t> most economical for complete tile assemblies</a:t>
            </a:r>
          </a:p>
          <a:p>
            <a:r>
              <a:rPr lang="en-US" dirty="0" smtClean="0"/>
              <a:t>Inner HCAL Frame and Support Ring ($1.0M)</a:t>
            </a:r>
          </a:p>
          <a:p>
            <a:pPr lvl="1"/>
            <a:r>
              <a:rPr lang="en-US" b="0" dirty="0" smtClean="0"/>
              <a:t>Design exists for frame, conceptual design for support ring</a:t>
            </a:r>
          </a:p>
          <a:p>
            <a:r>
              <a:rPr lang="en-US" dirty="0" smtClean="0"/>
              <a:t>Module Assembly and QA ($0.2M)</a:t>
            </a:r>
          </a:p>
          <a:p>
            <a:pPr lvl="1"/>
            <a:r>
              <a:rPr lang="en-US" b="0" dirty="0" smtClean="0"/>
              <a:t>Outer HCAL to be assembled at BNL (Bldg. 912)</a:t>
            </a:r>
          </a:p>
          <a:p>
            <a:pPr lvl="2"/>
            <a:r>
              <a:rPr lang="en-US" b="0" dirty="0" smtClean="0"/>
              <a:t>Labor provided by BNL (tech) and collaborating institutions (student)</a:t>
            </a:r>
          </a:p>
          <a:p>
            <a:pPr lvl="1"/>
            <a:r>
              <a:rPr lang="en-US" b="0" dirty="0" smtClean="0"/>
              <a:t>Four assembly stations in parallel, four weeks per module</a:t>
            </a:r>
          </a:p>
          <a:p>
            <a:pPr lvl="1"/>
            <a:r>
              <a:rPr lang="en-US" b="0" dirty="0" smtClean="0"/>
              <a:t>Assembly includes initial </a:t>
            </a:r>
            <a:r>
              <a:rPr lang="en-US" b="0" dirty="0" err="1" smtClean="0"/>
              <a:t>cosmics</a:t>
            </a:r>
            <a:r>
              <a:rPr lang="en-US" b="0" dirty="0" smtClean="0"/>
              <a:t>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 smtClean="0"/>
              <a:t>Basis of Estimate </a:t>
            </a:r>
            <a:r>
              <a:rPr lang="en-US" altLang="en-US" sz="3200" dirty="0"/>
              <a:t>&amp;</a:t>
            </a:r>
            <a:r>
              <a:rPr lang="en-US" altLang="en-US" sz="3200" dirty="0" smtClean="0"/>
              <a:t>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84048" y="822960"/>
            <a:ext cx="8229600" cy="396849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Cost and Labor estimates are based on:</a:t>
            </a:r>
          </a:p>
          <a:p>
            <a:pPr lvl="1"/>
            <a:r>
              <a:rPr lang="en-US" b="0" dirty="0" smtClean="0"/>
              <a:t>Prototype designs and test beam experience</a:t>
            </a:r>
          </a:p>
          <a:p>
            <a:pPr lvl="1"/>
            <a:r>
              <a:rPr lang="en-US" b="0" dirty="0" smtClean="0"/>
              <a:t>Budgetary quotes for scintillating tiles, </a:t>
            </a:r>
            <a:r>
              <a:rPr lang="en-US" b="0" dirty="0" err="1" smtClean="0"/>
              <a:t>iHCAL</a:t>
            </a:r>
            <a:r>
              <a:rPr lang="en-US" b="0" dirty="0" smtClean="0"/>
              <a:t> frame</a:t>
            </a:r>
          </a:p>
          <a:p>
            <a:pPr lvl="1"/>
            <a:r>
              <a:rPr lang="en-US" b="0" dirty="0" smtClean="0"/>
              <a:t>Engineering estimates and past experience for designs still in preliminary stages (support ring)</a:t>
            </a:r>
          </a:p>
          <a:p>
            <a:r>
              <a:rPr lang="en-US" dirty="0" smtClean="0"/>
              <a:t>Schedule based on:</a:t>
            </a:r>
          </a:p>
          <a:p>
            <a:pPr lvl="1"/>
            <a:r>
              <a:rPr lang="en-US" b="0" dirty="0" smtClean="0"/>
              <a:t>Past experience with </a:t>
            </a:r>
            <a:r>
              <a:rPr lang="en-US" b="0" dirty="0" err="1" smtClean="0"/>
              <a:t>Uniplast</a:t>
            </a:r>
            <a:r>
              <a:rPr lang="en-US" b="0" dirty="0" smtClean="0"/>
              <a:t> delivery schedule (advanced R&amp;D)</a:t>
            </a:r>
          </a:p>
          <a:p>
            <a:pPr lvl="1"/>
            <a:r>
              <a:rPr lang="en-US" b="0" dirty="0" smtClean="0"/>
              <a:t>Experience with assembly of test beam prototypes</a:t>
            </a:r>
          </a:p>
          <a:p>
            <a:pPr lvl="1"/>
            <a:r>
              <a:rPr lang="en-US" b="0" dirty="0" smtClean="0"/>
              <a:t>Engineering experience</a:t>
            </a:r>
          </a:p>
          <a:p>
            <a:r>
              <a:rPr lang="en-US" dirty="0" smtClean="0"/>
              <a:t>BoE’s were used as input to RLS.</a:t>
            </a:r>
          </a:p>
        </p:txBody>
      </p:sp>
    </p:spTree>
    <p:extLst>
      <p:ext uri="{BB962C8B-B14F-4D97-AF65-F5344CB8AC3E}">
        <p14:creationId xmlns:p14="http://schemas.microsoft.com/office/powerpoint/2010/main" val="1813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C1F2-C97A-4B8D-BECC-A6E78F11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1.04 </a:t>
            </a:r>
            <a:r>
              <a:rPr lang="en-US" sz="32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MIE </a:t>
            </a:r>
            <a:r>
              <a:rPr lang="en-US" sz="3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M&amp;S Basis of Estimate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B852D-25CA-46C1-A565-599E246ECA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19150"/>
            <a:ext cx="5943600" cy="38201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" y="4886940"/>
            <a:ext cx="2133600" cy="171450"/>
          </a:xfrm>
        </p:spPr>
        <p:txBody>
          <a:bodyPr/>
          <a:lstStyle/>
          <a:p>
            <a:pPr defTabSz="914378">
              <a:defRPr/>
            </a:pPr>
            <a:r>
              <a:rPr lang="en-US" altLang="en-US" sz="1200" dirty="0" smtClean="0">
                <a:solidFill>
                  <a:prstClr val="black"/>
                </a:solidFill>
              </a:rPr>
              <a:t>April 9-11, 2019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smtClean="0">
                <a:solidFill>
                  <a:prstClr val="black"/>
                </a:solidFill>
              </a:rPr>
              <a:t>sPHENIX Directors Review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0C637-5835-444B-B8C0-92C25AFA2084}" type="slidenum">
              <a:rPr lang="en-US" altLang="en-US" smtClean="0">
                <a:solidFill>
                  <a:prstClr val="black"/>
                </a:solidFill>
              </a:rPr>
              <a:pPr defTabSz="914378"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8381-D974-4E4F-A5DF-6199BF6B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smtClean="0"/>
              <a:t>1.04 Labor and Cost Profile</a:t>
            </a: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02D13-7AB9-4B88-B137-7BA941342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19150"/>
            <a:ext cx="6248400" cy="37173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20743</TotalTime>
  <Words>976</Words>
  <Application>Microsoft Office PowerPoint</Application>
  <PresentationFormat>On-screen Show (16:9)</PresentationFormat>
  <Paragraphs>222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MS Gothic</vt:lpstr>
      <vt:lpstr>ＭＳ Ｐゴシック</vt:lpstr>
      <vt:lpstr>ＭＳ Ｐゴシック</vt:lpstr>
      <vt:lpstr>Arial</vt:lpstr>
      <vt:lpstr>Calibri</vt:lpstr>
      <vt:lpstr>Helvetica Neue Light</vt:lpstr>
      <vt:lpstr>Symbol</vt:lpstr>
      <vt:lpstr>Times New Roman</vt:lpstr>
      <vt:lpstr>Office Theme</vt:lpstr>
      <vt:lpstr>1_Office Theme</vt:lpstr>
      <vt:lpstr>Equation</vt:lpstr>
      <vt:lpstr> sPHENIX Directors Review </vt:lpstr>
      <vt:lpstr>WBS 1.04: HCAL </vt:lpstr>
      <vt:lpstr>Scope and Deliverables</vt:lpstr>
      <vt:lpstr>Subsystem Collaborators</vt:lpstr>
      <vt:lpstr>Schedule Drivers</vt:lpstr>
      <vt:lpstr>Cost Drivers</vt:lpstr>
      <vt:lpstr>Basis of Estimate &amp; Resource-Loaded Schedule</vt:lpstr>
      <vt:lpstr>1.04 MIE M&amp;S Basis of Estimate</vt:lpstr>
      <vt:lpstr>1.04 Labor and Cost Profile</vt:lpstr>
      <vt:lpstr>1.04 Labor FTE Profile</vt:lpstr>
      <vt:lpstr>1.04.01 Inner HCAL (Frame) Milestones</vt:lpstr>
      <vt:lpstr>1.04.02 Outer HCal Mechanical Structure</vt:lpstr>
      <vt:lpstr>1.04.03 Outer HCal Scintillating Tiles</vt:lpstr>
      <vt:lpstr>1.04.04 Outer HCal Assembly and Testing Milestones</vt:lpstr>
      <vt:lpstr>Status and Highlights</vt:lpstr>
      <vt:lpstr>Scintillating Tile Advanced R&amp;D</vt:lpstr>
      <vt:lpstr>Adv. R&amp;D Tile Performance</vt:lpstr>
      <vt:lpstr>    1.4 HCal Risks</vt:lpstr>
      <vt:lpstr>Issues and Concerns  </vt:lpstr>
      <vt:lpstr>Summary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Lajoie Admin [PHYSA]</cp:lastModifiedBy>
  <cp:revision>347</cp:revision>
  <cp:lastPrinted>2018-05-08T16:21:53Z</cp:lastPrinted>
  <dcterms:created xsi:type="dcterms:W3CDTF">2015-10-24T00:32:43Z</dcterms:created>
  <dcterms:modified xsi:type="dcterms:W3CDTF">2019-04-05T14:14:34Z</dcterms:modified>
</cp:coreProperties>
</file>