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15" r:id="rId2"/>
    <p:sldId id="316" r:id="rId3"/>
    <p:sldId id="329" r:id="rId4"/>
    <p:sldId id="317" r:id="rId5"/>
    <p:sldId id="328" r:id="rId6"/>
    <p:sldId id="318" r:id="rId7"/>
    <p:sldId id="334" r:id="rId8"/>
    <p:sldId id="335" r:id="rId9"/>
    <p:sldId id="319" r:id="rId10"/>
    <p:sldId id="320" r:id="rId11"/>
    <p:sldId id="321" r:id="rId12"/>
    <p:sldId id="322" r:id="rId13"/>
    <p:sldId id="330" r:id="rId14"/>
    <p:sldId id="331" r:id="rId15"/>
    <p:sldId id="332" r:id="rId16"/>
    <p:sldId id="333" r:id="rId17"/>
    <p:sldId id="324" r:id="rId18"/>
    <p:sldId id="325" r:id="rId19"/>
    <p:sldId id="327" r:id="rId20"/>
    <p:sldId id="326" r:id="rId21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/>
    <p:restoredTop sz="94745"/>
  </p:normalViewPr>
  <p:slideViewPr>
    <p:cSldViewPr>
      <p:cViewPr varScale="1">
        <p:scale>
          <a:sx n="145" d="100"/>
          <a:sy n="145" d="100"/>
        </p:scale>
        <p:origin x="68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06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5002"/>
            <a:ext cx="7543800" cy="57607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960"/>
            <a:ext cx="8229600" cy="3886200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5002"/>
            <a:ext cx="7543800" cy="57607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19149"/>
            <a:ext cx="4038600" cy="3886200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819148"/>
            <a:ext cx="4038600" cy="3886200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5002"/>
            <a:ext cx="7543800" cy="57607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82296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704.0146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Director’s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/>
              <a:t>WBS 1.05: Calorimeter Electronics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95400" y="2476500"/>
            <a:ext cx="6400800" cy="1314450"/>
          </a:xfrm>
        </p:spPr>
        <p:txBody>
          <a:bodyPr/>
          <a:lstStyle/>
          <a:p>
            <a:r>
              <a:rPr lang="en-US" altLang="en-US" sz="4000" b="0" dirty="0"/>
              <a:t>Eric J. </a:t>
            </a:r>
            <a:r>
              <a:rPr lang="en-US" altLang="en-US" sz="4000" b="0" dirty="0" err="1"/>
              <a:t>Mannel</a:t>
            </a:r>
            <a:endParaRPr lang="en-US" altLang="en-US" sz="4000" b="0" dirty="0"/>
          </a:p>
          <a:p>
            <a:r>
              <a:rPr lang="en-US" altLang="en-US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301752" y="27432"/>
            <a:ext cx="7543800" cy="576072"/>
          </a:xfrm>
        </p:spPr>
        <p:txBody>
          <a:bodyPr/>
          <a:lstStyle/>
          <a:p>
            <a:r>
              <a:rPr lang="en-US" altLang="en-US" sz="4000" dirty="0"/>
              <a:t>WBS 1.05: 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SiPMs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CD-3A request for 77K Devices, $669K budgeted cost, order placed</a:t>
            </a:r>
          </a:p>
          <a:p>
            <a:pPr lvl="1"/>
            <a:r>
              <a:rPr lang="en-US" sz="1600" dirty="0"/>
              <a:t>First 17K delivered March 4 &amp; April 1,  2019, 10 month delivery schedule</a:t>
            </a:r>
          </a:p>
          <a:p>
            <a:pPr lvl="1"/>
            <a:r>
              <a:rPr lang="en-US" sz="1600" dirty="0"/>
              <a:t>Extensive testing prior to assembly</a:t>
            </a:r>
          </a:p>
          <a:p>
            <a:pPr lvl="1"/>
            <a:r>
              <a:rPr lang="en-US" sz="1600" dirty="0"/>
              <a:t>Required for </a:t>
            </a:r>
            <a:r>
              <a:rPr lang="en-US" sz="1600" dirty="0" err="1"/>
              <a:t>EMCal</a:t>
            </a:r>
            <a:r>
              <a:rPr lang="en-US" sz="1600" dirty="0"/>
              <a:t> module assembly</a:t>
            </a:r>
          </a:p>
          <a:p>
            <a:pPr lvl="1"/>
            <a:r>
              <a:rPr lang="en-US" sz="1600" dirty="0"/>
              <a:t>31 Days of float</a:t>
            </a:r>
          </a:p>
          <a:p>
            <a:r>
              <a:rPr lang="en-US" sz="2000" dirty="0" err="1"/>
              <a:t>EMCal</a:t>
            </a:r>
            <a:r>
              <a:rPr lang="en-US" sz="2000" dirty="0"/>
              <a:t> </a:t>
            </a:r>
            <a:r>
              <a:rPr lang="en-US" sz="2000" dirty="0" err="1"/>
              <a:t>SiPM</a:t>
            </a:r>
            <a:r>
              <a:rPr lang="en-US" sz="2000" dirty="0"/>
              <a:t> Daughter Boards/Preamps/Interface Boards and Interior Cables</a:t>
            </a:r>
          </a:p>
          <a:p>
            <a:pPr lvl="1"/>
            <a:r>
              <a:rPr lang="en-US" sz="1600" dirty="0"/>
              <a:t>PD-3 Request </a:t>
            </a:r>
          </a:p>
          <a:p>
            <a:pPr lvl="1"/>
            <a:r>
              <a:rPr lang="en-US" sz="1600" dirty="0"/>
              <a:t>Required for </a:t>
            </a:r>
            <a:r>
              <a:rPr lang="en-US" sz="1600" dirty="0" err="1"/>
              <a:t>EMCal</a:t>
            </a:r>
            <a:r>
              <a:rPr lang="en-US" sz="1600" dirty="0"/>
              <a:t> sector assembly.</a:t>
            </a:r>
          </a:p>
          <a:p>
            <a:pPr lvl="1"/>
            <a:r>
              <a:rPr lang="en-US" sz="1600" dirty="0"/>
              <a:t>On or near critical path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201168" y="27432"/>
            <a:ext cx="7543800" cy="576072"/>
          </a:xfrm>
        </p:spPr>
        <p:txBody>
          <a:bodyPr/>
          <a:lstStyle/>
          <a:p>
            <a:r>
              <a:rPr lang="en-US" altLang="en-US" sz="4000" dirty="0">
                <a:solidFill>
                  <a:srgbClr val="000000"/>
                </a:solidFill>
                <a:cs typeface="Times New Roman" pitchFamily="18" charset="0"/>
              </a:rPr>
              <a:t>WBS 1.05: 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22960"/>
            <a:ext cx="4336279" cy="3886200"/>
          </a:xfrm>
        </p:spPr>
        <p:txBody>
          <a:bodyPr/>
          <a:lstStyle/>
          <a:p>
            <a:r>
              <a:rPr lang="en-US" sz="2000" dirty="0"/>
              <a:t>Cost Drivers: </a:t>
            </a:r>
          </a:p>
          <a:p>
            <a:pPr lvl="1"/>
            <a:r>
              <a:rPr lang="en-US" sz="1600" dirty="0" err="1"/>
              <a:t>SiPMS</a:t>
            </a:r>
            <a:r>
              <a:rPr lang="en-US" sz="1600" dirty="0"/>
              <a:t>: $669K, CD-3A item, order placed.</a:t>
            </a:r>
          </a:p>
          <a:p>
            <a:pPr lvl="1"/>
            <a:r>
              <a:rPr lang="en-US" sz="1600" dirty="0" err="1"/>
              <a:t>EMCal</a:t>
            </a:r>
            <a:r>
              <a:rPr lang="en-US" sz="1600" dirty="0"/>
              <a:t> Preamps: $475K</a:t>
            </a:r>
          </a:p>
          <a:p>
            <a:pPr lvl="1"/>
            <a:r>
              <a:rPr lang="en-US" sz="1600" dirty="0" err="1"/>
              <a:t>EMCal</a:t>
            </a:r>
            <a:r>
              <a:rPr lang="en-US" sz="1600" dirty="0"/>
              <a:t> Cables/Power Systems: $540K</a:t>
            </a:r>
          </a:p>
          <a:p>
            <a:pPr lvl="1"/>
            <a:r>
              <a:rPr lang="en-US" sz="1600" dirty="0" err="1"/>
              <a:t>HCal</a:t>
            </a:r>
            <a:r>
              <a:rPr lang="en-US" sz="1600" dirty="0"/>
              <a:t> Preamps: $41K</a:t>
            </a:r>
          </a:p>
          <a:p>
            <a:pPr lvl="1"/>
            <a:r>
              <a:rPr lang="en-US" sz="1600" dirty="0" err="1"/>
              <a:t>HCal</a:t>
            </a:r>
            <a:r>
              <a:rPr lang="en-US" sz="1600" dirty="0"/>
              <a:t> Cables/Power Systems: $140K</a:t>
            </a:r>
          </a:p>
          <a:p>
            <a:pPr lvl="1"/>
            <a:r>
              <a:rPr lang="en-US" sz="1600" dirty="0"/>
              <a:t>Digitizer System: $860K</a:t>
            </a:r>
          </a:p>
          <a:p>
            <a:pPr lvl="2"/>
            <a:r>
              <a:rPr lang="en-US" sz="1600" dirty="0"/>
              <a:t>Parts: $516K</a:t>
            </a:r>
          </a:p>
          <a:p>
            <a:pPr lvl="2"/>
            <a:r>
              <a:rPr lang="en-US" sz="1600" dirty="0"/>
              <a:t>Board Fabrication: $145K</a:t>
            </a:r>
          </a:p>
          <a:p>
            <a:pPr lvl="2"/>
            <a:r>
              <a:rPr lang="en-US" sz="1600" dirty="0"/>
              <a:t>Assembly: $124K</a:t>
            </a:r>
          </a:p>
          <a:p>
            <a:pPr lvl="2"/>
            <a:r>
              <a:rPr lang="en-US" sz="1600" dirty="0"/>
              <a:t>Other Costs: $75K</a:t>
            </a:r>
          </a:p>
          <a:p>
            <a:endParaRPr lang="en-US" dirty="0"/>
          </a:p>
        </p:txBody>
      </p:sp>
      <p:pic>
        <p:nvPicPr>
          <p:cNvPr id="4" name="Picture 3" descr="A picture containing green&#10;&#10;Description automatically generated">
            <a:extLst>
              <a:ext uri="{FF2B5EF4-FFF2-40B4-BE49-F238E27FC236}">
                <a16:creationId xmlns:a16="http://schemas.microsoft.com/office/drawing/2014/main" id="{5EE37394-EC22-CE4A-A977-8B64E47B7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5433" y="1177446"/>
            <a:ext cx="2298701" cy="1724026"/>
          </a:xfrm>
          <a:prstGeom prst="rect">
            <a:avLst/>
          </a:prstGeom>
        </p:spPr>
      </p:pic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4A42F804-0CD1-8C47-AF19-E8159DCB1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94" y="3490953"/>
            <a:ext cx="2819528" cy="1372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C0119B-3DC0-9543-9E9C-0383019918EB}"/>
              </a:ext>
            </a:extLst>
          </p:cNvPr>
          <p:cNvSpPr txBox="1"/>
          <p:nvPr/>
        </p:nvSpPr>
        <p:spPr>
          <a:xfrm>
            <a:off x="7121011" y="600339"/>
            <a:ext cx="1327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EMCal</a:t>
            </a:r>
            <a:r>
              <a:rPr lang="en-US" sz="1400" dirty="0"/>
              <a:t> Preamps</a:t>
            </a:r>
          </a:p>
        </p:txBody>
      </p:sp>
      <p:pic>
        <p:nvPicPr>
          <p:cNvPr id="13" name="Picture 12" descr="A picture containing indoor, cabinet&#10;&#10;Description automatically generated">
            <a:extLst>
              <a:ext uri="{FF2B5EF4-FFF2-40B4-BE49-F238E27FC236}">
                <a16:creationId xmlns:a16="http://schemas.microsoft.com/office/drawing/2014/main" id="{C7E9A5B0-AD09-904A-A1B9-B197FD654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79" y="1169806"/>
            <a:ext cx="1986619" cy="14899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8C2892-92CD-5047-ACF4-53D120AFA8DE}"/>
              </a:ext>
            </a:extLst>
          </p:cNvPr>
          <p:cNvSpPr txBox="1"/>
          <p:nvPr/>
        </p:nvSpPr>
        <p:spPr>
          <a:xfrm>
            <a:off x="5179923" y="2711621"/>
            <a:ext cx="1213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Digitizer Crate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8C577-33F2-6644-88CC-3DECB7968791}"/>
              </a:ext>
            </a:extLst>
          </p:cNvPr>
          <p:cNvSpPr txBox="1"/>
          <p:nvPr/>
        </p:nvSpPr>
        <p:spPr>
          <a:xfrm>
            <a:off x="5066385" y="3226072"/>
            <a:ext cx="2256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EMCal</a:t>
            </a:r>
            <a:r>
              <a:rPr lang="en-US" sz="1400" dirty="0"/>
              <a:t> </a:t>
            </a:r>
            <a:r>
              <a:rPr lang="en-US" sz="1400" dirty="0" err="1"/>
              <a:t>SiPM</a:t>
            </a:r>
            <a:r>
              <a:rPr lang="en-US" sz="1400" dirty="0"/>
              <a:t> Daughter Board</a:t>
            </a:r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WBS 1.05: Basis of Estimate &amp; Resource-Loaded Schedule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B04D2A-7288-414F-A486-1572952D6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Cost and Labor estimates are based on:</a:t>
            </a:r>
          </a:p>
          <a:p>
            <a:pPr lvl="1"/>
            <a:r>
              <a:rPr lang="en-US" sz="1800" dirty="0"/>
              <a:t>Recent Prototype designs</a:t>
            </a:r>
          </a:p>
          <a:p>
            <a:pPr lvl="1"/>
            <a:r>
              <a:rPr lang="en-US" sz="1800" dirty="0"/>
              <a:t>Budgetary quotes for designs that are well developed</a:t>
            </a:r>
          </a:p>
          <a:p>
            <a:pPr lvl="1"/>
            <a:r>
              <a:rPr lang="en-US" sz="1800" dirty="0"/>
              <a:t>Engineering estimates and past experience for designs still in preliminary stages.</a:t>
            </a:r>
          </a:p>
          <a:p>
            <a:r>
              <a:rPr lang="en-US" sz="2000" dirty="0"/>
              <a:t>Schedule based on:</a:t>
            </a:r>
          </a:p>
          <a:p>
            <a:pPr lvl="1"/>
            <a:r>
              <a:rPr lang="en-US" sz="1800" dirty="0"/>
              <a:t>Budgetary quoted delivery schedule when available</a:t>
            </a:r>
          </a:p>
          <a:p>
            <a:pPr lvl="1"/>
            <a:r>
              <a:rPr lang="en-US" sz="1800" dirty="0"/>
              <a:t>Engineering experience</a:t>
            </a:r>
          </a:p>
          <a:p>
            <a:r>
              <a:rPr lang="en-US" sz="2000" dirty="0"/>
              <a:t>BOEs were used to develop the RLS.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29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2279-4F30-384E-874E-E39C59926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1.05 MIE Labor + M&amp;S Profile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8A92-6DB6-854B-A637-165FD98F6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0BC47-E0B6-1542-9B5A-8E160D218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82535-B735-BE44-8C70-67E57C89E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E5B9084-A1E1-2043-8103-7F0B3FD552F5}"/>
              </a:ext>
            </a:extLst>
          </p:cNvPr>
          <p:cNvSpPr txBox="1">
            <a:spLocks/>
          </p:cNvSpPr>
          <p:nvPr/>
        </p:nvSpPr>
        <p:spPr bwMode="auto">
          <a:xfrm>
            <a:off x="457200" y="819149"/>
            <a:ext cx="2514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Electronics fabrication is done by commercial vendors</a:t>
            </a:r>
          </a:p>
          <a:p>
            <a:r>
              <a:rPr lang="en-US" sz="2000" dirty="0"/>
              <a:t>Detailed parts quotes/catalog pricings</a:t>
            </a:r>
          </a:p>
          <a:p>
            <a:r>
              <a:rPr lang="en-US" sz="2000" dirty="0"/>
              <a:t>Vendor assembly quotes</a:t>
            </a:r>
          </a:p>
          <a:p>
            <a:r>
              <a:rPr lang="en-US" sz="2000" dirty="0"/>
              <a:t>Labor is for Q/A testing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F6E9D0-4516-8A4F-8E1E-79E4938E5C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38712"/>
            <a:ext cx="6115987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61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170C-FA51-4A42-A442-C586B65E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1.05 MIE FTE Labor Profile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7B284-38BB-D54C-BE86-ADFD1F49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C2FAD-EE3B-7049-B968-5668A7AB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FB0E-41D7-D547-AA61-715FBB05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16BF5-F628-9C40-9BDC-A524FE87F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60"/>
            <a:ext cx="2771739" cy="3886200"/>
          </a:xfrm>
        </p:spPr>
        <p:txBody>
          <a:bodyPr/>
          <a:lstStyle/>
          <a:p>
            <a:r>
              <a:rPr lang="en-US" sz="2000" dirty="0"/>
              <a:t>Electronics fabrication is done by commercial vendors.</a:t>
            </a:r>
          </a:p>
          <a:p>
            <a:r>
              <a:rPr lang="en-US" sz="2000" dirty="0"/>
              <a:t>Labor is for order placement, and Q/A testing and inspection.</a:t>
            </a:r>
          </a:p>
          <a:p>
            <a:r>
              <a:rPr lang="en-US" sz="2000" dirty="0"/>
              <a:t>Installation labor is part of detectors and/or installation WBS’s.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8D5FA6-9189-C747-B973-309C680E91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37" y="912967"/>
            <a:ext cx="5487987" cy="331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04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53825-21A9-B84C-BFD3-E193B79D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1.05 Estimate of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3A632-49DA-0F4E-A1CA-2874A29F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FB695-81C4-1140-84D0-851610A4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A9AB5-2991-EB4A-BDCE-888BB34A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4D6D6D-EBC8-9A48-8A6D-30743BF5AD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819149"/>
            <a:ext cx="2133600" cy="3886200"/>
          </a:xfrm>
        </p:spPr>
        <p:txBody>
          <a:bodyPr/>
          <a:lstStyle/>
          <a:p>
            <a:r>
              <a:rPr lang="en-US" sz="2000" dirty="0"/>
              <a:t>BoEs are based on recent board design</a:t>
            </a:r>
          </a:p>
          <a:p>
            <a:r>
              <a:rPr lang="en-US" sz="2000" dirty="0"/>
              <a:t>Preproduction orders</a:t>
            </a:r>
          </a:p>
          <a:p>
            <a:r>
              <a:rPr lang="en-US" sz="2000" dirty="0"/>
              <a:t>Detailed parts quotes/catalog pricings</a:t>
            </a:r>
          </a:p>
          <a:p>
            <a:r>
              <a:rPr lang="en-US" sz="2000" dirty="0"/>
              <a:t>Vendor assembly quotes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07BF6665-DAF2-B349-A231-94647942C33D}"/>
              </a:ext>
            </a:extLst>
          </p:cNvPr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83" y="819149"/>
            <a:ext cx="605228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22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D3B0-1951-B84B-B2FF-E67B5D5D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1.05 Risk </a:t>
            </a:r>
            <a:r>
              <a:rPr lang="en-US" dirty="0" err="1"/>
              <a:t>Registery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0F510-44CA-6B48-93BA-2A4B7C005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F0D59-C7EF-1E4C-9C4A-64077DCB8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8F581-CCAA-884B-B85B-AA6F0A2C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4BAAA0CC-3787-AF4D-B97D-A58EEC7B7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89" y="822325"/>
            <a:ext cx="727262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40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WBS 1.05 Status and Highlights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35035A-A2E2-1C4F-8490-79FBE8E216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First 2 deliveries of </a:t>
            </a:r>
            <a:r>
              <a:rPr lang="en-US" sz="2000" dirty="0" err="1"/>
              <a:t>SiPMs</a:t>
            </a:r>
            <a:r>
              <a:rPr lang="en-US" sz="2000" dirty="0"/>
              <a:t> received:  Mar 4 &amp; April 2, 2019.</a:t>
            </a:r>
          </a:p>
          <a:p>
            <a:r>
              <a:rPr lang="en-US" sz="2000" dirty="0"/>
              <a:t>Test stands for Q/A testing setup and ready.</a:t>
            </a:r>
          </a:p>
          <a:p>
            <a:r>
              <a:rPr lang="en-US" sz="2000" dirty="0" err="1"/>
              <a:t>EMCal</a:t>
            </a:r>
            <a:r>
              <a:rPr lang="en-US" sz="2000" dirty="0"/>
              <a:t> prototype updated with Sector 0 (preproduction) electronics.</a:t>
            </a:r>
          </a:p>
          <a:p>
            <a:r>
              <a:rPr lang="en-US" sz="2000" dirty="0" err="1"/>
              <a:t>EMCal</a:t>
            </a:r>
            <a:r>
              <a:rPr lang="en-US" sz="2000" dirty="0"/>
              <a:t> Sector 0 electronics ready for installation.</a:t>
            </a:r>
          </a:p>
          <a:p>
            <a:r>
              <a:rPr lang="en-US" sz="2000" dirty="0" err="1"/>
              <a:t>HCal</a:t>
            </a:r>
            <a:r>
              <a:rPr lang="en-US" sz="2000" dirty="0"/>
              <a:t> modules 1-6 electronics ready for installation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" name="Picture 8" descr="A picture containing indoor, table, computer&#10;&#10;Description automatically generated">
            <a:extLst>
              <a:ext uri="{FF2B5EF4-FFF2-40B4-BE49-F238E27FC236}">
                <a16:creationId xmlns:a16="http://schemas.microsoft.com/office/drawing/2014/main" id="{780C03BA-7F93-6742-8338-1563BEC8B274}"/>
              </a:ext>
            </a:extLst>
          </p:cNvPr>
          <p:cNvPicPr/>
          <p:nvPr/>
        </p:nvPicPr>
        <p:blipFill rotWithShape="1">
          <a:blip r:embed="rId3"/>
          <a:srcRect l="6838" t="52244" r="14957" b="19872"/>
          <a:stretch/>
        </p:blipFill>
        <p:spPr bwMode="auto">
          <a:xfrm>
            <a:off x="4598317" y="782783"/>
            <a:ext cx="2335884" cy="1179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6FA00-08E1-2E47-8BBD-58BF9A5BA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27748"/>
            <a:ext cx="2362201" cy="1771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981943-4DC3-7447-BAC8-AD06A02AA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74" y="1733550"/>
            <a:ext cx="1803400" cy="1352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4F3BA2-7A71-6241-9AB2-24271C62F375}"/>
              </a:ext>
            </a:extLst>
          </p:cNvPr>
          <p:cNvSpPr txBox="1"/>
          <p:nvPr/>
        </p:nvSpPr>
        <p:spPr>
          <a:xfrm>
            <a:off x="6916616" y="782783"/>
            <a:ext cx="180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 trays of </a:t>
            </a:r>
            <a:r>
              <a:rPr lang="en-US" sz="1200" dirty="0" err="1"/>
              <a:t>SiPMs</a:t>
            </a:r>
            <a:r>
              <a:rPr lang="en-US" sz="1200" dirty="0"/>
              <a:t> from the first delivery. Devices are sorted according to </a:t>
            </a:r>
            <a:r>
              <a:rPr lang="en-US" sz="1200" dirty="0" err="1"/>
              <a:t>Vop</a:t>
            </a:r>
            <a:r>
              <a:rPr lang="en-US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D66D0C-6D72-CF4A-88D4-711478A14614}"/>
              </a:ext>
            </a:extLst>
          </p:cNvPr>
          <p:cNvSpPr txBox="1"/>
          <p:nvPr/>
        </p:nvSpPr>
        <p:spPr>
          <a:xfrm>
            <a:off x="7132974" y="3116873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EMCal</a:t>
            </a:r>
            <a:r>
              <a:rPr lang="en-US" sz="1200" dirty="0"/>
              <a:t> Interface and Preamp Q/A  test stand in </a:t>
            </a:r>
            <a:r>
              <a:rPr lang="en-US" sz="1200" dirty="0" err="1"/>
              <a:t>Hcal</a:t>
            </a:r>
            <a:r>
              <a:rPr lang="en-US" sz="1200" dirty="0"/>
              <a:t> lab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10CF3-DDB5-CE42-98B2-9C11A9E13DC8}"/>
              </a:ext>
            </a:extLst>
          </p:cNvPr>
          <p:cNvSpPr txBox="1"/>
          <p:nvPr/>
        </p:nvSpPr>
        <p:spPr>
          <a:xfrm>
            <a:off x="6135932" y="4064971"/>
            <a:ext cx="1709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Test fit of </a:t>
            </a:r>
            <a:r>
              <a:rPr lang="en-US" sz="1200" dirty="0" err="1"/>
              <a:t>HCal</a:t>
            </a:r>
            <a:r>
              <a:rPr lang="en-US" sz="1200" dirty="0"/>
              <a:t> electronics on Module 0 in bldg. 912</a:t>
            </a:r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1D78A-0EA2-6E4A-97CC-F24B607CC1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/>
              <a:t>SiPMs</a:t>
            </a:r>
            <a:endParaRPr lang="en-US" sz="2000" dirty="0"/>
          </a:p>
          <a:p>
            <a:pPr lvl="1"/>
            <a:r>
              <a:rPr lang="en-US" sz="1600" dirty="0"/>
              <a:t>Testing/Assembly</a:t>
            </a:r>
          </a:p>
          <a:p>
            <a:pPr lvl="2"/>
            <a:r>
              <a:rPr lang="en-US" sz="1600" dirty="0"/>
              <a:t>Critical for </a:t>
            </a:r>
            <a:r>
              <a:rPr lang="en-US" sz="1600" dirty="0" err="1"/>
              <a:t>EMCal</a:t>
            </a:r>
            <a:r>
              <a:rPr lang="en-US" sz="1600" dirty="0"/>
              <a:t>/</a:t>
            </a:r>
            <a:r>
              <a:rPr lang="en-US" sz="1600" dirty="0" err="1"/>
              <a:t>Hcal</a:t>
            </a:r>
            <a:r>
              <a:rPr lang="en-US" sz="1600" dirty="0"/>
              <a:t>	 performance</a:t>
            </a:r>
          </a:p>
          <a:p>
            <a:pPr lvl="2"/>
            <a:r>
              <a:rPr lang="en-US" sz="1600" dirty="0"/>
              <a:t>Tied to </a:t>
            </a:r>
            <a:r>
              <a:rPr lang="en-US" sz="1600" dirty="0" err="1"/>
              <a:t>SiPM</a:t>
            </a:r>
            <a:r>
              <a:rPr lang="en-US" sz="1600" dirty="0"/>
              <a:t> delivery schedule</a:t>
            </a:r>
          </a:p>
          <a:p>
            <a:pPr lvl="2"/>
            <a:r>
              <a:rPr lang="en-US" sz="1600" dirty="0"/>
              <a:t>Monitor schedule closely, multiple test facilities/sites</a:t>
            </a:r>
          </a:p>
          <a:p>
            <a:pPr lvl="2"/>
            <a:r>
              <a:rPr lang="en-US" sz="1600" dirty="0"/>
              <a:t>Value Engineer assembly process with potential assembly house(s)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BBF16-300A-BB46-AC74-874D08FAEE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Front End Electronics Assembly &amp; Testing</a:t>
            </a:r>
          </a:p>
          <a:p>
            <a:pPr lvl="1"/>
            <a:r>
              <a:rPr lang="en-US" sz="1600" dirty="0"/>
              <a:t>Needed for </a:t>
            </a:r>
            <a:r>
              <a:rPr lang="en-US" sz="1600" dirty="0" err="1"/>
              <a:t>EMCal</a:t>
            </a:r>
            <a:r>
              <a:rPr lang="en-US" sz="1600" dirty="0"/>
              <a:t> Sector/</a:t>
            </a:r>
            <a:r>
              <a:rPr lang="en-US" sz="1600" dirty="0" err="1"/>
              <a:t>HCal</a:t>
            </a:r>
            <a:r>
              <a:rPr lang="en-US" sz="1600" dirty="0"/>
              <a:t> assembly</a:t>
            </a:r>
          </a:p>
          <a:p>
            <a:pPr lvl="1"/>
            <a:r>
              <a:rPr lang="en-US" sz="1600" dirty="0"/>
              <a:t>Closely monitor schedule</a:t>
            </a:r>
          </a:p>
          <a:p>
            <a:pPr lvl="1"/>
            <a:r>
              <a:rPr lang="en-US" sz="1600" dirty="0"/>
              <a:t>Early design of test procedures, value engineering</a:t>
            </a:r>
          </a:p>
          <a:p>
            <a:r>
              <a:rPr lang="en-US" sz="2000" dirty="0"/>
              <a:t>Advance Stage of design, 4 prototype stages complete and tested under “beam” conditions</a:t>
            </a:r>
            <a:endParaRPr 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3084B0-4984-CB43-B7B5-19AF3703A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CD-3A request for 77K </a:t>
            </a:r>
            <a:r>
              <a:rPr lang="en-US" sz="2000" dirty="0" err="1"/>
              <a:t>SiPMs</a:t>
            </a:r>
            <a:r>
              <a:rPr lang="en-US" sz="2000" dirty="0"/>
              <a:t> has been placed, first delivery March 4, 2019</a:t>
            </a:r>
          </a:p>
          <a:p>
            <a:r>
              <a:rPr lang="en-US" sz="2000" dirty="0"/>
              <a:t>The Calorimeter Electronics design is in an advance stage with 4 prototype rounds and testing at the </a:t>
            </a:r>
            <a:r>
              <a:rPr lang="en-US" sz="2000" dirty="0" err="1"/>
              <a:t>Fermilab</a:t>
            </a:r>
            <a:r>
              <a:rPr lang="en-US" sz="2000" dirty="0"/>
              <a:t> Beam Test Facility, </a:t>
            </a:r>
            <a:r>
              <a:rPr lang="en-US" sz="2000" dirty="0">
                <a:hlinkClick r:id="rId2"/>
              </a:rPr>
              <a:t>arXiv:1704.01461</a:t>
            </a:r>
            <a:r>
              <a:rPr lang="en-US" sz="2000" dirty="0"/>
              <a:t> </a:t>
            </a:r>
          </a:p>
          <a:p>
            <a:r>
              <a:rPr lang="en-US" sz="2000" dirty="0"/>
              <a:t>Additional radiation damage studies are being planned.</a:t>
            </a:r>
          </a:p>
          <a:p>
            <a:r>
              <a:rPr lang="en-US" sz="2000" dirty="0"/>
              <a:t>Design of cooling system is preliminary (WBS 1.03).</a:t>
            </a:r>
          </a:p>
          <a:p>
            <a:r>
              <a:rPr lang="en-US" sz="2000" dirty="0"/>
              <a:t>A resource loaded schedule has been developed based on knowledge gained from the prototype rounds.</a:t>
            </a:r>
          </a:p>
          <a:p>
            <a:r>
              <a:rPr lang="en-US" sz="2000" dirty="0"/>
              <a:t>Support documentation (e.g. BoEs, Testing Plans) have been developed.</a:t>
            </a:r>
          </a:p>
          <a:p>
            <a:r>
              <a:rPr lang="en-US" sz="2000" dirty="0"/>
              <a:t>Based on the advanced prototyping, there are no technical issues to be resolved.</a:t>
            </a:r>
          </a:p>
          <a:p>
            <a:r>
              <a:rPr lang="en-US" sz="2000" dirty="0"/>
              <a:t>Calorimeter Electronics is </a:t>
            </a:r>
            <a:r>
              <a:rPr lang="en-US" sz="2000"/>
              <a:t>ready for PD-2/3!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092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304800" y="28941"/>
            <a:ext cx="75438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ea typeface="MS PGothic" charset="0"/>
              </a:rPr>
              <a:t>WBS 1.05: Calorimeter Electronics</a:t>
            </a:r>
            <a:endParaRPr lang="en-US" sz="4000" dirty="0">
              <a:solidFill>
                <a:srgbClr val="000000"/>
              </a:solidFill>
              <a:latin typeface="+mn-lt"/>
              <a:ea typeface="MS PGothic" charset="0"/>
            </a:endParaRP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“Common” design for both </a:t>
            </a:r>
            <a:r>
              <a:rPr lang="en-US" sz="2000" dirty="0" err="1"/>
              <a:t>EMCal</a:t>
            </a:r>
            <a:r>
              <a:rPr lang="en-US" sz="2000" dirty="0"/>
              <a:t> and </a:t>
            </a:r>
            <a:r>
              <a:rPr lang="en-US" sz="2000" dirty="0" err="1"/>
              <a:t>HCal</a:t>
            </a:r>
            <a:endParaRPr lang="en-US" sz="2000" dirty="0"/>
          </a:p>
          <a:p>
            <a:pPr lvl="1"/>
            <a:r>
              <a:rPr lang="en-US" sz="1600" dirty="0"/>
              <a:t>Optical Sensor: Silicon Photomultiplier (</a:t>
            </a:r>
            <a:r>
              <a:rPr lang="en-US" sz="1600" dirty="0" err="1"/>
              <a:t>SiPM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Front End Analog Section:</a:t>
            </a:r>
          </a:p>
          <a:p>
            <a:pPr lvl="2"/>
            <a:r>
              <a:rPr lang="en-US" sz="1400" dirty="0"/>
              <a:t>Amplification/Shaping</a:t>
            </a:r>
          </a:p>
          <a:p>
            <a:pPr lvl="2"/>
            <a:r>
              <a:rPr lang="en-US" sz="1400" dirty="0"/>
              <a:t>Gain adjustment</a:t>
            </a:r>
          </a:p>
          <a:p>
            <a:pPr lvl="2"/>
            <a:r>
              <a:rPr lang="en-US" sz="1400" dirty="0"/>
              <a:t>Different packaging for </a:t>
            </a:r>
            <a:r>
              <a:rPr lang="en-US" sz="1400" dirty="0" err="1"/>
              <a:t>EMCal</a:t>
            </a:r>
            <a:r>
              <a:rPr lang="en-US" sz="1400" dirty="0"/>
              <a:t> and </a:t>
            </a:r>
            <a:r>
              <a:rPr lang="en-US" sz="1400" dirty="0" err="1"/>
              <a:t>HCal</a:t>
            </a:r>
            <a:endParaRPr lang="en-US" dirty="0"/>
          </a:p>
          <a:p>
            <a:pPr lvl="1"/>
            <a:r>
              <a:rPr lang="en-US" sz="1600" dirty="0"/>
              <a:t>Digital Backend Section</a:t>
            </a:r>
            <a:r>
              <a:rPr lang="en-US" sz="1800" dirty="0"/>
              <a:t>:</a:t>
            </a:r>
          </a:p>
          <a:p>
            <a:pPr lvl="2"/>
            <a:r>
              <a:rPr lang="en-US" sz="1400" dirty="0"/>
              <a:t>Continuous waveform digitization</a:t>
            </a:r>
          </a:p>
          <a:p>
            <a:pPr lvl="2"/>
            <a:r>
              <a:rPr lang="en-US" sz="1400" dirty="0"/>
              <a:t>Trigger primitives</a:t>
            </a:r>
          </a:p>
          <a:p>
            <a:pPr lvl="1"/>
            <a:r>
              <a:rPr lang="en-US" sz="1600" dirty="0"/>
              <a:t>Common Low Voltage and Bias Voltage Systems</a:t>
            </a:r>
          </a:p>
          <a:p>
            <a:r>
              <a:rPr lang="en-US" sz="1800" dirty="0"/>
              <a:t>Advance Design: </a:t>
            </a:r>
          </a:p>
          <a:p>
            <a:pPr lvl="1"/>
            <a:r>
              <a:rPr lang="en-US" sz="1600" dirty="0"/>
              <a:t>4 Stages of prototypes and  beam testing.</a:t>
            </a:r>
          </a:p>
          <a:p>
            <a:pPr lvl="1"/>
            <a:r>
              <a:rPr lang="en-US" sz="1600" dirty="0"/>
              <a:t>Use commercial “Off the Shelf” components- No custom ASICS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AC99B7E-3E2C-7A43-8C83-701DF2442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22960"/>
            <a:ext cx="3441700" cy="2581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550381-6737-994B-BA7E-0BFCC8C5133F}"/>
              </a:ext>
            </a:extLst>
          </p:cNvPr>
          <p:cNvSpPr txBox="1"/>
          <p:nvPr/>
        </p:nvSpPr>
        <p:spPr>
          <a:xfrm>
            <a:off x="5721350" y="348248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EMCal</a:t>
            </a:r>
            <a:r>
              <a:rPr lang="en-US" sz="1400" dirty="0"/>
              <a:t> V2.2 Prototype instrumented with preproduction electronics</a:t>
            </a:r>
          </a:p>
        </p:txBody>
      </p: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423657-CA38-A541-8FD7-8F3F6396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ea typeface="MS PGothic" charset="0"/>
              </a:rPr>
              <a:t>Calorimeter Electronics Block Diagram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37E73-5AA9-1B47-922F-C0524E88A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9D0F7-4408-4744-8C76-9000535B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DA140-18BA-BB4F-B894-531171C5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BCB76-A311-0644-8F40-9A9542843170}"/>
              </a:ext>
            </a:extLst>
          </p:cNvPr>
          <p:cNvSpPr/>
          <p:nvPr/>
        </p:nvSpPr>
        <p:spPr>
          <a:xfrm>
            <a:off x="609600" y="666750"/>
            <a:ext cx="4495800" cy="41910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EC126-3A1E-1948-BB4E-39676762745B}"/>
              </a:ext>
            </a:extLst>
          </p:cNvPr>
          <p:cNvSpPr txBox="1"/>
          <p:nvPr/>
        </p:nvSpPr>
        <p:spPr>
          <a:xfrm>
            <a:off x="609600" y="666750"/>
            <a:ext cx="108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WBS 1.05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0C6EB-77FE-3342-A2F5-B1F5520FE7BC}"/>
              </a:ext>
            </a:extLst>
          </p:cNvPr>
          <p:cNvSpPr/>
          <p:nvPr/>
        </p:nvSpPr>
        <p:spPr>
          <a:xfrm>
            <a:off x="5486400" y="666750"/>
            <a:ext cx="2971800" cy="41910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88AB9-B60D-F647-A5C1-4D966DD934DF}"/>
              </a:ext>
            </a:extLst>
          </p:cNvPr>
          <p:cNvSpPr txBox="1"/>
          <p:nvPr/>
        </p:nvSpPr>
        <p:spPr>
          <a:xfrm>
            <a:off x="7391400" y="666750"/>
            <a:ext cx="108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WBS 1.06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B7DB7C-908A-FB48-9F8D-8FAC8F8899C0}"/>
              </a:ext>
            </a:extLst>
          </p:cNvPr>
          <p:cNvSpPr/>
          <p:nvPr/>
        </p:nvSpPr>
        <p:spPr>
          <a:xfrm>
            <a:off x="5181600" y="666750"/>
            <a:ext cx="228600" cy="41910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4D6C6-64A6-D948-AADE-BEF3E65879F0}"/>
              </a:ext>
            </a:extLst>
          </p:cNvPr>
          <p:cNvSpPr txBox="1"/>
          <p:nvPr/>
        </p:nvSpPr>
        <p:spPr>
          <a:xfrm rot="16200000">
            <a:off x="4893771" y="802181"/>
            <a:ext cx="883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WBS 2.09</a:t>
            </a:r>
          </a:p>
        </p:txBody>
      </p:sp>
      <p:pic>
        <p:nvPicPr>
          <p:cNvPr id="15" name="Picture 14" descr="CalElec-Overview.png">
            <a:extLst>
              <a:ext uri="{FF2B5EF4-FFF2-40B4-BE49-F238E27FC236}">
                <a16:creationId xmlns:a16="http://schemas.microsoft.com/office/drawing/2014/main" id="{A7ED4A41-3081-E44E-80A3-FC9E20128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71552"/>
            <a:ext cx="7010400" cy="404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301752" y="25002"/>
            <a:ext cx="7543800" cy="576072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Calorimeter Electronics Technical 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CFDFE0-F32C-944B-A399-FE83373E9D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Silicon Photomultipliers:</a:t>
            </a:r>
          </a:p>
          <a:p>
            <a:pPr lvl="1"/>
            <a:r>
              <a:rPr lang="en-US" sz="1600" dirty="0"/>
              <a:t>Selected Device: Hamamatsu  12572-015P</a:t>
            </a:r>
          </a:p>
          <a:p>
            <a:pPr lvl="1"/>
            <a:r>
              <a:rPr lang="en-US" sz="1600" dirty="0"/>
              <a:t>Immune to magnetic fields</a:t>
            </a:r>
          </a:p>
          <a:p>
            <a:pPr lvl="1"/>
            <a:r>
              <a:rPr lang="en-US" sz="1600" dirty="0"/>
              <a:t>Pixels: 15 x 15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</a:t>
            </a:r>
            <a:r>
              <a:rPr lang="en-US" sz="1600" baseline="30000" dirty="0"/>
              <a:t>2</a:t>
            </a:r>
          </a:p>
          <a:p>
            <a:pPr lvl="1"/>
            <a:r>
              <a:rPr lang="en-US" sz="1600" dirty="0"/>
              <a:t>Dynamic range: 10</a:t>
            </a:r>
            <a:r>
              <a:rPr lang="en-US" sz="1600" baseline="30000" dirty="0"/>
              <a:t>4</a:t>
            </a:r>
          </a:p>
          <a:p>
            <a:pPr lvl="1"/>
            <a:r>
              <a:rPr lang="en-US" sz="1600" dirty="0"/>
              <a:t>Gain: 2x10</a:t>
            </a:r>
            <a:r>
              <a:rPr lang="en-US" sz="1600" baseline="30000" dirty="0"/>
              <a:t>5</a:t>
            </a:r>
          </a:p>
          <a:p>
            <a:pPr lvl="1"/>
            <a:r>
              <a:rPr lang="en-US" sz="1600" dirty="0"/>
              <a:t>Device: 3 x 3 mm</a:t>
            </a:r>
            <a:r>
              <a:rPr lang="en-US" sz="1600" baseline="30000" dirty="0"/>
              <a:t>2</a:t>
            </a:r>
            <a:endParaRPr lang="en-US" sz="1600" dirty="0"/>
          </a:p>
          <a:p>
            <a:pPr lvl="1"/>
            <a:r>
              <a:rPr lang="en-US" sz="1600" dirty="0"/>
              <a:t>Susceptible to neutron damage: increased leakage current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0397A-1856-1E46-9D33-7B30F5E40F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Analog Front End</a:t>
            </a:r>
          </a:p>
          <a:p>
            <a:pPr lvl="1"/>
            <a:r>
              <a:rPr lang="en-US" sz="1600" dirty="0"/>
              <a:t>Shaping time of 30 </a:t>
            </a:r>
            <a:r>
              <a:rPr lang="en-US" sz="1600" dirty="0" err="1"/>
              <a:t>nSec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Switchable gain</a:t>
            </a:r>
          </a:p>
          <a:p>
            <a:pPr lvl="2"/>
            <a:r>
              <a:rPr lang="en-US" sz="1600" dirty="0"/>
              <a:t>normal gain </a:t>
            </a:r>
          </a:p>
          <a:p>
            <a:pPr lvl="2"/>
            <a:r>
              <a:rPr lang="en-US" sz="1600" dirty="0"/>
              <a:t>x 16 for calibration</a:t>
            </a:r>
          </a:p>
          <a:p>
            <a:pPr lvl="1"/>
            <a:r>
              <a:rPr lang="en-US" sz="1600" dirty="0"/>
              <a:t>Differential analog drivers</a:t>
            </a:r>
          </a:p>
          <a:p>
            <a:pPr lvl="1"/>
            <a:r>
              <a:rPr lang="en-US" sz="1600" dirty="0"/>
              <a:t>LED calibration/test system</a:t>
            </a:r>
          </a:p>
          <a:p>
            <a:pPr lvl="1"/>
            <a:r>
              <a:rPr lang="en-US" sz="1600" dirty="0"/>
              <a:t>Monitoring of voltages, current and temperature</a:t>
            </a:r>
          </a:p>
          <a:p>
            <a:pPr lvl="1"/>
            <a:r>
              <a:rPr lang="en-US" sz="1600" dirty="0"/>
              <a:t>Gain adjustment via bias voltage</a:t>
            </a:r>
          </a:p>
          <a:p>
            <a:endParaRPr lang="en-US" dirty="0"/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D47D-64FC-0A45-A4EB-A226AE59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rgbClr val="000000"/>
                </a:solidFill>
              </a:rPr>
              <a:t>Calorimeter Electronics Technical Overview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B8AB0-EC97-1945-9C3E-D733E83F05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Digitizer Back End </a:t>
            </a:r>
          </a:p>
          <a:p>
            <a:pPr lvl="1"/>
            <a:r>
              <a:rPr lang="en-US" sz="1600" dirty="0"/>
              <a:t>Identical for </a:t>
            </a:r>
            <a:r>
              <a:rPr lang="en-US" sz="1600" dirty="0" err="1"/>
              <a:t>EMCal</a:t>
            </a:r>
            <a:r>
              <a:rPr lang="en-US" sz="1600" dirty="0"/>
              <a:t>/</a:t>
            </a:r>
            <a:r>
              <a:rPr lang="en-US" sz="1600" dirty="0" err="1"/>
              <a:t>HCal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Located “near” detector</a:t>
            </a:r>
          </a:p>
          <a:p>
            <a:pPr lvl="1"/>
            <a:r>
              <a:rPr lang="en-US" sz="1600" dirty="0"/>
              <a:t>14 Bit ADC (12 bit effective)</a:t>
            </a:r>
          </a:p>
          <a:p>
            <a:pPr lvl="1"/>
            <a:r>
              <a:rPr lang="en-US" sz="1600" dirty="0"/>
              <a:t>65 MHz maximum sampling frequency, operates at 6 x BCO</a:t>
            </a:r>
          </a:p>
          <a:p>
            <a:pPr lvl="1"/>
            <a:r>
              <a:rPr lang="en-US" sz="1600" dirty="0"/>
              <a:t>40 BCO latency for triggering</a:t>
            </a:r>
          </a:p>
          <a:p>
            <a:pPr lvl="1"/>
            <a:r>
              <a:rPr lang="en-US" sz="1600" dirty="0"/>
              <a:t>Maximum of 32 samples/channel/event</a:t>
            </a:r>
          </a:p>
          <a:p>
            <a:pPr lvl="1"/>
            <a:r>
              <a:rPr lang="en-US" sz="1600" dirty="0"/>
              <a:t>5 Event buffering</a:t>
            </a:r>
          </a:p>
          <a:p>
            <a:pPr lvl="1"/>
            <a:r>
              <a:rPr lang="en-US" sz="1600" dirty="0"/>
              <a:t>Generate trigger primitives based on 2x2 towers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A4DE0-8039-D849-BE2E-3471E5284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61599-8163-EC47-BA01-2A02DDC4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D77E0-BA18-B64A-83D9-F80E12B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39FE8E8-4BBB-CE49-AB22-E1D579560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19149"/>
            <a:ext cx="4038600" cy="609600"/>
          </a:xfrm>
        </p:spPr>
        <p:txBody>
          <a:bodyPr/>
          <a:lstStyle/>
          <a:p>
            <a:r>
              <a:rPr lang="en-US" sz="2000" dirty="0"/>
              <a:t>Advance stage of design and Prototyping</a:t>
            </a:r>
          </a:p>
        </p:txBody>
      </p:sp>
      <p:pic>
        <p:nvPicPr>
          <p:cNvPr id="9" name="Picture 8" descr="ADC Module.png">
            <a:extLst>
              <a:ext uri="{FF2B5EF4-FFF2-40B4-BE49-F238E27FC236}">
                <a16:creationId xmlns:a16="http://schemas.microsoft.com/office/drawing/2014/main" id="{D2429F11-E42D-2845-A146-52910FC76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733551"/>
            <a:ext cx="1371599" cy="1537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7F035C-2831-804E-A0EC-DBF73FD81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573235" y="2332515"/>
            <a:ext cx="998349" cy="3762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B72AB8-F2A8-9B44-AA0A-DB6659B8EB1F}"/>
              </a:ext>
            </a:extLst>
          </p:cNvPr>
          <p:cNvSpPr txBox="1"/>
          <p:nvPr/>
        </p:nvSpPr>
        <p:spPr>
          <a:xfrm>
            <a:off x="4114802" y="1428752"/>
            <a:ext cx="1303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Digitizer 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8DCD7D-B6B4-464E-B1C9-63CAFAF9D94A}"/>
              </a:ext>
            </a:extLst>
          </p:cNvPr>
          <p:cNvSpPr txBox="1"/>
          <p:nvPr/>
        </p:nvSpPr>
        <p:spPr>
          <a:xfrm>
            <a:off x="4191000" y="3409952"/>
            <a:ext cx="1361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2x8 </a:t>
            </a:r>
            <a:r>
              <a:rPr lang="en-US" sz="1200" dirty="0" err="1"/>
              <a:t>EMCal</a:t>
            </a:r>
            <a:r>
              <a:rPr lang="en-US" sz="1200" dirty="0"/>
              <a:t> Preamp</a:t>
            </a:r>
          </a:p>
        </p:txBody>
      </p:sp>
      <p:pic>
        <p:nvPicPr>
          <p:cNvPr id="13" name="Picture 2" descr="E:\hcal-f-fft.png">
            <a:extLst>
              <a:ext uri="{FF2B5EF4-FFF2-40B4-BE49-F238E27FC236}">
                <a16:creationId xmlns:a16="http://schemas.microsoft.com/office/drawing/2014/main" id="{5220B07E-A7AE-DC47-90EA-4AD4B7E8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2150"/>
            <a:ext cx="2133600" cy="16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3648A6-F34A-A54F-8B8B-228717C5DA5F}"/>
              </a:ext>
            </a:extLst>
          </p:cNvPr>
          <p:cNvSpPr txBox="1"/>
          <p:nvPr/>
        </p:nvSpPr>
        <p:spPr>
          <a:xfrm>
            <a:off x="6096000" y="1657352"/>
            <a:ext cx="1669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Noise Measurement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9497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sz="4000" dirty="0"/>
              <a:t>WBS 1.05: Scope</a:t>
            </a:r>
            <a:r>
              <a:rPr lang="en-US" altLang="en-US" dirty="0"/>
              <a:t>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59CC13-F1FD-E149-AAF0-D2E6E5568C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Optical Sensors</a:t>
            </a:r>
          </a:p>
          <a:p>
            <a:pPr lvl="1"/>
            <a:r>
              <a:rPr lang="en-US" sz="1600" dirty="0"/>
              <a:t>CD-3A Request: 77K devices ordered</a:t>
            </a:r>
          </a:p>
          <a:p>
            <a:pPr lvl="2"/>
            <a:r>
              <a:rPr lang="en-US" sz="1400" dirty="0" err="1"/>
              <a:t>EMCal</a:t>
            </a:r>
            <a:r>
              <a:rPr lang="en-US" sz="1400" dirty="0"/>
              <a:t>: 70000	</a:t>
            </a:r>
          </a:p>
          <a:p>
            <a:pPr lvl="2"/>
            <a:r>
              <a:rPr lang="en-US" sz="1400" dirty="0" err="1"/>
              <a:t>HCal</a:t>
            </a:r>
            <a:r>
              <a:rPr lang="en-US" sz="1400" dirty="0"/>
              <a:t>: 7000</a:t>
            </a:r>
          </a:p>
          <a:p>
            <a:r>
              <a:rPr lang="en-US" sz="2000" dirty="0" err="1"/>
              <a:t>EMCal</a:t>
            </a:r>
            <a:r>
              <a:rPr lang="en-US" sz="2000" dirty="0"/>
              <a:t> Front End Electronics</a:t>
            </a:r>
          </a:p>
          <a:p>
            <a:pPr lvl="1"/>
            <a:r>
              <a:rPr lang="en-US" sz="1600" dirty="0"/>
              <a:t>2x2 </a:t>
            </a:r>
            <a:r>
              <a:rPr lang="en-US" sz="1600" dirty="0" err="1"/>
              <a:t>EMCal</a:t>
            </a:r>
            <a:r>
              <a:rPr lang="en-US" sz="1600" dirty="0"/>
              <a:t> </a:t>
            </a:r>
            <a:r>
              <a:rPr lang="en-US" sz="1600" dirty="0" err="1"/>
              <a:t>SiPM</a:t>
            </a:r>
            <a:r>
              <a:rPr lang="en-US" sz="1600" dirty="0"/>
              <a:t> Daughter board: 3744</a:t>
            </a:r>
          </a:p>
          <a:p>
            <a:pPr lvl="1"/>
            <a:r>
              <a:rPr lang="en-US" sz="1600" dirty="0"/>
              <a:t>2x8 </a:t>
            </a:r>
            <a:r>
              <a:rPr lang="en-US" sz="1600" dirty="0" err="1"/>
              <a:t>EMCal</a:t>
            </a:r>
            <a:r>
              <a:rPr lang="en-US" sz="1600" dirty="0"/>
              <a:t> Preamp Boards: 936</a:t>
            </a:r>
          </a:p>
          <a:p>
            <a:pPr lvl="1"/>
            <a:r>
              <a:rPr lang="en-US" sz="1600" dirty="0"/>
              <a:t>64 Channel </a:t>
            </a:r>
            <a:r>
              <a:rPr lang="en-US" sz="1600" dirty="0" err="1"/>
              <a:t>EMCal</a:t>
            </a:r>
            <a:r>
              <a:rPr lang="en-US" sz="1600" dirty="0"/>
              <a:t> Interface Modules: 234</a:t>
            </a:r>
          </a:p>
          <a:p>
            <a:pPr lvl="1"/>
            <a:r>
              <a:rPr lang="en-US" sz="1600" dirty="0" err="1"/>
              <a:t>EMCal</a:t>
            </a:r>
            <a:r>
              <a:rPr lang="en-US" sz="1600" dirty="0"/>
              <a:t> Controllers: 52</a:t>
            </a:r>
          </a:p>
          <a:p>
            <a:pPr lvl="1"/>
            <a:r>
              <a:rPr lang="en-US" sz="1600" dirty="0"/>
              <a:t>Crates, Power Systems and Cables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8FCD-2DDF-8B41-8640-FCE87C834A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err="1"/>
              <a:t>HCal</a:t>
            </a:r>
            <a:r>
              <a:rPr lang="en-US" sz="2000" dirty="0"/>
              <a:t> Front End Electronics</a:t>
            </a:r>
          </a:p>
          <a:p>
            <a:pPr lvl="1"/>
            <a:r>
              <a:rPr lang="en-US" sz="1600" dirty="0" err="1"/>
              <a:t>HCal</a:t>
            </a:r>
            <a:r>
              <a:rPr lang="en-US" sz="1600" dirty="0"/>
              <a:t> </a:t>
            </a:r>
            <a:r>
              <a:rPr lang="en-US" sz="1600" dirty="0" err="1"/>
              <a:t>SiPM</a:t>
            </a:r>
            <a:r>
              <a:rPr lang="en-US" sz="1600" dirty="0"/>
              <a:t> Daughter board:6240</a:t>
            </a:r>
          </a:p>
          <a:p>
            <a:pPr lvl="1"/>
            <a:r>
              <a:rPr lang="en-US" sz="1600" dirty="0" err="1"/>
              <a:t>HCal</a:t>
            </a:r>
            <a:r>
              <a:rPr lang="en-US" sz="1600" dirty="0"/>
              <a:t> Preamp Boards: 1248</a:t>
            </a:r>
          </a:p>
          <a:p>
            <a:pPr lvl="1"/>
            <a:r>
              <a:rPr lang="en-US" sz="1600" dirty="0"/>
              <a:t>52 Channel </a:t>
            </a:r>
            <a:r>
              <a:rPr lang="en-US" sz="1600" dirty="0" err="1"/>
              <a:t>HCal</a:t>
            </a:r>
            <a:r>
              <a:rPr lang="en-US" sz="1600" dirty="0"/>
              <a:t> Interface, Backplane &amp; LED Driver Modules: 64</a:t>
            </a:r>
          </a:p>
          <a:p>
            <a:pPr lvl="1"/>
            <a:r>
              <a:rPr lang="en-US" sz="1600" dirty="0" err="1"/>
              <a:t>HCal</a:t>
            </a:r>
            <a:r>
              <a:rPr lang="en-US" sz="1600" dirty="0"/>
              <a:t> Controllers: 8</a:t>
            </a:r>
          </a:p>
          <a:p>
            <a:pPr lvl="1"/>
            <a:r>
              <a:rPr lang="en-US" sz="1600" dirty="0"/>
              <a:t>Crates, Power Systems and Cables</a:t>
            </a:r>
          </a:p>
          <a:p>
            <a:r>
              <a:rPr lang="en-US" sz="2000" dirty="0"/>
              <a:t>Digitizer System</a:t>
            </a:r>
          </a:p>
          <a:p>
            <a:pPr lvl="1"/>
            <a:r>
              <a:rPr lang="en-US" sz="1600" dirty="0"/>
              <a:t>Digitizers Modules: 367</a:t>
            </a:r>
          </a:p>
          <a:p>
            <a:pPr lvl="1"/>
            <a:r>
              <a:rPr lang="en-US" sz="1600" dirty="0"/>
              <a:t>XMIT Modules: 92</a:t>
            </a:r>
          </a:p>
          <a:p>
            <a:pPr lvl="1"/>
            <a:r>
              <a:rPr lang="en-US" sz="1600" dirty="0"/>
              <a:t>Controllers/Crates: 23</a:t>
            </a:r>
          </a:p>
          <a:p>
            <a:pPr lvl="1"/>
            <a:r>
              <a:rPr lang="en-US" sz="1600" dirty="0"/>
              <a:t>Clock Master: 6</a:t>
            </a:r>
          </a:p>
          <a:p>
            <a:pPr lvl="1"/>
            <a:r>
              <a:rPr lang="en-US" sz="1600" dirty="0"/>
              <a:t>Power systems &amp; Patch Fibers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C2A48-0D2B-1645-8133-9BBBBADA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BB10E-A5FC-004F-B929-25EA8DE13C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/>
              <a:t>SiPMs</a:t>
            </a:r>
            <a:r>
              <a:rPr lang="en-US" sz="2000" dirty="0"/>
              <a:t> subject to neutron damage- </a:t>
            </a:r>
            <a:r>
              <a:rPr lang="en-US" sz="1800" dirty="0"/>
              <a:t>Increased leakage current</a:t>
            </a:r>
          </a:p>
          <a:p>
            <a:r>
              <a:rPr lang="en-US" sz="2000" dirty="0"/>
              <a:t>Front end electronics subject to potential damage from ionizing radiation and neutrons</a:t>
            </a:r>
          </a:p>
          <a:p>
            <a:pPr lvl="1"/>
            <a:r>
              <a:rPr lang="en-US" sz="1800" dirty="0"/>
              <a:t>Component failure</a:t>
            </a:r>
          </a:p>
          <a:p>
            <a:pPr lvl="1"/>
            <a:r>
              <a:rPr lang="en-US" sz="1800" dirty="0"/>
              <a:t>Single event upsets</a:t>
            </a:r>
          </a:p>
          <a:p>
            <a:r>
              <a:rPr lang="en-US" sz="2000" dirty="0"/>
              <a:t>Details in breakout sessions</a:t>
            </a:r>
          </a:p>
          <a:p>
            <a:pPr lvl="1"/>
            <a:r>
              <a:rPr lang="en-US" sz="1600" dirty="0"/>
              <a:t>Silicon Photomultipliers: C. </a:t>
            </a:r>
            <a:r>
              <a:rPr lang="en-US" sz="1600" dirty="0" err="1"/>
              <a:t>Aidala</a:t>
            </a:r>
            <a:endParaRPr lang="en-US" sz="1600" dirty="0"/>
          </a:p>
          <a:p>
            <a:pPr lvl="1"/>
            <a:r>
              <a:rPr lang="en-US" sz="1600" dirty="0"/>
              <a:t>Calorimeter Front End Electronics: S. </a:t>
            </a:r>
            <a:r>
              <a:rPr lang="en-US" sz="1600" dirty="0" err="1"/>
              <a:t>Boose</a:t>
            </a: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03686-79F1-F649-9FB8-07D88DEFDF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Extensive studies of neutron damage on Hamamatsu  12572-015P</a:t>
            </a:r>
          </a:p>
          <a:p>
            <a:pPr lvl="1"/>
            <a:r>
              <a:rPr lang="en-US" sz="1800" dirty="0"/>
              <a:t>Expect ~10</a:t>
            </a:r>
            <a:r>
              <a:rPr lang="en-US" sz="1800" baseline="30000" dirty="0"/>
              <a:t>11</a:t>
            </a:r>
            <a:r>
              <a:rPr lang="en-US" sz="1800" dirty="0"/>
              <a:t> n/cm</a:t>
            </a:r>
            <a:r>
              <a:rPr lang="en-US" sz="1800" baseline="30000" dirty="0"/>
              <a:t>2</a:t>
            </a:r>
            <a:r>
              <a:rPr lang="en-US" sz="1800" dirty="0"/>
              <a:t>/run</a:t>
            </a:r>
          </a:p>
          <a:p>
            <a:pPr lvl="1"/>
            <a:r>
              <a:rPr lang="en-US" sz="1800" dirty="0"/>
              <a:t>Increased leakage current, 250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mA/device after 5 years</a:t>
            </a:r>
          </a:p>
          <a:p>
            <a:pPr lvl="1"/>
            <a:r>
              <a:rPr lang="en-US" sz="1800" dirty="0"/>
              <a:t>Front end electronics designed to handle increase</a:t>
            </a:r>
          </a:p>
          <a:p>
            <a:pPr lvl="2"/>
            <a:r>
              <a:rPr lang="en-US" sz="1600" dirty="0"/>
              <a:t>Power capacity</a:t>
            </a:r>
          </a:p>
          <a:p>
            <a:pPr lvl="2"/>
            <a:r>
              <a:rPr lang="en-US" sz="1600" dirty="0"/>
              <a:t>Cooling</a:t>
            </a:r>
          </a:p>
          <a:p>
            <a:pPr lvl="1"/>
            <a:r>
              <a:rPr lang="en-US" sz="1800" dirty="0"/>
              <a:t>Paper submitted to IEEE TNS: arXiv:1809.04594</a:t>
            </a:r>
          </a:p>
          <a:p>
            <a:pPr lvl="1"/>
            <a:endParaRPr lang="en-US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CD8BE-9C3B-E040-8A6C-DC7CC670C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D1F62-A361-9A49-89AB-22670B3F7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D24A1-1C3E-EB46-AE14-D5248B5C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78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6D32-50D0-794E-9A09-81822EA25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6A056-38E4-3E48-A614-7144737BA9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Ionizing radiation studies done at the Solid State Gamma Ray Irradiation Facility at BNL.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1800" dirty="0"/>
              <a:t>Expect ~1k Rad/run at </a:t>
            </a:r>
            <a:r>
              <a:rPr lang="en-US" sz="1800" dirty="0" err="1"/>
              <a:t>EMCal</a:t>
            </a:r>
            <a:endParaRPr lang="en-US" sz="1800" dirty="0"/>
          </a:p>
          <a:p>
            <a:pPr lvl="1"/>
            <a:r>
              <a:rPr lang="en-US" sz="1400" dirty="0"/>
              <a:t>Based on simulations</a:t>
            </a:r>
          </a:p>
          <a:p>
            <a:pPr lvl="1"/>
            <a:r>
              <a:rPr lang="en-US" sz="1400" dirty="0"/>
              <a:t>PHENIX IR measurements</a:t>
            </a:r>
          </a:p>
          <a:p>
            <a:r>
              <a:rPr lang="en-US" sz="1800" dirty="0"/>
              <a:t>Irradiate front end electronics up to 240 </a:t>
            </a:r>
            <a:r>
              <a:rPr lang="en-US" sz="1800" dirty="0" err="1"/>
              <a:t>kRad</a:t>
            </a:r>
            <a:r>
              <a:rPr lang="en-US" sz="1800" dirty="0"/>
              <a:t>.</a:t>
            </a:r>
          </a:p>
          <a:p>
            <a:r>
              <a:rPr lang="en-US" sz="1800" dirty="0"/>
              <a:t>Device selection based on studies.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FD0B9-1015-6A4E-9557-B09AD6E7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71C2E-27BC-3E4D-8499-FBAA95CD5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CF50D-5B60-AF47-8CA7-77D8EDCB4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2" name="Content Placeholder 8" descr="A cluttered room&#10;&#10;Description automatically generated">
            <a:extLst>
              <a:ext uri="{FF2B5EF4-FFF2-40B4-BE49-F238E27FC236}">
                <a16:creationId xmlns:a16="http://schemas.microsoft.com/office/drawing/2014/main" id="{5095B4A7-27E4-9446-AF2C-90AE43384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906" y="1506703"/>
            <a:ext cx="1676400" cy="12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67042F0-C425-5F42-B53F-A8E7647C9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31" y="847724"/>
            <a:ext cx="3882278" cy="1952625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C7231D-903B-4849-8A0E-36E1BEA14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4" y="2857499"/>
            <a:ext cx="2714626" cy="19526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D5A21-5FBC-0645-AF6C-45097F0F01AE}"/>
              </a:ext>
            </a:extLst>
          </p:cNvPr>
          <p:cNvSpPr txBox="1"/>
          <p:nvPr/>
        </p:nvSpPr>
        <p:spPr>
          <a:xfrm>
            <a:off x="4343400" y="2963556"/>
            <a:ext cx="172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Performance of selected regulators for </a:t>
            </a:r>
            <a:r>
              <a:rPr lang="en-US" sz="1200" dirty="0" err="1"/>
              <a:t>EMCal</a:t>
            </a:r>
            <a:r>
              <a:rPr lang="en-US" sz="1200" dirty="0"/>
              <a:t> and </a:t>
            </a:r>
            <a:r>
              <a:rPr lang="en-US" sz="1200" dirty="0" err="1"/>
              <a:t>HCal</a:t>
            </a:r>
            <a:r>
              <a:rPr lang="en-US" sz="1200" dirty="0"/>
              <a:t> front end </a:t>
            </a:r>
            <a:r>
              <a:rPr lang="en-US" sz="1200" dirty="0" err="1"/>
              <a:t>electornics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0608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  <a:cs typeface="Times New Roman" pitchFamily="18" charset="0"/>
              </a:rPr>
              <a:t>WBS 1.05: Subsystem Collaborators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04DF5-F88F-8E49-92BA-1ACC2291B1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Brookhaven National Lab:</a:t>
            </a:r>
          </a:p>
          <a:p>
            <a:pPr lvl="1"/>
            <a:r>
              <a:rPr lang="en-US" sz="1600" dirty="0"/>
              <a:t>Eric </a:t>
            </a:r>
            <a:r>
              <a:rPr lang="en-US" sz="1600" dirty="0" err="1"/>
              <a:t>Mannel</a:t>
            </a:r>
            <a:r>
              <a:rPr lang="en-US" sz="1600" dirty="0"/>
              <a:t>, L2 for WBS 1.5</a:t>
            </a:r>
          </a:p>
          <a:p>
            <a:pPr lvl="1"/>
            <a:r>
              <a:rPr lang="en-US" sz="1600" dirty="0"/>
              <a:t>Steve </a:t>
            </a:r>
            <a:r>
              <a:rPr lang="en-US" sz="1600" dirty="0" err="1"/>
              <a:t>Boose</a:t>
            </a:r>
            <a:r>
              <a:rPr lang="en-US" sz="1600" dirty="0"/>
              <a:t>, L3 for analog front  end electronics</a:t>
            </a:r>
          </a:p>
          <a:p>
            <a:pPr lvl="1"/>
            <a:r>
              <a:rPr lang="en-US" sz="1600" dirty="0"/>
              <a:t>Front end electronics design, production &amp; testing</a:t>
            </a:r>
          </a:p>
          <a:p>
            <a:r>
              <a:rPr lang="en-US" sz="2000" dirty="0"/>
              <a:t>Columbia Univ./Nevis Labs:</a:t>
            </a:r>
          </a:p>
          <a:p>
            <a:pPr lvl="1"/>
            <a:r>
              <a:rPr lang="en-US" sz="1600" dirty="0"/>
              <a:t>Cheng-Yi Chi, L3 for digital back end system</a:t>
            </a:r>
          </a:p>
          <a:p>
            <a:pPr lvl="1"/>
            <a:r>
              <a:rPr lang="en-US" sz="1600" dirty="0"/>
              <a:t>Back end electronics design, production &amp; testing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05245F-F8BF-ED4F-BB93-17F74261CA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University of Michigan</a:t>
            </a:r>
          </a:p>
          <a:p>
            <a:pPr lvl="1"/>
            <a:r>
              <a:rPr lang="en-US" sz="1600" dirty="0"/>
              <a:t>Christine </a:t>
            </a:r>
            <a:r>
              <a:rPr lang="en-US" sz="1600" dirty="0" err="1"/>
              <a:t>Aidala</a:t>
            </a:r>
            <a:r>
              <a:rPr lang="en-US" sz="1600" dirty="0"/>
              <a:t>, L3 for optical sensor testing</a:t>
            </a:r>
          </a:p>
          <a:p>
            <a:pPr lvl="1"/>
            <a:r>
              <a:rPr lang="en-US" sz="1600" dirty="0"/>
              <a:t>Optical sensor testing</a:t>
            </a:r>
          </a:p>
          <a:p>
            <a:r>
              <a:rPr lang="en-US" sz="2000" dirty="0"/>
              <a:t>University of Debrecen</a:t>
            </a:r>
          </a:p>
          <a:p>
            <a:pPr lvl="1"/>
            <a:r>
              <a:rPr lang="en-US" sz="1600" dirty="0"/>
              <a:t>Testing Equipment design and production</a:t>
            </a:r>
          </a:p>
          <a:p>
            <a:pPr lvl="1"/>
            <a:r>
              <a:rPr lang="en-US" sz="1600" dirty="0"/>
              <a:t>Optical sensor testing</a:t>
            </a:r>
          </a:p>
          <a:p>
            <a:r>
              <a:rPr lang="en-US" sz="2000" dirty="0" err="1"/>
              <a:t>Augustana</a:t>
            </a:r>
            <a:r>
              <a:rPr lang="en-US" sz="2000" dirty="0"/>
              <a:t> University</a:t>
            </a:r>
          </a:p>
          <a:p>
            <a:pPr lvl="1"/>
            <a:r>
              <a:rPr lang="en-US" sz="1600" dirty="0"/>
              <a:t>Database management</a:t>
            </a:r>
          </a:p>
          <a:p>
            <a:pPr lvl="1"/>
            <a:r>
              <a:rPr lang="en-US" sz="1600" dirty="0"/>
              <a:t>Electronics testing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508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33966</TotalTime>
  <Words>1300</Words>
  <Application>Microsoft Macintosh PowerPoint</Application>
  <PresentationFormat>On-screen Show (16:9)</PresentationFormat>
  <Paragraphs>265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Symbol</vt:lpstr>
      <vt:lpstr>Office Theme</vt:lpstr>
      <vt:lpstr> sPHENIX  Director’s Review WBS 1.05: Calorimeter Electronics </vt:lpstr>
      <vt:lpstr>WBS 1.05: Calorimeter Electronics</vt:lpstr>
      <vt:lpstr>Calorimeter Electronics Block Diagram</vt:lpstr>
      <vt:lpstr>Calorimeter Electronics Technical Overview</vt:lpstr>
      <vt:lpstr>Calorimeter Electronics Technical Overview</vt:lpstr>
      <vt:lpstr>WBS 1.05: Scope </vt:lpstr>
      <vt:lpstr>Radiation Damage Studies</vt:lpstr>
      <vt:lpstr>Radiation Damage Studies</vt:lpstr>
      <vt:lpstr>WBS 1.05: Subsystem Collaborators</vt:lpstr>
      <vt:lpstr>WBS 1.05: Schedule Drivers</vt:lpstr>
      <vt:lpstr>WBS 1.05: Cost Drivers</vt:lpstr>
      <vt:lpstr>WBS 1.05: Basis of Estimate &amp; Resource-Loaded Schedule</vt:lpstr>
      <vt:lpstr>WBS 1.05 MIE Labor + M&amp;S Profile</vt:lpstr>
      <vt:lpstr>WBS 1.05 MIE FTE Labor Profile</vt:lpstr>
      <vt:lpstr>WBS 1.05 Estimate of Uncertainty</vt:lpstr>
      <vt:lpstr>WBS 1.05 Risk Registery</vt:lpstr>
      <vt:lpstr>WBS 1.05 Status and Highlights</vt:lpstr>
      <vt:lpstr>Issues and Concerns  </vt:lpstr>
      <vt:lpstr>Summary</vt:lpstr>
      <vt:lpstr>Back Up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Microsoft Office User</cp:lastModifiedBy>
  <cp:revision>148</cp:revision>
  <cp:lastPrinted>2015-10-28T19:08:40Z</cp:lastPrinted>
  <dcterms:created xsi:type="dcterms:W3CDTF">2015-10-24T00:32:43Z</dcterms:created>
  <dcterms:modified xsi:type="dcterms:W3CDTF">2019-04-04T17:56:06Z</dcterms:modified>
</cp:coreProperties>
</file>