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3" r:id="rId2"/>
    <p:sldId id="336" r:id="rId3"/>
    <p:sldId id="359" r:id="rId4"/>
    <p:sldId id="345" r:id="rId5"/>
    <p:sldId id="338" r:id="rId6"/>
    <p:sldId id="337" r:id="rId7"/>
    <p:sldId id="330" r:id="rId8"/>
    <p:sldId id="328" r:id="rId9"/>
    <p:sldId id="319" r:id="rId10"/>
    <p:sldId id="341" r:id="rId11"/>
    <p:sldId id="321" r:id="rId12"/>
    <p:sldId id="354" r:id="rId13"/>
    <p:sldId id="357" r:id="rId14"/>
    <p:sldId id="346" r:id="rId15"/>
    <p:sldId id="350" r:id="rId16"/>
    <p:sldId id="358" r:id="rId17"/>
    <p:sldId id="355" r:id="rId18"/>
    <p:sldId id="351" r:id="rId19"/>
    <p:sldId id="353" r:id="rId20"/>
    <p:sldId id="326" r:id="rId21"/>
    <p:sldId id="331" r:id="rId22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09"/>
  </p:normalViewPr>
  <p:slideViewPr>
    <p:cSldViewPr>
      <p:cViewPr>
        <p:scale>
          <a:sx n="107" d="100"/>
          <a:sy n="107" d="100"/>
        </p:scale>
        <p:origin x="-606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4/8/2019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4/8/2019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5925" y="708025"/>
            <a:ext cx="6283325" cy="3533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283" indent="-29049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1974" indent="-23239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26763" indent="-23239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1553" indent="-23239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29579" eaLnBrk="1" hangingPunct="1">
              <a:defRPr/>
            </a:pPr>
            <a:fld id="{32D82832-0348-4A8B-97D2-BC0C1EDA36E6}" type="slidenum">
              <a:rPr lang="en-US" altLang="en-US" sz="1200">
                <a:solidFill>
                  <a:prstClr val="black"/>
                </a:solidFill>
              </a:rPr>
              <a:pPr defTabSz="929579" eaLnBrk="1" hangingPunct="1">
                <a:defRPr/>
              </a:pPr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9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2157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84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64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5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64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2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2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200150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en-US" altLang="en-US" b="0" dirty="0">
                <a:solidFill>
                  <a:schemeClr val="bg1"/>
                </a:solidFill>
              </a:rPr>
              <a:t/>
            </a:r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sPHENIX </a:t>
            </a:r>
            <a:r>
              <a:rPr lang="en-US" altLang="en-US" b="0" dirty="0"/>
              <a:t> </a:t>
            </a:r>
            <a:r>
              <a:rPr lang="en-US" altLang="en-US" b="0"/>
              <a:t>Director’s </a:t>
            </a:r>
            <a:r>
              <a:rPr lang="en-US" altLang="en-US" b="0" smtClean="0">
                <a:solidFill>
                  <a:schemeClr val="bg1"/>
                </a:solidFill>
              </a:rPr>
              <a:t>Review</a:t>
            </a:r>
            <a:br>
              <a:rPr lang="en-US" altLang="en-US" b="0" smtClean="0">
                <a:solidFill>
                  <a:schemeClr val="bg1"/>
                </a:solidFill>
              </a:rPr>
            </a:br>
            <a:r>
              <a:rPr lang="en-US" altLang="en-US" b="0" smtClean="0"/>
              <a:t>DAQ/Trigger</a:t>
            </a:r>
            <a:r>
              <a:rPr lang="en-US" altLang="en-US" b="0" dirty="0">
                <a:solidFill>
                  <a:schemeClr val="bg1"/>
                </a:solidFill>
              </a:rPr>
              <a:t/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95400" y="2419350"/>
            <a:ext cx="6400800" cy="1314450"/>
          </a:xfrm>
        </p:spPr>
        <p:txBody>
          <a:bodyPr/>
          <a:lstStyle/>
          <a:p>
            <a:r>
              <a:rPr lang="en-US" altLang="en-US" sz="4000" b="0" dirty="0"/>
              <a:t>Ed Desmond</a:t>
            </a:r>
          </a:p>
          <a:p>
            <a:r>
              <a:rPr lang="en-US" altLang="en-US" sz="1600" b="0" dirty="0"/>
              <a:t>(standing in for Martin Purschke)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938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571500"/>
          </a:xfrm>
        </p:spPr>
        <p:txBody>
          <a:bodyPr/>
          <a:lstStyle/>
          <a:p>
            <a:r>
              <a:rPr lang="en-US" altLang="en-US" sz="40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DOE-SC CD1/3A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581" indent="-28560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433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405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77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3350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0324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7295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4268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581" indent="-28560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433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405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77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3350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0324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7295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4268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May 23-25, 2018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4DDF3E1-C56E-1846-80D5-3CF297B3F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58537"/>
              </p:ext>
            </p:extLst>
          </p:nvPr>
        </p:nvGraphicFramePr>
        <p:xfrm>
          <a:off x="533400" y="850545"/>
          <a:ext cx="792400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003">
                  <a:extLst>
                    <a:ext uri="{9D8B030D-6E8A-4147-A177-3AD203B41FA5}">
                      <a16:colId xmlns="" xmlns:a16="http://schemas.microsoft.com/office/drawing/2014/main" val="1432738313"/>
                    </a:ext>
                  </a:extLst>
                </a:gridCol>
                <a:gridCol w="3962003">
                  <a:extLst>
                    <a:ext uri="{9D8B030D-6E8A-4147-A177-3AD203B41FA5}">
                      <a16:colId xmlns="" xmlns:a16="http://schemas.microsoft.com/office/drawing/2014/main" val="132891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Finish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972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GL1 Prototype Ready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 </a:t>
                      </a:r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832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DAQ prototype ready for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Aug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486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Timing system prototype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Sep 2019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730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Local Level-1 prototype v1 ready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April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393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Local Level-1 preproduction prototype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Oct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523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DAQ components ready for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494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Timing system ready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56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GL1  ready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668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Local Level-1 ready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Jul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344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5953"/>
            <a:ext cx="9144000" cy="679847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05200"/>
          </a:xfrm>
        </p:spPr>
        <p:txBody>
          <a:bodyPr/>
          <a:lstStyle/>
          <a:p>
            <a:r>
              <a:rPr lang="en-US" dirty="0"/>
              <a:t>DCM2 Components  $120.6k </a:t>
            </a:r>
          </a:p>
          <a:p>
            <a:pPr lvl="1"/>
            <a:r>
              <a:rPr lang="en-US" dirty="0"/>
              <a:t>8 DCM2 cards @ $12000/</a:t>
            </a:r>
            <a:r>
              <a:rPr lang="en-US" dirty="0" err="1"/>
              <a:t>ea</a:t>
            </a:r>
            <a:r>
              <a:rPr lang="en-US" dirty="0"/>
              <a:t>  + 6 JSEB2 cards @ $4100</a:t>
            </a:r>
          </a:p>
          <a:p>
            <a:r>
              <a:rPr lang="en-US" dirty="0"/>
              <a:t>Commodity PCs  $48.26k</a:t>
            </a:r>
          </a:p>
          <a:p>
            <a:pPr lvl="1"/>
            <a:r>
              <a:rPr lang="en-US" dirty="0"/>
              <a:t>18 SEBs @ $2280</a:t>
            </a:r>
          </a:p>
          <a:p>
            <a:pPr lvl="1"/>
            <a:r>
              <a:rPr lang="en-US" dirty="0"/>
              <a:t>4 JSEB2 hosts @ </a:t>
            </a:r>
            <a:r>
              <a:rPr lang="en-US" dirty="0" smtClean="0"/>
              <a:t>$2107</a:t>
            </a:r>
            <a:endParaRPr lang="en-US" dirty="0"/>
          </a:p>
          <a:p>
            <a:r>
              <a:rPr lang="en-US" dirty="0"/>
              <a:t>Buffer Boxes </a:t>
            </a:r>
            <a:r>
              <a:rPr lang="en-US" dirty="0" smtClean="0"/>
              <a:t>$268k</a:t>
            </a:r>
            <a:endParaRPr lang="en-US" dirty="0"/>
          </a:p>
          <a:p>
            <a:pPr lvl="1"/>
            <a:r>
              <a:rPr lang="en-US" dirty="0"/>
              <a:t>6  RAID boxes @ </a:t>
            </a:r>
            <a:r>
              <a:rPr lang="en-US" dirty="0" smtClean="0"/>
              <a:t>44708</a:t>
            </a:r>
            <a:endParaRPr lang="en-US" dirty="0"/>
          </a:p>
          <a:p>
            <a:r>
              <a:rPr lang="en-US" dirty="0"/>
              <a:t>Network switch </a:t>
            </a:r>
            <a:r>
              <a:rPr lang="en-US" dirty="0" smtClean="0"/>
              <a:t>$79.8k</a:t>
            </a:r>
            <a:endParaRPr lang="en-US" dirty="0"/>
          </a:p>
          <a:p>
            <a:pPr lvl="1"/>
            <a:r>
              <a:rPr lang="en-US" dirty="0"/>
              <a:t>2 10Gb switches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B7C94C-CB3D-438C-98E6-0CEFC5774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3" y="1325167"/>
            <a:ext cx="5710235" cy="3440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1D42B-06B1-40EB-BEEB-D24541ED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6"/>
            <a:ext cx="8686800" cy="546497"/>
          </a:xfrm>
        </p:spPr>
        <p:txBody>
          <a:bodyPr/>
          <a:lstStyle/>
          <a:p>
            <a:r>
              <a:rPr lang="en-US" sz="3200" dirty="0"/>
              <a:t>Cost Distribution WBS </a:t>
            </a:r>
            <a:r>
              <a:rPr lang="en-US" sz="3200" dirty="0" smtClean="0"/>
              <a:t>1.6 DAQ/Trigger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588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ED1E2-4DA8-4DEA-B69F-0D5B6B48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46497"/>
          </a:xfrm>
        </p:spPr>
        <p:txBody>
          <a:bodyPr/>
          <a:lstStyle/>
          <a:p>
            <a:r>
              <a:rPr lang="en-US" sz="3200" dirty="0" smtClean="0"/>
              <a:t>WBS 1.06 Estimate of Uncertainty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05F4B2-0E1A-40BB-A5AB-A0ED1BF66A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60" y="1466704"/>
            <a:ext cx="5144690" cy="33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3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80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228600" y="1"/>
            <a:ext cx="8915400" cy="53697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121" name="Content Placeholder 3">
            <a:extLst>
              <a:ext uri="{FF2B5EF4-FFF2-40B4-BE49-F238E27FC236}">
                <a16:creationId xmlns="" xmlns:a16="http://schemas.microsoft.com/office/drawing/2014/main" id="{676A89EE-8D4C-9442-BC27-2179DB411BFB}"/>
              </a:ext>
            </a:extLst>
          </p:cNvPr>
          <p:cNvSpPr txBox="1">
            <a:spLocks/>
          </p:cNvSpPr>
          <p:nvPr/>
        </p:nvSpPr>
        <p:spPr>
          <a:xfrm>
            <a:off x="380206" y="954882"/>
            <a:ext cx="8229600" cy="36742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can already read the main components (calorimeters, Time Projection Chamber, …) with actual sPHENIX hardware (DCM2s, TPC front-end boards,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000" dirty="0"/>
              <a:t>We have a “legacy” high-end 10Gbit/s network switch available for development</a:t>
            </a:r>
          </a:p>
          <a:p>
            <a:r>
              <a:rPr lang="en-US" sz="2000" dirty="0"/>
              <a:t>We have enough PCs in hand for all development and similar tasks</a:t>
            </a:r>
          </a:p>
          <a:p>
            <a:r>
              <a:rPr lang="en-US" sz="2000" dirty="0"/>
              <a:t>Local-level-1 technology selected </a:t>
            </a:r>
          </a:p>
          <a:p>
            <a:r>
              <a:rPr lang="en-US" sz="2000" dirty="0"/>
              <a:t>The Global </a:t>
            </a:r>
            <a:r>
              <a:rPr lang="en-US" sz="2000" dirty="0" smtClean="0"/>
              <a:t>Level-1 and Timing </a:t>
            </a:r>
            <a:r>
              <a:rPr lang="en-US" sz="2000" dirty="0"/>
              <a:t>technology is </a:t>
            </a:r>
            <a:r>
              <a:rPr lang="en-US" sz="2000" dirty="0" smtClean="0"/>
              <a:t>selected, procured and development underway and partially implemented</a:t>
            </a:r>
            <a:endParaRPr lang="en-US" sz="2000" dirty="0"/>
          </a:p>
          <a:p>
            <a:r>
              <a:rPr lang="en-US" sz="2000" dirty="0"/>
              <a:t>Final data format defined and software already implemented</a:t>
            </a:r>
          </a:p>
        </p:txBody>
      </p:sp>
    </p:spTree>
    <p:extLst>
      <p:ext uri="{BB962C8B-B14F-4D97-AF65-F5344CB8AC3E}">
        <p14:creationId xmlns:p14="http://schemas.microsoft.com/office/powerpoint/2010/main" val="20901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80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228600" y="1"/>
            <a:ext cx="8915400" cy="53697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</a:rPr>
              <a:t>GL1 and Timing system (GTM</a:t>
            </a:r>
            <a:r>
              <a:rPr lang="en-US" altLang="en-US" sz="3200" dirty="0" smtClean="0">
                <a:solidFill>
                  <a:srgbClr val="000000"/>
                </a:solidFill>
              </a:rPr>
              <a:t>) Status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21" name="Content Placeholder 3">
            <a:extLst>
              <a:ext uri="{FF2B5EF4-FFF2-40B4-BE49-F238E27FC236}">
                <a16:creationId xmlns="" xmlns:a16="http://schemas.microsoft.com/office/drawing/2014/main" id="{676A89EE-8D4C-9442-BC27-2179DB411BFB}"/>
              </a:ext>
            </a:extLst>
          </p:cNvPr>
          <p:cNvSpPr txBox="1">
            <a:spLocks/>
          </p:cNvSpPr>
          <p:nvPr/>
        </p:nvSpPr>
        <p:spPr>
          <a:xfrm>
            <a:off x="344580" y="742950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8DCA44C9-E535-F145-8912-0FF9A7BF625A}"/>
              </a:ext>
            </a:extLst>
          </p:cNvPr>
          <p:cNvSpPr txBox="1">
            <a:spLocks/>
          </p:cNvSpPr>
          <p:nvPr/>
        </p:nvSpPr>
        <p:spPr>
          <a:xfrm>
            <a:off x="344580" y="762000"/>
            <a:ext cx="8229600" cy="15049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We have demonstrated the readout of the TPC front-end card under the control of the timing system (GTM, Granule Timing Module)</a:t>
            </a:r>
          </a:p>
          <a:p>
            <a:pPr marL="0" indent="0">
              <a:buNone/>
            </a:pPr>
            <a:r>
              <a:rPr lang="en-US" sz="2000" dirty="0"/>
              <a:t>GTM distributes a trigger and started the readout</a:t>
            </a:r>
          </a:p>
          <a:p>
            <a:pPr marL="0" indent="0">
              <a:buNone/>
            </a:pPr>
            <a:r>
              <a:rPr lang="en-US" sz="2000" dirty="0"/>
              <a:t>Can in turn be controlled by a GL1 unit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9AB8096-87C9-1C41-B386-4550816F7E1D}"/>
              </a:ext>
            </a:extLst>
          </p:cNvPr>
          <p:cNvGrpSpPr/>
          <p:nvPr/>
        </p:nvGrpSpPr>
        <p:grpSpPr>
          <a:xfrm>
            <a:off x="6781800" y="2282428"/>
            <a:ext cx="1752600" cy="1982451"/>
            <a:chOff x="10813798" y="2971006"/>
            <a:chExt cx="2065865" cy="233679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34A881F-881A-F74D-B71A-39376AF2D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7081" t="7592" r="25035" b="5107"/>
            <a:stretch/>
          </p:blipFill>
          <p:spPr>
            <a:xfrm>
              <a:off x="10813798" y="2971006"/>
              <a:ext cx="2065865" cy="23367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5950B0D-A82E-9542-8176-341404367DE9}"/>
                </a:ext>
              </a:extLst>
            </p:cNvPr>
            <p:cNvSpPr txBox="1"/>
            <p:nvPr/>
          </p:nvSpPr>
          <p:spPr>
            <a:xfrm>
              <a:off x="11910720" y="4704496"/>
              <a:ext cx="915485" cy="32651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EBDC</a:t>
              </a:r>
              <a:endParaRPr lang="en-US" sz="1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F65F1CD-D735-B842-B35F-4F11B75562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7" b="8735"/>
          <a:stretch/>
        </p:blipFill>
        <p:spPr>
          <a:xfrm>
            <a:off x="3965500" y="2892028"/>
            <a:ext cx="2511500" cy="1139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D5FA9F-15DB-FC43-AC8C-1218DE97D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24788"/>
          <a:stretch/>
        </p:blipFill>
        <p:spPr>
          <a:xfrm>
            <a:off x="310247" y="2777241"/>
            <a:ext cx="3394599" cy="1547109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="" xmlns:a16="http://schemas.microsoft.com/office/drawing/2014/main" id="{BB84AA27-B398-6443-A473-E5AFBFD90EAB}"/>
              </a:ext>
            </a:extLst>
          </p:cNvPr>
          <p:cNvSpPr txBox="1">
            <a:spLocks/>
          </p:cNvSpPr>
          <p:nvPr/>
        </p:nvSpPr>
        <p:spPr>
          <a:xfrm>
            <a:off x="1525965" y="3075385"/>
            <a:ext cx="1827517" cy="5571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Timing System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9F2E9523-C392-4548-8C4F-7417BEE50C88}"/>
              </a:ext>
            </a:extLst>
          </p:cNvPr>
          <p:cNvSpPr txBox="1">
            <a:spLocks/>
          </p:cNvSpPr>
          <p:nvPr/>
        </p:nvSpPr>
        <p:spPr>
          <a:xfrm>
            <a:off x="4192283" y="2548045"/>
            <a:ext cx="1827517" cy="5571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Felix Card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25930D63-4988-4445-BC7B-483A335DB437}"/>
              </a:ext>
            </a:extLst>
          </p:cNvPr>
          <p:cNvSpPr txBox="1">
            <a:spLocks/>
          </p:cNvSpPr>
          <p:nvPr/>
        </p:nvSpPr>
        <p:spPr>
          <a:xfrm>
            <a:off x="457200" y="4383501"/>
            <a:ext cx="2362200" cy="3218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Timing fiber      Trigger Signal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A11AD35E-74DF-824A-9C52-5962E4F5BED1}"/>
              </a:ext>
            </a:extLst>
          </p:cNvPr>
          <p:cNvCxnSpPr>
            <a:cxnSpLocks/>
          </p:cNvCxnSpPr>
          <p:nvPr/>
        </p:nvCxnSpPr>
        <p:spPr>
          <a:xfrm flipH="1" flipV="1">
            <a:off x="609600" y="3632490"/>
            <a:ext cx="381000" cy="803076"/>
          </a:xfrm>
          <a:prstGeom prst="straightConnector1">
            <a:avLst/>
          </a:prstGeom>
          <a:ln w="38100">
            <a:solidFill>
              <a:srgbClr val="07F4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32B92FA-9864-B942-9C54-379AA04CD710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3714750"/>
            <a:ext cx="533400" cy="720816"/>
          </a:xfrm>
          <a:prstGeom prst="straightConnector1">
            <a:avLst/>
          </a:prstGeom>
          <a:ln w="38100">
            <a:solidFill>
              <a:srgbClr val="07F4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48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80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228600" y="1"/>
            <a:ext cx="8915400" cy="53697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</a:rPr>
              <a:t>GL1 and Timing system </a:t>
            </a:r>
            <a:r>
              <a:rPr lang="en-US" altLang="en-US" sz="3200" dirty="0" smtClean="0">
                <a:solidFill>
                  <a:srgbClr val="000000"/>
                </a:solidFill>
              </a:rPr>
              <a:t>TPC triggering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21" name="Content Placeholder 3">
            <a:extLst>
              <a:ext uri="{FF2B5EF4-FFF2-40B4-BE49-F238E27FC236}">
                <a16:creationId xmlns="" xmlns:a16="http://schemas.microsoft.com/office/drawing/2014/main" id="{676A89EE-8D4C-9442-BC27-2179DB411BFB}"/>
              </a:ext>
            </a:extLst>
          </p:cNvPr>
          <p:cNvSpPr txBox="1">
            <a:spLocks/>
          </p:cNvSpPr>
          <p:nvPr/>
        </p:nvSpPr>
        <p:spPr>
          <a:xfrm>
            <a:off x="344580" y="742950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8DCA44C9-E535-F145-8912-0FF9A7BF625A}"/>
              </a:ext>
            </a:extLst>
          </p:cNvPr>
          <p:cNvSpPr txBox="1">
            <a:spLocks/>
          </p:cNvSpPr>
          <p:nvPr/>
        </p:nvSpPr>
        <p:spPr>
          <a:xfrm>
            <a:off x="344580" y="762000"/>
            <a:ext cx="8229600" cy="11239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Test stand </a:t>
            </a:r>
            <a:r>
              <a:rPr lang="en-US" sz="2000" dirty="0"/>
              <a:t>readout of the TPC front-end card </a:t>
            </a:r>
            <a:r>
              <a:rPr lang="en-US" sz="2000" dirty="0" smtClean="0"/>
              <a:t>with scope trace of GTM to FEE trigger signal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9" y="1897232"/>
            <a:ext cx="3649408" cy="2294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80" y="2158932"/>
            <a:ext cx="3490355" cy="1978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4005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GTM/FEE trigger trace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4005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stand for FEE/GTM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0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57151"/>
            <a:ext cx="8686800" cy="422672"/>
          </a:xfrm>
        </p:spPr>
        <p:txBody>
          <a:bodyPr/>
          <a:lstStyle/>
          <a:p>
            <a:r>
              <a:rPr lang="en-US" altLang="en-US" sz="4000" dirty="0"/>
              <a:t>    1.6 DAQ/Trigger Risks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/>
              <a:t>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sPHENIX  Director's Review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D84435A4-A40F-4EA7-90E4-A00A9A5F1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6" y="1468316"/>
            <a:ext cx="8849168" cy="25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458200" cy="422672"/>
          </a:xfrm>
        </p:spPr>
        <p:txBody>
          <a:bodyPr/>
          <a:lstStyle/>
          <a:p>
            <a:r>
              <a:rPr lang="en-US" altLang="en-US" sz="3600" dirty="0"/>
              <a:t>Issues and Concerns  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FC265BAD-68D2-DE45-8774-2644B667AA5D}"/>
              </a:ext>
            </a:extLst>
          </p:cNvPr>
          <p:cNvSpPr txBox="1">
            <a:spLocks/>
          </p:cNvSpPr>
          <p:nvPr/>
        </p:nvSpPr>
        <p:spPr>
          <a:xfrm>
            <a:off x="344580" y="762000"/>
            <a:ext cx="8229600" cy="1428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TPC data rate could be higher than currently estimated from simulations</a:t>
            </a:r>
          </a:p>
          <a:p>
            <a:r>
              <a:rPr lang="en-US" sz="2000" dirty="0" smtClean="0"/>
              <a:t>This may lead to more </a:t>
            </a:r>
            <a:r>
              <a:rPr lang="en-US" sz="2000" dirty="0"/>
              <a:t>expensive network switches and more file servers, or reduced buffering </a:t>
            </a:r>
            <a:r>
              <a:rPr lang="en-US" sz="2000" dirty="0" smtClean="0"/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157343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EC86CC77-A251-0343-9C6D-E208C623E8C8}"/>
              </a:ext>
            </a:extLst>
          </p:cNvPr>
          <p:cNvSpPr txBox="1">
            <a:spLocks/>
          </p:cNvSpPr>
          <p:nvPr/>
        </p:nvSpPr>
        <p:spPr>
          <a:xfrm>
            <a:off x="344580" y="666750"/>
            <a:ext cx="8229600" cy="37909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DAQ interface to all </a:t>
            </a:r>
            <a:r>
              <a:rPr lang="en-US" sz="1800" dirty="0" err="1" smtClean="0"/>
              <a:t>sPHENIX</a:t>
            </a:r>
            <a:r>
              <a:rPr lang="en-US" sz="1800" dirty="0" smtClean="0"/>
              <a:t> detector sub-systems in place and functional</a:t>
            </a:r>
          </a:p>
          <a:p>
            <a:r>
              <a:rPr lang="en-US" sz="1800" dirty="0" smtClean="0"/>
              <a:t>The control and readout of the  TPC, MVTX and Calorimeter detectors has been successfully implemented </a:t>
            </a:r>
            <a:r>
              <a:rPr lang="en-US" sz="1800" dirty="0"/>
              <a:t>using the standard DAQ </a:t>
            </a:r>
            <a:r>
              <a:rPr lang="en-US" sz="1800" dirty="0" smtClean="0"/>
              <a:t>software </a:t>
            </a:r>
          </a:p>
          <a:p>
            <a:r>
              <a:rPr lang="en-US" sz="1800" dirty="0"/>
              <a:t>Calorimeter detectors successfully read out at Feb 2018 </a:t>
            </a:r>
            <a:r>
              <a:rPr lang="en-US" sz="1800" dirty="0" err="1"/>
              <a:t>Fermilab</a:t>
            </a:r>
            <a:r>
              <a:rPr lang="en-US" sz="1800" dirty="0"/>
              <a:t> test </a:t>
            </a:r>
            <a:r>
              <a:rPr lang="en-US" sz="1800" dirty="0" smtClean="0"/>
              <a:t>beam</a:t>
            </a:r>
            <a:endParaRPr lang="en-US" sz="1800" dirty="0"/>
          </a:p>
          <a:p>
            <a:r>
              <a:rPr lang="en-US" sz="1800" dirty="0"/>
              <a:t>A </a:t>
            </a:r>
            <a:r>
              <a:rPr lang="en-US" sz="1800" dirty="0" smtClean="0"/>
              <a:t>baseline </a:t>
            </a:r>
            <a:r>
              <a:rPr lang="en-US" sz="1800" dirty="0"/>
              <a:t>Global level 1 has been implemented, including readout of trigger parameters</a:t>
            </a:r>
          </a:p>
          <a:p>
            <a:r>
              <a:rPr lang="en-US" sz="1800" dirty="0"/>
              <a:t>TPC and MVTX front-ends </a:t>
            </a:r>
            <a:r>
              <a:rPr lang="en-US" sz="1800" dirty="0" smtClean="0"/>
              <a:t>have used </a:t>
            </a:r>
            <a:r>
              <a:rPr lang="en-US" sz="1800" dirty="0"/>
              <a:t>the GL1 information transmitted through the </a:t>
            </a:r>
            <a:r>
              <a:rPr lang="en-US" sz="1800" dirty="0" smtClean="0"/>
              <a:t>GTM timing system</a:t>
            </a:r>
          </a:p>
          <a:p>
            <a:r>
              <a:rPr lang="en-US" sz="1800" dirty="0"/>
              <a:t>DAQ system used for all tests implements standard </a:t>
            </a:r>
            <a:r>
              <a:rPr lang="en-US" sz="1800" dirty="0" err="1"/>
              <a:t>sPHENIX</a:t>
            </a:r>
            <a:r>
              <a:rPr lang="en-US" sz="1800" dirty="0"/>
              <a:t> data formats, allowing re-use of monitoring and analysis software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The </a:t>
            </a:r>
            <a:r>
              <a:rPr lang="en-US" sz="1800" dirty="0" err="1" smtClean="0"/>
              <a:t>sPHENIX</a:t>
            </a:r>
            <a:r>
              <a:rPr lang="en-US" sz="1800" dirty="0" smtClean="0"/>
              <a:t> DAQ system is ready for PD-2/3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908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The DAQ/Trigger Subsystem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May 23-25,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DOE-SC CD-1/3A Review</a:t>
            </a:r>
          </a:p>
        </p:txBody>
      </p:sp>
      <p:pic>
        <p:nvPicPr>
          <p:cNvPr id="7" name="Picture 6" descr="sPHENIX_Detector.jpg">
            <a:extLst>
              <a:ext uri="{FF2B5EF4-FFF2-40B4-BE49-F238E27FC236}">
                <a16:creationId xmlns="" xmlns:a16="http://schemas.microsoft.com/office/drawing/2014/main" id="{475ACC79-B416-8944-95C5-E2D34CECE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0150"/>
            <a:ext cx="2839340" cy="3173885"/>
          </a:xfrm>
          <a:prstGeom prst="rect">
            <a:avLst/>
          </a:prstGeom>
        </p:spPr>
      </p:pic>
      <p:cxnSp>
        <p:nvCxnSpPr>
          <p:cNvPr id="10" name="Elbow Connector 9">
            <a:extLst>
              <a:ext uri="{FF2B5EF4-FFF2-40B4-BE49-F238E27FC236}">
                <a16:creationId xmlns="" xmlns:a16="http://schemas.microsoft.com/office/drawing/2014/main" id="{8A8C59F8-6133-FA47-9EAF-FCE5EBE134C5}"/>
              </a:ext>
            </a:extLst>
          </p:cNvPr>
          <p:cNvCxnSpPr>
            <a:cxnSpLocks/>
          </p:cNvCxnSpPr>
          <p:nvPr/>
        </p:nvCxnSpPr>
        <p:spPr bwMode="auto">
          <a:xfrm>
            <a:off x="1828800" y="2571750"/>
            <a:ext cx="2067630" cy="81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Elbow Connector 10">
            <a:extLst>
              <a:ext uri="{FF2B5EF4-FFF2-40B4-BE49-F238E27FC236}">
                <a16:creationId xmlns="" xmlns:a16="http://schemas.microsoft.com/office/drawing/2014/main" id="{500D8ADC-151C-3A4F-A7D2-169A16CB884D}"/>
              </a:ext>
            </a:extLst>
          </p:cNvPr>
          <p:cNvCxnSpPr>
            <a:cxnSpLocks/>
          </p:cNvCxnSpPr>
          <p:nvPr/>
        </p:nvCxnSpPr>
        <p:spPr bwMode="auto">
          <a:xfrm>
            <a:off x="1865923" y="2672165"/>
            <a:ext cx="2031705" cy="19677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Elbow Connector 11">
            <a:extLst>
              <a:ext uri="{FF2B5EF4-FFF2-40B4-BE49-F238E27FC236}">
                <a16:creationId xmlns="" xmlns:a16="http://schemas.microsoft.com/office/drawing/2014/main" id="{0384DEE9-BE95-3D4C-982D-70EBA6491497}"/>
              </a:ext>
            </a:extLst>
          </p:cNvPr>
          <p:cNvCxnSpPr>
            <a:cxnSpLocks/>
          </p:cNvCxnSpPr>
          <p:nvPr/>
        </p:nvCxnSpPr>
        <p:spPr bwMode="auto">
          <a:xfrm flipV="1">
            <a:off x="2210367" y="2800350"/>
            <a:ext cx="1690858" cy="81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037232A-5647-9145-8F26-625ED636B13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559306" y="2517644"/>
            <a:ext cx="666417" cy="1262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6DFCDB-3BB6-1443-AD0A-9D3A7E6ECA03}"/>
              </a:ext>
            </a:extLst>
          </p:cNvPr>
          <p:cNvSpPr/>
          <p:nvPr/>
        </p:nvSpPr>
        <p:spPr>
          <a:xfrm>
            <a:off x="4267200" y="666750"/>
            <a:ext cx="3908988" cy="341927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L2 Manager: Martin L Purschke, BNL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0A35408C-8CD4-2248-A938-642D0A535D22}"/>
              </a:ext>
            </a:extLst>
          </p:cNvPr>
          <p:cNvCxnSpPr/>
          <p:nvPr/>
        </p:nvCxnSpPr>
        <p:spPr bwMode="auto">
          <a:xfrm>
            <a:off x="3886200" y="2343150"/>
            <a:ext cx="589431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308E7580-6966-8547-ABFE-2C5A82DBE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3" t="39796" r="10597" b="27208"/>
          <a:stretch/>
        </p:blipFill>
        <p:spPr bwMode="auto">
          <a:xfrm>
            <a:off x="4495800" y="1200150"/>
            <a:ext cx="4096870" cy="1371600"/>
          </a:xfrm>
          <a:prstGeom prst="rect">
            <a:avLst/>
          </a:prstGeom>
          <a:noFill/>
          <a:ln w="57150" cmpd="sng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62400" y="2647950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DAQ System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Configure detectors for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/ Monitor detector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Readout detectors @ 15 kHz event rate @ 90% </a:t>
            </a:r>
            <a:r>
              <a:rPr lang="en-US" dirty="0" err="1"/>
              <a:t>livetime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Stored </a:t>
            </a:r>
            <a:r>
              <a:rPr lang="en-US" dirty="0"/>
              <a:t>data @ ~ 135 </a:t>
            </a:r>
            <a:r>
              <a:rPr lang="en-US" dirty="0" err="1" smtClean="0"/>
              <a:t>Gbit</a:t>
            </a:r>
            <a:r>
              <a:rPr lang="en-US" dirty="0" smtClean="0"/>
              <a:t>/sec to HPSS</a:t>
            </a:r>
            <a:endParaRPr lang="en-US" dirty="0"/>
          </a:p>
          <a:p>
            <a:pPr marL="285522" indent="-285750">
              <a:buFont typeface="Arial" panose="020B0604020202020204" pitchFamily="34" charset="0"/>
              <a:buChar char="•"/>
            </a:pPr>
            <a:r>
              <a:rPr lang="en-US" dirty="0" smtClean="0"/>
              <a:t>Timing/Trigger  </a:t>
            </a:r>
            <a:endParaRPr 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="" xmlns:a16="http://schemas.microsoft.com/office/drawing/2014/main" id="{0384DEE9-BE95-3D4C-982D-70EBA6491497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9800" y="2190750"/>
            <a:ext cx="1690858" cy="81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Elbow Connector 20">
            <a:extLst>
              <a:ext uri="{FF2B5EF4-FFF2-40B4-BE49-F238E27FC236}">
                <a16:creationId xmlns="" xmlns:a16="http://schemas.microsoft.com/office/drawing/2014/main" id="{0384DEE9-BE95-3D4C-982D-70EBA6491497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9800" y="2419350"/>
            <a:ext cx="1690858" cy="81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EF3A7-CE3B-1A48-9584-27B38F58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Buffering and average data rates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E5CCB3-5756-C947-9830-13F4063C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May 23-25,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AFE7F8-3114-0F4F-8315-3D09644C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DOE-SC CD-1/3A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D55E3-6B79-0247-B3F5-7B14F358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60BB6E-73AD-144A-84F5-2A4F77E82080}"/>
              </a:ext>
            </a:extLst>
          </p:cNvPr>
          <p:cNvSpPr txBox="1"/>
          <p:nvPr/>
        </p:nvSpPr>
        <p:spPr>
          <a:xfrm>
            <a:off x="108809" y="819150"/>
            <a:ext cx="827277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We have ”built in” a factor of 0.6 for the combined sPHENIX x RHIC uptime (optimistic)</a:t>
            </a:r>
          </a:p>
          <a:p>
            <a:pPr>
              <a:spcAft>
                <a:spcPts val="1200"/>
              </a:spcAft>
            </a:pPr>
            <a:r>
              <a:rPr lang="en-US" dirty="0"/>
              <a:t>With buffering, we can take ~1.5 times the HPSS logging rate </a:t>
            </a:r>
          </a:p>
          <a:p>
            <a:pPr>
              <a:spcAft>
                <a:spcPts val="1200"/>
              </a:spcAft>
            </a:pPr>
            <a:r>
              <a:rPr lang="en-US" dirty="0"/>
              <a:t>The longer you can buffer, the higher the local rate can get</a:t>
            </a:r>
          </a:p>
          <a:p>
            <a:pPr>
              <a:spcAft>
                <a:spcPts val="1200"/>
              </a:spcAft>
            </a:pPr>
            <a:r>
              <a:rPr lang="en-US" dirty="0"/>
              <a:t>2016 PHENIX numbers: 	12 Gbit/s local max from the DAQ</a:t>
            </a:r>
          </a:p>
          <a:p>
            <a:pPr>
              <a:spcAft>
                <a:spcPts val="1200"/>
              </a:spcAft>
            </a:pPr>
            <a:r>
              <a:rPr lang="en-US" dirty="0"/>
              <a:t>			uptime: ~ 50%</a:t>
            </a:r>
          </a:p>
          <a:p>
            <a:pPr>
              <a:spcAft>
                <a:spcPts val="1200"/>
              </a:spcAft>
            </a:pPr>
            <a:r>
              <a:rPr lang="en-US" dirty="0"/>
              <a:t>			12 hour average 6 Gbit/s</a:t>
            </a:r>
          </a:p>
          <a:p>
            <a:pPr>
              <a:spcAft>
                <a:spcPts val="1200"/>
              </a:spcAft>
            </a:pPr>
            <a:r>
              <a:rPr lang="en-US" dirty="0"/>
              <a:t>			2-day average 4 Gbit/s</a:t>
            </a:r>
          </a:p>
          <a:p>
            <a:pPr>
              <a:spcAft>
                <a:spcPts val="1200"/>
              </a:spcAft>
            </a:pPr>
            <a:r>
              <a:rPr lang="en-US" dirty="0"/>
              <a:t>			week &lt; 3 Gbit/s</a:t>
            </a:r>
          </a:p>
          <a:p>
            <a:pPr>
              <a:spcAft>
                <a:spcPts val="1200"/>
              </a:spcAft>
            </a:pPr>
            <a:r>
              <a:rPr lang="en-US" dirty="0"/>
              <a:t>			entire Run  ~2Gbit/s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D5242072-3D85-8840-B0FA-52C8A422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810" y="2718610"/>
            <a:ext cx="3221789" cy="14533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762" indent="0" eaLnBrk="1" hangingPunct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You average over machine-development days, short accesses, APEX days, and other small no-beam periods</a:t>
            </a:r>
          </a:p>
          <a:p>
            <a:pPr marL="4762" indent="0" eaLnBrk="1" hangingPunct="1">
              <a:spcBef>
                <a:spcPts val="0"/>
              </a:spcBef>
              <a:spcAft>
                <a:spcPts val="600"/>
              </a:spcAft>
              <a:buClrTx/>
              <a:defRPr/>
            </a:pPr>
            <a:endParaRPr lang="en-US" sz="1800" dirty="0">
              <a:solidFill>
                <a:srgbClr val="000000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0"/>
              </a:spcBef>
              <a:spcAft>
                <a:spcPts val="600"/>
              </a:spcAft>
              <a:buClrTx/>
              <a:defRPr/>
            </a:pPr>
            <a:endParaRPr lang="en-US" sz="1800" dirty="0">
              <a:solidFill>
                <a:srgbClr val="00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1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 36">
            <a:extLst>
              <a:ext uri="{FF2B5EF4-FFF2-40B4-BE49-F238E27FC236}">
                <a16:creationId xmlns="" xmlns:a16="http://schemas.microsoft.com/office/drawing/2014/main" id="{82314D9B-9627-424A-9817-F34C8F0E8B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4545" y="2425108"/>
            <a:ext cx="666014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48" name="Line 36">
            <a:extLst>
              <a:ext uri="{FF2B5EF4-FFF2-40B4-BE49-F238E27FC236}">
                <a16:creationId xmlns="" xmlns:a16="http://schemas.microsoft.com/office/drawing/2014/main" id="{82314D9B-9627-424A-9817-F34C8F0E8B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419350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DAQ Technical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42200F-40C4-9E49-9F2F-5D9DB1855A0F}"/>
              </a:ext>
            </a:extLst>
          </p:cNvPr>
          <p:cNvSpPr/>
          <p:nvPr/>
        </p:nvSpPr>
        <p:spPr>
          <a:xfrm>
            <a:off x="3868265" y="4485714"/>
            <a:ext cx="1102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RHIC Clock</a:t>
            </a:r>
            <a:endParaRPr lang="en-US" sz="1200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5E088AD-4151-0D48-9E8F-173713F6EF4E}"/>
              </a:ext>
            </a:extLst>
          </p:cNvPr>
          <p:cNvGrpSpPr/>
          <p:nvPr/>
        </p:nvGrpSpPr>
        <p:grpSpPr>
          <a:xfrm>
            <a:off x="149353" y="637870"/>
            <a:ext cx="4293602" cy="2685339"/>
            <a:chOff x="4757490" y="4064779"/>
            <a:chExt cx="5818681" cy="3797300"/>
          </a:xfrm>
        </p:grpSpPr>
        <p:sp>
          <p:nvSpPr>
            <p:cNvPr id="13" name="Rectangle 4">
              <a:extLst>
                <a:ext uri="{FF2B5EF4-FFF2-40B4-BE49-F238E27FC236}">
                  <a16:creationId xmlns="" xmlns:a16="http://schemas.microsoft.com/office/drawing/2014/main" id="{7AC8E6A9-BDDE-9940-BE9E-3F7FEA44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547" y="4064779"/>
              <a:ext cx="3431633" cy="3797300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" name="Line 84">
              <a:extLst>
                <a:ext uri="{FF2B5EF4-FFF2-40B4-BE49-F238E27FC236}">
                  <a16:creationId xmlns="" xmlns:a16="http://schemas.microsoft.com/office/drawing/2014/main" id="{BDDA788D-F081-CB4D-82EA-D5C5A0ECA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0328" y="4990121"/>
              <a:ext cx="457200" cy="1588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" name="Group 126">
              <a:extLst>
                <a:ext uri="{FF2B5EF4-FFF2-40B4-BE49-F238E27FC236}">
                  <a16:creationId xmlns="" xmlns:a16="http://schemas.microsoft.com/office/drawing/2014/main" id="{0FFB0413-7B84-7B46-8734-3129EB5D9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5030" y="4568100"/>
              <a:ext cx="827085" cy="596902"/>
              <a:chOff x="1236" y="3274"/>
              <a:chExt cx="521" cy="376"/>
            </a:xfrm>
          </p:grpSpPr>
          <p:sp>
            <p:nvSpPr>
              <p:cNvPr id="130" name="Rectangle 127">
                <a:extLst>
                  <a:ext uri="{FF2B5EF4-FFF2-40B4-BE49-F238E27FC236}">
                    <a16:creationId xmlns="" xmlns:a16="http://schemas.microsoft.com/office/drawing/2014/main" id="{0A6661AE-0111-F546-9DED-299A901DA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31" name="Rectangle 128">
                <a:extLst>
                  <a:ext uri="{FF2B5EF4-FFF2-40B4-BE49-F238E27FC236}">
                    <a16:creationId xmlns="" xmlns:a16="http://schemas.microsoft.com/office/drawing/2014/main" id="{C427450D-9718-A742-914A-60C601883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32" name="Rectangle 129">
                <a:extLst>
                  <a:ext uri="{FF2B5EF4-FFF2-40B4-BE49-F238E27FC236}">
                    <a16:creationId xmlns="" xmlns:a16="http://schemas.microsoft.com/office/drawing/2014/main" id="{3B528D0E-6BE7-C648-8E02-65D73A62F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33" name="Rectangle 130">
                <a:extLst>
                  <a:ext uri="{FF2B5EF4-FFF2-40B4-BE49-F238E27FC236}">
                    <a16:creationId xmlns="" xmlns:a16="http://schemas.microsoft.com/office/drawing/2014/main" id="{3A04F4B2-1991-4A43-9C09-C4AAF7C63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DCM2</a:t>
                </a:r>
              </a:p>
            </p:txBody>
          </p:sp>
        </p:grpSp>
        <p:sp>
          <p:nvSpPr>
            <p:cNvPr id="19" name="Line 90">
              <a:extLst>
                <a:ext uri="{FF2B5EF4-FFF2-40B4-BE49-F238E27FC236}">
                  <a16:creationId xmlns="" xmlns:a16="http://schemas.microsoft.com/office/drawing/2014/main" id="{AB71ADF2-FE77-2440-95C2-7502B17D9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9516" y="5921761"/>
              <a:ext cx="457200" cy="1588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="" xmlns:a16="http://schemas.microsoft.com/office/drawing/2014/main" id="{5C577491-C0B4-B94C-9278-10B7EF8BA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556" y="4877596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SEB</a:t>
              </a:r>
            </a:p>
          </p:txBody>
        </p:sp>
        <p:sp>
          <p:nvSpPr>
            <p:cNvPr id="21" name="Rectangle 28">
              <a:extLst>
                <a:ext uri="{FF2B5EF4-FFF2-40B4-BE49-F238E27FC236}">
                  <a16:creationId xmlns="" xmlns:a16="http://schemas.microsoft.com/office/drawing/2014/main" id="{21B430E6-6576-5548-8CE1-B3E4844B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556" y="5758659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SEB</a:t>
              </a:r>
            </a:p>
          </p:txBody>
        </p:sp>
        <p:sp>
          <p:nvSpPr>
            <p:cNvPr id="22" name="Line 36">
              <a:extLst>
                <a:ext uri="{FF2B5EF4-FFF2-40B4-BE49-F238E27FC236}">
                  <a16:creationId xmlns="" xmlns:a16="http://schemas.microsoft.com/office/drawing/2014/main" id="{E5D0756A-B007-554B-991B-C48695646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1173" y="5058554"/>
              <a:ext cx="688975" cy="1588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="" xmlns:a16="http://schemas.microsoft.com/office/drawing/2014/main" id="{8D9AEA1D-0E08-6940-B40F-7A73C64D9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1173" y="5481566"/>
              <a:ext cx="688975" cy="1587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7" name="Line 54">
              <a:extLst>
                <a:ext uri="{FF2B5EF4-FFF2-40B4-BE49-F238E27FC236}">
                  <a16:creationId xmlns="" xmlns:a16="http://schemas.microsoft.com/office/drawing/2014/main" id="{0E110A1C-E7B0-1143-8AB9-DBEBFB5CD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9871" y="4819052"/>
              <a:ext cx="688975" cy="1587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" name="Line 57">
              <a:extLst>
                <a:ext uri="{FF2B5EF4-FFF2-40B4-BE49-F238E27FC236}">
                  <a16:creationId xmlns="" xmlns:a16="http://schemas.microsoft.com/office/drawing/2014/main" id="{EA123980-8302-F044-A695-B25F33C78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9871" y="5681079"/>
              <a:ext cx="688975" cy="1587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="" xmlns:a16="http://schemas.microsoft.com/office/drawing/2014/main" id="{13CD3EA3-A46C-C541-A453-2D4D98D90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391" y="4603546"/>
              <a:ext cx="969780" cy="409574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3" name="Rectangle 67">
              <a:extLst>
                <a:ext uri="{FF2B5EF4-FFF2-40B4-BE49-F238E27FC236}">
                  <a16:creationId xmlns="" xmlns:a16="http://schemas.microsoft.com/office/drawing/2014/main" id="{71526AB7-E7B4-9C49-9800-FDD0ADB5F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391" y="5034559"/>
              <a:ext cx="969780" cy="409574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4" name="Rectangle 70">
              <a:extLst>
                <a:ext uri="{FF2B5EF4-FFF2-40B4-BE49-F238E27FC236}">
                  <a16:creationId xmlns="" xmlns:a16="http://schemas.microsoft.com/office/drawing/2014/main" id="{A09BE3C3-7459-BE48-A26D-952DF869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391" y="5465572"/>
              <a:ext cx="969780" cy="409574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5" name="Rectangle 73">
              <a:extLst>
                <a:ext uri="{FF2B5EF4-FFF2-40B4-BE49-F238E27FC236}">
                  <a16:creationId xmlns="" xmlns:a16="http://schemas.microsoft.com/office/drawing/2014/main" id="{8B6FA130-09E6-BD49-89CD-B42CC3E48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391" y="5896586"/>
              <a:ext cx="969780" cy="411162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6" name="Rectangle 76">
              <a:extLst>
                <a:ext uri="{FF2B5EF4-FFF2-40B4-BE49-F238E27FC236}">
                  <a16:creationId xmlns="" xmlns:a16="http://schemas.microsoft.com/office/drawing/2014/main" id="{7C0834EE-ABCB-D94E-9922-26CCD847F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391" y="6327599"/>
              <a:ext cx="969780" cy="409574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7" name="Line 90">
              <a:extLst>
                <a:ext uri="{FF2B5EF4-FFF2-40B4-BE49-F238E27FC236}">
                  <a16:creationId xmlns="" xmlns:a16="http://schemas.microsoft.com/office/drawing/2014/main" id="{54684AF4-6436-0B41-BCAF-B4CAB78A8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8660" y="5518929"/>
              <a:ext cx="457200" cy="1588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8" name="Line 105">
              <a:extLst>
                <a:ext uri="{FF2B5EF4-FFF2-40B4-BE49-F238E27FC236}">
                  <a16:creationId xmlns="" xmlns:a16="http://schemas.microsoft.com/office/drawing/2014/main" id="{47197D9C-F44B-4440-8949-F10D77515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7735" y="4828367"/>
              <a:ext cx="412750" cy="1587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Line 106">
              <a:extLst>
                <a:ext uri="{FF2B5EF4-FFF2-40B4-BE49-F238E27FC236}">
                  <a16:creationId xmlns="" xmlns:a16="http://schemas.microsoft.com/office/drawing/2014/main" id="{F31876BB-DB70-C345-AD03-786C294EC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8698" y="5250642"/>
              <a:ext cx="412750" cy="1587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0" name="Line 107">
              <a:extLst>
                <a:ext uri="{FF2B5EF4-FFF2-40B4-BE49-F238E27FC236}">
                  <a16:creationId xmlns="" xmlns:a16="http://schemas.microsoft.com/office/drawing/2014/main" id="{7537C7B2-4B99-6D4E-86C2-0E6C0F836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7735" y="5795154"/>
              <a:ext cx="412750" cy="1588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2" name="Group 126">
              <a:extLst>
                <a:ext uri="{FF2B5EF4-FFF2-40B4-BE49-F238E27FC236}">
                  <a16:creationId xmlns="" xmlns:a16="http://schemas.microsoft.com/office/drawing/2014/main" id="{3DD9D158-08E3-6344-AD2E-37A5C8AAA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2068" y="5068096"/>
              <a:ext cx="827085" cy="596902"/>
              <a:chOff x="1236" y="3274"/>
              <a:chExt cx="521" cy="376"/>
            </a:xfrm>
          </p:grpSpPr>
          <p:sp>
            <p:nvSpPr>
              <p:cNvPr id="126" name="Rectangle 127">
                <a:extLst>
                  <a:ext uri="{FF2B5EF4-FFF2-40B4-BE49-F238E27FC236}">
                    <a16:creationId xmlns="" xmlns:a16="http://schemas.microsoft.com/office/drawing/2014/main" id="{9151565C-E44E-1C49-B4B3-58A18727F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27" name="Rectangle 128">
                <a:extLst>
                  <a:ext uri="{FF2B5EF4-FFF2-40B4-BE49-F238E27FC236}">
                    <a16:creationId xmlns="" xmlns:a16="http://schemas.microsoft.com/office/drawing/2014/main" id="{CE902619-3789-004E-A27A-146BE1C7D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28" name="Rectangle 129">
                <a:extLst>
                  <a:ext uri="{FF2B5EF4-FFF2-40B4-BE49-F238E27FC236}">
                    <a16:creationId xmlns="" xmlns:a16="http://schemas.microsoft.com/office/drawing/2014/main" id="{DA3B97F7-BFF3-8B43-8EC6-15241102F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29" name="Rectangle 130">
                <a:extLst>
                  <a:ext uri="{FF2B5EF4-FFF2-40B4-BE49-F238E27FC236}">
                    <a16:creationId xmlns="" xmlns:a16="http://schemas.microsoft.com/office/drawing/2014/main" id="{6A1FF767-2B74-AD41-8A4A-713AD172B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DCM2</a:t>
                </a:r>
              </a:p>
            </p:txBody>
          </p:sp>
        </p:grpSp>
        <p:grpSp>
          <p:nvGrpSpPr>
            <p:cNvPr id="53" name="Group 126">
              <a:extLst>
                <a:ext uri="{FF2B5EF4-FFF2-40B4-BE49-F238E27FC236}">
                  <a16:creationId xmlns="" xmlns:a16="http://schemas.microsoft.com/office/drawing/2014/main" id="{3EA99AEF-BB0F-1B42-8C4D-053ABBCB3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2068" y="5614196"/>
              <a:ext cx="827085" cy="596902"/>
              <a:chOff x="1236" y="3274"/>
              <a:chExt cx="521" cy="376"/>
            </a:xfrm>
          </p:grpSpPr>
          <p:sp>
            <p:nvSpPr>
              <p:cNvPr id="122" name="Rectangle 127">
                <a:extLst>
                  <a:ext uri="{FF2B5EF4-FFF2-40B4-BE49-F238E27FC236}">
                    <a16:creationId xmlns="" xmlns:a16="http://schemas.microsoft.com/office/drawing/2014/main" id="{A023F72E-DD27-5B4F-BFC1-C6A3D4729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23" name="Rectangle 128">
                <a:extLst>
                  <a:ext uri="{FF2B5EF4-FFF2-40B4-BE49-F238E27FC236}">
                    <a16:creationId xmlns="" xmlns:a16="http://schemas.microsoft.com/office/drawing/2014/main" id="{40608EA6-8C0B-8944-A0FB-4D187EF08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24" name="Rectangle 129">
                <a:extLst>
                  <a:ext uri="{FF2B5EF4-FFF2-40B4-BE49-F238E27FC236}">
                    <a16:creationId xmlns="" xmlns:a16="http://schemas.microsoft.com/office/drawing/2014/main" id="{E7826CCE-DE74-B048-9A21-5E3250257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25" name="Rectangle 130">
                <a:extLst>
                  <a:ext uri="{FF2B5EF4-FFF2-40B4-BE49-F238E27FC236}">
                    <a16:creationId xmlns="" xmlns:a16="http://schemas.microsoft.com/office/drawing/2014/main" id="{A7010FD4-8ECB-3644-A483-66A07F52B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solidFill>
                <a:srgbClr val="48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DCM2</a:t>
                </a:r>
              </a:p>
            </p:txBody>
          </p:sp>
        </p:grpSp>
        <p:grpSp>
          <p:nvGrpSpPr>
            <p:cNvPr id="54" name="Group 126">
              <a:extLst>
                <a:ext uri="{FF2B5EF4-FFF2-40B4-BE49-F238E27FC236}">
                  <a16:creationId xmlns="" xmlns:a16="http://schemas.microsoft.com/office/drawing/2014/main" id="{8F69677E-423A-934A-AC0B-1FFF40330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7490" y="4458496"/>
              <a:ext cx="827090" cy="596902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118" name="Rectangle 127">
                <a:extLst>
                  <a:ext uri="{FF2B5EF4-FFF2-40B4-BE49-F238E27FC236}">
                    <a16:creationId xmlns="" xmlns:a16="http://schemas.microsoft.com/office/drawing/2014/main" id="{76D775EE-6F89-EE44-AF76-2BFC20870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19" name="Rectangle 128">
                <a:extLst>
                  <a:ext uri="{FF2B5EF4-FFF2-40B4-BE49-F238E27FC236}">
                    <a16:creationId xmlns="" xmlns:a16="http://schemas.microsoft.com/office/drawing/2014/main" id="{586CCD11-93D6-8644-867B-CBB3EE119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20" name="Rectangle 129">
                <a:extLst>
                  <a:ext uri="{FF2B5EF4-FFF2-40B4-BE49-F238E27FC236}">
                    <a16:creationId xmlns="" xmlns:a16="http://schemas.microsoft.com/office/drawing/2014/main" id="{A8D60EC5-A1FA-1C49-86B2-5DB339896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21" name="Rectangle 130">
                <a:extLst>
                  <a:ext uri="{FF2B5EF4-FFF2-40B4-BE49-F238E27FC236}">
                    <a16:creationId xmlns="" xmlns:a16="http://schemas.microsoft.com/office/drawing/2014/main" id="{8193BCC4-4948-2746-BB8F-F1B046441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FEM</a:t>
                </a:r>
              </a:p>
            </p:txBody>
          </p:sp>
        </p:grpSp>
        <p:grpSp>
          <p:nvGrpSpPr>
            <p:cNvPr id="55" name="Group 126">
              <a:extLst>
                <a:ext uri="{FF2B5EF4-FFF2-40B4-BE49-F238E27FC236}">
                  <a16:creationId xmlns="" xmlns:a16="http://schemas.microsoft.com/office/drawing/2014/main" id="{DD6BBCE6-7EC6-7D49-A613-60AA2ABFC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7490" y="4902996"/>
              <a:ext cx="827090" cy="596902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114" name="Rectangle 127">
                <a:extLst>
                  <a:ext uri="{FF2B5EF4-FFF2-40B4-BE49-F238E27FC236}">
                    <a16:creationId xmlns="" xmlns:a16="http://schemas.microsoft.com/office/drawing/2014/main" id="{2D8F508D-E707-C44F-9762-8875F30D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15" name="Rectangle 128">
                <a:extLst>
                  <a:ext uri="{FF2B5EF4-FFF2-40B4-BE49-F238E27FC236}">
                    <a16:creationId xmlns="" xmlns:a16="http://schemas.microsoft.com/office/drawing/2014/main" id="{CA1D9D95-38C1-A845-B37C-AA025CE0A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16" name="Rectangle 129">
                <a:extLst>
                  <a:ext uri="{FF2B5EF4-FFF2-40B4-BE49-F238E27FC236}">
                    <a16:creationId xmlns="" xmlns:a16="http://schemas.microsoft.com/office/drawing/2014/main" id="{752AB8D7-A22A-1C41-B636-3B23373E4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17" name="Rectangle 130">
                <a:extLst>
                  <a:ext uri="{FF2B5EF4-FFF2-40B4-BE49-F238E27FC236}">
                    <a16:creationId xmlns="" xmlns:a16="http://schemas.microsoft.com/office/drawing/2014/main" id="{14B7D3BA-C7A6-2C4C-A832-A95638D22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FEM</a:t>
                </a:r>
              </a:p>
            </p:txBody>
          </p:sp>
        </p:grpSp>
        <p:grpSp>
          <p:nvGrpSpPr>
            <p:cNvPr id="56" name="Group 126">
              <a:extLst>
                <a:ext uri="{FF2B5EF4-FFF2-40B4-BE49-F238E27FC236}">
                  <a16:creationId xmlns="" xmlns:a16="http://schemas.microsoft.com/office/drawing/2014/main" id="{EEA70A33-3AE0-7047-A922-4886842E0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7490" y="5347496"/>
              <a:ext cx="827090" cy="596902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110" name="Rectangle 127">
                <a:extLst>
                  <a:ext uri="{FF2B5EF4-FFF2-40B4-BE49-F238E27FC236}">
                    <a16:creationId xmlns="" xmlns:a16="http://schemas.microsoft.com/office/drawing/2014/main" id="{0DBD351F-0281-E544-A682-EAE46B1BB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11" name="Rectangle 128">
                <a:extLst>
                  <a:ext uri="{FF2B5EF4-FFF2-40B4-BE49-F238E27FC236}">
                    <a16:creationId xmlns="" xmlns:a16="http://schemas.microsoft.com/office/drawing/2014/main" id="{07D3CC5D-F5F4-494C-B4A8-460EC54A5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12" name="Rectangle 129">
                <a:extLst>
                  <a:ext uri="{FF2B5EF4-FFF2-40B4-BE49-F238E27FC236}">
                    <a16:creationId xmlns="" xmlns:a16="http://schemas.microsoft.com/office/drawing/2014/main" id="{1BD9E09E-C39A-5D49-AD0A-D8F9FB26E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113" name="Rectangle 130">
                <a:extLst>
                  <a:ext uri="{FF2B5EF4-FFF2-40B4-BE49-F238E27FC236}">
                    <a16:creationId xmlns="" xmlns:a16="http://schemas.microsoft.com/office/drawing/2014/main" id="{F40C5B00-7ABB-C943-8755-95297A760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FEM</a:t>
                </a:r>
              </a:p>
            </p:txBody>
          </p:sp>
        </p:grpSp>
        <p:sp>
          <p:nvSpPr>
            <p:cNvPr id="58" name="Line 37">
              <a:extLst>
                <a:ext uri="{FF2B5EF4-FFF2-40B4-BE49-F238E27FC236}">
                  <a16:creationId xmlns="" xmlns:a16="http://schemas.microsoft.com/office/drawing/2014/main" id="{B27FA40F-6F74-5849-AF9C-F003513A5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1911" y="5927146"/>
              <a:ext cx="688975" cy="1587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9" name="Rectangle 27">
              <a:extLst>
                <a:ext uri="{FF2B5EF4-FFF2-40B4-BE49-F238E27FC236}">
                  <a16:creationId xmlns="" xmlns:a16="http://schemas.microsoft.com/office/drawing/2014/main" id="{360DF0E9-6201-A544-B3C7-38139548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556" y="5287154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SEB</a:t>
              </a:r>
            </a:p>
          </p:txBody>
        </p:sp>
        <p:sp>
          <p:nvSpPr>
            <p:cNvPr id="61" name="Line 133">
              <a:extLst>
                <a:ext uri="{FF2B5EF4-FFF2-40B4-BE49-F238E27FC236}">
                  <a16:creationId xmlns="" xmlns:a16="http://schemas.microsoft.com/office/drawing/2014/main" id="{EEDDBFE1-DAC3-1A4E-B2AC-46A141FB0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7930" y="6480032"/>
              <a:ext cx="796232" cy="0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86E9ACB3-7973-474A-9CCD-965DA51CC3BA}"/>
                </a:ext>
              </a:extLst>
            </p:cNvPr>
            <p:cNvGrpSpPr/>
            <p:nvPr/>
          </p:nvGrpSpPr>
          <p:grpSpPr>
            <a:xfrm>
              <a:off x="6402134" y="6298392"/>
              <a:ext cx="1117602" cy="381000"/>
              <a:chOff x="3232149" y="4995863"/>
              <a:chExt cx="1117602" cy="381000"/>
            </a:xfrm>
          </p:grpSpPr>
          <p:sp>
            <p:nvSpPr>
              <p:cNvPr id="108" name="Rectangle 28">
                <a:extLst>
                  <a:ext uri="{FF2B5EF4-FFF2-40B4-BE49-F238E27FC236}">
                    <a16:creationId xmlns="" xmlns:a16="http://schemas.microsoft.com/office/drawing/2014/main" id="{A64B5238-CBF1-D14C-9F6B-D38384E8B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563" y="4995863"/>
                <a:ext cx="611188" cy="38100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000000"/>
                    </a:solidFill>
                    <a:cs typeface="Arial" charset="0"/>
                  </a:rPr>
                  <a:t>EBDC</a:t>
                </a:r>
              </a:p>
            </p:txBody>
          </p:sp>
          <p:sp>
            <p:nvSpPr>
              <p:cNvPr id="109" name="Rectangle 28">
                <a:extLst>
                  <a:ext uri="{FF2B5EF4-FFF2-40B4-BE49-F238E27FC236}">
                    <a16:creationId xmlns="" xmlns:a16="http://schemas.microsoft.com/office/drawing/2014/main" id="{134778B3-CF27-0E42-B3ED-2E7032C40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149" y="4995863"/>
                <a:ext cx="508001" cy="381000"/>
              </a:xfrm>
              <a:prstGeom prst="rect">
                <a:avLst/>
              </a:prstGeom>
              <a:solidFill>
                <a:srgbClr val="48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chemeClr val="bg1">
                        <a:lumMod val="95000"/>
                      </a:schemeClr>
                    </a:solidFill>
                    <a:cs typeface="Arial" charset="0"/>
                  </a:rPr>
                  <a:t>DAM</a:t>
                </a:r>
              </a:p>
            </p:txBody>
          </p:sp>
        </p:grpSp>
        <p:sp>
          <p:nvSpPr>
            <p:cNvPr id="63" name="Line 36">
              <a:extLst>
                <a:ext uri="{FF2B5EF4-FFF2-40B4-BE49-F238E27FC236}">
                  <a16:creationId xmlns="" xmlns:a16="http://schemas.microsoft.com/office/drawing/2014/main" id="{82314D9B-9627-424A-9817-F34C8F0E8B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6304" y="6926775"/>
              <a:ext cx="902581" cy="0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Line 133">
              <a:extLst>
                <a:ext uri="{FF2B5EF4-FFF2-40B4-BE49-F238E27FC236}">
                  <a16:creationId xmlns="" xmlns:a16="http://schemas.microsoft.com/office/drawing/2014/main" id="{DE52E8BC-6FC5-354D-A607-CF306DE25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7930" y="6924532"/>
              <a:ext cx="796232" cy="0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9157DA4A-DBC4-C240-85FE-E162C5DEEFA6}"/>
                </a:ext>
              </a:extLst>
            </p:cNvPr>
            <p:cNvGrpSpPr/>
            <p:nvPr/>
          </p:nvGrpSpPr>
          <p:grpSpPr>
            <a:xfrm>
              <a:off x="6402134" y="6742892"/>
              <a:ext cx="1117602" cy="381000"/>
              <a:chOff x="3232149" y="4995863"/>
              <a:chExt cx="1117602" cy="381000"/>
            </a:xfrm>
          </p:grpSpPr>
          <p:sp>
            <p:nvSpPr>
              <p:cNvPr id="106" name="Rectangle 28">
                <a:extLst>
                  <a:ext uri="{FF2B5EF4-FFF2-40B4-BE49-F238E27FC236}">
                    <a16:creationId xmlns="" xmlns:a16="http://schemas.microsoft.com/office/drawing/2014/main" id="{CA188F3A-2701-7343-A2F5-4F116449E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563" y="4995863"/>
                <a:ext cx="611188" cy="38100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000000"/>
                    </a:solidFill>
                    <a:cs typeface="Arial" charset="0"/>
                  </a:rPr>
                  <a:t>EBDC</a:t>
                </a:r>
              </a:p>
            </p:txBody>
          </p:sp>
          <p:sp>
            <p:nvSpPr>
              <p:cNvPr id="107" name="Rectangle 28">
                <a:extLst>
                  <a:ext uri="{FF2B5EF4-FFF2-40B4-BE49-F238E27FC236}">
                    <a16:creationId xmlns="" xmlns:a16="http://schemas.microsoft.com/office/drawing/2014/main" id="{9BF3217F-F56D-3044-A02F-768DA23B6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149" y="4995863"/>
                <a:ext cx="508001" cy="381000"/>
              </a:xfrm>
              <a:prstGeom prst="rect">
                <a:avLst/>
              </a:prstGeom>
              <a:solidFill>
                <a:srgbClr val="48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chemeClr val="bg1">
                        <a:lumMod val="95000"/>
                      </a:schemeClr>
                    </a:solidFill>
                    <a:cs typeface="Arial" charset="0"/>
                  </a:rPr>
                  <a:t>DAM</a:t>
                </a:r>
              </a:p>
            </p:txBody>
          </p:sp>
        </p:grpSp>
        <p:sp>
          <p:nvSpPr>
            <p:cNvPr id="66" name="Line 36">
              <a:extLst>
                <a:ext uri="{FF2B5EF4-FFF2-40B4-BE49-F238E27FC236}">
                  <a16:creationId xmlns="" xmlns:a16="http://schemas.microsoft.com/office/drawing/2014/main" id="{032C47CE-717E-AA4C-A104-6E675240A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6304" y="7379742"/>
              <a:ext cx="902581" cy="0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7" name="Line 133">
              <a:extLst>
                <a:ext uri="{FF2B5EF4-FFF2-40B4-BE49-F238E27FC236}">
                  <a16:creationId xmlns="" xmlns:a16="http://schemas.microsoft.com/office/drawing/2014/main" id="{0D69591A-9032-1945-ADF7-84E71B77D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7930" y="7377499"/>
              <a:ext cx="796232" cy="0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F780CC64-58F9-A342-A810-6B3F3C25C892}"/>
                </a:ext>
              </a:extLst>
            </p:cNvPr>
            <p:cNvGrpSpPr/>
            <p:nvPr/>
          </p:nvGrpSpPr>
          <p:grpSpPr>
            <a:xfrm>
              <a:off x="6402134" y="7195859"/>
              <a:ext cx="1117602" cy="381000"/>
              <a:chOff x="3232149" y="4995863"/>
              <a:chExt cx="1117602" cy="381000"/>
            </a:xfrm>
          </p:grpSpPr>
          <p:sp>
            <p:nvSpPr>
              <p:cNvPr id="104" name="Rectangle 28">
                <a:extLst>
                  <a:ext uri="{FF2B5EF4-FFF2-40B4-BE49-F238E27FC236}">
                    <a16:creationId xmlns="" xmlns:a16="http://schemas.microsoft.com/office/drawing/2014/main" id="{9B31CAAB-4FCB-A64E-9E9A-35B763B1E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563" y="4995863"/>
                <a:ext cx="611188" cy="38100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000000"/>
                    </a:solidFill>
                    <a:cs typeface="Arial" charset="0"/>
                  </a:rPr>
                  <a:t>EBDC</a:t>
                </a:r>
              </a:p>
            </p:txBody>
          </p:sp>
          <p:sp>
            <p:nvSpPr>
              <p:cNvPr id="105" name="Rectangle 28">
                <a:extLst>
                  <a:ext uri="{FF2B5EF4-FFF2-40B4-BE49-F238E27FC236}">
                    <a16:creationId xmlns="" xmlns:a16="http://schemas.microsoft.com/office/drawing/2014/main" id="{1ABDEC53-5361-544E-A86A-EF03A8649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149" y="4995863"/>
                <a:ext cx="508001" cy="381000"/>
              </a:xfrm>
              <a:prstGeom prst="rect">
                <a:avLst/>
              </a:prstGeom>
              <a:solidFill>
                <a:srgbClr val="48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chemeClr val="bg1">
                        <a:lumMod val="95000"/>
                      </a:schemeClr>
                    </a:solidFill>
                    <a:cs typeface="Arial" charset="0"/>
                  </a:rPr>
                  <a:t>DAM</a:t>
                </a:r>
              </a:p>
            </p:txBody>
          </p:sp>
        </p:grpSp>
        <p:sp>
          <p:nvSpPr>
            <p:cNvPr id="69" name="Rectangle 31">
              <a:extLst>
                <a:ext uri="{FF2B5EF4-FFF2-40B4-BE49-F238E27FC236}">
                  <a16:creationId xmlns="" xmlns:a16="http://schemas.microsoft.com/office/drawing/2014/main" id="{7000642E-6173-B54E-B649-ED53EFF98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0383" y="4555147"/>
              <a:ext cx="995362" cy="3094038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40+ Gigabit</a:t>
              </a:r>
            </a:p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Crossbar</a:t>
              </a:r>
            </a:p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Switch</a:t>
              </a:r>
            </a:p>
          </p:txBody>
        </p:sp>
        <p:sp>
          <p:nvSpPr>
            <p:cNvPr id="75" name="Rectangle 76">
              <a:extLst>
                <a:ext uri="{FF2B5EF4-FFF2-40B4-BE49-F238E27FC236}">
                  <a16:creationId xmlns="" xmlns:a16="http://schemas.microsoft.com/office/drawing/2014/main" id="{D63D044A-1CC5-9841-A747-DAA16EE98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391" y="6758613"/>
              <a:ext cx="969780" cy="409574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76" name="Rectangle 76">
              <a:extLst>
                <a:ext uri="{FF2B5EF4-FFF2-40B4-BE49-F238E27FC236}">
                  <a16:creationId xmlns="" xmlns:a16="http://schemas.microsoft.com/office/drawing/2014/main" id="{D59AFC5E-ABF5-6943-B5EB-912656D7E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391" y="7189626"/>
              <a:ext cx="969780" cy="409574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grpSp>
          <p:nvGrpSpPr>
            <p:cNvPr id="77" name="Group 126">
              <a:extLst>
                <a:ext uri="{FF2B5EF4-FFF2-40B4-BE49-F238E27FC236}">
                  <a16:creationId xmlns="" xmlns:a16="http://schemas.microsoft.com/office/drawing/2014/main" id="{67F105C8-31AF-AC4B-9B18-60982BFD2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4418" y="6126454"/>
              <a:ext cx="827090" cy="596902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88" name="Rectangle 127">
                <a:extLst>
                  <a:ext uri="{FF2B5EF4-FFF2-40B4-BE49-F238E27FC236}">
                    <a16:creationId xmlns="" xmlns:a16="http://schemas.microsoft.com/office/drawing/2014/main" id="{7FB26FE4-6A7B-074D-B0F3-979B95D70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89" name="Rectangle 128">
                <a:extLst>
                  <a:ext uri="{FF2B5EF4-FFF2-40B4-BE49-F238E27FC236}">
                    <a16:creationId xmlns="" xmlns:a16="http://schemas.microsoft.com/office/drawing/2014/main" id="{DE658754-7E7A-9546-A711-EF96CBFDA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90" name="Rectangle 129">
                <a:extLst>
                  <a:ext uri="{FF2B5EF4-FFF2-40B4-BE49-F238E27FC236}">
                    <a16:creationId xmlns="" xmlns:a16="http://schemas.microsoft.com/office/drawing/2014/main" id="{AF749CDB-A001-F643-89CE-ADE75AD15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91" name="Rectangle 130">
                <a:extLst>
                  <a:ext uri="{FF2B5EF4-FFF2-40B4-BE49-F238E27FC236}">
                    <a16:creationId xmlns="" xmlns:a16="http://schemas.microsoft.com/office/drawing/2014/main" id="{45AB3A70-163B-2D43-A2FB-6E983D363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FEE</a:t>
                </a:r>
              </a:p>
            </p:txBody>
          </p:sp>
        </p:grpSp>
        <p:grpSp>
          <p:nvGrpSpPr>
            <p:cNvPr id="78" name="Group 126">
              <a:extLst>
                <a:ext uri="{FF2B5EF4-FFF2-40B4-BE49-F238E27FC236}">
                  <a16:creationId xmlns="" xmlns:a16="http://schemas.microsoft.com/office/drawing/2014/main" id="{3DE6F4FB-EDF0-6242-9883-C1C1B4F32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4418" y="6592133"/>
              <a:ext cx="827090" cy="596902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84" name="Rectangle 127">
                <a:extLst>
                  <a:ext uri="{FF2B5EF4-FFF2-40B4-BE49-F238E27FC236}">
                    <a16:creationId xmlns="" xmlns:a16="http://schemas.microsoft.com/office/drawing/2014/main" id="{9D4ED166-B41C-9541-BFF8-D8DE6BBF3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85" name="Rectangle 128">
                <a:extLst>
                  <a:ext uri="{FF2B5EF4-FFF2-40B4-BE49-F238E27FC236}">
                    <a16:creationId xmlns="" xmlns:a16="http://schemas.microsoft.com/office/drawing/2014/main" id="{1899E3C0-6F05-5842-929D-3B148B63D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86" name="Rectangle 129">
                <a:extLst>
                  <a:ext uri="{FF2B5EF4-FFF2-40B4-BE49-F238E27FC236}">
                    <a16:creationId xmlns="" xmlns:a16="http://schemas.microsoft.com/office/drawing/2014/main" id="{894AD693-3B95-3245-A583-1BB90CE90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87" name="Rectangle 130">
                <a:extLst>
                  <a:ext uri="{FF2B5EF4-FFF2-40B4-BE49-F238E27FC236}">
                    <a16:creationId xmlns="" xmlns:a16="http://schemas.microsoft.com/office/drawing/2014/main" id="{7CDC05BD-58C4-4149-92C7-AE7C411B9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FEE</a:t>
                </a:r>
              </a:p>
            </p:txBody>
          </p:sp>
        </p:grpSp>
        <p:grpSp>
          <p:nvGrpSpPr>
            <p:cNvPr id="79" name="Group 126">
              <a:extLst>
                <a:ext uri="{FF2B5EF4-FFF2-40B4-BE49-F238E27FC236}">
                  <a16:creationId xmlns="" xmlns:a16="http://schemas.microsoft.com/office/drawing/2014/main" id="{804C3434-A1FA-5E4B-A965-C9C70D273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4418" y="7057812"/>
              <a:ext cx="827090" cy="596902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80" name="Rectangle 127">
                <a:extLst>
                  <a:ext uri="{FF2B5EF4-FFF2-40B4-BE49-F238E27FC236}">
                    <a16:creationId xmlns="" xmlns:a16="http://schemas.microsoft.com/office/drawing/2014/main" id="{50B687A8-E918-2B44-A6C7-6F6EE6C8B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81" name="Rectangle 128">
                <a:extLst>
                  <a:ext uri="{FF2B5EF4-FFF2-40B4-BE49-F238E27FC236}">
                    <a16:creationId xmlns="" xmlns:a16="http://schemas.microsoft.com/office/drawing/2014/main" id="{15A8EA9E-8B87-8B49-BF79-DE11FF452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82" name="Rectangle 129">
                <a:extLst>
                  <a:ext uri="{FF2B5EF4-FFF2-40B4-BE49-F238E27FC236}">
                    <a16:creationId xmlns="" xmlns:a16="http://schemas.microsoft.com/office/drawing/2014/main" id="{B90E281D-DCE4-3A4F-AED0-E1460FBF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DCM</a:t>
                </a:r>
              </a:p>
            </p:txBody>
          </p:sp>
          <p:sp>
            <p:nvSpPr>
              <p:cNvPr id="83" name="Rectangle 130">
                <a:extLst>
                  <a:ext uri="{FF2B5EF4-FFF2-40B4-BE49-F238E27FC236}">
                    <a16:creationId xmlns="" xmlns:a16="http://schemas.microsoft.com/office/drawing/2014/main" id="{C95EAE1E-F664-AA4F-8442-1413FD1D2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200" dirty="0">
                    <a:solidFill>
                      <a:srgbClr val="FFFFFF"/>
                    </a:solidFill>
                    <a:cs typeface="Arial" charset="0"/>
                  </a:rPr>
                  <a:t>FEE</a:t>
                </a:r>
              </a:p>
            </p:txBody>
          </p:sp>
        </p:grpSp>
      </p:grpSp>
      <p:sp>
        <p:nvSpPr>
          <p:cNvPr id="134" name="Line 54">
            <a:extLst>
              <a:ext uri="{FF2B5EF4-FFF2-40B4-BE49-F238E27FC236}">
                <a16:creationId xmlns="" xmlns:a16="http://schemas.microsoft.com/office/drawing/2014/main" id="{0E110A1C-E7B0-1143-8AB9-DBEBFB5C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504950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5" name="Line 54">
            <a:extLst>
              <a:ext uri="{FF2B5EF4-FFF2-40B4-BE49-F238E27FC236}">
                <a16:creationId xmlns="" xmlns:a16="http://schemas.microsoft.com/office/drawing/2014/main" id="{0E110A1C-E7B0-1143-8AB9-DBEBFB5C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114550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6" name="Line 54">
            <a:extLst>
              <a:ext uri="{FF2B5EF4-FFF2-40B4-BE49-F238E27FC236}">
                <a16:creationId xmlns="" xmlns:a16="http://schemas.microsoft.com/office/drawing/2014/main" id="{0E110A1C-E7B0-1143-8AB9-DBEBFB5C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19350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7" name="Line 54">
            <a:extLst>
              <a:ext uri="{FF2B5EF4-FFF2-40B4-BE49-F238E27FC236}">
                <a16:creationId xmlns="" xmlns:a16="http://schemas.microsoft.com/office/drawing/2014/main" id="{0E110A1C-E7B0-1143-8AB9-DBEBFB5C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724150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8" name="Line 54">
            <a:extLst>
              <a:ext uri="{FF2B5EF4-FFF2-40B4-BE49-F238E27FC236}">
                <a16:creationId xmlns="" xmlns:a16="http://schemas.microsoft.com/office/drawing/2014/main" id="{0E110A1C-E7B0-1143-8AB9-DBEBFB5C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952750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9" name="Text Box 2">
            <a:extLst>
              <a:ext uri="{FF2B5EF4-FFF2-40B4-BE49-F238E27FC236}">
                <a16:creationId xmlns="" xmlns:a16="http://schemas.microsoft.com/office/drawing/2014/main" id="{74E4036A-D44C-2046-AAEC-4DB0F41CF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44567"/>
            <a:ext cx="3581400" cy="248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696" tIns="35696" rIns="35696" bIns="35696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285750" lvl="1" indent="-285750"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n-US" sz="1688" dirty="0" smtClean="0">
                <a:solidFill>
                  <a:srgbClr val="000000"/>
                </a:solidFill>
                <a:latin typeface="Arial"/>
                <a:cs typeface="Arial"/>
              </a:rPr>
              <a:t>DAQ interfaces to all detector systems built and working</a:t>
            </a:r>
          </a:p>
          <a:p>
            <a:pPr marL="285750" lvl="1" indent="-285750"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n-US" sz="1688" dirty="0" smtClean="0">
                <a:solidFill>
                  <a:srgbClr val="000000"/>
                </a:solidFill>
                <a:latin typeface="Arial"/>
                <a:cs typeface="Arial"/>
              </a:rPr>
              <a:t>Calorimeter, TPC, MVTX detectors successfully read out</a:t>
            </a:r>
          </a:p>
          <a:p>
            <a:pPr marL="285750" lvl="1" indent="-285750"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n-US" sz="1688" dirty="0" smtClean="0">
                <a:solidFill>
                  <a:srgbClr val="000000"/>
                </a:solidFill>
                <a:latin typeface="Arial"/>
                <a:cs typeface="Arial"/>
              </a:rPr>
              <a:t>Integration of separate DAQ components into an overall DAQ architecture now in development</a:t>
            </a:r>
            <a:endParaRPr lang="en-US" sz="1688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1" name="Text Box 111"/>
          <p:cNvSpPr txBox="1">
            <a:spLocks noChangeArrowheads="1"/>
          </p:cNvSpPr>
          <p:nvPr/>
        </p:nvSpPr>
        <p:spPr bwMode="auto">
          <a:xfrm>
            <a:off x="533400" y="3181350"/>
            <a:ext cx="1239508" cy="26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marL="0" marR="0" lvl="0" indent="0" algn="ctr" defTabSz="225202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Lucida Sans Unicode" charset="0"/>
              </a:rPr>
              <a:t>Interaction Region</a:t>
            </a:r>
          </a:p>
        </p:txBody>
      </p:sp>
      <p:sp>
        <p:nvSpPr>
          <p:cNvPr id="144" name="Text Box 112"/>
          <p:cNvSpPr txBox="1">
            <a:spLocks noChangeArrowheads="1"/>
          </p:cNvSpPr>
          <p:nvPr/>
        </p:nvSpPr>
        <p:spPr bwMode="auto">
          <a:xfrm>
            <a:off x="1676400" y="3181350"/>
            <a:ext cx="1239509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marL="0" marR="0" lvl="0" indent="0" algn="ctr" defTabSz="225202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Lucida Sans Unicode" charset="0"/>
              </a:rPr>
              <a:t>Rack Room</a:t>
            </a:r>
          </a:p>
        </p:txBody>
      </p:sp>
      <p:sp>
        <p:nvSpPr>
          <p:cNvPr id="145" name="Line 71"/>
          <p:cNvSpPr>
            <a:spLocks noChangeShapeType="1"/>
          </p:cNvSpPr>
          <p:nvPr/>
        </p:nvSpPr>
        <p:spPr bwMode="auto">
          <a:xfrm>
            <a:off x="4419600" y="1200150"/>
            <a:ext cx="357604" cy="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225202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cs typeface="Arial" charset="0"/>
            </a:endParaRPr>
          </a:p>
        </p:txBody>
      </p:sp>
      <p:sp>
        <p:nvSpPr>
          <p:cNvPr id="146" name="Line 71"/>
          <p:cNvSpPr>
            <a:spLocks noChangeShapeType="1"/>
          </p:cNvSpPr>
          <p:nvPr/>
        </p:nvSpPr>
        <p:spPr bwMode="auto">
          <a:xfrm>
            <a:off x="4419600" y="1504950"/>
            <a:ext cx="357604" cy="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225202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cs typeface="Arial" charset="0"/>
            </a:endParaRPr>
          </a:p>
        </p:txBody>
      </p:sp>
      <p:sp>
        <p:nvSpPr>
          <p:cNvPr id="147" name="Line 71"/>
          <p:cNvSpPr>
            <a:spLocks noChangeShapeType="1"/>
          </p:cNvSpPr>
          <p:nvPr/>
        </p:nvSpPr>
        <p:spPr bwMode="auto">
          <a:xfrm>
            <a:off x="4419600" y="1809750"/>
            <a:ext cx="357604" cy="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225202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cs typeface="Arial" charset="0"/>
            </a:endParaRPr>
          </a:p>
        </p:txBody>
      </p:sp>
      <p:sp>
        <p:nvSpPr>
          <p:cNvPr id="149" name="Line 71"/>
          <p:cNvSpPr>
            <a:spLocks noChangeShapeType="1"/>
          </p:cNvSpPr>
          <p:nvPr/>
        </p:nvSpPr>
        <p:spPr bwMode="auto">
          <a:xfrm>
            <a:off x="4419600" y="2114550"/>
            <a:ext cx="357604" cy="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225202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cs typeface="Arial" charset="0"/>
            </a:endParaRPr>
          </a:p>
        </p:txBody>
      </p:sp>
      <p:sp>
        <p:nvSpPr>
          <p:cNvPr id="150" name="Line 71"/>
          <p:cNvSpPr>
            <a:spLocks noChangeShapeType="1"/>
          </p:cNvSpPr>
          <p:nvPr/>
        </p:nvSpPr>
        <p:spPr bwMode="auto">
          <a:xfrm>
            <a:off x="4419600" y="2419350"/>
            <a:ext cx="357604" cy="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225202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cs typeface="Arial" charset="0"/>
            </a:endParaRPr>
          </a:p>
        </p:txBody>
      </p:sp>
      <p:sp>
        <p:nvSpPr>
          <p:cNvPr id="151" name="Line 71"/>
          <p:cNvSpPr>
            <a:spLocks noChangeShapeType="1"/>
          </p:cNvSpPr>
          <p:nvPr/>
        </p:nvSpPr>
        <p:spPr bwMode="auto">
          <a:xfrm>
            <a:off x="4419600" y="2724150"/>
            <a:ext cx="357604" cy="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225202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cs typeface="Arial" charset="0"/>
            </a:endParaRPr>
          </a:p>
        </p:txBody>
      </p:sp>
      <p:sp>
        <p:nvSpPr>
          <p:cNvPr id="152" name="Line 71"/>
          <p:cNvSpPr>
            <a:spLocks noChangeShapeType="1"/>
          </p:cNvSpPr>
          <p:nvPr/>
        </p:nvSpPr>
        <p:spPr bwMode="auto">
          <a:xfrm>
            <a:off x="4419600" y="3028950"/>
            <a:ext cx="357604" cy="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225202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cs typeface="Arial" charset="0"/>
            </a:endParaRPr>
          </a:p>
        </p:txBody>
      </p:sp>
      <p:sp>
        <p:nvSpPr>
          <p:cNvPr id="153" name="Text Box 60"/>
          <p:cNvSpPr txBox="1">
            <a:spLocks noChangeArrowheads="1"/>
          </p:cNvSpPr>
          <p:nvPr/>
        </p:nvSpPr>
        <p:spPr bwMode="auto">
          <a:xfrm>
            <a:off x="4800600" y="1657350"/>
            <a:ext cx="547242" cy="53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marL="0" marR="0" lvl="0" indent="0" defTabSz="225202" eaLnBrk="0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t>To</a:t>
            </a:r>
          </a:p>
          <a:p>
            <a:pPr marL="0" marR="0" lvl="0" indent="0" defTabSz="225202" eaLnBrk="0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t>HPSS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04088" y="3563411"/>
            <a:ext cx="1706045" cy="5958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Controls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0396" y="3442423"/>
            <a:ext cx="3210813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35098" y="3709123"/>
            <a:ext cx="722112" cy="457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vGTM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1973536" y="4376557"/>
            <a:ext cx="624928" cy="41789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2885021" y="4357343"/>
            <a:ext cx="624928" cy="41789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MTM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748986" y="4357343"/>
            <a:ext cx="777469" cy="40550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LL1 Trigger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86000" y="4166323"/>
            <a:ext cx="0" cy="2102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H="1">
            <a:off x="3499496" y="4585505"/>
            <a:ext cx="33438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2574378" y="4591612"/>
            <a:ext cx="33438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2657210" y="3937723"/>
            <a:ext cx="180247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4" idx="3"/>
          </p:cNvCxnSpPr>
          <p:nvPr/>
        </p:nvCxnSpPr>
        <p:spPr>
          <a:xfrm>
            <a:off x="1526455" y="4560095"/>
            <a:ext cx="418433" cy="619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37457" y="3937723"/>
            <a:ext cx="0" cy="65388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95931" y="1657350"/>
            <a:ext cx="0" cy="226067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H="1" flipV="1">
            <a:off x="772153" y="1634781"/>
            <a:ext cx="233429" cy="499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95449" y="3915742"/>
            <a:ext cx="89661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66990" y="3432124"/>
            <a:ext cx="217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sPHENIX</a:t>
            </a:r>
            <a:r>
              <a:rPr lang="en-US" sz="1200" dirty="0" smtClean="0"/>
              <a:t> Trigger System</a:t>
            </a:r>
            <a:endParaRPr lang="en-US" sz="1200" dirty="0"/>
          </a:p>
        </p:txBody>
      </p:sp>
      <p:cxnSp>
        <p:nvCxnSpPr>
          <p:cNvPr id="164" name="Straight Arrow Connector 163"/>
          <p:cNvCxnSpPr/>
          <p:nvPr/>
        </p:nvCxnSpPr>
        <p:spPr>
          <a:xfrm flipH="1" flipV="1">
            <a:off x="783512" y="2512939"/>
            <a:ext cx="233429" cy="499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7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sz="3600" dirty="0"/>
              <a:t>Scope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9038CD8F-3572-914A-84BE-7C94418461EA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57200" y="74295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Deliverables:</a:t>
            </a:r>
          </a:p>
          <a:p>
            <a:r>
              <a:rPr lang="en-US" sz="2000" dirty="0"/>
              <a:t>Take 15 kHz event rate with 90% live time</a:t>
            </a:r>
          </a:p>
          <a:p>
            <a:r>
              <a:rPr lang="en-US" sz="2000" dirty="0" smtClean="0"/>
              <a:t>store </a:t>
            </a:r>
            <a:r>
              <a:rPr lang="en-US" sz="2000" dirty="0"/>
              <a:t>and transfer ~</a:t>
            </a:r>
            <a:r>
              <a:rPr lang="en-US" sz="2000" dirty="0" smtClean="0"/>
              <a:t>135 </a:t>
            </a:r>
            <a:r>
              <a:rPr lang="en-US" sz="2000" dirty="0"/>
              <a:t>Gbit/s data</a:t>
            </a:r>
          </a:p>
          <a:p>
            <a:r>
              <a:rPr lang="en-US" sz="2000" dirty="0"/>
              <a:t>Provide sufficient rejection with Local Level 1 to get to 15 </a:t>
            </a:r>
            <a:r>
              <a:rPr lang="en-US" sz="2000" dirty="0" smtClean="0"/>
              <a:t>kHz</a:t>
            </a:r>
          </a:p>
          <a:p>
            <a:r>
              <a:rPr lang="en-US" sz="2000" dirty="0" smtClean="0"/>
              <a:t>Configuration, Control and Monitoring system software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1986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082" tIns="38082" rIns="38082" bIns="38082"/>
          <a:lstStyle/>
          <a:p>
            <a:r>
              <a:rPr lang="en-US" altLang="en-US" sz="3600" dirty="0"/>
              <a:t>Hardware and procurements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581400"/>
          </a:xfrm>
        </p:spPr>
        <p:txBody>
          <a:bodyPr/>
          <a:lstStyle/>
          <a:p>
            <a:r>
              <a:rPr lang="en-US" sz="2000" dirty="0"/>
              <a:t>Data Collection Modules ( </a:t>
            </a:r>
            <a:r>
              <a:rPr lang="en-US" sz="2000" dirty="0" smtClean="0"/>
              <a:t>DCM-II)  25 </a:t>
            </a:r>
            <a:r>
              <a:rPr lang="en-US" sz="2000" dirty="0"/>
              <a:t>needed </a:t>
            </a:r>
          </a:p>
          <a:p>
            <a:r>
              <a:rPr lang="en-US" sz="2000" dirty="0" err="1"/>
              <a:t>SubEvent</a:t>
            </a:r>
            <a:r>
              <a:rPr lang="en-US" sz="2000" dirty="0"/>
              <a:t> Buffers (SEB) (18) : commodity PC</a:t>
            </a:r>
          </a:p>
          <a:p>
            <a:r>
              <a:rPr lang="en-US" sz="2000" dirty="0"/>
              <a:t>Buffer Boxes (6) : commodity PC/File </a:t>
            </a:r>
            <a:r>
              <a:rPr lang="en-US" sz="2000" dirty="0" smtClean="0"/>
              <a:t>server</a:t>
            </a:r>
          </a:p>
          <a:p>
            <a:pPr lvl="1"/>
            <a:r>
              <a:rPr lang="en-US" sz="1400" b="0" dirty="0" smtClean="0"/>
              <a:t>40 </a:t>
            </a:r>
            <a:r>
              <a:rPr lang="en-US" sz="1400" b="0" dirty="0" err="1" smtClean="0"/>
              <a:t>Gbit</a:t>
            </a:r>
            <a:r>
              <a:rPr lang="en-US" sz="1400" b="0" dirty="0" smtClean="0"/>
              <a:t>/sec per </a:t>
            </a:r>
            <a:r>
              <a:rPr lang="en-US" sz="1400" b="0" dirty="0" err="1" smtClean="0"/>
              <a:t>BufferBox</a:t>
            </a:r>
            <a:endParaRPr lang="en-US" sz="1400" b="0" dirty="0"/>
          </a:p>
          <a:p>
            <a:r>
              <a:rPr lang="en-US" sz="2000" dirty="0"/>
              <a:t>JSEB2 input cards (33) ( 40% in hand) custom board</a:t>
            </a:r>
          </a:p>
          <a:p>
            <a:r>
              <a:rPr lang="en-US" sz="2000" dirty="0"/>
              <a:t>Control Machines  - control, monitoring </a:t>
            </a:r>
            <a:r>
              <a:rPr lang="en-US" sz="2000" dirty="0" smtClean="0"/>
              <a:t>(4) </a:t>
            </a:r>
            <a:r>
              <a:rPr lang="en-US" sz="2000" dirty="0"/>
              <a:t>: commodity PC</a:t>
            </a:r>
          </a:p>
          <a:p>
            <a:r>
              <a:rPr lang="en-US" sz="2000" dirty="0"/>
              <a:t>Global level 1 system Xilinx FPGA based board in hand </a:t>
            </a:r>
          </a:p>
          <a:p>
            <a:r>
              <a:rPr lang="en-US" sz="2000" dirty="0"/>
              <a:t>Timing system Xilinx FPGA based board in hand </a:t>
            </a:r>
          </a:p>
          <a:p>
            <a:r>
              <a:rPr lang="en-US" sz="2000" dirty="0"/>
              <a:t>Network switches (one or two) : commodity switch</a:t>
            </a:r>
          </a:p>
          <a:p>
            <a:endParaRPr lang="en-US" sz="20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581" indent="-28560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433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405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77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3350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0324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7295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4268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23-25, 2018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DOE-SC CD1/3A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581" indent="-28560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433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405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77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3350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0324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7295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4268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000000"/>
                </a:solidFill>
                <a:latin typeface="+mn-lt"/>
                <a:ea typeface="MS PGothic" charset="0"/>
              </a:rPr>
              <a:t>DAQ Technical Status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581" indent="-28560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433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405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377" indent="-22848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3350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0324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7295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4268" indent="-2284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May 23-25, 2018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DOE-SC CD1/3A Review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819150"/>
            <a:ext cx="8686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Collection Modules (</a:t>
            </a:r>
            <a:r>
              <a:rPr lang="en-US" dirty="0" smtClean="0"/>
              <a:t>DCM-II) </a:t>
            </a:r>
            <a:r>
              <a:rPr lang="en-US" dirty="0"/>
              <a:t>reused from PHENIX with well known functional characteristics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/>
              <a:t>Digitizer electronics already integrated into DAQ readout system</a:t>
            </a:r>
          </a:p>
          <a:p>
            <a:pPr marL="742722" lvl="1" indent="-285750">
              <a:buFont typeface="Arial" panose="020B0604020202020204" pitchFamily="34" charset="0"/>
              <a:buChar char="•"/>
            </a:pPr>
            <a:r>
              <a:rPr lang="en-US" dirty="0"/>
              <a:t>Tested extensively and used at the </a:t>
            </a:r>
            <a:r>
              <a:rPr lang="en-US" dirty="0" err="1"/>
              <a:t>FermiLab</a:t>
            </a:r>
            <a:r>
              <a:rPr lang="en-US" dirty="0"/>
              <a:t> beam test Feb – May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progress made with TPC readout with ATLAS Felix card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8 </a:t>
            </a:r>
            <a:r>
              <a:rPr lang="en-US" dirty="0" err="1"/>
              <a:t>Sampa</a:t>
            </a:r>
            <a:r>
              <a:rPr lang="en-US" dirty="0"/>
              <a:t> </a:t>
            </a:r>
            <a:r>
              <a:rPr lang="en-US" dirty="0" smtClean="0"/>
              <a:t>chip </a:t>
            </a:r>
            <a:r>
              <a:rPr lang="en-US" dirty="0"/>
              <a:t>front-end card read </a:t>
            </a:r>
            <a:r>
              <a:rPr lang="en-US" dirty="0" smtClean="0"/>
              <a:t>out into FELIX cards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FELIX  </a:t>
            </a:r>
            <a:r>
              <a:rPr lang="en-US" dirty="0"/>
              <a:t>card integrated into our standard RCDAQ software and successfully read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Level 1 </a:t>
            </a:r>
          </a:p>
          <a:p>
            <a:pPr marL="742722" lvl="1" indent="-285750">
              <a:buFont typeface="Arial" panose="020B0604020202020204" pitchFamily="34" charset="0"/>
              <a:buChar char="•"/>
            </a:pPr>
            <a:r>
              <a:rPr lang="en-US" dirty="0"/>
              <a:t>New Xilinx  FPGA based boards in hand</a:t>
            </a:r>
          </a:p>
          <a:p>
            <a:pPr marL="742722" lvl="1" indent="-285750">
              <a:buFont typeface="Arial" panose="020B0604020202020204" pitchFamily="34" charset="0"/>
              <a:buChar char="•"/>
            </a:pPr>
            <a:r>
              <a:rPr lang="en-US" dirty="0"/>
              <a:t>Basic operational functions now in place and </a:t>
            </a:r>
            <a:r>
              <a:rPr lang="en-US" dirty="0" smtClean="0"/>
              <a:t>used to trigger TPC readout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SubEvent</a:t>
            </a:r>
            <a:r>
              <a:rPr lang="en-US" dirty="0"/>
              <a:t> Buffers (SEB ) , </a:t>
            </a:r>
            <a:r>
              <a:rPr lang="en-US" dirty="0" err="1"/>
              <a:t>BufferBox</a:t>
            </a:r>
            <a:r>
              <a:rPr lang="en-US" dirty="0"/>
              <a:t> components are commercial PCs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Reuse </a:t>
            </a:r>
            <a:r>
              <a:rPr lang="en-US" dirty="0"/>
              <a:t>of PHENIX  control software where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Readout of detector monitor data ( temp, DAC gain, status) available and in routine use  ( extensively used at the </a:t>
            </a:r>
            <a:r>
              <a:rPr lang="en-US" dirty="0" err="1"/>
              <a:t>Fermilab</a:t>
            </a:r>
            <a:r>
              <a:rPr lang="en-US" dirty="0"/>
              <a:t> test beam with the Calorimeter Control Board)</a:t>
            </a:r>
          </a:p>
        </p:txBody>
      </p: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915400" cy="65127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0000"/>
                </a:solidFill>
              </a:rPr>
              <a:t>GL1 / Timing system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3257550"/>
            <a:ext cx="762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DOE-SC CD-1/3A Review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May 23-25, 2018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FC629FFF-BA05-2841-976C-E9754AA1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806"/>
            <a:ext cx="5562600" cy="280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r>
              <a:rPr lang="en-US" sz="1600" dirty="0">
                <a:solidFill>
                  <a:srgbClr val="000000"/>
                </a:solidFill>
                <a:latin typeface="Arial Narrow" charset="0"/>
              </a:rPr>
              <a:t>FPGA board selected (same for both GL1 and Timing system, different firmware) </a:t>
            </a:r>
          </a:p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r>
              <a:rPr lang="en-US" sz="1600" dirty="0">
                <a:solidFill>
                  <a:srgbClr val="000000"/>
                </a:solidFill>
                <a:latin typeface="Arial Narrow" charset="0"/>
              </a:rPr>
              <a:t>Based on in-house development for the NSLS-2, design under our control, IP under our control, boards readily available</a:t>
            </a:r>
          </a:p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r>
              <a:rPr lang="en-US" sz="1600" dirty="0">
                <a:solidFill>
                  <a:srgbClr val="000000"/>
                </a:solidFill>
                <a:latin typeface="Arial Narrow" charset="0"/>
              </a:rPr>
              <a:t>Zynq FPGA at its core, provides additional CPUs running Linux for all slow controls/configuration needs</a:t>
            </a:r>
          </a:p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r>
              <a:rPr lang="en-US" sz="1600" dirty="0">
                <a:solidFill>
                  <a:srgbClr val="000000"/>
                </a:solidFill>
                <a:latin typeface="Arial Narrow" charset="0"/>
              </a:rPr>
              <a:t>Plenty of I/O blocks to cater to early R&amp;D-themed needs</a:t>
            </a:r>
          </a:p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r>
              <a:rPr lang="en-US" sz="1600" dirty="0">
                <a:solidFill>
                  <a:srgbClr val="000000"/>
                </a:solidFill>
                <a:latin typeface="Arial Narrow" charset="0"/>
              </a:rPr>
              <a:t> “Granule Timing Module” (GTM) firmware in use with TPC front end</a:t>
            </a:r>
          </a:p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endParaRPr lang="en-US" sz="1600" dirty="0">
              <a:solidFill>
                <a:srgbClr val="000000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endParaRPr lang="en-US" sz="1600" dirty="0">
              <a:solidFill>
                <a:srgbClr val="000000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endParaRPr lang="en-US" sz="1600" dirty="0">
              <a:solidFill>
                <a:srgbClr val="000000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endParaRPr lang="en-US" sz="1600" dirty="0">
              <a:solidFill>
                <a:srgbClr val="000000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763"/>
              </a:spcBef>
              <a:spcAft>
                <a:spcPts val="600"/>
              </a:spcAft>
              <a:buClrTx/>
              <a:defRPr/>
            </a:pPr>
            <a:endParaRPr lang="en-US" sz="1600" dirty="0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601025-F720-924D-91D3-250A1DE94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t="10697" b="12299"/>
          <a:stretch>
            <a:fillRect/>
          </a:stretch>
        </p:blipFill>
        <p:spPr>
          <a:xfrm>
            <a:off x="5943600" y="727248"/>
            <a:ext cx="2895600" cy="3901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66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Slow Controls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895350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Configuration and control of </a:t>
            </a:r>
            <a:r>
              <a:rPr lang="en-US" dirty="0" err="1"/>
              <a:t>Emcal</a:t>
            </a:r>
            <a:r>
              <a:rPr lang="en-US" dirty="0"/>
              <a:t>, </a:t>
            </a:r>
            <a:r>
              <a:rPr lang="en-US" dirty="0" err="1"/>
              <a:t>Hcal</a:t>
            </a:r>
            <a:r>
              <a:rPr lang="en-US" dirty="0"/>
              <a:t>, and MBD digitizer and </a:t>
            </a:r>
            <a:r>
              <a:rPr lang="en-US" dirty="0" smtClean="0"/>
              <a:t>DCM-II </a:t>
            </a:r>
            <a:r>
              <a:rPr lang="en-US" dirty="0"/>
              <a:t>components  implemented through standard JSEB-II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Used extensively in the PHENIX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Well understood and established communication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Detector Component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Readout of </a:t>
            </a:r>
            <a:r>
              <a:rPr lang="en-US" dirty="0" smtClean="0"/>
              <a:t>Calorimeter </a:t>
            </a:r>
            <a:r>
              <a:rPr lang="en-US" dirty="0"/>
              <a:t>temperature, DAC gains, and access to status </a:t>
            </a:r>
            <a:r>
              <a:rPr lang="en-US" dirty="0" smtClean="0"/>
              <a:t>parameters is implemented through in house developed Calorimeter Control Module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HV control via Weiner-ISEG and </a:t>
            </a:r>
            <a:r>
              <a:rPr lang="en-US" dirty="0" err="1"/>
              <a:t>LeCroy</a:t>
            </a:r>
            <a:r>
              <a:rPr lang="en-US" dirty="0"/>
              <a:t> HV (MBD)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ADAM/MODBUS Low Voltage control, reuse from </a:t>
            </a:r>
            <a:r>
              <a:rPr lang="en-US" dirty="0" smtClean="0"/>
              <a:t>PHENIX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of a standard API for these devices is in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5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5143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Subsystem 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40966460-707D-CE4B-8E57-13C4DE0EDAE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81000" y="971550"/>
            <a:ext cx="7820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1.6  Data Acquisition and Trigger  (M. Purschke, BNL)</a:t>
            </a:r>
          </a:p>
          <a:p>
            <a:pPr lvl="1"/>
            <a:r>
              <a:rPr lang="en-US" dirty="0"/>
              <a:t>1.6.1   The core DAQ system   (Ed Desmond, BNL)</a:t>
            </a:r>
          </a:p>
          <a:p>
            <a:pPr lvl="1"/>
            <a:r>
              <a:rPr lang="en-US" dirty="0"/>
              <a:t>1.6.2   Local-Level 1 Triggers  (Jamie Nagle, U Colorado)</a:t>
            </a:r>
          </a:p>
          <a:p>
            <a:pPr lvl="1"/>
            <a:r>
              <a:rPr lang="en-US" dirty="0"/>
              <a:t>1.6.3   Global Level 1 Trigger  (Ed Desmond, BNL)</a:t>
            </a:r>
          </a:p>
          <a:p>
            <a:pPr lvl="1"/>
            <a:r>
              <a:rPr lang="en-US" dirty="0"/>
              <a:t>1.6.4   Timing system (M. Purschke 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31C85A3C-052C-3C40-B305-6E5937300D8D}"/>
              </a:ext>
            </a:extLst>
          </p:cNvPr>
          <p:cNvSpPr txBox="1">
            <a:spLocks/>
          </p:cNvSpPr>
          <p:nvPr/>
        </p:nvSpPr>
        <p:spPr bwMode="auto">
          <a:xfrm>
            <a:off x="228600" y="3105150"/>
            <a:ext cx="883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baseline="30000" dirty="0"/>
              <a:t>Joe Mead, BNL/instrumentation  (Timing)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baseline="30000" dirty="0"/>
              <a:t>John Kuczewski, BNL/instrumentation  (Timing,GL1, Time Projection Chamber interfaces)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baseline="30000" dirty="0"/>
              <a:t>Cheng-Yi Chi, Columbia/Nevis  (Local Level-1)</a:t>
            </a:r>
            <a:br>
              <a:rPr lang="en-US" sz="2800" baseline="30000" dirty="0"/>
            </a:br>
            <a:r>
              <a:rPr lang="en-US" sz="2800" baseline="30000" dirty="0"/>
              <a:t>Dennis Perepelitsa, U Colorado  (Local Level-1)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30757</TotalTime>
  <Words>1355</Words>
  <Application>Microsoft Office PowerPoint</Application>
  <PresentationFormat>On-screen Show (16:9)</PresentationFormat>
  <Paragraphs>276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sPHENIX  Director’s Review DAQ/Trigger </vt:lpstr>
      <vt:lpstr>The DAQ/Trigger Subsystem</vt:lpstr>
      <vt:lpstr>DAQ Technical Overview</vt:lpstr>
      <vt:lpstr>Scope </vt:lpstr>
      <vt:lpstr>Hardware and procurements</vt:lpstr>
      <vt:lpstr>DAQ Technical Status</vt:lpstr>
      <vt:lpstr>GL1 / Timing system </vt:lpstr>
      <vt:lpstr>Slow Controls</vt:lpstr>
      <vt:lpstr>Subsystem Collaborators</vt:lpstr>
      <vt:lpstr>Schedule Drivers</vt:lpstr>
      <vt:lpstr>Cost Drivers</vt:lpstr>
      <vt:lpstr>Cost Distribution WBS 1.6 DAQ/Trigger</vt:lpstr>
      <vt:lpstr>WBS 1.06 Estimate of Uncertainty</vt:lpstr>
      <vt:lpstr>Status and highlights</vt:lpstr>
      <vt:lpstr>GL1 and Timing system (GTM) Status</vt:lpstr>
      <vt:lpstr>GL1 and Timing system TPC triggering</vt:lpstr>
      <vt:lpstr>    1.6 DAQ/Trigger Risks</vt:lpstr>
      <vt:lpstr>Issues and Concerns  </vt:lpstr>
      <vt:lpstr>Summary</vt:lpstr>
      <vt:lpstr>Back Up</vt:lpstr>
      <vt:lpstr>Buffering and average data rates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edesmond2</cp:lastModifiedBy>
  <cp:revision>265</cp:revision>
  <cp:lastPrinted>2019-04-05T16:36:54Z</cp:lastPrinted>
  <dcterms:created xsi:type="dcterms:W3CDTF">2015-10-24T00:32:43Z</dcterms:created>
  <dcterms:modified xsi:type="dcterms:W3CDTF">2019-04-08T14:10:24Z</dcterms:modified>
</cp:coreProperties>
</file>