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5" r:id="rId2"/>
    <p:sldId id="316" r:id="rId3"/>
    <p:sldId id="317" r:id="rId4"/>
    <p:sldId id="319" r:id="rId5"/>
    <p:sldId id="318" r:id="rId6"/>
    <p:sldId id="324" r:id="rId7"/>
    <p:sldId id="321" r:id="rId8"/>
    <p:sldId id="331" r:id="rId9"/>
    <p:sldId id="332" r:id="rId10"/>
    <p:sldId id="327" r:id="rId11"/>
  </p:sldIdLst>
  <p:sldSz cx="9144000" cy="5143500" type="screen16x9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56"/>
  </p:normalViewPr>
  <p:slideViewPr>
    <p:cSldViewPr>
      <p:cViewPr varScale="1">
        <p:scale>
          <a:sx n="166" d="100"/>
          <a:sy n="166" d="100"/>
        </p:scale>
        <p:origin x="208" y="4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37DB6B-55ED-4249-BA1E-E948113C61F4}" type="datetimeFigureOut">
              <a:rPr lang="en-US" altLang="en-US"/>
              <a:pPr/>
              <a:t>4/6/19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366E04-6360-4839-8AA2-1749D5CA7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86746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8C9284-E3F8-4D87-B0A8-5DBDDC2FC668}" type="datetimeFigureOut">
              <a:rPr lang="en-US" altLang="en-US"/>
              <a:pPr/>
              <a:t>4/6/19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B0354B-7771-4630-B454-53C09215E4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0839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0354B-7771-4630-B454-53C09215E4B9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911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D82832-0348-4A8B-97D2-BC0C1EDA36E6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216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71500"/>
            <a:ext cx="8686800" cy="1102519"/>
          </a:xfrm>
          <a:solidFill>
            <a:srgbClr val="3399FF"/>
          </a:solidFill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615D7-3BC1-4233-BC99-0E8D4008AB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48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02D54-6124-4A07-84DF-DC258B2E3D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02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663179"/>
            <a:ext cx="1981200" cy="42517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63178"/>
            <a:ext cx="5791200" cy="42517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D13BC-AB3C-4A21-AA4D-4F8B67A157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6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32B3A-BA38-40C7-ADEE-2A1902CEB2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5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43151"/>
            <a:ext cx="7772400" cy="571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571501"/>
            <a:ext cx="8610600" cy="457200"/>
          </a:xfrm>
          <a:solidFill>
            <a:srgbClr val="3399FF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FCDEC-F6B6-422E-BA54-90C8645EF9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97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B7689-1836-4D61-9E3B-BD5F97E6A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44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62ED1-0628-4F6E-8766-956371ABB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54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4926807"/>
            <a:ext cx="2895600" cy="21669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0C637-5835-444B-B8C0-92C25AFA20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14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E5DAE-5A25-4D93-A5BA-3F3E3A62C8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92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F53E-39E3-4364-949C-11FEB55F8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81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77190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85800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422910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F5ED1-7F2B-4A78-A513-4A7819BDB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31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003"/>
            <a:ext cx="8229600" cy="54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4972050"/>
            <a:ext cx="2133600" cy="171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April 9-11, 2019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1031" y="4914900"/>
            <a:ext cx="2895600" cy="207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9806" y="4869657"/>
            <a:ext cx="534194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3C23168-0BC3-45A3-990F-8F7CC949181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01626" y="571500"/>
            <a:ext cx="8634413" cy="0"/>
          </a:xfrm>
          <a:prstGeom prst="line">
            <a:avLst/>
          </a:prstGeom>
          <a:noFill/>
          <a:ln w="28575">
            <a:solidFill>
              <a:srgbClr val="008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" name="Picture 2" descr="https://www.sphenix.bnl.gov/web/system/files/u7/sphenix-logo-white-bg.png">
            <a:extLst>
              <a:ext uri="{FF2B5EF4-FFF2-40B4-BE49-F238E27FC236}">
                <a16:creationId xmlns:a16="http://schemas.microsoft.com/office/drawing/2014/main" id="{E21E0E1C-C51F-4944-BAEC-913171417A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"/>
            <a:ext cx="1149783" cy="57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3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jpe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2"/>
          <p:cNvSpPr>
            <a:spLocks noGrp="1"/>
          </p:cNvSpPr>
          <p:nvPr>
            <p:ph type="ctrTitle"/>
          </p:nvPr>
        </p:nvSpPr>
        <p:spPr>
          <a:xfrm>
            <a:off x="287338" y="571500"/>
            <a:ext cx="8704262" cy="1200150"/>
          </a:xfrm>
          <a:solidFill>
            <a:srgbClr val="3399FF"/>
          </a:solidFill>
        </p:spPr>
        <p:txBody>
          <a:bodyPr/>
          <a:lstStyle/>
          <a:p>
            <a:pPr algn="ctr"/>
            <a:br>
              <a:rPr lang="en-US" altLang="en-US" b="0" dirty="0">
                <a:solidFill>
                  <a:schemeClr val="bg1"/>
                </a:solidFill>
              </a:rPr>
            </a:br>
            <a:r>
              <a:rPr lang="en-US" altLang="en-US" b="0" dirty="0">
                <a:solidFill>
                  <a:schemeClr val="bg1"/>
                </a:solidFill>
              </a:rPr>
              <a:t>sPHENIX </a:t>
            </a:r>
            <a:r>
              <a:rPr lang="en-US" altLang="en-US" b="0" dirty="0"/>
              <a:t> Director’s </a:t>
            </a:r>
            <a:r>
              <a:rPr lang="en-US" altLang="en-US" b="0" dirty="0">
                <a:solidFill>
                  <a:schemeClr val="bg1"/>
                </a:solidFill>
              </a:rPr>
              <a:t>Review</a:t>
            </a:r>
            <a:br>
              <a:rPr lang="en-US" altLang="en-US" b="0" dirty="0">
                <a:solidFill>
                  <a:schemeClr val="bg1"/>
                </a:solidFill>
              </a:rPr>
            </a:br>
            <a:r>
              <a:rPr lang="en-US" altLang="en-US" b="0" dirty="0"/>
              <a:t>Minimum Bias Trigger Detector</a:t>
            </a:r>
            <a:br>
              <a:rPr lang="en-US" altLang="en-US" b="0" dirty="0">
                <a:solidFill>
                  <a:schemeClr val="bg1"/>
                </a:solidFill>
              </a:rPr>
            </a:br>
            <a:endParaRPr lang="en-US" altLang="en-US" b="0" dirty="0">
              <a:solidFill>
                <a:schemeClr val="bg1"/>
              </a:solidFill>
            </a:endParaRPr>
          </a:p>
        </p:txBody>
      </p:sp>
      <p:sp>
        <p:nvSpPr>
          <p:cNvPr id="15362" name="Subtitle 3"/>
          <p:cNvSpPr>
            <a:spLocks noGrp="1"/>
          </p:cNvSpPr>
          <p:nvPr>
            <p:ph type="subTitle" idx="1"/>
          </p:nvPr>
        </p:nvSpPr>
        <p:spPr>
          <a:xfrm>
            <a:off x="1295400" y="2419350"/>
            <a:ext cx="6400800" cy="1314450"/>
          </a:xfrm>
        </p:spPr>
        <p:txBody>
          <a:bodyPr/>
          <a:lstStyle/>
          <a:p>
            <a:r>
              <a:rPr lang="en-US" altLang="en-US" sz="4000" b="0" dirty="0"/>
              <a:t>Mickey Chiu</a:t>
            </a:r>
          </a:p>
          <a:p>
            <a:r>
              <a:rPr lang="en-US" altLang="en-US" sz="4000" b="0" dirty="0">
                <a:solidFill>
                  <a:srgbClr val="3399FF"/>
                </a:solidFill>
              </a:rPr>
              <a:t>April 9-11, 2019</a:t>
            </a:r>
          </a:p>
          <a:p>
            <a:r>
              <a:rPr lang="en-US" altLang="en-US" sz="4000" b="0" dirty="0">
                <a:solidFill>
                  <a:srgbClr val="3399FF"/>
                </a:solidFill>
              </a:rPr>
              <a:t>BNL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7863702-4EAA-4F39-8171-E0F2AE3043F7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87338" y="578644"/>
            <a:ext cx="8634412" cy="0"/>
          </a:xfrm>
          <a:prstGeom prst="line">
            <a:avLst/>
          </a:prstGeom>
          <a:noFill/>
          <a:ln w="28575">
            <a:solidFill>
              <a:srgbClr val="008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965156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637-5835-444B-B8C0-92C25AFA2084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2B244B-1108-3D48-9216-87EFE0C563A9}"/>
              </a:ext>
            </a:extLst>
          </p:cNvPr>
          <p:cNvSpPr txBox="1">
            <a:spLocks/>
          </p:cNvSpPr>
          <p:nvPr/>
        </p:nvSpPr>
        <p:spPr>
          <a:xfrm>
            <a:off x="266303" y="1047750"/>
            <a:ext cx="8610600" cy="339447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Reuse of PHENIX BBC, with clever design of new electronics to interface with existing </a:t>
            </a:r>
            <a:r>
              <a:rPr lang="en-US" dirty="0" err="1"/>
              <a:t>sPHENIX</a:t>
            </a:r>
            <a:r>
              <a:rPr lang="en-US" dirty="0"/>
              <a:t> electronics, provides a high quality, cost-effective, reduced risk solution for the </a:t>
            </a:r>
            <a:r>
              <a:rPr lang="en-US" dirty="0" err="1"/>
              <a:t>sPHENIX</a:t>
            </a:r>
            <a:r>
              <a:rPr lang="en-US" dirty="0"/>
              <a:t> Minimum Bias Trigger Detector.</a:t>
            </a:r>
          </a:p>
          <a:p>
            <a:r>
              <a:rPr lang="en-US" dirty="0"/>
              <a:t>MBD is ready for </a:t>
            </a:r>
            <a:r>
              <a:rPr lang="en-US"/>
              <a:t>PD-2/3 approval.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092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382000" y="4800600"/>
            <a:ext cx="7620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C5890263-FCCA-418A-AF2A-07636736DD99}" type="slidenum">
              <a:rPr lang="en-US" altLang="en-US" sz="1200">
                <a:solidFill>
                  <a:srgbClr val="000080"/>
                </a:solidFill>
                <a:cs typeface="Arial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  <a:cs typeface="Arial" pitchFamily="34" charset="0"/>
            </a:endParaRPr>
          </a:p>
        </p:txBody>
      </p:sp>
      <p:sp>
        <p:nvSpPr>
          <p:cNvPr id="2053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000000"/>
                </a:solidFill>
                <a:latin typeface="+mn-lt"/>
                <a:ea typeface="MS PGothic" charset="0"/>
              </a:rPr>
              <a:t>Minimum Bias Detector</a:t>
            </a:r>
          </a:p>
        </p:txBody>
      </p:sp>
      <p:sp>
        <p:nvSpPr>
          <p:cNvPr id="1638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April 9-11,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Director's Review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7A0017-22CA-A945-A86F-5EA15C8C5455}"/>
              </a:ext>
            </a:extLst>
          </p:cNvPr>
          <p:cNvSpPr txBox="1"/>
          <p:nvPr/>
        </p:nvSpPr>
        <p:spPr>
          <a:xfrm>
            <a:off x="533400" y="3333750"/>
            <a:ext cx="807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Reuse of PHENIX BBC to provide high quality, cost effective solution</a:t>
            </a:r>
          </a:p>
          <a:p>
            <a:pPr marL="600075" lvl="1" indent="-257175">
              <a:buFont typeface="Arial"/>
              <a:buChar char="•"/>
            </a:pPr>
            <a:r>
              <a:rPr lang="en-US" dirty="0"/>
              <a:t>128 </a:t>
            </a:r>
            <a:r>
              <a:rPr lang="en-US" dirty="0" err="1"/>
              <a:t>ch’s</a:t>
            </a:r>
            <a:r>
              <a:rPr lang="en-US" dirty="0"/>
              <a:t> of 3 cm thick quartz radiator on mesh dynode PMTs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Provide minimum-bias trigger with high efficiency for heavy ion collisions (~90%)</a:t>
            </a:r>
          </a:p>
          <a:p>
            <a:pPr marL="557213" lvl="1" indent="-214313">
              <a:buFont typeface="Arial"/>
              <a:buChar char="•"/>
            </a:pPr>
            <a:r>
              <a:rPr lang="en-US" dirty="0"/>
              <a:t>Needs online z-vertex resolution of at least 2.5 cm, </a:t>
            </a:r>
            <a:r>
              <a:rPr lang="en-US" dirty="0" err="1"/>
              <a:t>ie</a:t>
            </a:r>
            <a:r>
              <a:rPr lang="en-US" dirty="0"/>
              <a:t>, 120 </a:t>
            </a:r>
            <a:r>
              <a:rPr lang="en-US" dirty="0" err="1"/>
              <a:t>ps</a:t>
            </a:r>
            <a:r>
              <a:rPr lang="en-US" dirty="0"/>
              <a:t>/</a:t>
            </a:r>
            <a:r>
              <a:rPr lang="en-US" dirty="0" err="1"/>
              <a:t>ch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Contributes to centrality, reaction plane, and start time</a:t>
            </a:r>
          </a:p>
        </p:txBody>
      </p:sp>
      <p:pic>
        <p:nvPicPr>
          <p:cNvPr id="8" name="Picture 4" descr="970205a_2">
            <a:extLst>
              <a:ext uri="{FF2B5EF4-FFF2-40B4-BE49-F238E27FC236}">
                <a16:creationId xmlns:a16="http://schemas.microsoft.com/office/drawing/2014/main" id="{98DF3F6C-D357-1D4D-A6FA-2053149DA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628650"/>
            <a:ext cx="3429000" cy="2571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" name="Picture 12" descr="970715b">
            <a:extLst>
              <a:ext uri="{FF2B5EF4-FFF2-40B4-BE49-F238E27FC236}">
                <a16:creationId xmlns:a16="http://schemas.microsoft.com/office/drawing/2014/main" id="{93D84C4B-343A-2047-9EF7-CDBA51D281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628650"/>
            <a:ext cx="3429000" cy="2571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1202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80"/>
                </a:solidFill>
                <a:cs typeface="Arial" pitchFamily="34" charset="0"/>
              </a:rPr>
              <a:t>April 9-11, 2019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>
                <a:solidFill>
                  <a:srgbClr val="000080"/>
                </a:solidFill>
                <a:latin typeface="Calibri" pitchFamily="34" charset="0"/>
              </a:rPr>
              <a:t>sPHENIX Director's Review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38B60DC1-DF8C-4E24-95D7-F7AA864F5546}" type="slidenum">
              <a:rPr lang="en-US" altLang="en-US" sz="1200">
                <a:solidFill>
                  <a:srgbClr val="000080"/>
                </a:solidFill>
                <a:cs typeface="Arial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898989"/>
              </a:solidFill>
              <a:cs typeface="Arial" pitchFamily="34" charset="0"/>
            </a:endParaRPr>
          </a:p>
        </p:txBody>
      </p:sp>
      <p:sp>
        <p:nvSpPr>
          <p:cNvPr id="18436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36972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0000"/>
                </a:solidFill>
              </a:rPr>
              <a:t>  Readout Design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1F7BB5-A244-1E4C-BE90-F052DA119931}"/>
              </a:ext>
            </a:extLst>
          </p:cNvPr>
          <p:cNvSpPr txBox="1"/>
          <p:nvPr/>
        </p:nvSpPr>
        <p:spPr>
          <a:xfrm>
            <a:off x="3429000" y="2038350"/>
            <a:ext cx="20209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L1 Trig, </a:t>
            </a:r>
            <a:r>
              <a:rPr lang="en-US" sz="1600" dirty="0" err="1"/>
              <a:t>Modebits</a:t>
            </a:r>
            <a:r>
              <a:rPr lang="en-US" sz="1600" dirty="0"/>
              <a:t>, CLK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94D3CC-AB34-D944-AA6A-F4999083B654}"/>
              </a:ext>
            </a:extLst>
          </p:cNvPr>
          <p:cNvSpPr/>
          <p:nvPr/>
        </p:nvSpPr>
        <p:spPr>
          <a:xfrm>
            <a:off x="3581400" y="2419350"/>
            <a:ext cx="1040761" cy="7519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sPHENIX</a:t>
            </a:r>
            <a:endParaRPr lang="en-US" dirty="0"/>
          </a:p>
          <a:p>
            <a:pPr algn="ctr"/>
            <a:r>
              <a:rPr lang="en-US" dirty="0"/>
              <a:t>Timing Module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05B168-57CD-1A48-B37C-E81A349C80C0}"/>
              </a:ext>
            </a:extLst>
          </p:cNvPr>
          <p:cNvSpPr/>
          <p:nvPr/>
        </p:nvSpPr>
        <p:spPr>
          <a:xfrm>
            <a:off x="6383402" y="1052940"/>
            <a:ext cx="1009138" cy="8534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sPHENIX</a:t>
            </a:r>
            <a:r>
              <a:rPr lang="en-US" dirty="0"/>
              <a:t> DAQ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3EF9383-600D-AD40-BF3F-F0FDE943BA98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4747246" y="1478029"/>
            <a:ext cx="1636156" cy="16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0DAD6EB-0526-AF49-8347-AE4109D96625}"/>
              </a:ext>
            </a:extLst>
          </p:cNvPr>
          <p:cNvCxnSpPr>
            <a:cxnSpLocks/>
            <a:stCxn id="8" idx="0"/>
            <a:endCxn id="17" idx="2"/>
          </p:cNvCxnSpPr>
          <p:nvPr/>
        </p:nvCxnSpPr>
        <p:spPr>
          <a:xfrm flipH="1" flipV="1">
            <a:off x="4087045" y="1975201"/>
            <a:ext cx="14736" cy="444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6F531F48-3049-6B46-B030-10830822AA1E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4724400" y="1581150"/>
            <a:ext cx="1676400" cy="88392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81AB493-C78C-5644-B4C0-1C6CCC4BD198}"/>
              </a:ext>
            </a:extLst>
          </p:cNvPr>
          <p:cNvSpPr/>
          <p:nvPr/>
        </p:nvSpPr>
        <p:spPr>
          <a:xfrm>
            <a:off x="3426843" y="893161"/>
            <a:ext cx="1320403" cy="10820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sPHENIX</a:t>
            </a:r>
            <a:r>
              <a:rPr lang="en-US" dirty="0"/>
              <a:t> Digitizers </a:t>
            </a:r>
          </a:p>
          <a:p>
            <a:pPr algn="ctr"/>
            <a:r>
              <a:rPr lang="en-US" dirty="0"/>
              <a:t>(4 ADC boards)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8C03D37-2964-A443-B023-7DA463D2122A}"/>
              </a:ext>
            </a:extLst>
          </p:cNvPr>
          <p:cNvSpPr/>
          <p:nvPr/>
        </p:nvSpPr>
        <p:spPr>
          <a:xfrm>
            <a:off x="2291462" y="897279"/>
            <a:ext cx="929640" cy="108204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Disc/</a:t>
            </a:r>
          </a:p>
          <a:p>
            <a:pPr algn="ctr"/>
            <a:r>
              <a:rPr lang="en-US" dirty="0"/>
              <a:t>Shaper</a:t>
            </a:r>
          </a:p>
          <a:p>
            <a:pPr algn="ctr"/>
            <a:r>
              <a:rPr lang="en-US" dirty="0"/>
              <a:t>Board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AF9B9C-E733-6B49-9A41-9354E0009B8E}"/>
              </a:ext>
            </a:extLst>
          </p:cNvPr>
          <p:cNvSpPr txBox="1"/>
          <p:nvPr/>
        </p:nvSpPr>
        <p:spPr>
          <a:xfrm>
            <a:off x="544169" y="893161"/>
            <a:ext cx="1135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BBC PMTs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6F3123-722D-EA4D-88FD-0638A2AA7624}"/>
              </a:ext>
            </a:extLst>
          </p:cNvPr>
          <p:cNvSpPr txBox="1"/>
          <p:nvPr/>
        </p:nvSpPr>
        <p:spPr>
          <a:xfrm>
            <a:off x="5617895" y="742950"/>
            <a:ext cx="276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WBS 1.5 + 1.6 Scope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630EAC0-AB58-B841-B522-502941054936}"/>
              </a:ext>
            </a:extLst>
          </p:cNvPr>
          <p:cNvSpPr/>
          <p:nvPr/>
        </p:nvSpPr>
        <p:spPr>
          <a:xfrm>
            <a:off x="2160750" y="2776105"/>
            <a:ext cx="11227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In WBS 1.7 Scope</a:t>
            </a:r>
          </a:p>
        </p:txBody>
      </p:sp>
      <p:sp>
        <p:nvSpPr>
          <p:cNvPr id="22" name="Frame 21">
            <a:extLst>
              <a:ext uri="{FF2B5EF4-FFF2-40B4-BE49-F238E27FC236}">
                <a16:creationId xmlns:a16="http://schemas.microsoft.com/office/drawing/2014/main" id="{817B03B4-3611-CC4A-A2B3-D67F6A8856A6}"/>
              </a:ext>
            </a:extLst>
          </p:cNvPr>
          <p:cNvSpPr/>
          <p:nvPr/>
        </p:nvSpPr>
        <p:spPr>
          <a:xfrm>
            <a:off x="2122356" y="771336"/>
            <a:ext cx="1177246" cy="2562368"/>
          </a:xfrm>
          <a:prstGeom prst="frame">
            <a:avLst>
              <a:gd name="adj1" fmla="val 593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ame 22">
            <a:extLst>
              <a:ext uri="{FF2B5EF4-FFF2-40B4-BE49-F238E27FC236}">
                <a16:creationId xmlns:a16="http://schemas.microsoft.com/office/drawing/2014/main" id="{7C0D5E6B-9639-2A47-8FBE-9C3FB98C5369}"/>
              </a:ext>
            </a:extLst>
          </p:cNvPr>
          <p:cNvSpPr/>
          <p:nvPr/>
        </p:nvSpPr>
        <p:spPr>
          <a:xfrm>
            <a:off x="3370792" y="771336"/>
            <a:ext cx="5009051" cy="2562368"/>
          </a:xfrm>
          <a:prstGeom prst="frame">
            <a:avLst>
              <a:gd name="adj1" fmla="val 593"/>
            </a:avLst>
          </a:prstGeom>
          <a:noFill/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60F729E-613E-3442-939E-B450C12FA275}"/>
              </a:ext>
            </a:extLst>
          </p:cNvPr>
          <p:cNvCxnSpPr/>
          <p:nvPr/>
        </p:nvCxnSpPr>
        <p:spPr>
          <a:xfrm flipV="1">
            <a:off x="3212310" y="1379680"/>
            <a:ext cx="205740" cy="41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17F1E6F-9262-714D-978C-1338263557A5}"/>
              </a:ext>
            </a:extLst>
          </p:cNvPr>
          <p:cNvCxnSpPr/>
          <p:nvPr/>
        </p:nvCxnSpPr>
        <p:spPr>
          <a:xfrm flipV="1">
            <a:off x="3212310" y="1493980"/>
            <a:ext cx="205740" cy="41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Picture 12" descr="970715b">
            <a:extLst>
              <a:ext uri="{FF2B5EF4-FFF2-40B4-BE49-F238E27FC236}">
                <a16:creationId xmlns:a16="http://schemas.microsoft.com/office/drawing/2014/main" id="{45EB55F5-8727-5B4E-93E1-06631CE606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4111" y="1199608"/>
            <a:ext cx="1884725" cy="141354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5E156D2-92EB-894F-A15E-F00A7A79E9E4}"/>
              </a:ext>
            </a:extLst>
          </p:cNvPr>
          <p:cNvCxnSpPr>
            <a:cxnSpLocks/>
          </p:cNvCxnSpPr>
          <p:nvPr/>
        </p:nvCxnSpPr>
        <p:spPr>
          <a:xfrm>
            <a:off x="1734636" y="1434181"/>
            <a:ext cx="556827" cy="5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47B44C9-88AA-4A45-A05D-97BF8D8A44ED}"/>
              </a:ext>
            </a:extLst>
          </p:cNvPr>
          <p:cNvCxnSpPr>
            <a:cxnSpLocks/>
          </p:cNvCxnSpPr>
          <p:nvPr/>
        </p:nvCxnSpPr>
        <p:spPr>
          <a:xfrm flipH="1">
            <a:off x="4622161" y="2647950"/>
            <a:ext cx="18548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E2BC3C0E-F397-584F-A7E5-BA2C58219318}"/>
              </a:ext>
            </a:extLst>
          </p:cNvPr>
          <p:cNvSpPr/>
          <p:nvPr/>
        </p:nvSpPr>
        <p:spPr>
          <a:xfrm>
            <a:off x="6400800" y="2038350"/>
            <a:ext cx="1014048" cy="8534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sPHENIX</a:t>
            </a:r>
            <a:endParaRPr lang="en-US" dirty="0"/>
          </a:p>
          <a:p>
            <a:pPr algn="ctr"/>
            <a:r>
              <a:rPr lang="en-US" dirty="0"/>
              <a:t>Trigger</a:t>
            </a:r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F743C3A1-9C35-4B4A-9C5A-7DF944D547A3}"/>
              </a:ext>
            </a:extLst>
          </p:cNvPr>
          <p:cNvSpPr txBox="1">
            <a:spLocks/>
          </p:cNvSpPr>
          <p:nvPr/>
        </p:nvSpPr>
        <p:spPr>
          <a:xfrm>
            <a:off x="75541" y="3443309"/>
            <a:ext cx="8915400" cy="157734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Use </a:t>
            </a:r>
            <a:r>
              <a:rPr lang="en-US" sz="1600" dirty="0" err="1"/>
              <a:t>sPHENIX</a:t>
            </a:r>
            <a:r>
              <a:rPr lang="en-US" sz="1600" dirty="0"/>
              <a:t> EMCAL digitizers, and build a transition board to convert single-ended PMT signal to 100 ohm differential that stretches PMT signal to be recorded by 60 MHz ADC</a:t>
            </a:r>
          </a:p>
          <a:p>
            <a:r>
              <a:rPr lang="en-US" sz="1600" dirty="0"/>
              <a:t>To satisfy the trigger and timing requirements, we process the PMT signal to produce</a:t>
            </a:r>
          </a:p>
          <a:p>
            <a:pPr lvl="1"/>
            <a:r>
              <a:rPr lang="en-US" sz="1400" dirty="0"/>
              <a:t>A shaped pulse for energy measurement</a:t>
            </a:r>
          </a:p>
          <a:p>
            <a:pPr lvl="1"/>
            <a:r>
              <a:rPr lang="en-US" sz="1400" dirty="0"/>
              <a:t>A square ~1V discriminator signal (for timing at trigger level and </a:t>
            </a:r>
            <a:r>
              <a:rPr lang="en-US" sz="1400" dirty="0" err="1"/>
              <a:t>precisiong</a:t>
            </a:r>
            <a:r>
              <a:rPr lang="en-US" sz="1400" dirty="0"/>
              <a:t> timing in offline).</a:t>
            </a:r>
          </a:p>
        </p:txBody>
      </p:sp>
    </p:spTree>
    <p:extLst>
      <p:ext uri="{BB962C8B-B14F-4D97-AF65-F5344CB8AC3E}">
        <p14:creationId xmlns:p14="http://schemas.microsoft.com/office/powerpoint/2010/main" val="453430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D63A1899-4701-42E6-8733-94F76ABA496D}" type="slidenum">
              <a:rPr lang="en-US" altLang="en-US" sz="1200">
                <a:solidFill>
                  <a:srgbClr val="000080"/>
                </a:solidFill>
                <a:cs typeface="Arial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898989"/>
              </a:solidFill>
              <a:cs typeface="Arial" pitchFamily="34" charset="0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"/>
          </a:xfrm>
        </p:spPr>
        <p:txBody>
          <a:bodyPr/>
          <a:lstStyle/>
          <a:p>
            <a:pPr eaLnBrk="1" hangingPunct="1"/>
            <a:r>
              <a:rPr lang="en-US" altLang="en-US" sz="4800" dirty="0">
                <a:solidFill>
                  <a:srgbClr val="000000"/>
                </a:solidFill>
                <a:cs typeface="Times New Roman" pitchFamily="18" charset="0"/>
              </a:rPr>
              <a:t>MBD Project Team</a:t>
            </a:r>
          </a:p>
        </p:txBody>
      </p:sp>
      <p:sp>
        <p:nvSpPr>
          <p:cNvPr id="2150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April 9-11,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Director's Review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C2D2104-3C30-1B4E-9C24-F672FAE1DC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0" y="590550"/>
            <a:ext cx="8610600" cy="434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BNL				M. Chiu, M. Lenz, R. Pisani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Project Lead, detector and electronics testing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RIKEN			Y. </a:t>
            </a:r>
            <a:r>
              <a:rPr lang="en-US" dirty="0" err="1"/>
              <a:t>Goto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PHENIX BBCs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Nevis/Columbia		C.Y. Chi, W. </a:t>
            </a:r>
            <a:r>
              <a:rPr lang="en-US" dirty="0" err="1"/>
              <a:t>Sippach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Disc/Shaper Board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Lehigh University		R. Reed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Detector and electronics testing, simulation, operations support</a:t>
            </a:r>
          </a:p>
        </p:txBody>
      </p:sp>
    </p:spTree>
    <p:extLst>
      <p:ext uri="{BB962C8B-B14F-4D97-AF65-F5344CB8AC3E}">
        <p14:creationId xmlns:p14="http://schemas.microsoft.com/office/powerpoint/2010/main" val="8955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6"/>
          <p:cNvSpPr>
            <a:spLocks noGrp="1"/>
          </p:cNvSpPr>
          <p:nvPr>
            <p:ph type="title"/>
          </p:nvPr>
        </p:nvSpPr>
        <p:spPr>
          <a:xfrm>
            <a:off x="304800" y="25003"/>
            <a:ext cx="8382000" cy="546497"/>
          </a:xfrm>
        </p:spPr>
        <p:txBody>
          <a:bodyPr lIns="38100" tIns="38100" rIns="38100" bIns="38100"/>
          <a:lstStyle/>
          <a:p>
            <a:r>
              <a:rPr lang="en-US" altLang="en-US" dirty="0"/>
              <a:t>MBD Status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0ADE29B-4D89-4838-B42B-E0BEB29A2576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A41D4B4-2729-5C4A-B19E-906C40015E59}"/>
              </a:ext>
            </a:extLst>
          </p:cNvPr>
          <p:cNvGrpSpPr/>
          <p:nvPr/>
        </p:nvGrpSpPr>
        <p:grpSpPr>
          <a:xfrm>
            <a:off x="76200" y="555346"/>
            <a:ext cx="9025678" cy="3865370"/>
            <a:chOff x="76200" y="555346"/>
            <a:chExt cx="9025678" cy="386537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41BF32B-07BC-FB47-86E9-7E15B6FF3B2A}"/>
                </a:ext>
              </a:extLst>
            </p:cNvPr>
            <p:cNvSpPr txBox="1"/>
            <p:nvPr/>
          </p:nvSpPr>
          <p:spPr>
            <a:xfrm>
              <a:off x="5055265" y="1988200"/>
              <a:ext cx="8402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Shaper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DA98095-F063-A144-9A77-3516B1E58B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5925" y="895350"/>
              <a:ext cx="2429262" cy="146296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8BD6340-9F22-AD42-B92D-C79F5497FAE4}"/>
                </a:ext>
              </a:extLst>
            </p:cNvPr>
            <p:cNvSpPr txBox="1"/>
            <p:nvPr/>
          </p:nvSpPr>
          <p:spPr>
            <a:xfrm>
              <a:off x="2514600" y="1962150"/>
              <a:ext cx="16876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C.Y. Chi,</a:t>
              </a:r>
            </a:p>
            <a:p>
              <a:r>
                <a:rPr lang="en-US" sz="1200" dirty="0"/>
                <a:t>W. </a:t>
              </a:r>
              <a:r>
                <a:rPr lang="en-US" sz="1200" dirty="0" err="1"/>
                <a:t>Sippach</a:t>
              </a:r>
              <a:endParaRPr lang="en-US" sz="120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5EF1C0-246C-1643-9120-758A6BB058A7}"/>
                </a:ext>
              </a:extLst>
            </p:cNvPr>
            <p:cNvSpPr txBox="1"/>
            <p:nvPr/>
          </p:nvSpPr>
          <p:spPr>
            <a:xfrm flipH="1">
              <a:off x="7034984" y="933273"/>
              <a:ext cx="8785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TDC </a:t>
              </a:r>
            </a:p>
            <a:p>
              <a:r>
                <a:rPr lang="en-US" dirty="0"/>
                <a:t>ADC</a:t>
              </a:r>
            </a:p>
          </p:txBody>
        </p:sp>
        <p:pic>
          <p:nvPicPr>
            <p:cNvPr id="12" name="Picture 4" descr="970205a_2">
              <a:extLst>
                <a:ext uri="{FF2B5EF4-FFF2-40B4-BE49-F238E27FC236}">
                  <a16:creationId xmlns:a16="http://schemas.microsoft.com/office/drawing/2014/main" id="{DD686419-2CE9-8F41-844A-9B5A7A1523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559013" y="1120440"/>
              <a:ext cx="1350383" cy="1012788"/>
            </a:xfrm>
            <a:prstGeom prst="rect">
              <a:avLst/>
            </a:prstGeom>
            <a:noFill/>
            <a:ln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80808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0ADBF89-4265-6549-9CD2-36D56601BE5F}"/>
                </a:ext>
              </a:extLst>
            </p:cNvPr>
            <p:cNvSpPr txBox="1">
              <a:spLocks/>
            </p:cNvSpPr>
            <p:nvPr/>
          </p:nvSpPr>
          <p:spPr>
            <a:xfrm>
              <a:off x="5935639" y="1200150"/>
              <a:ext cx="1074761" cy="7104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dirty="0" err="1"/>
                <a:t>sPHENIX</a:t>
              </a:r>
              <a:r>
                <a:rPr lang="en-US" dirty="0"/>
                <a:t> Digitizer</a:t>
              </a:r>
            </a:p>
            <a:p>
              <a:pPr algn="ctr"/>
              <a:endParaRPr lang="en-US" dirty="0"/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2C9137AB-3027-0A4E-9655-13A8B6578BB5}"/>
                </a:ext>
              </a:extLst>
            </p:cNvPr>
            <p:cNvCxnSpPr>
              <a:cxnSpLocks/>
              <a:endCxn id="15" idx="1"/>
            </p:cNvCxnSpPr>
            <p:nvPr/>
          </p:nvCxnSpPr>
          <p:spPr>
            <a:xfrm>
              <a:off x="7010400" y="1256952"/>
              <a:ext cx="1023579" cy="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8C154D5-591A-2E4C-BEF5-58955506B5ED}"/>
                </a:ext>
              </a:extLst>
            </p:cNvPr>
            <p:cNvSpPr txBox="1"/>
            <p:nvPr/>
          </p:nvSpPr>
          <p:spPr>
            <a:xfrm>
              <a:off x="8033979" y="1049203"/>
              <a:ext cx="679417" cy="4154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100" dirty="0"/>
                <a:t>DAQ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6F11985-0A1F-224E-8109-40D6252ABB87}"/>
                </a:ext>
              </a:extLst>
            </p:cNvPr>
            <p:cNvSpPr txBox="1"/>
            <p:nvPr/>
          </p:nvSpPr>
          <p:spPr>
            <a:xfrm>
              <a:off x="3200400" y="602218"/>
              <a:ext cx="11321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D/S Board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5BB8E5F-E45E-EC48-98AE-8C389BE67213}"/>
                </a:ext>
              </a:extLst>
            </p:cNvPr>
            <p:cNvSpPr txBox="1"/>
            <p:nvPr/>
          </p:nvSpPr>
          <p:spPr>
            <a:xfrm>
              <a:off x="8033979" y="1612183"/>
              <a:ext cx="740973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LL1</a:t>
              </a:r>
            </a:p>
            <a:p>
              <a:pPr algn="ctr"/>
              <a:r>
                <a:rPr lang="en-US" dirty="0"/>
                <a:t>Board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32FCE06-1064-F745-B0FE-280EA55EABA1}"/>
                </a:ext>
              </a:extLst>
            </p:cNvPr>
            <p:cNvSpPr/>
            <p:nvPr/>
          </p:nvSpPr>
          <p:spPr>
            <a:xfrm>
              <a:off x="7718628" y="555346"/>
              <a:ext cx="121578" cy="198223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6C67811-18CF-0E47-9B01-C405234ACC94}"/>
                </a:ext>
              </a:extLst>
            </p:cNvPr>
            <p:cNvSpPr txBox="1"/>
            <p:nvPr/>
          </p:nvSpPr>
          <p:spPr>
            <a:xfrm>
              <a:off x="1874030" y="3638550"/>
              <a:ext cx="5441170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300" dirty="0"/>
                <a:t>43</a:t>
              </a:r>
              <a:r>
                <a:rPr lang="en-US" sz="3300" baseline="30000" dirty="0"/>
                <a:t>2</a:t>
              </a:r>
              <a:r>
                <a:rPr lang="en-US" sz="3300" dirty="0"/>
                <a:t> </a:t>
              </a:r>
              <a:r>
                <a:rPr lang="en-US" sz="3300" dirty="0" err="1"/>
                <a:t>ps</a:t>
              </a:r>
              <a:r>
                <a:rPr lang="en-US" sz="3300" dirty="0"/>
                <a:t>  +  ?  + 13</a:t>
              </a:r>
              <a:r>
                <a:rPr lang="en-US" sz="3300" baseline="30000" dirty="0"/>
                <a:t>2</a:t>
              </a:r>
              <a:r>
                <a:rPr lang="en-US" sz="3300" dirty="0"/>
                <a:t> </a:t>
              </a:r>
              <a:r>
                <a:rPr lang="en-US" sz="3300" dirty="0" err="1"/>
                <a:t>ps</a:t>
              </a:r>
              <a:r>
                <a:rPr lang="en-US" sz="3300" dirty="0"/>
                <a:t>  &lt;= 50</a:t>
              </a:r>
              <a:r>
                <a:rPr lang="en-US" sz="3300" baseline="30000" dirty="0"/>
                <a:t>2</a:t>
              </a:r>
              <a:r>
                <a:rPr lang="en-US" sz="3300" dirty="0"/>
                <a:t> </a:t>
              </a:r>
              <a:r>
                <a:rPr lang="en-US" sz="3300" dirty="0" err="1"/>
                <a:t>ps</a:t>
              </a:r>
              <a:endParaRPr lang="en-US" sz="3300" dirty="0"/>
            </a:p>
          </p:txBody>
        </p:sp>
        <p:cxnSp>
          <p:nvCxnSpPr>
            <p:cNvPr id="20" name="Elbow Connector 19">
              <a:extLst>
                <a:ext uri="{FF2B5EF4-FFF2-40B4-BE49-F238E27FC236}">
                  <a16:creationId xmlns:a16="http://schemas.microsoft.com/office/drawing/2014/main" id="{213705DC-1B04-FF49-AACB-BAB31DCE35A4}"/>
                </a:ext>
              </a:extLst>
            </p:cNvPr>
            <p:cNvCxnSpPr>
              <a:cxnSpLocks/>
              <a:stCxn id="13" idx="3"/>
              <a:endCxn id="17" idx="1"/>
            </p:cNvCxnSpPr>
            <p:nvPr/>
          </p:nvCxnSpPr>
          <p:spPr>
            <a:xfrm>
              <a:off x="7010400" y="1555381"/>
              <a:ext cx="1023579" cy="379968"/>
            </a:xfrm>
            <a:prstGeom prst="bentConnector3">
              <a:avLst>
                <a:gd name="adj1" fmla="val 50000"/>
              </a:avLst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A375AC7C-4962-B44D-89CE-C22088CF26EA}"/>
                </a:ext>
              </a:extLst>
            </p:cNvPr>
            <p:cNvCxnSpPr>
              <a:cxnSpLocks/>
              <a:stCxn id="12" idx="3"/>
              <a:endCxn id="9" idx="1"/>
            </p:cNvCxnSpPr>
            <p:nvPr/>
          </p:nvCxnSpPr>
          <p:spPr>
            <a:xfrm>
              <a:off x="1909396" y="1626834"/>
              <a:ext cx="676529" cy="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1E437D36-D277-A14D-B1B4-1E09B60B613F}"/>
                </a:ext>
              </a:extLst>
            </p:cNvPr>
            <p:cNvCxnSpPr>
              <a:cxnSpLocks/>
            </p:cNvCxnSpPr>
            <p:nvPr/>
          </p:nvCxnSpPr>
          <p:spPr>
            <a:xfrm>
              <a:off x="5029200" y="1425979"/>
              <a:ext cx="874012" cy="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BB2B531-7E2C-3046-93C5-3BD0C5B51317}"/>
                </a:ext>
              </a:extLst>
            </p:cNvPr>
            <p:cNvSpPr txBox="1"/>
            <p:nvPr/>
          </p:nvSpPr>
          <p:spPr>
            <a:xfrm>
              <a:off x="5147098" y="1135618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FFF776C6-5316-0F47-AF06-B000588B579F}"/>
                </a:ext>
              </a:extLst>
            </p:cNvPr>
            <p:cNvCxnSpPr>
              <a:cxnSpLocks/>
            </p:cNvCxnSpPr>
            <p:nvPr/>
          </p:nvCxnSpPr>
          <p:spPr>
            <a:xfrm>
              <a:off x="5029200" y="1579604"/>
              <a:ext cx="874012" cy="1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5273FDCA-082E-DF48-B5D5-87A345351C3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4430" y="2688539"/>
              <a:ext cx="4903570" cy="827747"/>
            </a:xfrm>
            <a:prstGeom prst="rect">
              <a:avLst/>
            </a:prstGeom>
          </p:spPr>
        </p:pic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5D693B4-97DC-584B-AD15-BF96FCC63F73}"/>
                </a:ext>
              </a:extLst>
            </p:cNvPr>
            <p:cNvGrpSpPr/>
            <p:nvPr/>
          </p:nvGrpSpPr>
          <p:grpSpPr>
            <a:xfrm>
              <a:off x="76200" y="2945127"/>
              <a:ext cx="1698863" cy="1475589"/>
              <a:chOff x="76200" y="2945127"/>
              <a:chExt cx="1698863" cy="1475589"/>
            </a:xfrm>
          </p:grpSpPr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306A7BBE-85BA-514D-AC9A-F5F15AA9A6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200" y="2945127"/>
                <a:ext cx="1644127" cy="1121210"/>
              </a:xfrm>
              <a:prstGeom prst="rect">
                <a:avLst/>
              </a:prstGeom>
            </p:spPr>
          </p:pic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D68C92C-E1CC-494C-B858-1A9CD2E5EA8B}"/>
                  </a:ext>
                </a:extLst>
              </p:cNvPr>
              <p:cNvSpPr txBox="1"/>
              <p:nvPr/>
            </p:nvSpPr>
            <p:spPr>
              <a:xfrm>
                <a:off x="76200" y="4051384"/>
                <a:ext cx="16988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002060"/>
                    </a:solidFill>
                  </a:rPr>
                  <a:t>Laser PMT Test*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CECE66C-D56C-FD48-85B3-F157A98589D5}"/>
                </a:ext>
              </a:extLst>
            </p:cNvPr>
            <p:cNvGrpSpPr/>
            <p:nvPr/>
          </p:nvGrpSpPr>
          <p:grpSpPr>
            <a:xfrm>
              <a:off x="7441583" y="2945126"/>
              <a:ext cx="1660295" cy="1455424"/>
              <a:chOff x="7441583" y="2945126"/>
              <a:chExt cx="1660295" cy="1455424"/>
            </a:xfrm>
          </p:grpSpPr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4D70E51C-F505-B047-AF65-F9D7C33158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41583" y="2945126"/>
                <a:ext cx="1660295" cy="1130718"/>
              </a:xfrm>
              <a:prstGeom prst="rect">
                <a:avLst/>
              </a:prstGeom>
            </p:spPr>
          </p:pic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A401993-2C52-9842-9F84-47AFB30C5B8D}"/>
                  </a:ext>
                </a:extLst>
              </p:cNvPr>
              <p:cNvSpPr txBox="1"/>
              <p:nvPr/>
            </p:nvSpPr>
            <p:spPr>
              <a:xfrm>
                <a:off x="7467600" y="4031218"/>
                <a:ext cx="15706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002060"/>
                    </a:solidFill>
                  </a:rPr>
                  <a:t>Split Pulse Test</a:t>
                </a:r>
              </a:p>
            </p:txBody>
          </p:sp>
        </p:grp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72CBCCD2-BF23-9747-93E3-CE19461D973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3534" y="948357"/>
              <a:ext cx="647666" cy="441675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A31E4CED-33D3-644D-978A-C23FA1A3297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3534" y="1611562"/>
              <a:ext cx="620990" cy="421703"/>
            </a:xfrm>
            <a:prstGeom prst="rect">
              <a:avLst/>
            </a:prstGeom>
          </p:spPr>
        </p:pic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16376E39-4B6B-F14E-A800-83B74E099766}"/>
              </a:ext>
            </a:extLst>
          </p:cNvPr>
          <p:cNvSpPr txBox="1"/>
          <p:nvPr/>
        </p:nvSpPr>
        <p:spPr>
          <a:xfrm>
            <a:off x="5037846" y="580461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Discrim</a:t>
            </a:r>
            <a:r>
              <a:rPr lang="en-US" dirty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948FC2-8ECB-7745-B05A-0788C46326BD}"/>
              </a:ext>
            </a:extLst>
          </p:cNvPr>
          <p:cNvSpPr txBox="1"/>
          <p:nvPr/>
        </p:nvSpPr>
        <p:spPr>
          <a:xfrm>
            <a:off x="152400" y="4488959"/>
            <a:ext cx="5314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*Tested in B-field with magnitude expected in </a:t>
            </a:r>
            <a:r>
              <a:rPr lang="en-US" dirty="0" err="1"/>
              <a:t>sPHENIX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18725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D0AC9DE8-C407-4789-A3B0-CCF044CC2A0C}" type="slidenum">
              <a:rPr lang="en-US" altLang="en-US" sz="1200">
                <a:solidFill>
                  <a:srgbClr val="000080"/>
                </a:solidFill>
              </a:rPr>
              <a:pPr eaLnBrk="1" hangingPunct="1"/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04800" y="1"/>
            <a:ext cx="8839200" cy="552105"/>
          </a:xfrm>
        </p:spPr>
        <p:txBody>
          <a:bodyPr/>
          <a:lstStyle/>
          <a:p>
            <a:pPr eaLnBrk="1" hangingPunct="1"/>
            <a:r>
              <a:rPr lang="en-US" altLang="en-US" sz="4800" dirty="0">
                <a:solidFill>
                  <a:srgbClr val="000000"/>
                </a:solidFill>
              </a:rPr>
              <a:t>MBD Disc/</a:t>
            </a:r>
            <a:r>
              <a:rPr lang="en-US" altLang="en-US" sz="4800">
                <a:solidFill>
                  <a:srgbClr val="000000"/>
                </a:solidFill>
              </a:rPr>
              <a:t>Shaper Boards</a:t>
            </a:r>
            <a:endParaRPr lang="en-US" altLang="en-US" sz="48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55627" y="3280444"/>
            <a:ext cx="642472" cy="145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Director's Review</a:t>
            </a:r>
          </a:p>
        </p:txBody>
      </p:sp>
      <p:sp>
        <p:nvSpPr>
          <p:cNvPr id="29703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April 9-11, 2019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E383F72-272E-0246-958C-207DF1A7BB88}"/>
              </a:ext>
            </a:extLst>
          </p:cNvPr>
          <p:cNvGrpSpPr/>
          <p:nvPr/>
        </p:nvGrpSpPr>
        <p:grpSpPr>
          <a:xfrm>
            <a:off x="1142999" y="666751"/>
            <a:ext cx="3058093" cy="3733800"/>
            <a:chOff x="3656542" y="314325"/>
            <a:chExt cx="5261437" cy="628479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CBDF79A-D552-EE40-B8F7-2B26BD9409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56542" y="314325"/>
              <a:ext cx="5261437" cy="6186698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2D6151C-7FEE-604B-8FBF-A758FFD84934}"/>
                </a:ext>
              </a:extLst>
            </p:cNvPr>
            <p:cNvSpPr/>
            <p:nvPr/>
          </p:nvSpPr>
          <p:spPr>
            <a:xfrm>
              <a:off x="3656542" y="5857875"/>
              <a:ext cx="1877483" cy="323850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D1F79AB-57B0-4D49-9AE9-3600B80A1AED}"/>
                </a:ext>
              </a:extLst>
            </p:cNvPr>
            <p:cNvSpPr/>
            <p:nvPr/>
          </p:nvSpPr>
          <p:spPr>
            <a:xfrm>
              <a:off x="5662843" y="5857875"/>
              <a:ext cx="1248833" cy="323850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DEBCE35-9B76-9E4C-8975-BAF23A27A0B7}"/>
                </a:ext>
              </a:extLst>
            </p:cNvPr>
            <p:cNvSpPr/>
            <p:nvPr/>
          </p:nvSpPr>
          <p:spPr>
            <a:xfrm>
              <a:off x="5534025" y="3055249"/>
              <a:ext cx="1248833" cy="228600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AB08D1E-FD1E-5B4D-B236-0FD4514291E7}"/>
                </a:ext>
              </a:extLst>
            </p:cNvPr>
            <p:cNvSpPr txBox="1"/>
            <p:nvPr/>
          </p:nvSpPr>
          <p:spPr>
            <a:xfrm>
              <a:off x="3869539" y="6106674"/>
              <a:ext cx="193531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B0F0"/>
                  </a:solidFill>
                </a:rPr>
                <a:t>discriminator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0923181-0D69-A74C-955C-6BC0C58A09B1}"/>
                </a:ext>
              </a:extLst>
            </p:cNvPr>
            <p:cNvSpPr txBox="1"/>
            <p:nvPr/>
          </p:nvSpPr>
          <p:spPr>
            <a:xfrm>
              <a:off x="6938715" y="5588913"/>
              <a:ext cx="1455869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00B0F0"/>
                  </a:solidFill>
                </a:rPr>
                <a:t>discriminated </a:t>
              </a:r>
            </a:p>
            <a:p>
              <a:r>
                <a:rPr lang="en-US" sz="1200" b="1" dirty="0">
                  <a:solidFill>
                    <a:srgbClr val="00B0F0"/>
                  </a:solidFill>
                </a:rPr>
                <a:t>Pulse shaper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C45D38E-BC6F-4845-AE0C-B11E2D0E3A1F}"/>
                </a:ext>
              </a:extLst>
            </p:cNvPr>
            <p:cNvSpPr txBox="1"/>
            <p:nvPr/>
          </p:nvSpPr>
          <p:spPr>
            <a:xfrm>
              <a:off x="6637062" y="2824490"/>
              <a:ext cx="1028487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b="1" dirty="0">
                  <a:solidFill>
                    <a:srgbClr val="00B0F0"/>
                  </a:solidFill>
                </a:rPr>
                <a:t>PMT pulse</a:t>
              </a:r>
            </a:p>
            <a:p>
              <a:pPr algn="ctr"/>
              <a:r>
                <a:rPr lang="en-US" sz="1050" b="1" dirty="0">
                  <a:solidFill>
                    <a:srgbClr val="00B0F0"/>
                  </a:solidFill>
                </a:rPr>
                <a:t>shaper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3614998-737A-234F-9A16-A86827CD2198}"/>
                </a:ext>
              </a:extLst>
            </p:cNvPr>
            <p:cNvSpPr txBox="1"/>
            <p:nvPr/>
          </p:nvSpPr>
          <p:spPr>
            <a:xfrm>
              <a:off x="3790950" y="2670602"/>
              <a:ext cx="1195199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>
                  <a:solidFill>
                    <a:srgbClr val="00B0F0"/>
                  </a:solidFill>
                </a:rPr>
                <a:t>Threshold DAC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119097-7ECA-F541-9D94-BE1756D6E9D7}"/>
                </a:ext>
              </a:extLst>
            </p:cNvPr>
            <p:cNvSpPr txBox="1"/>
            <p:nvPr/>
          </p:nvSpPr>
          <p:spPr>
            <a:xfrm>
              <a:off x="6911676" y="3724275"/>
              <a:ext cx="18710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00B0F0"/>
                  </a:solidFill>
                </a:rPr>
                <a:t>MBD Discriminator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2220D2B-066A-944F-AAF4-AA278D65EC42}"/>
              </a:ext>
            </a:extLst>
          </p:cNvPr>
          <p:cNvGrpSpPr/>
          <p:nvPr/>
        </p:nvGrpSpPr>
        <p:grpSpPr>
          <a:xfrm>
            <a:off x="4495800" y="666750"/>
            <a:ext cx="3124200" cy="3657600"/>
            <a:chOff x="3526969" y="486798"/>
            <a:chExt cx="4940583" cy="5753136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E4AC7E45-E32A-C442-951C-655D906683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42358" y="486798"/>
              <a:ext cx="4925194" cy="5753136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97A0F4C-BA35-1442-8AE5-C3C39F7DC7B2}"/>
                </a:ext>
              </a:extLst>
            </p:cNvPr>
            <p:cNvSpPr txBox="1"/>
            <p:nvPr/>
          </p:nvSpPr>
          <p:spPr>
            <a:xfrm rot="5400000">
              <a:off x="2892481" y="1911181"/>
              <a:ext cx="185375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Clock </a:t>
              </a:r>
              <a:r>
                <a:rPr lang="en-US" dirty="0" err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Fanout</a:t>
              </a:r>
              <a:endParaRPr lang="en-US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C52560C-83DA-AF4F-AD22-4445A000AE63}"/>
                </a:ext>
              </a:extLst>
            </p:cNvPr>
            <p:cNvSpPr txBox="1"/>
            <p:nvPr/>
          </p:nvSpPr>
          <p:spPr>
            <a:xfrm rot="5400000">
              <a:off x="3444895" y="3642213"/>
              <a:ext cx="65659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rgbClr val="FFFF00"/>
                  </a:solidFill>
                </a:rPr>
                <a:t>Clock  </a:t>
              </a:r>
            </a:p>
            <a:p>
              <a:pPr algn="ctr"/>
              <a:r>
                <a:rPr lang="en-US" sz="900" b="1" dirty="0">
                  <a:solidFill>
                    <a:srgbClr val="FFFF00"/>
                  </a:solidFill>
                </a:rPr>
                <a:t>in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BEE7D4E-2A1B-AC4E-8265-31FEF1979725}"/>
                </a:ext>
              </a:extLst>
            </p:cNvPr>
            <p:cNvSpPr txBox="1"/>
            <p:nvPr/>
          </p:nvSpPr>
          <p:spPr>
            <a:xfrm rot="5400000">
              <a:off x="3615792" y="4231637"/>
              <a:ext cx="64376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rgbClr val="FFFF00"/>
                  </a:solidFill>
                </a:rPr>
                <a:t>Gate</a:t>
              </a:r>
            </a:p>
            <a:p>
              <a:pPr algn="ctr"/>
              <a:r>
                <a:rPr lang="en-US" sz="900" b="1" dirty="0">
                  <a:solidFill>
                    <a:srgbClr val="FFFF00"/>
                  </a:solidFill>
                </a:rPr>
                <a:t>Width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266C693-CA5D-8F47-9B78-D1930D494578}"/>
                </a:ext>
              </a:extLst>
            </p:cNvPr>
            <p:cNvSpPr txBox="1"/>
            <p:nvPr/>
          </p:nvSpPr>
          <p:spPr>
            <a:xfrm rot="5400000">
              <a:off x="3473658" y="5358578"/>
              <a:ext cx="92803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rgbClr val="FFFF00"/>
                  </a:solidFill>
                </a:rPr>
                <a:t>Test pulse </a:t>
              </a:r>
            </a:p>
            <a:p>
              <a:pPr algn="ctr"/>
              <a:r>
                <a:rPr lang="en-US" sz="900" b="1" dirty="0">
                  <a:solidFill>
                    <a:srgbClr val="FFFF00"/>
                  </a:solidFill>
                </a:rPr>
                <a:t>generator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62F0D67-FC0F-1B44-AB91-9A521DC19C6E}"/>
                </a:ext>
              </a:extLst>
            </p:cNvPr>
            <p:cNvSpPr txBox="1"/>
            <p:nvPr/>
          </p:nvSpPr>
          <p:spPr>
            <a:xfrm rot="5400000">
              <a:off x="6779058" y="3413613"/>
              <a:ext cx="1163140" cy="630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25" b="1" dirty="0">
                  <a:solidFill>
                    <a:srgbClr val="FFFF00"/>
                  </a:solidFill>
                </a:rPr>
                <a:t>Input from</a:t>
              </a:r>
            </a:p>
            <a:p>
              <a:pPr algn="ctr"/>
              <a:r>
                <a:rPr lang="en-US" sz="825" b="1" dirty="0">
                  <a:solidFill>
                    <a:srgbClr val="FFFF00"/>
                  </a:solidFill>
                </a:rPr>
                <a:t>Calorimeter</a:t>
              </a:r>
            </a:p>
            <a:p>
              <a:pPr algn="ctr"/>
              <a:r>
                <a:rPr lang="en-US" sz="825" b="1" dirty="0">
                  <a:solidFill>
                    <a:srgbClr val="FFFF00"/>
                  </a:solidFill>
                </a:rPr>
                <a:t>Crate controller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F1D8E0-3483-3641-9CE3-C0500E29E27E}"/>
                </a:ext>
              </a:extLst>
            </p:cNvPr>
            <p:cNvSpPr txBox="1"/>
            <p:nvPr/>
          </p:nvSpPr>
          <p:spPr>
            <a:xfrm>
              <a:off x="5670677" y="4662285"/>
              <a:ext cx="2674235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FF00"/>
                  </a:solidFill>
                </a:rPr>
                <a:t>MBD Clock module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7189C78-C3FD-F340-9DA9-2F42635A95FA}"/>
              </a:ext>
            </a:extLst>
          </p:cNvPr>
          <p:cNvSpPr txBox="1"/>
          <p:nvPr/>
        </p:nvSpPr>
        <p:spPr>
          <a:xfrm>
            <a:off x="304800" y="4476750"/>
            <a:ext cx="4425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D/S Prototype Boards are being fabricated</a:t>
            </a:r>
          </a:p>
        </p:txBody>
      </p:sp>
    </p:spTree>
    <p:extLst>
      <p:ext uri="{BB962C8B-B14F-4D97-AF65-F5344CB8AC3E}">
        <p14:creationId xmlns:p14="http://schemas.microsoft.com/office/powerpoint/2010/main" val="1085337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"/>
          <p:cNvSpPr>
            <a:spLocks noGrp="1"/>
          </p:cNvSpPr>
          <p:nvPr>
            <p:ph type="title"/>
          </p:nvPr>
        </p:nvSpPr>
        <p:spPr>
          <a:xfrm>
            <a:off x="304800" y="5953"/>
            <a:ext cx="8839200" cy="534829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Cost &amp; Schedule</a:t>
            </a:r>
          </a:p>
        </p:txBody>
      </p:sp>
      <p:sp>
        <p:nvSpPr>
          <p:cNvPr id="24579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  <a:cs typeface="Arial" pitchFamily="34" charset="0"/>
              </a:rPr>
              <a:t>April 9-11,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Director's Review</a:t>
            </a:r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C912985E-5FF1-4BE4-8A02-6C894F614A5E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4037F1-740F-AF4E-8AEA-5B3B006EEA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" y="895350"/>
            <a:ext cx="5172395" cy="29711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EA954F-3CDC-CF4F-8222-DB567859F43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282894"/>
            <a:ext cx="3226903" cy="207403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BD685F2-598F-3544-8B6E-36AF66F16EAA}"/>
              </a:ext>
            </a:extLst>
          </p:cNvPr>
          <p:cNvSpPr txBox="1"/>
          <p:nvPr/>
        </p:nvSpPr>
        <p:spPr>
          <a:xfrm>
            <a:off x="228600" y="4248150"/>
            <a:ext cx="645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MBD expected to be ready well ahead of </a:t>
            </a:r>
            <a:r>
              <a:rPr lang="en-US" dirty="0" err="1"/>
              <a:t>sPHENIX</a:t>
            </a:r>
            <a:r>
              <a:rPr lang="en-US" dirty="0"/>
              <a:t> requirements</a:t>
            </a:r>
          </a:p>
        </p:txBody>
      </p:sp>
    </p:spTree>
    <p:extLst>
      <p:ext uri="{BB962C8B-B14F-4D97-AF65-F5344CB8AC3E}">
        <p14:creationId xmlns:p14="http://schemas.microsoft.com/office/powerpoint/2010/main" val="2780911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228600" y="57151"/>
            <a:ext cx="8458200" cy="422672"/>
          </a:xfrm>
        </p:spPr>
        <p:txBody>
          <a:bodyPr/>
          <a:lstStyle/>
          <a:p>
            <a:r>
              <a:rPr lang="en-US" altLang="en-US" sz="4000" dirty="0"/>
              <a:t>MBD Risks</a:t>
            </a:r>
          </a:p>
        </p:txBody>
      </p:sp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31" indent="-2857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2972" indent="-228594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160" indent="-228594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348" indent="-228594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8915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914378" eaLnBrk="1" hangingPunct="1"/>
            <a:r>
              <a:rPr lang="en-US" altLang="en-US" sz="1200">
                <a:solidFill>
                  <a:srgbClr val="898989"/>
                </a:solidFill>
              </a:rPr>
              <a:t>April 9-11, 2019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31" indent="-2857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2972" indent="-228594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160" indent="-228594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348" indent="-228594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8915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914378" eaLnBrk="1" hangingPunct="1"/>
            <a:fld id="{3DB70812-2340-4974-80C2-2AB8525AEB44}" type="slidenum">
              <a:rPr lang="en-US" altLang="en-US" sz="1200">
                <a:solidFill>
                  <a:srgbClr val="898989"/>
                </a:solidFill>
              </a:rPr>
              <a:pPr defTabSz="914378" eaLnBrk="1" hangingPunct="1"/>
              <a:t>8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8">
              <a:defRPr/>
            </a:pPr>
            <a:r>
              <a:rPr lang="en-US">
                <a:solidFill>
                  <a:prstClr val="black"/>
                </a:solidFill>
                <a:latin typeface="Calibri"/>
              </a:rPr>
              <a:t>sPHENIX  Director's Review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BFE486-7628-42DA-9EDD-A1E31DCAC0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04950"/>
            <a:ext cx="8964583" cy="156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200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43F5A-3D15-C84D-B0DF-3C5219A95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5003"/>
            <a:ext cx="8382000" cy="546497"/>
          </a:xfrm>
        </p:spPr>
        <p:txBody>
          <a:bodyPr/>
          <a:lstStyle/>
          <a:p>
            <a:r>
              <a:rPr lang="en-US" dirty="0"/>
              <a:t>Issues and Concerns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9CA34C-D547-3B4E-BB31-423476046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2B410-5111-0D40-81CE-65056C332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Director's Review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76456-02CD-4F45-8788-577856A3C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637-5835-444B-B8C0-92C25AFA2084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20820F-292F-F14F-976E-80BADFDB56FD}"/>
              </a:ext>
            </a:extLst>
          </p:cNvPr>
          <p:cNvSpPr txBox="1"/>
          <p:nvPr/>
        </p:nvSpPr>
        <p:spPr>
          <a:xfrm>
            <a:off x="0" y="1047750"/>
            <a:ext cx="8914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Risk entirely associated with performance of D/S board, which we will be able to test soon.</a:t>
            </a:r>
          </a:p>
        </p:txBody>
      </p:sp>
    </p:spTree>
    <p:extLst>
      <p:ext uri="{BB962C8B-B14F-4D97-AF65-F5344CB8AC3E}">
        <p14:creationId xmlns:p14="http://schemas.microsoft.com/office/powerpoint/2010/main" val="400395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28589</TotalTime>
  <Words>441</Words>
  <Application>Microsoft Macintosh PowerPoint</Application>
  <PresentationFormat>On-screen Show (16:9)</PresentationFormat>
  <Paragraphs>117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ＭＳ Ｐゴシック</vt:lpstr>
      <vt:lpstr>Arial</vt:lpstr>
      <vt:lpstr>Calibri</vt:lpstr>
      <vt:lpstr>Times New Roman</vt:lpstr>
      <vt:lpstr>Office Theme</vt:lpstr>
      <vt:lpstr> sPHENIX  Director’s Review Minimum Bias Trigger Detector </vt:lpstr>
      <vt:lpstr>Minimum Bias Detector</vt:lpstr>
      <vt:lpstr>  Readout Design</vt:lpstr>
      <vt:lpstr>MBD Project Team</vt:lpstr>
      <vt:lpstr>MBD Status</vt:lpstr>
      <vt:lpstr>MBD Disc/Shaper Boards</vt:lpstr>
      <vt:lpstr>Cost &amp; Schedule</vt:lpstr>
      <vt:lpstr>MBD Risks</vt:lpstr>
      <vt:lpstr>Issues and Concerns</vt:lpstr>
      <vt:lpstr>Summary</vt:lpstr>
    </vt:vector>
  </TitlesOfParts>
  <Company>BNL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sPHENIX Labor Distribution Sorted by FY and Job Category</dc:title>
  <dc:creator>EdwardOBrien</dc:creator>
  <cp:lastModifiedBy>Mickey Chiu</cp:lastModifiedBy>
  <cp:revision>126</cp:revision>
  <cp:lastPrinted>2015-10-28T19:08:40Z</cp:lastPrinted>
  <dcterms:created xsi:type="dcterms:W3CDTF">2015-10-24T00:32:43Z</dcterms:created>
  <dcterms:modified xsi:type="dcterms:W3CDTF">2019-04-07T00:15:07Z</dcterms:modified>
</cp:coreProperties>
</file>