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340" r:id="rId2"/>
    <p:sldId id="316" r:id="rId3"/>
    <p:sldId id="324" r:id="rId4"/>
    <p:sldId id="344" r:id="rId5"/>
    <p:sldId id="341" r:id="rId6"/>
    <p:sldId id="322" r:id="rId7"/>
    <p:sldId id="342" r:id="rId8"/>
    <p:sldId id="495" r:id="rId9"/>
    <p:sldId id="346" r:id="rId10"/>
    <p:sldId id="491" r:id="rId11"/>
    <p:sldId id="258" r:id="rId12"/>
    <p:sldId id="494" r:id="rId13"/>
    <p:sldId id="256" r:id="rId14"/>
    <p:sldId id="259" r:id="rId15"/>
    <p:sldId id="492" r:id="rId16"/>
    <p:sldId id="327" r:id="rId17"/>
    <p:sldId id="328" r:id="rId18"/>
    <p:sldId id="336" r:id="rId19"/>
    <p:sldId id="337" r:id="rId20"/>
    <p:sldId id="339" r:id="rId21"/>
    <p:sldId id="499" r:id="rId22"/>
    <p:sldId id="498" r:id="rId23"/>
    <p:sldId id="274" r:id="rId24"/>
    <p:sldId id="268" r:id="rId25"/>
    <p:sldId id="496" r:id="rId26"/>
    <p:sldId id="497" r:id="rId27"/>
    <p:sldId id="500" r:id="rId28"/>
    <p:sldId id="329" r:id="rId29"/>
    <p:sldId id="351" r:id="rId30"/>
    <p:sldId id="352" r:id="rId31"/>
    <p:sldId id="353" r:id="rId32"/>
  </p:sldIdLst>
  <p:sldSz cx="6858000" cy="5143500"/>
  <p:notesSz cx="6985000" cy="9283700"/>
  <p:defaultTextStyle>
    <a:defPPr>
      <a:defRPr lang="en-US"/>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CCFF"/>
    <a:srgbClr val="3366CC"/>
    <a:srgbClr val="3333FF"/>
    <a:srgbClr val="3399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1" autoAdjust="0"/>
    <p:restoredTop sz="94660"/>
  </p:normalViewPr>
  <p:slideViewPr>
    <p:cSldViewPr>
      <p:cViewPr varScale="1">
        <p:scale>
          <a:sx n="134" d="100"/>
          <a:sy n="134" d="100"/>
        </p:scale>
        <p:origin x="1770" y="120"/>
      </p:cViewPr>
      <p:guideLst>
        <p:guide orient="horz" pos="1620"/>
        <p:guide pos="216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atin typeface="Calibri" charset="0"/>
                <a:ea typeface="MS PGothic" charset="0"/>
                <a:cs typeface="MS PGothic" charset="0"/>
              </a:defRPr>
            </a:lvl1pPr>
          </a:lstStyle>
          <a:p>
            <a:pPr>
              <a:defRPr/>
            </a:pPr>
            <a:endParaRPr lang="en-US"/>
          </a:p>
        </p:txBody>
      </p:sp>
      <p:sp>
        <p:nvSpPr>
          <p:cNvPr id="3" name="Date Placeholder 2"/>
          <p:cNvSpPr>
            <a:spLocks noGrp="1"/>
          </p:cNvSpPr>
          <p:nvPr>
            <p:ph type="dt" sz="quarter" idx="1"/>
          </p:nvPr>
        </p:nvSpPr>
        <p:spPr>
          <a:xfrm>
            <a:off x="3956050" y="0"/>
            <a:ext cx="3027363" cy="46355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137DB6B-55ED-4249-BA1E-E948113C61F4}" type="datetimeFigureOut">
              <a:rPr lang="en-US" altLang="en-US"/>
              <a:pPr/>
              <a:t>4/9/2019</a:t>
            </a:fld>
            <a:endParaRPr lang="en-US" altLang="en-US"/>
          </a:p>
        </p:txBody>
      </p:sp>
      <p:sp>
        <p:nvSpPr>
          <p:cNvPr id="4" name="Footer Placeholder 3"/>
          <p:cNvSpPr>
            <a:spLocks noGrp="1"/>
          </p:cNvSpPr>
          <p:nvPr>
            <p:ph type="ftr" sz="quarter" idx="2"/>
          </p:nvPr>
        </p:nvSpPr>
        <p:spPr>
          <a:xfrm>
            <a:off x="0" y="8818563"/>
            <a:ext cx="3027363" cy="463550"/>
          </a:xfrm>
          <a:prstGeom prst="rect">
            <a:avLst/>
          </a:prstGeom>
        </p:spPr>
        <p:txBody>
          <a:bodyPr vert="horz" lIns="91440" tIns="45720" rIns="91440" bIns="45720" rtlCol="0" anchor="b"/>
          <a:lstStyle>
            <a:lvl1pPr algn="l">
              <a:defRPr sz="1200">
                <a:latin typeface="Calibri" charset="0"/>
                <a:ea typeface="MS PGothic" charset="0"/>
                <a:cs typeface="MS PGothic" charset="0"/>
              </a:defRPr>
            </a:lvl1pPr>
          </a:lstStyle>
          <a:p>
            <a:pPr>
              <a:defRPr/>
            </a:pPr>
            <a:endParaRPr lang="en-US"/>
          </a:p>
        </p:txBody>
      </p:sp>
      <p:sp>
        <p:nvSpPr>
          <p:cNvPr id="5" name="Slide Number Placeholder 4"/>
          <p:cNvSpPr>
            <a:spLocks noGrp="1"/>
          </p:cNvSpPr>
          <p:nvPr>
            <p:ph type="sldNum" sz="quarter" idx="3"/>
          </p:nvPr>
        </p:nvSpPr>
        <p:spPr>
          <a:xfrm>
            <a:off x="3956050" y="8818563"/>
            <a:ext cx="3027363" cy="46355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D366E04-6360-4839-8AA2-1749D5CA7F4C}" type="slidenum">
              <a:rPr lang="en-US" altLang="en-US"/>
              <a:pPr/>
              <a:t>‹#›</a:t>
            </a:fld>
            <a:endParaRPr lang="en-US" altLang="en-US"/>
          </a:p>
        </p:txBody>
      </p:sp>
    </p:spTree>
    <p:extLst>
      <p:ext uri="{BB962C8B-B14F-4D97-AF65-F5344CB8AC3E}">
        <p14:creationId xmlns:p14="http://schemas.microsoft.com/office/powerpoint/2010/main" val="38686746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2958" tIns="46479" rIns="92958" bIns="4647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56050" y="0"/>
            <a:ext cx="3027363" cy="463550"/>
          </a:xfrm>
          <a:prstGeom prst="rect">
            <a:avLst/>
          </a:prstGeom>
        </p:spPr>
        <p:txBody>
          <a:bodyPr vert="horz" wrap="square" lIns="92958" tIns="46479" rIns="92958" bIns="46479" numCol="1" anchor="t" anchorCtr="0" compatLnSpc="1">
            <a:prstTxWarp prst="textNoShape">
              <a:avLst/>
            </a:prstTxWarp>
          </a:bodyPr>
          <a:lstStyle>
            <a:lvl1pPr algn="r">
              <a:defRPr sz="1200"/>
            </a:lvl1pPr>
          </a:lstStyle>
          <a:p>
            <a:fld id="{CF8C9284-E3F8-4D87-B0A8-5DBDDC2FC668}" type="datetimeFigureOut">
              <a:rPr lang="en-US" altLang="en-US"/>
              <a:pPr/>
              <a:t>4/9/2019</a:t>
            </a:fld>
            <a:endParaRPr lang="en-US" alt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pPr lvl="0"/>
            <a:endParaRPr lang="en-US" noProof="0"/>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2958" tIns="46479" rIns="92958" bIns="4647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8563"/>
            <a:ext cx="3027363" cy="463550"/>
          </a:xfrm>
          <a:prstGeom prst="rect">
            <a:avLst/>
          </a:prstGeom>
        </p:spPr>
        <p:txBody>
          <a:bodyPr vert="horz" lIns="92958" tIns="46479" rIns="92958" bIns="4647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wrap="square" lIns="92958" tIns="46479" rIns="92958" bIns="46479" numCol="1" anchor="b" anchorCtr="0" compatLnSpc="1">
            <a:prstTxWarp prst="textNoShape">
              <a:avLst/>
            </a:prstTxWarp>
          </a:bodyPr>
          <a:lstStyle>
            <a:lvl1pPr algn="r">
              <a:defRPr sz="1200"/>
            </a:lvl1pPr>
          </a:lstStyle>
          <a:p>
            <a:fld id="{E0B0354B-7771-4630-B454-53C09215E4B9}" type="slidenum">
              <a:rPr lang="en-US" altLang="en-US"/>
              <a:pPr/>
              <a:t>‹#›</a:t>
            </a:fld>
            <a:endParaRPr lang="en-US" altLang="en-US"/>
          </a:p>
        </p:txBody>
      </p:sp>
    </p:spTree>
    <p:extLst>
      <p:ext uri="{BB962C8B-B14F-4D97-AF65-F5344CB8AC3E}">
        <p14:creationId xmlns:p14="http://schemas.microsoft.com/office/powerpoint/2010/main" val="21460839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B0354B-7771-4630-B454-53C09215E4B9}" type="slidenum">
              <a:rPr lang="en-US" altLang="en-US" smtClean="0"/>
              <a:pPr/>
              <a:t>1</a:t>
            </a:fld>
            <a:endParaRPr lang="en-US" altLang="en-US"/>
          </a:p>
        </p:txBody>
      </p:sp>
    </p:spTree>
    <p:extLst>
      <p:ext uri="{BB962C8B-B14F-4D97-AF65-F5344CB8AC3E}">
        <p14:creationId xmlns:p14="http://schemas.microsoft.com/office/powerpoint/2010/main" val="1694488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B0354B-7771-4630-B454-53C09215E4B9}" type="slidenum">
              <a:rPr lang="en-US" altLang="en-US" smtClean="0"/>
              <a:pPr/>
              <a:t>12</a:t>
            </a:fld>
            <a:endParaRPr lang="en-US" altLang="en-US"/>
          </a:p>
        </p:txBody>
      </p:sp>
    </p:spTree>
    <p:extLst>
      <p:ext uri="{BB962C8B-B14F-4D97-AF65-F5344CB8AC3E}">
        <p14:creationId xmlns:p14="http://schemas.microsoft.com/office/powerpoint/2010/main" val="4195596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B0354B-7771-4630-B454-53C09215E4B9}" type="slidenum">
              <a:rPr lang="en-US" altLang="en-US" smtClean="0"/>
              <a:pPr/>
              <a:t>14</a:t>
            </a:fld>
            <a:endParaRPr lang="en-US" altLang="en-US"/>
          </a:p>
        </p:txBody>
      </p:sp>
    </p:spTree>
    <p:extLst>
      <p:ext uri="{BB962C8B-B14F-4D97-AF65-F5344CB8AC3E}">
        <p14:creationId xmlns:p14="http://schemas.microsoft.com/office/powerpoint/2010/main" val="2705111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B0354B-7771-4630-B454-53C09215E4B9}" type="slidenum">
              <a:rPr lang="en-US" altLang="en-US" smtClean="0"/>
              <a:pPr/>
              <a:t>15</a:t>
            </a:fld>
            <a:endParaRPr lang="en-US" altLang="en-US"/>
          </a:p>
        </p:txBody>
      </p:sp>
    </p:spTree>
    <p:extLst>
      <p:ext uri="{BB962C8B-B14F-4D97-AF65-F5344CB8AC3E}">
        <p14:creationId xmlns:p14="http://schemas.microsoft.com/office/powerpoint/2010/main" val="774565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B0354B-7771-4630-B454-53C09215E4B9}" type="slidenum">
              <a:rPr lang="en-US" altLang="en-US" smtClean="0"/>
              <a:pPr/>
              <a:t>16</a:t>
            </a:fld>
            <a:endParaRPr lang="en-US" altLang="en-US"/>
          </a:p>
        </p:txBody>
      </p:sp>
    </p:spTree>
    <p:extLst>
      <p:ext uri="{BB962C8B-B14F-4D97-AF65-F5344CB8AC3E}">
        <p14:creationId xmlns:p14="http://schemas.microsoft.com/office/powerpoint/2010/main" val="1072026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1171575" y="696913"/>
            <a:ext cx="4641850" cy="3481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C80785A-A73E-4504-A35F-56FC9405BF01}" type="slidenum">
              <a:rPr lang="en-US" altLang="en-US" smtClean="0">
                <a:solidFill>
                  <a:srgbClr val="FF0000"/>
                </a:solidFill>
                <a:latin typeface="Times New Roman" panose="02020603050405020304" pitchFamily="18" charset="0"/>
                <a:cs typeface="Times New Roman" panose="02020603050405020304" pitchFamily="18" charset="0"/>
              </a:rPr>
              <a:pPr/>
              <a:t>17</a:t>
            </a:fld>
            <a:endParaRPr lang="en-US" altLang="en-US">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4399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B0354B-7771-4630-B454-53C09215E4B9}" type="slidenum">
              <a:rPr lang="en-US" altLang="en-US" smtClean="0"/>
              <a:pPr/>
              <a:t>18</a:t>
            </a:fld>
            <a:endParaRPr lang="en-US" altLang="en-US"/>
          </a:p>
        </p:txBody>
      </p:sp>
    </p:spTree>
    <p:extLst>
      <p:ext uri="{BB962C8B-B14F-4D97-AF65-F5344CB8AC3E}">
        <p14:creationId xmlns:p14="http://schemas.microsoft.com/office/powerpoint/2010/main" val="2786456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D99F21-55F3-4856-9FA3-899F6A00425F}" type="slidenum">
              <a:rPr lang="ja-JP" altLang="en-US" smtClean="0"/>
              <a:pPr/>
              <a:t>19</a:t>
            </a:fld>
            <a:endParaRPr lang="en-US" altLang="ja-JP"/>
          </a:p>
        </p:txBody>
      </p:sp>
    </p:spTree>
    <p:extLst>
      <p:ext uri="{BB962C8B-B14F-4D97-AF65-F5344CB8AC3E}">
        <p14:creationId xmlns:p14="http://schemas.microsoft.com/office/powerpoint/2010/main" val="874403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xfrm>
            <a:off x="1171575" y="696913"/>
            <a:ext cx="4641850" cy="3481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550311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D99F21-55F3-4856-9FA3-899F6A00425F}" type="slidenum">
              <a:rPr lang="ja-JP" altLang="en-US" smtClean="0"/>
              <a:pPr/>
              <a:t>21</a:t>
            </a:fld>
            <a:endParaRPr lang="en-US" altLang="ja-JP"/>
          </a:p>
        </p:txBody>
      </p:sp>
    </p:spTree>
    <p:extLst>
      <p:ext uri="{BB962C8B-B14F-4D97-AF65-F5344CB8AC3E}">
        <p14:creationId xmlns:p14="http://schemas.microsoft.com/office/powerpoint/2010/main" val="20623524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D99F21-55F3-4856-9FA3-899F6A00425F}" type="slidenum">
              <a:rPr lang="ja-JP" altLang="en-US" smtClean="0"/>
              <a:pPr/>
              <a:t>25</a:t>
            </a:fld>
            <a:endParaRPr lang="en-US" altLang="ja-JP"/>
          </a:p>
        </p:txBody>
      </p:sp>
    </p:spTree>
    <p:extLst>
      <p:ext uri="{BB962C8B-B14F-4D97-AF65-F5344CB8AC3E}">
        <p14:creationId xmlns:p14="http://schemas.microsoft.com/office/powerpoint/2010/main" val="1718051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xfrm>
            <a:off x="1171575" y="696913"/>
            <a:ext cx="4641850" cy="3481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17472303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B0354B-7771-4630-B454-53C09215E4B9}" type="slidenum">
              <a:rPr lang="en-US" altLang="en-US" smtClean="0"/>
              <a:pPr/>
              <a:t>27</a:t>
            </a:fld>
            <a:endParaRPr lang="en-US" altLang="en-US"/>
          </a:p>
        </p:txBody>
      </p:sp>
    </p:spTree>
    <p:extLst>
      <p:ext uri="{BB962C8B-B14F-4D97-AF65-F5344CB8AC3E}">
        <p14:creationId xmlns:p14="http://schemas.microsoft.com/office/powerpoint/2010/main" val="32847839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B0354B-7771-4630-B454-53C09215E4B9}" type="slidenum">
              <a:rPr lang="en-US" altLang="en-US" smtClean="0"/>
              <a:pPr/>
              <a:t>28</a:t>
            </a:fld>
            <a:endParaRPr lang="en-US" altLang="en-US"/>
          </a:p>
        </p:txBody>
      </p:sp>
    </p:spTree>
    <p:extLst>
      <p:ext uri="{BB962C8B-B14F-4D97-AF65-F5344CB8AC3E}">
        <p14:creationId xmlns:p14="http://schemas.microsoft.com/office/powerpoint/2010/main" val="1723790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B0354B-7771-4630-B454-53C09215E4B9}" type="slidenum">
              <a:rPr lang="en-US" altLang="en-US" smtClean="0"/>
              <a:pPr/>
              <a:t>3</a:t>
            </a:fld>
            <a:endParaRPr lang="en-US" altLang="en-US"/>
          </a:p>
        </p:txBody>
      </p:sp>
    </p:spTree>
    <p:extLst>
      <p:ext uri="{BB962C8B-B14F-4D97-AF65-F5344CB8AC3E}">
        <p14:creationId xmlns:p14="http://schemas.microsoft.com/office/powerpoint/2010/main" val="1360569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B0354B-7771-4630-B454-53C09215E4B9}" type="slidenum">
              <a:rPr lang="en-US" altLang="en-US" smtClean="0"/>
              <a:pPr/>
              <a:t>4</a:t>
            </a:fld>
            <a:endParaRPr lang="en-US" altLang="en-US"/>
          </a:p>
        </p:txBody>
      </p:sp>
    </p:spTree>
    <p:extLst>
      <p:ext uri="{BB962C8B-B14F-4D97-AF65-F5344CB8AC3E}">
        <p14:creationId xmlns:p14="http://schemas.microsoft.com/office/powerpoint/2010/main" val="1559162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xfrm>
            <a:off x="1171575" y="696913"/>
            <a:ext cx="4641850" cy="3481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2205232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B0354B-7771-4630-B454-53C09215E4B9}" type="slidenum">
              <a:rPr lang="en-US" altLang="en-US" smtClean="0"/>
              <a:pPr/>
              <a:t>6</a:t>
            </a:fld>
            <a:endParaRPr lang="en-US" altLang="en-US"/>
          </a:p>
        </p:txBody>
      </p:sp>
    </p:spTree>
    <p:extLst>
      <p:ext uri="{BB962C8B-B14F-4D97-AF65-F5344CB8AC3E}">
        <p14:creationId xmlns:p14="http://schemas.microsoft.com/office/powerpoint/2010/main" val="1060377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B0354B-7771-4630-B454-53C09215E4B9}" type="slidenum">
              <a:rPr lang="en-US" altLang="en-US" smtClean="0"/>
              <a:pPr/>
              <a:t>7</a:t>
            </a:fld>
            <a:endParaRPr lang="en-US" altLang="en-US"/>
          </a:p>
        </p:txBody>
      </p:sp>
    </p:spTree>
    <p:extLst>
      <p:ext uri="{BB962C8B-B14F-4D97-AF65-F5344CB8AC3E}">
        <p14:creationId xmlns:p14="http://schemas.microsoft.com/office/powerpoint/2010/main" val="1367969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B0354B-7771-4630-B454-53C09215E4B9}" type="slidenum">
              <a:rPr lang="en-US" altLang="en-US" smtClean="0"/>
              <a:pPr/>
              <a:t>8</a:t>
            </a:fld>
            <a:endParaRPr lang="en-US" altLang="en-US"/>
          </a:p>
        </p:txBody>
      </p:sp>
    </p:spTree>
    <p:extLst>
      <p:ext uri="{BB962C8B-B14F-4D97-AF65-F5344CB8AC3E}">
        <p14:creationId xmlns:p14="http://schemas.microsoft.com/office/powerpoint/2010/main" val="74796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B0354B-7771-4630-B454-53C09215E4B9}" type="slidenum">
              <a:rPr lang="en-US" altLang="en-US" smtClean="0"/>
              <a:pPr/>
              <a:t>9</a:t>
            </a:fld>
            <a:endParaRPr lang="en-US" altLang="en-US"/>
          </a:p>
        </p:txBody>
      </p:sp>
    </p:spTree>
    <p:extLst>
      <p:ext uri="{BB962C8B-B14F-4D97-AF65-F5344CB8AC3E}">
        <p14:creationId xmlns:p14="http://schemas.microsoft.com/office/powerpoint/2010/main" val="1885512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571505"/>
            <a:ext cx="6515100" cy="1102519"/>
          </a:xfrm>
          <a:solidFill>
            <a:srgbClr val="3399FF"/>
          </a:solidFill>
        </p:spPr>
        <p:txBody>
          <a:bodyPr/>
          <a:lstStyle>
            <a:lvl1pPr algn="ctr">
              <a:defRPr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028700" y="2914650"/>
            <a:ext cx="4800600" cy="1314450"/>
          </a:xfrm>
        </p:spPr>
        <p:txBody>
          <a:bodyPr/>
          <a:lstStyle>
            <a:lvl1pPr marL="0" indent="0" algn="ctr">
              <a:buNone/>
              <a:defRPr sz="2400" b="1">
                <a:solidFill>
                  <a:schemeClr val="tx1"/>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ltLang="en-US"/>
              <a:t>Apr. 9, 2019</a:t>
            </a:r>
          </a:p>
        </p:txBody>
      </p:sp>
      <p:sp>
        <p:nvSpPr>
          <p:cNvPr id="5" name="Footer Placeholder 4"/>
          <p:cNvSpPr>
            <a:spLocks noGrp="1"/>
          </p:cNvSpPr>
          <p:nvPr>
            <p:ph type="ftr" sz="quarter" idx="11"/>
          </p:nvPr>
        </p:nvSpPr>
        <p:spPr/>
        <p:txBody>
          <a:bodyPr/>
          <a:lstStyle>
            <a:lvl1pPr>
              <a:defRPr/>
            </a:lvl1pPr>
          </a:lstStyle>
          <a:p>
            <a:pPr>
              <a:defRPr/>
            </a:pPr>
            <a:r>
              <a:rPr lang="en-US"/>
              <a:t>sPHENIX  Director's Review</a:t>
            </a:r>
            <a:endParaRPr lang="en-US" dirty="0"/>
          </a:p>
        </p:txBody>
      </p:sp>
      <p:sp>
        <p:nvSpPr>
          <p:cNvPr id="6" name="Slide Number Placeholder 5"/>
          <p:cNvSpPr>
            <a:spLocks noGrp="1"/>
          </p:cNvSpPr>
          <p:nvPr>
            <p:ph type="sldNum" sz="quarter" idx="12"/>
          </p:nvPr>
        </p:nvSpPr>
        <p:spPr/>
        <p:txBody>
          <a:bodyPr/>
          <a:lstStyle>
            <a:lvl1pPr>
              <a:defRPr/>
            </a:lvl1pPr>
          </a:lstStyle>
          <a:p>
            <a:fld id="{821615D7-3BC1-4233-BC99-0E8D4008AB52}" type="slidenum">
              <a:rPr lang="en-US" altLang="en-US"/>
              <a:pPr/>
              <a:t>‹#›</a:t>
            </a:fld>
            <a:endParaRPr lang="en-US" altLang="en-US"/>
          </a:p>
        </p:txBody>
      </p:sp>
    </p:spTree>
    <p:extLst>
      <p:ext uri="{BB962C8B-B14F-4D97-AF65-F5344CB8AC3E}">
        <p14:creationId xmlns:p14="http://schemas.microsoft.com/office/powerpoint/2010/main" val="22544820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ltLang="en-US"/>
              <a:t>Apr. 9, 2019</a:t>
            </a:r>
          </a:p>
        </p:txBody>
      </p:sp>
      <p:sp>
        <p:nvSpPr>
          <p:cNvPr id="5" name="Footer Placeholder 4"/>
          <p:cNvSpPr>
            <a:spLocks noGrp="1"/>
          </p:cNvSpPr>
          <p:nvPr>
            <p:ph type="ftr" sz="quarter" idx="11"/>
          </p:nvPr>
        </p:nvSpPr>
        <p:spPr/>
        <p:txBody>
          <a:bodyPr/>
          <a:lstStyle>
            <a:lvl1pPr>
              <a:defRPr/>
            </a:lvl1pPr>
          </a:lstStyle>
          <a:p>
            <a:pPr>
              <a:defRPr/>
            </a:pPr>
            <a:r>
              <a:rPr lang="en-US"/>
              <a:t>sPHENIX  Director's Review</a:t>
            </a:r>
            <a:endParaRPr lang="en-US" dirty="0"/>
          </a:p>
        </p:txBody>
      </p:sp>
      <p:sp>
        <p:nvSpPr>
          <p:cNvPr id="6" name="Slide Number Placeholder 5"/>
          <p:cNvSpPr>
            <a:spLocks noGrp="1"/>
          </p:cNvSpPr>
          <p:nvPr>
            <p:ph type="sldNum" sz="quarter" idx="12"/>
          </p:nvPr>
        </p:nvSpPr>
        <p:spPr/>
        <p:txBody>
          <a:bodyPr/>
          <a:lstStyle>
            <a:lvl1pPr>
              <a:defRPr/>
            </a:lvl1pPr>
          </a:lstStyle>
          <a:p>
            <a:fld id="{A9402D54-6124-4A07-84DF-DC258B2E3D64}" type="slidenum">
              <a:rPr lang="en-US" altLang="en-US"/>
              <a:pPr/>
              <a:t>‹#›</a:t>
            </a:fld>
            <a:endParaRPr lang="en-US" altLang="en-US"/>
          </a:p>
        </p:txBody>
      </p:sp>
    </p:spTree>
    <p:extLst>
      <p:ext uri="{BB962C8B-B14F-4D97-AF65-F5344CB8AC3E}">
        <p14:creationId xmlns:p14="http://schemas.microsoft.com/office/powerpoint/2010/main" val="13490215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29200" y="663184"/>
            <a:ext cx="1485900" cy="42517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4350" y="663178"/>
            <a:ext cx="4343400" cy="42517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ltLang="en-US"/>
              <a:t>Apr. 9, 2019</a:t>
            </a:r>
          </a:p>
        </p:txBody>
      </p:sp>
      <p:sp>
        <p:nvSpPr>
          <p:cNvPr id="5" name="Footer Placeholder 4"/>
          <p:cNvSpPr>
            <a:spLocks noGrp="1"/>
          </p:cNvSpPr>
          <p:nvPr>
            <p:ph type="ftr" sz="quarter" idx="11"/>
          </p:nvPr>
        </p:nvSpPr>
        <p:spPr/>
        <p:txBody>
          <a:bodyPr/>
          <a:lstStyle>
            <a:lvl1pPr>
              <a:defRPr/>
            </a:lvl1pPr>
          </a:lstStyle>
          <a:p>
            <a:pPr>
              <a:defRPr/>
            </a:pPr>
            <a:r>
              <a:rPr lang="en-US"/>
              <a:t>sPHENIX  Director's Review</a:t>
            </a:r>
            <a:endParaRPr lang="en-US" dirty="0"/>
          </a:p>
        </p:txBody>
      </p:sp>
      <p:sp>
        <p:nvSpPr>
          <p:cNvPr id="6" name="Slide Number Placeholder 5"/>
          <p:cNvSpPr>
            <a:spLocks noGrp="1"/>
          </p:cNvSpPr>
          <p:nvPr>
            <p:ph type="sldNum" sz="quarter" idx="12"/>
          </p:nvPr>
        </p:nvSpPr>
        <p:spPr/>
        <p:txBody>
          <a:bodyPr/>
          <a:lstStyle>
            <a:lvl1pPr>
              <a:defRPr/>
            </a:lvl1pPr>
          </a:lstStyle>
          <a:p>
            <a:fld id="{578D13BC-AB3C-4A21-AA4D-4F8B67A1572E}" type="slidenum">
              <a:rPr lang="en-US" altLang="en-US"/>
              <a:pPr/>
              <a:t>‹#›</a:t>
            </a:fld>
            <a:endParaRPr lang="en-US" altLang="en-US"/>
          </a:p>
        </p:txBody>
      </p:sp>
    </p:spTree>
    <p:extLst>
      <p:ext uri="{BB962C8B-B14F-4D97-AF65-F5344CB8AC3E}">
        <p14:creationId xmlns:p14="http://schemas.microsoft.com/office/powerpoint/2010/main" val="1185615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r>
              <a:rPr lang="en-US" altLang="en-US"/>
              <a:t>Apr. 9, 2019</a:t>
            </a:r>
          </a:p>
        </p:txBody>
      </p:sp>
      <p:sp>
        <p:nvSpPr>
          <p:cNvPr id="5" name="Footer Placeholder 4"/>
          <p:cNvSpPr>
            <a:spLocks noGrp="1"/>
          </p:cNvSpPr>
          <p:nvPr>
            <p:ph type="ftr" sz="quarter" idx="11"/>
          </p:nvPr>
        </p:nvSpPr>
        <p:spPr/>
        <p:txBody>
          <a:bodyPr/>
          <a:lstStyle>
            <a:lvl1pPr>
              <a:defRPr/>
            </a:lvl1pPr>
          </a:lstStyle>
          <a:p>
            <a:pPr>
              <a:defRPr/>
            </a:pPr>
            <a:r>
              <a:rPr lang="en-US"/>
              <a:t>sPHENIX  Director's Review</a:t>
            </a:r>
            <a:endParaRPr lang="en-US" dirty="0"/>
          </a:p>
        </p:txBody>
      </p:sp>
      <p:sp>
        <p:nvSpPr>
          <p:cNvPr id="6" name="Slide Number Placeholder 5"/>
          <p:cNvSpPr>
            <a:spLocks noGrp="1"/>
          </p:cNvSpPr>
          <p:nvPr>
            <p:ph type="sldNum" sz="quarter" idx="12"/>
          </p:nvPr>
        </p:nvSpPr>
        <p:spPr/>
        <p:txBody>
          <a:bodyPr/>
          <a:lstStyle>
            <a:lvl1pPr>
              <a:defRPr/>
            </a:lvl1pPr>
          </a:lstStyle>
          <a:p>
            <a:fld id="{4B932B3A-BA38-40C7-ADEE-2A1902CEB265}" type="slidenum">
              <a:rPr lang="en-US" altLang="en-US"/>
              <a:pPr/>
              <a:t>‹#›</a:t>
            </a:fld>
            <a:endParaRPr lang="en-US" altLang="en-US"/>
          </a:p>
        </p:txBody>
      </p:sp>
    </p:spTree>
    <p:extLst>
      <p:ext uri="{BB962C8B-B14F-4D97-AF65-F5344CB8AC3E}">
        <p14:creationId xmlns:p14="http://schemas.microsoft.com/office/powerpoint/2010/main" val="4285410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0" y="2343151"/>
            <a:ext cx="5829300" cy="571500"/>
          </a:xfrm>
        </p:spPr>
        <p:txBody>
          <a:bodyPr anchor="t"/>
          <a:lstStyle>
            <a:lvl1pPr algn="l">
              <a:defRPr sz="3000" b="1" cap="all"/>
            </a:lvl1pPr>
          </a:lstStyle>
          <a:p>
            <a:r>
              <a:rPr lang="en-US" dirty="0"/>
              <a:t>Click to edit Master title style</a:t>
            </a:r>
          </a:p>
        </p:txBody>
      </p:sp>
      <p:sp>
        <p:nvSpPr>
          <p:cNvPr id="3" name="Text Placeholder 2"/>
          <p:cNvSpPr>
            <a:spLocks noGrp="1"/>
          </p:cNvSpPr>
          <p:nvPr>
            <p:ph type="body" idx="1"/>
          </p:nvPr>
        </p:nvSpPr>
        <p:spPr>
          <a:xfrm>
            <a:off x="228600" y="571501"/>
            <a:ext cx="6457950" cy="457200"/>
          </a:xfrm>
          <a:solidFill>
            <a:srgbClr val="3399FF"/>
          </a:solidFill>
        </p:spPr>
        <p:txBody>
          <a:bodyPr anchor="b"/>
          <a:lstStyle>
            <a:lvl1pPr marL="0" indent="0" algn="ctr">
              <a:buNone/>
              <a:defRPr sz="1800" b="1">
                <a:solidFill>
                  <a:schemeClr val="bg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ltLang="en-US"/>
              <a:t>Apr. 9, 2019</a:t>
            </a:r>
          </a:p>
        </p:txBody>
      </p:sp>
      <p:sp>
        <p:nvSpPr>
          <p:cNvPr id="5" name="Footer Placeholder 4"/>
          <p:cNvSpPr>
            <a:spLocks noGrp="1"/>
          </p:cNvSpPr>
          <p:nvPr>
            <p:ph type="ftr" sz="quarter" idx="11"/>
          </p:nvPr>
        </p:nvSpPr>
        <p:spPr/>
        <p:txBody>
          <a:bodyPr/>
          <a:lstStyle>
            <a:lvl1pPr>
              <a:defRPr/>
            </a:lvl1pPr>
          </a:lstStyle>
          <a:p>
            <a:pPr>
              <a:defRPr/>
            </a:pPr>
            <a:r>
              <a:rPr lang="en-US"/>
              <a:t>sPHENIX  Director's Review</a:t>
            </a:r>
            <a:endParaRPr lang="en-US" dirty="0"/>
          </a:p>
        </p:txBody>
      </p:sp>
      <p:sp>
        <p:nvSpPr>
          <p:cNvPr id="6" name="Slide Number Placeholder 5"/>
          <p:cNvSpPr>
            <a:spLocks noGrp="1"/>
          </p:cNvSpPr>
          <p:nvPr>
            <p:ph type="sldNum" sz="quarter" idx="12"/>
          </p:nvPr>
        </p:nvSpPr>
        <p:spPr/>
        <p:txBody>
          <a:bodyPr/>
          <a:lstStyle>
            <a:lvl1pPr>
              <a:defRPr/>
            </a:lvl1pPr>
          </a:lstStyle>
          <a:p>
            <a:fld id="{EB3FCDEC-F6B6-422E-BA54-90C8645EF9E1}" type="slidenum">
              <a:rPr lang="en-US" altLang="en-US"/>
              <a:pPr/>
              <a:t>‹#›</a:t>
            </a:fld>
            <a:endParaRPr lang="en-US" altLang="en-US"/>
          </a:p>
        </p:txBody>
      </p:sp>
    </p:spTree>
    <p:extLst>
      <p:ext uri="{BB962C8B-B14F-4D97-AF65-F5344CB8AC3E}">
        <p14:creationId xmlns:p14="http://schemas.microsoft.com/office/powerpoint/2010/main" val="33599730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0151"/>
            <a:ext cx="302895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0151"/>
            <a:ext cx="302895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ltLang="en-US"/>
              <a:t>Apr. 9, 2019</a:t>
            </a:r>
          </a:p>
        </p:txBody>
      </p:sp>
      <p:sp>
        <p:nvSpPr>
          <p:cNvPr id="6" name="Footer Placeholder 4"/>
          <p:cNvSpPr>
            <a:spLocks noGrp="1"/>
          </p:cNvSpPr>
          <p:nvPr>
            <p:ph type="ftr" sz="quarter" idx="11"/>
          </p:nvPr>
        </p:nvSpPr>
        <p:spPr/>
        <p:txBody>
          <a:bodyPr/>
          <a:lstStyle>
            <a:lvl1pPr>
              <a:defRPr/>
            </a:lvl1pPr>
          </a:lstStyle>
          <a:p>
            <a:pPr>
              <a:defRPr/>
            </a:pPr>
            <a:r>
              <a:rPr lang="en-US"/>
              <a:t>sPHENIX  Director's Review</a:t>
            </a:r>
            <a:endParaRPr lang="en-US" dirty="0"/>
          </a:p>
        </p:txBody>
      </p:sp>
      <p:sp>
        <p:nvSpPr>
          <p:cNvPr id="7" name="Slide Number Placeholder 5"/>
          <p:cNvSpPr>
            <a:spLocks noGrp="1"/>
          </p:cNvSpPr>
          <p:nvPr>
            <p:ph type="sldNum" sz="quarter" idx="12"/>
          </p:nvPr>
        </p:nvSpPr>
        <p:spPr/>
        <p:txBody>
          <a:bodyPr/>
          <a:lstStyle>
            <a:lvl1pPr>
              <a:defRPr/>
            </a:lvl1pPr>
          </a:lstStyle>
          <a:p>
            <a:fld id="{27CB7689-1836-4D61-9E3B-BD5F97E6A309}" type="slidenum">
              <a:rPr lang="en-US" altLang="en-US"/>
              <a:pPr/>
              <a:t>‹#›</a:t>
            </a:fld>
            <a:endParaRPr lang="en-US" altLang="en-US"/>
          </a:p>
        </p:txBody>
      </p:sp>
    </p:spTree>
    <p:extLst>
      <p:ext uri="{BB962C8B-B14F-4D97-AF65-F5344CB8AC3E}">
        <p14:creationId xmlns:p14="http://schemas.microsoft.com/office/powerpoint/2010/main" val="13024426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2" y="1151335"/>
            <a:ext cx="3030141" cy="47982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2" y="1631156"/>
            <a:ext cx="303014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2" y="1151335"/>
            <a:ext cx="3031331" cy="47982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2" y="1631156"/>
            <a:ext cx="303133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ltLang="en-US"/>
              <a:t>Apr. 9, 2019</a:t>
            </a:r>
          </a:p>
        </p:txBody>
      </p:sp>
      <p:sp>
        <p:nvSpPr>
          <p:cNvPr id="8" name="Footer Placeholder 4"/>
          <p:cNvSpPr>
            <a:spLocks noGrp="1"/>
          </p:cNvSpPr>
          <p:nvPr>
            <p:ph type="ftr" sz="quarter" idx="11"/>
          </p:nvPr>
        </p:nvSpPr>
        <p:spPr/>
        <p:txBody>
          <a:bodyPr/>
          <a:lstStyle>
            <a:lvl1pPr>
              <a:defRPr/>
            </a:lvl1pPr>
          </a:lstStyle>
          <a:p>
            <a:pPr>
              <a:defRPr/>
            </a:pPr>
            <a:r>
              <a:rPr lang="en-US"/>
              <a:t>sPHENIX  Director's Review</a:t>
            </a:r>
            <a:endParaRPr lang="en-US" dirty="0"/>
          </a:p>
        </p:txBody>
      </p:sp>
      <p:sp>
        <p:nvSpPr>
          <p:cNvPr id="9" name="Slide Number Placeholder 5"/>
          <p:cNvSpPr>
            <a:spLocks noGrp="1"/>
          </p:cNvSpPr>
          <p:nvPr>
            <p:ph type="sldNum" sz="quarter" idx="12"/>
          </p:nvPr>
        </p:nvSpPr>
        <p:spPr/>
        <p:txBody>
          <a:bodyPr/>
          <a:lstStyle>
            <a:lvl1pPr>
              <a:defRPr/>
            </a:lvl1pPr>
          </a:lstStyle>
          <a:p>
            <a:fld id="{6BE62ED1-0628-4F6E-8766-956371ABBD5B}" type="slidenum">
              <a:rPr lang="en-US" altLang="en-US"/>
              <a:pPr/>
              <a:t>‹#›</a:t>
            </a:fld>
            <a:endParaRPr lang="en-US" altLang="en-US"/>
          </a:p>
        </p:txBody>
      </p:sp>
    </p:spTree>
    <p:extLst>
      <p:ext uri="{BB962C8B-B14F-4D97-AF65-F5344CB8AC3E}">
        <p14:creationId xmlns:p14="http://schemas.microsoft.com/office/powerpoint/2010/main" val="38195426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ltLang="en-US"/>
              <a:t>Apr. 9, 2019</a:t>
            </a:r>
          </a:p>
        </p:txBody>
      </p:sp>
      <p:sp>
        <p:nvSpPr>
          <p:cNvPr id="4" name="Footer Placeholder 4"/>
          <p:cNvSpPr>
            <a:spLocks noGrp="1"/>
          </p:cNvSpPr>
          <p:nvPr>
            <p:ph type="ftr" sz="quarter" idx="11"/>
          </p:nvPr>
        </p:nvSpPr>
        <p:spPr>
          <a:xfrm>
            <a:off x="2400300" y="4926807"/>
            <a:ext cx="2171700" cy="216694"/>
          </a:xfrm>
        </p:spPr>
        <p:txBody>
          <a:bodyPr/>
          <a:lstStyle>
            <a:lvl1pPr>
              <a:defRPr/>
            </a:lvl1pPr>
          </a:lstStyle>
          <a:p>
            <a:pPr>
              <a:defRPr/>
            </a:pPr>
            <a:r>
              <a:rPr lang="en-US"/>
              <a:t>sPHENIX  Director's Review</a:t>
            </a:r>
            <a:endParaRPr lang="en-US" dirty="0"/>
          </a:p>
        </p:txBody>
      </p:sp>
      <p:sp>
        <p:nvSpPr>
          <p:cNvPr id="5" name="Slide Number Placeholder 5"/>
          <p:cNvSpPr>
            <a:spLocks noGrp="1"/>
          </p:cNvSpPr>
          <p:nvPr>
            <p:ph type="sldNum" sz="quarter" idx="12"/>
          </p:nvPr>
        </p:nvSpPr>
        <p:spPr/>
        <p:txBody>
          <a:bodyPr/>
          <a:lstStyle>
            <a:lvl1pPr>
              <a:defRPr/>
            </a:lvl1pPr>
          </a:lstStyle>
          <a:p>
            <a:fld id="{0AE0C637-5835-444B-B8C0-92C25AFA2084}" type="slidenum">
              <a:rPr lang="en-US" altLang="en-US"/>
              <a:pPr/>
              <a:t>‹#›</a:t>
            </a:fld>
            <a:endParaRPr lang="en-US" altLang="en-US"/>
          </a:p>
        </p:txBody>
      </p:sp>
    </p:spTree>
    <p:extLst>
      <p:ext uri="{BB962C8B-B14F-4D97-AF65-F5344CB8AC3E}">
        <p14:creationId xmlns:p14="http://schemas.microsoft.com/office/powerpoint/2010/main" val="14341485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ltLang="en-US"/>
              <a:t>Apr. 9, 2019</a:t>
            </a:r>
          </a:p>
        </p:txBody>
      </p:sp>
      <p:sp>
        <p:nvSpPr>
          <p:cNvPr id="3" name="Footer Placeholder 4"/>
          <p:cNvSpPr>
            <a:spLocks noGrp="1"/>
          </p:cNvSpPr>
          <p:nvPr>
            <p:ph type="ftr" sz="quarter" idx="11"/>
          </p:nvPr>
        </p:nvSpPr>
        <p:spPr/>
        <p:txBody>
          <a:bodyPr/>
          <a:lstStyle>
            <a:lvl1pPr>
              <a:defRPr/>
            </a:lvl1pPr>
          </a:lstStyle>
          <a:p>
            <a:pPr>
              <a:defRPr/>
            </a:pPr>
            <a:r>
              <a:rPr lang="en-US"/>
              <a:t>sPHENIX  Director's Review</a:t>
            </a:r>
            <a:endParaRPr lang="en-US" dirty="0"/>
          </a:p>
        </p:txBody>
      </p:sp>
      <p:sp>
        <p:nvSpPr>
          <p:cNvPr id="4" name="Slide Number Placeholder 5"/>
          <p:cNvSpPr>
            <a:spLocks noGrp="1"/>
          </p:cNvSpPr>
          <p:nvPr>
            <p:ph type="sldNum" sz="quarter" idx="12"/>
          </p:nvPr>
        </p:nvSpPr>
        <p:spPr/>
        <p:txBody>
          <a:bodyPr/>
          <a:lstStyle>
            <a:lvl1pPr>
              <a:defRPr/>
            </a:lvl1pPr>
          </a:lstStyle>
          <a:p>
            <a:fld id="{07AE5DAE-5A25-4D93-A5BA-3F3E3A62C8C6}" type="slidenum">
              <a:rPr lang="en-US" altLang="en-US"/>
              <a:pPr/>
              <a:t>‹#›</a:t>
            </a:fld>
            <a:endParaRPr lang="en-US" altLang="en-US"/>
          </a:p>
        </p:txBody>
      </p:sp>
    </p:spTree>
    <p:extLst>
      <p:ext uri="{BB962C8B-B14F-4D97-AF65-F5344CB8AC3E}">
        <p14:creationId xmlns:p14="http://schemas.microsoft.com/office/powerpoint/2010/main" val="9969232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3" y="204787"/>
            <a:ext cx="2256235"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9" y="204793"/>
            <a:ext cx="3833813"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3" y="1076328"/>
            <a:ext cx="2256235" cy="3518297"/>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a:t>Apr. 9, 2019</a:t>
            </a:r>
          </a:p>
        </p:txBody>
      </p:sp>
      <p:sp>
        <p:nvSpPr>
          <p:cNvPr id="6" name="Footer Placeholder 4"/>
          <p:cNvSpPr>
            <a:spLocks noGrp="1"/>
          </p:cNvSpPr>
          <p:nvPr>
            <p:ph type="ftr" sz="quarter" idx="11"/>
          </p:nvPr>
        </p:nvSpPr>
        <p:spPr/>
        <p:txBody>
          <a:bodyPr/>
          <a:lstStyle>
            <a:lvl1pPr>
              <a:defRPr/>
            </a:lvl1pPr>
          </a:lstStyle>
          <a:p>
            <a:pPr>
              <a:defRPr/>
            </a:pPr>
            <a:r>
              <a:rPr lang="en-US"/>
              <a:t>sPHENIX  Director's Review</a:t>
            </a:r>
            <a:endParaRPr lang="en-US" dirty="0"/>
          </a:p>
        </p:txBody>
      </p:sp>
      <p:sp>
        <p:nvSpPr>
          <p:cNvPr id="7" name="Slide Number Placeholder 5"/>
          <p:cNvSpPr>
            <a:spLocks noGrp="1"/>
          </p:cNvSpPr>
          <p:nvPr>
            <p:ph type="sldNum" sz="quarter" idx="12"/>
          </p:nvPr>
        </p:nvSpPr>
        <p:spPr/>
        <p:txBody>
          <a:bodyPr/>
          <a:lstStyle>
            <a:lvl1pPr>
              <a:defRPr/>
            </a:lvl1pPr>
          </a:lstStyle>
          <a:p>
            <a:fld id="{A512F53E-39E3-4364-949C-11FEB55F8985}" type="slidenum">
              <a:rPr lang="en-US" altLang="en-US"/>
              <a:pPr/>
              <a:t>‹#›</a:t>
            </a:fld>
            <a:endParaRPr lang="en-US" altLang="en-US"/>
          </a:p>
        </p:txBody>
      </p:sp>
    </p:spTree>
    <p:extLst>
      <p:ext uri="{BB962C8B-B14F-4D97-AF65-F5344CB8AC3E}">
        <p14:creationId xmlns:p14="http://schemas.microsoft.com/office/powerpoint/2010/main" val="13748149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0" y="3771900"/>
            <a:ext cx="41148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71600" y="685800"/>
            <a:ext cx="4114800" cy="3086100"/>
          </a:xfrm>
        </p:spPr>
        <p:txBody>
          <a:bodyPr rtlCol="0">
            <a:normAutofit/>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US" noProof="0"/>
          </a:p>
        </p:txBody>
      </p:sp>
      <p:sp>
        <p:nvSpPr>
          <p:cNvPr id="4" name="Text Placeholder 3"/>
          <p:cNvSpPr>
            <a:spLocks noGrp="1"/>
          </p:cNvSpPr>
          <p:nvPr>
            <p:ph type="body" sz="half" idx="2"/>
          </p:nvPr>
        </p:nvSpPr>
        <p:spPr>
          <a:xfrm>
            <a:off x="1371600" y="4229105"/>
            <a:ext cx="4114800" cy="603647"/>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a:t>Apr. 9, 2019</a:t>
            </a:r>
          </a:p>
        </p:txBody>
      </p:sp>
      <p:sp>
        <p:nvSpPr>
          <p:cNvPr id="6" name="Footer Placeholder 4"/>
          <p:cNvSpPr>
            <a:spLocks noGrp="1"/>
          </p:cNvSpPr>
          <p:nvPr>
            <p:ph type="ftr" sz="quarter" idx="11"/>
          </p:nvPr>
        </p:nvSpPr>
        <p:spPr/>
        <p:txBody>
          <a:bodyPr/>
          <a:lstStyle>
            <a:lvl1pPr>
              <a:defRPr/>
            </a:lvl1pPr>
          </a:lstStyle>
          <a:p>
            <a:pPr>
              <a:defRPr/>
            </a:pPr>
            <a:r>
              <a:rPr lang="en-US"/>
              <a:t>sPHENIX  Director's Review</a:t>
            </a:r>
            <a:endParaRPr lang="en-US" dirty="0"/>
          </a:p>
        </p:txBody>
      </p:sp>
      <p:sp>
        <p:nvSpPr>
          <p:cNvPr id="7" name="Slide Number Placeholder 5"/>
          <p:cNvSpPr>
            <a:spLocks noGrp="1"/>
          </p:cNvSpPr>
          <p:nvPr>
            <p:ph type="sldNum" sz="quarter" idx="12"/>
          </p:nvPr>
        </p:nvSpPr>
        <p:spPr/>
        <p:txBody>
          <a:bodyPr/>
          <a:lstStyle>
            <a:lvl1pPr>
              <a:defRPr/>
            </a:lvl1pPr>
          </a:lstStyle>
          <a:p>
            <a:fld id="{527F5ED1-7F2B-4A78-A513-4A7819BDBA8F}" type="slidenum">
              <a:rPr lang="en-US" altLang="en-US"/>
              <a:pPr/>
              <a:t>‹#›</a:t>
            </a:fld>
            <a:endParaRPr lang="en-US" altLang="en-US"/>
          </a:p>
        </p:txBody>
      </p:sp>
    </p:spTree>
    <p:extLst>
      <p:ext uri="{BB962C8B-B14F-4D97-AF65-F5344CB8AC3E}">
        <p14:creationId xmlns:p14="http://schemas.microsoft.com/office/powerpoint/2010/main" val="4853118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42900" y="25008"/>
            <a:ext cx="6172200" cy="546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342900" y="1200151"/>
            <a:ext cx="61722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0" y="4972050"/>
            <a:ext cx="1600200" cy="171450"/>
          </a:xfrm>
          <a:prstGeom prst="rect">
            <a:avLst/>
          </a:prstGeom>
        </p:spPr>
        <p:txBody>
          <a:bodyPr vert="horz" wrap="square" lIns="91440" tIns="45720" rIns="91440" bIns="45720" numCol="1" anchor="ctr" anchorCtr="0" compatLnSpc="1">
            <a:prstTxWarp prst="textNoShape">
              <a:avLst/>
            </a:prstTxWarp>
          </a:bodyPr>
          <a:lstStyle>
            <a:lvl1pPr>
              <a:defRPr sz="900">
                <a:solidFill>
                  <a:schemeClr val="tx1"/>
                </a:solidFill>
                <a:latin typeface="Calibri" pitchFamily="34" charset="0"/>
                <a:ea typeface="MS PGothic" pitchFamily="34" charset="-128"/>
                <a:cs typeface="+mn-cs"/>
              </a:defRPr>
            </a:lvl1pPr>
          </a:lstStyle>
          <a:p>
            <a:pPr>
              <a:defRPr/>
            </a:pPr>
            <a:r>
              <a:rPr lang="en-US" altLang="en-US"/>
              <a:t>Apr. 9, 2019</a:t>
            </a:r>
            <a:endParaRPr lang="en-US" altLang="en-US" dirty="0"/>
          </a:p>
        </p:txBody>
      </p:sp>
      <p:sp>
        <p:nvSpPr>
          <p:cNvPr id="5" name="Footer Placeholder 4"/>
          <p:cNvSpPr>
            <a:spLocks noGrp="1"/>
          </p:cNvSpPr>
          <p:nvPr>
            <p:ph type="ftr" sz="quarter" idx="3"/>
          </p:nvPr>
        </p:nvSpPr>
        <p:spPr>
          <a:xfrm>
            <a:off x="2378273" y="4914905"/>
            <a:ext cx="2171700" cy="207169"/>
          </a:xfrm>
          <a:prstGeom prst="rect">
            <a:avLst/>
          </a:prstGeom>
        </p:spPr>
        <p:txBody>
          <a:bodyPr vert="horz" lIns="91440" tIns="45720" rIns="91440" bIns="45720" rtlCol="0" anchor="ctr"/>
          <a:lstStyle>
            <a:lvl1pPr algn="ctr" fontAlgn="auto">
              <a:spcBef>
                <a:spcPts val="0"/>
              </a:spcBef>
              <a:spcAft>
                <a:spcPts val="0"/>
              </a:spcAft>
              <a:defRPr sz="900" b="0">
                <a:solidFill>
                  <a:schemeClr val="tx1"/>
                </a:solidFill>
                <a:latin typeface="+mn-lt"/>
                <a:ea typeface="+mn-ea"/>
                <a:cs typeface="+mn-cs"/>
              </a:defRPr>
            </a:lvl1pPr>
          </a:lstStyle>
          <a:p>
            <a:pPr>
              <a:defRPr/>
            </a:pPr>
            <a:r>
              <a:rPr lang="en-US"/>
              <a:t>sPHENIX  Director's Review</a:t>
            </a:r>
            <a:endParaRPr lang="en-US" dirty="0"/>
          </a:p>
        </p:txBody>
      </p:sp>
      <p:sp>
        <p:nvSpPr>
          <p:cNvPr id="6" name="Slide Number Placeholder 5"/>
          <p:cNvSpPr>
            <a:spLocks noGrp="1"/>
          </p:cNvSpPr>
          <p:nvPr>
            <p:ph type="sldNum" sz="quarter" idx="4"/>
          </p:nvPr>
        </p:nvSpPr>
        <p:spPr>
          <a:xfrm>
            <a:off x="6457354" y="4869657"/>
            <a:ext cx="400646" cy="273844"/>
          </a:xfrm>
          <a:prstGeom prst="rect">
            <a:avLst/>
          </a:prstGeom>
        </p:spPr>
        <p:txBody>
          <a:bodyPr vert="horz" wrap="square" lIns="91440" tIns="45720" rIns="91440" bIns="45720" numCol="1" anchor="ctr" anchorCtr="0" compatLnSpc="1">
            <a:prstTxWarp prst="textNoShape">
              <a:avLst/>
            </a:prstTxWarp>
          </a:bodyPr>
          <a:lstStyle>
            <a:lvl1pPr algn="r">
              <a:defRPr sz="900">
                <a:solidFill>
                  <a:schemeClr val="tx1"/>
                </a:solidFill>
              </a:defRPr>
            </a:lvl1pPr>
          </a:lstStyle>
          <a:p>
            <a:fld id="{C3C23168-0BC3-45A3-990F-8F7CC9491814}" type="slidenum">
              <a:rPr lang="en-US" altLang="en-US" smtClean="0"/>
              <a:pPr/>
              <a:t>‹#›</a:t>
            </a:fld>
            <a:endParaRPr lang="en-US" altLang="en-US" dirty="0"/>
          </a:p>
        </p:txBody>
      </p:sp>
      <p:cxnSp>
        <p:nvCxnSpPr>
          <p:cNvPr id="7" name="Straight Connector 6"/>
          <p:cNvCxnSpPr>
            <a:cxnSpLocks noChangeShapeType="1"/>
          </p:cNvCxnSpPr>
          <p:nvPr userDrawn="1"/>
        </p:nvCxnSpPr>
        <p:spPr bwMode="auto">
          <a:xfrm>
            <a:off x="226221" y="571500"/>
            <a:ext cx="6475810" cy="0"/>
          </a:xfrm>
          <a:prstGeom prst="line">
            <a:avLst/>
          </a:prstGeom>
          <a:noFill/>
          <a:ln w="28575">
            <a:solidFill>
              <a:srgbClr val="0080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9" name="Picture 2" descr="https://www.sphenix.bnl.gov/web/system/files/u7/sphenix-logo-white-bg.png">
            <a:extLst>
              <a:ext uri="{FF2B5EF4-FFF2-40B4-BE49-F238E27FC236}">
                <a16:creationId xmlns:a16="http://schemas.microsoft.com/office/drawing/2014/main" id="{E21E0E1C-C51F-4944-BAEC-913171417A8F}"/>
              </a:ext>
            </a:extLst>
          </p:cNvPr>
          <p:cNvPicPr>
            <a:picLocks noChangeAspect="1" noChangeArrowheads="1"/>
          </p:cNvPicPr>
          <p:nvPr userDrawn="1"/>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43603" y="6"/>
            <a:ext cx="862337" cy="571499"/>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83" r:id="rId6"/>
    <p:sldLayoutId id="2147483678" r:id="rId7"/>
    <p:sldLayoutId id="2147483679" r:id="rId8"/>
    <p:sldLayoutId id="2147483680" r:id="rId9"/>
    <p:sldLayoutId id="2147483681" r:id="rId10"/>
    <p:sldLayoutId id="2147483682"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hf hdr="0"/>
  <p:txStyles>
    <p:titleStyle>
      <a:lvl1pPr algn="l" rtl="0" eaLnBrk="0" fontAlgn="base" hangingPunct="0">
        <a:spcBef>
          <a:spcPct val="0"/>
        </a:spcBef>
        <a:spcAft>
          <a:spcPct val="0"/>
        </a:spcAft>
        <a:defRPr sz="3300" kern="1200">
          <a:solidFill>
            <a:schemeClr val="tx1"/>
          </a:solidFill>
          <a:latin typeface="+mj-lt"/>
          <a:ea typeface="MS PGothic" pitchFamily="34" charset="-128"/>
          <a:cs typeface="MS PGothic" charset="0"/>
        </a:defRPr>
      </a:lvl1pPr>
      <a:lvl2pPr algn="l" rtl="0" eaLnBrk="0" fontAlgn="base" hangingPunct="0">
        <a:spcBef>
          <a:spcPct val="0"/>
        </a:spcBef>
        <a:spcAft>
          <a:spcPct val="0"/>
        </a:spcAft>
        <a:defRPr sz="3300">
          <a:solidFill>
            <a:schemeClr val="tx1"/>
          </a:solidFill>
          <a:latin typeface="Calibri" charset="0"/>
          <a:ea typeface="MS PGothic" pitchFamily="34" charset="-128"/>
          <a:cs typeface="MS PGothic" charset="0"/>
        </a:defRPr>
      </a:lvl2pPr>
      <a:lvl3pPr algn="l" rtl="0" eaLnBrk="0" fontAlgn="base" hangingPunct="0">
        <a:spcBef>
          <a:spcPct val="0"/>
        </a:spcBef>
        <a:spcAft>
          <a:spcPct val="0"/>
        </a:spcAft>
        <a:defRPr sz="3300">
          <a:solidFill>
            <a:schemeClr val="tx1"/>
          </a:solidFill>
          <a:latin typeface="Calibri" charset="0"/>
          <a:ea typeface="MS PGothic" pitchFamily="34" charset="-128"/>
          <a:cs typeface="MS PGothic" charset="0"/>
        </a:defRPr>
      </a:lvl3pPr>
      <a:lvl4pPr algn="l" rtl="0" eaLnBrk="0" fontAlgn="base" hangingPunct="0">
        <a:spcBef>
          <a:spcPct val="0"/>
        </a:spcBef>
        <a:spcAft>
          <a:spcPct val="0"/>
        </a:spcAft>
        <a:defRPr sz="3300">
          <a:solidFill>
            <a:schemeClr val="tx1"/>
          </a:solidFill>
          <a:latin typeface="Calibri" charset="0"/>
          <a:ea typeface="MS PGothic" pitchFamily="34" charset="-128"/>
          <a:cs typeface="MS PGothic" charset="0"/>
        </a:defRPr>
      </a:lvl4pPr>
      <a:lvl5pPr algn="l" rtl="0" eaLnBrk="0" fontAlgn="base" hangingPunct="0">
        <a:spcBef>
          <a:spcPct val="0"/>
        </a:spcBef>
        <a:spcAft>
          <a:spcPct val="0"/>
        </a:spcAft>
        <a:defRPr sz="3300">
          <a:solidFill>
            <a:schemeClr val="tx1"/>
          </a:solidFill>
          <a:latin typeface="Calibri" charset="0"/>
          <a:ea typeface="MS PGothic" pitchFamily="34" charset="-128"/>
          <a:cs typeface="MS PGothic" charset="0"/>
        </a:defRPr>
      </a:lvl5pPr>
      <a:lvl6pPr marL="342892" algn="ctr" rtl="0" fontAlgn="base">
        <a:spcBef>
          <a:spcPct val="0"/>
        </a:spcBef>
        <a:spcAft>
          <a:spcPct val="0"/>
        </a:spcAft>
        <a:defRPr sz="3300">
          <a:solidFill>
            <a:schemeClr val="tx1"/>
          </a:solidFill>
          <a:latin typeface="Calibri" charset="0"/>
          <a:ea typeface="ＭＳ Ｐゴシック" charset="0"/>
        </a:defRPr>
      </a:lvl6pPr>
      <a:lvl7pPr marL="685783" algn="ctr" rtl="0" fontAlgn="base">
        <a:spcBef>
          <a:spcPct val="0"/>
        </a:spcBef>
        <a:spcAft>
          <a:spcPct val="0"/>
        </a:spcAft>
        <a:defRPr sz="3300">
          <a:solidFill>
            <a:schemeClr val="tx1"/>
          </a:solidFill>
          <a:latin typeface="Calibri" charset="0"/>
          <a:ea typeface="ＭＳ Ｐゴシック" charset="0"/>
        </a:defRPr>
      </a:lvl7pPr>
      <a:lvl8pPr marL="1028675" algn="ctr" rtl="0" fontAlgn="base">
        <a:spcBef>
          <a:spcPct val="0"/>
        </a:spcBef>
        <a:spcAft>
          <a:spcPct val="0"/>
        </a:spcAft>
        <a:defRPr sz="3300">
          <a:solidFill>
            <a:schemeClr val="tx1"/>
          </a:solidFill>
          <a:latin typeface="Calibri" charset="0"/>
          <a:ea typeface="ＭＳ Ｐゴシック" charset="0"/>
        </a:defRPr>
      </a:lvl8pPr>
      <a:lvl9pPr marL="1371566" algn="ctr" rtl="0" fontAlgn="base">
        <a:spcBef>
          <a:spcPct val="0"/>
        </a:spcBef>
        <a:spcAft>
          <a:spcPct val="0"/>
        </a:spcAft>
        <a:defRPr sz="3300">
          <a:solidFill>
            <a:schemeClr val="tx1"/>
          </a:solidFill>
          <a:latin typeface="Calibri" charset="0"/>
          <a:ea typeface="ＭＳ Ｐゴシック" charset="0"/>
        </a:defRPr>
      </a:lvl9pPr>
    </p:titleStyle>
    <p:bodyStyle>
      <a:lvl1pPr marL="257168" indent="-257168" algn="l" rtl="0" eaLnBrk="0" fontAlgn="base" hangingPunct="0">
        <a:spcBef>
          <a:spcPct val="20000"/>
        </a:spcBef>
        <a:spcAft>
          <a:spcPct val="0"/>
        </a:spcAft>
        <a:buFont typeface="Arial" pitchFamily="34" charset="0"/>
        <a:buChar char="•"/>
        <a:defRPr sz="1800" kern="1200">
          <a:solidFill>
            <a:schemeClr val="tx1"/>
          </a:solidFill>
          <a:latin typeface="+mn-lt"/>
          <a:ea typeface="MS PGothic" pitchFamily="34" charset="-128"/>
          <a:cs typeface="MS PGothic" charset="0"/>
        </a:defRPr>
      </a:lvl1pPr>
      <a:lvl2pPr marL="557199" indent="-214308" algn="l" rtl="0" eaLnBrk="0" fontAlgn="base" hangingPunct="0">
        <a:spcBef>
          <a:spcPct val="20000"/>
        </a:spcBef>
        <a:spcAft>
          <a:spcPct val="0"/>
        </a:spcAft>
        <a:buFont typeface="Arial" pitchFamily="34" charset="0"/>
        <a:buChar char="–"/>
        <a:defRPr sz="1500" b="1" kern="1200">
          <a:solidFill>
            <a:schemeClr val="tx1"/>
          </a:solidFill>
          <a:latin typeface="+mn-lt"/>
          <a:ea typeface="MS PGothic" pitchFamily="34" charset="-128"/>
          <a:cs typeface="MS PGothic" charset="0"/>
        </a:defRPr>
      </a:lvl2pPr>
      <a:lvl3pPr marL="857228" indent="-171446" algn="l" rtl="0" eaLnBrk="0" fontAlgn="base" hangingPunct="0">
        <a:spcBef>
          <a:spcPct val="20000"/>
        </a:spcBef>
        <a:spcAft>
          <a:spcPct val="0"/>
        </a:spcAft>
        <a:buFont typeface="Arial" pitchFamily="34" charset="0"/>
        <a:buChar char="•"/>
        <a:defRPr sz="1350" b="1" kern="1200">
          <a:solidFill>
            <a:schemeClr val="tx1"/>
          </a:solidFill>
          <a:latin typeface="+mn-lt"/>
          <a:ea typeface="MS PGothic" pitchFamily="34" charset="-128"/>
          <a:cs typeface="MS PGothic" charset="0"/>
        </a:defRPr>
      </a:lvl3pPr>
      <a:lvl4pPr marL="1200120" indent="-171446" algn="l" rtl="0" eaLnBrk="0" fontAlgn="base" hangingPunct="0">
        <a:spcBef>
          <a:spcPct val="20000"/>
        </a:spcBef>
        <a:spcAft>
          <a:spcPct val="0"/>
        </a:spcAft>
        <a:buFont typeface="Arial" pitchFamily="34" charset="0"/>
        <a:buChar char="–"/>
        <a:defRPr sz="1200" b="1" kern="1200">
          <a:solidFill>
            <a:schemeClr val="tx1"/>
          </a:solidFill>
          <a:latin typeface="+mn-lt"/>
          <a:ea typeface="MS PGothic" pitchFamily="34" charset="-128"/>
          <a:cs typeface="MS PGothic" charset="0"/>
        </a:defRPr>
      </a:lvl4pPr>
      <a:lvl5pPr marL="1543012" indent="-171446" algn="l" rtl="0" eaLnBrk="0" fontAlgn="base" hangingPunct="0">
        <a:spcBef>
          <a:spcPct val="20000"/>
        </a:spcBef>
        <a:spcAft>
          <a:spcPct val="0"/>
        </a:spcAft>
        <a:buFont typeface="Arial" pitchFamily="34" charset="0"/>
        <a:buChar char="»"/>
        <a:defRPr sz="1050" b="1" kern="1200">
          <a:solidFill>
            <a:schemeClr val="tx1"/>
          </a:solidFill>
          <a:latin typeface="+mn-lt"/>
          <a:ea typeface="MS PGothic" pitchFamily="34" charset="-128"/>
          <a:cs typeface="MS PGothic"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gif"/></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gif"/></Relationships>
</file>

<file path=ppt/slides/_rels/slide16.xml.rels><?xml version="1.0" encoding="UTF-8" standalone="yes"?>
<Relationships xmlns="http://schemas.openxmlformats.org/package/2006/relationships"><Relationship Id="rId8" Type="http://schemas.openxmlformats.org/officeDocument/2006/relationships/hyperlink" Target="https://docdb.sphenix.bnl.gov/cgi-bin/private/ShowDocument?docid=112" TargetMode="External"/><Relationship Id="rId3" Type="http://schemas.openxmlformats.org/officeDocument/2006/relationships/image" Target="../media/image2.png"/><Relationship Id="rId7" Type="http://schemas.openxmlformats.org/officeDocument/2006/relationships/hyperlink" Target="https://indico.bnl.gov/event/5961/attachments/22254/30949/sPHENIX_WBS_Dictionary_April_2019_Director_Review.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indico.bnl.gov/event/5961/attachments/22282/31335/2.02_SC-Magnet_April2019_Directors.xlsx" TargetMode="External"/><Relationship Id="rId5" Type="http://schemas.openxmlformats.org/officeDocument/2006/relationships/image" Target="../media/image4.png"/><Relationship Id="rId4" Type="http://schemas.openxmlformats.org/officeDocument/2006/relationships/image" Target="../media/image3.gif"/><Relationship Id="rId9" Type="http://schemas.openxmlformats.org/officeDocument/2006/relationships/image" Target="../media/image21.emf"/></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gif"/></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gif"/></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2"/>
          <p:cNvSpPr>
            <a:spLocks noGrp="1"/>
          </p:cNvSpPr>
          <p:nvPr>
            <p:ph type="ctrTitle"/>
          </p:nvPr>
        </p:nvSpPr>
        <p:spPr>
          <a:xfrm>
            <a:off x="215504" y="-19050"/>
            <a:ext cx="5651896" cy="857250"/>
          </a:xfrm>
          <a:solidFill>
            <a:srgbClr val="0099FF"/>
          </a:solidFill>
        </p:spPr>
        <p:txBody>
          <a:bodyPr/>
          <a:lstStyle/>
          <a:p>
            <a:r>
              <a:rPr lang="en-US" altLang="en-US" sz="2500" dirty="0">
                <a:latin typeface="Times New Roman" panose="02020603050405020304" pitchFamily="18" charset="0"/>
                <a:cs typeface="Times New Roman" panose="02020603050405020304" pitchFamily="18" charset="0"/>
              </a:rPr>
              <a:t>sPHENIX Director’s Review</a:t>
            </a:r>
            <a:br>
              <a:rPr lang="en-US" altLang="en-US" sz="2500" dirty="0">
                <a:latin typeface="Times New Roman" panose="02020603050405020304" pitchFamily="18" charset="0"/>
                <a:cs typeface="Times New Roman" panose="02020603050405020304" pitchFamily="18" charset="0"/>
              </a:rPr>
            </a:br>
            <a:r>
              <a:rPr lang="en-US" altLang="en-US" sz="2500" dirty="0">
                <a:latin typeface="Times New Roman" panose="02020603050405020304" pitchFamily="18" charset="0"/>
                <a:cs typeface="Times New Roman" panose="02020603050405020304" pitchFamily="18" charset="0"/>
              </a:rPr>
              <a:t>WBS 2.02: Superconducting Magnet</a:t>
            </a:r>
          </a:p>
        </p:txBody>
      </p:sp>
      <p:sp>
        <p:nvSpPr>
          <p:cNvPr id="15363"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Calibri" pitchFamily="34" charset="0"/>
                <a:ea typeface="MS PGothic" pitchFamily="34" charset="-128"/>
              </a:defRPr>
            </a:lvl1pPr>
            <a:lvl2pPr marL="557199" indent="-214308" eaLnBrk="0" hangingPunct="0">
              <a:defRPr sz="1800">
                <a:solidFill>
                  <a:schemeClr val="tx1"/>
                </a:solidFill>
                <a:latin typeface="Calibri" pitchFamily="34" charset="0"/>
                <a:ea typeface="MS PGothic" pitchFamily="34" charset="-128"/>
              </a:defRPr>
            </a:lvl2pPr>
            <a:lvl3pPr marL="857228" indent="-171446" eaLnBrk="0" hangingPunct="0">
              <a:defRPr sz="1800">
                <a:solidFill>
                  <a:schemeClr val="tx1"/>
                </a:solidFill>
                <a:latin typeface="Calibri" pitchFamily="34" charset="0"/>
                <a:ea typeface="MS PGothic" pitchFamily="34" charset="-128"/>
              </a:defRPr>
            </a:lvl3pPr>
            <a:lvl4pPr marL="1200120" indent="-171446" eaLnBrk="0" hangingPunct="0">
              <a:defRPr sz="1800">
                <a:solidFill>
                  <a:schemeClr val="tx1"/>
                </a:solidFill>
                <a:latin typeface="Calibri" pitchFamily="34" charset="0"/>
                <a:ea typeface="MS PGothic" pitchFamily="34" charset="-128"/>
              </a:defRPr>
            </a:lvl4pPr>
            <a:lvl5pPr marL="1543012" indent="-171446" eaLnBrk="0" hangingPunct="0">
              <a:defRPr sz="1800">
                <a:solidFill>
                  <a:schemeClr val="tx1"/>
                </a:solidFill>
                <a:latin typeface="Calibri" pitchFamily="34" charset="0"/>
                <a:ea typeface="MS PGothic" pitchFamily="34" charset="-128"/>
              </a:defRPr>
            </a:lvl5pPr>
            <a:lvl6pPr marL="1885903" indent="-171446" eaLnBrk="0" fontAlgn="base" hangingPunct="0">
              <a:spcBef>
                <a:spcPct val="0"/>
              </a:spcBef>
              <a:spcAft>
                <a:spcPct val="0"/>
              </a:spcAft>
              <a:defRPr sz="1800">
                <a:solidFill>
                  <a:schemeClr val="tx1"/>
                </a:solidFill>
                <a:latin typeface="Calibri" pitchFamily="34" charset="0"/>
                <a:ea typeface="MS PGothic" pitchFamily="34" charset="-128"/>
              </a:defRPr>
            </a:lvl6pPr>
            <a:lvl7pPr marL="2228795" indent="-171446" eaLnBrk="0" fontAlgn="base" hangingPunct="0">
              <a:spcBef>
                <a:spcPct val="0"/>
              </a:spcBef>
              <a:spcAft>
                <a:spcPct val="0"/>
              </a:spcAft>
              <a:defRPr sz="1800">
                <a:solidFill>
                  <a:schemeClr val="tx1"/>
                </a:solidFill>
                <a:latin typeface="Calibri" pitchFamily="34" charset="0"/>
                <a:ea typeface="MS PGothic" pitchFamily="34" charset="-128"/>
              </a:defRPr>
            </a:lvl7pPr>
            <a:lvl8pPr marL="2571686" indent="-171446" eaLnBrk="0" fontAlgn="base" hangingPunct="0">
              <a:spcBef>
                <a:spcPct val="0"/>
              </a:spcBef>
              <a:spcAft>
                <a:spcPct val="0"/>
              </a:spcAft>
              <a:defRPr sz="1800">
                <a:solidFill>
                  <a:schemeClr val="tx1"/>
                </a:solidFill>
                <a:latin typeface="Calibri" pitchFamily="34" charset="0"/>
                <a:ea typeface="MS PGothic" pitchFamily="34" charset="-128"/>
              </a:defRPr>
            </a:lvl8pPr>
            <a:lvl9pPr marL="2914577" indent="-171446" eaLnBrk="0" fontAlgn="base" hangingPunct="0">
              <a:spcBef>
                <a:spcPct val="0"/>
              </a:spcBef>
              <a:spcAft>
                <a:spcPct val="0"/>
              </a:spcAft>
              <a:defRPr sz="1800">
                <a:solidFill>
                  <a:schemeClr val="tx1"/>
                </a:solidFill>
                <a:latin typeface="Calibri" pitchFamily="34" charset="0"/>
                <a:ea typeface="MS PGothic" pitchFamily="34" charset="-128"/>
              </a:defRPr>
            </a:lvl9pPr>
          </a:lstStyle>
          <a:p>
            <a:pPr eaLnBrk="1" hangingPunct="1"/>
            <a:r>
              <a:rPr lang="en-US" altLang="en-US" sz="900">
                <a:solidFill>
                  <a:srgbClr val="898989"/>
                </a:solidFill>
              </a:rPr>
              <a:t>Apr. 9, 2019</a:t>
            </a:r>
          </a:p>
        </p:txBody>
      </p:sp>
      <p:sp>
        <p:nvSpPr>
          <p:cNvPr id="5" name="Footer Placeholder 4"/>
          <p:cNvSpPr>
            <a:spLocks noGrp="1"/>
          </p:cNvSpPr>
          <p:nvPr>
            <p:ph type="ftr" sz="quarter" idx="11"/>
          </p:nvPr>
        </p:nvSpPr>
        <p:spPr/>
        <p:txBody>
          <a:bodyPr/>
          <a:lstStyle/>
          <a:p>
            <a:pPr>
              <a:defRPr/>
            </a:pPr>
            <a:r>
              <a:rPr lang="en-US"/>
              <a:t>sPHENIX  Director's Review</a:t>
            </a:r>
            <a:endParaRPr lang="en-US" dirty="0"/>
          </a:p>
        </p:txBody>
      </p:sp>
      <p:sp>
        <p:nvSpPr>
          <p:cNvPr id="1536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Calibri" pitchFamily="34" charset="0"/>
                <a:ea typeface="MS PGothic" pitchFamily="34" charset="-128"/>
              </a:defRPr>
            </a:lvl1pPr>
            <a:lvl2pPr marL="557199" indent="-214308" eaLnBrk="0" hangingPunct="0">
              <a:defRPr sz="1800">
                <a:solidFill>
                  <a:schemeClr val="tx1"/>
                </a:solidFill>
                <a:latin typeface="Calibri" pitchFamily="34" charset="0"/>
                <a:ea typeface="MS PGothic" pitchFamily="34" charset="-128"/>
              </a:defRPr>
            </a:lvl2pPr>
            <a:lvl3pPr marL="857228" indent="-171446" eaLnBrk="0" hangingPunct="0">
              <a:defRPr sz="1800">
                <a:solidFill>
                  <a:schemeClr val="tx1"/>
                </a:solidFill>
                <a:latin typeface="Calibri" pitchFamily="34" charset="0"/>
                <a:ea typeface="MS PGothic" pitchFamily="34" charset="-128"/>
              </a:defRPr>
            </a:lvl3pPr>
            <a:lvl4pPr marL="1200120" indent="-171446" eaLnBrk="0" hangingPunct="0">
              <a:defRPr sz="1800">
                <a:solidFill>
                  <a:schemeClr val="tx1"/>
                </a:solidFill>
                <a:latin typeface="Calibri" pitchFamily="34" charset="0"/>
                <a:ea typeface="MS PGothic" pitchFamily="34" charset="-128"/>
              </a:defRPr>
            </a:lvl4pPr>
            <a:lvl5pPr marL="1543012" indent="-171446" eaLnBrk="0" hangingPunct="0">
              <a:defRPr sz="1800">
                <a:solidFill>
                  <a:schemeClr val="tx1"/>
                </a:solidFill>
                <a:latin typeface="Calibri" pitchFamily="34" charset="0"/>
                <a:ea typeface="MS PGothic" pitchFamily="34" charset="-128"/>
              </a:defRPr>
            </a:lvl5pPr>
            <a:lvl6pPr marL="1885903" indent="-171446" eaLnBrk="0" fontAlgn="base" hangingPunct="0">
              <a:spcBef>
                <a:spcPct val="0"/>
              </a:spcBef>
              <a:spcAft>
                <a:spcPct val="0"/>
              </a:spcAft>
              <a:defRPr sz="1800">
                <a:solidFill>
                  <a:schemeClr val="tx1"/>
                </a:solidFill>
                <a:latin typeface="Calibri" pitchFamily="34" charset="0"/>
                <a:ea typeface="MS PGothic" pitchFamily="34" charset="-128"/>
              </a:defRPr>
            </a:lvl6pPr>
            <a:lvl7pPr marL="2228795" indent="-171446" eaLnBrk="0" fontAlgn="base" hangingPunct="0">
              <a:spcBef>
                <a:spcPct val="0"/>
              </a:spcBef>
              <a:spcAft>
                <a:spcPct val="0"/>
              </a:spcAft>
              <a:defRPr sz="1800">
                <a:solidFill>
                  <a:schemeClr val="tx1"/>
                </a:solidFill>
                <a:latin typeface="Calibri" pitchFamily="34" charset="0"/>
                <a:ea typeface="MS PGothic" pitchFamily="34" charset="-128"/>
              </a:defRPr>
            </a:lvl7pPr>
            <a:lvl8pPr marL="2571686" indent="-171446" eaLnBrk="0" fontAlgn="base" hangingPunct="0">
              <a:spcBef>
                <a:spcPct val="0"/>
              </a:spcBef>
              <a:spcAft>
                <a:spcPct val="0"/>
              </a:spcAft>
              <a:defRPr sz="1800">
                <a:solidFill>
                  <a:schemeClr val="tx1"/>
                </a:solidFill>
                <a:latin typeface="Calibri" pitchFamily="34" charset="0"/>
                <a:ea typeface="MS PGothic" pitchFamily="34" charset="-128"/>
              </a:defRPr>
            </a:lvl8pPr>
            <a:lvl9pPr marL="2914577" indent="-171446" eaLnBrk="0" fontAlgn="base" hangingPunct="0">
              <a:spcBef>
                <a:spcPct val="0"/>
              </a:spcBef>
              <a:spcAft>
                <a:spcPct val="0"/>
              </a:spcAft>
              <a:defRPr sz="1800">
                <a:solidFill>
                  <a:schemeClr val="tx1"/>
                </a:solidFill>
                <a:latin typeface="Calibri" pitchFamily="34" charset="0"/>
                <a:ea typeface="MS PGothic" pitchFamily="34" charset="-128"/>
              </a:defRPr>
            </a:lvl9pPr>
          </a:lstStyle>
          <a:p>
            <a:pPr eaLnBrk="1" hangingPunct="1"/>
            <a:fld id="{77863702-4EAA-4F39-8171-E0F2AE3043F7}" type="slidenum">
              <a:rPr lang="en-US" altLang="en-US" sz="900">
                <a:solidFill>
                  <a:srgbClr val="898989"/>
                </a:solidFill>
              </a:rPr>
              <a:pPr eaLnBrk="1" hangingPunct="1"/>
              <a:t>1</a:t>
            </a:fld>
            <a:endParaRPr lang="en-US" altLang="en-US" sz="900">
              <a:solidFill>
                <a:srgbClr val="898989"/>
              </a:solidFill>
            </a:endParaRPr>
          </a:p>
        </p:txBody>
      </p:sp>
      <p:cxnSp>
        <p:nvCxnSpPr>
          <p:cNvPr id="7" name="Straight Connector 6"/>
          <p:cNvCxnSpPr>
            <a:cxnSpLocks noChangeShapeType="1"/>
          </p:cNvCxnSpPr>
          <p:nvPr/>
        </p:nvCxnSpPr>
        <p:spPr bwMode="auto">
          <a:xfrm>
            <a:off x="215504" y="-235744"/>
            <a:ext cx="6475809" cy="0"/>
          </a:xfrm>
          <a:prstGeom prst="line">
            <a:avLst/>
          </a:prstGeom>
          <a:noFill/>
          <a:ln w="28575">
            <a:solidFill>
              <a:srgbClr val="0080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8" name="Subtitle 3"/>
          <p:cNvSpPr txBox="1">
            <a:spLocks/>
          </p:cNvSpPr>
          <p:nvPr/>
        </p:nvSpPr>
        <p:spPr bwMode="auto">
          <a:xfrm>
            <a:off x="403026" y="1276350"/>
            <a:ext cx="6150174" cy="2640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69056" tIns="34529" rIns="69056" bIns="34529" numCol="1" anchor="t" anchorCtr="0" compatLnSpc="1">
            <a:prstTxWarp prst="textNoShape">
              <a:avLst/>
            </a:prstTxWarp>
          </a:bodyPr>
          <a:lstStyle>
            <a:lvl1pPr algn="l" rtl="0" fontAlgn="base">
              <a:spcBef>
                <a:spcPct val="20000"/>
              </a:spcBef>
              <a:spcAft>
                <a:spcPct val="0"/>
              </a:spcAft>
              <a:buBlip>
                <a:blip r:embed="rId3"/>
              </a:buBlip>
              <a:defRPr sz="2400" kern="1200">
                <a:solidFill>
                  <a:srgbClr val="0033CC"/>
                </a:solidFill>
                <a:latin typeface="+mn-lt"/>
                <a:ea typeface="+mn-ea"/>
                <a:cs typeface="+mn-cs"/>
              </a:defRPr>
            </a:lvl1pPr>
            <a:lvl2pPr marL="114300" algn="l" rtl="0" fontAlgn="base">
              <a:spcBef>
                <a:spcPct val="20000"/>
              </a:spcBef>
              <a:spcAft>
                <a:spcPct val="0"/>
              </a:spcAft>
              <a:buBlip>
                <a:blip r:embed="rId4"/>
              </a:buBlip>
              <a:defRPr sz="2400" kern="1200">
                <a:solidFill>
                  <a:srgbClr val="009900"/>
                </a:solidFill>
                <a:latin typeface="+mn-lt"/>
                <a:ea typeface="+mn-ea"/>
                <a:cs typeface="+mn-cs"/>
              </a:defRPr>
            </a:lvl2pPr>
            <a:lvl3pPr marL="288925" indent="-60325" algn="l" rtl="0" fontAlgn="base">
              <a:spcBef>
                <a:spcPct val="20000"/>
              </a:spcBef>
              <a:spcAft>
                <a:spcPct val="0"/>
              </a:spcAft>
              <a:buBlip>
                <a:blip r:embed="rId5"/>
              </a:buBlip>
              <a:defRPr sz="2000" kern="1200">
                <a:solidFill>
                  <a:srgbClr val="6600FF"/>
                </a:solidFill>
                <a:latin typeface="+mn-lt"/>
                <a:ea typeface="+mn-ea"/>
                <a:cs typeface="+mn-cs"/>
              </a:defRPr>
            </a:lvl3pPr>
            <a:lvl4pPr marL="461963" indent="-58738" algn="l" rtl="0" fontAlgn="base">
              <a:spcBef>
                <a:spcPct val="20000"/>
              </a:spcBef>
              <a:spcAft>
                <a:spcPct val="0"/>
              </a:spcAft>
              <a:buChar char="–"/>
              <a:defRPr sz="2000" kern="1200">
                <a:solidFill>
                  <a:srgbClr val="6600FF"/>
                </a:solidFill>
                <a:latin typeface="+mn-lt"/>
                <a:ea typeface="+mn-ea"/>
                <a:cs typeface="+mn-cs"/>
              </a:defRPr>
            </a:lvl4pPr>
            <a:lvl5pPr marL="623888" indent="-46038" algn="l" rtl="0" fontAlgn="base">
              <a:spcBef>
                <a:spcPct val="20000"/>
              </a:spcBef>
              <a:spcAft>
                <a:spcPct val="0"/>
              </a:spcAft>
              <a:buChar char="•"/>
              <a:defRPr sz="2000" kern="1200">
                <a:solidFill>
                  <a:srgbClr val="6600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US" altLang="en-US" sz="2475" dirty="0">
                <a:solidFill>
                  <a:srgbClr val="0099FF"/>
                </a:solidFill>
                <a:latin typeface="Times New Roman" panose="02020603050405020304" pitchFamily="18" charset="0"/>
                <a:cs typeface="Times New Roman" panose="02020603050405020304" pitchFamily="18" charset="0"/>
              </a:rPr>
              <a:t>Kin Yip</a:t>
            </a:r>
          </a:p>
          <a:p>
            <a:pPr algn="ctr">
              <a:buNone/>
            </a:pPr>
            <a:r>
              <a:rPr lang="en-US" altLang="en-US" sz="2475" dirty="0">
                <a:solidFill>
                  <a:srgbClr val="0099FF"/>
                </a:solidFill>
                <a:latin typeface="Times New Roman" panose="02020603050405020304" pitchFamily="18" charset="0"/>
                <a:cs typeface="Times New Roman" panose="02020603050405020304" pitchFamily="18" charset="0"/>
              </a:rPr>
              <a:t>Collider-Accelerator Department</a:t>
            </a:r>
          </a:p>
          <a:p>
            <a:pPr algn="ctr">
              <a:buNone/>
            </a:pPr>
            <a:endParaRPr lang="en-US" altLang="en-US" sz="2475" dirty="0">
              <a:solidFill>
                <a:srgbClr val="0099FF"/>
              </a:solidFill>
              <a:latin typeface="Times New Roman" panose="02020603050405020304" pitchFamily="18" charset="0"/>
              <a:cs typeface="Times New Roman" panose="02020603050405020304" pitchFamily="18" charset="0"/>
            </a:endParaRPr>
          </a:p>
          <a:p>
            <a:pPr algn="ctr">
              <a:lnSpc>
                <a:spcPct val="150000"/>
              </a:lnSpc>
              <a:buNone/>
            </a:pPr>
            <a:r>
              <a:rPr lang="en-US" altLang="en-US" sz="2475" dirty="0">
                <a:solidFill>
                  <a:srgbClr val="0099FF"/>
                </a:solidFill>
                <a:latin typeface="Times New Roman" panose="02020603050405020304" pitchFamily="18" charset="0"/>
                <a:cs typeface="Times New Roman" panose="02020603050405020304" pitchFamily="18" charset="0"/>
              </a:rPr>
              <a:t>Apr. 9, 2019</a:t>
            </a:r>
          </a:p>
          <a:p>
            <a:pPr algn="ctr">
              <a:buNone/>
            </a:pPr>
            <a:r>
              <a:rPr lang="en-US" altLang="en-US" sz="2475" dirty="0">
                <a:solidFill>
                  <a:srgbClr val="0099FF"/>
                </a:solidFill>
                <a:latin typeface="Times New Roman" panose="02020603050405020304" pitchFamily="18" charset="0"/>
                <a:cs typeface="Times New Roman" panose="02020603050405020304" pitchFamily="18" charset="0"/>
              </a:rPr>
              <a:t>BNL</a:t>
            </a:r>
          </a:p>
        </p:txBody>
      </p:sp>
    </p:spTree>
    <p:extLst>
      <p:ext uri="{BB962C8B-B14F-4D97-AF65-F5344CB8AC3E}">
        <p14:creationId xmlns:p14="http://schemas.microsoft.com/office/powerpoint/2010/main" val="19903413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0317D-8F3C-489E-8FA7-F54A16A479AE}"/>
              </a:ext>
            </a:extLst>
          </p:cNvPr>
          <p:cNvSpPr>
            <a:spLocks noGrp="1"/>
          </p:cNvSpPr>
          <p:nvPr>
            <p:ph type="title"/>
          </p:nvPr>
        </p:nvSpPr>
        <p:spPr>
          <a:xfrm>
            <a:off x="342900" y="21431"/>
            <a:ext cx="6286500" cy="546497"/>
          </a:xfrm>
        </p:spPr>
        <p:txBody>
          <a:bodyPr/>
          <a:lstStyle/>
          <a:p>
            <a:r>
              <a:rPr lang="en-US" b="1" i="1" dirty="0"/>
              <a:t>PROPOSED</a:t>
            </a:r>
            <a:r>
              <a:rPr lang="en-US" dirty="0"/>
              <a:t> SCHEDULE</a:t>
            </a:r>
          </a:p>
        </p:txBody>
      </p:sp>
      <p:sp>
        <p:nvSpPr>
          <p:cNvPr id="3" name="Content Placeholder 2">
            <a:extLst>
              <a:ext uri="{FF2B5EF4-FFF2-40B4-BE49-F238E27FC236}">
                <a16:creationId xmlns:a16="http://schemas.microsoft.com/office/drawing/2014/main" id="{66184259-BD4B-4D71-96D6-38BD5D15EB91}"/>
              </a:ext>
            </a:extLst>
          </p:cNvPr>
          <p:cNvSpPr>
            <a:spLocks noGrp="1"/>
          </p:cNvSpPr>
          <p:nvPr>
            <p:ph idx="1"/>
          </p:nvPr>
        </p:nvSpPr>
        <p:spPr>
          <a:xfrm>
            <a:off x="57151" y="567928"/>
            <a:ext cx="6686549" cy="4404122"/>
          </a:xfrm>
        </p:spPr>
        <p:txBody>
          <a:bodyPr/>
          <a:lstStyle/>
          <a:p>
            <a:r>
              <a:rPr lang="en-US" dirty="0"/>
              <a:t>Mar 11 Procurement Readiness Review meeting</a:t>
            </a:r>
          </a:p>
          <a:p>
            <a:r>
              <a:rPr lang="en-US" dirty="0"/>
              <a:t>Apr 1 -Apr 5: Issue RFP package to PPM</a:t>
            </a:r>
          </a:p>
          <a:p>
            <a:r>
              <a:rPr lang="en-US" dirty="0"/>
              <a:t>Apr 22 - Apr 26: Post RFP on </a:t>
            </a:r>
            <a:r>
              <a:rPr lang="en-US" dirty="0" err="1"/>
              <a:t>FedBiz</a:t>
            </a:r>
            <a:endParaRPr lang="en-US" dirty="0"/>
          </a:p>
          <a:p>
            <a:r>
              <a:rPr lang="en-US" dirty="0"/>
              <a:t>Apr 29 - Jun 7:    Bid period: 5 weeks</a:t>
            </a:r>
          </a:p>
          <a:p>
            <a:r>
              <a:rPr lang="en-US" dirty="0"/>
              <a:t>Jun 10 -  Jun 21: Bid eval</a:t>
            </a:r>
          </a:p>
          <a:p>
            <a:r>
              <a:rPr lang="en-US" dirty="0"/>
              <a:t>Contract Award: July 2019 </a:t>
            </a:r>
          </a:p>
          <a:p>
            <a:r>
              <a:rPr lang="en-US" dirty="0"/>
              <a:t>Manufacture: 14 months</a:t>
            </a:r>
          </a:p>
          <a:p>
            <a:pPr lvl="1"/>
            <a:r>
              <a:rPr lang="en-US" dirty="0"/>
              <a:t>GFE: Temperature sensors, bayonet shield return from solenoid </a:t>
            </a:r>
            <a:r>
              <a:rPr lang="en-US" dirty="0" err="1"/>
              <a:t>valvebox</a:t>
            </a:r>
            <a:endParaRPr lang="en-US" dirty="0"/>
          </a:p>
          <a:p>
            <a:pPr lvl="1"/>
            <a:r>
              <a:rPr lang="en-US" dirty="0"/>
              <a:t>Vendor deliver interface parts: LN2 bayonets</a:t>
            </a:r>
          </a:p>
          <a:p>
            <a:r>
              <a:rPr lang="en-US" dirty="0"/>
              <a:t>Delivery 1:  Oct 2020. Install Group 1</a:t>
            </a:r>
            <a:r>
              <a:rPr lang="en-US" baseline="30000" dirty="0"/>
              <a:t>st</a:t>
            </a:r>
            <a:r>
              <a:rPr lang="en-US" dirty="0"/>
              <a:t> before RHIC run 21 start, Dec 2020.</a:t>
            </a:r>
          </a:p>
          <a:p>
            <a:r>
              <a:rPr lang="en-US" dirty="0"/>
              <a:t>Delivery 2:  2-3 months later. We can take partial delivery if vendor cannot deliver everything Oct 2020.</a:t>
            </a:r>
          </a:p>
          <a:p>
            <a:r>
              <a:rPr lang="en-US" dirty="0"/>
              <a:t>Install remaining during July 2021 – Mar 2022 </a:t>
            </a:r>
            <a:r>
              <a:rPr lang="en-US" dirty="0">
                <a:solidFill>
                  <a:srgbClr val="FF0000"/>
                </a:solidFill>
              </a:rPr>
              <a:t>Depends on RUN 22</a:t>
            </a:r>
          </a:p>
          <a:p>
            <a:endParaRPr lang="en-US" dirty="0"/>
          </a:p>
        </p:txBody>
      </p:sp>
      <p:sp>
        <p:nvSpPr>
          <p:cNvPr id="4" name="Date Placeholder 3">
            <a:extLst>
              <a:ext uri="{FF2B5EF4-FFF2-40B4-BE49-F238E27FC236}">
                <a16:creationId xmlns:a16="http://schemas.microsoft.com/office/drawing/2014/main" id="{D266EACA-DD63-43F7-86F6-D081BE8ABCB7}"/>
              </a:ext>
            </a:extLst>
          </p:cNvPr>
          <p:cNvSpPr>
            <a:spLocks noGrp="1"/>
          </p:cNvSpPr>
          <p:nvPr>
            <p:ph type="dt" sz="half" idx="10"/>
          </p:nvPr>
        </p:nvSpPr>
        <p:spPr/>
        <p:txBody>
          <a:bodyPr/>
          <a:lstStyle/>
          <a:p>
            <a:pPr>
              <a:defRPr/>
            </a:pPr>
            <a:r>
              <a:rPr lang="en-US" altLang="en-US"/>
              <a:t>Apr. 9, 2019</a:t>
            </a:r>
            <a:endParaRPr lang="en-US" altLang="en-US" dirty="0"/>
          </a:p>
        </p:txBody>
      </p:sp>
      <p:sp>
        <p:nvSpPr>
          <p:cNvPr id="5" name="Footer Placeholder 4">
            <a:extLst>
              <a:ext uri="{FF2B5EF4-FFF2-40B4-BE49-F238E27FC236}">
                <a16:creationId xmlns:a16="http://schemas.microsoft.com/office/drawing/2014/main" id="{0B4B9A39-39E1-4109-916B-4FD6A3194166}"/>
              </a:ext>
            </a:extLst>
          </p:cNvPr>
          <p:cNvSpPr>
            <a:spLocks noGrp="1"/>
          </p:cNvSpPr>
          <p:nvPr>
            <p:ph type="ftr" sz="quarter" idx="11"/>
          </p:nvPr>
        </p:nvSpPr>
        <p:spPr>
          <a:xfrm>
            <a:off x="1485900" y="4914900"/>
            <a:ext cx="4114800" cy="207169"/>
          </a:xfrm>
        </p:spPr>
        <p:txBody>
          <a:bodyPr/>
          <a:lstStyle/>
          <a:p>
            <a:pPr>
              <a:defRPr/>
            </a:pPr>
            <a:r>
              <a:rPr lang="en-US"/>
              <a:t>sPHENIX  Director's Review</a:t>
            </a:r>
          </a:p>
        </p:txBody>
      </p:sp>
      <p:sp>
        <p:nvSpPr>
          <p:cNvPr id="6" name="Slide Number Placeholder 5">
            <a:extLst>
              <a:ext uri="{FF2B5EF4-FFF2-40B4-BE49-F238E27FC236}">
                <a16:creationId xmlns:a16="http://schemas.microsoft.com/office/drawing/2014/main" id="{6C8AA599-F61F-4DB2-8788-ABC0CACF17AD}"/>
              </a:ext>
            </a:extLst>
          </p:cNvPr>
          <p:cNvSpPr>
            <a:spLocks noGrp="1"/>
          </p:cNvSpPr>
          <p:nvPr>
            <p:ph type="sldNum" sz="quarter" idx="12"/>
          </p:nvPr>
        </p:nvSpPr>
        <p:spPr/>
        <p:txBody>
          <a:bodyPr/>
          <a:lstStyle/>
          <a:p>
            <a:fld id="{4B932B3A-BA38-40C7-ADEE-2A1902CEB265}" type="slidenum">
              <a:rPr lang="en-US" altLang="en-US" smtClean="0"/>
              <a:pPr/>
              <a:t>10</a:t>
            </a:fld>
            <a:endParaRPr lang="en-US" altLang="en-US"/>
          </a:p>
        </p:txBody>
      </p:sp>
      <p:sp>
        <p:nvSpPr>
          <p:cNvPr id="7" name="TextBox 6">
            <a:extLst>
              <a:ext uri="{FF2B5EF4-FFF2-40B4-BE49-F238E27FC236}">
                <a16:creationId xmlns:a16="http://schemas.microsoft.com/office/drawing/2014/main" id="{D033784E-F2AC-4066-BCC0-59E167371E65}"/>
              </a:ext>
            </a:extLst>
          </p:cNvPr>
          <p:cNvSpPr txBox="1"/>
          <p:nvPr/>
        </p:nvSpPr>
        <p:spPr>
          <a:xfrm rot="19205482">
            <a:off x="3037348" y="1450786"/>
            <a:ext cx="3368230" cy="477054"/>
          </a:xfrm>
          <a:prstGeom prst="rect">
            <a:avLst/>
          </a:prstGeom>
          <a:noFill/>
        </p:spPr>
        <p:txBody>
          <a:bodyPr wrap="none" rtlCol="0">
            <a:spAutoFit/>
          </a:bodyPr>
          <a:lstStyle/>
          <a:p>
            <a:r>
              <a:rPr lang="en-US" sz="2500" dirty="0">
                <a:solidFill>
                  <a:srgbClr val="FF0000"/>
                </a:solidFill>
                <a:latin typeface="Times New Roman" panose="02020603050405020304" pitchFamily="18" charset="0"/>
                <a:cs typeface="Times New Roman" panose="02020603050405020304" pitchFamily="18" charset="0"/>
              </a:rPr>
              <a:t>More aggressive than P6</a:t>
            </a:r>
          </a:p>
        </p:txBody>
      </p:sp>
    </p:spTree>
    <p:extLst>
      <p:ext uri="{BB962C8B-B14F-4D97-AF65-F5344CB8AC3E}">
        <p14:creationId xmlns:p14="http://schemas.microsoft.com/office/powerpoint/2010/main" val="547618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E2B678E-DF90-4C68-AE04-2B7D53F34D2D}"/>
              </a:ext>
            </a:extLst>
          </p:cNvPr>
          <p:cNvPicPr>
            <a:picLocks noGrp="1" noChangeAspect="1"/>
          </p:cNvPicPr>
          <p:nvPr>
            <p:ph idx="1"/>
          </p:nvPr>
        </p:nvPicPr>
        <p:blipFill>
          <a:blip r:embed="rId2"/>
          <a:stretch>
            <a:fillRect/>
          </a:stretch>
        </p:blipFill>
        <p:spPr>
          <a:xfrm>
            <a:off x="18866" y="557784"/>
            <a:ext cx="6766527" cy="4399181"/>
          </a:xfrm>
          <a:prstGeom prst="rect">
            <a:avLst/>
          </a:prstGeom>
        </p:spPr>
      </p:pic>
      <p:sp>
        <p:nvSpPr>
          <p:cNvPr id="2" name="Title 1">
            <a:extLst>
              <a:ext uri="{FF2B5EF4-FFF2-40B4-BE49-F238E27FC236}">
                <a16:creationId xmlns:a16="http://schemas.microsoft.com/office/drawing/2014/main" id="{CC73B34B-9605-4D0A-8DCF-0EB7FBCACEDC}"/>
              </a:ext>
            </a:extLst>
          </p:cNvPr>
          <p:cNvSpPr>
            <a:spLocks noGrp="1"/>
          </p:cNvSpPr>
          <p:nvPr>
            <p:ph type="title"/>
          </p:nvPr>
        </p:nvSpPr>
        <p:spPr/>
        <p:txBody>
          <a:bodyPr/>
          <a:lstStyle/>
          <a:p>
            <a:r>
              <a:rPr lang="en-US" dirty="0"/>
              <a:t>IP8 Cold Box Main Platform</a:t>
            </a:r>
          </a:p>
        </p:txBody>
      </p:sp>
      <p:sp>
        <p:nvSpPr>
          <p:cNvPr id="38" name="Rectangle 37">
            <a:extLst>
              <a:ext uri="{FF2B5EF4-FFF2-40B4-BE49-F238E27FC236}">
                <a16:creationId xmlns:a16="http://schemas.microsoft.com/office/drawing/2014/main" id="{87761329-CF55-48BA-94AA-6D1AA22112AD}"/>
              </a:ext>
            </a:extLst>
          </p:cNvPr>
          <p:cNvSpPr/>
          <p:nvPr/>
        </p:nvSpPr>
        <p:spPr>
          <a:xfrm rot="20238635">
            <a:off x="678338" y="1362841"/>
            <a:ext cx="2561475" cy="361436"/>
          </a:xfrm>
          <a:prstGeom prst="rect">
            <a:avLst/>
          </a:prstGeom>
          <a:noFill/>
        </p:spPr>
        <p:txBody>
          <a:bodyPr wrap="square" lIns="68580" tIns="34290" rIns="68580" bIns="34290">
            <a:normAutofit fontScale="55000" lnSpcReduction="20000"/>
          </a:bodyPr>
          <a:lstStyle/>
          <a:p>
            <a:pPr algn="ctr"/>
            <a:r>
              <a:rPr lang="en-US" sz="4050" dirty="0">
                <a:ln w="0"/>
                <a:effectLst>
                  <a:outerShdw blurRad="38100" dist="19050" dir="2700000" algn="tl" rotWithShape="0">
                    <a:schemeClr val="dk1">
                      <a:alpha val="40000"/>
                    </a:schemeClr>
                  </a:outerShdw>
                </a:effectLst>
              </a:rPr>
              <a:t>South Steel</a:t>
            </a:r>
          </a:p>
        </p:txBody>
      </p:sp>
      <p:sp>
        <p:nvSpPr>
          <p:cNvPr id="39" name="Rectangle 38">
            <a:extLst>
              <a:ext uri="{FF2B5EF4-FFF2-40B4-BE49-F238E27FC236}">
                <a16:creationId xmlns:a16="http://schemas.microsoft.com/office/drawing/2014/main" id="{636CDECA-BDF8-4FB1-B8FA-45C6A25BD17D}"/>
              </a:ext>
            </a:extLst>
          </p:cNvPr>
          <p:cNvSpPr/>
          <p:nvPr/>
        </p:nvSpPr>
        <p:spPr>
          <a:xfrm rot="2529821">
            <a:off x="4342671" y="1342095"/>
            <a:ext cx="2561475" cy="361436"/>
          </a:xfrm>
          <a:prstGeom prst="rect">
            <a:avLst/>
          </a:prstGeom>
          <a:noFill/>
        </p:spPr>
        <p:txBody>
          <a:bodyPr wrap="square" lIns="68580" tIns="34290" rIns="68580" bIns="34290">
            <a:normAutofit fontScale="47500" lnSpcReduction="20000"/>
          </a:bodyPr>
          <a:lstStyle/>
          <a:p>
            <a:pPr algn="ctr"/>
            <a:r>
              <a:rPr lang="en-US" sz="4050" dirty="0">
                <a:ln w="0"/>
                <a:effectLst>
                  <a:outerShdw blurRad="38100" dist="19050" dir="2700000" algn="tl" rotWithShape="0">
                    <a:schemeClr val="dk1">
                      <a:alpha val="40000"/>
                    </a:schemeClr>
                  </a:outerShdw>
                </a:effectLst>
              </a:rPr>
              <a:t>West (Penetration) Wall</a:t>
            </a:r>
          </a:p>
        </p:txBody>
      </p:sp>
      <p:sp>
        <p:nvSpPr>
          <p:cNvPr id="40" name="Callout: Line 39">
            <a:extLst>
              <a:ext uri="{FF2B5EF4-FFF2-40B4-BE49-F238E27FC236}">
                <a16:creationId xmlns:a16="http://schemas.microsoft.com/office/drawing/2014/main" id="{8ADE9ABC-EE29-4959-9E76-F6FB525A9705}"/>
              </a:ext>
            </a:extLst>
          </p:cNvPr>
          <p:cNvSpPr/>
          <p:nvPr/>
        </p:nvSpPr>
        <p:spPr>
          <a:xfrm>
            <a:off x="18866" y="1947142"/>
            <a:ext cx="1809934" cy="681758"/>
          </a:xfrm>
          <a:prstGeom prst="borderCallout1">
            <a:avLst>
              <a:gd name="adj1" fmla="val 50743"/>
              <a:gd name="adj2" fmla="val 99967"/>
              <a:gd name="adj3" fmla="val 181419"/>
              <a:gd name="adj4" fmla="val 1324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Vacuum Jacketed Spools – tops clears hall opening</a:t>
            </a:r>
          </a:p>
        </p:txBody>
      </p:sp>
      <p:cxnSp>
        <p:nvCxnSpPr>
          <p:cNvPr id="8" name="Straight Connector 7">
            <a:extLst>
              <a:ext uri="{FF2B5EF4-FFF2-40B4-BE49-F238E27FC236}">
                <a16:creationId xmlns:a16="http://schemas.microsoft.com/office/drawing/2014/main" id="{EE6A549D-F51D-4414-81F1-221895176A7A}"/>
              </a:ext>
            </a:extLst>
          </p:cNvPr>
          <p:cNvCxnSpPr/>
          <p:nvPr/>
        </p:nvCxnSpPr>
        <p:spPr>
          <a:xfrm>
            <a:off x="2559072" y="3028950"/>
            <a:ext cx="0" cy="1088136"/>
          </a:xfrm>
          <a:prstGeom prst="line">
            <a:avLst/>
          </a:prstGeom>
        </p:spPr>
        <p:style>
          <a:lnRef idx="3">
            <a:schemeClr val="accent2"/>
          </a:lnRef>
          <a:fillRef idx="0">
            <a:schemeClr val="accent2"/>
          </a:fillRef>
          <a:effectRef idx="2">
            <a:schemeClr val="accent2"/>
          </a:effectRef>
          <a:fontRef idx="minor">
            <a:schemeClr val="tx1"/>
          </a:fontRef>
        </p:style>
      </p:cxnSp>
      <p:sp>
        <p:nvSpPr>
          <p:cNvPr id="9" name="TextBox 8">
            <a:extLst>
              <a:ext uri="{FF2B5EF4-FFF2-40B4-BE49-F238E27FC236}">
                <a16:creationId xmlns:a16="http://schemas.microsoft.com/office/drawing/2014/main" id="{C58118F8-F645-4E57-BDDF-DDB8C2E873FD}"/>
              </a:ext>
            </a:extLst>
          </p:cNvPr>
          <p:cNvSpPr txBox="1"/>
          <p:nvPr/>
        </p:nvSpPr>
        <p:spPr>
          <a:xfrm>
            <a:off x="2171701" y="3886200"/>
            <a:ext cx="971546" cy="646331"/>
          </a:xfrm>
          <a:prstGeom prst="rect">
            <a:avLst/>
          </a:prstGeom>
          <a:noFill/>
        </p:spPr>
        <p:txBody>
          <a:bodyPr wrap="square" rtlCol="0">
            <a:spAutoFit/>
          </a:bodyPr>
          <a:lstStyle/>
          <a:p>
            <a:r>
              <a:rPr lang="en-US" dirty="0"/>
              <a:t>7’ height </a:t>
            </a:r>
          </a:p>
        </p:txBody>
      </p:sp>
      <p:sp>
        <p:nvSpPr>
          <p:cNvPr id="22" name="Callout: Line 21">
            <a:extLst>
              <a:ext uri="{FF2B5EF4-FFF2-40B4-BE49-F238E27FC236}">
                <a16:creationId xmlns:a16="http://schemas.microsoft.com/office/drawing/2014/main" id="{BA30F9A3-7687-4A88-B9D9-B69BCB636A9C}"/>
              </a:ext>
            </a:extLst>
          </p:cNvPr>
          <p:cNvSpPr/>
          <p:nvPr/>
        </p:nvSpPr>
        <p:spPr>
          <a:xfrm>
            <a:off x="1600200" y="4502274"/>
            <a:ext cx="1426120" cy="431676"/>
          </a:xfrm>
          <a:prstGeom prst="borderCallout1">
            <a:avLst>
              <a:gd name="adj1" fmla="val 30395"/>
              <a:gd name="adj2" fmla="val 534"/>
              <a:gd name="adj3" fmla="val 23541"/>
              <a:gd name="adj4" fmla="val -3170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t>Coaxial modification</a:t>
            </a:r>
          </a:p>
        </p:txBody>
      </p:sp>
      <p:sp>
        <p:nvSpPr>
          <p:cNvPr id="26" name="Callout: Line 25">
            <a:extLst>
              <a:ext uri="{FF2B5EF4-FFF2-40B4-BE49-F238E27FC236}">
                <a16:creationId xmlns:a16="http://schemas.microsoft.com/office/drawing/2014/main" id="{27D3324A-73C8-445A-89F5-BF56454BED8C}"/>
              </a:ext>
            </a:extLst>
          </p:cNvPr>
          <p:cNvSpPr/>
          <p:nvPr/>
        </p:nvSpPr>
        <p:spPr>
          <a:xfrm>
            <a:off x="2215636" y="1784599"/>
            <a:ext cx="1280160" cy="411480"/>
          </a:xfrm>
          <a:prstGeom prst="borderCallout1">
            <a:avLst>
              <a:gd name="adj1" fmla="val 98810"/>
              <a:gd name="adj2" fmla="val 27628"/>
              <a:gd name="adj3" fmla="val 351058"/>
              <a:gd name="adj4" fmla="val 4514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t>Vacuum Port</a:t>
            </a:r>
          </a:p>
        </p:txBody>
      </p:sp>
      <p:sp>
        <p:nvSpPr>
          <p:cNvPr id="11" name="Callout: Line 10">
            <a:extLst>
              <a:ext uri="{FF2B5EF4-FFF2-40B4-BE49-F238E27FC236}">
                <a16:creationId xmlns:a16="http://schemas.microsoft.com/office/drawing/2014/main" id="{4905C9E3-4BE8-4DAF-93B4-8F11A1950F00}"/>
              </a:ext>
            </a:extLst>
          </p:cNvPr>
          <p:cNvSpPr/>
          <p:nvPr/>
        </p:nvSpPr>
        <p:spPr>
          <a:xfrm>
            <a:off x="4343400" y="4400549"/>
            <a:ext cx="1295400" cy="406151"/>
          </a:xfrm>
          <a:prstGeom prst="borderCallout1">
            <a:avLst>
              <a:gd name="adj1" fmla="val 30395"/>
              <a:gd name="adj2" fmla="val 534"/>
              <a:gd name="adj3" fmla="val -55063"/>
              <a:gd name="adj4" fmla="val -2283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t>IP8 Cold box</a:t>
            </a:r>
          </a:p>
        </p:txBody>
      </p:sp>
      <p:sp>
        <p:nvSpPr>
          <p:cNvPr id="3" name="Date Placeholder 2">
            <a:extLst>
              <a:ext uri="{FF2B5EF4-FFF2-40B4-BE49-F238E27FC236}">
                <a16:creationId xmlns:a16="http://schemas.microsoft.com/office/drawing/2014/main" id="{C29411D4-0F44-4DC8-898D-4D4D97E7D3DF}"/>
              </a:ext>
            </a:extLst>
          </p:cNvPr>
          <p:cNvSpPr>
            <a:spLocks noGrp="1"/>
          </p:cNvSpPr>
          <p:nvPr>
            <p:ph type="dt" sz="half" idx="10"/>
          </p:nvPr>
        </p:nvSpPr>
        <p:spPr/>
        <p:txBody>
          <a:bodyPr/>
          <a:lstStyle/>
          <a:p>
            <a:pPr>
              <a:defRPr/>
            </a:pPr>
            <a:r>
              <a:rPr lang="en-US" altLang="en-US"/>
              <a:t>Apr. 9, 2019</a:t>
            </a:r>
          </a:p>
        </p:txBody>
      </p:sp>
      <p:sp>
        <p:nvSpPr>
          <p:cNvPr id="4" name="Footer Placeholder 3">
            <a:extLst>
              <a:ext uri="{FF2B5EF4-FFF2-40B4-BE49-F238E27FC236}">
                <a16:creationId xmlns:a16="http://schemas.microsoft.com/office/drawing/2014/main" id="{21BB47A5-3D91-41EF-8909-A3728668C622}"/>
              </a:ext>
            </a:extLst>
          </p:cNvPr>
          <p:cNvSpPr>
            <a:spLocks noGrp="1"/>
          </p:cNvSpPr>
          <p:nvPr>
            <p:ph type="ftr" sz="quarter" idx="11"/>
          </p:nvPr>
        </p:nvSpPr>
        <p:spPr/>
        <p:txBody>
          <a:bodyPr/>
          <a:lstStyle/>
          <a:p>
            <a:pPr>
              <a:defRPr/>
            </a:pPr>
            <a:r>
              <a:rPr lang="en-US"/>
              <a:t>sPHENIX  Director's Review</a:t>
            </a:r>
            <a:endParaRPr lang="en-US" dirty="0"/>
          </a:p>
        </p:txBody>
      </p:sp>
      <p:sp>
        <p:nvSpPr>
          <p:cNvPr id="6" name="Slide Number Placeholder 5">
            <a:extLst>
              <a:ext uri="{FF2B5EF4-FFF2-40B4-BE49-F238E27FC236}">
                <a16:creationId xmlns:a16="http://schemas.microsoft.com/office/drawing/2014/main" id="{2D17830B-E80B-40E6-A9AE-F9018514D632}"/>
              </a:ext>
            </a:extLst>
          </p:cNvPr>
          <p:cNvSpPr>
            <a:spLocks noGrp="1"/>
          </p:cNvSpPr>
          <p:nvPr>
            <p:ph type="sldNum" sz="quarter" idx="12"/>
          </p:nvPr>
        </p:nvSpPr>
        <p:spPr>
          <a:xfrm>
            <a:off x="6477000" y="4933950"/>
            <a:ext cx="400646" cy="273844"/>
          </a:xfrm>
        </p:spPr>
        <p:txBody>
          <a:bodyPr/>
          <a:lstStyle/>
          <a:p>
            <a:fld id="{4B932B3A-BA38-40C7-ADEE-2A1902CEB265}" type="slidenum">
              <a:rPr lang="en-US" altLang="en-US" smtClean="0"/>
              <a:pPr/>
              <a:t>11</a:t>
            </a:fld>
            <a:endParaRPr lang="en-US" altLang="en-US" dirty="0"/>
          </a:p>
        </p:txBody>
      </p:sp>
    </p:spTree>
    <p:extLst>
      <p:ext uri="{BB962C8B-B14F-4D97-AF65-F5344CB8AC3E}">
        <p14:creationId xmlns:p14="http://schemas.microsoft.com/office/powerpoint/2010/main" val="455898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1450"/>
            <a:ext cx="4972050" cy="342900"/>
          </a:xfrm>
        </p:spPr>
        <p:txBody>
          <a:bodyPr/>
          <a:lstStyle/>
          <a:p>
            <a:pPr algn="ctr"/>
            <a:r>
              <a:rPr lang="en-US" sz="1800" dirty="0">
                <a:solidFill>
                  <a:srgbClr val="002060"/>
                </a:solidFill>
                <a:latin typeface="+mn-lt"/>
                <a:cs typeface="Times New Roman" panose="02020603050405020304" pitchFamily="18" charset="0"/>
              </a:rPr>
              <a:t>Recent Progress</a:t>
            </a:r>
          </a:p>
        </p:txBody>
      </p:sp>
      <p:sp>
        <p:nvSpPr>
          <p:cNvPr id="8" name="Content Placeholder 2"/>
          <p:cNvSpPr txBox="1">
            <a:spLocks/>
          </p:cNvSpPr>
          <p:nvPr/>
        </p:nvSpPr>
        <p:spPr>
          <a:xfrm>
            <a:off x="104476" y="742950"/>
            <a:ext cx="6677323" cy="3772547"/>
          </a:xfrm>
          <a:prstGeom prst="rect">
            <a:avLst/>
          </a:prstGeom>
        </p:spPr>
        <p:txBody>
          <a:bodyPr>
            <a:noAutofit/>
          </a:bodyPr>
          <a:lstStyle>
            <a:lvl1pPr algn="l" rtl="0" fontAlgn="base">
              <a:spcBef>
                <a:spcPct val="20000"/>
              </a:spcBef>
              <a:spcAft>
                <a:spcPct val="0"/>
              </a:spcAft>
              <a:buBlip>
                <a:blip r:embed="rId3"/>
              </a:buBlip>
              <a:defRPr sz="2400" kern="1200">
                <a:solidFill>
                  <a:srgbClr val="0033CC"/>
                </a:solidFill>
                <a:latin typeface="+mn-lt"/>
                <a:ea typeface="+mn-ea"/>
                <a:cs typeface="+mn-cs"/>
              </a:defRPr>
            </a:lvl1pPr>
            <a:lvl2pPr marL="114300" algn="l" rtl="0" fontAlgn="base">
              <a:spcBef>
                <a:spcPct val="20000"/>
              </a:spcBef>
              <a:spcAft>
                <a:spcPct val="0"/>
              </a:spcAft>
              <a:buBlip>
                <a:blip r:embed="rId4"/>
              </a:buBlip>
              <a:defRPr sz="2400" kern="1200">
                <a:solidFill>
                  <a:srgbClr val="009900"/>
                </a:solidFill>
                <a:latin typeface="+mn-lt"/>
                <a:ea typeface="+mn-ea"/>
                <a:cs typeface="+mn-cs"/>
              </a:defRPr>
            </a:lvl2pPr>
            <a:lvl3pPr marL="288925" indent="-60325" algn="l" rtl="0" fontAlgn="base">
              <a:spcBef>
                <a:spcPct val="20000"/>
              </a:spcBef>
              <a:spcAft>
                <a:spcPct val="0"/>
              </a:spcAft>
              <a:buBlip>
                <a:blip r:embed="rId5"/>
              </a:buBlip>
              <a:defRPr sz="2000" kern="1200">
                <a:solidFill>
                  <a:srgbClr val="6600FF"/>
                </a:solidFill>
                <a:latin typeface="+mn-lt"/>
                <a:ea typeface="+mn-ea"/>
                <a:cs typeface="+mn-cs"/>
              </a:defRPr>
            </a:lvl3pPr>
            <a:lvl4pPr marL="461963" indent="-58738" algn="l" rtl="0" fontAlgn="base">
              <a:spcBef>
                <a:spcPct val="20000"/>
              </a:spcBef>
              <a:spcAft>
                <a:spcPct val="0"/>
              </a:spcAft>
              <a:buChar char="–"/>
              <a:defRPr sz="2000" kern="1200">
                <a:solidFill>
                  <a:srgbClr val="6600FF"/>
                </a:solidFill>
                <a:latin typeface="+mn-lt"/>
                <a:ea typeface="+mn-ea"/>
                <a:cs typeface="+mn-cs"/>
              </a:defRPr>
            </a:lvl4pPr>
            <a:lvl5pPr marL="623888" indent="-46038" algn="l" rtl="0" fontAlgn="base">
              <a:spcBef>
                <a:spcPct val="20000"/>
              </a:spcBef>
              <a:spcAft>
                <a:spcPct val="0"/>
              </a:spcAft>
              <a:buChar char="•"/>
              <a:defRPr sz="2000" kern="1200">
                <a:solidFill>
                  <a:srgbClr val="6600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500" dirty="0">
                <a:solidFill>
                  <a:srgbClr val="66CCFF"/>
                </a:solidFill>
                <a:latin typeface="Times New Roman" panose="02020603050405020304" pitchFamily="18" charset="0"/>
                <a:cs typeface="Times New Roman" panose="02020603050405020304" pitchFamily="18" charset="0"/>
              </a:rPr>
              <a:t>Removed </a:t>
            </a:r>
            <a:r>
              <a:rPr lang="en-US" sz="1500" dirty="0" err="1">
                <a:solidFill>
                  <a:srgbClr val="66CCFF"/>
                </a:solidFill>
                <a:latin typeface="Times New Roman" panose="02020603050405020304" pitchFamily="18" charset="0"/>
                <a:cs typeface="Times New Roman" panose="02020603050405020304" pitchFamily="18" charset="0"/>
              </a:rPr>
              <a:t>Valvebox</a:t>
            </a:r>
            <a:r>
              <a:rPr lang="en-US" sz="1500" dirty="0">
                <a:solidFill>
                  <a:srgbClr val="66CCFF"/>
                </a:solidFill>
                <a:latin typeface="Times New Roman" panose="02020603050405020304" pitchFamily="18" charset="0"/>
                <a:cs typeface="Times New Roman" panose="02020603050405020304" pitchFamily="18" charset="0"/>
              </a:rPr>
              <a:t> on Feb. 1, 2019.</a:t>
            </a:r>
          </a:p>
          <a:p>
            <a:pPr marL="285750" indent="-285750">
              <a:buFont typeface="Arial" panose="020B0604020202020204" pitchFamily="34" charset="0"/>
              <a:buChar char="•"/>
            </a:pPr>
            <a:r>
              <a:rPr lang="en-US" sz="1500" dirty="0">
                <a:solidFill>
                  <a:srgbClr val="66CCFF"/>
                </a:solidFill>
                <a:latin typeface="Times New Roman" panose="02020603050405020304" pitchFamily="18" charset="0"/>
                <a:cs typeface="Times New Roman" panose="02020603050405020304" pitchFamily="18" charset="0"/>
              </a:rPr>
              <a:t>Opened up the junction-boxes (doghouses), the one underneath the </a:t>
            </a:r>
            <a:r>
              <a:rPr lang="en-US" sz="1500" dirty="0" err="1">
                <a:solidFill>
                  <a:srgbClr val="66CCFF"/>
                </a:solidFill>
                <a:latin typeface="Times New Roman" panose="02020603050405020304" pitchFamily="18" charset="0"/>
                <a:cs typeface="Times New Roman" panose="02020603050405020304" pitchFamily="18" charset="0"/>
              </a:rPr>
              <a:t>Valvebox</a:t>
            </a:r>
            <a:r>
              <a:rPr lang="en-US" sz="1500" dirty="0">
                <a:solidFill>
                  <a:srgbClr val="66CCFF"/>
                </a:solidFill>
                <a:latin typeface="Times New Roman" panose="02020603050405020304" pitchFamily="18" charset="0"/>
                <a:cs typeface="Times New Roman" panose="02020603050405020304" pitchFamily="18" charset="0"/>
              </a:rPr>
              <a:t> (new) and the one attached to the Magnet (old).</a:t>
            </a:r>
          </a:p>
          <a:p>
            <a:pPr marL="285750" indent="-285750">
              <a:buFont typeface="Arial" panose="020B0604020202020204" pitchFamily="34" charset="0"/>
              <a:buChar char="•"/>
            </a:pPr>
            <a:r>
              <a:rPr lang="en-US" sz="1500" dirty="0">
                <a:solidFill>
                  <a:srgbClr val="66CCFF"/>
                </a:solidFill>
                <a:latin typeface="Times New Roman" panose="02020603050405020304" pitchFamily="18" charset="0"/>
                <a:cs typeface="Times New Roman" panose="02020603050405020304" pitchFamily="18" charset="0"/>
              </a:rPr>
              <a:t>Checked the voltage taps in both doghouses and couldn’t actually locate the fault for the voltage tap VT10 (made by </a:t>
            </a:r>
            <a:r>
              <a:rPr lang="en-US" sz="1500" dirty="0" err="1">
                <a:solidFill>
                  <a:srgbClr val="66CCFF"/>
                </a:solidFill>
                <a:latin typeface="Times New Roman" panose="02020603050405020304" pitchFamily="18" charset="0"/>
                <a:cs typeface="Times New Roman" panose="02020603050405020304" pitchFamily="18" charset="0"/>
              </a:rPr>
              <a:t>BaBar</a:t>
            </a:r>
            <a:r>
              <a:rPr lang="en-US" sz="1500" dirty="0">
                <a:solidFill>
                  <a:srgbClr val="66CCFF"/>
                </a:solidFill>
                <a:latin typeface="Times New Roman" panose="02020603050405020304" pitchFamily="18" charset="0"/>
                <a:cs typeface="Times New Roman" panose="02020603050405020304" pitchFamily="18" charset="0"/>
              </a:rPr>
              <a:t>) so far.</a:t>
            </a:r>
          </a:p>
          <a:p>
            <a:pPr marL="400050" lvl="1" indent="-285750">
              <a:buFont typeface="Arial" panose="020B0604020202020204" pitchFamily="34" charset="0"/>
              <a:buChar char="•"/>
            </a:pPr>
            <a:r>
              <a:rPr lang="en-US" sz="1500" dirty="0">
                <a:solidFill>
                  <a:srgbClr val="66CCFF"/>
                </a:solidFill>
                <a:latin typeface="Times New Roman" panose="02020603050405020304" pitchFamily="18" charset="0"/>
                <a:cs typeface="Times New Roman" panose="02020603050405020304" pitchFamily="18" charset="0"/>
              </a:rPr>
              <a:t>We’re trying to open more fully the old doghouse to see whether we can find and see VT10 ; </a:t>
            </a:r>
          </a:p>
          <a:p>
            <a:pPr marL="400050" lvl="1" indent="-285750">
              <a:buFont typeface="Arial" panose="020B0604020202020204" pitchFamily="34" charset="0"/>
              <a:buChar char="•"/>
            </a:pPr>
            <a:r>
              <a:rPr lang="en-US" sz="1500" dirty="0">
                <a:solidFill>
                  <a:srgbClr val="66CCFF"/>
                </a:solidFill>
                <a:latin typeface="Times New Roman" panose="02020603050405020304" pitchFamily="18" charset="0"/>
                <a:cs typeface="Times New Roman" panose="02020603050405020304" pitchFamily="18" charset="0"/>
              </a:rPr>
              <a:t>Add a pair of spare voltage taps to VT10 and VT5.</a:t>
            </a:r>
          </a:p>
          <a:p>
            <a:pPr marL="285750" indent="-285750">
              <a:buFont typeface="Arial" panose="020B0604020202020204" pitchFamily="34" charset="0"/>
              <a:buChar char="•"/>
            </a:pPr>
            <a:r>
              <a:rPr lang="en-US" sz="1500" i="1" dirty="0">
                <a:solidFill>
                  <a:srgbClr val="66CCFF"/>
                </a:solidFill>
                <a:latin typeface="Times New Roman" panose="02020603050405020304" pitchFamily="18" charset="0"/>
                <a:cs typeface="Times New Roman" panose="02020603050405020304" pitchFamily="18" charset="0"/>
              </a:rPr>
              <a:t>We have worked with others in the Infrastructure group to facilitate the final installation of the Magnet in 1008 ;</a:t>
            </a:r>
          </a:p>
          <a:p>
            <a:pPr marL="285750" indent="-285750">
              <a:buFont typeface="Arial" panose="020B0604020202020204" pitchFamily="34" charset="0"/>
              <a:buChar char="•"/>
            </a:pPr>
            <a:r>
              <a:rPr lang="en-US" sz="1500" dirty="0">
                <a:solidFill>
                  <a:srgbClr val="66CCFF"/>
                </a:solidFill>
                <a:latin typeface="Times New Roman" panose="02020603050405020304" pitchFamily="18" charset="0"/>
                <a:cs typeface="Times New Roman" panose="02020603050405020304" pitchFamily="18" charset="0"/>
              </a:rPr>
              <a:t>Settled on the choice of water-cooled buses for the Magnet Power Supply.</a:t>
            </a:r>
          </a:p>
          <a:p>
            <a:pPr marL="285750" indent="-285750">
              <a:buFont typeface="Arial" panose="020B0604020202020204" pitchFamily="34" charset="0"/>
              <a:buChar char="•"/>
            </a:pPr>
            <a:endParaRPr lang="en-US" sz="1294" dirty="0">
              <a:solidFill>
                <a:srgbClr val="66CCFF"/>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400" dirty="0">
                <a:solidFill>
                  <a:srgbClr val="66CCFF"/>
                </a:solidFill>
                <a:latin typeface="Times New Roman" panose="02020603050405020304" pitchFamily="18" charset="0"/>
                <a:cs typeface="Times New Roman" panose="02020603050405020304" pitchFamily="18" charset="0"/>
              </a:rPr>
              <a:t>On Mar. 11, 2019, there was a Procurement Readiness Review.</a:t>
            </a:r>
          </a:p>
          <a:p>
            <a:pPr marL="285750" indent="-285750">
              <a:buFont typeface="Arial" panose="020B0604020202020204" pitchFamily="34" charset="0"/>
              <a:buChar char="•"/>
            </a:pPr>
            <a:endParaRPr lang="en-US" sz="1400" dirty="0">
              <a:solidFill>
                <a:srgbClr val="0000FF"/>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400" dirty="0">
                <a:solidFill>
                  <a:schemeClr val="tx1"/>
                </a:solidFill>
                <a:latin typeface="Times New Roman" panose="02020603050405020304" pitchFamily="18" charset="0"/>
                <a:cs typeface="Times New Roman" panose="02020603050405020304" pitchFamily="18" charset="0"/>
              </a:rPr>
              <a:t>Our magnet physicist/expert W. Meng has helped make the detailed 3-D </a:t>
            </a:r>
            <a:r>
              <a:rPr lang="en-US" sz="1400" dirty="0" err="1">
                <a:solidFill>
                  <a:schemeClr val="tx1"/>
                </a:solidFill>
                <a:latin typeface="Times New Roman" panose="02020603050405020304" pitchFamily="18" charset="0"/>
                <a:cs typeface="Times New Roman" panose="02020603050405020304" pitchFamily="18" charset="0"/>
              </a:rPr>
              <a:t>sPHENIX</a:t>
            </a:r>
            <a:r>
              <a:rPr lang="en-US" sz="1400" dirty="0">
                <a:solidFill>
                  <a:schemeClr val="tx1"/>
                </a:solidFill>
                <a:latin typeface="Times New Roman" panose="02020603050405020304" pitchFamily="18" charset="0"/>
                <a:cs typeface="Times New Roman" panose="02020603050405020304" pitchFamily="18" charset="0"/>
              </a:rPr>
              <a:t> Magnet model using the Opera package.</a:t>
            </a:r>
            <a:endParaRPr lang="en-US" sz="1294" dirty="0">
              <a:solidFill>
                <a:schemeClr val="tx1"/>
              </a:solidFill>
              <a:latin typeface="Times New Roman" panose="02020603050405020304" pitchFamily="18" charset="0"/>
              <a:cs typeface="Times New Roman" panose="02020603050405020304" pitchFamily="18" charset="0"/>
            </a:endParaRPr>
          </a:p>
        </p:txBody>
      </p:sp>
      <p:sp>
        <p:nvSpPr>
          <p:cNvPr id="3" name="Date Placeholder 2"/>
          <p:cNvSpPr>
            <a:spLocks noGrp="1"/>
          </p:cNvSpPr>
          <p:nvPr>
            <p:ph type="dt" sz="half" idx="10"/>
          </p:nvPr>
        </p:nvSpPr>
        <p:spPr/>
        <p:txBody>
          <a:bodyPr/>
          <a:lstStyle/>
          <a:p>
            <a:r>
              <a:rPr lang="en-US" altLang="ja-JP"/>
              <a:t>Apr. 9, 2019</a:t>
            </a:r>
          </a:p>
        </p:txBody>
      </p:sp>
      <p:sp>
        <p:nvSpPr>
          <p:cNvPr id="7" name="Footer Placeholder 6"/>
          <p:cNvSpPr>
            <a:spLocks noGrp="1"/>
          </p:cNvSpPr>
          <p:nvPr>
            <p:ph type="ftr" sz="quarter" idx="11"/>
          </p:nvPr>
        </p:nvSpPr>
        <p:spPr/>
        <p:txBody>
          <a:bodyPr/>
          <a:lstStyle/>
          <a:p>
            <a:r>
              <a:rPr lang="en-US" altLang="ja-JP"/>
              <a:t>sPHENIX  Director's Review</a:t>
            </a:r>
          </a:p>
        </p:txBody>
      </p:sp>
      <p:sp>
        <p:nvSpPr>
          <p:cNvPr id="9" name="Slide Number Placeholder 8"/>
          <p:cNvSpPr>
            <a:spLocks noGrp="1"/>
          </p:cNvSpPr>
          <p:nvPr>
            <p:ph type="sldNum" sz="quarter" idx="12"/>
          </p:nvPr>
        </p:nvSpPr>
        <p:spPr/>
        <p:txBody>
          <a:bodyPr/>
          <a:lstStyle/>
          <a:p>
            <a:fld id="{C9BF8795-5BFE-41C1-96E3-07B2C11D3B85}" type="slidenum">
              <a:rPr lang="ja-JP" altLang="en-US" smtClean="0"/>
              <a:pPr/>
              <a:t>12</a:t>
            </a:fld>
            <a:endParaRPr lang="en-US" altLang="ja-JP"/>
          </a:p>
        </p:txBody>
      </p:sp>
    </p:spTree>
    <p:extLst>
      <p:ext uri="{BB962C8B-B14F-4D97-AF65-F5344CB8AC3E}">
        <p14:creationId xmlns:p14="http://schemas.microsoft.com/office/powerpoint/2010/main" val="41933648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662A53C-0968-4A4D-9ED8-C526A4B54E3F}"/>
              </a:ext>
            </a:extLst>
          </p:cNvPr>
          <p:cNvSpPr txBox="1"/>
          <p:nvPr/>
        </p:nvSpPr>
        <p:spPr>
          <a:xfrm>
            <a:off x="2514600" y="133350"/>
            <a:ext cx="1991571" cy="369332"/>
          </a:xfrm>
          <a:prstGeom prst="rect">
            <a:avLst/>
          </a:prstGeom>
          <a:noFill/>
        </p:spPr>
        <p:txBody>
          <a:bodyPr wrap="none" rtlCol="0">
            <a:spAutoFit/>
          </a:bodyPr>
          <a:lstStyle/>
          <a:p>
            <a:r>
              <a:rPr lang="en-US" b="1" dirty="0"/>
              <a:t>Surface B Contours</a:t>
            </a:r>
          </a:p>
        </p:txBody>
      </p:sp>
      <p:pic>
        <p:nvPicPr>
          <p:cNvPr id="2" name="Picture 1">
            <a:extLst>
              <a:ext uri="{FF2B5EF4-FFF2-40B4-BE49-F238E27FC236}">
                <a16:creationId xmlns:a16="http://schemas.microsoft.com/office/drawing/2014/main" id="{DFABF3DC-9DF6-4F21-A79C-48A015E760C0}"/>
              </a:ext>
            </a:extLst>
          </p:cNvPr>
          <p:cNvPicPr>
            <a:picLocks noChangeAspect="1"/>
          </p:cNvPicPr>
          <p:nvPr/>
        </p:nvPicPr>
        <p:blipFill>
          <a:blip r:embed="rId2"/>
          <a:stretch>
            <a:fillRect/>
          </a:stretch>
        </p:blipFill>
        <p:spPr>
          <a:xfrm>
            <a:off x="838200" y="866775"/>
            <a:ext cx="4865156" cy="3914775"/>
          </a:xfrm>
          <a:prstGeom prst="rect">
            <a:avLst/>
          </a:prstGeom>
        </p:spPr>
      </p:pic>
      <p:pic>
        <p:nvPicPr>
          <p:cNvPr id="3" name="Picture 2">
            <a:extLst>
              <a:ext uri="{FF2B5EF4-FFF2-40B4-BE49-F238E27FC236}">
                <a16:creationId xmlns:a16="http://schemas.microsoft.com/office/drawing/2014/main" id="{5D889B0E-3123-466C-B6D4-2CA1AE938BB4}"/>
              </a:ext>
            </a:extLst>
          </p:cNvPr>
          <p:cNvPicPr>
            <a:picLocks noChangeAspect="1"/>
          </p:cNvPicPr>
          <p:nvPr/>
        </p:nvPicPr>
        <p:blipFill>
          <a:blip r:embed="rId3"/>
          <a:stretch>
            <a:fillRect/>
          </a:stretch>
        </p:blipFill>
        <p:spPr>
          <a:xfrm>
            <a:off x="96827" y="528637"/>
            <a:ext cx="732876" cy="4495800"/>
          </a:xfrm>
          <a:prstGeom prst="rect">
            <a:avLst/>
          </a:prstGeom>
        </p:spPr>
      </p:pic>
      <p:sp>
        <p:nvSpPr>
          <p:cNvPr id="8" name="TextBox 7">
            <a:extLst>
              <a:ext uri="{FF2B5EF4-FFF2-40B4-BE49-F238E27FC236}">
                <a16:creationId xmlns:a16="http://schemas.microsoft.com/office/drawing/2014/main" id="{F5A5C22B-3CCB-4470-89A2-42E69F2A9C86}"/>
              </a:ext>
            </a:extLst>
          </p:cNvPr>
          <p:cNvSpPr txBox="1"/>
          <p:nvPr/>
        </p:nvSpPr>
        <p:spPr>
          <a:xfrm>
            <a:off x="3657600" y="662285"/>
            <a:ext cx="3200400" cy="646331"/>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Detailed modelling of the HCAL Plate (steel and non-steel)</a:t>
            </a:r>
          </a:p>
        </p:txBody>
      </p:sp>
      <p:cxnSp>
        <p:nvCxnSpPr>
          <p:cNvPr id="10" name="Straight Arrow Connector 9">
            <a:extLst>
              <a:ext uri="{FF2B5EF4-FFF2-40B4-BE49-F238E27FC236}">
                <a16:creationId xmlns:a16="http://schemas.microsoft.com/office/drawing/2014/main" id="{2A7A589E-F3BB-48EE-8CCC-12532CE42BC5}"/>
              </a:ext>
            </a:extLst>
          </p:cNvPr>
          <p:cNvCxnSpPr>
            <a:cxnSpLocks/>
          </p:cNvCxnSpPr>
          <p:nvPr/>
        </p:nvCxnSpPr>
        <p:spPr>
          <a:xfrm flipH="1">
            <a:off x="3394054" y="1257063"/>
            <a:ext cx="461665" cy="24788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41C39D9-D260-4299-B82C-6F759AD40C7D}"/>
              </a:ext>
            </a:extLst>
          </p:cNvPr>
          <p:cNvSpPr txBox="1"/>
          <p:nvPr/>
        </p:nvSpPr>
        <p:spPr>
          <a:xfrm rot="16200000">
            <a:off x="364833" y="4630438"/>
            <a:ext cx="369332" cy="823956"/>
          </a:xfrm>
          <a:prstGeom prst="rect">
            <a:avLst/>
          </a:prstGeom>
          <a:noFill/>
        </p:spPr>
        <p:txBody>
          <a:bodyPr vert="eaVert" wrap="square" rtlCol="0">
            <a:spAutoFit/>
          </a:bodyPr>
          <a:lstStyle/>
          <a:p>
            <a:r>
              <a:rPr lang="en-US" sz="1200" dirty="0">
                <a:latin typeface="Times New Roman" panose="02020603050405020304" pitchFamily="18" charset="0"/>
                <a:cs typeface="Times New Roman" panose="02020603050405020304" pitchFamily="18" charset="0"/>
              </a:rPr>
              <a:t>( Gauss )</a:t>
            </a:r>
          </a:p>
        </p:txBody>
      </p:sp>
    </p:spTree>
    <p:extLst>
      <p:ext uri="{BB962C8B-B14F-4D97-AF65-F5344CB8AC3E}">
        <p14:creationId xmlns:p14="http://schemas.microsoft.com/office/powerpoint/2010/main" val="33363519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8E9376-4541-4199-87E4-B6804F851134}"/>
              </a:ext>
            </a:extLst>
          </p:cNvPr>
          <p:cNvSpPr txBox="1"/>
          <p:nvPr/>
        </p:nvSpPr>
        <p:spPr>
          <a:xfrm>
            <a:off x="2571450" y="57150"/>
            <a:ext cx="1281954" cy="369332"/>
          </a:xfrm>
          <a:prstGeom prst="rect">
            <a:avLst/>
          </a:prstGeom>
          <a:noFill/>
        </p:spPr>
        <p:txBody>
          <a:bodyPr wrap="none" rtlCol="0">
            <a:spAutoFit/>
          </a:bodyPr>
          <a:lstStyle/>
          <a:p>
            <a:r>
              <a:rPr lang="en-US" b="1" dirty="0"/>
              <a:t> B Contours</a:t>
            </a:r>
          </a:p>
        </p:txBody>
      </p:sp>
      <p:sp>
        <p:nvSpPr>
          <p:cNvPr id="8" name="TextBox 7">
            <a:extLst>
              <a:ext uri="{FF2B5EF4-FFF2-40B4-BE49-F238E27FC236}">
                <a16:creationId xmlns:a16="http://schemas.microsoft.com/office/drawing/2014/main" id="{2F97A0D1-3B5F-4D24-A8A7-CC14328F561D}"/>
              </a:ext>
            </a:extLst>
          </p:cNvPr>
          <p:cNvSpPr txBox="1"/>
          <p:nvPr/>
        </p:nvSpPr>
        <p:spPr>
          <a:xfrm rot="16200000">
            <a:off x="229693" y="4413506"/>
            <a:ext cx="369332" cy="823956"/>
          </a:xfrm>
          <a:prstGeom prst="rect">
            <a:avLst/>
          </a:prstGeom>
          <a:noFill/>
        </p:spPr>
        <p:txBody>
          <a:bodyPr vert="eaVert" wrap="square" rtlCol="0">
            <a:spAutoFit/>
          </a:bodyPr>
          <a:lstStyle/>
          <a:p>
            <a:r>
              <a:rPr lang="en-US" sz="1200" dirty="0">
                <a:latin typeface="Times New Roman" panose="02020603050405020304" pitchFamily="18" charset="0"/>
                <a:cs typeface="Times New Roman" panose="02020603050405020304" pitchFamily="18" charset="0"/>
              </a:rPr>
              <a:t>( Gauss )</a:t>
            </a:r>
          </a:p>
        </p:txBody>
      </p:sp>
      <p:pic>
        <p:nvPicPr>
          <p:cNvPr id="7" name="Picture 6">
            <a:extLst>
              <a:ext uri="{FF2B5EF4-FFF2-40B4-BE49-F238E27FC236}">
                <a16:creationId xmlns:a16="http://schemas.microsoft.com/office/drawing/2014/main" id="{AEA06CAD-3E23-4EFA-836A-49B9612959BF}"/>
              </a:ext>
            </a:extLst>
          </p:cNvPr>
          <p:cNvPicPr>
            <a:picLocks noChangeAspect="1"/>
          </p:cNvPicPr>
          <p:nvPr/>
        </p:nvPicPr>
        <p:blipFill>
          <a:blip r:embed="rId3"/>
          <a:stretch>
            <a:fillRect/>
          </a:stretch>
        </p:blipFill>
        <p:spPr>
          <a:xfrm>
            <a:off x="33515" y="318016"/>
            <a:ext cx="576085" cy="4387334"/>
          </a:xfrm>
          <a:prstGeom prst="rect">
            <a:avLst/>
          </a:prstGeom>
        </p:spPr>
      </p:pic>
      <p:cxnSp>
        <p:nvCxnSpPr>
          <p:cNvPr id="18" name="Straight Arrow Connector 17">
            <a:extLst>
              <a:ext uri="{FF2B5EF4-FFF2-40B4-BE49-F238E27FC236}">
                <a16:creationId xmlns:a16="http://schemas.microsoft.com/office/drawing/2014/main" id="{EADEF19B-35C0-4462-8953-76BA32FBAF4A}"/>
              </a:ext>
            </a:extLst>
          </p:cNvPr>
          <p:cNvCxnSpPr>
            <a:cxnSpLocks/>
            <a:stCxn id="16" idx="0"/>
          </p:cNvCxnSpPr>
          <p:nvPr/>
        </p:nvCxnSpPr>
        <p:spPr>
          <a:xfrm flipV="1">
            <a:off x="2231502" y="3812525"/>
            <a:ext cx="980925" cy="4088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A8938DC8-8565-4381-97F2-DF6FFB7F4FC4}"/>
              </a:ext>
            </a:extLst>
          </p:cNvPr>
          <p:cNvPicPr>
            <a:picLocks noChangeAspect="1"/>
          </p:cNvPicPr>
          <p:nvPr/>
        </p:nvPicPr>
        <p:blipFill>
          <a:blip r:embed="rId4"/>
          <a:stretch>
            <a:fillRect/>
          </a:stretch>
        </p:blipFill>
        <p:spPr>
          <a:xfrm>
            <a:off x="6172201" y="697799"/>
            <a:ext cx="609600" cy="4312351"/>
          </a:xfrm>
          <a:prstGeom prst="rect">
            <a:avLst/>
          </a:prstGeom>
        </p:spPr>
      </p:pic>
      <p:cxnSp>
        <p:nvCxnSpPr>
          <p:cNvPr id="15" name="Straight Arrow Connector 14">
            <a:extLst>
              <a:ext uri="{FF2B5EF4-FFF2-40B4-BE49-F238E27FC236}">
                <a16:creationId xmlns:a16="http://schemas.microsoft.com/office/drawing/2014/main" id="{2B16B2F7-D3F1-4F4D-A446-E2D0F0CB767E}"/>
              </a:ext>
            </a:extLst>
          </p:cNvPr>
          <p:cNvCxnSpPr/>
          <p:nvPr/>
        </p:nvCxnSpPr>
        <p:spPr>
          <a:xfrm flipH="1">
            <a:off x="3124200" y="807481"/>
            <a:ext cx="3048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8F433DDA-B296-413F-AA56-802F2822B98C}"/>
              </a:ext>
            </a:extLst>
          </p:cNvPr>
          <p:cNvPicPr>
            <a:picLocks noChangeAspect="1"/>
          </p:cNvPicPr>
          <p:nvPr/>
        </p:nvPicPr>
        <p:blipFill>
          <a:blip r:embed="rId5"/>
          <a:stretch>
            <a:fillRect/>
          </a:stretch>
        </p:blipFill>
        <p:spPr>
          <a:xfrm>
            <a:off x="3460146" y="2209800"/>
            <a:ext cx="2712055" cy="2876550"/>
          </a:xfrm>
          <a:prstGeom prst="rect">
            <a:avLst/>
          </a:prstGeom>
        </p:spPr>
      </p:pic>
      <p:pic>
        <p:nvPicPr>
          <p:cNvPr id="9" name="Picture 8">
            <a:extLst>
              <a:ext uri="{FF2B5EF4-FFF2-40B4-BE49-F238E27FC236}">
                <a16:creationId xmlns:a16="http://schemas.microsoft.com/office/drawing/2014/main" id="{68B6EC53-89BE-4CCD-9412-1C1CF108F6CD}"/>
              </a:ext>
            </a:extLst>
          </p:cNvPr>
          <p:cNvPicPr>
            <a:picLocks noChangeAspect="1"/>
          </p:cNvPicPr>
          <p:nvPr/>
        </p:nvPicPr>
        <p:blipFill>
          <a:blip r:embed="rId6"/>
          <a:stretch>
            <a:fillRect/>
          </a:stretch>
        </p:blipFill>
        <p:spPr>
          <a:xfrm>
            <a:off x="533400" y="547730"/>
            <a:ext cx="3733800" cy="2206784"/>
          </a:xfrm>
          <a:prstGeom prst="rect">
            <a:avLst/>
          </a:prstGeom>
        </p:spPr>
      </p:pic>
      <p:sp>
        <p:nvSpPr>
          <p:cNvPr id="11" name="TextBox 10">
            <a:extLst>
              <a:ext uri="{FF2B5EF4-FFF2-40B4-BE49-F238E27FC236}">
                <a16:creationId xmlns:a16="http://schemas.microsoft.com/office/drawing/2014/main" id="{6403AA15-4B1C-421C-BAEC-543B20B6CDC8}"/>
              </a:ext>
            </a:extLst>
          </p:cNvPr>
          <p:cNvSpPr txBox="1"/>
          <p:nvPr/>
        </p:nvSpPr>
        <p:spPr>
          <a:xfrm>
            <a:off x="3354011" y="514350"/>
            <a:ext cx="3200400"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Virtually no saturation</a:t>
            </a:r>
          </a:p>
        </p:txBody>
      </p:sp>
      <p:sp>
        <p:nvSpPr>
          <p:cNvPr id="16" name="TextBox 15">
            <a:extLst>
              <a:ext uri="{FF2B5EF4-FFF2-40B4-BE49-F238E27FC236}">
                <a16:creationId xmlns:a16="http://schemas.microsoft.com/office/drawing/2014/main" id="{CC43B70D-9EEB-40FE-BCBC-4269E0B9922C}"/>
              </a:ext>
            </a:extLst>
          </p:cNvPr>
          <p:cNvSpPr txBox="1"/>
          <p:nvPr/>
        </p:nvSpPr>
        <p:spPr>
          <a:xfrm>
            <a:off x="609600" y="4221391"/>
            <a:ext cx="3243804" cy="346249"/>
          </a:xfrm>
          <a:prstGeom prst="rect">
            <a:avLst/>
          </a:prstGeom>
          <a:noFill/>
        </p:spPr>
        <p:txBody>
          <a:bodyPr wrap="square" rtlCol="0">
            <a:spAutoFit/>
          </a:bodyPr>
          <a:lstStyle/>
          <a:p>
            <a:r>
              <a:rPr lang="en-US" sz="1650" dirty="0">
                <a:solidFill>
                  <a:srgbClr val="0000FF"/>
                </a:solidFill>
                <a:latin typeface="Times New Roman" panose="02020603050405020304" pitchFamily="18" charset="0"/>
                <a:cs typeface="Times New Roman" panose="02020603050405020304" pitchFamily="18" charset="0"/>
              </a:rPr>
              <a:t>Volume within TPC (r</a:t>
            </a:r>
            <a:r>
              <a:rPr lang="en-US" sz="1650"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a:t>
            </a:r>
            <a:r>
              <a:rPr lang="en-US" sz="1650" dirty="0">
                <a:solidFill>
                  <a:srgbClr val="0000FF"/>
                </a:solidFill>
                <a:latin typeface="Times New Roman" panose="02020603050405020304" pitchFamily="18" charset="0"/>
                <a:cs typeface="Times New Roman" panose="02020603050405020304" pitchFamily="18" charset="0"/>
              </a:rPr>
              <a:t>80 cm, z=0)</a:t>
            </a:r>
          </a:p>
        </p:txBody>
      </p:sp>
      <p:sp>
        <p:nvSpPr>
          <p:cNvPr id="26" name="TextBox 25">
            <a:extLst>
              <a:ext uri="{FF2B5EF4-FFF2-40B4-BE49-F238E27FC236}">
                <a16:creationId xmlns:a16="http://schemas.microsoft.com/office/drawing/2014/main" id="{DC36C03A-D8CF-4248-A0C8-F968A38337C3}"/>
              </a:ext>
            </a:extLst>
          </p:cNvPr>
          <p:cNvSpPr txBox="1"/>
          <p:nvPr/>
        </p:nvSpPr>
        <p:spPr>
          <a:xfrm>
            <a:off x="4648201" y="1351040"/>
            <a:ext cx="1828800" cy="600164"/>
          </a:xfrm>
          <a:prstGeom prst="rect">
            <a:avLst/>
          </a:prstGeom>
          <a:noFill/>
        </p:spPr>
        <p:txBody>
          <a:bodyPr wrap="square" rtlCol="0">
            <a:spAutoFit/>
          </a:bodyPr>
          <a:lstStyle/>
          <a:p>
            <a:r>
              <a:rPr lang="en-US" sz="1650" dirty="0">
                <a:solidFill>
                  <a:srgbClr val="0000FF"/>
                </a:solidFill>
                <a:latin typeface="Times New Roman" panose="02020603050405020304" pitchFamily="18" charset="0"/>
                <a:cs typeface="Times New Roman" panose="02020603050405020304" pitchFamily="18" charset="0"/>
              </a:rPr>
              <a:t>B (small range):</a:t>
            </a:r>
            <a:br>
              <a:rPr lang="en-US" sz="1650" dirty="0">
                <a:solidFill>
                  <a:srgbClr val="0000FF"/>
                </a:solidFill>
                <a:latin typeface="Times New Roman" panose="02020603050405020304" pitchFamily="18" charset="0"/>
                <a:cs typeface="Times New Roman" panose="02020603050405020304" pitchFamily="18" charset="0"/>
              </a:rPr>
            </a:br>
            <a:r>
              <a:rPr lang="en-US" sz="1650" dirty="0">
                <a:solidFill>
                  <a:srgbClr val="0000FF"/>
                </a:solidFill>
                <a:latin typeface="Times New Roman" panose="02020603050405020304" pitchFamily="18" charset="0"/>
                <a:cs typeface="Times New Roman" panose="02020603050405020304" pitchFamily="18" charset="0"/>
              </a:rPr>
              <a:t>1.385 – 1.394 T</a:t>
            </a:r>
          </a:p>
        </p:txBody>
      </p:sp>
    </p:spTree>
    <p:extLst>
      <p:ext uri="{BB962C8B-B14F-4D97-AF65-F5344CB8AC3E}">
        <p14:creationId xmlns:p14="http://schemas.microsoft.com/office/powerpoint/2010/main" val="11002713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1450"/>
            <a:ext cx="4972050" cy="342900"/>
          </a:xfrm>
        </p:spPr>
        <p:txBody>
          <a:bodyPr/>
          <a:lstStyle/>
          <a:p>
            <a:pPr algn="ctr"/>
            <a:r>
              <a:rPr lang="en-US" sz="1800" dirty="0" err="1">
                <a:solidFill>
                  <a:srgbClr val="002060"/>
                </a:solidFill>
                <a:latin typeface="+mn-lt"/>
                <a:cs typeface="Times New Roman" panose="02020603050405020304" pitchFamily="18" charset="0"/>
              </a:rPr>
              <a:t>sPHENIX</a:t>
            </a:r>
            <a:r>
              <a:rPr lang="en-US" sz="1800" dirty="0">
                <a:solidFill>
                  <a:srgbClr val="002060"/>
                </a:solidFill>
                <a:latin typeface="+mn-lt"/>
                <a:cs typeface="Times New Roman" panose="02020603050405020304" pitchFamily="18" charset="0"/>
              </a:rPr>
              <a:t> Project and WBS</a:t>
            </a:r>
          </a:p>
        </p:txBody>
      </p:sp>
      <p:sp>
        <p:nvSpPr>
          <p:cNvPr id="8" name="Content Placeholder 2"/>
          <p:cNvSpPr txBox="1">
            <a:spLocks/>
          </p:cNvSpPr>
          <p:nvPr/>
        </p:nvSpPr>
        <p:spPr>
          <a:xfrm>
            <a:off x="104476" y="971550"/>
            <a:ext cx="6677323" cy="3772547"/>
          </a:xfrm>
          <a:prstGeom prst="rect">
            <a:avLst/>
          </a:prstGeom>
        </p:spPr>
        <p:txBody>
          <a:bodyPr>
            <a:noAutofit/>
          </a:bodyPr>
          <a:lstStyle>
            <a:lvl1pPr algn="l" rtl="0" fontAlgn="base">
              <a:spcBef>
                <a:spcPct val="20000"/>
              </a:spcBef>
              <a:spcAft>
                <a:spcPct val="0"/>
              </a:spcAft>
              <a:buBlip>
                <a:blip r:embed="rId3"/>
              </a:buBlip>
              <a:defRPr sz="2400" kern="1200">
                <a:solidFill>
                  <a:srgbClr val="0033CC"/>
                </a:solidFill>
                <a:latin typeface="+mn-lt"/>
                <a:ea typeface="+mn-ea"/>
                <a:cs typeface="+mn-cs"/>
              </a:defRPr>
            </a:lvl1pPr>
            <a:lvl2pPr marL="114300" algn="l" rtl="0" fontAlgn="base">
              <a:spcBef>
                <a:spcPct val="20000"/>
              </a:spcBef>
              <a:spcAft>
                <a:spcPct val="0"/>
              </a:spcAft>
              <a:buBlip>
                <a:blip r:embed="rId4"/>
              </a:buBlip>
              <a:defRPr sz="2400" kern="1200">
                <a:solidFill>
                  <a:srgbClr val="009900"/>
                </a:solidFill>
                <a:latin typeface="+mn-lt"/>
                <a:ea typeface="+mn-ea"/>
                <a:cs typeface="+mn-cs"/>
              </a:defRPr>
            </a:lvl2pPr>
            <a:lvl3pPr marL="288925" indent="-60325" algn="l" rtl="0" fontAlgn="base">
              <a:spcBef>
                <a:spcPct val="20000"/>
              </a:spcBef>
              <a:spcAft>
                <a:spcPct val="0"/>
              </a:spcAft>
              <a:buBlip>
                <a:blip r:embed="rId5"/>
              </a:buBlip>
              <a:defRPr sz="2000" kern="1200">
                <a:solidFill>
                  <a:srgbClr val="6600FF"/>
                </a:solidFill>
                <a:latin typeface="+mn-lt"/>
                <a:ea typeface="+mn-ea"/>
                <a:cs typeface="+mn-cs"/>
              </a:defRPr>
            </a:lvl3pPr>
            <a:lvl4pPr marL="461963" indent="-58738" algn="l" rtl="0" fontAlgn="base">
              <a:spcBef>
                <a:spcPct val="20000"/>
              </a:spcBef>
              <a:spcAft>
                <a:spcPct val="0"/>
              </a:spcAft>
              <a:buChar char="–"/>
              <a:defRPr sz="2000" kern="1200">
                <a:solidFill>
                  <a:srgbClr val="6600FF"/>
                </a:solidFill>
                <a:latin typeface="+mn-lt"/>
                <a:ea typeface="+mn-ea"/>
                <a:cs typeface="+mn-cs"/>
              </a:defRPr>
            </a:lvl4pPr>
            <a:lvl5pPr marL="623888" indent="-46038" algn="l" rtl="0" fontAlgn="base">
              <a:spcBef>
                <a:spcPct val="20000"/>
              </a:spcBef>
              <a:spcAft>
                <a:spcPct val="0"/>
              </a:spcAft>
              <a:buChar char="•"/>
              <a:defRPr sz="2000" kern="1200">
                <a:solidFill>
                  <a:srgbClr val="6600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500" dirty="0">
                <a:solidFill>
                  <a:schemeClr val="tx1"/>
                </a:solidFill>
                <a:cs typeface="Times New Roman" panose="02020603050405020304" pitchFamily="18" charset="0"/>
              </a:rPr>
              <a:t>WBS 2.02: Superconducting Magnet </a:t>
            </a:r>
          </a:p>
          <a:p>
            <a:pPr marL="285750" indent="-285750">
              <a:buFont typeface="Arial" panose="020B0604020202020204" pitchFamily="34" charset="0"/>
              <a:buChar char="•"/>
            </a:pPr>
            <a:endParaRPr lang="en-US" sz="1500" dirty="0">
              <a:solidFill>
                <a:schemeClr val="tx1"/>
              </a:solidFill>
              <a:cs typeface="Times New Roman" panose="02020603050405020304" pitchFamily="18" charset="0"/>
            </a:endParaRPr>
          </a:p>
          <a:p>
            <a:pPr marL="400050" lvl="1" indent="-285750">
              <a:buFont typeface="Arial" panose="020B0604020202020204" pitchFamily="34" charset="0"/>
              <a:buChar char="•"/>
            </a:pPr>
            <a:r>
              <a:rPr lang="en-US" sz="1500" dirty="0">
                <a:solidFill>
                  <a:schemeClr val="tx1"/>
                </a:solidFill>
                <a:cs typeface="Times New Roman" panose="02020603050405020304" pitchFamily="18" charset="0"/>
              </a:rPr>
              <a:t> 2.02.01: Safety Reviews and Overall (K. Yip, C-AD)</a:t>
            </a:r>
          </a:p>
          <a:p>
            <a:pPr marL="400050" lvl="1" indent="-285750">
              <a:buFont typeface="Arial" panose="020B0604020202020204" pitchFamily="34" charset="0"/>
              <a:buChar char="•"/>
            </a:pPr>
            <a:endParaRPr lang="en-US" sz="1500" dirty="0">
              <a:solidFill>
                <a:schemeClr val="tx1"/>
              </a:solidFill>
              <a:cs typeface="Times New Roman" panose="02020603050405020304" pitchFamily="18" charset="0"/>
            </a:endParaRPr>
          </a:p>
          <a:p>
            <a:pPr marL="400050" lvl="1" indent="-285750">
              <a:buFont typeface="Arial" panose="020B0604020202020204" pitchFamily="34" charset="0"/>
              <a:buChar char="•"/>
            </a:pPr>
            <a:r>
              <a:rPr lang="en-US" sz="1500" dirty="0">
                <a:solidFill>
                  <a:schemeClr val="tx1"/>
                </a:solidFill>
                <a:cs typeface="Times New Roman" panose="02020603050405020304" pitchFamily="18" charset="0"/>
              </a:rPr>
              <a:t> 2.02.02: Mechanical Disassembly, Transport &amp; Reassembly (M. </a:t>
            </a:r>
            <a:r>
              <a:rPr lang="en-US" sz="1500" dirty="0" err="1">
                <a:solidFill>
                  <a:schemeClr val="tx1"/>
                </a:solidFill>
                <a:cs typeface="Times New Roman" panose="02020603050405020304" pitchFamily="18" charset="0"/>
              </a:rPr>
              <a:t>Anerella</a:t>
            </a:r>
            <a:r>
              <a:rPr lang="en-US" sz="1500" dirty="0">
                <a:solidFill>
                  <a:schemeClr val="tx1"/>
                </a:solidFill>
                <a:cs typeface="Times New Roman" panose="02020603050405020304" pitchFamily="18" charset="0"/>
              </a:rPr>
              <a:t>, SMD)</a:t>
            </a:r>
          </a:p>
          <a:p>
            <a:pPr marL="400050" lvl="1" indent="-285750">
              <a:buFont typeface="Arial" panose="020B0604020202020204" pitchFamily="34" charset="0"/>
              <a:buChar char="•"/>
            </a:pPr>
            <a:endParaRPr lang="en-US" sz="1500" dirty="0">
              <a:solidFill>
                <a:schemeClr val="tx1"/>
              </a:solidFill>
              <a:cs typeface="Times New Roman" panose="02020603050405020304" pitchFamily="18" charset="0"/>
            </a:endParaRPr>
          </a:p>
          <a:p>
            <a:pPr marL="400050" lvl="1" indent="-285750">
              <a:buFont typeface="Arial" panose="020B0604020202020204" pitchFamily="34" charset="0"/>
              <a:buChar char="•"/>
            </a:pPr>
            <a:r>
              <a:rPr lang="en-US" sz="1500" dirty="0">
                <a:solidFill>
                  <a:schemeClr val="tx1"/>
                </a:solidFill>
                <a:cs typeface="Times New Roman" panose="02020603050405020304" pitchFamily="18" charset="0"/>
              </a:rPr>
              <a:t> 2.02.03: Cryogenic Systems (R. Than, C-AD)</a:t>
            </a:r>
          </a:p>
          <a:p>
            <a:pPr marL="400050" lvl="1" indent="-285750">
              <a:buFont typeface="Arial" panose="020B0604020202020204" pitchFamily="34" charset="0"/>
              <a:buChar char="•"/>
            </a:pPr>
            <a:endParaRPr lang="en-US" sz="1500" dirty="0">
              <a:solidFill>
                <a:schemeClr val="tx1"/>
              </a:solidFill>
              <a:cs typeface="Times New Roman" panose="02020603050405020304" pitchFamily="18" charset="0"/>
            </a:endParaRPr>
          </a:p>
          <a:p>
            <a:pPr marL="400050" lvl="1" indent="-285750">
              <a:buFont typeface="Arial" panose="020B0604020202020204" pitchFamily="34" charset="0"/>
              <a:buChar char="•"/>
            </a:pPr>
            <a:r>
              <a:rPr lang="en-US" sz="1500" dirty="0">
                <a:solidFill>
                  <a:schemeClr val="tx1"/>
                </a:solidFill>
                <a:cs typeface="Times New Roman" panose="02020603050405020304" pitchFamily="18" charset="0"/>
              </a:rPr>
              <a:t> 2.02.04: Power Supply &amp; Quench Detection System (C. </a:t>
            </a:r>
            <a:r>
              <a:rPr lang="en-US" sz="1500" dirty="0" err="1">
                <a:solidFill>
                  <a:schemeClr val="tx1"/>
                </a:solidFill>
                <a:cs typeface="Times New Roman" panose="02020603050405020304" pitchFamily="18" charset="0"/>
              </a:rPr>
              <a:t>Schultheiss</a:t>
            </a:r>
            <a:r>
              <a:rPr lang="en-US" sz="1500" dirty="0">
                <a:solidFill>
                  <a:schemeClr val="tx1"/>
                </a:solidFill>
                <a:cs typeface="Times New Roman" panose="02020603050405020304" pitchFamily="18" charset="0"/>
              </a:rPr>
              <a:t>, C-AD)</a:t>
            </a:r>
          </a:p>
          <a:p>
            <a:pPr marL="400050" lvl="1" indent="-285750">
              <a:buFont typeface="Arial" panose="020B0604020202020204" pitchFamily="34" charset="0"/>
              <a:buChar char="•"/>
            </a:pPr>
            <a:endParaRPr lang="en-US" sz="1500" dirty="0">
              <a:solidFill>
                <a:schemeClr val="tx1"/>
              </a:solidFill>
              <a:cs typeface="Times New Roman" panose="02020603050405020304" pitchFamily="18" charset="0"/>
            </a:endParaRPr>
          </a:p>
          <a:p>
            <a:pPr marL="400050" lvl="1" indent="-285750">
              <a:buFont typeface="Arial" panose="020B0604020202020204" pitchFamily="34" charset="0"/>
              <a:buChar char="•"/>
            </a:pPr>
            <a:r>
              <a:rPr lang="en-US" sz="1500" dirty="0">
                <a:solidFill>
                  <a:schemeClr val="tx1"/>
                </a:solidFill>
                <a:cs typeface="Times New Roman" panose="02020603050405020304" pitchFamily="18" charset="0"/>
              </a:rPr>
              <a:t> 2.02.05: Magnet Field Measurement (A. Franz/J. Haggerty, Physics)</a:t>
            </a:r>
          </a:p>
          <a:p>
            <a:pPr lvl="1"/>
            <a:endParaRPr lang="en-US" sz="1294" dirty="0">
              <a:solidFill>
                <a:srgbClr val="000099"/>
              </a:solidFill>
              <a:cs typeface="Times New Roman" panose="02020603050405020304" pitchFamily="18" charset="0"/>
            </a:endParaRPr>
          </a:p>
        </p:txBody>
      </p:sp>
      <p:sp>
        <p:nvSpPr>
          <p:cNvPr id="3" name="Date Placeholder 2"/>
          <p:cNvSpPr>
            <a:spLocks noGrp="1"/>
          </p:cNvSpPr>
          <p:nvPr>
            <p:ph type="dt" sz="half" idx="10"/>
          </p:nvPr>
        </p:nvSpPr>
        <p:spPr/>
        <p:txBody>
          <a:bodyPr/>
          <a:lstStyle/>
          <a:p>
            <a:r>
              <a:rPr lang="en-US" altLang="ja-JP"/>
              <a:t>Apr. 9, 2019</a:t>
            </a:r>
          </a:p>
        </p:txBody>
      </p:sp>
      <p:sp>
        <p:nvSpPr>
          <p:cNvPr id="7" name="Footer Placeholder 6"/>
          <p:cNvSpPr>
            <a:spLocks noGrp="1"/>
          </p:cNvSpPr>
          <p:nvPr>
            <p:ph type="ftr" sz="quarter" idx="11"/>
          </p:nvPr>
        </p:nvSpPr>
        <p:spPr/>
        <p:txBody>
          <a:bodyPr/>
          <a:lstStyle/>
          <a:p>
            <a:r>
              <a:rPr lang="en-US" altLang="ja-JP"/>
              <a:t>sPHENIX  Director's Review</a:t>
            </a:r>
          </a:p>
        </p:txBody>
      </p:sp>
      <p:sp>
        <p:nvSpPr>
          <p:cNvPr id="9" name="Slide Number Placeholder 8"/>
          <p:cNvSpPr>
            <a:spLocks noGrp="1"/>
          </p:cNvSpPr>
          <p:nvPr>
            <p:ph type="sldNum" sz="quarter" idx="12"/>
          </p:nvPr>
        </p:nvSpPr>
        <p:spPr/>
        <p:txBody>
          <a:bodyPr/>
          <a:lstStyle/>
          <a:p>
            <a:fld id="{C9BF8795-5BFE-41C1-96E3-07B2C11D3B85}" type="slidenum">
              <a:rPr lang="ja-JP" altLang="en-US" smtClean="0"/>
              <a:pPr/>
              <a:t>15</a:t>
            </a:fld>
            <a:endParaRPr lang="en-US" altLang="ja-JP"/>
          </a:p>
        </p:txBody>
      </p:sp>
    </p:spTree>
    <p:extLst>
      <p:ext uri="{BB962C8B-B14F-4D97-AF65-F5344CB8AC3E}">
        <p14:creationId xmlns:p14="http://schemas.microsoft.com/office/powerpoint/2010/main" val="22385307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
          <p:cNvSpPr>
            <a:spLocks noGrp="1"/>
          </p:cNvSpPr>
          <p:nvPr>
            <p:ph type="title"/>
          </p:nvPr>
        </p:nvSpPr>
        <p:spPr>
          <a:xfrm>
            <a:off x="76199" y="80665"/>
            <a:ext cx="6248401" cy="509885"/>
          </a:xfrm>
        </p:spPr>
        <p:txBody>
          <a:bodyPr/>
          <a:lstStyle/>
          <a:p>
            <a:r>
              <a:rPr lang="en-US" altLang="en-US" sz="2200" dirty="0">
                <a:solidFill>
                  <a:srgbClr val="002060"/>
                </a:solidFill>
                <a:cs typeface="Times New Roman" panose="02020603050405020304" pitchFamily="18" charset="0"/>
              </a:rPr>
              <a:t>Documentation Made Available to the  Committee</a:t>
            </a:r>
          </a:p>
        </p:txBody>
      </p:sp>
      <p:sp>
        <p:nvSpPr>
          <p:cNvPr id="7" name="Date Placeholder 6"/>
          <p:cNvSpPr>
            <a:spLocks noGrp="1"/>
          </p:cNvSpPr>
          <p:nvPr>
            <p:ph type="dt" sz="half" idx="10"/>
          </p:nvPr>
        </p:nvSpPr>
        <p:spPr/>
        <p:txBody>
          <a:bodyPr/>
          <a:lstStyle/>
          <a:p>
            <a:r>
              <a:rPr lang="en-US" altLang="ja-JP"/>
              <a:t>Apr. 9, 2019</a:t>
            </a:r>
            <a:endParaRPr lang="en-US" altLang="ja-JP" dirty="0"/>
          </a:p>
        </p:txBody>
      </p:sp>
      <p:sp>
        <p:nvSpPr>
          <p:cNvPr id="8" name="Footer Placeholder 7"/>
          <p:cNvSpPr>
            <a:spLocks noGrp="1"/>
          </p:cNvSpPr>
          <p:nvPr>
            <p:ph type="ftr" sz="quarter" idx="11"/>
          </p:nvPr>
        </p:nvSpPr>
        <p:spPr>
          <a:xfrm>
            <a:off x="2359818" y="4902398"/>
            <a:ext cx="1628775" cy="155377"/>
          </a:xfrm>
        </p:spPr>
        <p:txBody>
          <a:bodyPr/>
          <a:lstStyle/>
          <a:p>
            <a:r>
              <a:rPr lang="en-US" altLang="ja-JP"/>
              <a:t>sPHENIX  Director's Review</a:t>
            </a:r>
            <a:endParaRPr lang="en-US" altLang="ja-JP" dirty="0"/>
          </a:p>
        </p:txBody>
      </p:sp>
      <p:sp>
        <p:nvSpPr>
          <p:cNvPr id="9" name="Slide Number Placeholder 8"/>
          <p:cNvSpPr>
            <a:spLocks noGrp="1"/>
          </p:cNvSpPr>
          <p:nvPr>
            <p:ph type="sldNum" sz="quarter" idx="12"/>
          </p:nvPr>
        </p:nvSpPr>
        <p:spPr/>
        <p:txBody>
          <a:bodyPr/>
          <a:lstStyle/>
          <a:p>
            <a:fld id="{1FB4287E-2287-4C62-9FFE-686ECD648930}" type="slidenum">
              <a:rPr lang="ja-JP" altLang="en-US" smtClean="0"/>
              <a:pPr/>
              <a:t>16</a:t>
            </a:fld>
            <a:endParaRPr lang="en-US" altLang="ja-JP"/>
          </a:p>
        </p:txBody>
      </p:sp>
      <p:sp>
        <p:nvSpPr>
          <p:cNvPr id="11" name="Content Placeholder 2"/>
          <p:cNvSpPr txBox="1">
            <a:spLocks/>
          </p:cNvSpPr>
          <p:nvPr/>
        </p:nvSpPr>
        <p:spPr>
          <a:xfrm>
            <a:off x="152400" y="601480"/>
            <a:ext cx="5738813" cy="3799070"/>
          </a:xfrm>
          <a:prstGeom prst="rect">
            <a:avLst/>
          </a:prstGeom>
        </p:spPr>
        <p:txBody>
          <a:bodyPr>
            <a:noAutofit/>
          </a:bodyPr>
          <a:lstStyle>
            <a:lvl1pPr algn="l" rtl="0" fontAlgn="base">
              <a:spcBef>
                <a:spcPct val="20000"/>
              </a:spcBef>
              <a:spcAft>
                <a:spcPct val="0"/>
              </a:spcAft>
              <a:buBlip>
                <a:blip r:embed="rId3"/>
              </a:buBlip>
              <a:defRPr sz="2400" kern="1200">
                <a:solidFill>
                  <a:srgbClr val="0033CC"/>
                </a:solidFill>
                <a:latin typeface="+mn-lt"/>
                <a:ea typeface="+mn-ea"/>
                <a:cs typeface="+mn-cs"/>
              </a:defRPr>
            </a:lvl1pPr>
            <a:lvl2pPr marL="114300" algn="l" rtl="0" fontAlgn="base">
              <a:spcBef>
                <a:spcPct val="20000"/>
              </a:spcBef>
              <a:spcAft>
                <a:spcPct val="0"/>
              </a:spcAft>
              <a:buBlip>
                <a:blip r:embed="rId4"/>
              </a:buBlip>
              <a:defRPr sz="2400" kern="1200">
                <a:solidFill>
                  <a:srgbClr val="009900"/>
                </a:solidFill>
                <a:latin typeface="+mn-lt"/>
                <a:ea typeface="+mn-ea"/>
                <a:cs typeface="+mn-cs"/>
              </a:defRPr>
            </a:lvl2pPr>
            <a:lvl3pPr marL="288925" indent="-60325" algn="l" rtl="0" fontAlgn="base">
              <a:spcBef>
                <a:spcPct val="20000"/>
              </a:spcBef>
              <a:spcAft>
                <a:spcPct val="0"/>
              </a:spcAft>
              <a:buBlip>
                <a:blip r:embed="rId5"/>
              </a:buBlip>
              <a:defRPr sz="2000" kern="1200">
                <a:solidFill>
                  <a:srgbClr val="6600FF"/>
                </a:solidFill>
                <a:latin typeface="+mn-lt"/>
                <a:ea typeface="+mn-ea"/>
                <a:cs typeface="+mn-cs"/>
              </a:defRPr>
            </a:lvl3pPr>
            <a:lvl4pPr marL="461963" indent="-58738" algn="l" rtl="0" fontAlgn="base">
              <a:spcBef>
                <a:spcPct val="20000"/>
              </a:spcBef>
              <a:spcAft>
                <a:spcPct val="0"/>
              </a:spcAft>
              <a:buChar char="–"/>
              <a:defRPr sz="2000" kern="1200">
                <a:solidFill>
                  <a:srgbClr val="6600FF"/>
                </a:solidFill>
                <a:latin typeface="+mn-lt"/>
                <a:ea typeface="+mn-ea"/>
                <a:cs typeface="+mn-cs"/>
              </a:defRPr>
            </a:lvl4pPr>
            <a:lvl5pPr marL="623888" indent="-46038" algn="l" rtl="0" fontAlgn="base">
              <a:spcBef>
                <a:spcPct val="20000"/>
              </a:spcBef>
              <a:spcAft>
                <a:spcPct val="0"/>
              </a:spcAft>
              <a:buChar char="•"/>
              <a:defRPr sz="2000" kern="1200">
                <a:solidFill>
                  <a:srgbClr val="6600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294" dirty="0">
                <a:solidFill>
                  <a:schemeClr val="tx1"/>
                </a:solidFill>
                <a:cs typeface="Times New Roman" panose="02020603050405020304" pitchFamily="18" charset="0"/>
              </a:rPr>
              <a:t>Basis of Estimate (BOE)</a:t>
            </a:r>
          </a:p>
          <a:p>
            <a:pPr marL="400050" lvl="1" indent="-285750">
              <a:buFont typeface="Arial" panose="020B0604020202020204" pitchFamily="34" charset="0"/>
              <a:buChar char="•"/>
            </a:pPr>
            <a:r>
              <a:rPr lang="en-US" sz="1400" dirty="0">
                <a:hlinkClick r:id="rId6"/>
              </a:rPr>
              <a:t>https://indico.bnl.gov/event/5961/attachments/22282/31335/2.02_SC-Magnet_April2019_Directors.xlsx</a:t>
            </a:r>
            <a:endParaRPr lang="en-US" sz="1280" dirty="0">
              <a:solidFill>
                <a:schemeClr val="tx1"/>
              </a:solidFill>
              <a:cs typeface="Times New Roman" panose="02020603050405020304" pitchFamily="18" charset="0"/>
            </a:endParaRPr>
          </a:p>
          <a:p>
            <a:pPr marL="285750" indent="-285750">
              <a:buFont typeface="Arial" panose="020B0604020202020204" pitchFamily="34" charset="0"/>
              <a:buChar char="•"/>
            </a:pPr>
            <a:r>
              <a:rPr lang="en-US" sz="1294" dirty="0">
                <a:solidFill>
                  <a:schemeClr val="tx1"/>
                </a:solidFill>
                <a:cs typeface="Times New Roman" panose="02020603050405020304" pitchFamily="18" charset="0"/>
              </a:rPr>
              <a:t>WBS Dictionary:</a:t>
            </a:r>
          </a:p>
          <a:p>
            <a:pPr marL="400050" lvl="1" indent="-285750">
              <a:buFont typeface="Arial" panose="020B0604020202020204" pitchFamily="34" charset="0"/>
              <a:buChar char="•"/>
            </a:pPr>
            <a:r>
              <a:rPr lang="en-US" sz="1280" dirty="0">
                <a:hlinkClick r:id="rId7"/>
              </a:rPr>
              <a:t>https://indico.bnl.gov/event/5961/attachments/22254/30949/sPHENIX_WBS_Dictionary_April_2019_Director_Review.pdf</a:t>
            </a:r>
            <a:endParaRPr lang="en-US" sz="1280" dirty="0">
              <a:solidFill>
                <a:schemeClr val="tx1"/>
              </a:solidFill>
              <a:cs typeface="Times New Roman" panose="02020603050405020304" pitchFamily="18" charset="0"/>
            </a:endParaRPr>
          </a:p>
          <a:p>
            <a:pPr marL="285750" indent="-285750">
              <a:buFont typeface="Arial" panose="020B0604020202020204" pitchFamily="34" charset="0"/>
              <a:buChar char="•"/>
            </a:pPr>
            <a:r>
              <a:rPr lang="en-US" sz="1294" dirty="0">
                <a:solidFill>
                  <a:schemeClr val="tx1"/>
                </a:solidFill>
                <a:cs typeface="Times New Roman" panose="02020603050405020304" pitchFamily="18" charset="0"/>
              </a:rPr>
              <a:t>Primavera P6 Dump: </a:t>
            </a:r>
          </a:p>
          <a:p>
            <a:pPr marL="400050" lvl="1" indent="-285750">
              <a:buFont typeface="Arial" panose="020B0604020202020204" pitchFamily="34" charset="0"/>
              <a:buChar char="•"/>
            </a:pPr>
            <a:r>
              <a:rPr lang="en-US" sz="1294" dirty="0">
                <a:solidFill>
                  <a:schemeClr val="tx1"/>
                </a:solidFill>
                <a:cs typeface="Times New Roman" panose="02020603050405020304" pitchFamily="18" charset="0"/>
              </a:rPr>
              <a:t> </a:t>
            </a:r>
            <a:r>
              <a:rPr lang="en-US" sz="1280" dirty="0">
                <a:solidFill>
                  <a:schemeClr val="tx1"/>
                </a:solidFill>
                <a:cs typeface="Times New Roman" panose="02020603050405020304" pitchFamily="18" charset="0"/>
                <a:hlinkClick r:id="rId8"/>
              </a:rPr>
              <a:t>https://docdb.sphenix.bnl.gov/cgi-bin/private/ShowDocument?docid=112</a:t>
            </a:r>
            <a:endParaRPr lang="en-US" sz="1280" dirty="0">
              <a:solidFill>
                <a:schemeClr val="tx1"/>
              </a:solidFill>
              <a:cs typeface="Times New Roman" panose="02020603050405020304" pitchFamily="18" charset="0"/>
            </a:endParaRPr>
          </a:p>
        </p:txBody>
      </p:sp>
      <p:pic>
        <p:nvPicPr>
          <p:cNvPr id="6" name="Picture 5">
            <a:extLst>
              <a:ext uri="{FF2B5EF4-FFF2-40B4-BE49-F238E27FC236}">
                <a16:creationId xmlns:a16="http://schemas.microsoft.com/office/drawing/2014/main" id="{6863712C-426C-44B2-BA56-1BF465854E35}"/>
              </a:ext>
            </a:extLst>
          </p:cNvPr>
          <p:cNvPicPr>
            <a:picLocks noChangeAspect="1"/>
          </p:cNvPicPr>
          <p:nvPr/>
        </p:nvPicPr>
        <p:blipFill>
          <a:blip r:embed="rId9"/>
          <a:stretch>
            <a:fillRect/>
          </a:stretch>
        </p:blipFill>
        <p:spPr>
          <a:xfrm>
            <a:off x="0" y="2503014"/>
            <a:ext cx="6858000" cy="2430936"/>
          </a:xfrm>
          <a:prstGeom prst="rect">
            <a:avLst/>
          </a:prstGeom>
        </p:spPr>
      </p:pic>
    </p:spTree>
    <p:extLst>
      <p:ext uri="{BB962C8B-B14F-4D97-AF65-F5344CB8AC3E}">
        <p14:creationId xmlns:p14="http://schemas.microsoft.com/office/powerpoint/2010/main" val="9309440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52400" y="206680"/>
            <a:ext cx="6553200" cy="3786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800100" indent="-34290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lgn="ctr" eaLnBrk="1" hangingPunct="1">
              <a:spcBef>
                <a:spcPct val="20000"/>
              </a:spcBef>
              <a:defRPr/>
            </a:pPr>
            <a:r>
              <a:rPr lang="en-US" sz="1856" dirty="0">
                <a:solidFill>
                  <a:srgbClr val="0000CC"/>
                </a:solidFill>
                <a:latin typeface="Times New Roman" panose="02020603050405020304" pitchFamily="18" charset="0"/>
                <a:cs typeface="Times New Roman" panose="02020603050405020304" pitchFamily="18" charset="0"/>
              </a:rPr>
              <a:t>Magnet documentation status</a:t>
            </a:r>
          </a:p>
          <a:p>
            <a:pPr marL="0" indent="0" algn="ctr" eaLnBrk="1" hangingPunct="1">
              <a:spcBef>
                <a:spcPct val="20000"/>
              </a:spcBef>
              <a:defRPr/>
            </a:pPr>
            <a:endParaRPr lang="en-US" sz="1294" dirty="0">
              <a:solidFill>
                <a:srgbClr val="0000CC"/>
              </a:solidFill>
              <a:latin typeface="Times New Roman" panose="02020603050405020304" pitchFamily="18" charset="0"/>
              <a:cs typeface="Times New Roman" panose="02020603050405020304" pitchFamily="18" charset="0"/>
            </a:endParaRPr>
          </a:p>
          <a:p>
            <a:pPr marL="0" indent="0" algn="just">
              <a:lnSpc>
                <a:spcPct val="85000"/>
              </a:lnSpc>
            </a:pPr>
            <a:endParaRPr lang="en-US" sz="1238" dirty="0">
              <a:solidFill>
                <a:srgbClr val="0000FF"/>
              </a:solidFill>
              <a:latin typeface="Times New Roman" panose="02020603050405020304" pitchFamily="18" charset="0"/>
              <a:cs typeface="Times New Roman" panose="02020603050405020304" pitchFamily="18" charset="0"/>
            </a:endParaRPr>
          </a:p>
          <a:p>
            <a:pPr marL="285750" indent="-285750" algn="just">
              <a:lnSpc>
                <a:spcPct val="85000"/>
              </a:lnSpc>
              <a:buFont typeface="Arial" panose="020B0604020202020204" pitchFamily="34" charset="0"/>
              <a:buChar char="•"/>
            </a:pPr>
            <a:r>
              <a:rPr lang="en-US" sz="1500" dirty="0">
                <a:latin typeface="+mn-lt"/>
                <a:cs typeface="Times New Roman" panose="02020603050405020304" pitchFamily="18" charset="0"/>
              </a:rPr>
              <a:t> The Basis of Estimate (BOE) for 2.02 is in </a:t>
            </a:r>
            <a:r>
              <a:rPr lang="en-US" sz="1500" dirty="0" err="1">
                <a:latin typeface="+mn-lt"/>
                <a:cs typeface="Times New Roman" panose="02020603050405020304" pitchFamily="18" charset="0"/>
              </a:rPr>
              <a:t>sPHENIX</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docdb</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docid</a:t>
            </a:r>
            <a:r>
              <a:rPr lang="en-US" sz="1500" dirty="0">
                <a:latin typeface="+mn-lt"/>
                <a:cs typeface="Times New Roman" panose="02020603050405020304" pitchFamily="18" charset="0"/>
              </a:rPr>
              <a:t>=63).</a:t>
            </a:r>
          </a:p>
          <a:p>
            <a:pPr marL="285750" indent="-285750" algn="just">
              <a:lnSpc>
                <a:spcPct val="85000"/>
              </a:lnSpc>
              <a:buFont typeface="Arial" panose="020B0604020202020204" pitchFamily="34" charset="0"/>
              <a:buChar char="•"/>
            </a:pPr>
            <a:r>
              <a:rPr lang="en-US" sz="1500" dirty="0">
                <a:latin typeface="+mn-lt"/>
                <a:cs typeface="Times New Roman" panose="02020603050405020304" pitchFamily="18" charset="0"/>
              </a:rPr>
              <a:t> An overview of the BOE looks like : </a:t>
            </a:r>
          </a:p>
          <a:p>
            <a:pPr marL="0" indent="0" algn="just">
              <a:lnSpc>
                <a:spcPct val="85000"/>
              </a:lnSpc>
            </a:pPr>
            <a:endParaRPr lang="en-US" sz="1238" dirty="0">
              <a:solidFill>
                <a:srgbClr val="0000FF"/>
              </a:solidFill>
              <a:latin typeface="Times New Roman" panose="02020603050405020304" pitchFamily="18" charset="0"/>
              <a:cs typeface="Times New Roman" panose="02020603050405020304" pitchFamily="18" charset="0"/>
            </a:endParaRPr>
          </a:p>
          <a:p>
            <a:pPr marL="0" indent="0" algn="just">
              <a:lnSpc>
                <a:spcPct val="85000"/>
              </a:lnSpc>
            </a:pPr>
            <a:endParaRPr lang="en-US" sz="1238" dirty="0">
              <a:solidFill>
                <a:srgbClr val="0000FF"/>
              </a:solidFill>
              <a:latin typeface="Times New Roman" panose="02020603050405020304" pitchFamily="18" charset="0"/>
              <a:cs typeface="Times New Roman" panose="02020603050405020304" pitchFamily="18" charset="0"/>
            </a:endParaRPr>
          </a:p>
          <a:p>
            <a:pPr marL="103571" indent="-103571" algn="just">
              <a:lnSpc>
                <a:spcPct val="85000"/>
              </a:lnSpc>
              <a:buBlip>
                <a:blip r:embed="rId3"/>
              </a:buBlip>
            </a:pPr>
            <a:endParaRPr lang="en-US" sz="1238" dirty="0">
              <a:solidFill>
                <a:srgbClr val="0000FF"/>
              </a:solidFill>
              <a:latin typeface="Times New Roman" panose="02020603050405020304" pitchFamily="18" charset="0"/>
              <a:cs typeface="Times New Roman" panose="02020603050405020304" pitchFamily="18" charset="0"/>
            </a:endParaRPr>
          </a:p>
          <a:p>
            <a:pPr marL="103571" indent="-103571" algn="just">
              <a:lnSpc>
                <a:spcPct val="85000"/>
              </a:lnSpc>
              <a:buBlip>
                <a:blip r:embed="rId3"/>
              </a:buBlip>
            </a:pPr>
            <a:endParaRPr lang="en-US" sz="1238" dirty="0">
              <a:solidFill>
                <a:srgbClr val="0000FF"/>
              </a:solidFill>
              <a:latin typeface="Times New Roman" panose="02020603050405020304" pitchFamily="18" charset="0"/>
              <a:cs typeface="Times New Roman" panose="02020603050405020304" pitchFamily="18" charset="0"/>
            </a:endParaRPr>
          </a:p>
          <a:p>
            <a:pPr marL="103571" indent="-103571" algn="just">
              <a:lnSpc>
                <a:spcPct val="85000"/>
              </a:lnSpc>
              <a:buBlip>
                <a:blip r:embed="rId3"/>
              </a:buBlip>
            </a:pPr>
            <a:endParaRPr lang="en-US" sz="1238" dirty="0">
              <a:solidFill>
                <a:srgbClr val="0000FF"/>
              </a:solidFill>
              <a:latin typeface="Times New Roman" panose="02020603050405020304" pitchFamily="18" charset="0"/>
              <a:cs typeface="Times New Roman" panose="02020603050405020304" pitchFamily="18" charset="0"/>
            </a:endParaRPr>
          </a:p>
          <a:p>
            <a:pPr marL="103571" indent="-103571" algn="just">
              <a:lnSpc>
                <a:spcPct val="85000"/>
              </a:lnSpc>
              <a:buBlip>
                <a:blip r:embed="rId3"/>
              </a:buBlip>
            </a:pPr>
            <a:endParaRPr lang="en-US" sz="1238" dirty="0">
              <a:solidFill>
                <a:srgbClr val="0000FF"/>
              </a:solidFill>
              <a:latin typeface="Times New Roman" panose="02020603050405020304" pitchFamily="18" charset="0"/>
              <a:cs typeface="Times New Roman" panose="02020603050405020304" pitchFamily="18" charset="0"/>
            </a:endParaRPr>
          </a:p>
          <a:p>
            <a:pPr marL="103571" indent="-103571" algn="just">
              <a:lnSpc>
                <a:spcPct val="85000"/>
              </a:lnSpc>
              <a:buBlip>
                <a:blip r:embed="rId3"/>
              </a:buBlip>
            </a:pPr>
            <a:endParaRPr lang="en-US" sz="1238" dirty="0">
              <a:solidFill>
                <a:srgbClr val="0000FF"/>
              </a:solidFill>
              <a:latin typeface="Times New Roman" panose="02020603050405020304" pitchFamily="18" charset="0"/>
              <a:cs typeface="Times New Roman" panose="02020603050405020304" pitchFamily="18" charset="0"/>
            </a:endParaRPr>
          </a:p>
          <a:p>
            <a:pPr marL="103571" indent="-103571" algn="just">
              <a:lnSpc>
                <a:spcPct val="85000"/>
              </a:lnSpc>
              <a:buBlip>
                <a:blip r:embed="rId3"/>
              </a:buBlip>
            </a:pPr>
            <a:endParaRPr lang="en-US" sz="1238" dirty="0">
              <a:solidFill>
                <a:srgbClr val="0000FF"/>
              </a:solidFill>
              <a:latin typeface="Times New Roman" panose="02020603050405020304" pitchFamily="18" charset="0"/>
              <a:cs typeface="Times New Roman" panose="02020603050405020304" pitchFamily="18" charset="0"/>
            </a:endParaRPr>
          </a:p>
          <a:p>
            <a:pPr marL="103571" indent="-103571" algn="just">
              <a:lnSpc>
                <a:spcPct val="85000"/>
              </a:lnSpc>
              <a:buBlip>
                <a:blip r:embed="rId3"/>
              </a:buBlip>
            </a:pPr>
            <a:endParaRPr lang="en-US" sz="1238" dirty="0">
              <a:solidFill>
                <a:srgbClr val="0000FF"/>
              </a:solidFill>
              <a:latin typeface="Times New Roman" panose="02020603050405020304" pitchFamily="18" charset="0"/>
              <a:cs typeface="Times New Roman" panose="02020603050405020304" pitchFamily="18" charset="0"/>
            </a:endParaRPr>
          </a:p>
          <a:p>
            <a:pPr marL="103571" indent="-103571" algn="just">
              <a:lnSpc>
                <a:spcPct val="85000"/>
              </a:lnSpc>
              <a:buBlip>
                <a:blip r:embed="rId3"/>
              </a:buBlip>
            </a:pPr>
            <a:endParaRPr lang="en-US" sz="1238" dirty="0">
              <a:solidFill>
                <a:srgbClr val="0000FF"/>
              </a:solidFill>
              <a:latin typeface="Times New Roman" panose="02020603050405020304" pitchFamily="18" charset="0"/>
              <a:cs typeface="Times New Roman" panose="02020603050405020304" pitchFamily="18" charset="0"/>
            </a:endParaRPr>
          </a:p>
          <a:p>
            <a:pPr marL="0" indent="0" algn="just">
              <a:lnSpc>
                <a:spcPct val="85000"/>
              </a:lnSpc>
            </a:pPr>
            <a:endParaRPr lang="en-US" sz="1238" dirty="0">
              <a:solidFill>
                <a:srgbClr val="0000FF"/>
              </a:solidFill>
              <a:latin typeface="Times New Roman" panose="02020603050405020304" pitchFamily="18" charset="0"/>
              <a:cs typeface="Times New Roman" panose="02020603050405020304" pitchFamily="18" charset="0"/>
            </a:endParaRPr>
          </a:p>
          <a:p>
            <a:pPr marL="0" indent="0" algn="just">
              <a:lnSpc>
                <a:spcPct val="85000"/>
              </a:lnSpc>
            </a:pPr>
            <a:endParaRPr lang="en-US" sz="1238" dirty="0">
              <a:solidFill>
                <a:srgbClr val="0000FF"/>
              </a:solidFill>
              <a:latin typeface="Times New Roman" panose="02020603050405020304" pitchFamily="18" charset="0"/>
              <a:cs typeface="Times New Roman" panose="02020603050405020304" pitchFamily="18" charset="0"/>
            </a:endParaRPr>
          </a:p>
          <a:p>
            <a:pPr marL="103571" indent="-103571" algn="just">
              <a:lnSpc>
                <a:spcPct val="85000"/>
              </a:lnSpc>
              <a:buBlip>
                <a:blip r:embed="rId3"/>
              </a:buBlip>
            </a:pPr>
            <a:endParaRPr lang="en-US" sz="1238" dirty="0">
              <a:solidFill>
                <a:srgbClr val="0000FF"/>
              </a:solidFill>
              <a:latin typeface="Times New Roman" panose="02020603050405020304" pitchFamily="18" charset="0"/>
              <a:cs typeface="Times New Roman" panose="02020603050405020304" pitchFamily="18" charset="0"/>
            </a:endParaRPr>
          </a:p>
          <a:p>
            <a:pPr marL="0" indent="0" algn="just">
              <a:lnSpc>
                <a:spcPct val="85000"/>
              </a:lnSpc>
            </a:pPr>
            <a:endParaRPr lang="en-US" sz="1238" dirty="0">
              <a:solidFill>
                <a:srgbClr val="0000FF"/>
              </a:solidFill>
              <a:latin typeface="Times New Roman" panose="02020603050405020304" pitchFamily="18" charset="0"/>
              <a:cs typeface="Times New Roman" panose="02020603050405020304" pitchFamily="18" charset="0"/>
            </a:endParaRPr>
          </a:p>
          <a:p>
            <a:pPr marL="0" indent="0" algn="just">
              <a:lnSpc>
                <a:spcPct val="85000"/>
              </a:lnSpc>
            </a:pPr>
            <a:endParaRPr lang="en-US" sz="1294" dirty="0">
              <a:solidFill>
                <a:srgbClr val="0000FF"/>
              </a:solidFill>
              <a:latin typeface="Times New Roman" panose="02020603050405020304" pitchFamily="18" charset="0"/>
              <a:cs typeface="Times New Roman" panose="02020603050405020304" pitchFamily="18" charset="0"/>
            </a:endParaRPr>
          </a:p>
          <a:p>
            <a:r>
              <a:rPr lang="en-US" sz="1238" dirty="0">
                <a:latin typeface="Times New Roman" panose="02020603050405020304" pitchFamily="18" charset="0"/>
                <a:cs typeface="Times New Roman" panose="02020603050405020304" pitchFamily="18" charset="0"/>
              </a:rPr>
              <a:t> </a:t>
            </a:r>
          </a:p>
        </p:txBody>
      </p:sp>
      <p:sp>
        <p:nvSpPr>
          <p:cNvPr id="3" name="Date Placeholder 2"/>
          <p:cNvSpPr>
            <a:spLocks noGrp="1"/>
          </p:cNvSpPr>
          <p:nvPr>
            <p:ph type="dt" sz="half" idx="10"/>
          </p:nvPr>
        </p:nvSpPr>
        <p:spPr/>
        <p:txBody>
          <a:bodyPr/>
          <a:lstStyle/>
          <a:p>
            <a:r>
              <a:rPr lang="en-US" altLang="ja-JP"/>
              <a:t>Apr. 9, 2019</a:t>
            </a:r>
          </a:p>
        </p:txBody>
      </p:sp>
      <p:sp>
        <p:nvSpPr>
          <p:cNvPr id="8" name="Footer Placeholder 7"/>
          <p:cNvSpPr>
            <a:spLocks noGrp="1"/>
          </p:cNvSpPr>
          <p:nvPr>
            <p:ph type="ftr" sz="quarter" idx="11"/>
          </p:nvPr>
        </p:nvSpPr>
        <p:spPr/>
        <p:txBody>
          <a:bodyPr/>
          <a:lstStyle/>
          <a:p>
            <a:r>
              <a:rPr lang="en-US" altLang="ja-JP"/>
              <a:t>sPHENIX  Director's Review</a:t>
            </a:r>
          </a:p>
        </p:txBody>
      </p:sp>
      <p:sp>
        <p:nvSpPr>
          <p:cNvPr id="9" name="Slide Number Placeholder 8"/>
          <p:cNvSpPr>
            <a:spLocks noGrp="1"/>
          </p:cNvSpPr>
          <p:nvPr>
            <p:ph type="sldNum" sz="quarter" idx="12"/>
          </p:nvPr>
        </p:nvSpPr>
        <p:spPr/>
        <p:txBody>
          <a:bodyPr/>
          <a:lstStyle/>
          <a:p>
            <a:fld id="{7D743D1F-C144-4EAD-B5FA-73DFBCD12313}" type="slidenum">
              <a:rPr lang="ja-JP" altLang="en-US" smtClean="0"/>
              <a:pPr/>
              <a:t>17</a:t>
            </a:fld>
            <a:endParaRPr lang="en-US" altLang="ja-JP"/>
          </a:p>
        </p:txBody>
      </p:sp>
      <p:sp>
        <p:nvSpPr>
          <p:cNvPr id="5" name="TextBox 4">
            <a:extLst>
              <a:ext uri="{FF2B5EF4-FFF2-40B4-BE49-F238E27FC236}">
                <a16:creationId xmlns:a16="http://schemas.microsoft.com/office/drawing/2014/main" id="{6DBBAFA7-D96D-42F6-BF01-189FD4ABC0B9}"/>
              </a:ext>
            </a:extLst>
          </p:cNvPr>
          <p:cNvSpPr txBox="1"/>
          <p:nvPr/>
        </p:nvSpPr>
        <p:spPr>
          <a:xfrm>
            <a:off x="152400" y="4400550"/>
            <a:ext cx="5638800"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Virtually all details have been inserted into P6.</a:t>
            </a:r>
          </a:p>
        </p:txBody>
      </p:sp>
      <p:pic>
        <p:nvPicPr>
          <p:cNvPr id="10" name="Picture 9">
            <a:extLst>
              <a:ext uri="{FF2B5EF4-FFF2-40B4-BE49-F238E27FC236}">
                <a16:creationId xmlns:a16="http://schemas.microsoft.com/office/drawing/2014/main" id="{3D65C3D1-E6CB-4E66-BFD8-14E8A9B7B918}"/>
              </a:ext>
            </a:extLst>
          </p:cNvPr>
          <p:cNvPicPr>
            <a:picLocks noChangeAspect="1"/>
          </p:cNvPicPr>
          <p:nvPr/>
        </p:nvPicPr>
        <p:blipFill>
          <a:blip r:embed="rId4"/>
          <a:stretch>
            <a:fillRect/>
          </a:stretch>
        </p:blipFill>
        <p:spPr>
          <a:xfrm>
            <a:off x="0" y="1504950"/>
            <a:ext cx="6858000" cy="2618398"/>
          </a:xfrm>
          <a:prstGeom prst="rect">
            <a:avLst/>
          </a:prstGeom>
        </p:spPr>
      </p:pic>
    </p:spTree>
    <p:extLst>
      <p:ext uri="{BB962C8B-B14F-4D97-AF65-F5344CB8AC3E}">
        <p14:creationId xmlns:p14="http://schemas.microsoft.com/office/powerpoint/2010/main" val="30036794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latin typeface="Times New Roman" panose="02020603050405020304" pitchFamily="18" charset="0"/>
                <a:cs typeface="Times New Roman" panose="02020603050405020304" pitchFamily="18" charset="0"/>
              </a:rPr>
              <a:t>Example of WBS Dictionary</a:t>
            </a:r>
          </a:p>
        </p:txBody>
      </p:sp>
      <p:sp>
        <p:nvSpPr>
          <p:cNvPr id="3" name="Date Placeholder 2"/>
          <p:cNvSpPr>
            <a:spLocks noGrp="1"/>
          </p:cNvSpPr>
          <p:nvPr>
            <p:ph type="dt" sz="half" idx="10"/>
          </p:nvPr>
        </p:nvSpPr>
        <p:spPr/>
        <p:txBody>
          <a:bodyPr/>
          <a:lstStyle/>
          <a:p>
            <a:r>
              <a:rPr lang="en-US" altLang="ja-JP"/>
              <a:t>Apr. 9, 2019</a:t>
            </a:r>
          </a:p>
        </p:txBody>
      </p:sp>
      <p:sp>
        <p:nvSpPr>
          <p:cNvPr id="8" name="Footer Placeholder 7"/>
          <p:cNvSpPr>
            <a:spLocks noGrp="1"/>
          </p:cNvSpPr>
          <p:nvPr>
            <p:ph type="ftr" sz="quarter" idx="11"/>
          </p:nvPr>
        </p:nvSpPr>
        <p:spPr/>
        <p:txBody>
          <a:bodyPr/>
          <a:lstStyle/>
          <a:p>
            <a:r>
              <a:rPr lang="en-US" altLang="ja-JP"/>
              <a:t>sPHENIX  Director's Review</a:t>
            </a:r>
          </a:p>
        </p:txBody>
      </p:sp>
      <p:sp>
        <p:nvSpPr>
          <p:cNvPr id="9" name="Slide Number Placeholder 8"/>
          <p:cNvSpPr>
            <a:spLocks noGrp="1"/>
          </p:cNvSpPr>
          <p:nvPr>
            <p:ph type="sldNum" sz="quarter" idx="12"/>
          </p:nvPr>
        </p:nvSpPr>
        <p:spPr/>
        <p:txBody>
          <a:bodyPr/>
          <a:lstStyle/>
          <a:p>
            <a:fld id="{C9BF8795-5BFE-41C1-96E3-07B2C11D3B85}" type="slidenum">
              <a:rPr lang="ja-JP" altLang="en-US" smtClean="0"/>
              <a:pPr/>
              <a:t>18</a:t>
            </a:fld>
            <a:endParaRPr lang="en-US" altLang="ja-JP"/>
          </a:p>
        </p:txBody>
      </p:sp>
      <p:pic>
        <p:nvPicPr>
          <p:cNvPr id="5" name="Picture 4">
            <a:extLst>
              <a:ext uri="{FF2B5EF4-FFF2-40B4-BE49-F238E27FC236}">
                <a16:creationId xmlns:a16="http://schemas.microsoft.com/office/drawing/2014/main" id="{23B7B619-0019-4B69-9FED-47165DFFF2F5}"/>
              </a:ext>
            </a:extLst>
          </p:cNvPr>
          <p:cNvPicPr>
            <a:picLocks noChangeAspect="1"/>
          </p:cNvPicPr>
          <p:nvPr/>
        </p:nvPicPr>
        <p:blipFill>
          <a:blip r:embed="rId3"/>
          <a:stretch>
            <a:fillRect/>
          </a:stretch>
        </p:blipFill>
        <p:spPr>
          <a:xfrm>
            <a:off x="152400" y="673710"/>
            <a:ext cx="6477000" cy="4209634"/>
          </a:xfrm>
          <a:prstGeom prst="rect">
            <a:avLst/>
          </a:prstGeom>
        </p:spPr>
      </p:pic>
    </p:spTree>
    <p:extLst>
      <p:ext uri="{BB962C8B-B14F-4D97-AF65-F5344CB8AC3E}">
        <p14:creationId xmlns:p14="http://schemas.microsoft.com/office/powerpoint/2010/main" val="7795012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3350"/>
            <a:ext cx="4972050" cy="342900"/>
          </a:xfrm>
        </p:spPr>
        <p:txBody>
          <a:bodyPr/>
          <a:lstStyle/>
          <a:p>
            <a:pPr algn="ctr"/>
            <a:r>
              <a:rPr lang="en-US" sz="1856" dirty="0">
                <a:solidFill>
                  <a:srgbClr val="0070C0"/>
                </a:solidFill>
                <a:latin typeface="Times New Roman" panose="02020603050405020304" pitchFamily="18" charset="0"/>
                <a:cs typeface="Times New Roman" panose="02020603050405020304" pitchFamily="18" charset="0"/>
              </a:rPr>
              <a:t>Schedule and Calendar</a:t>
            </a:r>
          </a:p>
        </p:txBody>
      </p:sp>
      <p:sp>
        <p:nvSpPr>
          <p:cNvPr id="4" name="Content Placeholder 2"/>
          <p:cNvSpPr txBox="1">
            <a:spLocks/>
          </p:cNvSpPr>
          <p:nvPr/>
        </p:nvSpPr>
        <p:spPr>
          <a:xfrm>
            <a:off x="76200" y="819150"/>
            <a:ext cx="6781800" cy="3638553"/>
          </a:xfrm>
          <a:prstGeom prst="rect">
            <a:avLst/>
          </a:prstGeom>
        </p:spPr>
        <p:txBody>
          <a:bodyPr/>
          <a:lstStyle>
            <a:lvl1pPr algn="l" rtl="0" fontAlgn="base">
              <a:spcBef>
                <a:spcPct val="20000"/>
              </a:spcBef>
              <a:spcAft>
                <a:spcPct val="0"/>
              </a:spcAft>
              <a:buBlip>
                <a:blip r:embed="rId3"/>
              </a:buBlip>
              <a:defRPr sz="2400" kern="1200">
                <a:solidFill>
                  <a:srgbClr val="0033CC"/>
                </a:solidFill>
                <a:latin typeface="+mn-lt"/>
                <a:ea typeface="+mn-ea"/>
                <a:cs typeface="+mn-cs"/>
              </a:defRPr>
            </a:lvl1pPr>
            <a:lvl2pPr marL="114300" algn="l" rtl="0" fontAlgn="base">
              <a:spcBef>
                <a:spcPct val="20000"/>
              </a:spcBef>
              <a:spcAft>
                <a:spcPct val="0"/>
              </a:spcAft>
              <a:buBlip>
                <a:blip r:embed="rId4"/>
              </a:buBlip>
              <a:defRPr sz="2400" kern="1200">
                <a:solidFill>
                  <a:srgbClr val="009900"/>
                </a:solidFill>
                <a:latin typeface="+mn-lt"/>
                <a:ea typeface="+mn-ea"/>
                <a:cs typeface="+mn-cs"/>
              </a:defRPr>
            </a:lvl2pPr>
            <a:lvl3pPr marL="288925" indent="-60325" algn="l" rtl="0" fontAlgn="base">
              <a:spcBef>
                <a:spcPct val="20000"/>
              </a:spcBef>
              <a:spcAft>
                <a:spcPct val="0"/>
              </a:spcAft>
              <a:buBlip>
                <a:blip r:embed="rId5"/>
              </a:buBlip>
              <a:defRPr sz="2000" kern="1200">
                <a:solidFill>
                  <a:srgbClr val="6600FF"/>
                </a:solidFill>
                <a:latin typeface="+mn-lt"/>
                <a:ea typeface="+mn-ea"/>
                <a:cs typeface="+mn-cs"/>
              </a:defRPr>
            </a:lvl3pPr>
            <a:lvl4pPr marL="461963" indent="-58738" algn="l" rtl="0" fontAlgn="base">
              <a:spcBef>
                <a:spcPct val="20000"/>
              </a:spcBef>
              <a:spcAft>
                <a:spcPct val="0"/>
              </a:spcAft>
              <a:buChar char="–"/>
              <a:defRPr sz="2000" kern="1200">
                <a:solidFill>
                  <a:srgbClr val="6600FF"/>
                </a:solidFill>
                <a:latin typeface="+mn-lt"/>
                <a:ea typeface="+mn-ea"/>
                <a:cs typeface="+mn-cs"/>
              </a:defRPr>
            </a:lvl4pPr>
            <a:lvl5pPr marL="623888" indent="-46038" algn="l" rtl="0" fontAlgn="base">
              <a:spcBef>
                <a:spcPct val="20000"/>
              </a:spcBef>
              <a:spcAft>
                <a:spcPct val="0"/>
              </a:spcAft>
              <a:buChar char="•"/>
              <a:defRPr sz="2000" kern="1200">
                <a:solidFill>
                  <a:srgbClr val="6600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280" dirty="0">
                <a:solidFill>
                  <a:srgbClr val="002060"/>
                </a:solidFill>
              </a:rPr>
              <a:t> </a:t>
            </a:r>
            <a:r>
              <a:rPr lang="en-US" sz="1500" dirty="0">
                <a:solidFill>
                  <a:srgbClr val="002060"/>
                </a:solidFill>
                <a:cs typeface="Times New Roman" panose="02020603050405020304" pitchFamily="18" charset="0"/>
              </a:rPr>
              <a:t>The High-Field Test [off-project] Done</a:t>
            </a:r>
            <a:br>
              <a:rPr lang="en-US" sz="1500" dirty="0">
                <a:solidFill>
                  <a:srgbClr val="002060"/>
                </a:solidFill>
                <a:cs typeface="Times New Roman" panose="02020603050405020304" pitchFamily="18" charset="0"/>
              </a:rPr>
            </a:br>
            <a:endParaRPr lang="en-US" sz="1500" dirty="0">
              <a:solidFill>
                <a:srgbClr val="002060"/>
              </a:solidFill>
              <a:cs typeface="Times New Roman" panose="02020603050405020304" pitchFamily="18" charset="0"/>
            </a:endParaRPr>
          </a:p>
          <a:p>
            <a:pPr marL="285750" indent="-285750">
              <a:buFont typeface="Arial" panose="020B0604020202020204" pitchFamily="34" charset="0"/>
              <a:buChar char="•"/>
            </a:pPr>
            <a:r>
              <a:rPr lang="en-US" sz="1500" dirty="0">
                <a:solidFill>
                  <a:srgbClr val="002060"/>
                </a:solidFill>
                <a:cs typeface="Times New Roman" panose="02020603050405020304" pitchFamily="18" charset="0"/>
              </a:rPr>
              <a:t>Some milestones (</a:t>
            </a:r>
            <a:r>
              <a:rPr lang="en-US" sz="1500" dirty="0">
                <a:solidFill>
                  <a:srgbClr val="FF0000"/>
                </a:solidFill>
                <a:cs typeface="Times New Roman" panose="02020603050405020304" pitchFamily="18" charset="0"/>
              </a:rPr>
              <a:t>from reality </a:t>
            </a:r>
            <a:r>
              <a:rPr lang="en-US" sz="1500" dirty="0">
                <a:solidFill>
                  <a:srgbClr val="002060"/>
                </a:solidFill>
                <a:cs typeface="Times New Roman" panose="02020603050405020304" pitchFamily="18" charset="0"/>
              </a:rPr>
              <a:t>and P6):</a:t>
            </a:r>
          </a:p>
          <a:p>
            <a:pPr marL="285750" lvl="1" indent="-171450">
              <a:buFont typeface="Arial" panose="020B0604020202020204" pitchFamily="34" charset="0"/>
              <a:buChar char="•"/>
            </a:pPr>
            <a:r>
              <a:rPr lang="en-US" sz="1500" dirty="0">
                <a:solidFill>
                  <a:srgbClr val="FF0000"/>
                </a:solidFill>
                <a:cs typeface="Times New Roman" panose="02020603050405020304" pitchFamily="18" charset="0"/>
              </a:rPr>
              <a:t>2019-2-1: </a:t>
            </a:r>
            <a:r>
              <a:rPr lang="en-US" sz="1500" dirty="0" err="1">
                <a:solidFill>
                  <a:srgbClr val="FF0000"/>
                </a:solidFill>
                <a:cs typeface="Times New Roman" panose="02020603050405020304" pitchFamily="18" charset="0"/>
              </a:rPr>
              <a:t>ValveBox</a:t>
            </a:r>
            <a:r>
              <a:rPr lang="en-US" sz="1500" dirty="0">
                <a:solidFill>
                  <a:srgbClr val="FF0000"/>
                </a:solidFill>
                <a:cs typeface="Times New Roman" panose="02020603050405020304" pitchFamily="18" charset="0"/>
              </a:rPr>
              <a:t> Disassembled </a:t>
            </a:r>
            <a:r>
              <a:rPr lang="en-US" sz="1350" dirty="0">
                <a:solidFill>
                  <a:srgbClr val="FF0000"/>
                </a:solidFill>
                <a:cs typeface="Times New Roman" panose="02020603050405020304" pitchFamily="18" charset="0"/>
              </a:rPr>
              <a:t>(as scheduled ~Mar. 2018 Director’s Review)</a:t>
            </a:r>
          </a:p>
          <a:p>
            <a:pPr marL="285750" lvl="1" indent="-171450">
              <a:buFont typeface="Arial" panose="020B0604020202020204" pitchFamily="34" charset="0"/>
              <a:buChar char="•"/>
            </a:pPr>
            <a:r>
              <a:rPr lang="en-US" sz="1500" dirty="0">
                <a:solidFill>
                  <a:srgbClr val="002060"/>
                </a:solidFill>
                <a:cs typeface="Times New Roman" panose="02020603050405020304" pitchFamily="18" charset="0"/>
              </a:rPr>
              <a:t>2019-10-22: Magnet (Field Measurement) Engineering &amp; Design Complete</a:t>
            </a:r>
          </a:p>
          <a:p>
            <a:pPr marL="285750" lvl="1" indent="-171450">
              <a:buFont typeface="Arial" panose="020B0604020202020204" pitchFamily="34" charset="0"/>
              <a:buChar char="•"/>
            </a:pPr>
            <a:r>
              <a:rPr lang="en-US" sz="1500" dirty="0">
                <a:solidFill>
                  <a:srgbClr val="002060"/>
                </a:solidFill>
                <a:cs typeface="Times New Roman" panose="02020603050405020304" pitchFamily="18" charset="0"/>
              </a:rPr>
              <a:t>2020-2-24: Coil Ready to Ship</a:t>
            </a:r>
          </a:p>
          <a:p>
            <a:pPr marL="285750" lvl="1" indent="-171450">
              <a:buFont typeface="Arial" panose="020B0604020202020204" pitchFamily="34" charset="0"/>
              <a:buChar char="•"/>
            </a:pPr>
            <a:r>
              <a:rPr lang="en-US" sz="1500" dirty="0">
                <a:solidFill>
                  <a:srgbClr val="002060"/>
                </a:solidFill>
                <a:cs typeface="Times New Roman" panose="02020603050405020304" pitchFamily="18" charset="0"/>
              </a:rPr>
              <a:t>2022-2-23 : Installation (RHIC interface/He transfer system/Platform 4.5K/LN2 system) complete</a:t>
            </a:r>
          </a:p>
          <a:p>
            <a:pPr marL="285750" lvl="1" indent="-171450">
              <a:buFont typeface="Arial" panose="020B0604020202020204" pitchFamily="34" charset="0"/>
              <a:buChar char="•"/>
            </a:pPr>
            <a:r>
              <a:rPr lang="en-US" sz="1500" dirty="0">
                <a:solidFill>
                  <a:srgbClr val="002060"/>
                </a:solidFill>
                <a:cs typeface="Times New Roman" panose="02020603050405020304" pitchFamily="18" charset="0"/>
              </a:rPr>
              <a:t>2022-3-18 : </a:t>
            </a:r>
            <a:r>
              <a:rPr lang="en-US" sz="1500" dirty="0" err="1">
                <a:solidFill>
                  <a:srgbClr val="002060"/>
                </a:solidFill>
                <a:cs typeface="Times New Roman" panose="02020603050405020304" pitchFamily="18" charset="0"/>
              </a:rPr>
              <a:t>Cryo</a:t>
            </a:r>
            <a:r>
              <a:rPr lang="en-US" sz="1500" dirty="0">
                <a:solidFill>
                  <a:srgbClr val="002060"/>
                </a:solidFill>
                <a:cs typeface="Times New Roman" panose="02020603050405020304" pitchFamily="18" charset="0"/>
              </a:rPr>
              <a:t> Hardware installed</a:t>
            </a:r>
          </a:p>
          <a:p>
            <a:pPr marL="285750" lvl="1" indent="-171450">
              <a:buFont typeface="Arial" panose="020B0604020202020204" pitchFamily="34" charset="0"/>
              <a:buChar char="•"/>
            </a:pPr>
            <a:r>
              <a:rPr lang="en-US" sz="1500" dirty="0">
                <a:solidFill>
                  <a:srgbClr val="002060"/>
                </a:solidFill>
                <a:cs typeface="Times New Roman" panose="02020603050405020304" pitchFamily="18" charset="0"/>
              </a:rPr>
              <a:t>2022-6-22: Magnet is operational</a:t>
            </a:r>
          </a:p>
          <a:p>
            <a:pPr marL="285750" indent="-285750">
              <a:buFont typeface="Arial" panose="020B0604020202020204" pitchFamily="34" charset="0"/>
              <a:buChar char="•"/>
            </a:pPr>
            <a:endParaRPr lang="en-US" sz="1500" dirty="0">
              <a:solidFill>
                <a:srgbClr val="002060"/>
              </a:solidFill>
              <a:cs typeface="Times New Roman" panose="02020603050405020304" pitchFamily="18" charset="0"/>
            </a:endParaRPr>
          </a:p>
          <a:p>
            <a:pPr marL="285750" indent="-285750">
              <a:buFont typeface="Arial" panose="020B0604020202020204" pitchFamily="34" charset="0"/>
              <a:buChar char="•"/>
            </a:pPr>
            <a:r>
              <a:rPr lang="en-US" sz="1500" dirty="0">
                <a:solidFill>
                  <a:srgbClr val="002060"/>
                </a:solidFill>
                <a:cs typeface="Times New Roman" panose="02020603050405020304" pitchFamily="18" charset="0"/>
              </a:rPr>
              <a:t>The Magnet will be sitting in Bldg. 912 </a:t>
            </a:r>
            <a:r>
              <a:rPr lang="en-US" sz="1500">
                <a:solidFill>
                  <a:srgbClr val="002060"/>
                </a:solidFill>
                <a:cs typeface="Times New Roman" panose="02020603050405020304" pitchFamily="18" charset="0"/>
              </a:rPr>
              <a:t>until ~Fall </a:t>
            </a:r>
            <a:r>
              <a:rPr lang="en-US" sz="1500" dirty="0">
                <a:solidFill>
                  <a:srgbClr val="002060"/>
                </a:solidFill>
                <a:cs typeface="Times New Roman" panose="02020603050405020304" pitchFamily="18" charset="0"/>
              </a:rPr>
              <a:t>2021.</a:t>
            </a:r>
          </a:p>
        </p:txBody>
      </p:sp>
      <p:sp>
        <p:nvSpPr>
          <p:cNvPr id="3" name="Date Placeholder 2"/>
          <p:cNvSpPr>
            <a:spLocks noGrp="1"/>
          </p:cNvSpPr>
          <p:nvPr>
            <p:ph type="dt" sz="half" idx="10"/>
          </p:nvPr>
        </p:nvSpPr>
        <p:spPr/>
        <p:txBody>
          <a:bodyPr/>
          <a:lstStyle/>
          <a:p>
            <a:r>
              <a:rPr lang="en-US" altLang="ja-JP"/>
              <a:t>Apr. 9, 2019</a:t>
            </a:r>
            <a:endParaRPr lang="en-US" altLang="ja-JP" dirty="0"/>
          </a:p>
        </p:txBody>
      </p:sp>
      <p:sp>
        <p:nvSpPr>
          <p:cNvPr id="5" name="Footer Placeholder 4"/>
          <p:cNvSpPr>
            <a:spLocks noGrp="1"/>
          </p:cNvSpPr>
          <p:nvPr>
            <p:ph type="ftr" sz="quarter" idx="11"/>
          </p:nvPr>
        </p:nvSpPr>
        <p:spPr/>
        <p:txBody>
          <a:bodyPr/>
          <a:lstStyle/>
          <a:p>
            <a:r>
              <a:rPr lang="en-US" altLang="ja-JP"/>
              <a:t>sPHENIX  Director's Review</a:t>
            </a:r>
          </a:p>
        </p:txBody>
      </p:sp>
      <p:sp>
        <p:nvSpPr>
          <p:cNvPr id="9" name="Slide Number Placeholder 8"/>
          <p:cNvSpPr>
            <a:spLocks noGrp="1"/>
          </p:cNvSpPr>
          <p:nvPr>
            <p:ph type="sldNum" sz="quarter" idx="12"/>
          </p:nvPr>
        </p:nvSpPr>
        <p:spPr/>
        <p:txBody>
          <a:bodyPr/>
          <a:lstStyle/>
          <a:p>
            <a:fld id="{C9BF8795-5BFE-41C1-96E3-07B2C11D3B85}" type="slidenum">
              <a:rPr lang="ja-JP" altLang="en-US" smtClean="0"/>
              <a:pPr/>
              <a:t>19</a:t>
            </a:fld>
            <a:endParaRPr lang="en-US" altLang="ja-JP"/>
          </a:p>
        </p:txBody>
      </p:sp>
    </p:spTree>
    <p:extLst>
      <p:ext uri="{BB962C8B-B14F-4D97-AF65-F5344CB8AC3E}">
        <p14:creationId xmlns:p14="http://schemas.microsoft.com/office/powerpoint/2010/main" val="21573873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Number Placeholder 5"/>
          <p:cNvSpPr>
            <a:spLocks noGrp="1"/>
          </p:cNvSpPr>
          <p:nvPr>
            <p:ph type="sldNum" sz="quarter" idx="12"/>
          </p:nvPr>
        </p:nvSpPr>
        <p:spPr bwMode="auto">
          <a:xfrm>
            <a:off x="7143750" y="4243388"/>
            <a:ext cx="571500" cy="20538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Calibri" pitchFamily="34" charset="0"/>
                <a:ea typeface="MS PGothic" pitchFamily="34" charset="-128"/>
              </a:defRPr>
            </a:lvl1pPr>
            <a:lvl2pPr marL="557199" indent="-214308" eaLnBrk="0" hangingPunct="0">
              <a:defRPr sz="1800">
                <a:solidFill>
                  <a:schemeClr val="tx1"/>
                </a:solidFill>
                <a:latin typeface="Calibri" pitchFamily="34" charset="0"/>
                <a:ea typeface="MS PGothic" pitchFamily="34" charset="-128"/>
              </a:defRPr>
            </a:lvl2pPr>
            <a:lvl3pPr marL="857228" indent="-171446" eaLnBrk="0" hangingPunct="0">
              <a:defRPr sz="1800">
                <a:solidFill>
                  <a:schemeClr val="tx1"/>
                </a:solidFill>
                <a:latin typeface="Calibri" pitchFamily="34" charset="0"/>
                <a:ea typeface="MS PGothic" pitchFamily="34" charset="-128"/>
              </a:defRPr>
            </a:lvl3pPr>
            <a:lvl4pPr marL="1200120" indent="-171446" eaLnBrk="0" hangingPunct="0">
              <a:defRPr sz="1800">
                <a:solidFill>
                  <a:schemeClr val="tx1"/>
                </a:solidFill>
                <a:latin typeface="Calibri" pitchFamily="34" charset="0"/>
                <a:ea typeface="MS PGothic" pitchFamily="34" charset="-128"/>
              </a:defRPr>
            </a:lvl4pPr>
            <a:lvl5pPr marL="1543012" indent="-171446" eaLnBrk="0" hangingPunct="0">
              <a:defRPr sz="1800">
                <a:solidFill>
                  <a:schemeClr val="tx1"/>
                </a:solidFill>
                <a:latin typeface="Calibri" pitchFamily="34" charset="0"/>
                <a:ea typeface="MS PGothic" pitchFamily="34" charset="-128"/>
              </a:defRPr>
            </a:lvl5pPr>
            <a:lvl6pPr marL="1885903" indent="-171446" eaLnBrk="0" fontAlgn="base" hangingPunct="0">
              <a:spcBef>
                <a:spcPct val="0"/>
              </a:spcBef>
              <a:spcAft>
                <a:spcPct val="0"/>
              </a:spcAft>
              <a:defRPr sz="1800">
                <a:solidFill>
                  <a:schemeClr val="tx1"/>
                </a:solidFill>
                <a:latin typeface="Calibri" pitchFamily="34" charset="0"/>
                <a:ea typeface="MS PGothic" pitchFamily="34" charset="-128"/>
              </a:defRPr>
            </a:lvl6pPr>
            <a:lvl7pPr marL="2228795" indent="-171446" eaLnBrk="0" fontAlgn="base" hangingPunct="0">
              <a:spcBef>
                <a:spcPct val="0"/>
              </a:spcBef>
              <a:spcAft>
                <a:spcPct val="0"/>
              </a:spcAft>
              <a:defRPr sz="1800">
                <a:solidFill>
                  <a:schemeClr val="tx1"/>
                </a:solidFill>
                <a:latin typeface="Calibri" pitchFamily="34" charset="0"/>
                <a:ea typeface="MS PGothic" pitchFamily="34" charset="-128"/>
              </a:defRPr>
            </a:lvl7pPr>
            <a:lvl8pPr marL="2571686" indent="-171446" eaLnBrk="0" fontAlgn="base" hangingPunct="0">
              <a:spcBef>
                <a:spcPct val="0"/>
              </a:spcBef>
              <a:spcAft>
                <a:spcPct val="0"/>
              </a:spcAft>
              <a:defRPr sz="1800">
                <a:solidFill>
                  <a:schemeClr val="tx1"/>
                </a:solidFill>
                <a:latin typeface="Calibri" pitchFamily="34" charset="0"/>
                <a:ea typeface="MS PGothic" pitchFamily="34" charset="-128"/>
              </a:defRPr>
            </a:lvl8pPr>
            <a:lvl9pPr marL="2914577" indent="-171446" eaLnBrk="0" fontAlgn="base" hangingPunct="0">
              <a:spcBef>
                <a:spcPct val="0"/>
              </a:spcBef>
              <a:spcAft>
                <a:spcPct val="0"/>
              </a:spcAft>
              <a:defRPr sz="1800">
                <a:solidFill>
                  <a:schemeClr val="tx1"/>
                </a:solidFill>
                <a:latin typeface="Calibri" pitchFamily="34" charset="0"/>
                <a:ea typeface="MS PGothic" pitchFamily="34" charset="-128"/>
              </a:defRPr>
            </a:lvl9pPr>
          </a:lstStyle>
          <a:p>
            <a:pPr eaLnBrk="1" hangingPunct="1"/>
            <a:fld id="{C5890263-FCCA-418A-AF2A-07636736DD99}" type="slidenum">
              <a:rPr lang="en-US" altLang="en-US" sz="900">
                <a:solidFill>
                  <a:srgbClr val="000080"/>
                </a:solidFill>
                <a:cs typeface="Arial" pitchFamily="34" charset="0"/>
              </a:rPr>
              <a:pPr eaLnBrk="1" hangingPunct="1"/>
              <a:t>2</a:t>
            </a:fld>
            <a:endParaRPr lang="en-US" altLang="en-US" sz="900">
              <a:solidFill>
                <a:srgbClr val="898989"/>
              </a:solidFill>
              <a:cs typeface="Arial" pitchFamily="34" charset="0"/>
            </a:endParaRPr>
          </a:p>
        </p:txBody>
      </p:sp>
      <p:sp>
        <p:nvSpPr>
          <p:cNvPr id="2053" name="Title 1"/>
          <p:cNvSpPr>
            <a:spLocks noGrp="1"/>
          </p:cNvSpPr>
          <p:nvPr>
            <p:ph type="title"/>
          </p:nvPr>
        </p:nvSpPr>
        <p:spPr>
          <a:xfrm>
            <a:off x="677636" y="78073"/>
            <a:ext cx="6172200" cy="428625"/>
          </a:xfrm>
        </p:spPr>
        <p:txBody>
          <a:bodyPr/>
          <a:lstStyle/>
          <a:p>
            <a:pPr eaLnBrk="1" hangingPunct="1">
              <a:defRPr/>
            </a:pPr>
            <a:r>
              <a:rPr lang="en-US" sz="2850" dirty="0">
                <a:ea typeface="MS PGothic" charset="0"/>
                <a:cs typeface="Times New Roman" panose="02020603050405020304" pitchFamily="18" charset="0"/>
              </a:rPr>
              <a:t>Superconducting Magnet</a:t>
            </a:r>
          </a:p>
        </p:txBody>
      </p:sp>
      <p:sp>
        <p:nvSpPr>
          <p:cNvPr id="16388"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Calibri" pitchFamily="34" charset="0"/>
                <a:ea typeface="MS PGothic" pitchFamily="34" charset="-128"/>
              </a:defRPr>
            </a:lvl1pPr>
            <a:lvl2pPr marL="557199" indent="-214308" eaLnBrk="0" hangingPunct="0">
              <a:defRPr sz="1800">
                <a:solidFill>
                  <a:schemeClr val="tx1"/>
                </a:solidFill>
                <a:latin typeface="Calibri" pitchFamily="34" charset="0"/>
                <a:ea typeface="MS PGothic" pitchFamily="34" charset="-128"/>
              </a:defRPr>
            </a:lvl2pPr>
            <a:lvl3pPr marL="857228" indent="-171446" eaLnBrk="0" hangingPunct="0">
              <a:defRPr sz="1800">
                <a:solidFill>
                  <a:schemeClr val="tx1"/>
                </a:solidFill>
                <a:latin typeface="Calibri" pitchFamily="34" charset="0"/>
                <a:ea typeface="MS PGothic" pitchFamily="34" charset="-128"/>
              </a:defRPr>
            </a:lvl3pPr>
            <a:lvl4pPr marL="1200120" indent="-171446" eaLnBrk="0" hangingPunct="0">
              <a:defRPr sz="1800">
                <a:solidFill>
                  <a:schemeClr val="tx1"/>
                </a:solidFill>
                <a:latin typeface="Calibri" pitchFamily="34" charset="0"/>
                <a:ea typeface="MS PGothic" pitchFamily="34" charset="-128"/>
              </a:defRPr>
            </a:lvl4pPr>
            <a:lvl5pPr marL="1543012" indent="-171446" eaLnBrk="0" hangingPunct="0">
              <a:defRPr sz="1800">
                <a:solidFill>
                  <a:schemeClr val="tx1"/>
                </a:solidFill>
                <a:latin typeface="Calibri" pitchFamily="34" charset="0"/>
                <a:ea typeface="MS PGothic" pitchFamily="34" charset="-128"/>
              </a:defRPr>
            </a:lvl5pPr>
            <a:lvl6pPr marL="1885903" indent="-171446" eaLnBrk="0" fontAlgn="base" hangingPunct="0">
              <a:spcBef>
                <a:spcPct val="0"/>
              </a:spcBef>
              <a:spcAft>
                <a:spcPct val="0"/>
              </a:spcAft>
              <a:defRPr sz="1800">
                <a:solidFill>
                  <a:schemeClr val="tx1"/>
                </a:solidFill>
                <a:latin typeface="Calibri" pitchFamily="34" charset="0"/>
                <a:ea typeface="MS PGothic" pitchFamily="34" charset="-128"/>
              </a:defRPr>
            </a:lvl6pPr>
            <a:lvl7pPr marL="2228795" indent="-171446" eaLnBrk="0" fontAlgn="base" hangingPunct="0">
              <a:spcBef>
                <a:spcPct val="0"/>
              </a:spcBef>
              <a:spcAft>
                <a:spcPct val="0"/>
              </a:spcAft>
              <a:defRPr sz="1800">
                <a:solidFill>
                  <a:schemeClr val="tx1"/>
                </a:solidFill>
                <a:latin typeface="Calibri" pitchFamily="34" charset="0"/>
                <a:ea typeface="MS PGothic" pitchFamily="34" charset="-128"/>
              </a:defRPr>
            </a:lvl7pPr>
            <a:lvl8pPr marL="2571686" indent="-171446" eaLnBrk="0" fontAlgn="base" hangingPunct="0">
              <a:spcBef>
                <a:spcPct val="0"/>
              </a:spcBef>
              <a:spcAft>
                <a:spcPct val="0"/>
              </a:spcAft>
              <a:defRPr sz="1800">
                <a:solidFill>
                  <a:schemeClr val="tx1"/>
                </a:solidFill>
                <a:latin typeface="Calibri" pitchFamily="34" charset="0"/>
                <a:ea typeface="MS PGothic" pitchFamily="34" charset="-128"/>
              </a:defRPr>
            </a:lvl8pPr>
            <a:lvl9pPr marL="2914577" indent="-171446" eaLnBrk="0" fontAlgn="base" hangingPunct="0">
              <a:spcBef>
                <a:spcPct val="0"/>
              </a:spcBef>
              <a:spcAft>
                <a:spcPct val="0"/>
              </a:spcAft>
              <a:defRPr sz="1800">
                <a:solidFill>
                  <a:schemeClr val="tx1"/>
                </a:solidFill>
                <a:latin typeface="Calibri" pitchFamily="34" charset="0"/>
                <a:ea typeface="MS PGothic" pitchFamily="34" charset="-128"/>
              </a:defRPr>
            </a:lvl9pPr>
          </a:lstStyle>
          <a:p>
            <a:pPr eaLnBrk="1" hangingPunct="1"/>
            <a:r>
              <a:rPr lang="en-US" altLang="en-US" sz="900">
                <a:solidFill>
                  <a:srgbClr val="898989"/>
                </a:solidFill>
              </a:rPr>
              <a:t>Apr. 9, 2019</a:t>
            </a:r>
          </a:p>
        </p:txBody>
      </p:sp>
      <p:sp>
        <p:nvSpPr>
          <p:cNvPr id="3" name="Footer Placeholder 2"/>
          <p:cNvSpPr>
            <a:spLocks noGrp="1"/>
          </p:cNvSpPr>
          <p:nvPr>
            <p:ph type="ftr" sz="quarter" idx="11"/>
          </p:nvPr>
        </p:nvSpPr>
        <p:spPr/>
        <p:txBody>
          <a:bodyPr/>
          <a:lstStyle/>
          <a:p>
            <a:pPr>
              <a:defRPr/>
            </a:pPr>
            <a:r>
              <a:rPr lang="en-US"/>
              <a:t>sPHENIX  Director's Review</a:t>
            </a:r>
            <a:endParaRPr lang="en-US" dirty="0"/>
          </a:p>
        </p:txBody>
      </p:sp>
      <p:sp>
        <p:nvSpPr>
          <p:cNvPr id="7" name="Content Placeholder 2"/>
          <p:cNvSpPr txBox="1">
            <a:spLocks/>
          </p:cNvSpPr>
          <p:nvPr/>
        </p:nvSpPr>
        <p:spPr>
          <a:xfrm>
            <a:off x="-2978" y="742949"/>
            <a:ext cx="7394378" cy="5366383"/>
          </a:xfrm>
          <a:prstGeom prst="rect">
            <a:avLst/>
          </a:prstGeom>
        </p:spPr>
        <p:txBody>
          <a:bodyPr>
            <a:noAutofit/>
          </a:bodyPr>
          <a:lstStyle>
            <a:lvl1pPr algn="l" rtl="0" fontAlgn="base">
              <a:spcBef>
                <a:spcPct val="20000"/>
              </a:spcBef>
              <a:spcAft>
                <a:spcPct val="0"/>
              </a:spcAft>
              <a:buBlip>
                <a:blip r:embed="rId3"/>
              </a:buBlip>
              <a:defRPr sz="2400" kern="1200">
                <a:solidFill>
                  <a:srgbClr val="0033CC"/>
                </a:solidFill>
                <a:latin typeface="+mn-lt"/>
                <a:ea typeface="+mn-ea"/>
                <a:cs typeface="+mn-cs"/>
              </a:defRPr>
            </a:lvl1pPr>
            <a:lvl2pPr marL="114300" algn="l" rtl="0" fontAlgn="base">
              <a:spcBef>
                <a:spcPct val="20000"/>
              </a:spcBef>
              <a:spcAft>
                <a:spcPct val="0"/>
              </a:spcAft>
              <a:buBlip>
                <a:blip r:embed="rId4"/>
              </a:buBlip>
              <a:defRPr sz="2400" kern="1200">
                <a:solidFill>
                  <a:srgbClr val="009900"/>
                </a:solidFill>
                <a:latin typeface="+mn-lt"/>
                <a:ea typeface="+mn-ea"/>
                <a:cs typeface="+mn-cs"/>
              </a:defRPr>
            </a:lvl2pPr>
            <a:lvl3pPr marL="288925" indent="-60325" algn="l" rtl="0" fontAlgn="base">
              <a:spcBef>
                <a:spcPct val="20000"/>
              </a:spcBef>
              <a:spcAft>
                <a:spcPct val="0"/>
              </a:spcAft>
              <a:buBlip>
                <a:blip r:embed="rId5"/>
              </a:buBlip>
              <a:defRPr sz="2000" kern="1200">
                <a:solidFill>
                  <a:srgbClr val="6600FF"/>
                </a:solidFill>
                <a:latin typeface="+mn-lt"/>
                <a:ea typeface="+mn-ea"/>
                <a:cs typeface="+mn-cs"/>
              </a:defRPr>
            </a:lvl3pPr>
            <a:lvl4pPr marL="461963" indent="-58738" algn="l" rtl="0" fontAlgn="base">
              <a:spcBef>
                <a:spcPct val="20000"/>
              </a:spcBef>
              <a:spcAft>
                <a:spcPct val="0"/>
              </a:spcAft>
              <a:buChar char="–"/>
              <a:defRPr sz="2000" kern="1200">
                <a:solidFill>
                  <a:srgbClr val="6600FF"/>
                </a:solidFill>
                <a:latin typeface="+mn-lt"/>
                <a:ea typeface="+mn-ea"/>
                <a:cs typeface="+mn-cs"/>
              </a:defRPr>
            </a:lvl4pPr>
            <a:lvl5pPr marL="623888" indent="-46038" algn="l" rtl="0" fontAlgn="base">
              <a:spcBef>
                <a:spcPct val="20000"/>
              </a:spcBef>
              <a:spcAft>
                <a:spcPct val="0"/>
              </a:spcAft>
              <a:buChar char="•"/>
              <a:defRPr sz="2000" kern="1200">
                <a:solidFill>
                  <a:srgbClr val="6600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endParaRPr lang="en-US" sz="1725" dirty="0">
              <a:solidFill>
                <a:srgbClr val="0000CC"/>
              </a:solidFill>
              <a:latin typeface="Times New Roman" panose="02020603050405020304" pitchFamily="18" charset="0"/>
              <a:cs typeface="Times New Roman" panose="02020603050405020304" pitchFamily="18" charset="0"/>
            </a:endParaRPr>
          </a:p>
          <a:p>
            <a:pPr marL="257168" indent="-257168">
              <a:buFont typeface="Arial" panose="020B0604020202020204" pitchFamily="34" charset="0"/>
              <a:buChar char="•"/>
            </a:pPr>
            <a:r>
              <a:rPr lang="en-US" sz="1600" dirty="0">
                <a:solidFill>
                  <a:schemeClr val="tx1"/>
                </a:solidFill>
                <a:cs typeface="Times New Roman" panose="02020603050405020304" pitchFamily="18" charset="0"/>
              </a:rPr>
              <a:t>The Superconducting Magnet </a:t>
            </a:r>
            <a:br>
              <a:rPr lang="en-US" sz="1600" dirty="0">
                <a:solidFill>
                  <a:schemeClr val="tx1"/>
                </a:solidFill>
                <a:cs typeface="Times New Roman" panose="02020603050405020304" pitchFamily="18" charset="0"/>
              </a:rPr>
            </a:br>
            <a:r>
              <a:rPr lang="en-US" sz="1600" dirty="0">
                <a:solidFill>
                  <a:schemeClr val="tx1"/>
                </a:solidFill>
                <a:cs typeface="Times New Roman" panose="02020603050405020304" pitchFamily="18" charset="0"/>
              </a:rPr>
              <a:t>was originally built ~1997-98 for </a:t>
            </a:r>
            <a:br>
              <a:rPr lang="en-US" sz="1600" dirty="0">
                <a:solidFill>
                  <a:schemeClr val="tx1"/>
                </a:solidFill>
                <a:cs typeface="Times New Roman" panose="02020603050405020304" pitchFamily="18" charset="0"/>
              </a:rPr>
            </a:br>
            <a:r>
              <a:rPr lang="en-US" sz="1600" dirty="0">
                <a:solidFill>
                  <a:schemeClr val="tx1"/>
                </a:solidFill>
                <a:cs typeface="Times New Roman" panose="02020603050405020304" pitchFamily="18" charset="0"/>
              </a:rPr>
              <a:t>the </a:t>
            </a:r>
            <a:r>
              <a:rPr lang="en-US" sz="1600" dirty="0" err="1">
                <a:solidFill>
                  <a:schemeClr val="tx1"/>
                </a:solidFill>
                <a:cs typeface="Times New Roman" panose="02020603050405020304" pitchFamily="18" charset="0"/>
              </a:rPr>
              <a:t>BaBar</a:t>
            </a:r>
            <a:r>
              <a:rPr lang="en-US" sz="1600" dirty="0">
                <a:solidFill>
                  <a:schemeClr val="tx1"/>
                </a:solidFill>
                <a:cs typeface="Times New Roman" panose="02020603050405020304" pitchFamily="18" charset="0"/>
              </a:rPr>
              <a:t> Experiment at SLAC </a:t>
            </a:r>
            <a:br>
              <a:rPr lang="en-US" sz="1600" dirty="0">
                <a:solidFill>
                  <a:schemeClr val="tx1"/>
                </a:solidFill>
                <a:cs typeface="Times New Roman" panose="02020603050405020304" pitchFamily="18" charset="0"/>
              </a:rPr>
            </a:br>
            <a:r>
              <a:rPr lang="en-US" sz="1600" dirty="0">
                <a:solidFill>
                  <a:schemeClr val="tx1"/>
                </a:solidFill>
                <a:cs typeface="Times New Roman" panose="02020603050405020304" pitchFamily="18" charset="0"/>
              </a:rPr>
              <a:t>and used until </a:t>
            </a:r>
            <a:r>
              <a:rPr lang="en-US" sz="1600" dirty="0" err="1">
                <a:solidFill>
                  <a:schemeClr val="tx1"/>
                </a:solidFill>
                <a:cs typeface="Times New Roman" panose="02020603050405020304" pitchFamily="18" charset="0"/>
              </a:rPr>
              <a:t>BaBar</a:t>
            </a:r>
            <a:r>
              <a:rPr lang="en-US" sz="1600" dirty="0">
                <a:solidFill>
                  <a:schemeClr val="tx1"/>
                </a:solidFill>
                <a:cs typeface="Times New Roman" panose="02020603050405020304" pitchFamily="18" charset="0"/>
              </a:rPr>
              <a:t> ended in </a:t>
            </a:r>
            <a:br>
              <a:rPr lang="en-US" sz="1600" dirty="0">
                <a:solidFill>
                  <a:schemeClr val="tx1"/>
                </a:solidFill>
                <a:cs typeface="Times New Roman" panose="02020603050405020304" pitchFamily="18" charset="0"/>
              </a:rPr>
            </a:br>
            <a:r>
              <a:rPr lang="en-US" sz="1600" dirty="0">
                <a:solidFill>
                  <a:schemeClr val="tx1"/>
                </a:solidFill>
                <a:cs typeface="Times New Roman" panose="02020603050405020304" pitchFamily="18" charset="0"/>
              </a:rPr>
              <a:t>Apr. 2008.</a:t>
            </a:r>
          </a:p>
          <a:p>
            <a:pPr>
              <a:buNone/>
            </a:pPr>
            <a:r>
              <a:rPr lang="en-US" sz="1600" dirty="0">
                <a:solidFill>
                  <a:schemeClr val="tx1"/>
                </a:solidFill>
                <a:cs typeface="Times New Roman" panose="02020603050405020304" pitchFamily="18" charset="0"/>
              </a:rPr>
              <a:t> </a:t>
            </a:r>
          </a:p>
          <a:p>
            <a:pPr marL="257168" indent="-257168">
              <a:buFont typeface="Arial" panose="020B0604020202020204" pitchFamily="34" charset="0"/>
              <a:buChar char="•"/>
            </a:pPr>
            <a:r>
              <a:rPr lang="en-US" sz="1600" dirty="0">
                <a:solidFill>
                  <a:schemeClr val="tx1"/>
                </a:solidFill>
                <a:cs typeface="Times New Roman" panose="02020603050405020304" pitchFamily="18" charset="0"/>
              </a:rPr>
              <a:t>It was brought to BNL ~ Feb. 3 </a:t>
            </a:r>
            <a:br>
              <a:rPr lang="en-US" sz="1600" dirty="0">
                <a:solidFill>
                  <a:schemeClr val="tx1"/>
                </a:solidFill>
                <a:cs typeface="Times New Roman" panose="02020603050405020304" pitchFamily="18" charset="0"/>
              </a:rPr>
            </a:br>
            <a:r>
              <a:rPr lang="en-US" sz="1600" dirty="0">
                <a:solidFill>
                  <a:schemeClr val="tx1"/>
                </a:solidFill>
                <a:cs typeface="Times New Roman" panose="02020603050405020304" pitchFamily="18" charset="0"/>
              </a:rPr>
              <a:t>(near midnight), 2015.</a:t>
            </a:r>
          </a:p>
          <a:p>
            <a:pPr marL="257168" indent="-257168">
              <a:buFont typeface="Arial" panose="020B0604020202020204" pitchFamily="34" charset="0"/>
              <a:buChar char="•"/>
            </a:pPr>
            <a:endParaRPr lang="en-US" sz="1600" dirty="0">
              <a:solidFill>
                <a:schemeClr val="tx1"/>
              </a:solidFill>
              <a:cs typeface="Times New Roman" panose="02020603050405020304" pitchFamily="18" charset="0"/>
            </a:endParaRPr>
          </a:p>
          <a:p>
            <a:pPr marL="257168" indent="-257168">
              <a:buFont typeface="Arial" panose="020B0604020202020204" pitchFamily="34" charset="0"/>
              <a:buChar char="•"/>
            </a:pPr>
            <a:endParaRPr lang="en-US" sz="1600" dirty="0">
              <a:solidFill>
                <a:schemeClr val="tx1"/>
              </a:solidFill>
              <a:cs typeface="Times New Roman" panose="02020603050405020304" pitchFamily="18" charset="0"/>
            </a:endParaRPr>
          </a:p>
          <a:p>
            <a:pPr marL="257168" indent="-257168">
              <a:buFont typeface="Arial" panose="020B0604020202020204" pitchFamily="34" charset="0"/>
              <a:buChar char="•"/>
            </a:pPr>
            <a:r>
              <a:rPr lang="en-US" sz="1600" dirty="0">
                <a:solidFill>
                  <a:schemeClr val="tx1"/>
                </a:solidFill>
                <a:cs typeface="Times New Roman" panose="02020603050405020304" pitchFamily="18" charset="0"/>
              </a:rPr>
              <a:t>In the current design, it should produce ~1.4 T at 4596 A in </a:t>
            </a:r>
            <a:r>
              <a:rPr lang="en-US" sz="1600" dirty="0" err="1">
                <a:solidFill>
                  <a:schemeClr val="tx1"/>
                </a:solidFill>
                <a:cs typeface="Times New Roman" panose="02020603050405020304" pitchFamily="18" charset="0"/>
              </a:rPr>
              <a:t>sPHENIX</a:t>
            </a:r>
            <a:r>
              <a:rPr lang="en-US" sz="1600" dirty="0">
                <a:solidFill>
                  <a:schemeClr val="tx1"/>
                </a:solidFill>
                <a:cs typeface="Times New Roman" panose="02020603050405020304" pitchFamily="18" charset="0"/>
              </a:rPr>
              <a:t> in 1008 </a:t>
            </a:r>
            <a:br>
              <a:rPr lang="en-US" sz="1600" dirty="0">
                <a:solidFill>
                  <a:schemeClr val="tx1"/>
                </a:solidFill>
                <a:cs typeface="Times New Roman" panose="02020603050405020304" pitchFamily="18" charset="0"/>
              </a:rPr>
            </a:br>
            <a:r>
              <a:rPr lang="en-US" sz="1600" dirty="0">
                <a:solidFill>
                  <a:schemeClr val="tx1"/>
                </a:solidFill>
                <a:cs typeface="Times New Roman" panose="02020603050405020304" pitchFamily="18" charset="0"/>
              </a:rPr>
              <a:t>of RHIC.</a:t>
            </a:r>
            <a:br>
              <a:rPr lang="en-US" sz="1600" dirty="0">
                <a:solidFill>
                  <a:schemeClr val="tx1"/>
                </a:solidFill>
                <a:cs typeface="Times New Roman" panose="02020603050405020304" pitchFamily="18" charset="0"/>
              </a:rPr>
            </a:br>
            <a:endParaRPr lang="en-US" sz="1600" dirty="0">
              <a:solidFill>
                <a:schemeClr val="tx1"/>
              </a:solidFill>
              <a:cs typeface="Times New Roman" panose="02020603050405020304" pitchFamily="18"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8000" y="742949"/>
            <a:ext cx="3810000" cy="2542541"/>
          </a:xfrm>
          <a:prstGeom prst="rect">
            <a:avLst/>
          </a:prstGeom>
        </p:spPr>
      </p:pic>
    </p:spTree>
    <p:extLst>
      <p:ext uri="{BB962C8B-B14F-4D97-AF65-F5344CB8AC3E}">
        <p14:creationId xmlns:p14="http://schemas.microsoft.com/office/powerpoint/2010/main" val="12312024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Number Placeholder 5"/>
          <p:cNvSpPr>
            <a:spLocks noGrp="1"/>
          </p:cNvSpPr>
          <p:nvPr>
            <p:ph type="sldNum" sz="quarter" idx="12"/>
          </p:nvPr>
        </p:nvSpPr>
        <p:spPr bwMode="auto">
          <a:xfrm>
            <a:off x="6172200" y="4869358"/>
            <a:ext cx="428625" cy="20538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50">
                <a:solidFill>
                  <a:schemeClr val="tx1"/>
                </a:solidFill>
                <a:latin typeface="Calibri" pitchFamily="34" charset="0"/>
                <a:ea typeface="MS PGothic" pitchFamily="34" charset="-128"/>
              </a:defRPr>
            </a:lvl1pPr>
            <a:lvl2pPr marL="417899" indent="-160731" eaLnBrk="0" hangingPunct="0">
              <a:defRPr sz="1350">
                <a:solidFill>
                  <a:schemeClr val="tx1"/>
                </a:solidFill>
                <a:latin typeface="Calibri" pitchFamily="34" charset="0"/>
                <a:ea typeface="MS PGothic" pitchFamily="34" charset="-128"/>
              </a:defRPr>
            </a:lvl2pPr>
            <a:lvl3pPr marL="642922" indent="-128585" eaLnBrk="0" hangingPunct="0">
              <a:defRPr sz="1350">
                <a:solidFill>
                  <a:schemeClr val="tx1"/>
                </a:solidFill>
                <a:latin typeface="Calibri" pitchFamily="34" charset="0"/>
                <a:ea typeface="MS PGothic" pitchFamily="34" charset="-128"/>
              </a:defRPr>
            </a:lvl3pPr>
            <a:lvl4pPr marL="900091" indent="-128585" eaLnBrk="0" hangingPunct="0">
              <a:defRPr sz="1350">
                <a:solidFill>
                  <a:schemeClr val="tx1"/>
                </a:solidFill>
                <a:latin typeface="Calibri" pitchFamily="34" charset="0"/>
                <a:ea typeface="MS PGothic" pitchFamily="34" charset="-128"/>
              </a:defRPr>
            </a:lvl4pPr>
            <a:lvl5pPr marL="1157259" indent="-128585" eaLnBrk="0" hangingPunct="0">
              <a:defRPr sz="1350">
                <a:solidFill>
                  <a:schemeClr val="tx1"/>
                </a:solidFill>
                <a:latin typeface="Calibri" pitchFamily="34" charset="0"/>
                <a:ea typeface="MS PGothic" pitchFamily="34" charset="-128"/>
              </a:defRPr>
            </a:lvl5pPr>
            <a:lvl6pPr marL="1414428" indent="-128585" eaLnBrk="0" fontAlgn="base" hangingPunct="0">
              <a:spcBef>
                <a:spcPct val="0"/>
              </a:spcBef>
              <a:spcAft>
                <a:spcPct val="0"/>
              </a:spcAft>
              <a:defRPr sz="1350">
                <a:solidFill>
                  <a:schemeClr val="tx1"/>
                </a:solidFill>
                <a:latin typeface="Calibri" pitchFamily="34" charset="0"/>
                <a:ea typeface="MS PGothic" pitchFamily="34" charset="-128"/>
              </a:defRPr>
            </a:lvl6pPr>
            <a:lvl7pPr marL="1671596" indent="-128585" eaLnBrk="0" fontAlgn="base" hangingPunct="0">
              <a:spcBef>
                <a:spcPct val="0"/>
              </a:spcBef>
              <a:spcAft>
                <a:spcPct val="0"/>
              </a:spcAft>
              <a:defRPr sz="1350">
                <a:solidFill>
                  <a:schemeClr val="tx1"/>
                </a:solidFill>
                <a:latin typeface="Calibri" pitchFamily="34" charset="0"/>
                <a:ea typeface="MS PGothic" pitchFamily="34" charset="-128"/>
              </a:defRPr>
            </a:lvl7pPr>
            <a:lvl8pPr marL="1928765" indent="-128585" eaLnBrk="0" fontAlgn="base" hangingPunct="0">
              <a:spcBef>
                <a:spcPct val="0"/>
              </a:spcBef>
              <a:spcAft>
                <a:spcPct val="0"/>
              </a:spcAft>
              <a:defRPr sz="1350">
                <a:solidFill>
                  <a:schemeClr val="tx1"/>
                </a:solidFill>
                <a:latin typeface="Calibri" pitchFamily="34" charset="0"/>
                <a:ea typeface="MS PGothic" pitchFamily="34" charset="-128"/>
              </a:defRPr>
            </a:lvl8pPr>
            <a:lvl9pPr marL="2185934" indent="-128585" eaLnBrk="0" fontAlgn="base" hangingPunct="0">
              <a:spcBef>
                <a:spcPct val="0"/>
              </a:spcBef>
              <a:spcAft>
                <a:spcPct val="0"/>
              </a:spcAft>
              <a:defRPr sz="1350">
                <a:solidFill>
                  <a:schemeClr val="tx1"/>
                </a:solidFill>
                <a:latin typeface="Calibri" pitchFamily="34" charset="0"/>
                <a:ea typeface="MS PGothic" pitchFamily="34" charset="-128"/>
              </a:defRPr>
            </a:lvl9pPr>
          </a:lstStyle>
          <a:p>
            <a:pPr eaLnBrk="1" hangingPunct="1"/>
            <a:fld id="{C5890263-FCCA-418A-AF2A-07636736DD99}" type="slidenum">
              <a:rPr lang="en-US" altLang="en-US" sz="675">
                <a:solidFill>
                  <a:srgbClr val="000080"/>
                </a:solidFill>
                <a:cs typeface="Arial" pitchFamily="34" charset="0"/>
              </a:rPr>
              <a:pPr eaLnBrk="1" hangingPunct="1"/>
              <a:t>20</a:t>
            </a:fld>
            <a:endParaRPr lang="en-US" altLang="en-US" sz="675">
              <a:solidFill>
                <a:srgbClr val="898989"/>
              </a:solidFill>
              <a:cs typeface="Arial" pitchFamily="34" charset="0"/>
            </a:endParaRPr>
          </a:p>
        </p:txBody>
      </p:sp>
      <p:sp>
        <p:nvSpPr>
          <p:cNvPr id="2053" name="Title 1"/>
          <p:cNvSpPr>
            <a:spLocks noGrp="1"/>
          </p:cNvSpPr>
          <p:nvPr>
            <p:ph type="title"/>
          </p:nvPr>
        </p:nvSpPr>
        <p:spPr>
          <a:xfrm>
            <a:off x="931069" y="100351"/>
            <a:ext cx="4629150" cy="428625"/>
          </a:xfrm>
        </p:spPr>
        <p:txBody>
          <a:bodyPr>
            <a:normAutofit fontScale="90000"/>
          </a:bodyPr>
          <a:lstStyle/>
          <a:p>
            <a:pPr eaLnBrk="1" hangingPunct="1">
              <a:defRPr/>
            </a:pPr>
            <a:r>
              <a:rPr lang="en-US" sz="2419" dirty="0">
                <a:solidFill>
                  <a:srgbClr val="0000CC"/>
                </a:solidFill>
                <a:latin typeface="Times New Roman" panose="02020603050405020304" pitchFamily="18" charset="0"/>
                <a:ea typeface="MS PGothic" charset="0"/>
                <a:cs typeface="Times New Roman" panose="02020603050405020304" pitchFamily="18" charset="0"/>
              </a:rPr>
              <a:t>2.2 Magnet – Risk Registry</a:t>
            </a:r>
          </a:p>
        </p:txBody>
      </p:sp>
      <p:sp>
        <p:nvSpPr>
          <p:cNvPr id="16388"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50">
                <a:solidFill>
                  <a:schemeClr val="tx1"/>
                </a:solidFill>
                <a:latin typeface="Calibri" pitchFamily="34" charset="0"/>
                <a:ea typeface="MS PGothic" pitchFamily="34" charset="-128"/>
              </a:defRPr>
            </a:lvl1pPr>
            <a:lvl2pPr marL="417899" indent="-160731" eaLnBrk="0" hangingPunct="0">
              <a:defRPr sz="1350">
                <a:solidFill>
                  <a:schemeClr val="tx1"/>
                </a:solidFill>
                <a:latin typeface="Calibri" pitchFamily="34" charset="0"/>
                <a:ea typeface="MS PGothic" pitchFamily="34" charset="-128"/>
              </a:defRPr>
            </a:lvl2pPr>
            <a:lvl3pPr marL="642922" indent="-128585" eaLnBrk="0" hangingPunct="0">
              <a:defRPr sz="1350">
                <a:solidFill>
                  <a:schemeClr val="tx1"/>
                </a:solidFill>
                <a:latin typeface="Calibri" pitchFamily="34" charset="0"/>
                <a:ea typeface="MS PGothic" pitchFamily="34" charset="-128"/>
              </a:defRPr>
            </a:lvl3pPr>
            <a:lvl4pPr marL="900091" indent="-128585" eaLnBrk="0" hangingPunct="0">
              <a:defRPr sz="1350">
                <a:solidFill>
                  <a:schemeClr val="tx1"/>
                </a:solidFill>
                <a:latin typeface="Calibri" pitchFamily="34" charset="0"/>
                <a:ea typeface="MS PGothic" pitchFamily="34" charset="-128"/>
              </a:defRPr>
            </a:lvl4pPr>
            <a:lvl5pPr marL="1157259" indent="-128585" eaLnBrk="0" hangingPunct="0">
              <a:defRPr sz="1350">
                <a:solidFill>
                  <a:schemeClr val="tx1"/>
                </a:solidFill>
                <a:latin typeface="Calibri" pitchFamily="34" charset="0"/>
                <a:ea typeface="MS PGothic" pitchFamily="34" charset="-128"/>
              </a:defRPr>
            </a:lvl5pPr>
            <a:lvl6pPr marL="1414428" indent="-128585" eaLnBrk="0" fontAlgn="base" hangingPunct="0">
              <a:spcBef>
                <a:spcPct val="0"/>
              </a:spcBef>
              <a:spcAft>
                <a:spcPct val="0"/>
              </a:spcAft>
              <a:defRPr sz="1350">
                <a:solidFill>
                  <a:schemeClr val="tx1"/>
                </a:solidFill>
                <a:latin typeface="Calibri" pitchFamily="34" charset="0"/>
                <a:ea typeface="MS PGothic" pitchFamily="34" charset="-128"/>
              </a:defRPr>
            </a:lvl6pPr>
            <a:lvl7pPr marL="1671596" indent="-128585" eaLnBrk="0" fontAlgn="base" hangingPunct="0">
              <a:spcBef>
                <a:spcPct val="0"/>
              </a:spcBef>
              <a:spcAft>
                <a:spcPct val="0"/>
              </a:spcAft>
              <a:defRPr sz="1350">
                <a:solidFill>
                  <a:schemeClr val="tx1"/>
                </a:solidFill>
                <a:latin typeface="Calibri" pitchFamily="34" charset="0"/>
                <a:ea typeface="MS PGothic" pitchFamily="34" charset="-128"/>
              </a:defRPr>
            </a:lvl7pPr>
            <a:lvl8pPr marL="1928765" indent="-128585" eaLnBrk="0" fontAlgn="base" hangingPunct="0">
              <a:spcBef>
                <a:spcPct val="0"/>
              </a:spcBef>
              <a:spcAft>
                <a:spcPct val="0"/>
              </a:spcAft>
              <a:defRPr sz="1350">
                <a:solidFill>
                  <a:schemeClr val="tx1"/>
                </a:solidFill>
                <a:latin typeface="Calibri" pitchFamily="34" charset="0"/>
                <a:ea typeface="MS PGothic" pitchFamily="34" charset="-128"/>
              </a:defRPr>
            </a:lvl8pPr>
            <a:lvl9pPr marL="2185934" indent="-128585" eaLnBrk="0" fontAlgn="base" hangingPunct="0">
              <a:spcBef>
                <a:spcPct val="0"/>
              </a:spcBef>
              <a:spcAft>
                <a:spcPct val="0"/>
              </a:spcAft>
              <a:defRPr sz="1350">
                <a:solidFill>
                  <a:schemeClr val="tx1"/>
                </a:solidFill>
                <a:latin typeface="Calibri" pitchFamily="34" charset="0"/>
                <a:ea typeface="MS PGothic" pitchFamily="34" charset="-128"/>
              </a:defRPr>
            </a:lvl9pPr>
          </a:lstStyle>
          <a:p>
            <a:pPr eaLnBrk="1" hangingPunct="1"/>
            <a:r>
              <a:rPr lang="en-US" altLang="en-US" sz="675">
                <a:solidFill>
                  <a:srgbClr val="898989"/>
                </a:solidFill>
              </a:rPr>
              <a:t>Apr. 9, 2019</a:t>
            </a:r>
          </a:p>
        </p:txBody>
      </p:sp>
      <p:sp>
        <p:nvSpPr>
          <p:cNvPr id="3" name="Footer Placeholder 2"/>
          <p:cNvSpPr>
            <a:spLocks noGrp="1"/>
          </p:cNvSpPr>
          <p:nvPr>
            <p:ph type="ftr" sz="quarter" idx="11"/>
          </p:nvPr>
        </p:nvSpPr>
        <p:spPr>
          <a:xfrm>
            <a:off x="2343150" y="4828538"/>
            <a:ext cx="2171700" cy="207169"/>
          </a:xfrm>
        </p:spPr>
        <p:txBody>
          <a:bodyPr/>
          <a:lstStyle/>
          <a:p>
            <a:pPr>
              <a:defRPr/>
            </a:pPr>
            <a:r>
              <a:rPr lang="en-US"/>
              <a:t>sPHENIX  Director's Review</a:t>
            </a:r>
            <a:endParaRPr lang="en-US" dirty="0"/>
          </a:p>
        </p:txBody>
      </p:sp>
      <p:sp>
        <p:nvSpPr>
          <p:cNvPr id="14" name="Rectangle 13">
            <a:extLst>
              <a:ext uri="{FF2B5EF4-FFF2-40B4-BE49-F238E27FC236}">
                <a16:creationId xmlns:a16="http://schemas.microsoft.com/office/drawing/2014/main" id="{6013B9D9-F947-4A37-BC39-C4F3269C4AB2}"/>
              </a:ext>
            </a:extLst>
          </p:cNvPr>
          <p:cNvSpPr/>
          <p:nvPr/>
        </p:nvSpPr>
        <p:spPr>
          <a:xfrm>
            <a:off x="76200" y="3714750"/>
            <a:ext cx="6477000" cy="646331"/>
          </a:xfrm>
          <a:prstGeom prst="rect">
            <a:avLst/>
          </a:prstGeom>
        </p:spPr>
        <p:txBody>
          <a:bodyPr wrap="square">
            <a:spAutoFit/>
          </a:bodyPr>
          <a:lstStyle/>
          <a:p>
            <a:pPr marL="285750" indent="-285750">
              <a:buFont typeface="Arial" panose="020B0604020202020204" pitchFamily="34" charset="0"/>
              <a:buChar char="•"/>
            </a:pPr>
            <a:r>
              <a:rPr lang="en-US" sz="1200" dirty="0">
                <a:solidFill>
                  <a:srgbClr val="7030A0"/>
                </a:solidFill>
                <a:latin typeface="Times New Roman" panose="02020603050405020304" pitchFamily="18" charset="0"/>
                <a:cs typeface="Times New Roman" panose="02020603050405020304" pitchFamily="18" charset="0"/>
              </a:rPr>
              <a:t>We have obtained one original CLTS</a:t>
            </a:r>
            <a:r>
              <a:rPr lang="zh-TW" altLang="en-US" sz="1200" dirty="0">
                <a:solidFill>
                  <a:srgbClr val="7030A0"/>
                </a:solidFill>
                <a:latin typeface="Times New Roman" panose="02020603050405020304" pitchFamily="18" charset="0"/>
                <a:cs typeface="Times New Roman" panose="02020603050405020304" pitchFamily="18" charset="0"/>
              </a:rPr>
              <a:t>（</a:t>
            </a:r>
            <a:r>
              <a:rPr lang="en-US" sz="1200" dirty="0">
                <a:solidFill>
                  <a:srgbClr val="7030A0"/>
                </a:solidFill>
                <a:latin typeface="Times New Roman" panose="02020603050405020304" pitchFamily="18" charset="0"/>
                <a:cs typeface="Times New Roman" panose="02020603050405020304" pitchFamily="18" charset="0"/>
              </a:rPr>
              <a:t>Cryogenic Linear Temperature Sensor) board from </a:t>
            </a:r>
            <a:r>
              <a:rPr lang="en-US" sz="1200" dirty="0" err="1">
                <a:solidFill>
                  <a:srgbClr val="7030A0"/>
                </a:solidFill>
                <a:latin typeface="Times New Roman" panose="02020603050405020304" pitchFamily="18" charset="0"/>
                <a:cs typeface="Times New Roman" panose="02020603050405020304" pitchFamily="18" charset="0"/>
              </a:rPr>
              <a:t>BaBar</a:t>
            </a:r>
            <a:r>
              <a:rPr lang="en-US" sz="1200" dirty="0">
                <a:solidFill>
                  <a:srgbClr val="7030A0"/>
                </a:solidFill>
                <a:latin typeface="Times New Roman" panose="02020603050405020304" pitchFamily="18" charset="0"/>
                <a:cs typeface="Times New Roman" panose="02020603050405020304" pitchFamily="18" charset="0"/>
              </a:rPr>
              <a:t>/Ansaldo which changes resistance to 4-20 mA.  We have tested it and it worked.  We have then made copies of this board for as many channels as we need.</a:t>
            </a:r>
          </a:p>
        </p:txBody>
      </p:sp>
      <p:pic>
        <p:nvPicPr>
          <p:cNvPr id="13" name="Picture 12">
            <a:extLst>
              <a:ext uri="{FF2B5EF4-FFF2-40B4-BE49-F238E27FC236}">
                <a16:creationId xmlns:a16="http://schemas.microsoft.com/office/drawing/2014/main" id="{BAE868E2-3635-4976-BA52-AC13011053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 y="746840"/>
            <a:ext cx="6858000" cy="2282110"/>
          </a:xfrm>
          <a:prstGeom prst="rect">
            <a:avLst/>
          </a:prstGeom>
        </p:spPr>
      </p:pic>
      <p:sp>
        <p:nvSpPr>
          <p:cNvPr id="20" name="Arrow: Down 19">
            <a:extLst>
              <a:ext uri="{FF2B5EF4-FFF2-40B4-BE49-F238E27FC236}">
                <a16:creationId xmlns:a16="http://schemas.microsoft.com/office/drawing/2014/main" id="{0A0BB0E5-B472-4116-A5E8-F7EE276B383C}"/>
              </a:ext>
            </a:extLst>
          </p:cNvPr>
          <p:cNvSpPr/>
          <p:nvPr/>
        </p:nvSpPr>
        <p:spPr>
          <a:xfrm>
            <a:off x="754381" y="2266950"/>
            <a:ext cx="45719" cy="1371600"/>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75914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6200" y="971550"/>
            <a:ext cx="6781800" cy="3638553"/>
          </a:xfrm>
          <a:prstGeom prst="rect">
            <a:avLst/>
          </a:prstGeom>
        </p:spPr>
        <p:txBody>
          <a:bodyPr/>
          <a:lstStyle>
            <a:lvl1pPr algn="l" rtl="0" fontAlgn="base">
              <a:spcBef>
                <a:spcPct val="20000"/>
              </a:spcBef>
              <a:spcAft>
                <a:spcPct val="0"/>
              </a:spcAft>
              <a:buBlip>
                <a:blip r:embed="rId3"/>
              </a:buBlip>
              <a:defRPr sz="2400" kern="1200">
                <a:solidFill>
                  <a:srgbClr val="0033CC"/>
                </a:solidFill>
                <a:latin typeface="+mn-lt"/>
                <a:ea typeface="+mn-ea"/>
                <a:cs typeface="+mn-cs"/>
              </a:defRPr>
            </a:lvl1pPr>
            <a:lvl2pPr marL="114300" algn="l" rtl="0" fontAlgn="base">
              <a:spcBef>
                <a:spcPct val="20000"/>
              </a:spcBef>
              <a:spcAft>
                <a:spcPct val="0"/>
              </a:spcAft>
              <a:buBlip>
                <a:blip r:embed="rId4"/>
              </a:buBlip>
              <a:defRPr sz="2400" kern="1200">
                <a:solidFill>
                  <a:srgbClr val="009900"/>
                </a:solidFill>
                <a:latin typeface="+mn-lt"/>
                <a:ea typeface="+mn-ea"/>
                <a:cs typeface="+mn-cs"/>
              </a:defRPr>
            </a:lvl2pPr>
            <a:lvl3pPr marL="288925" indent="-60325" algn="l" rtl="0" fontAlgn="base">
              <a:spcBef>
                <a:spcPct val="20000"/>
              </a:spcBef>
              <a:spcAft>
                <a:spcPct val="0"/>
              </a:spcAft>
              <a:buBlip>
                <a:blip r:embed="rId5"/>
              </a:buBlip>
              <a:defRPr sz="2000" kern="1200">
                <a:solidFill>
                  <a:srgbClr val="6600FF"/>
                </a:solidFill>
                <a:latin typeface="+mn-lt"/>
                <a:ea typeface="+mn-ea"/>
                <a:cs typeface="+mn-cs"/>
              </a:defRPr>
            </a:lvl3pPr>
            <a:lvl4pPr marL="461963" indent="-58738" algn="l" rtl="0" fontAlgn="base">
              <a:spcBef>
                <a:spcPct val="20000"/>
              </a:spcBef>
              <a:spcAft>
                <a:spcPct val="0"/>
              </a:spcAft>
              <a:buChar char="–"/>
              <a:defRPr sz="2000" kern="1200">
                <a:solidFill>
                  <a:srgbClr val="6600FF"/>
                </a:solidFill>
                <a:latin typeface="+mn-lt"/>
                <a:ea typeface="+mn-ea"/>
                <a:cs typeface="+mn-cs"/>
              </a:defRPr>
            </a:lvl4pPr>
            <a:lvl5pPr marL="623888" indent="-46038" algn="l" rtl="0" fontAlgn="base">
              <a:spcBef>
                <a:spcPct val="20000"/>
              </a:spcBef>
              <a:spcAft>
                <a:spcPct val="0"/>
              </a:spcAft>
              <a:buChar char="•"/>
              <a:defRPr sz="2000" kern="1200">
                <a:solidFill>
                  <a:srgbClr val="6600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sz="1500" dirty="0">
                <a:solidFill>
                  <a:srgbClr val="002060"/>
                </a:solidFill>
                <a:cs typeface="Times New Roman" panose="02020603050405020304" pitchFamily="18" charset="0"/>
              </a:rPr>
              <a:t>The issues with the vendor are probably not major concerns as we have already tried to start the procurement ahead of schedule (</a:t>
            </a:r>
            <a:r>
              <a:rPr lang="en-US" sz="1500" dirty="0" err="1">
                <a:solidFill>
                  <a:srgbClr val="002060"/>
                </a:solidFill>
                <a:cs typeface="Times New Roman" panose="02020603050405020304" pitchFamily="18" charset="0"/>
              </a:rPr>
              <a:t>Cryo</a:t>
            </a:r>
            <a:r>
              <a:rPr lang="en-US" sz="1500" dirty="0">
                <a:solidFill>
                  <a:srgbClr val="002060"/>
                </a:solidFill>
                <a:cs typeface="Times New Roman" panose="02020603050405020304" pitchFamily="18" charset="0"/>
              </a:rPr>
              <a:t>) …</a:t>
            </a:r>
          </a:p>
          <a:p>
            <a:pPr marL="171450" indent="-171450">
              <a:buFont typeface="Arial" panose="020B0604020202020204" pitchFamily="34" charset="0"/>
              <a:buChar char="•"/>
            </a:pPr>
            <a:endParaRPr lang="en-US" sz="1500" i="1" dirty="0">
              <a:solidFill>
                <a:srgbClr val="002060"/>
              </a:solidFill>
              <a:cs typeface="Times New Roman" panose="02020603050405020304" pitchFamily="18" charset="0"/>
            </a:endParaRPr>
          </a:p>
          <a:p>
            <a:pPr marL="171450" indent="-171450">
              <a:buFont typeface="Arial" panose="020B0604020202020204" pitchFamily="34" charset="0"/>
              <a:buChar char="•"/>
            </a:pPr>
            <a:endParaRPr lang="en-US" sz="1500" i="1" dirty="0">
              <a:solidFill>
                <a:srgbClr val="002060"/>
              </a:solidFill>
              <a:cs typeface="Times New Roman" panose="02020603050405020304" pitchFamily="18" charset="0"/>
            </a:endParaRPr>
          </a:p>
          <a:p>
            <a:pPr marL="171450" indent="-171450">
              <a:buFont typeface="Arial" panose="020B0604020202020204" pitchFamily="34" charset="0"/>
              <a:buChar char="•"/>
            </a:pPr>
            <a:r>
              <a:rPr lang="en-US" sz="1500" dirty="0">
                <a:solidFill>
                  <a:srgbClr val="002060"/>
                </a:solidFill>
                <a:cs typeface="Times New Roman" panose="02020603050405020304" pitchFamily="18" charset="0"/>
              </a:rPr>
              <a:t>2022 schedule is the most uncertain compared to the years before, as we need to wait for others to complete.  The magnet testing and magnetic field mapping can be done either before or after the 2022 run as the </a:t>
            </a:r>
            <a:r>
              <a:rPr lang="en-US" sz="1500" dirty="0" err="1">
                <a:solidFill>
                  <a:srgbClr val="002060"/>
                </a:solidFill>
                <a:cs typeface="Times New Roman" panose="02020603050405020304" pitchFamily="18" charset="0"/>
              </a:rPr>
              <a:t>sPHENIX</a:t>
            </a:r>
            <a:r>
              <a:rPr lang="en-US" sz="1500" dirty="0">
                <a:solidFill>
                  <a:srgbClr val="002060"/>
                </a:solidFill>
                <a:cs typeface="Times New Roman" panose="02020603050405020304" pitchFamily="18" charset="0"/>
              </a:rPr>
              <a:t> Magnet Cryogenic System taps into the RHIC Cryogenic System.</a:t>
            </a:r>
          </a:p>
        </p:txBody>
      </p:sp>
      <p:sp>
        <p:nvSpPr>
          <p:cNvPr id="3" name="Date Placeholder 2"/>
          <p:cNvSpPr>
            <a:spLocks noGrp="1"/>
          </p:cNvSpPr>
          <p:nvPr>
            <p:ph type="dt" sz="half" idx="10"/>
          </p:nvPr>
        </p:nvSpPr>
        <p:spPr/>
        <p:txBody>
          <a:bodyPr/>
          <a:lstStyle/>
          <a:p>
            <a:r>
              <a:rPr lang="en-US" altLang="ja-JP"/>
              <a:t>Apr. 9, 2019</a:t>
            </a:r>
            <a:endParaRPr lang="en-US" altLang="ja-JP" dirty="0"/>
          </a:p>
        </p:txBody>
      </p:sp>
      <p:sp>
        <p:nvSpPr>
          <p:cNvPr id="5" name="Footer Placeholder 4"/>
          <p:cNvSpPr>
            <a:spLocks noGrp="1"/>
          </p:cNvSpPr>
          <p:nvPr>
            <p:ph type="ftr" sz="quarter" idx="11"/>
          </p:nvPr>
        </p:nvSpPr>
        <p:spPr/>
        <p:txBody>
          <a:bodyPr/>
          <a:lstStyle/>
          <a:p>
            <a:r>
              <a:rPr lang="en-US" altLang="ja-JP"/>
              <a:t>sPHENIX  Director's Review</a:t>
            </a:r>
          </a:p>
        </p:txBody>
      </p:sp>
      <p:sp>
        <p:nvSpPr>
          <p:cNvPr id="9" name="Slide Number Placeholder 8"/>
          <p:cNvSpPr>
            <a:spLocks noGrp="1"/>
          </p:cNvSpPr>
          <p:nvPr>
            <p:ph type="sldNum" sz="quarter" idx="12"/>
          </p:nvPr>
        </p:nvSpPr>
        <p:spPr/>
        <p:txBody>
          <a:bodyPr/>
          <a:lstStyle/>
          <a:p>
            <a:fld id="{C9BF8795-5BFE-41C1-96E3-07B2C11D3B85}" type="slidenum">
              <a:rPr lang="ja-JP" altLang="en-US" smtClean="0"/>
              <a:pPr/>
              <a:t>21</a:t>
            </a:fld>
            <a:endParaRPr lang="en-US" altLang="ja-JP"/>
          </a:p>
        </p:txBody>
      </p:sp>
      <p:sp>
        <p:nvSpPr>
          <p:cNvPr id="7" name="Title 1">
            <a:extLst>
              <a:ext uri="{FF2B5EF4-FFF2-40B4-BE49-F238E27FC236}">
                <a16:creationId xmlns:a16="http://schemas.microsoft.com/office/drawing/2014/main" id="{1B430BC3-26A9-411C-B41A-B8F3889A4446}"/>
              </a:ext>
            </a:extLst>
          </p:cNvPr>
          <p:cNvSpPr txBox="1">
            <a:spLocks/>
          </p:cNvSpPr>
          <p:nvPr/>
        </p:nvSpPr>
        <p:spPr bwMode="auto">
          <a:xfrm>
            <a:off x="685800" y="133350"/>
            <a:ext cx="49720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300" kern="1200">
                <a:solidFill>
                  <a:schemeClr val="tx1"/>
                </a:solidFill>
                <a:latin typeface="+mj-lt"/>
                <a:ea typeface="MS PGothic" pitchFamily="34" charset="-128"/>
                <a:cs typeface="MS PGothic" charset="0"/>
              </a:defRPr>
            </a:lvl1pPr>
            <a:lvl2pPr algn="l" rtl="0" eaLnBrk="0" fontAlgn="base" hangingPunct="0">
              <a:spcBef>
                <a:spcPct val="0"/>
              </a:spcBef>
              <a:spcAft>
                <a:spcPct val="0"/>
              </a:spcAft>
              <a:defRPr sz="3300">
                <a:solidFill>
                  <a:schemeClr val="tx1"/>
                </a:solidFill>
                <a:latin typeface="Calibri" charset="0"/>
                <a:ea typeface="MS PGothic" pitchFamily="34" charset="-128"/>
                <a:cs typeface="MS PGothic" charset="0"/>
              </a:defRPr>
            </a:lvl2pPr>
            <a:lvl3pPr algn="l" rtl="0" eaLnBrk="0" fontAlgn="base" hangingPunct="0">
              <a:spcBef>
                <a:spcPct val="0"/>
              </a:spcBef>
              <a:spcAft>
                <a:spcPct val="0"/>
              </a:spcAft>
              <a:defRPr sz="3300">
                <a:solidFill>
                  <a:schemeClr val="tx1"/>
                </a:solidFill>
                <a:latin typeface="Calibri" charset="0"/>
                <a:ea typeface="MS PGothic" pitchFamily="34" charset="-128"/>
                <a:cs typeface="MS PGothic" charset="0"/>
              </a:defRPr>
            </a:lvl3pPr>
            <a:lvl4pPr algn="l" rtl="0" eaLnBrk="0" fontAlgn="base" hangingPunct="0">
              <a:spcBef>
                <a:spcPct val="0"/>
              </a:spcBef>
              <a:spcAft>
                <a:spcPct val="0"/>
              </a:spcAft>
              <a:defRPr sz="3300">
                <a:solidFill>
                  <a:schemeClr val="tx1"/>
                </a:solidFill>
                <a:latin typeface="Calibri" charset="0"/>
                <a:ea typeface="MS PGothic" pitchFamily="34" charset="-128"/>
                <a:cs typeface="MS PGothic" charset="0"/>
              </a:defRPr>
            </a:lvl4pPr>
            <a:lvl5pPr algn="l" rtl="0" eaLnBrk="0" fontAlgn="base" hangingPunct="0">
              <a:spcBef>
                <a:spcPct val="0"/>
              </a:spcBef>
              <a:spcAft>
                <a:spcPct val="0"/>
              </a:spcAft>
              <a:defRPr sz="3300">
                <a:solidFill>
                  <a:schemeClr val="tx1"/>
                </a:solidFill>
                <a:latin typeface="Calibri" charset="0"/>
                <a:ea typeface="MS PGothic" pitchFamily="34" charset="-128"/>
                <a:cs typeface="MS PGothic" charset="0"/>
              </a:defRPr>
            </a:lvl5pPr>
            <a:lvl6pPr marL="342892" algn="ctr" rtl="0" fontAlgn="base">
              <a:spcBef>
                <a:spcPct val="0"/>
              </a:spcBef>
              <a:spcAft>
                <a:spcPct val="0"/>
              </a:spcAft>
              <a:defRPr sz="3300">
                <a:solidFill>
                  <a:schemeClr val="tx1"/>
                </a:solidFill>
                <a:latin typeface="Calibri" charset="0"/>
                <a:ea typeface="ＭＳ Ｐゴシック" charset="0"/>
              </a:defRPr>
            </a:lvl6pPr>
            <a:lvl7pPr marL="685783" algn="ctr" rtl="0" fontAlgn="base">
              <a:spcBef>
                <a:spcPct val="0"/>
              </a:spcBef>
              <a:spcAft>
                <a:spcPct val="0"/>
              </a:spcAft>
              <a:defRPr sz="3300">
                <a:solidFill>
                  <a:schemeClr val="tx1"/>
                </a:solidFill>
                <a:latin typeface="Calibri" charset="0"/>
                <a:ea typeface="ＭＳ Ｐゴシック" charset="0"/>
              </a:defRPr>
            </a:lvl7pPr>
            <a:lvl8pPr marL="1028675" algn="ctr" rtl="0" fontAlgn="base">
              <a:spcBef>
                <a:spcPct val="0"/>
              </a:spcBef>
              <a:spcAft>
                <a:spcPct val="0"/>
              </a:spcAft>
              <a:defRPr sz="3300">
                <a:solidFill>
                  <a:schemeClr val="tx1"/>
                </a:solidFill>
                <a:latin typeface="Calibri" charset="0"/>
                <a:ea typeface="ＭＳ Ｐゴシック" charset="0"/>
              </a:defRPr>
            </a:lvl8pPr>
            <a:lvl9pPr marL="1371566" algn="ctr" rtl="0" fontAlgn="base">
              <a:spcBef>
                <a:spcPct val="0"/>
              </a:spcBef>
              <a:spcAft>
                <a:spcPct val="0"/>
              </a:spcAft>
              <a:defRPr sz="3300">
                <a:solidFill>
                  <a:schemeClr val="tx1"/>
                </a:solidFill>
                <a:latin typeface="Calibri" charset="0"/>
                <a:ea typeface="ＭＳ Ｐゴシック" charset="0"/>
              </a:defRPr>
            </a:lvl9pPr>
          </a:lstStyle>
          <a:p>
            <a:pPr algn="ctr"/>
            <a:r>
              <a:rPr lang="en-US" sz="2300" dirty="0">
                <a:solidFill>
                  <a:srgbClr val="0070C0"/>
                </a:solidFill>
                <a:latin typeface="Times New Roman" panose="02020603050405020304" pitchFamily="18" charset="0"/>
                <a:cs typeface="Times New Roman" panose="02020603050405020304" pitchFamily="18" charset="0"/>
              </a:rPr>
              <a:t>Issues and Concerns</a:t>
            </a:r>
          </a:p>
        </p:txBody>
      </p:sp>
    </p:spTree>
    <p:extLst>
      <p:ext uri="{BB962C8B-B14F-4D97-AF65-F5344CB8AC3E}">
        <p14:creationId xmlns:p14="http://schemas.microsoft.com/office/powerpoint/2010/main" val="18306297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0233F-2BC7-4BA3-800D-3E66B2A3E5FE}"/>
              </a:ext>
            </a:extLst>
          </p:cNvPr>
          <p:cNvSpPr>
            <a:spLocks noGrp="1"/>
          </p:cNvSpPr>
          <p:nvPr>
            <p:ph type="title"/>
          </p:nvPr>
        </p:nvSpPr>
        <p:spPr>
          <a:xfrm>
            <a:off x="228600" y="209550"/>
            <a:ext cx="6515100" cy="409873"/>
          </a:xfrm>
        </p:spPr>
        <p:txBody>
          <a:bodyPr/>
          <a:lstStyle/>
          <a:p>
            <a:r>
              <a:rPr lang="en-US" sz="1800" dirty="0"/>
              <a:t>Labor Profile for WBS 2.2 SC-Magnet</a:t>
            </a:r>
          </a:p>
        </p:txBody>
      </p:sp>
      <p:pic>
        <p:nvPicPr>
          <p:cNvPr id="4" name="Picture 3" descr="Detail C L2 Cost - 2.2 x Labor and M&amp;S">
            <a:extLst>
              <a:ext uri="{FF2B5EF4-FFF2-40B4-BE49-F238E27FC236}">
                <a16:creationId xmlns:a16="http://schemas.microsoft.com/office/drawing/2014/main" id="{1FB8D866-24CD-42C3-ABFC-C8F025D3D9FE}"/>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228600" y="836021"/>
            <a:ext cx="6400800" cy="3945529"/>
          </a:xfrm>
          <a:prstGeom prst="rect">
            <a:avLst/>
          </a:prstGeom>
        </p:spPr>
      </p:pic>
    </p:spTree>
    <p:extLst>
      <p:ext uri="{BB962C8B-B14F-4D97-AF65-F5344CB8AC3E}">
        <p14:creationId xmlns:p14="http://schemas.microsoft.com/office/powerpoint/2010/main" val="1302499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8EC46-06C2-4ECF-A03A-D4484B5C8E8F}"/>
              </a:ext>
            </a:extLst>
          </p:cNvPr>
          <p:cNvSpPr>
            <a:spLocks noGrp="1"/>
          </p:cNvSpPr>
          <p:nvPr>
            <p:ph type="title"/>
          </p:nvPr>
        </p:nvSpPr>
        <p:spPr>
          <a:xfrm>
            <a:off x="380700" y="133350"/>
            <a:ext cx="6515100" cy="409873"/>
          </a:xfrm>
        </p:spPr>
        <p:txBody>
          <a:bodyPr/>
          <a:lstStyle/>
          <a:p>
            <a:r>
              <a:rPr lang="en-US" sz="1800" dirty="0"/>
              <a:t>Labor by Category WBS 2.2 SC-Magnet</a:t>
            </a:r>
          </a:p>
        </p:txBody>
      </p:sp>
      <p:pic>
        <p:nvPicPr>
          <p:cNvPr id="5" name="Picture 4">
            <a:extLst>
              <a:ext uri="{FF2B5EF4-FFF2-40B4-BE49-F238E27FC236}">
                <a16:creationId xmlns:a16="http://schemas.microsoft.com/office/drawing/2014/main" id="{3D324489-8258-4934-9860-FB26703D21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895349"/>
            <a:ext cx="5791200" cy="3881959"/>
          </a:xfrm>
          <a:prstGeom prst="rect">
            <a:avLst/>
          </a:prstGeom>
        </p:spPr>
      </p:pic>
    </p:spTree>
    <p:extLst>
      <p:ext uri="{BB962C8B-B14F-4D97-AF65-F5344CB8AC3E}">
        <p14:creationId xmlns:p14="http://schemas.microsoft.com/office/powerpoint/2010/main" val="4202134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C2641-B7C3-4F90-B7BE-1CCB21BEE964}"/>
              </a:ext>
            </a:extLst>
          </p:cNvPr>
          <p:cNvSpPr>
            <a:spLocks noGrp="1"/>
          </p:cNvSpPr>
          <p:nvPr>
            <p:ph type="title"/>
          </p:nvPr>
        </p:nvSpPr>
        <p:spPr>
          <a:xfrm>
            <a:off x="152400" y="133350"/>
            <a:ext cx="6172200" cy="409873"/>
          </a:xfrm>
        </p:spPr>
        <p:txBody>
          <a:bodyPr/>
          <a:lstStyle/>
          <a:p>
            <a:r>
              <a:rPr lang="en-US" sz="1800" dirty="0"/>
              <a:t>Estimate Uncertainty Breakdown WBS 2.02 SC-Magnet</a:t>
            </a:r>
          </a:p>
        </p:txBody>
      </p:sp>
      <p:pic>
        <p:nvPicPr>
          <p:cNvPr id="7" name="Picture 6">
            <a:extLst>
              <a:ext uri="{FF2B5EF4-FFF2-40B4-BE49-F238E27FC236}">
                <a16:creationId xmlns:a16="http://schemas.microsoft.com/office/drawing/2014/main" id="{8E869F26-7222-4085-B647-5B1C8A2AB1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987" y="819150"/>
            <a:ext cx="5938025" cy="3886142"/>
          </a:xfrm>
          <a:prstGeom prst="rect">
            <a:avLst/>
          </a:prstGeom>
        </p:spPr>
      </p:pic>
    </p:spTree>
    <p:extLst>
      <p:ext uri="{BB962C8B-B14F-4D97-AF65-F5344CB8AC3E}">
        <p14:creationId xmlns:p14="http://schemas.microsoft.com/office/powerpoint/2010/main" val="34866439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6200" y="971550"/>
            <a:ext cx="6781800" cy="3638553"/>
          </a:xfrm>
          <a:prstGeom prst="rect">
            <a:avLst/>
          </a:prstGeom>
        </p:spPr>
        <p:txBody>
          <a:bodyPr/>
          <a:lstStyle>
            <a:lvl1pPr algn="l" rtl="0" fontAlgn="base">
              <a:spcBef>
                <a:spcPct val="20000"/>
              </a:spcBef>
              <a:spcAft>
                <a:spcPct val="0"/>
              </a:spcAft>
              <a:buBlip>
                <a:blip r:embed="rId3"/>
              </a:buBlip>
              <a:defRPr sz="2400" kern="1200">
                <a:solidFill>
                  <a:srgbClr val="0033CC"/>
                </a:solidFill>
                <a:latin typeface="+mn-lt"/>
                <a:ea typeface="+mn-ea"/>
                <a:cs typeface="+mn-cs"/>
              </a:defRPr>
            </a:lvl1pPr>
            <a:lvl2pPr marL="114300" algn="l" rtl="0" fontAlgn="base">
              <a:spcBef>
                <a:spcPct val="20000"/>
              </a:spcBef>
              <a:spcAft>
                <a:spcPct val="0"/>
              </a:spcAft>
              <a:buBlip>
                <a:blip r:embed="rId4"/>
              </a:buBlip>
              <a:defRPr sz="2400" kern="1200">
                <a:solidFill>
                  <a:srgbClr val="009900"/>
                </a:solidFill>
                <a:latin typeface="+mn-lt"/>
                <a:ea typeface="+mn-ea"/>
                <a:cs typeface="+mn-cs"/>
              </a:defRPr>
            </a:lvl2pPr>
            <a:lvl3pPr marL="288925" indent="-60325" algn="l" rtl="0" fontAlgn="base">
              <a:spcBef>
                <a:spcPct val="20000"/>
              </a:spcBef>
              <a:spcAft>
                <a:spcPct val="0"/>
              </a:spcAft>
              <a:buBlip>
                <a:blip r:embed="rId5"/>
              </a:buBlip>
              <a:defRPr sz="2000" kern="1200">
                <a:solidFill>
                  <a:srgbClr val="6600FF"/>
                </a:solidFill>
                <a:latin typeface="+mn-lt"/>
                <a:ea typeface="+mn-ea"/>
                <a:cs typeface="+mn-cs"/>
              </a:defRPr>
            </a:lvl3pPr>
            <a:lvl4pPr marL="461963" indent="-58738" algn="l" rtl="0" fontAlgn="base">
              <a:spcBef>
                <a:spcPct val="20000"/>
              </a:spcBef>
              <a:spcAft>
                <a:spcPct val="0"/>
              </a:spcAft>
              <a:buChar char="–"/>
              <a:defRPr sz="2000" kern="1200">
                <a:solidFill>
                  <a:srgbClr val="6600FF"/>
                </a:solidFill>
                <a:latin typeface="+mn-lt"/>
                <a:ea typeface="+mn-ea"/>
                <a:cs typeface="+mn-cs"/>
              </a:defRPr>
            </a:lvl4pPr>
            <a:lvl5pPr marL="623888" indent="-46038" algn="l" rtl="0" fontAlgn="base">
              <a:spcBef>
                <a:spcPct val="20000"/>
              </a:spcBef>
              <a:spcAft>
                <a:spcPct val="0"/>
              </a:spcAft>
              <a:buChar char="•"/>
              <a:defRPr sz="2000" kern="1200">
                <a:solidFill>
                  <a:srgbClr val="6600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sz="1500" dirty="0">
                <a:solidFill>
                  <a:srgbClr val="002060"/>
                </a:solidFill>
                <a:latin typeface="Times New Roman" panose="02020603050405020304" pitchFamily="18" charset="0"/>
                <a:cs typeface="Times New Roman" panose="02020603050405020304" pitchFamily="18" charset="0"/>
              </a:rPr>
              <a:t>We have done various tests on the </a:t>
            </a:r>
            <a:r>
              <a:rPr lang="en-US" sz="1500" dirty="0" err="1">
                <a:solidFill>
                  <a:srgbClr val="002060"/>
                </a:solidFill>
                <a:latin typeface="Times New Roman" panose="02020603050405020304" pitchFamily="18" charset="0"/>
                <a:cs typeface="Times New Roman" panose="02020603050405020304" pitchFamily="18" charset="0"/>
              </a:rPr>
              <a:t>BaBar</a:t>
            </a:r>
            <a:r>
              <a:rPr lang="en-US" sz="1500" dirty="0">
                <a:solidFill>
                  <a:srgbClr val="002060"/>
                </a:solidFill>
                <a:latin typeface="Times New Roman" panose="02020603050405020304" pitchFamily="18" charset="0"/>
                <a:cs typeface="Times New Roman" panose="02020603050405020304" pitchFamily="18" charset="0"/>
              </a:rPr>
              <a:t> Magnet successfully to verify that it can be used for the </a:t>
            </a:r>
            <a:r>
              <a:rPr lang="en-US" sz="1500" dirty="0" err="1">
                <a:solidFill>
                  <a:srgbClr val="002060"/>
                </a:solidFill>
                <a:latin typeface="Times New Roman" panose="02020603050405020304" pitchFamily="18" charset="0"/>
                <a:cs typeface="Times New Roman" panose="02020603050405020304" pitchFamily="18" charset="0"/>
              </a:rPr>
              <a:t>sPHENIX</a:t>
            </a:r>
            <a:r>
              <a:rPr lang="en-US" sz="1500" dirty="0">
                <a:solidFill>
                  <a:srgbClr val="002060"/>
                </a:solidFill>
                <a:latin typeface="Times New Roman" panose="02020603050405020304" pitchFamily="18" charset="0"/>
                <a:cs typeface="Times New Roman" panose="02020603050405020304" pitchFamily="18" charset="0"/>
              </a:rPr>
              <a:t> experiment.</a:t>
            </a:r>
          </a:p>
          <a:p>
            <a:pPr marL="171450" indent="-171450">
              <a:buFont typeface="Arial" panose="020B0604020202020204" pitchFamily="34" charset="0"/>
              <a:buChar char="•"/>
            </a:pPr>
            <a:endParaRPr lang="en-US" sz="1500" dirty="0">
              <a:solidFill>
                <a:srgbClr val="002060"/>
              </a:solidFill>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500" dirty="0">
                <a:solidFill>
                  <a:srgbClr val="002060"/>
                </a:solidFill>
                <a:latin typeface="Times New Roman" panose="02020603050405020304" pitchFamily="18" charset="0"/>
                <a:cs typeface="Times New Roman" panose="02020603050405020304" pitchFamily="18" charset="0"/>
              </a:rPr>
              <a:t>Since the High-Field Test and last Director’s Review, we have made progress in various fronts including all the works necessary leading to the major (</a:t>
            </a:r>
            <a:r>
              <a:rPr lang="en-US" sz="1500" dirty="0" err="1">
                <a:solidFill>
                  <a:srgbClr val="002060"/>
                </a:solidFill>
                <a:latin typeface="Times New Roman" panose="02020603050405020304" pitchFamily="18" charset="0"/>
                <a:cs typeface="Times New Roman" panose="02020603050405020304" pitchFamily="18" charset="0"/>
              </a:rPr>
              <a:t>Cryo</a:t>
            </a:r>
            <a:r>
              <a:rPr lang="en-US" sz="1500" dirty="0">
                <a:solidFill>
                  <a:srgbClr val="002060"/>
                </a:solidFill>
                <a:latin typeface="Times New Roman" panose="02020603050405020304" pitchFamily="18" charset="0"/>
                <a:cs typeface="Times New Roman" panose="02020603050405020304" pitchFamily="18" charset="0"/>
              </a:rPr>
              <a:t> Helium) “purchase” and magnetic field simulation etc.</a:t>
            </a:r>
          </a:p>
          <a:p>
            <a:pPr>
              <a:buNone/>
            </a:pPr>
            <a:endParaRPr lang="en-US" sz="1500" dirty="0">
              <a:solidFill>
                <a:srgbClr val="002060"/>
              </a:solidFill>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500" dirty="0">
                <a:solidFill>
                  <a:srgbClr val="002060"/>
                </a:solidFill>
                <a:latin typeface="Times New Roman" panose="02020603050405020304" pitchFamily="18" charset="0"/>
                <a:cs typeface="Times New Roman" panose="02020603050405020304" pitchFamily="18" charset="0"/>
              </a:rPr>
              <a:t>We have been working with others in the Infrastructure project to facilitate the Magnet installation at IR8.</a:t>
            </a:r>
          </a:p>
          <a:p>
            <a:pPr marL="171450" indent="-171450">
              <a:buFont typeface="Arial" panose="020B0604020202020204" pitchFamily="34" charset="0"/>
              <a:buChar char="•"/>
            </a:pPr>
            <a:endParaRPr lang="en-US" sz="1500" dirty="0">
              <a:solidFill>
                <a:srgbClr val="002060"/>
              </a:solidFill>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500" dirty="0">
                <a:solidFill>
                  <a:srgbClr val="002060"/>
                </a:solidFill>
                <a:latin typeface="Times New Roman" panose="02020603050405020304" pitchFamily="18" charset="0"/>
                <a:cs typeface="Times New Roman" panose="02020603050405020304" pitchFamily="18" charset="0"/>
              </a:rPr>
              <a:t>You’ll hear more talks (Transport/Assembly, </a:t>
            </a:r>
            <a:r>
              <a:rPr lang="en-US" sz="1500" dirty="0" err="1">
                <a:solidFill>
                  <a:srgbClr val="002060"/>
                </a:solidFill>
                <a:latin typeface="Times New Roman" panose="02020603050405020304" pitchFamily="18" charset="0"/>
                <a:cs typeface="Times New Roman" panose="02020603050405020304" pitchFamily="18" charset="0"/>
              </a:rPr>
              <a:t>Cryo</a:t>
            </a:r>
            <a:r>
              <a:rPr lang="en-US" sz="1500" dirty="0">
                <a:solidFill>
                  <a:srgbClr val="002060"/>
                </a:solidFill>
                <a:latin typeface="Times New Roman" panose="02020603050405020304" pitchFamily="18" charset="0"/>
                <a:cs typeface="Times New Roman" panose="02020603050405020304" pitchFamily="18" charset="0"/>
              </a:rPr>
              <a:t>, Power Supply/Quench Detector and Magnetic Field) in the breakout session.</a:t>
            </a:r>
          </a:p>
        </p:txBody>
      </p:sp>
      <p:sp>
        <p:nvSpPr>
          <p:cNvPr id="3" name="Date Placeholder 2"/>
          <p:cNvSpPr>
            <a:spLocks noGrp="1"/>
          </p:cNvSpPr>
          <p:nvPr>
            <p:ph type="dt" sz="half" idx="10"/>
          </p:nvPr>
        </p:nvSpPr>
        <p:spPr/>
        <p:txBody>
          <a:bodyPr/>
          <a:lstStyle/>
          <a:p>
            <a:r>
              <a:rPr lang="en-US" altLang="ja-JP"/>
              <a:t>Apr. 9, 2019</a:t>
            </a:r>
            <a:endParaRPr lang="en-US" altLang="ja-JP" dirty="0"/>
          </a:p>
        </p:txBody>
      </p:sp>
      <p:sp>
        <p:nvSpPr>
          <p:cNvPr id="5" name="Footer Placeholder 4"/>
          <p:cNvSpPr>
            <a:spLocks noGrp="1"/>
          </p:cNvSpPr>
          <p:nvPr>
            <p:ph type="ftr" sz="quarter" idx="11"/>
          </p:nvPr>
        </p:nvSpPr>
        <p:spPr/>
        <p:txBody>
          <a:bodyPr/>
          <a:lstStyle/>
          <a:p>
            <a:r>
              <a:rPr lang="en-US" altLang="ja-JP"/>
              <a:t>sPHENIX  Director's Review</a:t>
            </a:r>
          </a:p>
        </p:txBody>
      </p:sp>
      <p:sp>
        <p:nvSpPr>
          <p:cNvPr id="9" name="Slide Number Placeholder 8"/>
          <p:cNvSpPr>
            <a:spLocks noGrp="1"/>
          </p:cNvSpPr>
          <p:nvPr>
            <p:ph type="sldNum" sz="quarter" idx="12"/>
          </p:nvPr>
        </p:nvSpPr>
        <p:spPr/>
        <p:txBody>
          <a:bodyPr/>
          <a:lstStyle/>
          <a:p>
            <a:fld id="{C9BF8795-5BFE-41C1-96E3-07B2C11D3B85}" type="slidenum">
              <a:rPr lang="ja-JP" altLang="en-US" smtClean="0"/>
              <a:pPr/>
              <a:t>25</a:t>
            </a:fld>
            <a:endParaRPr lang="en-US" altLang="ja-JP"/>
          </a:p>
        </p:txBody>
      </p:sp>
      <p:sp>
        <p:nvSpPr>
          <p:cNvPr id="8" name="Title 1">
            <a:extLst>
              <a:ext uri="{FF2B5EF4-FFF2-40B4-BE49-F238E27FC236}">
                <a16:creationId xmlns:a16="http://schemas.microsoft.com/office/drawing/2014/main" id="{E5792509-FFA9-4E08-A234-F95014AE6EFB}"/>
              </a:ext>
            </a:extLst>
          </p:cNvPr>
          <p:cNvSpPr txBox="1">
            <a:spLocks/>
          </p:cNvSpPr>
          <p:nvPr/>
        </p:nvSpPr>
        <p:spPr bwMode="auto">
          <a:xfrm>
            <a:off x="685800" y="133350"/>
            <a:ext cx="49720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300" kern="1200">
                <a:solidFill>
                  <a:schemeClr val="tx1"/>
                </a:solidFill>
                <a:latin typeface="+mj-lt"/>
                <a:ea typeface="MS PGothic" pitchFamily="34" charset="-128"/>
                <a:cs typeface="MS PGothic" charset="0"/>
              </a:defRPr>
            </a:lvl1pPr>
            <a:lvl2pPr algn="l" rtl="0" eaLnBrk="0" fontAlgn="base" hangingPunct="0">
              <a:spcBef>
                <a:spcPct val="0"/>
              </a:spcBef>
              <a:spcAft>
                <a:spcPct val="0"/>
              </a:spcAft>
              <a:defRPr sz="3300">
                <a:solidFill>
                  <a:schemeClr val="tx1"/>
                </a:solidFill>
                <a:latin typeface="Calibri" charset="0"/>
                <a:ea typeface="MS PGothic" pitchFamily="34" charset="-128"/>
                <a:cs typeface="MS PGothic" charset="0"/>
              </a:defRPr>
            </a:lvl2pPr>
            <a:lvl3pPr algn="l" rtl="0" eaLnBrk="0" fontAlgn="base" hangingPunct="0">
              <a:spcBef>
                <a:spcPct val="0"/>
              </a:spcBef>
              <a:spcAft>
                <a:spcPct val="0"/>
              </a:spcAft>
              <a:defRPr sz="3300">
                <a:solidFill>
                  <a:schemeClr val="tx1"/>
                </a:solidFill>
                <a:latin typeface="Calibri" charset="0"/>
                <a:ea typeface="MS PGothic" pitchFamily="34" charset="-128"/>
                <a:cs typeface="MS PGothic" charset="0"/>
              </a:defRPr>
            </a:lvl3pPr>
            <a:lvl4pPr algn="l" rtl="0" eaLnBrk="0" fontAlgn="base" hangingPunct="0">
              <a:spcBef>
                <a:spcPct val="0"/>
              </a:spcBef>
              <a:spcAft>
                <a:spcPct val="0"/>
              </a:spcAft>
              <a:defRPr sz="3300">
                <a:solidFill>
                  <a:schemeClr val="tx1"/>
                </a:solidFill>
                <a:latin typeface="Calibri" charset="0"/>
                <a:ea typeface="MS PGothic" pitchFamily="34" charset="-128"/>
                <a:cs typeface="MS PGothic" charset="0"/>
              </a:defRPr>
            </a:lvl4pPr>
            <a:lvl5pPr algn="l" rtl="0" eaLnBrk="0" fontAlgn="base" hangingPunct="0">
              <a:spcBef>
                <a:spcPct val="0"/>
              </a:spcBef>
              <a:spcAft>
                <a:spcPct val="0"/>
              </a:spcAft>
              <a:defRPr sz="3300">
                <a:solidFill>
                  <a:schemeClr val="tx1"/>
                </a:solidFill>
                <a:latin typeface="Calibri" charset="0"/>
                <a:ea typeface="MS PGothic" pitchFamily="34" charset="-128"/>
                <a:cs typeface="MS PGothic" charset="0"/>
              </a:defRPr>
            </a:lvl5pPr>
            <a:lvl6pPr marL="342892" algn="ctr" rtl="0" fontAlgn="base">
              <a:spcBef>
                <a:spcPct val="0"/>
              </a:spcBef>
              <a:spcAft>
                <a:spcPct val="0"/>
              </a:spcAft>
              <a:defRPr sz="3300">
                <a:solidFill>
                  <a:schemeClr val="tx1"/>
                </a:solidFill>
                <a:latin typeface="Calibri" charset="0"/>
                <a:ea typeface="ＭＳ Ｐゴシック" charset="0"/>
              </a:defRPr>
            </a:lvl6pPr>
            <a:lvl7pPr marL="685783" algn="ctr" rtl="0" fontAlgn="base">
              <a:spcBef>
                <a:spcPct val="0"/>
              </a:spcBef>
              <a:spcAft>
                <a:spcPct val="0"/>
              </a:spcAft>
              <a:defRPr sz="3300">
                <a:solidFill>
                  <a:schemeClr val="tx1"/>
                </a:solidFill>
                <a:latin typeface="Calibri" charset="0"/>
                <a:ea typeface="ＭＳ Ｐゴシック" charset="0"/>
              </a:defRPr>
            </a:lvl7pPr>
            <a:lvl8pPr marL="1028675" algn="ctr" rtl="0" fontAlgn="base">
              <a:spcBef>
                <a:spcPct val="0"/>
              </a:spcBef>
              <a:spcAft>
                <a:spcPct val="0"/>
              </a:spcAft>
              <a:defRPr sz="3300">
                <a:solidFill>
                  <a:schemeClr val="tx1"/>
                </a:solidFill>
                <a:latin typeface="Calibri" charset="0"/>
                <a:ea typeface="ＭＳ Ｐゴシック" charset="0"/>
              </a:defRPr>
            </a:lvl8pPr>
            <a:lvl9pPr marL="1371566" algn="ctr" rtl="0" fontAlgn="base">
              <a:spcBef>
                <a:spcPct val="0"/>
              </a:spcBef>
              <a:spcAft>
                <a:spcPct val="0"/>
              </a:spcAft>
              <a:defRPr sz="3300">
                <a:solidFill>
                  <a:schemeClr val="tx1"/>
                </a:solidFill>
                <a:latin typeface="Calibri" charset="0"/>
                <a:ea typeface="ＭＳ Ｐゴシック" charset="0"/>
              </a:defRPr>
            </a:lvl9pPr>
          </a:lstStyle>
          <a:p>
            <a:pPr algn="ctr"/>
            <a:r>
              <a:rPr lang="en-US" sz="2300">
                <a:solidFill>
                  <a:srgbClr val="0070C0"/>
                </a:solidFill>
                <a:latin typeface="Times New Roman" panose="02020603050405020304" pitchFamily="18" charset="0"/>
                <a:cs typeface="Times New Roman" panose="02020603050405020304" pitchFamily="18" charset="0"/>
              </a:rPr>
              <a:t>Summary</a:t>
            </a:r>
            <a:endParaRPr lang="en-US" sz="23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64812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ltLang="en-US"/>
              <a:t>Apr. 9, 2019</a:t>
            </a:r>
          </a:p>
        </p:txBody>
      </p:sp>
      <p:sp>
        <p:nvSpPr>
          <p:cNvPr id="3" name="Footer Placeholder 2"/>
          <p:cNvSpPr>
            <a:spLocks noGrp="1"/>
          </p:cNvSpPr>
          <p:nvPr>
            <p:ph type="ftr" sz="quarter" idx="11"/>
          </p:nvPr>
        </p:nvSpPr>
        <p:spPr/>
        <p:txBody>
          <a:bodyPr/>
          <a:lstStyle/>
          <a:p>
            <a:pPr>
              <a:defRPr/>
            </a:pPr>
            <a:r>
              <a:rPr lang="en-US"/>
              <a:t>sPHENIX  Director's Review</a:t>
            </a:r>
            <a:endParaRPr lang="en-US" dirty="0"/>
          </a:p>
        </p:txBody>
      </p:sp>
      <p:sp>
        <p:nvSpPr>
          <p:cNvPr id="4" name="Slide Number Placeholder 3"/>
          <p:cNvSpPr>
            <a:spLocks noGrp="1"/>
          </p:cNvSpPr>
          <p:nvPr>
            <p:ph type="sldNum" sz="quarter" idx="12"/>
          </p:nvPr>
        </p:nvSpPr>
        <p:spPr/>
        <p:txBody>
          <a:bodyPr/>
          <a:lstStyle/>
          <a:p>
            <a:fld id="{07AE5DAE-5A25-4D93-A5BA-3F3E3A62C8C6}" type="slidenum">
              <a:rPr lang="en-US" altLang="en-US" smtClean="0"/>
              <a:pPr/>
              <a:t>26</a:t>
            </a:fld>
            <a:endParaRPr lang="en-US" altLang="en-US"/>
          </a:p>
        </p:txBody>
      </p:sp>
      <p:sp>
        <p:nvSpPr>
          <p:cNvPr id="5" name="TextBox 4"/>
          <p:cNvSpPr txBox="1"/>
          <p:nvPr/>
        </p:nvSpPr>
        <p:spPr>
          <a:xfrm>
            <a:off x="2514600" y="2038350"/>
            <a:ext cx="2819400" cy="523220"/>
          </a:xfrm>
          <a:prstGeom prst="rect">
            <a:avLst/>
          </a:prstGeom>
          <a:noFill/>
        </p:spPr>
        <p:txBody>
          <a:bodyPr wrap="square" rtlCol="0">
            <a:spAutoFit/>
          </a:bodyPr>
          <a:lstStyle/>
          <a:p>
            <a:r>
              <a:rPr lang="en-US" sz="2800" dirty="0"/>
              <a:t>BACKUP</a:t>
            </a:r>
          </a:p>
        </p:txBody>
      </p:sp>
    </p:spTree>
    <p:extLst>
      <p:ext uri="{BB962C8B-B14F-4D97-AF65-F5344CB8AC3E}">
        <p14:creationId xmlns:p14="http://schemas.microsoft.com/office/powerpoint/2010/main" val="33643375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TextBox 401"/>
          <p:cNvSpPr txBox="1"/>
          <p:nvPr/>
        </p:nvSpPr>
        <p:spPr>
          <a:xfrm>
            <a:off x="11059" y="4682859"/>
            <a:ext cx="2896947" cy="338554"/>
          </a:xfrm>
          <a:prstGeom prst="rect">
            <a:avLst/>
          </a:prstGeom>
          <a:solidFill>
            <a:schemeClr val="accent6">
              <a:lumMod val="20000"/>
              <a:lumOff val="80000"/>
            </a:schemeClr>
          </a:solidFill>
        </p:spPr>
        <p:txBody>
          <a:bodyPr wrap="none" rtlCol="0">
            <a:spAutoFit/>
          </a:bodyPr>
          <a:lstStyle/>
          <a:p>
            <a:r>
              <a:rPr lang="en-US" sz="1600" i="1" dirty="0">
                <a:solidFill>
                  <a:srgbClr val="FF0000"/>
                </a:solidFill>
                <a:latin typeface="Times New Roman" panose="02020603050405020304" pitchFamily="18" charset="0"/>
                <a:cs typeface="Times New Roman" panose="02020603050405020304" pitchFamily="18" charset="0"/>
              </a:rPr>
              <a:t>Externally reviewed in Jan. 2018</a:t>
            </a:r>
          </a:p>
        </p:txBody>
      </p:sp>
      <p:sp>
        <p:nvSpPr>
          <p:cNvPr id="2" name="Title 1">
            <a:extLst>
              <a:ext uri="{FF2B5EF4-FFF2-40B4-BE49-F238E27FC236}">
                <a16:creationId xmlns:a16="http://schemas.microsoft.com/office/drawing/2014/main" id="{4AF2C5B2-F2FC-432C-AB3C-3CA6E2D581BD}"/>
              </a:ext>
            </a:extLst>
          </p:cNvPr>
          <p:cNvSpPr>
            <a:spLocks noGrp="1"/>
          </p:cNvSpPr>
          <p:nvPr>
            <p:ph type="title"/>
          </p:nvPr>
        </p:nvSpPr>
        <p:spPr>
          <a:xfrm>
            <a:off x="342900" y="-19050"/>
            <a:ext cx="6172200" cy="475943"/>
          </a:xfrm>
        </p:spPr>
        <p:txBody>
          <a:bodyPr/>
          <a:lstStyle/>
          <a:p>
            <a:r>
              <a:rPr lang="en-US" sz="3000" dirty="0"/>
              <a:t>Cryogenic Process Flow diagram</a:t>
            </a:r>
          </a:p>
        </p:txBody>
      </p:sp>
      <p:sp>
        <p:nvSpPr>
          <p:cNvPr id="3" name="Date Placeholder 2">
            <a:extLst>
              <a:ext uri="{FF2B5EF4-FFF2-40B4-BE49-F238E27FC236}">
                <a16:creationId xmlns:a16="http://schemas.microsoft.com/office/drawing/2014/main" id="{F746E4C9-E7C3-4CEC-862B-38B15F4332EA}"/>
              </a:ext>
            </a:extLst>
          </p:cNvPr>
          <p:cNvSpPr>
            <a:spLocks noGrp="1"/>
          </p:cNvSpPr>
          <p:nvPr>
            <p:ph type="dt" sz="half" idx="10"/>
          </p:nvPr>
        </p:nvSpPr>
        <p:spPr/>
        <p:txBody>
          <a:bodyPr/>
          <a:lstStyle/>
          <a:p>
            <a:pPr>
              <a:defRPr/>
            </a:pPr>
            <a:r>
              <a:rPr lang="en-US" altLang="en-US"/>
              <a:t>Apr. 9, 2019</a:t>
            </a:r>
          </a:p>
        </p:txBody>
      </p:sp>
      <p:sp>
        <p:nvSpPr>
          <p:cNvPr id="4" name="Footer Placeholder 3">
            <a:extLst>
              <a:ext uri="{FF2B5EF4-FFF2-40B4-BE49-F238E27FC236}">
                <a16:creationId xmlns:a16="http://schemas.microsoft.com/office/drawing/2014/main" id="{9124C7F6-4579-4643-AB02-454E286349FA}"/>
              </a:ext>
            </a:extLst>
          </p:cNvPr>
          <p:cNvSpPr>
            <a:spLocks noGrp="1"/>
          </p:cNvSpPr>
          <p:nvPr>
            <p:ph type="ftr" sz="quarter" idx="11"/>
          </p:nvPr>
        </p:nvSpPr>
        <p:spPr>
          <a:xfrm>
            <a:off x="1524000" y="4945856"/>
            <a:ext cx="2171700" cy="216694"/>
          </a:xfrm>
        </p:spPr>
        <p:txBody>
          <a:bodyPr/>
          <a:lstStyle/>
          <a:p>
            <a:pPr>
              <a:defRPr/>
            </a:pPr>
            <a:r>
              <a:rPr lang="en-US"/>
              <a:t>sPHENIX  Director's Review</a:t>
            </a:r>
            <a:endParaRPr lang="en-US" dirty="0"/>
          </a:p>
        </p:txBody>
      </p:sp>
      <p:sp>
        <p:nvSpPr>
          <p:cNvPr id="5" name="Slide Number Placeholder 4">
            <a:extLst>
              <a:ext uri="{FF2B5EF4-FFF2-40B4-BE49-F238E27FC236}">
                <a16:creationId xmlns:a16="http://schemas.microsoft.com/office/drawing/2014/main" id="{8D750D1B-2CCD-4661-A50D-A162ED1D13F4}"/>
              </a:ext>
            </a:extLst>
          </p:cNvPr>
          <p:cNvSpPr>
            <a:spLocks noGrp="1"/>
          </p:cNvSpPr>
          <p:nvPr>
            <p:ph type="sldNum" sz="quarter" idx="12"/>
          </p:nvPr>
        </p:nvSpPr>
        <p:spPr/>
        <p:txBody>
          <a:bodyPr/>
          <a:lstStyle/>
          <a:p>
            <a:fld id="{0AE0C637-5835-444B-B8C0-92C25AFA2084}" type="slidenum">
              <a:rPr lang="en-US" altLang="en-US" smtClean="0"/>
              <a:pPr/>
              <a:t>27</a:t>
            </a:fld>
            <a:endParaRPr lang="en-US" altLang="en-US"/>
          </a:p>
        </p:txBody>
      </p:sp>
      <p:grpSp>
        <p:nvGrpSpPr>
          <p:cNvPr id="9" name="Group 8">
            <a:extLst>
              <a:ext uri="{FF2B5EF4-FFF2-40B4-BE49-F238E27FC236}">
                <a16:creationId xmlns:a16="http://schemas.microsoft.com/office/drawing/2014/main" id="{146CA998-E4E0-4AE2-B111-63DA38ADED87}"/>
              </a:ext>
            </a:extLst>
          </p:cNvPr>
          <p:cNvGrpSpPr/>
          <p:nvPr/>
        </p:nvGrpSpPr>
        <p:grpSpPr>
          <a:xfrm>
            <a:off x="423702" y="678117"/>
            <a:ext cx="5909309" cy="201107"/>
            <a:chOff x="564936" y="457200"/>
            <a:chExt cx="7879078" cy="268142"/>
          </a:xfrm>
        </p:grpSpPr>
        <p:cxnSp>
          <p:nvCxnSpPr>
            <p:cNvPr id="10" name="Straight Arrow Connector 9">
              <a:extLst>
                <a:ext uri="{FF2B5EF4-FFF2-40B4-BE49-F238E27FC236}">
                  <a16:creationId xmlns:a16="http://schemas.microsoft.com/office/drawing/2014/main" id="{5456C51F-1798-4B5B-9BC5-C6D57A91FB44}"/>
                </a:ext>
              </a:extLst>
            </p:cNvPr>
            <p:cNvCxnSpPr/>
            <p:nvPr/>
          </p:nvCxnSpPr>
          <p:spPr>
            <a:xfrm flipH="1">
              <a:off x="564936" y="609600"/>
              <a:ext cx="7044666" cy="8021"/>
            </a:xfrm>
            <a:prstGeom prst="straightConnector1">
              <a:avLst/>
            </a:prstGeom>
            <a:ln w="31750">
              <a:solidFill>
                <a:schemeClr val="accent6">
                  <a:lumMod val="75000"/>
                </a:schemeClr>
              </a:solidFill>
              <a:tailEnd type="triangle" w="med" len="lg"/>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B942ECA-573A-4EE0-9873-713F5344BC87}"/>
                </a:ext>
              </a:extLst>
            </p:cNvPr>
            <p:cNvSpPr txBox="1"/>
            <p:nvPr/>
          </p:nvSpPr>
          <p:spPr>
            <a:xfrm>
              <a:off x="6904290" y="509899"/>
              <a:ext cx="1539724" cy="215443"/>
            </a:xfrm>
            <a:prstGeom prst="rect">
              <a:avLst/>
            </a:prstGeom>
            <a:solidFill>
              <a:srgbClr val="FFFF00"/>
            </a:solidFill>
            <a:ln>
              <a:solidFill>
                <a:srgbClr val="00B050"/>
              </a:solidFill>
            </a:ln>
          </p:spPr>
          <p:txBody>
            <a:bodyPr wrap="square" lIns="0" tIns="0" rIns="0" bIns="0" rtlCol="0">
              <a:spAutoFit/>
            </a:bodyPr>
            <a:lstStyle/>
            <a:p>
              <a:r>
                <a:rPr lang="en-US" sz="1050"/>
                <a:t>LN2, 6 bar Storage</a:t>
              </a:r>
            </a:p>
          </p:txBody>
        </p:sp>
        <p:sp>
          <p:nvSpPr>
            <p:cNvPr id="12" name="TextBox 11">
              <a:extLst>
                <a:ext uri="{FF2B5EF4-FFF2-40B4-BE49-F238E27FC236}">
                  <a16:creationId xmlns:a16="http://schemas.microsoft.com/office/drawing/2014/main" id="{731270CE-3ADF-481E-935F-41AC9CEB3244}"/>
                </a:ext>
              </a:extLst>
            </p:cNvPr>
            <p:cNvSpPr txBox="1"/>
            <p:nvPr/>
          </p:nvSpPr>
          <p:spPr>
            <a:xfrm>
              <a:off x="3048000" y="457200"/>
              <a:ext cx="2152884" cy="215443"/>
            </a:xfrm>
            <a:prstGeom prst="rect">
              <a:avLst/>
            </a:prstGeom>
            <a:solidFill>
              <a:srgbClr val="FFFF00"/>
            </a:solidFill>
            <a:ln>
              <a:solidFill>
                <a:schemeClr val="accent6">
                  <a:lumMod val="75000"/>
                </a:schemeClr>
              </a:solidFill>
            </a:ln>
          </p:spPr>
          <p:txBody>
            <a:bodyPr wrap="square" lIns="0" tIns="0" rIns="0" bIns="0" rtlCol="0">
              <a:spAutoFit/>
            </a:bodyPr>
            <a:lstStyle/>
            <a:p>
              <a:r>
                <a:rPr lang="en-US" sz="1050"/>
                <a:t>New LN2 Cryo Line</a:t>
              </a:r>
            </a:p>
          </p:txBody>
        </p:sp>
      </p:grpSp>
      <p:grpSp>
        <p:nvGrpSpPr>
          <p:cNvPr id="13" name="Group 12">
            <a:extLst>
              <a:ext uri="{FF2B5EF4-FFF2-40B4-BE49-F238E27FC236}">
                <a16:creationId xmlns:a16="http://schemas.microsoft.com/office/drawing/2014/main" id="{FE317E6F-D75D-45DD-A9DA-EFD46B1C7E0E}"/>
              </a:ext>
            </a:extLst>
          </p:cNvPr>
          <p:cNvGrpSpPr/>
          <p:nvPr/>
        </p:nvGrpSpPr>
        <p:grpSpPr>
          <a:xfrm>
            <a:off x="4723668" y="2621217"/>
            <a:ext cx="1814158" cy="1088136"/>
            <a:chOff x="6420323" y="3048000"/>
            <a:chExt cx="2418877" cy="1450848"/>
          </a:xfrm>
        </p:grpSpPr>
        <p:sp>
          <p:nvSpPr>
            <p:cNvPr id="14" name="Rounded Rectangle 11">
              <a:extLst>
                <a:ext uri="{FF2B5EF4-FFF2-40B4-BE49-F238E27FC236}">
                  <a16:creationId xmlns:a16="http://schemas.microsoft.com/office/drawing/2014/main" id="{792D91A2-76B2-415B-96CB-80EB0610BC4D}"/>
                </a:ext>
              </a:extLst>
            </p:cNvPr>
            <p:cNvSpPr/>
            <p:nvPr/>
          </p:nvSpPr>
          <p:spPr>
            <a:xfrm>
              <a:off x="6420323" y="3048000"/>
              <a:ext cx="1656877" cy="1415285"/>
            </a:xfrm>
            <a:prstGeom prst="roundRect">
              <a:avLst/>
            </a:prstGeom>
            <a:noFill/>
            <a:ln>
              <a:solidFill>
                <a:srgbClr val="C0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EC2F051-8AC8-41FA-9E9B-223205F8F6F7}"/>
                </a:ext>
              </a:extLst>
            </p:cNvPr>
            <p:cNvSpPr txBox="1"/>
            <p:nvPr/>
          </p:nvSpPr>
          <p:spPr>
            <a:xfrm>
              <a:off x="6461276" y="3098927"/>
              <a:ext cx="1539724" cy="430887"/>
            </a:xfrm>
            <a:prstGeom prst="rect">
              <a:avLst/>
            </a:prstGeom>
            <a:solidFill>
              <a:srgbClr val="FFFF00"/>
            </a:solidFill>
            <a:ln>
              <a:solidFill>
                <a:srgbClr val="00B050"/>
              </a:solidFill>
            </a:ln>
          </p:spPr>
          <p:txBody>
            <a:bodyPr wrap="square" lIns="0" tIns="0" rIns="0" bIns="0" rtlCol="0">
              <a:spAutoFit/>
            </a:bodyPr>
            <a:lstStyle/>
            <a:p>
              <a:r>
                <a:rPr lang="en-US" sz="1050"/>
                <a:t>10 o’clock location</a:t>
              </a:r>
            </a:p>
            <a:p>
              <a:r>
                <a:rPr lang="en-US" sz="1050"/>
                <a:t>18 g/s Compressor</a:t>
              </a:r>
            </a:p>
          </p:txBody>
        </p:sp>
        <p:cxnSp>
          <p:nvCxnSpPr>
            <p:cNvPr id="16" name="Straight Arrow Connector 15">
              <a:extLst>
                <a:ext uri="{FF2B5EF4-FFF2-40B4-BE49-F238E27FC236}">
                  <a16:creationId xmlns:a16="http://schemas.microsoft.com/office/drawing/2014/main" id="{4D157C75-2746-49BC-A689-0B1D5F396FD3}"/>
                </a:ext>
              </a:extLst>
            </p:cNvPr>
            <p:cNvCxnSpPr/>
            <p:nvPr/>
          </p:nvCxnSpPr>
          <p:spPr>
            <a:xfrm>
              <a:off x="7306654" y="3654720"/>
              <a:ext cx="1532546" cy="2136"/>
            </a:xfrm>
            <a:prstGeom prst="straightConnector1">
              <a:avLst/>
            </a:prstGeom>
            <a:ln w="31750">
              <a:solidFill>
                <a:srgbClr val="FF0000"/>
              </a:solidFill>
              <a:prstDash val="sysDash"/>
              <a:tailEnd type="triangle" w="med"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60E3DC3-73D5-46EB-96BD-B3084A0FAC20}"/>
                </a:ext>
              </a:extLst>
            </p:cNvPr>
            <p:cNvCxnSpPr/>
            <p:nvPr/>
          </p:nvCxnSpPr>
          <p:spPr>
            <a:xfrm flipH="1">
              <a:off x="7315200" y="4429844"/>
              <a:ext cx="871488" cy="0"/>
            </a:xfrm>
            <a:prstGeom prst="straightConnector1">
              <a:avLst/>
            </a:prstGeom>
            <a:ln w="44450">
              <a:solidFill>
                <a:schemeClr val="tx1"/>
              </a:solidFill>
              <a:prstDash val="sysDash"/>
              <a:tailEnd type="triangle" w="med"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4317BB6-3984-4C2B-A341-71441571C3AE}"/>
                </a:ext>
              </a:extLst>
            </p:cNvPr>
            <p:cNvCxnSpPr/>
            <p:nvPr/>
          </p:nvCxnSpPr>
          <p:spPr>
            <a:xfrm flipH="1" flipV="1">
              <a:off x="7296507" y="3657600"/>
              <a:ext cx="0" cy="841248"/>
            </a:xfrm>
            <a:prstGeom prst="straightConnector1">
              <a:avLst/>
            </a:prstGeom>
            <a:ln w="44450">
              <a:solidFill>
                <a:schemeClr val="tx1"/>
              </a:solidFill>
              <a:prstDash val="sysDash"/>
              <a:tailEnd type="triangle" w="med" len="lg"/>
            </a:ln>
          </p:spPr>
          <p:style>
            <a:lnRef idx="1">
              <a:schemeClr val="accent1"/>
            </a:lnRef>
            <a:fillRef idx="0">
              <a:schemeClr val="accent1"/>
            </a:fillRef>
            <a:effectRef idx="0">
              <a:schemeClr val="accent1"/>
            </a:effectRef>
            <a:fontRef idx="minor">
              <a:schemeClr val="tx1"/>
            </a:fontRef>
          </p:style>
        </p:cxnSp>
        <p:sp>
          <p:nvSpPr>
            <p:cNvPr id="19" name="Trapezoid 18">
              <a:extLst>
                <a:ext uri="{FF2B5EF4-FFF2-40B4-BE49-F238E27FC236}">
                  <a16:creationId xmlns:a16="http://schemas.microsoft.com/office/drawing/2014/main" id="{398BD81C-6878-4160-9409-6A0A15FB0394}"/>
                </a:ext>
              </a:extLst>
            </p:cNvPr>
            <p:cNvSpPr/>
            <p:nvPr/>
          </p:nvSpPr>
          <p:spPr>
            <a:xfrm>
              <a:off x="7074771" y="3933388"/>
              <a:ext cx="457200" cy="325173"/>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1" name="Straight Arrow Connector 20">
            <a:extLst>
              <a:ext uri="{FF2B5EF4-FFF2-40B4-BE49-F238E27FC236}">
                <a16:creationId xmlns:a16="http://schemas.microsoft.com/office/drawing/2014/main" id="{CA1C42E3-1571-4048-B041-0A2F6A6D8354}"/>
              </a:ext>
            </a:extLst>
          </p:cNvPr>
          <p:cNvCxnSpPr/>
          <p:nvPr/>
        </p:nvCxnSpPr>
        <p:spPr>
          <a:xfrm flipV="1">
            <a:off x="675527" y="1029915"/>
            <a:ext cx="151" cy="1214930"/>
          </a:xfrm>
          <a:prstGeom prst="straightConnector1">
            <a:avLst/>
          </a:prstGeom>
          <a:ln w="44450">
            <a:solidFill>
              <a:schemeClr val="accent6">
                <a:lumMod val="75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54B1A46-ACD1-4B58-8F38-7BD2789E70FC}"/>
              </a:ext>
            </a:extLst>
          </p:cNvPr>
          <p:cNvCxnSpPr/>
          <p:nvPr/>
        </p:nvCxnSpPr>
        <p:spPr>
          <a:xfrm>
            <a:off x="961018" y="1199608"/>
            <a:ext cx="0" cy="1634869"/>
          </a:xfrm>
          <a:prstGeom prst="straightConnector1">
            <a:avLst/>
          </a:prstGeom>
          <a:ln w="31750">
            <a:solidFill>
              <a:srgbClr val="0000FF"/>
            </a:solidFill>
            <a:tailEnd type="triangle" w="med" len="lg"/>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0683F3B7-4B2D-422C-ABBF-422294D88DE5}"/>
              </a:ext>
            </a:extLst>
          </p:cNvPr>
          <p:cNvSpPr/>
          <p:nvPr/>
        </p:nvSpPr>
        <p:spPr>
          <a:xfrm>
            <a:off x="581863" y="1935417"/>
            <a:ext cx="514350" cy="2273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AE735F35-F2DD-4DF2-BF79-2F496CB657FE}"/>
              </a:ext>
            </a:extLst>
          </p:cNvPr>
          <p:cNvGrpSpPr/>
          <p:nvPr/>
        </p:nvGrpSpPr>
        <p:grpSpPr>
          <a:xfrm>
            <a:off x="658190" y="1937237"/>
            <a:ext cx="50900" cy="234447"/>
            <a:chOff x="566737" y="3429000"/>
            <a:chExt cx="126210" cy="581024"/>
          </a:xfrm>
        </p:grpSpPr>
        <p:cxnSp>
          <p:nvCxnSpPr>
            <p:cNvPr id="158" name="Straight Connector 157">
              <a:extLst>
                <a:ext uri="{FF2B5EF4-FFF2-40B4-BE49-F238E27FC236}">
                  <a16:creationId xmlns:a16="http://schemas.microsoft.com/office/drawing/2014/main" id="{5617A065-9006-4649-BF74-ECDC7B02323C}"/>
                </a:ext>
              </a:extLst>
            </p:cNvPr>
            <p:cNvCxnSpPr/>
            <p:nvPr/>
          </p:nvCxnSpPr>
          <p:spPr>
            <a:xfrm>
              <a:off x="609600" y="3429000"/>
              <a:ext cx="0" cy="7620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D0B503FD-13B8-4E8F-9040-2595F107B821}"/>
                </a:ext>
              </a:extLst>
            </p:cNvPr>
            <p:cNvCxnSpPr/>
            <p:nvPr/>
          </p:nvCxnSpPr>
          <p:spPr>
            <a:xfrm flipH="1">
              <a:off x="566737" y="3505200"/>
              <a:ext cx="42864" cy="3810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160" name="Group 159">
              <a:extLst>
                <a:ext uri="{FF2B5EF4-FFF2-40B4-BE49-F238E27FC236}">
                  <a16:creationId xmlns:a16="http://schemas.microsoft.com/office/drawing/2014/main" id="{F19CA8A8-7031-4495-90DA-AF9C67427639}"/>
                </a:ext>
              </a:extLst>
            </p:cNvPr>
            <p:cNvGrpSpPr/>
            <p:nvPr/>
          </p:nvGrpSpPr>
          <p:grpSpPr>
            <a:xfrm>
              <a:off x="576261" y="3808630"/>
              <a:ext cx="116685" cy="89118"/>
              <a:chOff x="569115" y="3543300"/>
              <a:chExt cx="116685" cy="89118"/>
            </a:xfrm>
          </p:grpSpPr>
          <p:cxnSp>
            <p:nvCxnSpPr>
              <p:cNvPr id="172" name="Straight Connector 171">
                <a:extLst>
                  <a:ext uri="{FF2B5EF4-FFF2-40B4-BE49-F238E27FC236}">
                    <a16:creationId xmlns:a16="http://schemas.microsoft.com/office/drawing/2014/main" id="{85A5DE6B-1883-445E-9340-4808B904FAD5}"/>
                  </a:ext>
                </a:extLst>
              </p:cNvPr>
              <p:cNvCxnSpPr/>
              <p:nvPr/>
            </p:nvCxnSpPr>
            <p:spPr>
              <a:xfrm>
                <a:off x="569115" y="3543300"/>
                <a:ext cx="116685" cy="3810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43D117AE-BDFC-4F7B-81FD-B992D01B201B}"/>
                  </a:ext>
                </a:extLst>
              </p:cNvPr>
              <p:cNvCxnSpPr/>
              <p:nvPr/>
            </p:nvCxnSpPr>
            <p:spPr>
              <a:xfrm flipH="1">
                <a:off x="569118" y="3582413"/>
                <a:ext cx="110130" cy="50005"/>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61" name="Group 160">
              <a:extLst>
                <a:ext uri="{FF2B5EF4-FFF2-40B4-BE49-F238E27FC236}">
                  <a16:creationId xmlns:a16="http://schemas.microsoft.com/office/drawing/2014/main" id="{A8E60B1B-7EF9-4360-A813-E9DB75B75027}"/>
                </a:ext>
              </a:extLst>
            </p:cNvPr>
            <p:cNvGrpSpPr/>
            <p:nvPr/>
          </p:nvGrpSpPr>
          <p:grpSpPr>
            <a:xfrm>
              <a:off x="569115" y="3543300"/>
              <a:ext cx="116685" cy="89118"/>
              <a:chOff x="569115" y="3543300"/>
              <a:chExt cx="116685" cy="89118"/>
            </a:xfrm>
          </p:grpSpPr>
          <p:cxnSp>
            <p:nvCxnSpPr>
              <p:cNvPr id="170" name="Straight Connector 169">
                <a:extLst>
                  <a:ext uri="{FF2B5EF4-FFF2-40B4-BE49-F238E27FC236}">
                    <a16:creationId xmlns:a16="http://schemas.microsoft.com/office/drawing/2014/main" id="{7E3B060A-99FB-4707-BB77-2513559131F9}"/>
                  </a:ext>
                </a:extLst>
              </p:cNvPr>
              <p:cNvCxnSpPr/>
              <p:nvPr/>
            </p:nvCxnSpPr>
            <p:spPr>
              <a:xfrm>
                <a:off x="569115" y="3543300"/>
                <a:ext cx="116685" cy="3810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E157AA8F-637A-470A-8916-07B838C328C9}"/>
                  </a:ext>
                </a:extLst>
              </p:cNvPr>
              <p:cNvCxnSpPr/>
              <p:nvPr/>
            </p:nvCxnSpPr>
            <p:spPr>
              <a:xfrm flipH="1">
                <a:off x="569118" y="3582413"/>
                <a:ext cx="110130" cy="50005"/>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62" name="Group 161">
              <a:extLst>
                <a:ext uri="{FF2B5EF4-FFF2-40B4-BE49-F238E27FC236}">
                  <a16:creationId xmlns:a16="http://schemas.microsoft.com/office/drawing/2014/main" id="{1DB39736-65F9-4503-8FF5-9678C5540822}"/>
                </a:ext>
              </a:extLst>
            </p:cNvPr>
            <p:cNvGrpSpPr/>
            <p:nvPr/>
          </p:nvGrpSpPr>
          <p:grpSpPr>
            <a:xfrm>
              <a:off x="576262" y="3719512"/>
              <a:ext cx="116685" cy="89118"/>
              <a:chOff x="569115" y="3543300"/>
              <a:chExt cx="116685" cy="89118"/>
            </a:xfrm>
          </p:grpSpPr>
          <p:cxnSp>
            <p:nvCxnSpPr>
              <p:cNvPr id="168" name="Straight Connector 167">
                <a:extLst>
                  <a:ext uri="{FF2B5EF4-FFF2-40B4-BE49-F238E27FC236}">
                    <a16:creationId xmlns:a16="http://schemas.microsoft.com/office/drawing/2014/main" id="{92B30FA1-895B-43F0-919A-B6268FE50A55}"/>
                  </a:ext>
                </a:extLst>
              </p:cNvPr>
              <p:cNvCxnSpPr/>
              <p:nvPr/>
            </p:nvCxnSpPr>
            <p:spPr>
              <a:xfrm>
                <a:off x="569115" y="3543300"/>
                <a:ext cx="116685" cy="3810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E8188A22-789C-4FEC-962E-F12E9C76F927}"/>
                  </a:ext>
                </a:extLst>
              </p:cNvPr>
              <p:cNvCxnSpPr/>
              <p:nvPr/>
            </p:nvCxnSpPr>
            <p:spPr>
              <a:xfrm flipH="1">
                <a:off x="569118" y="3582413"/>
                <a:ext cx="110130" cy="50005"/>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63" name="Group 162">
              <a:extLst>
                <a:ext uri="{FF2B5EF4-FFF2-40B4-BE49-F238E27FC236}">
                  <a16:creationId xmlns:a16="http://schemas.microsoft.com/office/drawing/2014/main" id="{6D78D02E-6139-4EA9-99DE-CDA41C3278A6}"/>
                </a:ext>
              </a:extLst>
            </p:cNvPr>
            <p:cNvGrpSpPr/>
            <p:nvPr/>
          </p:nvGrpSpPr>
          <p:grpSpPr>
            <a:xfrm>
              <a:off x="569115" y="3630394"/>
              <a:ext cx="116685" cy="89118"/>
              <a:chOff x="569115" y="3543300"/>
              <a:chExt cx="116685" cy="89118"/>
            </a:xfrm>
          </p:grpSpPr>
          <p:cxnSp>
            <p:nvCxnSpPr>
              <p:cNvPr id="166" name="Straight Connector 165">
                <a:extLst>
                  <a:ext uri="{FF2B5EF4-FFF2-40B4-BE49-F238E27FC236}">
                    <a16:creationId xmlns:a16="http://schemas.microsoft.com/office/drawing/2014/main" id="{C24FFD41-C42C-436F-B5A2-3AAC3455CA63}"/>
                  </a:ext>
                </a:extLst>
              </p:cNvPr>
              <p:cNvCxnSpPr/>
              <p:nvPr/>
            </p:nvCxnSpPr>
            <p:spPr>
              <a:xfrm>
                <a:off x="569115" y="3543300"/>
                <a:ext cx="116685" cy="3810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6DADEE95-9E07-4802-9EF8-64EAE78499E0}"/>
                  </a:ext>
                </a:extLst>
              </p:cNvPr>
              <p:cNvCxnSpPr/>
              <p:nvPr/>
            </p:nvCxnSpPr>
            <p:spPr>
              <a:xfrm flipH="1">
                <a:off x="569118" y="3582413"/>
                <a:ext cx="110130" cy="50005"/>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164" name="Straight Connector 163">
              <a:extLst>
                <a:ext uri="{FF2B5EF4-FFF2-40B4-BE49-F238E27FC236}">
                  <a16:creationId xmlns:a16="http://schemas.microsoft.com/office/drawing/2014/main" id="{DE04C25D-8484-4F26-B3D5-237F0C7D0FD5}"/>
                </a:ext>
              </a:extLst>
            </p:cNvPr>
            <p:cNvCxnSpPr/>
            <p:nvPr/>
          </p:nvCxnSpPr>
          <p:spPr>
            <a:xfrm>
              <a:off x="585788" y="3895724"/>
              <a:ext cx="39288" cy="3810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B468D41F-5F15-4EB5-A603-26ADDF974EA4}"/>
                </a:ext>
              </a:extLst>
            </p:cNvPr>
            <p:cNvCxnSpPr/>
            <p:nvPr/>
          </p:nvCxnSpPr>
          <p:spPr>
            <a:xfrm>
              <a:off x="619420" y="3933824"/>
              <a:ext cx="0" cy="7620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812E96E4-4F58-4082-A44F-D95850FD6112}"/>
              </a:ext>
            </a:extLst>
          </p:cNvPr>
          <p:cNvGrpSpPr/>
          <p:nvPr/>
        </p:nvGrpSpPr>
        <p:grpSpPr>
          <a:xfrm>
            <a:off x="946192" y="1938398"/>
            <a:ext cx="50900" cy="234447"/>
            <a:chOff x="566737" y="3429000"/>
            <a:chExt cx="126210" cy="581024"/>
          </a:xfrm>
        </p:grpSpPr>
        <p:cxnSp>
          <p:nvCxnSpPr>
            <p:cNvPr id="142" name="Straight Connector 141">
              <a:extLst>
                <a:ext uri="{FF2B5EF4-FFF2-40B4-BE49-F238E27FC236}">
                  <a16:creationId xmlns:a16="http://schemas.microsoft.com/office/drawing/2014/main" id="{3C03F340-D9C4-4B1E-8615-D4CF946E409D}"/>
                </a:ext>
              </a:extLst>
            </p:cNvPr>
            <p:cNvCxnSpPr/>
            <p:nvPr/>
          </p:nvCxnSpPr>
          <p:spPr>
            <a:xfrm>
              <a:off x="609600" y="3429000"/>
              <a:ext cx="0" cy="762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60ECD109-9006-4355-8AB4-90E863952575}"/>
                </a:ext>
              </a:extLst>
            </p:cNvPr>
            <p:cNvCxnSpPr/>
            <p:nvPr/>
          </p:nvCxnSpPr>
          <p:spPr>
            <a:xfrm flipH="1">
              <a:off x="566737" y="3505200"/>
              <a:ext cx="42864" cy="381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nvGrpSpPr>
            <p:cNvPr id="144" name="Group 143">
              <a:extLst>
                <a:ext uri="{FF2B5EF4-FFF2-40B4-BE49-F238E27FC236}">
                  <a16:creationId xmlns:a16="http://schemas.microsoft.com/office/drawing/2014/main" id="{B35E5717-1D5D-4554-B65C-2D6D941E30FD}"/>
                </a:ext>
              </a:extLst>
            </p:cNvPr>
            <p:cNvGrpSpPr/>
            <p:nvPr/>
          </p:nvGrpSpPr>
          <p:grpSpPr>
            <a:xfrm>
              <a:off x="576261" y="3808630"/>
              <a:ext cx="116685" cy="89118"/>
              <a:chOff x="569115" y="3543300"/>
              <a:chExt cx="116685" cy="89118"/>
            </a:xfrm>
          </p:grpSpPr>
          <p:cxnSp>
            <p:nvCxnSpPr>
              <p:cNvPr id="156" name="Straight Connector 155">
                <a:extLst>
                  <a:ext uri="{FF2B5EF4-FFF2-40B4-BE49-F238E27FC236}">
                    <a16:creationId xmlns:a16="http://schemas.microsoft.com/office/drawing/2014/main" id="{21F5A427-0FFE-438C-9D8C-DC539487F02B}"/>
                  </a:ext>
                </a:extLst>
              </p:cNvPr>
              <p:cNvCxnSpPr/>
              <p:nvPr/>
            </p:nvCxnSpPr>
            <p:spPr>
              <a:xfrm>
                <a:off x="569115" y="3543300"/>
                <a:ext cx="116685" cy="381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8B5D295C-C0F8-497B-B5E1-8E724360E351}"/>
                  </a:ext>
                </a:extLst>
              </p:cNvPr>
              <p:cNvCxnSpPr/>
              <p:nvPr/>
            </p:nvCxnSpPr>
            <p:spPr>
              <a:xfrm flipH="1">
                <a:off x="569118" y="3582413"/>
                <a:ext cx="110130" cy="50005"/>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145" name="Group 144">
              <a:extLst>
                <a:ext uri="{FF2B5EF4-FFF2-40B4-BE49-F238E27FC236}">
                  <a16:creationId xmlns:a16="http://schemas.microsoft.com/office/drawing/2014/main" id="{1459FE56-CA42-4F9A-8BA8-450979830DBB}"/>
                </a:ext>
              </a:extLst>
            </p:cNvPr>
            <p:cNvGrpSpPr/>
            <p:nvPr/>
          </p:nvGrpSpPr>
          <p:grpSpPr>
            <a:xfrm>
              <a:off x="569115" y="3543300"/>
              <a:ext cx="116685" cy="89118"/>
              <a:chOff x="569115" y="3543300"/>
              <a:chExt cx="116685" cy="89118"/>
            </a:xfrm>
          </p:grpSpPr>
          <p:cxnSp>
            <p:nvCxnSpPr>
              <p:cNvPr id="154" name="Straight Connector 153">
                <a:extLst>
                  <a:ext uri="{FF2B5EF4-FFF2-40B4-BE49-F238E27FC236}">
                    <a16:creationId xmlns:a16="http://schemas.microsoft.com/office/drawing/2014/main" id="{809B5F95-203F-4F6E-ADD8-C301A3D615F0}"/>
                  </a:ext>
                </a:extLst>
              </p:cNvPr>
              <p:cNvCxnSpPr/>
              <p:nvPr/>
            </p:nvCxnSpPr>
            <p:spPr>
              <a:xfrm>
                <a:off x="569115" y="3543300"/>
                <a:ext cx="116685" cy="381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8E577BF2-3E4C-4505-87A7-9B7FC8E126C8}"/>
                  </a:ext>
                </a:extLst>
              </p:cNvPr>
              <p:cNvCxnSpPr/>
              <p:nvPr/>
            </p:nvCxnSpPr>
            <p:spPr>
              <a:xfrm flipH="1">
                <a:off x="569118" y="3582413"/>
                <a:ext cx="110130" cy="50005"/>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146" name="Group 145">
              <a:extLst>
                <a:ext uri="{FF2B5EF4-FFF2-40B4-BE49-F238E27FC236}">
                  <a16:creationId xmlns:a16="http://schemas.microsoft.com/office/drawing/2014/main" id="{9434C693-E2DA-4972-8CF3-5E762B1908AA}"/>
                </a:ext>
              </a:extLst>
            </p:cNvPr>
            <p:cNvGrpSpPr/>
            <p:nvPr/>
          </p:nvGrpSpPr>
          <p:grpSpPr>
            <a:xfrm>
              <a:off x="576262" y="3719512"/>
              <a:ext cx="116685" cy="89118"/>
              <a:chOff x="569115" y="3543300"/>
              <a:chExt cx="116685" cy="89118"/>
            </a:xfrm>
          </p:grpSpPr>
          <p:cxnSp>
            <p:nvCxnSpPr>
              <p:cNvPr id="152" name="Straight Connector 151">
                <a:extLst>
                  <a:ext uri="{FF2B5EF4-FFF2-40B4-BE49-F238E27FC236}">
                    <a16:creationId xmlns:a16="http://schemas.microsoft.com/office/drawing/2014/main" id="{A0EF9B63-3E79-42C0-ABCE-17FF5E184180}"/>
                  </a:ext>
                </a:extLst>
              </p:cNvPr>
              <p:cNvCxnSpPr/>
              <p:nvPr/>
            </p:nvCxnSpPr>
            <p:spPr>
              <a:xfrm>
                <a:off x="569115" y="3543300"/>
                <a:ext cx="116685" cy="381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C1E74416-C61D-4493-9C09-C5668857A238}"/>
                  </a:ext>
                </a:extLst>
              </p:cNvPr>
              <p:cNvCxnSpPr/>
              <p:nvPr/>
            </p:nvCxnSpPr>
            <p:spPr>
              <a:xfrm flipH="1">
                <a:off x="569118" y="3582413"/>
                <a:ext cx="110130" cy="50005"/>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147" name="Group 146">
              <a:extLst>
                <a:ext uri="{FF2B5EF4-FFF2-40B4-BE49-F238E27FC236}">
                  <a16:creationId xmlns:a16="http://schemas.microsoft.com/office/drawing/2014/main" id="{EBDEF599-1B53-4AFF-8760-57F2A8AEE014}"/>
                </a:ext>
              </a:extLst>
            </p:cNvPr>
            <p:cNvGrpSpPr/>
            <p:nvPr/>
          </p:nvGrpSpPr>
          <p:grpSpPr>
            <a:xfrm>
              <a:off x="569115" y="3630394"/>
              <a:ext cx="116685" cy="89118"/>
              <a:chOff x="569115" y="3543300"/>
              <a:chExt cx="116685" cy="89118"/>
            </a:xfrm>
          </p:grpSpPr>
          <p:cxnSp>
            <p:nvCxnSpPr>
              <p:cNvPr id="150" name="Straight Connector 149">
                <a:extLst>
                  <a:ext uri="{FF2B5EF4-FFF2-40B4-BE49-F238E27FC236}">
                    <a16:creationId xmlns:a16="http://schemas.microsoft.com/office/drawing/2014/main" id="{6602D5C8-7A2B-43B7-93D6-E730A0D22DF4}"/>
                  </a:ext>
                </a:extLst>
              </p:cNvPr>
              <p:cNvCxnSpPr/>
              <p:nvPr/>
            </p:nvCxnSpPr>
            <p:spPr>
              <a:xfrm>
                <a:off x="569115" y="3543300"/>
                <a:ext cx="116685" cy="381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CC1BC88A-8CD4-49E2-A243-C9D3E280532E}"/>
                  </a:ext>
                </a:extLst>
              </p:cNvPr>
              <p:cNvCxnSpPr/>
              <p:nvPr/>
            </p:nvCxnSpPr>
            <p:spPr>
              <a:xfrm flipH="1">
                <a:off x="569118" y="3582413"/>
                <a:ext cx="110130" cy="50005"/>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cxnSp>
          <p:nvCxnSpPr>
            <p:cNvPr id="148" name="Straight Connector 147">
              <a:extLst>
                <a:ext uri="{FF2B5EF4-FFF2-40B4-BE49-F238E27FC236}">
                  <a16:creationId xmlns:a16="http://schemas.microsoft.com/office/drawing/2014/main" id="{8C077F9E-3DB1-43CC-B386-C19A40BAF334}"/>
                </a:ext>
              </a:extLst>
            </p:cNvPr>
            <p:cNvCxnSpPr/>
            <p:nvPr/>
          </p:nvCxnSpPr>
          <p:spPr>
            <a:xfrm>
              <a:off x="585788" y="3895724"/>
              <a:ext cx="39288" cy="381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00E053FA-63F4-45D4-AFAA-3C219D7D58B0}"/>
                </a:ext>
              </a:extLst>
            </p:cNvPr>
            <p:cNvCxnSpPr/>
            <p:nvPr/>
          </p:nvCxnSpPr>
          <p:spPr>
            <a:xfrm>
              <a:off x="619420" y="3933824"/>
              <a:ext cx="0" cy="762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E66CBBB-3309-4DDD-AAB7-5213A8F9FD55}"/>
              </a:ext>
            </a:extLst>
          </p:cNvPr>
          <p:cNvGrpSpPr/>
          <p:nvPr/>
        </p:nvGrpSpPr>
        <p:grpSpPr>
          <a:xfrm>
            <a:off x="578103" y="2288033"/>
            <a:ext cx="514350" cy="237428"/>
            <a:chOff x="457200" y="3020997"/>
            <a:chExt cx="685800" cy="316571"/>
          </a:xfrm>
        </p:grpSpPr>
        <p:sp>
          <p:nvSpPr>
            <p:cNvPr id="107" name="Rectangle 106">
              <a:extLst>
                <a:ext uri="{FF2B5EF4-FFF2-40B4-BE49-F238E27FC236}">
                  <a16:creationId xmlns:a16="http://schemas.microsoft.com/office/drawing/2014/main" id="{8873A393-446E-4FEC-9530-8BBF39B9404B}"/>
                </a:ext>
              </a:extLst>
            </p:cNvPr>
            <p:cNvSpPr/>
            <p:nvPr/>
          </p:nvSpPr>
          <p:spPr>
            <a:xfrm>
              <a:off x="457200" y="3020997"/>
              <a:ext cx="685800" cy="3031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a:extLst>
                <a:ext uri="{FF2B5EF4-FFF2-40B4-BE49-F238E27FC236}">
                  <a16:creationId xmlns:a16="http://schemas.microsoft.com/office/drawing/2014/main" id="{0985B33B-32CE-42D8-8A26-19C0083334FC}"/>
                </a:ext>
              </a:extLst>
            </p:cNvPr>
            <p:cNvGrpSpPr/>
            <p:nvPr/>
          </p:nvGrpSpPr>
          <p:grpSpPr>
            <a:xfrm>
              <a:off x="558970" y="3023424"/>
              <a:ext cx="67866" cy="312596"/>
              <a:chOff x="566737" y="3429000"/>
              <a:chExt cx="126210" cy="581024"/>
            </a:xfrm>
          </p:grpSpPr>
          <p:cxnSp>
            <p:nvCxnSpPr>
              <p:cNvPr id="126" name="Straight Connector 125">
                <a:extLst>
                  <a:ext uri="{FF2B5EF4-FFF2-40B4-BE49-F238E27FC236}">
                    <a16:creationId xmlns:a16="http://schemas.microsoft.com/office/drawing/2014/main" id="{8B30EE1B-0850-4D33-A9C3-205852825853}"/>
                  </a:ext>
                </a:extLst>
              </p:cNvPr>
              <p:cNvCxnSpPr/>
              <p:nvPr/>
            </p:nvCxnSpPr>
            <p:spPr>
              <a:xfrm>
                <a:off x="609600" y="3429000"/>
                <a:ext cx="0" cy="7620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30C06CA-79C1-4379-91E5-77B8745CC8A9}"/>
                  </a:ext>
                </a:extLst>
              </p:cNvPr>
              <p:cNvCxnSpPr/>
              <p:nvPr/>
            </p:nvCxnSpPr>
            <p:spPr>
              <a:xfrm flipH="1">
                <a:off x="566737" y="3505200"/>
                <a:ext cx="42864" cy="3810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128" name="Group 127">
                <a:extLst>
                  <a:ext uri="{FF2B5EF4-FFF2-40B4-BE49-F238E27FC236}">
                    <a16:creationId xmlns:a16="http://schemas.microsoft.com/office/drawing/2014/main" id="{F216E4AC-3765-42B9-B273-F16B6CF4E4E4}"/>
                  </a:ext>
                </a:extLst>
              </p:cNvPr>
              <p:cNvGrpSpPr/>
              <p:nvPr/>
            </p:nvGrpSpPr>
            <p:grpSpPr>
              <a:xfrm>
                <a:off x="576261" y="3808630"/>
                <a:ext cx="116685" cy="89118"/>
                <a:chOff x="569115" y="3543300"/>
                <a:chExt cx="116685" cy="89118"/>
              </a:xfrm>
            </p:grpSpPr>
            <p:cxnSp>
              <p:nvCxnSpPr>
                <p:cNvPr id="140" name="Straight Connector 139">
                  <a:extLst>
                    <a:ext uri="{FF2B5EF4-FFF2-40B4-BE49-F238E27FC236}">
                      <a16:creationId xmlns:a16="http://schemas.microsoft.com/office/drawing/2014/main" id="{0D60BF6B-4279-425C-910D-FD2A394878FC}"/>
                    </a:ext>
                  </a:extLst>
                </p:cNvPr>
                <p:cNvCxnSpPr/>
                <p:nvPr/>
              </p:nvCxnSpPr>
              <p:spPr>
                <a:xfrm>
                  <a:off x="569115" y="3543300"/>
                  <a:ext cx="116685" cy="3810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E0213C00-27A9-4824-B13B-904042CC8801}"/>
                    </a:ext>
                  </a:extLst>
                </p:cNvPr>
                <p:cNvCxnSpPr/>
                <p:nvPr/>
              </p:nvCxnSpPr>
              <p:spPr>
                <a:xfrm flipH="1">
                  <a:off x="569118" y="3582413"/>
                  <a:ext cx="110130" cy="50005"/>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9" name="Group 128">
                <a:extLst>
                  <a:ext uri="{FF2B5EF4-FFF2-40B4-BE49-F238E27FC236}">
                    <a16:creationId xmlns:a16="http://schemas.microsoft.com/office/drawing/2014/main" id="{0E647DB8-8728-4162-977F-F22F9FC944BB}"/>
                  </a:ext>
                </a:extLst>
              </p:cNvPr>
              <p:cNvGrpSpPr/>
              <p:nvPr/>
            </p:nvGrpSpPr>
            <p:grpSpPr>
              <a:xfrm>
                <a:off x="569115" y="3543300"/>
                <a:ext cx="116685" cy="89118"/>
                <a:chOff x="569115" y="3543300"/>
                <a:chExt cx="116685" cy="89118"/>
              </a:xfrm>
            </p:grpSpPr>
            <p:cxnSp>
              <p:nvCxnSpPr>
                <p:cNvPr id="138" name="Straight Connector 137">
                  <a:extLst>
                    <a:ext uri="{FF2B5EF4-FFF2-40B4-BE49-F238E27FC236}">
                      <a16:creationId xmlns:a16="http://schemas.microsoft.com/office/drawing/2014/main" id="{E7BEC00E-7CD6-496D-905D-0DAD7F28638F}"/>
                    </a:ext>
                  </a:extLst>
                </p:cNvPr>
                <p:cNvCxnSpPr/>
                <p:nvPr/>
              </p:nvCxnSpPr>
              <p:spPr>
                <a:xfrm>
                  <a:off x="569115" y="3543300"/>
                  <a:ext cx="116685" cy="3810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B53721F7-F337-4078-A68F-9B8B49B07369}"/>
                    </a:ext>
                  </a:extLst>
                </p:cNvPr>
                <p:cNvCxnSpPr/>
                <p:nvPr/>
              </p:nvCxnSpPr>
              <p:spPr>
                <a:xfrm flipH="1">
                  <a:off x="569118" y="3582413"/>
                  <a:ext cx="110130" cy="50005"/>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0" name="Group 129">
                <a:extLst>
                  <a:ext uri="{FF2B5EF4-FFF2-40B4-BE49-F238E27FC236}">
                    <a16:creationId xmlns:a16="http://schemas.microsoft.com/office/drawing/2014/main" id="{5546C55B-FB44-4D7E-9D3E-551C74FDF024}"/>
                  </a:ext>
                </a:extLst>
              </p:cNvPr>
              <p:cNvGrpSpPr/>
              <p:nvPr/>
            </p:nvGrpSpPr>
            <p:grpSpPr>
              <a:xfrm>
                <a:off x="576262" y="3719512"/>
                <a:ext cx="116685" cy="89118"/>
                <a:chOff x="569115" y="3543300"/>
                <a:chExt cx="116685" cy="89118"/>
              </a:xfrm>
            </p:grpSpPr>
            <p:cxnSp>
              <p:nvCxnSpPr>
                <p:cNvPr id="136" name="Straight Connector 135">
                  <a:extLst>
                    <a:ext uri="{FF2B5EF4-FFF2-40B4-BE49-F238E27FC236}">
                      <a16:creationId xmlns:a16="http://schemas.microsoft.com/office/drawing/2014/main" id="{2B8DDD8A-E2CB-498E-AEF6-9A8D0F47F22B}"/>
                    </a:ext>
                  </a:extLst>
                </p:cNvPr>
                <p:cNvCxnSpPr/>
                <p:nvPr/>
              </p:nvCxnSpPr>
              <p:spPr>
                <a:xfrm>
                  <a:off x="569115" y="3543300"/>
                  <a:ext cx="116685" cy="3810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35724853-92E4-4347-A7A3-A2B6B93B0CDB}"/>
                    </a:ext>
                  </a:extLst>
                </p:cNvPr>
                <p:cNvCxnSpPr/>
                <p:nvPr/>
              </p:nvCxnSpPr>
              <p:spPr>
                <a:xfrm flipH="1">
                  <a:off x="569118" y="3582413"/>
                  <a:ext cx="110130" cy="50005"/>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1" name="Group 130">
                <a:extLst>
                  <a:ext uri="{FF2B5EF4-FFF2-40B4-BE49-F238E27FC236}">
                    <a16:creationId xmlns:a16="http://schemas.microsoft.com/office/drawing/2014/main" id="{316734BF-35FA-4C57-B666-C15FE0036D76}"/>
                  </a:ext>
                </a:extLst>
              </p:cNvPr>
              <p:cNvGrpSpPr/>
              <p:nvPr/>
            </p:nvGrpSpPr>
            <p:grpSpPr>
              <a:xfrm>
                <a:off x="569115" y="3630394"/>
                <a:ext cx="116685" cy="89118"/>
                <a:chOff x="569115" y="3543300"/>
                <a:chExt cx="116685" cy="89118"/>
              </a:xfrm>
            </p:grpSpPr>
            <p:cxnSp>
              <p:nvCxnSpPr>
                <p:cNvPr id="134" name="Straight Connector 133">
                  <a:extLst>
                    <a:ext uri="{FF2B5EF4-FFF2-40B4-BE49-F238E27FC236}">
                      <a16:creationId xmlns:a16="http://schemas.microsoft.com/office/drawing/2014/main" id="{3703BAB6-ED5B-4004-8259-39D3362E5ED8}"/>
                    </a:ext>
                  </a:extLst>
                </p:cNvPr>
                <p:cNvCxnSpPr/>
                <p:nvPr/>
              </p:nvCxnSpPr>
              <p:spPr>
                <a:xfrm>
                  <a:off x="569115" y="3543300"/>
                  <a:ext cx="116685" cy="3810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F68EBDA5-06DB-42D1-9728-E35C9DF6D1AC}"/>
                    </a:ext>
                  </a:extLst>
                </p:cNvPr>
                <p:cNvCxnSpPr/>
                <p:nvPr/>
              </p:nvCxnSpPr>
              <p:spPr>
                <a:xfrm flipH="1">
                  <a:off x="569118" y="3582413"/>
                  <a:ext cx="110130" cy="50005"/>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132" name="Straight Connector 131">
                <a:extLst>
                  <a:ext uri="{FF2B5EF4-FFF2-40B4-BE49-F238E27FC236}">
                    <a16:creationId xmlns:a16="http://schemas.microsoft.com/office/drawing/2014/main" id="{5426DF22-AC92-4978-A642-E3F8F3E4C0DF}"/>
                  </a:ext>
                </a:extLst>
              </p:cNvPr>
              <p:cNvCxnSpPr/>
              <p:nvPr/>
            </p:nvCxnSpPr>
            <p:spPr>
              <a:xfrm>
                <a:off x="585788" y="3895724"/>
                <a:ext cx="39288" cy="3810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31BD724C-862C-4251-800E-D8C72E949859}"/>
                  </a:ext>
                </a:extLst>
              </p:cNvPr>
              <p:cNvCxnSpPr/>
              <p:nvPr/>
            </p:nvCxnSpPr>
            <p:spPr>
              <a:xfrm>
                <a:off x="619420" y="3933824"/>
                <a:ext cx="0" cy="7620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09" name="Group 108">
              <a:extLst>
                <a:ext uri="{FF2B5EF4-FFF2-40B4-BE49-F238E27FC236}">
                  <a16:creationId xmlns:a16="http://schemas.microsoft.com/office/drawing/2014/main" id="{1C39DAF4-BB4F-4A36-81EB-3C55355EFF2E}"/>
                </a:ext>
              </a:extLst>
            </p:cNvPr>
            <p:cNvGrpSpPr/>
            <p:nvPr/>
          </p:nvGrpSpPr>
          <p:grpSpPr>
            <a:xfrm>
              <a:off x="952496" y="3024972"/>
              <a:ext cx="67866" cy="312596"/>
              <a:chOff x="566737" y="3429000"/>
              <a:chExt cx="126210" cy="581024"/>
            </a:xfrm>
          </p:grpSpPr>
          <p:cxnSp>
            <p:nvCxnSpPr>
              <p:cNvPr id="110" name="Straight Connector 109">
                <a:extLst>
                  <a:ext uri="{FF2B5EF4-FFF2-40B4-BE49-F238E27FC236}">
                    <a16:creationId xmlns:a16="http://schemas.microsoft.com/office/drawing/2014/main" id="{5F9354C6-CCDE-4622-B727-7E47A4268108}"/>
                  </a:ext>
                </a:extLst>
              </p:cNvPr>
              <p:cNvCxnSpPr/>
              <p:nvPr/>
            </p:nvCxnSpPr>
            <p:spPr>
              <a:xfrm>
                <a:off x="609600" y="3429000"/>
                <a:ext cx="0" cy="762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CEA1546C-DB1D-45E3-9F99-365BD4003685}"/>
                  </a:ext>
                </a:extLst>
              </p:cNvPr>
              <p:cNvCxnSpPr/>
              <p:nvPr/>
            </p:nvCxnSpPr>
            <p:spPr>
              <a:xfrm flipH="1">
                <a:off x="566737" y="3505200"/>
                <a:ext cx="42864" cy="381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nvGrpSpPr>
              <p:cNvPr id="112" name="Group 111">
                <a:extLst>
                  <a:ext uri="{FF2B5EF4-FFF2-40B4-BE49-F238E27FC236}">
                    <a16:creationId xmlns:a16="http://schemas.microsoft.com/office/drawing/2014/main" id="{804F1A34-E954-4B9D-A8F5-4509A5DCAE44}"/>
                  </a:ext>
                </a:extLst>
              </p:cNvPr>
              <p:cNvGrpSpPr/>
              <p:nvPr/>
            </p:nvGrpSpPr>
            <p:grpSpPr>
              <a:xfrm>
                <a:off x="576261" y="3808630"/>
                <a:ext cx="116685" cy="89118"/>
                <a:chOff x="569115" y="3543300"/>
                <a:chExt cx="116685" cy="89118"/>
              </a:xfrm>
            </p:grpSpPr>
            <p:cxnSp>
              <p:nvCxnSpPr>
                <p:cNvPr id="124" name="Straight Connector 123">
                  <a:extLst>
                    <a:ext uri="{FF2B5EF4-FFF2-40B4-BE49-F238E27FC236}">
                      <a16:creationId xmlns:a16="http://schemas.microsoft.com/office/drawing/2014/main" id="{708CA71F-7902-4EED-AB95-EA53C988DC7D}"/>
                    </a:ext>
                  </a:extLst>
                </p:cNvPr>
                <p:cNvCxnSpPr/>
                <p:nvPr/>
              </p:nvCxnSpPr>
              <p:spPr>
                <a:xfrm>
                  <a:off x="569115" y="3543300"/>
                  <a:ext cx="116685" cy="381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6A6C0C9-B72D-43A6-9865-AFB4CB72B2A2}"/>
                    </a:ext>
                  </a:extLst>
                </p:cNvPr>
                <p:cNvCxnSpPr/>
                <p:nvPr/>
              </p:nvCxnSpPr>
              <p:spPr>
                <a:xfrm flipH="1">
                  <a:off x="569118" y="3582413"/>
                  <a:ext cx="110130" cy="50005"/>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113" name="Group 112">
                <a:extLst>
                  <a:ext uri="{FF2B5EF4-FFF2-40B4-BE49-F238E27FC236}">
                    <a16:creationId xmlns:a16="http://schemas.microsoft.com/office/drawing/2014/main" id="{0CA5565D-7B77-4822-AE93-E14F3421F8CC}"/>
                  </a:ext>
                </a:extLst>
              </p:cNvPr>
              <p:cNvGrpSpPr/>
              <p:nvPr/>
            </p:nvGrpSpPr>
            <p:grpSpPr>
              <a:xfrm>
                <a:off x="569115" y="3543300"/>
                <a:ext cx="116685" cy="89118"/>
                <a:chOff x="569115" y="3543300"/>
                <a:chExt cx="116685" cy="89118"/>
              </a:xfrm>
            </p:grpSpPr>
            <p:cxnSp>
              <p:nvCxnSpPr>
                <p:cNvPr id="122" name="Straight Connector 121">
                  <a:extLst>
                    <a:ext uri="{FF2B5EF4-FFF2-40B4-BE49-F238E27FC236}">
                      <a16:creationId xmlns:a16="http://schemas.microsoft.com/office/drawing/2014/main" id="{32B649A1-875D-4AFD-996D-542C56B85DF0}"/>
                    </a:ext>
                  </a:extLst>
                </p:cNvPr>
                <p:cNvCxnSpPr/>
                <p:nvPr/>
              </p:nvCxnSpPr>
              <p:spPr>
                <a:xfrm>
                  <a:off x="569115" y="3543300"/>
                  <a:ext cx="116685" cy="381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0B847506-F6AA-49D6-9FE2-6B2B61BABD6A}"/>
                    </a:ext>
                  </a:extLst>
                </p:cNvPr>
                <p:cNvCxnSpPr/>
                <p:nvPr/>
              </p:nvCxnSpPr>
              <p:spPr>
                <a:xfrm flipH="1">
                  <a:off x="569118" y="3582413"/>
                  <a:ext cx="110130" cy="50005"/>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114" name="Group 113">
                <a:extLst>
                  <a:ext uri="{FF2B5EF4-FFF2-40B4-BE49-F238E27FC236}">
                    <a16:creationId xmlns:a16="http://schemas.microsoft.com/office/drawing/2014/main" id="{196196CB-8AD0-41EA-9091-71AF7053DC42}"/>
                  </a:ext>
                </a:extLst>
              </p:cNvPr>
              <p:cNvGrpSpPr/>
              <p:nvPr/>
            </p:nvGrpSpPr>
            <p:grpSpPr>
              <a:xfrm>
                <a:off x="576262" y="3719512"/>
                <a:ext cx="116685" cy="89118"/>
                <a:chOff x="569115" y="3543300"/>
                <a:chExt cx="116685" cy="89118"/>
              </a:xfrm>
            </p:grpSpPr>
            <p:cxnSp>
              <p:nvCxnSpPr>
                <p:cNvPr id="120" name="Straight Connector 119">
                  <a:extLst>
                    <a:ext uri="{FF2B5EF4-FFF2-40B4-BE49-F238E27FC236}">
                      <a16:creationId xmlns:a16="http://schemas.microsoft.com/office/drawing/2014/main" id="{84B24B93-4592-4FF7-9CD9-7BCFC8CAA6E9}"/>
                    </a:ext>
                  </a:extLst>
                </p:cNvPr>
                <p:cNvCxnSpPr/>
                <p:nvPr/>
              </p:nvCxnSpPr>
              <p:spPr>
                <a:xfrm>
                  <a:off x="569115" y="3543300"/>
                  <a:ext cx="116685" cy="381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96E1673A-48FD-4278-BAC9-FBFD1B8D5ECE}"/>
                    </a:ext>
                  </a:extLst>
                </p:cNvPr>
                <p:cNvCxnSpPr/>
                <p:nvPr/>
              </p:nvCxnSpPr>
              <p:spPr>
                <a:xfrm flipH="1">
                  <a:off x="569118" y="3582413"/>
                  <a:ext cx="110130" cy="50005"/>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115" name="Group 114">
                <a:extLst>
                  <a:ext uri="{FF2B5EF4-FFF2-40B4-BE49-F238E27FC236}">
                    <a16:creationId xmlns:a16="http://schemas.microsoft.com/office/drawing/2014/main" id="{BF531283-CACF-4E9C-AAE9-F066A6CCBDE2}"/>
                  </a:ext>
                </a:extLst>
              </p:cNvPr>
              <p:cNvGrpSpPr/>
              <p:nvPr/>
            </p:nvGrpSpPr>
            <p:grpSpPr>
              <a:xfrm>
                <a:off x="569115" y="3630394"/>
                <a:ext cx="116685" cy="89118"/>
                <a:chOff x="569115" y="3543300"/>
                <a:chExt cx="116685" cy="89118"/>
              </a:xfrm>
            </p:grpSpPr>
            <p:cxnSp>
              <p:nvCxnSpPr>
                <p:cNvPr id="118" name="Straight Connector 117">
                  <a:extLst>
                    <a:ext uri="{FF2B5EF4-FFF2-40B4-BE49-F238E27FC236}">
                      <a16:creationId xmlns:a16="http://schemas.microsoft.com/office/drawing/2014/main" id="{8960F85F-55C8-4DAF-978F-E143E29559E9}"/>
                    </a:ext>
                  </a:extLst>
                </p:cNvPr>
                <p:cNvCxnSpPr/>
                <p:nvPr/>
              </p:nvCxnSpPr>
              <p:spPr>
                <a:xfrm>
                  <a:off x="569115" y="3543300"/>
                  <a:ext cx="116685" cy="381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D5B1A6B0-AE0F-432E-A804-AD64188AD34D}"/>
                    </a:ext>
                  </a:extLst>
                </p:cNvPr>
                <p:cNvCxnSpPr/>
                <p:nvPr/>
              </p:nvCxnSpPr>
              <p:spPr>
                <a:xfrm flipH="1">
                  <a:off x="569118" y="3582413"/>
                  <a:ext cx="110130" cy="50005"/>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cxnSp>
            <p:nvCxnSpPr>
              <p:cNvPr id="116" name="Straight Connector 115">
                <a:extLst>
                  <a:ext uri="{FF2B5EF4-FFF2-40B4-BE49-F238E27FC236}">
                    <a16:creationId xmlns:a16="http://schemas.microsoft.com/office/drawing/2014/main" id="{2476F580-6573-4950-84A0-5477AE9C6463}"/>
                  </a:ext>
                </a:extLst>
              </p:cNvPr>
              <p:cNvCxnSpPr/>
              <p:nvPr/>
            </p:nvCxnSpPr>
            <p:spPr>
              <a:xfrm>
                <a:off x="585788" y="3895724"/>
                <a:ext cx="39288" cy="381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5BB01FF9-F1C1-4C2B-A411-21A0D0BDB2DB}"/>
                  </a:ext>
                </a:extLst>
              </p:cNvPr>
              <p:cNvCxnSpPr/>
              <p:nvPr/>
            </p:nvCxnSpPr>
            <p:spPr>
              <a:xfrm>
                <a:off x="619420" y="3933824"/>
                <a:ext cx="0" cy="762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grpSp>
      <p:cxnSp>
        <p:nvCxnSpPr>
          <p:cNvPr id="27" name="Straight Arrow Connector 26">
            <a:extLst>
              <a:ext uri="{FF2B5EF4-FFF2-40B4-BE49-F238E27FC236}">
                <a16:creationId xmlns:a16="http://schemas.microsoft.com/office/drawing/2014/main" id="{4242F3FF-52B5-4695-B9CB-4DFDF0FDB2C0}"/>
              </a:ext>
            </a:extLst>
          </p:cNvPr>
          <p:cNvCxnSpPr/>
          <p:nvPr/>
        </p:nvCxnSpPr>
        <p:spPr>
          <a:xfrm>
            <a:off x="1864899" y="1068200"/>
            <a:ext cx="4003" cy="1218290"/>
          </a:xfrm>
          <a:prstGeom prst="straightConnector1">
            <a:avLst/>
          </a:prstGeom>
          <a:ln w="31750">
            <a:solidFill>
              <a:srgbClr val="0000FF"/>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B5E452E-2D5B-460B-9521-71BE2A5B2AF4}"/>
              </a:ext>
            </a:extLst>
          </p:cNvPr>
          <p:cNvCxnSpPr>
            <a:stCxn id="90" idx="2"/>
          </p:cNvCxnSpPr>
          <p:nvPr/>
        </p:nvCxnSpPr>
        <p:spPr>
          <a:xfrm>
            <a:off x="1183211" y="1820172"/>
            <a:ext cx="0" cy="891540"/>
          </a:xfrm>
          <a:prstGeom prst="straightConnector1">
            <a:avLst/>
          </a:prstGeom>
          <a:ln w="317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10A05F16-8127-43DB-942D-F6D9D7E35A49}"/>
              </a:ext>
            </a:extLst>
          </p:cNvPr>
          <p:cNvCxnSpPr/>
          <p:nvPr/>
        </p:nvCxnSpPr>
        <p:spPr>
          <a:xfrm>
            <a:off x="1303947" y="1197822"/>
            <a:ext cx="0" cy="396919"/>
          </a:xfrm>
          <a:prstGeom prst="straightConnector1">
            <a:avLst/>
          </a:prstGeom>
          <a:ln w="317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3AB34BB8-EDEC-4659-B0AC-972AC458B1F6}"/>
              </a:ext>
            </a:extLst>
          </p:cNvPr>
          <p:cNvGrpSpPr/>
          <p:nvPr/>
        </p:nvGrpSpPr>
        <p:grpSpPr>
          <a:xfrm>
            <a:off x="1119542" y="1376736"/>
            <a:ext cx="221742" cy="443436"/>
            <a:chOff x="1524000" y="1722999"/>
            <a:chExt cx="295656" cy="591248"/>
          </a:xfrm>
        </p:grpSpPr>
        <p:grpSp>
          <p:nvGrpSpPr>
            <p:cNvPr id="87" name="Group 86">
              <a:extLst>
                <a:ext uri="{FF2B5EF4-FFF2-40B4-BE49-F238E27FC236}">
                  <a16:creationId xmlns:a16="http://schemas.microsoft.com/office/drawing/2014/main" id="{73669CC8-DF21-4E89-87FF-1E403CD5C0F8}"/>
                </a:ext>
              </a:extLst>
            </p:cNvPr>
            <p:cNvGrpSpPr/>
            <p:nvPr/>
          </p:nvGrpSpPr>
          <p:grpSpPr>
            <a:xfrm>
              <a:off x="1524000" y="1722999"/>
              <a:ext cx="169783" cy="591248"/>
              <a:chOff x="1219200" y="2543175"/>
              <a:chExt cx="169783" cy="591248"/>
            </a:xfrm>
          </p:grpSpPr>
          <p:grpSp>
            <p:nvGrpSpPr>
              <p:cNvPr id="89" name="Group 88">
                <a:extLst>
                  <a:ext uri="{FF2B5EF4-FFF2-40B4-BE49-F238E27FC236}">
                    <a16:creationId xmlns:a16="http://schemas.microsoft.com/office/drawing/2014/main" id="{8B42A2B1-608A-47E9-9216-C48D224ABA6F}"/>
                  </a:ext>
                </a:extLst>
              </p:cNvPr>
              <p:cNvGrpSpPr/>
              <p:nvPr/>
            </p:nvGrpSpPr>
            <p:grpSpPr>
              <a:xfrm>
                <a:off x="1292740" y="2821827"/>
                <a:ext cx="67866" cy="312596"/>
                <a:chOff x="566737" y="3429000"/>
                <a:chExt cx="126210" cy="581024"/>
              </a:xfrm>
            </p:grpSpPr>
            <p:cxnSp>
              <p:nvCxnSpPr>
                <p:cNvPr id="91" name="Straight Connector 90">
                  <a:extLst>
                    <a:ext uri="{FF2B5EF4-FFF2-40B4-BE49-F238E27FC236}">
                      <a16:creationId xmlns:a16="http://schemas.microsoft.com/office/drawing/2014/main" id="{32A8E935-5A4E-4510-A271-8D01FAE093F8}"/>
                    </a:ext>
                  </a:extLst>
                </p:cNvPr>
                <p:cNvCxnSpPr/>
                <p:nvPr/>
              </p:nvCxnSpPr>
              <p:spPr>
                <a:xfrm>
                  <a:off x="609600" y="3429000"/>
                  <a:ext cx="0" cy="76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FD70DBAC-E16D-4A21-9EC8-14043B81C529}"/>
                    </a:ext>
                  </a:extLst>
                </p:cNvPr>
                <p:cNvCxnSpPr/>
                <p:nvPr/>
              </p:nvCxnSpPr>
              <p:spPr>
                <a:xfrm flipH="1">
                  <a:off x="566737" y="3505200"/>
                  <a:ext cx="42864" cy="381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93" name="Group 92">
                  <a:extLst>
                    <a:ext uri="{FF2B5EF4-FFF2-40B4-BE49-F238E27FC236}">
                      <a16:creationId xmlns:a16="http://schemas.microsoft.com/office/drawing/2014/main" id="{D24C5631-D698-4401-B40A-ECAEEAA97212}"/>
                    </a:ext>
                  </a:extLst>
                </p:cNvPr>
                <p:cNvGrpSpPr/>
                <p:nvPr/>
              </p:nvGrpSpPr>
              <p:grpSpPr>
                <a:xfrm>
                  <a:off x="576261" y="3808630"/>
                  <a:ext cx="116685" cy="89118"/>
                  <a:chOff x="569115" y="3543300"/>
                  <a:chExt cx="116685" cy="89118"/>
                </a:xfrm>
              </p:grpSpPr>
              <p:cxnSp>
                <p:nvCxnSpPr>
                  <p:cNvPr id="105" name="Straight Connector 104">
                    <a:extLst>
                      <a:ext uri="{FF2B5EF4-FFF2-40B4-BE49-F238E27FC236}">
                        <a16:creationId xmlns:a16="http://schemas.microsoft.com/office/drawing/2014/main" id="{77863F1F-7C57-4159-A03F-2075D888139B}"/>
                      </a:ext>
                    </a:extLst>
                  </p:cNvPr>
                  <p:cNvCxnSpPr/>
                  <p:nvPr/>
                </p:nvCxnSpPr>
                <p:spPr>
                  <a:xfrm>
                    <a:off x="569115" y="3543300"/>
                    <a:ext cx="116685" cy="381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B2C2C6D8-077E-4B38-9D6E-2E1A876E2119}"/>
                      </a:ext>
                    </a:extLst>
                  </p:cNvPr>
                  <p:cNvCxnSpPr/>
                  <p:nvPr/>
                </p:nvCxnSpPr>
                <p:spPr>
                  <a:xfrm flipH="1">
                    <a:off x="569118" y="3582413"/>
                    <a:ext cx="110130" cy="5000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94" name="Group 93">
                  <a:extLst>
                    <a:ext uri="{FF2B5EF4-FFF2-40B4-BE49-F238E27FC236}">
                      <a16:creationId xmlns:a16="http://schemas.microsoft.com/office/drawing/2014/main" id="{CEE7CBD6-4FA3-4934-9C61-E68C965D3C2E}"/>
                    </a:ext>
                  </a:extLst>
                </p:cNvPr>
                <p:cNvGrpSpPr/>
                <p:nvPr/>
              </p:nvGrpSpPr>
              <p:grpSpPr>
                <a:xfrm>
                  <a:off x="569115" y="3543300"/>
                  <a:ext cx="116685" cy="89118"/>
                  <a:chOff x="569115" y="3543300"/>
                  <a:chExt cx="116685" cy="89118"/>
                </a:xfrm>
              </p:grpSpPr>
              <p:cxnSp>
                <p:nvCxnSpPr>
                  <p:cNvPr id="103" name="Straight Connector 102">
                    <a:extLst>
                      <a:ext uri="{FF2B5EF4-FFF2-40B4-BE49-F238E27FC236}">
                        <a16:creationId xmlns:a16="http://schemas.microsoft.com/office/drawing/2014/main" id="{6175F8FA-215B-4656-BFC9-4EC5726D7EA8}"/>
                      </a:ext>
                    </a:extLst>
                  </p:cNvPr>
                  <p:cNvCxnSpPr/>
                  <p:nvPr/>
                </p:nvCxnSpPr>
                <p:spPr>
                  <a:xfrm>
                    <a:off x="569115" y="3543300"/>
                    <a:ext cx="116685" cy="381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C700691D-47C0-4766-AD8E-ED6A7F8CD92A}"/>
                      </a:ext>
                    </a:extLst>
                  </p:cNvPr>
                  <p:cNvCxnSpPr/>
                  <p:nvPr/>
                </p:nvCxnSpPr>
                <p:spPr>
                  <a:xfrm flipH="1">
                    <a:off x="569118" y="3582413"/>
                    <a:ext cx="110130" cy="5000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1534AE58-FE5A-4339-B42C-30A7830E30E1}"/>
                    </a:ext>
                  </a:extLst>
                </p:cNvPr>
                <p:cNvGrpSpPr/>
                <p:nvPr/>
              </p:nvGrpSpPr>
              <p:grpSpPr>
                <a:xfrm>
                  <a:off x="576262" y="3719512"/>
                  <a:ext cx="116685" cy="89118"/>
                  <a:chOff x="569115" y="3543300"/>
                  <a:chExt cx="116685" cy="89118"/>
                </a:xfrm>
              </p:grpSpPr>
              <p:cxnSp>
                <p:nvCxnSpPr>
                  <p:cNvPr id="101" name="Straight Connector 100">
                    <a:extLst>
                      <a:ext uri="{FF2B5EF4-FFF2-40B4-BE49-F238E27FC236}">
                        <a16:creationId xmlns:a16="http://schemas.microsoft.com/office/drawing/2014/main" id="{86C062C2-C5F1-445E-BB46-B105320134B5}"/>
                      </a:ext>
                    </a:extLst>
                  </p:cNvPr>
                  <p:cNvCxnSpPr/>
                  <p:nvPr/>
                </p:nvCxnSpPr>
                <p:spPr>
                  <a:xfrm>
                    <a:off x="569115" y="3543300"/>
                    <a:ext cx="116685" cy="381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8351C24B-B301-4A11-9BA1-C1DAACE7DF24}"/>
                      </a:ext>
                    </a:extLst>
                  </p:cNvPr>
                  <p:cNvCxnSpPr/>
                  <p:nvPr/>
                </p:nvCxnSpPr>
                <p:spPr>
                  <a:xfrm flipH="1">
                    <a:off x="569118" y="3582413"/>
                    <a:ext cx="110130" cy="5000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96" name="Group 95">
                  <a:extLst>
                    <a:ext uri="{FF2B5EF4-FFF2-40B4-BE49-F238E27FC236}">
                      <a16:creationId xmlns:a16="http://schemas.microsoft.com/office/drawing/2014/main" id="{E7D5F8C9-927F-49A8-8BC8-164B2876AEB2}"/>
                    </a:ext>
                  </a:extLst>
                </p:cNvPr>
                <p:cNvGrpSpPr/>
                <p:nvPr/>
              </p:nvGrpSpPr>
              <p:grpSpPr>
                <a:xfrm>
                  <a:off x="569115" y="3630394"/>
                  <a:ext cx="116685" cy="89118"/>
                  <a:chOff x="569115" y="3543300"/>
                  <a:chExt cx="116685" cy="89118"/>
                </a:xfrm>
              </p:grpSpPr>
              <p:cxnSp>
                <p:nvCxnSpPr>
                  <p:cNvPr id="99" name="Straight Connector 98">
                    <a:extLst>
                      <a:ext uri="{FF2B5EF4-FFF2-40B4-BE49-F238E27FC236}">
                        <a16:creationId xmlns:a16="http://schemas.microsoft.com/office/drawing/2014/main" id="{43ADB6B3-3090-4399-A865-2344D8519429}"/>
                      </a:ext>
                    </a:extLst>
                  </p:cNvPr>
                  <p:cNvCxnSpPr/>
                  <p:nvPr/>
                </p:nvCxnSpPr>
                <p:spPr>
                  <a:xfrm>
                    <a:off x="569115" y="3543300"/>
                    <a:ext cx="116685" cy="381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DC837FB1-DD78-4F2D-A0DC-C28F870675AF}"/>
                      </a:ext>
                    </a:extLst>
                  </p:cNvPr>
                  <p:cNvCxnSpPr/>
                  <p:nvPr/>
                </p:nvCxnSpPr>
                <p:spPr>
                  <a:xfrm flipH="1">
                    <a:off x="569118" y="3582413"/>
                    <a:ext cx="110130" cy="5000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97" name="Straight Connector 96">
                  <a:extLst>
                    <a:ext uri="{FF2B5EF4-FFF2-40B4-BE49-F238E27FC236}">
                      <a16:creationId xmlns:a16="http://schemas.microsoft.com/office/drawing/2014/main" id="{AF47DDC5-F400-4AFB-B4E9-224F369E72F1}"/>
                    </a:ext>
                  </a:extLst>
                </p:cNvPr>
                <p:cNvCxnSpPr/>
                <p:nvPr/>
              </p:nvCxnSpPr>
              <p:spPr>
                <a:xfrm>
                  <a:off x="585788" y="3895724"/>
                  <a:ext cx="39288" cy="381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353366A8-180D-4BE8-B7F5-E726A52B20B4}"/>
                    </a:ext>
                  </a:extLst>
                </p:cNvPr>
                <p:cNvCxnSpPr/>
                <p:nvPr/>
              </p:nvCxnSpPr>
              <p:spPr>
                <a:xfrm>
                  <a:off x="619420" y="3933824"/>
                  <a:ext cx="0" cy="76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0" name="Rectangle 89">
                <a:extLst>
                  <a:ext uri="{FF2B5EF4-FFF2-40B4-BE49-F238E27FC236}">
                    <a16:creationId xmlns:a16="http://schemas.microsoft.com/office/drawing/2014/main" id="{572D0707-0817-439E-9A90-7CE303E638D5}"/>
                  </a:ext>
                </a:extLst>
              </p:cNvPr>
              <p:cNvSpPr/>
              <p:nvPr/>
            </p:nvSpPr>
            <p:spPr>
              <a:xfrm>
                <a:off x="1219200" y="2543175"/>
                <a:ext cx="169783" cy="591248"/>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8" name="Straight Connector 87">
              <a:extLst>
                <a:ext uri="{FF2B5EF4-FFF2-40B4-BE49-F238E27FC236}">
                  <a16:creationId xmlns:a16="http://schemas.microsoft.com/office/drawing/2014/main" id="{17134A8A-067A-4F8D-BB0E-D9D61299FF30}"/>
                </a:ext>
              </a:extLst>
            </p:cNvPr>
            <p:cNvCxnSpPr/>
            <p:nvPr/>
          </p:nvCxnSpPr>
          <p:spPr>
            <a:xfrm flipH="1">
              <a:off x="1600200" y="2001651"/>
              <a:ext cx="21945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D473B0A-2653-4F29-91B4-BAAFE22065AF}"/>
              </a:ext>
            </a:extLst>
          </p:cNvPr>
          <p:cNvGrpSpPr/>
          <p:nvPr/>
        </p:nvGrpSpPr>
        <p:grpSpPr>
          <a:xfrm>
            <a:off x="1452511" y="2282078"/>
            <a:ext cx="780527" cy="531888"/>
            <a:chOff x="1981201" y="4586440"/>
            <a:chExt cx="457200" cy="609600"/>
          </a:xfrm>
        </p:grpSpPr>
        <p:sp>
          <p:nvSpPr>
            <p:cNvPr id="85" name="Rounded Rectangle 82">
              <a:extLst>
                <a:ext uri="{FF2B5EF4-FFF2-40B4-BE49-F238E27FC236}">
                  <a16:creationId xmlns:a16="http://schemas.microsoft.com/office/drawing/2014/main" id="{7789FEE2-28BD-4A96-A066-114A326DD176}"/>
                </a:ext>
              </a:extLst>
            </p:cNvPr>
            <p:cNvSpPr/>
            <p:nvPr/>
          </p:nvSpPr>
          <p:spPr>
            <a:xfrm>
              <a:off x="1981201" y="4586440"/>
              <a:ext cx="4572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6" name="Straight Connector 85">
              <a:extLst>
                <a:ext uri="{FF2B5EF4-FFF2-40B4-BE49-F238E27FC236}">
                  <a16:creationId xmlns:a16="http://schemas.microsoft.com/office/drawing/2014/main" id="{A5E0CFD2-5F83-4F20-8634-38B35F51AF80}"/>
                </a:ext>
              </a:extLst>
            </p:cNvPr>
            <p:cNvCxnSpPr>
              <a:stCxn id="85" idx="1"/>
              <a:endCxn id="85" idx="3"/>
            </p:cNvCxnSpPr>
            <p:nvPr/>
          </p:nvCxnSpPr>
          <p:spPr>
            <a:xfrm>
              <a:off x="1981201" y="4891240"/>
              <a:ext cx="45720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cxnSp>
        <p:nvCxnSpPr>
          <p:cNvPr id="32" name="Straight Arrow Connector 31">
            <a:extLst>
              <a:ext uri="{FF2B5EF4-FFF2-40B4-BE49-F238E27FC236}">
                <a16:creationId xmlns:a16="http://schemas.microsoft.com/office/drawing/2014/main" id="{E49B16CC-1B0A-4EB3-B809-34D537E897D0}"/>
              </a:ext>
            </a:extLst>
          </p:cNvPr>
          <p:cNvCxnSpPr/>
          <p:nvPr/>
        </p:nvCxnSpPr>
        <p:spPr>
          <a:xfrm>
            <a:off x="2382762" y="2060904"/>
            <a:ext cx="0" cy="1043623"/>
          </a:xfrm>
          <a:prstGeom prst="straightConnector1">
            <a:avLst/>
          </a:prstGeom>
          <a:ln w="31750">
            <a:solidFill>
              <a:srgbClr val="0000FF"/>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2DA8924-A952-4BFA-A424-2C38E3110278}"/>
              </a:ext>
            </a:extLst>
          </p:cNvPr>
          <p:cNvCxnSpPr/>
          <p:nvPr/>
        </p:nvCxnSpPr>
        <p:spPr>
          <a:xfrm flipH="1" flipV="1">
            <a:off x="2154651" y="2055529"/>
            <a:ext cx="2062" cy="699217"/>
          </a:xfrm>
          <a:prstGeom prst="straightConnector1">
            <a:avLst/>
          </a:prstGeom>
          <a:ln w="31750">
            <a:solidFill>
              <a:srgbClr val="0000FF"/>
            </a:solidFill>
            <a:tailEnd type="none" w="med"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81080812-422F-4B62-9DA6-2913D4978401}"/>
              </a:ext>
            </a:extLst>
          </p:cNvPr>
          <p:cNvCxnSpPr/>
          <p:nvPr/>
        </p:nvCxnSpPr>
        <p:spPr>
          <a:xfrm flipV="1">
            <a:off x="663774" y="2526102"/>
            <a:ext cx="11702" cy="890705"/>
          </a:xfrm>
          <a:prstGeom prst="straightConnector1">
            <a:avLst/>
          </a:prstGeom>
          <a:ln w="44450">
            <a:solidFill>
              <a:schemeClr val="accent6">
                <a:lumMod val="75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AA1BBA7E-4AAA-4264-B56C-6B2B3EB7EE0F}"/>
              </a:ext>
            </a:extLst>
          </p:cNvPr>
          <p:cNvCxnSpPr/>
          <p:nvPr/>
        </p:nvCxnSpPr>
        <p:spPr>
          <a:xfrm>
            <a:off x="406653" y="772988"/>
            <a:ext cx="3911" cy="2643819"/>
          </a:xfrm>
          <a:prstGeom prst="straightConnector1">
            <a:avLst/>
          </a:prstGeom>
          <a:ln w="44450">
            <a:solidFill>
              <a:schemeClr val="accent6">
                <a:lumMod val="75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12E814F-8630-4DB2-9E9F-5893A723E3A9}"/>
              </a:ext>
            </a:extLst>
          </p:cNvPr>
          <p:cNvCxnSpPr/>
          <p:nvPr/>
        </p:nvCxnSpPr>
        <p:spPr>
          <a:xfrm>
            <a:off x="403053" y="3408023"/>
            <a:ext cx="274546" cy="0"/>
          </a:xfrm>
          <a:prstGeom prst="straightConnector1">
            <a:avLst/>
          </a:prstGeom>
          <a:ln w="44450">
            <a:solidFill>
              <a:schemeClr val="accent6">
                <a:lumMod val="75000"/>
              </a:schemeClr>
            </a:solidFill>
            <a:tailEnd type="none" w="med"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F9EB0B00-CA59-4C2E-9F47-87C7556FA23F}"/>
              </a:ext>
            </a:extLst>
          </p:cNvPr>
          <p:cNvCxnSpPr/>
          <p:nvPr/>
        </p:nvCxnSpPr>
        <p:spPr>
          <a:xfrm flipH="1" flipV="1">
            <a:off x="677559" y="2169292"/>
            <a:ext cx="39" cy="121722"/>
          </a:xfrm>
          <a:prstGeom prst="straightConnector1">
            <a:avLst/>
          </a:prstGeom>
          <a:ln w="44450">
            <a:solidFill>
              <a:schemeClr val="accent6">
                <a:lumMod val="75000"/>
              </a:schemeClr>
            </a:solidFill>
            <a:tailEnd type="none" w="med"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DF6FAEE8-41CB-4AD4-9C27-90F4898D0339}"/>
              </a:ext>
            </a:extLst>
          </p:cNvPr>
          <p:cNvCxnSpPr/>
          <p:nvPr/>
        </p:nvCxnSpPr>
        <p:spPr>
          <a:xfrm flipH="1">
            <a:off x="965180" y="1209589"/>
            <a:ext cx="589788" cy="0"/>
          </a:xfrm>
          <a:prstGeom prst="straightConnector1">
            <a:avLst/>
          </a:prstGeom>
          <a:ln w="31750">
            <a:solidFill>
              <a:srgbClr val="0000FF"/>
            </a:solidFill>
            <a:tailEnd type="triangle" w="med" len="lg"/>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C86C5136-6EDF-43D8-ABE5-698C729A6BAA}"/>
              </a:ext>
            </a:extLst>
          </p:cNvPr>
          <p:cNvGrpSpPr/>
          <p:nvPr/>
        </p:nvGrpSpPr>
        <p:grpSpPr>
          <a:xfrm>
            <a:off x="2044272" y="1535367"/>
            <a:ext cx="237498" cy="160196"/>
            <a:chOff x="1355810" y="2971800"/>
            <a:chExt cx="538681" cy="284792"/>
          </a:xfrm>
        </p:grpSpPr>
        <p:sp>
          <p:nvSpPr>
            <p:cNvPr id="82" name="Flowchart: Collate 81">
              <a:extLst>
                <a:ext uri="{FF2B5EF4-FFF2-40B4-BE49-F238E27FC236}">
                  <a16:creationId xmlns:a16="http://schemas.microsoft.com/office/drawing/2014/main" id="{8A1BF641-E591-4951-8E63-AF59221F0F7F}"/>
                </a:ext>
              </a:extLst>
            </p:cNvPr>
            <p:cNvSpPr/>
            <p:nvPr/>
          </p:nvSpPr>
          <p:spPr>
            <a:xfrm>
              <a:off x="1355810" y="2971800"/>
              <a:ext cx="222017" cy="284792"/>
            </a:xfrm>
            <a:prstGeom prst="flowChartCol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3" name="Straight Connector 82">
              <a:extLst>
                <a:ext uri="{FF2B5EF4-FFF2-40B4-BE49-F238E27FC236}">
                  <a16:creationId xmlns:a16="http://schemas.microsoft.com/office/drawing/2014/main" id="{56672733-CF6D-46BD-89EF-6A157D166CE5}"/>
                </a:ext>
              </a:extLst>
            </p:cNvPr>
            <p:cNvCxnSpPr>
              <a:stCxn id="84" idx="1"/>
            </p:cNvCxnSpPr>
            <p:nvPr/>
          </p:nvCxnSpPr>
          <p:spPr>
            <a:xfrm flipH="1">
              <a:off x="1481321" y="3114196"/>
              <a:ext cx="191153" cy="0"/>
            </a:xfrm>
            <a:prstGeom prst="line">
              <a:avLst/>
            </a:prstGeom>
          </p:spPr>
          <p:style>
            <a:lnRef idx="1">
              <a:schemeClr val="accent1"/>
            </a:lnRef>
            <a:fillRef idx="0">
              <a:schemeClr val="accent1"/>
            </a:fillRef>
            <a:effectRef idx="0">
              <a:schemeClr val="accent1"/>
            </a:effectRef>
            <a:fontRef idx="minor">
              <a:schemeClr val="tx1"/>
            </a:fontRef>
          </p:style>
        </p:cxnSp>
        <p:sp>
          <p:nvSpPr>
            <p:cNvPr id="84" name="Flowchart: Delay 83">
              <a:extLst>
                <a:ext uri="{FF2B5EF4-FFF2-40B4-BE49-F238E27FC236}">
                  <a16:creationId xmlns:a16="http://schemas.microsoft.com/office/drawing/2014/main" id="{BCC3D7C1-28EC-40A5-8F20-AC1C36E60662}"/>
                </a:ext>
              </a:extLst>
            </p:cNvPr>
            <p:cNvSpPr/>
            <p:nvPr/>
          </p:nvSpPr>
          <p:spPr>
            <a:xfrm>
              <a:off x="1672474" y="3042998"/>
              <a:ext cx="222017" cy="142396"/>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0" name="Straight Arrow Connector 39">
            <a:extLst>
              <a:ext uri="{FF2B5EF4-FFF2-40B4-BE49-F238E27FC236}">
                <a16:creationId xmlns:a16="http://schemas.microsoft.com/office/drawing/2014/main" id="{0F59970A-672C-4396-9F7C-983C27F44A6E}"/>
              </a:ext>
            </a:extLst>
          </p:cNvPr>
          <p:cNvCxnSpPr/>
          <p:nvPr/>
        </p:nvCxnSpPr>
        <p:spPr>
          <a:xfrm flipV="1">
            <a:off x="965180" y="2834476"/>
            <a:ext cx="342900" cy="1"/>
          </a:xfrm>
          <a:prstGeom prst="straightConnector1">
            <a:avLst/>
          </a:prstGeom>
          <a:ln w="31750">
            <a:solidFill>
              <a:srgbClr val="0000FF"/>
            </a:solidFill>
            <a:tailEnd type="none" w="med"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146F2E97-CF77-4AF7-9B75-F8D87B8C5D3E}"/>
              </a:ext>
            </a:extLst>
          </p:cNvPr>
          <p:cNvCxnSpPr/>
          <p:nvPr/>
        </p:nvCxnSpPr>
        <p:spPr>
          <a:xfrm>
            <a:off x="1585811" y="1729432"/>
            <a:ext cx="0" cy="548885"/>
          </a:xfrm>
          <a:prstGeom prst="straightConnector1">
            <a:avLst/>
          </a:prstGeom>
          <a:ln w="31750">
            <a:solidFill>
              <a:srgbClr val="0000FF"/>
            </a:solidFill>
            <a:tailEnd type="triangle" w="med" len="lg"/>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35456184-0239-4221-B0C1-C0E7A6758D98}"/>
              </a:ext>
            </a:extLst>
          </p:cNvPr>
          <p:cNvGrpSpPr/>
          <p:nvPr/>
        </p:nvGrpSpPr>
        <p:grpSpPr>
          <a:xfrm>
            <a:off x="1815672" y="1802478"/>
            <a:ext cx="237498" cy="160196"/>
            <a:chOff x="1355810" y="2971800"/>
            <a:chExt cx="538681" cy="284792"/>
          </a:xfrm>
        </p:grpSpPr>
        <p:sp>
          <p:nvSpPr>
            <p:cNvPr id="79" name="Flowchart: Collate 78">
              <a:extLst>
                <a:ext uri="{FF2B5EF4-FFF2-40B4-BE49-F238E27FC236}">
                  <a16:creationId xmlns:a16="http://schemas.microsoft.com/office/drawing/2014/main" id="{D15B6995-B8FD-437E-A9E9-9D231856A223}"/>
                </a:ext>
              </a:extLst>
            </p:cNvPr>
            <p:cNvSpPr/>
            <p:nvPr/>
          </p:nvSpPr>
          <p:spPr>
            <a:xfrm>
              <a:off x="1355810" y="2971800"/>
              <a:ext cx="222017" cy="284792"/>
            </a:xfrm>
            <a:prstGeom prst="flowChartCol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0" name="Straight Connector 79">
              <a:extLst>
                <a:ext uri="{FF2B5EF4-FFF2-40B4-BE49-F238E27FC236}">
                  <a16:creationId xmlns:a16="http://schemas.microsoft.com/office/drawing/2014/main" id="{48ECEB4A-82AD-488D-B3C0-49E74E7270CC}"/>
                </a:ext>
              </a:extLst>
            </p:cNvPr>
            <p:cNvCxnSpPr>
              <a:stCxn id="81" idx="1"/>
            </p:cNvCxnSpPr>
            <p:nvPr/>
          </p:nvCxnSpPr>
          <p:spPr>
            <a:xfrm flipH="1">
              <a:off x="1481321" y="3114196"/>
              <a:ext cx="191153" cy="0"/>
            </a:xfrm>
            <a:prstGeom prst="line">
              <a:avLst/>
            </a:prstGeom>
          </p:spPr>
          <p:style>
            <a:lnRef idx="1">
              <a:schemeClr val="accent1"/>
            </a:lnRef>
            <a:fillRef idx="0">
              <a:schemeClr val="accent1"/>
            </a:fillRef>
            <a:effectRef idx="0">
              <a:schemeClr val="accent1"/>
            </a:effectRef>
            <a:fontRef idx="minor">
              <a:schemeClr val="tx1"/>
            </a:fontRef>
          </p:style>
        </p:cxnSp>
        <p:sp>
          <p:nvSpPr>
            <p:cNvPr id="81" name="Flowchart: Delay 80">
              <a:extLst>
                <a:ext uri="{FF2B5EF4-FFF2-40B4-BE49-F238E27FC236}">
                  <a16:creationId xmlns:a16="http://schemas.microsoft.com/office/drawing/2014/main" id="{07341851-489B-45F5-A63F-E64F648A82CE}"/>
                </a:ext>
              </a:extLst>
            </p:cNvPr>
            <p:cNvSpPr/>
            <p:nvPr/>
          </p:nvSpPr>
          <p:spPr>
            <a:xfrm>
              <a:off x="1672474" y="3042998"/>
              <a:ext cx="222017" cy="142396"/>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a:extLst>
              <a:ext uri="{FF2B5EF4-FFF2-40B4-BE49-F238E27FC236}">
                <a16:creationId xmlns:a16="http://schemas.microsoft.com/office/drawing/2014/main" id="{AA0D1913-B70C-415F-8CC8-889ACC39C4CC}"/>
              </a:ext>
            </a:extLst>
          </p:cNvPr>
          <p:cNvGrpSpPr/>
          <p:nvPr/>
        </p:nvGrpSpPr>
        <p:grpSpPr>
          <a:xfrm flipH="1">
            <a:off x="1393653" y="1889521"/>
            <a:ext cx="237498" cy="160196"/>
            <a:chOff x="1355810" y="2971800"/>
            <a:chExt cx="538681" cy="284792"/>
          </a:xfrm>
        </p:grpSpPr>
        <p:sp>
          <p:nvSpPr>
            <p:cNvPr id="76" name="Flowchart: Collate 75">
              <a:extLst>
                <a:ext uri="{FF2B5EF4-FFF2-40B4-BE49-F238E27FC236}">
                  <a16:creationId xmlns:a16="http://schemas.microsoft.com/office/drawing/2014/main" id="{BA334DAA-7F3D-467B-8C23-85B920268780}"/>
                </a:ext>
              </a:extLst>
            </p:cNvPr>
            <p:cNvSpPr/>
            <p:nvPr/>
          </p:nvSpPr>
          <p:spPr>
            <a:xfrm>
              <a:off x="1355810" y="2971800"/>
              <a:ext cx="222017" cy="284792"/>
            </a:xfrm>
            <a:prstGeom prst="flowChartCol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7" name="Straight Connector 76">
              <a:extLst>
                <a:ext uri="{FF2B5EF4-FFF2-40B4-BE49-F238E27FC236}">
                  <a16:creationId xmlns:a16="http://schemas.microsoft.com/office/drawing/2014/main" id="{036CFD06-A676-4E4B-8480-95BF527799C9}"/>
                </a:ext>
              </a:extLst>
            </p:cNvPr>
            <p:cNvCxnSpPr>
              <a:stCxn id="78" idx="1"/>
            </p:cNvCxnSpPr>
            <p:nvPr/>
          </p:nvCxnSpPr>
          <p:spPr>
            <a:xfrm flipH="1">
              <a:off x="1481321" y="3114196"/>
              <a:ext cx="191153" cy="0"/>
            </a:xfrm>
            <a:prstGeom prst="line">
              <a:avLst/>
            </a:prstGeom>
          </p:spPr>
          <p:style>
            <a:lnRef idx="1">
              <a:schemeClr val="accent1"/>
            </a:lnRef>
            <a:fillRef idx="0">
              <a:schemeClr val="accent1"/>
            </a:fillRef>
            <a:effectRef idx="0">
              <a:schemeClr val="accent1"/>
            </a:effectRef>
            <a:fontRef idx="minor">
              <a:schemeClr val="tx1"/>
            </a:fontRef>
          </p:style>
        </p:cxnSp>
        <p:sp>
          <p:nvSpPr>
            <p:cNvPr id="78" name="Flowchart: Delay 77">
              <a:extLst>
                <a:ext uri="{FF2B5EF4-FFF2-40B4-BE49-F238E27FC236}">
                  <a16:creationId xmlns:a16="http://schemas.microsoft.com/office/drawing/2014/main" id="{06FAB69F-CBA7-4274-9249-F500BFD5C318}"/>
                </a:ext>
              </a:extLst>
            </p:cNvPr>
            <p:cNvSpPr/>
            <p:nvPr/>
          </p:nvSpPr>
          <p:spPr>
            <a:xfrm>
              <a:off x="1672474" y="3042998"/>
              <a:ext cx="222017" cy="142396"/>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4" name="Straight Arrow Connector 43">
            <a:extLst>
              <a:ext uri="{FF2B5EF4-FFF2-40B4-BE49-F238E27FC236}">
                <a16:creationId xmlns:a16="http://schemas.microsoft.com/office/drawing/2014/main" id="{A1BD6D89-433B-4ADF-842A-C78B9D8EC2EC}"/>
              </a:ext>
            </a:extLst>
          </p:cNvPr>
          <p:cNvCxnSpPr/>
          <p:nvPr/>
        </p:nvCxnSpPr>
        <p:spPr>
          <a:xfrm flipH="1" flipV="1">
            <a:off x="1290697" y="1724021"/>
            <a:ext cx="6506" cy="1110456"/>
          </a:xfrm>
          <a:prstGeom prst="straightConnector1">
            <a:avLst/>
          </a:prstGeom>
          <a:ln w="31750">
            <a:solidFill>
              <a:srgbClr val="0000FF"/>
            </a:solidFill>
            <a:tailEnd type="none" w="med"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7EA63A6F-7EFB-4337-B4B5-62FC96DAE450}"/>
              </a:ext>
            </a:extLst>
          </p:cNvPr>
          <p:cNvCxnSpPr/>
          <p:nvPr/>
        </p:nvCxnSpPr>
        <p:spPr>
          <a:xfrm>
            <a:off x="1297202" y="1737181"/>
            <a:ext cx="329184" cy="0"/>
          </a:xfrm>
          <a:prstGeom prst="straightConnector1">
            <a:avLst/>
          </a:prstGeom>
          <a:ln w="31750">
            <a:solidFill>
              <a:srgbClr val="0000FF"/>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9600E722-59C7-4A90-95D0-FCF2BA88B072}"/>
              </a:ext>
            </a:extLst>
          </p:cNvPr>
          <p:cNvCxnSpPr/>
          <p:nvPr/>
        </p:nvCxnSpPr>
        <p:spPr>
          <a:xfrm flipV="1">
            <a:off x="2143221" y="2065789"/>
            <a:ext cx="240030" cy="502"/>
          </a:xfrm>
          <a:prstGeom prst="straightConnector1">
            <a:avLst/>
          </a:prstGeom>
          <a:ln w="31750">
            <a:solidFill>
              <a:srgbClr val="0000FF"/>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EDBA37CE-65C8-4CE0-81FE-752F776E30A2}"/>
              </a:ext>
            </a:extLst>
          </p:cNvPr>
          <p:cNvCxnSpPr/>
          <p:nvPr/>
        </p:nvCxnSpPr>
        <p:spPr>
          <a:xfrm flipV="1">
            <a:off x="2097501" y="1330403"/>
            <a:ext cx="0" cy="984208"/>
          </a:xfrm>
          <a:prstGeom prst="straightConnector1">
            <a:avLst/>
          </a:prstGeom>
          <a:ln w="31750">
            <a:solidFill>
              <a:srgbClr val="FF00FF"/>
            </a:solidFill>
            <a:tailEnd type="triangle" w="med" len="lg"/>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4989F57C-09E2-4899-999C-0E326EDBD697}"/>
              </a:ext>
            </a:extLst>
          </p:cNvPr>
          <p:cNvSpPr txBox="1"/>
          <p:nvPr/>
        </p:nvSpPr>
        <p:spPr>
          <a:xfrm>
            <a:off x="1577305" y="2399242"/>
            <a:ext cx="539359" cy="161583"/>
          </a:xfrm>
          <a:prstGeom prst="rect">
            <a:avLst/>
          </a:prstGeom>
          <a:solidFill>
            <a:srgbClr val="FFFF00"/>
          </a:solidFill>
          <a:ln>
            <a:solidFill>
              <a:srgbClr val="00B050"/>
            </a:solidFill>
          </a:ln>
        </p:spPr>
        <p:txBody>
          <a:bodyPr wrap="square" lIns="0" tIns="0" rIns="0" bIns="0" rtlCol="0">
            <a:spAutoFit/>
          </a:bodyPr>
          <a:lstStyle/>
          <a:p>
            <a:r>
              <a:rPr lang="en-US" sz="1050"/>
              <a:t>400L LHe</a:t>
            </a:r>
          </a:p>
        </p:txBody>
      </p:sp>
      <p:cxnSp>
        <p:nvCxnSpPr>
          <p:cNvPr id="49" name="Straight Connector 48">
            <a:extLst>
              <a:ext uri="{FF2B5EF4-FFF2-40B4-BE49-F238E27FC236}">
                <a16:creationId xmlns:a16="http://schemas.microsoft.com/office/drawing/2014/main" id="{1ADD358D-69FF-4823-8E82-23F5E3852998}"/>
              </a:ext>
            </a:extLst>
          </p:cNvPr>
          <p:cNvCxnSpPr/>
          <p:nvPr/>
        </p:nvCxnSpPr>
        <p:spPr>
          <a:xfrm>
            <a:off x="121431" y="987458"/>
            <a:ext cx="2309450" cy="0"/>
          </a:xfrm>
          <a:prstGeom prst="line">
            <a:avLst/>
          </a:prstGeom>
          <a:ln w="22225">
            <a:solidFill>
              <a:srgbClr val="00CC00"/>
            </a:solidFill>
            <a:prstDash val="dashDot"/>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8553DDAC-ECC0-4CC6-80F3-56852ADE4FD0}"/>
              </a:ext>
            </a:extLst>
          </p:cNvPr>
          <p:cNvSpPr txBox="1"/>
          <p:nvPr/>
        </p:nvSpPr>
        <p:spPr>
          <a:xfrm>
            <a:off x="132096" y="1431117"/>
            <a:ext cx="496072" cy="323165"/>
          </a:xfrm>
          <a:prstGeom prst="rect">
            <a:avLst/>
          </a:prstGeom>
          <a:solidFill>
            <a:srgbClr val="FFFF00"/>
          </a:solidFill>
          <a:ln>
            <a:solidFill>
              <a:srgbClr val="00B050"/>
            </a:solidFill>
          </a:ln>
        </p:spPr>
        <p:txBody>
          <a:bodyPr wrap="square" lIns="0" tIns="0" rIns="0" bIns="0" rtlCol="0">
            <a:spAutoFit/>
          </a:bodyPr>
          <a:lstStyle/>
          <a:p>
            <a:r>
              <a:rPr lang="en-US" sz="1050"/>
              <a:t>LN2 Cooler</a:t>
            </a:r>
          </a:p>
        </p:txBody>
      </p:sp>
      <p:cxnSp>
        <p:nvCxnSpPr>
          <p:cNvPr id="51" name="Straight Connector 50">
            <a:extLst>
              <a:ext uri="{FF2B5EF4-FFF2-40B4-BE49-F238E27FC236}">
                <a16:creationId xmlns:a16="http://schemas.microsoft.com/office/drawing/2014/main" id="{3CF98757-1269-4C35-91EC-A364CB582195}"/>
              </a:ext>
            </a:extLst>
          </p:cNvPr>
          <p:cNvCxnSpPr/>
          <p:nvPr/>
        </p:nvCxnSpPr>
        <p:spPr>
          <a:xfrm flipH="1" flipV="1">
            <a:off x="121431" y="970258"/>
            <a:ext cx="26912" cy="1948550"/>
          </a:xfrm>
          <a:prstGeom prst="line">
            <a:avLst/>
          </a:prstGeom>
          <a:ln w="22225">
            <a:solidFill>
              <a:srgbClr val="00CC00"/>
            </a:solidFill>
            <a:prstDash val="dash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DC9EA18-5479-476D-9503-98A9DCC704E6}"/>
              </a:ext>
            </a:extLst>
          </p:cNvPr>
          <p:cNvCxnSpPr>
            <a:cxnSpLocks/>
          </p:cNvCxnSpPr>
          <p:nvPr/>
        </p:nvCxnSpPr>
        <p:spPr>
          <a:xfrm flipV="1">
            <a:off x="134887" y="2897877"/>
            <a:ext cx="2570795" cy="20932"/>
          </a:xfrm>
          <a:prstGeom prst="line">
            <a:avLst/>
          </a:prstGeom>
          <a:ln w="22225">
            <a:solidFill>
              <a:srgbClr val="00CC00"/>
            </a:solidFill>
            <a:prstDash val="dash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7F433E1D-D9B6-4097-BB1E-FF606E2BB0C3}"/>
              </a:ext>
            </a:extLst>
          </p:cNvPr>
          <p:cNvCxnSpPr/>
          <p:nvPr/>
        </p:nvCxnSpPr>
        <p:spPr>
          <a:xfrm flipH="1" flipV="1">
            <a:off x="2738490" y="2161938"/>
            <a:ext cx="4133" cy="743126"/>
          </a:xfrm>
          <a:prstGeom prst="line">
            <a:avLst/>
          </a:prstGeom>
          <a:ln w="22225">
            <a:solidFill>
              <a:srgbClr val="00CC00"/>
            </a:solidFill>
            <a:prstDash val="dashDot"/>
          </a:ln>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538EC67D-3E61-45D5-9AC4-BF17660E4938}"/>
              </a:ext>
            </a:extLst>
          </p:cNvPr>
          <p:cNvGrpSpPr/>
          <p:nvPr/>
        </p:nvGrpSpPr>
        <p:grpSpPr>
          <a:xfrm rot="16200000">
            <a:off x="1226374" y="2844710"/>
            <a:ext cx="287372" cy="160196"/>
            <a:chOff x="1355810" y="2971800"/>
            <a:chExt cx="538681" cy="284792"/>
          </a:xfrm>
        </p:grpSpPr>
        <p:sp>
          <p:nvSpPr>
            <p:cNvPr id="73" name="Flowchart: Collate 72">
              <a:extLst>
                <a:ext uri="{FF2B5EF4-FFF2-40B4-BE49-F238E27FC236}">
                  <a16:creationId xmlns:a16="http://schemas.microsoft.com/office/drawing/2014/main" id="{8D735B2D-2498-43E2-82DA-23228511955E}"/>
                </a:ext>
              </a:extLst>
            </p:cNvPr>
            <p:cNvSpPr/>
            <p:nvPr/>
          </p:nvSpPr>
          <p:spPr>
            <a:xfrm>
              <a:off x="1355810" y="2971800"/>
              <a:ext cx="222017" cy="284792"/>
            </a:xfrm>
            <a:prstGeom prst="flowChartCol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4" name="Straight Connector 73">
              <a:extLst>
                <a:ext uri="{FF2B5EF4-FFF2-40B4-BE49-F238E27FC236}">
                  <a16:creationId xmlns:a16="http://schemas.microsoft.com/office/drawing/2014/main" id="{C38AAB7C-6A47-4C16-B945-FDF64D5128A5}"/>
                </a:ext>
              </a:extLst>
            </p:cNvPr>
            <p:cNvCxnSpPr>
              <a:stCxn id="75" idx="1"/>
            </p:cNvCxnSpPr>
            <p:nvPr/>
          </p:nvCxnSpPr>
          <p:spPr>
            <a:xfrm flipH="1">
              <a:off x="1481321" y="3114196"/>
              <a:ext cx="191153" cy="0"/>
            </a:xfrm>
            <a:prstGeom prst="line">
              <a:avLst/>
            </a:prstGeom>
          </p:spPr>
          <p:style>
            <a:lnRef idx="1">
              <a:schemeClr val="accent1"/>
            </a:lnRef>
            <a:fillRef idx="0">
              <a:schemeClr val="accent1"/>
            </a:fillRef>
            <a:effectRef idx="0">
              <a:schemeClr val="accent1"/>
            </a:effectRef>
            <a:fontRef idx="minor">
              <a:schemeClr val="tx1"/>
            </a:fontRef>
          </p:style>
        </p:cxnSp>
        <p:sp>
          <p:nvSpPr>
            <p:cNvPr id="75" name="Flowchart: Delay 74">
              <a:extLst>
                <a:ext uri="{FF2B5EF4-FFF2-40B4-BE49-F238E27FC236}">
                  <a16:creationId xmlns:a16="http://schemas.microsoft.com/office/drawing/2014/main" id="{28B1535D-8459-4FE5-81E0-7FD4A14B5D5B}"/>
                </a:ext>
              </a:extLst>
            </p:cNvPr>
            <p:cNvSpPr/>
            <p:nvPr/>
          </p:nvSpPr>
          <p:spPr>
            <a:xfrm>
              <a:off x="1672474" y="3042998"/>
              <a:ext cx="222017" cy="142396"/>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ED97BC0A-6D08-412E-9699-F5C3CE27DE78}"/>
              </a:ext>
            </a:extLst>
          </p:cNvPr>
          <p:cNvGrpSpPr/>
          <p:nvPr/>
        </p:nvGrpSpPr>
        <p:grpSpPr>
          <a:xfrm>
            <a:off x="617030" y="3113178"/>
            <a:ext cx="237498" cy="160196"/>
            <a:chOff x="1355810" y="2971800"/>
            <a:chExt cx="538681" cy="284792"/>
          </a:xfrm>
        </p:grpSpPr>
        <p:sp>
          <p:nvSpPr>
            <p:cNvPr id="70" name="Flowchart: Collate 69">
              <a:extLst>
                <a:ext uri="{FF2B5EF4-FFF2-40B4-BE49-F238E27FC236}">
                  <a16:creationId xmlns:a16="http://schemas.microsoft.com/office/drawing/2014/main" id="{B61A95AA-EB91-4CD3-8DD6-A73C864C8C81}"/>
                </a:ext>
              </a:extLst>
            </p:cNvPr>
            <p:cNvSpPr/>
            <p:nvPr/>
          </p:nvSpPr>
          <p:spPr>
            <a:xfrm>
              <a:off x="1355810" y="2971800"/>
              <a:ext cx="222017" cy="284792"/>
            </a:xfrm>
            <a:prstGeom prst="flowChartCol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1" name="Straight Connector 70">
              <a:extLst>
                <a:ext uri="{FF2B5EF4-FFF2-40B4-BE49-F238E27FC236}">
                  <a16:creationId xmlns:a16="http://schemas.microsoft.com/office/drawing/2014/main" id="{F0E6E571-45A2-4F5D-AED6-DAE98B72DB99}"/>
                </a:ext>
              </a:extLst>
            </p:cNvPr>
            <p:cNvCxnSpPr>
              <a:stCxn id="72" idx="1"/>
            </p:cNvCxnSpPr>
            <p:nvPr/>
          </p:nvCxnSpPr>
          <p:spPr>
            <a:xfrm flipH="1">
              <a:off x="1481321" y="3114196"/>
              <a:ext cx="191153" cy="0"/>
            </a:xfrm>
            <a:prstGeom prst="line">
              <a:avLst/>
            </a:prstGeom>
          </p:spPr>
          <p:style>
            <a:lnRef idx="1">
              <a:schemeClr val="accent1"/>
            </a:lnRef>
            <a:fillRef idx="0">
              <a:schemeClr val="accent1"/>
            </a:fillRef>
            <a:effectRef idx="0">
              <a:schemeClr val="accent1"/>
            </a:effectRef>
            <a:fontRef idx="minor">
              <a:schemeClr val="tx1"/>
            </a:fontRef>
          </p:style>
        </p:cxnSp>
        <p:sp>
          <p:nvSpPr>
            <p:cNvPr id="72" name="Flowchart: Delay 71">
              <a:extLst>
                <a:ext uri="{FF2B5EF4-FFF2-40B4-BE49-F238E27FC236}">
                  <a16:creationId xmlns:a16="http://schemas.microsoft.com/office/drawing/2014/main" id="{FCD711A5-6667-446C-BAD9-854556241871}"/>
                </a:ext>
              </a:extLst>
            </p:cNvPr>
            <p:cNvSpPr/>
            <p:nvPr/>
          </p:nvSpPr>
          <p:spPr>
            <a:xfrm>
              <a:off x="1672474" y="3042998"/>
              <a:ext cx="222017" cy="142396"/>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D3D26C61-53C0-4430-897A-279659EECE1A}"/>
              </a:ext>
            </a:extLst>
          </p:cNvPr>
          <p:cNvGrpSpPr/>
          <p:nvPr/>
        </p:nvGrpSpPr>
        <p:grpSpPr>
          <a:xfrm rot="16200000">
            <a:off x="1321774" y="1053259"/>
            <a:ext cx="237498" cy="160196"/>
            <a:chOff x="1355810" y="2971800"/>
            <a:chExt cx="538681" cy="284792"/>
          </a:xfrm>
        </p:grpSpPr>
        <p:sp>
          <p:nvSpPr>
            <p:cNvPr id="67" name="Flowchart: Collate 66">
              <a:extLst>
                <a:ext uri="{FF2B5EF4-FFF2-40B4-BE49-F238E27FC236}">
                  <a16:creationId xmlns:a16="http://schemas.microsoft.com/office/drawing/2014/main" id="{3BF66082-684F-46FD-A9D6-8946BA247588}"/>
                </a:ext>
              </a:extLst>
            </p:cNvPr>
            <p:cNvSpPr/>
            <p:nvPr/>
          </p:nvSpPr>
          <p:spPr>
            <a:xfrm>
              <a:off x="1355810" y="2971800"/>
              <a:ext cx="222017" cy="284792"/>
            </a:xfrm>
            <a:prstGeom prst="flowChartCol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8" name="Straight Connector 67">
              <a:extLst>
                <a:ext uri="{FF2B5EF4-FFF2-40B4-BE49-F238E27FC236}">
                  <a16:creationId xmlns:a16="http://schemas.microsoft.com/office/drawing/2014/main" id="{45822853-1059-48E3-A87B-F86D8F370143}"/>
                </a:ext>
              </a:extLst>
            </p:cNvPr>
            <p:cNvCxnSpPr>
              <a:stCxn id="69" idx="1"/>
            </p:cNvCxnSpPr>
            <p:nvPr/>
          </p:nvCxnSpPr>
          <p:spPr>
            <a:xfrm flipH="1">
              <a:off x="1481321" y="3114196"/>
              <a:ext cx="191153" cy="0"/>
            </a:xfrm>
            <a:prstGeom prst="line">
              <a:avLst/>
            </a:prstGeom>
          </p:spPr>
          <p:style>
            <a:lnRef idx="1">
              <a:schemeClr val="accent1"/>
            </a:lnRef>
            <a:fillRef idx="0">
              <a:schemeClr val="accent1"/>
            </a:fillRef>
            <a:effectRef idx="0">
              <a:schemeClr val="accent1"/>
            </a:effectRef>
            <a:fontRef idx="minor">
              <a:schemeClr val="tx1"/>
            </a:fontRef>
          </p:style>
        </p:cxnSp>
        <p:sp>
          <p:nvSpPr>
            <p:cNvPr id="69" name="Flowchart: Delay 68">
              <a:extLst>
                <a:ext uri="{FF2B5EF4-FFF2-40B4-BE49-F238E27FC236}">
                  <a16:creationId xmlns:a16="http://schemas.microsoft.com/office/drawing/2014/main" id="{C9467235-9283-4F84-A44B-7B0F15A6BA2B}"/>
                </a:ext>
              </a:extLst>
            </p:cNvPr>
            <p:cNvSpPr/>
            <p:nvPr/>
          </p:nvSpPr>
          <p:spPr>
            <a:xfrm>
              <a:off x="1672474" y="3042998"/>
              <a:ext cx="222017" cy="142396"/>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7" name="Straight Arrow Connector 56">
            <a:extLst>
              <a:ext uri="{FF2B5EF4-FFF2-40B4-BE49-F238E27FC236}">
                <a16:creationId xmlns:a16="http://schemas.microsoft.com/office/drawing/2014/main" id="{66025741-EEEC-462C-AAEB-C095D09393EE}"/>
              </a:ext>
            </a:extLst>
          </p:cNvPr>
          <p:cNvCxnSpPr/>
          <p:nvPr/>
        </p:nvCxnSpPr>
        <p:spPr>
          <a:xfrm>
            <a:off x="1184428" y="3012938"/>
            <a:ext cx="1071909" cy="6409"/>
          </a:xfrm>
          <a:prstGeom prst="straightConnector1">
            <a:avLst/>
          </a:prstGeom>
          <a:ln w="317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E0F10299-86D5-424D-8FCB-DBC8E5AB1A56}"/>
              </a:ext>
            </a:extLst>
          </p:cNvPr>
          <p:cNvCxnSpPr/>
          <p:nvPr/>
        </p:nvCxnSpPr>
        <p:spPr>
          <a:xfrm>
            <a:off x="2438025" y="3016142"/>
            <a:ext cx="168413" cy="0"/>
          </a:xfrm>
          <a:prstGeom prst="straightConnector1">
            <a:avLst/>
          </a:prstGeom>
          <a:ln w="317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77DCC15C-4E90-479D-B877-94D7BC9D6C58}"/>
              </a:ext>
            </a:extLst>
          </p:cNvPr>
          <p:cNvCxnSpPr/>
          <p:nvPr/>
        </p:nvCxnSpPr>
        <p:spPr>
          <a:xfrm>
            <a:off x="1682144" y="735267"/>
            <a:ext cx="7310" cy="1543050"/>
          </a:xfrm>
          <a:prstGeom prst="straightConnector1">
            <a:avLst/>
          </a:prstGeom>
          <a:ln w="31750">
            <a:solidFill>
              <a:srgbClr val="00B0F0"/>
            </a:solidFill>
            <a:tailEnd type="triangle" w="med" len="lg"/>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101DD36C-2681-4BB7-99D6-014615330549}"/>
              </a:ext>
            </a:extLst>
          </p:cNvPr>
          <p:cNvGrpSpPr/>
          <p:nvPr/>
        </p:nvGrpSpPr>
        <p:grpSpPr>
          <a:xfrm>
            <a:off x="1494489" y="1363917"/>
            <a:ext cx="237498" cy="160196"/>
            <a:chOff x="1355810" y="2971800"/>
            <a:chExt cx="538681" cy="284792"/>
          </a:xfrm>
          <a:scene3d>
            <a:camera prst="orthographicFront">
              <a:rot lat="0" lon="0" rev="10800000"/>
            </a:camera>
            <a:lightRig rig="threePt" dir="t"/>
          </a:scene3d>
        </p:grpSpPr>
        <p:sp>
          <p:nvSpPr>
            <p:cNvPr id="64" name="Flowchart: Collate 63">
              <a:extLst>
                <a:ext uri="{FF2B5EF4-FFF2-40B4-BE49-F238E27FC236}">
                  <a16:creationId xmlns:a16="http://schemas.microsoft.com/office/drawing/2014/main" id="{EE75FAFF-13EC-4FBC-AC5E-8A179BEA5944}"/>
                </a:ext>
              </a:extLst>
            </p:cNvPr>
            <p:cNvSpPr/>
            <p:nvPr/>
          </p:nvSpPr>
          <p:spPr>
            <a:xfrm>
              <a:off x="1355810" y="2971800"/>
              <a:ext cx="222017" cy="284792"/>
            </a:xfrm>
            <a:prstGeom prst="flowChartCol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5" name="Straight Connector 64">
              <a:extLst>
                <a:ext uri="{FF2B5EF4-FFF2-40B4-BE49-F238E27FC236}">
                  <a16:creationId xmlns:a16="http://schemas.microsoft.com/office/drawing/2014/main" id="{8AB688E1-435B-46E4-8512-0B60D66A3898}"/>
                </a:ext>
              </a:extLst>
            </p:cNvPr>
            <p:cNvCxnSpPr>
              <a:stCxn id="66" idx="1"/>
            </p:cNvCxnSpPr>
            <p:nvPr/>
          </p:nvCxnSpPr>
          <p:spPr>
            <a:xfrm flipH="1">
              <a:off x="1481321" y="3114196"/>
              <a:ext cx="191153" cy="0"/>
            </a:xfrm>
            <a:prstGeom prst="line">
              <a:avLst/>
            </a:prstGeom>
          </p:spPr>
          <p:style>
            <a:lnRef idx="1">
              <a:schemeClr val="accent1"/>
            </a:lnRef>
            <a:fillRef idx="0">
              <a:schemeClr val="accent1"/>
            </a:fillRef>
            <a:effectRef idx="0">
              <a:schemeClr val="accent1"/>
            </a:effectRef>
            <a:fontRef idx="minor">
              <a:schemeClr val="tx1"/>
            </a:fontRef>
          </p:style>
        </p:cxnSp>
        <p:sp>
          <p:nvSpPr>
            <p:cNvPr id="66" name="Flowchart: Delay 65">
              <a:extLst>
                <a:ext uri="{FF2B5EF4-FFF2-40B4-BE49-F238E27FC236}">
                  <a16:creationId xmlns:a16="http://schemas.microsoft.com/office/drawing/2014/main" id="{37865107-B9B0-427D-BA65-0AD6892CA529}"/>
                </a:ext>
              </a:extLst>
            </p:cNvPr>
            <p:cNvSpPr/>
            <p:nvPr/>
          </p:nvSpPr>
          <p:spPr>
            <a:xfrm>
              <a:off x="1672474" y="3042998"/>
              <a:ext cx="222017" cy="142396"/>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1" name="Straight Arrow Connector 60">
            <a:extLst>
              <a:ext uri="{FF2B5EF4-FFF2-40B4-BE49-F238E27FC236}">
                <a16:creationId xmlns:a16="http://schemas.microsoft.com/office/drawing/2014/main" id="{B567B584-3BE1-44B7-9B48-3D8132859C9D}"/>
              </a:ext>
            </a:extLst>
          </p:cNvPr>
          <p:cNvCxnSpPr/>
          <p:nvPr/>
        </p:nvCxnSpPr>
        <p:spPr>
          <a:xfrm flipH="1">
            <a:off x="1714500" y="1192467"/>
            <a:ext cx="137160" cy="0"/>
          </a:xfrm>
          <a:prstGeom prst="straightConnector1">
            <a:avLst/>
          </a:prstGeom>
          <a:ln w="31750">
            <a:solidFill>
              <a:srgbClr val="0000FF"/>
            </a:solidFill>
            <a:tailEnd type="triangle" w="med" len="lg"/>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45E98769-61FE-4A72-A773-1C980110AC30}"/>
              </a:ext>
            </a:extLst>
          </p:cNvPr>
          <p:cNvSpPr txBox="1"/>
          <p:nvPr/>
        </p:nvSpPr>
        <p:spPr>
          <a:xfrm>
            <a:off x="482063" y="438150"/>
            <a:ext cx="1274957" cy="323165"/>
          </a:xfrm>
          <a:prstGeom prst="rect">
            <a:avLst/>
          </a:prstGeom>
          <a:solidFill>
            <a:srgbClr val="FFFF00"/>
          </a:solidFill>
          <a:ln w="19050">
            <a:solidFill>
              <a:srgbClr val="00B0F0"/>
            </a:solidFill>
          </a:ln>
        </p:spPr>
        <p:txBody>
          <a:bodyPr wrap="square" lIns="0" tIns="0" rIns="0" bIns="0" rtlCol="0">
            <a:spAutoFit/>
          </a:bodyPr>
          <a:lstStyle/>
          <a:p>
            <a:r>
              <a:rPr lang="en-US" sz="1050" dirty="0"/>
              <a:t>External Portable LHE Dewar</a:t>
            </a:r>
          </a:p>
        </p:txBody>
      </p:sp>
      <p:sp>
        <p:nvSpPr>
          <p:cNvPr id="63" name="TextBox 62">
            <a:extLst>
              <a:ext uri="{FF2B5EF4-FFF2-40B4-BE49-F238E27FC236}">
                <a16:creationId xmlns:a16="http://schemas.microsoft.com/office/drawing/2014/main" id="{18AF71AA-D95D-472D-9938-2E6D7B7A9D85}"/>
              </a:ext>
            </a:extLst>
          </p:cNvPr>
          <p:cNvSpPr txBox="1"/>
          <p:nvPr/>
        </p:nvSpPr>
        <p:spPr>
          <a:xfrm>
            <a:off x="1917324" y="1119884"/>
            <a:ext cx="1327276" cy="161583"/>
          </a:xfrm>
          <a:prstGeom prst="rect">
            <a:avLst/>
          </a:prstGeom>
          <a:solidFill>
            <a:srgbClr val="FFFF00"/>
          </a:solidFill>
          <a:ln>
            <a:solidFill>
              <a:srgbClr val="00B050"/>
            </a:solidFill>
          </a:ln>
        </p:spPr>
        <p:txBody>
          <a:bodyPr wrap="square" lIns="0" tIns="0" rIns="0" bIns="0" rtlCol="0">
            <a:spAutoFit/>
          </a:bodyPr>
          <a:lstStyle/>
          <a:p>
            <a:r>
              <a:rPr lang="en-US" sz="1050"/>
              <a:t>New Interface Valvebox</a:t>
            </a:r>
          </a:p>
        </p:txBody>
      </p:sp>
      <p:grpSp>
        <p:nvGrpSpPr>
          <p:cNvPr id="403" name="Group 402">
            <a:extLst>
              <a:ext uri="{FF2B5EF4-FFF2-40B4-BE49-F238E27FC236}">
                <a16:creationId xmlns:a16="http://schemas.microsoft.com/office/drawing/2014/main" id="{713E6871-6B30-4B20-B4C1-F54BA4032689}"/>
              </a:ext>
            </a:extLst>
          </p:cNvPr>
          <p:cNvGrpSpPr/>
          <p:nvPr/>
        </p:nvGrpSpPr>
        <p:grpSpPr>
          <a:xfrm>
            <a:off x="943459" y="1934916"/>
            <a:ext cx="4294559" cy="3099070"/>
            <a:chOff x="1257945" y="2579887"/>
            <a:chExt cx="5726079" cy="4132093"/>
          </a:xfrm>
        </p:grpSpPr>
        <p:cxnSp>
          <p:nvCxnSpPr>
            <p:cNvPr id="175" name="Straight Arrow Connector 174">
              <a:extLst>
                <a:ext uri="{FF2B5EF4-FFF2-40B4-BE49-F238E27FC236}">
                  <a16:creationId xmlns:a16="http://schemas.microsoft.com/office/drawing/2014/main" id="{1DE564A9-F252-4ABC-85F6-908D111FBE1F}"/>
                </a:ext>
              </a:extLst>
            </p:cNvPr>
            <p:cNvCxnSpPr>
              <a:cxnSpLocks/>
            </p:cNvCxnSpPr>
            <p:nvPr/>
          </p:nvCxnSpPr>
          <p:spPr>
            <a:xfrm flipV="1">
              <a:off x="3589278" y="2579887"/>
              <a:ext cx="8176" cy="1642642"/>
            </a:xfrm>
            <a:prstGeom prst="straightConnector1">
              <a:avLst/>
            </a:prstGeom>
            <a:ln w="44450" cmpd="tri">
              <a:solidFill>
                <a:srgbClr val="0066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a16="http://schemas.microsoft.com/office/drawing/2014/main" id="{2BF816D7-A1AB-44DB-A7E1-B97F13EDBBB4}"/>
                </a:ext>
              </a:extLst>
            </p:cNvPr>
            <p:cNvCxnSpPr/>
            <p:nvPr/>
          </p:nvCxnSpPr>
          <p:spPr>
            <a:xfrm flipH="1">
              <a:off x="1572213" y="3846368"/>
              <a:ext cx="0" cy="1857428"/>
            </a:xfrm>
            <a:prstGeom prst="straightConnector1">
              <a:avLst/>
            </a:prstGeom>
            <a:ln w="317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77" name="Straight Arrow Connector 176">
              <a:extLst>
                <a:ext uri="{FF2B5EF4-FFF2-40B4-BE49-F238E27FC236}">
                  <a16:creationId xmlns:a16="http://schemas.microsoft.com/office/drawing/2014/main" id="{4BA39A32-1DEC-4298-9AC5-CE01284FDBB8}"/>
                </a:ext>
              </a:extLst>
            </p:cNvPr>
            <p:cNvCxnSpPr/>
            <p:nvPr/>
          </p:nvCxnSpPr>
          <p:spPr>
            <a:xfrm flipH="1">
              <a:off x="3598783" y="4730780"/>
              <a:ext cx="418836" cy="0"/>
            </a:xfrm>
            <a:prstGeom prst="straightConnector1">
              <a:avLst/>
            </a:prstGeom>
            <a:ln w="31750">
              <a:solidFill>
                <a:srgbClr val="0000FF"/>
              </a:solidFill>
              <a:tailEnd type="triangle" w="med" len="lg"/>
            </a:ln>
          </p:spPr>
          <p:style>
            <a:lnRef idx="1">
              <a:schemeClr val="accent1"/>
            </a:lnRef>
            <a:fillRef idx="0">
              <a:schemeClr val="accent1"/>
            </a:fillRef>
            <a:effectRef idx="0">
              <a:schemeClr val="accent1"/>
            </a:effectRef>
            <a:fontRef idx="minor">
              <a:schemeClr val="tx1"/>
            </a:fontRef>
          </p:style>
        </p:cxnSp>
        <p:grpSp>
          <p:nvGrpSpPr>
            <p:cNvPr id="178" name="Group 177">
              <a:extLst>
                <a:ext uri="{FF2B5EF4-FFF2-40B4-BE49-F238E27FC236}">
                  <a16:creationId xmlns:a16="http://schemas.microsoft.com/office/drawing/2014/main" id="{72D84D5F-2AE9-484E-B7B9-5678436596C9}"/>
                </a:ext>
              </a:extLst>
            </p:cNvPr>
            <p:cNvGrpSpPr/>
            <p:nvPr/>
          </p:nvGrpSpPr>
          <p:grpSpPr>
            <a:xfrm>
              <a:off x="3519901" y="3637405"/>
              <a:ext cx="316664" cy="213594"/>
              <a:chOff x="1355810" y="2971800"/>
              <a:chExt cx="538681" cy="284792"/>
            </a:xfrm>
          </p:grpSpPr>
          <p:sp>
            <p:nvSpPr>
              <p:cNvPr id="289" name="Flowchart: Collate 288">
                <a:extLst>
                  <a:ext uri="{FF2B5EF4-FFF2-40B4-BE49-F238E27FC236}">
                    <a16:creationId xmlns:a16="http://schemas.microsoft.com/office/drawing/2014/main" id="{029310CC-AAC2-4312-8018-EA90DF460589}"/>
                  </a:ext>
                </a:extLst>
              </p:cNvPr>
              <p:cNvSpPr/>
              <p:nvPr/>
            </p:nvSpPr>
            <p:spPr>
              <a:xfrm>
                <a:off x="1355810" y="2971800"/>
                <a:ext cx="222017" cy="284792"/>
              </a:xfrm>
              <a:prstGeom prst="flowChartCol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90" name="Straight Connector 289">
                <a:extLst>
                  <a:ext uri="{FF2B5EF4-FFF2-40B4-BE49-F238E27FC236}">
                    <a16:creationId xmlns:a16="http://schemas.microsoft.com/office/drawing/2014/main" id="{01D8A7A1-D05A-4205-BD48-AC58CB6A265B}"/>
                  </a:ext>
                </a:extLst>
              </p:cNvPr>
              <p:cNvCxnSpPr>
                <a:stCxn id="291" idx="1"/>
              </p:cNvCxnSpPr>
              <p:nvPr/>
            </p:nvCxnSpPr>
            <p:spPr>
              <a:xfrm flipH="1">
                <a:off x="1481321" y="3114196"/>
                <a:ext cx="191153" cy="0"/>
              </a:xfrm>
              <a:prstGeom prst="line">
                <a:avLst/>
              </a:prstGeom>
            </p:spPr>
            <p:style>
              <a:lnRef idx="1">
                <a:schemeClr val="accent1"/>
              </a:lnRef>
              <a:fillRef idx="0">
                <a:schemeClr val="accent1"/>
              </a:fillRef>
              <a:effectRef idx="0">
                <a:schemeClr val="accent1"/>
              </a:effectRef>
              <a:fontRef idx="minor">
                <a:schemeClr val="tx1"/>
              </a:fontRef>
            </p:style>
          </p:cxnSp>
          <p:sp>
            <p:nvSpPr>
              <p:cNvPr id="291" name="Flowchart: Delay 290">
                <a:extLst>
                  <a:ext uri="{FF2B5EF4-FFF2-40B4-BE49-F238E27FC236}">
                    <a16:creationId xmlns:a16="http://schemas.microsoft.com/office/drawing/2014/main" id="{747AE559-5B3B-4C5D-BBD8-CC7A5FB4D0BB}"/>
                  </a:ext>
                </a:extLst>
              </p:cNvPr>
              <p:cNvSpPr/>
              <p:nvPr/>
            </p:nvSpPr>
            <p:spPr>
              <a:xfrm>
                <a:off x="1672474" y="3042998"/>
                <a:ext cx="222017" cy="142396"/>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9" name="Rounded Rectangle 176">
              <a:extLst>
                <a:ext uri="{FF2B5EF4-FFF2-40B4-BE49-F238E27FC236}">
                  <a16:creationId xmlns:a16="http://schemas.microsoft.com/office/drawing/2014/main" id="{E6A29010-048F-4310-AD1C-64F83CFD75A1}"/>
                </a:ext>
              </a:extLst>
            </p:cNvPr>
            <p:cNvSpPr/>
            <p:nvPr/>
          </p:nvSpPr>
          <p:spPr>
            <a:xfrm>
              <a:off x="5093210" y="5486528"/>
              <a:ext cx="1447800" cy="914400"/>
            </a:xfrm>
            <a:prstGeom prst="roundRect">
              <a:avLst/>
            </a:prstGeom>
            <a:solidFill>
              <a:srgbClr val="7030A0"/>
            </a:solidFill>
            <a:ln>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a:extLst>
                <a:ext uri="{FF2B5EF4-FFF2-40B4-BE49-F238E27FC236}">
                  <a16:creationId xmlns:a16="http://schemas.microsoft.com/office/drawing/2014/main" id="{9357B26B-AB8C-486E-9491-3DB500699436}"/>
                </a:ext>
              </a:extLst>
            </p:cNvPr>
            <p:cNvSpPr/>
            <p:nvPr/>
          </p:nvSpPr>
          <p:spPr>
            <a:xfrm>
              <a:off x="4940810" y="5334128"/>
              <a:ext cx="1828800" cy="1219200"/>
            </a:xfrm>
            <a:prstGeom prst="rect">
              <a:avLst/>
            </a:prstGeom>
            <a:noFill/>
            <a:ln w="285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0BD36171-1231-4B5C-AC7D-5C7D48AD477E}"/>
                </a:ext>
              </a:extLst>
            </p:cNvPr>
            <p:cNvSpPr/>
            <p:nvPr/>
          </p:nvSpPr>
          <p:spPr>
            <a:xfrm>
              <a:off x="5093210" y="5638928"/>
              <a:ext cx="1447800" cy="609600"/>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2" name="Group 181">
              <a:extLst>
                <a:ext uri="{FF2B5EF4-FFF2-40B4-BE49-F238E27FC236}">
                  <a16:creationId xmlns:a16="http://schemas.microsoft.com/office/drawing/2014/main" id="{A04CD769-BBCE-46EC-BEF2-116B3EB9350B}"/>
                </a:ext>
              </a:extLst>
            </p:cNvPr>
            <p:cNvGrpSpPr/>
            <p:nvPr/>
          </p:nvGrpSpPr>
          <p:grpSpPr>
            <a:xfrm rot="16200000">
              <a:off x="2556996" y="4479771"/>
              <a:ext cx="316664" cy="213594"/>
              <a:chOff x="1355810" y="2971800"/>
              <a:chExt cx="538681" cy="284792"/>
            </a:xfrm>
          </p:grpSpPr>
          <p:sp>
            <p:nvSpPr>
              <p:cNvPr id="286" name="Flowchart: Collate 285">
                <a:extLst>
                  <a:ext uri="{FF2B5EF4-FFF2-40B4-BE49-F238E27FC236}">
                    <a16:creationId xmlns:a16="http://schemas.microsoft.com/office/drawing/2014/main" id="{461ED7FB-7BB5-49A3-895F-0724D393D03F}"/>
                  </a:ext>
                </a:extLst>
              </p:cNvPr>
              <p:cNvSpPr/>
              <p:nvPr/>
            </p:nvSpPr>
            <p:spPr>
              <a:xfrm>
                <a:off x="1355810" y="2971800"/>
                <a:ext cx="222017" cy="284792"/>
              </a:xfrm>
              <a:prstGeom prst="flowChartCol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87" name="Straight Connector 286">
                <a:extLst>
                  <a:ext uri="{FF2B5EF4-FFF2-40B4-BE49-F238E27FC236}">
                    <a16:creationId xmlns:a16="http://schemas.microsoft.com/office/drawing/2014/main" id="{058D05B6-1DF1-41E5-AECE-7505E2F75D5C}"/>
                  </a:ext>
                </a:extLst>
              </p:cNvPr>
              <p:cNvCxnSpPr>
                <a:stCxn id="288" idx="1"/>
              </p:cNvCxnSpPr>
              <p:nvPr/>
            </p:nvCxnSpPr>
            <p:spPr>
              <a:xfrm flipH="1">
                <a:off x="1481321" y="3114196"/>
                <a:ext cx="191153" cy="0"/>
              </a:xfrm>
              <a:prstGeom prst="line">
                <a:avLst/>
              </a:prstGeom>
            </p:spPr>
            <p:style>
              <a:lnRef idx="1">
                <a:schemeClr val="accent1"/>
              </a:lnRef>
              <a:fillRef idx="0">
                <a:schemeClr val="accent1"/>
              </a:fillRef>
              <a:effectRef idx="0">
                <a:schemeClr val="accent1"/>
              </a:effectRef>
              <a:fontRef idx="minor">
                <a:schemeClr val="tx1"/>
              </a:fontRef>
            </p:style>
          </p:cxnSp>
          <p:sp>
            <p:nvSpPr>
              <p:cNvPr id="288" name="Flowchart: Delay 287">
                <a:extLst>
                  <a:ext uri="{FF2B5EF4-FFF2-40B4-BE49-F238E27FC236}">
                    <a16:creationId xmlns:a16="http://schemas.microsoft.com/office/drawing/2014/main" id="{AD4228EA-4051-424E-B38D-77224FA47F23}"/>
                  </a:ext>
                </a:extLst>
              </p:cNvPr>
              <p:cNvSpPr/>
              <p:nvPr/>
            </p:nvSpPr>
            <p:spPr>
              <a:xfrm>
                <a:off x="1672474" y="3042998"/>
                <a:ext cx="222017" cy="142396"/>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3" name="Group 182">
              <a:extLst>
                <a:ext uri="{FF2B5EF4-FFF2-40B4-BE49-F238E27FC236}">
                  <a16:creationId xmlns:a16="http://schemas.microsoft.com/office/drawing/2014/main" id="{8B166B2F-7D33-448A-A0EB-A7F17421AD5E}"/>
                </a:ext>
              </a:extLst>
            </p:cNvPr>
            <p:cNvGrpSpPr/>
            <p:nvPr/>
          </p:nvGrpSpPr>
          <p:grpSpPr>
            <a:xfrm rot="16200000">
              <a:off x="2767039" y="5221399"/>
              <a:ext cx="316664" cy="213594"/>
              <a:chOff x="1355810" y="2971800"/>
              <a:chExt cx="538681" cy="284792"/>
            </a:xfrm>
          </p:grpSpPr>
          <p:sp>
            <p:nvSpPr>
              <p:cNvPr id="283" name="Flowchart: Collate 282">
                <a:extLst>
                  <a:ext uri="{FF2B5EF4-FFF2-40B4-BE49-F238E27FC236}">
                    <a16:creationId xmlns:a16="http://schemas.microsoft.com/office/drawing/2014/main" id="{6A7C5FD0-3A0D-4395-87B7-90AE699604F0}"/>
                  </a:ext>
                </a:extLst>
              </p:cNvPr>
              <p:cNvSpPr/>
              <p:nvPr/>
            </p:nvSpPr>
            <p:spPr>
              <a:xfrm>
                <a:off x="1355810" y="2971800"/>
                <a:ext cx="222017" cy="284792"/>
              </a:xfrm>
              <a:prstGeom prst="flowChartCol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84" name="Straight Connector 283">
                <a:extLst>
                  <a:ext uri="{FF2B5EF4-FFF2-40B4-BE49-F238E27FC236}">
                    <a16:creationId xmlns:a16="http://schemas.microsoft.com/office/drawing/2014/main" id="{610A1A22-7DAB-4C5B-8193-21B61D843584}"/>
                  </a:ext>
                </a:extLst>
              </p:cNvPr>
              <p:cNvCxnSpPr>
                <a:stCxn id="285" idx="1"/>
              </p:cNvCxnSpPr>
              <p:nvPr/>
            </p:nvCxnSpPr>
            <p:spPr>
              <a:xfrm flipH="1">
                <a:off x="1481321" y="3114196"/>
                <a:ext cx="191153" cy="0"/>
              </a:xfrm>
              <a:prstGeom prst="line">
                <a:avLst/>
              </a:prstGeom>
            </p:spPr>
            <p:style>
              <a:lnRef idx="1">
                <a:schemeClr val="accent1"/>
              </a:lnRef>
              <a:fillRef idx="0">
                <a:schemeClr val="accent1"/>
              </a:fillRef>
              <a:effectRef idx="0">
                <a:schemeClr val="accent1"/>
              </a:effectRef>
              <a:fontRef idx="minor">
                <a:schemeClr val="tx1"/>
              </a:fontRef>
            </p:style>
          </p:cxnSp>
          <p:sp>
            <p:nvSpPr>
              <p:cNvPr id="285" name="Flowchart: Delay 284">
                <a:extLst>
                  <a:ext uri="{FF2B5EF4-FFF2-40B4-BE49-F238E27FC236}">
                    <a16:creationId xmlns:a16="http://schemas.microsoft.com/office/drawing/2014/main" id="{14A64E72-2303-4947-9DD2-82A20EA52067}"/>
                  </a:ext>
                </a:extLst>
              </p:cNvPr>
              <p:cNvSpPr/>
              <p:nvPr/>
            </p:nvSpPr>
            <p:spPr>
              <a:xfrm>
                <a:off x="1672474" y="3042998"/>
                <a:ext cx="222017" cy="142396"/>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4" name="Group 183">
              <a:extLst>
                <a:ext uri="{FF2B5EF4-FFF2-40B4-BE49-F238E27FC236}">
                  <a16:creationId xmlns:a16="http://schemas.microsoft.com/office/drawing/2014/main" id="{1D1DB5D5-D19A-4199-A708-18AC2C581759}"/>
                </a:ext>
              </a:extLst>
            </p:cNvPr>
            <p:cNvGrpSpPr/>
            <p:nvPr/>
          </p:nvGrpSpPr>
          <p:grpSpPr>
            <a:xfrm>
              <a:off x="4056579" y="3410993"/>
              <a:ext cx="316664" cy="213594"/>
              <a:chOff x="1355810" y="2971800"/>
              <a:chExt cx="538681" cy="284792"/>
            </a:xfrm>
          </p:grpSpPr>
          <p:sp>
            <p:nvSpPr>
              <p:cNvPr id="280" name="Flowchart: Collate 279">
                <a:extLst>
                  <a:ext uri="{FF2B5EF4-FFF2-40B4-BE49-F238E27FC236}">
                    <a16:creationId xmlns:a16="http://schemas.microsoft.com/office/drawing/2014/main" id="{A8C5B52D-B443-4FF8-9A11-59CB9692EA34}"/>
                  </a:ext>
                </a:extLst>
              </p:cNvPr>
              <p:cNvSpPr/>
              <p:nvPr/>
            </p:nvSpPr>
            <p:spPr>
              <a:xfrm>
                <a:off x="1355810" y="2971800"/>
                <a:ext cx="222017" cy="284792"/>
              </a:xfrm>
              <a:prstGeom prst="flowChartCol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81" name="Straight Connector 280">
                <a:extLst>
                  <a:ext uri="{FF2B5EF4-FFF2-40B4-BE49-F238E27FC236}">
                    <a16:creationId xmlns:a16="http://schemas.microsoft.com/office/drawing/2014/main" id="{68F43A0C-ABB4-421A-B0AB-B76C41A73B75}"/>
                  </a:ext>
                </a:extLst>
              </p:cNvPr>
              <p:cNvCxnSpPr>
                <a:stCxn id="282" idx="1"/>
              </p:cNvCxnSpPr>
              <p:nvPr/>
            </p:nvCxnSpPr>
            <p:spPr>
              <a:xfrm flipH="1">
                <a:off x="1481321" y="3114196"/>
                <a:ext cx="191153" cy="0"/>
              </a:xfrm>
              <a:prstGeom prst="line">
                <a:avLst/>
              </a:prstGeom>
            </p:spPr>
            <p:style>
              <a:lnRef idx="1">
                <a:schemeClr val="accent1"/>
              </a:lnRef>
              <a:fillRef idx="0">
                <a:schemeClr val="accent1"/>
              </a:fillRef>
              <a:effectRef idx="0">
                <a:schemeClr val="accent1"/>
              </a:effectRef>
              <a:fontRef idx="minor">
                <a:schemeClr val="tx1"/>
              </a:fontRef>
            </p:style>
          </p:cxnSp>
          <p:sp>
            <p:nvSpPr>
              <p:cNvPr id="282" name="Flowchart: Delay 281">
                <a:extLst>
                  <a:ext uri="{FF2B5EF4-FFF2-40B4-BE49-F238E27FC236}">
                    <a16:creationId xmlns:a16="http://schemas.microsoft.com/office/drawing/2014/main" id="{ACC7EDBF-771F-4506-9C5D-C21D4CAD4D70}"/>
                  </a:ext>
                </a:extLst>
              </p:cNvPr>
              <p:cNvSpPr/>
              <p:nvPr/>
            </p:nvSpPr>
            <p:spPr>
              <a:xfrm>
                <a:off x="1672474" y="3042998"/>
                <a:ext cx="222017" cy="142396"/>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 name="Group 184">
              <a:extLst>
                <a:ext uri="{FF2B5EF4-FFF2-40B4-BE49-F238E27FC236}">
                  <a16:creationId xmlns:a16="http://schemas.microsoft.com/office/drawing/2014/main" id="{B2119C03-D400-4958-92AF-D3DEA64106BA}"/>
                </a:ext>
              </a:extLst>
            </p:cNvPr>
            <p:cNvGrpSpPr/>
            <p:nvPr/>
          </p:nvGrpSpPr>
          <p:grpSpPr>
            <a:xfrm>
              <a:off x="4043151" y="5497134"/>
              <a:ext cx="2503198" cy="893188"/>
              <a:chOff x="2449804" y="3810000"/>
              <a:chExt cx="2503198" cy="893188"/>
            </a:xfrm>
          </p:grpSpPr>
          <p:cxnSp>
            <p:nvCxnSpPr>
              <p:cNvPr id="268" name="Straight Connector 267">
                <a:extLst>
                  <a:ext uri="{FF2B5EF4-FFF2-40B4-BE49-F238E27FC236}">
                    <a16:creationId xmlns:a16="http://schemas.microsoft.com/office/drawing/2014/main" id="{E602D55D-52E4-480B-9CCF-2FF4DFED6280}"/>
                  </a:ext>
                </a:extLst>
              </p:cNvPr>
              <p:cNvCxnSpPr/>
              <p:nvPr/>
            </p:nvCxnSpPr>
            <p:spPr>
              <a:xfrm flipV="1">
                <a:off x="3581400" y="3810000"/>
                <a:ext cx="0" cy="881352"/>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F4E26509-63AF-4579-AE3E-AF53F64C9529}"/>
                  </a:ext>
                </a:extLst>
              </p:cNvPr>
              <p:cNvCxnSpPr/>
              <p:nvPr/>
            </p:nvCxnSpPr>
            <p:spPr>
              <a:xfrm flipV="1">
                <a:off x="3733800" y="3810000"/>
                <a:ext cx="0" cy="881352"/>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E967052B-F092-4E5B-9C8D-79E52A64F847}"/>
                  </a:ext>
                </a:extLst>
              </p:cNvPr>
              <p:cNvCxnSpPr/>
              <p:nvPr/>
            </p:nvCxnSpPr>
            <p:spPr>
              <a:xfrm flipV="1">
                <a:off x="3886200" y="3810000"/>
                <a:ext cx="0" cy="881352"/>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787C4E4F-BBDC-4702-8F98-5C9F39D7D803}"/>
                  </a:ext>
                </a:extLst>
              </p:cNvPr>
              <p:cNvCxnSpPr/>
              <p:nvPr/>
            </p:nvCxnSpPr>
            <p:spPr>
              <a:xfrm flipV="1">
                <a:off x="4038600" y="3810000"/>
                <a:ext cx="0" cy="881352"/>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F278C364-E8EA-4E6E-A179-29C6DA08DCD1}"/>
                  </a:ext>
                </a:extLst>
              </p:cNvPr>
              <p:cNvCxnSpPr/>
              <p:nvPr/>
            </p:nvCxnSpPr>
            <p:spPr>
              <a:xfrm flipV="1">
                <a:off x="4191000" y="3814762"/>
                <a:ext cx="0" cy="881352"/>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CE1F02BA-77D8-434C-AE38-18C105617700}"/>
                  </a:ext>
                </a:extLst>
              </p:cNvPr>
              <p:cNvCxnSpPr/>
              <p:nvPr/>
            </p:nvCxnSpPr>
            <p:spPr>
              <a:xfrm flipV="1">
                <a:off x="4343400" y="3814762"/>
                <a:ext cx="0" cy="881352"/>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155DE861-762F-4A5D-98A2-68E897642965}"/>
                  </a:ext>
                </a:extLst>
              </p:cNvPr>
              <p:cNvCxnSpPr/>
              <p:nvPr/>
            </p:nvCxnSpPr>
            <p:spPr>
              <a:xfrm flipV="1">
                <a:off x="4495800" y="3814762"/>
                <a:ext cx="0" cy="881352"/>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41D20114-74CD-4E0E-B977-3DA6774A503B}"/>
                  </a:ext>
                </a:extLst>
              </p:cNvPr>
              <p:cNvCxnSpPr/>
              <p:nvPr/>
            </p:nvCxnSpPr>
            <p:spPr>
              <a:xfrm flipV="1">
                <a:off x="4648200" y="3814762"/>
                <a:ext cx="0" cy="881352"/>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56DE7DF1-56EC-48C7-B617-A31CD7E65902}"/>
                  </a:ext>
                </a:extLst>
              </p:cNvPr>
              <p:cNvCxnSpPr/>
              <p:nvPr/>
            </p:nvCxnSpPr>
            <p:spPr>
              <a:xfrm flipV="1">
                <a:off x="4800600" y="3817286"/>
                <a:ext cx="0" cy="881352"/>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904F54F0-8FA7-47DD-AFBC-305E532DA973}"/>
                  </a:ext>
                </a:extLst>
              </p:cNvPr>
              <p:cNvCxnSpPr/>
              <p:nvPr/>
            </p:nvCxnSpPr>
            <p:spPr>
              <a:xfrm flipV="1">
                <a:off x="4953000" y="3817286"/>
                <a:ext cx="0" cy="881352"/>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78" name="Straight Arrow Connector 277">
                <a:extLst>
                  <a:ext uri="{FF2B5EF4-FFF2-40B4-BE49-F238E27FC236}">
                    <a16:creationId xmlns:a16="http://schemas.microsoft.com/office/drawing/2014/main" id="{BE1E8A37-E3C3-40DA-83D9-021C56B7D226}"/>
                  </a:ext>
                </a:extLst>
              </p:cNvPr>
              <p:cNvCxnSpPr/>
              <p:nvPr/>
            </p:nvCxnSpPr>
            <p:spPr>
              <a:xfrm flipH="1">
                <a:off x="2449804" y="3814762"/>
                <a:ext cx="2503198" cy="2524"/>
              </a:xfrm>
              <a:prstGeom prst="straightConnector1">
                <a:avLst/>
              </a:prstGeom>
              <a:ln w="31750">
                <a:solidFill>
                  <a:srgbClr val="0000FF"/>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79" name="Straight Arrow Connector 278">
                <a:extLst>
                  <a:ext uri="{FF2B5EF4-FFF2-40B4-BE49-F238E27FC236}">
                    <a16:creationId xmlns:a16="http://schemas.microsoft.com/office/drawing/2014/main" id="{977DDB00-0502-4118-B41A-DC5E2A93FA3B}"/>
                  </a:ext>
                </a:extLst>
              </p:cNvPr>
              <p:cNvCxnSpPr/>
              <p:nvPr/>
            </p:nvCxnSpPr>
            <p:spPr>
              <a:xfrm>
                <a:off x="3271263" y="4703188"/>
                <a:ext cx="1681737" cy="0"/>
              </a:xfrm>
              <a:prstGeom prst="straightConnector1">
                <a:avLst/>
              </a:prstGeom>
              <a:ln w="31750">
                <a:solidFill>
                  <a:srgbClr val="0000FF"/>
                </a:solidFill>
                <a:tailEnd type="triangle" w="med" len="lg"/>
              </a:ln>
            </p:spPr>
            <p:style>
              <a:lnRef idx="1">
                <a:schemeClr val="accent1"/>
              </a:lnRef>
              <a:fillRef idx="0">
                <a:schemeClr val="accent1"/>
              </a:fillRef>
              <a:effectRef idx="0">
                <a:schemeClr val="accent1"/>
              </a:effectRef>
              <a:fontRef idx="minor">
                <a:schemeClr val="tx1"/>
              </a:fontRef>
            </p:style>
          </p:cxnSp>
        </p:grpSp>
        <p:grpSp>
          <p:nvGrpSpPr>
            <p:cNvPr id="186" name="Group 185">
              <a:extLst>
                <a:ext uri="{FF2B5EF4-FFF2-40B4-BE49-F238E27FC236}">
                  <a16:creationId xmlns:a16="http://schemas.microsoft.com/office/drawing/2014/main" id="{4B4C540D-7139-4650-8982-4DEF1ED6CA94}"/>
                </a:ext>
              </a:extLst>
            </p:cNvPr>
            <p:cNvGrpSpPr/>
            <p:nvPr/>
          </p:nvGrpSpPr>
          <p:grpSpPr>
            <a:xfrm>
              <a:off x="3015000" y="4586568"/>
              <a:ext cx="580160" cy="609600"/>
              <a:chOff x="1981201" y="4586440"/>
              <a:chExt cx="457200" cy="609600"/>
            </a:xfrm>
          </p:grpSpPr>
          <p:sp>
            <p:nvSpPr>
              <p:cNvPr id="266" name="Rounded Rectangle 263">
                <a:extLst>
                  <a:ext uri="{FF2B5EF4-FFF2-40B4-BE49-F238E27FC236}">
                    <a16:creationId xmlns:a16="http://schemas.microsoft.com/office/drawing/2014/main" id="{5F6B2971-3C11-4D71-83DD-DCCF5AD0C1F4}"/>
                  </a:ext>
                </a:extLst>
              </p:cNvPr>
              <p:cNvSpPr/>
              <p:nvPr/>
            </p:nvSpPr>
            <p:spPr>
              <a:xfrm>
                <a:off x="1981201" y="4586440"/>
                <a:ext cx="4572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7" name="Straight Connector 266">
                <a:extLst>
                  <a:ext uri="{FF2B5EF4-FFF2-40B4-BE49-F238E27FC236}">
                    <a16:creationId xmlns:a16="http://schemas.microsoft.com/office/drawing/2014/main" id="{AB30FF11-BD5A-44F6-B769-CB9C2B4999E5}"/>
                  </a:ext>
                </a:extLst>
              </p:cNvPr>
              <p:cNvCxnSpPr>
                <a:stCxn id="266" idx="1"/>
                <a:endCxn id="266" idx="3"/>
              </p:cNvCxnSpPr>
              <p:nvPr/>
            </p:nvCxnSpPr>
            <p:spPr>
              <a:xfrm>
                <a:off x="1981201" y="4891240"/>
                <a:ext cx="45720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cxnSp>
          <p:nvCxnSpPr>
            <p:cNvPr id="187" name="Straight Arrow Connector 186">
              <a:extLst>
                <a:ext uri="{FF2B5EF4-FFF2-40B4-BE49-F238E27FC236}">
                  <a16:creationId xmlns:a16="http://schemas.microsoft.com/office/drawing/2014/main" id="{CC69FFBB-BBDC-44D9-8058-CC740B14121A}"/>
                </a:ext>
              </a:extLst>
            </p:cNvPr>
            <p:cNvCxnSpPr/>
            <p:nvPr/>
          </p:nvCxnSpPr>
          <p:spPr>
            <a:xfrm>
              <a:off x="3177266" y="4137876"/>
              <a:ext cx="5384" cy="477058"/>
            </a:xfrm>
            <a:prstGeom prst="straightConnector1">
              <a:avLst/>
            </a:prstGeom>
            <a:ln w="31750">
              <a:solidFill>
                <a:srgbClr val="0000FF"/>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88" name="Straight Arrow Connector 187">
              <a:extLst>
                <a:ext uri="{FF2B5EF4-FFF2-40B4-BE49-F238E27FC236}">
                  <a16:creationId xmlns:a16="http://schemas.microsoft.com/office/drawing/2014/main" id="{49DB4F89-1CF9-4F81-9C5B-3504A9D84C62}"/>
                </a:ext>
              </a:extLst>
            </p:cNvPr>
            <p:cNvCxnSpPr/>
            <p:nvPr/>
          </p:nvCxnSpPr>
          <p:spPr>
            <a:xfrm>
              <a:off x="1861076" y="4174870"/>
              <a:ext cx="0" cy="1547468"/>
            </a:xfrm>
            <a:prstGeom prst="straightConnector1">
              <a:avLst/>
            </a:prstGeom>
            <a:ln w="31750">
              <a:solidFill>
                <a:srgbClr val="0000FF"/>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89" name="Straight Arrow Connector 188">
              <a:extLst>
                <a:ext uri="{FF2B5EF4-FFF2-40B4-BE49-F238E27FC236}">
                  <a16:creationId xmlns:a16="http://schemas.microsoft.com/office/drawing/2014/main" id="{D5EAB19F-2B63-4B9E-B84D-C2E015B6F134}"/>
                </a:ext>
              </a:extLst>
            </p:cNvPr>
            <p:cNvCxnSpPr/>
            <p:nvPr/>
          </p:nvCxnSpPr>
          <p:spPr>
            <a:xfrm flipV="1">
              <a:off x="4026410" y="4713862"/>
              <a:ext cx="0" cy="790558"/>
            </a:xfrm>
            <a:prstGeom prst="straightConnector1">
              <a:avLst/>
            </a:prstGeom>
            <a:ln w="31750">
              <a:solidFill>
                <a:srgbClr val="0000FF"/>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90" name="Straight Arrow Connector 189">
              <a:extLst>
                <a:ext uri="{FF2B5EF4-FFF2-40B4-BE49-F238E27FC236}">
                  <a16:creationId xmlns:a16="http://schemas.microsoft.com/office/drawing/2014/main" id="{02863968-D6B3-4D25-8343-5263FA97996E}"/>
                </a:ext>
              </a:extLst>
            </p:cNvPr>
            <p:cNvCxnSpPr/>
            <p:nvPr/>
          </p:nvCxnSpPr>
          <p:spPr>
            <a:xfrm>
              <a:off x="4859273" y="5715128"/>
              <a:ext cx="5337" cy="696406"/>
            </a:xfrm>
            <a:prstGeom prst="straightConnector1">
              <a:avLst/>
            </a:prstGeom>
            <a:ln w="31750">
              <a:solidFill>
                <a:srgbClr val="0000FF"/>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91" name="Straight Arrow Connector 190">
              <a:extLst>
                <a:ext uri="{FF2B5EF4-FFF2-40B4-BE49-F238E27FC236}">
                  <a16:creationId xmlns:a16="http://schemas.microsoft.com/office/drawing/2014/main" id="{83068E1F-CE7F-4BE4-9B51-F63AB3F05F14}"/>
                </a:ext>
              </a:extLst>
            </p:cNvPr>
            <p:cNvCxnSpPr/>
            <p:nvPr/>
          </p:nvCxnSpPr>
          <p:spPr>
            <a:xfrm flipV="1">
              <a:off x="2459001" y="5716619"/>
              <a:ext cx="2408515" cy="0"/>
            </a:xfrm>
            <a:prstGeom prst="straightConnector1">
              <a:avLst/>
            </a:prstGeom>
            <a:ln w="31750">
              <a:solidFill>
                <a:srgbClr val="0000FF"/>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92" name="Straight Arrow Connector 191">
              <a:extLst>
                <a:ext uri="{FF2B5EF4-FFF2-40B4-BE49-F238E27FC236}">
                  <a16:creationId xmlns:a16="http://schemas.microsoft.com/office/drawing/2014/main" id="{153E6ED3-A996-402A-AF10-E5E2EA544A36}"/>
                </a:ext>
              </a:extLst>
            </p:cNvPr>
            <p:cNvCxnSpPr/>
            <p:nvPr/>
          </p:nvCxnSpPr>
          <p:spPr>
            <a:xfrm>
              <a:off x="3416810" y="5176116"/>
              <a:ext cx="0" cy="248521"/>
            </a:xfrm>
            <a:prstGeom prst="straightConnector1">
              <a:avLst/>
            </a:prstGeom>
            <a:ln w="31750">
              <a:solidFill>
                <a:srgbClr val="0000FF"/>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93" name="Straight Arrow Connector 192">
              <a:extLst>
                <a:ext uri="{FF2B5EF4-FFF2-40B4-BE49-F238E27FC236}">
                  <a16:creationId xmlns:a16="http://schemas.microsoft.com/office/drawing/2014/main" id="{263709EB-CADA-4478-8A5D-ABC5A576AC5A}"/>
                </a:ext>
              </a:extLst>
            </p:cNvPr>
            <p:cNvCxnSpPr/>
            <p:nvPr/>
          </p:nvCxnSpPr>
          <p:spPr>
            <a:xfrm flipH="1">
              <a:off x="3037680" y="5415360"/>
              <a:ext cx="381145" cy="0"/>
            </a:xfrm>
            <a:prstGeom prst="straightConnector1">
              <a:avLst/>
            </a:prstGeom>
            <a:ln w="31750">
              <a:solidFill>
                <a:srgbClr val="0000FF"/>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id="{2E16093F-1644-4B1E-8CA3-4F63A90C078F}"/>
                </a:ext>
              </a:extLst>
            </p:cNvPr>
            <p:cNvCxnSpPr/>
            <p:nvPr/>
          </p:nvCxnSpPr>
          <p:spPr>
            <a:xfrm flipH="1">
              <a:off x="3607575" y="5109141"/>
              <a:ext cx="418835" cy="0"/>
            </a:xfrm>
            <a:prstGeom prst="straightConnector1">
              <a:avLst/>
            </a:prstGeom>
            <a:ln w="31750">
              <a:solidFill>
                <a:srgbClr val="0000FF"/>
              </a:solidFill>
              <a:tailEnd type="none" w="med" len="lg"/>
            </a:ln>
          </p:spPr>
          <p:style>
            <a:lnRef idx="1">
              <a:schemeClr val="accent1"/>
            </a:lnRef>
            <a:fillRef idx="0">
              <a:schemeClr val="accent1"/>
            </a:fillRef>
            <a:effectRef idx="0">
              <a:schemeClr val="accent1"/>
            </a:effectRef>
            <a:fontRef idx="minor">
              <a:schemeClr val="tx1"/>
            </a:fontRef>
          </p:style>
        </p:cxnSp>
        <p:cxnSp>
          <p:nvCxnSpPr>
            <p:cNvPr id="195" name="Straight Arrow Connector 194">
              <a:extLst>
                <a:ext uri="{FF2B5EF4-FFF2-40B4-BE49-F238E27FC236}">
                  <a16:creationId xmlns:a16="http://schemas.microsoft.com/office/drawing/2014/main" id="{EF471B46-8964-4086-BBEB-861D72E2FBB6}"/>
                </a:ext>
              </a:extLst>
            </p:cNvPr>
            <p:cNvCxnSpPr/>
            <p:nvPr/>
          </p:nvCxnSpPr>
          <p:spPr>
            <a:xfrm flipH="1">
              <a:off x="4489542" y="5334128"/>
              <a:ext cx="2342082" cy="0"/>
            </a:xfrm>
            <a:prstGeom prst="straightConnector1">
              <a:avLst/>
            </a:prstGeom>
            <a:ln w="31750">
              <a:solidFill>
                <a:srgbClr val="0066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96" name="Straight Arrow Connector 195">
              <a:extLst>
                <a:ext uri="{FF2B5EF4-FFF2-40B4-BE49-F238E27FC236}">
                  <a16:creationId xmlns:a16="http://schemas.microsoft.com/office/drawing/2014/main" id="{23045C76-445D-432B-B9A3-F6193E92DE92}"/>
                </a:ext>
              </a:extLst>
            </p:cNvPr>
            <p:cNvCxnSpPr/>
            <p:nvPr/>
          </p:nvCxnSpPr>
          <p:spPr>
            <a:xfrm>
              <a:off x="2311017" y="4660052"/>
              <a:ext cx="14914" cy="1203952"/>
            </a:xfrm>
            <a:prstGeom prst="straightConnector1">
              <a:avLst/>
            </a:prstGeom>
            <a:ln w="31750">
              <a:solidFill>
                <a:srgbClr val="0066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97" name="Straight Arrow Connector 196">
              <a:extLst>
                <a:ext uri="{FF2B5EF4-FFF2-40B4-BE49-F238E27FC236}">
                  <a16:creationId xmlns:a16="http://schemas.microsoft.com/office/drawing/2014/main" id="{53FACFC7-E2C4-42B4-9DC7-DC87A57DA633}"/>
                </a:ext>
              </a:extLst>
            </p:cNvPr>
            <p:cNvCxnSpPr/>
            <p:nvPr/>
          </p:nvCxnSpPr>
          <p:spPr>
            <a:xfrm flipH="1">
              <a:off x="2295017" y="4686069"/>
              <a:ext cx="756362" cy="0"/>
            </a:xfrm>
            <a:prstGeom prst="straightConnector1">
              <a:avLst/>
            </a:prstGeom>
            <a:ln w="31750">
              <a:solidFill>
                <a:srgbClr val="0066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98" name="Straight Arrow Connector 197">
              <a:extLst>
                <a:ext uri="{FF2B5EF4-FFF2-40B4-BE49-F238E27FC236}">
                  <a16:creationId xmlns:a16="http://schemas.microsoft.com/office/drawing/2014/main" id="{9CEF3E9F-AF5D-4F59-B112-FB7BC1701524}"/>
                </a:ext>
              </a:extLst>
            </p:cNvPr>
            <p:cNvCxnSpPr/>
            <p:nvPr/>
          </p:nvCxnSpPr>
          <p:spPr>
            <a:xfrm>
              <a:off x="2303563" y="5864004"/>
              <a:ext cx="2464103" cy="0"/>
            </a:xfrm>
            <a:prstGeom prst="straightConnector1">
              <a:avLst/>
            </a:prstGeom>
            <a:ln w="31750">
              <a:solidFill>
                <a:srgbClr val="0066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99" name="Straight Arrow Connector 198">
              <a:extLst>
                <a:ext uri="{FF2B5EF4-FFF2-40B4-BE49-F238E27FC236}">
                  <a16:creationId xmlns:a16="http://schemas.microsoft.com/office/drawing/2014/main" id="{E104E4E1-F2DF-4DA6-A68F-BFF649225E25}"/>
                </a:ext>
              </a:extLst>
            </p:cNvPr>
            <p:cNvCxnSpPr/>
            <p:nvPr/>
          </p:nvCxnSpPr>
          <p:spPr>
            <a:xfrm>
              <a:off x="4735108" y="5871052"/>
              <a:ext cx="0" cy="682276"/>
            </a:xfrm>
            <a:prstGeom prst="straightConnector1">
              <a:avLst/>
            </a:prstGeom>
            <a:ln w="31750">
              <a:solidFill>
                <a:srgbClr val="0066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00" name="Straight Arrow Connector 199">
              <a:extLst>
                <a:ext uri="{FF2B5EF4-FFF2-40B4-BE49-F238E27FC236}">
                  <a16:creationId xmlns:a16="http://schemas.microsoft.com/office/drawing/2014/main" id="{273FAB10-DD57-4946-9C07-06F01D8F367B}"/>
                </a:ext>
              </a:extLst>
            </p:cNvPr>
            <p:cNvCxnSpPr/>
            <p:nvPr/>
          </p:nvCxnSpPr>
          <p:spPr>
            <a:xfrm flipV="1">
              <a:off x="4712210" y="6553328"/>
              <a:ext cx="2057400" cy="4045"/>
            </a:xfrm>
            <a:prstGeom prst="straightConnector1">
              <a:avLst/>
            </a:prstGeom>
            <a:ln w="31750">
              <a:solidFill>
                <a:srgbClr val="006600"/>
              </a:solidFill>
              <a:tailEnd type="triangle" w="med" len="lg"/>
            </a:ln>
          </p:spPr>
          <p:style>
            <a:lnRef idx="1">
              <a:schemeClr val="accent1"/>
            </a:lnRef>
            <a:fillRef idx="0">
              <a:schemeClr val="accent1"/>
            </a:fillRef>
            <a:effectRef idx="0">
              <a:schemeClr val="accent1"/>
            </a:effectRef>
            <a:fontRef idx="minor">
              <a:schemeClr val="tx1"/>
            </a:fontRef>
          </p:style>
        </p:cxnSp>
        <p:grpSp>
          <p:nvGrpSpPr>
            <p:cNvPr id="201" name="Group 200">
              <a:extLst>
                <a:ext uri="{FF2B5EF4-FFF2-40B4-BE49-F238E27FC236}">
                  <a16:creationId xmlns:a16="http://schemas.microsoft.com/office/drawing/2014/main" id="{394CD837-8610-45FB-A665-9CDC44D04456}"/>
                </a:ext>
              </a:extLst>
            </p:cNvPr>
            <p:cNvGrpSpPr/>
            <p:nvPr/>
          </p:nvGrpSpPr>
          <p:grpSpPr>
            <a:xfrm>
              <a:off x="3840540" y="3690273"/>
              <a:ext cx="146468" cy="966563"/>
              <a:chOff x="3471016" y="3649600"/>
              <a:chExt cx="146468" cy="966563"/>
            </a:xfrm>
          </p:grpSpPr>
          <p:cxnSp>
            <p:nvCxnSpPr>
              <p:cNvPr id="264" name="Straight Arrow Connector 263">
                <a:extLst>
                  <a:ext uri="{FF2B5EF4-FFF2-40B4-BE49-F238E27FC236}">
                    <a16:creationId xmlns:a16="http://schemas.microsoft.com/office/drawing/2014/main" id="{5B063D28-ADC5-4F53-864F-F50F08EC67C2}"/>
                  </a:ext>
                </a:extLst>
              </p:cNvPr>
              <p:cNvCxnSpPr/>
              <p:nvPr/>
            </p:nvCxnSpPr>
            <p:spPr>
              <a:xfrm flipV="1">
                <a:off x="3547579" y="3649600"/>
                <a:ext cx="0" cy="966563"/>
              </a:xfrm>
              <a:prstGeom prst="straightConnector1">
                <a:avLst/>
              </a:prstGeom>
              <a:ln w="317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265" name="Rectangle 264">
                <a:extLst>
                  <a:ext uri="{FF2B5EF4-FFF2-40B4-BE49-F238E27FC236}">
                    <a16:creationId xmlns:a16="http://schemas.microsoft.com/office/drawing/2014/main" id="{441831AD-73D4-4C1D-A30D-A30239B150F3}"/>
                  </a:ext>
                </a:extLst>
              </p:cNvPr>
              <p:cNvSpPr/>
              <p:nvPr/>
            </p:nvSpPr>
            <p:spPr>
              <a:xfrm>
                <a:off x="3471016" y="3925018"/>
                <a:ext cx="146468" cy="633603"/>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2" name="Group 201">
              <a:extLst>
                <a:ext uri="{FF2B5EF4-FFF2-40B4-BE49-F238E27FC236}">
                  <a16:creationId xmlns:a16="http://schemas.microsoft.com/office/drawing/2014/main" id="{739C61BA-F4F0-4BE2-8788-DB276A383114}"/>
                </a:ext>
              </a:extLst>
            </p:cNvPr>
            <p:cNvGrpSpPr/>
            <p:nvPr/>
          </p:nvGrpSpPr>
          <p:grpSpPr>
            <a:xfrm>
              <a:off x="4040888" y="3689727"/>
              <a:ext cx="146468" cy="966563"/>
              <a:chOff x="3471016" y="3649600"/>
              <a:chExt cx="146468" cy="966563"/>
            </a:xfrm>
          </p:grpSpPr>
          <p:cxnSp>
            <p:nvCxnSpPr>
              <p:cNvPr id="262" name="Straight Arrow Connector 261">
                <a:extLst>
                  <a:ext uri="{FF2B5EF4-FFF2-40B4-BE49-F238E27FC236}">
                    <a16:creationId xmlns:a16="http://schemas.microsoft.com/office/drawing/2014/main" id="{AF730A26-EF82-4894-BE09-03105E739F50}"/>
                  </a:ext>
                </a:extLst>
              </p:cNvPr>
              <p:cNvCxnSpPr/>
              <p:nvPr/>
            </p:nvCxnSpPr>
            <p:spPr>
              <a:xfrm flipV="1">
                <a:off x="3547579" y="3649600"/>
                <a:ext cx="0" cy="966563"/>
              </a:xfrm>
              <a:prstGeom prst="straightConnector1">
                <a:avLst/>
              </a:prstGeom>
              <a:ln w="317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263" name="Rectangle 262">
                <a:extLst>
                  <a:ext uri="{FF2B5EF4-FFF2-40B4-BE49-F238E27FC236}">
                    <a16:creationId xmlns:a16="http://schemas.microsoft.com/office/drawing/2014/main" id="{7102A79D-14FF-4EA2-A8A1-F22D6C7B7190}"/>
                  </a:ext>
                </a:extLst>
              </p:cNvPr>
              <p:cNvSpPr/>
              <p:nvPr/>
            </p:nvSpPr>
            <p:spPr>
              <a:xfrm>
                <a:off x="3471016" y="3925018"/>
                <a:ext cx="146468" cy="633603"/>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03" name="Straight Arrow Connector 202">
              <a:extLst>
                <a:ext uri="{FF2B5EF4-FFF2-40B4-BE49-F238E27FC236}">
                  <a16:creationId xmlns:a16="http://schemas.microsoft.com/office/drawing/2014/main" id="{9D1D92C0-F3AB-4447-AD84-4D0268F22379}"/>
                </a:ext>
              </a:extLst>
            </p:cNvPr>
            <p:cNvCxnSpPr/>
            <p:nvPr/>
          </p:nvCxnSpPr>
          <p:spPr>
            <a:xfrm flipV="1">
              <a:off x="4111156" y="4572129"/>
              <a:ext cx="0" cy="840618"/>
            </a:xfrm>
            <a:prstGeom prst="straightConnector1">
              <a:avLst/>
            </a:prstGeom>
            <a:ln w="31750">
              <a:solidFill>
                <a:schemeClr val="accent6">
                  <a:lumMod val="75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04" name="Straight Arrow Connector 203">
              <a:extLst>
                <a:ext uri="{FF2B5EF4-FFF2-40B4-BE49-F238E27FC236}">
                  <a16:creationId xmlns:a16="http://schemas.microsoft.com/office/drawing/2014/main" id="{C2C8D0AC-267C-4EC2-B603-8F92FB2DE252}"/>
                </a:ext>
              </a:extLst>
            </p:cNvPr>
            <p:cNvCxnSpPr/>
            <p:nvPr/>
          </p:nvCxnSpPr>
          <p:spPr>
            <a:xfrm flipV="1">
              <a:off x="3917854" y="4572128"/>
              <a:ext cx="0" cy="1097280"/>
            </a:xfrm>
            <a:prstGeom prst="straightConnector1">
              <a:avLst/>
            </a:prstGeom>
            <a:ln w="31750">
              <a:solidFill>
                <a:schemeClr val="accent6">
                  <a:lumMod val="75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05" name="Straight Arrow Connector 204">
              <a:extLst>
                <a:ext uri="{FF2B5EF4-FFF2-40B4-BE49-F238E27FC236}">
                  <a16:creationId xmlns:a16="http://schemas.microsoft.com/office/drawing/2014/main" id="{F6E7CEBE-4873-4B40-9A19-CD88C35B1C79}"/>
                </a:ext>
              </a:extLst>
            </p:cNvPr>
            <p:cNvCxnSpPr/>
            <p:nvPr/>
          </p:nvCxnSpPr>
          <p:spPr>
            <a:xfrm flipH="1">
              <a:off x="3930127" y="5638928"/>
              <a:ext cx="1189382" cy="0"/>
            </a:xfrm>
            <a:prstGeom prst="straightConnector1">
              <a:avLst/>
            </a:prstGeom>
            <a:ln w="31750">
              <a:solidFill>
                <a:schemeClr val="accent6">
                  <a:lumMod val="75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06" name="Straight Arrow Connector 205">
              <a:extLst>
                <a:ext uri="{FF2B5EF4-FFF2-40B4-BE49-F238E27FC236}">
                  <a16:creationId xmlns:a16="http://schemas.microsoft.com/office/drawing/2014/main" id="{70574E13-61EB-4657-A4D0-F9D1F85C3252}"/>
                </a:ext>
              </a:extLst>
            </p:cNvPr>
            <p:cNvCxnSpPr/>
            <p:nvPr/>
          </p:nvCxnSpPr>
          <p:spPr>
            <a:xfrm flipH="1">
              <a:off x="4094064" y="5410328"/>
              <a:ext cx="1189382" cy="0"/>
            </a:xfrm>
            <a:prstGeom prst="straightConnector1">
              <a:avLst/>
            </a:prstGeom>
            <a:ln w="31750">
              <a:solidFill>
                <a:schemeClr val="accent6">
                  <a:lumMod val="75000"/>
                </a:schemeClr>
              </a:solidFill>
              <a:tailEnd type="triangle" w="med" len="lg"/>
            </a:ln>
          </p:spPr>
          <p:style>
            <a:lnRef idx="1">
              <a:schemeClr val="accent1"/>
            </a:lnRef>
            <a:fillRef idx="0">
              <a:schemeClr val="accent1"/>
            </a:fillRef>
            <a:effectRef idx="0">
              <a:schemeClr val="accent1"/>
            </a:effectRef>
            <a:fontRef idx="minor">
              <a:schemeClr val="tx1"/>
            </a:fontRef>
          </p:style>
        </p:cxnSp>
        <p:grpSp>
          <p:nvGrpSpPr>
            <p:cNvPr id="207" name="Group 206">
              <a:extLst>
                <a:ext uri="{FF2B5EF4-FFF2-40B4-BE49-F238E27FC236}">
                  <a16:creationId xmlns:a16="http://schemas.microsoft.com/office/drawing/2014/main" id="{B4CC2D5B-504D-4539-AD62-45583FB3FF6B}"/>
                </a:ext>
              </a:extLst>
            </p:cNvPr>
            <p:cNvGrpSpPr/>
            <p:nvPr/>
          </p:nvGrpSpPr>
          <p:grpSpPr>
            <a:xfrm flipH="1">
              <a:off x="3667730" y="3412533"/>
              <a:ext cx="316664" cy="213594"/>
              <a:chOff x="1355810" y="2971800"/>
              <a:chExt cx="538681" cy="284792"/>
            </a:xfrm>
          </p:grpSpPr>
          <p:sp>
            <p:nvSpPr>
              <p:cNvPr id="259" name="Flowchart: Collate 258">
                <a:extLst>
                  <a:ext uri="{FF2B5EF4-FFF2-40B4-BE49-F238E27FC236}">
                    <a16:creationId xmlns:a16="http://schemas.microsoft.com/office/drawing/2014/main" id="{1785EE86-C564-4003-976E-E767436A7F45}"/>
                  </a:ext>
                </a:extLst>
              </p:cNvPr>
              <p:cNvSpPr/>
              <p:nvPr/>
            </p:nvSpPr>
            <p:spPr>
              <a:xfrm>
                <a:off x="1355810" y="2971800"/>
                <a:ext cx="222017" cy="284792"/>
              </a:xfrm>
              <a:prstGeom prst="flowChartCol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60" name="Straight Connector 259">
                <a:extLst>
                  <a:ext uri="{FF2B5EF4-FFF2-40B4-BE49-F238E27FC236}">
                    <a16:creationId xmlns:a16="http://schemas.microsoft.com/office/drawing/2014/main" id="{57C9B856-6AE2-4496-81C7-BCCD3D779D44}"/>
                  </a:ext>
                </a:extLst>
              </p:cNvPr>
              <p:cNvCxnSpPr>
                <a:stCxn id="261" idx="1"/>
              </p:cNvCxnSpPr>
              <p:nvPr/>
            </p:nvCxnSpPr>
            <p:spPr>
              <a:xfrm flipH="1">
                <a:off x="1481321" y="3114196"/>
                <a:ext cx="191153" cy="0"/>
              </a:xfrm>
              <a:prstGeom prst="line">
                <a:avLst/>
              </a:prstGeom>
            </p:spPr>
            <p:style>
              <a:lnRef idx="1">
                <a:schemeClr val="accent1"/>
              </a:lnRef>
              <a:fillRef idx="0">
                <a:schemeClr val="accent1"/>
              </a:fillRef>
              <a:effectRef idx="0">
                <a:schemeClr val="accent1"/>
              </a:effectRef>
              <a:fontRef idx="minor">
                <a:schemeClr val="tx1"/>
              </a:fontRef>
            </p:style>
          </p:cxnSp>
          <p:sp>
            <p:nvSpPr>
              <p:cNvPr id="261" name="Flowchart: Delay 260">
                <a:extLst>
                  <a:ext uri="{FF2B5EF4-FFF2-40B4-BE49-F238E27FC236}">
                    <a16:creationId xmlns:a16="http://schemas.microsoft.com/office/drawing/2014/main" id="{0515CB63-D876-4D9D-BF74-EFD64330BF9B}"/>
                  </a:ext>
                </a:extLst>
              </p:cNvPr>
              <p:cNvSpPr/>
              <p:nvPr/>
            </p:nvSpPr>
            <p:spPr>
              <a:xfrm>
                <a:off x="1672474" y="3042998"/>
                <a:ext cx="222017" cy="142396"/>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08" name="Straight Arrow Connector 207">
              <a:extLst>
                <a:ext uri="{FF2B5EF4-FFF2-40B4-BE49-F238E27FC236}">
                  <a16:creationId xmlns:a16="http://schemas.microsoft.com/office/drawing/2014/main" id="{77B55C39-4936-4723-BBAC-62070CDCBB6C}"/>
                </a:ext>
              </a:extLst>
            </p:cNvPr>
            <p:cNvCxnSpPr/>
            <p:nvPr/>
          </p:nvCxnSpPr>
          <p:spPr>
            <a:xfrm flipH="1" flipV="1">
              <a:off x="2610144" y="5415360"/>
              <a:ext cx="201168" cy="0"/>
            </a:xfrm>
            <a:prstGeom prst="straightConnector1">
              <a:avLst/>
            </a:prstGeom>
            <a:ln w="31750">
              <a:solidFill>
                <a:srgbClr val="0000FF"/>
              </a:solidFill>
              <a:tailEnd type="none" w="med" len="lg"/>
            </a:ln>
          </p:spPr>
          <p:style>
            <a:lnRef idx="1">
              <a:schemeClr val="accent1"/>
            </a:lnRef>
            <a:fillRef idx="0">
              <a:schemeClr val="accent1"/>
            </a:fillRef>
            <a:effectRef idx="0">
              <a:schemeClr val="accent1"/>
            </a:effectRef>
            <a:fontRef idx="minor">
              <a:schemeClr val="tx1"/>
            </a:fontRef>
          </p:style>
        </p:cxnSp>
        <p:cxnSp>
          <p:nvCxnSpPr>
            <p:cNvPr id="209" name="Straight Arrow Connector 208">
              <a:extLst>
                <a:ext uri="{FF2B5EF4-FFF2-40B4-BE49-F238E27FC236}">
                  <a16:creationId xmlns:a16="http://schemas.microsoft.com/office/drawing/2014/main" id="{0C271130-BBBF-4772-9D04-BAB2FE915322}"/>
                </a:ext>
              </a:extLst>
            </p:cNvPr>
            <p:cNvCxnSpPr/>
            <p:nvPr/>
          </p:nvCxnSpPr>
          <p:spPr>
            <a:xfrm flipH="1">
              <a:off x="1856770" y="4166324"/>
              <a:ext cx="1325880" cy="0"/>
            </a:xfrm>
            <a:prstGeom prst="straightConnector1">
              <a:avLst/>
            </a:prstGeom>
            <a:ln w="31750">
              <a:solidFill>
                <a:srgbClr val="0000FF"/>
              </a:solidFill>
              <a:tailEnd type="none" w="med" len="lg"/>
            </a:ln>
          </p:spPr>
          <p:style>
            <a:lnRef idx="1">
              <a:schemeClr val="accent1"/>
            </a:lnRef>
            <a:fillRef idx="0">
              <a:schemeClr val="accent1"/>
            </a:fillRef>
            <a:effectRef idx="0">
              <a:schemeClr val="accent1"/>
            </a:effectRef>
            <a:fontRef idx="minor">
              <a:schemeClr val="tx1"/>
            </a:fontRef>
          </p:style>
        </p:cxnSp>
        <p:cxnSp>
          <p:nvCxnSpPr>
            <p:cNvPr id="210" name="Straight Arrow Connector 209">
              <a:extLst>
                <a:ext uri="{FF2B5EF4-FFF2-40B4-BE49-F238E27FC236}">
                  <a16:creationId xmlns:a16="http://schemas.microsoft.com/office/drawing/2014/main" id="{FAF23907-8CF2-4038-B3AC-94652FFD9238}"/>
                </a:ext>
              </a:extLst>
            </p:cNvPr>
            <p:cNvCxnSpPr/>
            <p:nvPr/>
          </p:nvCxnSpPr>
          <p:spPr>
            <a:xfrm flipV="1">
              <a:off x="4123322" y="3216532"/>
              <a:ext cx="0" cy="548640"/>
            </a:xfrm>
            <a:prstGeom prst="straightConnector1">
              <a:avLst/>
            </a:prstGeom>
            <a:ln w="317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11" name="Straight Arrow Connector 210">
              <a:extLst>
                <a:ext uri="{FF2B5EF4-FFF2-40B4-BE49-F238E27FC236}">
                  <a16:creationId xmlns:a16="http://schemas.microsoft.com/office/drawing/2014/main" id="{3C5125CE-8DB5-410A-864C-1F3A9186B60B}"/>
                </a:ext>
              </a:extLst>
            </p:cNvPr>
            <p:cNvCxnSpPr/>
            <p:nvPr/>
          </p:nvCxnSpPr>
          <p:spPr>
            <a:xfrm flipV="1">
              <a:off x="3918932" y="3219434"/>
              <a:ext cx="0" cy="548640"/>
            </a:xfrm>
            <a:prstGeom prst="straightConnector1">
              <a:avLst/>
            </a:prstGeom>
            <a:ln w="317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12" name="Straight Arrow Connector 211">
              <a:extLst>
                <a:ext uri="{FF2B5EF4-FFF2-40B4-BE49-F238E27FC236}">
                  <a16:creationId xmlns:a16="http://schemas.microsoft.com/office/drawing/2014/main" id="{2F506211-3F27-40FA-88FA-0DAA1365C4FE}"/>
                </a:ext>
              </a:extLst>
            </p:cNvPr>
            <p:cNvCxnSpPr/>
            <p:nvPr/>
          </p:nvCxnSpPr>
          <p:spPr>
            <a:xfrm>
              <a:off x="1588779" y="5706544"/>
              <a:ext cx="594645" cy="5074"/>
            </a:xfrm>
            <a:prstGeom prst="straightConnector1">
              <a:avLst/>
            </a:prstGeom>
            <a:ln w="31750">
              <a:solidFill>
                <a:srgbClr val="0000FF"/>
              </a:solidFill>
              <a:tailEnd type="triangle" w="med" len="lg"/>
            </a:ln>
          </p:spPr>
          <p:style>
            <a:lnRef idx="1">
              <a:schemeClr val="accent1"/>
            </a:lnRef>
            <a:fillRef idx="0">
              <a:schemeClr val="accent1"/>
            </a:fillRef>
            <a:effectRef idx="0">
              <a:schemeClr val="accent1"/>
            </a:effectRef>
            <a:fontRef idx="minor">
              <a:schemeClr val="tx1"/>
            </a:fontRef>
          </p:style>
        </p:cxnSp>
        <p:grpSp>
          <p:nvGrpSpPr>
            <p:cNvPr id="213" name="Group 212">
              <a:extLst>
                <a:ext uri="{FF2B5EF4-FFF2-40B4-BE49-F238E27FC236}">
                  <a16:creationId xmlns:a16="http://schemas.microsoft.com/office/drawing/2014/main" id="{0CA0D8FF-1110-4E3C-A42C-CB8763007022}"/>
                </a:ext>
              </a:extLst>
            </p:cNvPr>
            <p:cNvGrpSpPr/>
            <p:nvPr/>
          </p:nvGrpSpPr>
          <p:grpSpPr>
            <a:xfrm>
              <a:off x="1793878" y="4371460"/>
              <a:ext cx="316664" cy="213594"/>
              <a:chOff x="1355810" y="2971800"/>
              <a:chExt cx="538681" cy="284792"/>
            </a:xfrm>
          </p:grpSpPr>
          <p:sp>
            <p:nvSpPr>
              <p:cNvPr id="256" name="Flowchart: Collate 255">
                <a:extLst>
                  <a:ext uri="{FF2B5EF4-FFF2-40B4-BE49-F238E27FC236}">
                    <a16:creationId xmlns:a16="http://schemas.microsoft.com/office/drawing/2014/main" id="{48D96FBC-CB77-467A-BA45-D8D1F4535133}"/>
                  </a:ext>
                </a:extLst>
              </p:cNvPr>
              <p:cNvSpPr/>
              <p:nvPr/>
            </p:nvSpPr>
            <p:spPr>
              <a:xfrm>
                <a:off x="1355810" y="2971800"/>
                <a:ext cx="222017" cy="284792"/>
              </a:xfrm>
              <a:prstGeom prst="flowChartCol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57" name="Straight Connector 256">
                <a:extLst>
                  <a:ext uri="{FF2B5EF4-FFF2-40B4-BE49-F238E27FC236}">
                    <a16:creationId xmlns:a16="http://schemas.microsoft.com/office/drawing/2014/main" id="{348769F9-3EA6-4A83-A463-4AAC351749E4}"/>
                  </a:ext>
                </a:extLst>
              </p:cNvPr>
              <p:cNvCxnSpPr>
                <a:stCxn id="258" idx="1"/>
              </p:cNvCxnSpPr>
              <p:nvPr/>
            </p:nvCxnSpPr>
            <p:spPr>
              <a:xfrm flipH="1">
                <a:off x="1481321" y="3114196"/>
                <a:ext cx="191153" cy="0"/>
              </a:xfrm>
              <a:prstGeom prst="line">
                <a:avLst/>
              </a:prstGeom>
            </p:spPr>
            <p:style>
              <a:lnRef idx="1">
                <a:schemeClr val="accent1"/>
              </a:lnRef>
              <a:fillRef idx="0">
                <a:schemeClr val="accent1"/>
              </a:fillRef>
              <a:effectRef idx="0">
                <a:schemeClr val="accent1"/>
              </a:effectRef>
              <a:fontRef idx="minor">
                <a:schemeClr val="tx1"/>
              </a:fontRef>
            </p:style>
          </p:cxnSp>
          <p:sp>
            <p:nvSpPr>
              <p:cNvPr id="258" name="Flowchart: Delay 257">
                <a:extLst>
                  <a:ext uri="{FF2B5EF4-FFF2-40B4-BE49-F238E27FC236}">
                    <a16:creationId xmlns:a16="http://schemas.microsoft.com/office/drawing/2014/main" id="{32CBB6DB-5F3F-405F-B463-3AA8FAD30E9D}"/>
                  </a:ext>
                </a:extLst>
              </p:cNvPr>
              <p:cNvSpPr/>
              <p:nvPr/>
            </p:nvSpPr>
            <p:spPr>
              <a:xfrm>
                <a:off x="1672474" y="3042998"/>
                <a:ext cx="222017" cy="142396"/>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14" name="Straight Connector 213">
              <a:extLst>
                <a:ext uri="{FF2B5EF4-FFF2-40B4-BE49-F238E27FC236}">
                  <a16:creationId xmlns:a16="http://schemas.microsoft.com/office/drawing/2014/main" id="{B98FB3DB-14D2-44E1-BB9B-A84AC5F4596B}"/>
                </a:ext>
              </a:extLst>
            </p:cNvPr>
            <p:cNvCxnSpPr/>
            <p:nvPr/>
          </p:nvCxnSpPr>
          <p:spPr>
            <a:xfrm>
              <a:off x="4643080" y="5169864"/>
              <a:ext cx="2340944" cy="6252"/>
            </a:xfrm>
            <a:prstGeom prst="line">
              <a:avLst/>
            </a:prstGeom>
            <a:ln w="2222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CF590F92-AD45-4F2B-8E30-0696B73A6700}"/>
                </a:ext>
              </a:extLst>
            </p:cNvPr>
            <p:cNvCxnSpPr/>
            <p:nvPr/>
          </p:nvCxnSpPr>
          <p:spPr>
            <a:xfrm flipV="1">
              <a:off x="4645826" y="4047236"/>
              <a:ext cx="3751" cy="1312237"/>
            </a:xfrm>
            <a:prstGeom prst="line">
              <a:avLst/>
            </a:prstGeom>
            <a:ln w="2222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35A873A1-990A-4ACC-B46B-6CE76244351C}"/>
                </a:ext>
              </a:extLst>
            </p:cNvPr>
            <p:cNvCxnSpPr/>
            <p:nvPr/>
          </p:nvCxnSpPr>
          <p:spPr>
            <a:xfrm>
              <a:off x="4488830" y="6705728"/>
              <a:ext cx="2495194" cy="6252"/>
            </a:xfrm>
            <a:prstGeom prst="line">
              <a:avLst/>
            </a:prstGeom>
            <a:ln w="2222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5CB64ABD-74DA-4149-98CA-50A911305747}"/>
                </a:ext>
              </a:extLst>
            </p:cNvPr>
            <p:cNvCxnSpPr/>
            <p:nvPr/>
          </p:nvCxnSpPr>
          <p:spPr>
            <a:xfrm flipV="1">
              <a:off x="1271882" y="4106344"/>
              <a:ext cx="2098" cy="2001554"/>
            </a:xfrm>
            <a:prstGeom prst="line">
              <a:avLst/>
            </a:prstGeom>
            <a:ln w="2222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9DE44774-0131-48F4-B69F-631D067994CF}"/>
                </a:ext>
              </a:extLst>
            </p:cNvPr>
            <p:cNvCxnSpPr/>
            <p:nvPr/>
          </p:nvCxnSpPr>
          <p:spPr>
            <a:xfrm>
              <a:off x="1257945" y="6115306"/>
              <a:ext cx="3216654" cy="0"/>
            </a:xfrm>
            <a:prstGeom prst="line">
              <a:avLst/>
            </a:prstGeom>
            <a:ln w="2222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27D04577-E5A6-4765-BB69-0A822B6700ED}"/>
                </a:ext>
              </a:extLst>
            </p:cNvPr>
            <p:cNvCxnSpPr/>
            <p:nvPr/>
          </p:nvCxnSpPr>
          <p:spPr>
            <a:xfrm flipV="1">
              <a:off x="4474599" y="5949980"/>
              <a:ext cx="0" cy="758874"/>
            </a:xfrm>
            <a:prstGeom prst="line">
              <a:avLst/>
            </a:prstGeom>
            <a:ln w="2222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D43EDDF2-BE02-4C3D-976B-76153CA3D51E}"/>
                </a:ext>
              </a:extLst>
            </p:cNvPr>
            <p:cNvCxnSpPr/>
            <p:nvPr/>
          </p:nvCxnSpPr>
          <p:spPr>
            <a:xfrm>
              <a:off x="1257945" y="4106344"/>
              <a:ext cx="3455693" cy="0"/>
            </a:xfrm>
            <a:prstGeom prst="line">
              <a:avLst/>
            </a:prstGeom>
            <a:ln w="2222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221" name="TextBox 220">
              <a:extLst>
                <a:ext uri="{FF2B5EF4-FFF2-40B4-BE49-F238E27FC236}">
                  <a16:creationId xmlns:a16="http://schemas.microsoft.com/office/drawing/2014/main" id="{A9D7A479-43C8-477C-B4B7-F593290C67FB}"/>
                </a:ext>
              </a:extLst>
            </p:cNvPr>
            <p:cNvSpPr txBox="1"/>
            <p:nvPr/>
          </p:nvSpPr>
          <p:spPr>
            <a:xfrm>
              <a:off x="1984460" y="5952236"/>
              <a:ext cx="1587457" cy="215444"/>
            </a:xfrm>
            <a:prstGeom prst="rect">
              <a:avLst/>
            </a:prstGeom>
            <a:solidFill>
              <a:srgbClr val="FFFF00"/>
            </a:solidFill>
            <a:ln>
              <a:solidFill>
                <a:schemeClr val="tx1"/>
              </a:solidFill>
            </a:ln>
          </p:spPr>
          <p:txBody>
            <a:bodyPr wrap="square" lIns="0" tIns="0" rIns="0" bIns="0" rtlCol="0">
              <a:spAutoFit/>
            </a:bodyPr>
            <a:lstStyle/>
            <a:p>
              <a:r>
                <a:rPr lang="en-US" sz="1050"/>
                <a:t>Solenoid Valvebox</a:t>
              </a:r>
            </a:p>
          </p:txBody>
        </p:sp>
        <p:grpSp>
          <p:nvGrpSpPr>
            <p:cNvPr id="222" name="Group 221">
              <a:extLst>
                <a:ext uri="{FF2B5EF4-FFF2-40B4-BE49-F238E27FC236}">
                  <a16:creationId xmlns:a16="http://schemas.microsoft.com/office/drawing/2014/main" id="{897D466D-D57F-4F1B-9852-68114CCEF2F9}"/>
                </a:ext>
              </a:extLst>
            </p:cNvPr>
            <p:cNvGrpSpPr/>
            <p:nvPr/>
          </p:nvGrpSpPr>
          <p:grpSpPr>
            <a:xfrm flipH="1">
              <a:off x="1329577" y="4367042"/>
              <a:ext cx="316664" cy="213594"/>
              <a:chOff x="1355810" y="2971800"/>
              <a:chExt cx="538681" cy="284792"/>
            </a:xfrm>
          </p:grpSpPr>
          <p:sp>
            <p:nvSpPr>
              <p:cNvPr id="253" name="Flowchart: Collate 252">
                <a:extLst>
                  <a:ext uri="{FF2B5EF4-FFF2-40B4-BE49-F238E27FC236}">
                    <a16:creationId xmlns:a16="http://schemas.microsoft.com/office/drawing/2014/main" id="{2E1EF97F-0B5C-4664-BC4D-65EBC8664DB4}"/>
                  </a:ext>
                </a:extLst>
              </p:cNvPr>
              <p:cNvSpPr/>
              <p:nvPr/>
            </p:nvSpPr>
            <p:spPr>
              <a:xfrm>
                <a:off x="1355810" y="2971800"/>
                <a:ext cx="222017" cy="284792"/>
              </a:xfrm>
              <a:prstGeom prst="flowChartCol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54" name="Straight Connector 253">
                <a:extLst>
                  <a:ext uri="{FF2B5EF4-FFF2-40B4-BE49-F238E27FC236}">
                    <a16:creationId xmlns:a16="http://schemas.microsoft.com/office/drawing/2014/main" id="{C86D6CF7-A80B-41EE-BA5D-CB3E6A6290B4}"/>
                  </a:ext>
                </a:extLst>
              </p:cNvPr>
              <p:cNvCxnSpPr>
                <a:stCxn id="255" idx="1"/>
              </p:cNvCxnSpPr>
              <p:nvPr/>
            </p:nvCxnSpPr>
            <p:spPr>
              <a:xfrm flipH="1">
                <a:off x="1481321" y="3114196"/>
                <a:ext cx="191153" cy="0"/>
              </a:xfrm>
              <a:prstGeom prst="line">
                <a:avLst/>
              </a:prstGeom>
            </p:spPr>
            <p:style>
              <a:lnRef idx="1">
                <a:schemeClr val="accent1"/>
              </a:lnRef>
              <a:fillRef idx="0">
                <a:schemeClr val="accent1"/>
              </a:fillRef>
              <a:effectRef idx="0">
                <a:schemeClr val="accent1"/>
              </a:effectRef>
              <a:fontRef idx="minor">
                <a:schemeClr val="tx1"/>
              </a:fontRef>
            </p:style>
          </p:cxnSp>
          <p:sp>
            <p:nvSpPr>
              <p:cNvPr id="255" name="Flowchart: Delay 254">
                <a:extLst>
                  <a:ext uri="{FF2B5EF4-FFF2-40B4-BE49-F238E27FC236}">
                    <a16:creationId xmlns:a16="http://schemas.microsoft.com/office/drawing/2014/main" id="{DDFC9DAD-C57D-4AD8-A52C-4425AF60AA7C}"/>
                  </a:ext>
                </a:extLst>
              </p:cNvPr>
              <p:cNvSpPr/>
              <p:nvPr/>
            </p:nvSpPr>
            <p:spPr>
              <a:xfrm>
                <a:off x="1672474" y="3042998"/>
                <a:ext cx="222017" cy="142396"/>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3" name="Group 222">
              <a:extLst>
                <a:ext uri="{FF2B5EF4-FFF2-40B4-BE49-F238E27FC236}">
                  <a16:creationId xmlns:a16="http://schemas.microsoft.com/office/drawing/2014/main" id="{02A64BA5-3DAE-4D39-9D5C-E0C7EA7D79BE}"/>
                </a:ext>
              </a:extLst>
            </p:cNvPr>
            <p:cNvGrpSpPr/>
            <p:nvPr/>
          </p:nvGrpSpPr>
          <p:grpSpPr>
            <a:xfrm rot="16200000">
              <a:off x="3604119" y="4899481"/>
              <a:ext cx="316664" cy="213594"/>
              <a:chOff x="1355810" y="2971800"/>
              <a:chExt cx="538681" cy="284792"/>
            </a:xfrm>
          </p:grpSpPr>
          <p:sp>
            <p:nvSpPr>
              <p:cNvPr id="250" name="Flowchart: Collate 249">
                <a:extLst>
                  <a:ext uri="{FF2B5EF4-FFF2-40B4-BE49-F238E27FC236}">
                    <a16:creationId xmlns:a16="http://schemas.microsoft.com/office/drawing/2014/main" id="{CBE275B0-A5D2-4A07-88B5-B8E44B04432E}"/>
                  </a:ext>
                </a:extLst>
              </p:cNvPr>
              <p:cNvSpPr/>
              <p:nvPr/>
            </p:nvSpPr>
            <p:spPr>
              <a:xfrm>
                <a:off x="1355810" y="2971800"/>
                <a:ext cx="222017" cy="284792"/>
              </a:xfrm>
              <a:prstGeom prst="flowChartCol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51" name="Straight Connector 250">
                <a:extLst>
                  <a:ext uri="{FF2B5EF4-FFF2-40B4-BE49-F238E27FC236}">
                    <a16:creationId xmlns:a16="http://schemas.microsoft.com/office/drawing/2014/main" id="{9F8F42C1-210E-4541-8389-D6A078952665}"/>
                  </a:ext>
                </a:extLst>
              </p:cNvPr>
              <p:cNvCxnSpPr>
                <a:stCxn id="252" idx="1"/>
              </p:cNvCxnSpPr>
              <p:nvPr/>
            </p:nvCxnSpPr>
            <p:spPr>
              <a:xfrm flipH="1">
                <a:off x="1481321" y="3114196"/>
                <a:ext cx="191153" cy="0"/>
              </a:xfrm>
              <a:prstGeom prst="line">
                <a:avLst/>
              </a:prstGeom>
            </p:spPr>
            <p:style>
              <a:lnRef idx="1">
                <a:schemeClr val="accent1"/>
              </a:lnRef>
              <a:fillRef idx="0">
                <a:schemeClr val="accent1"/>
              </a:fillRef>
              <a:effectRef idx="0">
                <a:schemeClr val="accent1"/>
              </a:effectRef>
              <a:fontRef idx="minor">
                <a:schemeClr val="tx1"/>
              </a:fontRef>
            </p:style>
          </p:cxnSp>
          <p:sp>
            <p:nvSpPr>
              <p:cNvPr id="252" name="Flowchart: Delay 251">
                <a:extLst>
                  <a:ext uri="{FF2B5EF4-FFF2-40B4-BE49-F238E27FC236}">
                    <a16:creationId xmlns:a16="http://schemas.microsoft.com/office/drawing/2014/main" id="{DC1A89D7-A531-4C8E-9DE1-371617EC7156}"/>
                  </a:ext>
                </a:extLst>
              </p:cNvPr>
              <p:cNvSpPr/>
              <p:nvPr/>
            </p:nvSpPr>
            <p:spPr>
              <a:xfrm>
                <a:off x="1672474" y="3042998"/>
                <a:ext cx="222017" cy="142396"/>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 name="Group 223">
              <a:extLst>
                <a:ext uri="{FF2B5EF4-FFF2-40B4-BE49-F238E27FC236}">
                  <a16:creationId xmlns:a16="http://schemas.microsoft.com/office/drawing/2014/main" id="{9055FD7B-4C3F-4E57-BCA7-AC8D57D9AF20}"/>
                </a:ext>
              </a:extLst>
            </p:cNvPr>
            <p:cNvGrpSpPr/>
            <p:nvPr/>
          </p:nvGrpSpPr>
          <p:grpSpPr>
            <a:xfrm>
              <a:off x="3409009" y="4300021"/>
              <a:ext cx="316664" cy="213594"/>
              <a:chOff x="1355810" y="2971800"/>
              <a:chExt cx="538681" cy="284792"/>
            </a:xfrm>
          </p:grpSpPr>
          <p:sp>
            <p:nvSpPr>
              <p:cNvPr id="247" name="Flowchart: Collate 246">
                <a:extLst>
                  <a:ext uri="{FF2B5EF4-FFF2-40B4-BE49-F238E27FC236}">
                    <a16:creationId xmlns:a16="http://schemas.microsoft.com/office/drawing/2014/main" id="{219E12B7-4710-49DD-BCC1-626EF23C4CBA}"/>
                  </a:ext>
                </a:extLst>
              </p:cNvPr>
              <p:cNvSpPr/>
              <p:nvPr/>
            </p:nvSpPr>
            <p:spPr>
              <a:xfrm>
                <a:off x="1355810" y="2971800"/>
                <a:ext cx="222017" cy="284792"/>
              </a:xfrm>
              <a:prstGeom prst="flowChartCol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8" name="Straight Connector 247">
                <a:extLst>
                  <a:ext uri="{FF2B5EF4-FFF2-40B4-BE49-F238E27FC236}">
                    <a16:creationId xmlns:a16="http://schemas.microsoft.com/office/drawing/2014/main" id="{F65C41FD-9AB0-4A1C-8D1F-27AB5D933750}"/>
                  </a:ext>
                </a:extLst>
              </p:cNvPr>
              <p:cNvCxnSpPr>
                <a:stCxn id="249" idx="1"/>
              </p:cNvCxnSpPr>
              <p:nvPr/>
            </p:nvCxnSpPr>
            <p:spPr>
              <a:xfrm flipH="1">
                <a:off x="1481321" y="3114196"/>
                <a:ext cx="191153" cy="0"/>
              </a:xfrm>
              <a:prstGeom prst="line">
                <a:avLst/>
              </a:prstGeom>
            </p:spPr>
            <p:style>
              <a:lnRef idx="1">
                <a:schemeClr val="accent1"/>
              </a:lnRef>
              <a:fillRef idx="0">
                <a:schemeClr val="accent1"/>
              </a:fillRef>
              <a:effectRef idx="0">
                <a:schemeClr val="accent1"/>
              </a:effectRef>
              <a:fontRef idx="minor">
                <a:schemeClr val="tx1"/>
              </a:fontRef>
            </p:style>
          </p:cxnSp>
          <p:sp>
            <p:nvSpPr>
              <p:cNvPr id="249" name="Flowchart: Delay 248">
                <a:extLst>
                  <a:ext uri="{FF2B5EF4-FFF2-40B4-BE49-F238E27FC236}">
                    <a16:creationId xmlns:a16="http://schemas.microsoft.com/office/drawing/2014/main" id="{77624F4C-8B2E-447A-B52B-E4D873B7B2E6}"/>
                  </a:ext>
                </a:extLst>
              </p:cNvPr>
              <p:cNvSpPr/>
              <p:nvPr/>
            </p:nvSpPr>
            <p:spPr>
              <a:xfrm>
                <a:off x="1672474" y="3042998"/>
                <a:ext cx="222017" cy="142396"/>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224">
              <a:extLst>
                <a:ext uri="{FF2B5EF4-FFF2-40B4-BE49-F238E27FC236}">
                  <a16:creationId xmlns:a16="http://schemas.microsoft.com/office/drawing/2014/main" id="{71631AFD-334E-49B5-B000-F68A8F1F2835}"/>
                </a:ext>
              </a:extLst>
            </p:cNvPr>
            <p:cNvGrpSpPr/>
            <p:nvPr/>
          </p:nvGrpSpPr>
          <p:grpSpPr>
            <a:xfrm flipH="1">
              <a:off x="2921846" y="4199636"/>
              <a:ext cx="316664" cy="213594"/>
              <a:chOff x="1355810" y="2971800"/>
              <a:chExt cx="538681" cy="284792"/>
            </a:xfrm>
          </p:grpSpPr>
          <p:sp>
            <p:nvSpPr>
              <p:cNvPr id="244" name="Flowchart: Collate 243">
                <a:extLst>
                  <a:ext uri="{FF2B5EF4-FFF2-40B4-BE49-F238E27FC236}">
                    <a16:creationId xmlns:a16="http://schemas.microsoft.com/office/drawing/2014/main" id="{420294E6-C3C2-4C68-B7EA-0A1C30A47653}"/>
                  </a:ext>
                </a:extLst>
              </p:cNvPr>
              <p:cNvSpPr/>
              <p:nvPr/>
            </p:nvSpPr>
            <p:spPr>
              <a:xfrm>
                <a:off x="1355810" y="2971800"/>
                <a:ext cx="222017" cy="284792"/>
              </a:xfrm>
              <a:prstGeom prst="flowChartCol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5" name="Straight Connector 244">
                <a:extLst>
                  <a:ext uri="{FF2B5EF4-FFF2-40B4-BE49-F238E27FC236}">
                    <a16:creationId xmlns:a16="http://schemas.microsoft.com/office/drawing/2014/main" id="{438C6B2E-2926-494E-B2CA-549F4160E391}"/>
                  </a:ext>
                </a:extLst>
              </p:cNvPr>
              <p:cNvCxnSpPr>
                <a:stCxn id="246" idx="1"/>
              </p:cNvCxnSpPr>
              <p:nvPr/>
            </p:nvCxnSpPr>
            <p:spPr>
              <a:xfrm flipH="1">
                <a:off x="1481321" y="3114196"/>
                <a:ext cx="191153" cy="0"/>
              </a:xfrm>
              <a:prstGeom prst="line">
                <a:avLst/>
              </a:prstGeom>
            </p:spPr>
            <p:style>
              <a:lnRef idx="1">
                <a:schemeClr val="accent1"/>
              </a:lnRef>
              <a:fillRef idx="0">
                <a:schemeClr val="accent1"/>
              </a:fillRef>
              <a:effectRef idx="0">
                <a:schemeClr val="accent1"/>
              </a:effectRef>
              <a:fontRef idx="minor">
                <a:schemeClr val="tx1"/>
              </a:fontRef>
            </p:style>
          </p:cxnSp>
          <p:sp>
            <p:nvSpPr>
              <p:cNvPr id="246" name="Flowchart: Delay 245">
                <a:extLst>
                  <a:ext uri="{FF2B5EF4-FFF2-40B4-BE49-F238E27FC236}">
                    <a16:creationId xmlns:a16="http://schemas.microsoft.com/office/drawing/2014/main" id="{34A7CAE9-70F5-4EE9-B809-885ABAA05ACC}"/>
                  </a:ext>
                </a:extLst>
              </p:cNvPr>
              <p:cNvSpPr/>
              <p:nvPr/>
            </p:nvSpPr>
            <p:spPr>
              <a:xfrm>
                <a:off x="1672474" y="3042998"/>
                <a:ext cx="222017" cy="142396"/>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26" name="Straight Connector 225">
              <a:extLst>
                <a:ext uri="{FF2B5EF4-FFF2-40B4-BE49-F238E27FC236}">
                  <a16:creationId xmlns:a16="http://schemas.microsoft.com/office/drawing/2014/main" id="{AA34EBB4-E60D-4E5A-9225-414F76FAC9CB}"/>
                </a:ext>
              </a:extLst>
            </p:cNvPr>
            <p:cNvCxnSpPr/>
            <p:nvPr/>
          </p:nvCxnSpPr>
          <p:spPr>
            <a:xfrm>
              <a:off x="6577762" y="5328210"/>
              <a:ext cx="0" cy="121920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82391ED5-F3F3-43B3-A4CE-56A55B38A0C8}"/>
                </a:ext>
              </a:extLst>
            </p:cNvPr>
            <p:cNvCxnSpPr/>
            <p:nvPr/>
          </p:nvCxnSpPr>
          <p:spPr>
            <a:xfrm>
              <a:off x="6450624" y="5334128"/>
              <a:ext cx="0" cy="121920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A6B9BF2B-51C9-4636-AE00-67A82F2D2E3C}"/>
                </a:ext>
              </a:extLst>
            </p:cNvPr>
            <p:cNvCxnSpPr/>
            <p:nvPr/>
          </p:nvCxnSpPr>
          <p:spPr>
            <a:xfrm>
              <a:off x="6298224" y="5334128"/>
              <a:ext cx="0" cy="121920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D370B256-C80D-4A4C-89B5-CEF386BF81C4}"/>
                </a:ext>
              </a:extLst>
            </p:cNvPr>
            <p:cNvCxnSpPr/>
            <p:nvPr/>
          </p:nvCxnSpPr>
          <p:spPr>
            <a:xfrm>
              <a:off x="6145824" y="5334128"/>
              <a:ext cx="0" cy="121920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206EF013-8CD9-4D4E-893D-903CBEFF98BF}"/>
                </a:ext>
              </a:extLst>
            </p:cNvPr>
            <p:cNvCxnSpPr/>
            <p:nvPr/>
          </p:nvCxnSpPr>
          <p:spPr>
            <a:xfrm>
              <a:off x="5993424" y="5334128"/>
              <a:ext cx="0" cy="121920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672CCA90-6FA9-40AD-9E69-B1FB3172FE4E}"/>
                </a:ext>
              </a:extLst>
            </p:cNvPr>
            <p:cNvCxnSpPr/>
            <p:nvPr/>
          </p:nvCxnSpPr>
          <p:spPr>
            <a:xfrm>
              <a:off x="5841024" y="5334128"/>
              <a:ext cx="0" cy="121920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38DB62FD-0889-40C4-822F-466049CC913D}"/>
                </a:ext>
              </a:extLst>
            </p:cNvPr>
            <p:cNvCxnSpPr/>
            <p:nvPr/>
          </p:nvCxnSpPr>
          <p:spPr>
            <a:xfrm>
              <a:off x="5688624" y="5334128"/>
              <a:ext cx="0" cy="121920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61A512B6-1F7A-446E-8DA0-01E6F9E42A6E}"/>
                </a:ext>
              </a:extLst>
            </p:cNvPr>
            <p:cNvCxnSpPr/>
            <p:nvPr/>
          </p:nvCxnSpPr>
          <p:spPr>
            <a:xfrm>
              <a:off x="5536224" y="5334128"/>
              <a:ext cx="0" cy="121920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BF3CFFCA-C0A7-46A2-A57C-F054E5249E79}"/>
                </a:ext>
              </a:extLst>
            </p:cNvPr>
            <p:cNvCxnSpPr/>
            <p:nvPr/>
          </p:nvCxnSpPr>
          <p:spPr>
            <a:xfrm>
              <a:off x="5383824" y="5334128"/>
              <a:ext cx="0" cy="121920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5EF1BB7F-2E2D-46AD-9B59-349FC9A77135}"/>
                </a:ext>
              </a:extLst>
            </p:cNvPr>
            <p:cNvCxnSpPr/>
            <p:nvPr/>
          </p:nvCxnSpPr>
          <p:spPr>
            <a:xfrm>
              <a:off x="5231424" y="5334128"/>
              <a:ext cx="0" cy="121920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B8FC7BEF-E96A-4542-BB81-9852A76F9734}"/>
                </a:ext>
              </a:extLst>
            </p:cNvPr>
            <p:cNvCxnSpPr/>
            <p:nvPr/>
          </p:nvCxnSpPr>
          <p:spPr>
            <a:xfrm>
              <a:off x="5079024" y="5334128"/>
              <a:ext cx="0" cy="121920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7" name="Straight Arrow Connector 236">
              <a:extLst>
                <a:ext uri="{FF2B5EF4-FFF2-40B4-BE49-F238E27FC236}">
                  <a16:creationId xmlns:a16="http://schemas.microsoft.com/office/drawing/2014/main" id="{E74CBA8E-4A86-47AD-BF80-C555DF547634}"/>
                </a:ext>
              </a:extLst>
            </p:cNvPr>
            <p:cNvCxnSpPr/>
            <p:nvPr/>
          </p:nvCxnSpPr>
          <p:spPr>
            <a:xfrm>
              <a:off x="2618050" y="5433449"/>
              <a:ext cx="0" cy="288889"/>
            </a:xfrm>
            <a:prstGeom prst="straightConnector1">
              <a:avLst/>
            </a:prstGeom>
            <a:ln w="31750">
              <a:solidFill>
                <a:srgbClr val="0000FF"/>
              </a:solidFill>
              <a:tailEnd type="triangle" w="med" len="lg"/>
            </a:ln>
          </p:spPr>
          <p:style>
            <a:lnRef idx="1">
              <a:schemeClr val="accent1"/>
            </a:lnRef>
            <a:fillRef idx="0">
              <a:schemeClr val="accent1"/>
            </a:fillRef>
            <a:effectRef idx="0">
              <a:schemeClr val="accent1"/>
            </a:effectRef>
            <a:fontRef idx="minor">
              <a:schemeClr val="tx1"/>
            </a:fontRef>
          </p:style>
        </p:cxnSp>
        <p:sp>
          <p:nvSpPr>
            <p:cNvPr id="238" name="TextBox 237">
              <a:extLst>
                <a:ext uri="{FF2B5EF4-FFF2-40B4-BE49-F238E27FC236}">
                  <a16:creationId xmlns:a16="http://schemas.microsoft.com/office/drawing/2014/main" id="{AC46734C-A41D-453B-A1BA-1682B46D8C1A}"/>
                </a:ext>
              </a:extLst>
            </p:cNvPr>
            <p:cNvSpPr txBox="1"/>
            <p:nvPr/>
          </p:nvSpPr>
          <p:spPr>
            <a:xfrm>
              <a:off x="5007019" y="5026729"/>
              <a:ext cx="1587457" cy="215444"/>
            </a:xfrm>
            <a:prstGeom prst="rect">
              <a:avLst/>
            </a:prstGeom>
            <a:solidFill>
              <a:srgbClr val="FFFF00"/>
            </a:solidFill>
            <a:ln>
              <a:solidFill>
                <a:schemeClr val="tx1"/>
              </a:solidFill>
            </a:ln>
          </p:spPr>
          <p:txBody>
            <a:bodyPr wrap="square" lIns="0" tIns="0" rIns="0" bIns="0" rtlCol="0">
              <a:spAutoFit/>
            </a:bodyPr>
            <a:lstStyle/>
            <a:p>
              <a:r>
                <a:rPr lang="en-US" sz="1050"/>
                <a:t>Solenoid Cryostat</a:t>
              </a:r>
            </a:p>
          </p:txBody>
        </p:sp>
        <p:sp>
          <p:nvSpPr>
            <p:cNvPr id="239" name="TextBox 238">
              <a:extLst>
                <a:ext uri="{FF2B5EF4-FFF2-40B4-BE49-F238E27FC236}">
                  <a16:creationId xmlns:a16="http://schemas.microsoft.com/office/drawing/2014/main" id="{0D18E58B-0F21-481B-BF6E-0B4D1B2D6DEB}"/>
                </a:ext>
              </a:extLst>
            </p:cNvPr>
            <p:cNvSpPr txBox="1"/>
            <p:nvPr/>
          </p:nvSpPr>
          <p:spPr>
            <a:xfrm>
              <a:off x="4911749" y="6452165"/>
              <a:ext cx="1587457" cy="215444"/>
            </a:xfrm>
            <a:prstGeom prst="rect">
              <a:avLst/>
            </a:prstGeom>
            <a:solidFill>
              <a:srgbClr val="92D050"/>
            </a:solidFill>
            <a:ln>
              <a:solidFill>
                <a:srgbClr val="00B050"/>
              </a:solidFill>
            </a:ln>
          </p:spPr>
          <p:txBody>
            <a:bodyPr wrap="square" lIns="0" tIns="0" rIns="0" bIns="0" rtlCol="0">
              <a:spAutoFit/>
            </a:bodyPr>
            <a:lstStyle/>
            <a:p>
              <a:r>
                <a:rPr lang="en-US" sz="1050"/>
                <a:t>THERMAL SHIELD</a:t>
              </a:r>
            </a:p>
          </p:txBody>
        </p:sp>
        <p:cxnSp>
          <p:nvCxnSpPr>
            <p:cNvPr id="240" name="Straight Connector 239">
              <a:extLst>
                <a:ext uri="{FF2B5EF4-FFF2-40B4-BE49-F238E27FC236}">
                  <a16:creationId xmlns:a16="http://schemas.microsoft.com/office/drawing/2014/main" id="{2DD63AE8-CEF0-47F1-B8AE-A0886636D8DB}"/>
                </a:ext>
              </a:extLst>
            </p:cNvPr>
            <p:cNvCxnSpPr/>
            <p:nvPr/>
          </p:nvCxnSpPr>
          <p:spPr>
            <a:xfrm flipV="1">
              <a:off x="6984024" y="5134452"/>
              <a:ext cx="0" cy="1577528"/>
            </a:xfrm>
            <a:prstGeom prst="line">
              <a:avLst/>
            </a:prstGeom>
            <a:ln w="2222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241" name="Line Callout 2 238">
              <a:extLst>
                <a:ext uri="{FF2B5EF4-FFF2-40B4-BE49-F238E27FC236}">
                  <a16:creationId xmlns:a16="http://schemas.microsoft.com/office/drawing/2014/main" id="{B8011EB1-FBA4-4629-8C89-113FFFE62A85}"/>
                </a:ext>
              </a:extLst>
            </p:cNvPr>
            <p:cNvSpPr/>
            <p:nvPr/>
          </p:nvSpPr>
          <p:spPr>
            <a:xfrm>
              <a:off x="4997771" y="3841802"/>
              <a:ext cx="1044026" cy="380727"/>
            </a:xfrm>
            <a:prstGeom prst="borderCallout2">
              <a:avLst>
                <a:gd name="adj1" fmla="val 18750"/>
                <a:gd name="adj2" fmla="val -8333"/>
                <a:gd name="adj3" fmla="val 18750"/>
                <a:gd name="adj4" fmla="val -16667"/>
                <a:gd name="adj5" fmla="val 130479"/>
                <a:gd name="adj6" fmla="val -76788"/>
              </a:avLst>
            </a:prstGeom>
            <a:solidFill>
              <a:srgbClr val="FFFF00"/>
            </a:solidFill>
            <a:ln w="15875">
              <a:solidFill>
                <a:schemeClr val="accent6">
                  <a:lumMod val="75000"/>
                </a:schemeClr>
              </a:solidFill>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Current Leads</a:t>
              </a:r>
            </a:p>
          </p:txBody>
        </p:sp>
        <p:cxnSp>
          <p:nvCxnSpPr>
            <p:cNvPr id="242" name="Straight Arrow Connector 241">
              <a:extLst>
                <a:ext uri="{FF2B5EF4-FFF2-40B4-BE49-F238E27FC236}">
                  <a16:creationId xmlns:a16="http://schemas.microsoft.com/office/drawing/2014/main" id="{984CC783-F8E8-4315-AF16-FC48A9360C0A}"/>
                </a:ext>
              </a:extLst>
            </p:cNvPr>
            <p:cNvCxnSpPr/>
            <p:nvPr/>
          </p:nvCxnSpPr>
          <p:spPr>
            <a:xfrm flipH="1" flipV="1">
              <a:off x="3472529" y="3997243"/>
              <a:ext cx="13198" cy="581137"/>
            </a:xfrm>
            <a:prstGeom prst="straightConnector1">
              <a:avLst/>
            </a:prstGeom>
            <a:ln w="44450">
              <a:solidFill>
                <a:srgbClr val="FF00FF"/>
              </a:solidFill>
              <a:tailEnd type="triangle" w="med" len="lg"/>
            </a:ln>
          </p:spPr>
          <p:style>
            <a:lnRef idx="1">
              <a:schemeClr val="accent1"/>
            </a:lnRef>
            <a:fillRef idx="0">
              <a:schemeClr val="accent1"/>
            </a:fillRef>
            <a:effectRef idx="0">
              <a:schemeClr val="accent1"/>
            </a:effectRef>
            <a:fontRef idx="minor">
              <a:schemeClr val="tx1"/>
            </a:fontRef>
          </p:style>
        </p:cxnSp>
        <p:sp>
          <p:nvSpPr>
            <p:cNvPr id="243" name="TextBox 242">
              <a:extLst>
                <a:ext uri="{FF2B5EF4-FFF2-40B4-BE49-F238E27FC236}">
                  <a16:creationId xmlns:a16="http://schemas.microsoft.com/office/drawing/2014/main" id="{2455C5A1-CB54-480A-91C8-710DE050A4F9}"/>
                </a:ext>
              </a:extLst>
            </p:cNvPr>
            <p:cNvSpPr txBox="1"/>
            <p:nvPr/>
          </p:nvSpPr>
          <p:spPr>
            <a:xfrm>
              <a:off x="5359911" y="5791328"/>
              <a:ext cx="990600" cy="215444"/>
            </a:xfrm>
            <a:prstGeom prst="rect">
              <a:avLst/>
            </a:prstGeom>
            <a:solidFill>
              <a:srgbClr val="FFFF00"/>
            </a:solidFill>
            <a:ln>
              <a:solidFill>
                <a:srgbClr val="00B050"/>
              </a:solidFill>
            </a:ln>
          </p:spPr>
          <p:txBody>
            <a:bodyPr wrap="square" lIns="0" tIns="0" rIns="0" bIns="0" rtlCol="0">
              <a:spAutoFit/>
            </a:bodyPr>
            <a:lstStyle/>
            <a:p>
              <a:r>
                <a:rPr lang="en-US" sz="1050"/>
                <a:t>SC SOLENOID</a:t>
              </a:r>
            </a:p>
          </p:txBody>
        </p:sp>
      </p:grpSp>
      <p:cxnSp>
        <p:nvCxnSpPr>
          <p:cNvPr id="293" name="Straight Arrow Connector 292">
            <a:extLst>
              <a:ext uri="{FF2B5EF4-FFF2-40B4-BE49-F238E27FC236}">
                <a16:creationId xmlns:a16="http://schemas.microsoft.com/office/drawing/2014/main" id="{E0D02C81-23D0-489D-95B5-772AACD41EA9}"/>
              </a:ext>
            </a:extLst>
          </p:cNvPr>
          <p:cNvCxnSpPr/>
          <p:nvPr/>
        </p:nvCxnSpPr>
        <p:spPr>
          <a:xfrm flipH="1">
            <a:off x="1863090" y="1051464"/>
            <a:ext cx="1374336" cy="0"/>
          </a:xfrm>
          <a:prstGeom prst="straightConnector1">
            <a:avLst/>
          </a:prstGeom>
          <a:ln w="31750">
            <a:solidFill>
              <a:srgbClr val="0000FF"/>
            </a:solidFill>
            <a:tailEnd type="triangle" w="med" len="lg"/>
          </a:ln>
        </p:spPr>
        <p:style>
          <a:lnRef idx="1">
            <a:schemeClr val="accent1"/>
          </a:lnRef>
          <a:fillRef idx="0">
            <a:schemeClr val="accent1"/>
          </a:fillRef>
          <a:effectRef idx="0">
            <a:schemeClr val="accent1"/>
          </a:effectRef>
          <a:fontRef idx="minor">
            <a:schemeClr val="tx1"/>
          </a:fontRef>
        </p:style>
      </p:cxnSp>
      <p:sp>
        <p:nvSpPr>
          <p:cNvPr id="299" name="Rectangle 298">
            <a:extLst>
              <a:ext uri="{FF2B5EF4-FFF2-40B4-BE49-F238E27FC236}">
                <a16:creationId xmlns:a16="http://schemas.microsoft.com/office/drawing/2014/main" id="{5FF04E1D-5319-478D-B5F1-B27AC1F414CF}"/>
              </a:ext>
            </a:extLst>
          </p:cNvPr>
          <p:cNvSpPr/>
          <p:nvPr/>
        </p:nvSpPr>
        <p:spPr>
          <a:xfrm>
            <a:off x="2319913" y="936261"/>
            <a:ext cx="2720252" cy="1118200"/>
          </a:xfrm>
          <a:prstGeom prst="rect">
            <a:avLst/>
          </a:prstGeom>
          <a:noFill/>
          <a:ln w="22225">
            <a:solidFill>
              <a:srgbClr val="C0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0" name="Straight Arrow Connector 299">
            <a:extLst>
              <a:ext uri="{FF2B5EF4-FFF2-40B4-BE49-F238E27FC236}">
                <a16:creationId xmlns:a16="http://schemas.microsoft.com/office/drawing/2014/main" id="{E7871EFB-ABE6-4625-B89D-C6C9B9E06E7F}"/>
              </a:ext>
            </a:extLst>
          </p:cNvPr>
          <p:cNvCxnSpPr/>
          <p:nvPr/>
        </p:nvCxnSpPr>
        <p:spPr>
          <a:xfrm flipH="1" flipV="1">
            <a:off x="2580965" y="1346813"/>
            <a:ext cx="21952" cy="1731605"/>
          </a:xfrm>
          <a:prstGeom prst="straightConnector1">
            <a:avLst/>
          </a:prstGeom>
          <a:ln w="44450" cmpd="tri">
            <a:solidFill>
              <a:srgbClr val="FF00FF"/>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01" name="Straight Arrow Connector 300">
            <a:extLst>
              <a:ext uri="{FF2B5EF4-FFF2-40B4-BE49-F238E27FC236}">
                <a16:creationId xmlns:a16="http://schemas.microsoft.com/office/drawing/2014/main" id="{F6D7CB0C-09BA-46D7-B75F-3AE61AE5648E}"/>
              </a:ext>
            </a:extLst>
          </p:cNvPr>
          <p:cNvCxnSpPr/>
          <p:nvPr/>
        </p:nvCxnSpPr>
        <p:spPr>
          <a:xfrm flipH="1">
            <a:off x="3268341" y="1195103"/>
            <a:ext cx="3263958" cy="18369"/>
          </a:xfrm>
          <a:prstGeom prst="straightConnector1">
            <a:avLst/>
          </a:prstGeom>
          <a:ln w="31750">
            <a:solidFill>
              <a:srgbClr val="0000FF"/>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02" name="Straight Arrow Connector 301">
            <a:extLst>
              <a:ext uri="{FF2B5EF4-FFF2-40B4-BE49-F238E27FC236}">
                <a16:creationId xmlns:a16="http://schemas.microsoft.com/office/drawing/2014/main" id="{73E9D198-550D-4A5C-97C7-CE985AABB442}"/>
              </a:ext>
            </a:extLst>
          </p:cNvPr>
          <p:cNvCxnSpPr/>
          <p:nvPr/>
        </p:nvCxnSpPr>
        <p:spPr>
          <a:xfrm flipV="1">
            <a:off x="3195832" y="1706817"/>
            <a:ext cx="2962652" cy="0"/>
          </a:xfrm>
          <a:prstGeom prst="straightConnector1">
            <a:avLst/>
          </a:prstGeom>
          <a:ln w="44450">
            <a:solidFill>
              <a:srgbClr val="FF00FF"/>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03" name="Straight Arrow Connector 302">
            <a:extLst>
              <a:ext uri="{FF2B5EF4-FFF2-40B4-BE49-F238E27FC236}">
                <a16:creationId xmlns:a16="http://schemas.microsoft.com/office/drawing/2014/main" id="{D145D4F5-EDBB-4E6C-8C34-B9D295E85451}"/>
              </a:ext>
            </a:extLst>
          </p:cNvPr>
          <p:cNvCxnSpPr>
            <a:cxnSpLocks/>
          </p:cNvCxnSpPr>
          <p:nvPr/>
        </p:nvCxnSpPr>
        <p:spPr>
          <a:xfrm flipV="1">
            <a:off x="2688868" y="1947124"/>
            <a:ext cx="2168882" cy="7670"/>
          </a:xfrm>
          <a:prstGeom prst="straightConnector1">
            <a:avLst/>
          </a:prstGeom>
          <a:ln w="31750">
            <a:solidFill>
              <a:srgbClr val="006600"/>
            </a:solidFill>
            <a:tailEnd type="triangle" w="med" len="lg"/>
          </a:ln>
        </p:spPr>
        <p:style>
          <a:lnRef idx="1">
            <a:schemeClr val="accent1"/>
          </a:lnRef>
          <a:fillRef idx="0">
            <a:schemeClr val="accent1"/>
          </a:fillRef>
          <a:effectRef idx="0">
            <a:schemeClr val="accent1"/>
          </a:effectRef>
          <a:fontRef idx="minor">
            <a:schemeClr val="tx1"/>
          </a:fontRef>
        </p:style>
      </p:cxnSp>
      <p:grpSp>
        <p:nvGrpSpPr>
          <p:cNvPr id="304" name="Group 303">
            <a:extLst>
              <a:ext uri="{FF2B5EF4-FFF2-40B4-BE49-F238E27FC236}">
                <a16:creationId xmlns:a16="http://schemas.microsoft.com/office/drawing/2014/main" id="{A7A06575-2687-4B50-B854-7169D23D3957}"/>
              </a:ext>
            </a:extLst>
          </p:cNvPr>
          <p:cNvGrpSpPr/>
          <p:nvPr/>
        </p:nvGrpSpPr>
        <p:grpSpPr>
          <a:xfrm rot="16200000">
            <a:off x="4544603" y="1050770"/>
            <a:ext cx="237498" cy="160196"/>
            <a:chOff x="1355810" y="2971800"/>
            <a:chExt cx="538681" cy="284792"/>
          </a:xfrm>
        </p:grpSpPr>
        <p:sp>
          <p:nvSpPr>
            <p:cNvPr id="360" name="Flowchart: Collate 359">
              <a:extLst>
                <a:ext uri="{FF2B5EF4-FFF2-40B4-BE49-F238E27FC236}">
                  <a16:creationId xmlns:a16="http://schemas.microsoft.com/office/drawing/2014/main" id="{B93314E0-64F3-4E9A-BBFD-BE0B2A31C789}"/>
                </a:ext>
              </a:extLst>
            </p:cNvPr>
            <p:cNvSpPr/>
            <p:nvPr/>
          </p:nvSpPr>
          <p:spPr>
            <a:xfrm>
              <a:off x="1355810" y="2971800"/>
              <a:ext cx="222017" cy="284792"/>
            </a:xfrm>
            <a:prstGeom prst="flowChartCol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61" name="Straight Connector 360">
              <a:extLst>
                <a:ext uri="{FF2B5EF4-FFF2-40B4-BE49-F238E27FC236}">
                  <a16:creationId xmlns:a16="http://schemas.microsoft.com/office/drawing/2014/main" id="{EDF9F5F9-2AAB-4FA7-8AA2-13F2FCF22B00}"/>
                </a:ext>
              </a:extLst>
            </p:cNvPr>
            <p:cNvCxnSpPr>
              <a:stCxn id="362" idx="1"/>
            </p:cNvCxnSpPr>
            <p:nvPr/>
          </p:nvCxnSpPr>
          <p:spPr>
            <a:xfrm flipH="1">
              <a:off x="1481321" y="3114196"/>
              <a:ext cx="191153" cy="0"/>
            </a:xfrm>
            <a:prstGeom prst="line">
              <a:avLst/>
            </a:prstGeom>
          </p:spPr>
          <p:style>
            <a:lnRef idx="1">
              <a:schemeClr val="accent1"/>
            </a:lnRef>
            <a:fillRef idx="0">
              <a:schemeClr val="accent1"/>
            </a:fillRef>
            <a:effectRef idx="0">
              <a:schemeClr val="accent1"/>
            </a:effectRef>
            <a:fontRef idx="minor">
              <a:schemeClr val="tx1"/>
            </a:fontRef>
          </p:style>
        </p:cxnSp>
        <p:sp>
          <p:nvSpPr>
            <p:cNvPr id="362" name="Flowchart: Delay 361">
              <a:extLst>
                <a:ext uri="{FF2B5EF4-FFF2-40B4-BE49-F238E27FC236}">
                  <a16:creationId xmlns:a16="http://schemas.microsoft.com/office/drawing/2014/main" id="{623FCDFC-DFD0-4D44-99AD-47E536574886}"/>
                </a:ext>
              </a:extLst>
            </p:cNvPr>
            <p:cNvSpPr/>
            <p:nvPr/>
          </p:nvSpPr>
          <p:spPr>
            <a:xfrm>
              <a:off x="1672474" y="3042998"/>
              <a:ext cx="222017" cy="142396"/>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5" name="Group 304">
            <a:extLst>
              <a:ext uri="{FF2B5EF4-FFF2-40B4-BE49-F238E27FC236}">
                <a16:creationId xmlns:a16="http://schemas.microsoft.com/office/drawing/2014/main" id="{EFE55B5B-0492-4D3B-A8C8-FC6170D3E499}"/>
              </a:ext>
            </a:extLst>
          </p:cNvPr>
          <p:cNvGrpSpPr/>
          <p:nvPr/>
        </p:nvGrpSpPr>
        <p:grpSpPr>
          <a:xfrm rot="16200000">
            <a:off x="4544603" y="1558711"/>
            <a:ext cx="237498" cy="160196"/>
            <a:chOff x="1355810" y="2971800"/>
            <a:chExt cx="538681" cy="284792"/>
          </a:xfrm>
        </p:grpSpPr>
        <p:sp>
          <p:nvSpPr>
            <p:cNvPr id="357" name="Flowchart: Collate 356">
              <a:extLst>
                <a:ext uri="{FF2B5EF4-FFF2-40B4-BE49-F238E27FC236}">
                  <a16:creationId xmlns:a16="http://schemas.microsoft.com/office/drawing/2014/main" id="{C88B0C42-566A-49E4-A884-44AF55EC9DA7}"/>
                </a:ext>
              </a:extLst>
            </p:cNvPr>
            <p:cNvSpPr/>
            <p:nvPr/>
          </p:nvSpPr>
          <p:spPr>
            <a:xfrm>
              <a:off x="1355810" y="2971800"/>
              <a:ext cx="222017" cy="284792"/>
            </a:xfrm>
            <a:prstGeom prst="flowChartCol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58" name="Straight Connector 357">
              <a:extLst>
                <a:ext uri="{FF2B5EF4-FFF2-40B4-BE49-F238E27FC236}">
                  <a16:creationId xmlns:a16="http://schemas.microsoft.com/office/drawing/2014/main" id="{FD010C4E-C83D-4952-9970-5359244A2AC7}"/>
                </a:ext>
              </a:extLst>
            </p:cNvPr>
            <p:cNvCxnSpPr>
              <a:stCxn id="359" idx="1"/>
            </p:cNvCxnSpPr>
            <p:nvPr/>
          </p:nvCxnSpPr>
          <p:spPr>
            <a:xfrm flipH="1">
              <a:off x="1481321" y="3114196"/>
              <a:ext cx="191153" cy="0"/>
            </a:xfrm>
            <a:prstGeom prst="line">
              <a:avLst/>
            </a:prstGeom>
          </p:spPr>
          <p:style>
            <a:lnRef idx="1">
              <a:schemeClr val="accent1"/>
            </a:lnRef>
            <a:fillRef idx="0">
              <a:schemeClr val="accent1"/>
            </a:fillRef>
            <a:effectRef idx="0">
              <a:schemeClr val="accent1"/>
            </a:effectRef>
            <a:fontRef idx="minor">
              <a:schemeClr val="tx1"/>
            </a:fontRef>
          </p:style>
        </p:cxnSp>
        <p:sp>
          <p:nvSpPr>
            <p:cNvPr id="359" name="Flowchart: Delay 358">
              <a:extLst>
                <a:ext uri="{FF2B5EF4-FFF2-40B4-BE49-F238E27FC236}">
                  <a16:creationId xmlns:a16="http://schemas.microsoft.com/office/drawing/2014/main" id="{C02EE38A-FCE2-42DF-98BA-B12DEC6A2FE2}"/>
                </a:ext>
              </a:extLst>
            </p:cNvPr>
            <p:cNvSpPr/>
            <p:nvPr/>
          </p:nvSpPr>
          <p:spPr>
            <a:xfrm>
              <a:off x="1672474" y="3042998"/>
              <a:ext cx="222017" cy="142396"/>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6" name="Group 305">
            <a:extLst>
              <a:ext uri="{FF2B5EF4-FFF2-40B4-BE49-F238E27FC236}">
                <a16:creationId xmlns:a16="http://schemas.microsoft.com/office/drawing/2014/main" id="{7D635FE8-3156-453B-8FF4-984049D47995}"/>
              </a:ext>
            </a:extLst>
          </p:cNvPr>
          <p:cNvGrpSpPr/>
          <p:nvPr/>
        </p:nvGrpSpPr>
        <p:grpSpPr>
          <a:xfrm rot="16200000">
            <a:off x="4201703" y="1796209"/>
            <a:ext cx="237498" cy="160196"/>
            <a:chOff x="1355810" y="2971800"/>
            <a:chExt cx="538681" cy="284792"/>
          </a:xfrm>
        </p:grpSpPr>
        <p:sp>
          <p:nvSpPr>
            <p:cNvPr id="354" name="Flowchart: Collate 353">
              <a:extLst>
                <a:ext uri="{FF2B5EF4-FFF2-40B4-BE49-F238E27FC236}">
                  <a16:creationId xmlns:a16="http://schemas.microsoft.com/office/drawing/2014/main" id="{5D71B024-C29C-4BC3-A1D1-5328371B9EB7}"/>
                </a:ext>
              </a:extLst>
            </p:cNvPr>
            <p:cNvSpPr/>
            <p:nvPr/>
          </p:nvSpPr>
          <p:spPr>
            <a:xfrm>
              <a:off x="1355810" y="2971800"/>
              <a:ext cx="222017" cy="284792"/>
            </a:xfrm>
            <a:prstGeom prst="flowChartCol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55" name="Straight Connector 354">
              <a:extLst>
                <a:ext uri="{FF2B5EF4-FFF2-40B4-BE49-F238E27FC236}">
                  <a16:creationId xmlns:a16="http://schemas.microsoft.com/office/drawing/2014/main" id="{CEB12F54-C12E-4260-910F-FE3739B47CF8}"/>
                </a:ext>
              </a:extLst>
            </p:cNvPr>
            <p:cNvCxnSpPr>
              <a:stCxn id="356" idx="1"/>
            </p:cNvCxnSpPr>
            <p:nvPr/>
          </p:nvCxnSpPr>
          <p:spPr>
            <a:xfrm flipH="1">
              <a:off x="1481321" y="3114196"/>
              <a:ext cx="191153" cy="0"/>
            </a:xfrm>
            <a:prstGeom prst="line">
              <a:avLst/>
            </a:prstGeom>
          </p:spPr>
          <p:style>
            <a:lnRef idx="1">
              <a:schemeClr val="accent1"/>
            </a:lnRef>
            <a:fillRef idx="0">
              <a:schemeClr val="accent1"/>
            </a:fillRef>
            <a:effectRef idx="0">
              <a:schemeClr val="accent1"/>
            </a:effectRef>
            <a:fontRef idx="minor">
              <a:schemeClr val="tx1"/>
            </a:fontRef>
          </p:style>
        </p:cxnSp>
        <p:sp>
          <p:nvSpPr>
            <p:cNvPr id="356" name="Flowchart: Delay 355">
              <a:extLst>
                <a:ext uri="{FF2B5EF4-FFF2-40B4-BE49-F238E27FC236}">
                  <a16:creationId xmlns:a16="http://schemas.microsoft.com/office/drawing/2014/main" id="{0162C1DA-4D20-44BF-9FF6-695FEAB554C5}"/>
                </a:ext>
              </a:extLst>
            </p:cNvPr>
            <p:cNvSpPr/>
            <p:nvPr/>
          </p:nvSpPr>
          <p:spPr>
            <a:xfrm>
              <a:off x="1672474" y="3042998"/>
              <a:ext cx="222017" cy="142396"/>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7" name="Group 306">
            <a:extLst>
              <a:ext uri="{FF2B5EF4-FFF2-40B4-BE49-F238E27FC236}">
                <a16:creationId xmlns:a16="http://schemas.microsoft.com/office/drawing/2014/main" id="{B4676CF3-A006-4BCB-BA31-DE6D367AB11E}"/>
              </a:ext>
            </a:extLst>
          </p:cNvPr>
          <p:cNvGrpSpPr/>
          <p:nvPr/>
        </p:nvGrpSpPr>
        <p:grpSpPr>
          <a:xfrm>
            <a:off x="4448802" y="2111463"/>
            <a:ext cx="237498" cy="160196"/>
            <a:chOff x="1355810" y="2971800"/>
            <a:chExt cx="538681" cy="284792"/>
          </a:xfrm>
        </p:grpSpPr>
        <p:sp>
          <p:nvSpPr>
            <p:cNvPr id="351" name="Flowchart: Collate 350">
              <a:extLst>
                <a:ext uri="{FF2B5EF4-FFF2-40B4-BE49-F238E27FC236}">
                  <a16:creationId xmlns:a16="http://schemas.microsoft.com/office/drawing/2014/main" id="{88CF2F6C-B3CC-4F2F-B28E-8724D4377C4C}"/>
                </a:ext>
              </a:extLst>
            </p:cNvPr>
            <p:cNvSpPr/>
            <p:nvPr/>
          </p:nvSpPr>
          <p:spPr>
            <a:xfrm>
              <a:off x="1355810" y="2971800"/>
              <a:ext cx="222017" cy="284792"/>
            </a:xfrm>
            <a:prstGeom prst="flowChartCol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52" name="Straight Connector 351">
              <a:extLst>
                <a:ext uri="{FF2B5EF4-FFF2-40B4-BE49-F238E27FC236}">
                  <a16:creationId xmlns:a16="http://schemas.microsoft.com/office/drawing/2014/main" id="{1B4DD85B-E0E8-4C6D-A817-595211810453}"/>
                </a:ext>
              </a:extLst>
            </p:cNvPr>
            <p:cNvCxnSpPr>
              <a:stCxn id="353" idx="1"/>
            </p:cNvCxnSpPr>
            <p:nvPr/>
          </p:nvCxnSpPr>
          <p:spPr>
            <a:xfrm flipH="1">
              <a:off x="1481321" y="3114196"/>
              <a:ext cx="191153" cy="0"/>
            </a:xfrm>
            <a:prstGeom prst="line">
              <a:avLst/>
            </a:prstGeom>
          </p:spPr>
          <p:style>
            <a:lnRef idx="1">
              <a:schemeClr val="accent1"/>
            </a:lnRef>
            <a:fillRef idx="0">
              <a:schemeClr val="accent1"/>
            </a:fillRef>
            <a:effectRef idx="0">
              <a:schemeClr val="accent1"/>
            </a:effectRef>
            <a:fontRef idx="minor">
              <a:schemeClr val="tx1"/>
            </a:fontRef>
          </p:style>
        </p:cxnSp>
        <p:sp>
          <p:nvSpPr>
            <p:cNvPr id="353" name="Flowchart: Delay 352">
              <a:extLst>
                <a:ext uri="{FF2B5EF4-FFF2-40B4-BE49-F238E27FC236}">
                  <a16:creationId xmlns:a16="http://schemas.microsoft.com/office/drawing/2014/main" id="{8E337C2D-7185-426B-B42F-FD1B2133ACB5}"/>
                </a:ext>
              </a:extLst>
            </p:cNvPr>
            <p:cNvSpPr/>
            <p:nvPr/>
          </p:nvSpPr>
          <p:spPr>
            <a:xfrm>
              <a:off x="1672474" y="3042998"/>
              <a:ext cx="222017" cy="142396"/>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08" name="Straight Arrow Connector 307">
            <a:extLst>
              <a:ext uri="{FF2B5EF4-FFF2-40B4-BE49-F238E27FC236}">
                <a16:creationId xmlns:a16="http://schemas.microsoft.com/office/drawing/2014/main" id="{675D1959-A3BD-4D74-A9FC-8D9B05DF097E}"/>
              </a:ext>
            </a:extLst>
          </p:cNvPr>
          <p:cNvCxnSpPr/>
          <p:nvPr/>
        </p:nvCxnSpPr>
        <p:spPr>
          <a:xfrm flipH="1">
            <a:off x="4312884" y="1482502"/>
            <a:ext cx="2057400" cy="0"/>
          </a:xfrm>
          <a:prstGeom prst="straightConnector1">
            <a:avLst/>
          </a:prstGeom>
          <a:ln w="31750">
            <a:solidFill>
              <a:srgbClr val="00B050"/>
            </a:solidFill>
            <a:tailEnd type="triangle" w="med" len="lg"/>
          </a:ln>
        </p:spPr>
        <p:style>
          <a:lnRef idx="1">
            <a:schemeClr val="accent1"/>
          </a:lnRef>
          <a:fillRef idx="0">
            <a:schemeClr val="accent1"/>
          </a:fillRef>
          <a:effectRef idx="0">
            <a:schemeClr val="accent1"/>
          </a:effectRef>
          <a:fontRef idx="minor">
            <a:schemeClr val="tx1"/>
          </a:fontRef>
        </p:style>
      </p:cxnSp>
      <p:grpSp>
        <p:nvGrpSpPr>
          <p:cNvPr id="309" name="Group 308">
            <a:extLst>
              <a:ext uri="{FF2B5EF4-FFF2-40B4-BE49-F238E27FC236}">
                <a16:creationId xmlns:a16="http://schemas.microsoft.com/office/drawing/2014/main" id="{ED5D305B-11ED-4A20-BEC5-402674D39C86}"/>
              </a:ext>
            </a:extLst>
          </p:cNvPr>
          <p:cNvGrpSpPr/>
          <p:nvPr/>
        </p:nvGrpSpPr>
        <p:grpSpPr>
          <a:xfrm rot="16200000">
            <a:off x="4544604" y="1336521"/>
            <a:ext cx="237496" cy="160196"/>
            <a:chOff x="1355814" y="2971800"/>
            <a:chExt cx="538677" cy="284792"/>
          </a:xfrm>
        </p:grpSpPr>
        <p:sp>
          <p:nvSpPr>
            <p:cNvPr id="348" name="Flowchart: Collate 347">
              <a:extLst>
                <a:ext uri="{FF2B5EF4-FFF2-40B4-BE49-F238E27FC236}">
                  <a16:creationId xmlns:a16="http://schemas.microsoft.com/office/drawing/2014/main" id="{E4752A7E-912B-4B1E-8532-34605EED1DF2}"/>
                </a:ext>
              </a:extLst>
            </p:cNvPr>
            <p:cNvSpPr/>
            <p:nvPr/>
          </p:nvSpPr>
          <p:spPr>
            <a:xfrm>
              <a:off x="1355814" y="2971800"/>
              <a:ext cx="222018" cy="284792"/>
            </a:xfrm>
            <a:prstGeom prst="flowChartCol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9" name="Straight Connector 348">
              <a:extLst>
                <a:ext uri="{FF2B5EF4-FFF2-40B4-BE49-F238E27FC236}">
                  <a16:creationId xmlns:a16="http://schemas.microsoft.com/office/drawing/2014/main" id="{315229DB-4F64-437E-B3EA-83225EFF6385}"/>
                </a:ext>
              </a:extLst>
            </p:cNvPr>
            <p:cNvCxnSpPr>
              <a:stCxn id="350" idx="1"/>
            </p:cNvCxnSpPr>
            <p:nvPr/>
          </p:nvCxnSpPr>
          <p:spPr>
            <a:xfrm flipH="1">
              <a:off x="1481321" y="3114196"/>
              <a:ext cx="191153" cy="0"/>
            </a:xfrm>
            <a:prstGeom prst="line">
              <a:avLst/>
            </a:prstGeom>
          </p:spPr>
          <p:style>
            <a:lnRef idx="1">
              <a:schemeClr val="accent1"/>
            </a:lnRef>
            <a:fillRef idx="0">
              <a:schemeClr val="accent1"/>
            </a:fillRef>
            <a:effectRef idx="0">
              <a:schemeClr val="accent1"/>
            </a:effectRef>
            <a:fontRef idx="minor">
              <a:schemeClr val="tx1"/>
            </a:fontRef>
          </p:style>
        </p:cxnSp>
        <p:sp>
          <p:nvSpPr>
            <p:cNvPr id="350" name="Flowchart: Delay 349">
              <a:extLst>
                <a:ext uri="{FF2B5EF4-FFF2-40B4-BE49-F238E27FC236}">
                  <a16:creationId xmlns:a16="http://schemas.microsoft.com/office/drawing/2014/main" id="{023809A3-AD53-40C2-B3A8-CE849AF65153}"/>
                </a:ext>
              </a:extLst>
            </p:cNvPr>
            <p:cNvSpPr/>
            <p:nvPr/>
          </p:nvSpPr>
          <p:spPr>
            <a:xfrm>
              <a:off x="1672474" y="3042998"/>
              <a:ext cx="222017" cy="142396"/>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10" name="Straight Arrow Connector 309">
            <a:extLst>
              <a:ext uri="{FF2B5EF4-FFF2-40B4-BE49-F238E27FC236}">
                <a16:creationId xmlns:a16="http://schemas.microsoft.com/office/drawing/2014/main" id="{67E25600-9057-4799-8469-E6915AA8AE10}"/>
              </a:ext>
            </a:extLst>
          </p:cNvPr>
          <p:cNvCxnSpPr/>
          <p:nvPr/>
        </p:nvCxnSpPr>
        <p:spPr>
          <a:xfrm flipV="1">
            <a:off x="4350058" y="1195103"/>
            <a:ext cx="1" cy="292751"/>
          </a:xfrm>
          <a:prstGeom prst="straightConnector1">
            <a:avLst/>
          </a:prstGeom>
          <a:ln w="31750">
            <a:solidFill>
              <a:srgbClr val="00B05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11" name="Straight Arrow Connector 310">
            <a:extLst>
              <a:ext uri="{FF2B5EF4-FFF2-40B4-BE49-F238E27FC236}">
                <a16:creationId xmlns:a16="http://schemas.microsoft.com/office/drawing/2014/main" id="{AF2BA42D-616F-4E5E-8C4E-43D9F2BC70A4}"/>
              </a:ext>
            </a:extLst>
          </p:cNvPr>
          <p:cNvCxnSpPr/>
          <p:nvPr/>
        </p:nvCxnSpPr>
        <p:spPr>
          <a:xfrm flipV="1">
            <a:off x="4857297" y="1702401"/>
            <a:ext cx="454" cy="260273"/>
          </a:xfrm>
          <a:prstGeom prst="straightConnector1">
            <a:avLst/>
          </a:prstGeom>
          <a:ln w="31750">
            <a:solidFill>
              <a:srgbClr val="006600"/>
            </a:solidFill>
            <a:tailEnd type="triangle" w="med" len="lg"/>
          </a:ln>
        </p:spPr>
        <p:style>
          <a:lnRef idx="1">
            <a:schemeClr val="accent1"/>
          </a:lnRef>
          <a:fillRef idx="0">
            <a:schemeClr val="accent1"/>
          </a:fillRef>
          <a:effectRef idx="0">
            <a:schemeClr val="accent1"/>
          </a:effectRef>
          <a:fontRef idx="minor">
            <a:schemeClr val="tx1"/>
          </a:fontRef>
        </p:style>
      </p:cxnSp>
      <p:grpSp>
        <p:nvGrpSpPr>
          <p:cNvPr id="312" name="Group 311">
            <a:extLst>
              <a:ext uri="{FF2B5EF4-FFF2-40B4-BE49-F238E27FC236}">
                <a16:creationId xmlns:a16="http://schemas.microsoft.com/office/drawing/2014/main" id="{B5DFD31D-88ED-4E47-8A84-9BCE3A215882}"/>
              </a:ext>
            </a:extLst>
          </p:cNvPr>
          <p:cNvGrpSpPr/>
          <p:nvPr/>
        </p:nvGrpSpPr>
        <p:grpSpPr>
          <a:xfrm rot="16200000">
            <a:off x="4830354" y="1332598"/>
            <a:ext cx="237496" cy="160196"/>
            <a:chOff x="1355814" y="2971800"/>
            <a:chExt cx="538677" cy="284792"/>
          </a:xfrm>
        </p:grpSpPr>
        <p:sp>
          <p:nvSpPr>
            <p:cNvPr id="345" name="Flowchart: Collate 344">
              <a:extLst>
                <a:ext uri="{FF2B5EF4-FFF2-40B4-BE49-F238E27FC236}">
                  <a16:creationId xmlns:a16="http://schemas.microsoft.com/office/drawing/2014/main" id="{6155BFAA-5B3C-45F6-8392-D06B76B9F55E}"/>
                </a:ext>
              </a:extLst>
            </p:cNvPr>
            <p:cNvSpPr/>
            <p:nvPr/>
          </p:nvSpPr>
          <p:spPr>
            <a:xfrm>
              <a:off x="1355814" y="2971800"/>
              <a:ext cx="222018" cy="284792"/>
            </a:xfrm>
            <a:prstGeom prst="flowChartCol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6" name="Straight Connector 345">
              <a:extLst>
                <a:ext uri="{FF2B5EF4-FFF2-40B4-BE49-F238E27FC236}">
                  <a16:creationId xmlns:a16="http://schemas.microsoft.com/office/drawing/2014/main" id="{1221FC1B-27CA-4114-87CC-E75A8DB51AC0}"/>
                </a:ext>
              </a:extLst>
            </p:cNvPr>
            <p:cNvCxnSpPr>
              <a:stCxn id="347" idx="1"/>
            </p:cNvCxnSpPr>
            <p:nvPr/>
          </p:nvCxnSpPr>
          <p:spPr>
            <a:xfrm flipH="1">
              <a:off x="1481321" y="3114196"/>
              <a:ext cx="191153" cy="0"/>
            </a:xfrm>
            <a:prstGeom prst="line">
              <a:avLst/>
            </a:prstGeom>
          </p:spPr>
          <p:style>
            <a:lnRef idx="1">
              <a:schemeClr val="accent1"/>
            </a:lnRef>
            <a:fillRef idx="0">
              <a:schemeClr val="accent1"/>
            </a:fillRef>
            <a:effectRef idx="0">
              <a:schemeClr val="accent1"/>
            </a:effectRef>
            <a:fontRef idx="minor">
              <a:schemeClr val="tx1"/>
            </a:fontRef>
          </p:style>
        </p:cxnSp>
        <p:sp>
          <p:nvSpPr>
            <p:cNvPr id="347" name="Flowchart: Delay 346">
              <a:extLst>
                <a:ext uri="{FF2B5EF4-FFF2-40B4-BE49-F238E27FC236}">
                  <a16:creationId xmlns:a16="http://schemas.microsoft.com/office/drawing/2014/main" id="{0BD9D920-7D83-470E-BF7A-2E08292EFA29}"/>
                </a:ext>
              </a:extLst>
            </p:cNvPr>
            <p:cNvSpPr/>
            <p:nvPr/>
          </p:nvSpPr>
          <p:spPr>
            <a:xfrm>
              <a:off x="1672474" y="3042998"/>
              <a:ext cx="222017" cy="142396"/>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13" name="Straight Arrow Connector 312">
            <a:extLst>
              <a:ext uri="{FF2B5EF4-FFF2-40B4-BE49-F238E27FC236}">
                <a16:creationId xmlns:a16="http://schemas.microsoft.com/office/drawing/2014/main" id="{6DC1AFEE-4449-4179-8E2A-5CDBBDFF17C4}"/>
              </a:ext>
            </a:extLst>
          </p:cNvPr>
          <p:cNvCxnSpPr>
            <a:cxnSpLocks/>
          </p:cNvCxnSpPr>
          <p:nvPr/>
        </p:nvCxnSpPr>
        <p:spPr>
          <a:xfrm flipV="1">
            <a:off x="3461180" y="2400300"/>
            <a:ext cx="1612217" cy="0"/>
          </a:xfrm>
          <a:prstGeom prst="straightConnector1">
            <a:avLst/>
          </a:prstGeom>
          <a:ln w="4445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14" name="Straight Arrow Connector 313">
            <a:extLst>
              <a:ext uri="{FF2B5EF4-FFF2-40B4-BE49-F238E27FC236}">
                <a16:creationId xmlns:a16="http://schemas.microsoft.com/office/drawing/2014/main" id="{17729BB0-E952-4AF5-B9A8-D81FA886B381}"/>
              </a:ext>
            </a:extLst>
          </p:cNvPr>
          <p:cNvCxnSpPr/>
          <p:nvPr/>
        </p:nvCxnSpPr>
        <p:spPr>
          <a:xfrm flipV="1">
            <a:off x="3237425" y="1051465"/>
            <a:ext cx="0" cy="163142"/>
          </a:xfrm>
          <a:prstGeom prst="straightConnector1">
            <a:avLst/>
          </a:prstGeom>
          <a:ln w="31750">
            <a:solidFill>
              <a:srgbClr val="0000FF"/>
            </a:solidFill>
            <a:tailEnd type="none" w="med" len="lg"/>
          </a:ln>
        </p:spPr>
        <p:style>
          <a:lnRef idx="1">
            <a:schemeClr val="accent1"/>
          </a:lnRef>
          <a:fillRef idx="0">
            <a:schemeClr val="accent1"/>
          </a:fillRef>
          <a:effectRef idx="0">
            <a:schemeClr val="accent1"/>
          </a:effectRef>
          <a:fontRef idx="minor">
            <a:schemeClr val="tx1"/>
          </a:fontRef>
        </p:style>
      </p:cxnSp>
      <p:cxnSp>
        <p:nvCxnSpPr>
          <p:cNvPr id="315" name="Straight Arrow Connector 314">
            <a:extLst>
              <a:ext uri="{FF2B5EF4-FFF2-40B4-BE49-F238E27FC236}">
                <a16:creationId xmlns:a16="http://schemas.microsoft.com/office/drawing/2014/main" id="{8B29E149-95A6-4134-8467-96CFD5E24250}"/>
              </a:ext>
            </a:extLst>
          </p:cNvPr>
          <p:cNvCxnSpPr/>
          <p:nvPr/>
        </p:nvCxnSpPr>
        <p:spPr>
          <a:xfrm flipV="1">
            <a:off x="3195833" y="1332549"/>
            <a:ext cx="0" cy="390906"/>
          </a:xfrm>
          <a:prstGeom prst="straightConnector1">
            <a:avLst/>
          </a:prstGeom>
          <a:ln w="31750">
            <a:solidFill>
              <a:srgbClr val="FF00FF"/>
            </a:solidFill>
            <a:tailEnd type="none" w="med" len="lg"/>
          </a:ln>
        </p:spPr>
        <p:style>
          <a:lnRef idx="1">
            <a:schemeClr val="accent1"/>
          </a:lnRef>
          <a:fillRef idx="0">
            <a:schemeClr val="accent1"/>
          </a:fillRef>
          <a:effectRef idx="0">
            <a:schemeClr val="accent1"/>
          </a:effectRef>
          <a:fontRef idx="minor">
            <a:schemeClr val="tx1"/>
          </a:fontRef>
        </p:style>
      </p:cxnSp>
      <p:cxnSp>
        <p:nvCxnSpPr>
          <p:cNvPr id="316" name="Straight Arrow Connector 315">
            <a:extLst>
              <a:ext uri="{FF2B5EF4-FFF2-40B4-BE49-F238E27FC236}">
                <a16:creationId xmlns:a16="http://schemas.microsoft.com/office/drawing/2014/main" id="{FF14115A-4F29-44FF-8D83-79E2A0080C0E}"/>
              </a:ext>
            </a:extLst>
          </p:cNvPr>
          <p:cNvCxnSpPr/>
          <p:nvPr/>
        </p:nvCxnSpPr>
        <p:spPr>
          <a:xfrm flipH="1">
            <a:off x="2000250" y="1330403"/>
            <a:ext cx="1200150" cy="0"/>
          </a:xfrm>
          <a:prstGeom prst="straightConnector1">
            <a:avLst/>
          </a:prstGeom>
          <a:ln w="31750">
            <a:solidFill>
              <a:srgbClr val="FF00FF"/>
            </a:solidFill>
            <a:headEnd type="triangle"/>
            <a:tailEnd type="none" w="med" len="lg"/>
          </a:ln>
        </p:spPr>
        <p:style>
          <a:lnRef idx="1">
            <a:schemeClr val="accent1"/>
          </a:lnRef>
          <a:fillRef idx="0">
            <a:schemeClr val="accent1"/>
          </a:fillRef>
          <a:effectRef idx="0">
            <a:schemeClr val="accent1"/>
          </a:effectRef>
          <a:fontRef idx="minor">
            <a:schemeClr val="tx1"/>
          </a:fontRef>
        </p:style>
      </p:cxnSp>
      <p:cxnSp>
        <p:nvCxnSpPr>
          <p:cNvPr id="318" name="Straight Arrow Connector 317">
            <a:extLst>
              <a:ext uri="{FF2B5EF4-FFF2-40B4-BE49-F238E27FC236}">
                <a16:creationId xmlns:a16="http://schemas.microsoft.com/office/drawing/2014/main" id="{3192D1FF-313F-4F4B-979E-E4DAA532CCD1}"/>
              </a:ext>
            </a:extLst>
          </p:cNvPr>
          <p:cNvCxnSpPr/>
          <p:nvPr/>
        </p:nvCxnSpPr>
        <p:spPr>
          <a:xfrm>
            <a:off x="4500061" y="1707842"/>
            <a:ext cx="0" cy="205740"/>
          </a:xfrm>
          <a:prstGeom prst="straightConnector1">
            <a:avLst/>
          </a:prstGeom>
          <a:ln w="28575">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grpSp>
        <p:nvGrpSpPr>
          <p:cNvPr id="319" name="Group 318">
            <a:extLst>
              <a:ext uri="{FF2B5EF4-FFF2-40B4-BE49-F238E27FC236}">
                <a16:creationId xmlns:a16="http://schemas.microsoft.com/office/drawing/2014/main" id="{F46389C7-7FE0-4DCB-A930-43BAA1A4F4C8}"/>
              </a:ext>
            </a:extLst>
          </p:cNvPr>
          <p:cNvGrpSpPr/>
          <p:nvPr/>
        </p:nvGrpSpPr>
        <p:grpSpPr>
          <a:xfrm>
            <a:off x="4048752" y="2103295"/>
            <a:ext cx="237498" cy="160196"/>
            <a:chOff x="1355810" y="2971800"/>
            <a:chExt cx="538681" cy="284792"/>
          </a:xfrm>
        </p:grpSpPr>
        <p:sp>
          <p:nvSpPr>
            <p:cNvPr id="342" name="Flowchart: Collate 341">
              <a:extLst>
                <a:ext uri="{FF2B5EF4-FFF2-40B4-BE49-F238E27FC236}">
                  <a16:creationId xmlns:a16="http://schemas.microsoft.com/office/drawing/2014/main" id="{768D7F90-1C1E-4EB9-ADDE-0E115CE1C08D}"/>
                </a:ext>
              </a:extLst>
            </p:cNvPr>
            <p:cNvSpPr/>
            <p:nvPr/>
          </p:nvSpPr>
          <p:spPr>
            <a:xfrm>
              <a:off x="1355810" y="2971800"/>
              <a:ext cx="222017" cy="284792"/>
            </a:xfrm>
            <a:prstGeom prst="flowChartCol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3" name="Straight Connector 342">
              <a:extLst>
                <a:ext uri="{FF2B5EF4-FFF2-40B4-BE49-F238E27FC236}">
                  <a16:creationId xmlns:a16="http://schemas.microsoft.com/office/drawing/2014/main" id="{20E0681B-2E5D-4484-874F-1AF15977EEE6}"/>
                </a:ext>
              </a:extLst>
            </p:cNvPr>
            <p:cNvCxnSpPr>
              <a:stCxn id="344" idx="1"/>
            </p:cNvCxnSpPr>
            <p:nvPr/>
          </p:nvCxnSpPr>
          <p:spPr>
            <a:xfrm flipH="1">
              <a:off x="1481321" y="3114196"/>
              <a:ext cx="191153" cy="0"/>
            </a:xfrm>
            <a:prstGeom prst="line">
              <a:avLst/>
            </a:prstGeom>
          </p:spPr>
          <p:style>
            <a:lnRef idx="1">
              <a:schemeClr val="accent1"/>
            </a:lnRef>
            <a:fillRef idx="0">
              <a:schemeClr val="accent1"/>
            </a:fillRef>
            <a:effectRef idx="0">
              <a:schemeClr val="accent1"/>
            </a:effectRef>
            <a:fontRef idx="minor">
              <a:schemeClr val="tx1"/>
            </a:fontRef>
          </p:style>
        </p:cxnSp>
        <p:sp>
          <p:nvSpPr>
            <p:cNvPr id="344" name="Flowchart: Delay 343">
              <a:extLst>
                <a:ext uri="{FF2B5EF4-FFF2-40B4-BE49-F238E27FC236}">
                  <a16:creationId xmlns:a16="http://schemas.microsoft.com/office/drawing/2014/main" id="{2610399D-DAE1-496B-8252-C21FB2C1D5C2}"/>
                </a:ext>
              </a:extLst>
            </p:cNvPr>
            <p:cNvSpPr/>
            <p:nvPr/>
          </p:nvSpPr>
          <p:spPr>
            <a:xfrm>
              <a:off x="1672474" y="3042998"/>
              <a:ext cx="222017" cy="142396"/>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20" name="Straight Arrow Connector 319">
            <a:extLst>
              <a:ext uri="{FF2B5EF4-FFF2-40B4-BE49-F238E27FC236}">
                <a16:creationId xmlns:a16="http://schemas.microsoft.com/office/drawing/2014/main" id="{0555F1CB-4468-45DF-9A59-AC50499D635D}"/>
              </a:ext>
            </a:extLst>
          </p:cNvPr>
          <p:cNvCxnSpPr/>
          <p:nvPr/>
        </p:nvCxnSpPr>
        <p:spPr>
          <a:xfrm>
            <a:off x="4097495" y="1953772"/>
            <a:ext cx="0" cy="441209"/>
          </a:xfrm>
          <a:prstGeom prst="straightConnector1">
            <a:avLst/>
          </a:prstGeom>
          <a:ln w="28575">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grpSp>
        <p:nvGrpSpPr>
          <p:cNvPr id="321" name="Group 320">
            <a:extLst>
              <a:ext uri="{FF2B5EF4-FFF2-40B4-BE49-F238E27FC236}">
                <a16:creationId xmlns:a16="http://schemas.microsoft.com/office/drawing/2014/main" id="{386D0DFE-2452-41C6-B34B-792474ABF889}"/>
              </a:ext>
            </a:extLst>
          </p:cNvPr>
          <p:cNvGrpSpPr/>
          <p:nvPr/>
        </p:nvGrpSpPr>
        <p:grpSpPr>
          <a:xfrm rot="16200000">
            <a:off x="3262333" y="2259818"/>
            <a:ext cx="237498" cy="160196"/>
            <a:chOff x="1355810" y="2971800"/>
            <a:chExt cx="538681" cy="284792"/>
          </a:xfrm>
        </p:grpSpPr>
        <p:sp>
          <p:nvSpPr>
            <p:cNvPr id="339" name="Flowchart: Collate 338">
              <a:extLst>
                <a:ext uri="{FF2B5EF4-FFF2-40B4-BE49-F238E27FC236}">
                  <a16:creationId xmlns:a16="http://schemas.microsoft.com/office/drawing/2014/main" id="{ECCA7CD0-8FF1-4C1E-8F52-946DF02259EF}"/>
                </a:ext>
              </a:extLst>
            </p:cNvPr>
            <p:cNvSpPr/>
            <p:nvPr/>
          </p:nvSpPr>
          <p:spPr>
            <a:xfrm>
              <a:off x="1355810" y="2971800"/>
              <a:ext cx="222017" cy="284792"/>
            </a:xfrm>
            <a:prstGeom prst="flowChartCol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0" name="Straight Connector 339">
              <a:extLst>
                <a:ext uri="{FF2B5EF4-FFF2-40B4-BE49-F238E27FC236}">
                  <a16:creationId xmlns:a16="http://schemas.microsoft.com/office/drawing/2014/main" id="{0322BDBB-F3A3-40D4-9201-F7FCEE309D15}"/>
                </a:ext>
              </a:extLst>
            </p:cNvPr>
            <p:cNvCxnSpPr>
              <a:stCxn id="341" idx="1"/>
            </p:cNvCxnSpPr>
            <p:nvPr/>
          </p:nvCxnSpPr>
          <p:spPr>
            <a:xfrm flipH="1">
              <a:off x="1481321" y="3114196"/>
              <a:ext cx="191153" cy="0"/>
            </a:xfrm>
            <a:prstGeom prst="line">
              <a:avLst/>
            </a:prstGeom>
          </p:spPr>
          <p:style>
            <a:lnRef idx="1">
              <a:schemeClr val="accent1"/>
            </a:lnRef>
            <a:fillRef idx="0">
              <a:schemeClr val="accent1"/>
            </a:fillRef>
            <a:effectRef idx="0">
              <a:schemeClr val="accent1"/>
            </a:effectRef>
            <a:fontRef idx="minor">
              <a:schemeClr val="tx1"/>
            </a:fontRef>
          </p:style>
        </p:cxnSp>
        <p:sp>
          <p:nvSpPr>
            <p:cNvPr id="341" name="Flowchart: Delay 340">
              <a:extLst>
                <a:ext uri="{FF2B5EF4-FFF2-40B4-BE49-F238E27FC236}">
                  <a16:creationId xmlns:a16="http://schemas.microsoft.com/office/drawing/2014/main" id="{36CDAB53-3A84-4616-9C33-D12FCB94D6A9}"/>
                </a:ext>
              </a:extLst>
            </p:cNvPr>
            <p:cNvSpPr/>
            <p:nvPr/>
          </p:nvSpPr>
          <p:spPr>
            <a:xfrm>
              <a:off x="1672474" y="3042998"/>
              <a:ext cx="222017" cy="142396"/>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2" name="Group 321">
            <a:extLst>
              <a:ext uri="{FF2B5EF4-FFF2-40B4-BE49-F238E27FC236}">
                <a16:creationId xmlns:a16="http://schemas.microsoft.com/office/drawing/2014/main" id="{37569C57-8C78-4B68-9E62-FB720EE9092F}"/>
              </a:ext>
            </a:extLst>
          </p:cNvPr>
          <p:cNvGrpSpPr/>
          <p:nvPr/>
        </p:nvGrpSpPr>
        <p:grpSpPr>
          <a:xfrm rot="5400000">
            <a:off x="3427416" y="1831172"/>
            <a:ext cx="50900" cy="234447"/>
            <a:chOff x="566737" y="3429000"/>
            <a:chExt cx="126210" cy="581024"/>
          </a:xfrm>
        </p:grpSpPr>
        <p:cxnSp>
          <p:nvCxnSpPr>
            <p:cNvPr id="323" name="Straight Connector 322">
              <a:extLst>
                <a:ext uri="{FF2B5EF4-FFF2-40B4-BE49-F238E27FC236}">
                  <a16:creationId xmlns:a16="http://schemas.microsoft.com/office/drawing/2014/main" id="{FCF320C3-17EF-41A8-A1B6-3ED4F93BB6A9}"/>
                </a:ext>
              </a:extLst>
            </p:cNvPr>
            <p:cNvCxnSpPr/>
            <p:nvPr/>
          </p:nvCxnSpPr>
          <p:spPr>
            <a:xfrm>
              <a:off x="609600" y="3429000"/>
              <a:ext cx="0" cy="76200"/>
            </a:xfrm>
            <a:prstGeom prst="line">
              <a:avLst/>
            </a:prstGeom>
            <a:ln>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CE9D8699-FF18-4009-841D-8A8CCE70563C}"/>
                </a:ext>
              </a:extLst>
            </p:cNvPr>
            <p:cNvCxnSpPr/>
            <p:nvPr/>
          </p:nvCxnSpPr>
          <p:spPr>
            <a:xfrm flipH="1">
              <a:off x="566737" y="3505200"/>
              <a:ext cx="42864" cy="38100"/>
            </a:xfrm>
            <a:prstGeom prst="line">
              <a:avLst/>
            </a:prstGeom>
            <a:ln>
              <a:solidFill>
                <a:srgbClr val="006600"/>
              </a:solidFill>
            </a:ln>
          </p:spPr>
          <p:style>
            <a:lnRef idx="1">
              <a:schemeClr val="accent1"/>
            </a:lnRef>
            <a:fillRef idx="0">
              <a:schemeClr val="accent1"/>
            </a:fillRef>
            <a:effectRef idx="0">
              <a:schemeClr val="accent1"/>
            </a:effectRef>
            <a:fontRef idx="minor">
              <a:schemeClr val="tx1"/>
            </a:fontRef>
          </p:style>
        </p:cxnSp>
        <p:grpSp>
          <p:nvGrpSpPr>
            <p:cNvPr id="325" name="Group 324">
              <a:extLst>
                <a:ext uri="{FF2B5EF4-FFF2-40B4-BE49-F238E27FC236}">
                  <a16:creationId xmlns:a16="http://schemas.microsoft.com/office/drawing/2014/main" id="{EC31A198-470C-4B94-98A9-EFD174A5463B}"/>
                </a:ext>
              </a:extLst>
            </p:cNvPr>
            <p:cNvGrpSpPr/>
            <p:nvPr/>
          </p:nvGrpSpPr>
          <p:grpSpPr>
            <a:xfrm>
              <a:off x="576261" y="3808630"/>
              <a:ext cx="116685" cy="89118"/>
              <a:chOff x="569115" y="3543300"/>
              <a:chExt cx="116685" cy="89118"/>
            </a:xfrm>
          </p:grpSpPr>
          <p:cxnSp>
            <p:nvCxnSpPr>
              <p:cNvPr id="337" name="Straight Connector 336">
                <a:extLst>
                  <a:ext uri="{FF2B5EF4-FFF2-40B4-BE49-F238E27FC236}">
                    <a16:creationId xmlns:a16="http://schemas.microsoft.com/office/drawing/2014/main" id="{BEF18691-049C-4D88-8C7E-D6D73F0F7008}"/>
                  </a:ext>
                </a:extLst>
              </p:cNvPr>
              <p:cNvCxnSpPr/>
              <p:nvPr/>
            </p:nvCxnSpPr>
            <p:spPr>
              <a:xfrm>
                <a:off x="569115" y="3543300"/>
                <a:ext cx="116685" cy="38100"/>
              </a:xfrm>
              <a:prstGeom prst="line">
                <a:avLst/>
              </a:prstGeom>
              <a:ln>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558577EC-AAFC-450A-868F-D8FB7E15955B}"/>
                  </a:ext>
                </a:extLst>
              </p:cNvPr>
              <p:cNvCxnSpPr/>
              <p:nvPr/>
            </p:nvCxnSpPr>
            <p:spPr>
              <a:xfrm flipH="1">
                <a:off x="569118" y="3582413"/>
                <a:ext cx="110130" cy="50005"/>
              </a:xfrm>
              <a:prstGeom prst="line">
                <a:avLst/>
              </a:prstGeom>
              <a:ln>
                <a:solidFill>
                  <a:srgbClr val="006600"/>
                </a:solidFill>
              </a:ln>
            </p:spPr>
            <p:style>
              <a:lnRef idx="1">
                <a:schemeClr val="accent1"/>
              </a:lnRef>
              <a:fillRef idx="0">
                <a:schemeClr val="accent1"/>
              </a:fillRef>
              <a:effectRef idx="0">
                <a:schemeClr val="accent1"/>
              </a:effectRef>
              <a:fontRef idx="minor">
                <a:schemeClr val="tx1"/>
              </a:fontRef>
            </p:style>
          </p:cxnSp>
        </p:grpSp>
        <p:grpSp>
          <p:nvGrpSpPr>
            <p:cNvPr id="326" name="Group 325">
              <a:extLst>
                <a:ext uri="{FF2B5EF4-FFF2-40B4-BE49-F238E27FC236}">
                  <a16:creationId xmlns:a16="http://schemas.microsoft.com/office/drawing/2014/main" id="{5AD39325-75B1-4789-8829-3D9540236B5F}"/>
                </a:ext>
              </a:extLst>
            </p:cNvPr>
            <p:cNvGrpSpPr/>
            <p:nvPr/>
          </p:nvGrpSpPr>
          <p:grpSpPr>
            <a:xfrm>
              <a:off x="569115" y="3543300"/>
              <a:ext cx="116685" cy="89118"/>
              <a:chOff x="569115" y="3543300"/>
              <a:chExt cx="116685" cy="89118"/>
            </a:xfrm>
          </p:grpSpPr>
          <p:cxnSp>
            <p:nvCxnSpPr>
              <p:cNvPr id="335" name="Straight Connector 334">
                <a:extLst>
                  <a:ext uri="{FF2B5EF4-FFF2-40B4-BE49-F238E27FC236}">
                    <a16:creationId xmlns:a16="http://schemas.microsoft.com/office/drawing/2014/main" id="{08DBE429-FC73-4E8C-9303-FACEE465062C}"/>
                  </a:ext>
                </a:extLst>
              </p:cNvPr>
              <p:cNvCxnSpPr/>
              <p:nvPr/>
            </p:nvCxnSpPr>
            <p:spPr>
              <a:xfrm>
                <a:off x="569115" y="3543300"/>
                <a:ext cx="116685" cy="38100"/>
              </a:xfrm>
              <a:prstGeom prst="line">
                <a:avLst/>
              </a:prstGeom>
              <a:ln>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CD37E1B0-B593-4F2E-88BF-7128785BAB28}"/>
                  </a:ext>
                </a:extLst>
              </p:cNvPr>
              <p:cNvCxnSpPr/>
              <p:nvPr/>
            </p:nvCxnSpPr>
            <p:spPr>
              <a:xfrm flipH="1">
                <a:off x="569118" y="3582413"/>
                <a:ext cx="110130" cy="50005"/>
              </a:xfrm>
              <a:prstGeom prst="line">
                <a:avLst/>
              </a:prstGeom>
              <a:ln>
                <a:solidFill>
                  <a:srgbClr val="006600"/>
                </a:solidFill>
              </a:ln>
            </p:spPr>
            <p:style>
              <a:lnRef idx="1">
                <a:schemeClr val="accent1"/>
              </a:lnRef>
              <a:fillRef idx="0">
                <a:schemeClr val="accent1"/>
              </a:fillRef>
              <a:effectRef idx="0">
                <a:schemeClr val="accent1"/>
              </a:effectRef>
              <a:fontRef idx="minor">
                <a:schemeClr val="tx1"/>
              </a:fontRef>
            </p:style>
          </p:cxnSp>
        </p:grpSp>
        <p:grpSp>
          <p:nvGrpSpPr>
            <p:cNvPr id="327" name="Group 326">
              <a:extLst>
                <a:ext uri="{FF2B5EF4-FFF2-40B4-BE49-F238E27FC236}">
                  <a16:creationId xmlns:a16="http://schemas.microsoft.com/office/drawing/2014/main" id="{25C86EB0-2DA3-4C06-B170-335BE37FE896}"/>
                </a:ext>
              </a:extLst>
            </p:cNvPr>
            <p:cNvGrpSpPr/>
            <p:nvPr/>
          </p:nvGrpSpPr>
          <p:grpSpPr>
            <a:xfrm>
              <a:off x="576262" y="3719512"/>
              <a:ext cx="116685" cy="89118"/>
              <a:chOff x="569115" y="3543300"/>
              <a:chExt cx="116685" cy="89118"/>
            </a:xfrm>
          </p:grpSpPr>
          <p:cxnSp>
            <p:nvCxnSpPr>
              <p:cNvPr id="333" name="Straight Connector 332">
                <a:extLst>
                  <a:ext uri="{FF2B5EF4-FFF2-40B4-BE49-F238E27FC236}">
                    <a16:creationId xmlns:a16="http://schemas.microsoft.com/office/drawing/2014/main" id="{41828A93-F1CC-4273-B718-EFFC9334FFE9}"/>
                  </a:ext>
                </a:extLst>
              </p:cNvPr>
              <p:cNvCxnSpPr/>
              <p:nvPr/>
            </p:nvCxnSpPr>
            <p:spPr>
              <a:xfrm>
                <a:off x="569115" y="3543300"/>
                <a:ext cx="116685" cy="38100"/>
              </a:xfrm>
              <a:prstGeom prst="line">
                <a:avLst/>
              </a:prstGeom>
              <a:ln>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E6248571-1DCF-45A6-B74D-D70AB4381D89}"/>
                  </a:ext>
                </a:extLst>
              </p:cNvPr>
              <p:cNvCxnSpPr/>
              <p:nvPr/>
            </p:nvCxnSpPr>
            <p:spPr>
              <a:xfrm flipH="1">
                <a:off x="569118" y="3582413"/>
                <a:ext cx="110130" cy="50005"/>
              </a:xfrm>
              <a:prstGeom prst="line">
                <a:avLst/>
              </a:prstGeom>
              <a:ln>
                <a:solidFill>
                  <a:srgbClr val="006600"/>
                </a:solidFill>
              </a:ln>
            </p:spPr>
            <p:style>
              <a:lnRef idx="1">
                <a:schemeClr val="accent1"/>
              </a:lnRef>
              <a:fillRef idx="0">
                <a:schemeClr val="accent1"/>
              </a:fillRef>
              <a:effectRef idx="0">
                <a:schemeClr val="accent1"/>
              </a:effectRef>
              <a:fontRef idx="minor">
                <a:schemeClr val="tx1"/>
              </a:fontRef>
            </p:style>
          </p:cxnSp>
        </p:grpSp>
        <p:grpSp>
          <p:nvGrpSpPr>
            <p:cNvPr id="328" name="Group 327">
              <a:extLst>
                <a:ext uri="{FF2B5EF4-FFF2-40B4-BE49-F238E27FC236}">
                  <a16:creationId xmlns:a16="http://schemas.microsoft.com/office/drawing/2014/main" id="{40008224-B484-427B-AF51-3C0BF171F1D2}"/>
                </a:ext>
              </a:extLst>
            </p:cNvPr>
            <p:cNvGrpSpPr/>
            <p:nvPr/>
          </p:nvGrpSpPr>
          <p:grpSpPr>
            <a:xfrm>
              <a:off x="569115" y="3630394"/>
              <a:ext cx="116685" cy="89118"/>
              <a:chOff x="569115" y="3543300"/>
              <a:chExt cx="116685" cy="89118"/>
            </a:xfrm>
          </p:grpSpPr>
          <p:cxnSp>
            <p:nvCxnSpPr>
              <p:cNvPr id="331" name="Straight Connector 330">
                <a:extLst>
                  <a:ext uri="{FF2B5EF4-FFF2-40B4-BE49-F238E27FC236}">
                    <a16:creationId xmlns:a16="http://schemas.microsoft.com/office/drawing/2014/main" id="{74D23CCF-31EE-4998-898E-8514914C5960}"/>
                  </a:ext>
                </a:extLst>
              </p:cNvPr>
              <p:cNvCxnSpPr/>
              <p:nvPr/>
            </p:nvCxnSpPr>
            <p:spPr>
              <a:xfrm>
                <a:off x="569115" y="3543300"/>
                <a:ext cx="116685" cy="38100"/>
              </a:xfrm>
              <a:prstGeom prst="line">
                <a:avLst/>
              </a:prstGeom>
              <a:ln>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C4F00FFD-B5D6-4D62-B9F5-0CBA47A6F925}"/>
                  </a:ext>
                </a:extLst>
              </p:cNvPr>
              <p:cNvCxnSpPr/>
              <p:nvPr/>
            </p:nvCxnSpPr>
            <p:spPr>
              <a:xfrm flipH="1">
                <a:off x="569118" y="3582413"/>
                <a:ext cx="110130" cy="50005"/>
              </a:xfrm>
              <a:prstGeom prst="line">
                <a:avLst/>
              </a:prstGeom>
              <a:ln>
                <a:solidFill>
                  <a:srgbClr val="006600"/>
                </a:solidFill>
              </a:ln>
            </p:spPr>
            <p:style>
              <a:lnRef idx="1">
                <a:schemeClr val="accent1"/>
              </a:lnRef>
              <a:fillRef idx="0">
                <a:schemeClr val="accent1"/>
              </a:fillRef>
              <a:effectRef idx="0">
                <a:schemeClr val="accent1"/>
              </a:effectRef>
              <a:fontRef idx="minor">
                <a:schemeClr val="tx1"/>
              </a:fontRef>
            </p:style>
          </p:cxnSp>
        </p:grpSp>
        <p:cxnSp>
          <p:nvCxnSpPr>
            <p:cNvPr id="329" name="Straight Connector 328">
              <a:extLst>
                <a:ext uri="{FF2B5EF4-FFF2-40B4-BE49-F238E27FC236}">
                  <a16:creationId xmlns:a16="http://schemas.microsoft.com/office/drawing/2014/main" id="{0F21CB60-DFC8-4504-80DF-395A7AD0DA35}"/>
                </a:ext>
              </a:extLst>
            </p:cNvPr>
            <p:cNvCxnSpPr/>
            <p:nvPr/>
          </p:nvCxnSpPr>
          <p:spPr>
            <a:xfrm>
              <a:off x="585788" y="3895724"/>
              <a:ext cx="39288" cy="38100"/>
            </a:xfrm>
            <a:prstGeom prst="line">
              <a:avLst/>
            </a:prstGeom>
            <a:ln>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0173DA2C-98DD-4B7D-9E44-E8BF87B0EBC6}"/>
                </a:ext>
              </a:extLst>
            </p:cNvPr>
            <p:cNvCxnSpPr/>
            <p:nvPr/>
          </p:nvCxnSpPr>
          <p:spPr>
            <a:xfrm>
              <a:off x="619420" y="3933824"/>
              <a:ext cx="0" cy="76200"/>
            </a:xfrm>
            <a:prstGeom prst="line">
              <a:avLst/>
            </a:prstGeom>
            <a:ln>
              <a:solidFill>
                <a:srgbClr val="006600"/>
              </a:solidFill>
            </a:ln>
          </p:spPr>
          <p:style>
            <a:lnRef idx="1">
              <a:schemeClr val="accent1"/>
            </a:lnRef>
            <a:fillRef idx="0">
              <a:schemeClr val="accent1"/>
            </a:fillRef>
            <a:effectRef idx="0">
              <a:schemeClr val="accent1"/>
            </a:effectRef>
            <a:fontRef idx="minor">
              <a:schemeClr val="tx1"/>
            </a:fontRef>
          </p:style>
        </p:cxnSp>
      </p:grpSp>
      <p:sp>
        <p:nvSpPr>
          <p:cNvPr id="298" name="TextBox 297">
            <a:extLst>
              <a:ext uri="{FF2B5EF4-FFF2-40B4-BE49-F238E27FC236}">
                <a16:creationId xmlns:a16="http://schemas.microsoft.com/office/drawing/2014/main" id="{B9930F1B-5F32-4ED0-96D9-733455837E6B}"/>
              </a:ext>
            </a:extLst>
          </p:cNvPr>
          <p:cNvSpPr txBox="1"/>
          <p:nvPr/>
        </p:nvSpPr>
        <p:spPr>
          <a:xfrm>
            <a:off x="2149151" y="859434"/>
            <a:ext cx="1660849" cy="161583"/>
          </a:xfrm>
          <a:prstGeom prst="rect">
            <a:avLst/>
          </a:prstGeom>
          <a:solidFill>
            <a:srgbClr val="FFFF00"/>
          </a:solidFill>
          <a:ln>
            <a:solidFill>
              <a:srgbClr val="C00000"/>
            </a:solidFill>
          </a:ln>
        </p:spPr>
        <p:txBody>
          <a:bodyPr wrap="square" lIns="0" tIns="0" rIns="0" bIns="0" rtlCol="0">
            <a:spAutoFit/>
          </a:bodyPr>
          <a:lstStyle/>
          <a:p>
            <a:r>
              <a:rPr lang="en-US" sz="1050" dirty="0"/>
              <a:t>New Helium </a:t>
            </a:r>
            <a:r>
              <a:rPr lang="en-US" sz="1050" dirty="0" err="1"/>
              <a:t>Cryo</a:t>
            </a:r>
            <a:r>
              <a:rPr lang="en-US" sz="1050" dirty="0"/>
              <a:t> Line System</a:t>
            </a:r>
          </a:p>
        </p:txBody>
      </p:sp>
      <p:cxnSp>
        <p:nvCxnSpPr>
          <p:cNvPr id="296" name="Straight Arrow Connector 295">
            <a:extLst>
              <a:ext uri="{FF2B5EF4-FFF2-40B4-BE49-F238E27FC236}">
                <a16:creationId xmlns:a16="http://schemas.microsoft.com/office/drawing/2014/main" id="{644F8E94-1330-4AC9-906B-0D8BE32B9BE6}"/>
              </a:ext>
            </a:extLst>
          </p:cNvPr>
          <p:cNvCxnSpPr>
            <a:cxnSpLocks/>
          </p:cNvCxnSpPr>
          <p:nvPr/>
        </p:nvCxnSpPr>
        <p:spPr>
          <a:xfrm>
            <a:off x="2947596" y="2401831"/>
            <a:ext cx="348556" cy="5312"/>
          </a:xfrm>
          <a:prstGeom prst="straightConnector1">
            <a:avLst/>
          </a:prstGeom>
          <a:ln w="317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grpSp>
        <p:nvGrpSpPr>
          <p:cNvPr id="363" name="Group 362">
            <a:extLst>
              <a:ext uri="{FF2B5EF4-FFF2-40B4-BE49-F238E27FC236}">
                <a16:creationId xmlns:a16="http://schemas.microsoft.com/office/drawing/2014/main" id="{118A8A40-57EC-4F59-AF83-A7A44AED3DAC}"/>
              </a:ext>
            </a:extLst>
          </p:cNvPr>
          <p:cNvGrpSpPr/>
          <p:nvPr/>
        </p:nvGrpSpPr>
        <p:grpSpPr>
          <a:xfrm>
            <a:off x="4947835" y="936261"/>
            <a:ext cx="1699976" cy="4031623"/>
            <a:chOff x="6724966" y="801392"/>
            <a:chExt cx="2266634" cy="5375497"/>
          </a:xfrm>
        </p:grpSpPr>
        <p:sp>
          <p:nvSpPr>
            <p:cNvPr id="364" name="TextBox 363">
              <a:extLst>
                <a:ext uri="{FF2B5EF4-FFF2-40B4-BE49-F238E27FC236}">
                  <a16:creationId xmlns:a16="http://schemas.microsoft.com/office/drawing/2014/main" id="{791C1A84-69B5-4BF2-AD2C-5FC4EC3761E7}"/>
                </a:ext>
              </a:extLst>
            </p:cNvPr>
            <p:cNvSpPr txBox="1"/>
            <p:nvPr/>
          </p:nvSpPr>
          <p:spPr>
            <a:xfrm>
              <a:off x="7138253" y="1059548"/>
              <a:ext cx="1143000" cy="215444"/>
            </a:xfrm>
            <a:prstGeom prst="rect">
              <a:avLst/>
            </a:prstGeom>
            <a:solidFill>
              <a:srgbClr val="FFFF00"/>
            </a:solidFill>
            <a:ln>
              <a:solidFill>
                <a:srgbClr val="00B050"/>
              </a:solidFill>
            </a:ln>
          </p:spPr>
          <p:txBody>
            <a:bodyPr wrap="square" lIns="0" tIns="0" rIns="0" bIns="0" rtlCol="0">
              <a:spAutoFit/>
            </a:bodyPr>
            <a:lstStyle/>
            <a:p>
              <a:r>
                <a:rPr lang="en-US" sz="1050"/>
                <a:t>S: 4.7K, 3.5BAR</a:t>
              </a:r>
            </a:p>
          </p:txBody>
        </p:sp>
        <p:sp>
          <p:nvSpPr>
            <p:cNvPr id="365" name="TextBox 364">
              <a:extLst>
                <a:ext uri="{FF2B5EF4-FFF2-40B4-BE49-F238E27FC236}">
                  <a16:creationId xmlns:a16="http://schemas.microsoft.com/office/drawing/2014/main" id="{C4532F94-3EED-4126-AD8F-2DA1FA088192}"/>
                </a:ext>
              </a:extLst>
            </p:cNvPr>
            <p:cNvSpPr txBox="1"/>
            <p:nvPr/>
          </p:nvSpPr>
          <p:spPr>
            <a:xfrm>
              <a:off x="7138253" y="1422843"/>
              <a:ext cx="1143000" cy="215444"/>
            </a:xfrm>
            <a:prstGeom prst="rect">
              <a:avLst/>
            </a:prstGeom>
            <a:solidFill>
              <a:srgbClr val="FFFF00"/>
            </a:solidFill>
            <a:ln>
              <a:solidFill>
                <a:srgbClr val="00B050"/>
              </a:solidFill>
            </a:ln>
          </p:spPr>
          <p:txBody>
            <a:bodyPr wrap="square" lIns="0" tIns="0" rIns="0" bIns="0" rtlCol="0">
              <a:spAutoFit/>
            </a:bodyPr>
            <a:lstStyle/>
            <a:p>
              <a:r>
                <a:rPr lang="en-US" sz="1050"/>
                <a:t>H: 60K, 12BAR</a:t>
              </a:r>
            </a:p>
          </p:txBody>
        </p:sp>
        <p:sp>
          <p:nvSpPr>
            <p:cNvPr id="366" name="TextBox 365">
              <a:extLst>
                <a:ext uri="{FF2B5EF4-FFF2-40B4-BE49-F238E27FC236}">
                  <a16:creationId xmlns:a16="http://schemas.microsoft.com/office/drawing/2014/main" id="{7C30FF26-7DF0-4574-9602-BCAF7346E16C}"/>
                </a:ext>
              </a:extLst>
            </p:cNvPr>
            <p:cNvSpPr txBox="1"/>
            <p:nvPr/>
          </p:nvSpPr>
          <p:spPr>
            <a:xfrm>
              <a:off x="6857837" y="1723220"/>
              <a:ext cx="1275682" cy="215444"/>
            </a:xfrm>
            <a:prstGeom prst="rect">
              <a:avLst/>
            </a:prstGeom>
            <a:solidFill>
              <a:srgbClr val="FFFF00"/>
            </a:solidFill>
            <a:ln>
              <a:solidFill>
                <a:srgbClr val="00B050"/>
              </a:solidFill>
            </a:ln>
          </p:spPr>
          <p:txBody>
            <a:bodyPr wrap="square" lIns="0" tIns="0" rIns="0" bIns="0" rtlCol="0">
              <a:spAutoFit/>
            </a:bodyPr>
            <a:lstStyle/>
            <a:p>
              <a:r>
                <a:rPr lang="en-US" sz="1050" dirty="0"/>
                <a:t>U: 4.6K, 1.25BAR</a:t>
              </a:r>
            </a:p>
          </p:txBody>
        </p:sp>
        <p:sp>
          <p:nvSpPr>
            <p:cNvPr id="368" name="Rectangle 367">
              <a:extLst>
                <a:ext uri="{FF2B5EF4-FFF2-40B4-BE49-F238E27FC236}">
                  <a16:creationId xmlns:a16="http://schemas.microsoft.com/office/drawing/2014/main" id="{026A7A6B-A59B-4700-9492-146B06CB988A}"/>
                </a:ext>
              </a:extLst>
            </p:cNvPr>
            <p:cNvSpPr/>
            <p:nvPr/>
          </p:nvSpPr>
          <p:spPr>
            <a:xfrm>
              <a:off x="7077934" y="801392"/>
              <a:ext cx="1913665" cy="1626733"/>
            </a:xfrm>
            <a:prstGeom prst="rect">
              <a:avLst/>
            </a:prstGeom>
            <a:noFill/>
            <a:ln w="34925">
              <a:solidFill>
                <a:srgbClr val="00B0F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9" name="Straight Arrow Connector 368">
              <a:extLst>
                <a:ext uri="{FF2B5EF4-FFF2-40B4-BE49-F238E27FC236}">
                  <a16:creationId xmlns:a16="http://schemas.microsoft.com/office/drawing/2014/main" id="{30DF1EE5-9032-43C5-81B4-8F03475A89EA}"/>
                </a:ext>
              </a:extLst>
            </p:cNvPr>
            <p:cNvCxnSpPr/>
            <p:nvPr/>
          </p:nvCxnSpPr>
          <p:spPr>
            <a:xfrm>
              <a:off x="8839200" y="868680"/>
              <a:ext cx="0" cy="5303520"/>
            </a:xfrm>
            <a:prstGeom prst="straightConnector1">
              <a:avLst/>
            </a:prstGeom>
            <a:ln w="47625">
              <a:solidFill>
                <a:srgbClr val="0000FF"/>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370" name="Straight Arrow Connector 369">
              <a:extLst>
                <a:ext uri="{FF2B5EF4-FFF2-40B4-BE49-F238E27FC236}">
                  <a16:creationId xmlns:a16="http://schemas.microsoft.com/office/drawing/2014/main" id="{E8BEC14E-2D17-4BB6-9F77-4BE1A06A0DCD}"/>
                </a:ext>
              </a:extLst>
            </p:cNvPr>
            <p:cNvCxnSpPr/>
            <p:nvPr/>
          </p:nvCxnSpPr>
          <p:spPr>
            <a:xfrm>
              <a:off x="8610600" y="868680"/>
              <a:ext cx="0" cy="5303520"/>
            </a:xfrm>
            <a:prstGeom prst="straightConnector1">
              <a:avLst/>
            </a:prstGeom>
            <a:ln w="47625">
              <a:solidFill>
                <a:srgbClr val="00B050"/>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371" name="Straight Arrow Connector 370">
              <a:extLst>
                <a:ext uri="{FF2B5EF4-FFF2-40B4-BE49-F238E27FC236}">
                  <a16:creationId xmlns:a16="http://schemas.microsoft.com/office/drawing/2014/main" id="{B479B33D-D86F-4E78-96B1-3EBABFEC5F85}"/>
                </a:ext>
              </a:extLst>
            </p:cNvPr>
            <p:cNvCxnSpPr/>
            <p:nvPr/>
          </p:nvCxnSpPr>
          <p:spPr>
            <a:xfrm>
              <a:off x="8382000" y="863838"/>
              <a:ext cx="0" cy="5303520"/>
            </a:xfrm>
            <a:prstGeom prst="straightConnector1">
              <a:avLst/>
            </a:prstGeom>
            <a:ln w="47625">
              <a:solidFill>
                <a:srgbClr val="FF00FF"/>
              </a:solidFill>
              <a:tailEnd type="triangle" w="sm" len="lg"/>
            </a:ln>
          </p:spPr>
          <p:style>
            <a:lnRef idx="1">
              <a:schemeClr val="accent1"/>
            </a:lnRef>
            <a:fillRef idx="0">
              <a:schemeClr val="accent1"/>
            </a:fillRef>
            <a:effectRef idx="0">
              <a:schemeClr val="accent1"/>
            </a:effectRef>
            <a:fontRef idx="minor">
              <a:schemeClr val="tx1"/>
            </a:fontRef>
          </p:style>
        </p:cxnSp>
        <p:sp>
          <p:nvSpPr>
            <p:cNvPr id="372" name="TextBox 371">
              <a:extLst>
                <a:ext uri="{FF2B5EF4-FFF2-40B4-BE49-F238E27FC236}">
                  <a16:creationId xmlns:a16="http://schemas.microsoft.com/office/drawing/2014/main" id="{E67BBEB3-28DD-42D1-822A-80A1DCB7FFA5}"/>
                </a:ext>
              </a:extLst>
            </p:cNvPr>
            <p:cNvSpPr txBox="1"/>
            <p:nvPr/>
          </p:nvSpPr>
          <p:spPr>
            <a:xfrm>
              <a:off x="7305271" y="1961711"/>
              <a:ext cx="999836" cy="430887"/>
            </a:xfrm>
            <a:prstGeom prst="rect">
              <a:avLst/>
            </a:prstGeom>
            <a:solidFill>
              <a:srgbClr val="FFFF00"/>
            </a:solidFill>
            <a:ln>
              <a:solidFill>
                <a:srgbClr val="00B0F0"/>
              </a:solidFill>
              <a:prstDash val="dashDot"/>
            </a:ln>
          </p:spPr>
          <p:txBody>
            <a:bodyPr wrap="square" lIns="0" tIns="0" rIns="0" bIns="0" rtlCol="0">
              <a:spAutoFit/>
            </a:bodyPr>
            <a:lstStyle/>
            <a:p>
              <a:r>
                <a:rPr lang="en-US" sz="1050" dirty="0"/>
                <a:t>RHIC Distribution</a:t>
              </a:r>
            </a:p>
          </p:txBody>
        </p:sp>
        <p:cxnSp>
          <p:nvCxnSpPr>
            <p:cNvPr id="373" name="Straight Arrow Connector 372">
              <a:extLst>
                <a:ext uri="{FF2B5EF4-FFF2-40B4-BE49-F238E27FC236}">
                  <a16:creationId xmlns:a16="http://schemas.microsoft.com/office/drawing/2014/main" id="{82E80823-D166-428D-B720-09218251B5F7}"/>
                </a:ext>
              </a:extLst>
            </p:cNvPr>
            <p:cNvCxnSpPr/>
            <p:nvPr/>
          </p:nvCxnSpPr>
          <p:spPr>
            <a:xfrm>
              <a:off x="8172093" y="2621280"/>
              <a:ext cx="0" cy="3474720"/>
            </a:xfrm>
            <a:prstGeom prst="straightConnector1">
              <a:avLst/>
            </a:prstGeom>
            <a:ln w="4445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79B8309A-8182-4588-8471-F57957D2B4BE}"/>
                </a:ext>
              </a:extLst>
            </p:cNvPr>
            <p:cNvCxnSpPr/>
            <p:nvPr/>
          </p:nvCxnSpPr>
          <p:spPr>
            <a:xfrm>
              <a:off x="8991600" y="2436768"/>
              <a:ext cx="0" cy="3678786"/>
            </a:xfrm>
            <a:prstGeom prst="line">
              <a:avLst/>
            </a:prstGeom>
            <a:ln w="31750">
              <a:solidFill>
                <a:srgbClr val="00B0F0"/>
              </a:solidFill>
              <a:prstDash val="lgDashDot"/>
            </a:ln>
          </p:spPr>
          <p:style>
            <a:lnRef idx="1">
              <a:schemeClr val="accent1"/>
            </a:lnRef>
            <a:fillRef idx="0">
              <a:schemeClr val="accent1"/>
            </a:fillRef>
            <a:effectRef idx="0">
              <a:schemeClr val="accent1"/>
            </a:effectRef>
            <a:fontRef idx="minor">
              <a:schemeClr val="tx1"/>
            </a:fontRef>
          </p:style>
        </p:cxnSp>
        <p:cxnSp>
          <p:nvCxnSpPr>
            <p:cNvPr id="375" name="Straight Connector 374">
              <a:extLst>
                <a:ext uri="{FF2B5EF4-FFF2-40B4-BE49-F238E27FC236}">
                  <a16:creationId xmlns:a16="http://schemas.microsoft.com/office/drawing/2014/main" id="{A3B9A4CB-C34E-4A77-A456-28D624776415}"/>
                </a:ext>
              </a:extLst>
            </p:cNvPr>
            <p:cNvCxnSpPr/>
            <p:nvPr/>
          </p:nvCxnSpPr>
          <p:spPr>
            <a:xfrm>
              <a:off x="8254148" y="2445432"/>
              <a:ext cx="0" cy="3731457"/>
            </a:xfrm>
            <a:prstGeom prst="line">
              <a:avLst/>
            </a:prstGeom>
            <a:ln w="31750">
              <a:solidFill>
                <a:srgbClr val="00B0F0"/>
              </a:solidFill>
              <a:prstDash val="lgDashDot"/>
            </a:ln>
          </p:spPr>
          <p:style>
            <a:lnRef idx="1">
              <a:schemeClr val="accent1"/>
            </a:lnRef>
            <a:fillRef idx="0">
              <a:schemeClr val="accent1"/>
            </a:fillRef>
            <a:effectRef idx="0">
              <a:schemeClr val="accent1"/>
            </a:effectRef>
            <a:fontRef idx="minor">
              <a:schemeClr val="tx1"/>
            </a:fontRef>
          </p:style>
        </p:cxnSp>
        <p:sp>
          <p:nvSpPr>
            <p:cNvPr id="367" name="TextBox 366">
              <a:extLst>
                <a:ext uri="{FF2B5EF4-FFF2-40B4-BE49-F238E27FC236}">
                  <a16:creationId xmlns:a16="http://schemas.microsoft.com/office/drawing/2014/main" id="{BC9D714A-6779-428C-8544-A7473E258E6B}"/>
                </a:ext>
              </a:extLst>
            </p:cNvPr>
            <p:cNvSpPr txBox="1"/>
            <p:nvPr/>
          </p:nvSpPr>
          <p:spPr>
            <a:xfrm>
              <a:off x="6724966" y="2822645"/>
              <a:ext cx="1472348" cy="215444"/>
            </a:xfrm>
            <a:prstGeom prst="rect">
              <a:avLst/>
            </a:prstGeom>
            <a:solidFill>
              <a:srgbClr val="FFFF00"/>
            </a:solidFill>
            <a:ln>
              <a:solidFill>
                <a:schemeClr val="tx1"/>
              </a:solidFill>
            </a:ln>
          </p:spPr>
          <p:txBody>
            <a:bodyPr wrap="square" lIns="0" tIns="0" rIns="0" bIns="0" rtlCol="0">
              <a:spAutoFit/>
            </a:bodyPr>
            <a:lstStyle/>
            <a:p>
              <a:r>
                <a:rPr lang="en-US" sz="1050" dirty="0"/>
                <a:t>WR: 290K, 1.2 BAR</a:t>
              </a:r>
            </a:p>
          </p:txBody>
        </p:sp>
      </p:grpSp>
      <p:grpSp>
        <p:nvGrpSpPr>
          <p:cNvPr id="376" name="Group 375">
            <a:extLst>
              <a:ext uri="{FF2B5EF4-FFF2-40B4-BE49-F238E27FC236}">
                <a16:creationId xmlns:a16="http://schemas.microsoft.com/office/drawing/2014/main" id="{8DADCEE6-9BF3-4CCC-894E-496C0DC62FF8}"/>
              </a:ext>
            </a:extLst>
          </p:cNvPr>
          <p:cNvGrpSpPr/>
          <p:nvPr/>
        </p:nvGrpSpPr>
        <p:grpSpPr>
          <a:xfrm rot="5400000">
            <a:off x="5184243" y="2184929"/>
            <a:ext cx="221742" cy="443436"/>
            <a:chOff x="1524000" y="1722999"/>
            <a:chExt cx="295656" cy="591248"/>
          </a:xfrm>
        </p:grpSpPr>
        <p:grpSp>
          <p:nvGrpSpPr>
            <p:cNvPr id="377" name="Group 376">
              <a:extLst>
                <a:ext uri="{FF2B5EF4-FFF2-40B4-BE49-F238E27FC236}">
                  <a16:creationId xmlns:a16="http://schemas.microsoft.com/office/drawing/2014/main" id="{E58BE99D-9619-4E19-9698-B1CF33CDB2ED}"/>
                </a:ext>
              </a:extLst>
            </p:cNvPr>
            <p:cNvGrpSpPr/>
            <p:nvPr/>
          </p:nvGrpSpPr>
          <p:grpSpPr>
            <a:xfrm>
              <a:off x="1524000" y="1722999"/>
              <a:ext cx="169783" cy="591248"/>
              <a:chOff x="1219200" y="2543175"/>
              <a:chExt cx="169783" cy="591248"/>
            </a:xfrm>
          </p:grpSpPr>
          <p:grpSp>
            <p:nvGrpSpPr>
              <p:cNvPr id="379" name="Group 378">
                <a:extLst>
                  <a:ext uri="{FF2B5EF4-FFF2-40B4-BE49-F238E27FC236}">
                    <a16:creationId xmlns:a16="http://schemas.microsoft.com/office/drawing/2014/main" id="{D55D6B8E-71A1-46AF-85E5-22EFA9B878AB}"/>
                  </a:ext>
                </a:extLst>
              </p:cNvPr>
              <p:cNvGrpSpPr/>
              <p:nvPr/>
            </p:nvGrpSpPr>
            <p:grpSpPr>
              <a:xfrm>
                <a:off x="1292740" y="2821827"/>
                <a:ext cx="67866" cy="312596"/>
                <a:chOff x="566737" y="3429000"/>
                <a:chExt cx="126210" cy="581024"/>
              </a:xfrm>
            </p:grpSpPr>
            <p:cxnSp>
              <p:nvCxnSpPr>
                <p:cNvPr id="381" name="Straight Connector 380">
                  <a:extLst>
                    <a:ext uri="{FF2B5EF4-FFF2-40B4-BE49-F238E27FC236}">
                      <a16:creationId xmlns:a16="http://schemas.microsoft.com/office/drawing/2014/main" id="{83100CB0-ECE5-40A9-BC9A-B46D4579D01C}"/>
                    </a:ext>
                  </a:extLst>
                </p:cNvPr>
                <p:cNvCxnSpPr/>
                <p:nvPr/>
              </p:nvCxnSpPr>
              <p:spPr>
                <a:xfrm>
                  <a:off x="609600" y="3429000"/>
                  <a:ext cx="0" cy="76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a:extLst>
                    <a:ext uri="{FF2B5EF4-FFF2-40B4-BE49-F238E27FC236}">
                      <a16:creationId xmlns:a16="http://schemas.microsoft.com/office/drawing/2014/main" id="{A008C772-9406-4A8D-9271-58DFD6D9ECB3}"/>
                    </a:ext>
                  </a:extLst>
                </p:cNvPr>
                <p:cNvCxnSpPr/>
                <p:nvPr/>
              </p:nvCxnSpPr>
              <p:spPr>
                <a:xfrm flipH="1">
                  <a:off x="566737" y="3505200"/>
                  <a:ext cx="42864" cy="381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83" name="Group 382">
                  <a:extLst>
                    <a:ext uri="{FF2B5EF4-FFF2-40B4-BE49-F238E27FC236}">
                      <a16:creationId xmlns:a16="http://schemas.microsoft.com/office/drawing/2014/main" id="{A6063E18-A9B7-479D-A0A6-2B51924A6A37}"/>
                    </a:ext>
                  </a:extLst>
                </p:cNvPr>
                <p:cNvGrpSpPr/>
                <p:nvPr/>
              </p:nvGrpSpPr>
              <p:grpSpPr>
                <a:xfrm>
                  <a:off x="576261" y="3808630"/>
                  <a:ext cx="116685" cy="89118"/>
                  <a:chOff x="569115" y="3543300"/>
                  <a:chExt cx="116685" cy="89118"/>
                </a:xfrm>
              </p:grpSpPr>
              <p:cxnSp>
                <p:nvCxnSpPr>
                  <p:cNvPr id="395" name="Straight Connector 394">
                    <a:extLst>
                      <a:ext uri="{FF2B5EF4-FFF2-40B4-BE49-F238E27FC236}">
                        <a16:creationId xmlns:a16="http://schemas.microsoft.com/office/drawing/2014/main" id="{86CCFD86-39BA-4482-91F7-1D3F769BF92B}"/>
                      </a:ext>
                    </a:extLst>
                  </p:cNvPr>
                  <p:cNvCxnSpPr/>
                  <p:nvPr/>
                </p:nvCxnSpPr>
                <p:spPr>
                  <a:xfrm>
                    <a:off x="569115" y="3543300"/>
                    <a:ext cx="116685" cy="381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a:extLst>
                      <a:ext uri="{FF2B5EF4-FFF2-40B4-BE49-F238E27FC236}">
                        <a16:creationId xmlns:a16="http://schemas.microsoft.com/office/drawing/2014/main" id="{BB1736E7-F949-41E1-A886-996D171B77C1}"/>
                      </a:ext>
                    </a:extLst>
                  </p:cNvPr>
                  <p:cNvCxnSpPr/>
                  <p:nvPr/>
                </p:nvCxnSpPr>
                <p:spPr>
                  <a:xfrm flipH="1">
                    <a:off x="569118" y="3582413"/>
                    <a:ext cx="110130" cy="5000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84" name="Group 383">
                  <a:extLst>
                    <a:ext uri="{FF2B5EF4-FFF2-40B4-BE49-F238E27FC236}">
                      <a16:creationId xmlns:a16="http://schemas.microsoft.com/office/drawing/2014/main" id="{7105DCD7-C6DF-4EDB-B451-EC634945EACE}"/>
                    </a:ext>
                  </a:extLst>
                </p:cNvPr>
                <p:cNvGrpSpPr/>
                <p:nvPr/>
              </p:nvGrpSpPr>
              <p:grpSpPr>
                <a:xfrm>
                  <a:off x="569115" y="3543300"/>
                  <a:ext cx="116685" cy="89118"/>
                  <a:chOff x="569115" y="3543300"/>
                  <a:chExt cx="116685" cy="89118"/>
                </a:xfrm>
              </p:grpSpPr>
              <p:cxnSp>
                <p:nvCxnSpPr>
                  <p:cNvPr id="393" name="Straight Connector 392">
                    <a:extLst>
                      <a:ext uri="{FF2B5EF4-FFF2-40B4-BE49-F238E27FC236}">
                        <a16:creationId xmlns:a16="http://schemas.microsoft.com/office/drawing/2014/main" id="{3CAB79BD-025B-4C92-B138-6070DDD650F0}"/>
                      </a:ext>
                    </a:extLst>
                  </p:cNvPr>
                  <p:cNvCxnSpPr/>
                  <p:nvPr/>
                </p:nvCxnSpPr>
                <p:spPr>
                  <a:xfrm>
                    <a:off x="569115" y="3543300"/>
                    <a:ext cx="116685" cy="381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a:extLst>
                      <a:ext uri="{FF2B5EF4-FFF2-40B4-BE49-F238E27FC236}">
                        <a16:creationId xmlns:a16="http://schemas.microsoft.com/office/drawing/2014/main" id="{F690E3B0-092C-4B9F-9886-86CE4D2C21E8}"/>
                      </a:ext>
                    </a:extLst>
                  </p:cNvPr>
                  <p:cNvCxnSpPr/>
                  <p:nvPr/>
                </p:nvCxnSpPr>
                <p:spPr>
                  <a:xfrm flipH="1">
                    <a:off x="569118" y="3582413"/>
                    <a:ext cx="110130" cy="5000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85" name="Group 384">
                  <a:extLst>
                    <a:ext uri="{FF2B5EF4-FFF2-40B4-BE49-F238E27FC236}">
                      <a16:creationId xmlns:a16="http://schemas.microsoft.com/office/drawing/2014/main" id="{4AC804BA-3F67-4F4D-B32C-20B43A84A83B}"/>
                    </a:ext>
                  </a:extLst>
                </p:cNvPr>
                <p:cNvGrpSpPr/>
                <p:nvPr/>
              </p:nvGrpSpPr>
              <p:grpSpPr>
                <a:xfrm>
                  <a:off x="576262" y="3719512"/>
                  <a:ext cx="116685" cy="89118"/>
                  <a:chOff x="569115" y="3543300"/>
                  <a:chExt cx="116685" cy="89118"/>
                </a:xfrm>
              </p:grpSpPr>
              <p:cxnSp>
                <p:nvCxnSpPr>
                  <p:cNvPr id="391" name="Straight Connector 390">
                    <a:extLst>
                      <a:ext uri="{FF2B5EF4-FFF2-40B4-BE49-F238E27FC236}">
                        <a16:creationId xmlns:a16="http://schemas.microsoft.com/office/drawing/2014/main" id="{2E35D295-774B-4DE6-B651-0BBC9412FC14}"/>
                      </a:ext>
                    </a:extLst>
                  </p:cNvPr>
                  <p:cNvCxnSpPr/>
                  <p:nvPr/>
                </p:nvCxnSpPr>
                <p:spPr>
                  <a:xfrm>
                    <a:off x="569115" y="3543300"/>
                    <a:ext cx="116685" cy="381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a:extLst>
                      <a:ext uri="{FF2B5EF4-FFF2-40B4-BE49-F238E27FC236}">
                        <a16:creationId xmlns:a16="http://schemas.microsoft.com/office/drawing/2014/main" id="{BDAFBE3D-4881-41A4-8923-C42985383FFF}"/>
                      </a:ext>
                    </a:extLst>
                  </p:cNvPr>
                  <p:cNvCxnSpPr/>
                  <p:nvPr/>
                </p:nvCxnSpPr>
                <p:spPr>
                  <a:xfrm flipH="1">
                    <a:off x="569118" y="3582413"/>
                    <a:ext cx="110130" cy="5000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86" name="Group 385">
                  <a:extLst>
                    <a:ext uri="{FF2B5EF4-FFF2-40B4-BE49-F238E27FC236}">
                      <a16:creationId xmlns:a16="http://schemas.microsoft.com/office/drawing/2014/main" id="{C00F84C5-3254-43CC-A546-BEF8C628228D}"/>
                    </a:ext>
                  </a:extLst>
                </p:cNvPr>
                <p:cNvGrpSpPr/>
                <p:nvPr/>
              </p:nvGrpSpPr>
              <p:grpSpPr>
                <a:xfrm>
                  <a:off x="569115" y="3630394"/>
                  <a:ext cx="116685" cy="89118"/>
                  <a:chOff x="569115" y="3543300"/>
                  <a:chExt cx="116685" cy="89118"/>
                </a:xfrm>
              </p:grpSpPr>
              <p:cxnSp>
                <p:nvCxnSpPr>
                  <p:cNvPr id="389" name="Straight Connector 388">
                    <a:extLst>
                      <a:ext uri="{FF2B5EF4-FFF2-40B4-BE49-F238E27FC236}">
                        <a16:creationId xmlns:a16="http://schemas.microsoft.com/office/drawing/2014/main" id="{4BBBBC85-1083-42A8-8F37-50D1F3CFD1B8}"/>
                      </a:ext>
                    </a:extLst>
                  </p:cNvPr>
                  <p:cNvCxnSpPr/>
                  <p:nvPr/>
                </p:nvCxnSpPr>
                <p:spPr>
                  <a:xfrm>
                    <a:off x="569115" y="3543300"/>
                    <a:ext cx="116685" cy="381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a16="http://schemas.microsoft.com/office/drawing/2014/main" id="{00120E2C-40C2-43B8-AAB8-92C0B8B1DCC7}"/>
                      </a:ext>
                    </a:extLst>
                  </p:cNvPr>
                  <p:cNvCxnSpPr/>
                  <p:nvPr/>
                </p:nvCxnSpPr>
                <p:spPr>
                  <a:xfrm flipH="1">
                    <a:off x="569118" y="3582413"/>
                    <a:ext cx="110130" cy="5000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87" name="Straight Connector 386">
                  <a:extLst>
                    <a:ext uri="{FF2B5EF4-FFF2-40B4-BE49-F238E27FC236}">
                      <a16:creationId xmlns:a16="http://schemas.microsoft.com/office/drawing/2014/main" id="{722560FE-234A-42E7-A5C8-EE43C7A0814F}"/>
                    </a:ext>
                  </a:extLst>
                </p:cNvPr>
                <p:cNvCxnSpPr/>
                <p:nvPr/>
              </p:nvCxnSpPr>
              <p:spPr>
                <a:xfrm>
                  <a:off x="585788" y="3895724"/>
                  <a:ext cx="39288" cy="381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a:extLst>
                    <a:ext uri="{FF2B5EF4-FFF2-40B4-BE49-F238E27FC236}">
                      <a16:creationId xmlns:a16="http://schemas.microsoft.com/office/drawing/2014/main" id="{2A4D487D-F844-43E1-AB6E-32D31A8F3CAD}"/>
                    </a:ext>
                  </a:extLst>
                </p:cNvPr>
                <p:cNvCxnSpPr/>
                <p:nvPr/>
              </p:nvCxnSpPr>
              <p:spPr>
                <a:xfrm>
                  <a:off x="619420" y="3933824"/>
                  <a:ext cx="0" cy="76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80" name="Rectangle 379">
                <a:extLst>
                  <a:ext uri="{FF2B5EF4-FFF2-40B4-BE49-F238E27FC236}">
                    <a16:creationId xmlns:a16="http://schemas.microsoft.com/office/drawing/2014/main" id="{0715EE99-13EA-4D63-900F-32E1F8D6C892}"/>
                  </a:ext>
                </a:extLst>
              </p:cNvPr>
              <p:cNvSpPr/>
              <p:nvPr/>
            </p:nvSpPr>
            <p:spPr>
              <a:xfrm>
                <a:off x="1219200" y="2543175"/>
                <a:ext cx="169783" cy="591248"/>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78" name="Straight Connector 377">
              <a:extLst>
                <a:ext uri="{FF2B5EF4-FFF2-40B4-BE49-F238E27FC236}">
                  <a16:creationId xmlns:a16="http://schemas.microsoft.com/office/drawing/2014/main" id="{0B8F6C19-EFCB-461C-BDCE-AC24B37FA4B4}"/>
                </a:ext>
              </a:extLst>
            </p:cNvPr>
            <p:cNvCxnSpPr/>
            <p:nvPr/>
          </p:nvCxnSpPr>
          <p:spPr>
            <a:xfrm flipH="1">
              <a:off x="1600200" y="2001651"/>
              <a:ext cx="21945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97" name="Straight Arrow Connector 396">
            <a:extLst>
              <a:ext uri="{FF2B5EF4-FFF2-40B4-BE49-F238E27FC236}">
                <a16:creationId xmlns:a16="http://schemas.microsoft.com/office/drawing/2014/main" id="{4C81CA45-2FB3-4945-8B36-3C60EA682457}"/>
              </a:ext>
            </a:extLst>
          </p:cNvPr>
          <p:cNvCxnSpPr>
            <a:cxnSpLocks/>
          </p:cNvCxnSpPr>
          <p:nvPr/>
        </p:nvCxnSpPr>
        <p:spPr>
          <a:xfrm>
            <a:off x="5539972" y="2386490"/>
            <a:ext cx="480060" cy="0"/>
          </a:xfrm>
          <a:prstGeom prst="straightConnector1">
            <a:avLst/>
          </a:prstGeom>
          <a:ln w="4445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99" name="Straight Arrow Connector 398">
            <a:extLst>
              <a:ext uri="{FF2B5EF4-FFF2-40B4-BE49-F238E27FC236}">
                <a16:creationId xmlns:a16="http://schemas.microsoft.com/office/drawing/2014/main" id="{A49AC5FA-EFDE-40F1-B446-C86A468EE4D8}"/>
              </a:ext>
            </a:extLst>
          </p:cNvPr>
          <p:cNvCxnSpPr/>
          <p:nvPr/>
        </p:nvCxnSpPr>
        <p:spPr>
          <a:xfrm>
            <a:off x="4499025" y="1993592"/>
            <a:ext cx="0" cy="411480"/>
          </a:xfrm>
          <a:prstGeom prst="straightConnector1">
            <a:avLst/>
          </a:prstGeom>
          <a:ln w="28575">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98" name="Straight Arrow Connector 397">
            <a:extLst>
              <a:ext uri="{FF2B5EF4-FFF2-40B4-BE49-F238E27FC236}">
                <a16:creationId xmlns:a16="http://schemas.microsoft.com/office/drawing/2014/main" id="{F4C10630-4C36-41D3-8845-CB80E122A2E6}"/>
              </a:ext>
            </a:extLst>
          </p:cNvPr>
          <p:cNvCxnSpPr>
            <a:cxnSpLocks/>
          </p:cNvCxnSpPr>
          <p:nvPr/>
        </p:nvCxnSpPr>
        <p:spPr>
          <a:xfrm flipH="1" flipV="1">
            <a:off x="3368153" y="3096280"/>
            <a:ext cx="0" cy="898398"/>
          </a:xfrm>
          <a:prstGeom prst="straightConnector1">
            <a:avLst/>
          </a:prstGeom>
          <a:ln w="31750">
            <a:solidFill>
              <a:srgbClr val="0066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5907DBCC-FF2F-44CB-B033-050A5D01DCA9}"/>
              </a:ext>
            </a:extLst>
          </p:cNvPr>
          <p:cNvCxnSpPr/>
          <p:nvPr/>
        </p:nvCxnSpPr>
        <p:spPr>
          <a:xfrm flipV="1">
            <a:off x="3900663" y="936262"/>
            <a:ext cx="0" cy="1144070"/>
          </a:xfrm>
          <a:prstGeom prst="line">
            <a:avLst/>
          </a:prstGeom>
          <a:ln w="31750">
            <a:solidFill>
              <a:srgbClr val="C00000"/>
            </a:solidFill>
            <a:prstDash val="dashDot"/>
          </a:ln>
        </p:spPr>
        <p:style>
          <a:lnRef idx="1">
            <a:schemeClr val="accent1"/>
          </a:lnRef>
          <a:fillRef idx="0">
            <a:schemeClr val="accent1"/>
          </a:fillRef>
          <a:effectRef idx="0">
            <a:schemeClr val="accent1"/>
          </a:effectRef>
          <a:fontRef idx="minor">
            <a:schemeClr val="tx1"/>
          </a:fontRef>
        </p:style>
      </p:cxnSp>
      <p:sp>
        <p:nvSpPr>
          <p:cNvPr id="401" name="TextBox 400">
            <a:extLst>
              <a:ext uri="{FF2B5EF4-FFF2-40B4-BE49-F238E27FC236}">
                <a16:creationId xmlns:a16="http://schemas.microsoft.com/office/drawing/2014/main" id="{E6A74559-B3B5-4C7F-B2FF-51BFB0099475}"/>
              </a:ext>
            </a:extLst>
          </p:cNvPr>
          <p:cNvSpPr txBox="1"/>
          <p:nvPr/>
        </p:nvSpPr>
        <p:spPr>
          <a:xfrm>
            <a:off x="3923295" y="829943"/>
            <a:ext cx="1105906" cy="161583"/>
          </a:xfrm>
          <a:prstGeom prst="rect">
            <a:avLst/>
          </a:prstGeom>
          <a:solidFill>
            <a:srgbClr val="FFFF00"/>
          </a:solidFill>
          <a:ln>
            <a:solidFill>
              <a:srgbClr val="00B050"/>
            </a:solidFill>
          </a:ln>
        </p:spPr>
        <p:txBody>
          <a:bodyPr wrap="square" lIns="0" tIns="0" rIns="0" bIns="0" rtlCol="0">
            <a:spAutoFit/>
          </a:bodyPr>
          <a:lstStyle/>
          <a:p>
            <a:r>
              <a:rPr lang="en-US" sz="1050"/>
              <a:t>RHIC Interface box</a:t>
            </a:r>
          </a:p>
        </p:txBody>
      </p:sp>
      <p:cxnSp>
        <p:nvCxnSpPr>
          <p:cNvPr id="400" name="Straight Arrow Connector 399">
            <a:extLst>
              <a:ext uri="{FF2B5EF4-FFF2-40B4-BE49-F238E27FC236}">
                <a16:creationId xmlns:a16="http://schemas.microsoft.com/office/drawing/2014/main" id="{0898DADB-19A2-476C-87AF-DB2E810E4015}"/>
              </a:ext>
            </a:extLst>
          </p:cNvPr>
          <p:cNvCxnSpPr>
            <a:cxnSpLocks/>
          </p:cNvCxnSpPr>
          <p:nvPr/>
        </p:nvCxnSpPr>
        <p:spPr>
          <a:xfrm flipH="1" flipV="1">
            <a:off x="2705084" y="3146972"/>
            <a:ext cx="671088" cy="0"/>
          </a:xfrm>
          <a:prstGeom prst="straightConnector1">
            <a:avLst/>
          </a:prstGeom>
          <a:ln w="44450" cmpd="tri">
            <a:solidFill>
              <a:srgbClr val="006600"/>
            </a:solidFill>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44075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82498"/>
            <a:ext cx="4972050" cy="342900"/>
          </a:xfrm>
        </p:spPr>
        <p:txBody>
          <a:bodyPr/>
          <a:lstStyle/>
          <a:p>
            <a:pPr algn="ctr"/>
            <a:r>
              <a:rPr lang="en-US" sz="1856" dirty="0">
                <a:solidFill>
                  <a:srgbClr val="0070C0"/>
                </a:solidFill>
                <a:latin typeface="Times New Roman" panose="02020603050405020304" pitchFamily="18" charset="0"/>
                <a:cs typeface="Times New Roman" panose="02020603050405020304" pitchFamily="18" charset="0"/>
              </a:rPr>
              <a:t>An example for the Basis of Estimate (</a:t>
            </a:r>
            <a:r>
              <a:rPr lang="en-US" sz="1856" dirty="0" err="1">
                <a:solidFill>
                  <a:srgbClr val="0070C0"/>
                </a:solidFill>
                <a:latin typeface="Times New Roman" panose="02020603050405020304" pitchFamily="18" charset="0"/>
                <a:cs typeface="Times New Roman" panose="02020603050405020304" pitchFamily="18" charset="0"/>
              </a:rPr>
              <a:t>Cryo</a:t>
            </a:r>
            <a:r>
              <a:rPr lang="en-US" sz="1856" dirty="0">
                <a:solidFill>
                  <a:srgbClr val="0070C0"/>
                </a:solidFill>
                <a:latin typeface="Times New Roman" panose="02020603050405020304" pitchFamily="18" charset="0"/>
                <a:cs typeface="Times New Roman" panose="02020603050405020304" pitchFamily="18" charset="0"/>
              </a:rPr>
              <a:t>)</a:t>
            </a:r>
          </a:p>
        </p:txBody>
      </p:sp>
      <p:sp>
        <p:nvSpPr>
          <p:cNvPr id="8" name="Content Placeholder 2"/>
          <p:cNvSpPr txBox="1">
            <a:spLocks/>
          </p:cNvSpPr>
          <p:nvPr/>
        </p:nvSpPr>
        <p:spPr bwMode="auto">
          <a:xfrm>
            <a:off x="490537" y="472594"/>
            <a:ext cx="5014913" cy="69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800100" indent="-34290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lgn="just">
              <a:lnSpc>
                <a:spcPct val="85000"/>
              </a:lnSpc>
            </a:pPr>
            <a:endParaRPr lang="en-US" dirty="0">
              <a:solidFill>
                <a:srgbClr val="0000FF"/>
              </a:solidFill>
              <a:latin typeface="Times New Roman" panose="02020603050405020304" pitchFamily="18" charset="0"/>
              <a:cs typeface="Times New Roman" panose="02020603050405020304" pitchFamily="18" charset="0"/>
            </a:endParaRPr>
          </a:p>
          <a:p>
            <a:pPr marL="103571" indent="-103571" algn="just">
              <a:lnSpc>
                <a:spcPct val="85000"/>
              </a:lnSpc>
              <a:buBlip>
                <a:blip r:embed="rId3"/>
              </a:buBlip>
            </a:pPr>
            <a:r>
              <a:rPr lang="en-US" sz="1238" dirty="0">
                <a:solidFill>
                  <a:srgbClr val="0000FF"/>
                </a:solidFill>
                <a:latin typeface="Times New Roman" panose="02020603050405020304" pitchFamily="18" charset="0"/>
                <a:cs typeface="Times New Roman" panose="02020603050405020304" pitchFamily="18" charset="0"/>
              </a:rPr>
              <a:t> “Cryogenic Systems” is our largest “spender” and here is a part of it :</a:t>
            </a:r>
          </a:p>
          <a:p>
            <a:endParaRPr lang="en-US" sz="1238" dirty="0">
              <a:latin typeface="Times New Roman" panose="02020603050405020304" pitchFamily="18" charset="0"/>
              <a:cs typeface="Times New Roman" panose="02020603050405020304" pitchFamily="18" charset="0"/>
            </a:endParaRPr>
          </a:p>
        </p:txBody>
      </p:sp>
      <p:sp>
        <p:nvSpPr>
          <p:cNvPr id="3" name="Date Placeholder 2"/>
          <p:cNvSpPr>
            <a:spLocks noGrp="1"/>
          </p:cNvSpPr>
          <p:nvPr>
            <p:ph type="dt" sz="half" idx="10"/>
          </p:nvPr>
        </p:nvSpPr>
        <p:spPr/>
        <p:txBody>
          <a:bodyPr/>
          <a:lstStyle/>
          <a:p>
            <a:r>
              <a:rPr lang="en-US" altLang="ja-JP"/>
              <a:t>Apr. 9, 2019</a:t>
            </a:r>
          </a:p>
        </p:txBody>
      </p:sp>
      <p:sp>
        <p:nvSpPr>
          <p:cNvPr id="9" name="Footer Placeholder 8"/>
          <p:cNvSpPr>
            <a:spLocks noGrp="1"/>
          </p:cNvSpPr>
          <p:nvPr>
            <p:ph type="ftr" sz="quarter" idx="11"/>
          </p:nvPr>
        </p:nvSpPr>
        <p:spPr/>
        <p:txBody>
          <a:bodyPr/>
          <a:lstStyle/>
          <a:p>
            <a:r>
              <a:rPr lang="en-US" altLang="ja-JP"/>
              <a:t>sPHENIX  Director's Review</a:t>
            </a:r>
          </a:p>
        </p:txBody>
      </p:sp>
      <p:sp>
        <p:nvSpPr>
          <p:cNvPr id="10" name="Slide Number Placeholder 9"/>
          <p:cNvSpPr>
            <a:spLocks noGrp="1"/>
          </p:cNvSpPr>
          <p:nvPr>
            <p:ph type="sldNum" sz="quarter" idx="12"/>
          </p:nvPr>
        </p:nvSpPr>
        <p:spPr/>
        <p:txBody>
          <a:bodyPr/>
          <a:lstStyle/>
          <a:p>
            <a:fld id="{C9BF8795-5BFE-41C1-96E3-07B2C11D3B85}" type="slidenum">
              <a:rPr lang="ja-JP" altLang="en-US" smtClean="0"/>
              <a:pPr/>
              <a:t>28</a:t>
            </a:fld>
            <a:endParaRPr lang="en-US" altLang="ja-JP"/>
          </a:p>
        </p:txBody>
      </p:sp>
      <p:pic>
        <p:nvPicPr>
          <p:cNvPr id="4" name="Picture 3">
            <a:extLst>
              <a:ext uri="{FF2B5EF4-FFF2-40B4-BE49-F238E27FC236}">
                <a16:creationId xmlns:a16="http://schemas.microsoft.com/office/drawing/2014/main" id="{BFBF0FF8-6696-4D16-8485-BC0BDD627147}"/>
              </a:ext>
            </a:extLst>
          </p:cNvPr>
          <p:cNvPicPr>
            <a:picLocks noChangeAspect="1"/>
          </p:cNvPicPr>
          <p:nvPr/>
        </p:nvPicPr>
        <p:blipFill>
          <a:blip r:embed="rId4"/>
          <a:stretch>
            <a:fillRect/>
          </a:stretch>
        </p:blipFill>
        <p:spPr>
          <a:xfrm>
            <a:off x="0" y="1101331"/>
            <a:ext cx="6858000" cy="3671937"/>
          </a:xfrm>
          <a:prstGeom prst="rect">
            <a:avLst/>
          </a:prstGeom>
        </p:spPr>
      </p:pic>
    </p:spTree>
    <p:extLst>
      <p:ext uri="{BB962C8B-B14F-4D97-AF65-F5344CB8AC3E}">
        <p14:creationId xmlns:p14="http://schemas.microsoft.com/office/powerpoint/2010/main" val="38871417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ltLang="en-US"/>
              <a:t>Apr. 9, 2019</a:t>
            </a:r>
          </a:p>
        </p:txBody>
      </p:sp>
      <p:sp>
        <p:nvSpPr>
          <p:cNvPr id="3" name="Footer Placeholder 2"/>
          <p:cNvSpPr>
            <a:spLocks noGrp="1"/>
          </p:cNvSpPr>
          <p:nvPr>
            <p:ph type="ftr" sz="quarter" idx="11"/>
          </p:nvPr>
        </p:nvSpPr>
        <p:spPr/>
        <p:txBody>
          <a:bodyPr/>
          <a:lstStyle/>
          <a:p>
            <a:pPr>
              <a:defRPr/>
            </a:pPr>
            <a:r>
              <a:rPr lang="en-US"/>
              <a:t>sPHENIX  Director's Review</a:t>
            </a:r>
            <a:endParaRPr lang="en-US" dirty="0"/>
          </a:p>
        </p:txBody>
      </p:sp>
      <p:sp>
        <p:nvSpPr>
          <p:cNvPr id="4" name="Slide Number Placeholder 3"/>
          <p:cNvSpPr>
            <a:spLocks noGrp="1"/>
          </p:cNvSpPr>
          <p:nvPr>
            <p:ph type="sldNum" sz="quarter" idx="12"/>
          </p:nvPr>
        </p:nvSpPr>
        <p:spPr/>
        <p:txBody>
          <a:bodyPr/>
          <a:lstStyle/>
          <a:p>
            <a:fld id="{07AE5DAE-5A25-4D93-A5BA-3F3E3A62C8C6}" type="slidenum">
              <a:rPr lang="en-US" altLang="en-US" smtClean="0"/>
              <a:pPr/>
              <a:t>29</a:t>
            </a:fld>
            <a:endParaRPr lang="en-US" alt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spTree>
    <p:extLst>
      <p:ext uri="{BB962C8B-B14F-4D97-AF65-F5344CB8AC3E}">
        <p14:creationId xmlns:p14="http://schemas.microsoft.com/office/powerpoint/2010/main" val="18481553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solidFill>
                  <a:srgbClr val="002060"/>
                </a:solidFill>
                <a:latin typeface="+mn-lt"/>
                <a:cs typeface="Times New Roman" panose="02020603050405020304" pitchFamily="18" charset="0"/>
              </a:rPr>
              <a:t>Original conductor/coil Specifications</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2708" y="1592194"/>
            <a:ext cx="3384645" cy="2847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a:xfrm rot="10800000" flipH="1">
            <a:off x="3088782" y="3733949"/>
            <a:ext cx="557212" cy="2013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027080" y="3482644"/>
            <a:ext cx="1092700" cy="646331"/>
          </a:xfrm>
          <a:prstGeom prst="rect">
            <a:avLst/>
          </a:prstGeom>
          <a:noFill/>
        </p:spPr>
        <p:txBody>
          <a:bodyPr wrap="square" rtlCol="0">
            <a:spAutoFit/>
          </a:bodyPr>
          <a:lstStyle/>
          <a:p>
            <a:r>
              <a:rPr lang="en-US" dirty="0"/>
              <a:t>Heavily stabilized</a:t>
            </a:r>
          </a:p>
        </p:txBody>
      </p:sp>
      <p:sp>
        <p:nvSpPr>
          <p:cNvPr id="7" name="Right Arrow 6"/>
          <p:cNvSpPr/>
          <p:nvPr/>
        </p:nvSpPr>
        <p:spPr>
          <a:xfrm rot="20854741">
            <a:off x="2910147" y="4170715"/>
            <a:ext cx="750063" cy="2105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027080" y="4111680"/>
            <a:ext cx="1181398" cy="646331"/>
          </a:xfrm>
          <a:prstGeom prst="rect">
            <a:avLst/>
          </a:prstGeom>
          <a:noFill/>
        </p:spPr>
        <p:txBody>
          <a:bodyPr wrap="square" rtlCol="0">
            <a:spAutoFit/>
          </a:bodyPr>
          <a:lstStyle/>
          <a:p>
            <a:r>
              <a:rPr lang="en-US" dirty="0"/>
              <a:t>~ 276% margin</a:t>
            </a: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213" y="1409171"/>
            <a:ext cx="2239566" cy="2073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253851" y="955784"/>
            <a:ext cx="2357438" cy="455766"/>
          </a:xfrm>
          <a:prstGeom prst="rect">
            <a:avLst/>
          </a:prstGeom>
          <a:noFill/>
        </p:spPr>
        <p:txBody>
          <a:bodyPr wrap="square" rtlCol="0">
            <a:spAutoFit/>
          </a:bodyPr>
          <a:lstStyle/>
          <a:p>
            <a:r>
              <a:rPr lang="en-US" altLang="zh-TW" sz="1181">
                <a:solidFill>
                  <a:srgbClr val="C00000"/>
                </a:solidFill>
                <a:latin typeface="Times New Roman" panose="02020603050405020304" pitchFamily="18" charset="0"/>
                <a:cs typeface="Times New Roman" panose="02020603050405020304" pitchFamily="18" charset="0"/>
              </a:rPr>
              <a:t>~1.3</a:t>
            </a:r>
            <a:r>
              <a:rPr lang="zh-TW" altLang="en-US" sz="1181">
                <a:solidFill>
                  <a:srgbClr val="C00000"/>
                </a:solidFill>
                <a:latin typeface="Times New Roman" panose="02020603050405020304" pitchFamily="18" charset="0"/>
                <a:cs typeface="Times New Roman" panose="02020603050405020304" pitchFamily="18" charset="0"/>
              </a:rPr>
              <a:t> </a:t>
            </a:r>
            <a:r>
              <a:rPr lang="en-US" altLang="zh-TW" sz="1181" dirty="0">
                <a:solidFill>
                  <a:srgbClr val="C00000"/>
                </a:solidFill>
                <a:latin typeface="Times New Roman" panose="02020603050405020304" pitchFamily="18" charset="0"/>
                <a:cs typeface="Times New Roman" panose="02020603050405020304" pitchFamily="18" charset="0"/>
              </a:rPr>
              <a:t>T</a:t>
            </a:r>
            <a:r>
              <a:rPr lang="zh-TW" altLang="en-US" sz="1181" dirty="0">
                <a:solidFill>
                  <a:srgbClr val="C00000"/>
                </a:solidFill>
                <a:latin typeface="Times New Roman" panose="02020603050405020304" pitchFamily="18" charset="0"/>
                <a:cs typeface="Times New Roman" panose="02020603050405020304" pitchFamily="18" charset="0"/>
              </a:rPr>
              <a:t> </a:t>
            </a:r>
            <a:r>
              <a:rPr lang="en-US" altLang="zh-TW" sz="1181" dirty="0">
                <a:solidFill>
                  <a:srgbClr val="C00000"/>
                </a:solidFill>
                <a:latin typeface="Times New Roman" panose="02020603050405020304" pitchFamily="18" charset="0"/>
                <a:cs typeface="Times New Roman" panose="02020603050405020304" pitchFamily="18" charset="0"/>
              </a:rPr>
              <a:t>in the High-Field Test</a:t>
            </a:r>
          </a:p>
          <a:p>
            <a:r>
              <a:rPr lang="en-US" sz="1181" dirty="0">
                <a:solidFill>
                  <a:srgbClr val="C00000"/>
                </a:solidFill>
                <a:latin typeface="Times New Roman" panose="02020603050405020304" pitchFamily="18" charset="0"/>
                <a:cs typeface="Times New Roman" panose="02020603050405020304" pitchFamily="18" charset="0"/>
              </a:rPr>
              <a:t>~1.4 T in </a:t>
            </a:r>
            <a:r>
              <a:rPr lang="en-US" sz="1181" dirty="0" err="1">
                <a:solidFill>
                  <a:srgbClr val="C00000"/>
                </a:solidFill>
                <a:latin typeface="Times New Roman" panose="02020603050405020304" pitchFamily="18" charset="0"/>
                <a:cs typeface="Times New Roman" panose="02020603050405020304" pitchFamily="18" charset="0"/>
              </a:rPr>
              <a:t>sPHENIX</a:t>
            </a:r>
            <a:endParaRPr lang="en-US" sz="1181" dirty="0">
              <a:solidFill>
                <a:srgbClr val="C00000"/>
              </a:solidFill>
              <a:latin typeface="Times New Roman" panose="02020603050405020304" pitchFamily="18" charset="0"/>
              <a:cs typeface="Times New Roman" panose="02020603050405020304" pitchFamily="18" charset="0"/>
            </a:endParaRPr>
          </a:p>
        </p:txBody>
      </p:sp>
      <p:cxnSp>
        <p:nvCxnSpPr>
          <p:cNvPr id="15" name="Straight Arrow Connector 14"/>
          <p:cNvCxnSpPr>
            <a:stCxn id="3" idx="1"/>
          </p:cNvCxnSpPr>
          <p:nvPr/>
        </p:nvCxnSpPr>
        <p:spPr bwMode="auto">
          <a:xfrm flipH="1">
            <a:off x="2013473" y="1183667"/>
            <a:ext cx="1240378" cy="736653"/>
          </a:xfrm>
          <a:prstGeom prst="straightConnector1">
            <a:avLst/>
          </a:prstGeom>
          <a:solidFill>
            <a:schemeClr val="accent1"/>
          </a:solidFill>
          <a:ln w="22225" cap="sq" cmpd="sng" algn="ctr">
            <a:solidFill>
              <a:srgbClr val="C00000"/>
            </a:solidFill>
            <a:prstDash val="solid"/>
            <a:round/>
            <a:headEnd type="arrow"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Date Placeholder 13"/>
          <p:cNvSpPr>
            <a:spLocks noGrp="1"/>
          </p:cNvSpPr>
          <p:nvPr>
            <p:ph type="dt" sz="half" idx="10"/>
          </p:nvPr>
        </p:nvSpPr>
        <p:spPr/>
        <p:txBody>
          <a:bodyPr/>
          <a:lstStyle/>
          <a:p>
            <a:r>
              <a:rPr lang="en-US" altLang="ja-JP"/>
              <a:t>Apr. 9, 2019</a:t>
            </a:r>
            <a:endParaRPr lang="en-US" altLang="ja-JP" dirty="0"/>
          </a:p>
        </p:txBody>
      </p:sp>
      <p:sp>
        <p:nvSpPr>
          <p:cNvPr id="16" name="Footer Placeholder 15"/>
          <p:cNvSpPr>
            <a:spLocks noGrp="1"/>
          </p:cNvSpPr>
          <p:nvPr>
            <p:ph type="ftr" sz="quarter" idx="11"/>
          </p:nvPr>
        </p:nvSpPr>
        <p:spPr/>
        <p:txBody>
          <a:bodyPr/>
          <a:lstStyle/>
          <a:p>
            <a:r>
              <a:rPr lang="en-US" altLang="ja-JP"/>
              <a:t>sPHENIX  Director's Review</a:t>
            </a:r>
            <a:endParaRPr lang="en-US" altLang="ja-JP" dirty="0"/>
          </a:p>
        </p:txBody>
      </p:sp>
      <p:sp>
        <p:nvSpPr>
          <p:cNvPr id="17" name="Slide Number Placeholder 16"/>
          <p:cNvSpPr>
            <a:spLocks noGrp="1"/>
          </p:cNvSpPr>
          <p:nvPr>
            <p:ph type="sldNum" sz="quarter" idx="12"/>
          </p:nvPr>
        </p:nvSpPr>
        <p:spPr/>
        <p:txBody>
          <a:bodyPr/>
          <a:lstStyle/>
          <a:p>
            <a:fld id="{1FB4287E-2287-4C62-9FFE-686ECD648930}" type="slidenum">
              <a:rPr lang="ja-JP" altLang="en-US" smtClean="0"/>
              <a:pPr/>
              <a:t>3</a:t>
            </a:fld>
            <a:endParaRPr lang="en-US" altLang="ja-JP"/>
          </a:p>
        </p:txBody>
      </p:sp>
    </p:spTree>
    <p:extLst>
      <p:ext uri="{BB962C8B-B14F-4D97-AF65-F5344CB8AC3E}">
        <p14:creationId xmlns:p14="http://schemas.microsoft.com/office/powerpoint/2010/main" val="41612877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ltLang="en-US"/>
              <a:t>Apr. 9, 2019</a:t>
            </a:r>
          </a:p>
        </p:txBody>
      </p:sp>
      <p:sp>
        <p:nvSpPr>
          <p:cNvPr id="3" name="Footer Placeholder 2"/>
          <p:cNvSpPr>
            <a:spLocks noGrp="1"/>
          </p:cNvSpPr>
          <p:nvPr>
            <p:ph type="ftr" sz="quarter" idx="11"/>
          </p:nvPr>
        </p:nvSpPr>
        <p:spPr/>
        <p:txBody>
          <a:bodyPr/>
          <a:lstStyle/>
          <a:p>
            <a:pPr>
              <a:defRPr/>
            </a:pPr>
            <a:r>
              <a:rPr lang="en-US"/>
              <a:t>sPHENIX  Director's Review</a:t>
            </a:r>
            <a:endParaRPr lang="en-US" dirty="0"/>
          </a:p>
        </p:txBody>
      </p:sp>
      <p:sp>
        <p:nvSpPr>
          <p:cNvPr id="4" name="Slide Number Placeholder 3"/>
          <p:cNvSpPr>
            <a:spLocks noGrp="1"/>
          </p:cNvSpPr>
          <p:nvPr>
            <p:ph type="sldNum" sz="quarter" idx="12"/>
          </p:nvPr>
        </p:nvSpPr>
        <p:spPr/>
        <p:txBody>
          <a:bodyPr/>
          <a:lstStyle/>
          <a:p>
            <a:fld id="{07AE5DAE-5A25-4D93-A5BA-3F3E3A62C8C6}" type="slidenum">
              <a:rPr lang="en-US" altLang="en-US" smtClean="0"/>
              <a:pPr/>
              <a:t>30</a:t>
            </a:fld>
            <a:endParaRPr lang="en-US" alt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spTree>
    <p:extLst>
      <p:ext uri="{BB962C8B-B14F-4D97-AF65-F5344CB8AC3E}">
        <p14:creationId xmlns:p14="http://schemas.microsoft.com/office/powerpoint/2010/main" val="225692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ltLang="en-US"/>
              <a:t>Apr. 9, 2019</a:t>
            </a:r>
          </a:p>
        </p:txBody>
      </p:sp>
      <p:sp>
        <p:nvSpPr>
          <p:cNvPr id="3" name="Footer Placeholder 2"/>
          <p:cNvSpPr>
            <a:spLocks noGrp="1"/>
          </p:cNvSpPr>
          <p:nvPr>
            <p:ph type="ftr" sz="quarter" idx="11"/>
          </p:nvPr>
        </p:nvSpPr>
        <p:spPr/>
        <p:txBody>
          <a:bodyPr/>
          <a:lstStyle/>
          <a:p>
            <a:pPr>
              <a:defRPr/>
            </a:pPr>
            <a:r>
              <a:rPr lang="en-US"/>
              <a:t>sPHENIX  Director's Review</a:t>
            </a:r>
            <a:endParaRPr lang="en-US" dirty="0"/>
          </a:p>
        </p:txBody>
      </p:sp>
      <p:sp>
        <p:nvSpPr>
          <p:cNvPr id="4" name="Slide Number Placeholder 3"/>
          <p:cNvSpPr>
            <a:spLocks noGrp="1"/>
          </p:cNvSpPr>
          <p:nvPr>
            <p:ph type="sldNum" sz="quarter" idx="12"/>
          </p:nvPr>
        </p:nvSpPr>
        <p:spPr/>
        <p:txBody>
          <a:bodyPr/>
          <a:lstStyle/>
          <a:p>
            <a:fld id="{07AE5DAE-5A25-4D93-A5BA-3F3E3A62C8C6}" type="slidenum">
              <a:rPr lang="en-US" altLang="en-US" smtClean="0"/>
              <a:pPr/>
              <a:t>31</a:t>
            </a:fld>
            <a:endParaRPr lang="en-US" alt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spTree>
    <p:extLst>
      <p:ext uri="{BB962C8B-B14F-4D97-AF65-F5344CB8AC3E}">
        <p14:creationId xmlns:p14="http://schemas.microsoft.com/office/powerpoint/2010/main" val="10557580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350" y="2184607"/>
            <a:ext cx="4944675" cy="3820886"/>
          </a:xfrm>
          <a:prstGeom prst="rect">
            <a:avLst/>
          </a:prstGeom>
        </p:spPr>
      </p:pic>
      <p:pic>
        <p:nvPicPr>
          <p:cNvPr id="7" name="Picture 3" descr="\\bnl\c-adnas\cryodocs\0 sPhenix Cryo\Pictures\High_power_test_912\2017_0629_layout\IMG_20170629_13084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059" r="21809" b="9882"/>
          <a:stretch/>
        </p:blipFill>
        <p:spPr bwMode="auto">
          <a:xfrm>
            <a:off x="228600" y="0"/>
            <a:ext cx="2110610" cy="26352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9203" y="16787"/>
            <a:ext cx="3708797" cy="2084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ate Placeholder 5"/>
          <p:cNvSpPr>
            <a:spLocks noGrp="1"/>
          </p:cNvSpPr>
          <p:nvPr>
            <p:ph type="dt" sz="half" idx="10"/>
          </p:nvPr>
        </p:nvSpPr>
        <p:spPr/>
        <p:txBody>
          <a:bodyPr/>
          <a:lstStyle/>
          <a:p>
            <a:r>
              <a:rPr lang="en-US" altLang="ja-JP"/>
              <a:t>Apr. 9, 2019</a:t>
            </a:r>
          </a:p>
        </p:txBody>
      </p:sp>
      <p:sp>
        <p:nvSpPr>
          <p:cNvPr id="9" name="Footer Placeholder 8"/>
          <p:cNvSpPr>
            <a:spLocks noGrp="1"/>
          </p:cNvSpPr>
          <p:nvPr>
            <p:ph type="ftr" sz="quarter" idx="11"/>
          </p:nvPr>
        </p:nvSpPr>
        <p:spPr>
          <a:xfrm>
            <a:off x="3052253" y="4839211"/>
            <a:ext cx="2171700" cy="285750"/>
          </a:xfrm>
        </p:spPr>
        <p:txBody>
          <a:bodyPr/>
          <a:lstStyle/>
          <a:p>
            <a:r>
              <a:rPr lang="en-US" altLang="ja-JP"/>
              <a:t>sPHENIX  Director's Review</a:t>
            </a:r>
            <a:endParaRPr lang="en-US" altLang="ja-JP" dirty="0"/>
          </a:p>
        </p:txBody>
      </p:sp>
      <p:sp>
        <p:nvSpPr>
          <p:cNvPr id="10" name="Slide Number Placeholder 9"/>
          <p:cNvSpPr>
            <a:spLocks noGrp="1"/>
          </p:cNvSpPr>
          <p:nvPr>
            <p:ph type="sldNum" sz="quarter" idx="12"/>
          </p:nvPr>
        </p:nvSpPr>
        <p:spPr/>
        <p:txBody>
          <a:bodyPr/>
          <a:lstStyle/>
          <a:p>
            <a:fld id="{C9BF8795-5BFE-41C1-96E3-07B2C11D3B85}" type="slidenum">
              <a:rPr lang="ja-JP" altLang="en-US" smtClean="0"/>
              <a:pPr/>
              <a:t>4</a:t>
            </a:fld>
            <a:endParaRPr lang="en-US" altLang="ja-JP"/>
          </a:p>
        </p:txBody>
      </p:sp>
      <p:sp>
        <p:nvSpPr>
          <p:cNvPr id="3" name="TextBox 2"/>
          <p:cNvSpPr txBox="1"/>
          <p:nvPr/>
        </p:nvSpPr>
        <p:spPr>
          <a:xfrm>
            <a:off x="5597464" y="2191981"/>
            <a:ext cx="1049198" cy="357790"/>
          </a:xfrm>
          <a:prstGeom prst="rect">
            <a:avLst/>
          </a:prstGeom>
          <a:noFill/>
        </p:spPr>
        <p:txBody>
          <a:bodyPr wrap="none" rtlCol="0">
            <a:spAutoFit/>
          </a:bodyPr>
          <a:lstStyle/>
          <a:p>
            <a:r>
              <a:rPr lang="en-US" altLang="zh-TW" sz="1725" b="1" dirty="0" err="1">
                <a:solidFill>
                  <a:srgbClr val="0000CC"/>
                </a:solidFill>
                <a:latin typeface="Times New Roman" panose="02020603050405020304" pitchFamily="18" charset="0"/>
                <a:cs typeface="Times New Roman" panose="02020603050405020304" pitchFamily="18" charset="0"/>
              </a:rPr>
              <a:t>Valvebox</a:t>
            </a:r>
            <a:endParaRPr lang="en-US" sz="1725" b="1" dirty="0">
              <a:solidFill>
                <a:srgbClr val="0000CC"/>
              </a:solidFill>
              <a:latin typeface="Times New Roman" panose="02020603050405020304" pitchFamily="18" charset="0"/>
              <a:cs typeface="Times New Roman" panose="02020603050405020304" pitchFamily="18" charset="0"/>
            </a:endParaRPr>
          </a:p>
        </p:txBody>
      </p:sp>
      <p:cxnSp>
        <p:nvCxnSpPr>
          <p:cNvPr id="5" name="Straight Arrow Connector 4"/>
          <p:cNvCxnSpPr/>
          <p:nvPr/>
        </p:nvCxnSpPr>
        <p:spPr bwMode="auto">
          <a:xfrm flipH="1" flipV="1">
            <a:off x="4918588" y="1799304"/>
            <a:ext cx="750623" cy="565802"/>
          </a:xfrm>
          <a:prstGeom prst="straightConnector1">
            <a:avLst/>
          </a:prstGeom>
          <a:solidFill>
            <a:schemeClr val="accent1"/>
          </a:solidFill>
          <a:ln w="22225" cap="sq" cmpd="sng" algn="ctr">
            <a:solidFill>
              <a:srgbClr val="FF000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p:cNvCxnSpPr/>
          <p:nvPr/>
        </p:nvCxnSpPr>
        <p:spPr bwMode="auto">
          <a:xfrm flipH="1" flipV="1">
            <a:off x="2057401" y="2000251"/>
            <a:ext cx="3611810" cy="364856"/>
          </a:xfrm>
          <a:prstGeom prst="straightConnector1">
            <a:avLst/>
          </a:prstGeom>
          <a:solidFill>
            <a:schemeClr val="accent1"/>
          </a:solidFill>
          <a:ln w="22225" cap="sq" cmpd="sng" algn="ctr">
            <a:solidFill>
              <a:srgbClr val="FF000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p:cNvSpPr txBox="1"/>
          <p:nvPr/>
        </p:nvSpPr>
        <p:spPr>
          <a:xfrm>
            <a:off x="5705023" y="4492962"/>
            <a:ext cx="1119217" cy="357790"/>
          </a:xfrm>
          <a:prstGeom prst="rect">
            <a:avLst/>
          </a:prstGeom>
          <a:noFill/>
        </p:spPr>
        <p:txBody>
          <a:bodyPr wrap="none" rtlCol="0">
            <a:spAutoFit/>
          </a:bodyPr>
          <a:lstStyle/>
          <a:p>
            <a:r>
              <a:rPr lang="en-US" altLang="zh-TW" sz="1725" b="1" dirty="0">
                <a:solidFill>
                  <a:srgbClr val="0000CC"/>
                </a:solidFill>
                <a:latin typeface="Times New Roman" panose="02020603050405020304" pitchFamily="18" charset="0"/>
                <a:cs typeface="Times New Roman" panose="02020603050405020304" pitchFamily="18" charset="0"/>
              </a:rPr>
              <a:t>Extension</a:t>
            </a:r>
            <a:endParaRPr lang="en-US" sz="1725" b="1" dirty="0">
              <a:solidFill>
                <a:srgbClr val="0000CC"/>
              </a:solidFill>
              <a:latin typeface="Times New Roman" panose="02020603050405020304" pitchFamily="18" charset="0"/>
              <a:cs typeface="Times New Roman" panose="02020603050405020304" pitchFamily="18" charset="0"/>
            </a:endParaRPr>
          </a:p>
        </p:txBody>
      </p:sp>
      <p:cxnSp>
        <p:nvCxnSpPr>
          <p:cNvPr id="15" name="Straight Arrow Connector 14"/>
          <p:cNvCxnSpPr/>
          <p:nvPr/>
        </p:nvCxnSpPr>
        <p:spPr bwMode="auto">
          <a:xfrm flipH="1" flipV="1">
            <a:off x="3052003" y="4388296"/>
            <a:ext cx="2700938" cy="277790"/>
          </a:xfrm>
          <a:prstGeom prst="straightConnector1">
            <a:avLst/>
          </a:prstGeom>
          <a:solidFill>
            <a:schemeClr val="accent1"/>
          </a:solidFill>
          <a:ln w="12700" cap="sq" cmpd="sng" algn="ctr">
            <a:solidFill>
              <a:srgbClr val="FF000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Box 15"/>
          <p:cNvSpPr txBox="1"/>
          <p:nvPr/>
        </p:nvSpPr>
        <p:spPr>
          <a:xfrm>
            <a:off x="2339210" y="285750"/>
            <a:ext cx="809993" cy="369332"/>
          </a:xfrm>
          <a:prstGeom prst="rect">
            <a:avLst/>
          </a:prstGeom>
          <a:solidFill>
            <a:schemeClr val="bg1"/>
          </a:solidFill>
        </p:spPr>
        <p:txBody>
          <a:bodyPr wrap="square" rtlCol="0">
            <a:spAutoFit/>
          </a:bodyPr>
          <a:lstStyle/>
          <a:p>
            <a:endParaRPr lang="en-US" dirty="0"/>
          </a:p>
        </p:txBody>
      </p:sp>
      <p:sp>
        <p:nvSpPr>
          <p:cNvPr id="12" name="Equal 11"/>
          <p:cNvSpPr/>
          <p:nvPr/>
        </p:nvSpPr>
        <p:spPr>
          <a:xfrm>
            <a:off x="2370435" y="330686"/>
            <a:ext cx="783001" cy="685800"/>
          </a:xfrm>
          <a:prstGeom prst="mathEqual">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600327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Calibri" pitchFamily="34" charset="0"/>
                <a:ea typeface="MS PGothic" pitchFamily="34" charset="-128"/>
              </a:defRPr>
            </a:lvl1pPr>
            <a:lvl2pPr marL="557213" indent="-214313" eaLnBrk="0" hangingPunct="0">
              <a:defRPr sz="1800">
                <a:solidFill>
                  <a:schemeClr val="tx1"/>
                </a:solidFill>
                <a:latin typeface="Calibri" pitchFamily="34" charset="0"/>
                <a:ea typeface="MS PGothic" pitchFamily="34" charset="-128"/>
              </a:defRPr>
            </a:lvl2pPr>
            <a:lvl3pPr marL="857250" indent="-171450" eaLnBrk="0" hangingPunct="0">
              <a:defRPr sz="1800">
                <a:solidFill>
                  <a:schemeClr val="tx1"/>
                </a:solidFill>
                <a:latin typeface="Calibri" pitchFamily="34" charset="0"/>
                <a:ea typeface="MS PGothic" pitchFamily="34" charset="-128"/>
              </a:defRPr>
            </a:lvl3pPr>
            <a:lvl4pPr marL="1200150" indent="-171450" eaLnBrk="0" hangingPunct="0">
              <a:defRPr sz="1800">
                <a:solidFill>
                  <a:schemeClr val="tx1"/>
                </a:solidFill>
                <a:latin typeface="Calibri" pitchFamily="34" charset="0"/>
                <a:ea typeface="MS PGothic" pitchFamily="34" charset="-128"/>
              </a:defRPr>
            </a:lvl4pPr>
            <a:lvl5pPr marL="1543050" indent="-171450" eaLnBrk="0" hangingPunct="0">
              <a:defRPr sz="1800">
                <a:solidFill>
                  <a:schemeClr val="tx1"/>
                </a:solidFill>
                <a:latin typeface="Calibri" pitchFamily="34" charset="0"/>
                <a:ea typeface="MS PGothic" pitchFamily="34" charset="-128"/>
              </a:defRPr>
            </a:lvl5pPr>
            <a:lvl6pPr marL="1885950" indent="-171450" eaLnBrk="0" fontAlgn="base" hangingPunct="0">
              <a:spcBef>
                <a:spcPct val="0"/>
              </a:spcBef>
              <a:spcAft>
                <a:spcPct val="0"/>
              </a:spcAft>
              <a:defRPr sz="1800">
                <a:solidFill>
                  <a:schemeClr val="tx1"/>
                </a:solidFill>
                <a:latin typeface="Calibri" pitchFamily="34" charset="0"/>
                <a:ea typeface="MS PGothic" pitchFamily="34" charset="-128"/>
              </a:defRPr>
            </a:lvl6pPr>
            <a:lvl7pPr marL="2228850" indent="-171450" eaLnBrk="0" fontAlgn="base" hangingPunct="0">
              <a:spcBef>
                <a:spcPct val="0"/>
              </a:spcBef>
              <a:spcAft>
                <a:spcPct val="0"/>
              </a:spcAft>
              <a:defRPr sz="1800">
                <a:solidFill>
                  <a:schemeClr val="tx1"/>
                </a:solidFill>
                <a:latin typeface="Calibri" pitchFamily="34" charset="0"/>
                <a:ea typeface="MS PGothic" pitchFamily="34" charset="-128"/>
              </a:defRPr>
            </a:lvl7pPr>
            <a:lvl8pPr marL="2571750" indent="-171450" eaLnBrk="0" fontAlgn="base" hangingPunct="0">
              <a:spcBef>
                <a:spcPct val="0"/>
              </a:spcBef>
              <a:spcAft>
                <a:spcPct val="0"/>
              </a:spcAft>
              <a:defRPr sz="1800">
                <a:solidFill>
                  <a:schemeClr val="tx1"/>
                </a:solidFill>
                <a:latin typeface="Calibri" pitchFamily="34" charset="0"/>
                <a:ea typeface="MS PGothic" pitchFamily="34" charset="-128"/>
              </a:defRPr>
            </a:lvl8pPr>
            <a:lvl9pPr marL="2914650" indent="-171450" eaLnBrk="0" fontAlgn="base" hangingPunct="0">
              <a:spcBef>
                <a:spcPct val="0"/>
              </a:spcBef>
              <a:spcAft>
                <a:spcPct val="0"/>
              </a:spcAft>
              <a:defRPr sz="1800">
                <a:solidFill>
                  <a:schemeClr val="tx1"/>
                </a:solidFill>
                <a:latin typeface="Calibri" pitchFamily="34" charset="0"/>
                <a:ea typeface="MS PGothic" pitchFamily="34" charset="-128"/>
              </a:defRPr>
            </a:lvl9pPr>
          </a:lstStyle>
          <a:p>
            <a:pPr eaLnBrk="1" hangingPunct="1"/>
            <a:r>
              <a:rPr lang="en-US" altLang="en-US" sz="900">
                <a:solidFill>
                  <a:srgbClr val="000080"/>
                </a:solidFill>
                <a:cs typeface="Arial" pitchFamily="34" charset="0"/>
              </a:rPr>
              <a:t>Apr. 9, 2019</a:t>
            </a:r>
          </a:p>
        </p:txBody>
      </p:sp>
      <p:sp>
        <p:nvSpPr>
          <p:cNvPr id="10243"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557213" indent="-214313" eaLnBrk="0" hangingPunct="0">
              <a:defRPr>
                <a:solidFill>
                  <a:schemeClr val="tx1"/>
                </a:solidFill>
                <a:latin typeface="Arial" pitchFamily="34" charset="0"/>
                <a:cs typeface="Arial" pitchFamily="34" charset="0"/>
              </a:defRPr>
            </a:lvl2pPr>
            <a:lvl3pPr marL="857250" indent="-171450" eaLnBrk="0" hangingPunct="0">
              <a:defRPr>
                <a:solidFill>
                  <a:schemeClr val="tx1"/>
                </a:solidFill>
                <a:latin typeface="Arial" pitchFamily="34" charset="0"/>
                <a:cs typeface="Arial" pitchFamily="34" charset="0"/>
              </a:defRPr>
            </a:lvl3pPr>
            <a:lvl4pPr marL="1200150" indent="-171450" eaLnBrk="0" hangingPunct="0">
              <a:defRPr>
                <a:solidFill>
                  <a:schemeClr val="tx1"/>
                </a:solidFill>
                <a:latin typeface="Arial" pitchFamily="34" charset="0"/>
                <a:cs typeface="Arial" pitchFamily="34" charset="0"/>
              </a:defRPr>
            </a:lvl4pPr>
            <a:lvl5pPr marL="1543050" indent="-171450" eaLnBrk="0" hangingPunct="0">
              <a:defRPr>
                <a:solidFill>
                  <a:schemeClr val="tx1"/>
                </a:solidFill>
                <a:latin typeface="Arial" pitchFamily="34" charset="0"/>
                <a:cs typeface="Arial" pitchFamily="34" charset="0"/>
              </a:defRPr>
            </a:lvl5pPr>
            <a:lvl6pPr marL="1885950" indent="-171450" eaLnBrk="0" fontAlgn="base" hangingPunct="0">
              <a:spcBef>
                <a:spcPct val="0"/>
              </a:spcBef>
              <a:spcAft>
                <a:spcPct val="0"/>
              </a:spcAft>
              <a:defRPr>
                <a:solidFill>
                  <a:schemeClr val="tx1"/>
                </a:solidFill>
                <a:latin typeface="Arial" pitchFamily="34" charset="0"/>
                <a:cs typeface="Arial" pitchFamily="34" charset="0"/>
              </a:defRPr>
            </a:lvl6pPr>
            <a:lvl7pPr marL="2228850" indent="-171450" eaLnBrk="0" fontAlgn="base" hangingPunct="0">
              <a:spcBef>
                <a:spcPct val="0"/>
              </a:spcBef>
              <a:spcAft>
                <a:spcPct val="0"/>
              </a:spcAft>
              <a:defRPr>
                <a:solidFill>
                  <a:schemeClr val="tx1"/>
                </a:solidFill>
                <a:latin typeface="Arial" pitchFamily="34" charset="0"/>
                <a:cs typeface="Arial" pitchFamily="34" charset="0"/>
              </a:defRPr>
            </a:lvl7pPr>
            <a:lvl8pPr marL="2571750" indent="-171450" eaLnBrk="0" fontAlgn="base" hangingPunct="0">
              <a:spcBef>
                <a:spcPct val="0"/>
              </a:spcBef>
              <a:spcAft>
                <a:spcPct val="0"/>
              </a:spcAft>
              <a:defRPr>
                <a:solidFill>
                  <a:schemeClr val="tx1"/>
                </a:solidFill>
                <a:latin typeface="Arial" pitchFamily="34" charset="0"/>
                <a:cs typeface="Arial" pitchFamily="34" charset="0"/>
              </a:defRPr>
            </a:lvl8pPr>
            <a:lvl9pPr marL="2914650" indent="-17145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altLang="en-US">
                <a:solidFill>
                  <a:srgbClr val="000080"/>
                </a:solidFill>
                <a:latin typeface="Calibri" pitchFamily="34" charset="0"/>
              </a:rPr>
              <a:t>sPHENIX  Director's Review</a:t>
            </a:r>
          </a:p>
        </p:txBody>
      </p:sp>
      <p:sp>
        <p:nvSpPr>
          <p:cNvPr id="1843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Calibri" pitchFamily="34" charset="0"/>
                <a:ea typeface="MS PGothic" pitchFamily="34" charset="-128"/>
              </a:defRPr>
            </a:lvl1pPr>
            <a:lvl2pPr marL="557213" indent="-214313" eaLnBrk="0" hangingPunct="0">
              <a:defRPr sz="1800">
                <a:solidFill>
                  <a:schemeClr val="tx1"/>
                </a:solidFill>
                <a:latin typeface="Calibri" pitchFamily="34" charset="0"/>
                <a:ea typeface="MS PGothic" pitchFamily="34" charset="-128"/>
              </a:defRPr>
            </a:lvl2pPr>
            <a:lvl3pPr marL="857250" indent="-171450" eaLnBrk="0" hangingPunct="0">
              <a:defRPr sz="1800">
                <a:solidFill>
                  <a:schemeClr val="tx1"/>
                </a:solidFill>
                <a:latin typeface="Calibri" pitchFamily="34" charset="0"/>
                <a:ea typeface="MS PGothic" pitchFamily="34" charset="-128"/>
              </a:defRPr>
            </a:lvl3pPr>
            <a:lvl4pPr marL="1200150" indent="-171450" eaLnBrk="0" hangingPunct="0">
              <a:defRPr sz="1800">
                <a:solidFill>
                  <a:schemeClr val="tx1"/>
                </a:solidFill>
                <a:latin typeface="Calibri" pitchFamily="34" charset="0"/>
                <a:ea typeface="MS PGothic" pitchFamily="34" charset="-128"/>
              </a:defRPr>
            </a:lvl4pPr>
            <a:lvl5pPr marL="1543050" indent="-171450" eaLnBrk="0" hangingPunct="0">
              <a:defRPr sz="1800">
                <a:solidFill>
                  <a:schemeClr val="tx1"/>
                </a:solidFill>
                <a:latin typeface="Calibri" pitchFamily="34" charset="0"/>
                <a:ea typeface="MS PGothic" pitchFamily="34" charset="-128"/>
              </a:defRPr>
            </a:lvl5pPr>
            <a:lvl6pPr marL="1885950" indent="-171450" eaLnBrk="0" fontAlgn="base" hangingPunct="0">
              <a:spcBef>
                <a:spcPct val="0"/>
              </a:spcBef>
              <a:spcAft>
                <a:spcPct val="0"/>
              </a:spcAft>
              <a:defRPr sz="1800">
                <a:solidFill>
                  <a:schemeClr val="tx1"/>
                </a:solidFill>
                <a:latin typeface="Calibri" pitchFamily="34" charset="0"/>
                <a:ea typeface="MS PGothic" pitchFamily="34" charset="-128"/>
              </a:defRPr>
            </a:lvl6pPr>
            <a:lvl7pPr marL="2228850" indent="-171450" eaLnBrk="0" fontAlgn="base" hangingPunct="0">
              <a:spcBef>
                <a:spcPct val="0"/>
              </a:spcBef>
              <a:spcAft>
                <a:spcPct val="0"/>
              </a:spcAft>
              <a:defRPr sz="1800">
                <a:solidFill>
                  <a:schemeClr val="tx1"/>
                </a:solidFill>
                <a:latin typeface="Calibri" pitchFamily="34" charset="0"/>
                <a:ea typeface="MS PGothic" pitchFamily="34" charset="-128"/>
              </a:defRPr>
            </a:lvl7pPr>
            <a:lvl8pPr marL="2571750" indent="-171450" eaLnBrk="0" fontAlgn="base" hangingPunct="0">
              <a:spcBef>
                <a:spcPct val="0"/>
              </a:spcBef>
              <a:spcAft>
                <a:spcPct val="0"/>
              </a:spcAft>
              <a:defRPr sz="1800">
                <a:solidFill>
                  <a:schemeClr val="tx1"/>
                </a:solidFill>
                <a:latin typeface="Calibri" pitchFamily="34" charset="0"/>
                <a:ea typeface="MS PGothic" pitchFamily="34" charset="-128"/>
              </a:defRPr>
            </a:lvl8pPr>
            <a:lvl9pPr marL="2914650" indent="-171450" eaLnBrk="0" fontAlgn="base" hangingPunct="0">
              <a:spcBef>
                <a:spcPct val="0"/>
              </a:spcBef>
              <a:spcAft>
                <a:spcPct val="0"/>
              </a:spcAft>
              <a:defRPr sz="1800">
                <a:solidFill>
                  <a:schemeClr val="tx1"/>
                </a:solidFill>
                <a:latin typeface="Calibri" pitchFamily="34" charset="0"/>
                <a:ea typeface="MS PGothic" pitchFamily="34" charset="-128"/>
              </a:defRPr>
            </a:lvl9pPr>
          </a:lstStyle>
          <a:p>
            <a:pPr eaLnBrk="1" hangingPunct="1"/>
            <a:fld id="{38B60DC1-DF8C-4E24-95D7-F7AA864F5546}" type="slidenum">
              <a:rPr lang="en-US" altLang="en-US" sz="900">
                <a:solidFill>
                  <a:srgbClr val="000080"/>
                </a:solidFill>
                <a:cs typeface="Arial" pitchFamily="34" charset="0"/>
              </a:rPr>
              <a:pPr eaLnBrk="1" hangingPunct="1"/>
              <a:t>5</a:t>
            </a:fld>
            <a:endParaRPr lang="en-US" altLang="en-US" sz="900">
              <a:solidFill>
                <a:srgbClr val="898989"/>
              </a:solidFill>
              <a:cs typeface="Arial" pitchFamily="34" charset="0"/>
            </a:endParaRPr>
          </a:p>
        </p:txBody>
      </p:sp>
      <p:sp>
        <p:nvSpPr>
          <p:cNvPr id="18436" name="Title 3"/>
          <p:cNvSpPr>
            <a:spLocks noGrp="1"/>
          </p:cNvSpPr>
          <p:nvPr>
            <p:ph type="title"/>
          </p:nvPr>
        </p:nvSpPr>
        <p:spPr>
          <a:xfrm>
            <a:off x="-27214" y="91680"/>
            <a:ext cx="6858000" cy="402729"/>
          </a:xfrm>
        </p:spPr>
        <p:txBody>
          <a:bodyPr/>
          <a:lstStyle/>
          <a:p>
            <a:pPr eaLnBrk="1" hangingPunct="1"/>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a:cs typeface="Times New Roman" panose="02020603050405020304" pitchFamily="18" charset="0"/>
              </a:rPr>
              <a:t>Technical Progress</a:t>
            </a:r>
          </a:p>
        </p:txBody>
      </p:sp>
      <p:sp>
        <p:nvSpPr>
          <p:cNvPr id="6" name="Content Placeholder 2"/>
          <p:cNvSpPr txBox="1">
            <a:spLocks/>
          </p:cNvSpPr>
          <p:nvPr/>
        </p:nvSpPr>
        <p:spPr>
          <a:xfrm>
            <a:off x="32657" y="742950"/>
            <a:ext cx="6858000" cy="5065427"/>
          </a:xfrm>
          <a:prstGeom prst="rect">
            <a:avLst/>
          </a:prstGeom>
        </p:spPr>
        <p:txBody>
          <a:bodyPr>
            <a:noAutofit/>
          </a:bodyPr>
          <a:lstStyle>
            <a:lvl1pPr algn="l" rtl="0" fontAlgn="base">
              <a:spcBef>
                <a:spcPct val="20000"/>
              </a:spcBef>
              <a:spcAft>
                <a:spcPct val="0"/>
              </a:spcAft>
              <a:buBlip>
                <a:blip r:embed="rId3"/>
              </a:buBlip>
              <a:defRPr sz="2400" kern="1200">
                <a:solidFill>
                  <a:srgbClr val="0033CC"/>
                </a:solidFill>
                <a:latin typeface="+mn-lt"/>
                <a:ea typeface="+mn-ea"/>
                <a:cs typeface="+mn-cs"/>
              </a:defRPr>
            </a:lvl1pPr>
            <a:lvl2pPr marL="114300" algn="l" rtl="0" fontAlgn="base">
              <a:spcBef>
                <a:spcPct val="20000"/>
              </a:spcBef>
              <a:spcAft>
                <a:spcPct val="0"/>
              </a:spcAft>
              <a:buBlip>
                <a:blip r:embed="rId4"/>
              </a:buBlip>
              <a:defRPr sz="2400" kern="1200">
                <a:solidFill>
                  <a:srgbClr val="009900"/>
                </a:solidFill>
                <a:latin typeface="+mn-lt"/>
                <a:ea typeface="+mn-ea"/>
                <a:cs typeface="+mn-cs"/>
              </a:defRPr>
            </a:lvl2pPr>
            <a:lvl3pPr marL="288925" indent="-60325" algn="l" rtl="0" fontAlgn="base">
              <a:spcBef>
                <a:spcPct val="20000"/>
              </a:spcBef>
              <a:spcAft>
                <a:spcPct val="0"/>
              </a:spcAft>
              <a:buBlip>
                <a:blip r:embed="rId5"/>
              </a:buBlip>
              <a:defRPr sz="2000" kern="1200">
                <a:solidFill>
                  <a:srgbClr val="6600FF"/>
                </a:solidFill>
                <a:latin typeface="+mn-lt"/>
                <a:ea typeface="+mn-ea"/>
                <a:cs typeface="+mn-cs"/>
              </a:defRPr>
            </a:lvl3pPr>
            <a:lvl4pPr marL="461963" indent="-58738" algn="l" rtl="0" fontAlgn="base">
              <a:spcBef>
                <a:spcPct val="20000"/>
              </a:spcBef>
              <a:spcAft>
                <a:spcPct val="0"/>
              </a:spcAft>
              <a:buChar char="–"/>
              <a:defRPr sz="2000" kern="1200">
                <a:solidFill>
                  <a:srgbClr val="6600FF"/>
                </a:solidFill>
                <a:latin typeface="+mn-lt"/>
                <a:ea typeface="+mn-ea"/>
                <a:cs typeface="+mn-cs"/>
              </a:defRPr>
            </a:lvl4pPr>
            <a:lvl5pPr marL="623888" indent="-46038" algn="l" rtl="0" fontAlgn="base">
              <a:spcBef>
                <a:spcPct val="20000"/>
              </a:spcBef>
              <a:spcAft>
                <a:spcPct val="0"/>
              </a:spcAft>
              <a:buChar char="•"/>
              <a:defRPr sz="2000" kern="1200">
                <a:solidFill>
                  <a:srgbClr val="6600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endParaRPr lang="en-US" sz="1725" dirty="0">
              <a:solidFill>
                <a:srgbClr val="0000CC"/>
              </a:solidFill>
              <a:latin typeface="Times New Roman" panose="02020603050405020304" pitchFamily="18" charset="0"/>
              <a:cs typeface="Times New Roman" panose="02020603050405020304" pitchFamily="18" charset="0"/>
            </a:endParaRPr>
          </a:p>
          <a:p>
            <a:pPr marL="257175" indent="-257175">
              <a:buFont typeface="Arial" panose="020B0604020202020204" pitchFamily="34" charset="0"/>
              <a:buChar char="•"/>
            </a:pPr>
            <a:r>
              <a:rPr lang="en-US" sz="1875" dirty="0">
                <a:solidFill>
                  <a:schemeClr val="tx1"/>
                </a:solidFill>
                <a:cs typeface="Times New Roman" panose="02020603050405020304" pitchFamily="18" charset="0"/>
              </a:rPr>
              <a:t>~A year after its arrival,  the Low-Field Test (100 A) was performed successfully on Mar. 22, 2016.</a:t>
            </a:r>
          </a:p>
          <a:p>
            <a:pPr marL="257175" indent="-257175">
              <a:buFont typeface="Arial" panose="020B0604020202020204" pitchFamily="34" charset="0"/>
              <a:buChar char="•"/>
            </a:pPr>
            <a:r>
              <a:rPr lang="en-US" sz="1875" dirty="0">
                <a:solidFill>
                  <a:schemeClr val="tx1"/>
                </a:solidFill>
                <a:cs typeface="Times New Roman" panose="02020603050405020304" pitchFamily="18" charset="0"/>
              </a:rPr>
              <a:t>It took another ~20 months to build the Flux Return (Steel Box).</a:t>
            </a:r>
          </a:p>
          <a:p>
            <a:pPr>
              <a:buNone/>
            </a:pPr>
            <a:r>
              <a:rPr lang="en-US" sz="1725" dirty="0">
                <a:solidFill>
                  <a:schemeClr val="tx1"/>
                </a:solidFill>
                <a:cs typeface="Times New Roman" panose="02020603050405020304" pitchFamily="18" charset="0"/>
              </a:rPr>
              <a:t> After the cool-down, we started the High-Field Test ~ Jan. 22, 2018.</a:t>
            </a:r>
          </a:p>
          <a:p>
            <a:pPr>
              <a:buNone/>
            </a:pPr>
            <a:endParaRPr lang="en-US" sz="1725" dirty="0">
              <a:solidFill>
                <a:schemeClr val="tx1"/>
              </a:solidFill>
              <a:cs typeface="Times New Roman" panose="02020603050405020304" pitchFamily="18" charset="0"/>
            </a:endParaRPr>
          </a:p>
          <a:p>
            <a:pPr marL="257175" indent="-257175">
              <a:buFont typeface="Arial" panose="020B0604020202020204" pitchFamily="34" charset="0"/>
              <a:buChar char="•"/>
            </a:pPr>
            <a:r>
              <a:rPr lang="en-US" sz="1725" dirty="0">
                <a:solidFill>
                  <a:schemeClr val="tx1"/>
                </a:solidFill>
                <a:cs typeface="Times New Roman" panose="02020603050405020304" pitchFamily="18" charset="0"/>
              </a:rPr>
              <a:t>On Feb. 13, 2018, we reached ~4830 A (5% over the operating current ~4600 A) and stayed until we needed to slowly discharge before the liquid helium ran out (~&gt; 40 minutes).  We repeated that on Feb. 16. </a:t>
            </a:r>
            <a:r>
              <a:rPr lang="en-US" sz="1725">
                <a:solidFill>
                  <a:schemeClr val="tx1"/>
                </a:solidFill>
                <a:cs typeface="Times New Roman" panose="02020603050405020304" pitchFamily="18" charset="0"/>
              </a:rPr>
              <a:t>We’ve also learnt </a:t>
            </a:r>
            <a:r>
              <a:rPr lang="en-US" sz="1725" dirty="0">
                <a:solidFill>
                  <a:schemeClr val="tx1"/>
                </a:solidFill>
                <a:cs typeface="Times New Roman" panose="02020603050405020304" pitchFamily="18" charset="0"/>
              </a:rPr>
              <a:t>that we can’t/shouldn’t ramp too fast.</a:t>
            </a:r>
            <a:br>
              <a:rPr lang="en-US" sz="1725" dirty="0">
                <a:solidFill>
                  <a:schemeClr val="tx1"/>
                </a:solidFill>
                <a:cs typeface="Times New Roman" panose="02020603050405020304" pitchFamily="18" charset="0"/>
              </a:rPr>
            </a:br>
            <a:endParaRPr lang="en-US" sz="1725" dirty="0">
              <a:solidFill>
                <a:schemeClr val="tx1"/>
              </a:solidFill>
              <a:cs typeface="Times New Roman" panose="02020603050405020304" pitchFamily="18" charset="0"/>
            </a:endParaRPr>
          </a:p>
          <a:p>
            <a:pPr marL="257175" indent="-257175">
              <a:buFont typeface="Arial" panose="020B0604020202020204" pitchFamily="34" charset="0"/>
              <a:buChar char="•"/>
            </a:pPr>
            <a:r>
              <a:rPr lang="en-US" sz="1725" dirty="0">
                <a:solidFill>
                  <a:schemeClr val="tx1"/>
                </a:solidFill>
                <a:cs typeface="Times New Roman" panose="02020603050405020304" pitchFamily="18" charset="0"/>
              </a:rPr>
              <a:t>This test has also been a test of the quench detection system.</a:t>
            </a:r>
          </a:p>
        </p:txBody>
      </p:sp>
    </p:spTree>
    <p:extLst>
      <p:ext uri="{BB962C8B-B14F-4D97-AF65-F5344CB8AC3E}">
        <p14:creationId xmlns:p14="http://schemas.microsoft.com/office/powerpoint/2010/main" val="28401738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0934" y="588339"/>
            <a:ext cx="6610350" cy="4476750"/>
          </a:xfrm>
          <a:prstGeom prst="rect">
            <a:avLst/>
          </a:prstGeom>
        </p:spPr>
      </p:pic>
      <p:sp>
        <p:nvSpPr>
          <p:cNvPr id="3" name="Content Placeholder 2"/>
          <p:cNvSpPr>
            <a:spLocks noGrp="1"/>
          </p:cNvSpPr>
          <p:nvPr>
            <p:ph idx="1"/>
          </p:nvPr>
        </p:nvSpPr>
        <p:spPr>
          <a:xfrm>
            <a:off x="228600" y="-54848"/>
            <a:ext cx="5867400" cy="797798"/>
          </a:xfrm>
        </p:spPr>
        <p:txBody>
          <a:bodyPr>
            <a:noAutofit/>
          </a:bodyPr>
          <a:lstStyle/>
          <a:p>
            <a:pPr>
              <a:buNone/>
            </a:pPr>
            <a:r>
              <a:rPr lang="en-US" sz="3800" dirty="0">
                <a:latin typeface="+mj-lt"/>
                <a:sym typeface="Symbol" panose="05050102010706020507" pitchFamily="18" charset="2"/>
              </a:rPr>
              <a:t>High-Field Test </a:t>
            </a:r>
            <a:r>
              <a:rPr lang="en-US" sz="3800" dirty="0">
                <a:latin typeface="+mj-lt"/>
              </a:rPr>
              <a:t>[ off-project ]</a:t>
            </a:r>
          </a:p>
        </p:txBody>
      </p:sp>
      <p:sp>
        <p:nvSpPr>
          <p:cNvPr id="5" name="Date Placeholder 4"/>
          <p:cNvSpPr>
            <a:spLocks noGrp="1"/>
          </p:cNvSpPr>
          <p:nvPr>
            <p:ph type="dt" sz="half" idx="10"/>
          </p:nvPr>
        </p:nvSpPr>
        <p:spPr/>
        <p:txBody>
          <a:bodyPr/>
          <a:lstStyle/>
          <a:p>
            <a:r>
              <a:rPr lang="en-US" altLang="ja-JP"/>
              <a:t>Apr. 9, 2019</a:t>
            </a:r>
            <a:endParaRPr lang="en-US" altLang="ja-JP" dirty="0"/>
          </a:p>
        </p:txBody>
      </p:sp>
      <p:sp>
        <p:nvSpPr>
          <p:cNvPr id="8" name="Footer Placeholder 7"/>
          <p:cNvSpPr>
            <a:spLocks noGrp="1"/>
          </p:cNvSpPr>
          <p:nvPr>
            <p:ph type="ftr" sz="quarter" idx="11"/>
          </p:nvPr>
        </p:nvSpPr>
        <p:spPr>
          <a:xfrm>
            <a:off x="2362200" y="4961504"/>
            <a:ext cx="2171700" cy="207169"/>
          </a:xfrm>
        </p:spPr>
        <p:txBody>
          <a:bodyPr/>
          <a:lstStyle/>
          <a:p>
            <a:r>
              <a:rPr lang="en-US" altLang="ja-JP"/>
              <a:t>sPHENIX  Director's Review</a:t>
            </a:r>
            <a:endParaRPr lang="en-US" altLang="ja-JP" dirty="0"/>
          </a:p>
        </p:txBody>
      </p:sp>
      <p:sp>
        <p:nvSpPr>
          <p:cNvPr id="9" name="Slide Number Placeholder 8"/>
          <p:cNvSpPr>
            <a:spLocks noGrp="1"/>
          </p:cNvSpPr>
          <p:nvPr>
            <p:ph type="sldNum" sz="quarter" idx="12"/>
          </p:nvPr>
        </p:nvSpPr>
        <p:spPr/>
        <p:txBody>
          <a:bodyPr/>
          <a:lstStyle/>
          <a:p>
            <a:fld id="{1FB4287E-2287-4C62-9FFE-686ECD648930}" type="slidenum">
              <a:rPr lang="ja-JP" altLang="en-US" smtClean="0"/>
              <a:pPr/>
              <a:t>6</a:t>
            </a:fld>
            <a:endParaRPr lang="en-US" altLang="ja-JP"/>
          </a:p>
        </p:txBody>
      </p:sp>
    </p:spTree>
    <p:extLst>
      <p:ext uri="{BB962C8B-B14F-4D97-AF65-F5344CB8AC3E}">
        <p14:creationId xmlns:p14="http://schemas.microsoft.com/office/powerpoint/2010/main" val="22112161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4848"/>
            <a:ext cx="5867400" cy="797798"/>
          </a:xfrm>
        </p:spPr>
        <p:txBody>
          <a:bodyPr>
            <a:noAutofit/>
          </a:bodyPr>
          <a:lstStyle/>
          <a:p>
            <a:pPr>
              <a:buNone/>
            </a:pPr>
            <a:r>
              <a:rPr lang="en-US" sz="3800" dirty="0">
                <a:latin typeface="+mj-lt"/>
                <a:sym typeface="Symbol" panose="05050102010706020507" pitchFamily="18" charset="2"/>
              </a:rPr>
              <a:t>High-Field Test </a:t>
            </a:r>
            <a:r>
              <a:rPr lang="en-US" sz="3800" dirty="0">
                <a:latin typeface="+mj-lt"/>
              </a:rPr>
              <a:t>[ off-project ]</a:t>
            </a:r>
          </a:p>
        </p:txBody>
      </p:sp>
      <p:sp>
        <p:nvSpPr>
          <p:cNvPr id="5" name="Date Placeholder 4"/>
          <p:cNvSpPr>
            <a:spLocks noGrp="1"/>
          </p:cNvSpPr>
          <p:nvPr>
            <p:ph type="dt" sz="half" idx="10"/>
          </p:nvPr>
        </p:nvSpPr>
        <p:spPr/>
        <p:txBody>
          <a:bodyPr/>
          <a:lstStyle/>
          <a:p>
            <a:r>
              <a:rPr lang="en-US" altLang="ja-JP"/>
              <a:t>Apr. 9, 2019</a:t>
            </a:r>
            <a:endParaRPr lang="en-US" altLang="ja-JP" dirty="0"/>
          </a:p>
        </p:txBody>
      </p:sp>
      <p:sp>
        <p:nvSpPr>
          <p:cNvPr id="8" name="Footer Placeholder 7"/>
          <p:cNvSpPr>
            <a:spLocks noGrp="1"/>
          </p:cNvSpPr>
          <p:nvPr>
            <p:ph type="ftr" sz="quarter" idx="11"/>
          </p:nvPr>
        </p:nvSpPr>
        <p:spPr/>
        <p:txBody>
          <a:bodyPr/>
          <a:lstStyle/>
          <a:p>
            <a:r>
              <a:rPr lang="en-US" altLang="ja-JP"/>
              <a:t>sPHENIX  Director's Review</a:t>
            </a:r>
            <a:endParaRPr lang="en-US" altLang="ja-JP" dirty="0"/>
          </a:p>
        </p:txBody>
      </p:sp>
      <p:sp>
        <p:nvSpPr>
          <p:cNvPr id="9" name="Slide Number Placeholder 8"/>
          <p:cNvSpPr>
            <a:spLocks noGrp="1"/>
          </p:cNvSpPr>
          <p:nvPr>
            <p:ph type="sldNum" sz="quarter" idx="12"/>
          </p:nvPr>
        </p:nvSpPr>
        <p:spPr/>
        <p:txBody>
          <a:bodyPr/>
          <a:lstStyle/>
          <a:p>
            <a:fld id="{1FB4287E-2287-4C62-9FFE-686ECD648930}" type="slidenum">
              <a:rPr lang="ja-JP" altLang="en-US" smtClean="0"/>
              <a:pPr/>
              <a:t>7</a:t>
            </a:fld>
            <a:endParaRPr lang="en-US" altLang="ja-JP"/>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8484"/>
            <a:ext cx="6858000" cy="3806865"/>
          </a:xfrm>
          <a:prstGeom prst="rect">
            <a:avLst/>
          </a:prstGeom>
        </p:spPr>
      </p:pic>
    </p:spTree>
    <p:extLst>
      <p:ext uri="{BB962C8B-B14F-4D97-AF65-F5344CB8AC3E}">
        <p14:creationId xmlns:p14="http://schemas.microsoft.com/office/powerpoint/2010/main" val="4917177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1450"/>
            <a:ext cx="4972050" cy="342900"/>
          </a:xfrm>
        </p:spPr>
        <p:txBody>
          <a:bodyPr/>
          <a:lstStyle/>
          <a:p>
            <a:pPr algn="ctr"/>
            <a:r>
              <a:rPr lang="en-US" sz="1800" dirty="0">
                <a:solidFill>
                  <a:srgbClr val="002060"/>
                </a:solidFill>
                <a:latin typeface="+mn-lt"/>
                <a:cs typeface="Times New Roman" panose="02020603050405020304" pitchFamily="18" charset="0"/>
              </a:rPr>
              <a:t>Recent Progress</a:t>
            </a:r>
          </a:p>
        </p:txBody>
      </p:sp>
      <p:sp>
        <p:nvSpPr>
          <p:cNvPr id="8" name="Content Placeholder 2"/>
          <p:cNvSpPr txBox="1">
            <a:spLocks/>
          </p:cNvSpPr>
          <p:nvPr/>
        </p:nvSpPr>
        <p:spPr>
          <a:xfrm>
            <a:off x="90338" y="811684"/>
            <a:ext cx="6677323" cy="3772547"/>
          </a:xfrm>
          <a:prstGeom prst="rect">
            <a:avLst/>
          </a:prstGeom>
        </p:spPr>
        <p:txBody>
          <a:bodyPr>
            <a:noAutofit/>
          </a:bodyPr>
          <a:lstStyle>
            <a:lvl1pPr algn="l" rtl="0" fontAlgn="base">
              <a:spcBef>
                <a:spcPct val="20000"/>
              </a:spcBef>
              <a:spcAft>
                <a:spcPct val="0"/>
              </a:spcAft>
              <a:buBlip>
                <a:blip r:embed="rId3"/>
              </a:buBlip>
              <a:defRPr sz="2400" kern="1200">
                <a:solidFill>
                  <a:srgbClr val="0033CC"/>
                </a:solidFill>
                <a:latin typeface="+mn-lt"/>
                <a:ea typeface="+mn-ea"/>
                <a:cs typeface="+mn-cs"/>
              </a:defRPr>
            </a:lvl1pPr>
            <a:lvl2pPr marL="114300" algn="l" rtl="0" fontAlgn="base">
              <a:spcBef>
                <a:spcPct val="20000"/>
              </a:spcBef>
              <a:spcAft>
                <a:spcPct val="0"/>
              </a:spcAft>
              <a:buBlip>
                <a:blip r:embed="rId4"/>
              </a:buBlip>
              <a:defRPr sz="2400" kern="1200">
                <a:solidFill>
                  <a:srgbClr val="009900"/>
                </a:solidFill>
                <a:latin typeface="+mn-lt"/>
                <a:ea typeface="+mn-ea"/>
                <a:cs typeface="+mn-cs"/>
              </a:defRPr>
            </a:lvl2pPr>
            <a:lvl3pPr marL="288925" indent="-60325" algn="l" rtl="0" fontAlgn="base">
              <a:spcBef>
                <a:spcPct val="20000"/>
              </a:spcBef>
              <a:spcAft>
                <a:spcPct val="0"/>
              </a:spcAft>
              <a:buBlip>
                <a:blip r:embed="rId5"/>
              </a:buBlip>
              <a:defRPr sz="2000" kern="1200">
                <a:solidFill>
                  <a:srgbClr val="6600FF"/>
                </a:solidFill>
                <a:latin typeface="+mn-lt"/>
                <a:ea typeface="+mn-ea"/>
                <a:cs typeface="+mn-cs"/>
              </a:defRPr>
            </a:lvl3pPr>
            <a:lvl4pPr marL="461963" indent="-58738" algn="l" rtl="0" fontAlgn="base">
              <a:spcBef>
                <a:spcPct val="20000"/>
              </a:spcBef>
              <a:spcAft>
                <a:spcPct val="0"/>
              </a:spcAft>
              <a:buChar char="–"/>
              <a:defRPr sz="2000" kern="1200">
                <a:solidFill>
                  <a:srgbClr val="6600FF"/>
                </a:solidFill>
                <a:latin typeface="+mn-lt"/>
                <a:ea typeface="+mn-ea"/>
                <a:cs typeface="+mn-cs"/>
              </a:defRPr>
            </a:lvl4pPr>
            <a:lvl5pPr marL="623888" indent="-46038" algn="l" rtl="0" fontAlgn="base">
              <a:spcBef>
                <a:spcPct val="20000"/>
              </a:spcBef>
              <a:spcAft>
                <a:spcPct val="0"/>
              </a:spcAft>
              <a:buChar char="•"/>
              <a:defRPr sz="2000" kern="1200">
                <a:solidFill>
                  <a:srgbClr val="6600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500" dirty="0">
                <a:solidFill>
                  <a:srgbClr val="0000FF"/>
                </a:solidFill>
                <a:latin typeface="Times New Roman" panose="02020603050405020304" pitchFamily="18" charset="0"/>
                <a:cs typeface="Times New Roman" panose="02020603050405020304" pitchFamily="18" charset="0"/>
              </a:rPr>
              <a:t>Removed </a:t>
            </a:r>
            <a:r>
              <a:rPr lang="en-US" sz="1500" dirty="0" err="1">
                <a:solidFill>
                  <a:srgbClr val="0000FF"/>
                </a:solidFill>
                <a:latin typeface="Times New Roman" panose="02020603050405020304" pitchFamily="18" charset="0"/>
                <a:cs typeface="Times New Roman" panose="02020603050405020304" pitchFamily="18" charset="0"/>
              </a:rPr>
              <a:t>Valvebox</a:t>
            </a:r>
            <a:r>
              <a:rPr lang="en-US" sz="1500" dirty="0">
                <a:solidFill>
                  <a:srgbClr val="0000FF"/>
                </a:solidFill>
                <a:latin typeface="Times New Roman" panose="02020603050405020304" pitchFamily="18" charset="0"/>
                <a:cs typeface="Times New Roman" panose="02020603050405020304" pitchFamily="18" charset="0"/>
              </a:rPr>
              <a:t> on Feb. 1, 2019.</a:t>
            </a:r>
          </a:p>
          <a:p>
            <a:pPr marL="285750" indent="-285750">
              <a:buFont typeface="Arial" panose="020B0604020202020204" pitchFamily="34" charset="0"/>
              <a:buChar char="•"/>
            </a:pPr>
            <a:r>
              <a:rPr lang="en-US" sz="1500" dirty="0">
                <a:solidFill>
                  <a:srgbClr val="0000FF"/>
                </a:solidFill>
                <a:latin typeface="Times New Roman" panose="02020603050405020304" pitchFamily="18" charset="0"/>
                <a:cs typeface="Times New Roman" panose="02020603050405020304" pitchFamily="18" charset="0"/>
              </a:rPr>
              <a:t>Opened up the junction-boxes (doghouses), the one underneath the </a:t>
            </a:r>
            <a:r>
              <a:rPr lang="en-US" sz="1500" dirty="0" err="1">
                <a:solidFill>
                  <a:srgbClr val="0000FF"/>
                </a:solidFill>
                <a:latin typeface="Times New Roman" panose="02020603050405020304" pitchFamily="18" charset="0"/>
                <a:cs typeface="Times New Roman" panose="02020603050405020304" pitchFamily="18" charset="0"/>
              </a:rPr>
              <a:t>Valvebox</a:t>
            </a:r>
            <a:r>
              <a:rPr lang="en-US" sz="1500" dirty="0">
                <a:solidFill>
                  <a:srgbClr val="0000FF"/>
                </a:solidFill>
                <a:latin typeface="Times New Roman" panose="02020603050405020304" pitchFamily="18" charset="0"/>
                <a:cs typeface="Times New Roman" panose="02020603050405020304" pitchFamily="18" charset="0"/>
              </a:rPr>
              <a:t> (new) and the one attached to the Magnet (old).</a:t>
            </a:r>
          </a:p>
          <a:p>
            <a:pPr marL="285750" indent="-285750">
              <a:buFont typeface="Arial" panose="020B0604020202020204" pitchFamily="34" charset="0"/>
              <a:buChar char="•"/>
            </a:pPr>
            <a:r>
              <a:rPr lang="en-US" sz="1500" dirty="0">
                <a:solidFill>
                  <a:srgbClr val="0000FF"/>
                </a:solidFill>
                <a:latin typeface="Times New Roman" panose="02020603050405020304" pitchFamily="18" charset="0"/>
                <a:cs typeface="Times New Roman" panose="02020603050405020304" pitchFamily="18" charset="0"/>
              </a:rPr>
              <a:t>Checked the voltage tap connections in both doghouses and couldn’t actually locate the fault for the voltage tap VT11 (made by </a:t>
            </a:r>
            <a:r>
              <a:rPr lang="en-US" sz="1500" dirty="0" err="1">
                <a:solidFill>
                  <a:srgbClr val="0000FF"/>
                </a:solidFill>
                <a:latin typeface="Times New Roman" panose="02020603050405020304" pitchFamily="18" charset="0"/>
                <a:cs typeface="Times New Roman" panose="02020603050405020304" pitchFamily="18" charset="0"/>
              </a:rPr>
              <a:t>BaBar</a:t>
            </a:r>
            <a:r>
              <a:rPr lang="en-US" sz="1500" dirty="0">
                <a:solidFill>
                  <a:srgbClr val="0000FF"/>
                </a:solidFill>
                <a:latin typeface="Times New Roman" panose="02020603050405020304" pitchFamily="18" charset="0"/>
                <a:cs typeface="Times New Roman" panose="02020603050405020304" pitchFamily="18" charset="0"/>
              </a:rPr>
              <a:t>) so far.</a:t>
            </a:r>
          </a:p>
          <a:p>
            <a:pPr marL="400050" lvl="1" indent="-285750">
              <a:buFont typeface="Arial" panose="020B0604020202020204" pitchFamily="34" charset="0"/>
              <a:buChar char="•"/>
            </a:pPr>
            <a:r>
              <a:rPr lang="en-US" sz="1500" dirty="0">
                <a:solidFill>
                  <a:srgbClr val="0000FF"/>
                </a:solidFill>
                <a:latin typeface="Times New Roman" panose="02020603050405020304" pitchFamily="18" charset="0"/>
                <a:cs typeface="Times New Roman" panose="02020603050405020304" pitchFamily="18" charset="0"/>
              </a:rPr>
              <a:t>To open more fully the old doghouse to find/check around VT11 ; </a:t>
            </a:r>
          </a:p>
          <a:p>
            <a:pPr marL="400050" lvl="1" indent="-285750">
              <a:buFont typeface="Arial" panose="020B0604020202020204" pitchFamily="34" charset="0"/>
              <a:buChar char="•"/>
            </a:pPr>
            <a:r>
              <a:rPr lang="en-US" sz="1500" dirty="0">
                <a:solidFill>
                  <a:srgbClr val="0000FF"/>
                </a:solidFill>
                <a:latin typeface="Times New Roman" panose="02020603050405020304" pitchFamily="18" charset="0"/>
                <a:cs typeface="Times New Roman" panose="02020603050405020304" pitchFamily="18" charset="0"/>
              </a:rPr>
              <a:t>To add a pair of spare voltage taps to VT11 and VT5.</a:t>
            </a:r>
          </a:p>
          <a:p>
            <a:pPr marL="285750" indent="-285750">
              <a:buFont typeface="Arial" panose="020B0604020202020204" pitchFamily="34" charset="0"/>
              <a:buChar char="•"/>
            </a:pPr>
            <a:r>
              <a:rPr lang="en-US" sz="1500" i="1" dirty="0">
                <a:solidFill>
                  <a:srgbClr val="0000FF"/>
                </a:solidFill>
                <a:latin typeface="Times New Roman" panose="02020603050405020304" pitchFamily="18" charset="0"/>
                <a:cs typeface="Times New Roman" panose="02020603050405020304" pitchFamily="18" charset="0"/>
              </a:rPr>
              <a:t>We have worked with others in the Infrastructure group to facilitate the final installation of the Magnet in 1008 ;</a:t>
            </a:r>
          </a:p>
          <a:p>
            <a:pPr marL="285750" indent="-285750">
              <a:buFont typeface="Arial" panose="020B0604020202020204" pitchFamily="34" charset="0"/>
              <a:buChar char="•"/>
            </a:pPr>
            <a:r>
              <a:rPr lang="en-US" sz="1400" dirty="0">
                <a:solidFill>
                  <a:srgbClr val="0000FF"/>
                </a:solidFill>
                <a:latin typeface="Times New Roman" panose="02020603050405020304" pitchFamily="18" charset="0"/>
                <a:cs typeface="Times New Roman" panose="02020603050405020304" pitchFamily="18" charset="0"/>
              </a:rPr>
              <a:t>Settled on the choice of water-cooled buses for the Magnet Power Supply.</a:t>
            </a:r>
          </a:p>
          <a:p>
            <a:pPr marL="285750" indent="-285750">
              <a:buFont typeface="Arial" panose="020B0604020202020204" pitchFamily="34" charset="0"/>
              <a:buChar char="•"/>
            </a:pPr>
            <a:endParaRPr lang="en-US" sz="1294" dirty="0">
              <a:solidFill>
                <a:schemeClr val="tx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400" dirty="0">
                <a:solidFill>
                  <a:schemeClr val="tx1"/>
                </a:solidFill>
                <a:latin typeface="Times New Roman" panose="02020603050405020304" pitchFamily="18" charset="0"/>
                <a:cs typeface="Times New Roman" panose="02020603050405020304" pitchFamily="18" charset="0"/>
              </a:rPr>
              <a:t>On Mar. 11, 2019, there was Procurement Readiness Review.</a:t>
            </a:r>
          </a:p>
          <a:p>
            <a:pPr marL="285750" indent="-285750">
              <a:buFont typeface="Arial" panose="020B0604020202020204" pitchFamily="34" charset="0"/>
              <a:buChar char="•"/>
            </a:pPr>
            <a:endParaRPr lang="en-US" sz="1400" dirty="0">
              <a:solidFill>
                <a:schemeClr val="tx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400" dirty="0">
                <a:solidFill>
                  <a:schemeClr val="bg1">
                    <a:lumMod val="75000"/>
                  </a:schemeClr>
                </a:solidFill>
                <a:latin typeface="Times New Roman" panose="02020603050405020304" pitchFamily="18" charset="0"/>
                <a:cs typeface="Times New Roman" panose="02020603050405020304" pitchFamily="18" charset="0"/>
              </a:rPr>
              <a:t>Our magnet physicist expert W. Meng has helped made the final </a:t>
            </a:r>
            <a:r>
              <a:rPr lang="en-US" sz="1400" dirty="0" err="1">
                <a:solidFill>
                  <a:schemeClr val="bg1">
                    <a:lumMod val="75000"/>
                  </a:schemeClr>
                </a:solidFill>
                <a:latin typeface="Times New Roman" panose="02020603050405020304" pitchFamily="18" charset="0"/>
                <a:cs typeface="Times New Roman" panose="02020603050405020304" pitchFamily="18" charset="0"/>
              </a:rPr>
              <a:t>sPHENIX</a:t>
            </a:r>
            <a:r>
              <a:rPr lang="en-US" sz="1400" dirty="0">
                <a:solidFill>
                  <a:schemeClr val="bg1">
                    <a:lumMod val="75000"/>
                  </a:schemeClr>
                </a:solidFill>
                <a:latin typeface="Times New Roman" panose="02020603050405020304" pitchFamily="18" charset="0"/>
                <a:cs typeface="Times New Roman" panose="02020603050405020304" pitchFamily="18" charset="0"/>
              </a:rPr>
              <a:t> Magnet model using the Opera </a:t>
            </a:r>
            <a:r>
              <a:rPr lang="en-US" sz="1400" dirty="0" err="1">
                <a:solidFill>
                  <a:schemeClr val="bg1">
                    <a:lumMod val="75000"/>
                  </a:schemeClr>
                </a:solidFill>
                <a:latin typeface="Times New Roman" panose="02020603050405020304" pitchFamily="18" charset="0"/>
                <a:cs typeface="Times New Roman" panose="02020603050405020304" pitchFamily="18" charset="0"/>
              </a:rPr>
              <a:t>pacakge</a:t>
            </a:r>
            <a:r>
              <a:rPr lang="en-US" sz="1400" dirty="0">
                <a:solidFill>
                  <a:schemeClr val="bg1">
                    <a:lumMod val="75000"/>
                  </a:schemeClr>
                </a:solidFill>
                <a:latin typeface="Times New Roman" panose="02020603050405020304" pitchFamily="18" charset="0"/>
                <a:cs typeface="Times New Roman" panose="02020603050405020304" pitchFamily="18" charset="0"/>
              </a:rPr>
              <a:t>.</a:t>
            </a:r>
            <a:endParaRPr lang="en-US" sz="1294"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3" name="Date Placeholder 2"/>
          <p:cNvSpPr>
            <a:spLocks noGrp="1"/>
          </p:cNvSpPr>
          <p:nvPr>
            <p:ph type="dt" sz="half" idx="10"/>
          </p:nvPr>
        </p:nvSpPr>
        <p:spPr/>
        <p:txBody>
          <a:bodyPr/>
          <a:lstStyle/>
          <a:p>
            <a:r>
              <a:rPr lang="en-US" altLang="ja-JP"/>
              <a:t>Apr. 9, 2019</a:t>
            </a:r>
          </a:p>
        </p:txBody>
      </p:sp>
      <p:sp>
        <p:nvSpPr>
          <p:cNvPr id="7" name="Footer Placeholder 6"/>
          <p:cNvSpPr>
            <a:spLocks noGrp="1"/>
          </p:cNvSpPr>
          <p:nvPr>
            <p:ph type="ftr" sz="quarter" idx="11"/>
          </p:nvPr>
        </p:nvSpPr>
        <p:spPr/>
        <p:txBody>
          <a:bodyPr/>
          <a:lstStyle/>
          <a:p>
            <a:r>
              <a:rPr lang="en-US" altLang="ja-JP"/>
              <a:t>sPHENIX  Director's Review</a:t>
            </a:r>
          </a:p>
        </p:txBody>
      </p:sp>
      <p:sp>
        <p:nvSpPr>
          <p:cNvPr id="9" name="Slide Number Placeholder 8"/>
          <p:cNvSpPr>
            <a:spLocks noGrp="1"/>
          </p:cNvSpPr>
          <p:nvPr>
            <p:ph type="sldNum" sz="quarter" idx="12"/>
          </p:nvPr>
        </p:nvSpPr>
        <p:spPr/>
        <p:txBody>
          <a:bodyPr/>
          <a:lstStyle/>
          <a:p>
            <a:fld id="{C9BF8795-5BFE-41C1-96E3-07B2C11D3B85}" type="slidenum">
              <a:rPr lang="ja-JP" altLang="en-US" smtClean="0"/>
              <a:pPr/>
              <a:t>8</a:t>
            </a:fld>
            <a:endParaRPr lang="en-US" altLang="ja-JP"/>
          </a:p>
        </p:txBody>
      </p:sp>
    </p:spTree>
    <p:extLst>
      <p:ext uri="{BB962C8B-B14F-4D97-AF65-F5344CB8AC3E}">
        <p14:creationId xmlns:p14="http://schemas.microsoft.com/office/powerpoint/2010/main" val="9338464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286000" y="-19050"/>
            <a:ext cx="4636008" cy="5042204"/>
          </a:xfrm>
          <a:prstGeom prst="rect">
            <a:avLst/>
          </a:prstGeom>
        </p:spPr>
      </p:pic>
      <p:sp>
        <p:nvSpPr>
          <p:cNvPr id="2" name="Title 1"/>
          <p:cNvSpPr>
            <a:spLocks noGrp="1"/>
          </p:cNvSpPr>
          <p:nvPr>
            <p:ph type="title"/>
          </p:nvPr>
        </p:nvSpPr>
        <p:spPr>
          <a:xfrm>
            <a:off x="-76200" y="855131"/>
            <a:ext cx="2356757" cy="4307419"/>
          </a:xfrm>
        </p:spPr>
        <p:txBody>
          <a:bodyPr/>
          <a:lstStyle/>
          <a:p>
            <a:pPr algn="ctr"/>
            <a:r>
              <a:rPr lang="en-US" sz="2250" dirty="0">
                <a:solidFill>
                  <a:srgbClr val="0000FF"/>
                </a:solidFill>
                <a:latin typeface="Times New Roman" panose="02020603050405020304" pitchFamily="18" charset="0"/>
                <a:cs typeface="Times New Roman" panose="02020603050405020304" pitchFamily="18" charset="0"/>
              </a:rPr>
              <a:t>An example of Purchase Order of similar nature</a:t>
            </a:r>
            <a:br>
              <a:rPr lang="en-US" sz="2250" dirty="0">
                <a:solidFill>
                  <a:srgbClr val="C00000"/>
                </a:solidFill>
                <a:latin typeface="Times New Roman" panose="02020603050405020304" pitchFamily="18" charset="0"/>
                <a:cs typeface="Times New Roman" panose="02020603050405020304" pitchFamily="18" charset="0"/>
              </a:rPr>
            </a:br>
            <a:br>
              <a:rPr lang="en-US" sz="2250" dirty="0">
                <a:solidFill>
                  <a:srgbClr val="C00000"/>
                </a:solidFill>
                <a:latin typeface="Times New Roman" panose="02020603050405020304" pitchFamily="18" charset="0"/>
                <a:cs typeface="Times New Roman" panose="02020603050405020304" pitchFamily="18" charset="0"/>
              </a:rPr>
            </a:br>
            <a:r>
              <a:rPr lang="en-US" sz="2250" dirty="0">
                <a:solidFill>
                  <a:srgbClr val="C00000"/>
                </a:solidFill>
                <a:latin typeface="Times New Roman" panose="02020603050405020304" pitchFamily="18" charset="0"/>
                <a:cs typeface="Times New Roman" panose="02020603050405020304" pitchFamily="18" charset="0"/>
              </a:rPr>
              <a:t>On Mar. 11, 2019, there was a Procurement Readiness Review on </a:t>
            </a:r>
            <a:r>
              <a:rPr lang="en-US" sz="2400" dirty="0">
                <a:solidFill>
                  <a:srgbClr val="C00000"/>
                </a:solidFill>
                <a:latin typeface="Times New Roman" panose="02020603050405020304" pitchFamily="18" charset="0"/>
                <a:cs typeface="Times New Roman" panose="02020603050405020304" pitchFamily="18" charset="0"/>
              </a:rPr>
              <a:t>Helium Cryogenic System of the Magnet.</a:t>
            </a:r>
            <a:br>
              <a:rPr lang="en-US" altLang="en-US" sz="2800" dirty="0"/>
            </a:br>
            <a:br>
              <a:rPr lang="en-US" sz="2250" dirty="0">
                <a:solidFill>
                  <a:srgbClr val="C00000"/>
                </a:solidFill>
                <a:latin typeface="Times New Roman" panose="02020603050405020304" pitchFamily="18" charset="0"/>
                <a:cs typeface="Times New Roman" panose="02020603050405020304" pitchFamily="18" charset="0"/>
              </a:rPr>
            </a:br>
            <a:endParaRPr lang="en-US" sz="2250" dirty="0">
              <a:solidFill>
                <a:srgbClr val="C00000"/>
              </a:solidFill>
              <a:latin typeface="Times New Roman" panose="02020603050405020304" pitchFamily="18" charset="0"/>
              <a:cs typeface="Times New Roman" panose="02020603050405020304" pitchFamily="18" charset="0"/>
            </a:endParaRPr>
          </a:p>
        </p:txBody>
      </p:sp>
      <p:sp>
        <p:nvSpPr>
          <p:cNvPr id="5" name="Date Placeholder 4"/>
          <p:cNvSpPr>
            <a:spLocks noGrp="1"/>
          </p:cNvSpPr>
          <p:nvPr>
            <p:ph type="dt" sz="half" idx="10"/>
          </p:nvPr>
        </p:nvSpPr>
        <p:spPr/>
        <p:txBody>
          <a:bodyPr/>
          <a:lstStyle/>
          <a:p>
            <a:r>
              <a:rPr lang="en-US" altLang="ja-JP"/>
              <a:t>Apr. 9, 2019</a:t>
            </a:r>
          </a:p>
        </p:txBody>
      </p:sp>
      <p:sp>
        <p:nvSpPr>
          <p:cNvPr id="8" name="Footer Placeholder 7"/>
          <p:cNvSpPr>
            <a:spLocks noGrp="1"/>
          </p:cNvSpPr>
          <p:nvPr>
            <p:ph type="ftr" sz="quarter" idx="11"/>
          </p:nvPr>
        </p:nvSpPr>
        <p:spPr/>
        <p:txBody>
          <a:bodyPr/>
          <a:lstStyle/>
          <a:p>
            <a:r>
              <a:rPr lang="en-US" altLang="ja-JP"/>
              <a:t>sPHENIX  Director's Review</a:t>
            </a:r>
          </a:p>
        </p:txBody>
      </p:sp>
      <p:sp>
        <p:nvSpPr>
          <p:cNvPr id="9" name="Slide Number Placeholder 8"/>
          <p:cNvSpPr>
            <a:spLocks noGrp="1"/>
          </p:cNvSpPr>
          <p:nvPr>
            <p:ph type="sldNum" sz="quarter" idx="12"/>
          </p:nvPr>
        </p:nvSpPr>
        <p:spPr/>
        <p:txBody>
          <a:bodyPr/>
          <a:lstStyle/>
          <a:p>
            <a:fld id="{C9BF8795-5BFE-41C1-96E3-07B2C11D3B85}" type="slidenum">
              <a:rPr lang="ja-JP" altLang="en-US" smtClean="0"/>
              <a:pPr/>
              <a:t>9</a:t>
            </a:fld>
            <a:endParaRPr lang="en-US" altLang="ja-JP"/>
          </a:p>
        </p:txBody>
      </p:sp>
      <p:sp>
        <p:nvSpPr>
          <p:cNvPr id="4" name="Arrow: Right 3">
            <a:extLst>
              <a:ext uri="{FF2B5EF4-FFF2-40B4-BE49-F238E27FC236}">
                <a16:creationId xmlns:a16="http://schemas.microsoft.com/office/drawing/2014/main" id="{BA21EA5C-3225-41C0-8FD2-60D11CF16498}"/>
              </a:ext>
            </a:extLst>
          </p:cNvPr>
          <p:cNvSpPr/>
          <p:nvPr/>
        </p:nvSpPr>
        <p:spPr>
          <a:xfrm>
            <a:off x="1981200" y="1276350"/>
            <a:ext cx="299357" cy="1219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24893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26719</TotalTime>
  <Words>1437</Words>
  <Application>Microsoft Office PowerPoint</Application>
  <PresentationFormat>Custom</PresentationFormat>
  <Paragraphs>279</Paragraphs>
  <Slides>31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MS PGothic</vt:lpstr>
      <vt:lpstr>MS PGothic</vt:lpstr>
      <vt:lpstr>Arial</vt:lpstr>
      <vt:lpstr>Calibri</vt:lpstr>
      <vt:lpstr>Symbol</vt:lpstr>
      <vt:lpstr>Times New Roman</vt:lpstr>
      <vt:lpstr>Office Theme</vt:lpstr>
      <vt:lpstr>sPHENIX Director’s Review WBS 2.02: Superconducting Magnet</vt:lpstr>
      <vt:lpstr>Superconducting Magnet</vt:lpstr>
      <vt:lpstr>Original conductor/coil Specifications</vt:lpstr>
      <vt:lpstr>PowerPoint Presentation</vt:lpstr>
      <vt:lpstr>               Technical Progress</vt:lpstr>
      <vt:lpstr>PowerPoint Presentation</vt:lpstr>
      <vt:lpstr>PowerPoint Presentation</vt:lpstr>
      <vt:lpstr>Recent Progress</vt:lpstr>
      <vt:lpstr>An example of Purchase Order of similar nature  On Mar. 11, 2019, there was a Procurement Readiness Review on Helium Cryogenic System of the Magnet.  </vt:lpstr>
      <vt:lpstr>PROPOSED SCHEDULE</vt:lpstr>
      <vt:lpstr>IP8 Cold Box Main Platform</vt:lpstr>
      <vt:lpstr>Recent Progress</vt:lpstr>
      <vt:lpstr>PowerPoint Presentation</vt:lpstr>
      <vt:lpstr>PowerPoint Presentation</vt:lpstr>
      <vt:lpstr>sPHENIX Project and WBS</vt:lpstr>
      <vt:lpstr>Documentation Made Available to the  Committee</vt:lpstr>
      <vt:lpstr>PowerPoint Presentation</vt:lpstr>
      <vt:lpstr>Example of WBS Dictionary</vt:lpstr>
      <vt:lpstr>Schedule and Calendar</vt:lpstr>
      <vt:lpstr>2.2 Magnet – Risk Registry</vt:lpstr>
      <vt:lpstr>PowerPoint Presentation</vt:lpstr>
      <vt:lpstr>Labor Profile for WBS 2.2 SC-Magnet</vt:lpstr>
      <vt:lpstr>Labor by Category WBS 2.2 SC-Magnet</vt:lpstr>
      <vt:lpstr>Estimate Uncertainty Breakdown WBS 2.02 SC-Magnet</vt:lpstr>
      <vt:lpstr>PowerPoint Presentation</vt:lpstr>
      <vt:lpstr>PowerPoint Presentation</vt:lpstr>
      <vt:lpstr>Cryogenic Process Flow diagram</vt:lpstr>
      <vt:lpstr>An example for the Basis of Estimate (Cryo)</vt:lpstr>
      <vt:lpstr>PowerPoint Presentation</vt:lpstr>
      <vt:lpstr>PowerPoint Presentation</vt:lpstr>
      <vt:lpstr>PowerPoint Presentation</vt:lpstr>
    </vt:vector>
  </TitlesOfParts>
  <Company>BNL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sPHENIX Labor Distribution Sorted by FY and Job Category</dc:title>
  <dc:creator>EdwardOBrien</dc:creator>
  <cp:lastModifiedBy>Yip, Kin</cp:lastModifiedBy>
  <cp:revision>235</cp:revision>
  <cp:lastPrinted>2015-10-28T19:08:40Z</cp:lastPrinted>
  <dcterms:created xsi:type="dcterms:W3CDTF">2015-10-24T00:32:43Z</dcterms:created>
  <dcterms:modified xsi:type="dcterms:W3CDTF">2019-04-09T15:56:10Z</dcterms:modified>
</cp:coreProperties>
</file>