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24"/>
  </p:notesMasterIdLst>
  <p:handoutMasterIdLst>
    <p:handoutMasterId r:id="rId25"/>
  </p:handoutMasterIdLst>
  <p:sldIdLst>
    <p:sldId id="315" r:id="rId4"/>
    <p:sldId id="316" r:id="rId5"/>
    <p:sldId id="318" r:id="rId6"/>
    <p:sldId id="337" r:id="rId7"/>
    <p:sldId id="335" r:id="rId8"/>
    <p:sldId id="338" r:id="rId9"/>
    <p:sldId id="339" r:id="rId10"/>
    <p:sldId id="319" r:id="rId11"/>
    <p:sldId id="320" r:id="rId12"/>
    <p:sldId id="321" r:id="rId13"/>
    <p:sldId id="259" r:id="rId14"/>
    <p:sldId id="336" r:id="rId15"/>
    <p:sldId id="269" r:id="rId16"/>
    <p:sldId id="324" r:id="rId17"/>
    <p:sldId id="333" r:id="rId18"/>
    <p:sldId id="334" r:id="rId19"/>
    <p:sldId id="325" r:id="rId20"/>
    <p:sldId id="327" r:id="rId21"/>
    <p:sldId id="326" r:id="rId22"/>
    <p:sldId id="340" r:id="rId23"/>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6855" autoAdjust="0"/>
  </p:normalViewPr>
  <p:slideViewPr>
    <p:cSldViewPr>
      <p:cViewPr varScale="1">
        <p:scale>
          <a:sx n="144" d="100"/>
          <a:sy n="144" d="100"/>
        </p:scale>
        <p:origin x="994" y="101"/>
      </p:cViewPr>
      <p:guideLst>
        <p:guide orient="horz" pos="1620"/>
        <p:guide pos="2880"/>
      </p:guideLst>
    </p:cSldViewPr>
  </p:slideViewPr>
  <p:outlineViewPr>
    <p:cViewPr>
      <p:scale>
        <a:sx n="33" d="100"/>
        <a:sy n="33" d="100"/>
      </p:scale>
      <p:origin x="0" y="-797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4/7/2019</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4/7/2019</a:t>
            </a:fld>
            <a:endParaRPr lang="en-US" alt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0354B-7771-4630-B454-53C09215E4B9}" type="slidenum">
              <a:rPr lang="en-US" altLang="en-US" smtClean="0"/>
              <a:pPr/>
              <a:t>3</a:t>
            </a:fld>
            <a:endParaRPr lang="en-US" altLang="en-US"/>
          </a:p>
        </p:txBody>
      </p:sp>
    </p:spTree>
    <p:extLst>
      <p:ext uri="{BB962C8B-B14F-4D97-AF65-F5344CB8AC3E}">
        <p14:creationId xmlns:p14="http://schemas.microsoft.com/office/powerpoint/2010/main" val="256820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0354B-7771-4630-B454-53C09215E4B9}" type="slidenum">
              <a:rPr lang="en-US" altLang="en-US" smtClean="0"/>
              <a:pPr/>
              <a:t>4</a:t>
            </a:fld>
            <a:endParaRPr lang="en-US" altLang="en-US"/>
          </a:p>
        </p:txBody>
      </p:sp>
    </p:spTree>
    <p:extLst>
      <p:ext uri="{BB962C8B-B14F-4D97-AF65-F5344CB8AC3E}">
        <p14:creationId xmlns:p14="http://schemas.microsoft.com/office/powerpoint/2010/main" val="178094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Costed amounts-</a:t>
            </a:r>
          </a:p>
          <a:p>
            <a:r>
              <a:rPr lang="en-US" dirty="0"/>
              <a:t>FY19- Barrel Steel</a:t>
            </a:r>
          </a:p>
          <a:p>
            <a:r>
              <a:rPr lang="en-US" dirty="0"/>
              <a:t>FY 20- Inner detector Ring</a:t>
            </a:r>
          </a:p>
          <a:p>
            <a:r>
              <a:rPr lang="en-US" dirty="0"/>
              <a:t>FY21- Cradle Carriage/Pole Tips</a:t>
            </a:r>
          </a:p>
        </p:txBody>
      </p:sp>
      <p:sp>
        <p:nvSpPr>
          <p:cNvPr id="4" name="Slide Number Placeholder 3"/>
          <p:cNvSpPr>
            <a:spLocks noGrp="1"/>
          </p:cNvSpPr>
          <p:nvPr>
            <p:ph type="sldNum" sz="quarter" idx="5"/>
          </p:nvPr>
        </p:nvSpPr>
        <p:spPr/>
        <p:txBody>
          <a:bodyPr/>
          <a:lstStyle/>
          <a:p>
            <a:fld id="{E0B0354B-7771-4630-B454-53C09215E4B9}" type="slidenum">
              <a:rPr lang="en-US" altLang="en-US" smtClean="0"/>
              <a:pPr/>
              <a:t>11</a:t>
            </a:fld>
            <a:endParaRPr lang="en-US" altLang="en-US"/>
          </a:p>
        </p:txBody>
      </p:sp>
    </p:spTree>
    <p:extLst>
      <p:ext uri="{BB962C8B-B14F-4D97-AF65-F5344CB8AC3E}">
        <p14:creationId xmlns:p14="http://schemas.microsoft.com/office/powerpoint/2010/main" val="380512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D82832-0348-4A8B-97D2-BC0C1EDA36E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6260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S PGothic" charset="0"/>
              </a:rPr>
              <a:t>27-Aug-21  Install Partial Barrel Steel</a:t>
            </a:r>
          </a:p>
          <a:p>
            <a:pPr marL="742950" lvl="1" indent="-2857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S PGothic" charset="0"/>
              </a:rPr>
              <a:t>17-Sep-21  Install Magnet onto cradle</a:t>
            </a:r>
          </a:p>
          <a:p>
            <a:pPr marL="742950" lvl="1" indent="-2857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S PGothic" charset="0"/>
              </a:rPr>
              <a:t>08-Nov-21  Install remainder of barrel steel</a:t>
            </a:r>
          </a:p>
          <a:p>
            <a:pPr marL="742950" lvl="1" indent="-2857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S PGothic" charset="0"/>
              </a:rPr>
              <a:t>09-Dec-21  Install Platforms and Access</a:t>
            </a:r>
          </a:p>
          <a:p>
            <a:endParaRPr lang="en-US" dirty="0"/>
          </a:p>
        </p:txBody>
      </p:sp>
      <p:sp>
        <p:nvSpPr>
          <p:cNvPr id="4" name="Slide Number Placeholder 3"/>
          <p:cNvSpPr>
            <a:spLocks noGrp="1"/>
          </p:cNvSpPr>
          <p:nvPr>
            <p:ph type="sldNum" sz="quarter" idx="5"/>
          </p:nvPr>
        </p:nvSpPr>
        <p:spPr/>
        <p:txBody>
          <a:bodyPr/>
          <a:lstStyle/>
          <a:p>
            <a:fld id="{E0B0354B-7771-4630-B454-53C09215E4B9}" type="slidenum">
              <a:rPr lang="en-US" altLang="en-US" smtClean="0"/>
              <a:pPr/>
              <a:t>16</a:t>
            </a:fld>
            <a:endParaRPr lang="en-US" altLang="en-US"/>
          </a:p>
        </p:txBody>
      </p:sp>
    </p:spTree>
    <p:extLst>
      <p:ext uri="{BB962C8B-B14F-4D97-AF65-F5344CB8AC3E}">
        <p14:creationId xmlns:p14="http://schemas.microsoft.com/office/powerpoint/2010/main" val="406752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1"/>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155284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204792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157242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41156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April 9-11,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279210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April 9-11, 2019</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253665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April 9-11,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2088790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8168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828800" y="4229101"/>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234512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7290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0"/>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394073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0" y="4953981"/>
            <a:ext cx="2133600" cy="171450"/>
          </a:xfrm>
          <a:prstGeom prst="rect">
            <a:avLst/>
          </a:prstGeom>
        </p:spPr>
        <p:txBody>
          <a:bodyPr/>
          <a:lstStyle>
            <a:lvl1pPr>
              <a:defRPr/>
            </a:lvl1pPr>
          </a:lstStyle>
          <a:p>
            <a:pPr defTabSz="914378">
              <a:defRPr/>
            </a:pPr>
            <a:endParaRPr lang="en-US" altLang="en-US" dirty="0">
              <a:solidFill>
                <a:prstClr val="black"/>
              </a:solidFill>
            </a:endParaRPr>
          </a:p>
        </p:txBody>
      </p:sp>
      <p:sp>
        <p:nvSpPr>
          <p:cNvPr id="4" name="Footer Placeholder 4"/>
          <p:cNvSpPr>
            <a:spLocks noGrp="1"/>
          </p:cNvSpPr>
          <p:nvPr>
            <p:ph type="ftr" sz="quarter" idx="11"/>
          </p:nvPr>
        </p:nvSpPr>
        <p:spPr>
          <a:xfrm>
            <a:off x="3200400" y="4926807"/>
            <a:ext cx="2895600" cy="216694"/>
          </a:xfrm>
          <a:prstGeom prst="rect">
            <a:avLst/>
          </a:prstGeom>
        </p:spPr>
        <p:txBody>
          <a:bodyPr/>
          <a:lstStyle>
            <a:lvl1pPr>
              <a:defRPr/>
            </a:lvl1pPr>
          </a:lstStyle>
          <a:p>
            <a:pPr defTabSz="914378">
              <a:defRPr/>
            </a:pPr>
            <a:r>
              <a:rPr lang="en-US">
                <a:solidFill>
                  <a:prstClr val="black"/>
                </a:solidFill>
              </a:rPr>
              <a:t>WBS L2 Schedule, Cost &amp; Resource Data</a:t>
            </a: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defTabSz="914378"/>
            <a:fld id="{0AE0C637-5835-444B-B8C0-92C25AFA2084}" type="slidenum">
              <a:rPr lang="en-US" altLang="en-US" smtClean="0">
                <a:solidFill>
                  <a:prstClr val="black"/>
                </a:solidFill>
              </a:rPr>
              <a:pPr defTabSz="914378"/>
              <a:t>‹#›</a:t>
            </a:fld>
            <a:endParaRPr lang="en-US" altLang="en-US" dirty="0">
              <a:solidFill>
                <a:prstClr val="black"/>
              </a:solidFill>
            </a:endParaRPr>
          </a:p>
        </p:txBody>
      </p:sp>
    </p:spTree>
    <p:extLst>
      <p:ext uri="{BB962C8B-B14F-4D97-AF65-F5344CB8AC3E}">
        <p14:creationId xmlns:p14="http://schemas.microsoft.com/office/powerpoint/2010/main" val="745338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4953981"/>
            <a:ext cx="2133600" cy="171450"/>
          </a:xfrm>
          <a:prstGeom prst="rect">
            <a:avLst/>
          </a:prstGeom>
        </p:spPr>
        <p:txBody>
          <a:bodyPr/>
          <a:lstStyle>
            <a:lvl1pPr>
              <a:defRPr/>
            </a:lvl1pPr>
          </a:lstStyle>
          <a:p>
            <a:pPr defTabSz="914378">
              <a:defRPr/>
            </a:pPr>
            <a:endParaRPr lang="en-US" altLang="en-US" dirty="0">
              <a:solidFill>
                <a:prstClr val="black"/>
              </a:solidFill>
            </a:endParaRPr>
          </a:p>
        </p:txBody>
      </p:sp>
      <p:sp>
        <p:nvSpPr>
          <p:cNvPr id="3" name="Footer Placeholder 4"/>
          <p:cNvSpPr>
            <a:spLocks noGrp="1"/>
          </p:cNvSpPr>
          <p:nvPr>
            <p:ph type="ftr" sz="quarter" idx="11"/>
          </p:nvPr>
        </p:nvSpPr>
        <p:spPr>
          <a:xfrm>
            <a:off x="3171031" y="4914903"/>
            <a:ext cx="2895600" cy="207169"/>
          </a:xfrm>
          <a:prstGeom prst="rect">
            <a:avLst/>
          </a:prstGeom>
        </p:spPr>
        <p:txBody>
          <a:bodyPr/>
          <a:lstStyle>
            <a:lvl1pPr>
              <a:defRPr/>
            </a:lvl1pPr>
          </a:lstStyle>
          <a:p>
            <a:pPr defTabSz="914378">
              <a:defRPr/>
            </a:pPr>
            <a:r>
              <a:rPr lang="en-US">
                <a:solidFill>
                  <a:prstClr val="black"/>
                </a:solidFill>
              </a:rPr>
              <a:t>WBS L2 Schedule, Cost &amp; Resource Data</a:t>
            </a:r>
            <a:endParaRPr lang="en-US" dirty="0">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defTabSz="914378"/>
            <a:fld id="{07AE5DAE-5A25-4D93-A5BA-3F3E3A62C8C6}" type="slidenum">
              <a:rPr lang="en-US" altLang="en-US" smtClean="0">
                <a:solidFill>
                  <a:prstClr val="black"/>
                </a:solidFill>
              </a:rPr>
              <a:pPr defTabSz="914378"/>
              <a:t>‹#›</a:t>
            </a:fld>
            <a:endParaRPr lang="en-US" altLang="en-US" dirty="0">
              <a:solidFill>
                <a:prstClr val="black"/>
              </a:solidFill>
            </a:endParaRPr>
          </a:p>
        </p:txBody>
      </p:sp>
    </p:spTree>
    <p:extLst>
      <p:ext uri="{BB962C8B-B14F-4D97-AF65-F5344CB8AC3E}">
        <p14:creationId xmlns:p14="http://schemas.microsoft.com/office/powerpoint/2010/main" val="235868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April 9-11,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April 9-11, 2019</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April 9-11,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April 9-11,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4"/>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April 9-11, 2019</a:t>
            </a:r>
            <a:endParaRPr lang="en-US" altLang="en-US" dirty="0"/>
          </a:p>
        </p:txBody>
      </p:sp>
      <p:sp>
        <p:nvSpPr>
          <p:cNvPr id="5" name="Footer Placeholder 4"/>
          <p:cNvSpPr>
            <a:spLocks noGrp="1"/>
          </p:cNvSpPr>
          <p:nvPr>
            <p:ph type="ftr" sz="quarter" idx="3"/>
          </p:nvPr>
        </p:nvSpPr>
        <p:spPr>
          <a:xfrm>
            <a:off x="3171031" y="4914901"/>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7"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1" y="2"/>
            <a:ext cx="1149783" cy="5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61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89" algn="ctr" rtl="0" fontAlgn="base">
        <a:spcBef>
          <a:spcPct val="0"/>
        </a:spcBef>
        <a:spcAft>
          <a:spcPct val="0"/>
        </a:spcAft>
        <a:defRPr sz="4400">
          <a:solidFill>
            <a:schemeClr val="tx1"/>
          </a:solidFill>
          <a:latin typeface="Calibri" charset="0"/>
          <a:ea typeface="ＭＳ Ｐゴシック" charset="0"/>
        </a:defRPr>
      </a:lvl6pPr>
      <a:lvl7pPr marL="914378" algn="ctr" rtl="0" fontAlgn="base">
        <a:spcBef>
          <a:spcPct val="0"/>
        </a:spcBef>
        <a:spcAft>
          <a:spcPct val="0"/>
        </a:spcAft>
        <a:defRPr sz="4400">
          <a:solidFill>
            <a:schemeClr val="tx1"/>
          </a:solidFill>
          <a:latin typeface="Calibri" charset="0"/>
          <a:ea typeface="ＭＳ Ｐゴシック" charset="0"/>
        </a:defRPr>
      </a:lvl7pPr>
      <a:lvl8pPr marL="1371566" algn="ctr" rtl="0" fontAlgn="base">
        <a:spcBef>
          <a:spcPct val="0"/>
        </a:spcBef>
        <a:spcAft>
          <a:spcPct val="0"/>
        </a:spcAft>
        <a:defRPr sz="4400">
          <a:solidFill>
            <a:schemeClr val="tx1"/>
          </a:solidFill>
          <a:latin typeface="Calibri" charset="0"/>
          <a:ea typeface="ＭＳ Ｐゴシック" charset="0"/>
        </a:defRPr>
      </a:lvl8pPr>
      <a:lvl9pPr marL="1828754" algn="ctr" rtl="0" fontAlgn="base">
        <a:spcBef>
          <a:spcPct val="0"/>
        </a:spcBef>
        <a:spcAft>
          <a:spcPct val="0"/>
        </a:spcAft>
        <a:defRPr sz="4400">
          <a:solidFill>
            <a:schemeClr val="tx1"/>
          </a:solidFill>
          <a:latin typeface="Calibri" charset="0"/>
          <a:ea typeface="ＭＳ Ｐゴシック" charset="0"/>
        </a:defRPr>
      </a:lvl9pPr>
    </p:titleStyle>
    <p:bodyStyle>
      <a:lvl1pPr marL="342892" indent="-342892"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31" indent="-285743"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972" indent="-228594"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160" indent="-228594"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348" indent="-228594"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6"/>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09806" y="4869657"/>
            <a:ext cx="534195"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1"/>
                </a:solidFill>
              </a:defRPr>
            </a:lvl1pPr>
          </a:lstStyle>
          <a:p>
            <a:pPr defTabSz="914378"/>
            <a:fld id="{C3C23168-0BC3-45A3-990F-8F7CC9491814}" type="slidenum">
              <a:rPr lang="en-US" altLang="en-US" smtClean="0">
                <a:solidFill>
                  <a:prstClr val="black"/>
                </a:solidFill>
              </a:rPr>
              <a:pPr defTabSz="914378"/>
              <a:t>‹#›</a:t>
            </a:fld>
            <a:endParaRPr lang="en-US" altLang="en-US" dirty="0">
              <a:solidFill>
                <a:prstClr val="black"/>
              </a:solidFill>
            </a:endParaRPr>
          </a:p>
        </p:txBody>
      </p:sp>
      <p:cxnSp>
        <p:nvCxnSpPr>
          <p:cNvPr id="7" name="Straight Connector 6"/>
          <p:cNvCxnSpPr>
            <a:cxnSpLocks noChangeShapeType="1"/>
          </p:cNvCxnSpPr>
          <p:nvPr userDrawn="1"/>
        </p:nvCxnSpPr>
        <p:spPr bwMode="auto">
          <a:xfrm>
            <a:off x="301628"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2" y="4"/>
            <a:ext cx="1149783" cy="571499"/>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3"/>
          <p:cNvSpPr>
            <a:spLocks noGrp="1"/>
          </p:cNvSpPr>
          <p:nvPr>
            <p:ph type="dt" sz="quarter" idx="2"/>
          </p:nvPr>
        </p:nvSpPr>
        <p:spPr bwMode="auto">
          <a:xfrm>
            <a:off x="0" y="4929394"/>
            <a:ext cx="2133600" cy="171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199" indent="-214308" eaLnBrk="0" hangingPunct="0">
              <a:defRPr sz="1800">
                <a:solidFill>
                  <a:schemeClr val="tx1"/>
                </a:solidFill>
                <a:latin typeface="Calibri" pitchFamily="34" charset="0"/>
                <a:ea typeface="MS PGothic" pitchFamily="34" charset="-128"/>
              </a:defRPr>
            </a:lvl2pPr>
            <a:lvl3pPr marL="857228" indent="-171446" eaLnBrk="0" hangingPunct="0">
              <a:defRPr sz="1800">
                <a:solidFill>
                  <a:schemeClr val="tx1"/>
                </a:solidFill>
                <a:latin typeface="Calibri" pitchFamily="34" charset="0"/>
                <a:ea typeface="MS PGothic" pitchFamily="34" charset="-128"/>
              </a:defRPr>
            </a:lvl3pPr>
            <a:lvl4pPr marL="1200120" indent="-171446" eaLnBrk="0" hangingPunct="0">
              <a:defRPr sz="1800">
                <a:solidFill>
                  <a:schemeClr val="tx1"/>
                </a:solidFill>
                <a:latin typeface="Calibri" pitchFamily="34" charset="0"/>
                <a:ea typeface="MS PGothic" pitchFamily="34" charset="-128"/>
              </a:defRPr>
            </a:lvl4pPr>
            <a:lvl5pPr marL="1543012" indent="-171446" eaLnBrk="0" hangingPunct="0">
              <a:defRPr sz="1800">
                <a:solidFill>
                  <a:schemeClr val="tx1"/>
                </a:solidFill>
                <a:latin typeface="Calibri" pitchFamily="34" charset="0"/>
                <a:ea typeface="MS PGothic" pitchFamily="34" charset="-128"/>
              </a:defRPr>
            </a:lvl5pPr>
            <a:lvl6pPr marL="1885903" indent="-171446" eaLnBrk="0" fontAlgn="base" hangingPunct="0">
              <a:spcBef>
                <a:spcPct val="0"/>
              </a:spcBef>
              <a:spcAft>
                <a:spcPct val="0"/>
              </a:spcAft>
              <a:defRPr sz="1800">
                <a:solidFill>
                  <a:schemeClr val="tx1"/>
                </a:solidFill>
                <a:latin typeface="Calibri" pitchFamily="34" charset="0"/>
                <a:ea typeface="MS PGothic" pitchFamily="34" charset="-128"/>
              </a:defRPr>
            </a:lvl6pPr>
            <a:lvl7pPr marL="2228795" indent="-171446" eaLnBrk="0" fontAlgn="base" hangingPunct="0">
              <a:spcBef>
                <a:spcPct val="0"/>
              </a:spcBef>
              <a:spcAft>
                <a:spcPct val="0"/>
              </a:spcAft>
              <a:defRPr sz="1800">
                <a:solidFill>
                  <a:schemeClr val="tx1"/>
                </a:solidFill>
                <a:latin typeface="Calibri" pitchFamily="34" charset="0"/>
                <a:ea typeface="MS PGothic" pitchFamily="34" charset="-128"/>
              </a:defRPr>
            </a:lvl7pPr>
            <a:lvl8pPr marL="2571686" indent="-171446" eaLnBrk="0" fontAlgn="base" hangingPunct="0">
              <a:spcBef>
                <a:spcPct val="0"/>
              </a:spcBef>
              <a:spcAft>
                <a:spcPct val="0"/>
              </a:spcAft>
              <a:defRPr sz="1800">
                <a:solidFill>
                  <a:schemeClr val="tx1"/>
                </a:solidFill>
                <a:latin typeface="Calibri" pitchFamily="34" charset="0"/>
                <a:ea typeface="MS PGothic" pitchFamily="34" charset="-128"/>
              </a:defRPr>
            </a:lvl8pPr>
            <a:lvl9pPr marL="2914577" indent="-171446" eaLnBrk="0" fontAlgn="base" hangingPunct="0">
              <a:spcBef>
                <a:spcPct val="0"/>
              </a:spcBef>
              <a:spcAft>
                <a:spcPct val="0"/>
              </a:spcAft>
              <a:defRPr sz="1800">
                <a:solidFill>
                  <a:schemeClr val="tx1"/>
                </a:solidFill>
                <a:latin typeface="Calibri" pitchFamily="34" charset="0"/>
                <a:ea typeface="MS PGothic" pitchFamily="34" charset="-128"/>
              </a:defRPr>
            </a:lvl9pPr>
          </a:lstStyle>
          <a:p>
            <a:pPr defTabSz="914378" eaLnBrk="1" hangingPunct="1"/>
            <a:endParaRPr lang="en-US" altLang="en-US" sz="900" dirty="0">
              <a:solidFill>
                <a:srgbClr val="898989"/>
              </a:solidFill>
            </a:endParaRPr>
          </a:p>
        </p:txBody>
      </p:sp>
      <p:sp>
        <p:nvSpPr>
          <p:cNvPr id="11" name="Footer Placeholder 4"/>
          <p:cNvSpPr>
            <a:spLocks noGrp="1"/>
          </p:cNvSpPr>
          <p:nvPr>
            <p:ph type="ftr" sz="quarter" idx="3"/>
          </p:nvPr>
        </p:nvSpPr>
        <p:spPr>
          <a:xfrm>
            <a:off x="3171032" y="4911537"/>
            <a:ext cx="2895600" cy="207169"/>
          </a:xfrm>
          <a:prstGeom prst="rect">
            <a:avLst/>
          </a:prstGeom>
        </p:spPr>
        <p:txBody>
          <a:bodyPr/>
          <a:lstStyle>
            <a:lvl1pPr>
              <a:defRPr sz="900"/>
            </a:lvl1pPr>
          </a:lstStyle>
          <a:p>
            <a:pPr algn="ctr" defTabSz="914378">
              <a:defRPr/>
            </a:pPr>
            <a:r>
              <a:rPr lang="en-US">
                <a:solidFill>
                  <a:prstClr val="black"/>
                </a:solidFill>
              </a:rPr>
              <a:t>WBS L2 Schedule, Cost &amp; Resource Data</a:t>
            </a:r>
            <a:endParaRPr lang="en-US" dirty="0">
              <a:solidFill>
                <a:prstClr val="black"/>
              </a:solidFill>
            </a:endParaRPr>
          </a:p>
        </p:txBody>
      </p:sp>
    </p:spTree>
    <p:extLst>
      <p:ext uri="{BB962C8B-B14F-4D97-AF65-F5344CB8AC3E}">
        <p14:creationId xmlns:p14="http://schemas.microsoft.com/office/powerpoint/2010/main" val="668985708"/>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l"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3300">
          <a:solidFill>
            <a:schemeClr val="tx1"/>
          </a:solidFill>
          <a:latin typeface="Calibri" charset="0"/>
          <a:ea typeface="MS PGothic" pitchFamily="34" charset="-128"/>
          <a:cs typeface="MS PGothic" charset="0"/>
        </a:defRPr>
      </a:lvl5pPr>
      <a:lvl6pPr marL="342892" algn="ctr" rtl="0" fontAlgn="base">
        <a:spcBef>
          <a:spcPct val="0"/>
        </a:spcBef>
        <a:spcAft>
          <a:spcPct val="0"/>
        </a:spcAft>
        <a:defRPr sz="3300">
          <a:solidFill>
            <a:schemeClr val="tx1"/>
          </a:solidFill>
          <a:latin typeface="Calibri" charset="0"/>
          <a:ea typeface="ＭＳ Ｐゴシック" charset="0"/>
        </a:defRPr>
      </a:lvl6pPr>
      <a:lvl7pPr marL="685783" algn="ctr" rtl="0" fontAlgn="base">
        <a:spcBef>
          <a:spcPct val="0"/>
        </a:spcBef>
        <a:spcAft>
          <a:spcPct val="0"/>
        </a:spcAft>
        <a:defRPr sz="3300">
          <a:solidFill>
            <a:schemeClr val="tx1"/>
          </a:solidFill>
          <a:latin typeface="Calibri" charset="0"/>
          <a:ea typeface="ＭＳ Ｐゴシック" charset="0"/>
        </a:defRPr>
      </a:lvl7pPr>
      <a:lvl8pPr marL="1028675" algn="ctr" rtl="0" fontAlgn="base">
        <a:spcBef>
          <a:spcPct val="0"/>
        </a:spcBef>
        <a:spcAft>
          <a:spcPct val="0"/>
        </a:spcAft>
        <a:defRPr sz="3300">
          <a:solidFill>
            <a:schemeClr val="tx1"/>
          </a:solidFill>
          <a:latin typeface="Calibri" charset="0"/>
          <a:ea typeface="ＭＳ Ｐゴシック" charset="0"/>
        </a:defRPr>
      </a:lvl8pPr>
      <a:lvl9pPr marL="1371566" algn="ctr" rtl="0" fontAlgn="base">
        <a:spcBef>
          <a:spcPct val="0"/>
        </a:spcBef>
        <a:spcAft>
          <a:spcPct val="0"/>
        </a:spcAft>
        <a:defRPr sz="3300">
          <a:solidFill>
            <a:schemeClr val="tx1"/>
          </a:solidFill>
          <a:latin typeface="Calibri" charset="0"/>
          <a:ea typeface="ＭＳ Ｐゴシック" charset="0"/>
        </a:defRPr>
      </a:lvl9pPr>
    </p:titleStyle>
    <p:bodyStyle>
      <a:lvl1pPr marL="257168" indent="-257168"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1pPr>
      <a:lvl2pPr marL="557199" indent="-214308" algn="l" rtl="0" eaLnBrk="0" fontAlgn="base" hangingPunct="0">
        <a:spcBef>
          <a:spcPct val="20000"/>
        </a:spcBef>
        <a:spcAft>
          <a:spcPct val="0"/>
        </a:spcAft>
        <a:buFont typeface="Arial" pitchFamily="34" charset="0"/>
        <a:buChar char="–"/>
        <a:defRPr sz="1500" b="1" kern="1200">
          <a:solidFill>
            <a:schemeClr val="tx1"/>
          </a:solidFill>
          <a:latin typeface="+mn-lt"/>
          <a:ea typeface="MS PGothic" pitchFamily="34" charset="-128"/>
          <a:cs typeface="MS PGothic" charset="0"/>
        </a:defRPr>
      </a:lvl2pPr>
      <a:lvl3pPr marL="857228" indent="-171446" algn="l" rtl="0" eaLnBrk="0" fontAlgn="base" hangingPunct="0">
        <a:spcBef>
          <a:spcPct val="20000"/>
        </a:spcBef>
        <a:spcAft>
          <a:spcPct val="0"/>
        </a:spcAft>
        <a:buFont typeface="Arial" pitchFamily="34" charset="0"/>
        <a:buChar char="•"/>
        <a:defRPr sz="1350" b="1" kern="1200">
          <a:solidFill>
            <a:schemeClr val="tx1"/>
          </a:solidFill>
          <a:latin typeface="+mn-lt"/>
          <a:ea typeface="MS PGothic" pitchFamily="34" charset="-128"/>
          <a:cs typeface="MS PGothic" charset="0"/>
        </a:defRPr>
      </a:lvl3pPr>
      <a:lvl4pPr marL="1200120" indent="-171446" algn="l" rtl="0" eaLnBrk="0" fontAlgn="base" hangingPunct="0">
        <a:spcBef>
          <a:spcPct val="20000"/>
        </a:spcBef>
        <a:spcAft>
          <a:spcPct val="0"/>
        </a:spcAft>
        <a:buFont typeface="Arial" pitchFamily="34" charset="0"/>
        <a:buChar char="–"/>
        <a:defRPr sz="1200" b="1" kern="1200">
          <a:solidFill>
            <a:schemeClr val="tx1"/>
          </a:solidFill>
          <a:latin typeface="+mn-lt"/>
          <a:ea typeface="MS PGothic" pitchFamily="34" charset="-128"/>
          <a:cs typeface="MS PGothic" charset="0"/>
        </a:defRPr>
      </a:lvl4pPr>
      <a:lvl5pPr marL="1543012" indent="-171446" algn="l" rtl="0" eaLnBrk="0" fontAlgn="base" hangingPunct="0">
        <a:spcBef>
          <a:spcPct val="20000"/>
        </a:spcBef>
        <a:spcAft>
          <a:spcPct val="0"/>
        </a:spcAft>
        <a:buFont typeface="Arial" pitchFamily="34" charset="0"/>
        <a:buChar char="»"/>
        <a:defRPr sz="1050" b="1" kern="1200">
          <a:solidFill>
            <a:schemeClr val="tx1"/>
          </a:solidFill>
          <a:latin typeface="+mn-lt"/>
          <a:ea typeface="MS PGothic" pitchFamily="34" charset="-128"/>
          <a:cs typeface="MS PGothic"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2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571500"/>
            <a:ext cx="8704262" cy="1200150"/>
          </a:xfrm>
          <a:solidFill>
            <a:srgbClr val="3399FF"/>
          </a:solidFill>
        </p:spPr>
        <p:txBody>
          <a:bodyPr/>
          <a:lstStyle/>
          <a:p>
            <a:pPr algn="ctr"/>
            <a:br>
              <a:rPr lang="en-US" altLang="en-US" b="0" dirty="0">
                <a:solidFill>
                  <a:schemeClr val="bg1"/>
                </a:solidFill>
              </a:rPr>
            </a:br>
            <a:r>
              <a:rPr lang="en-US" altLang="en-US" b="0" dirty="0">
                <a:solidFill>
                  <a:schemeClr val="bg1"/>
                </a:solidFill>
              </a:rPr>
              <a:t>sPHENIX </a:t>
            </a:r>
            <a:r>
              <a:rPr lang="en-US" altLang="en-US" b="0" dirty="0"/>
              <a:t> Director’s </a:t>
            </a:r>
            <a:r>
              <a:rPr lang="en-US" altLang="en-US" b="0" dirty="0">
                <a:solidFill>
                  <a:schemeClr val="bg1"/>
                </a:solidFill>
              </a:rPr>
              <a:t>Review</a:t>
            </a:r>
            <a:br>
              <a:rPr lang="en-US" altLang="en-US" b="0" dirty="0">
                <a:solidFill>
                  <a:schemeClr val="bg1"/>
                </a:solidFill>
              </a:rPr>
            </a:br>
            <a:r>
              <a:rPr lang="en-US" altLang="en-US" b="0" dirty="0">
                <a:solidFill>
                  <a:schemeClr val="bg1"/>
                </a:solidFill>
              </a:rPr>
              <a:t>2.03 </a:t>
            </a:r>
            <a:r>
              <a:rPr lang="en-US" altLang="en-US" b="0" dirty="0"/>
              <a:t>Structural Components</a:t>
            </a:r>
            <a:br>
              <a:rPr lang="en-US" altLang="en-US" b="0" dirty="0">
                <a:solidFill>
                  <a:schemeClr val="bg1"/>
                </a:solidFill>
              </a:rPr>
            </a:br>
            <a:endParaRPr lang="en-US" altLang="en-US" b="0" dirty="0">
              <a:solidFill>
                <a:schemeClr val="bg1"/>
              </a:solidFill>
            </a:endParaRPr>
          </a:p>
        </p:txBody>
      </p:sp>
      <p:sp>
        <p:nvSpPr>
          <p:cNvPr id="15362" name="Subtitle 3"/>
          <p:cNvSpPr>
            <a:spLocks noGrp="1"/>
          </p:cNvSpPr>
          <p:nvPr>
            <p:ph type="subTitle" idx="1"/>
          </p:nvPr>
        </p:nvSpPr>
        <p:spPr>
          <a:xfrm>
            <a:off x="1295400" y="2419350"/>
            <a:ext cx="6400800" cy="1314450"/>
          </a:xfrm>
        </p:spPr>
        <p:txBody>
          <a:bodyPr/>
          <a:lstStyle/>
          <a:p>
            <a:r>
              <a:rPr lang="en-US" altLang="en-US" sz="4000" b="0" dirty="0"/>
              <a:t>Christopher Pontieri</a:t>
            </a:r>
          </a:p>
          <a:p>
            <a:r>
              <a:rPr lang="en-US" altLang="en-US" sz="4000" b="0" dirty="0">
                <a:solidFill>
                  <a:srgbClr val="3399FF"/>
                </a:solidFill>
              </a:rPr>
              <a:t>April 9-11, 2019</a:t>
            </a:r>
          </a:p>
          <a:p>
            <a:r>
              <a:rPr lang="en-US" altLang="en-US" sz="4000" b="0" dirty="0">
                <a:solidFill>
                  <a:srgbClr val="33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51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0" y="5953"/>
            <a:ext cx="9144000" cy="679847"/>
          </a:xfrm>
        </p:spPr>
        <p:txBody>
          <a:bodyPr/>
          <a:lstStyle/>
          <a:p>
            <a:r>
              <a:rPr lang="en-US" altLang="en-US" dirty="0">
                <a:solidFill>
                  <a:srgbClr val="000000"/>
                </a:solidFill>
                <a:cs typeface="Times New Roman" pitchFamily="18" charset="0"/>
              </a:rPr>
              <a:t>Cost Drivers</a:t>
            </a:r>
          </a:p>
        </p:txBody>
      </p:sp>
      <p:sp>
        <p:nvSpPr>
          <p:cNvPr id="2457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cs typeface="Arial" pitchFamily="34" charset="0"/>
              </a:rPr>
              <a:t>April 9-11, 2019</a:t>
            </a:r>
          </a:p>
        </p:txBody>
      </p:sp>
      <p:sp>
        <p:nvSpPr>
          <p:cNvPr id="6" name="Footer Placeholder 5"/>
          <p:cNvSpPr>
            <a:spLocks noGrp="1"/>
          </p:cNvSpPr>
          <p:nvPr>
            <p:ph type="ftr" sz="quarter" idx="11"/>
          </p:nvPr>
        </p:nvSpPr>
        <p:spPr/>
        <p:txBody>
          <a:bodyPr/>
          <a:lstStyle/>
          <a:p>
            <a:pPr>
              <a:defRPr/>
            </a:pPr>
            <a:r>
              <a:rPr lang="en-US"/>
              <a:t>sPHENIX Director's Review</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12985E-5FF1-4BE4-8A02-6C894F614A5E}" type="slidenum">
              <a:rPr lang="en-US" altLang="en-US" sz="1200">
                <a:solidFill>
                  <a:srgbClr val="898989"/>
                </a:solidFill>
              </a:rPr>
              <a:pPr eaLnBrk="1" hangingPunct="1"/>
              <a:t>10</a:t>
            </a:fld>
            <a:endParaRPr lang="en-US" altLang="en-US" sz="1200">
              <a:solidFill>
                <a:srgbClr val="898989"/>
              </a:solidFill>
            </a:endParaRPr>
          </a:p>
        </p:txBody>
      </p:sp>
      <p:sp>
        <p:nvSpPr>
          <p:cNvPr id="7" name="Content Placeholder 1">
            <a:extLst>
              <a:ext uri="{FF2B5EF4-FFF2-40B4-BE49-F238E27FC236}">
                <a16:creationId xmlns:a16="http://schemas.microsoft.com/office/drawing/2014/main" id="{F4464F59-D1D5-42BF-B57D-9244F54C8280}"/>
              </a:ext>
            </a:extLst>
          </p:cNvPr>
          <p:cNvSpPr>
            <a:spLocks noGrp="1"/>
          </p:cNvSpPr>
          <p:nvPr>
            <p:ph idx="1"/>
          </p:nvPr>
        </p:nvSpPr>
        <p:spPr>
          <a:xfrm>
            <a:off x="38100" y="685800"/>
            <a:ext cx="9067800" cy="3927873"/>
          </a:xfrm>
        </p:spPr>
        <p:txBody>
          <a:bodyPr/>
          <a:lstStyle/>
          <a:p>
            <a:r>
              <a:rPr lang="en-US" sz="1800" dirty="0"/>
              <a:t>2.03.01 Carriage</a:t>
            </a:r>
          </a:p>
          <a:p>
            <a:pPr lvl="1"/>
            <a:r>
              <a:rPr lang="en-US" sz="1600" b="0" dirty="0">
                <a:ea typeface="Calibri" panose="020F0502020204030204" pitchFamily="34" charset="0"/>
                <a:cs typeface="Times New Roman" panose="02020603050405020304" pitchFamily="18" charset="0"/>
              </a:rPr>
              <a:t>Fabrication of Cradle Base</a:t>
            </a:r>
          </a:p>
          <a:p>
            <a:pPr lvl="2"/>
            <a:r>
              <a:rPr lang="en-US" sz="1400" b="0" dirty="0">
                <a:ea typeface="Calibri" panose="020F0502020204030204" pitchFamily="34" charset="0"/>
                <a:cs typeface="Times New Roman" panose="02020603050405020304" pitchFamily="18" charset="0"/>
              </a:rPr>
              <a:t>Potential for volatile steel market for all steel</a:t>
            </a:r>
          </a:p>
          <a:p>
            <a:pPr lvl="1"/>
            <a:r>
              <a:rPr lang="en-US" sz="1600" b="0" dirty="0"/>
              <a:t>Potential additional cost of track modifications/replacement</a:t>
            </a:r>
            <a:endParaRPr lang="en-US" sz="1600" b="0" dirty="0">
              <a:ea typeface="Calibri" panose="020F0502020204030204" pitchFamily="34" charset="0"/>
              <a:cs typeface="Times New Roman" panose="02020603050405020304" pitchFamily="18" charset="0"/>
            </a:endParaRPr>
          </a:p>
          <a:p>
            <a:r>
              <a:rPr lang="en-US" sz="1800" dirty="0">
                <a:cs typeface="Times New Roman" panose="02020603050405020304" pitchFamily="18" charset="0"/>
              </a:rPr>
              <a:t>2.03.02 Inner Detector Structural Supports and Interface to Mechanical Structural Supports</a:t>
            </a:r>
          </a:p>
          <a:p>
            <a:pPr lvl="1"/>
            <a:r>
              <a:rPr lang="en-US" sz="1400" b="0" dirty="0"/>
              <a:t>Fabrication of Inner Detector Rings</a:t>
            </a:r>
          </a:p>
          <a:p>
            <a:r>
              <a:rPr lang="en-US" sz="1800" dirty="0"/>
              <a:t>2.03.03 Barrel Steel</a:t>
            </a:r>
          </a:p>
          <a:p>
            <a:pPr lvl="1"/>
            <a:r>
              <a:rPr lang="en-US" sz="1400" b="0" dirty="0"/>
              <a:t>Steel Sector Assemblies (under contract)</a:t>
            </a:r>
          </a:p>
          <a:p>
            <a:r>
              <a:rPr lang="en-US" sz="1800" dirty="0"/>
              <a:t>2.03.04 End Caps/ Pole Tips</a:t>
            </a:r>
          </a:p>
          <a:p>
            <a:pPr lvl="1"/>
            <a:r>
              <a:rPr lang="en-US" sz="1400" b="0" dirty="0">
                <a:ea typeface="Calibri" panose="020F0502020204030204" pitchFamily="34" charset="0"/>
                <a:cs typeface="Times New Roman" panose="02020603050405020304" pitchFamily="18" charset="0"/>
              </a:rPr>
              <a:t>Fabrication of End Caps/Pole Tips</a:t>
            </a:r>
          </a:p>
          <a:p>
            <a:r>
              <a:rPr lang="en-US" sz="1800" dirty="0">
                <a:ea typeface="Calibri" panose="020F0502020204030204" pitchFamily="34" charset="0"/>
                <a:cs typeface="Times New Roman" panose="02020603050405020304" pitchFamily="18" charset="0"/>
              </a:rPr>
              <a:t>2.03.05 CC Bridge, Mid Platforms and Access</a:t>
            </a:r>
          </a:p>
          <a:p>
            <a:pPr lvl="1"/>
            <a:r>
              <a:rPr lang="en-US" sz="1400" b="0" dirty="0">
                <a:ea typeface="Calibri" panose="020F0502020204030204" pitchFamily="34" charset="0"/>
                <a:cs typeface="Times New Roman" panose="02020603050405020304" pitchFamily="18" charset="0"/>
              </a:rPr>
              <a:t>Fabrication of Platforms</a:t>
            </a:r>
          </a:p>
          <a:p>
            <a:pPr lvl="1"/>
            <a:endParaRPr lang="en-US" sz="1400" b="0" dirty="0"/>
          </a:p>
          <a:p>
            <a:pPr lvl="1"/>
            <a:endParaRPr lang="en-US" sz="1400" dirty="0"/>
          </a:p>
        </p:txBody>
      </p:sp>
    </p:spTree>
    <p:extLst>
      <p:ext uri="{BB962C8B-B14F-4D97-AF65-F5344CB8AC3E}">
        <p14:creationId xmlns:p14="http://schemas.microsoft.com/office/powerpoint/2010/main" val="278091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03A8-DA86-419D-93B3-6BB1C5EF3A3E}"/>
              </a:ext>
            </a:extLst>
          </p:cNvPr>
          <p:cNvSpPr>
            <a:spLocks noGrp="1"/>
          </p:cNvSpPr>
          <p:nvPr>
            <p:ph type="title"/>
          </p:nvPr>
        </p:nvSpPr>
        <p:spPr>
          <a:xfrm>
            <a:off x="0" y="1"/>
            <a:ext cx="8229600" cy="546497"/>
          </a:xfrm>
        </p:spPr>
        <p:txBody>
          <a:bodyPr/>
          <a:lstStyle/>
          <a:p>
            <a:r>
              <a:rPr lang="en-US" sz="2000" dirty="0"/>
              <a:t>M&amp;S/Labor Cost Profile for  WBS 2.3 Carriage and Structural Components</a:t>
            </a:r>
          </a:p>
        </p:txBody>
      </p:sp>
      <p:pic>
        <p:nvPicPr>
          <p:cNvPr id="4" name="Picture 3" descr="Detail C L2 Cost - 2.3 x Labor and M&amp;S">
            <a:extLst>
              <a:ext uri="{FF2B5EF4-FFF2-40B4-BE49-F238E27FC236}">
                <a16:creationId xmlns:a16="http://schemas.microsoft.com/office/drawing/2014/main" id="{75907CEE-8074-4039-9167-8FFEA8B38779}"/>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208723" y="691564"/>
            <a:ext cx="6676073" cy="3971876"/>
          </a:xfrm>
          <a:prstGeom prst="rect">
            <a:avLst/>
          </a:prstGeom>
        </p:spPr>
      </p:pic>
    </p:spTree>
    <p:extLst>
      <p:ext uri="{BB962C8B-B14F-4D97-AF65-F5344CB8AC3E}">
        <p14:creationId xmlns:p14="http://schemas.microsoft.com/office/powerpoint/2010/main" val="416497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ail All L2 FTEs - 2.3 x Resource">
            <a:extLst>
              <a:ext uri="{FF2B5EF4-FFF2-40B4-BE49-F238E27FC236}">
                <a16:creationId xmlns:a16="http://schemas.microsoft.com/office/drawing/2014/main" id="{F5706D66-D861-4898-8B20-49E4130773BC}"/>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143000" y="742950"/>
            <a:ext cx="6586388" cy="3981450"/>
          </a:xfrm>
          <a:prstGeom prst="rect">
            <a:avLst/>
          </a:prstGeom>
        </p:spPr>
      </p:pic>
      <p:sp>
        <p:nvSpPr>
          <p:cNvPr id="5" name="Title 1">
            <a:extLst>
              <a:ext uri="{FF2B5EF4-FFF2-40B4-BE49-F238E27FC236}">
                <a16:creationId xmlns:a16="http://schemas.microsoft.com/office/drawing/2014/main" id="{43E58588-707E-448C-AE7B-48AC58BBDCA3}"/>
              </a:ext>
            </a:extLst>
          </p:cNvPr>
          <p:cNvSpPr>
            <a:spLocks noGrp="1"/>
          </p:cNvSpPr>
          <p:nvPr>
            <p:ph type="title"/>
          </p:nvPr>
        </p:nvSpPr>
        <p:spPr>
          <a:xfrm>
            <a:off x="0" y="133350"/>
            <a:ext cx="8229600" cy="546100"/>
          </a:xfrm>
        </p:spPr>
        <p:txBody>
          <a:bodyPr/>
          <a:lstStyle/>
          <a:p>
            <a:r>
              <a:rPr lang="en-US" sz="2400" dirty="0"/>
              <a:t>Labor by Category WBS 2.3 Carriage and Structural Components  </a:t>
            </a:r>
          </a:p>
        </p:txBody>
      </p:sp>
      <p:sp>
        <p:nvSpPr>
          <p:cNvPr id="2" name="TextBox 1">
            <a:extLst>
              <a:ext uri="{FF2B5EF4-FFF2-40B4-BE49-F238E27FC236}">
                <a16:creationId xmlns:a16="http://schemas.microsoft.com/office/drawing/2014/main" id="{25785B2B-93DC-42B5-A9B7-4020693A9016}"/>
              </a:ext>
            </a:extLst>
          </p:cNvPr>
          <p:cNvSpPr txBox="1"/>
          <p:nvPr/>
        </p:nvSpPr>
        <p:spPr>
          <a:xfrm>
            <a:off x="990600" y="1352550"/>
            <a:ext cx="2743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All labor for installation of these structural components is covered by WBS 2.05(Integration/Installation)</a:t>
            </a:r>
          </a:p>
        </p:txBody>
      </p:sp>
    </p:spTree>
    <p:extLst>
      <p:ext uri="{BB962C8B-B14F-4D97-AF65-F5344CB8AC3E}">
        <p14:creationId xmlns:p14="http://schemas.microsoft.com/office/powerpoint/2010/main" val="124443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FE32-C692-4FE4-90BC-D34C0F2B1F31}"/>
              </a:ext>
            </a:extLst>
          </p:cNvPr>
          <p:cNvSpPr>
            <a:spLocks noGrp="1"/>
          </p:cNvSpPr>
          <p:nvPr>
            <p:ph type="title"/>
          </p:nvPr>
        </p:nvSpPr>
        <p:spPr>
          <a:xfrm>
            <a:off x="0" y="1"/>
            <a:ext cx="8541068" cy="546497"/>
          </a:xfrm>
        </p:spPr>
        <p:txBody>
          <a:bodyPr/>
          <a:lstStyle/>
          <a:p>
            <a:r>
              <a:rPr lang="en-US" sz="1800" dirty="0"/>
              <a:t>Estimate Uncertainty Breakdown WBS 2.03 Carriage and Structural Components</a:t>
            </a:r>
          </a:p>
        </p:txBody>
      </p:sp>
      <p:pic>
        <p:nvPicPr>
          <p:cNvPr id="4" name="Picture 3" descr="EU C Pie 2.3">
            <a:extLst>
              <a:ext uri="{FF2B5EF4-FFF2-40B4-BE49-F238E27FC236}">
                <a16:creationId xmlns:a16="http://schemas.microsoft.com/office/drawing/2014/main" id="{F5990BD0-68F1-4E79-81CD-2012286864D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9850" y="742950"/>
            <a:ext cx="6084299" cy="3981450"/>
          </a:xfrm>
          <a:prstGeom prst="rect">
            <a:avLst/>
          </a:prstGeom>
        </p:spPr>
      </p:pic>
    </p:spTree>
    <p:extLst>
      <p:ext uri="{BB962C8B-B14F-4D97-AF65-F5344CB8AC3E}">
        <p14:creationId xmlns:p14="http://schemas.microsoft.com/office/powerpoint/2010/main" val="157476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14</a:t>
            </a:fld>
            <a:endParaRPr lang="en-US" altLang="en-US" sz="1200">
              <a:solidFill>
                <a:srgbClr val="898989"/>
              </a:solidFill>
            </a:endParaRPr>
          </a:p>
        </p:txBody>
      </p:sp>
      <p:sp>
        <p:nvSpPr>
          <p:cNvPr id="29698" name="Title 1"/>
          <p:cNvSpPr>
            <a:spLocks noGrp="1"/>
          </p:cNvSpPr>
          <p:nvPr>
            <p:ph type="title"/>
          </p:nvPr>
        </p:nvSpPr>
        <p:spPr>
          <a:xfrm>
            <a:off x="0" y="1"/>
            <a:ext cx="9144000" cy="651272"/>
          </a:xfrm>
        </p:spPr>
        <p:txBody>
          <a:bodyPr/>
          <a:lstStyle/>
          <a:p>
            <a:pPr eaLnBrk="1" hangingPunct="1"/>
            <a:r>
              <a:rPr lang="en-US" altLang="en-US" sz="4800" dirty="0">
                <a:solidFill>
                  <a:srgbClr val="000000"/>
                </a:solidFill>
              </a:rPr>
              <a:t>Status and Highlights</a:t>
            </a:r>
          </a:p>
        </p:txBody>
      </p:sp>
      <p:sp>
        <p:nvSpPr>
          <p:cNvPr id="8" name="Rectangle 7"/>
          <p:cNvSpPr/>
          <p:nvPr/>
        </p:nvSpPr>
        <p:spPr>
          <a:xfrm>
            <a:off x="3048000" y="3257550"/>
            <a:ext cx="762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11"/>
          </p:nvPr>
        </p:nvSpPr>
        <p:spPr/>
        <p:txBody>
          <a:bodyPr/>
          <a:lstStyle/>
          <a:p>
            <a:pPr>
              <a:defRPr/>
            </a:pPr>
            <a:r>
              <a:rPr lang="en-US"/>
              <a:t>sPHENIX Director's Review</a:t>
            </a:r>
          </a:p>
        </p:txBody>
      </p:sp>
      <p:sp>
        <p:nvSpPr>
          <p:cNvPr id="2970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pic>
        <p:nvPicPr>
          <p:cNvPr id="5" name="Picture 4">
            <a:extLst>
              <a:ext uri="{FF2B5EF4-FFF2-40B4-BE49-F238E27FC236}">
                <a16:creationId xmlns:a16="http://schemas.microsoft.com/office/drawing/2014/main" id="{967EE141-3A42-4BC9-A38A-6D3722A9F393}"/>
              </a:ext>
            </a:extLst>
          </p:cNvPr>
          <p:cNvPicPr>
            <a:picLocks noChangeAspect="1"/>
          </p:cNvPicPr>
          <p:nvPr/>
        </p:nvPicPr>
        <p:blipFill>
          <a:blip r:embed="rId3"/>
          <a:stretch>
            <a:fillRect/>
          </a:stretch>
        </p:blipFill>
        <p:spPr>
          <a:xfrm>
            <a:off x="6248400" y="586084"/>
            <a:ext cx="2775965" cy="2156319"/>
          </a:xfrm>
          <a:prstGeom prst="rect">
            <a:avLst/>
          </a:prstGeom>
        </p:spPr>
      </p:pic>
      <p:pic>
        <p:nvPicPr>
          <p:cNvPr id="6" name="Picture 5">
            <a:extLst>
              <a:ext uri="{FF2B5EF4-FFF2-40B4-BE49-F238E27FC236}">
                <a16:creationId xmlns:a16="http://schemas.microsoft.com/office/drawing/2014/main" id="{EF7AC42B-128B-44A0-B9C0-D7AA07ED707C}"/>
              </a:ext>
            </a:extLst>
          </p:cNvPr>
          <p:cNvPicPr>
            <a:picLocks noChangeAspect="1"/>
          </p:cNvPicPr>
          <p:nvPr/>
        </p:nvPicPr>
        <p:blipFill>
          <a:blip r:embed="rId4"/>
          <a:stretch>
            <a:fillRect/>
          </a:stretch>
        </p:blipFill>
        <p:spPr>
          <a:xfrm>
            <a:off x="6128765" y="1474705"/>
            <a:ext cx="2822247" cy="2194090"/>
          </a:xfrm>
          <a:prstGeom prst="rect">
            <a:avLst/>
          </a:prstGeom>
        </p:spPr>
      </p:pic>
      <p:pic>
        <p:nvPicPr>
          <p:cNvPr id="10" name="Picture 9">
            <a:extLst>
              <a:ext uri="{FF2B5EF4-FFF2-40B4-BE49-F238E27FC236}">
                <a16:creationId xmlns:a16="http://schemas.microsoft.com/office/drawing/2014/main" id="{A3B8BA22-31D6-40CA-9B42-991F342225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30" b="27770"/>
          <a:stretch/>
        </p:blipFill>
        <p:spPr>
          <a:xfrm>
            <a:off x="782203" y="3257550"/>
            <a:ext cx="2418197" cy="1527341"/>
          </a:xfrm>
          <a:prstGeom prst="rect">
            <a:avLst/>
          </a:prstGeom>
        </p:spPr>
      </p:pic>
      <p:sp>
        <p:nvSpPr>
          <p:cNvPr id="7" name="Content Placeholder 1">
            <a:extLst>
              <a:ext uri="{FF2B5EF4-FFF2-40B4-BE49-F238E27FC236}">
                <a16:creationId xmlns:a16="http://schemas.microsoft.com/office/drawing/2014/main" id="{0EDC7A21-518B-41A5-BB89-762596DCBC5E}"/>
              </a:ext>
            </a:extLst>
          </p:cNvPr>
          <p:cNvSpPr txBox="1">
            <a:spLocks/>
          </p:cNvSpPr>
          <p:nvPr/>
        </p:nvSpPr>
        <p:spPr>
          <a:xfrm>
            <a:off x="0" y="666750"/>
            <a:ext cx="6324600" cy="152734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Design of cradle carriage is mature.  Assembly/Detail drawings are currently in the checking phase.  </a:t>
            </a:r>
          </a:p>
          <a:p>
            <a:r>
              <a:rPr lang="en-US" sz="1600" dirty="0"/>
              <a:t>Inner Detector Structural Support continues to be analyzed</a:t>
            </a:r>
          </a:p>
          <a:p>
            <a:pPr lvl="1"/>
            <a:r>
              <a:rPr lang="en-US" sz="1200" b="0" dirty="0"/>
              <a:t>Integration task force has been established to review all inner detectors interfaces and potential conflicts.  Meet on a biweekly basis</a:t>
            </a:r>
          </a:p>
          <a:p>
            <a:pPr lvl="1"/>
            <a:r>
              <a:rPr lang="en-US" sz="1200" b="0" dirty="0"/>
              <a:t>Integration work fest occurred 3/13-3/14</a:t>
            </a:r>
          </a:p>
          <a:p>
            <a:r>
              <a:rPr lang="en-US" sz="1600" dirty="0"/>
              <a:t>Barrel Steel assemblies continue to be delivered on schedule</a:t>
            </a:r>
          </a:p>
          <a:p>
            <a:pPr lvl="1"/>
            <a:r>
              <a:rPr lang="en-US" sz="1200" b="0" dirty="0"/>
              <a:t>Milestone date of Aug. 2019 will provide 300+ float days for this subsystem</a:t>
            </a:r>
            <a:endParaRPr lang="en-US" sz="1200" dirty="0"/>
          </a:p>
          <a:p>
            <a:r>
              <a:rPr lang="en-US" sz="1600" dirty="0"/>
              <a:t>Pole Tips/Platforms proceeding with detail design</a:t>
            </a:r>
          </a:p>
          <a:p>
            <a:r>
              <a:rPr lang="en-US" sz="1600" dirty="0"/>
              <a:t>Will resolve rail modification/replacement within the next six weeks</a:t>
            </a:r>
          </a:p>
          <a:p>
            <a:pPr lvl="1"/>
            <a:endParaRPr lang="en-US" dirty="0"/>
          </a:p>
        </p:txBody>
      </p:sp>
      <p:pic>
        <p:nvPicPr>
          <p:cNvPr id="12" name="Picture 1" descr="image001">
            <a:extLst>
              <a:ext uri="{FF2B5EF4-FFF2-40B4-BE49-F238E27FC236}">
                <a16:creationId xmlns:a16="http://schemas.microsoft.com/office/drawing/2014/main" id="{375184E0-6508-4440-B2CD-B8B63C8C05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1858" y="3283470"/>
            <a:ext cx="2624287" cy="1543050"/>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8533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57151"/>
            <a:ext cx="8686800" cy="422672"/>
          </a:xfrm>
        </p:spPr>
        <p:txBody>
          <a:bodyPr/>
          <a:lstStyle/>
          <a:p>
            <a:r>
              <a:rPr lang="en-US" altLang="en-US" sz="4000" dirty="0"/>
              <a:t>    2.3 Carriage/Cradle Risks</a:t>
            </a:r>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31" indent="-285743" eaLnBrk="0" hangingPunct="0">
              <a:defRPr sz="2400">
                <a:solidFill>
                  <a:schemeClr val="tx1"/>
                </a:solidFill>
                <a:latin typeface="Calibri" pitchFamily="34" charset="0"/>
                <a:ea typeface="MS PGothic" pitchFamily="34" charset="-128"/>
              </a:defRPr>
            </a:lvl2pPr>
            <a:lvl3pPr marL="1142972" indent="-228594" eaLnBrk="0" hangingPunct="0">
              <a:defRPr sz="2400">
                <a:solidFill>
                  <a:schemeClr val="tx1"/>
                </a:solidFill>
                <a:latin typeface="Calibri" pitchFamily="34" charset="0"/>
                <a:ea typeface="MS PGothic" pitchFamily="34" charset="-128"/>
              </a:defRPr>
            </a:lvl3pPr>
            <a:lvl4pPr marL="1600160" indent="-228594" eaLnBrk="0" hangingPunct="0">
              <a:defRPr sz="2400">
                <a:solidFill>
                  <a:schemeClr val="tx1"/>
                </a:solidFill>
                <a:latin typeface="Calibri" pitchFamily="34" charset="0"/>
                <a:ea typeface="MS PGothic" pitchFamily="34" charset="-128"/>
              </a:defRPr>
            </a:lvl4pPr>
            <a:lvl5pPr marL="2057348" indent="-228594" eaLnBrk="0" hangingPunct="0">
              <a:defRPr sz="2400">
                <a:solidFill>
                  <a:schemeClr val="tx1"/>
                </a:solidFill>
                <a:latin typeface="Calibri" pitchFamily="34" charset="0"/>
                <a:ea typeface="MS PGothic" pitchFamily="34" charset="-128"/>
              </a:defRPr>
            </a:lvl5pPr>
            <a:lvl6pPr marL="2514537" indent="-228594" eaLnBrk="0" fontAlgn="base" hangingPunct="0">
              <a:spcBef>
                <a:spcPct val="0"/>
              </a:spcBef>
              <a:spcAft>
                <a:spcPct val="0"/>
              </a:spcAft>
              <a:defRPr sz="2400">
                <a:solidFill>
                  <a:schemeClr val="tx1"/>
                </a:solidFill>
                <a:latin typeface="Calibri" pitchFamily="34" charset="0"/>
                <a:ea typeface="MS PGothic" pitchFamily="34" charset="-128"/>
              </a:defRPr>
            </a:lvl6pPr>
            <a:lvl7pPr marL="2971726" indent="-228594" eaLnBrk="0" fontAlgn="base" hangingPunct="0">
              <a:spcBef>
                <a:spcPct val="0"/>
              </a:spcBef>
              <a:spcAft>
                <a:spcPct val="0"/>
              </a:spcAft>
              <a:defRPr sz="2400">
                <a:solidFill>
                  <a:schemeClr val="tx1"/>
                </a:solidFill>
                <a:latin typeface="Calibri" pitchFamily="34" charset="0"/>
                <a:ea typeface="MS PGothic" pitchFamily="34" charset="-128"/>
              </a:defRPr>
            </a:lvl7pPr>
            <a:lvl8pPr marL="3428915" indent="-228594" eaLnBrk="0" fontAlgn="base" hangingPunct="0">
              <a:spcBef>
                <a:spcPct val="0"/>
              </a:spcBef>
              <a:spcAft>
                <a:spcPct val="0"/>
              </a:spcAft>
              <a:defRPr sz="2400">
                <a:solidFill>
                  <a:schemeClr val="tx1"/>
                </a:solidFill>
                <a:latin typeface="Calibri" pitchFamily="34" charset="0"/>
                <a:ea typeface="MS PGothic" pitchFamily="34" charset="-128"/>
              </a:defRPr>
            </a:lvl8pPr>
            <a:lvl9pPr marL="3886103" indent="-22859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378" eaLnBrk="1" hangingPunct="1"/>
            <a:r>
              <a:rPr lang="en-US" altLang="en-US" sz="1200">
                <a:solidFill>
                  <a:srgbClr val="898989"/>
                </a:solidFill>
              </a:rPr>
              <a:t>April 9-11, 2019</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31" indent="-285743" eaLnBrk="0" hangingPunct="0">
              <a:defRPr sz="2400">
                <a:solidFill>
                  <a:schemeClr val="tx1"/>
                </a:solidFill>
                <a:latin typeface="Calibri" pitchFamily="34" charset="0"/>
                <a:ea typeface="MS PGothic" pitchFamily="34" charset="-128"/>
              </a:defRPr>
            </a:lvl2pPr>
            <a:lvl3pPr marL="1142972" indent="-228594" eaLnBrk="0" hangingPunct="0">
              <a:defRPr sz="2400">
                <a:solidFill>
                  <a:schemeClr val="tx1"/>
                </a:solidFill>
                <a:latin typeface="Calibri" pitchFamily="34" charset="0"/>
                <a:ea typeface="MS PGothic" pitchFamily="34" charset="-128"/>
              </a:defRPr>
            </a:lvl3pPr>
            <a:lvl4pPr marL="1600160" indent="-228594" eaLnBrk="0" hangingPunct="0">
              <a:defRPr sz="2400">
                <a:solidFill>
                  <a:schemeClr val="tx1"/>
                </a:solidFill>
                <a:latin typeface="Calibri" pitchFamily="34" charset="0"/>
                <a:ea typeface="MS PGothic" pitchFamily="34" charset="-128"/>
              </a:defRPr>
            </a:lvl4pPr>
            <a:lvl5pPr marL="2057348" indent="-228594" eaLnBrk="0" hangingPunct="0">
              <a:defRPr sz="2400">
                <a:solidFill>
                  <a:schemeClr val="tx1"/>
                </a:solidFill>
                <a:latin typeface="Calibri" pitchFamily="34" charset="0"/>
                <a:ea typeface="MS PGothic" pitchFamily="34" charset="-128"/>
              </a:defRPr>
            </a:lvl5pPr>
            <a:lvl6pPr marL="2514537" indent="-228594" eaLnBrk="0" fontAlgn="base" hangingPunct="0">
              <a:spcBef>
                <a:spcPct val="0"/>
              </a:spcBef>
              <a:spcAft>
                <a:spcPct val="0"/>
              </a:spcAft>
              <a:defRPr sz="2400">
                <a:solidFill>
                  <a:schemeClr val="tx1"/>
                </a:solidFill>
                <a:latin typeface="Calibri" pitchFamily="34" charset="0"/>
                <a:ea typeface="MS PGothic" pitchFamily="34" charset="-128"/>
              </a:defRPr>
            </a:lvl6pPr>
            <a:lvl7pPr marL="2971726" indent="-228594" eaLnBrk="0" fontAlgn="base" hangingPunct="0">
              <a:spcBef>
                <a:spcPct val="0"/>
              </a:spcBef>
              <a:spcAft>
                <a:spcPct val="0"/>
              </a:spcAft>
              <a:defRPr sz="2400">
                <a:solidFill>
                  <a:schemeClr val="tx1"/>
                </a:solidFill>
                <a:latin typeface="Calibri" pitchFamily="34" charset="0"/>
                <a:ea typeface="MS PGothic" pitchFamily="34" charset="-128"/>
              </a:defRPr>
            </a:lvl7pPr>
            <a:lvl8pPr marL="3428915" indent="-228594" eaLnBrk="0" fontAlgn="base" hangingPunct="0">
              <a:spcBef>
                <a:spcPct val="0"/>
              </a:spcBef>
              <a:spcAft>
                <a:spcPct val="0"/>
              </a:spcAft>
              <a:defRPr sz="2400">
                <a:solidFill>
                  <a:schemeClr val="tx1"/>
                </a:solidFill>
                <a:latin typeface="Calibri" pitchFamily="34" charset="0"/>
                <a:ea typeface="MS PGothic" pitchFamily="34" charset="-128"/>
              </a:defRPr>
            </a:lvl8pPr>
            <a:lvl9pPr marL="3886103" indent="-22859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378" eaLnBrk="1" hangingPunct="1"/>
            <a:fld id="{3DB70812-2340-4974-80C2-2AB8525AEB44}" type="slidenum">
              <a:rPr lang="en-US" altLang="en-US" sz="1200">
                <a:solidFill>
                  <a:srgbClr val="898989"/>
                </a:solidFill>
              </a:rPr>
              <a:pPr defTabSz="914378" eaLnBrk="1" hangingPunct="1"/>
              <a:t>15</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defTabSz="914378">
              <a:defRPr/>
            </a:pPr>
            <a:r>
              <a:rPr lang="en-US">
                <a:solidFill>
                  <a:prstClr val="black"/>
                </a:solidFill>
                <a:latin typeface="Calibri"/>
              </a:rPr>
              <a:t>sPHENIX  Director's Review</a:t>
            </a:r>
            <a:endParaRPr lang="en-US" dirty="0">
              <a:solidFill>
                <a:prstClr val="black"/>
              </a:solidFill>
              <a:latin typeface="Calibri"/>
            </a:endParaRPr>
          </a:p>
        </p:txBody>
      </p:sp>
      <p:pic>
        <p:nvPicPr>
          <p:cNvPr id="5" name="Picture 4">
            <a:extLst>
              <a:ext uri="{FF2B5EF4-FFF2-40B4-BE49-F238E27FC236}">
                <a16:creationId xmlns:a16="http://schemas.microsoft.com/office/drawing/2014/main" id="{ED44830D-84EB-46B3-99FC-A98D8D31B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8237"/>
            <a:ext cx="9144000" cy="1307027"/>
          </a:xfrm>
          <a:prstGeom prst="rect">
            <a:avLst/>
          </a:prstGeom>
        </p:spPr>
      </p:pic>
    </p:spTree>
    <p:extLst>
      <p:ext uri="{BB962C8B-B14F-4D97-AF65-F5344CB8AC3E}">
        <p14:creationId xmlns:p14="http://schemas.microsoft.com/office/powerpoint/2010/main" val="417207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FB98-180E-4028-B30E-E85954D96A33}"/>
              </a:ext>
            </a:extLst>
          </p:cNvPr>
          <p:cNvSpPr>
            <a:spLocks noGrp="1"/>
          </p:cNvSpPr>
          <p:nvPr>
            <p:ph type="title"/>
          </p:nvPr>
        </p:nvSpPr>
        <p:spPr/>
        <p:txBody>
          <a:bodyPr/>
          <a:lstStyle/>
          <a:p>
            <a:r>
              <a:rPr lang="en-US" dirty="0"/>
              <a:t>Milestones</a:t>
            </a:r>
          </a:p>
        </p:txBody>
      </p:sp>
      <p:sp>
        <p:nvSpPr>
          <p:cNvPr id="3" name="Date Placeholder 2">
            <a:extLst>
              <a:ext uri="{FF2B5EF4-FFF2-40B4-BE49-F238E27FC236}">
                <a16:creationId xmlns:a16="http://schemas.microsoft.com/office/drawing/2014/main" id="{86C31E3A-E61E-42E9-BC7C-6A8C9672CE8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April 9-11, 2019</a:t>
            </a:r>
          </a:p>
        </p:txBody>
      </p:sp>
      <p:sp>
        <p:nvSpPr>
          <p:cNvPr id="4" name="Footer Placeholder 3">
            <a:extLst>
              <a:ext uri="{FF2B5EF4-FFF2-40B4-BE49-F238E27FC236}">
                <a16:creationId xmlns:a16="http://schemas.microsoft.com/office/drawing/2014/main" id="{71F0D6FA-B6AA-443D-A29F-BDB37426F5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sPHENIX Director's Review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FC792459-9667-4C7C-B4D0-C391FD1B363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E0C637-5835-444B-B8C0-92C25AFA2084}"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TextBox 5">
            <a:extLst>
              <a:ext uri="{FF2B5EF4-FFF2-40B4-BE49-F238E27FC236}">
                <a16:creationId xmlns:a16="http://schemas.microsoft.com/office/drawing/2014/main" id="{DA85CE1E-2277-49BD-9D4D-93D55C7A4DCB}"/>
              </a:ext>
            </a:extLst>
          </p:cNvPr>
          <p:cNvSpPr txBox="1"/>
          <p:nvPr/>
        </p:nvSpPr>
        <p:spPr>
          <a:xfrm>
            <a:off x="59162" y="819150"/>
            <a:ext cx="9025676" cy="3231654"/>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Upcoming Design Reviews (As per RLS)</a:t>
            </a:r>
          </a:p>
          <a:p>
            <a:pPr marL="742950" lvl="1" indent="-285750">
              <a:buFont typeface="Arial" panose="020B0604020202020204" pitchFamily="34" charset="0"/>
              <a:buChar char="•"/>
            </a:pPr>
            <a:r>
              <a:rPr lang="en-US" dirty="0">
                <a:solidFill>
                  <a:prstClr val="black"/>
                </a:solidFill>
              </a:rPr>
              <a:t>19-July-19  </a:t>
            </a:r>
            <a:r>
              <a:rPr lang="en-US" dirty="0"/>
              <a:t>Internal Detector Structural Support- Final Design Review (Design &amp; Safety)</a:t>
            </a:r>
            <a:endPar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742950" lvl="1" indent="-285750">
              <a:buFont typeface="Arial" panose="020B0604020202020204" pitchFamily="34" charset="0"/>
              <a:buChar char="•"/>
            </a:pPr>
            <a:r>
              <a:rPr lang="en-US" dirty="0">
                <a:solidFill>
                  <a:prstClr val="black"/>
                </a:solidFill>
              </a:rPr>
              <a:t>17-Oct-19  </a:t>
            </a:r>
            <a:r>
              <a:rPr lang="en-US" dirty="0"/>
              <a:t>Carriage Cradle - Final Review (Design &amp; Safety)</a:t>
            </a:r>
          </a:p>
          <a:p>
            <a:pPr marL="742950" lvl="1" indent="-285750">
              <a:buFont typeface="Arial" panose="020B0604020202020204" pitchFamily="34" charset="0"/>
              <a:buChar char="•"/>
            </a:pPr>
            <a:r>
              <a:rPr lang="en-US" dirty="0">
                <a:solidFill>
                  <a:prstClr val="black"/>
                </a:solidFill>
              </a:rPr>
              <a:t>23</a:t>
            </a:r>
            <a:r>
              <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-Dec-19  </a:t>
            </a:r>
            <a:r>
              <a:rPr lang="en-US" dirty="0"/>
              <a:t>End Caps/ Pole Tips - Final Design Reviews (Design &amp; Safety) </a:t>
            </a:r>
          </a:p>
          <a:p>
            <a:pPr marL="742950" lvl="1" indent="-285750">
              <a:buFont typeface="Arial" panose="020B0604020202020204" pitchFamily="34" charset="0"/>
              <a:buChar char="•"/>
            </a:pPr>
            <a:r>
              <a:rPr lang="en-US" dirty="0">
                <a:solidFill>
                  <a:prstClr val="black"/>
                </a:solidFill>
              </a:rPr>
              <a:t>14</a:t>
            </a:r>
            <a:r>
              <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-Jul-20  </a:t>
            </a:r>
            <a:r>
              <a:rPr lang="en-US" dirty="0"/>
              <a:t>CC Bridge, Mid Platforms &amp; Access - Final Design Reviews (Design &amp; Safety)</a:t>
            </a:r>
            <a:endPar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285750" indent="-285750">
              <a:buFont typeface="Arial" panose="020B0604020202020204" pitchFamily="34" charset="0"/>
              <a:buChar char="•"/>
            </a:pPr>
            <a:r>
              <a:rPr lang="en-US" sz="2000" dirty="0"/>
              <a:t>Future Milestones </a:t>
            </a:r>
            <a:r>
              <a:rPr lang="en-US" sz="2000" dirty="0">
                <a:solidFill>
                  <a:prstClr val="black"/>
                </a:solidFill>
              </a:rPr>
              <a:t>(As per RLS)</a:t>
            </a:r>
          </a:p>
          <a:p>
            <a:pPr marL="742950" lvl="1" indent="-285750">
              <a:buFont typeface="Arial" panose="020B0604020202020204" pitchFamily="34" charset="0"/>
              <a:buChar char="•"/>
            </a:pPr>
            <a:r>
              <a:rPr lang="en-US" dirty="0">
                <a:solidFill>
                  <a:prstClr val="black"/>
                </a:solidFill>
              </a:rPr>
              <a:t>5-May-20 </a:t>
            </a:r>
            <a:r>
              <a:rPr lang="en-US" sz="2000" dirty="0">
                <a:solidFill>
                  <a:prstClr val="black"/>
                </a:solidFill>
              </a:rPr>
              <a:t> </a:t>
            </a:r>
            <a:r>
              <a:rPr lang="en-US" dirty="0"/>
              <a:t>Internal Detector Structural Support Components Ready for Installation</a:t>
            </a:r>
            <a:r>
              <a:rPr lang="en-US" sz="2000" dirty="0"/>
              <a:t> </a:t>
            </a:r>
            <a:endParaRPr lang="en-US" sz="2000" dirty="0">
              <a:solidFill>
                <a:prstClr val="black"/>
              </a:solidFill>
            </a:endParaRPr>
          </a:p>
          <a:p>
            <a:pPr marL="742950" lvl="1" indent="-285750">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17-Nov-20  </a:t>
            </a:r>
            <a:r>
              <a:rPr lang="en-US" dirty="0"/>
              <a:t>End Caps/ Pole Tips - Ready for Installation </a:t>
            </a:r>
            <a:endPar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742950" lvl="1" indent="-285750">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24-Feb-21  Ready to assemble Cradle Carriage in Assembly Hall</a:t>
            </a:r>
          </a:p>
          <a:p>
            <a:pPr marL="742950" lvl="1" indent="-285750">
              <a:buFont typeface="Arial" panose="020B0604020202020204" pitchFamily="34" charset="0"/>
              <a:buChar char="•"/>
            </a:pPr>
            <a:r>
              <a:rPr lang="en-US" dirty="0">
                <a:solidFill>
                  <a:prstClr val="black"/>
                </a:solidFill>
              </a:rPr>
              <a:t>13-Apr-21  </a:t>
            </a:r>
            <a:r>
              <a:rPr lang="en-US" dirty="0"/>
              <a:t>CC Bridge, Mid Platforms &amp; Access - Ready for Installation </a:t>
            </a:r>
            <a:endParaRPr kumimoji="0" lang="en-US"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0618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z="4800" dirty="0"/>
              <a:t>Issues and Concerns  </a:t>
            </a:r>
          </a:p>
        </p:txBody>
      </p:sp>
      <p:sp>
        <p:nvSpPr>
          <p:cNvPr id="4" name="Content Placeholder 3">
            <a:extLst>
              <a:ext uri="{FF2B5EF4-FFF2-40B4-BE49-F238E27FC236}">
                <a16:creationId xmlns:a16="http://schemas.microsoft.com/office/drawing/2014/main" id="{206DBD85-ED68-44C4-ADED-80A3F7C84864}"/>
              </a:ext>
            </a:extLst>
          </p:cNvPr>
          <p:cNvSpPr>
            <a:spLocks noGrp="1"/>
          </p:cNvSpPr>
          <p:nvPr>
            <p:ph sz="half" idx="1"/>
          </p:nvPr>
        </p:nvSpPr>
        <p:spPr/>
        <p:txBody>
          <a:bodyPr/>
          <a:lstStyle/>
          <a:p>
            <a:pPr marL="0" indent="0">
              <a:buNone/>
            </a:pPr>
            <a:r>
              <a:rPr lang="en-US" sz="1800" u="sng" dirty="0"/>
              <a:t>Issues/Concerns</a:t>
            </a:r>
          </a:p>
          <a:p>
            <a:pPr>
              <a:spcBef>
                <a:spcPts val="0"/>
              </a:spcBef>
            </a:pPr>
            <a:r>
              <a:rPr lang="en-US" sz="1800" dirty="0"/>
              <a:t>Potential increase in fabrication cost of cradle base</a:t>
            </a:r>
          </a:p>
          <a:p>
            <a:pPr>
              <a:spcBef>
                <a:spcPts val="0"/>
              </a:spcBef>
            </a:pPr>
            <a:endParaRPr lang="en-US" sz="1800" dirty="0"/>
          </a:p>
          <a:p>
            <a:pPr>
              <a:spcBef>
                <a:spcPts val="0"/>
              </a:spcBef>
            </a:pPr>
            <a:r>
              <a:rPr lang="en-US" sz="1800" dirty="0"/>
              <a:t>Potential rise in material costs</a:t>
            </a:r>
          </a:p>
          <a:p>
            <a:pPr>
              <a:spcBef>
                <a:spcPts val="0"/>
              </a:spcBef>
            </a:pPr>
            <a:endParaRPr lang="en-US" sz="1800" dirty="0"/>
          </a:p>
          <a:p>
            <a:pPr>
              <a:spcBef>
                <a:spcPts val="0"/>
              </a:spcBef>
            </a:pPr>
            <a:r>
              <a:rPr lang="en-US" sz="1800" dirty="0"/>
              <a:t>Major modifications required for existing rail system</a:t>
            </a:r>
          </a:p>
          <a:p>
            <a:pPr marL="0" indent="0">
              <a:spcBef>
                <a:spcPts val="0"/>
              </a:spcBef>
              <a:buNone/>
            </a:pPr>
            <a:endParaRPr lang="en-US" sz="1800" dirty="0"/>
          </a:p>
          <a:p>
            <a:pPr>
              <a:spcBef>
                <a:spcPts val="0"/>
              </a:spcBef>
            </a:pPr>
            <a:r>
              <a:rPr lang="en-US" sz="1800" dirty="0"/>
              <a:t>Engineering support needed for internal detector support ring</a:t>
            </a:r>
          </a:p>
          <a:p>
            <a:endParaRPr lang="en-US" dirty="0"/>
          </a:p>
        </p:txBody>
      </p:sp>
      <p:sp>
        <p:nvSpPr>
          <p:cNvPr id="5" name="Content Placeholder 4">
            <a:extLst>
              <a:ext uri="{FF2B5EF4-FFF2-40B4-BE49-F238E27FC236}">
                <a16:creationId xmlns:a16="http://schemas.microsoft.com/office/drawing/2014/main" id="{1CC2E25E-3095-4A8C-9CDA-8C89D341685D}"/>
              </a:ext>
            </a:extLst>
          </p:cNvPr>
          <p:cNvSpPr>
            <a:spLocks noGrp="1"/>
          </p:cNvSpPr>
          <p:nvPr>
            <p:ph sz="half" idx="2"/>
          </p:nvPr>
        </p:nvSpPr>
        <p:spPr/>
        <p:txBody>
          <a:bodyPr/>
          <a:lstStyle/>
          <a:p>
            <a:pPr marL="0" indent="0">
              <a:buNone/>
            </a:pPr>
            <a:r>
              <a:rPr lang="en-US" sz="1800" u="sng" dirty="0"/>
              <a:t>Proposed Action/Resolution</a:t>
            </a:r>
          </a:p>
          <a:p>
            <a:pPr>
              <a:spcBef>
                <a:spcPts val="0"/>
              </a:spcBef>
            </a:pPr>
            <a:r>
              <a:rPr lang="en-US" sz="1800" dirty="0"/>
              <a:t>Continue to value engineer and obtain budgetary quotes as soon as possible</a:t>
            </a:r>
          </a:p>
          <a:p>
            <a:pPr>
              <a:spcBef>
                <a:spcPts val="0"/>
              </a:spcBef>
            </a:pPr>
            <a:r>
              <a:rPr lang="en-US" sz="1800" dirty="0"/>
              <a:t>Carry a conservative estimate uncertainty until contract stage</a:t>
            </a:r>
          </a:p>
          <a:p>
            <a:pPr>
              <a:spcBef>
                <a:spcPts val="0"/>
              </a:spcBef>
            </a:pPr>
            <a:r>
              <a:rPr lang="en-US" sz="1800" dirty="0"/>
              <a:t>Evaluate existing rail system and determine range of scope, carry in Risk Registry as well</a:t>
            </a:r>
          </a:p>
          <a:p>
            <a:pPr>
              <a:spcBef>
                <a:spcPts val="0"/>
              </a:spcBef>
            </a:pPr>
            <a:r>
              <a:rPr lang="en-US" sz="1800" dirty="0"/>
              <a:t>Plan to increase engineering staff to the sPHENIX project</a:t>
            </a:r>
          </a:p>
          <a:p>
            <a:endParaRPr lang="en-US" sz="1800" dirty="0"/>
          </a:p>
          <a:p>
            <a:pPr marL="0" indent="0">
              <a:buNone/>
            </a:pPr>
            <a:endParaRPr lang="en-US" sz="1800" dirty="0"/>
          </a:p>
        </p:txBody>
      </p:sp>
      <p:sp>
        <p:nvSpPr>
          <p:cNvPr id="3174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2" name="Footer Placeholder 1"/>
          <p:cNvSpPr>
            <a:spLocks noGrp="1"/>
          </p:cNvSpPr>
          <p:nvPr>
            <p:ph type="ftr" sz="quarter" idx="11"/>
          </p:nvPr>
        </p:nvSpPr>
        <p:spPr/>
        <p:txBody>
          <a:bodyPr/>
          <a:lstStyle/>
          <a:p>
            <a:pPr>
              <a:defRPr/>
            </a:pPr>
            <a:r>
              <a:rPr lang="en-US"/>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17</a:t>
            </a:fld>
            <a:endParaRPr lang="en-US" altLang="en-US" sz="1200">
              <a:solidFill>
                <a:srgbClr val="898989"/>
              </a:solidFill>
            </a:endParaRPr>
          </a:p>
        </p:txBody>
      </p:sp>
    </p:spTree>
    <p:extLst>
      <p:ext uri="{BB962C8B-B14F-4D97-AF65-F5344CB8AC3E}">
        <p14:creationId xmlns:p14="http://schemas.microsoft.com/office/powerpoint/2010/main" val="5756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Date Placeholder 2"/>
          <p:cNvSpPr>
            <a:spLocks noGrp="1"/>
          </p:cNvSpPr>
          <p:nvPr>
            <p:ph type="dt" sz="half" idx="10"/>
          </p:nvPr>
        </p:nvSpPr>
        <p:spPr/>
        <p:txBody>
          <a:bodyPr/>
          <a:lstStyle/>
          <a:p>
            <a:pPr>
              <a:defRPr/>
            </a:pPr>
            <a:r>
              <a:rPr lang="en-US" altLang="en-US"/>
              <a:t>April 9-11, 2019</a:t>
            </a:r>
          </a:p>
        </p:txBody>
      </p:sp>
      <p:sp>
        <p:nvSpPr>
          <p:cNvPr id="4" name="Footer Placeholder 3"/>
          <p:cNvSpPr>
            <a:spLocks noGrp="1"/>
          </p:cNvSpPr>
          <p:nvPr>
            <p:ph type="ftr" sz="quarter" idx="11"/>
          </p:nvPr>
        </p:nvSpPr>
        <p:spPr/>
        <p:txBody>
          <a:bodyPr/>
          <a:lstStyle/>
          <a:p>
            <a:pPr>
              <a:defRPr/>
            </a:pPr>
            <a:r>
              <a:rPr lang="en-US"/>
              <a:t>sPHENIX Director's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18</a:t>
            </a:fld>
            <a:endParaRPr lang="en-US" altLang="en-US"/>
          </a:p>
        </p:txBody>
      </p:sp>
      <p:sp>
        <p:nvSpPr>
          <p:cNvPr id="6" name="Content Placeholder 1">
            <a:extLst>
              <a:ext uri="{FF2B5EF4-FFF2-40B4-BE49-F238E27FC236}">
                <a16:creationId xmlns:a16="http://schemas.microsoft.com/office/drawing/2014/main" id="{89D3336F-8B9C-49C0-BA2A-1E412B7CE6E9}"/>
              </a:ext>
            </a:extLst>
          </p:cNvPr>
          <p:cNvSpPr txBox="1">
            <a:spLocks/>
          </p:cNvSpPr>
          <p:nvPr/>
        </p:nvSpPr>
        <p:spPr>
          <a:xfrm>
            <a:off x="0" y="571500"/>
            <a:ext cx="8991600" cy="431899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2.03.01 Cradle/Carriage</a:t>
            </a:r>
          </a:p>
          <a:p>
            <a:pPr lvl="1"/>
            <a:r>
              <a:rPr lang="en-US" sz="1200" b="0" dirty="0"/>
              <a:t>Preliminary Design Review was completed in February 2019</a:t>
            </a:r>
          </a:p>
          <a:p>
            <a:pPr lvl="1"/>
            <a:r>
              <a:rPr lang="en-US" sz="1200" b="0" dirty="0">
                <a:cs typeface="Times New Roman" panose="02020603050405020304" pitchFamily="18" charset="0"/>
              </a:rPr>
              <a:t>Detailed drawings are in checking phase and will be sent to vendors shortly for budgetary quotes</a:t>
            </a:r>
          </a:p>
          <a:p>
            <a:r>
              <a:rPr lang="en-US" sz="1600" dirty="0">
                <a:cs typeface="Times New Roman" panose="02020603050405020304" pitchFamily="18" charset="0"/>
              </a:rPr>
              <a:t>2.03.02 Inner Detector Structural Supports and Interface to Mechanical Structural Supports</a:t>
            </a:r>
          </a:p>
          <a:p>
            <a:pPr lvl="1"/>
            <a:r>
              <a:rPr lang="en-US" sz="1200" b="0" dirty="0"/>
              <a:t>Structural Supports are at conceptual design phase and require additional engineering support</a:t>
            </a:r>
          </a:p>
          <a:p>
            <a:pPr lvl="1"/>
            <a:r>
              <a:rPr lang="en-US" sz="1200" b="0" dirty="0"/>
              <a:t>Subsystems that connect to rings are meeting biweekly for integration purposes</a:t>
            </a:r>
          </a:p>
          <a:p>
            <a:r>
              <a:rPr lang="en-US" sz="1600" dirty="0"/>
              <a:t>2.03.03 Barrel Steel</a:t>
            </a:r>
          </a:p>
          <a:p>
            <a:pPr lvl="1"/>
            <a:r>
              <a:rPr lang="en-US" sz="1200" b="0" dirty="0"/>
              <a:t>Received 21 sectors as of 4/5/2019, no delays are expected</a:t>
            </a:r>
          </a:p>
          <a:p>
            <a:pPr lvl="1"/>
            <a:r>
              <a:rPr lang="en-US" sz="1200" b="0" dirty="0"/>
              <a:t>Completion of sector fabrication is on schedule for August 2019</a:t>
            </a:r>
          </a:p>
          <a:p>
            <a:r>
              <a:rPr lang="en-US" sz="1600" dirty="0"/>
              <a:t>2.03.04 End Caps/ Pole Tips</a:t>
            </a:r>
          </a:p>
          <a:p>
            <a:pPr lvl="1"/>
            <a:r>
              <a:rPr lang="en-US" sz="1200" b="0" dirty="0">
                <a:ea typeface="Calibri" panose="020F0502020204030204" pitchFamily="34" charset="0"/>
                <a:cs typeface="Times New Roman" panose="02020603050405020304" pitchFamily="18" charset="0"/>
              </a:rPr>
              <a:t>Continue with engineering/design effort</a:t>
            </a:r>
          </a:p>
          <a:p>
            <a:pPr lvl="1"/>
            <a:r>
              <a:rPr lang="en-US" sz="1200" b="0" dirty="0">
                <a:ea typeface="Calibri" panose="020F0502020204030204" pitchFamily="34" charset="0"/>
                <a:cs typeface="Times New Roman" panose="02020603050405020304" pitchFamily="18" charset="0"/>
              </a:rPr>
              <a:t>Structural analysis is ongoing</a:t>
            </a:r>
          </a:p>
          <a:p>
            <a:r>
              <a:rPr lang="en-US" sz="1600" dirty="0">
                <a:ea typeface="Calibri" panose="020F0502020204030204" pitchFamily="34" charset="0"/>
                <a:cs typeface="Times New Roman" panose="02020603050405020304" pitchFamily="18" charset="0"/>
              </a:rPr>
              <a:t>2.03.05 CC Bridge, Mid Platforms and Access</a:t>
            </a:r>
          </a:p>
          <a:p>
            <a:pPr lvl="1"/>
            <a:r>
              <a:rPr lang="en-US" sz="1200" b="0" dirty="0">
                <a:ea typeface="Calibri" panose="020F0502020204030204" pitchFamily="34" charset="0"/>
                <a:cs typeface="Times New Roman" panose="02020603050405020304" pitchFamily="18" charset="0"/>
              </a:rPr>
              <a:t>Continue with engineering/design effort</a:t>
            </a:r>
          </a:p>
          <a:p>
            <a:pPr lvl="1"/>
            <a:r>
              <a:rPr lang="en-US" sz="1200" b="0" dirty="0">
                <a:ea typeface="Calibri" panose="020F0502020204030204" pitchFamily="34" charset="0"/>
                <a:cs typeface="Times New Roman" panose="02020603050405020304" pitchFamily="18" charset="0"/>
              </a:rPr>
              <a:t>Structural analysis is ongoing</a:t>
            </a:r>
          </a:p>
          <a:p>
            <a:r>
              <a:rPr lang="en-US" sz="1600" dirty="0"/>
              <a:t>Majority of L3 components are in an advanced design state</a:t>
            </a:r>
            <a:endParaRPr lang="en-US" sz="1600" b="0" dirty="0">
              <a:ea typeface="Calibri" panose="020F0502020204030204" pitchFamily="34" charset="0"/>
              <a:cs typeface="Times New Roman" panose="02020603050405020304" pitchFamily="18" charset="0"/>
            </a:endParaRPr>
          </a:p>
          <a:p>
            <a:pPr marL="457200" lvl="1" indent="0">
              <a:buNone/>
            </a:pPr>
            <a:endParaRPr lang="en-US" sz="1200" b="0" dirty="0">
              <a:ea typeface="Calibri" panose="020F0502020204030204" pitchFamily="34" charset="0"/>
              <a:cs typeface="Times New Roman" panose="02020603050405020304" pitchFamily="18" charset="0"/>
            </a:endParaRPr>
          </a:p>
          <a:p>
            <a:pPr marL="457200" lvl="1" indent="0">
              <a:buNone/>
            </a:pPr>
            <a:endParaRPr lang="en-US" sz="1200" b="0" dirty="0"/>
          </a:p>
          <a:p>
            <a:pPr lvl="1"/>
            <a:endParaRPr lang="en-US" sz="1200" dirty="0"/>
          </a:p>
        </p:txBody>
      </p:sp>
    </p:spTree>
    <p:extLst>
      <p:ext uri="{BB962C8B-B14F-4D97-AF65-F5344CB8AC3E}">
        <p14:creationId xmlns:p14="http://schemas.microsoft.com/office/powerpoint/2010/main" val="164509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114550"/>
            <a:ext cx="8229600" cy="857250"/>
          </a:xfrm>
        </p:spPr>
        <p:txBody>
          <a:bodyPr/>
          <a:lstStyle/>
          <a:p>
            <a:pPr algn="ctr"/>
            <a:r>
              <a:rPr lang="en-US" altLang="en-US"/>
              <a:t>Back Up</a:t>
            </a:r>
          </a:p>
        </p:txBody>
      </p:sp>
      <p:sp>
        <p:nvSpPr>
          <p:cNvPr id="624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19</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a:t>sPHENIX Director's Review</a:t>
            </a:r>
          </a:p>
        </p:txBody>
      </p:sp>
    </p:spTree>
    <p:extLst>
      <p:ext uri="{BB962C8B-B14F-4D97-AF65-F5344CB8AC3E}">
        <p14:creationId xmlns:p14="http://schemas.microsoft.com/office/powerpoint/2010/main" val="303362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0DDF51-E792-4DCA-895E-0C249E5C8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4074" r="28333"/>
          <a:stretch/>
        </p:blipFill>
        <p:spPr>
          <a:xfrm>
            <a:off x="2694663" y="682122"/>
            <a:ext cx="3275341" cy="3420618"/>
          </a:xfrm>
          <a:prstGeom prst="rect">
            <a:avLst/>
          </a:prstGeom>
        </p:spPr>
      </p:pic>
      <p:sp>
        <p:nvSpPr>
          <p:cNvPr id="16385" name="Slide Number Placeholder 5"/>
          <p:cNvSpPr>
            <a:spLocks noGrp="1"/>
          </p:cNvSpPr>
          <p:nvPr>
            <p:ph type="sldNum" sz="quarter" idx="12"/>
          </p:nvPr>
        </p:nvSpPr>
        <p:spPr bwMode="auto">
          <a:xfrm>
            <a:off x="8382000" y="4800600"/>
            <a:ext cx="7620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57200" y="57150"/>
            <a:ext cx="8229600" cy="571500"/>
          </a:xfrm>
        </p:spPr>
        <p:txBody>
          <a:bodyPr/>
          <a:lstStyle/>
          <a:p>
            <a:pPr eaLnBrk="1" hangingPunct="1">
              <a:defRPr/>
            </a:pPr>
            <a:r>
              <a:rPr lang="en-US" sz="3200" dirty="0">
                <a:solidFill>
                  <a:srgbClr val="000000"/>
                </a:solidFill>
                <a:latin typeface="+mn-lt"/>
                <a:ea typeface="MS PGothic" charset="0"/>
              </a:rPr>
              <a:t>2.03 Carriage and Structural Components</a:t>
            </a: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 name="Footer Placeholder 2"/>
          <p:cNvSpPr>
            <a:spLocks noGrp="1"/>
          </p:cNvSpPr>
          <p:nvPr>
            <p:ph type="ftr" sz="quarter" idx="11"/>
          </p:nvPr>
        </p:nvSpPr>
        <p:spPr/>
        <p:txBody>
          <a:bodyPr/>
          <a:lstStyle/>
          <a:p>
            <a:pPr>
              <a:defRPr/>
            </a:pPr>
            <a:r>
              <a:rPr lang="en-US"/>
              <a:t>sPHENIX Director's Review</a:t>
            </a:r>
          </a:p>
        </p:txBody>
      </p:sp>
      <p:sp>
        <p:nvSpPr>
          <p:cNvPr id="8" name="TextBox 7">
            <a:extLst>
              <a:ext uri="{FF2B5EF4-FFF2-40B4-BE49-F238E27FC236}">
                <a16:creationId xmlns:a16="http://schemas.microsoft.com/office/drawing/2014/main" id="{7457B390-57D6-4A8F-B459-E6A44C57A8D1}"/>
              </a:ext>
            </a:extLst>
          </p:cNvPr>
          <p:cNvSpPr txBox="1"/>
          <p:nvPr/>
        </p:nvSpPr>
        <p:spPr>
          <a:xfrm>
            <a:off x="5956979" y="3008204"/>
            <a:ext cx="313507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2.03.02 Inner Detector Structural Support</a:t>
            </a:r>
          </a:p>
          <a:p>
            <a:pPr marL="285750" indent="-285750">
              <a:buFont typeface="Arial" panose="020B0604020202020204" pitchFamily="34" charset="0"/>
              <a:buChar char="•"/>
            </a:pPr>
            <a:r>
              <a:rPr lang="en-US" sz="1400" dirty="0"/>
              <a:t>North and South Support Rings</a:t>
            </a:r>
          </a:p>
          <a:p>
            <a:pPr marL="285750" indent="-285750">
              <a:buFont typeface="Arial" panose="020B0604020202020204" pitchFamily="34" charset="0"/>
              <a:buChar char="•"/>
            </a:pPr>
            <a:r>
              <a:rPr lang="en-US" sz="1400" dirty="0"/>
              <a:t>Inner Detectors Structural Supports</a:t>
            </a:r>
          </a:p>
        </p:txBody>
      </p:sp>
      <p:sp>
        <p:nvSpPr>
          <p:cNvPr id="9" name="TextBox 8">
            <a:extLst>
              <a:ext uri="{FF2B5EF4-FFF2-40B4-BE49-F238E27FC236}">
                <a16:creationId xmlns:a16="http://schemas.microsoft.com/office/drawing/2014/main" id="{D0D957E9-D9DD-4740-AF39-C3815D6107AE}"/>
              </a:ext>
            </a:extLst>
          </p:cNvPr>
          <p:cNvSpPr txBox="1"/>
          <p:nvPr/>
        </p:nvSpPr>
        <p:spPr>
          <a:xfrm>
            <a:off x="34032" y="2201307"/>
            <a:ext cx="2719299"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2.03.03 Barrel Steel </a:t>
            </a:r>
            <a:r>
              <a:rPr lang="en-US" sz="1200" dirty="0"/>
              <a:t>(480 Tons)</a:t>
            </a:r>
          </a:p>
          <a:p>
            <a:pPr marL="285750" indent="-285750">
              <a:buFont typeface="Arial" panose="020B0604020202020204" pitchFamily="34" charset="0"/>
              <a:buChar char="•"/>
            </a:pPr>
            <a:r>
              <a:rPr lang="en-US" sz="1400" dirty="0"/>
              <a:t>Will provide a portion of the flux return for the magnet</a:t>
            </a:r>
          </a:p>
          <a:p>
            <a:pPr marL="285750" indent="-285750">
              <a:buFont typeface="Arial" panose="020B0604020202020204" pitchFamily="34" charset="0"/>
              <a:buChar char="•"/>
            </a:pPr>
            <a:r>
              <a:rPr lang="en-US" sz="1400" dirty="0"/>
              <a:t>Sector assemblies will be utilized as </a:t>
            </a:r>
            <a:r>
              <a:rPr lang="en-US" sz="1400" dirty="0" err="1"/>
              <a:t>OHCal</a:t>
            </a:r>
            <a:endParaRPr lang="en-US" sz="1400" dirty="0"/>
          </a:p>
        </p:txBody>
      </p:sp>
      <p:sp>
        <p:nvSpPr>
          <p:cNvPr id="10" name="TextBox 9">
            <a:extLst>
              <a:ext uri="{FF2B5EF4-FFF2-40B4-BE49-F238E27FC236}">
                <a16:creationId xmlns:a16="http://schemas.microsoft.com/office/drawing/2014/main" id="{C07A262B-8483-49F9-96A1-297111195E43}"/>
              </a:ext>
            </a:extLst>
          </p:cNvPr>
          <p:cNvSpPr txBox="1"/>
          <p:nvPr/>
        </p:nvSpPr>
        <p:spPr>
          <a:xfrm>
            <a:off x="6241512" y="1335077"/>
            <a:ext cx="2732324"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2.03.04 End Caps/Pole Tips </a:t>
            </a:r>
            <a:r>
              <a:rPr lang="en-US" sz="1200" dirty="0"/>
              <a:t>(110 Tons)</a:t>
            </a:r>
          </a:p>
          <a:p>
            <a:pPr marL="285750" indent="-285750">
              <a:buFont typeface="Arial" panose="020B0604020202020204" pitchFamily="34" charset="0"/>
              <a:buChar char="•"/>
            </a:pPr>
            <a:r>
              <a:rPr lang="en-US" sz="1400" dirty="0"/>
              <a:t>Pole tips are used as a major component of the flux return</a:t>
            </a:r>
          </a:p>
        </p:txBody>
      </p:sp>
      <p:sp>
        <p:nvSpPr>
          <p:cNvPr id="11" name="TextBox 10">
            <a:extLst>
              <a:ext uri="{FF2B5EF4-FFF2-40B4-BE49-F238E27FC236}">
                <a16:creationId xmlns:a16="http://schemas.microsoft.com/office/drawing/2014/main" id="{C1E902E7-D780-43C2-9008-333F78714A57}"/>
              </a:ext>
            </a:extLst>
          </p:cNvPr>
          <p:cNvSpPr txBox="1"/>
          <p:nvPr/>
        </p:nvSpPr>
        <p:spPr>
          <a:xfrm>
            <a:off x="152400" y="731547"/>
            <a:ext cx="3110001"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2.03.05 Cradle Carriage Bridge, Mid Platforms, Access </a:t>
            </a:r>
            <a:r>
              <a:rPr lang="en-US" sz="1200" dirty="0"/>
              <a:t>(50 Tons)</a:t>
            </a:r>
          </a:p>
          <a:p>
            <a:pPr marL="285750" indent="-285750">
              <a:buFont typeface="Arial" panose="020B0604020202020204" pitchFamily="34" charset="0"/>
              <a:buChar char="•"/>
            </a:pPr>
            <a:r>
              <a:rPr lang="en-US" sz="1400" dirty="0"/>
              <a:t>Space for electronics and access to cryogenics</a:t>
            </a:r>
          </a:p>
          <a:p>
            <a:pPr marL="285750" indent="-285750">
              <a:buFont typeface="Arial" panose="020B0604020202020204" pitchFamily="34" charset="0"/>
              <a:buChar char="•"/>
            </a:pPr>
            <a:r>
              <a:rPr lang="en-US" sz="1400" dirty="0"/>
              <a:t>Mode of egress</a:t>
            </a:r>
          </a:p>
        </p:txBody>
      </p:sp>
      <p:cxnSp>
        <p:nvCxnSpPr>
          <p:cNvPr id="12" name="Straight Arrow Connector 11">
            <a:extLst>
              <a:ext uri="{FF2B5EF4-FFF2-40B4-BE49-F238E27FC236}">
                <a16:creationId xmlns:a16="http://schemas.microsoft.com/office/drawing/2014/main" id="{29628699-6D37-46AD-9DD1-101300C95F24}"/>
              </a:ext>
            </a:extLst>
          </p:cNvPr>
          <p:cNvCxnSpPr>
            <a:cxnSpLocks/>
            <a:stCxn id="11" idx="3"/>
          </p:cNvCxnSpPr>
          <p:nvPr/>
        </p:nvCxnSpPr>
        <p:spPr>
          <a:xfrm>
            <a:off x="3262401" y="1347100"/>
            <a:ext cx="547599" cy="1083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CE74310-0549-46B1-B808-6AC854619C03}"/>
              </a:ext>
            </a:extLst>
          </p:cNvPr>
          <p:cNvCxnSpPr>
            <a:cxnSpLocks/>
            <a:stCxn id="9" idx="3"/>
          </p:cNvCxnSpPr>
          <p:nvPr/>
        </p:nvCxnSpPr>
        <p:spPr>
          <a:xfrm flipV="1">
            <a:off x="2753331" y="2430528"/>
            <a:ext cx="580763" cy="3863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866C6B-6869-4441-AC11-AE4CCBA370E2}"/>
              </a:ext>
            </a:extLst>
          </p:cNvPr>
          <p:cNvCxnSpPr>
            <a:cxnSpLocks/>
          </p:cNvCxnSpPr>
          <p:nvPr/>
        </p:nvCxnSpPr>
        <p:spPr>
          <a:xfrm flipV="1">
            <a:off x="2438400" y="4286643"/>
            <a:ext cx="533399" cy="327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A5EB516-B98D-4DE6-9250-A96E5137A83B}"/>
              </a:ext>
            </a:extLst>
          </p:cNvPr>
          <p:cNvCxnSpPr>
            <a:cxnSpLocks/>
            <a:stCxn id="10" idx="1"/>
          </p:cNvCxnSpPr>
          <p:nvPr/>
        </p:nvCxnSpPr>
        <p:spPr>
          <a:xfrm flipH="1">
            <a:off x="5163836" y="1827520"/>
            <a:ext cx="1077676" cy="7448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0DC172D-C64B-4213-8FD8-2825CBA550DD}"/>
              </a:ext>
            </a:extLst>
          </p:cNvPr>
          <p:cNvCxnSpPr>
            <a:cxnSpLocks/>
            <a:stCxn id="8" idx="1"/>
          </p:cNvCxnSpPr>
          <p:nvPr/>
        </p:nvCxnSpPr>
        <p:spPr>
          <a:xfrm flipH="1" flipV="1">
            <a:off x="4724401" y="2919893"/>
            <a:ext cx="1232578" cy="596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6A5AEE-A14E-4BA2-AD74-59343E721A65}"/>
              </a:ext>
            </a:extLst>
          </p:cNvPr>
          <p:cNvSpPr txBox="1"/>
          <p:nvPr/>
        </p:nvSpPr>
        <p:spPr>
          <a:xfrm>
            <a:off x="34649" y="4124956"/>
            <a:ext cx="4970720" cy="8002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2.03.01 Cradle Carriage </a:t>
            </a:r>
            <a:r>
              <a:rPr lang="en-US" sz="1200" dirty="0"/>
              <a:t>(130 Tons)</a:t>
            </a:r>
          </a:p>
          <a:p>
            <a:pPr marL="171450" indent="-171450" eaLnBrk="1" hangingPunct="1">
              <a:buFont typeface="Arial" panose="020B0604020202020204" pitchFamily="34" charset="0"/>
              <a:buChar char="•"/>
            </a:pPr>
            <a:r>
              <a:rPr lang="en-US" altLang="en-US" sz="1400" dirty="0"/>
              <a:t>Is the base of the overall experiment</a:t>
            </a:r>
          </a:p>
          <a:p>
            <a:pPr marL="171450" indent="-171450" eaLnBrk="1" hangingPunct="1">
              <a:buFont typeface="Arial" panose="020B0604020202020204" pitchFamily="34" charset="0"/>
              <a:buChar char="•"/>
            </a:pPr>
            <a:r>
              <a:rPr lang="en-US" altLang="en-US" sz="1400" dirty="0"/>
              <a:t>4 cradles are spaced across the base to support the Barrel Steel</a:t>
            </a:r>
          </a:p>
        </p:txBody>
      </p:sp>
      <p:cxnSp>
        <p:nvCxnSpPr>
          <p:cNvPr id="27" name="Straight Arrow Connector 26">
            <a:extLst>
              <a:ext uri="{FF2B5EF4-FFF2-40B4-BE49-F238E27FC236}">
                <a16:creationId xmlns:a16="http://schemas.microsoft.com/office/drawing/2014/main" id="{26AC9EB3-6F7E-4EFC-8A18-BE6116676520}"/>
              </a:ext>
            </a:extLst>
          </p:cNvPr>
          <p:cNvCxnSpPr>
            <a:cxnSpLocks/>
          </p:cNvCxnSpPr>
          <p:nvPr/>
        </p:nvCxnSpPr>
        <p:spPr>
          <a:xfrm flipV="1">
            <a:off x="3615865" y="3398864"/>
            <a:ext cx="688763" cy="12785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2274745-9004-4A50-8330-6007CDC9FB6F}"/>
              </a:ext>
            </a:extLst>
          </p:cNvPr>
          <p:cNvCxnSpPr>
            <a:cxnSpLocks/>
          </p:cNvCxnSpPr>
          <p:nvPr/>
        </p:nvCxnSpPr>
        <p:spPr>
          <a:xfrm flipV="1">
            <a:off x="2989965" y="3643694"/>
            <a:ext cx="544872" cy="9236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413269-5B59-455B-90E8-B646F1401111}"/>
              </a:ext>
            </a:extLst>
          </p:cNvPr>
          <p:cNvCxnSpPr>
            <a:cxnSpLocks/>
          </p:cNvCxnSpPr>
          <p:nvPr/>
        </p:nvCxnSpPr>
        <p:spPr>
          <a:xfrm flipH="1" flipV="1">
            <a:off x="4648200" y="2495550"/>
            <a:ext cx="1295401" cy="1020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20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C31A-C133-475B-85EA-535315E0E5D9}"/>
              </a:ext>
            </a:extLst>
          </p:cNvPr>
          <p:cNvSpPr>
            <a:spLocks noGrp="1"/>
          </p:cNvSpPr>
          <p:nvPr>
            <p:ph type="title"/>
          </p:nvPr>
        </p:nvSpPr>
        <p:spPr>
          <a:xfrm>
            <a:off x="457200" y="25003"/>
            <a:ext cx="8229600" cy="546497"/>
          </a:xfrm>
        </p:spPr>
        <p:txBody>
          <a:bodyPr/>
          <a:lstStyle/>
          <a:p>
            <a:r>
              <a:rPr lang="en-US" dirty="0"/>
              <a:t>Critical Path Timeline</a:t>
            </a:r>
          </a:p>
        </p:txBody>
      </p:sp>
      <p:sp>
        <p:nvSpPr>
          <p:cNvPr id="3" name="Date Placeholder 2">
            <a:extLst>
              <a:ext uri="{FF2B5EF4-FFF2-40B4-BE49-F238E27FC236}">
                <a16:creationId xmlns:a16="http://schemas.microsoft.com/office/drawing/2014/main" id="{4447D8D7-8565-44C2-888A-E007B9451931}"/>
              </a:ext>
            </a:extLst>
          </p:cNvPr>
          <p:cNvSpPr>
            <a:spLocks noGrp="1"/>
          </p:cNvSpPr>
          <p:nvPr>
            <p:ph type="dt" sz="half" idx="10"/>
          </p:nvPr>
        </p:nvSpPr>
        <p:spPr>
          <a:xfrm>
            <a:off x="0" y="4972050"/>
            <a:ext cx="2133600" cy="171450"/>
          </a:xfrm>
        </p:spPr>
        <p:txBody>
          <a:bodyPr/>
          <a:lstStyle/>
          <a:p>
            <a:pPr>
              <a:defRPr/>
            </a:pPr>
            <a:r>
              <a:rPr lang="en-US" altLang="en-US"/>
              <a:t>April 9-11, 2019</a:t>
            </a:r>
          </a:p>
        </p:txBody>
      </p:sp>
      <p:sp>
        <p:nvSpPr>
          <p:cNvPr id="4" name="Footer Placeholder 3">
            <a:extLst>
              <a:ext uri="{FF2B5EF4-FFF2-40B4-BE49-F238E27FC236}">
                <a16:creationId xmlns:a16="http://schemas.microsoft.com/office/drawing/2014/main" id="{A9B477F3-9D2D-4771-B3BB-6DD4817B4134}"/>
              </a:ext>
            </a:extLst>
          </p:cNvPr>
          <p:cNvSpPr>
            <a:spLocks noGrp="1"/>
          </p:cNvSpPr>
          <p:nvPr>
            <p:ph type="ftr" sz="quarter" idx="11"/>
          </p:nvPr>
        </p:nvSpPr>
        <p:spPr>
          <a:xfrm>
            <a:off x="3200400" y="4926807"/>
            <a:ext cx="2895600" cy="216694"/>
          </a:xfrm>
        </p:spPr>
        <p:txBody>
          <a:bodyPr/>
          <a:lstStyle/>
          <a:p>
            <a:pPr>
              <a:defRPr/>
            </a:pPr>
            <a:r>
              <a:rPr lang="en-US"/>
              <a:t>sPHENIX Director's Review</a:t>
            </a:r>
            <a:endParaRPr lang="en-US" dirty="0"/>
          </a:p>
        </p:txBody>
      </p:sp>
      <p:sp>
        <p:nvSpPr>
          <p:cNvPr id="5" name="Slide Number Placeholder 4">
            <a:extLst>
              <a:ext uri="{FF2B5EF4-FFF2-40B4-BE49-F238E27FC236}">
                <a16:creationId xmlns:a16="http://schemas.microsoft.com/office/drawing/2014/main" id="{FFB58E8E-6FD2-40E3-988B-AF348A9F8CCF}"/>
              </a:ext>
            </a:extLst>
          </p:cNvPr>
          <p:cNvSpPr>
            <a:spLocks noGrp="1"/>
          </p:cNvSpPr>
          <p:nvPr>
            <p:ph type="sldNum" sz="quarter" idx="12"/>
          </p:nvPr>
        </p:nvSpPr>
        <p:spPr>
          <a:xfrm>
            <a:off x="8609806" y="4869657"/>
            <a:ext cx="534194" cy="273844"/>
          </a:xfrm>
        </p:spPr>
        <p:txBody>
          <a:bodyPr/>
          <a:lstStyle/>
          <a:p>
            <a:fld id="{0AE0C637-5835-444B-B8C0-92C25AFA2084}" type="slidenum">
              <a:rPr lang="en-US" altLang="en-US" smtClean="0"/>
              <a:pPr/>
              <a:t>20</a:t>
            </a:fld>
            <a:endParaRPr lang="en-US" altLang="en-US"/>
          </a:p>
        </p:txBody>
      </p:sp>
      <p:pic>
        <p:nvPicPr>
          <p:cNvPr id="14" name="Picture 13">
            <a:extLst>
              <a:ext uri="{FF2B5EF4-FFF2-40B4-BE49-F238E27FC236}">
                <a16:creationId xmlns:a16="http://schemas.microsoft.com/office/drawing/2014/main" id="{B807A127-5F18-4B6C-9341-4096104F6040}"/>
              </a:ext>
            </a:extLst>
          </p:cNvPr>
          <p:cNvPicPr>
            <a:picLocks noChangeAspect="1"/>
          </p:cNvPicPr>
          <p:nvPr/>
        </p:nvPicPr>
        <p:blipFill>
          <a:blip r:embed="rId2"/>
          <a:stretch>
            <a:fillRect/>
          </a:stretch>
        </p:blipFill>
        <p:spPr>
          <a:xfrm>
            <a:off x="609600" y="819150"/>
            <a:ext cx="4953000" cy="4038455"/>
          </a:xfrm>
          <a:prstGeom prst="rect">
            <a:avLst/>
          </a:prstGeom>
        </p:spPr>
        <p:style>
          <a:lnRef idx="2">
            <a:schemeClr val="dk1"/>
          </a:lnRef>
          <a:fillRef idx="1">
            <a:schemeClr val="lt1"/>
          </a:fillRef>
          <a:effectRef idx="0">
            <a:schemeClr val="dk1"/>
          </a:effectRef>
          <a:fontRef idx="minor">
            <a:schemeClr val="dk1"/>
          </a:fontRef>
        </p:style>
      </p:pic>
      <p:sp>
        <p:nvSpPr>
          <p:cNvPr id="18" name="Right Brace 17">
            <a:extLst>
              <a:ext uri="{FF2B5EF4-FFF2-40B4-BE49-F238E27FC236}">
                <a16:creationId xmlns:a16="http://schemas.microsoft.com/office/drawing/2014/main" id="{777066B4-5337-4A88-82FF-AFB20BC0D7D0}"/>
              </a:ext>
            </a:extLst>
          </p:cNvPr>
          <p:cNvSpPr/>
          <p:nvPr/>
        </p:nvSpPr>
        <p:spPr>
          <a:xfrm>
            <a:off x="5025736" y="807121"/>
            <a:ext cx="228600" cy="3758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064DF85D-43E9-40C0-A5EF-3590F078F419}"/>
              </a:ext>
            </a:extLst>
          </p:cNvPr>
          <p:cNvSpPr txBox="1"/>
          <p:nvPr/>
        </p:nvSpPr>
        <p:spPr>
          <a:xfrm>
            <a:off x="5334000" y="856523"/>
            <a:ext cx="280288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Assemble base, carriage alignment/rollers</a:t>
            </a:r>
          </a:p>
        </p:txBody>
      </p:sp>
      <p:sp>
        <p:nvSpPr>
          <p:cNvPr id="20" name="Right Brace 19">
            <a:extLst>
              <a:ext uri="{FF2B5EF4-FFF2-40B4-BE49-F238E27FC236}">
                <a16:creationId xmlns:a16="http://schemas.microsoft.com/office/drawing/2014/main" id="{78D4B372-4C6B-4B6D-BA6D-04DAE44A9F8E}"/>
              </a:ext>
            </a:extLst>
          </p:cNvPr>
          <p:cNvSpPr/>
          <p:nvPr/>
        </p:nvSpPr>
        <p:spPr>
          <a:xfrm>
            <a:off x="4191000" y="1200150"/>
            <a:ext cx="228600"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425AD8C8-C7C1-45B2-B60D-D3D158AF9A39}"/>
              </a:ext>
            </a:extLst>
          </p:cNvPr>
          <p:cNvSpPr txBox="1"/>
          <p:nvPr/>
        </p:nvSpPr>
        <p:spPr>
          <a:xfrm>
            <a:off x="4472045" y="1222756"/>
            <a:ext cx="218111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Assemble </a:t>
            </a:r>
            <a:r>
              <a:rPr lang="en-US" sz="1200" dirty="0" err="1"/>
              <a:t>Hcal</a:t>
            </a:r>
            <a:r>
              <a:rPr lang="en-US" sz="1200" dirty="0"/>
              <a:t> Cradle onto base</a:t>
            </a:r>
          </a:p>
        </p:txBody>
      </p:sp>
      <p:sp>
        <p:nvSpPr>
          <p:cNvPr id="22" name="Right Brace 21">
            <a:extLst>
              <a:ext uri="{FF2B5EF4-FFF2-40B4-BE49-F238E27FC236}">
                <a16:creationId xmlns:a16="http://schemas.microsoft.com/office/drawing/2014/main" id="{620DCFFE-27B5-4EE9-8D0D-FF62644A4705}"/>
              </a:ext>
            </a:extLst>
          </p:cNvPr>
          <p:cNvSpPr/>
          <p:nvPr/>
        </p:nvSpPr>
        <p:spPr>
          <a:xfrm>
            <a:off x="4876800" y="1884311"/>
            <a:ext cx="228600"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A19FAF90-B21B-4E9F-B4F8-E2ADE64E2F15}"/>
              </a:ext>
            </a:extLst>
          </p:cNvPr>
          <p:cNvSpPr txBox="1"/>
          <p:nvPr/>
        </p:nvSpPr>
        <p:spPr>
          <a:xfrm>
            <a:off x="5133109" y="1898166"/>
            <a:ext cx="174669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Install partial Barrel Steel</a:t>
            </a:r>
          </a:p>
        </p:txBody>
      </p:sp>
      <p:sp>
        <p:nvSpPr>
          <p:cNvPr id="24" name="Right Brace 23">
            <a:extLst>
              <a:ext uri="{FF2B5EF4-FFF2-40B4-BE49-F238E27FC236}">
                <a16:creationId xmlns:a16="http://schemas.microsoft.com/office/drawing/2014/main" id="{584B43CF-E63B-4DB3-B181-13ACC1FE98B8}"/>
              </a:ext>
            </a:extLst>
          </p:cNvPr>
          <p:cNvSpPr/>
          <p:nvPr/>
        </p:nvSpPr>
        <p:spPr>
          <a:xfrm>
            <a:off x="4911436" y="2876550"/>
            <a:ext cx="228600"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C53B44D0-27ED-493E-83FA-09E93E1B9D91}"/>
              </a:ext>
            </a:extLst>
          </p:cNvPr>
          <p:cNvSpPr txBox="1"/>
          <p:nvPr/>
        </p:nvSpPr>
        <p:spPr>
          <a:xfrm>
            <a:off x="5181600" y="2928550"/>
            <a:ext cx="164218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Install </a:t>
            </a:r>
            <a:r>
              <a:rPr lang="en-US" sz="1200" dirty="0" err="1"/>
              <a:t>sPHENIX</a:t>
            </a:r>
            <a:r>
              <a:rPr lang="en-US" sz="1200" dirty="0"/>
              <a:t> Magnet</a:t>
            </a:r>
          </a:p>
        </p:txBody>
      </p:sp>
      <p:sp>
        <p:nvSpPr>
          <p:cNvPr id="26" name="Right Brace 25">
            <a:extLst>
              <a:ext uri="{FF2B5EF4-FFF2-40B4-BE49-F238E27FC236}">
                <a16:creationId xmlns:a16="http://schemas.microsoft.com/office/drawing/2014/main" id="{B070F8CA-11AF-4A4A-BC51-774297DFCC3E}"/>
              </a:ext>
            </a:extLst>
          </p:cNvPr>
          <p:cNvSpPr/>
          <p:nvPr/>
        </p:nvSpPr>
        <p:spPr>
          <a:xfrm>
            <a:off x="4953000" y="4019550"/>
            <a:ext cx="228600" cy="228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550ED5A6-293C-4F16-919B-CA7942913001}"/>
              </a:ext>
            </a:extLst>
          </p:cNvPr>
          <p:cNvSpPr txBox="1"/>
          <p:nvPr/>
        </p:nvSpPr>
        <p:spPr>
          <a:xfrm>
            <a:off x="5205845" y="3995350"/>
            <a:ext cx="215822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Install remainder of Barrel Steel</a:t>
            </a:r>
          </a:p>
        </p:txBody>
      </p:sp>
      <p:sp>
        <p:nvSpPr>
          <p:cNvPr id="28" name="Right Brace 27">
            <a:extLst>
              <a:ext uri="{FF2B5EF4-FFF2-40B4-BE49-F238E27FC236}">
                <a16:creationId xmlns:a16="http://schemas.microsoft.com/office/drawing/2014/main" id="{0A7FD44E-638C-4280-9F56-8CBBAC19F557}"/>
              </a:ext>
            </a:extLst>
          </p:cNvPr>
          <p:cNvSpPr/>
          <p:nvPr/>
        </p:nvSpPr>
        <p:spPr>
          <a:xfrm>
            <a:off x="5403272" y="4348549"/>
            <a:ext cx="228600"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A6C327B-84C2-40FF-B506-8427AC99826C}"/>
              </a:ext>
            </a:extLst>
          </p:cNvPr>
          <p:cNvSpPr txBox="1"/>
          <p:nvPr/>
        </p:nvSpPr>
        <p:spPr>
          <a:xfrm>
            <a:off x="5694495" y="4400549"/>
            <a:ext cx="191732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Install Platforms and Access</a:t>
            </a:r>
          </a:p>
        </p:txBody>
      </p:sp>
      <p:sp>
        <p:nvSpPr>
          <p:cNvPr id="30" name="TextBox 29">
            <a:extLst>
              <a:ext uri="{FF2B5EF4-FFF2-40B4-BE49-F238E27FC236}">
                <a16:creationId xmlns:a16="http://schemas.microsoft.com/office/drawing/2014/main" id="{D951F988-3ADF-4A09-863A-AD107A31971F}"/>
              </a:ext>
            </a:extLst>
          </p:cNvPr>
          <p:cNvSpPr txBox="1"/>
          <p:nvPr/>
        </p:nvSpPr>
        <p:spPr>
          <a:xfrm>
            <a:off x="1225462" y="547445"/>
            <a:ext cx="2914516" cy="276999"/>
          </a:xfrm>
          <a:prstGeom prst="rect">
            <a:avLst/>
          </a:prstGeom>
          <a:noFill/>
        </p:spPr>
        <p:txBody>
          <a:bodyPr wrap="none" rtlCol="0">
            <a:spAutoFit/>
          </a:bodyPr>
          <a:lstStyle/>
          <a:p>
            <a:r>
              <a:rPr lang="en-US" sz="1200" dirty="0"/>
              <a:t>*Pulled from P6 Schedule Reports on </a:t>
            </a:r>
            <a:r>
              <a:rPr lang="en-US" sz="1200" dirty="0" err="1"/>
              <a:t>Indico</a:t>
            </a:r>
            <a:endParaRPr lang="en-US" sz="1200" dirty="0"/>
          </a:p>
        </p:txBody>
      </p:sp>
    </p:spTree>
    <p:extLst>
      <p:ext uri="{BB962C8B-B14F-4D97-AF65-F5344CB8AC3E}">
        <p14:creationId xmlns:p14="http://schemas.microsoft.com/office/powerpoint/2010/main" val="177951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p:txBody>
          <a:bodyPr lIns="38100" tIns="38100" rIns="38100" bIns="38100"/>
          <a:lstStyle/>
          <a:p>
            <a:r>
              <a:rPr lang="en-US" altLang="en-US" dirty="0"/>
              <a:t>Scope </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3</a:t>
            </a:fld>
            <a:endParaRPr lang="en-US" altLang="en-US" sz="1200">
              <a:solidFill>
                <a:srgbClr val="898989"/>
              </a:solidFill>
            </a:endParaRPr>
          </a:p>
        </p:txBody>
      </p:sp>
      <p:sp>
        <p:nvSpPr>
          <p:cNvPr id="5" name="Date Placeholder 4"/>
          <p:cNvSpPr>
            <a:spLocks noGrp="1"/>
          </p:cNvSpPr>
          <p:nvPr>
            <p:ph type="dt" sz="half" idx="10"/>
          </p:nvPr>
        </p:nvSpPr>
        <p:spPr/>
        <p:txBody>
          <a:bodyPr/>
          <a:lstStyle/>
          <a:p>
            <a:pPr>
              <a:defRPr/>
            </a:pPr>
            <a:r>
              <a:rPr lang="en-US" altLang="en-US"/>
              <a:t>April 9-11, 2019</a:t>
            </a:r>
          </a:p>
        </p:txBody>
      </p:sp>
      <p:sp>
        <p:nvSpPr>
          <p:cNvPr id="6" name="Footer Placeholder 5"/>
          <p:cNvSpPr>
            <a:spLocks noGrp="1"/>
          </p:cNvSpPr>
          <p:nvPr>
            <p:ph type="ftr" sz="quarter" idx="11"/>
          </p:nvPr>
        </p:nvSpPr>
        <p:spPr/>
        <p:txBody>
          <a:bodyPr/>
          <a:lstStyle/>
          <a:p>
            <a:pPr>
              <a:defRPr/>
            </a:pPr>
            <a:r>
              <a:rPr lang="en-US"/>
              <a:t>sPHENIX Director's Review</a:t>
            </a:r>
            <a:endParaRPr lang="en-US" dirty="0"/>
          </a:p>
        </p:txBody>
      </p:sp>
      <p:sp>
        <p:nvSpPr>
          <p:cNvPr id="9" name="Rectangle 8">
            <a:extLst>
              <a:ext uri="{FF2B5EF4-FFF2-40B4-BE49-F238E27FC236}">
                <a16:creationId xmlns:a16="http://schemas.microsoft.com/office/drawing/2014/main" id="{049C0C73-7B26-41D1-AB54-B39C9C41D2FF}"/>
              </a:ext>
            </a:extLst>
          </p:cNvPr>
          <p:cNvSpPr/>
          <p:nvPr/>
        </p:nvSpPr>
        <p:spPr>
          <a:xfrm>
            <a:off x="76200" y="616743"/>
            <a:ext cx="6358146" cy="3088410"/>
          </a:xfrm>
          <a:prstGeom prst="rect">
            <a:avLst/>
          </a:prstGeom>
        </p:spPr>
        <p:txBody>
          <a:bodyPr wrap="square" numCol="1">
            <a:spAutoFit/>
          </a:bodyPr>
          <a:lstStyle/>
          <a:p>
            <a:pPr marR="0">
              <a:lnSpc>
                <a:spcPct val="115000"/>
              </a:lnSpc>
              <a:spcBef>
                <a:spcPts val="0"/>
              </a:spcBef>
              <a:spcAft>
                <a:spcPts val="0"/>
              </a:spcAft>
            </a:pPr>
            <a:r>
              <a:rPr lang="en-US" sz="1400" dirty="0">
                <a:ea typeface="Calibri" panose="020F0502020204030204" pitchFamily="34" charset="0"/>
                <a:cs typeface="Times New Roman" panose="02020603050405020304" pitchFamily="18" charset="0"/>
              </a:rPr>
              <a:t>2.03.01 Carriage Cradle</a:t>
            </a:r>
          </a:p>
          <a:p>
            <a:pPr marL="285750" marR="0"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Engineer, design, and analyze the requirements for an integrated support system which will support all of the sPHENIX experimental detector subsystems and the effort to fully design and procure the components of this system.	</a:t>
            </a:r>
          </a:p>
          <a:p>
            <a:pPr marL="742950" marR="0"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Carriage Base Assembly</a:t>
            </a:r>
          </a:p>
          <a:p>
            <a:pPr marL="1200150" lvl="1"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Welded base, 4 cradle supports, stiffener beams, side supports</a:t>
            </a:r>
          </a:p>
          <a:p>
            <a:pPr marL="1200150" lvl="1"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Assembly of carriage takes place in sPHENIX Experimental Complex at 1008</a:t>
            </a:r>
          </a:p>
          <a:p>
            <a:pPr marL="742950" marR="0"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Drive &amp; Alignment System</a:t>
            </a:r>
          </a:p>
          <a:p>
            <a:pPr marL="1200150" lvl="1"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Drive/position controls, Hillman rollers, x-y table for adjustment</a:t>
            </a:r>
          </a:p>
          <a:p>
            <a:pPr marL="742950" marR="0"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Track System</a:t>
            </a:r>
          </a:p>
          <a:p>
            <a:pPr marL="1200150" lvl="1"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Evaluate current track system in building 1008</a:t>
            </a:r>
          </a:p>
          <a:p>
            <a:pPr marL="742950" marR="0"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Seismic Supports</a:t>
            </a:r>
          </a:p>
          <a:p>
            <a:pPr marL="1200150" lvl="1" indent="-285750">
              <a:lnSpc>
                <a:spcPct val="115000"/>
              </a:lnSpc>
              <a:spcBef>
                <a:spcPts val="0"/>
              </a:spcBef>
              <a:spcAft>
                <a:spcPts val="0"/>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Supports that will ensure stability in case of a seismic event</a:t>
            </a:r>
          </a:p>
          <a:p>
            <a:pPr marL="1200150" lvl="1" indent="-285750">
              <a:lnSpc>
                <a:spcPct val="115000"/>
              </a:lnSpc>
              <a:spcBef>
                <a:spcPts val="0"/>
              </a:spcBef>
              <a:spcAft>
                <a:spcPts val="0"/>
              </a:spcAft>
              <a:buFont typeface="Arial" panose="020B0604020202020204" pitchFamily="34" charset="0"/>
              <a:buChar char="•"/>
            </a:pPr>
            <a:endParaRPr lang="en-US" sz="1200" dirty="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1200" dirty="0">
                <a:ea typeface="Calibri" panose="020F0502020204030204" pitchFamily="34" charset="0"/>
                <a:cs typeface="Times New Roman" panose="02020603050405020304" pitchFamily="18" charset="0"/>
              </a:rPr>
              <a:t>	</a:t>
            </a:r>
          </a:p>
        </p:txBody>
      </p:sp>
      <p:pic>
        <p:nvPicPr>
          <p:cNvPr id="29" name="Picture 28">
            <a:extLst>
              <a:ext uri="{FF2B5EF4-FFF2-40B4-BE49-F238E27FC236}">
                <a16:creationId xmlns:a16="http://schemas.microsoft.com/office/drawing/2014/main" id="{15C31894-2205-4BB6-B764-BCE2F9608E5B}"/>
              </a:ext>
            </a:extLst>
          </p:cNvPr>
          <p:cNvPicPr>
            <a:picLocks noChangeAspect="1"/>
          </p:cNvPicPr>
          <p:nvPr/>
        </p:nvPicPr>
        <p:blipFill rotWithShape="1">
          <a:blip r:embed="rId3"/>
          <a:srcRect l="32615" t="21191" r="10639"/>
          <a:stretch/>
        </p:blipFill>
        <p:spPr>
          <a:xfrm>
            <a:off x="589221" y="3257550"/>
            <a:ext cx="1528968" cy="1449227"/>
          </a:xfrm>
          <a:prstGeom prst="rect">
            <a:avLst/>
          </a:prstGeom>
        </p:spPr>
        <p:style>
          <a:lnRef idx="2">
            <a:schemeClr val="dk1"/>
          </a:lnRef>
          <a:fillRef idx="1">
            <a:schemeClr val="lt1"/>
          </a:fillRef>
          <a:effectRef idx="0">
            <a:schemeClr val="dk1"/>
          </a:effectRef>
          <a:fontRef idx="minor">
            <a:schemeClr val="dk1"/>
          </a:fontRef>
        </p:style>
      </p:pic>
      <p:pic>
        <p:nvPicPr>
          <p:cNvPr id="13" name="Picture 12">
            <a:extLst>
              <a:ext uri="{FF2B5EF4-FFF2-40B4-BE49-F238E27FC236}">
                <a16:creationId xmlns:a16="http://schemas.microsoft.com/office/drawing/2014/main" id="{A58DFA55-2B4D-4E38-A790-941FF9C7E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725088"/>
            <a:ext cx="2595784" cy="2295255"/>
          </a:xfrm>
          <a:prstGeom prst="rect">
            <a:avLst/>
          </a:prstGeom>
        </p:spPr>
        <p:style>
          <a:lnRef idx="2">
            <a:schemeClr val="dk1"/>
          </a:lnRef>
          <a:fillRef idx="1">
            <a:schemeClr val="lt1"/>
          </a:fillRef>
          <a:effectRef idx="0">
            <a:schemeClr val="dk1"/>
          </a:effectRef>
          <a:fontRef idx="minor">
            <a:schemeClr val="dk1"/>
          </a:fontRef>
        </p:style>
      </p:pic>
      <p:pic>
        <p:nvPicPr>
          <p:cNvPr id="17" name="Picture 16">
            <a:extLst>
              <a:ext uri="{FF2B5EF4-FFF2-40B4-BE49-F238E27FC236}">
                <a16:creationId xmlns:a16="http://schemas.microsoft.com/office/drawing/2014/main" id="{F2585015-8C92-4CE2-8C0D-C0E5D4D4B92F}"/>
              </a:ext>
            </a:extLst>
          </p:cNvPr>
          <p:cNvPicPr>
            <a:picLocks noChangeAspect="1"/>
          </p:cNvPicPr>
          <p:nvPr/>
        </p:nvPicPr>
        <p:blipFill rotWithShape="1">
          <a:blip r:embed="rId5"/>
          <a:srcRect l="19428" t="11997" r="26010" b="6690"/>
          <a:stretch/>
        </p:blipFill>
        <p:spPr>
          <a:xfrm>
            <a:off x="6814823" y="3136813"/>
            <a:ext cx="1542826" cy="1763230"/>
          </a:xfrm>
          <a:prstGeom prst="rect">
            <a:avLst/>
          </a:prstGeom>
        </p:spPr>
        <p:style>
          <a:lnRef idx="2">
            <a:schemeClr val="dk1"/>
          </a:lnRef>
          <a:fillRef idx="1">
            <a:schemeClr val="lt1"/>
          </a:fillRef>
          <a:effectRef idx="0">
            <a:schemeClr val="dk1"/>
          </a:effectRef>
          <a:fontRef idx="minor">
            <a:schemeClr val="dk1"/>
          </a:fontRef>
        </p:style>
      </p:pic>
      <p:grpSp>
        <p:nvGrpSpPr>
          <p:cNvPr id="3" name="Group 2">
            <a:extLst>
              <a:ext uri="{FF2B5EF4-FFF2-40B4-BE49-F238E27FC236}">
                <a16:creationId xmlns:a16="http://schemas.microsoft.com/office/drawing/2014/main" id="{EF5E5B79-89D0-4DE0-B1B7-D9E923645A91}"/>
              </a:ext>
            </a:extLst>
          </p:cNvPr>
          <p:cNvGrpSpPr/>
          <p:nvPr/>
        </p:nvGrpSpPr>
        <p:grpSpPr>
          <a:xfrm>
            <a:off x="2971800" y="3246923"/>
            <a:ext cx="2891857" cy="1622734"/>
            <a:chOff x="5638800" y="3106637"/>
            <a:chExt cx="2891857" cy="1622734"/>
          </a:xfrm>
        </p:grpSpPr>
        <p:pic>
          <p:nvPicPr>
            <p:cNvPr id="16" name="Picture 15">
              <a:extLst>
                <a:ext uri="{FF2B5EF4-FFF2-40B4-BE49-F238E27FC236}">
                  <a16:creationId xmlns:a16="http://schemas.microsoft.com/office/drawing/2014/main" id="{19BC5E10-E660-4690-92F4-2C19817250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38" t="10273" r="328" b="16175"/>
            <a:stretch/>
          </p:blipFill>
          <p:spPr>
            <a:xfrm>
              <a:off x="5638800" y="3114777"/>
              <a:ext cx="1845067" cy="1028774"/>
            </a:xfrm>
            <a:prstGeom prst="rect">
              <a:avLst/>
            </a:prstGeom>
          </p:spPr>
        </p:pic>
        <p:pic>
          <p:nvPicPr>
            <p:cNvPr id="18" name="Picture 17">
              <a:extLst>
                <a:ext uri="{FF2B5EF4-FFF2-40B4-BE49-F238E27FC236}">
                  <a16:creationId xmlns:a16="http://schemas.microsoft.com/office/drawing/2014/main" id="{2FEAE57E-8C3D-4736-BFAC-A61AB4AA12A2}"/>
                </a:ext>
              </a:extLst>
            </p:cNvPr>
            <p:cNvPicPr>
              <a:picLocks noChangeAspect="1"/>
            </p:cNvPicPr>
            <p:nvPr/>
          </p:nvPicPr>
          <p:blipFill>
            <a:blip r:embed="rId7"/>
            <a:stretch>
              <a:fillRect/>
            </a:stretch>
          </p:blipFill>
          <p:spPr>
            <a:xfrm>
              <a:off x="7483867" y="3542593"/>
              <a:ext cx="1046790" cy="802362"/>
            </a:xfrm>
            <a:prstGeom prst="rect">
              <a:avLst/>
            </a:prstGeom>
          </p:spPr>
        </p:pic>
        <p:pic>
          <p:nvPicPr>
            <p:cNvPr id="14" name="Picture 13">
              <a:extLst>
                <a:ext uri="{FF2B5EF4-FFF2-40B4-BE49-F238E27FC236}">
                  <a16:creationId xmlns:a16="http://schemas.microsoft.com/office/drawing/2014/main" id="{48C010A1-FE85-485C-8952-467ABCE269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4151691"/>
              <a:ext cx="1845067" cy="577680"/>
            </a:xfrm>
            <a:prstGeom prst="rect">
              <a:avLst/>
            </a:prstGeom>
          </p:spPr>
        </p:pic>
        <p:sp>
          <p:nvSpPr>
            <p:cNvPr id="2" name="Rectangle 1">
              <a:extLst>
                <a:ext uri="{FF2B5EF4-FFF2-40B4-BE49-F238E27FC236}">
                  <a16:creationId xmlns:a16="http://schemas.microsoft.com/office/drawing/2014/main" id="{92E5BC1C-7D22-476C-8E01-B19C2D35228E}"/>
                </a:ext>
              </a:extLst>
            </p:cNvPr>
            <p:cNvSpPr/>
            <p:nvPr/>
          </p:nvSpPr>
          <p:spPr>
            <a:xfrm>
              <a:off x="5638800" y="3106637"/>
              <a:ext cx="2891857" cy="16227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71872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341422-38B3-4466-91D8-DBC084143524}"/>
              </a:ext>
            </a:extLst>
          </p:cNvPr>
          <p:cNvPicPr>
            <a:picLocks noChangeAspect="1"/>
          </p:cNvPicPr>
          <p:nvPr/>
        </p:nvPicPr>
        <p:blipFill>
          <a:blip r:embed="rId3"/>
          <a:stretch>
            <a:fillRect/>
          </a:stretch>
        </p:blipFill>
        <p:spPr>
          <a:xfrm>
            <a:off x="5058378" y="2627283"/>
            <a:ext cx="2836332" cy="2466975"/>
          </a:xfrm>
          <a:prstGeom prst="rect">
            <a:avLst/>
          </a:prstGeom>
        </p:spPr>
      </p:pic>
      <p:sp>
        <p:nvSpPr>
          <p:cNvPr id="2" name="Title 1">
            <a:extLst>
              <a:ext uri="{FF2B5EF4-FFF2-40B4-BE49-F238E27FC236}">
                <a16:creationId xmlns:a16="http://schemas.microsoft.com/office/drawing/2014/main" id="{36912611-AAD2-4DF6-A3BE-05EE04155400}"/>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94928C39-7F45-40C9-8B35-416A197B22AF}"/>
              </a:ext>
            </a:extLst>
          </p:cNvPr>
          <p:cNvSpPr>
            <a:spLocks noGrp="1"/>
          </p:cNvSpPr>
          <p:nvPr>
            <p:ph idx="1"/>
          </p:nvPr>
        </p:nvSpPr>
        <p:spPr>
          <a:xfrm>
            <a:off x="35103" y="590550"/>
            <a:ext cx="8229600" cy="1981200"/>
          </a:xfrm>
        </p:spPr>
        <p:txBody>
          <a:bodyPr/>
          <a:lstStyle/>
          <a:p>
            <a:pPr marL="0" marR="0" indent="0">
              <a:lnSpc>
                <a:spcPct val="115000"/>
              </a:lnSpc>
              <a:spcBef>
                <a:spcPts val="0"/>
              </a:spcBef>
              <a:spcAft>
                <a:spcPts val="0"/>
              </a:spcAft>
              <a:buNone/>
            </a:pPr>
            <a:r>
              <a:rPr lang="en-US" sz="1800" dirty="0">
                <a:ea typeface="Calibri" panose="020F0502020204030204" pitchFamily="34" charset="0"/>
                <a:cs typeface="Times New Roman" panose="02020603050405020304" pitchFamily="18" charset="0"/>
              </a:rPr>
              <a:t>2.03.02 Inner Detector Structural Support</a:t>
            </a:r>
          </a:p>
          <a:p>
            <a:pPr>
              <a:lnSpc>
                <a:spcPct val="115000"/>
              </a:lnSpc>
              <a:spcBef>
                <a:spcPts val="0"/>
              </a:spcBef>
              <a:spcAft>
                <a:spcPts val="0"/>
              </a:spcAft>
            </a:pPr>
            <a:r>
              <a:rPr lang="en-US" sz="1200" dirty="0">
                <a:ea typeface="Calibri" panose="020F0502020204030204" pitchFamily="34" charset="0"/>
                <a:cs typeface="Times New Roman" panose="02020603050405020304" pitchFamily="18" charset="0"/>
              </a:rPr>
              <a:t>Develop an integrated support system which will support all of the </a:t>
            </a:r>
            <a:r>
              <a:rPr lang="en-US" sz="1200" dirty="0" err="1">
                <a:ea typeface="Calibri" panose="020F0502020204030204" pitchFamily="34" charset="0"/>
                <a:cs typeface="Times New Roman" panose="02020603050405020304" pitchFamily="18" charset="0"/>
              </a:rPr>
              <a:t>sPHENIX</a:t>
            </a:r>
            <a:r>
              <a:rPr lang="en-US" sz="1200" dirty="0">
                <a:ea typeface="Calibri" panose="020F0502020204030204" pitchFamily="34" charset="0"/>
                <a:cs typeface="Times New Roman" panose="02020603050405020304" pitchFamily="18" charset="0"/>
              </a:rPr>
              <a:t> experimental detector subsystems that are not directly supported by the cradle carriage.  Analyze, design, and procure the structure required.</a:t>
            </a:r>
          </a:p>
          <a:p>
            <a:pPr lvl="1">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North and South Support Rings</a:t>
            </a:r>
          </a:p>
          <a:p>
            <a:pPr lvl="2">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Conceptual Design phase; will support barrel steel that is installed around </a:t>
            </a:r>
            <a:r>
              <a:rPr lang="en-US" sz="1050" b="0" dirty="0" err="1">
                <a:ea typeface="Calibri" panose="020F0502020204030204" pitchFamily="34" charset="0"/>
                <a:cs typeface="Times New Roman" panose="02020603050405020304" pitchFamily="18" charset="0"/>
              </a:rPr>
              <a:t>sPHENIX</a:t>
            </a:r>
            <a:r>
              <a:rPr lang="en-US" sz="1050" b="0" dirty="0">
                <a:ea typeface="Calibri" panose="020F0502020204030204" pitchFamily="34" charset="0"/>
                <a:cs typeface="Times New Roman" panose="02020603050405020304" pitchFamily="18" charset="0"/>
              </a:rPr>
              <a:t> magnet</a:t>
            </a:r>
          </a:p>
          <a:p>
            <a:pPr lvl="2">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Provide interfaces for inner detector structural supports</a:t>
            </a:r>
          </a:p>
          <a:p>
            <a:pPr lvl="1">
              <a:lnSpc>
                <a:spcPct val="115000"/>
              </a:lnSpc>
              <a:spcBef>
                <a:spcPts val="0"/>
              </a:spcBef>
              <a:spcAft>
                <a:spcPts val="0"/>
              </a:spcAft>
            </a:pPr>
            <a:r>
              <a:rPr lang="en-US" sz="1250" b="0" dirty="0">
                <a:ea typeface="Calibri" panose="020F0502020204030204" pitchFamily="34" charset="0"/>
                <a:cs typeface="Times New Roman" panose="02020603050405020304" pitchFamily="18" charset="0"/>
              </a:rPr>
              <a:t>Inner Detector Supports</a:t>
            </a:r>
          </a:p>
          <a:p>
            <a:pPr lvl="3">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IHCal Mechanical Support</a:t>
            </a:r>
          </a:p>
          <a:p>
            <a:pPr lvl="3">
              <a:lnSpc>
                <a:spcPct val="115000"/>
              </a:lnSpc>
              <a:spcBef>
                <a:spcPts val="0"/>
              </a:spcBef>
              <a:spcAft>
                <a:spcPts val="0"/>
              </a:spcAft>
            </a:pPr>
            <a:r>
              <a:rPr lang="en-US" sz="1050" b="0" dirty="0" err="1">
                <a:ea typeface="Calibri" panose="020F0502020204030204" pitchFamily="34" charset="0"/>
                <a:cs typeface="Times New Roman" panose="02020603050405020304" pitchFamily="18" charset="0"/>
              </a:rPr>
              <a:t>EMCal</a:t>
            </a:r>
            <a:r>
              <a:rPr lang="en-US" sz="1050" b="0" dirty="0">
                <a:ea typeface="Calibri" panose="020F0502020204030204" pitchFamily="34" charset="0"/>
                <a:cs typeface="Times New Roman" panose="02020603050405020304" pitchFamily="18" charset="0"/>
              </a:rPr>
              <a:t> Mechanical Support</a:t>
            </a:r>
          </a:p>
          <a:p>
            <a:pPr lvl="3">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TPC Mechanical Support</a:t>
            </a:r>
          </a:p>
          <a:p>
            <a:pPr lvl="3">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INTT Mechanical Support</a:t>
            </a:r>
          </a:p>
          <a:p>
            <a:pPr lvl="3">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MVTX Mechanical Support</a:t>
            </a:r>
          </a:p>
          <a:p>
            <a:pPr lvl="3">
              <a:lnSpc>
                <a:spcPct val="115000"/>
              </a:lnSpc>
              <a:spcBef>
                <a:spcPts val="0"/>
              </a:spcBef>
              <a:spcAft>
                <a:spcPts val="0"/>
              </a:spcAft>
            </a:pPr>
            <a:r>
              <a:rPr lang="en-US" sz="1050" b="0" dirty="0">
                <a:ea typeface="Calibri" panose="020F0502020204030204" pitchFamily="34" charset="0"/>
                <a:cs typeface="Times New Roman" panose="02020603050405020304" pitchFamily="18" charset="0"/>
              </a:rPr>
              <a:t>Min Bias Mechanical Support</a:t>
            </a:r>
          </a:p>
          <a:p>
            <a:pPr marL="0" indent="0">
              <a:buNone/>
            </a:pPr>
            <a:endParaRPr lang="en-US" sz="3200" dirty="0"/>
          </a:p>
        </p:txBody>
      </p:sp>
      <p:sp>
        <p:nvSpPr>
          <p:cNvPr id="4" name="Date Placeholder 3">
            <a:extLst>
              <a:ext uri="{FF2B5EF4-FFF2-40B4-BE49-F238E27FC236}">
                <a16:creationId xmlns:a16="http://schemas.microsoft.com/office/drawing/2014/main" id="{5052EEF6-CDA5-4A67-AFB8-0676712807C6}"/>
              </a:ext>
            </a:extLst>
          </p:cNvPr>
          <p:cNvSpPr>
            <a:spLocks noGrp="1"/>
          </p:cNvSpPr>
          <p:nvPr>
            <p:ph type="dt" sz="half" idx="10"/>
          </p:nvPr>
        </p:nvSpPr>
        <p:spPr/>
        <p:txBody>
          <a:bodyPr/>
          <a:lstStyle/>
          <a:p>
            <a:pPr>
              <a:defRPr/>
            </a:pPr>
            <a:r>
              <a:rPr lang="en-US" altLang="en-US"/>
              <a:t>April 9-11, 2019</a:t>
            </a:r>
          </a:p>
        </p:txBody>
      </p:sp>
      <p:sp>
        <p:nvSpPr>
          <p:cNvPr id="5" name="Footer Placeholder 4">
            <a:extLst>
              <a:ext uri="{FF2B5EF4-FFF2-40B4-BE49-F238E27FC236}">
                <a16:creationId xmlns:a16="http://schemas.microsoft.com/office/drawing/2014/main" id="{087105D8-FF3A-4653-B411-F799FD6B40E4}"/>
              </a:ext>
            </a:extLst>
          </p:cNvPr>
          <p:cNvSpPr>
            <a:spLocks noGrp="1"/>
          </p:cNvSpPr>
          <p:nvPr>
            <p:ph type="ftr" sz="quarter" idx="11"/>
          </p:nvPr>
        </p:nvSpPr>
        <p:spPr/>
        <p:txBody>
          <a:bodyPr/>
          <a:lstStyle/>
          <a:p>
            <a:pPr>
              <a:defRPr/>
            </a:pPr>
            <a:r>
              <a:rPr lang="en-US"/>
              <a:t>sPHENIX Director's Review</a:t>
            </a:r>
            <a:endParaRPr lang="en-US" dirty="0"/>
          </a:p>
        </p:txBody>
      </p:sp>
      <p:sp>
        <p:nvSpPr>
          <p:cNvPr id="6" name="Slide Number Placeholder 5">
            <a:extLst>
              <a:ext uri="{FF2B5EF4-FFF2-40B4-BE49-F238E27FC236}">
                <a16:creationId xmlns:a16="http://schemas.microsoft.com/office/drawing/2014/main" id="{DBFC1931-40E0-4BD4-815D-C23CDC65E509}"/>
              </a:ext>
            </a:extLst>
          </p:cNvPr>
          <p:cNvSpPr>
            <a:spLocks noGrp="1"/>
          </p:cNvSpPr>
          <p:nvPr>
            <p:ph type="sldNum" sz="quarter" idx="12"/>
          </p:nvPr>
        </p:nvSpPr>
        <p:spPr/>
        <p:txBody>
          <a:bodyPr/>
          <a:lstStyle/>
          <a:p>
            <a:fld id="{4B932B3A-BA38-40C7-ADEE-2A1902CEB265}" type="slidenum">
              <a:rPr lang="en-US" altLang="en-US" smtClean="0"/>
              <a:pPr/>
              <a:t>4</a:t>
            </a:fld>
            <a:endParaRPr lang="en-US" altLang="en-US"/>
          </a:p>
        </p:txBody>
      </p:sp>
      <p:grpSp>
        <p:nvGrpSpPr>
          <p:cNvPr id="16" name="Group 15">
            <a:extLst>
              <a:ext uri="{FF2B5EF4-FFF2-40B4-BE49-F238E27FC236}">
                <a16:creationId xmlns:a16="http://schemas.microsoft.com/office/drawing/2014/main" id="{BCF17C23-3319-4641-8DC2-709FDA58EEE0}"/>
              </a:ext>
            </a:extLst>
          </p:cNvPr>
          <p:cNvGrpSpPr/>
          <p:nvPr/>
        </p:nvGrpSpPr>
        <p:grpSpPr>
          <a:xfrm>
            <a:off x="3733800" y="2970970"/>
            <a:ext cx="720069" cy="1581980"/>
            <a:chOff x="4624279" y="2776150"/>
            <a:chExt cx="720069" cy="1581980"/>
          </a:xfrm>
        </p:grpSpPr>
        <p:sp>
          <p:nvSpPr>
            <p:cNvPr id="11" name="TextBox 10">
              <a:extLst>
                <a:ext uri="{FF2B5EF4-FFF2-40B4-BE49-F238E27FC236}">
                  <a16:creationId xmlns:a16="http://schemas.microsoft.com/office/drawing/2014/main" id="{E6F36AEA-3FF4-4895-834C-A665CDA3A201}"/>
                </a:ext>
              </a:extLst>
            </p:cNvPr>
            <p:cNvSpPr txBox="1"/>
            <p:nvPr/>
          </p:nvSpPr>
          <p:spPr>
            <a:xfrm>
              <a:off x="4691080" y="2776150"/>
              <a:ext cx="58221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err="1"/>
                <a:t>EMCal</a:t>
              </a:r>
              <a:endParaRPr lang="en-US" sz="1200" dirty="0"/>
            </a:p>
          </p:txBody>
        </p:sp>
        <p:sp>
          <p:nvSpPr>
            <p:cNvPr id="12" name="TextBox 11">
              <a:extLst>
                <a:ext uri="{FF2B5EF4-FFF2-40B4-BE49-F238E27FC236}">
                  <a16:creationId xmlns:a16="http://schemas.microsoft.com/office/drawing/2014/main" id="{200FE164-ABE7-45E4-99F9-BD25D781FBBC}"/>
                </a:ext>
              </a:extLst>
            </p:cNvPr>
            <p:cNvSpPr txBox="1"/>
            <p:nvPr/>
          </p:nvSpPr>
          <p:spPr>
            <a:xfrm>
              <a:off x="4771231" y="3105150"/>
              <a:ext cx="42191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TPC</a:t>
              </a:r>
            </a:p>
          </p:txBody>
        </p:sp>
        <p:sp>
          <p:nvSpPr>
            <p:cNvPr id="13" name="TextBox 12">
              <a:extLst>
                <a:ext uri="{FF2B5EF4-FFF2-40B4-BE49-F238E27FC236}">
                  <a16:creationId xmlns:a16="http://schemas.microsoft.com/office/drawing/2014/main" id="{F885A7FB-78F4-4CB7-852A-F0516FFC19A6}"/>
                </a:ext>
              </a:extLst>
            </p:cNvPr>
            <p:cNvSpPr txBox="1"/>
            <p:nvPr/>
          </p:nvSpPr>
          <p:spPr>
            <a:xfrm>
              <a:off x="4744523" y="3435610"/>
              <a:ext cx="47532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INTT</a:t>
              </a:r>
            </a:p>
          </p:txBody>
        </p:sp>
        <p:sp>
          <p:nvSpPr>
            <p:cNvPr id="14" name="TextBox 13">
              <a:extLst>
                <a:ext uri="{FF2B5EF4-FFF2-40B4-BE49-F238E27FC236}">
                  <a16:creationId xmlns:a16="http://schemas.microsoft.com/office/drawing/2014/main" id="{B138EB0B-E979-4F95-9796-699E02D7D396}"/>
                </a:ext>
              </a:extLst>
            </p:cNvPr>
            <p:cNvSpPr txBox="1"/>
            <p:nvPr/>
          </p:nvSpPr>
          <p:spPr>
            <a:xfrm>
              <a:off x="4703101" y="3760291"/>
              <a:ext cx="55816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MVTX</a:t>
              </a:r>
            </a:p>
          </p:txBody>
        </p:sp>
        <p:sp>
          <p:nvSpPr>
            <p:cNvPr id="15" name="TextBox 14">
              <a:extLst>
                <a:ext uri="{FF2B5EF4-FFF2-40B4-BE49-F238E27FC236}">
                  <a16:creationId xmlns:a16="http://schemas.microsoft.com/office/drawing/2014/main" id="{4D0A5F53-CCF5-4B08-A78D-75862DBFCA7D}"/>
                </a:ext>
              </a:extLst>
            </p:cNvPr>
            <p:cNvSpPr txBox="1"/>
            <p:nvPr/>
          </p:nvSpPr>
          <p:spPr>
            <a:xfrm>
              <a:off x="4624279" y="4081131"/>
              <a:ext cx="72006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Min Bias</a:t>
              </a:r>
            </a:p>
          </p:txBody>
        </p:sp>
      </p:grpSp>
      <p:cxnSp>
        <p:nvCxnSpPr>
          <p:cNvPr id="18" name="Straight Arrow Connector 17">
            <a:extLst>
              <a:ext uri="{FF2B5EF4-FFF2-40B4-BE49-F238E27FC236}">
                <a16:creationId xmlns:a16="http://schemas.microsoft.com/office/drawing/2014/main" id="{6E6D5565-6474-46FC-90B5-8D20FA7D5034}"/>
              </a:ext>
            </a:extLst>
          </p:cNvPr>
          <p:cNvCxnSpPr>
            <a:cxnSpLocks/>
            <a:stCxn id="11" idx="3"/>
          </p:cNvCxnSpPr>
          <p:nvPr/>
        </p:nvCxnSpPr>
        <p:spPr>
          <a:xfrm flipV="1">
            <a:off x="4382812" y="2948026"/>
            <a:ext cx="951188" cy="161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1A7477-767E-43C9-BF84-E4F5D87338D1}"/>
              </a:ext>
            </a:extLst>
          </p:cNvPr>
          <p:cNvCxnSpPr>
            <a:cxnSpLocks/>
            <a:stCxn id="12" idx="3"/>
          </p:cNvCxnSpPr>
          <p:nvPr/>
        </p:nvCxnSpPr>
        <p:spPr>
          <a:xfrm flipV="1">
            <a:off x="4302662" y="3285935"/>
            <a:ext cx="1223505" cy="1525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641F17-F6A3-4284-9C10-8342B3B9E2CB}"/>
              </a:ext>
            </a:extLst>
          </p:cNvPr>
          <p:cNvCxnSpPr>
            <a:cxnSpLocks/>
            <a:stCxn id="13" idx="3"/>
          </p:cNvCxnSpPr>
          <p:nvPr/>
        </p:nvCxnSpPr>
        <p:spPr>
          <a:xfrm flipV="1">
            <a:off x="4329367" y="3646612"/>
            <a:ext cx="1538033" cy="122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E35CDA-CD1A-4FC6-8FC0-33A68CC8C86D}"/>
              </a:ext>
            </a:extLst>
          </p:cNvPr>
          <p:cNvCxnSpPr>
            <a:cxnSpLocks/>
            <a:stCxn id="14" idx="3"/>
          </p:cNvCxnSpPr>
          <p:nvPr/>
        </p:nvCxnSpPr>
        <p:spPr>
          <a:xfrm flipV="1">
            <a:off x="4370788" y="3707771"/>
            <a:ext cx="1572812" cy="3858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6B0F-9553-435B-AADE-6B5ED35C6E7F}"/>
              </a:ext>
            </a:extLst>
          </p:cNvPr>
          <p:cNvCxnSpPr>
            <a:cxnSpLocks/>
            <a:stCxn id="15" idx="3"/>
          </p:cNvCxnSpPr>
          <p:nvPr/>
        </p:nvCxnSpPr>
        <p:spPr>
          <a:xfrm flipV="1">
            <a:off x="4453869" y="3897341"/>
            <a:ext cx="2404131" cy="5171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4BFDAD0-7100-4CCE-A38C-24689C41D6E6}"/>
              </a:ext>
            </a:extLst>
          </p:cNvPr>
          <p:cNvPicPr>
            <a:picLocks noChangeAspect="1"/>
          </p:cNvPicPr>
          <p:nvPr/>
        </p:nvPicPr>
        <p:blipFill>
          <a:blip r:embed="rId4"/>
          <a:stretch>
            <a:fillRect/>
          </a:stretch>
        </p:blipFill>
        <p:spPr>
          <a:xfrm>
            <a:off x="6955479" y="1166832"/>
            <a:ext cx="1654327" cy="1590635"/>
          </a:xfrm>
          <a:prstGeom prst="rect">
            <a:avLst/>
          </a:prstGeom>
        </p:spPr>
      </p:pic>
      <p:sp>
        <p:nvSpPr>
          <p:cNvPr id="28" name="TextBox 27">
            <a:extLst>
              <a:ext uri="{FF2B5EF4-FFF2-40B4-BE49-F238E27FC236}">
                <a16:creationId xmlns:a16="http://schemas.microsoft.com/office/drawing/2014/main" id="{1D3D332F-023F-4586-ACDD-D3BF11C4A15B}"/>
              </a:ext>
            </a:extLst>
          </p:cNvPr>
          <p:cNvSpPr txBox="1"/>
          <p:nvPr/>
        </p:nvSpPr>
        <p:spPr>
          <a:xfrm>
            <a:off x="3800601" y="2651496"/>
            <a:ext cx="51007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IHCal</a:t>
            </a:r>
          </a:p>
        </p:txBody>
      </p:sp>
      <p:cxnSp>
        <p:nvCxnSpPr>
          <p:cNvPr id="29" name="Straight Arrow Connector 28">
            <a:extLst>
              <a:ext uri="{FF2B5EF4-FFF2-40B4-BE49-F238E27FC236}">
                <a16:creationId xmlns:a16="http://schemas.microsoft.com/office/drawing/2014/main" id="{25575F28-A9F0-4391-A18F-1CDDCC1FB0DB}"/>
              </a:ext>
            </a:extLst>
          </p:cNvPr>
          <p:cNvCxnSpPr>
            <a:cxnSpLocks/>
            <a:stCxn id="28" idx="3"/>
          </p:cNvCxnSpPr>
          <p:nvPr/>
        </p:nvCxnSpPr>
        <p:spPr>
          <a:xfrm flipV="1">
            <a:off x="4310677" y="2777149"/>
            <a:ext cx="846517" cy="128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p:txBody>
          <a:bodyPr lIns="38100" tIns="38100" rIns="38100" bIns="38100"/>
          <a:lstStyle/>
          <a:p>
            <a:r>
              <a:rPr lang="en-US" altLang="en-US" dirty="0"/>
              <a:t>Scope </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5</a:t>
            </a:fld>
            <a:endParaRPr lang="en-US" altLang="en-US" sz="1200">
              <a:solidFill>
                <a:srgbClr val="898989"/>
              </a:solidFill>
            </a:endParaRPr>
          </a:p>
        </p:txBody>
      </p:sp>
      <p:sp>
        <p:nvSpPr>
          <p:cNvPr id="5" name="Date Placeholder 4"/>
          <p:cNvSpPr>
            <a:spLocks noGrp="1"/>
          </p:cNvSpPr>
          <p:nvPr>
            <p:ph type="dt" sz="half" idx="10"/>
          </p:nvPr>
        </p:nvSpPr>
        <p:spPr/>
        <p:txBody>
          <a:bodyPr/>
          <a:lstStyle/>
          <a:p>
            <a:pPr>
              <a:defRPr/>
            </a:pPr>
            <a:r>
              <a:rPr lang="en-US" altLang="en-US"/>
              <a:t>April 9-11, 2019</a:t>
            </a:r>
          </a:p>
        </p:txBody>
      </p:sp>
      <p:sp>
        <p:nvSpPr>
          <p:cNvPr id="6" name="Footer Placeholder 5"/>
          <p:cNvSpPr>
            <a:spLocks noGrp="1"/>
          </p:cNvSpPr>
          <p:nvPr>
            <p:ph type="ftr" sz="quarter" idx="11"/>
          </p:nvPr>
        </p:nvSpPr>
        <p:spPr/>
        <p:txBody>
          <a:bodyPr/>
          <a:lstStyle/>
          <a:p>
            <a:pPr>
              <a:defRPr/>
            </a:pPr>
            <a:r>
              <a:rPr lang="en-US"/>
              <a:t>sPHENIX Director's Review</a:t>
            </a:r>
            <a:endParaRPr lang="en-US" dirty="0"/>
          </a:p>
        </p:txBody>
      </p:sp>
      <p:pic>
        <p:nvPicPr>
          <p:cNvPr id="11" name="Picture 10" descr="Screen Shot 2019-03-21 at 4.45.20 PM.png">
            <a:extLst>
              <a:ext uri="{FF2B5EF4-FFF2-40B4-BE49-F238E27FC236}">
                <a16:creationId xmlns:a16="http://schemas.microsoft.com/office/drawing/2014/main" id="{AF7A7313-5C55-4F2B-A228-BFF8AE387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114550"/>
            <a:ext cx="5052549" cy="2131348"/>
          </a:xfrm>
          <a:prstGeom prst="rect">
            <a:avLst/>
          </a:prstGeom>
        </p:spPr>
      </p:pic>
      <p:sp>
        <p:nvSpPr>
          <p:cNvPr id="12" name="Content Placeholder 2">
            <a:extLst>
              <a:ext uri="{FF2B5EF4-FFF2-40B4-BE49-F238E27FC236}">
                <a16:creationId xmlns:a16="http://schemas.microsoft.com/office/drawing/2014/main" id="{9B00D45C-8803-44FB-97F5-799CE89ADE4C}"/>
              </a:ext>
            </a:extLst>
          </p:cNvPr>
          <p:cNvSpPr>
            <a:spLocks noGrp="1"/>
          </p:cNvSpPr>
          <p:nvPr>
            <p:ph idx="1"/>
          </p:nvPr>
        </p:nvSpPr>
        <p:spPr>
          <a:xfrm>
            <a:off x="0" y="514350"/>
            <a:ext cx="8229600" cy="2344084"/>
          </a:xfrm>
        </p:spPr>
        <p:txBody>
          <a:bodyPr/>
          <a:lstStyle/>
          <a:p>
            <a:pPr marL="0" marR="0" indent="0">
              <a:lnSpc>
                <a:spcPct val="115000"/>
              </a:lnSpc>
              <a:spcBef>
                <a:spcPts val="0"/>
              </a:spcBef>
              <a:spcAft>
                <a:spcPts val="0"/>
              </a:spcAft>
              <a:buNone/>
            </a:pPr>
            <a:r>
              <a:rPr lang="en-US" sz="1800" dirty="0">
                <a:ea typeface="Calibri" panose="020F0502020204030204" pitchFamily="34" charset="0"/>
                <a:cs typeface="Times New Roman" panose="02020603050405020304" pitchFamily="18" charset="0"/>
              </a:rPr>
              <a:t>2.03.03 Barrel Steel</a:t>
            </a:r>
            <a:endParaRPr lang="en-US" sz="2800" dirty="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600" dirty="0">
                <a:ea typeface="Calibri" panose="020F0502020204030204" pitchFamily="34" charset="0"/>
                <a:cs typeface="Times New Roman" panose="02020603050405020304" pitchFamily="18" charset="0"/>
              </a:rPr>
              <a:t>Engineer, design, procure, and inspect 32 modular steel sectors for the magnet flux return that will be populated with scintillating tile and be used as the OHCal.</a:t>
            </a:r>
          </a:p>
          <a:p>
            <a:pPr lvl="1">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29 Sector Assemblies</a:t>
            </a:r>
          </a:p>
          <a:p>
            <a:pPr lvl="1">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3 Chimney Assemblies (provide cutout for </a:t>
            </a:r>
            <a:r>
              <a:rPr lang="en-US" sz="1400" b="0" dirty="0" err="1">
                <a:ea typeface="Calibri" panose="020F0502020204030204" pitchFamily="34" charset="0"/>
                <a:cs typeface="Times New Roman" panose="02020603050405020304" pitchFamily="18" charset="0"/>
              </a:rPr>
              <a:t>sPHENIX</a:t>
            </a:r>
            <a:r>
              <a:rPr lang="en-US" sz="1400" b="0" dirty="0">
                <a:ea typeface="Calibri" panose="020F0502020204030204" pitchFamily="34" charset="0"/>
                <a:cs typeface="Times New Roman" panose="02020603050405020304" pitchFamily="18" charset="0"/>
              </a:rPr>
              <a:t> magnet chimney)</a:t>
            </a:r>
          </a:p>
          <a:p>
            <a:pPr marL="457200" lvl="1" indent="0">
              <a:lnSpc>
                <a:spcPct val="115000"/>
              </a:lnSpc>
              <a:spcBef>
                <a:spcPts val="0"/>
              </a:spcBef>
              <a:spcAft>
                <a:spcPts val="0"/>
              </a:spcAft>
              <a:buNone/>
            </a:pPr>
            <a:endParaRPr lang="en-US" sz="800" dirty="0">
              <a:ea typeface="Calibri" panose="020F0502020204030204" pitchFamily="34" charset="0"/>
              <a:cs typeface="Times New Roman" panose="02020603050405020304" pitchFamily="18" charset="0"/>
            </a:endParaRPr>
          </a:p>
        </p:txBody>
      </p:sp>
      <p:pic>
        <p:nvPicPr>
          <p:cNvPr id="13" name="Picture 2">
            <a:extLst>
              <a:ext uri="{FF2B5EF4-FFF2-40B4-BE49-F238E27FC236}">
                <a16:creationId xmlns:a16="http://schemas.microsoft.com/office/drawing/2014/main" id="{75525223-1A6A-476A-BA22-FE4DDF28AEB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609" b="90217" l="8103" r="90462"/>
                    </a14:imgEffect>
                  </a14:imgLayer>
                </a14:imgProps>
              </a:ext>
              <a:ext uri="{28A0092B-C50C-407E-A947-70E740481C1C}">
                <a14:useLocalDpi xmlns:a14="http://schemas.microsoft.com/office/drawing/2010/main" val="0"/>
              </a:ext>
            </a:extLst>
          </a:blip>
          <a:srcRect l="8101" t="8780" r="9969" b="9512"/>
          <a:stretch/>
        </p:blipFill>
        <p:spPr bwMode="auto">
          <a:xfrm>
            <a:off x="6248400" y="1381522"/>
            <a:ext cx="2735121" cy="20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7EC95A1D-A32A-4423-B546-C517D4FC08F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183" b="94055" l="3846" r="97711"/>
                    </a14:imgEffect>
                  </a14:imgLayer>
                </a14:imgProps>
              </a:ext>
              <a:ext uri="{28A0092B-C50C-407E-A947-70E740481C1C}">
                <a14:useLocalDpi xmlns:a14="http://schemas.microsoft.com/office/drawing/2010/main" val="0"/>
              </a:ext>
            </a:extLst>
          </a:blip>
          <a:srcRect/>
          <a:stretch>
            <a:fillRect/>
          </a:stretch>
        </p:blipFill>
        <p:spPr bwMode="auto">
          <a:xfrm>
            <a:off x="5638131" y="3527436"/>
            <a:ext cx="1657283"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74E562C4-69B7-44F0-95F5-404C46E8D8A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975" b="94939" l="8166" r="96085"/>
                    </a14:imgEffect>
                  </a14:imgLayer>
                </a14:imgProps>
              </a:ext>
              <a:ext uri="{28A0092B-C50C-407E-A947-70E740481C1C}">
                <a14:useLocalDpi xmlns:a14="http://schemas.microsoft.com/office/drawing/2010/main" val="0"/>
              </a:ext>
            </a:extLst>
          </a:blip>
          <a:stretch>
            <a:fillRect/>
          </a:stretch>
        </p:blipFill>
        <p:spPr bwMode="auto">
          <a:xfrm>
            <a:off x="7010400" y="3593307"/>
            <a:ext cx="1750086"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8464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28C2-D64C-484F-95FD-F8D679CCA47B}"/>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75095444-4DD0-4BB2-A6A2-C0D1E9D79649}"/>
              </a:ext>
            </a:extLst>
          </p:cNvPr>
          <p:cNvSpPr>
            <a:spLocks noGrp="1"/>
          </p:cNvSpPr>
          <p:nvPr>
            <p:ph idx="1"/>
          </p:nvPr>
        </p:nvSpPr>
        <p:spPr>
          <a:xfrm>
            <a:off x="35168" y="651589"/>
            <a:ext cx="8956431" cy="1539161"/>
          </a:xfrm>
        </p:spPr>
        <p:txBody>
          <a:bodyPr/>
          <a:lstStyle/>
          <a:p>
            <a:pPr marL="0" marR="0" indent="0">
              <a:lnSpc>
                <a:spcPct val="115000"/>
              </a:lnSpc>
              <a:spcBef>
                <a:spcPts val="0"/>
              </a:spcBef>
              <a:spcAft>
                <a:spcPts val="0"/>
              </a:spcAft>
              <a:buNone/>
            </a:pPr>
            <a:r>
              <a:rPr lang="en-US" sz="1800" dirty="0">
                <a:ea typeface="Calibri" panose="020F0502020204030204" pitchFamily="34" charset="0"/>
                <a:cs typeface="Times New Roman" panose="02020603050405020304" pitchFamily="18" charset="0"/>
              </a:rPr>
              <a:t>2.03.04 End Caps/Pole Tips</a:t>
            </a:r>
          </a:p>
          <a:p>
            <a:pPr>
              <a:lnSpc>
                <a:spcPct val="115000"/>
              </a:lnSpc>
              <a:spcBef>
                <a:spcPts val="0"/>
              </a:spcBef>
              <a:spcAft>
                <a:spcPts val="0"/>
              </a:spcAft>
            </a:pPr>
            <a:r>
              <a:rPr lang="en-US" sz="1800" dirty="0">
                <a:ea typeface="Calibri" panose="020F0502020204030204" pitchFamily="34" charset="0"/>
                <a:cs typeface="Times New Roman" panose="02020603050405020304" pitchFamily="18" charset="0"/>
              </a:rPr>
              <a:t>Engineer, design, analyze and procure magnet end caps/pole tips for the </a:t>
            </a:r>
            <a:r>
              <a:rPr lang="en-US" sz="1800" dirty="0" err="1">
                <a:ea typeface="Calibri" panose="020F0502020204030204" pitchFamily="34" charset="0"/>
                <a:cs typeface="Times New Roman" panose="02020603050405020304" pitchFamily="18" charset="0"/>
              </a:rPr>
              <a:t>sPHENIX</a:t>
            </a:r>
            <a:r>
              <a:rPr lang="en-US" sz="1800" dirty="0">
                <a:ea typeface="Calibri" panose="020F0502020204030204" pitchFamily="34" charset="0"/>
                <a:cs typeface="Times New Roman" panose="02020603050405020304" pitchFamily="18" charset="0"/>
              </a:rPr>
              <a:t> magnet</a:t>
            </a:r>
          </a:p>
          <a:p>
            <a:pPr lvl="1">
              <a:lnSpc>
                <a:spcPct val="115000"/>
              </a:lnSpc>
              <a:spcBef>
                <a:spcPts val="0"/>
              </a:spcBef>
              <a:spcAft>
                <a:spcPts val="0"/>
              </a:spcAft>
            </a:pPr>
            <a:r>
              <a:rPr lang="en-US" sz="1600" b="0" dirty="0">
                <a:ea typeface="Calibri" panose="020F0502020204030204" pitchFamily="34" charset="0"/>
                <a:cs typeface="Times New Roman" panose="02020603050405020304" pitchFamily="18" charset="0"/>
              </a:rPr>
              <a:t>Pole Tip Assembly</a:t>
            </a:r>
          </a:p>
          <a:p>
            <a:pPr lvl="2">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North and South set of steel “doors”</a:t>
            </a:r>
          </a:p>
          <a:p>
            <a:pPr lvl="1">
              <a:lnSpc>
                <a:spcPct val="115000"/>
              </a:lnSpc>
              <a:spcBef>
                <a:spcPts val="0"/>
              </a:spcBef>
              <a:spcAft>
                <a:spcPts val="0"/>
              </a:spcAft>
            </a:pPr>
            <a:r>
              <a:rPr lang="en-US" sz="1600" b="0" dirty="0">
                <a:ea typeface="Calibri" panose="020F0502020204030204" pitchFamily="34" charset="0"/>
                <a:cs typeface="Times New Roman" panose="02020603050405020304" pitchFamily="18" charset="0"/>
              </a:rPr>
              <a:t>Drive system</a:t>
            </a:r>
          </a:p>
          <a:p>
            <a:pPr lvl="2">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Need to be able to access detectors and magnet for maintenance purposes</a:t>
            </a:r>
          </a:p>
          <a:p>
            <a:endParaRPr lang="en-US" dirty="0"/>
          </a:p>
        </p:txBody>
      </p:sp>
      <p:sp>
        <p:nvSpPr>
          <p:cNvPr id="4" name="Date Placeholder 3">
            <a:extLst>
              <a:ext uri="{FF2B5EF4-FFF2-40B4-BE49-F238E27FC236}">
                <a16:creationId xmlns:a16="http://schemas.microsoft.com/office/drawing/2014/main" id="{BF353EC3-37C7-48BE-B62F-E41D053E879A}"/>
              </a:ext>
            </a:extLst>
          </p:cNvPr>
          <p:cNvSpPr>
            <a:spLocks noGrp="1"/>
          </p:cNvSpPr>
          <p:nvPr>
            <p:ph type="dt" sz="half" idx="10"/>
          </p:nvPr>
        </p:nvSpPr>
        <p:spPr/>
        <p:txBody>
          <a:bodyPr/>
          <a:lstStyle/>
          <a:p>
            <a:pPr>
              <a:defRPr/>
            </a:pPr>
            <a:r>
              <a:rPr lang="en-US" altLang="en-US"/>
              <a:t>April 9-11, 2019</a:t>
            </a:r>
          </a:p>
        </p:txBody>
      </p:sp>
      <p:sp>
        <p:nvSpPr>
          <p:cNvPr id="5" name="Footer Placeholder 4">
            <a:extLst>
              <a:ext uri="{FF2B5EF4-FFF2-40B4-BE49-F238E27FC236}">
                <a16:creationId xmlns:a16="http://schemas.microsoft.com/office/drawing/2014/main" id="{1DB5EFA2-E9B8-486B-B3FE-DC0BF3DED3D9}"/>
              </a:ext>
            </a:extLst>
          </p:cNvPr>
          <p:cNvSpPr>
            <a:spLocks noGrp="1"/>
          </p:cNvSpPr>
          <p:nvPr>
            <p:ph type="ftr" sz="quarter" idx="11"/>
          </p:nvPr>
        </p:nvSpPr>
        <p:spPr/>
        <p:txBody>
          <a:bodyPr/>
          <a:lstStyle/>
          <a:p>
            <a:pPr>
              <a:defRPr/>
            </a:pPr>
            <a:r>
              <a:rPr lang="en-US"/>
              <a:t>sPHENIX Director's Review</a:t>
            </a:r>
            <a:endParaRPr lang="en-US" dirty="0"/>
          </a:p>
        </p:txBody>
      </p:sp>
      <p:sp>
        <p:nvSpPr>
          <p:cNvPr id="6" name="Slide Number Placeholder 5">
            <a:extLst>
              <a:ext uri="{FF2B5EF4-FFF2-40B4-BE49-F238E27FC236}">
                <a16:creationId xmlns:a16="http://schemas.microsoft.com/office/drawing/2014/main" id="{D7D65BEC-0145-47F1-A886-C25A5F5CEBD8}"/>
              </a:ext>
            </a:extLst>
          </p:cNvPr>
          <p:cNvSpPr>
            <a:spLocks noGrp="1"/>
          </p:cNvSpPr>
          <p:nvPr>
            <p:ph type="sldNum" sz="quarter" idx="12"/>
          </p:nvPr>
        </p:nvSpPr>
        <p:spPr/>
        <p:txBody>
          <a:bodyPr/>
          <a:lstStyle/>
          <a:p>
            <a:fld id="{4B932B3A-BA38-40C7-ADEE-2A1902CEB265}" type="slidenum">
              <a:rPr lang="en-US" altLang="en-US" smtClean="0"/>
              <a:pPr/>
              <a:t>6</a:t>
            </a:fld>
            <a:endParaRPr lang="en-US" altLang="en-US"/>
          </a:p>
        </p:txBody>
      </p:sp>
      <p:pic>
        <p:nvPicPr>
          <p:cNvPr id="7" name="Picture 6">
            <a:extLst>
              <a:ext uri="{FF2B5EF4-FFF2-40B4-BE49-F238E27FC236}">
                <a16:creationId xmlns:a16="http://schemas.microsoft.com/office/drawing/2014/main" id="{F02CE9AF-7150-4CA6-A627-4A79EBD013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82" t="17362" r="46596" b="11023"/>
          <a:stretch/>
        </p:blipFill>
        <p:spPr>
          <a:xfrm>
            <a:off x="6934200" y="2038350"/>
            <a:ext cx="1905000" cy="2689957"/>
          </a:xfrm>
          <a:prstGeom prst="rect">
            <a:avLst/>
          </a:prstGeom>
        </p:spPr>
        <p:style>
          <a:lnRef idx="2">
            <a:schemeClr val="dk1"/>
          </a:lnRef>
          <a:fillRef idx="1">
            <a:schemeClr val="lt1"/>
          </a:fillRef>
          <a:effectRef idx="0">
            <a:schemeClr val="dk1"/>
          </a:effectRef>
          <a:fontRef idx="minor">
            <a:schemeClr val="dk1"/>
          </a:fontRef>
        </p:style>
      </p:pic>
      <p:grpSp>
        <p:nvGrpSpPr>
          <p:cNvPr id="10" name="Group 9">
            <a:extLst>
              <a:ext uri="{FF2B5EF4-FFF2-40B4-BE49-F238E27FC236}">
                <a16:creationId xmlns:a16="http://schemas.microsoft.com/office/drawing/2014/main" id="{33735BE9-469A-4284-B39D-6DCF65FD981B}"/>
              </a:ext>
            </a:extLst>
          </p:cNvPr>
          <p:cNvGrpSpPr/>
          <p:nvPr/>
        </p:nvGrpSpPr>
        <p:grpSpPr>
          <a:xfrm>
            <a:off x="2109866" y="2692309"/>
            <a:ext cx="3581400" cy="2278180"/>
            <a:chOff x="575556" y="1376772"/>
            <a:chExt cx="2916324" cy="1897179"/>
          </a:xfrm>
        </p:grpSpPr>
        <p:pic>
          <p:nvPicPr>
            <p:cNvPr id="11" name="Picture 10">
              <a:extLst>
                <a:ext uri="{FF2B5EF4-FFF2-40B4-BE49-F238E27FC236}">
                  <a16:creationId xmlns:a16="http://schemas.microsoft.com/office/drawing/2014/main" id="{0976290A-8EDA-495F-8805-109F838F0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74" r="31557" b="10641"/>
            <a:stretch/>
          </p:blipFill>
          <p:spPr>
            <a:xfrm>
              <a:off x="575556" y="1376772"/>
              <a:ext cx="1325155" cy="1620180"/>
            </a:xfrm>
            <a:prstGeom prst="rect">
              <a:avLst/>
            </a:prstGeom>
          </p:spPr>
        </p:pic>
        <p:pic>
          <p:nvPicPr>
            <p:cNvPr id="12" name="Picture 11">
              <a:extLst>
                <a:ext uri="{FF2B5EF4-FFF2-40B4-BE49-F238E27FC236}">
                  <a16:creationId xmlns:a16="http://schemas.microsoft.com/office/drawing/2014/main" id="{BFC4BAF2-64FA-43F3-9D3C-823FD591FB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74" r="23607" b="9013"/>
            <a:stretch/>
          </p:blipFill>
          <p:spPr>
            <a:xfrm>
              <a:off x="1945986" y="1376772"/>
              <a:ext cx="1517628" cy="1620180"/>
            </a:xfrm>
            <a:prstGeom prst="rect">
              <a:avLst/>
            </a:prstGeom>
          </p:spPr>
        </p:pic>
        <p:sp>
          <p:nvSpPr>
            <p:cNvPr id="13" name="TextBox 12">
              <a:extLst>
                <a:ext uri="{FF2B5EF4-FFF2-40B4-BE49-F238E27FC236}">
                  <a16:creationId xmlns:a16="http://schemas.microsoft.com/office/drawing/2014/main" id="{3B572EA5-2403-4F3C-9812-D29AD0146A3C}"/>
                </a:ext>
              </a:extLst>
            </p:cNvPr>
            <p:cNvSpPr txBox="1"/>
            <p:nvPr/>
          </p:nvSpPr>
          <p:spPr>
            <a:xfrm>
              <a:off x="1943708" y="2996952"/>
              <a:ext cx="1548172" cy="276999"/>
            </a:xfrm>
            <a:prstGeom prst="rect">
              <a:avLst/>
            </a:prstGeom>
            <a:noFill/>
          </p:spPr>
          <p:txBody>
            <a:bodyPr wrap="square" rtlCol="0">
              <a:spAutoFit/>
            </a:bodyPr>
            <a:lstStyle/>
            <a:p>
              <a:r>
                <a:rPr lang="en-US" sz="1200" dirty="0"/>
                <a:t>END CAPS OPEN (10’)</a:t>
              </a:r>
            </a:p>
          </p:txBody>
        </p:sp>
        <p:sp>
          <p:nvSpPr>
            <p:cNvPr id="14" name="TextBox 13">
              <a:extLst>
                <a:ext uri="{FF2B5EF4-FFF2-40B4-BE49-F238E27FC236}">
                  <a16:creationId xmlns:a16="http://schemas.microsoft.com/office/drawing/2014/main" id="{6A8829DF-42C6-4912-9B5C-5F1592A58341}"/>
                </a:ext>
              </a:extLst>
            </p:cNvPr>
            <p:cNvSpPr txBox="1"/>
            <p:nvPr/>
          </p:nvSpPr>
          <p:spPr>
            <a:xfrm>
              <a:off x="575556" y="2996952"/>
              <a:ext cx="1548172" cy="276999"/>
            </a:xfrm>
            <a:prstGeom prst="rect">
              <a:avLst/>
            </a:prstGeom>
            <a:noFill/>
          </p:spPr>
          <p:txBody>
            <a:bodyPr wrap="square" rtlCol="0">
              <a:spAutoFit/>
            </a:bodyPr>
            <a:lstStyle/>
            <a:p>
              <a:r>
                <a:rPr lang="en-US" sz="1200" dirty="0"/>
                <a:t>END CAPS CLOSED</a:t>
              </a:r>
            </a:p>
          </p:txBody>
        </p:sp>
      </p:grpSp>
    </p:spTree>
    <p:extLst>
      <p:ext uri="{BB962C8B-B14F-4D97-AF65-F5344CB8AC3E}">
        <p14:creationId xmlns:p14="http://schemas.microsoft.com/office/powerpoint/2010/main" val="121307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3C69-0AC4-41EF-8CCA-C2A869AB57DA}"/>
              </a:ext>
            </a:extLst>
          </p:cNvPr>
          <p:cNvSpPr>
            <a:spLocks noGrp="1"/>
          </p:cNvSpPr>
          <p:nvPr>
            <p:ph type="title"/>
          </p:nvPr>
        </p:nvSpPr>
        <p:spPr/>
        <p:txBody>
          <a:bodyPr/>
          <a:lstStyle/>
          <a:p>
            <a:r>
              <a:rPr lang="en-US" dirty="0"/>
              <a:t>Scope</a:t>
            </a:r>
          </a:p>
        </p:txBody>
      </p:sp>
      <p:sp>
        <p:nvSpPr>
          <p:cNvPr id="4" name="Date Placeholder 3">
            <a:extLst>
              <a:ext uri="{FF2B5EF4-FFF2-40B4-BE49-F238E27FC236}">
                <a16:creationId xmlns:a16="http://schemas.microsoft.com/office/drawing/2014/main" id="{34681E1D-BE78-4A5C-883F-CF800DF4F1CC}"/>
              </a:ext>
            </a:extLst>
          </p:cNvPr>
          <p:cNvSpPr>
            <a:spLocks noGrp="1"/>
          </p:cNvSpPr>
          <p:nvPr>
            <p:ph type="dt" sz="half" idx="10"/>
          </p:nvPr>
        </p:nvSpPr>
        <p:spPr/>
        <p:txBody>
          <a:bodyPr/>
          <a:lstStyle/>
          <a:p>
            <a:pPr>
              <a:defRPr/>
            </a:pPr>
            <a:r>
              <a:rPr lang="en-US" altLang="en-US"/>
              <a:t>April 9-11, 2019</a:t>
            </a:r>
          </a:p>
        </p:txBody>
      </p:sp>
      <p:sp>
        <p:nvSpPr>
          <p:cNvPr id="5" name="Footer Placeholder 4">
            <a:extLst>
              <a:ext uri="{FF2B5EF4-FFF2-40B4-BE49-F238E27FC236}">
                <a16:creationId xmlns:a16="http://schemas.microsoft.com/office/drawing/2014/main" id="{BD0B5864-D9E6-4ADC-8534-E2A150E91631}"/>
              </a:ext>
            </a:extLst>
          </p:cNvPr>
          <p:cNvSpPr>
            <a:spLocks noGrp="1"/>
          </p:cNvSpPr>
          <p:nvPr>
            <p:ph type="ftr" sz="quarter" idx="11"/>
          </p:nvPr>
        </p:nvSpPr>
        <p:spPr/>
        <p:txBody>
          <a:bodyPr/>
          <a:lstStyle/>
          <a:p>
            <a:pPr>
              <a:defRPr/>
            </a:pPr>
            <a:r>
              <a:rPr lang="en-US"/>
              <a:t>sPHENIX Director's Review</a:t>
            </a:r>
            <a:endParaRPr lang="en-US" dirty="0"/>
          </a:p>
        </p:txBody>
      </p:sp>
      <p:sp>
        <p:nvSpPr>
          <p:cNvPr id="6" name="Slide Number Placeholder 5">
            <a:extLst>
              <a:ext uri="{FF2B5EF4-FFF2-40B4-BE49-F238E27FC236}">
                <a16:creationId xmlns:a16="http://schemas.microsoft.com/office/drawing/2014/main" id="{92F1F609-F4BD-4DCF-8737-6FEC10E80FE6}"/>
              </a:ext>
            </a:extLst>
          </p:cNvPr>
          <p:cNvSpPr>
            <a:spLocks noGrp="1"/>
          </p:cNvSpPr>
          <p:nvPr>
            <p:ph type="sldNum" sz="quarter" idx="12"/>
          </p:nvPr>
        </p:nvSpPr>
        <p:spPr/>
        <p:txBody>
          <a:bodyPr/>
          <a:lstStyle/>
          <a:p>
            <a:fld id="{4B932B3A-BA38-40C7-ADEE-2A1902CEB265}" type="slidenum">
              <a:rPr lang="en-US" altLang="en-US" smtClean="0"/>
              <a:pPr/>
              <a:t>7</a:t>
            </a:fld>
            <a:endParaRPr lang="en-US" altLang="en-US"/>
          </a:p>
        </p:txBody>
      </p:sp>
      <p:pic>
        <p:nvPicPr>
          <p:cNvPr id="8" name="Picture 7">
            <a:extLst>
              <a:ext uri="{FF2B5EF4-FFF2-40B4-BE49-F238E27FC236}">
                <a16:creationId xmlns:a16="http://schemas.microsoft.com/office/drawing/2014/main" id="{C1349ED6-B297-417B-B695-6EC304DFA4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923760"/>
            <a:ext cx="3231493" cy="2915447"/>
          </a:xfrm>
          <a:prstGeom prst="rect">
            <a:avLst/>
          </a:prstGeom>
        </p:spPr>
      </p:pic>
      <p:sp>
        <p:nvSpPr>
          <p:cNvPr id="9" name="Content Placeholder 2">
            <a:extLst>
              <a:ext uri="{FF2B5EF4-FFF2-40B4-BE49-F238E27FC236}">
                <a16:creationId xmlns:a16="http://schemas.microsoft.com/office/drawing/2014/main" id="{29AD1D0E-B970-4E63-8EBE-C71183ED9851}"/>
              </a:ext>
            </a:extLst>
          </p:cNvPr>
          <p:cNvSpPr>
            <a:spLocks noGrp="1"/>
          </p:cNvSpPr>
          <p:nvPr>
            <p:ph idx="1"/>
          </p:nvPr>
        </p:nvSpPr>
        <p:spPr>
          <a:xfrm>
            <a:off x="0" y="618069"/>
            <a:ext cx="8956431" cy="2868081"/>
          </a:xfrm>
        </p:spPr>
        <p:txBody>
          <a:bodyPr/>
          <a:lstStyle/>
          <a:p>
            <a:pPr marL="0" marR="0" indent="0">
              <a:lnSpc>
                <a:spcPct val="115000"/>
              </a:lnSpc>
              <a:spcBef>
                <a:spcPts val="0"/>
              </a:spcBef>
              <a:spcAft>
                <a:spcPts val="0"/>
              </a:spcAft>
              <a:buNone/>
            </a:pPr>
            <a:r>
              <a:rPr lang="en-US" sz="1600" dirty="0">
                <a:ea typeface="Calibri" panose="020F0502020204030204" pitchFamily="34" charset="0"/>
                <a:cs typeface="Times New Roman" panose="02020603050405020304" pitchFamily="18" charset="0"/>
              </a:rPr>
              <a:t>2.03.05 CC Bridge, Mid Platforms, and Access</a:t>
            </a:r>
          </a:p>
          <a:p>
            <a:pPr>
              <a:lnSpc>
                <a:spcPct val="115000"/>
              </a:lnSpc>
              <a:spcBef>
                <a:spcPts val="0"/>
              </a:spcBef>
              <a:spcAft>
                <a:spcPts val="0"/>
              </a:spcAft>
            </a:pPr>
            <a:r>
              <a:rPr lang="en-US" sz="1600" dirty="0">
                <a:ea typeface="Calibri" panose="020F0502020204030204" pitchFamily="34" charset="0"/>
                <a:cs typeface="Times New Roman" panose="02020603050405020304" pitchFamily="18" charset="0"/>
              </a:rPr>
              <a:t>Engineer, design, and analyze work platforms for electronics racks as well as cryogenics, and provide access to those components as well as a means of egress around the overall detector</a:t>
            </a:r>
          </a:p>
          <a:p>
            <a:pPr lvl="1">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Cradle Carriage Bridge</a:t>
            </a:r>
          </a:p>
          <a:p>
            <a:pPr lvl="2">
              <a:lnSpc>
                <a:spcPct val="115000"/>
              </a:lnSpc>
              <a:spcBef>
                <a:spcPts val="0"/>
              </a:spcBef>
              <a:spcAft>
                <a:spcPts val="0"/>
              </a:spcAft>
            </a:pPr>
            <a:r>
              <a:rPr lang="en-US" sz="1200" b="0" dirty="0">
                <a:ea typeface="Calibri" panose="020F0502020204030204" pitchFamily="34" charset="0"/>
                <a:cs typeface="Times New Roman" panose="02020603050405020304" pitchFamily="18" charset="0"/>
              </a:rPr>
              <a:t>Support electronics racks and cryogenics system</a:t>
            </a:r>
          </a:p>
          <a:p>
            <a:pPr lvl="1">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Mid Platforms</a:t>
            </a:r>
          </a:p>
          <a:p>
            <a:pPr lvl="2">
              <a:lnSpc>
                <a:spcPct val="115000"/>
              </a:lnSpc>
              <a:spcBef>
                <a:spcPts val="0"/>
              </a:spcBef>
              <a:spcAft>
                <a:spcPts val="0"/>
              </a:spcAft>
            </a:pPr>
            <a:r>
              <a:rPr lang="en-US" sz="1200" b="0" dirty="0">
                <a:ea typeface="Calibri" panose="020F0502020204030204" pitchFamily="34" charset="0"/>
                <a:cs typeface="Times New Roman" panose="02020603050405020304" pitchFamily="18" charset="0"/>
              </a:rPr>
              <a:t>Support for additional electronics racks</a:t>
            </a:r>
          </a:p>
          <a:p>
            <a:pPr lvl="1">
              <a:lnSpc>
                <a:spcPct val="115000"/>
              </a:lnSpc>
              <a:spcBef>
                <a:spcPts val="0"/>
              </a:spcBef>
              <a:spcAft>
                <a:spcPts val="0"/>
              </a:spcAft>
            </a:pPr>
            <a:r>
              <a:rPr lang="en-US" sz="1400" b="0" dirty="0">
                <a:ea typeface="Calibri" panose="020F0502020204030204" pitchFamily="34" charset="0"/>
                <a:cs typeface="Times New Roman" panose="02020603050405020304" pitchFamily="18" charset="0"/>
              </a:rPr>
              <a:t>Access</a:t>
            </a:r>
          </a:p>
          <a:p>
            <a:pPr lvl="2">
              <a:lnSpc>
                <a:spcPct val="115000"/>
              </a:lnSpc>
              <a:spcBef>
                <a:spcPts val="0"/>
              </a:spcBef>
              <a:spcAft>
                <a:spcPts val="0"/>
              </a:spcAft>
            </a:pPr>
            <a:r>
              <a:rPr lang="en-US" sz="1200" b="0" dirty="0">
                <a:ea typeface="Calibri" panose="020F0502020204030204" pitchFamily="34" charset="0"/>
                <a:cs typeface="Times New Roman" panose="02020603050405020304" pitchFamily="18" charset="0"/>
              </a:rPr>
              <a:t>Stairs on the East and West sides to reach CC Bridge and Mid Platforms</a:t>
            </a:r>
          </a:p>
          <a:p>
            <a:pPr marL="914400" lvl="2" indent="0">
              <a:lnSpc>
                <a:spcPct val="115000"/>
              </a:lnSpc>
              <a:spcBef>
                <a:spcPts val="0"/>
              </a:spcBef>
              <a:spcAft>
                <a:spcPts val="0"/>
              </a:spcAft>
              <a:buNone/>
            </a:pPr>
            <a:endParaRPr lang="en-US" sz="1200" b="0" dirty="0">
              <a:ea typeface="Calibri" panose="020F0502020204030204" pitchFamily="34" charset="0"/>
              <a:cs typeface="Times New Roman" panose="02020603050405020304" pitchFamily="18" charset="0"/>
            </a:endParaRPr>
          </a:p>
          <a:p>
            <a:endParaRPr lang="en-US" sz="2000" dirty="0"/>
          </a:p>
        </p:txBody>
      </p:sp>
      <p:pic>
        <p:nvPicPr>
          <p:cNvPr id="10" name="Picture 9">
            <a:extLst>
              <a:ext uri="{FF2B5EF4-FFF2-40B4-BE49-F238E27FC236}">
                <a16:creationId xmlns:a16="http://schemas.microsoft.com/office/drawing/2014/main" id="{34D0437C-17CF-4218-87A6-F0D9A510A01E}"/>
              </a:ext>
            </a:extLst>
          </p:cNvPr>
          <p:cNvPicPr>
            <a:picLocks noChangeAspect="1"/>
          </p:cNvPicPr>
          <p:nvPr/>
        </p:nvPicPr>
        <p:blipFill>
          <a:blip r:embed="rId3"/>
          <a:stretch>
            <a:fillRect/>
          </a:stretch>
        </p:blipFill>
        <p:spPr>
          <a:xfrm>
            <a:off x="4038600" y="2983761"/>
            <a:ext cx="1564341" cy="1541670"/>
          </a:xfrm>
          <a:prstGeom prst="rect">
            <a:avLst/>
          </a:prstGeom>
        </p:spPr>
        <p:style>
          <a:lnRef idx="2">
            <a:schemeClr val="dk1"/>
          </a:lnRef>
          <a:fillRef idx="1">
            <a:schemeClr val="lt1"/>
          </a:fillRef>
          <a:effectRef idx="0">
            <a:schemeClr val="dk1"/>
          </a:effectRef>
          <a:fontRef idx="minor">
            <a:schemeClr val="dk1"/>
          </a:fontRef>
        </p:style>
      </p:pic>
      <p:sp>
        <p:nvSpPr>
          <p:cNvPr id="11" name="Rectangle 10">
            <a:extLst>
              <a:ext uri="{FF2B5EF4-FFF2-40B4-BE49-F238E27FC236}">
                <a16:creationId xmlns:a16="http://schemas.microsoft.com/office/drawing/2014/main" id="{40FF3001-2234-44D5-BB75-A48CE32E3586}"/>
              </a:ext>
            </a:extLst>
          </p:cNvPr>
          <p:cNvSpPr/>
          <p:nvPr/>
        </p:nvSpPr>
        <p:spPr>
          <a:xfrm>
            <a:off x="6781800" y="2495550"/>
            <a:ext cx="304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043C382-47F9-4C3F-A86C-135B90EC5E2C}"/>
              </a:ext>
            </a:extLst>
          </p:cNvPr>
          <p:cNvCxnSpPr>
            <a:cxnSpLocks/>
          </p:cNvCxnSpPr>
          <p:nvPr/>
        </p:nvCxnSpPr>
        <p:spPr>
          <a:xfrm flipH="1">
            <a:off x="4953000" y="2667109"/>
            <a:ext cx="1981200" cy="1208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17B2693-59FE-4827-ABFB-B8091C79A133}"/>
              </a:ext>
            </a:extLst>
          </p:cNvPr>
          <p:cNvSpPr txBox="1"/>
          <p:nvPr/>
        </p:nvSpPr>
        <p:spPr>
          <a:xfrm>
            <a:off x="4297229" y="4592658"/>
            <a:ext cx="104708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Access panels</a:t>
            </a:r>
          </a:p>
        </p:txBody>
      </p:sp>
    </p:spTree>
    <p:extLst>
      <p:ext uri="{BB962C8B-B14F-4D97-AF65-F5344CB8AC3E}">
        <p14:creationId xmlns:p14="http://schemas.microsoft.com/office/powerpoint/2010/main" val="411884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8</a:t>
            </a:fld>
            <a:endParaRPr lang="en-US" altLang="en-US" sz="1200">
              <a:solidFill>
                <a:srgbClr val="898989"/>
              </a:solidFill>
              <a:cs typeface="Arial" pitchFamily="34" charset="0"/>
            </a:endParaRPr>
          </a:p>
        </p:txBody>
      </p:sp>
      <p:sp>
        <p:nvSpPr>
          <p:cNvPr id="21506" name="Title 1"/>
          <p:cNvSpPr>
            <a:spLocks noGrp="1"/>
          </p:cNvSpPr>
          <p:nvPr>
            <p:ph type="title"/>
          </p:nvPr>
        </p:nvSpPr>
        <p:spPr>
          <a:xfrm>
            <a:off x="0" y="0"/>
            <a:ext cx="9144000" cy="514350"/>
          </a:xfrm>
        </p:spPr>
        <p:txBody>
          <a:bodyPr/>
          <a:lstStyle/>
          <a:p>
            <a:pPr eaLnBrk="1" hangingPunct="1"/>
            <a:r>
              <a:rPr lang="en-US" altLang="en-US" sz="4800" dirty="0">
                <a:solidFill>
                  <a:srgbClr val="000000"/>
                </a:solidFill>
                <a:cs typeface="Times New Roman" pitchFamily="18" charset="0"/>
              </a:rPr>
              <a:t>Subsystem Collaborators</a:t>
            </a:r>
          </a:p>
        </p:txBody>
      </p:sp>
      <p:sp>
        <p:nvSpPr>
          <p:cNvPr id="2150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 name="Footer Placeholder 2"/>
          <p:cNvSpPr>
            <a:spLocks noGrp="1"/>
          </p:cNvSpPr>
          <p:nvPr>
            <p:ph type="ftr" sz="quarter" idx="11"/>
          </p:nvPr>
        </p:nvSpPr>
        <p:spPr/>
        <p:txBody>
          <a:bodyPr/>
          <a:lstStyle/>
          <a:p>
            <a:pPr>
              <a:defRPr/>
            </a:pPr>
            <a:r>
              <a:rPr lang="en-US"/>
              <a:t>sPHENIX Director's Review</a:t>
            </a:r>
          </a:p>
        </p:txBody>
      </p:sp>
      <p:sp>
        <p:nvSpPr>
          <p:cNvPr id="2" name="Content Placeholder 1"/>
          <p:cNvSpPr>
            <a:spLocks noGrp="1"/>
          </p:cNvSpPr>
          <p:nvPr>
            <p:ph idx="1"/>
          </p:nvPr>
        </p:nvSpPr>
        <p:spPr>
          <a:xfrm>
            <a:off x="228600" y="742950"/>
            <a:ext cx="8915400" cy="4171950"/>
          </a:xfrm>
        </p:spPr>
        <p:txBody>
          <a:bodyPr/>
          <a:lstStyle/>
          <a:p>
            <a:r>
              <a:rPr lang="en-US" sz="2800" dirty="0">
                <a:ea typeface="Calibri" panose="020F0502020204030204" pitchFamily="34" charset="0"/>
                <a:cs typeface="Times New Roman" panose="02020603050405020304" pitchFamily="18" charset="0"/>
              </a:rPr>
              <a:t>2.03 CARRIAGE AND STRUCTURAL COMPONENTS</a:t>
            </a:r>
          </a:p>
          <a:p>
            <a:pPr lvl="1"/>
            <a:r>
              <a:rPr lang="en-US" sz="1800" dirty="0">
                <a:ea typeface="Calibri" panose="020F0502020204030204" pitchFamily="34" charset="0"/>
                <a:cs typeface="Times New Roman" panose="02020603050405020304" pitchFamily="18" charset="0"/>
              </a:rPr>
              <a:t>2.03.01</a:t>
            </a:r>
            <a:r>
              <a:rPr lang="en-US" sz="1800" b="0" dirty="0">
                <a:ea typeface="Calibri" panose="020F0502020204030204" pitchFamily="34" charset="0"/>
                <a:cs typeface="Times New Roman" panose="02020603050405020304" pitchFamily="18" charset="0"/>
              </a:rPr>
              <a:t>(Carriage)/</a:t>
            </a:r>
            <a:r>
              <a:rPr lang="en-US" sz="1800" dirty="0">
                <a:ea typeface="Calibri" panose="020F0502020204030204" pitchFamily="34" charset="0"/>
                <a:cs typeface="Times New Roman" panose="02020603050405020304" pitchFamily="18" charset="0"/>
              </a:rPr>
              <a:t>2.03.04</a:t>
            </a:r>
            <a:r>
              <a:rPr lang="en-US" sz="1800" b="0" dirty="0">
                <a:ea typeface="Calibri" panose="020F0502020204030204" pitchFamily="34" charset="0"/>
                <a:cs typeface="Times New Roman" panose="02020603050405020304" pitchFamily="18" charset="0"/>
              </a:rPr>
              <a:t>(End Caps)/</a:t>
            </a:r>
            <a:r>
              <a:rPr lang="en-US" sz="1800" dirty="0">
                <a:ea typeface="Calibri" panose="020F0502020204030204" pitchFamily="34" charset="0"/>
                <a:cs typeface="Times New Roman" panose="02020603050405020304" pitchFamily="18" charset="0"/>
              </a:rPr>
              <a:t>2.03.05</a:t>
            </a:r>
            <a:r>
              <a:rPr lang="en-US" sz="1800" b="0" dirty="0">
                <a:ea typeface="Calibri" panose="020F0502020204030204" pitchFamily="34" charset="0"/>
                <a:cs typeface="Times New Roman" panose="02020603050405020304" pitchFamily="18" charset="0"/>
              </a:rPr>
              <a:t>(CC Bridge, Platforms, Access)</a:t>
            </a:r>
          </a:p>
          <a:p>
            <a:pPr lvl="2"/>
            <a:r>
              <a:rPr lang="en-US" b="0" dirty="0">
                <a:ea typeface="Calibri" panose="020F0502020204030204" pitchFamily="34" charset="0"/>
                <a:cs typeface="Times New Roman" panose="02020603050405020304" pitchFamily="18" charset="0"/>
              </a:rPr>
              <a:t>Engineering/Design</a:t>
            </a:r>
          </a:p>
          <a:p>
            <a:pPr lvl="3"/>
            <a:r>
              <a:rPr lang="en-US" sz="1400" b="0" dirty="0"/>
              <a:t>Jon Hock (BNL-CAD)</a:t>
            </a:r>
          </a:p>
          <a:p>
            <a:pPr lvl="3"/>
            <a:r>
              <a:rPr lang="en-US" sz="1400" b="0" dirty="0"/>
              <a:t>Jim Mills (BNL-CAD)</a:t>
            </a:r>
          </a:p>
          <a:p>
            <a:pPr lvl="3"/>
            <a:r>
              <a:rPr lang="en-US" sz="1400" b="0" dirty="0"/>
              <a:t>John Scheblein (BNL-PH)</a:t>
            </a:r>
          </a:p>
          <a:p>
            <a:pPr lvl="3"/>
            <a:r>
              <a:rPr lang="en-US" sz="1400" b="0" dirty="0"/>
              <a:t>Dan Puleo (BNL-CAD) </a:t>
            </a:r>
          </a:p>
          <a:p>
            <a:pPr lvl="1"/>
            <a:r>
              <a:rPr lang="en-US" sz="1800" dirty="0"/>
              <a:t>2.03.02</a:t>
            </a:r>
            <a:r>
              <a:rPr lang="en-US" sz="1800" b="0" dirty="0"/>
              <a:t>(Inner Detector Structural Supports)/</a:t>
            </a:r>
            <a:r>
              <a:rPr lang="en-US" sz="1800" dirty="0"/>
              <a:t>2.03.03</a:t>
            </a:r>
            <a:r>
              <a:rPr lang="en-US" sz="1800" b="0" dirty="0"/>
              <a:t>(Barrel Steel)</a:t>
            </a:r>
          </a:p>
          <a:p>
            <a:pPr lvl="2"/>
            <a:r>
              <a:rPr lang="en-US" b="0" dirty="0">
                <a:ea typeface="Calibri" panose="020F0502020204030204" pitchFamily="34" charset="0"/>
                <a:cs typeface="Times New Roman" panose="02020603050405020304" pitchFamily="18" charset="0"/>
              </a:rPr>
              <a:t>Engineering/Design</a:t>
            </a:r>
          </a:p>
          <a:p>
            <a:pPr lvl="3"/>
            <a:r>
              <a:rPr lang="en-US" b="0" dirty="0">
                <a:ea typeface="Calibri" panose="020F0502020204030204" pitchFamily="34" charset="0"/>
                <a:cs typeface="Times New Roman" panose="02020603050405020304" pitchFamily="18" charset="0"/>
              </a:rPr>
              <a:t>sPHENIX Engineers </a:t>
            </a:r>
            <a:r>
              <a:rPr lang="en-US" sz="1200" b="0" dirty="0">
                <a:ea typeface="Calibri" panose="020F0502020204030204" pitchFamily="34" charset="0"/>
                <a:cs typeface="Times New Roman" panose="02020603050405020304" pitchFamily="18" charset="0"/>
              </a:rPr>
              <a:t>(Barrel Steel, North and South Support Rings, Magnet Supports, INTT, EMCal, IHCal)</a:t>
            </a:r>
          </a:p>
          <a:p>
            <a:pPr lvl="3"/>
            <a:r>
              <a:rPr lang="en-US" b="0" dirty="0">
                <a:ea typeface="Calibri" panose="020F0502020204030204" pitchFamily="34" charset="0"/>
                <a:cs typeface="Times New Roman" panose="02020603050405020304" pitchFamily="18" charset="0"/>
              </a:rPr>
              <a:t>Superconducting Magnet Division </a:t>
            </a:r>
            <a:r>
              <a:rPr lang="en-US" sz="1200" b="0" dirty="0">
                <a:ea typeface="Calibri" panose="020F0502020204030204" pitchFamily="34" charset="0"/>
                <a:cs typeface="Times New Roman" panose="02020603050405020304" pitchFamily="18" charset="0"/>
              </a:rPr>
              <a:t>(TPC, Magnet Supports)</a:t>
            </a:r>
          </a:p>
          <a:p>
            <a:pPr lvl="3"/>
            <a:r>
              <a:rPr lang="en-US" b="0" dirty="0">
                <a:ea typeface="Calibri" panose="020F0502020204030204" pitchFamily="34" charset="0"/>
                <a:cs typeface="Times New Roman" panose="02020603050405020304" pitchFamily="18" charset="0"/>
              </a:rPr>
              <a:t>MIT Engineers </a:t>
            </a:r>
            <a:r>
              <a:rPr lang="en-US" sz="1200" b="0" dirty="0">
                <a:ea typeface="Calibri" panose="020F0502020204030204" pitchFamily="34" charset="0"/>
                <a:cs typeface="Times New Roman" panose="02020603050405020304" pitchFamily="18" charset="0"/>
              </a:rPr>
              <a:t>(MVTX)</a:t>
            </a:r>
          </a:p>
          <a:p>
            <a:pPr lvl="3"/>
            <a:endParaRPr lang="en-US" sz="1200" b="0" dirty="0">
              <a:ea typeface="Calibri" panose="020F0502020204030204" pitchFamily="34" charset="0"/>
              <a:cs typeface="Times New Roman" panose="02020603050405020304" pitchFamily="18" charset="0"/>
            </a:endParaRPr>
          </a:p>
          <a:p>
            <a:pPr lvl="3"/>
            <a:endParaRPr lang="en-US" sz="1200" b="0" dirty="0">
              <a:ea typeface="Calibri" panose="020F0502020204030204" pitchFamily="34" charset="0"/>
              <a:cs typeface="Times New Roman" panose="02020603050405020304" pitchFamily="18" charset="0"/>
            </a:endParaRPr>
          </a:p>
          <a:p>
            <a:pPr lvl="3"/>
            <a:endParaRPr lang="en-US" b="0" dirty="0">
              <a:ea typeface="Calibri" panose="020F0502020204030204" pitchFamily="34" charset="0"/>
              <a:cs typeface="Times New Roman" panose="02020603050405020304" pitchFamily="18" charset="0"/>
            </a:endParaRPr>
          </a:p>
          <a:p>
            <a:pPr lvl="2"/>
            <a:endParaRPr lang="en-US" sz="1600" b="0" dirty="0"/>
          </a:p>
          <a:p>
            <a:pPr lvl="1"/>
            <a:endParaRPr lang="en-US" dirty="0"/>
          </a:p>
        </p:txBody>
      </p:sp>
      <p:sp>
        <p:nvSpPr>
          <p:cNvPr id="4" name="TextBox 3">
            <a:extLst>
              <a:ext uri="{FF2B5EF4-FFF2-40B4-BE49-F238E27FC236}">
                <a16:creationId xmlns:a16="http://schemas.microsoft.com/office/drawing/2014/main" id="{5DAA3E2E-E596-41CA-A7BE-DF7DAC81BFBB}"/>
              </a:ext>
            </a:extLst>
          </p:cNvPr>
          <p:cNvSpPr txBox="1"/>
          <p:nvPr/>
        </p:nvSpPr>
        <p:spPr>
          <a:xfrm>
            <a:off x="5867400" y="2038350"/>
            <a:ext cx="2209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Majority of engineers and designers have 20+ years experience</a:t>
            </a:r>
          </a:p>
        </p:txBody>
      </p:sp>
    </p:spTree>
    <p:extLst>
      <p:ext uri="{BB962C8B-B14F-4D97-AF65-F5344CB8AC3E}">
        <p14:creationId xmlns:p14="http://schemas.microsoft.com/office/powerpoint/2010/main" val="895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CE6825-3E42-49D7-8ED9-B340351B8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929689"/>
            <a:ext cx="2026437" cy="1985211"/>
          </a:xfrm>
          <a:prstGeom prst="rect">
            <a:avLst/>
          </a:prstGeom>
        </p:spPr>
      </p:pic>
      <p:pic>
        <p:nvPicPr>
          <p:cNvPr id="8" name="Picture 7">
            <a:extLst>
              <a:ext uri="{FF2B5EF4-FFF2-40B4-BE49-F238E27FC236}">
                <a16:creationId xmlns:a16="http://schemas.microsoft.com/office/drawing/2014/main" id="{34875D1F-8E59-48EC-B4AA-C7D650E14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105" y="666750"/>
            <a:ext cx="2811695" cy="1819332"/>
          </a:xfrm>
          <a:prstGeom prst="rect">
            <a:avLst/>
          </a:prstGeom>
        </p:spPr>
      </p:pic>
      <p:sp>
        <p:nvSpPr>
          <p:cNvPr id="23553" name="Title 1"/>
          <p:cNvSpPr>
            <a:spLocks noGrp="1"/>
          </p:cNvSpPr>
          <p:nvPr>
            <p:ph type="title"/>
          </p:nvPr>
        </p:nvSpPr>
        <p:spPr>
          <a:xfrm>
            <a:off x="0" y="0"/>
            <a:ext cx="9144000" cy="571500"/>
          </a:xfrm>
        </p:spPr>
        <p:txBody>
          <a:bodyPr/>
          <a:lstStyle/>
          <a:p>
            <a:r>
              <a:rPr lang="en-US" altLang="en-US" sz="4800" dirty="0"/>
              <a:t>Schedule Drivers</a:t>
            </a:r>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graphicFrame>
        <p:nvGraphicFramePr>
          <p:cNvPr id="7" name="Object 6">
            <a:extLst>
              <a:ext uri="{FF2B5EF4-FFF2-40B4-BE49-F238E27FC236}">
                <a16:creationId xmlns:a16="http://schemas.microsoft.com/office/drawing/2014/main" id="{E09DB545-2A78-48DF-B641-81512BA826DE}"/>
              </a:ext>
            </a:extLst>
          </p:cNvPr>
          <p:cNvGraphicFramePr>
            <a:graphicFrameLocks noChangeAspect="1"/>
          </p:cNvGraphicFramePr>
          <p:nvPr>
            <p:extLst>
              <p:ext uri="{D42A27DB-BD31-4B8C-83A1-F6EECF244321}">
                <p14:modId xmlns:p14="http://schemas.microsoft.com/office/powerpoint/2010/main" val="3063077691"/>
              </p:ext>
            </p:extLst>
          </p:nvPr>
        </p:nvGraphicFramePr>
        <p:xfrm>
          <a:off x="5748920" y="1123950"/>
          <a:ext cx="2761179" cy="2133600"/>
        </p:xfrm>
        <a:graphic>
          <a:graphicData uri="http://schemas.openxmlformats.org/presentationml/2006/ole">
            <mc:AlternateContent xmlns:mc="http://schemas.openxmlformats.org/markup-compatibility/2006">
              <mc:Choice xmlns:v="urn:schemas-microsoft-com:vml" Requires="v">
                <p:oleObj spid="_x0000_s1060" name="Acrobat Document" r:id="rId5" imgW="24140160" imgH="18653760" progId="AcroExch.Document.DC">
                  <p:embed/>
                </p:oleObj>
              </mc:Choice>
              <mc:Fallback>
                <p:oleObj name="Acrobat Document" r:id="rId5" imgW="24140160" imgH="18653760" progId="AcroExch.Document.DC">
                  <p:embed/>
                  <p:pic>
                    <p:nvPicPr>
                      <p:cNvPr id="7" name="Object 6"/>
                      <p:cNvPicPr/>
                      <p:nvPr/>
                    </p:nvPicPr>
                    <p:blipFill>
                      <a:blip r:embed="rId6"/>
                      <a:stretch>
                        <a:fillRect/>
                      </a:stretch>
                    </p:blipFill>
                    <p:spPr>
                      <a:xfrm>
                        <a:off x="5748920" y="1123950"/>
                        <a:ext cx="2761179" cy="2133600"/>
                      </a:xfrm>
                      <a:prstGeom prst="rect">
                        <a:avLst/>
                      </a:prstGeom>
                    </p:spPr>
                  </p:pic>
                </p:oleObj>
              </mc:Fallback>
            </mc:AlternateContent>
          </a:graphicData>
        </a:graphic>
      </p:graphicFrame>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9</a:t>
            </a:fld>
            <a:endParaRPr lang="en-US" altLang="en-US" sz="120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2" name="Content Placeholder 1"/>
          <p:cNvSpPr>
            <a:spLocks noGrp="1"/>
          </p:cNvSpPr>
          <p:nvPr>
            <p:ph idx="1"/>
          </p:nvPr>
        </p:nvSpPr>
        <p:spPr>
          <a:xfrm>
            <a:off x="76200" y="666750"/>
            <a:ext cx="8229600" cy="3927873"/>
          </a:xfrm>
        </p:spPr>
        <p:txBody>
          <a:bodyPr/>
          <a:lstStyle/>
          <a:p>
            <a:r>
              <a:rPr lang="en-US" sz="1600" dirty="0"/>
              <a:t>2.03.01 Carriage</a:t>
            </a:r>
          </a:p>
          <a:p>
            <a:pPr lvl="1"/>
            <a:r>
              <a:rPr lang="en-US" sz="1200" b="0" dirty="0">
                <a:ea typeface="Calibri" panose="020F0502020204030204" pitchFamily="34" charset="0"/>
                <a:cs typeface="Times New Roman" panose="02020603050405020304" pitchFamily="18" charset="0"/>
              </a:rPr>
              <a:t>Complete a package of assembly and detail drawings</a:t>
            </a:r>
          </a:p>
          <a:p>
            <a:pPr lvl="2"/>
            <a:r>
              <a:rPr lang="en-US" sz="1200" b="0" dirty="0">
                <a:ea typeface="Calibri" panose="020F0502020204030204" pitchFamily="34" charset="0"/>
                <a:cs typeface="Times New Roman" panose="02020603050405020304" pitchFamily="18" charset="0"/>
              </a:rPr>
              <a:t>These drawings are currently in the checking phase</a:t>
            </a:r>
          </a:p>
          <a:p>
            <a:pPr lvl="1"/>
            <a:r>
              <a:rPr lang="en-US" sz="1200" b="0" dirty="0">
                <a:ea typeface="Calibri" panose="020F0502020204030204" pitchFamily="34" charset="0"/>
                <a:cs typeface="Times New Roman" panose="02020603050405020304" pitchFamily="18" charset="0"/>
              </a:rPr>
              <a:t>Potential additional time for track modifications</a:t>
            </a:r>
          </a:p>
          <a:p>
            <a:r>
              <a:rPr lang="en-US" sz="1600" dirty="0">
                <a:cs typeface="Times New Roman" panose="02020603050405020304" pitchFamily="18" charset="0"/>
              </a:rPr>
              <a:t>2.03.02 Inner Detector Structural Supports</a:t>
            </a:r>
          </a:p>
          <a:p>
            <a:pPr lvl="1"/>
            <a:r>
              <a:rPr lang="en-US" sz="1200" b="0" dirty="0"/>
              <a:t>Analyze and Evaluate Structural Supports for design review</a:t>
            </a:r>
          </a:p>
          <a:p>
            <a:r>
              <a:rPr lang="en-US" sz="1600" dirty="0"/>
              <a:t>2.03.03 Barrel Steel</a:t>
            </a:r>
          </a:p>
          <a:p>
            <a:pPr lvl="1"/>
            <a:r>
              <a:rPr lang="en-US" sz="1200" b="0" dirty="0"/>
              <a:t>Assemblies are being produced by a single vendor</a:t>
            </a:r>
          </a:p>
          <a:p>
            <a:pPr lvl="2"/>
            <a:r>
              <a:rPr lang="en-US" sz="1200" b="0" dirty="0"/>
              <a:t>Schedule is determined by the existing contract: Final delivery of last sector is Aug. 2019</a:t>
            </a:r>
          </a:p>
          <a:p>
            <a:r>
              <a:rPr lang="en-US" sz="1600" dirty="0"/>
              <a:t>2.03.04 End Caps/ Pole Tips</a:t>
            </a:r>
          </a:p>
          <a:p>
            <a:pPr lvl="1"/>
            <a:r>
              <a:rPr lang="en-US" sz="1200" b="0" dirty="0">
                <a:ea typeface="Calibri" panose="020F0502020204030204" pitchFamily="34" charset="0"/>
                <a:cs typeface="Times New Roman" panose="02020603050405020304" pitchFamily="18" charset="0"/>
              </a:rPr>
              <a:t>Complete Engineering, Analysis and Design</a:t>
            </a:r>
          </a:p>
          <a:p>
            <a:r>
              <a:rPr lang="en-US" sz="1600" dirty="0">
                <a:ea typeface="Calibri" panose="020F0502020204030204" pitchFamily="34" charset="0"/>
                <a:cs typeface="Times New Roman" panose="02020603050405020304" pitchFamily="18" charset="0"/>
              </a:rPr>
              <a:t>2.03.05 CC Bridge, Mid Platforms and Access</a:t>
            </a:r>
          </a:p>
          <a:p>
            <a:pPr lvl="1"/>
            <a:r>
              <a:rPr lang="en-US" sz="1200" b="0" dirty="0">
                <a:ea typeface="Calibri" panose="020F0502020204030204" pitchFamily="34" charset="0"/>
                <a:cs typeface="Times New Roman" panose="02020603050405020304" pitchFamily="18" charset="0"/>
              </a:rPr>
              <a:t>Complete Engineering, Analysis and Design</a:t>
            </a:r>
          </a:p>
          <a:p>
            <a:pPr lvl="1"/>
            <a:r>
              <a:rPr lang="en-US" sz="1200" b="0" dirty="0">
                <a:ea typeface="Calibri" panose="020F0502020204030204" pitchFamily="34" charset="0"/>
                <a:cs typeface="Times New Roman" panose="02020603050405020304" pitchFamily="18" charset="0"/>
              </a:rPr>
              <a:t>Finalize means of egress with BNL Safety and Fire Protection</a:t>
            </a:r>
          </a:p>
          <a:p>
            <a:pPr lvl="1"/>
            <a:endParaRPr lang="en-US" sz="1200" b="0" dirty="0"/>
          </a:p>
          <a:p>
            <a:pPr lvl="1"/>
            <a:endParaRPr lang="en-US" sz="1200" dirty="0"/>
          </a:p>
        </p:txBody>
      </p:sp>
      <p:pic>
        <p:nvPicPr>
          <p:cNvPr id="10" name="Picture 9">
            <a:extLst>
              <a:ext uri="{FF2B5EF4-FFF2-40B4-BE49-F238E27FC236}">
                <a16:creationId xmlns:a16="http://schemas.microsoft.com/office/drawing/2014/main" id="{A13C9591-BD69-4D40-862E-16866D8017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53" b="21429"/>
          <a:stretch/>
        </p:blipFill>
        <p:spPr>
          <a:xfrm>
            <a:off x="4663121" y="3752254"/>
            <a:ext cx="2807020" cy="1002507"/>
          </a:xfrm>
          <a:prstGeom prst="rect">
            <a:avLst/>
          </a:prstGeom>
        </p:spPr>
      </p:pic>
    </p:spTree>
    <p:extLst>
      <p:ext uri="{BB962C8B-B14F-4D97-AF65-F5344CB8AC3E}">
        <p14:creationId xmlns:p14="http://schemas.microsoft.com/office/powerpoint/2010/main" val="22173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33759</TotalTime>
  <Words>1428</Words>
  <Application>Microsoft Office PowerPoint</Application>
  <PresentationFormat>On-screen Show (16:9)</PresentationFormat>
  <Paragraphs>252</Paragraphs>
  <Slides>20</Slides>
  <Notes>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9" baseType="lpstr">
      <vt:lpstr>MS PGothic</vt:lpstr>
      <vt:lpstr>MS PGothic</vt:lpstr>
      <vt:lpstr>Arial</vt:lpstr>
      <vt:lpstr>Calibri</vt:lpstr>
      <vt:lpstr>Times New Roman</vt:lpstr>
      <vt:lpstr>Office Theme</vt:lpstr>
      <vt:lpstr>1_Office Theme</vt:lpstr>
      <vt:lpstr>2_Office Theme</vt:lpstr>
      <vt:lpstr>Acrobat Document</vt:lpstr>
      <vt:lpstr> sPHENIX  Director’s Review 2.03 Structural Components </vt:lpstr>
      <vt:lpstr>2.03 Carriage and Structural Components</vt:lpstr>
      <vt:lpstr>Scope </vt:lpstr>
      <vt:lpstr>Scope</vt:lpstr>
      <vt:lpstr>Scope </vt:lpstr>
      <vt:lpstr>Scope</vt:lpstr>
      <vt:lpstr>Scope</vt:lpstr>
      <vt:lpstr>Subsystem Collaborators</vt:lpstr>
      <vt:lpstr>Schedule Drivers</vt:lpstr>
      <vt:lpstr>Cost Drivers</vt:lpstr>
      <vt:lpstr>M&amp;S/Labor Cost Profile for  WBS 2.3 Carriage and Structural Components</vt:lpstr>
      <vt:lpstr>Labor by Category WBS 2.3 Carriage and Structural Components  </vt:lpstr>
      <vt:lpstr>Estimate Uncertainty Breakdown WBS 2.03 Carriage and Structural Components</vt:lpstr>
      <vt:lpstr>Status and Highlights</vt:lpstr>
      <vt:lpstr>    2.3 Carriage/Cradle Risks</vt:lpstr>
      <vt:lpstr>Milestones</vt:lpstr>
      <vt:lpstr>Issues and Concerns  </vt:lpstr>
      <vt:lpstr>Summary</vt:lpstr>
      <vt:lpstr>Back Up</vt:lpstr>
      <vt:lpstr>Critical Path Timeline</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Pontieri, Chris</cp:lastModifiedBy>
  <cp:revision>225</cp:revision>
  <cp:lastPrinted>2019-04-08T17:05:21Z</cp:lastPrinted>
  <dcterms:created xsi:type="dcterms:W3CDTF">2015-10-24T00:32:43Z</dcterms:created>
  <dcterms:modified xsi:type="dcterms:W3CDTF">2019-04-08T19:29:57Z</dcterms:modified>
</cp:coreProperties>
</file>