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5" r:id="rId2"/>
    <p:sldId id="347" r:id="rId3"/>
    <p:sldId id="361" r:id="rId4"/>
    <p:sldId id="318" r:id="rId5"/>
    <p:sldId id="319" r:id="rId6"/>
    <p:sldId id="348" r:id="rId7"/>
    <p:sldId id="359" r:id="rId8"/>
    <p:sldId id="362" r:id="rId9"/>
    <p:sldId id="355" r:id="rId10"/>
    <p:sldId id="356" r:id="rId11"/>
    <p:sldId id="363" r:id="rId12"/>
    <p:sldId id="325" r:id="rId13"/>
    <p:sldId id="328" r:id="rId14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2" autoAdjust="0"/>
  </p:normalViewPr>
  <p:slideViewPr>
    <p:cSldViewPr>
      <p:cViewPr varScale="1">
        <p:scale>
          <a:sx n="151" d="100"/>
          <a:sy n="151" d="100"/>
        </p:scale>
        <p:origin x="-39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4/5/2019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4/5/2019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5925" y="708025"/>
            <a:ext cx="6283325" cy="3533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283" indent="-29049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4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6763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1553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29579" eaLnBrk="1" hangingPunct="1">
              <a:defRPr/>
            </a:pPr>
            <a:fld id="{32D82832-0348-4A8B-97D2-BC0C1EDA36E6}" type="slidenum">
              <a:rPr lang="en-US" altLang="en-US" sz="1200">
                <a:solidFill>
                  <a:prstClr val="black"/>
                </a:solidFill>
              </a:rPr>
              <a:pPr defTabSz="929579" eaLnBrk="1" hangingPunct="1">
                <a:defRPr/>
              </a:pPr>
              <a:t>11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6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8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7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6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1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8"/>
            <a:ext cx="2895600" cy="20716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7" y="4869657"/>
            <a:ext cx="534195" cy="273844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32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805" y="9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tif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9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 smtClean="0">
                <a:solidFill>
                  <a:schemeClr val="bg1"/>
                </a:solidFill>
              </a:rPr>
              <a:t/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r>
              <a:rPr lang="en-US" altLang="en-US" b="0" dirty="0" smtClean="0">
                <a:solidFill>
                  <a:schemeClr val="bg1"/>
                </a:solidFill>
              </a:rPr>
              <a:t>sPHENIX </a:t>
            </a:r>
            <a:r>
              <a:rPr lang="en-US" altLang="en-US" b="0" dirty="0" smtClean="0"/>
              <a:t>Director’s</a:t>
            </a:r>
            <a:r>
              <a:rPr lang="en-US" altLang="en-US" b="0" dirty="0" smtClean="0">
                <a:solidFill>
                  <a:schemeClr val="bg1"/>
                </a:solidFill>
              </a:rPr>
              <a:t> Review</a:t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endParaRPr lang="en-US" altLang="en-US" b="0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b="0" dirty="0" smtClean="0">
                <a:solidFill>
                  <a:srgbClr val="3399FF"/>
                </a:solidFill>
              </a:rPr>
              <a:t>Robert Pisani</a:t>
            </a:r>
          </a:p>
          <a:p>
            <a:r>
              <a:rPr lang="en-US" altLang="en-US" sz="4000" b="0" dirty="0" smtClean="0">
                <a:solidFill>
                  <a:srgbClr val="3399FF"/>
                </a:solidFill>
              </a:rPr>
              <a:t>April 10-11, 2019</a:t>
            </a:r>
          </a:p>
          <a:p>
            <a:endParaRPr lang="en-US" altLang="en-US" sz="4000" b="0" dirty="0" smtClean="0">
              <a:solidFill>
                <a:srgbClr val="33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96215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 smtClean="0">
                <a:solidFill>
                  <a:srgbClr val="3399FF"/>
                </a:solidFill>
              </a:rPr>
              <a:t>WBS 2.04: Infrastructure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651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90179-D5B9-4CA5-9758-3AA57AA2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8"/>
            <a:ext cx="8686800" cy="546497"/>
          </a:xfrm>
        </p:spPr>
        <p:txBody>
          <a:bodyPr/>
          <a:lstStyle/>
          <a:p>
            <a:r>
              <a:rPr lang="en-US" sz="2400" dirty="0"/>
              <a:t>Estimate Uncertainty Breakdown WBS </a:t>
            </a:r>
            <a:r>
              <a:rPr lang="en-US" sz="2400" dirty="0" smtClean="0"/>
              <a:t>2.04 Infrastructure</a:t>
            </a:r>
            <a:endParaRPr lang="en-US" sz="2400" dirty="0"/>
          </a:p>
        </p:txBody>
      </p:sp>
      <p:pic>
        <p:nvPicPr>
          <p:cNvPr id="4" name="Picture 3" descr="EU C Pie 2.4">
            <a:extLst>
              <a:ext uri="{FF2B5EF4-FFF2-40B4-BE49-F238E27FC236}">
                <a16:creationId xmlns:a16="http://schemas.microsoft.com/office/drawing/2014/main" xmlns="" id="{7FB59E17-5559-4C03-A7F1-00B5E48F5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462" y="1581150"/>
            <a:ext cx="4799894" cy="3140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9535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Majority Preliminary Labor estimates based on previous experience from PHENIX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M&amp;S Professional Estimates from similar work done for PHENIX</a:t>
            </a:r>
            <a:endParaRPr lang="en-US" dirty="0"/>
          </a:p>
        </p:txBody>
      </p:sp>
      <p:sp>
        <p:nvSpPr>
          <p:cNvPr id="5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1031" y="4914908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59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57151"/>
            <a:ext cx="8686800" cy="422672"/>
          </a:xfrm>
        </p:spPr>
        <p:txBody>
          <a:bodyPr/>
          <a:lstStyle/>
          <a:p>
            <a:r>
              <a:rPr lang="en-US" altLang="en-US" sz="4000" dirty="0"/>
              <a:t>    2.4 Infrastructure Risks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4972050"/>
            <a:ext cx="2133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/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sPHENIX  Director's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A71F01-5B52-4272-A63C-91010C430A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28"/>
          <a:stretch/>
        </p:blipFill>
        <p:spPr>
          <a:xfrm>
            <a:off x="228600" y="1885950"/>
            <a:ext cx="87388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07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57151"/>
            <a:ext cx="8686800" cy="422672"/>
          </a:xfrm>
        </p:spPr>
        <p:txBody>
          <a:bodyPr/>
          <a:lstStyle/>
          <a:p>
            <a:r>
              <a:rPr lang="en-US" altLang="en-US" sz="4800" dirty="0" smtClean="0"/>
              <a:t>Issues and Concerns  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47750"/>
            <a:ext cx="7924800" cy="304698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1600" dirty="0" smtClean="0"/>
              <a:t>Senior Electrical Engineer Retired--  Transition Responsibilities, New Hire</a:t>
            </a:r>
          </a:p>
          <a:p>
            <a:pPr marL="285722" indent="-285722">
              <a:buFont typeface="Arial"/>
              <a:buChar char="•"/>
            </a:pPr>
            <a:endParaRPr lang="en-US" sz="1600" dirty="0" smtClean="0"/>
          </a:p>
          <a:p>
            <a:pPr marL="285722" indent="-285722">
              <a:buFont typeface="Arial"/>
              <a:buChar char="•"/>
            </a:pPr>
            <a:r>
              <a:rPr lang="en-US" sz="1600" dirty="0" smtClean="0"/>
              <a:t>Availability of non-sPHENIX Engineering and technical staff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MoA with Other BNL Departments, including schedule and resource requirements</a:t>
            </a:r>
          </a:p>
          <a:p>
            <a:pPr marL="742877" lvl="1" indent="-285722">
              <a:buFont typeface="Arial"/>
              <a:buChar char="•"/>
            </a:pPr>
            <a:endParaRPr lang="en-US" sz="1600" dirty="0" smtClean="0"/>
          </a:p>
          <a:p>
            <a:pPr marL="285722" indent="-285722">
              <a:buFont typeface="Arial"/>
              <a:buChar char="•"/>
            </a:pPr>
            <a:r>
              <a:rPr lang="en-US" sz="1600" dirty="0"/>
              <a:t>Availability of funding as needed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/>
              <a:t>Funding profiles and EVMS planning to meet required schedules</a:t>
            </a:r>
            <a:br>
              <a:rPr lang="en-US" sz="1600" dirty="0"/>
            </a:br>
            <a:endParaRPr lang="en-US" sz="1600" dirty="0"/>
          </a:p>
          <a:p>
            <a:pPr marL="285722" indent="-285722">
              <a:buFont typeface="Arial"/>
              <a:buChar char="•"/>
            </a:pPr>
            <a:r>
              <a:rPr lang="en-US" sz="1600" dirty="0" smtClean="0"/>
              <a:t>Failure of Major Facility Component </a:t>
            </a:r>
            <a:endParaRPr lang="en-US" sz="1600" dirty="0"/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Contingency plans for repair or replacement.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742877" lvl="1" indent="-285722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6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00600" y="742950"/>
            <a:ext cx="4038600" cy="314957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u="sng" dirty="0" smtClean="0"/>
              <a:t> Facility Support</a:t>
            </a:r>
            <a:endParaRPr lang="en-US" sz="1400" dirty="0" smtClean="0"/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/>
              <a:t>IP8 Cryogenic Layout almost complete—Early Design Stage for structural supports underway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err="1"/>
              <a:t>B</a:t>
            </a:r>
            <a:r>
              <a:rPr lang="en-US" sz="1400" dirty="0" err="1" smtClean="0"/>
              <a:t>eampipe</a:t>
            </a:r>
            <a:r>
              <a:rPr lang="en-US" sz="1400" dirty="0" smtClean="0"/>
              <a:t> parameters close to finalized through integration group.—Pre-design stage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/>
              <a:t>HVAC requirements being developed and analyzed-Pre-Design Stage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/>
              <a:t>Cooling water requirement identified --Early </a:t>
            </a:r>
            <a:r>
              <a:rPr lang="en-US" sz="1400" dirty="0"/>
              <a:t>D</a:t>
            </a:r>
            <a:r>
              <a:rPr lang="en-US" sz="1400" dirty="0" smtClean="0"/>
              <a:t>esign </a:t>
            </a:r>
            <a:r>
              <a:rPr lang="en-US" sz="1400" dirty="0"/>
              <a:t>S</a:t>
            </a:r>
            <a:r>
              <a:rPr lang="en-US" sz="1400" dirty="0" smtClean="0"/>
              <a:t>tage for distribution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/>
              <a:t>IR/AH Safety Subsystem Components- Conceptual Stage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/>
              <a:t>Assembly Hall Modifications underway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Status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4933950"/>
            <a:ext cx="1828800" cy="2095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42952"/>
            <a:ext cx="4038600" cy="3698440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u="sng" dirty="0" smtClean="0"/>
              <a:t> Detector Support</a:t>
            </a:r>
            <a:endParaRPr lang="en-US" sz="1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Power Distribution </a:t>
            </a:r>
            <a:r>
              <a:rPr lang="mr-IN" sz="1400" dirty="0" smtClean="0"/>
              <a:t>–</a:t>
            </a:r>
            <a:r>
              <a:rPr lang="en-US" sz="1400" dirty="0" smtClean="0"/>
              <a:t>Early Design Stage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Detector  Support –Cable tray, cooling lines, and gas lines  requirement being developed– Early  </a:t>
            </a:r>
            <a:r>
              <a:rPr lang="en-US" sz="1400" dirty="0"/>
              <a:t>D</a:t>
            </a:r>
            <a:r>
              <a:rPr lang="en-US" sz="1400" dirty="0" smtClean="0"/>
              <a:t>esign </a:t>
            </a:r>
            <a:r>
              <a:rPr lang="en-US" sz="1400" dirty="0"/>
              <a:t>S</a:t>
            </a:r>
            <a:r>
              <a:rPr lang="en-US" sz="1400" dirty="0" smtClean="0"/>
              <a:t>tage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Electronic Rack and supports- Carriage rack location and assignments close to final –Design Stage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Detector Gas and Cooling --  Off detector support needs identified</a:t>
            </a:r>
            <a:r>
              <a:rPr lang="mr-IN" sz="1400" dirty="0" smtClean="0"/>
              <a:t>–</a:t>
            </a:r>
            <a:r>
              <a:rPr lang="en-US" sz="1400" dirty="0" smtClean="0"/>
              <a:t> Early </a:t>
            </a:r>
            <a:r>
              <a:rPr lang="en-US" sz="1400" dirty="0"/>
              <a:t>D</a:t>
            </a:r>
            <a:r>
              <a:rPr lang="en-US" sz="1400" dirty="0" smtClean="0"/>
              <a:t>esign Stage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Detector Safety System</a:t>
            </a:r>
            <a:r>
              <a:rPr lang="mr-IN" sz="1400" dirty="0" smtClean="0"/>
              <a:t>–</a:t>
            </a:r>
            <a:r>
              <a:rPr lang="en-US" sz="1400" dirty="0" smtClean="0"/>
              <a:t> Conceptual Stage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Gas Mixing house and Pad—Early Design Stage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Rack Room Modifications– Work has started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Control Room– Early Design stage</a:t>
            </a:r>
            <a:endParaRPr lang="en-US" sz="16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95754"/>
            <a:ext cx="1295400" cy="87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4060825"/>
            <a:ext cx="11811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56" y="4327398"/>
            <a:ext cx="762000" cy="5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413D99F-F9EF-4027-9D4A-FBDF6E8E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4350"/>
            <a:ext cx="990600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7199" y="3962400"/>
            <a:ext cx="1329201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phenix.bnl.gov/WWW/run02/manual/1008_pics/RackRoo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8416" y="3961638"/>
            <a:ext cx="731520" cy="975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35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7010400" y="173355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</a:rPr>
              <a:t>The </a:t>
            </a:r>
            <a:r>
              <a:rPr lang="en-US" altLang="en-US" sz="3600" dirty="0" smtClean="0">
                <a:solidFill>
                  <a:srgbClr val="000000"/>
                </a:solidFill>
              </a:rPr>
              <a:t>Infrastructure </a:t>
            </a:r>
            <a:r>
              <a:rPr lang="en-US" altLang="en-US" sz="3600" dirty="0">
                <a:solidFill>
                  <a:srgbClr val="000000"/>
                </a:solidFill>
              </a:rPr>
              <a:t>Technical Overview</a:t>
            </a:r>
            <a:endParaRPr lang="en-US" alt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2"/>
          </p:nvPr>
        </p:nvSpPr>
        <p:spPr bwMode="auto">
          <a:xfrm>
            <a:off x="0" y="4933950"/>
            <a:ext cx="1600200" cy="209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898989"/>
                </a:solidFill>
              </a:rPr>
              <a:t>April 10-11, 2019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57800" y="59055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/>
              <a:t>SPHENIX </a:t>
            </a:r>
          </a:p>
          <a:p>
            <a:pPr algn="ctr"/>
            <a:r>
              <a:rPr lang="en-US" sz="2000" dirty="0" smtClean="0"/>
              <a:t>Infrastructure Work Packages</a:t>
            </a:r>
            <a:endParaRPr lang="en-US" sz="2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337237" y="6035356"/>
            <a:ext cx="21336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1F495BC0-F2E4-3A42-A72F-39A462EE795F}" type="datetime1">
              <a:rPr lang="en-US" smtClean="0">
                <a:latin typeface="Copperplate Gothic Bold"/>
                <a:cs typeface="Copperplate Gothic Bold"/>
              </a:rPr>
              <a:pPr algn="ctr"/>
              <a:t>4/5/2019</a:t>
            </a:fld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41257" y="6111673"/>
            <a:ext cx="3500588" cy="2578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 smtClean="0">
                <a:latin typeface="Copperplate Gothic Bold"/>
                <a:cs typeface="Copperplate Gothic Bold"/>
              </a:rPr>
              <a:t>sPHENIX Integration and Installation</a:t>
            </a:r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595341" y="6125211"/>
            <a:ext cx="762000" cy="271463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4EDBA288-C957-A748-BD50-5ACA0BC69C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1" y="742953"/>
            <a:ext cx="3503060" cy="307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1400" dirty="0" smtClean="0"/>
              <a:t>2.04: </a:t>
            </a:r>
            <a:r>
              <a:rPr lang="en-US" sz="1400" dirty="0"/>
              <a:t>sPHENIX </a:t>
            </a:r>
            <a:r>
              <a:rPr lang="en-US" sz="1400" dirty="0" smtClean="0"/>
              <a:t>Infrastructure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1885950"/>
            <a:ext cx="3962400" cy="14465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1100" b="1" dirty="0" smtClean="0"/>
              <a:t>2.04.02.01: Line Electric Power Distribution         </a:t>
            </a:r>
          </a:p>
          <a:p>
            <a:r>
              <a:rPr lang="en-US" sz="1100" b="1" dirty="0" smtClean="0"/>
              <a:t>2.04.02.02: Detector Support Services Systems Components</a:t>
            </a:r>
          </a:p>
          <a:p>
            <a:r>
              <a:rPr lang="en-US" sz="1100" b="1" dirty="0" smtClean="0"/>
              <a:t>2.04.02.03: Detector Electronics Racks and Rack generic support</a:t>
            </a:r>
          </a:p>
          <a:p>
            <a:r>
              <a:rPr lang="en-US" sz="1100" b="1" dirty="0" smtClean="0"/>
              <a:t>2.04.02.04: Detector Gas and Cooling Services Systems         </a:t>
            </a:r>
          </a:p>
          <a:p>
            <a:r>
              <a:rPr lang="en-US" sz="1100" b="1" dirty="0" smtClean="0"/>
              <a:t>2.04.02.05: Detector Safety Subsystems Work Package         </a:t>
            </a:r>
          </a:p>
          <a:p>
            <a:r>
              <a:rPr lang="en-US" sz="1100" b="1" dirty="0" smtClean="0"/>
              <a:t>2.04.02.06: Gas Mixing House &amp; Gas Pad Components</a:t>
            </a:r>
          </a:p>
          <a:p>
            <a:r>
              <a:rPr lang="en-US" sz="1100" b="1" dirty="0" smtClean="0"/>
              <a:t>2.04.02.07: Rack Room Modifications     </a:t>
            </a:r>
          </a:p>
          <a:p>
            <a:r>
              <a:rPr lang="en-US" sz="1100" b="1" dirty="0" smtClean="0"/>
              <a:t>2.04.02.08: Control Room Work Package </a:t>
            </a:r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756735" y="1578177"/>
            <a:ext cx="3974080" cy="311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1400" dirty="0" smtClean="0"/>
              <a:t>2.04.01: Detector Support Systems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762004" y="2800353"/>
            <a:ext cx="2545943" cy="307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1400" dirty="0" smtClean="0"/>
              <a:t>2.04.02:Facility Support Systems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047750"/>
            <a:ext cx="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9527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1733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24400" y="1733550"/>
            <a:ext cx="228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09800" y="3673554"/>
            <a:ext cx="4267200" cy="1107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1100" b="1" dirty="0" smtClean="0"/>
              <a:t>2.04.02.01: Magnet Cryo, Electrical &amp; Control Structural Support in IR   </a:t>
            </a:r>
          </a:p>
          <a:p>
            <a:r>
              <a:rPr lang="en-US" sz="1100" b="1" dirty="0" smtClean="0"/>
              <a:t>2.04.02.02: </a:t>
            </a:r>
            <a:r>
              <a:rPr lang="en-US" sz="1100" b="1" dirty="0" err="1" smtClean="0"/>
              <a:t>Beampipe</a:t>
            </a:r>
            <a:r>
              <a:rPr lang="en-US" sz="1100" b="1" dirty="0" smtClean="0"/>
              <a:t> and Vacuum Work Package </a:t>
            </a:r>
          </a:p>
          <a:p>
            <a:r>
              <a:rPr lang="en-US" sz="1100" b="1" dirty="0" smtClean="0"/>
              <a:t>2.04.02.03: IR HVAC Work Package     </a:t>
            </a:r>
          </a:p>
          <a:p>
            <a:r>
              <a:rPr lang="en-US" sz="1100" b="1" dirty="0" smtClean="0"/>
              <a:t>2.04.02.04: IR Electronics Cooling Water Distribution System</a:t>
            </a:r>
          </a:p>
          <a:p>
            <a:r>
              <a:rPr lang="en-US" sz="1100" b="1" dirty="0" smtClean="0"/>
              <a:t>2.04.02.05: IR/AH Safety Subsystems Components Work Package </a:t>
            </a:r>
          </a:p>
          <a:p>
            <a:r>
              <a:rPr lang="en-US" sz="1100" b="1" dirty="0" smtClean="0"/>
              <a:t>2.04.02.06: Assembly Hall Modifications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6600" y="295275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0"/>
          </p:cNvCxnSpPr>
          <p:nvPr/>
        </p:nvCxnSpPr>
        <p:spPr>
          <a:xfrm>
            <a:off x="4343400" y="2952750"/>
            <a:ext cx="0" cy="720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9-04-03 at 11.36.4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3409950"/>
            <a:ext cx="1752600" cy="1609452"/>
          </a:xfrm>
          <a:prstGeom prst="rect">
            <a:avLst/>
          </a:prstGeom>
        </p:spPr>
      </p:pic>
      <p:pic>
        <p:nvPicPr>
          <p:cNvPr id="2" name="Picture 1" descr="Screen Shot 2019-04-03 at 1.13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33750"/>
            <a:ext cx="195459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7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5638800" cy="7084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Infrastructure Overview</a:t>
            </a:r>
            <a:endParaRPr lang="en-US" sz="2400" dirty="0"/>
          </a:p>
        </p:txBody>
      </p:sp>
      <p:pic>
        <p:nvPicPr>
          <p:cNvPr id="1029" name="Picture 5" descr="C:\sPHENIX\November 2015 Review\Infrastructure Photos\13.8 KV to 480V Sub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474470"/>
            <a:ext cx="138717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sPHENIX\November 2015 Review\Infrastructure Photos\Bldg. C Pump Room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76358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11" y="590550"/>
            <a:ext cx="1874278" cy="73865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Detector special gasses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torage/mixing facility</a:t>
            </a:r>
          </a:p>
          <a:p>
            <a:pPr algn="ctr"/>
            <a:r>
              <a:rPr lang="en-US" sz="1400" dirty="0" smtClean="0"/>
              <a:t>1008F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66750"/>
            <a:ext cx="2265925" cy="52321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Electronics cooling water</a:t>
            </a:r>
          </a:p>
          <a:p>
            <a:pPr algn="ctr"/>
            <a:r>
              <a:rPr lang="en-US" sz="1400" dirty="0"/>
              <a:t>p</a:t>
            </a:r>
            <a:r>
              <a:rPr lang="en-US" sz="1400" dirty="0" smtClean="0"/>
              <a:t>ump house/piping network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17747" y="962406"/>
            <a:ext cx="2526253" cy="52321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Electric power substations</a:t>
            </a:r>
          </a:p>
          <a:p>
            <a:pPr algn="ctr"/>
            <a:r>
              <a:rPr lang="en-US" sz="1400" dirty="0" smtClean="0"/>
              <a:t>13.8/480/208/120V distribution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40101" y="2876553"/>
            <a:ext cx="184709" cy="31162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105154"/>
            <a:ext cx="2895600" cy="1660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9210" y="2800354"/>
            <a:ext cx="2486879" cy="31162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Detector/Facility Safety System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00400" y="4920456"/>
            <a:ext cx="2895600" cy="2166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7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40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95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err="1" smtClean="0">
                <a:solidFill>
                  <a:srgbClr val="000080"/>
                </a:solidFill>
                <a:latin typeface="Calibri" pitchFamily="34" charset="0"/>
              </a:rPr>
              <a:t>sPHENIX</a:t>
            </a:r>
            <a:r>
              <a:rPr lang="en-US" altLang="en-US" dirty="0" smtClean="0">
                <a:solidFill>
                  <a:srgbClr val="000080"/>
                </a:solidFill>
                <a:latin typeface="Calibri" pitchFamily="34" charset="0"/>
              </a:rPr>
              <a:t> Director's Review</a:t>
            </a:r>
            <a:endParaRPr lang="en-US" altLang="en-US" dirty="0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800351"/>
            <a:ext cx="2440836" cy="5309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Detector supports racks, cable trays support equipment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2205990"/>
            <a:ext cx="914400" cy="3116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HVAC</a:t>
            </a:r>
            <a:endParaRPr lang="en-US" sz="1400" dirty="0"/>
          </a:p>
        </p:txBody>
      </p:sp>
      <p:pic>
        <p:nvPicPr>
          <p:cNvPr id="2052" name="Picture 4" descr="Image result for trane hvac units 10 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462022"/>
            <a:ext cx="766220" cy="69494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119552"/>
            <a:ext cx="1676400" cy="13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12364" y="4400550"/>
            <a:ext cx="2440836" cy="3116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CRYO Support</a:t>
            </a:r>
            <a:endParaRPr lang="en-US" sz="14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744" y="3998214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86000" y="3714750"/>
            <a:ext cx="1676400" cy="3116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/>
              <a:t>Hall Modifications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87" y="1276350"/>
            <a:ext cx="261120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Screen Shot 2019-04-03 at 11.36.49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64" y="3303270"/>
            <a:ext cx="1447800" cy="13295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EDDE4AC-178D-7640-AE79-C5527C362F8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9400" y="2876550"/>
            <a:ext cx="1591617" cy="838200"/>
          </a:xfrm>
          <a:prstGeom prst="rect">
            <a:avLst/>
          </a:prstGeom>
        </p:spPr>
      </p:pic>
      <p:pic>
        <p:nvPicPr>
          <p:cNvPr id="18436" name="Picture 4" descr="https://www.phenix.bnl.gov/WWW/run/16/drawings/mfh-emergency-plan.20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6944" y="779526"/>
            <a:ext cx="1331040" cy="1271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8" name="Picture 6" descr="https://www.phenix.bnl.gov/WWW/run02/manual/1008_pics/Rack_Room_south_midd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36992" y="1840230"/>
            <a:ext cx="975360" cy="73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67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096" tIns="38096" rIns="38096" bIns="38096"/>
          <a:lstStyle/>
          <a:p>
            <a:r>
              <a:rPr lang="en-US" altLang="en-US" dirty="0" smtClean="0"/>
              <a:t>Scope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06374"/>
            <a:ext cx="4273296" cy="4096512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dirty="0" smtClean="0"/>
              <a:t>Detector Support Systems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Modify existing Power Distribution in IR and PRR and their components. 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Detector Support Cables and Cable trays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Racks (Reuse), Rack power, rack cooling &amp; layout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Support services for detector gas and detector cooling and layout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On Carriage detector safety systems 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odification of existing Support </a:t>
            </a:r>
            <a:r>
              <a:rPr lang="en-US" sz="1600" dirty="0"/>
              <a:t>S</a:t>
            </a:r>
            <a:r>
              <a:rPr lang="en-US" sz="1600" dirty="0" smtClean="0"/>
              <a:t>ervices for Gas Mixing house and gas pads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PHENIX Rack Room modifications and updates</a:t>
            </a:r>
          </a:p>
          <a:p>
            <a:pPr marL="742877" lvl="1" indent="-285722">
              <a:buFont typeface="Arial"/>
              <a:buChar char="•"/>
            </a:pPr>
            <a:r>
              <a:rPr lang="en-US" sz="1600" dirty="0" smtClean="0"/>
              <a:t>PHENIX Control room modifications and updates.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706374"/>
            <a:ext cx="4343400" cy="2831536"/>
          </a:xfrm>
          <a:prstGeom prst="rect">
            <a:avLst/>
          </a:prstGeom>
          <a:noFill/>
          <a:ln w="28575" cmpd="sng">
            <a:solidFill>
              <a:srgbClr val="C4BD97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dirty="0" smtClean="0"/>
              <a:t>Facility Support Systems</a:t>
            </a:r>
          </a:p>
          <a:p>
            <a:pPr marL="171434" indent="-171434">
              <a:buFont typeface="Arial"/>
              <a:buChar char="•"/>
            </a:pPr>
            <a:r>
              <a:rPr lang="en-US" sz="1600" dirty="0" err="1" smtClean="0"/>
              <a:t>Cryo</a:t>
            </a:r>
            <a:r>
              <a:rPr lang="en-US" sz="1600" dirty="0" smtClean="0"/>
              <a:t> routing, electrical support components, and layout </a:t>
            </a:r>
            <a:endParaRPr lang="en-US" sz="1600" dirty="0"/>
          </a:p>
          <a:p>
            <a:pPr marL="171434" indent="-171434">
              <a:buFont typeface="Arial"/>
              <a:buChar char="•"/>
            </a:pPr>
            <a:r>
              <a:rPr lang="en-US" sz="1600" dirty="0" smtClean="0"/>
              <a:t>Existing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and vacuum line modification  </a:t>
            </a:r>
          </a:p>
          <a:p>
            <a:pPr marL="171434" indent="-171434">
              <a:buFont typeface="Arial"/>
              <a:buChar char="•"/>
            </a:pPr>
            <a:r>
              <a:rPr lang="en-US" sz="1600" dirty="0" smtClean="0"/>
              <a:t>Modification and maintenance of </a:t>
            </a:r>
            <a:r>
              <a:rPr lang="en-US" sz="1600" dirty="0" smtClean="0"/>
              <a:t>Existing HVAC </a:t>
            </a:r>
            <a:r>
              <a:rPr lang="en-US" sz="1600" dirty="0" smtClean="0"/>
              <a:t>for IR</a:t>
            </a:r>
            <a:r>
              <a:rPr lang="en-US" sz="1600" dirty="0" smtClean="0"/>
              <a:t>, PRR, Counting house </a:t>
            </a:r>
            <a:r>
              <a:rPr lang="en-US" sz="1600" dirty="0" smtClean="0"/>
              <a:t>as </a:t>
            </a:r>
            <a:r>
              <a:rPr lang="en-US" sz="1600" dirty="0" smtClean="0"/>
              <a:t>needed</a:t>
            </a:r>
          </a:p>
          <a:p>
            <a:pPr marL="171434" indent="-171434">
              <a:buFont typeface="Arial"/>
              <a:buChar char="•"/>
            </a:pPr>
            <a:r>
              <a:rPr lang="en-US" sz="1600" dirty="0" smtClean="0"/>
              <a:t>Existing Electronics cooling water distribution modification to IR, Carriage and PRR</a:t>
            </a:r>
          </a:p>
          <a:p>
            <a:pPr marL="171434" indent="-171434">
              <a:buFont typeface="Arial"/>
              <a:buChar char="•"/>
            </a:pPr>
            <a:r>
              <a:rPr lang="en-US" sz="1600" dirty="0" smtClean="0"/>
              <a:t>IR and Assembly Hall detector subsystem safety modification and new components.</a:t>
            </a:r>
          </a:p>
          <a:p>
            <a:pPr marL="171434" indent="-171434">
              <a:buFont typeface="Arial"/>
              <a:buChar char="•"/>
            </a:pPr>
            <a:r>
              <a:rPr lang="en-US" sz="1600" dirty="0" smtClean="0"/>
              <a:t>Assembly Hall modification for sPHENIX</a:t>
            </a:r>
          </a:p>
        </p:txBody>
      </p:sp>
      <p:sp>
        <p:nvSpPr>
          <p:cNvPr id="9" name="Date Placeholder 25"/>
          <p:cNvSpPr txBox="1">
            <a:spLocks/>
          </p:cNvSpPr>
          <p:nvPr/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defTabSz="914310">
              <a:defRPr/>
            </a:pPr>
            <a:r>
              <a:rPr lang="en-US" altLang="en-US" sz="1200" dirty="0" smtClean="0"/>
              <a:t>April 10-11, 2019</a:t>
            </a:r>
            <a:endParaRPr lang="en-US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595878"/>
            <a:ext cx="4343400" cy="1200321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200" b="1" dirty="0" smtClean="0"/>
              <a:t>Reconfiguring much of the existing </a:t>
            </a:r>
            <a:r>
              <a:rPr lang="en-US" sz="1200" b="1" dirty="0" smtClean="0"/>
              <a:t>infrastructure</a:t>
            </a:r>
            <a:endParaRPr lang="en-US" sz="1200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200" b="1" dirty="0" smtClean="0"/>
              <a:t>Generally includes labor involved in planning, design and</a:t>
            </a:r>
            <a:r>
              <a:rPr lang="en-US" sz="1200" b="1" dirty="0"/>
              <a:t> </a:t>
            </a:r>
            <a:r>
              <a:rPr lang="en-US" sz="1200" b="1" dirty="0" smtClean="0"/>
              <a:t>procurement.</a:t>
            </a:r>
            <a:endParaRPr lang="en-US" sz="1200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200" b="1" dirty="0" smtClean="0"/>
              <a:t>All labor for installation of these infrastructure components and equipment is covered by WBS 2.05.02(Infrastructure Installation).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5718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0000"/>
                </a:solidFill>
                <a:cs typeface="Times New Roman" pitchFamily="18" charset="0"/>
              </a:rPr>
              <a:t>Infrastructure: Key Personnel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742950"/>
            <a:ext cx="5638800" cy="3754866"/>
          </a:xfrm>
          <a:prstGeom prst="rect">
            <a:avLst/>
          </a:prstGeom>
          <a:noFill/>
          <a:ln w="28575" cmpd="sng">
            <a:solidFill>
              <a:srgbClr val="C4BD97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marL="457155" lvl="1"/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Robert Pisani  --sPHENIX Infrastructure Interim L2 Mgr</a:t>
            </a:r>
          </a:p>
          <a:p>
            <a:pPr marL="742877" lvl="1" indent="-285722">
              <a:buFont typeface="Arial"/>
              <a:buChar char="•"/>
            </a:pPr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James Mills  --sPHENIX  Project Engineer</a:t>
            </a:r>
          </a:p>
          <a:p>
            <a:pPr marL="742877" lvl="1" indent="-285722"/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Russell Feder  --- sPHENIX Chief Mechanical Engineer</a:t>
            </a:r>
          </a:p>
          <a:p>
            <a:pPr marL="742877" lvl="1" indent="-285722">
              <a:buFont typeface="Arial"/>
              <a:buChar char="•"/>
            </a:pPr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Roberto Than/Paul Orfin ---CAD Cryogenic Support</a:t>
            </a:r>
          </a:p>
          <a:p>
            <a:pPr marL="742877" lvl="1" indent="-285722">
              <a:buFont typeface="Arial"/>
              <a:buChar char="•"/>
            </a:pPr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Charlie Folz --- CAD Engineering Support</a:t>
            </a:r>
          </a:p>
          <a:p>
            <a:pPr marL="742877" lvl="1" indent="-285722">
              <a:buFont typeface="Arial"/>
              <a:buChar char="•"/>
            </a:pPr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Jon Hock --- CAD Engineering Support</a:t>
            </a:r>
          </a:p>
          <a:p>
            <a:pPr marL="742877" lvl="1" indent="-285722">
              <a:buFont typeface="Arial"/>
              <a:buChar char="•"/>
            </a:pPr>
            <a:endParaRPr lang="en-US" sz="1400" dirty="0" smtClean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Brian Streckenbach  --- CAD Engineering Support</a:t>
            </a:r>
          </a:p>
          <a:p>
            <a:pPr marL="742877" lvl="1" indent="-285722">
              <a:buFont typeface="Arial"/>
              <a:buChar char="•"/>
            </a:pPr>
            <a:endParaRPr lang="en-US" sz="1400" dirty="0"/>
          </a:p>
          <a:p>
            <a:pPr marL="742877" lvl="1" indent="-285722">
              <a:buFont typeface="Arial"/>
              <a:buChar char="•"/>
            </a:pPr>
            <a:r>
              <a:rPr lang="en-US" sz="1400" dirty="0" smtClean="0"/>
              <a:t>C. Biggs  ----sPHENIX Lead Technician</a:t>
            </a:r>
          </a:p>
          <a:p>
            <a:pPr marL="742877" lvl="1" indent="-285722"/>
            <a:endParaRPr lang="en-US" sz="1400" dirty="0" smtClean="0"/>
          </a:p>
        </p:txBody>
      </p:sp>
      <p:sp>
        <p:nvSpPr>
          <p:cNvPr id="11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4"/>
            <a:ext cx="8229600" cy="546497"/>
          </a:xfrm>
        </p:spPr>
        <p:txBody>
          <a:bodyPr/>
          <a:lstStyle/>
          <a:p>
            <a:r>
              <a:rPr lang="en-US" altLang="en-US" sz="3200" dirty="0"/>
              <a:t>Basis of Estimate &amp; Resource-Loaded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A54FB5-E257-4428-9615-C2323AB51A6E}"/>
              </a:ext>
            </a:extLst>
          </p:cNvPr>
          <p:cNvSpPr txBox="1"/>
          <p:nvPr/>
        </p:nvSpPr>
        <p:spPr>
          <a:xfrm>
            <a:off x="457202" y="590552"/>
            <a:ext cx="4479095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/>
              <a:t>One file </a:t>
            </a:r>
            <a:r>
              <a:rPr lang="en-US" dirty="0" smtClean="0"/>
              <a:t>for 2.04.01 Detector Support Systems</a:t>
            </a:r>
          </a:p>
          <a:p>
            <a:r>
              <a:rPr lang="en-US" dirty="0" smtClean="0"/>
              <a:t>One File For 2.04.02 Facility Support Systems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CBB634-C2A1-4936-81A9-2C857BD5F72C}"/>
              </a:ext>
            </a:extLst>
          </p:cNvPr>
          <p:cNvSpPr txBox="1"/>
          <p:nvPr/>
        </p:nvSpPr>
        <p:spPr>
          <a:xfrm>
            <a:off x="152401" y="3181353"/>
            <a:ext cx="5357452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400" dirty="0" smtClean="0"/>
              <a:t>Within each </a:t>
            </a:r>
            <a:r>
              <a:rPr lang="en-US" sz="1400" dirty="0"/>
              <a:t>file, one Summary and one Details page per </a:t>
            </a:r>
            <a:r>
              <a:rPr lang="en-US" sz="1400" dirty="0" smtClean="0"/>
              <a:t>Work Package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2F2A2E-47C6-408B-A8C8-DE9714FA91C5}"/>
              </a:ext>
            </a:extLst>
          </p:cNvPr>
          <p:cNvSpPr txBox="1"/>
          <p:nvPr/>
        </p:nvSpPr>
        <p:spPr>
          <a:xfrm>
            <a:off x="5943600" y="742950"/>
            <a:ext cx="2636475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/>
              <a:t>Fully Consistent w/ P6 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0F8F64-A1A9-43F4-A14E-01D3DFCE147A}"/>
              </a:ext>
            </a:extLst>
          </p:cNvPr>
          <p:cNvSpPr txBox="1"/>
          <p:nvPr/>
        </p:nvSpPr>
        <p:spPr>
          <a:xfrm>
            <a:off x="6019800" y="3181353"/>
            <a:ext cx="2526188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/>
              <a:t>(Excel “snapshot” of RLS)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0F8F64-A1A9-43F4-A14E-01D3DFCE147A}"/>
              </a:ext>
            </a:extLst>
          </p:cNvPr>
          <p:cNvSpPr txBox="1"/>
          <p:nvPr/>
        </p:nvSpPr>
        <p:spPr>
          <a:xfrm>
            <a:off x="3581403" y="4552954"/>
            <a:ext cx="2989757" cy="31162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400" dirty="0" smtClean="0"/>
              <a:t>Navigation links Imbedded and by Tab</a:t>
            </a:r>
            <a:endParaRPr lang="en-US" sz="14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52550"/>
            <a:ext cx="2209800" cy="164765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23954"/>
            <a:ext cx="3581400" cy="192739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38550"/>
            <a:ext cx="3358501" cy="9239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 r="-9859" b="35624"/>
          <a:stretch>
            <a:fillRect/>
          </a:stretch>
        </p:blipFill>
        <p:spPr bwMode="auto">
          <a:xfrm>
            <a:off x="3962400" y="3638550"/>
            <a:ext cx="2971800" cy="914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 r="6040"/>
          <a:stretch>
            <a:fillRect/>
          </a:stretch>
        </p:blipFill>
        <p:spPr bwMode="auto">
          <a:xfrm>
            <a:off x="2514600" y="1352550"/>
            <a:ext cx="2667000" cy="167429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9110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968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95350"/>
            <a:ext cx="73916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driven by when items need to be ready for installation (2.05.02)</a:t>
            </a:r>
          </a:p>
          <a:p>
            <a:pPr marL="1200060" lvl="2" indent="-285750">
              <a:buFont typeface="Arial"/>
              <a:buChar char="•"/>
            </a:pPr>
            <a:r>
              <a:rPr lang="en-US" dirty="0" smtClean="0"/>
              <a:t>Design/Safety Review</a:t>
            </a:r>
          </a:p>
          <a:p>
            <a:pPr marL="1200060" lvl="2" indent="-285750">
              <a:buFont typeface="Arial"/>
              <a:buChar char="•"/>
            </a:pPr>
            <a:r>
              <a:rPr lang="en-US" dirty="0" smtClean="0"/>
              <a:t>Deliverable ready for installation</a:t>
            </a:r>
          </a:p>
          <a:p>
            <a:pPr marL="1200060" lvl="2" indent="-285750">
              <a:buFont typeface="Arial"/>
              <a:buChar char="•"/>
            </a:pPr>
            <a:r>
              <a:rPr lang="en-US" dirty="0" smtClean="0"/>
              <a:t>No Items on critical path</a:t>
            </a:r>
          </a:p>
          <a:p>
            <a:pPr marL="1200060" lvl="2" indent="-285750">
              <a:buFont typeface="Arial"/>
              <a:buChar char="•"/>
            </a:pPr>
            <a:r>
              <a:rPr lang="en-US" dirty="0" smtClean="0"/>
              <a:t>Most items have  over 100 days of float before becoming critical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Few Key Items:</a:t>
            </a:r>
          </a:p>
          <a:p>
            <a:pPr marL="742904" lvl="1" indent="-285750">
              <a:buFont typeface="Arial"/>
              <a:buChar char="•"/>
            </a:pPr>
            <a:r>
              <a:rPr lang="en-US" dirty="0" err="1" smtClean="0"/>
              <a:t>MoA</a:t>
            </a:r>
            <a:r>
              <a:rPr lang="en-US" dirty="0" smtClean="0"/>
              <a:t> with CAD</a:t>
            </a:r>
            <a:r>
              <a:rPr lang="mr-IN" dirty="0" smtClean="0"/>
              <a:t>–</a:t>
            </a:r>
            <a:r>
              <a:rPr lang="en-US" dirty="0" smtClean="0"/>
              <a:t> Spring 2019</a:t>
            </a:r>
          </a:p>
          <a:p>
            <a:pPr marL="742904" lvl="1" indent="-285750">
              <a:buFont typeface="Arial"/>
              <a:buChar char="•"/>
            </a:pPr>
            <a:r>
              <a:rPr lang="en-US" dirty="0" smtClean="0"/>
              <a:t>Line Power Distribution--  April 2020</a:t>
            </a:r>
          </a:p>
          <a:p>
            <a:pPr marL="742904" lvl="1" indent="-285750">
              <a:buFont typeface="Arial"/>
              <a:buChar char="•"/>
            </a:pPr>
            <a:r>
              <a:rPr lang="en-US" dirty="0" err="1" smtClean="0"/>
              <a:t>Cyro</a:t>
            </a:r>
            <a:r>
              <a:rPr lang="en-US" dirty="0" smtClean="0"/>
              <a:t> Support </a:t>
            </a:r>
            <a:r>
              <a:rPr lang="mr-IN" dirty="0"/>
              <a:t>–</a:t>
            </a:r>
            <a:r>
              <a:rPr lang="en-US" dirty="0"/>
              <a:t>May </a:t>
            </a:r>
            <a:r>
              <a:rPr lang="en-US" dirty="0" smtClean="0"/>
              <a:t>2020</a:t>
            </a:r>
          </a:p>
          <a:p>
            <a:pPr marL="742904" lvl="1" indent="-285750">
              <a:buFont typeface="Arial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/>
              <a:t>Safety System </a:t>
            </a:r>
            <a:r>
              <a:rPr lang="mr-IN" dirty="0" smtClean="0"/>
              <a:t>–</a:t>
            </a:r>
            <a:r>
              <a:rPr lang="en-US" dirty="0" smtClean="0"/>
              <a:t>July 2021</a:t>
            </a:r>
          </a:p>
          <a:p>
            <a:pPr marL="742904" lvl="1" indent="-285750">
              <a:buFont typeface="Arial"/>
              <a:buChar char="•"/>
            </a:pPr>
            <a:r>
              <a:rPr lang="en-US" dirty="0" err="1" smtClean="0"/>
              <a:t>Beampipe</a:t>
            </a:r>
            <a:r>
              <a:rPr lang="en-US" dirty="0" smtClean="0"/>
              <a:t> Modifications—September 2021</a:t>
            </a:r>
          </a:p>
          <a:p>
            <a:pPr lvl="1"/>
            <a:r>
              <a:rPr lang="en-US" dirty="0"/>
              <a:t>	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 smtClean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7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0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5" indent="-22857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" name="Picture 3" descr="Screen Shot 2019-04-03 at 9.50.27 AM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" t="3239" r="2381"/>
          <a:stretch>
            <a:fillRect/>
          </a:stretch>
        </p:blipFill>
        <p:spPr>
          <a:xfrm>
            <a:off x="5559552" y="2974086"/>
            <a:ext cx="2962656" cy="10927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974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23950"/>
            <a:ext cx="8534400" cy="38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Drivers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000" dirty="0" smtClean="0"/>
              <a:t>April 10-11, 2019</a:t>
            </a:r>
            <a:endParaRPr lang="en-US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66750"/>
            <a:ext cx="28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Milestones for Infrastructure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123950"/>
            <a:ext cx="8534400" cy="2209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3376422"/>
            <a:ext cx="8534400" cy="16002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678418"/>
            <a:ext cx="1646605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Facility Support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678418"/>
            <a:ext cx="1813317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Detector Support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1031" y="4955381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57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8A9EE-13D5-4F9D-931D-F9F741DE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" y="25009"/>
            <a:ext cx="8609648" cy="546497"/>
          </a:xfrm>
        </p:spPr>
        <p:txBody>
          <a:bodyPr/>
          <a:lstStyle/>
          <a:p>
            <a:r>
              <a:rPr lang="en-US" sz="2400" dirty="0" smtClean="0"/>
              <a:t>Cost Drivers WBS 2.4 Infrastructure</a:t>
            </a:r>
            <a:endParaRPr lang="en-US" sz="2400" dirty="0"/>
          </a:p>
        </p:txBody>
      </p:sp>
      <p:pic>
        <p:nvPicPr>
          <p:cNvPr id="4" name="Picture 3" descr="Detail C L2 Cost - 2.4 x Labor and M&amp;S">
            <a:extLst>
              <a:ext uri="{FF2B5EF4-FFF2-40B4-BE49-F238E27FC236}">
                <a16:creationId xmlns:a16="http://schemas.microsoft.com/office/drawing/2014/main" xmlns="" id="{C625E269-2E74-4CBD-8435-8457E1CD6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66749"/>
            <a:ext cx="4114800" cy="24480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742950"/>
            <a:ext cx="3276600" cy="137160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877" indent="-2857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2887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040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195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Infrastructure Cost Drivers:</a:t>
            </a:r>
            <a:endParaRPr lang="en-US" sz="1600" dirty="0" smtClean="0">
              <a:latin typeface="Times New Roman"/>
            </a:endParaRP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Times New Roman"/>
              </a:rPr>
              <a:t>Predominantly driven by labor cost.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Times New Roman"/>
              </a:rPr>
              <a:t>Mostly Engineers and Technical support 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endParaRPr lang="en-US" sz="1600" dirty="0">
              <a:latin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181350"/>
            <a:ext cx="4038600" cy="17335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877" indent="-2857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2887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040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195" indent="-2285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Few key items:</a:t>
            </a:r>
            <a:endParaRPr lang="en-US" sz="1600" dirty="0" smtClean="0">
              <a:latin typeface="Times New Roman"/>
            </a:endParaRPr>
          </a:p>
          <a:p>
            <a:pPr>
              <a:spcBef>
                <a:spcPts val="300"/>
              </a:spcBef>
            </a:pPr>
            <a:r>
              <a:rPr lang="en-US" sz="1400" dirty="0" err="1">
                <a:latin typeface="Times New Roman"/>
              </a:rPr>
              <a:t>B</a:t>
            </a:r>
            <a:r>
              <a:rPr lang="en-US" sz="1400" dirty="0" err="1" smtClean="0">
                <a:latin typeface="Times New Roman"/>
              </a:rPr>
              <a:t>eampipe</a:t>
            </a:r>
            <a:r>
              <a:rPr lang="en-US" sz="1400" dirty="0" smtClean="0">
                <a:latin typeface="Times New Roman"/>
              </a:rPr>
              <a:t> design and modification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Times New Roman"/>
              </a:rPr>
              <a:t>Cryogenic support structures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Times New Roman"/>
              </a:rPr>
              <a:t>Electrical and cooling water rerouting and distribution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Times New Roman"/>
              </a:rPr>
              <a:t>Hall Modifications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endParaRPr lang="en-US" sz="1600" dirty="0">
              <a:latin typeface="Times New Roman"/>
            </a:endParaRPr>
          </a:p>
        </p:txBody>
      </p:sp>
      <p:sp>
        <p:nvSpPr>
          <p:cNvPr id="8" name="Date Placeholder 25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April 10-11, 2019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1031" y="4914908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sPHENIX Director's Review</a:t>
            </a:r>
            <a:endParaRPr lang="en-US" dirty="0"/>
          </a:p>
        </p:txBody>
      </p:sp>
      <p:pic>
        <p:nvPicPr>
          <p:cNvPr id="10" name="Picture 9" descr="Detail All L2 FTEs - 2.4 x Resource">
            <a:extLst>
              <a:ext uri="{FF2B5EF4-FFF2-40B4-BE49-F238E27FC236}">
                <a16:creationId xmlns="" xmlns:a16="http://schemas.microsoft.com/office/drawing/2014/main" id="{6A387BFD-AAF8-451D-BC37-E0EFE6CBA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334562"/>
            <a:ext cx="4191000" cy="24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01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25315</TotalTime>
  <Words>800</Words>
  <Application>Microsoft Office PowerPoint</Application>
  <PresentationFormat>On-screen Show (16:9)</PresentationFormat>
  <Paragraphs>183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sPHENIX Director’s Review </vt:lpstr>
      <vt:lpstr>The Infrastructure Technical Overview</vt:lpstr>
      <vt:lpstr>Infrastructure Overview</vt:lpstr>
      <vt:lpstr>Scope</vt:lpstr>
      <vt:lpstr>Infrastructure: Key Personnel</vt:lpstr>
      <vt:lpstr>Basis of Estimate &amp; Resource-Loaded Schedule</vt:lpstr>
      <vt:lpstr>Schedule Drivers</vt:lpstr>
      <vt:lpstr>Schedule Drivers</vt:lpstr>
      <vt:lpstr>Cost Drivers WBS 2.4 Infrastructure</vt:lpstr>
      <vt:lpstr>Estimate Uncertainty Breakdown WBS 2.04 Infrastructure</vt:lpstr>
      <vt:lpstr>    2.4 Infrastructure Risks</vt:lpstr>
      <vt:lpstr>Issues and Concerns  </vt:lpstr>
      <vt:lpstr>Summary of Status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pisani</cp:lastModifiedBy>
  <cp:revision>188</cp:revision>
  <cp:lastPrinted>2019-04-03T16:37:46Z</cp:lastPrinted>
  <dcterms:created xsi:type="dcterms:W3CDTF">2015-10-24T00:32:43Z</dcterms:created>
  <dcterms:modified xsi:type="dcterms:W3CDTF">2019-04-05T14:17:35Z</dcterms:modified>
</cp:coreProperties>
</file>