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5" r:id="rId2"/>
    <p:sldId id="736" r:id="rId3"/>
    <p:sldId id="347" r:id="rId4"/>
    <p:sldId id="318" r:id="rId5"/>
    <p:sldId id="328" r:id="rId6"/>
    <p:sldId id="319" r:id="rId7"/>
    <p:sldId id="734" r:id="rId8"/>
    <p:sldId id="320" r:id="rId9"/>
    <p:sldId id="732" r:id="rId10"/>
    <p:sldId id="733" r:id="rId11"/>
    <p:sldId id="321" r:id="rId12"/>
    <p:sldId id="348" r:id="rId13"/>
    <p:sldId id="329" r:id="rId14"/>
    <p:sldId id="330" r:id="rId15"/>
    <p:sldId id="729" r:id="rId16"/>
    <p:sldId id="728" r:id="rId17"/>
    <p:sldId id="735" r:id="rId18"/>
    <p:sldId id="326" r:id="rId19"/>
    <p:sldId id="336" r:id="rId20"/>
    <p:sldId id="349" r:id="rId21"/>
    <p:sldId id="338" r:id="rId22"/>
    <p:sldId id="350" r:id="rId23"/>
    <p:sldId id="339" r:id="rId24"/>
    <p:sldId id="340" r:id="rId25"/>
    <p:sldId id="341" r:id="rId26"/>
    <p:sldId id="342" r:id="rId27"/>
    <p:sldId id="343" r:id="rId28"/>
    <p:sldId id="345" r:id="rId29"/>
    <p:sldId id="344" r:id="rId30"/>
    <p:sldId id="730" r:id="rId31"/>
    <p:sldId id="331" r:id="rId32"/>
    <p:sldId id="334" r:id="rId33"/>
    <p:sldId id="335" r:id="rId34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>
      <p:cViewPr varScale="1">
        <p:scale>
          <a:sx n="114" d="100"/>
          <a:sy n="114" d="100"/>
        </p:scale>
        <p:origin x="49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4/8/2019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4/8/2019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41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09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Two issues we are currently facing with regards to the assembly process is the lack of manpower for pre-production assembly and the need for students/post-docs for testing, evaluation and data entry into the database during assembly.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751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7641C-515B-4CD6-AE8E-BED9961F0CE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8463" y="704850"/>
            <a:ext cx="6188075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80"/>
            <a:ext cx="5588286" cy="41773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A37FA-64A4-44C1-BC05-400F3FFFF63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8463" y="704850"/>
            <a:ext cx="6188075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80"/>
            <a:ext cx="5588286" cy="41773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BC525-6315-4977-8EF3-DACBE36E37E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8463" y="704850"/>
            <a:ext cx="6188075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80"/>
            <a:ext cx="5588286" cy="41773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4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3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7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 6-8,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4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8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3" y="5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9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Director’s</a:t>
            </a:r>
            <a:r>
              <a:rPr lang="en-US" altLang="en-US" b="0" dirty="0">
                <a:solidFill>
                  <a:schemeClr val="bg1"/>
                </a:solidFill>
              </a:rPr>
              <a:t> 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WBS 2.05 Integration and Installation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685800" y="2114550"/>
            <a:ext cx="7696200" cy="1314450"/>
          </a:xfrm>
        </p:spPr>
        <p:txBody>
          <a:bodyPr/>
          <a:lstStyle/>
          <a:p>
            <a:r>
              <a:rPr lang="en-US" altLang="en-US" sz="4000" b="0" dirty="0"/>
              <a:t>Glenn Young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(Soon: Russ Feder – Welcome!)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9, 2019</a:t>
            </a:r>
          </a:p>
          <a:p>
            <a:endParaRPr lang="en-US" altLang="en-US" sz="4000" b="0" dirty="0">
              <a:solidFill>
                <a:srgbClr val="33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4A75A1A-505C-4963-811A-B296E673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44E-6543-4073-9CAA-25E2186A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sz="4000" dirty="0"/>
              <a:t>Installation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0434-01C0-4015-B703-DD25123D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66750"/>
            <a:ext cx="8458200" cy="4248154"/>
          </a:xfrm>
        </p:spPr>
        <p:txBody>
          <a:bodyPr/>
          <a:lstStyle/>
          <a:p>
            <a:r>
              <a:rPr lang="en-US" sz="2000" dirty="0"/>
              <a:t>Critical path for Infrastructure/Facility goes thru Carriage/Cradle</a:t>
            </a:r>
          </a:p>
          <a:p>
            <a:r>
              <a:rPr lang="en-US" sz="2000" dirty="0"/>
              <a:t>Each detector subsystem “holds center stage” on installation until cable runs are complete (</a:t>
            </a:r>
            <a:r>
              <a:rPr lang="en-US" sz="2000" dirty="0" err="1"/>
              <a:t>HCals</a:t>
            </a:r>
            <a:r>
              <a:rPr lang="en-US" sz="2000" dirty="0"/>
              <a:t> excepted) and basic functionality is established</a:t>
            </a:r>
          </a:p>
          <a:p>
            <a:r>
              <a:rPr lang="en-US" sz="2000" dirty="0"/>
              <a:t>Installation is sequential, moving from one subsystem to next, while all installed subsystems perform commissioning on a ‘by-sector’ basis, using local sets of test electronics</a:t>
            </a:r>
          </a:p>
          <a:p>
            <a:r>
              <a:rPr lang="en-US" sz="2000" dirty="0"/>
              <a:t>Each subsystem will require a Subsystem Readiness and Safety Review before operation</a:t>
            </a:r>
          </a:p>
          <a:p>
            <a:r>
              <a:rPr lang="en-US" sz="2000" dirty="0"/>
              <a:t>Full subsystem commissioning needs full set of powered racks plus main fiber-optic runs to Counting House, which in turn requires moving in to the Intersection Region</a:t>
            </a:r>
          </a:p>
          <a:p>
            <a:r>
              <a:rPr lang="en-US" sz="2000" dirty="0"/>
              <a:t>sPHENIX Detector Readiness and Safety Review is required before full system commissioning starts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2E711-B4ED-4EB2-9C13-4861F299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 6-8, 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5B39-CC80-455B-8CA7-4EF4EA2A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3FA6B-19C0-4E7B-B519-D5948E7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1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228600" y="-95250"/>
            <a:ext cx="7010400" cy="679847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Cost Drivers – WBS 2.05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819150"/>
            <a:ext cx="7543800" cy="3886200"/>
          </a:xfrm>
          <a:ln w="12700"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/>
              </a:rPr>
              <a:t>Integration &amp; Installation Cost Drivers:</a:t>
            </a:r>
          </a:p>
          <a:p>
            <a:pPr marL="0" indent="0">
              <a:buNone/>
            </a:pPr>
            <a:endParaRPr lang="en-US" sz="1200" b="1" dirty="0">
              <a:solidFill>
                <a:schemeClr val="bg2">
                  <a:lumMod val="25000"/>
                </a:schemeClr>
              </a:solidFill>
              <a:cs typeface="Times New Roman"/>
            </a:endParaRPr>
          </a:p>
          <a:p>
            <a:pPr>
              <a:spcBef>
                <a:spcPts val="300"/>
              </a:spcBef>
            </a:pPr>
            <a:r>
              <a:rPr lang="en-US" dirty="0"/>
              <a:t>Installation Labor dominates cost (90%)</a:t>
            </a:r>
          </a:p>
          <a:p>
            <a:pPr>
              <a:spcBef>
                <a:spcPts val="300"/>
              </a:spcBef>
            </a:pPr>
            <a:r>
              <a:rPr lang="en-US" dirty="0"/>
              <a:t>Inner HCal Assembly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Outer HCal Assembly and Handling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SC Magnet Coil Handling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Cradle/Carriage Assembly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EMCal Installation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TPC Installation Fixtures</a:t>
            </a:r>
          </a:p>
          <a:p>
            <a:pPr>
              <a:spcBef>
                <a:spcPts val="300"/>
              </a:spcBef>
            </a:pPr>
            <a:r>
              <a:rPr lang="en-US" dirty="0"/>
              <a:t>Inner Detector Installation/Handling Tools and Fixtures </a:t>
            </a:r>
          </a:p>
          <a:p>
            <a:pPr>
              <a:spcBef>
                <a:spcPts val="300"/>
              </a:spcBef>
            </a:pPr>
            <a:endParaRPr lang="en-US" dirty="0">
              <a:latin typeface="Times New Roman"/>
            </a:endParaRPr>
          </a:p>
          <a:p>
            <a:pPr>
              <a:spcBef>
                <a:spcPts val="300"/>
              </a:spcBef>
            </a:pPr>
            <a:endParaRPr lang="en-US" dirty="0">
              <a:latin typeface="Times New Roman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dirty="0">
              <a:latin typeface="Times New Roman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68D449-A416-43F6-9D00-87FD3C70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1B7B2-792B-4A5A-B96B-55BB6C61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12295"/>
            <a:ext cx="3716771" cy="3163055"/>
          </a:xfrm>
          <a:prstGeom prst="rect">
            <a:avLst/>
          </a:prstGeom>
        </p:spPr>
      </p:pic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546497"/>
          </a:xfrm>
        </p:spPr>
        <p:txBody>
          <a:bodyPr/>
          <a:lstStyle/>
          <a:p>
            <a:r>
              <a:rPr lang="en-US" altLang="en-US" sz="3200" dirty="0"/>
              <a:t>Basis of Estimate &amp; Resource-Loaded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F8F64-A1A9-43F4-A14E-01D3DFCE147A}"/>
              </a:ext>
            </a:extLst>
          </p:cNvPr>
          <p:cNvSpPr txBox="1"/>
          <p:nvPr/>
        </p:nvSpPr>
        <p:spPr>
          <a:xfrm>
            <a:off x="6251061" y="4235826"/>
            <a:ext cx="224328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Navigation links Embedded and by Tab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73F24F1-8033-40C5-BEC9-AA0B8326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E522B-B4D6-43F1-85AC-20407458D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6" y="3455432"/>
            <a:ext cx="3200400" cy="1513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6BA11B-285B-45F9-A7DD-25D8CA8B2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96" y="3292105"/>
            <a:ext cx="2993269" cy="1677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CBB634-C2A1-4936-81A9-2C857BD5F72C}"/>
              </a:ext>
            </a:extLst>
          </p:cNvPr>
          <p:cNvSpPr txBox="1"/>
          <p:nvPr/>
        </p:nvSpPr>
        <p:spPr>
          <a:xfrm>
            <a:off x="457200" y="3257550"/>
            <a:ext cx="4927503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within file, one Summary and one Details page per Work Package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08B2D2-B26D-48DB-9B0E-8FA07D419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686" y="931206"/>
            <a:ext cx="4215370" cy="2274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0F8F64-A1A9-43F4-A14E-01D3DFCE147A}"/>
              </a:ext>
            </a:extLst>
          </p:cNvPr>
          <p:cNvSpPr txBox="1"/>
          <p:nvPr/>
        </p:nvSpPr>
        <p:spPr>
          <a:xfrm>
            <a:off x="6457396" y="3105150"/>
            <a:ext cx="20008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(“snapshot” of RLS)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54FB5-E257-4428-9615-C2323AB51A6E}"/>
              </a:ext>
            </a:extLst>
          </p:cNvPr>
          <p:cNvSpPr txBox="1"/>
          <p:nvPr/>
        </p:nvSpPr>
        <p:spPr>
          <a:xfrm>
            <a:off x="318248" y="550206"/>
            <a:ext cx="428694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One file for 2.05 Installation and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F2A2E-47C6-408B-A8C8-DE9714FA91C5}"/>
              </a:ext>
            </a:extLst>
          </p:cNvPr>
          <p:cNvSpPr txBox="1"/>
          <p:nvPr/>
        </p:nvSpPr>
        <p:spPr>
          <a:xfrm>
            <a:off x="5387787" y="553627"/>
            <a:ext cx="263649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Fully Consistent w/ P6 RLS</a:t>
            </a:r>
          </a:p>
        </p:txBody>
      </p:sp>
    </p:spTree>
    <p:extLst>
      <p:ext uri="{BB962C8B-B14F-4D97-AF65-F5344CB8AC3E}">
        <p14:creationId xmlns:p14="http://schemas.microsoft.com/office/powerpoint/2010/main" val="186968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sz="2800" dirty="0"/>
              <a:t>2.05 sPHENIX Integration and Installation Cost Profile</a:t>
            </a:r>
          </a:p>
        </p:txBody>
      </p: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5890263-FCCA-418A-AF2A-07636736DD99}" type="slidenum">
              <a:rPr lang="en-US" altLang="en-US" sz="900">
                <a:solidFill>
                  <a:schemeClr val="tx2">
                    <a:lumMod val="75000"/>
                  </a:schemeClr>
                </a:solidFill>
              </a:rPr>
              <a:pPr/>
              <a:t>13</a:t>
            </a:fld>
            <a:endParaRPr lang="en-US" alt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8609805" y="4857750"/>
            <a:ext cx="534195" cy="27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pPr eaLnBrk="1" hangingPunct="1"/>
              <a:t>13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02997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2AC316-625D-4ABE-A96F-4AF6D9E1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11" name="Picture 10" descr="Detail C L2 Cost - 2.5 x Labor and M&amp;S">
            <a:extLst>
              <a:ext uri="{FF2B5EF4-FFF2-40B4-BE49-F238E27FC236}">
                <a16:creationId xmlns:a16="http://schemas.microsoft.com/office/drawing/2014/main" id="{E2F6D0C8-C083-491A-A730-1CD397AD2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9549"/>
            <a:ext cx="6781800" cy="40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sz="2800" dirty="0"/>
              <a:t>2.05 sPHENIX Integration and Installation Labor Profile</a:t>
            </a:r>
          </a:p>
        </p:txBody>
      </p: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5890263-FCCA-418A-AF2A-07636736DD99}" type="slidenum">
              <a:rPr lang="en-US" altLang="en-US" sz="900">
                <a:solidFill>
                  <a:schemeClr val="tx2">
                    <a:lumMod val="75000"/>
                  </a:schemeClr>
                </a:solidFill>
              </a:rPr>
              <a:pPr/>
              <a:t>14</a:t>
            </a:fld>
            <a:endParaRPr lang="en-US" alt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09805" y="4869657"/>
            <a:ext cx="534195" cy="27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pPr eaLnBrk="1" hangingPunct="1"/>
              <a:t>14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5D7BB2-6F53-4C07-81DF-94B3BECF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10" name="Picture 9" descr="Detail All L2 FTEs - 2.5 x Resource">
            <a:extLst>
              <a:ext uri="{FF2B5EF4-FFF2-40B4-BE49-F238E27FC236}">
                <a16:creationId xmlns:a16="http://schemas.microsoft.com/office/drawing/2014/main" id="{17B603A9-5C84-40F4-9965-3E5030088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7" y="670580"/>
            <a:ext cx="6606863" cy="41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C34B-6FB8-49AF-ADA1-CA7677DB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2" y="25007"/>
            <a:ext cx="8229600" cy="546497"/>
          </a:xfrm>
        </p:spPr>
        <p:txBody>
          <a:bodyPr/>
          <a:lstStyle/>
          <a:p>
            <a:r>
              <a:rPr lang="en-US" sz="4000" dirty="0"/>
              <a:t>Estimate Uncertainty – WBS 2.05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F6D41-545E-403C-9C62-73A1DE90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 6-8, 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FFBC-03BF-456D-AA50-8FC10851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A128-2C02-4714-8A7C-2DA7183C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 descr="EU C Pie 2.5">
            <a:extLst>
              <a:ext uri="{FF2B5EF4-FFF2-40B4-BE49-F238E27FC236}">
                <a16:creationId xmlns:a16="http://schemas.microsoft.com/office/drawing/2014/main" id="{895903DE-C57B-478E-BE52-E71B41963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1" y="727808"/>
            <a:ext cx="6398559" cy="41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91678"/>
            <a:ext cx="8686800" cy="422672"/>
          </a:xfrm>
        </p:spPr>
        <p:txBody>
          <a:bodyPr/>
          <a:lstStyle/>
          <a:p>
            <a:r>
              <a:rPr lang="en-US" altLang="en-US" dirty="0"/>
              <a:t>Installation 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E0666-07A6-4958-B635-658D8A907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85949"/>
              </p:ext>
            </p:extLst>
          </p:nvPr>
        </p:nvGraphicFramePr>
        <p:xfrm>
          <a:off x="228600" y="880110"/>
          <a:ext cx="868680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06442152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173449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</a:rPr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MS PGothic" pitchFamily="34" charset="-128"/>
                        </a:rPr>
                        <a:t>Mitigation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38987"/>
                  </a:ext>
                </a:extLst>
              </a:tr>
              <a:tr h="14058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Availability of non-sPHENIX engineering and Technical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MOA with BNL Departments – 4 are signed (Physics, Instrumentation, CAD for Cryogenics, SMD) and one in draft for Facilities Infrastructure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Availability of funding as needed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Availability of detectors on schedule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Workload profiles adjusted to level effort without overly minimizing float.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Prototyping series for calorimeters and TPC all underway; LLP items being procured; OHCal sectors (1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detector to install) fabricated with significant float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40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B9B0-52E1-402E-A126-596DCBA3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1404-62D5-4345-ACB3-52F2E37F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plans formed and sequence defined</a:t>
            </a:r>
          </a:p>
          <a:p>
            <a:r>
              <a:rPr lang="en-US" dirty="0"/>
              <a:t>Interfaces defined, control documents issued</a:t>
            </a:r>
          </a:p>
          <a:p>
            <a:r>
              <a:rPr lang="en-US" dirty="0"/>
              <a:t>Fixtures in design</a:t>
            </a:r>
          </a:p>
          <a:p>
            <a:r>
              <a:rPr lang="en-US" dirty="0"/>
              <a:t>Work plans and procedures under development</a:t>
            </a:r>
          </a:p>
          <a:p>
            <a:r>
              <a:rPr lang="en-US" dirty="0"/>
              <a:t>Initial test assembly with OHCal sectors underway</a:t>
            </a:r>
          </a:p>
          <a:p>
            <a:r>
              <a:rPr lang="en-US" dirty="0"/>
              <a:t>Looking forward to a “very good” 2022….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9A7A1-3D74-4C42-B2CB-C93F3BD1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6062-903D-43A5-9A97-DC3FF724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3763-78D0-4073-86E4-50A10530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43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 dirty="0"/>
              <a:t>Back Up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18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52FD304-BFB2-4CDD-AE6D-6A4122A7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3670" y="3319616"/>
            <a:ext cx="1927670" cy="16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600" y="72499"/>
            <a:ext cx="8229600" cy="5038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Outer HCal Sector Lifting Fixture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29" y="547628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Parts involved for lifting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Lifting Plate(Lower)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Fabricated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Lifting Plate(Upper)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Fabricated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 1/8”-7 Bolts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Grade 8 required for lifting, McMaster item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130,000 psi x .763in^2= 99,190 lbs. (yield strength)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150,000 psi x .763in^2= 114,450 lbs. (tensile strength)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Roller Bearing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Roller Bearing Part# 20218-MB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Spreader Beam w/ Shackles &amp; Swivel Hooks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Purchased and already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Trunnion</a:t>
            </a:r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914651"/>
            <a:ext cx="4587414" cy="18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723272" y="3600930"/>
            <a:ext cx="0" cy="941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1" y="3497056"/>
            <a:ext cx="59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5’ 3”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36311" y="3521016"/>
            <a:ext cx="943200" cy="3609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2719" y="3395060"/>
            <a:ext cx="200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Upper Lifting Plate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36311" y="4193552"/>
            <a:ext cx="943200" cy="923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4412" y="4188696"/>
            <a:ext cx="2072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Lower Lifting Plate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16197" y="4089679"/>
            <a:ext cx="531835" cy="1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4413" y="3951187"/>
            <a:ext cx="206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Roller Bearing &amp; Trunnion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4412" y="3105702"/>
            <a:ext cx="1181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Spreader Beam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3816268" y="3244202"/>
            <a:ext cx="1117844" cy="1854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4412" y="3674189"/>
            <a:ext cx="1181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1/8”-7 Bolts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3816268" y="3812689"/>
            <a:ext cx="1005644" cy="2423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19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FAC5127C-5379-48D2-8C8B-08D94A61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24" name="Picture 23" descr="A blue room&#10;&#10;Description generated with high confidence">
            <a:extLst>
              <a:ext uri="{FF2B5EF4-FFF2-40B4-BE49-F238E27FC236}">
                <a16:creationId xmlns:a16="http://schemas.microsoft.com/office/drawing/2014/main" id="{BCA2C513-5192-4776-9896-205654210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" y="3315122"/>
            <a:ext cx="1246067" cy="1661423"/>
          </a:xfrm>
          <a:prstGeom prst="rect">
            <a:avLst/>
          </a:prstGeom>
        </p:spPr>
      </p:pic>
      <p:pic>
        <p:nvPicPr>
          <p:cNvPr id="25" name="Picture 24" descr="A picture containing indoor, wall, building, ground&#10;&#10;Description generated with very high confidence">
            <a:extLst>
              <a:ext uri="{FF2B5EF4-FFF2-40B4-BE49-F238E27FC236}">
                <a16:creationId xmlns:a16="http://schemas.microsoft.com/office/drawing/2014/main" id="{6D5CB303-8A71-4490-AB3B-60F19C635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04450"/>
            <a:ext cx="3191670" cy="23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49A74-8772-4F4A-B530-FFD1339514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3091" r="28535"/>
          <a:stretch/>
        </p:blipFill>
        <p:spPr>
          <a:xfrm>
            <a:off x="5143807" y="600074"/>
            <a:ext cx="3981143" cy="4181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C34F5-F4F0-4E25-A984-32520B32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dirty="0"/>
              <a:t>System Description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8058-2B2B-4800-8E22-0DAAB04B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6E9BA-F074-4DAD-8DAD-A327EA22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BDAB-79D9-4F5D-B31F-B6472138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A3946-9E58-40C3-B510-F22670A44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3683"/>
            <a:ext cx="3806031" cy="21408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4933BC5-615D-4AB9-92C5-3404079D79F8}"/>
              </a:ext>
            </a:extLst>
          </p:cNvPr>
          <p:cNvSpPr/>
          <p:nvPr/>
        </p:nvSpPr>
        <p:spPr>
          <a:xfrm>
            <a:off x="6705600" y="2631132"/>
            <a:ext cx="838200" cy="245418"/>
          </a:xfrm>
          <a:prstGeom prst="ellipse">
            <a:avLst/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7B0B00-583A-46BA-88E8-985567F22882}"/>
              </a:ext>
            </a:extLst>
          </p:cNvPr>
          <p:cNvCxnSpPr>
            <a:cxnSpLocks/>
          </p:cNvCxnSpPr>
          <p:nvPr/>
        </p:nvCxnSpPr>
        <p:spPr>
          <a:xfrm flipH="1">
            <a:off x="2971801" y="2800350"/>
            <a:ext cx="3733799" cy="918046"/>
          </a:xfrm>
          <a:prstGeom prst="straightConnector1">
            <a:avLst/>
          </a:prstGeom>
          <a:ln w="381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A97631C-509A-4109-89DF-D4807806BE0E}"/>
              </a:ext>
            </a:extLst>
          </p:cNvPr>
          <p:cNvSpPr/>
          <p:nvPr/>
        </p:nvSpPr>
        <p:spPr>
          <a:xfrm>
            <a:off x="42348" y="678180"/>
            <a:ext cx="46820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  <a:cs typeface="Times New Roman"/>
              </a:rPr>
              <a:t>Installation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+mn-lt"/>
                <a:cs typeface="Times New Roman"/>
              </a:rPr>
              <a:t>IR &amp; AH Floor </a:t>
            </a:r>
            <a:r>
              <a:rPr lang="en-US" sz="1200" b="1" dirty="0">
                <a:latin typeface="+mn-lt"/>
                <a:cs typeface="Times New Roman"/>
              </a:rPr>
              <a:t>Loading Limits</a:t>
            </a:r>
            <a:r>
              <a:rPr lang="en-US" sz="1200" dirty="0">
                <a:latin typeface="+mn-lt"/>
                <a:cs typeface="Times New Roman"/>
              </a:rPr>
              <a:t>: 4000 psi, max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+mn-lt"/>
                <a:cs typeface="Times New Roman"/>
              </a:rPr>
              <a:t>Installation to be accomplished in the Assembly Hall (</a:t>
            </a:r>
            <a:r>
              <a:rPr lang="en-US" sz="1200" b="1" dirty="0">
                <a:latin typeface="+mn-lt"/>
                <a:cs typeface="Times New Roman"/>
              </a:rPr>
              <a:t>40 ton and 5 ton overhead cranes</a:t>
            </a:r>
            <a:r>
              <a:rPr lang="en-US" sz="1200" dirty="0">
                <a:latin typeface="+mn-lt"/>
                <a:cs typeface="Times New Roman"/>
              </a:rPr>
              <a:t>) until </a:t>
            </a:r>
            <a:r>
              <a:rPr lang="en-US" sz="1200" b="1" dirty="0">
                <a:latin typeface="+mn-lt"/>
                <a:cs typeface="Times New Roman"/>
              </a:rPr>
              <a:t>EMCal and Pole-tips </a:t>
            </a:r>
            <a:r>
              <a:rPr lang="en-US" sz="1200" dirty="0">
                <a:latin typeface="+mn-lt"/>
                <a:cs typeface="Times New Roman"/>
              </a:rPr>
              <a:t>are installed, then assembly is moved to IR for remaining installation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b="1" dirty="0">
                <a:latin typeface="+mn-lt"/>
                <a:cs typeface="Times New Roman"/>
              </a:rPr>
              <a:t>Overall size requirements: </a:t>
            </a:r>
            <a:r>
              <a:rPr lang="en-US" sz="1200" dirty="0">
                <a:latin typeface="+mn-lt"/>
                <a:cs typeface="Times New Roman"/>
              </a:rPr>
              <a:t> sPHENIX must fit through </a:t>
            </a:r>
            <a:r>
              <a:rPr lang="en-US" sz="1200" b="1" dirty="0">
                <a:latin typeface="+mn-lt"/>
                <a:cs typeface="Times New Roman"/>
              </a:rPr>
              <a:t>existing wall opening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+mn-lt"/>
                <a:cs typeface="Times New Roman"/>
              </a:rPr>
              <a:t>Use existing </a:t>
            </a:r>
            <a:r>
              <a:rPr lang="en-US" sz="1200" b="1" dirty="0">
                <a:latin typeface="+mn-lt"/>
                <a:cs typeface="Times New Roman"/>
              </a:rPr>
              <a:t>rail system</a:t>
            </a:r>
            <a:endParaRPr lang="en-US" sz="1200" dirty="0">
              <a:latin typeface="+mn-lt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b="1" dirty="0">
                <a:latin typeface="+mn-lt"/>
                <a:cs typeface="Times New Roman"/>
              </a:rPr>
              <a:t>Alignment precision</a:t>
            </a:r>
            <a:r>
              <a:rPr lang="en-US" sz="1200" dirty="0">
                <a:latin typeface="+mn-lt"/>
                <a:cs typeface="Times New Roman"/>
              </a:rPr>
              <a:t>: defined in ICD’s (M. Chiu’s talk)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C37F6-0E40-41CB-84BA-C1A3E32063E4}"/>
              </a:ext>
            </a:extLst>
          </p:cNvPr>
          <p:cNvSpPr txBox="1"/>
          <p:nvPr/>
        </p:nvSpPr>
        <p:spPr>
          <a:xfrm>
            <a:off x="4645075" y="1052581"/>
            <a:ext cx="10329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Outer HCal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3118F-5D8B-423E-9DA3-745B04AF8AC2}"/>
              </a:ext>
            </a:extLst>
          </p:cNvPr>
          <p:cNvSpPr txBox="1"/>
          <p:nvPr/>
        </p:nvSpPr>
        <p:spPr>
          <a:xfrm>
            <a:off x="5898961" y="164038"/>
            <a:ext cx="65197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Racks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9F27E-952D-4A3B-A6CC-CAC87A0DBFE0}"/>
              </a:ext>
            </a:extLst>
          </p:cNvPr>
          <p:cNvSpPr txBox="1"/>
          <p:nvPr/>
        </p:nvSpPr>
        <p:spPr>
          <a:xfrm>
            <a:off x="4802504" y="4485168"/>
            <a:ext cx="140575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Cradle Carriages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D599D-D716-4F57-83DF-01313A556F90}"/>
              </a:ext>
            </a:extLst>
          </p:cNvPr>
          <p:cNvSpPr txBox="1"/>
          <p:nvPr/>
        </p:nvSpPr>
        <p:spPr>
          <a:xfrm>
            <a:off x="5521068" y="2419350"/>
            <a:ext cx="47837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TPC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CC04BE-5E21-4D17-8494-608CA4ED91D7}"/>
              </a:ext>
            </a:extLst>
          </p:cNvPr>
          <p:cNvSpPr txBox="1"/>
          <p:nvPr/>
        </p:nvSpPr>
        <p:spPr>
          <a:xfrm>
            <a:off x="8125908" y="3259373"/>
            <a:ext cx="9567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Inner HCal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52C5D-085D-41E9-8F58-A25F0BBAB325}"/>
              </a:ext>
            </a:extLst>
          </p:cNvPr>
          <p:cNvSpPr txBox="1"/>
          <p:nvPr/>
        </p:nvSpPr>
        <p:spPr>
          <a:xfrm>
            <a:off x="8130625" y="3790950"/>
            <a:ext cx="6519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EMCal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51850-5978-4B6D-A246-2A032F0E1EC4}"/>
              </a:ext>
            </a:extLst>
          </p:cNvPr>
          <p:cNvSpPr txBox="1"/>
          <p:nvPr/>
        </p:nvSpPr>
        <p:spPr>
          <a:xfrm>
            <a:off x="4645075" y="1697801"/>
            <a:ext cx="87599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Pole Tip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56C87-2131-4CC2-93A6-79392D294EAD}"/>
              </a:ext>
            </a:extLst>
          </p:cNvPr>
          <p:cNvSpPr txBox="1"/>
          <p:nvPr/>
        </p:nvSpPr>
        <p:spPr>
          <a:xfrm>
            <a:off x="8005298" y="2055561"/>
            <a:ext cx="10329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SC Magnet </a:t>
            </a:r>
            <a:r>
              <a:rPr lang="en-US" sz="1400" dirty="0" err="1"/>
              <a:t>Cryostated</a:t>
            </a:r>
            <a:r>
              <a:rPr lang="en-US" sz="1400" dirty="0"/>
              <a:t> Coil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2D5D6-E7E9-4036-8F87-8338C59AAE51}"/>
              </a:ext>
            </a:extLst>
          </p:cNvPr>
          <p:cNvSpPr txBox="1"/>
          <p:nvPr/>
        </p:nvSpPr>
        <p:spPr>
          <a:xfrm>
            <a:off x="2468627" y="3051695"/>
            <a:ext cx="5757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INTT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C1A95-CC03-4642-91F0-5E40DC183159}"/>
              </a:ext>
            </a:extLst>
          </p:cNvPr>
          <p:cNvSpPr txBox="1"/>
          <p:nvPr/>
        </p:nvSpPr>
        <p:spPr>
          <a:xfrm>
            <a:off x="685800" y="3516419"/>
            <a:ext cx="6519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MVTX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788EA8-5EF3-452E-96C8-92CCE6EDC711}"/>
              </a:ext>
            </a:extLst>
          </p:cNvPr>
          <p:cNvSpPr txBox="1"/>
          <p:nvPr/>
        </p:nvSpPr>
        <p:spPr>
          <a:xfrm>
            <a:off x="7409842" y="503339"/>
            <a:ext cx="171510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Cryogenics Services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E03099-EA99-45B7-BEE3-321617F69FCA}"/>
              </a:ext>
            </a:extLst>
          </p:cNvPr>
          <p:cNvCxnSpPr>
            <a:cxnSpLocks/>
          </p:cNvCxnSpPr>
          <p:nvPr/>
        </p:nvCxnSpPr>
        <p:spPr>
          <a:xfrm>
            <a:off x="6170215" y="500385"/>
            <a:ext cx="293921" cy="4491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A8BE9F-5740-46DF-A930-E1DAC41D9D0C}"/>
              </a:ext>
            </a:extLst>
          </p:cNvPr>
          <p:cNvCxnSpPr>
            <a:cxnSpLocks/>
          </p:cNvCxnSpPr>
          <p:nvPr/>
        </p:nvCxnSpPr>
        <p:spPr>
          <a:xfrm>
            <a:off x="5295901" y="1385163"/>
            <a:ext cx="1057834" cy="470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FEDCD5-99CF-43DD-8718-21EA99E408A5}"/>
              </a:ext>
            </a:extLst>
          </p:cNvPr>
          <p:cNvCxnSpPr>
            <a:cxnSpLocks/>
          </p:cNvCxnSpPr>
          <p:nvPr/>
        </p:nvCxnSpPr>
        <p:spPr>
          <a:xfrm>
            <a:off x="5521069" y="1905532"/>
            <a:ext cx="796106" cy="269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69BDB7-88C1-42D2-8BC1-12A1A091E3B4}"/>
              </a:ext>
            </a:extLst>
          </p:cNvPr>
          <p:cNvCxnSpPr>
            <a:cxnSpLocks/>
          </p:cNvCxnSpPr>
          <p:nvPr/>
        </p:nvCxnSpPr>
        <p:spPr>
          <a:xfrm flipV="1">
            <a:off x="6066631" y="2529215"/>
            <a:ext cx="791369" cy="425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712F64-891E-49CF-B3A1-AA640A7300F7}"/>
              </a:ext>
            </a:extLst>
          </p:cNvPr>
          <p:cNvCxnSpPr>
            <a:cxnSpLocks/>
          </p:cNvCxnSpPr>
          <p:nvPr/>
        </p:nvCxnSpPr>
        <p:spPr>
          <a:xfrm flipH="1">
            <a:off x="1828800" y="2609635"/>
            <a:ext cx="3700282" cy="442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662AF5-0466-4E8F-89E9-FF2FEFE4A785}"/>
              </a:ext>
            </a:extLst>
          </p:cNvPr>
          <p:cNvCxnSpPr>
            <a:cxnSpLocks/>
          </p:cNvCxnSpPr>
          <p:nvPr/>
        </p:nvCxnSpPr>
        <p:spPr>
          <a:xfrm flipH="1">
            <a:off x="2341026" y="3312263"/>
            <a:ext cx="127601" cy="420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DF0851-1BFA-4619-8A96-4420DFC0A21B}"/>
              </a:ext>
            </a:extLst>
          </p:cNvPr>
          <p:cNvCxnSpPr>
            <a:cxnSpLocks/>
          </p:cNvCxnSpPr>
          <p:nvPr/>
        </p:nvCxnSpPr>
        <p:spPr>
          <a:xfrm>
            <a:off x="1352550" y="3732855"/>
            <a:ext cx="740674" cy="1975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370171-3CDE-4A43-9366-60B3B7CE6F35}"/>
              </a:ext>
            </a:extLst>
          </p:cNvPr>
          <p:cNvCxnSpPr>
            <a:cxnSpLocks/>
          </p:cNvCxnSpPr>
          <p:nvPr/>
        </p:nvCxnSpPr>
        <p:spPr>
          <a:xfrm flipV="1">
            <a:off x="6095205" y="4253019"/>
            <a:ext cx="265452" cy="2374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CAB024D-BB33-4788-8175-A182CACDE1FC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162800" y="2266950"/>
            <a:ext cx="842498" cy="157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97F7774-6960-47F8-A696-6FEE86DAE756}"/>
              </a:ext>
            </a:extLst>
          </p:cNvPr>
          <p:cNvCxnSpPr>
            <a:cxnSpLocks/>
          </p:cNvCxnSpPr>
          <p:nvPr/>
        </p:nvCxnSpPr>
        <p:spPr>
          <a:xfrm flipH="1" flipV="1">
            <a:off x="7570810" y="2992320"/>
            <a:ext cx="577176" cy="8000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76F524-4423-4263-9C13-579915C8BD0D}"/>
              </a:ext>
            </a:extLst>
          </p:cNvPr>
          <p:cNvCxnSpPr>
            <a:cxnSpLocks/>
          </p:cNvCxnSpPr>
          <p:nvPr/>
        </p:nvCxnSpPr>
        <p:spPr>
          <a:xfrm flipH="1" flipV="1">
            <a:off x="7788248" y="2967101"/>
            <a:ext cx="395827" cy="313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380E14-CC4C-46D2-9242-BBEFD4F124D3}"/>
              </a:ext>
            </a:extLst>
          </p:cNvPr>
          <p:cNvCxnSpPr>
            <a:cxnSpLocks/>
          </p:cNvCxnSpPr>
          <p:nvPr/>
        </p:nvCxnSpPr>
        <p:spPr>
          <a:xfrm>
            <a:off x="6208257" y="523054"/>
            <a:ext cx="823747" cy="353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DF94DF7-C538-4445-B0D9-A148CD625519}"/>
              </a:ext>
            </a:extLst>
          </p:cNvPr>
          <p:cNvCxnSpPr>
            <a:cxnSpLocks/>
          </p:cNvCxnSpPr>
          <p:nvPr/>
        </p:nvCxnSpPr>
        <p:spPr>
          <a:xfrm flipH="1">
            <a:off x="8125908" y="831585"/>
            <a:ext cx="750994" cy="8147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C2C260D-3923-444D-B5C4-FA59BF15BD82}"/>
              </a:ext>
            </a:extLst>
          </p:cNvPr>
          <p:cNvCxnSpPr>
            <a:cxnSpLocks/>
          </p:cNvCxnSpPr>
          <p:nvPr/>
        </p:nvCxnSpPr>
        <p:spPr>
          <a:xfrm flipH="1">
            <a:off x="8782573" y="839599"/>
            <a:ext cx="119321" cy="4498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10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F546BAC-4EA3-4C7A-A78B-13C00B05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20" y="630652"/>
            <a:ext cx="5156675" cy="4379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OHCal Sector-to-Sector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6" y="1539689"/>
            <a:ext cx="4398523" cy="31466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Upper sector (to be lowered)</a:t>
            </a:r>
          </a:p>
          <a:p>
            <a:r>
              <a:rPr lang="en-US" dirty="0"/>
              <a:t>Lower sector (fixed)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102698" y="1648826"/>
            <a:ext cx="2602902" cy="586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963552" y="2483358"/>
            <a:ext cx="3589648" cy="206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88706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20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33953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10F23A8-2D06-4359-8681-2EB1BA75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92696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7" name="Group 17436"/>
          <p:cNvGrpSpPr/>
          <p:nvPr/>
        </p:nvGrpSpPr>
        <p:grpSpPr>
          <a:xfrm>
            <a:off x="1846228" y="2800350"/>
            <a:ext cx="2725772" cy="2128873"/>
            <a:chOff x="1777848" y="3882978"/>
            <a:chExt cx="3003607" cy="2838497"/>
          </a:xfrm>
        </p:grpSpPr>
        <p:pic>
          <p:nvPicPr>
            <p:cNvPr id="17" name="Picture 6" descr="image00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99" b="93878" l="5619" r="949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848" y="3882978"/>
              <a:ext cx="3003607" cy="28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Rectangle 17435"/>
            <p:cNvSpPr/>
            <p:nvPr/>
          </p:nvSpPr>
          <p:spPr>
            <a:xfrm>
              <a:off x="4024098" y="4245773"/>
              <a:ext cx="416127" cy="757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07533" y="3970982"/>
              <a:ext cx="532692" cy="757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840" y="1223769"/>
            <a:ext cx="3597120" cy="2075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24800" y="186860"/>
            <a:ext cx="5254560" cy="45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 Installation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27520" y="119893"/>
            <a:ext cx="8687880" cy="4737857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15" y="1428750"/>
            <a:ext cx="3457912" cy="15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16160" y="757160"/>
            <a:ext cx="2548800" cy="234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 dirty="0">
                <a:solidFill>
                  <a:srgbClr val="000000"/>
                </a:solidFill>
              </a:rPr>
              <a:t>ACCESS SCAFFOLDING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6495841" y="964541"/>
            <a:ext cx="287999" cy="3024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783840" y="964541"/>
            <a:ext cx="1199520" cy="8403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7521" y="2978237"/>
            <a:ext cx="1037767" cy="223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i="1" dirty="0">
                <a:solidFill>
                  <a:srgbClr val="000000"/>
                </a:solidFill>
              </a:rPr>
              <a:t>CRYOSTAT IS SUPPORTED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i="1" dirty="0">
                <a:solidFill>
                  <a:srgbClr val="000000"/>
                </a:solidFill>
              </a:rPr>
              <a:t>BY THE OUTER HCAL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067" y="731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of Outer HCal installed before magnet installation, half after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1" y="3671415"/>
            <a:ext cx="1491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Pad Locations</a:t>
            </a:r>
          </a:p>
          <a:p>
            <a:r>
              <a:rPr lang="en-US" sz="1400" dirty="0"/>
              <a:t>6x North side</a:t>
            </a:r>
          </a:p>
          <a:p>
            <a:r>
              <a:rPr lang="en-US" sz="1400" dirty="0"/>
              <a:t>6x south side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14500" y="3462209"/>
            <a:ext cx="1177854" cy="416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3878411"/>
            <a:ext cx="1555996" cy="6517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14500" y="3809852"/>
            <a:ext cx="1594096" cy="56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52601" y="3878411"/>
            <a:ext cx="552745" cy="1395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77848" y="3609755"/>
            <a:ext cx="812952" cy="2561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16210" y="5818828"/>
            <a:ext cx="584352" cy="96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77849" y="3878411"/>
            <a:ext cx="1442885" cy="301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9722" y="3326315"/>
            <a:ext cx="2572237" cy="14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Rectangle 17424"/>
          <p:cNvSpPr/>
          <p:nvPr/>
        </p:nvSpPr>
        <p:spPr>
          <a:xfrm>
            <a:off x="4440226" y="3184330"/>
            <a:ext cx="1375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Magnet Support</a:t>
            </a:r>
          </a:p>
        </p:txBody>
      </p:sp>
      <p:cxnSp>
        <p:nvCxnSpPr>
          <p:cNvPr id="52" name="Straight Arrow Connector 51"/>
          <p:cNvCxnSpPr>
            <a:stCxn id="17425" idx="2"/>
          </p:cNvCxnSpPr>
          <p:nvPr/>
        </p:nvCxnSpPr>
        <p:spPr>
          <a:xfrm>
            <a:off x="5128194" y="3492107"/>
            <a:ext cx="1019393" cy="1176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991662" y="3486150"/>
            <a:ext cx="961338" cy="883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96093" y="3301542"/>
            <a:ext cx="197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Space for Inner HCAL support ring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681231" y="3681194"/>
            <a:ext cx="968365" cy="408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894689" y="3681194"/>
            <a:ext cx="754907" cy="408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21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8C963BA8-173B-48D5-BF38-BBCFB52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172144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6709906" cy="3146611"/>
          </a:xfrm>
        </p:spPr>
        <p:txBody>
          <a:bodyPr/>
          <a:lstStyle/>
          <a:p>
            <a:r>
              <a:rPr lang="en-US" sz="1800" dirty="0"/>
              <a:t>Goal: Fix the Babar Solenoid in place with ability to adjust in fine amounts.</a:t>
            </a:r>
          </a:p>
          <a:p>
            <a:r>
              <a:rPr lang="en-US" sz="1800" dirty="0"/>
              <a:t>Concern: It weighs a bit, and has magnetic forces that want to shift the magnet in Z direction (along beam pipe).</a:t>
            </a:r>
          </a:p>
          <a:p>
            <a:r>
              <a:rPr lang="en-US" sz="1800" dirty="0"/>
              <a:t>Possible solution: 12 Gap Plate Assemblies (4 Hydro Jacks for the bottom, 8 Screw Jacks for the sides and top)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725" y="2519452"/>
            <a:ext cx="4369355" cy="2395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6" y="2957112"/>
            <a:ext cx="3834289" cy="2049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22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8F9BCDA-2159-42B7-85ED-0358DCED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24050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3041" y="2861869"/>
            <a:ext cx="4968000" cy="1617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4441"/>
            <a:ext cx="5512322" cy="241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743118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b="1" dirty="0"/>
              <a:t> 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76400" y="133350"/>
            <a:ext cx="6019800" cy="318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HCAL INSTALLATION FIXTURE - Concept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27520" y="119893"/>
            <a:ext cx="8687880" cy="4585457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29200" y="1504950"/>
            <a:ext cx="900120" cy="43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I-BEAM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" y="742950"/>
            <a:ext cx="914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ROLLERS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371600" y="3333750"/>
            <a:ext cx="1676400" cy="574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4 HCAL MODULES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INSTALLED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2057399" y="2190750"/>
            <a:ext cx="152399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 flipV="1">
            <a:off x="4495800" y="1428750"/>
            <a:ext cx="564480" cy="157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62000" y="1047750"/>
            <a:ext cx="228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953000" y="971550"/>
            <a:ext cx="2084640" cy="470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INNER HCAL END RINGS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4267200" y="1076809"/>
            <a:ext cx="762000" cy="47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6096000" y="1352550"/>
            <a:ext cx="2207040" cy="15054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410200" y="2343150"/>
            <a:ext cx="1880640" cy="408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 dirty="0">
                <a:solidFill>
                  <a:srgbClr val="000000"/>
                </a:solidFill>
              </a:rPr>
              <a:t>INNER HCAL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 dirty="0">
                <a:solidFill>
                  <a:srgbClr val="000000"/>
                </a:solidFill>
              </a:rPr>
              <a:t>With rings offset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23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FC226C-0F9A-4BFC-BA42-BF0770CE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1687005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4657"/>
            <a:ext cx="9142560" cy="3998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743118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b="1" dirty="0"/>
              <a:t> 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03801" y="133350"/>
            <a:ext cx="5258999" cy="318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HCAL INSTALLATION - Concept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27520" y="119893"/>
            <a:ext cx="8687880" cy="4585457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614560" y="737718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INNER HCAL MODULE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5372640" y="933218"/>
            <a:ext cx="720000" cy="5184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175840" y="1761666"/>
            <a:ext cx="2152800" cy="162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900" i="1" dirty="0">
                <a:solidFill>
                  <a:srgbClr val="000000"/>
                </a:solidFill>
              </a:rPr>
              <a:t>OUTER HCAL MODULES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900" i="1" dirty="0">
                <a:solidFill>
                  <a:srgbClr val="000000"/>
                </a:solidFill>
              </a:rPr>
              <a:t> REMOVED FOR CLARITY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7187040" y="2870941"/>
            <a:ext cx="339840" cy="2397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169760" y="1457074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SHORT I-BEAM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6996961" y="1717381"/>
            <a:ext cx="504000" cy="5638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707360" y="4217844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C3PO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192640" y="3906771"/>
            <a:ext cx="1019520" cy="332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755040" y="971023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INNER HCAL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ASSEMBLY FIXTURE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6720481" y="1315579"/>
            <a:ext cx="365760" cy="6804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09600" y="1165443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I-BEAM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SUPPORT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82560" y="1529441"/>
            <a:ext cx="630720" cy="5184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4845601" y="2870941"/>
            <a:ext cx="2681280" cy="499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569120" y="575701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SUPPORT RING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7187040" y="2870941"/>
            <a:ext cx="339840" cy="2397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4309920" y="803605"/>
            <a:ext cx="961920" cy="8295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709280" y="4011542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I-BEAM EXTENSION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2687040" y="1969048"/>
            <a:ext cx="1641600" cy="20500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46400" y="2681922"/>
            <a:ext cx="312192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I-BEAM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 dirty="0">
                <a:solidFill>
                  <a:srgbClr val="000000"/>
                </a:solidFill>
              </a:rPr>
              <a:t>SUPPORT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24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E4F159B9-0E98-4B0A-81C3-C27C11F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4198322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EMCal Lifting Fixture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F89A61-C4E6-4663-BE54-1705DE551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93" y="2467891"/>
            <a:ext cx="2230907" cy="203716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29F3E2-786C-4E70-9E5D-EEE992C697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28" y="3056251"/>
            <a:ext cx="1676372" cy="1863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E792A-3986-40E2-A5E3-F2EC778C2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852" y="760870"/>
            <a:ext cx="2338996" cy="1887080"/>
          </a:xfrm>
          <a:prstGeom prst="rect">
            <a:avLst/>
          </a:prstGeom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1AAC552E-FBDE-4B86-8326-3361AAA13152}"/>
              </a:ext>
            </a:extLst>
          </p:cNvPr>
          <p:cNvPicPr>
            <a:picLocks noGrp="1"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503" y="1036564"/>
            <a:ext cx="2673830" cy="1540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C1C811-A9D2-42D7-844D-06FBDCEF33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571750"/>
            <a:ext cx="1610476" cy="1843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4" y="730931"/>
            <a:ext cx="3138114" cy="1512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400550"/>
            <a:ext cx="231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 rotation feature mounts to Outer HCal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1892" y="1186937"/>
            <a:ext cx="149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Rail extension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150262" y="2082274"/>
            <a:ext cx="1981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Sector cg at center of insertion tool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3200" y="551816"/>
            <a:ext cx="230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Tool has lifting eyes for rough placement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4834" y="2190051"/>
            <a:ext cx="234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Tool rail extension mounts to Inner HCal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03868" y="2467890"/>
            <a:ext cx="800966" cy="834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50715" y="3222755"/>
            <a:ext cx="1731537" cy="1282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15200" y="120015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50261" y="1200150"/>
            <a:ext cx="164939" cy="366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465619" y="2724150"/>
            <a:ext cx="535381" cy="8636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>
            <a:off x="6318513" y="1556269"/>
            <a:ext cx="0" cy="633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25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E93BE08E-B850-49F9-9350-E6A31EAC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420872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Z:\sPhenix\TPC\TPC Tooling\TPCInstall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82" y="708688"/>
            <a:ext cx="3692821" cy="177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:\sPhenix\TPC\TPC Tooling\TPCInstall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762" y="3778979"/>
            <a:ext cx="2265552" cy="94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7818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TPC Installation Tooling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571500"/>
            <a:ext cx="5029200" cy="4229100"/>
          </a:xfrm>
        </p:spPr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Concepts and tooling  for TPC transport and installation into sPHENIX have been studied. </a:t>
            </a:r>
          </a:p>
          <a:p>
            <a:pPr lvl="1" eaLnBrk="1" fontAlgn="auto" hangingPunct="1"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Some of this tooling will be the same or very similar to that used for TPC assembly and handling.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Cranes, hoists, cables, turnbuckles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Stiffening beams, strong-backs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Lifting beams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Underside support frames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Rotating  and righting fixtures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Cradles, work stations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Transport dollies</a:t>
            </a:r>
          </a:p>
          <a:p>
            <a:pPr lvl="2" eaLnBrk="1" fontAlgn="auto" hangingPunct="1"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Accessibility and safety issues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488476"/>
            <a:ext cx="2563006" cy="14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26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D2C875-BFF9-4716-883B-25B84E15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44114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Inner Detectors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65" y="590550"/>
            <a:ext cx="8229600" cy="3394472"/>
          </a:xfrm>
        </p:spPr>
        <p:txBody>
          <a:bodyPr/>
          <a:lstStyle/>
          <a:p>
            <a:r>
              <a:rPr lang="en-US" sz="1400" dirty="0"/>
              <a:t>Magnet pole tips/end caps, carriage platforms and electronics support (racks and services) are installed/completed then entire detector and carriage is moved to sPHENIX interaction region (IR) and centered on the interaction point (IP)</a:t>
            </a:r>
          </a:p>
          <a:p>
            <a:r>
              <a:rPr lang="en-US" sz="1400" dirty="0"/>
              <a:t>TPC is installed</a:t>
            </a:r>
          </a:p>
          <a:p>
            <a:r>
              <a:rPr lang="en-US" sz="1400" dirty="0"/>
              <a:t>Beampipe is installed</a:t>
            </a:r>
          </a:p>
          <a:p>
            <a:r>
              <a:rPr lang="en-US" sz="1400" dirty="0"/>
              <a:t>Inner detector support structure is installed and aligned</a:t>
            </a:r>
          </a:p>
          <a:p>
            <a:r>
              <a:rPr lang="en-US" sz="1400" dirty="0"/>
              <a:t>INTT and MVTX are installed and aligned  on a common support structure. (either or both capability)</a:t>
            </a:r>
          </a:p>
          <a:p>
            <a:r>
              <a:rPr lang="en-US" sz="1400" dirty="0"/>
              <a:t>MBD is installed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413780"/>
            <a:ext cx="2057400" cy="1116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556780"/>
            <a:ext cx="2406511" cy="127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03" y="2642380"/>
            <a:ext cx="5081584" cy="221537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27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A6A8F4-B185-4DEA-8753-8F89531D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327206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669"/>
            <a:ext cx="9086922" cy="38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83360" y="136095"/>
            <a:ext cx="4252320" cy="318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61706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 sPHENIX EXPLODED VIEW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60640" y="3279225"/>
            <a:ext cx="140976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SOUTH EMCAL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01760" y="590550"/>
            <a:ext cx="153216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SOUTH ENDCAP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1703521" y="3421800"/>
            <a:ext cx="212688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chemeClr val="tx1"/>
                </a:solidFill>
                <a:ea typeface="MS PGothic" charset="0"/>
                <a:cs typeface="MS PGothic" charset="0"/>
              </a:rPr>
              <a:t>SOUTH DETECTOR SUPPORT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3666240" y="1464634"/>
            <a:ext cx="1840320" cy="2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CRYOSTAT/SC COIL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5133601" y="1639613"/>
            <a:ext cx="127584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OUTER HCAL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6360480" y="1931243"/>
            <a:ext cx="1209600" cy="3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INNER HCAL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4511521" y="4011541"/>
            <a:ext cx="1419840" cy="2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NORTH EMCAL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6085440" y="4348537"/>
            <a:ext cx="213696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chemeClr val="tx1"/>
                </a:solidFill>
                <a:ea typeface="MS PGothic" charset="0"/>
                <a:cs typeface="MS PGothic" charset="0"/>
              </a:rPr>
              <a:t>NORTH DETECTOR SUPPORT</a:t>
            </a: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676800" y="900814"/>
            <a:ext cx="162720" cy="322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V="1">
            <a:off x="1046880" y="1931244"/>
            <a:ext cx="167040" cy="1303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H="1">
            <a:off x="5133601" y="1834033"/>
            <a:ext cx="243360" cy="224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H="1" flipV="1">
            <a:off x="1792801" y="2261758"/>
            <a:ext cx="387360" cy="11222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3396961" y="1626652"/>
            <a:ext cx="364320" cy="19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2826720" y="1153562"/>
            <a:ext cx="141120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COIL CHIMNEY</a:t>
            </a:r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 flipH="1">
            <a:off x="2014561" y="1276695"/>
            <a:ext cx="848160" cy="8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 flipH="1">
            <a:off x="6238080" y="2138625"/>
            <a:ext cx="529920" cy="5767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 flipH="1" flipV="1">
            <a:off x="6768000" y="3627021"/>
            <a:ext cx="370080" cy="7355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V="1">
            <a:off x="5470561" y="3234941"/>
            <a:ext cx="711360" cy="8036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7346881" y="2190750"/>
            <a:ext cx="1542240" cy="2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NORTH ENDCAP</a:t>
            </a:r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>
            <a:off x="8028000" y="2613875"/>
            <a:ext cx="276480" cy="3207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591841" y="756080"/>
            <a:ext cx="1222560" cy="1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(FLUX RETURN)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498081" y="2390292"/>
            <a:ext cx="1224000" cy="1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(FLUX RETURN)</a:t>
            </a:r>
          </a:p>
        </p:txBody>
      </p:sp>
      <p:sp>
        <p:nvSpPr>
          <p:cNvPr id="23580" name="Text Box 11"/>
          <p:cNvSpPr txBox="1">
            <a:spLocks noChangeArrowheads="1"/>
          </p:cNvSpPr>
          <p:nvPr/>
        </p:nvSpPr>
        <p:spPr bwMode="auto">
          <a:xfrm>
            <a:off x="2410560" y="3878688"/>
            <a:ext cx="1419840" cy="2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FF0000"/>
                </a:solidFill>
                <a:ea typeface="MS PGothic" charset="0"/>
                <a:cs typeface="MS PGothic" charset="0"/>
              </a:rPr>
              <a:t>MVTX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FF0000"/>
                </a:solidFill>
                <a:ea typeface="MS PGothic" charset="0"/>
                <a:cs typeface="MS PGothic" charset="0"/>
              </a:rPr>
              <a:t>INTT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FF0000"/>
                </a:solidFill>
                <a:ea typeface="MS PGothic" charset="0"/>
                <a:cs typeface="MS PGothic" charset="0"/>
              </a:rPr>
              <a:t>MINBIAS NOT SHOWN</a:t>
            </a:r>
          </a:p>
        </p:txBody>
      </p:sp>
      <p:sp>
        <p:nvSpPr>
          <p:cNvPr id="23581" name="Text Box 11"/>
          <p:cNvSpPr txBox="1">
            <a:spLocks noChangeArrowheads="1"/>
          </p:cNvSpPr>
          <p:nvPr/>
        </p:nvSpPr>
        <p:spPr bwMode="auto">
          <a:xfrm>
            <a:off x="6776641" y="2371929"/>
            <a:ext cx="643680" cy="2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23" tIns="40811" rIns="81623" bIns="4081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TPC</a:t>
            </a:r>
          </a:p>
        </p:txBody>
      </p:sp>
      <p:sp>
        <p:nvSpPr>
          <p:cNvPr id="23582" name="Line 22"/>
          <p:cNvSpPr>
            <a:spLocks noChangeShapeType="1"/>
          </p:cNvSpPr>
          <p:nvPr/>
        </p:nvSpPr>
        <p:spPr bwMode="auto">
          <a:xfrm>
            <a:off x="7076160" y="2567430"/>
            <a:ext cx="398880" cy="6059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927" tIns="41464" rIns="82927" bIns="41464"/>
          <a:lstStyle/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28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8D57189C-FE58-42A8-81CC-B5DD0F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F9977-71B2-43A8-AC10-5D8ED8DF34FC}"/>
              </a:ext>
            </a:extLst>
          </p:cNvPr>
          <p:cNvSpPr txBox="1"/>
          <p:nvPr/>
        </p:nvSpPr>
        <p:spPr>
          <a:xfrm>
            <a:off x="642757" y="3860325"/>
            <a:ext cx="126576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One quadrant not shown</a:t>
            </a:r>
          </a:p>
        </p:txBody>
      </p:sp>
    </p:spTree>
    <p:extLst>
      <p:ext uri="{BB962C8B-B14F-4D97-AF65-F5344CB8AC3E}">
        <p14:creationId xmlns:p14="http://schemas.microsoft.com/office/powerpoint/2010/main" val="86709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nix-Assembl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19150"/>
            <a:ext cx="7163256" cy="3740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274" y="12127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sPHENIX Installed Ready for Operations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29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47650D-D781-4CF4-9AC4-EC831082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75555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010402" cy="5715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</a:rPr>
              <a:t>Subsystem Technical Overview</a:t>
            </a:r>
            <a:endParaRPr lang="en-US" alt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10173" y="3028950"/>
            <a:ext cx="19537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sPHENIX </a:t>
            </a:r>
          </a:p>
          <a:p>
            <a:r>
              <a:rPr lang="en-US" sz="2000" dirty="0"/>
              <a:t>Integration and Installation </a:t>
            </a:r>
          </a:p>
          <a:p>
            <a:r>
              <a:rPr lang="en-US" sz="2000" dirty="0"/>
              <a:t>Work Packages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337237" y="6035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1F495BC0-F2E4-3A42-A72F-39A462EE795F}" type="datetime1">
              <a:rPr lang="en-US" smtClean="0">
                <a:latin typeface="Copperplate Gothic Bold"/>
                <a:cs typeface="Copperplate Gothic Bold"/>
              </a:rPr>
              <a:pPr algn="ctr"/>
              <a:t>4/8/2019</a:t>
            </a:fld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41257" y="6111672"/>
            <a:ext cx="3500588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>
                <a:latin typeface="Copperplate Gothic Bold"/>
                <a:cs typeface="Copperplate Gothic Bold"/>
              </a:rPr>
              <a:t>sPHENIX Integration and Installation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595341" y="6125207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4EDBA288-C957-A748-BD50-5ACA0BC69C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693553"/>
            <a:ext cx="5067275" cy="984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2.05: sPHENIX Integration and Installation</a:t>
            </a:r>
          </a:p>
          <a:p>
            <a:pPr algn="ctr"/>
            <a:r>
              <a:rPr lang="en-US" sz="1200" dirty="0"/>
              <a:t>(Integration Documentation, Technical Coordination, Installation, Tooling, Fixtures and Subsystem Installation)</a:t>
            </a:r>
          </a:p>
          <a:p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133600" y="1962150"/>
            <a:ext cx="4167935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2.05.01: Subsystem Interface &amp; Integration Plan</a:t>
            </a:r>
          </a:p>
          <a:p>
            <a:r>
              <a:rPr lang="en-US" sz="1400" dirty="0"/>
              <a:t>2.05.02: Infrastructure Installation	 </a:t>
            </a:r>
          </a:p>
          <a:p>
            <a:r>
              <a:rPr lang="en-US" sz="1400" dirty="0"/>
              <a:t>2.05.03: Cradle Carriage Integration/Installation</a:t>
            </a:r>
          </a:p>
          <a:p>
            <a:r>
              <a:rPr lang="en-US" sz="1400" dirty="0"/>
              <a:t>2.05.04: Outer HCal  Integration/Installation</a:t>
            </a:r>
          </a:p>
          <a:p>
            <a:r>
              <a:rPr lang="en-US" sz="1400" dirty="0"/>
              <a:t>2.05.05: sPHENIX SC Magnet Installation</a:t>
            </a:r>
          </a:p>
          <a:p>
            <a:r>
              <a:rPr lang="en-US" sz="1400" dirty="0"/>
              <a:t>2.05.06: Inner HCal Integration/Installation</a:t>
            </a:r>
          </a:p>
          <a:p>
            <a:r>
              <a:rPr lang="en-US" sz="1400" dirty="0"/>
              <a:t>2.05.07: EMCal Integration/Installation	</a:t>
            </a:r>
          </a:p>
          <a:p>
            <a:r>
              <a:rPr lang="en-US" sz="1400" dirty="0"/>
              <a:t>2.05.08: TPC  Integration/Installation</a:t>
            </a:r>
          </a:p>
          <a:p>
            <a:r>
              <a:rPr lang="en-US" sz="1400" dirty="0"/>
              <a:t>2.05.09: INTT  Integration/Installation</a:t>
            </a:r>
          </a:p>
          <a:p>
            <a:r>
              <a:rPr lang="en-US" sz="1400" dirty="0"/>
              <a:t>2.05.10: MVTX  Integration/Installation</a:t>
            </a:r>
          </a:p>
          <a:p>
            <a:r>
              <a:rPr lang="en-US" sz="1400" dirty="0"/>
              <a:t>2.05.11: Min Bias Integration/Installation</a:t>
            </a:r>
          </a:p>
          <a:p>
            <a:r>
              <a:rPr lang="en-US" sz="1400" dirty="0"/>
              <a:t>2.05.12: sPHENIX Full Detector Installation </a:t>
            </a:r>
          </a:p>
          <a:p>
            <a:r>
              <a:rPr lang="en-US" sz="1400" dirty="0"/>
              <a:t>2.01.04: Installation Management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267200" y="1678438"/>
            <a:ext cx="0" cy="275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51B4F94-826E-4B0D-AC47-036A589D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7DFA9C-3809-4AA2-9C10-2CF3B629A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5" y="767177"/>
            <a:ext cx="2082185" cy="20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1215-7E06-41EC-86B7-C04BA224B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Backup to the Backup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Earlier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A18D-E154-4AEA-8F1E-E5D65C7D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 6-8, 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4CFC-AE09-4C06-B620-2E72A1FE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06C0-779D-45BD-83E9-C741F127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21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1-sPhenix-Assembly 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88" y="628650"/>
            <a:ext cx="2215812" cy="1804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506"/>
            <a:ext cx="7391400" cy="422672"/>
          </a:xfrm>
        </p:spPr>
        <p:txBody>
          <a:bodyPr>
            <a:noAutofit/>
          </a:bodyPr>
          <a:lstStyle/>
          <a:p>
            <a:r>
              <a:rPr lang="en-US" sz="4000" dirty="0"/>
              <a:t>System Description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7" name="Picture 6" descr="1-sPhenix-Assembly 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228850"/>
            <a:ext cx="6446872" cy="2624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2142366"/>
            <a:ext cx="201442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1050" dirty="0">
              <a:latin typeface="Arial Black"/>
              <a:cs typeface="Arial Black"/>
            </a:endParaRP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OUTER HCAL  	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INNER HCAL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EMCAL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TPC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MIN BIAS</a:t>
            </a:r>
          </a:p>
          <a:p>
            <a:pPr algn="r">
              <a:spcAft>
                <a:spcPts val="600"/>
              </a:spcAft>
            </a:pPr>
            <a:endParaRPr lang="en-US" sz="1050" dirty="0">
              <a:latin typeface="Arial Black"/>
              <a:cs typeface="Arial Black"/>
            </a:endParaRP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BEAM PIPE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POLE TIP/FLUX RETURN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SC MAGNET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CRADLE CARRIAGE</a:t>
            </a:r>
          </a:p>
          <a:p>
            <a:pPr algn="r"/>
            <a:endParaRPr lang="en-US" sz="1050" dirty="0">
              <a:latin typeface="Arial Black"/>
              <a:cs typeface="Arial Blac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1050" y="2495550"/>
            <a:ext cx="2825750" cy="239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3943350"/>
            <a:ext cx="32766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32000" y="2755900"/>
            <a:ext cx="3073400" cy="27799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1050" y="2965450"/>
            <a:ext cx="3054350" cy="1827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1050" y="3194050"/>
            <a:ext cx="2978150" cy="1827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38800" y="2114550"/>
            <a:ext cx="2743200" cy="1371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7400" y="2286000"/>
            <a:ext cx="2514600" cy="12001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2090622" y="3581222"/>
            <a:ext cx="1947978" cy="252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3943350"/>
            <a:ext cx="1219200" cy="49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4171950"/>
            <a:ext cx="838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7400" y="4629150"/>
            <a:ext cx="685800" cy="1143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30200" y="1160882"/>
            <a:ext cx="1727200" cy="7429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9600" y="2000251"/>
            <a:ext cx="68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INTT</a:t>
            </a:r>
          </a:p>
          <a:p>
            <a:pPr algn="r">
              <a:spcAft>
                <a:spcPts val="600"/>
              </a:spcAft>
            </a:pPr>
            <a:r>
              <a:rPr lang="en-US" sz="1050" dirty="0">
                <a:latin typeface="Arial Black"/>
                <a:cs typeface="Arial Black"/>
              </a:rPr>
              <a:t>MVTX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53400" y="1962150"/>
            <a:ext cx="990600" cy="609600"/>
          </a:xfrm>
          <a:prstGeom prst="rect">
            <a:avLst/>
          </a:prstGeom>
          <a:noFill/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95400" y="1504950"/>
            <a:ext cx="1828800" cy="914400"/>
          </a:xfrm>
          <a:prstGeom prst="straightConnector1">
            <a:avLst/>
          </a:prstGeom>
          <a:ln>
            <a:solidFill>
              <a:srgbClr val="FFFF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14400" y="2343150"/>
            <a:ext cx="1219200" cy="1295400"/>
          </a:xfrm>
          <a:prstGeom prst="rect">
            <a:avLst/>
          </a:prstGeom>
          <a:noFill/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28600" y="3790950"/>
            <a:ext cx="1828800" cy="1066800"/>
          </a:xfrm>
          <a:prstGeom prst="rect">
            <a:avLst/>
          </a:prstGeom>
          <a:noFill/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581835" y="611840"/>
            <a:ext cx="58001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  <a:cs typeface="Times New Roman"/>
              </a:rPr>
              <a:t>Installation Requirements</a:t>
            </a:r>
            <a:endParaRPr lang="en-US" sz="1200" b="1" dirty="0">
              <a:latin typeface="+mn-lt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000" dirty="0">
                <a:latin typeface="+mn-lt"/>
                <a:cs typeface="Times New Roman"/>
              </a:rPr>
              <a:t>IR &amp; AH Floor </a:t>
            </a:r>
            <a:r>
              <a:rPr lang="en-US" sz="1000" b="1" dirty="0">
                <a:latin typeface="+mn-lt"/>
                <a:cs typeface="Times New Roman"/>
              </a:rPr>
              <a:t>Loading Limits</a:t>
            </a:r>
            <a:r>
              <a:rPr lang="en-US" sz="1000" dirty="0">
                <a:latin typeface="+mn-lt"/>
                <a:cs typeface="Times New Roman"/>
              </a:rPr>
              <a:t>: 4000 psi, max</a:t>
            </a:r>
          </a:p>
          <a:p>
            <a:pPr marL="742950" lvl="1" indent="-285750">
              <a:buFont typeface="Arial"/>
              <a:buChar char="•"/>
            </a:pPr>
            <a:r>
              <a:rPr lang="en-US" sz="1000" dirty="0">
                <a:latin typeface="+mn-lt"/>
                <a:cs typeface="Times New Roman"/>
              </a:rPr>
              <a:t>Installation to be accomplished in the Assembly Hall (</a:t>
            </a:r>
            <a:r>
              <a:rPr lang="en-US" sz="1000" b="1" dirty="0">
                <a:latin typeface="+mn-lt"/>
                <a:cs typeface="Times New Roman"/>
              </a:rPr>
              <a:t>40 ton and 5 ton overhead cranes</a:t>
            </a:r>
            <a:r>
              <a:rPr lang="en-US" sz="1000" dirty="0">
                <a:latin typeface="+mn-lt"/>
                <a:cs typeface="Times New Roman"/>
              </a:rPr>
              <a:t>) until </a:t>
            </a:r>
            <a:r>
              <a:rPr lang="en-US" sz="1000" b="1" dirty="0">
                <a:latin typeface="+mn-lt"/>
                <a:cs typeface="Times New Roman"/>
              </a:rPr>
              <a:t>EMCal and Pole-tips </a:t>
            </a:r>
            <a:r>
              <a:rPr lang="en-US" sz="1000" dirty="0">
                <a:latin typeface="+mn-lt"/>
                <a:cs typeface="Times New Roman"/>
              </a:rPr>
              <a:t>are installed, then assembly is moved to IR for remaining installation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1000" b="1" dirty="0">
                <a:latin typeface="+mn-lt"/>
                <a:cs typeface="Times New Roman"/>
              </a:rPr>
              <a:t>Overall size requirements: </a:t>
            </a:r>
            <a:r>
              <a:rPr lang="en-US" sz="1000" dirty="0">
                <a:latin typeface="+mn-lt"/>
                <a:cs typeface="Times New Roman"/>
              </a:rPr>
              <a:t> sPHENIX must fit through </a:t>
            </a:r>
            <a:r>
              <a:rPr lang="en-US" sz="1000" b="1" dirty="0">
                <a:latin typeface="+mn-lt"/>
                <a:cs typeface="Times New Roman"/>
              </a:rPr>
              <a:t>existing wall opening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1000" dirty="0">
                <a:latin typeface="+mn-lt"/>
                <a:cs typeface="Times New Roman"/>
              </a:rPr>
              <a:t>Use existing </a:t>
            </a:r>
            <a:r>
              <a:rPr lang="en-US" sz="1000" b="1" dirty="0">
                <a:latin typeface="+mn-lt"/>
                <a:cs typeface="Times New Roman"/>
              </a:rPr>
              <a:t>rail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00" dirty="0">
                <a:latin typeface="+mn-lt"/>
                <a:cs typeface="Times New Roman"/>
              </a:rPr>
              <a:t>Infrastructure defines most interfaces (except installation tooling and fixtures interfaces)</a:t>
            </a:r>
          </a:p>
          <a:p>
            <a:pPr marL="742950" lvl="1" indent="-285750">
              <a:buFont typeface="Arial"/>
              <a:buChar char="•"/>
            </a:pPr>
            <a:r>
              <a:rPr lang="en-US" sz="1000" b="1" dirty="0">
                <a:latin typeface="+mn-lt"/>
                <a:cs typeface="Times New Roman"/>
              </a:rPr>
              <a:t>Alignment precision</a:t>
            </a:r>
            <a:r>
              <a:rPr lang="en-US" sz="1000" dirty="0">
                <a:latin typeface="+mn-lt"/>
                <a:cs typeface="Times New Roman"/>
              </a:rPr>
              <a:t>: defined in ICD’s (M. Chiu’s talk)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378C055-FABC-44D4-BC36-FC67B310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393871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Sequence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42949"/>
            <a:ext cx="6629400" cy="3990165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7010400" y="742950"/>
            <a:ext cx="304800" cy="323850"/>
          </a:xfrm>
          <a:prstGeom prst="donut">
            <a:avLst>
              <a:gd name="adj" fmla="val 0"/>
            </a:avLst>
          </a:prstGeom>
          <a:ln w="15875">
            <a:solidFill>
              <a:schemeClr val="tx2">
                <a:lumMod val="75000"/>
              </a:schemeClr>
            </a:solidFill>
          </a:ln>
          <a:effectLst>
            <a:glow rad="12700">
              <a:srgbClr val="FF0000">
                <a:alpha val="36000"/>
              </a:srgbClr>
            </a:glow>
            <a:outerShdw blurRad="40000" dist="23000" dir="8940000" rotWithShape="0">
              <a:schemeClr val="bg1">
                <a:lumMod val="8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800" y="7429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32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6BA0719-4530-43E4-9BB0-C1DAC2BA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71571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Sequence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19150"/>
            <a:ext cx="6924632" cy="4098633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09805" y="4869657"/>
            <a:ext cx="534195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33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031" y="4914904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B8520D-657D-42B1-8455-580CD5A8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80531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sz="4000" dirty="0"/>
              <a:t>Scope and Deliverables – WBS 2.05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04" y="590550"/>
            <a:ext cx="3352800" cy="30469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Integration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sPHENIX Envelope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Sub-system interface control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Subsystem Outline Interface drawings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Configuration management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Documentation control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Work planning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Safety designed–in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Procurement guidance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Design review guidance</a:t>
            </a:r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58132" y="590550"/>
            <a:ext cx="5638800" cy="43088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Installation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/>
              <a:t>Design/spec all </a:t>
            </a:r>
            <a:r>
              <a:rPr lang="en-US" sz="1600" b="1" dirty="0"/>
              <a:t>installation tooling, subsystem support fixtures (cf. also WBS 2.03.02), fixtures </a:t>
            </a:r>
            <a:r>
              <a:rPr lang="en-US" sz="1600" dirty="0"/>
              <a:t>and access equipment.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/>
              <a:t>Installation/upgrade </a:t>
            </a:r>
            <a:r>
              <a:rPr lang="en-US" sz="1600" dirty="0"/>
              <a:t>of common </a:t>
            </a:r>
            <a:r>
              <a:rPr lang="en-US" sz="1600" b="1" dirty="0"/>
              <a:t>Infrastructure</a:t>
            </a:r>
            <a:r>
              <a:rPr lang="en-US" sz="1600" dirty="0"/>
              <a:t> including the cradle carriages, services support structure, pole tips, beam pipe, HVAC, electronics cooling water, racks, safety 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/>
              <a:t>Installation, survey, alignment and cabling </a:t>
            </a:r>
            <a:r>
              <a:rPr lang="en-US" sz="1600" dirty="0"/>
              <a:t>of all sPHENIX subsystems:</a:t>
            </a:r>
          </a:p>
          <a:p>
            <a:pPr lvl="1"/>
            <a:r>
              <a:rPr lang="en-US" sz="1400" dirty="0"/>
              <a:t>32 Outer HCal sectors</a:t>
            </a:r>
          </a:p>
          <a:p>
            <a:pPr lvl="1"/>
            <a:r>
              <a:rPr lang="en-US" sz="1400" dirty="0"/>
              <a:t>Superconducting sPHENIX Magnet</a:t>
            </a:r>
          </a:p>
          <a:p>
            <a:pPr lvl="1"/>
            <a:r>
              <a:rPr lang="en-US" sz="1400" dirty="0"/>
              <a:t>	(Cryogenics, Controls, PSU, Quench Detection WBS 2.02) </a:t>
            </a:r>
          </a:p>
          <a:p>
            <a:pPr lvl="1"/>
            <a:r>
              <a:rPr lang="en-US" sz="1400" dirty="0"/>
              <a:t>32 Inner HCal sectors</a:t>
            </a:r>
          </a:p>
          <a:p>
            <a:pPr lvl="1"/>
            <a:r>
              <a:rPr lang="en-US" sz="1400" dirty="0"/>
              <a:t>64 EMCal sectors </a:t>
            </a:r>
          </a:p>
          <a:p>
            <a:pPr lvl="1"/>
            <a:r>
              <a:rPr lang="en-US" sz="1400" dirty="0"/>
              <a:t>Tracking detectors (TPC, INTT and MVTX)</a:t>
            </a:r>
          </a:p>
          <a:p>
            <a:pPr lvl="1"/>
            <a:r>
              <a:rPr lang="en-US" sz="1400" dirty="0"/>
              <a:t>Min Bias Detector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QA testing </a:t>
            </a:r>
            <a:r>
              <a:rPr lang="en-US" sz="1600" dirty="0"/>
              <a:t>of all detector components prior to and subsequent to installation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Commissioning</a:t>
            </a:r>
            <a:r>
              <a:rPr lang="en-US" sz="1600" dirty="0"/>
              <a:t> of the fully assembled sPHENIX subsystem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26B359C-05AF-413C-AA09-B6D96CAE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007"/>
            <a:ext cx="8229600" cy="546497"/>
          </a:xfrm>
        </p:spPr>
        <p:txBody>
          <a:bodyPr/>
          <a:lstStyle/>
          <a:p>
            <a:r>
              <a:rPr lang="en-US" sz="4000" dirty="0"/>
              <a:t>Status &amp; Recent Accomplishments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196227"/>
            <a:ext cx="8534400" cy="2769989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 Installation</a:t>
            </a:r>
            <a:r>
              <a:rPr lang="en-US" b="1" dirty="0"/>
              <a:t>		</a:t>
            </a:r>
            <a:r>
              <a:rPr lang="en-US" b="1" u="sng" dirty="0"/>
              <a:t>Status</a:t>
            </a:r>
            <a:r>
              <a:rPr lang="en-US" b="1" dirty="0"/>
              <a:t>		</a:t>
            </a:r>
            <a:r>
              <a:rPr lang="en-US" b="1" u="sng" dirty="0"/>
              <a:t>Notes</a:t>
            </a:r>
            <a:endParaRPr lang="en-US" dirty="0"/>
          </a:p>
          <a:p>
            <a:endParaRPr lang="en-US" sz="1200" b="1" u="sng" dirty="0"/>
          </a:p>
          <a:p>
            <a:r>
              <a:rPr lang="en-US" sz="1200" dirty="0"/>
              <a:t>Infrastructure Installation	  	advanced conceptual	Many repurposed components</a:t>
            </a:r>
          </a:p>
          <a:p>
            <a:r>
              <a:rPr lang="en-US" sz="1200" dirty="0"/>
              <a:t>Cradle Carriage Integration/Installation	design		Detailed 3D model, FEA, fabrication drawings in progress </a:t>
            </a:r>
          </a:p>
          <a:p>
            <a:r>
              <a:rPr lang="en-US" sz="1200" dirty="0"/>
              <a:t>sPHENIX SC Magnet Installation	advanced design	New feet in design, transport tooling modifications in design</a:t>
            </a:r>
          </a:p>
          <a:p>
            <a:r>
              <a:rPr lang="en-US" sz="1200" dirty="0"/>
              <a:t>Outer HCal  Integration/Installation	prototype parts	Lifting &amp; handling fixtures prototypes built; rotational next</a:t>
            </a:r>
          </a:p>
          <a:p>
            <a:r>
              <a:rPr lang="en-US" sz="1200" dirty="0"/>
              <a:t>Inner HCal Integration/Installation	advanced conceptual	3D model almost ready to begin design</a:t>
            </a:r>
          </a:p>
          <a:p>
            <a:r>
              <a:rPr lang="en-US" sz="1200" dirty="0"/>
              <a:t>EMCal Integration/Installation	advanced conceptual	Final stages of modeling almost ready to design fixtures</a:t>
            </a:r>
          </a:p>
          <a:p>
            <a:r>
              <a:rPr lang="en-US" sz="1200" dirty="0"/>
              <a:t>Vacuum pipe 			conceptual		Interface with silicon detectors, MBD</a:t>
            </a:r>
          </a:p>
          <a:p>
            <a:r>
              <a:rPr lang="en-US" sz="1200" dirty="0"/>
              <a:t>TPC  Integration/Installation		conceptual		Modelling installation and handling fixtures</a:t>
            </a:r>
          </a:p>
          <a:p>
            <a:r>
              <a:rPr lang="en-US" sz="1200" dirty="0"/>
              <a:t>INTT  Integration/Installation	 	conceptual		Internal support structure analysis/design</a:t>
            </a:r>
          </a:p>
          <a:p>
            <a:r>
              <a:rPr lang="en-US" sz="1200" dirty="0"/>
              <a:t>MVTX  Integration/Installation	conceptual		Modified from ALICE MAPS; integrating w/INTT, beampipe</a:t>
            </a:r>
          </a:p>
          <a:p>
            <a:r>
              <a:rPr lang="en-US" sz="1200" dirty="0"/>
              <a:t>Min Bias Integration/Installation	advanced conceptual	Repurposing of BBC from PHENIX	</a:t>
            </a:r>
          </a:p>
          <a:p>
            <a:r>
              <a:rPr lang="en-US" sz="1200" dirty="0"/>
              <a:t>sPHENIX Full Detector Installation 	conceptual		3D model, repurposed infrastructure ready for design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66750"/>
            <a:ext cx="8686800" cy="1477328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 Integration</a:t>
            </a:r>
            <a:r>
              <a:rPr lang="en-US" b="1" dirty="0"/>
              <a:t>		</a:t>
            </a:r>
            <a:r>
              <a:rPr lang="en-US" b="1" u="sng" dirty="0"/>
              <a:t>Status</a:t>
            </a:r>
            <a:r>
              <a:rPr lang="en-US" b="1" dirty="0"/>
              <a:t>		</a:t>
            </a:r>
            <a:r>
              <a:rPr lang="en-US" b="1" u="sng" dirty="0"/>
              <a:t>Notes</a:t>
            </a:r>
            <a:endParaRPr lang="en-US" dirty="0"/>
          </a:p>
          <a:p>
            <a:endParaRPr lang="en-US" sz="1200" b="1" u="sng" dirty="0"/>
          </a:p>
          <a:p>
            <a:r>
              <a:rPr lang="en-US" sz="1200" dirty="0"/>
              <a:t>Envelope Control	  	in operation		System drawing issued, subsystem outline/Interface in progress Interface Control		in operation		42 ICDs in use; recorded in </a:t>
            </a:r>
            <a:r>
              <a:rPr lang="en-US" sz="1200" dirty="0" err="1"/>
              <a:t>DocDB</a:t>
            </a:r>
            <a:endParaRPr lang="en-US" sz="1200" dirty="0"/>
          </a:p>
          <a:p>
            <a:r>
              <a:rPr lang="en-US" sz="1200" dirty="0"/>
              <a:t>Documentation control		in operation 		11 procedures/guidelines released</a:t>
            </a:r>
          </a:p>
          <a:p>
            <a:r>
              <a:rPr lang="en-US" sz="1200" dirty="0"/>
              <a:t>Office of SPHENIX Integration		in operation		Set up to monitor and enforce interfaces and envelopes</a:t>
            </a:r>
          </a:p>
          <a:p>
            <a:r>
              <a:rPr lang="en-US" sz="1200" dirty="0"/>
              <a:t>					   and help resolve integration issues between subsystems	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C00E2A-2594-4A53-B45A-D98A3E7C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396356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5143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Integration: Key Personnel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7F6C5E-01F3-4572-AC91-3F46782E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3243DC-0C18-49D1-A2DA-F88F4EC61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0550"/>
            <a:ext cx="6629400" cy="43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5143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Installation: Key Personnel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grpSp>
        <p:nvGrpSpPr>
          <p:cNvPr id="21507" name="Group 21506"/>
          <p:cNvGrpSpPr/>
          <p:nvPr/>
        </p:nvGrpSpPr>
        <p:grpSpPr>
          <a:xfrm>
            <a:off x="3429000" y="645472"/>
            <a:ext cx="1869688" cy="646063"/>
            <a:chOff x="3276600" y="742950"/>
            <a:chExt cx="1869688" cy="646063"/>
          </a:xfrm>
          <a:noFill/>
          <a:effectLst/>
        </p:grpSpPr>
        <p:sp>
          <p:nvSpPr>
            <p:cNvPr id="2" name="Rectangle 1"/>
            <p:cNvSpPr/>
            <p:nvPr/>
          </p:nvSpPr>
          <p:spPr>
            <a:xfrm>
              <a:off x="3276600" y="742950"/>
              <a:ext cx="1828800" cy="609600"/>
            </a:xfrm>
            <a:prstGeom prst="rect">
              <a:avLst/>
            </a:prstGeom>
            <a:grp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7488" y="835015"/>
              <a:ext cx="1828800" cy="553998"/>
            </a:xfrm>
            <a:prstGeom prst="rect">
              <a:avLst/>
            </a:prstGeom>
            <a:grp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dirty="0"/>
                <a:t>Installation: Planning &amp; Design: R. Feder, R. Ruggiero</a:t>
              </a:r>
            </a:p>
            <a:p>
              <a:endParaRPr lang="en-US" sz="10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52400" y="3130550"/>
            <a:ext cx="1828800" cy="38100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Gas and Cooling: R. </a:t>
            </a:r>
            <a:r>
              <a:rPr lang="en-US" sz="1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Pisani</a:t>
            </a:r>
            <a:endParaRPr lang="en-US" sz="1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22600" y="1665761"/>
            <a:ext cx="1828800" cy="6096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Magnet and </a:t>
            </a:r>
            <a:r>
              <a:rPr lang="en-US" sz="1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Cryo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K. Yip, R. Than</a:t>
            </a:r>
          </a:p>
        </p:txBody>
      </p:sp>
      <p:grpSp>
        <p:nvGrpSpPr>
          <p:cNvPr id="21504" name="Group 21503"/>
          <p:cNvGrpSpPr/>
          <p:nvPr/>
        </p:nvGrpSpPr>
        <p:grpSpPr>
          <a:xfrm>
            <a:off x="1143000" y="1665761"/>
            <a:ext cx="1828800" cy="609600"/>
            <a:chOff x="914400" y="1504950"/>
            <a:chExt cx="1828800" cy="609600"/>
          </a:xfrm>
          <a:noFill/>
          <a:effectLst/>
        </p:grpSpPr>
        <p:sp>
          <p:nvSpPr>
            <p:cNvPr id="6" name="Rectangle 5"/>
            <p:cNvSpPr/>
            <p:nvPr/>
          </p:nvSpPr>
          <p:spPr>
            <a:xfrm>
              <a:off x="1045174" y="1657390"/>
              <a:ext cx="1401346" cy="246221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1000" dirty="0"/>
                <a:t>Infrastructure: R. </a:t>
              </a:r>
              <a:r>
                <a:rPr lang="en-US" sz="1000" dirty="0" err="1"/>
                <a:t>Pisani</a:t>
              </a:r>
              <a:endParaRPr lang="en-US" sz="1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14400" y="1504950"/>
              <a:ext cx="1828800" cy="6096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2555886"/>
            <a:ext cx="1905000" cy="596900"/>
            <a:chOff x="1751423" y="2571750"/>
            <a:chExt cx="1913291" cy="795867"/>
          </a:xfrm>
          <a:noFill/>
          <a:effectLst/>
        </p:grpSpPr>
        <p:sp>
          <p:nvSpPr>
            <p:cNvPr id="45" name="Rectangle 44"/>
            <p:cNvSpPr/>
            <p:nvPr/>
          </p:nvSpPr>
          <p:spPr>
            <a:xfrm>
              <a:off x="1752600" y="2571750"/>
              <a:ext cx="1828800" cy="6096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1423" y="2628953"/>
              <a:ext cx="1913291" cy="738664"/>
            </a:xfrm>
            <a:prstGeom prst="rect">
              <a:avLst/>
            </a:prstGeom>
            <a:grp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dirty="0"/>
                <a:t>Carriage and Support Structures: J. Mills, J. Hock</a:t>
              </a:r>
            </a:p>
            <a:p>
              <a:endParaRPr lang="en-US" sz="1000" dirty="0"/>
            </a:p>
          </p:txBody>
        </p:sp>
      </p:grpSp>
      <p:grpSp>
        <p:nvGrpSpPr>
          <p:cNvPr id="21510" name="Group 21509"/>
          <p:cNvGrpSpPr/>
          <p:nvPr/>
        </p:nvGrpSpPr>
        <p:grpSpPr>
          <a:xfrm>
            <a:off x="4902200" y="1657992"/>
            <a:ext cx="1981200" cy="618118"/>
            <a:chOff x="3810000" y="1497181"/>
            <a:chExt cx="1981200" cy="618118"/>
          </a:xfrm>
          <a:effectLst/>
        </p:grpSpPr>
        <p:sp>
          <p:nvSpPr>
            <p:cNvPr id="41" name="Rectangle 40"/>
            <p:cNvSpPr/>
            <p:nvPr/>
          </p:nvSpPr>
          <p:spPr>
            <a:xfrm>
              <a:off x="3886200" y="1504950"/>
              <a:ext cx="1828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1497181"/>
              <a:ext cx="1981200" cy="618118"/>
            </a:xfrm>
            <a:prstGeom prst="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/>
                <a:t>Outer Detectors </a:t>
              </a:r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/>
                <a:t>(Outer </a:t>
              </a:r>
              <a:r>
                <a:rPr lang="en-US" sz="1000" dirty="0" err="1"/>
                <a:t>HCal</a:t>
              </a:r>
              <a:r>
                <a:rPr lang="en-US" sz="1000" dirty="0"/>
                <a:t>, Inner </a:t>
              </a:r>
              <a:r>
                <a:rPr lang="en-US" sz="1000" dirty="0" err="1"/>
                <a:t>HCal</a:t>
              </a:r>
              <a:r>
                <a:rPr lang="en-US" sz="1000" dirty="0"/>
                <a:t>, </a:t>
              </a:r>
              <a:r>
                <a:rPr lang="en-US" sz="1000" dirty="0" err="1"/>
                <a:t>EMCal</a:t>
              </a:r>
              <a:r>
                <a:rPr lang="en-US" sz="1000" dirty="0"/>
                <a:t>): </a:t>
              </a:r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/>
                <a:t>C. Pontieri, D. </a:t>
              </a:r>
              <a:r>
                <a:rPr lang="en-US" sz="1000" dirty="0" err="1"/>
                <a:t>Cacace</a:t>
              </a:r>
              <a:endParaRPr lang="en-US" sz="1000" dirty="0"/>
            </a:p>
          </p:txBody>
        </p:sp>
      </p:grpSp>
      <p:grpSp>
        <p:nvGrpSpPr>
          <p:cNvPr id="21512" name="Group 21511"/>
          <p:cNvGrpSpPr>
            <a:grpSpLocks noChangeAspect="1"/>
          </p:cNvGrpSpPr>
          <p:nvPr/>
        </p:nvGrpSpPr>
        <p:grpSpPr>
          <a:xfrm>
            <a:off x="6934202" y="1654187"/>
            <a:ext cx="1942702" cy="610491"/>
            <a:chOff x="5872097" y="871474"/>
            <a:chExt cx="2014572" cy="634659"/>
          </a:xfrm>
          <a:noFill/>
          <a:effectLst>
            <a:glow>
              <a:schemeClr val="bg1"/>
            </a:glow>
          </a:effectLst>
        </p:grpSpPr>
        <p:sp>
          <p:nvSpPr>
            <p:cNvPr id="44" name="Rectangle 43"/>
            <p:cNvSpPr/>
            <p:nvPr/>
          </p:nvSpPr>
          <p:spPr>
            <a:xfrm>
              <a:off x="5872097" y="871474"/>
              <a:ext cx="1828800" cy="634659"/>
            </a:xfrm>
            <a:prstGeom prst="rect">
              <a:avLst/>
            </a:prstGeom>
            <a:grp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1" name="TextBox 21510"/>
            <p:cNvSpPr txBox="1"/>
            <p:nvPr/>
          </p:nvSpPr>
          <p:spPr>
            <a:xfrm>
              <a:off x="5930869" y="919725"/>
              <a:ext cx="1955800" cy="575930"/>
            </a:xfrm>
            <a:prstGeom prst="rect">
              <a:avLst/>
            </a:prstGeom>
            <a:grp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000" dirty="0"/>
                <a:t>Inner Detectors (INTT, MVTX, MBD): D. </a:t>
              </a:r>
              <a:r>
                <a:rPr lang="en-US" sz="1000" dirty="0" err="1"/>
                <a:t>Cacace</a:t>
              </a:r>
              <a:r>
                <a:rPr lang="en-US" sz="1000" dirty="0"/>
                <a:t>, W Sondheim</a:t>
              </a:r>
            </a:p>
            <a:p>
              <a:endParaRPr lang="en-US" sz="10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52400" y="3613150"/>
            <a:ext cx="1828800" cy="4572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Electrical and Support Services: R. Pisani, TBD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2400" y="4171950"/>
            <a:ext cx="1828800" cy="3810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Facility: B. </a:t>
            </a:r>
            <a:r>
              <a:rPr lang="en-US" sz="1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Streckenbach</a:t>
            </a:r>
            <a:endParaRPr lang="en-US" sz="1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90800" y="2571750"/>
            <a:ext cx="1828800" cy="4572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Electronics: S. </a:t>
            </a:r>
            <a:r>
              <a:rPr lang="en-US" sz="1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Boose</a:t>
            </a:r>
            <a:endParaRPr lang="en-US" sz="1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1514" name="Group 21513"/>
          <p:cNvGrpSpPr/>
          <p:nvPr/>
        </p:nvGrpSpPr>
        <p:grpSpPr>
          <a:xfrm>
            <a:off x="2590800" y="3295650"/>
            <a:ext cx="1828800" cy="381000"/>
            <a:chOff x="5486400" y="3333750"/>
            <a:chExt cx="1828800" cy="609600"/>
          </a:xfrm>
          <a:effectLst/>
        </p:grpSpPr>
        <p:sp>
          <p:nvSpPr>
            <p:cNvPr id="57" name="Rectangle 56"/>
            <p:cNvSpPr/>
            <p:nvPr/>
          </p:nvSpPr>
          <p:spPr>
            <a:xfrm>
              <a:off x="5486400" y="3333750"/>
              <a:ext cx="1828800" cy="609600"/>
            </a:xfrm>
            <a:prstGeom prst="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3" name="Rectangle 21512"/>
            <p:cNvSpPr/>
            <p:nvPr/>
          </p:nvSpPr>
          <p:spPr>
            <a:xfrm>
              <a:off x="5877722" y="3461996"/>
              <a:ext cx="1046155" cy="233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ea typeface="+mn-ea"/>
                </a:rPr>
                <a:t>TPC: J. </a:t>
              </a:r>
              <a:r>
                <a:rPr lang="en-US" sz="10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ea typeface="+mn-ea"/>
                </a:rPr>
                <a:t>Cozzolino</a:t>
              </a:r>
              <a:endPara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590800" y="3943350"/>
            <a:ext cx="1828800" cy="6096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Rigging Assembly and Technician Supervision: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C. Biggs</a:t>
            </a:r>
          </a:p>
        </p:txBody>
      </p:sp>
      <p:cxnSp>
        <p:nvCxnSpPr>
          <p:cNvPr id="21516" name="Straight Connector 21515"/>
          <p:cNvCxnSpPr/>
          <p:nvPr/>
        </p:nvCxnSpPr>
        <p:spPr>
          <a:xfrm>
            <a:off x="1981200" y="1471306"/>
            <a:ext cx="5867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18" name="Straight Connector 21517"/>
          <p:cNvCxnSpPr/>
          <p:nvPr/>
        </p:nvCxnSpPr>
        <p:spPr>
          <a:xfrm>
            <a:off x="7848600" y="1471306"/>
            <a:ext cx="0" cy="1828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81200" y="1471306"/>
            <a:ext cx="0" cy="1828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86200" y="1471306"/>
            <a:ext cx="0" cy="1828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96517" y="1471306"/>
            <a:ext cx="0" cy="1828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343400" y="1276350"/>
            <a:ext cx="0" cy="1828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20" name="Straight Connector 21519"/>
          <p:cNvCxnSpPr/>
          <p:nvPr/>
        </p:nvCxnSpPr>
        <p:spPr>
          <a:xfrm>
            <a:off x="2286000" y="2266950"/>
            <a:ext cx="0" cy="2133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22" name="Straight Connector 21521"/>
          <p:cNvCxnSpPr>
            <a:endCxn id="59" idx="1"/>
          </p:cNvCxnSpPr>
          <p:nvPr/>
        </p:nvCxnSpPr>
        <p:spPr>
          <a:xfrm>
            <a:off x="2286000" y="28003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057400" y="2800350"/>
            <a:ext cx="228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81200" y="33337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81200" y="38671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81200" y="44005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286000" y="34861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286000" y="4171950"/>
            <a:ext cx="304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295902" y="3121932"/>
            <a:ext cx="3276600" cy="762000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All Detector Subsystems will supply scientists and students for individual detector and full experiment commissioning </a:t>
            </a:r>
          </a:p>
        </p:txBody>
      </p:sp>
      <p:cxnSp>
        <p:nvCxnSpPr>
          <p:cNvPr id="21524" name="Straight Connector 21523"/>
          <p:cNvCxnSpPr/>
          <p:nvPr/>
        </p:nvCxnSpPr>
        <p:spPr>
          <a:xfrm>
            <a:off x="6096000" y="2266950"/>
            <a:ext cx="0" cy="85498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543800" y="2283772"/>
            <a:ext cx="0" cy="83816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3A1D4C25-E0C8-4363-93CD-F5526389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cxnSp>
        <p:nvCxnSpPr>
          <p:cNvPr id="53" name="Straight Connector 52"/>
          <p:cNvCxnSpPr>
            <a:stCxn id="2" idx="3"/>
          </p:cNvCxnSpPr>
          <p:nvPr/>
        </p:nvCxnSpPr>
        <p:spPr>
          <a:xfrm>
            <a:off x="5257800" y="950272"/>
            <a:ext cx="58022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38026" y="655163"/>
            <a:ext cx="1248574" cy="605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63960" y="757618"/>
            <a:ext cx="129884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000" dirty="0" err="1"/>
              <a:t>sPHENIX</a:t>
            </a:r>
            <a:r>
              <a:rPr lang="en-US" sz="1000" dirty="0"/>
              <a:t>/CAD Safety</a:t>
            </a:r>
          </a:p>
          <a:p>
            <a:pPr lvl="0"/>
            <a:r>
              <a:rPr lang="en-US" sz="1000" dirty="0" err="1"/>
              <a:t>sPHENIX</a:t>
            </a:r>
            <a:r>
              <a:rPr lang="en-US" sz="1000" dirty="0"/>
              <a:t>/CAD Q/A</a:t>
            </a:r>
          </a:p>
        </p:txBody>
      </p:sp>
    </p:spTree>
    <p:extLst>
      <p:ext uri="{BB962C8B-B14F-4D97-AF65-F5344CB8AC3E}">
        <p14:creationId xmlns:p14="http://schemas.microsoft.com/office/powerpoint/2010/main" val="169645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571500"/>
          </a:xfrm>
        </p:spPr>
        <p:txBody>
          <a:bodyPr/>
          <a:lstStyle/>
          <a:p>
            <a:r>
              <a:rPr lang="en-US" altLang="en-US" sz="4000" dirty="0"/>
              <a:t>Schedule Drivers – WBS 2.05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Director's Review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40811"/>
            <a:ext cx="85913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Design/Safety Reviews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Carriage Assembly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Delivery of Larger Subsystem/Detectors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Outer HCal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Inner HCal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EMCal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TPC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Magnet Cryo Delivery System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Delivery of Inner Detector Subsystems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INTT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MVTX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MBD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Installation Procedures, including Work Plan, Critical Lift Plan, Detailed Assembly Plan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Installation Tooling Design and Fabrication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27359-CB8E-4D00-B939-8EFC1AFD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E45E-9A8C-4820-92D4-F285AD70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6" y="25007"/>
            <a:ext cx="8229600" cy="546497"/>
          </a:xfrm>
        </p:spPr>
        <p:txBody>
          <a:bodyPr/>
          <a:lstStyle/>
          <a:p>
            <a:r>
              <a:rPr lang="en-US" sz="4000" dirty="0"/>
              <a:t>Installation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0E1D-557B-448F-A900-4C846CDB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7" y="666749"/>
            <a:ext cx="8229600" cy="420290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/>
              <a:t>Carriage and then Cradles placed onto Track System, with alignment and roller system, in Assembly Hall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Lower 15 Outer HCal Sectors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SC Magnet Coil with Mounting Feet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Support Rings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Upper 17 Outer HCal Sectors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Platforms, Magnet Valve Box, Cryogenics items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Inner HCal - (in parallel with the above)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EMCal 64 Sectors (32 from each end)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Pole Tips (last item that needs 40 ton crane)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Roll sPHENIX from Assembly Hall in to Intersection Region 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Complete Cryogenics and SC Magnet Commission – then Map Magnet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TPC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Beampipe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INTT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MVTX and finally MBD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Full System Commissioning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A8D3-ED8E-47B7-91D9-60C5CC67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 6-8, 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88867-2646-41AF-9255-31692751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4FE2-BFB6-47BE-B725-7657E698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33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28524</TotalTime>
  <Words>1860</Words>
  <Application>Microsoft Office PowerPoint</Application>
  <PresentationFormat>On-screen Show (16:9)</PresentationFormat>
  <Paragraphs>429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Copperplate Gothic Bold</vt:lpstr>
      <vt:lpstr>Times New Roman</vt:lpstr>
      <vt:lpstr>Office Theme</vt:lpstr>
      <vt:lpstr> sPHENIX Director’s Review WBS 2.05 Integration and Installation </vt:lpstr>
      <vt:lpstr>System Description</vt:lpstr>
      <vt:lpstr>Subsystem Technical Overview</vt:lpstr>
      <vt:lpstr>Scope and Deliverables – WBS 2.05 </vt:lpstr>
      <vt:lpstr>Status &amp; Recent Accomplishments</vt:lpstr>
      <vt:lpstr>Integration: Key Personnel</vt:lpstr>
      <vt:lpstr>Installation: Key Personnel</vt:lpstr>
      <vt:lpstr>Schedule Drivers – WBS 2.05</vt:lpstr>
      <vt:lpstr>Installation Sequence</vt:lpstr>
      <vt:lpstr>Installation Remarks</vt:lpstr>
      <vt:lpstr>Cost Drivers – WBS 2.05</vt:lpstr>
      <vt:lpstr>Basis of Estimate &amp; Resource-Loaded Schedule</vt:lpstr>
      <vt:lpstr>2.05 sPHENIX Integration and Installation Cost Profile</vt:lpstr>
      <vt:lpstr>2.05 sPHENIX Integration and Installation Labor Profile</vt:lpstr>
      <vt:lpstr>Estimate Uncertainty – WBS 2.05</vt:lpstr>
      <vt:lpstr>Installation Issues and Concerns  </vt:lpstr>
      <vt:lpstr>Summary</vt:lpstr>
      <vt:lpstr>Back Up</vt:lpstr>
      <vt:lpstr>Outer HCal Sector Lifting Fixture </vt:lpstr>
      <vt:lpstr>OHCal Sector-to-Sector Attachment</vt:lpstr>
      <vt:lpstr>PowerPoint Presentation</vt:lpstr>
      <vt:lpstr>Magnet Integration</vt:lpstr>
      <vt:lpstr>  </vt:lpstr>
      <vt:lpstr>  </vt:lpstr>
      <vt:lpstr>EMCal Lifting Fixture</vt:lpstr>
      <vt:lpstr>TPC Installation Tooling</vt:lpstr>
      <vt:lpstr>Inner Detectors Installation</vt:lpstr>
      <vt:lpstr>PowerPoint Presentation</vt:lpstr>
      <vt:lpstr>PowerPoint Presentation</vt:lpstr>
      <vt:lpstr>PowerPoint Presentation</vt:lpstr>
      <vt:lpstr>System Description</vt:lpstr>
      <vt:lpstr>Installation Sequence</vt:lpstr>
      <vt:lpstr>Installation Sequence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elise young</cp:lastModifiedBy>
  <cp:revision>181</cp:revision>
  <cp:lastPrinted>2015-10-28T19:08:40Z</cp:lastPrinted>
  <dcterms:created xsi:type="dcterms:W3CDTF">2015-10-24T00:32:43Z</dcterms:created>
  <dcterms:modified xsi:type="dcterms:W3CDTF">2019-04-09T01:53:07Z</dcterms:modified>
</cp:coreProperties>
</file>