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/>
          <p:nvPr>
            <p:ph type="title"/>
          </p:nvPr>
        </p:nvSpPr>
        <p:spPr>
          <a:xfrm>
            <a:off x="304800" y="571500"/>
            <a:ext cx="8686800" cy="1102520"/>
          </a:xfrm>
          <a:prstGeom prst="rect">
            <a:avLst/>
          </a:prstGeo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700"/>
              </a:spcBef>
              <a:buSzTx/>
              <a:buFontTx/>
              <a:buNone/>
              <a:defRPr b="1" sz="3200"/>
            </a:lvl1pPr>
            <a:lvl2pPr marL="0" indent="457200" algn="ctr">
              <a:spcBef>
                <a:spcPts val="700"/>
              </a:spcBef>
              <a:buSzTx/>
              <a:buFontTx/>
              <a:buNone/>
              <a:defRPr b="1" sz="3200"/>
            </a:lvl2pPr>
            <a:lvl3pPr marL="0" indent="914400" algn="ctr">
              <a:spcBef>
                <a:spcPts val="700"/>
              </a:spcBef>
              <a:buSzTx/>
              <a:buFontTx/>
              <a:buNone/>
              <a:defRPr b="1" sz="3200"/>
            </a:lvl3pPr>
            <a:lvl4pPr marL="0" indent="1371600" algn="ctr">
              <a:spcBef>
                <a:spcPts val="700"/>
              </a:spcBef>
              <a:buSzTx/>
              <a:buFontTx/>
              <a:buNone/>
              <a:defRPr b="1" sz="3200"/>
            </a:lvl4pPr>
            <a:lvl5pPr marL="0" indent="1828800" algn="ctr">
              <a:spcBef>
                <a:spcPts val="700"/>
              </a:spcBef>
              <a:buSzTx/>
              <a:buFontTx/>
              <a:buNone/>
              <a:defRPr b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/>
          <p:nvPr>
            <p:ph type="title"/>
          </p:nvPr>
        </p:nvSpPr>
        <p:spPr>
          <a:xfrm>
            <a:off x="6705600" y="663178"/>
            <a:ext cx="1981200" cy="425172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idx="1"/>
          </p:nvPr>
        </p:nvSpPr>
        <p:spPr>
          <a:xfrm>
            <a:off x="685800" y="663177"/>
            <a:ext cx="5791200" cy="425172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Line"/>
          <p:cNvSpPr/>
          <p:nvPr/>
        </p:nvSpPr>
        <p:spPr>
          <a:xfrm>
            <a:off x="301625" y="571500"/>
            <a:ext cx="8634415" cy="0"/>
          </a:xfrm>
          <a:prstGeom prst="line">
            <a:avLst/>
          </a:prstGeom>
          <a:ln w="28575">
            <a:solidFill>
              <a:srgbClr val="0080FF"/>
            </a:solidFill>
          </a:ln>
          <a:effectLst>
            <a:outerShdw sx="100000" sy="100000" kx="0" ky="0" algn="b" rotWithShape="0" blurRad="38100" dist="20000" dir="5400000">
              <a:srgbClr val="808080">
                <a:alpha val="37999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pic>
        <p:nvPicPr>
          <p:cNvPr id="113" name="https://www.sphenix.bnl.gov/web/system/files/u7/sphenix-logo-white-bg.png" descr="https://www.sphenix.bnl.gov/web/system/files/u7/sphenix-logo-white-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4800" y="1"/>
            <a:ext cx="1149784" cy="571499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>
            <a:off x="1143000" y="4799409"/>
            <a:ext cx="6858000" cy="344092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34999"/>
              </a:srgbClr>
            </a:outerShdw>
          </a:effectLst>
        </p:spPr>
        <p:txBody>
          <a:bodyPr lIns="34289" tIns="34289" rIns="34289" bIns="34289" anchor="ctr"/>
          <a:lstStyle/>
          <a:p>
            <a:pPr algn="ctr" defTabSz="40005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4" name="Christof Roland"/>
          <p:cNvSpPr txBox="1"/>
          <p:nvPr/>
        </p:nvSpPr>
        <p:spPr>
          <a:xfrm>
            <a:off x="1771650" y="4875609"/>
            <a:ext cx="872385" cy="19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959" tIns="35959" rIns="35959" bIns="35959">
            <a:spAutoFit/>
          </a:bodyPr>
          <a:lstStyle>
            <a:lvl1pPr defTabSz="717947"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Christof Roland</a:t>
            </a:r>
          </a:p>
        </p:txBody>
      </p:sp>
      <p:sp>
        <p:nvSpPr>
          <p:cNvPr id="125" name="sPhenix Tracking Studies"/>
          <p:cNvSpPr txBox="1"/>
          <p:nvPr/>
        </p:nvSpPr>
        <p:spPr>
          <a:xfrm>
            <a:off x="5370908" y="4863703"/>
            <a:ext cx="2401492" cy="19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959" tIns="35959" rIns="35959" bIns="35959">
            <a:spAutoFit/>
          </a:bodyPr>
          <a:lstStyle>
            <a:lvl1pPr algn="r" defTabSz="717947"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sPhenix Tracking Studies</a:t>
            </a:r>
          </a:p>
        </p:txBody>
      </p:sp>
      <p:sp>
        <p:nvSpPr>
          <p:cNvPr id="126" name="Title Text"/>
          <p:cNvSpPr txBox="1"/>
          <p:nvPr>
            <p:ph type="title"/>
          </p:nvPr>
        </p:nvSpPr>
        <p:spPr>
          <a:xfrm>
            <a:off x="1143000" y="0"/>
            <a:ext cx="6858000" cy="514350"/>
          </a:xfrm>
          <a:prstGeom prst="rect">
            <a:avLst/>
          </a:prstGeom>
          <a:solidFill>
            <a:srgbClr val="FFFFFF"/>
          </a:solidFill>
        </p:spPr>
        <p:txBody>
          <a:bodyPr lIns="35959" tIns="35959" rIns="35959" bIns="35959"/>
          <a:lstStyle>
            <a:lvl1pPr algn="ctr" defTabSz="717947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4451745" y="4833350"/>
            <a:ext cx="240510" cy="220250"/>
          </a:xfrm>
          <a:prstGeom prst="rect">
            <a:avLst/>
          </a:prstGeom>
        </p:spPr>
        <p:txBody>
          <a:bodyPr lIns="36209" tIns="36209" rIns="36209" bIns="36209"/>
          <a:lstStyle>
            <a:lvl1pPr algn="ctr" defTabSz="6858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>
          <a:xfrm>
            <a:off x="301625" y="571500"/>
            <a:ext cx="8634415" cy="0"/>
          </a:xfrm>
          <a:prstGeom prst="line">
            <a:avLst/>
          </a:prstGeom>
          <a:ln w="28575">
            <a:solidFill>
              <a:srgbClr val="0080FF"/>
            </a:solidFill>
          </a:ln>
          <a:effectLst>
            <a:outerShdw sx="100000" sy="100000" kx="0" ky="0" algn="b" rotWithShape="0" blurRad="38100" dist="20000" dir="5400000">
              <a:srgbClr val="808080">
                <a:alpha val="37999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pic>
        <p:nvPicPr>
          <p:cNvPr id="135" name="https://www.sphenix.bnl.gov/web/system/files/u7/sphenix-logo-white-bg.png" descr="https://www.sphenix.bnl.gov/web/system/files/u7/sphenix-logo-white-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4800" y="1"/>
            <a:ext cx="1149784" cy="571499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685800" y="2343150"/>
            <a:ext cx="7772400" cy="571501"/>
          </a:xfrm>
          <a:prstGeom prst="rect">
            <a:avLst/>
          </a:prstGeom>
        </p:spPr>
        <p:txBody>
          <a:bodyPr anchor="t"/>
          <a:lstStyle>
            <a:lvl1pPr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304800" y="571501"/>
            <a:ext cx="8610600" cy="457201"/>
          </a:xfrm>
          <a:prstGeom prst="rect">
            <a:avLst/>
          </a:prstGeom>
          <a:solidFill>
            <a:srgbClr val="3399FF"/>
          </a:solidFill>
        </p:spPr>
        <p:txBody>
          <a:bodyPr anchor="b"/>
          <a:lstStyle>
            <a:lvl1pPr marL="0" indent="0" algn="ctr">
              <a:buSzTx/>
              <a:buFontTx/>
              <a:buNone/>
              <a:defRPr b="1"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 b="1"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 b="1"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 b="1"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 b="1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457200">
              <a:buSzTx/>
              <a:buFontTx/>
              <a:buNone/>
              <a:defRPr b="1"/>
            </a:lvl2pPr>
            <a:lvl3pPr marL="0" indent="914400">
              <a:buSzTx/>
              <a:buFontTx/>
              <a:buNone/>
              <a:defRPr b="1"/>
            </a:lvl3pPr>
            <a:lvl4pPr marL="0" indent="1371600">
              <a:buSzTx/>
              <a:buFontTx/>
              <a:buNone/>
              <a:defRPr b="1"/>
            </a:lvl4pPr>
            <a:lvl5pPr marL="0" indent="1828800">
              <a:buSzTx/>
              <a:buFontTx/>
              <a:buNone/>
              <a:defRPr b="1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Rectangle"/>
          <p:cNvSpPr/>
          <p:nvPr>
            <p:ph type="body" sz="quarter" idx="13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/>
            </a:pP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/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Rectangle"/>
          <p:cNvSpPr/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1828800" y="3771900"/>
            <a:ext cx="5486400" cy="425054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5" name="Image"/>
          <p:cNvSpPr/>
          <p:nvPr>
            <p:ph type="pic" sz="half" idx="13"/>
          </p:nvPr>
        </p:nvSpPr>
        <p:spPr>
          <a:xfrm>
            <a:off x="1828800" y="685800"/>
            <a:ext cx="5486400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6" name="Body Level One…"/>
          <p:cNvSpPr txBox="1"/>
          <p:nvPr>
            <p:ph type="body" sz="quarter" idx="1"/>
          </p:nvPr>
        </p:nvSpPr>
        <p:spPr>
          <a:xfrm>
            <a:off x="1828800" y="4229100"/>
            <a:ext cx="5486400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301625" y="571500"/>
            <a:ext cx="8634415" cy="0"/>
          </a:xfrm>
          <a:prstGeom prst="line">
            <a:avLst/>
          </a:prstGeom>
          <a:ln w="28575">
            <a:solidFill>
              <a:srgbClr val="0080FF"/>
            </a:solidFill>
          </a:ln>
          <a:effectLst>
            <a:outerShdw sx="100000" sy="100000" kx="0" ky="0" algn="b" rotWithShape="0" blurRad="38100" dist="20000" dir="5400000">
              <a:srgbClr val="808080">
                <a:alpha val="37999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pic>
        <p:nvPicPr>
          <p:cNvPr id="3" name="https://www.sphenix.bnl.gov/web/system/files/u7/sphenix-logo-white-bg.png" descr="https://www.sphenix.bnl.gov/web/system/files/u7/sphenix-logo-white-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4800" y="1"/>
            <a:ext cx="1149784" cy="5714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457200" y="25002"/>
            <a:ext cx="8229600" cy="546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00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14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2068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560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175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4747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9319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147" name="sPHENIX Director’s Review…"/>
          <p:cNvSpPr txBox="1"/>
          <p:nvPr>
            <p:ph type="ctrTitle"/>
          </p:nvPr>
        </p:nvSpPr>
        <p:spPr>
          <a:xfrm>
            <a:off x="109538" y="571500"/>
            <a:ext cx="8789928" cy="1784825"/>
          </a:xfrm>
          <a:prstGeom prst="rect">
            <a:avLst/>
          </a:prstGeom>
        </p:spPr>
        <p:txBody>
          <a:bodyPr/>
          <a:lstStyle/>
          <a:p>
            <a:pPr defTabSz="512063">
              <a:defRPr b="0" sz="2464"/>
            </a:pPr>
            <a:br/>
            <a:r>
              <a:rPr sz="3359"/>
              <a:t>sPHENIX Director’s Review</a:t>
            </a:r>
          </a:p>
          <a:p>
            <a:pPr defTabSz="512063">
              <a:defRPr b="0" sz="2464"/>
            </a:pPr>
            <a:r>
              <a:t>Tracking Simulations</a:t>
            </a:r>
            <a:br/>
          </a:p>
        </p:txBody>
      </p:sp>
      <p:sp>
        <p:nvSpPr>
          <p:cNvPr id="148" name="April 9-11, 2019…"/>
          <p:cNvSpPr txBox="1"/>
          <p:nvPr>
            <p:ph type="subTitle" sz="quarter" idx="1"/>
          </p:nvPr>
        </p:nvSpPr>
        <p:spPr>
          <a:xfrm>
            <a:off x="1371600" y="2940050"/>
            <a:ext cx="6400800" cy="1098016"/>
          </a:xfrm>
          <a:prstGeom prst="rect">
            <a:avLst/>
          </a:prstGeom>
        </p:spPr>
        <p:txBody>
          <a:bodyPr/>
          <a:lstStyle/>
          <a:p>
            <a:pPr defTabSz="676655">
              <a:defRPr b="0" sz="2960">
                <a:solidFill>
                  <a:srgbClr val="3399FF"/>
                </a:solidFill>
              </a:defRPr>
            </a:pPr>
            <a:r>
              <a:t>April 9-11, 2019</a:t>
            </a:r>
          </a:p>
          <a:p>
            <a:pPr defTabSz="676655">
              <a:defRPr b="0" sz="2960">
                <a:solidFill>
                  <a:srgbClr val="3399FF"/>
                </a:solidFill>
              </a:defRPr>
            </a:pPr>
            <a:r>
              <a:t>BNL</a:t>
            </a:r>
          </a:p>
        </p:txBody>
      </p:sp>
      <p:sp>
        <p:nvSpPr>
          <p:cNvPr id="149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8962618" y="4871958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1" name="Line"/>
          <p:cNvSpPr/>
          <p:nvPr/>
        </p:nvSpPr>
        <p:spPr>
          <a:xfrm>
            <a:off x="287338" y="578643"/>
            <a:ext cx="8634412" cy="1"/>
          </a:xfrm>
          <a:prstGeom prst="line">
            <a:avLst/>
          </a:prstGeom>
          <a:ln w="28575">
            <a:solidFill>
              <a:srgbClr val="0080FF"/>
            </a:solidFill>
          </a:ln>
          <a:effectLst>
            <a:outerShdw sx="100000" sy="100000" kx="0" ky="0" algn="b" rotWithShape="0" blurRad="38100" dist="20000" dir="5400000">
              <a:srgbClr val="808080">
                <a:alpha val="37999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52" name="Tony Frawley, Florida State University"/>
          <p:cNvSpPr txBox="1"/>
          <p:nvPr/>
        </p:nvSpPr>
        <p:spPr>
          <a:xfrm>
            <a:off x="2426122" y="2373189"/>
            <a:ext cx="450432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/>
            </a:lvl1pPr>
          </a:lstStyle>
          <a:p>
            <a:pPr/>
            <a:r>
              <a:t>Tony Frawley, Florida State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PHENIX Director's Review"/>
          <p:cNvSpPr txBox="1"/>
          <p:nvPr/>
        </p:nvSpPr>
        <p:spPr>
          <a:xfrm>
            <a:off x="3200400" y="4900533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23" name="Status and Highlights - III"/>
          <p:cNvSpPr txBox="1"/>
          <p:nvPr>
            <p:ph type="title"/>
          </p:nvPr>
        </p:nvSpPr>
        <p:spPr>
          <a:xfrm>
            <a:off x="0" y="57149"/>
            <a:ext cx="8686800" cy="571500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 Status and Highlights - III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5" name="Just completed a major upgrade of the tracking simulation and reconstruction software.…"/>
          <p:cNvSpPr txBox="1"/>
          <p:nvPr>
            <p:ph type="body" idx="4294967295"/>
          </p:nvPr>
        </p:nvSpPr>
        <p:spPr>
          <a:xfrm>
            <a:off x="243382" y="756418"/>
            <a:ext cx="8443418" cy="4106399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Just completed a major upgrade of the tracking simulation and reconstruction software.</a:t>
            </a:r>
          </a:p>
          <a:p>
            <a:pPr marL="711200">
              <a:defRPr sz="1800"/>
            </a:pPr>
            <a:r>
              <a:t>Simulations code modularized, and separated by subsystem.</a:t>
            </a:r>
          </a:p>
          <a:p>
            <a:pPr marL="1066800">
              <a:defRPr sz="1800"/>
            </a:pPr>
            <a:r>
              <a:t>More accessible to maintenance by subsystem experts</a:t>
            </a:r>
          </a:p>
          <a:p>
            <a:pPr marL="711200">
              <a:defRPr sz="1800"/>
            </a:pPr>
            <a:r>
              <a:t>Tracking code modularized by function.</a:t>
            </a:r>
          </a:p>
          <a:p>
            <a:pPr marL="1041400">
              <a:defRPr sz="1800"/>
            </a:pPr>
            <a:r>
              <a:t>Facilitates adding new vertexing, seeding, track propagation and track fitting methods.</a:t>
            </a:r>
          </a:p>
          <a:p>
            <a:pPr marL="711200">
              <a:defRPr sz="1800"/>
            </a:pPr>
            <a:r>
              <a:t>New hit and cluster storage containers and association maps implemented.</a:t>
            </a:r>
          </a:p>
          <a:p>
            <a:pPr marL="1028700">
              <a:defRPr sz="1800"/>
            </a:pPr>
            <a:r>
              <a:t>Easier and faster association to geometry details and to truth information.</a:t>
            </a:r>
          </a:p>
          <a:p>
            <a:pPr marL="1028700">
              <a:defRPr sz="1800"/>
            </a:pPr>
            <a:r>
              <a:t>Resulted in factor of two reduction in memory use.</a:t>
            </a:r>
          </a:p>
          <a:p>
            <a:pPr>
              <a:buClr>
                <a:srgbClr val="000000"/>
              </a:buClr>
              <a:defRPr sz="1800"/>
            </a:pPr>
            <a:r>
              <a:t>This positions us for a big push in the next year to greatly improve code speed and memory use.</a:t>
            </a:r>
          </a:p>
        </p:txBody>
      </p:sp>
      <p:sp>
        <p:nvSpPr>
          <p:cNvPr id="226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29" name="Tracking Efficiency"/>
          <p:cNvSpPr txBox="1"/>
          <p:nvPr>
            <p:ph type="title"/>
          </p:nvPr>
        </p:nvSpPr>
        <p:spPr>
          <a:xfrm>
            <a:off x="0" y="0"/>
            <a:ext cx="9144000" cy="571500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Tracking Efficiency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1" name="Track reconstruction efficiency in various occupancy scenarios.…"/>
          <p:cNvSpPr txBox="1"/>
          <p:nvPr>
            <p:ph type="body" sz="half" idx="1"/>
          </p:nvPr>
        </p:nvSpPr>
        <p:spPr>
          <a:xfrm>
            <a:off x="165100" y="723726"/>
            <a:ext cx="3776301" cy="4061490"/>
          </a:xfrm>
          <a:prstGeom prst="rect">
            <a:avLst/>
          </a:prstGeom>
        </p:spPr>
        <p:txBody>
          <a:bodyPr/>
          <a:lstStyle/>
          <a:p>
            <a:pPr marL="0" indent="0" defTabSz="886968">
              <a:buSzTx/>
              <a:buNone/>
              <a:defRPr sz="1940"/>
            </a:pPr>
            <a:r>
              <a:t>Track reconstruction efficiency in various occupancy scenarios.</a:t>
            </a:r>
          </a:p>
          <a:p>
            <a:pPr marL="0" indent="0" defTabSz="886968">
              <a:buSzTx/>
              <a:buNone/>
              <a:defRPr sz="1940"/>
            </a:pPr>
          </a:p>
          <a:p>
            <a:pPr marL="0" indent="0" defTabSz="886968">
              <a:buSzTx/>
              <a:buNone/>
              <a:defRPr sz="1940"/>
            </a:pPr>
            <a:r>
              <a:t>Uses 100 pions embedded in Hijing events with different event pileup rates.</a:t>
            </a:r>
          </a:p>
          <a:p>
            <a:pPr marL="0" indent="0" defTabSz="886968">
              <a:buSzTx/>
              <a:buNone/>
              <a:defRPr sz="1940"/>
            </a:pPr>
          </a:p>
          <a:p>
            <a:pPr marL="0" indent="0" defTabSz="886968">
              <a:buSzTx/>
              <a:buNone/>
              <a:defRPr sz="1940"/>
            </a:pPr>
            <a:r>
              <a:t>Efficiency in worst case occupancy is workable. Most likely can be improved with </a:t>
            </a:r>
          </a:p>
          <a:p>
            <a:pPr marL="443484" indent="-221742" defTabSz="886968">
              <a:defRPr sz="1940"/>
            </a:pPr>
            <a:r>
              <a:t>Better clustering</a:t>
            </a:r>
          </a:p>
          <a:p>
            <a:pPr marL="443484" indent="-221742" defTabSz="886968">
              <a:defRPr sz="1940"/>
            </a:pPr>
            <a:r>
              <a:t>More iterations</a:t>
            </a:r>
          </a:p>
        </p:txBody>
      </p:sp>
      <p:sp>
        <p:nvSpPr>
          <p:cNvPr id="232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7646" y="1181918"/>
            <a:ext cx="5451670" cy="3484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36" name="Momentum Resolution"/>
          <p:cNvSpPr txBox="1"/>
          <p:nvPr>
            <p:ph type="title"/>
          </p:nvPr>
        </p:nvSpPr>
        <p:spPr>
          <a:xfrm>
            <a:off x="0" y="5952"/>
            <a:ext cx="9144000" cy="559596"/>
          </a:xfrm>
          <a:prstGeom prst="rect">
            <a:avLst/>
          </a:prstGeom>
        </p:spPr>
        <p:txBody>
          <a:bodyPr/>
          <a:lstStyle>
            <a:lvl1pPr defTabSz="585215">
              <a:defRPr sz="3072"/>
            </a:lvl1pPr>
          </a:lstStyle>
          <a:p>
            <a:pPr/>
            <a:r>
              <a:t>Momentum Resolution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8" name="Comparison of pT resolution in low and high multiplicity events.…"/>
          <p:cNvSpPr txBox="1"/>
          <p:nvPr>
            <p:ph type="body" sz="half" idx="1"/>
          </p:nvPr>
        </p:nvSpPr>
        <p:spPr>
          <a:xfrm>
            <a:off x="165230" y="706885"/>
            <a:ext cx="3264970" cy="419518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000"/>
            </a:pPr>
            <a:r>
              <a:t>Comparison of p</a:t>
            </a:r>
            <a:r>
              <a:rPr baseline="-5999"/>
              <a:t>T</a:t>
            </a:r>
            <a:r>
              <a:t> resolution in low and high multiplicity events.</a:t>
            </a:r>
          </a:p>
          <a:p>
            <a:pPr marL="0" indent="0">
              <a:buSzTx/>
              <a:buNone/>
              <a:defRPr sz="2000"/>
            </a:pPr>
          </a:p>
          <a:p>
            <a:pPr marL="0" indent="0">
              <a:buSzTx/>
              <a:buNone/>
              <a:defRPr sz="2000"/>
            </a:pPr>
            <a:r>
              <a:t>Some deterioration of p</a:t>
            </a:r>
            <a:r>
              <a:rPr baseline="-5999"/>
              <a:t>T</a:t>
            </a:r>
            <a:r>
              <a:t> resolution in worst case occupancy scenario.</a:t>
            </a:r>
          </a:p>
        </p:txBody>
      </p:sp>
      <p:pic>
        <p:nvPicPr>
          <p:cNvPr id="239" name="comparison_ptres_100pions_central_200khz.pdf" descr="comparison_ptres_100pions_central_200khz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784" y="1337232"/>
            <a:ext cx="4702362" cy="338371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43" name="DCA Resolution"/>
          <p:cNvSpPr txBox="1"/>
          <p:nvPr>
            <p:ph type="title"/>
          </p:nvPr>
        </p:nvSpPr>
        <p:spPr>
          <a:xfrm>
            <a:off x="0" y="5952"/>
            <a:ext cx="9144000" cy="559596"/>
          </a:xfrm>
          <a:prstGeom prst="rect">
            <a:avLst/>
          </a:prstGeom>
        </p:spPr>
        <p:txBody>
          <a:bodyPr/>
          <a:lstStyle>
            <a:lvl1pPr defTabSz="585215">
              <a:defRPr sz="3072"/>
            </a:lvl1pPr>
          </a:lstStyle>
          <a:p>
            <a:pPr/>
            <a:r>
              <a:t>DCA Resolution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5" name="Comparison of DCA resolution in the bend direction for low and worst case occupancy cases.…"/>
          <p:cNvSpPr txBox="1"/>
          <p:nvPr>
            <p:ph type="body" sz="half" idx="1"/>
          </p:nvPr>
        </p:nvSpPr>
        <p:spPr>
          <a:xfrm>
            <a:off x="165230" y="706885"/>
            <a:ext cx="4286229" cy="419518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000"/>
            </a:pPr>
            <a:r>
              <a:t>Comparison of DCA resolution in the bend direction for low and worst case occupancy cases.</a:t>
            </a:r>
          </a:p>
          <a:p>
            <a:pPr marL="0" indent="0">
              <a:buSzTx/>
              <a:buNone/>
              <a:defRPr sz="2000"/>
            </a:pPr>
          </a:p>
          <a:p>
            <a:pPr marL="0" indent="0">
              <a:buSzTx/>
              <a:buNone/>
              <a:defRPr sz="2000"/>
            </a:pPr>
            <a:r>
              <a:t>Very robust against occupancy effects.</a:t>
            </a:r>
          </a:p>
        </p:txBody>
      </p:sp>
      <p:sp>
        <p:nvSpPr>
          <p:cNvPr id="246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9590" y="1538926"/>
            <a:ext cx="4657388" cy="3332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50" name="Upsilon Mass Resolution"/>
          <p:cNvSpPr txBox="1"/>
          <p:nvPr>
            <p:ph type="title"/>
          </p:nvPr>
        </p:nvSpPr>
        <p:spPr>
          <a:xfrm>
            <a:off x="0" y="5952"/>
            <a:ext cx="9144000" cy="559596"/>
          </a:xfrm>
          <a:prstGeom prst="rect">
            <a:avLst/>
          </a:prstGeom>
        </p:spPr>
        <p:txBody>
          <a:bodyPr/>
          <a:lstStyle>
            <a:lvl1pPr defTabSz="585215">
              <a:defRPr sz="3072"/>
            </a:lvl1pPr>
          </a:lstStyle>
          <a:p>
            <a:pPr/>
            <a:r>
              <a:t>Upsilon Mass Resolution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52" name="Embedded Υ(1S) mass spectrum…"/>
          <p:cNvSpPr txBox="1"/>
          <p:nvPr>
            <p:ph type="body" idx="1"/>
          </p:nvPr>
        </p:nvSpPr>
        <p:spPr>
          <a:xfrm>
            <a:off x="126758" y="706885"/>
            <a:ext cx="8890484" cy="419518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r>
              <a:t>Embedded Υ(1S) mass spectrum </a:t>
            </a:r>
          </a:p>
          <a:p>
            <a:pPr marL="228600" indent="-228600">
              <a:defRPr sz="1800"/>
            </a:pPr>
            <a:r>
              <a:t>Low occupancy events: 78 MeV</a:t>
            </a:r>
          </a:p>
          <a:p>
            <a:pPr marL="228600" indent="-228600">
              <a:defRPr sz="1800"/>
            </a:pPr>
            <a:r>
              <a:t>AuAu Central + 200 kHz pileup: 129 MeV</a:t>
            </a:r>
          </a:p>
        </p:txBody>
      </p:sp>
      <p:pic>
        <p:nvPicPr>
          <p:cNvPr id="253" name="mar1_100pions_1ups_upsmass.pdf" descr="mar1_100pions_1ups_upsmas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5634" y="953203"/>
            <a:ext cx="3191801" cy="3096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mar2_ups1smass_central_200khz.pdf" descr="mar2_ups1smass_central_200kh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761" y="1918134"/>
            <a:ext cx="3012321" cy="292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Low occupancy events (100 pions/event)"/>
          <p:cNvSpPr txBox="1"/>
          <p:nvPr/>
        </p:nvSpPr>
        <p:spPr>
          <a:xfrm>
            <a:off x="5403105" y="561316"/>
            <a:ext cx="261619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0433FF"/>
                </a:solidFill>
              </a:defRPr>
            </a:lvl1pPr>
          </a:lstStyle>
          <a:p>
            <a:pPr/>
            <a:r>
              <a:t>Low occupancy events (100 pions/event)</a:t>
            </a:r>
          </a:p>
        </p:txBody>
      </p:sp>
      <p:sp>
        <p:nvSpPr>
          <p:cNvPr id="256" name="AuAu central + pileup from 200 kHz collision rate"/>
          <p:cNvSpPr txBox="1"/>
          <p:nvPr/>
        </p:nvSpPr>
        <p:spPr>
          <a:xfrm>
            <a:off x="3505463" y="4073835"/>
            <a:ext cx="261619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0433FF"/>
                </a:solidFill>
              </a:defRPr>
            </a:lvl1pPr>
          </a:lstStyle>
          <a:p>
            <a:pPr/>
            <a:r>
              <a:t>AuAu central + pileup from 200 kHz collision rate</a:t>
            </a:r>
          </a:p>
        </p:txBody>
      </p:sp>
      <p:sp>
        <p:nvSpPr>
          <p:cNvPr id="257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PHENIX Director's Review"/>
          <p:cNvSpPr txBox="1"/>
          <p:nvPr/>
        </p:nvSpPr>
        <p:spPr>
          <a:xfrm>
            <a:off x="3200400" y="4900533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60" name="Issues and Concerns"/>
          <p:cNvSpPr txBox="1"/>
          <p:nvPr>
            <p:ph type="title"/>
          </p:nvPr>
        </p:nvSpPr>
        <p:spPr>
          <a:xfrm>
            <a:off x="0" y="57149"/>
            <a:ext cx="8686800" cy="571500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Issues and Concerns  </a:t>
            </a:r>
          </a:p>
        </p:txBody>
      </p:sp>
      <p:sp>
        <p:nvSpPr>
          <p:cNvPr id="261" name="Mar 6-8, 2018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r>
              <a:t>Mar 6-8, 2018</a:t>
            </a:r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3" name="In worst case occupancy events (central event with 200 kHz rate pileup)…"/>
          <p:cNvSpPr txBox="1"/>
          <p:nvPr>
            <p:ph type="body" idx="4294967295"/>
          </p:nvPr>
        </p:nvSpPr>
        <p:spPr>
          <a:xfrm>
            <a:off x="457200" y="756418"/>
            <a:ext cx="8229600" cy="4106399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In worst case occupancy events (</a:t>
            </a:r>
            <a:r>
              <a:rPr>
                <a:solidFill>
                  <a:srgbClr val="FF2600"/>
                </a:solidFill>
              </a:rPr>
              <a:t>central event with 200 kHz rate pileup</a:t>
            </a:r>
            <a:r>
              <a:t>)</a:t>
            </a:r>
          </a:p>
          <a:p>
            <a:pPr>
              <a:defRPr sz="1800"/>
            </a:pPr>
            <a:r>
              <a:t>Tracking efficiency remains acceptable</a:t>
            </a:r>
          </a:p>
          <a:p>
            <a:pPr>
              <a:defRPr sz="1800"/>
            </a:pPr>
            <a:r>
              <a:t>But momentum resolution deteriorates somewhat, pushes Upsilon mass resolution beyond our goal of 100 MeV</a:t>
            </a:r>
          </a:p>
          <a:p>
            <a:pPr>
              <a:defRPr sz="1800">
                <a:solidFill>
                  <a:srgbClr val="0433FF"/>
                </a:solidFill>
              </a:defRPr>
            </a:pPr>
            <a:r>
              <a:t>Possible solutions:</a:t>
            </a:r>
          </a:p>
          <a:p>
            <a:pPr marL="711200">
              <a:defRPr sz="1800"/>
            </a:pPr>
            <a:r>
              <a:t>Improvements to clustering algorithm in high occupancy</a:t>
            </a:r>
          </a:p>
          <a:p>
            <a:pPr marL="1016000">
              <a:defRPr sz="1800"/>
            </a:pPr>
            <a:r>
              <a:t>There is still room for improvement in determining CG of TPC clusters</a:t>
            </a:r>
          </a:p>
          <a:p>
            <a:pPr marL="711200">
              <a:defRPr sz="1800"/>
            </a:pPr>
            <a:r>
              <a:t>Improving usable luminosity while reducing total luminosity</a:t>
            </a:r>
          </a:p>
          <a:p>
            <a:pPr marL="1016000">
              <a:defRPr sz="1800"/>
            </a:pPr>
            <a:r>
              <a:t>Currently, only about 1/3 of total luminosity is in our tracking acceptance</a:t>
            </a:r>
          </a:p>
          <a:p>
            <a:pPr marL="1016000">
              <a:defRPr sz="1800"/>
            </a:pPr>
            <a:r>
              <a:t>Discussing crossing angle and other options with CAD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PHENIX Director's Review"/>
          <p:cNvSpPr txBox="1"/>
          <p:nvPr/>
        </p:nvSpPr>
        <p:spPr>
          <a:xfrm>
            <a:off x="3200400" y="4900533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66" name="Summary"/>
          <p:cNvSpPr txBox="1"/>
          <p:nvPr>
            <p:ph type="title"/>
          </p:nvPr>
        </p:nvSpPr>
        <p:spPr>
          <a:xfrm>
            <a:off x="0" y="57149"/>
            <a:ext cx="8686800" cy="571500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Summary </a:t>
            </a: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8" name="Implement newly developed code to do initial vertex finding using MVTX + INTT…"/>
          <p:cNvSpPr txBox="1"/>
          <p:nvPr>
            <p:ph type="body" idx="4294967295"/>
          </p:nvPr>
        </p:nvSpPr>
        <p:spPr>
          <a:xfrm>
            <a:off x="457200" y="756418"/>
            <a:ext cx="8229600" cy="4106399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Implement newly developed code to do initial vertex finding using MVTX + INTT </a:t>
            </a:r>
          </a:p>
          <a:p>
            <a:pPr>
              <a:defRPr sz="1800"/>
            </a:pPr>
            <a:r>
              <a:t>Implement scheme to track to multiple vertices/event using these seed vertices</a:t>
            </a:r>
          </a:p>
          <a:p>
            <a:pPr>
              <a:defRPr sz="1800"/>
            </a:pPr>
            <a:r>
              <a:t>Current tracking works, but is too slow and memory intensive</a:t>
            </a:r>
          </a:p>
          <a:p>
            <a:pPr marL="660400">
              <a:defRPr sz="1800"/>
            </a:pPr>
            <a:r>
              <a:t>Investigate new track seeding algorithms</a:t>
            </a:r>
          </a:p>
          <a:p>
            <a:pPr marL="660400">
              <a:defRPr sz="1800"/>
            </a:pPr>
            <a:r>
              <a:t>Investigate new track fitting algorithms</a:t>
            </a:r>
          </a:p>
          <a:p>
            <a:pPr marL="990600">
              <a:defRPr sz="1800"/>
            </a:pPr>
            <a:r>
              <a:t>Example ACTS (open source ATLAS tracking package)</a:t>
            </a:r>
          </a:p>
          <a:p>
            <a:pPr>
              <a:defRPr sz="1800"/>
            </a:pPr>
            <a:r>
              <a:t>Reducing speed and memory consumption to levels needed for data reconstruction is feasible, and is a high priority for the near future.</a:t>
            </a:r>
          </a:p>
        </p:txBody>
      </p:sp>
      <p:sp>
        <p:nvSpPr>
          <p:cNvPr id="269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PHENIX Director's Review"/>
          <p:cNvSpPr txBox="1"/>
          <p:nvPr/>
        </p:nvSpPr>
        <p:spPr>
          <a:xfrm>
            <a:off x="3200400" y="4900533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72" name="Back Up"/>
          <p:cNvSpPr txBox="1"/>
          <p:nvPr>
            <p:ph type="title"/>
          </p:nvPr>
        </p:nvSpPr>
        <p:spPr>
          <a:xfrm>
            <a:off x="381000" y="2114550"/>
            <a:ext cx="8229600" cy="85725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Back Up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8885376" y="4871958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74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155" name="Functions of the Tracker"/>
          <p:cNvSpPr txBox="1"/>
          <p:nvPr>
            <p:ph type="title"/>
          </p:nvPr>
        </p:nvSpPr>
        <p:spPr>
          <a:xfrm>
            <a:off x="457200" y="25002"/>
            <a:ext cx="8229600" cy="546499"/>
          </a:xfrm>
          <a:prstGeom prst="rect">
            <a:avLst/>
          </a:prstGeom>
        </p:spPr>
        <p:txBody>
          <a:bodyPr/>
          <a:lstStyle>
            <a:lvl1pPr defTabSz="676655">
              <a:defRPr sz="2960"/>
            </a:lvl1pPr>
          </a:lstStyle>
          <a:p>
            <a:pPr/>
            <a:r>
              <a:t>Functions of the Tracker</a:t>
            </a:r>
          </a:p>
        </p:txBody>
      </p:sp>
      <p:sp>
        <p:nvSpPr>
          <p:cNvPr id="156" name="Momentum measurement…"/>
          <p:cNvSpPr txBox="1"/>
          <p:nvPr>
            <p:ph type="body" idx="1"/>
          </p:nvPr>
        </p:nvSpPr>
        <p:spPr>
          <a:xfrm>
            <a:off x="294265" y="713562"/>
            <a:ext cx="4710318" cy="4176195"/>
          </a:xfrm>
          <a:prstGeom prst="rect">
            <a:avLst/>
          </a:prstGeom>
        </p:spPr>
        <p:txBody>
          <a:bodyPr/>
          <a:lstStyle/>
          <a:p>
            <a:pPr marL="332612" indent="-332612" defTabSz="886968">
              <a:defRPr sz="1940">
                <a:solidFill>
                  <a:srgbClr val="0433FF"/>
                </a:solidFill>
              </a:defRPr>
            </a:pPr>
            <a:r>
              <a:t>Momentum measurement</a:t>
            </a:r>
          </a:p>
          <a:p>
            <a:pPr marL="603631" indent="-332613" defTabSz="886968">
              <a:defRPr sz="1940"/>
            </a:pPr>
            <a:r>
              <a:t>Provided by TPC measurement of sagitta</a:t>
            </a:r>
          </a:p>
          <a:p>
            <a:pPr marL="603631" indent="-332613" defTabSz="886968">
              <a:defRPr sz="1940"/>
            </a:pPr>
            <a:r>
              <a:t>Need </a:t>
            </a:r>
            <a:r>
              <a:rPr>
                <a:solidFill>
                  <a:srgbClr val="FF2600"/>
                </a:solidFill>
              </a:rPr>
              <a:t>precise interaction vertex</a:t>
            </a:r>
            <a:r>
              <a:t> for best accuracy </a:t>
            </a:r>
          </a:p>
          <a:p>
            <a:pPr marL="936244" indent="-332613" defTabSz="886968">
              <a:defRPr sz="1940"/>
            </a:pPr>
            <a:r>
              <a:t>obtained by adding MVTX hits</a:t>
            </a:r>
          </a:p>
          <a:p>
            <a:pPr marL="332612" indent="-332612" defTabSz="886968">
              <a:defRPr sz="1940">
                <a:solidFill>
                  <a:srgbClr val="0433FF"/>
                </a:solidFill>
              </a:defRPr>
            </a:pPr>
            <a:r>
              <a:t>Pileup event disambiguation</a:t>
            </a:r>
          </a:p>
          <a:p>
            <a:pPr marL="640588" indent="-332613" defTabSz="886968">
              <a:defRPr sz="1940"/>
            </a:pPr>
            <a:r>
              <a:t>provided by 2 hermetic layers of INTT silicon strips (can resolve 1 beam crossing)</a:t>
            </a:r>
          </a:p>
          <a:p>
            <a:pPr marL="332612" indent="-332612" defTabSz="886968">
              <a:defRPr sz="1940">
                <a:solidFill>
                  <a:srgbClr val="0433FF"/>
                </a:solidFill>
              </a:defRPr>
            </a:pPr>
            <a:r>
              <a:t>Precise track vertex for DCA measurement</a:t>
            </a:r>
          </a:p>
          <a:p>
            <a:pPr marL="640588" indent="-332613" defTabSz="886968">
              <a:defRPr sz="1940"/>
            </a:pPr>
            <a:r>
              <a:t>Provided by MVTX pixels</a:t>
            </a:r>
          </a:p>
        </p:txBody>
      </p:sp>
      <p:sp>
        <p:nvSpPr>
          <p:cNvPr id="157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8962618" y="4871958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9" name="MVTX_INTT.pdf" descr="MVTX_INTT.pdf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6845591" y="4277264"/>
            <a:ext cx="5026803" cy="650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MVTX_INTT.pdf" descr="MVTX_INTT.pdf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7226591" y="4277264"/>
            <a:ext cx="5026803" cy="650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MVTX_INTT.pdf" descr="MVTX_INTT.pdf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6845591" y="4277264"/>
            <a:ext cx="5026803" cy="650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sPhenix_Assembly_2019_-_Chrisp.png" descr="sPhenix_Assembly_2019_-_Chri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0225" y="628923"/>
            <a:ext cx="4559409" cy="2564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Phenix_Assembly_2019_-_Inner_Detectors_-_Closeup_-_Red-Yellow.png" descr="sPhenix_Assembly_2019_-_Inner_Detectors_-_Closeup_-_Red-Yello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1154" y="3361899"/>
            <a:ext cx="2642296" cy="148629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ine"/>
          <p:cNvSpPr/>
          <p:nvPr/>
        </p:nvSpPr>
        <p:spPr>
          <a:xfrm flipH="1" flipV="1">
            <a:off x="7188436" y="2073598"/>
            <a:ext cx="211105" cy="1749695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65" name="MVTX"/>
          <p:cNvSpPr txBox="1"/>
          <p:nvPr/>
        </p:nvSpPr>
        <p:spPr>
          <a:xfrm>
            <a:off x="5059160" y="3754091"/>
            <a:ext cx="65934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MVTX</a:t>
            </a:r>
          </a:p>
        </p:txBody>
      </p:sp>
      <p:sp>
        <p:nvSpPr>
          <p:cNvPr id="166" name="INTT"/>
          <p:cNvSpPr txBox="1"/>
          <p:nvPr/>
        </p:nvSpPr>
        <p:spPr>
          <a:xfrm>
            <a:off x="8474751" y="2678565"/>
            <a:ext cx="53522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INTT</a:t>
            </a:r>
          </a:p>
        </p:txBody>
      </p:sp>
      <p:sp>
        <p:nvSpPr>
          <p:cNvPr id="167" name="Line"/>
          <p:cNvSpPr/>
          <p:nvPr/>
        </p:nvSpPr>
        <p:spPr>
          <a:xfrm flipH="1">
            <a:off x="8034692" y="3016186"/>
            <a:ext cx="648433" cy="1017248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68" name="Line"/>
          <p:cNvSpPr/>
          <p:nvPr/>
        </p:nvSpPr>
        <p:spPr>
          <a:xfrm>
            <a:off x="5773081" y="3980507"/>
            <a:ext cx="947748" cy="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8962618" y="4802901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2" name="Tracking Simulations"/>
          <p:cNvSpPr txBox="1"/>
          <p:nvPr>
            <p:ph type="title"/>
          </p:nvPr>
        </p:nvSpPr>
        <p:spPr>
          <a:xfrm>
            <a:off x="457200" y="-6350"/>
            <a:ext cx="8229600" cy="571500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Tracking Simulations</a:t>
            </a:r>
          </a:p>
        </p:txBody>
      </p:sp>
      <p:sp>
        <p:nvSpPr>
          <p:cNvPr id="173" name="Tracker configuration now finalized…"/>
          <p:cNvSpPr txBox="1"/>
          <p:nvPr>
            <p:ph type="body" idx="1"/>
          </p:nvPr>
        </p:nvSpPr>
        <p:spPr>
          <a:xfrm>
            <a:off x="246822" y="875029"/>
            <a:ext cx="8650356" cy="3978321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2000"/>
            </a:pPr>
            <a:r>
              <a:t>Tracker configuration now finalized</a:t>
            </a:r>
          </a:p>
          <a:p>
            <a:pPr marL="342899" indent="-342899">
              <a:defRPr sz="2000"/>
            </a:pPr>
            <a:r>
              <a:t>Full Geant IV model of the tracker components</a:t>
            </a:r>
          </a:p>
          <a:p>
            <a:pPr marL="342899" indent="-342899">
              <a:defRPr sz="2000"/>
            </a:pPr>
            <a:r>
              <a:t>Conversion of G4 hits to readout values</a:t>
            </a:r>
          </a:p>
          <a:p>
            <a:pPr marL="711200">
              <a:defRPr sz="2000"/>
            </a:pPr>
            <a:r>
              <a:t>Including all effects that contribute to resolution</a:t>
            </a:r>
          </a:p>
          <a:p>
            <a:pPr marL="711200">
              <a:defRPr sz="2000"/>
            </a:pPr>
            <a:r>
              <a:t>Apply thresholds, dynamic range, digitization</a:t>
            </a:r>
          </a:p>
          <a:p>
            <a:pPr marL="342899" indent="-342899">
              <a:defRPr sz="2000"/>
            </a:pPr>
            <a:r>
              <a:t>Clustering</a:t>
            </a:r>
          </a:p>
          <a:p>
            <a:pPr marL="342899" indent="-342899">
              <a:defRPr sz="2000"/>
            </a:pPr>
            <a:r>
              <a:t>Tracking</a:t>
            </a:r>
          </a:p>
          <a:p>
            <a:pPr marL="342899" indent="-342899">
              <a:defRPr sz="2000"/>
            </a:pPr>
            <a:r>
              <a:t>Evaluation of performance using truth information</a:t>
            </a:r>
          </a:p>
          <a:p>
            <a:pPr marL="342899" indent="-342899">
              <a:defRPr sz="2000"/>
            </a:pPr>
            <a:r>
              <a:t>Realistic occupancy due to charge storage in TPC and MVTX</a:t>
            </a:r>
          </a:p>
          <a:p>
            <a:pPr marL="673100">
              <a:defRPr sz="2000"/>
            </a:pPr>
            <a:r>
              <a:t>Event pileup from random min-bias collisions at specified collision rate</a:t>
            </a:r>
          </a:p>
        </p:txBody>
      </p:sp>
      <p:sp>
        <p:nvSpPr>
          <p:cNvPr id="174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  <p:pic>
        <p:nvPicPr>
          <p:cNvPr id="175" name="HIJINGTPC1.png" descr="HIJINGTPC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0844" y="753847"/>
            <a:ext cx="2178097" cy="163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HIJINGTPC6.png" descr="HIJINGTPC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3092" y="2555479"/>
            <a:ext cx="2133601" cy="160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8962618" y="4802901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0" name="Tracking Simulations"/>
          <p:cNvSpPr txBox="1"/>
          <p:nvPr>
            <p:ph type="title"/>
          </p:nvPr>
        </p:nvSpPr>
        <p:spPr>
          <a:xfrm>
            <a:off x="457200" y="-6350"/>
            <a:ext cx="8229600" cy="571500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Tracking Simulations</a:t>
            </a:r>
          </a:p>
        </p:txBody>
      </p:sp>
      <p:sp>
        <p:nvSpPr>
          <p:cNvPr id="181" name="Body"/>
          <p:cNvSpPr txBox="1"/>
          <p:nvPr>
            <p:ph type="body" idx="1"/>
          </p:nvPr>
        </p:nvSpPr>
        <p:spPr>
          <a:xfrm>
            <a:off x="246822" y="875029"/>
            <a:ext cx="8650356" cy="397832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</a:lstStyle>
          <a:p>
            <a:pPr/>
            <a:r>
              <a:t> </a:t>
            </a:r>
          </a:p>
        </p:txBody>
      </p:sp>
      <p:sp>
        <p:nvSpPr>
          <p:cNvPr id="182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  <p:pic>
        <p:nvPicPr>
          <p:cNvPr id="183" name="b-jet.jpg" descr="b-je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2123" y="1242659"/>
            <a:ext cx="4690154" cy="339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HF.png" descr="H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944" y="2973386"/>
            <a:ext cx="2361979" cy="176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HF1.png" descr="HF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944" y="723206"/>
            <a:ext cx="2361979" cy="1973923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b-jet in sPHENIX"/>
          <p:cNvSpPr txBox="1"/>
          <p:nvPr/>
        </p:nvSpPr>
        <p:spPr>
          <a:xfrm>
            <a:off x="6206453" y="835357"/>
            <a:ext cx="159930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b-jet in sPHENIX</a:t>
            </a:r>
          </a:p>
        </p:txBody>
      </p:sp>
      <p:sp>
        <p:nvSpPr>
          <p:cNvPr id="187" name="HF event in MVTX"/>
          <p:cNvSpPr txBox="1"/>
          <p:nvPr/>
        </p:nvSpPr>
        <p:spPr>
          <a:xfrm>
            <a:off x="2805556" y="844514"/>
            <a:ext cx="97348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HF event in MVTX </a:t>
            </a:r>
          </a:p>
        </p:txBody>
      </p:sp>
      <p:sp>
        <p:nvSpPr>
          <p:cNvPr id="188" name="HF event in MVTX + INTT"/>
          <p:cNvSpPr txBox="1"/>
          <p:nvPr/>
        </p:nvSpPr>
        <p:spPr>
          <a:xfrm>
            <a:off x="2805556" y="3390051"/>
            <a:ext cx="973485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HF event in MVTX + INTT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191" name="TPC simulations"/>
          <p:cNvSpPr txBox="1"/>
          <p:nvPr>
            <p:ph type="title"/>
          </p:nvPr>
        </p:nvSpPr>
        <p:spPr>
          <a:xfrm>
            <a:off x="457200" y="25002"/>
            <a:ext cx="8229600" cy="546499"/>
          </a:xfrm>
          <a:prstGeom prst="rect">
            <a:avLst/>
          </a:prstGeom>
        </p:spPr>
        <p:txBody>
          <a:bodyPr lIns="38100" tIns="38100" rIns="38100" bIns="38100"/>
          <a:lstStyle>
            <a:lvl1pPr defTabSz="640079">
              <a:defRPr sz="3080"/>
            </a:lvl1pPr>
          </a:lstStyle>
          <a:p>
            <a:pPr/>
            <a:r>
              <a:t>TPC simulations </a:t>
            </a:r>
          </a:p>
        </p:txBody>
      </p:sp>
      <p:sp>
        <p:nvSpPr>
          <p:cNvPr id="192" name="Single gas volume…"/>
          <p:cNvSpPr txBox="1"/>
          <p:nvPr>
            <p:ph type="body" idx="1"/>
          </p:nvPr>
        </p:nvSpPr>
        <p:spPr>
          <a:xfrm>
            <a:off x="213045" y="875029"/>
            <a:ext cx="8895710" cy="3990237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2000"/>
            </a:pPr>
            <a:r>
              <a:t>Single gas volume</a:t>
            </a:r>
          </a:p>
          <a:p>
            <a:pPr marL="342899" indent="-342899">
              <a:defRPr sz="2000"/>
            </a:pPr>
            <a:r>
              <a:t>Charge diffusion parameterized vs drift length</a:t>
            </a:r>
          </a:p>
          <a:p>
            <a:pPr marL="342899" indent="-342899">
              <a:defRPr sz="2000"/>
            </a:pPr>
            <a:r>
              <a:t>Space charge distortion correction uncertainty added</a:t>
            </a:r>
          </a:p>
          <a:p>
            <a:pPr marL="342899" indent="-342899">
              <a:defRPr sz="2000"/>
            </a:pPr>
            <a:r>
              <a:t>Readout:</a:t>
            </a:r>
          </a:p>
          <a:p>
            <a:pPr marL="698500">
              <a:defRPr sz="2000"/>
            </a:pPr>
            <a:r>
              <a:t>GEM charge dispersion in rφ added </a:t>
            </a:r>
          </a:p>
          <a:p>
            <a:pPr marL="698500">
              <a:defRPr sz="2000"/>
            </a:pPr>
            <a:r>
              <a:t>Charge distributed between pads using model of zigzag pads</a:t>
            </a:r>
          </a:p>
          <a:p>
            <a:pPr marL="711200">
              <a:defRPr sz="2000"/>
            </a:pPr>
            <a:r>
              <a:t>SAMPA chip shaping folded with drift-diffusion time distribution </a:t>
            </a:r>
          </a:p>
          <a:p>
            <a:pPr marL="711200">
              <a:defRPr sz="2000"/>
            </a:pPr>
            <a:r>
              <a:t>Z bins from realistic ADC binning of time distribution</a:t>
            </a:r>
          </a:p>
          <a:p>
            <a:pPr marL="342899" indent="-342899">
              <a:defRPr sz="2000"/>
            </a:pPr>
            <a:r>
              <a:t>Produces realistic occupancy effects in TPC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8962618" y="4871958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4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FlowChart.pdf" descr="FlowChar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2804" y="718645"/>
            <a:ext cx="2986138" cy="418708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198" name="Track Reconstruction"/>
          <p:cNvSpPr txBox="1"/>
          <p:nvPr>
            <p:ph type="title"/>
          </p:nvPr>
        </p:nvSpPr>
        <p:spPr>
          <a:xfrm>
            <a:off x="457200" y="25002"/>
            <a:ext cx="8229600" cy="546499"/>
          </a:xfrm>
          <a:prstGeom prst="rect">
            <a:avLst/>
          </a:prstGeom>
        </p:spPr>
        <p:txBody>
          <a:bodyPr lIns="38100" tIns="38100" rIns="38100" bIns="38100"/>
          <a:lstStyle>
            <a:lvl1pPr defTabSz="640079">
              <a:defRPr sz="3080"/>
            </a:lvl1pPr>
          </a:lstStyle>
          <a:p>
            <a:pPr/>
            <a:r>
              <a:t>Track Reconstruction 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8962618" y="4871958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0" name="All subsystems provide a standard cluster format…"/>
          <p:cNvSpPr txBox="1"/>
          <p:nvPr/>
        </p:nvSpPr>
        <p:spPr>
          <a:xfrm>
            <a:off x="256689" y="615665"/>
            <a:ext cx="8356094" cy="4277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959" tIns="35959" rIns="35959" bIns="35959">
            <a:normAutofit fontScale="100000" lnSpcReduction="0"/>
          </a:bodyPr>
          <a:lstStyle/>
          <a:p>
            <a:pPr marL="244927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All subsystems provide a standard cluster format</a:t>
            </a:r>
          </a:p>
          <a:p>
            <a:pPr lvl="1" marL="662439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–"/>
              <a:defRPr sz="1400"/>
            </a:pPr>
            <a:r>
              <a:t>Weighted mean + full covariance matrix</a:t>
            </a:r>
          </a:p>
          <a:p>
            <a:pPr lvl="1" marL="662439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–"/>
              <a:defRPr sz="1400"/>
            </a:pPr>
            <a:r>
              <a:t>Clustering optimized for high occupancy</a:t>
            </a:r>
          </a:p>
          <a:p>
            <a:pPr lvl="2" marL="1084714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</a:p>
          <a:p>
            <a:pPr marL="244927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Fast initial Z-Vertexing based on triplet tracks in inner tracking system</a:t>
            </a:r>
          </a:p>
          <a:p>
            <a:pPr defTabSz="717947">
              <a:lnSpc>
                <a:spcPct val="80000"/>
              </a:lnSpc>
              <a:spcBef>
                <a:spcPts val="200"/>
              </a:spcBef>
              <a:defRPr sz="1400"/>
            </a:pPr>
            <a:r>
              <a:t>       - Developed, not implemented yet</a:t>
            </a:r>
          </a:p>
          <a:p>
            <a:pPr lvl="2" marL="1084714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</a:p>
          <a:p>
            <a:pPr marL="244927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Seeding based on a Hough transformation of a subset of TPC layers</a:t>
            </a:r>
          </a:p>
          <a:p>
            <a:pPr lvl="1" marL="662439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–"/>
              <a:defRPr sz="1400"/>
            </a:pPr>
            <a:r>
              <a:t>Seeding iterations </a:t>
            </a:r>
          </a:p>
          <a:p>
            <a:pPr lvl="2" marL="1084714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progressively looser seed requirements - redundancy for high occupancy</a:t>
            </a:r>
          </a:p>
          <a:p>
            <a:pPr lvl="2" marL="1084714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4 hits out of 7 layers</a:t>
            </a:r>
          </a:p>
          <a:p>
            <a:pPr lvl="2" marL="1084714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6 hits out of 12 layers</a:t>
            </a:r>
          </a:p>
          <a:p>
            <a:pPr lvl="1" marL="1055686" indent="-214312" defTabSz="717947">
              <a:lnSpc>
                <a:spcPct val="80000"/>
              </a:lnSpc>
              <a:spcBef>
                <a:spcPts val="200"/>
              </a:spcBef>
              <a:buSzPct val="100000"/>
              <a:buChar char="–"/>
              <a:defRPr sz="1400"/>
            </a:pPr>
          </a:p>
          <a:p>
            <a:pPr marL="244927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Trajectory building and Track fitting based on state of the art Kalman filter </a:t>
            </a:r>
          </a:p>
          <a:p>
            <a:pPr lvl="1" marL="662439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–"/>
              <a:defRPr sz="1400"/>
            </a:pPr>
            <a:r>
              <a:t>Derived from Open Source GENFIT package</a:t>
            </a:r>
          </a:p>
          <a:p>
            <a:pPr lvl="2" marL="1084714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</a:p>
          <a:p>
            <a:pPr marL="244927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3D Track Fitting using RAVE package</a:t>
            </a:r>
          </a:p>
          <a:p>
            <a:pPr lvl="1" marL="662439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–"/>
              <a:defRPr sz="1400"/>
            </a:pPr>
          </a:p>
          <a:p>
            <a:pPr marL="244927" indent="-244927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Optional track refit including reconstructed vertex</a:t>
            </a:r>
          </a:p>
          <a:p>
            <a:pPr marL="582839" indent="-257402" defTabSz="717947">
              <a:lnSpc>
                <a:spcPct val="80000"/>
              </a:lnSpc>
              <a:spcBef>
                <a:spcPts val="200"/>
              </a:spcBef>
              <a:buSzPct val="100000"/>
              <a:buChar char="•"/>
              <a:defRPr sz="1400"/>
            </a:pPr>
            <a:r>
              <a:t>Useful for prompt signals such as Upsilons</a:t>
            </a:r>
          </a:p>
        </p:txBody>
      </p:sp>
      <p:sp>
        <p:nvSpPr>
          <p:cNvPr id="201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PHENIX Director's Review"/>
          <p:cNvSpPr txBox="1"/>
          <p:nvPr/>
        </p:nvSpPr>
        <p:spPr>
          <a:xfrm>
            <a:off x="3171031" y="4883864"/>
            <a:ext cx="28956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8962618" y="4871958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5" name="Collaborators (current and recent)"/>
          <p:cNvSpPr txBox="1"/>
          <p:nvPr>
            <p:ph type="title"/>
          </p:nvPr>
        </p:nvSpPr>
        <p:spPr>
          <a:xfrm>
            <a:off x="0" y="0"/>
            <a:ext cx="9144000" cy="571501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Collaborators (current and recent)</a:t>
            </a:r>
          </a:p>
        </p:txBody>
      </p:sp>
      <p:sp>
        <p:nvSpPr>
          <p:cNvPr id="206" name="Anthony Frawley, Florida State U. (simulations, tracking, coordination)…"/>
          <p:cNvSpPr txBox="1"/>
          <p:nvPr>
            <p:ph type="body" idx="1"/>
          </p:nvPr>
        </p:nvSpPr>
        <p:spPr>
          <a:xfrm>
            <a:off x="380999" y="670998"/>
            <a:ext cx="7819233" cy="4451865"/>
          </a:xfrm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Anthony Frawley, Florida State U. (simulations, tracking, coordination)</a:t>
            </a:r>
          </a:p>
          <a:p>
            <a:pPr>
              <a:defRPr sz="1500"/>
            </a:pPr>
            <a:r>
              <a:t>Jin Huang, BNL (consultant, sPHENIX simulations oversight)</a:t>
            </a:r>
          </a:p>
          <a:p>
            <a:pPr>
              <a:defRPr sz="1500"/>
            </a:pPr>
            <a:r>
              <a:t>Sanghoon Lim, LANL (vertexing)</a:t>
            </a:r>
          </a:p>
          <a:p>
            <a:pPr>
              <a:defRPr sz="1500"/>
            </a:pPr>
            <a:r>
              <a:t>Sookhyun Lee, Iowa State University (vertex finding, tracking)</a:t>
            </a:r>
          </a:p>
          <a:p>
            <a:pPr>
              <a:defRPr sz="1500"/>
            </a:pPr>
            <a:r>
              <a:t>Darren McGlinchey, LANL (MVTX simulations, tracking)</a:t>
            </a:r>
          </a:p>
          <a:p>
            <a:pPr>
              <a:defRPr sz="1500"/>
            </a:pPr>
            <a:r>
              <a:t>Yasser Corales, LANL (MVTX simulations)</a:t>
            </a:r>
          </a:p>
          <a:p>
            <a:pPr>
              <a:defRPr sz="1500"/>
            </a:pPr>
            <a:r>
              <a:t>Takahito Todoroki, RIKEN (INTT simulations)</a:t>
            </a:r>
          </a:p>
          <a:p>
            <a:pPr>
              <a:defRPr sz="1500"/>
            </a:pPr>
            <a:r>
              <a:t>Carlos Perez, SUNY SB (TPC simulations)</a:t>
            </a:r>
          </a:p>
          <a:p>
            <a:pPr>
              <a:defRPr sz="1500"/>
            </a:pPr>
            <a:r>
              <a:t>Chris Pinkenburg, BNL (simulations, consultant)</a:t>
            </a:r>
          </a:p>
          <a:p>
            <a:pPr>
              <a:defRPr sz="1500"/>
            </a:pPr>
            <a:r>
              <a:t>Christof Roland, MIT (Tracking)</a:t>
            </a:r>
          </a:p>
          <a:p>
            <a:pPr>
              <a:defRPr sz="1500"/>
            </a:pPr>
            <a:r>
              <a:t>Veronica Canoa Roman, SUNY SB (TPC simulations)</a:t>
            </a:r>
          </a:p>
          <a:p>
            <a:pPr>
              <a:defRPr sz="1500"/>
            </a:pPr>
            <a:r>
              <a:t>Sourav Tarafdar, Vanderbilt University (QA)</a:t>
            </a:r>
          </a:p>
          <a:p>
            <a:pPr>
              <a:defRPr sz="1500"/>
            </a:pPr>
            <a:r>
              <a:t>Yorito Yamaguchi, RBRC (pileup studies)</a:t>
            </a:r>
          </a:p>
          <a:p>
            <a:pPr>
              <a:defRPr sz="1500"/>
            </a:pPr>
            <a:r>
              <a:t>Haiwang Yu, BNL (Tracking)</a:t>
            </a:r>
          </a:p>
        </p:txBody>
      </p:sp>
      <p:sp>
        <p:nvSpPr>
          <p:cNvPr id="207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PHENIX Director's Review"/>
          <p:cNvSpPr txBox="1"/>
          <p:nvPr/>
        </p:nvSpPr>
        <p:spPr>
          <a:xfrm>
            <a:off x="3200400" y="4900533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10" name="Status and Highlights - I"/>
          <p:cNvSpPr txBox="1"/>
          <p:nvPr>
            <p:ph type="title"/>
          </p:nvPr>
        </p:nvSpPr>
        <p:spPr>
          <a:xfrm>
            <a:off x="0" y="57149"/>
            <a:ext cx="8686800" cy="571500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 Status and Highlights - I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xfrm>
            <a:off x="8962618" y="4871958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2" name="Effort in the last 12 months to enhance realism in the simulations.…"/>
          <p:cNvSpPr txBox="1"/>
          <p:nvPr>
            <p:ph type="body" idx="4294967295"/>
          </p:nvPr>
        </p:nvSpPr>
        <p:spPr>
          <a:xfrm>
            <a:off x="243382" y="756418"/>
            <a:ext cx="8443418" cy="4106399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Effort in the last 12 months to enhance realism in the simulations.</a:t>
            </a:r>
          </a:p>
          <a:p>
            <a:pPr marL="711200">
              <a:defRPr sz="1800"/>
            </a:pPr>
            <a:r>
              <a:t>TPC modeled as a single gas volume, with realistic transport of electrons to readout plane.</a:t>
            </a:r>
          </a:p>
          <a:p>
            <a:pPr marL="711200">
              <a:defRPr sz="1800"/>
            </a:pPr>
            <a:r>
              <a:t>Implemented ADC readout and digitization for the TPC that includes all details as planned for the real detector, including noise.</a:t>
            </a:r>
          </a:p>
          <a:p>
            <a:pPr marL="711200">
              <a:defRPr sz="1800"/>
            </a:pPr>
            <a:r>
              <a:t>Implemented realistic readout and digitization for INTT and MVTX.</a:t>
            </a:r>
          </a:p>
          <a:p>
            <a:pPr marL="711200">
              <a:defRPr sz="1800"/>
            </a:pPr>
            <a:r>
              <a:t>The tracking detector model fully reflects the configuration agreed on following the tracking task force study.</a:t>
            </a:r>
          </a:p>
        </p:txBody>
      </p:sp>
      <p:sp>
        <p:nvSpPr>
          <p:cNvPr id="213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PHENIX Director's Review"/>
          <p:cNvSpPr txBox="1"/>
          <p:nvPr/>
        </p:nvSpPr>
        <p:spPr>
          <a:xfrm>
            <a:off x="3200400" y="4900533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sPHENIX Director's Review</a:t>
            </a:r>
          </a:p>
        </p:txBody>
      </p:sp>
      <p:sp>
        <p:nvSpPr>
          <p:cNvPr id="216" name="Status and Highlights - II"/>
          <p:cNvSpPr txBox="1"/>
          <p:nvPr>
            <p:ph type="title"/>
          </p:nvPr>
        </p:nvSpPr>
        <p:spPr>
          <a:xfrm>
            <a:off x="0" y="57149"/>
            <a:ext cx="8686800" cy="571500"/>
          </a:xfrm>
          <a:prstGeom prst="rect">
            <a:avLst/>
          </a:prstGeom>
        </p:spPr>
        <p:txBody>
          <a:bodyPr/>
          <a:lstStyle>
            <a:lvl1pPr defTabSz="594359">
              <a:defRPr sz="3120"/>
            </a:lvl1pPr>
          </a:lstStyle>
          <a:p>
            <a:pPr/>
            <a:r>
              <a:t> Status and Highlights - II</a:t>
            </a:r>
          </a:p>
        </p:txBody>
      </p:sp>
      <p:sp>
        <p:nvSpPr>
          <p:cNvPr id="217" name="Slide Number"/>
          <p:cNvSpPr txBox="1"/>
          <p:nvPr>
            <p:ph type="sldNum" sz="quarter" idx="2"/>
          </p:nvPr>
        </p:nvSpPr>
        <p:spPr>
          <a:xfrm>
            <a:off x="8962618" y="4871958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8" name="Careful study of out-of-time track rejection using matching to the INTT+MVTX…"/>
          <p:cNvSpPr txBox="1"/>
          <p:nvPr>
            <p:ph type="body" idx="4294967295"/>
          </p:nvPr>
        </p:nvSpPr>
        <p:spPr>
          <a:xfrm>
            <a:off x="243382" y="756418"/>
            <a:ext cx="8443418" cy="4106399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Careful study of out-of-time track rejection using matching to the INTT+MVTX</a:t>
            </a:r>
          </a:p>
          <a:p>
            <a:pPr marL="698500">
              <a:defRPr sz="1800"/>
            </a:pPr>
            <a:r>
              <a:t>Critical for tracking in p+p running</a:t>
            </a:r>
          </a:p>
          <a:p>
            <a:pPr>
              <a:defRPr sz="1800"/>
            </a:pPr>
            <a:r>
              <a:t>Requiring 2 MVTX and 1 INTT hit per track provides rejection of 44,000 for out-of-time (event pileup) tracks</a:t>
            </a:r>
          </a:p>
          <a:p>
            <a:pPr marL="723900">
              <a:defRPr sz="1800"/>
            </a:pPr>
            <a:r>
              <a:t>More than good enough</a:t>
            </a:r>
          </a:p>
        </p:txBody>
      </p:sp>
      <p:sp>
        <p:nvSpPr>
          <p:cNvPr id="219" name="April 9-11, 2019"/>
          <p:cNvSpPr txBox="1"/>
          <p:nvPr/>
        </p:nvSpPr>
        <p:spPr>
          <a:xfrm>
            <a:off x="0" y="4923155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000080"/>
                </a:solidFill>
              </a:defRPr>
            </a:lvl1pPr>
          </a:lstStyle>
          <a:p>
            <a:pPr/>
            <a:r>
              <a:t>April 9-11, 2019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3383" y="2553195"/>
            <a:ext cx="5802509" cy="2265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