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315" r:id="rId2"/>
    <p:sldId id="316" r:id="rId3"/>
    <p:sldId id="317" r:id="rId4"/>
    <p:sldId id="318" r:id="rId5"/>
    <p:sldId id="327" r:id="rId6"/>
    <p:sldId id="319" r:id="rId7"/>
    <p:sldId id="320" r:id="rId8"/>
    <p:sldId id="321" r:id="rId9"/>
    <p:sldId id="324" r:id="rId10"/>
    <p:sldId id="328" r:id="rId11"/>
    <p:sldId id="329" r:id="rId12"/>
    <p:sldId id="330" r:id="rId13"/>
    <p:sldId id="335" r:id="rId14"/>
    <p:sldId id="337" r:id="rId15"/>
    <p:sldId id="334" r:id="rId16"/>
    <p:sldId id="331" r:id="rId17"/>
    <p:sldId id="325" r:id="rId18"/>
    <p:sldId id="338" r:id="rId19"/>
    <p:sldId id="339" r:id="rId20"/>
    <p:sldId id="333" r:id="rId21"/>
    <p:sldId id="326" r:id="rId22"/>
  </p:sldIdLst>
  <p:sldSz cx="9144000" cy="5143500" type="screen16x9"/>
  <p:notesSz cx="6985000" cy="92837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99FF"/>
    <a:srgbClr val="00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39" d="100"/>
          <a:sy n="139" d="100"/>
        </p:scale>
        <p:origin x="258" y="11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7363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Calibri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56050" y="0"/>
            <a:ext cx="3027363" cy="4635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E137DB6B-55ED-4249-BA1E-E948113C61F4}" type="datetimeFigureOut">
              <a:rPr lang="en-US" altLang="en-US"/>
              <a:pPr/>
              <a:t>4/5/2019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18563"/>
            <a:ext cx="3027363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Calibri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56050" y="8818563"/>
            <a:ext cx="3027363" cy="46355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9D366E04-6360-4839-8AA2-1749D5CA7F4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6867467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7363" cy="463550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56050" y="0"/>
            <a:ext cx="3027363" cy="463550"/>
          </a:xfrm>
          <a:prstGeom prst="rect">
            <a:avLst/>
          </a:prstGeom>
        </p:spPr>
        <p:txBody>
          <a:bodyPr vert="horz" wrap="square" lIns="92958" tIns="46479" rIns="92958" bIns="46479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F8C9284-E3F8-4D87-B0A8-5DBDDC2FC668}" type="datetimeFigureOut">
              <a:rPr lang="en-US" altLang="en-US"/>
              <a:pPr/>
              <a:t>4/5/2019</a:t>
            </a:fld>
            <a:endParaRPr lang="en-US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696913"/>
            <a:ext cx="6188075" cy="3481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958" tIns="46479" rIns="92958" bIns="46479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8500" y="4410075"/>
            <a:ext cx="5588000" cy="4176713"/>
          </a:xfrm>
          <a:prstGeom prst="rect">
            <a:avLst/>
          </a:prstGeom>
        </p:spPr>
        <p:txBody>
          <a:bodyPr vert="horz" lIns="92958" tIns="46479" rIns="92958" bIns="46479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18563"/>
            <a:ext cx="3027363" cy="463550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56050" y="8818563"/>
            <a:ext cx="3027363" cy="463550"/>
          </a:xfrm>
          <a:prstGeom prst="rect">
            <a:avLst/>
          </a:prstGeom>
        </p:spPr>
        <p:txBody>
          <a:bodyPr vert="horz" wrap="square" lIns="92958" tIns="46479" rIns="92958" bIns="46479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E0B0354B-7771-4630-B454-53C09215E4B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4608398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98463" y="696913"/>
            <a:ext cx="6188075" cy="34813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0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98463" y="696913"/>
            <a:ext cx="6188075" cy="34813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2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09563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98463" y="696913"/>
            <a:ext cx="6188075" cy="34813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2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989087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98463" y="696913"/>
            <a:ext cx="6188075" cy="34813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3277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32D82832-0348-4A8B-97D2-BC0C1EDA36E6}" type="slidenum">
              <a:rPr lang="en-US" altLang="en-US" sz="1200"/>
              <a:pPr eaLnBrk="1" hangingPunct="1"/>
              <a:t>17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98463" y="696913"/>
            <a:ext cx="6188075" cy="34813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3277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32D82832-0348-4A8B-97D2-BC0C1EDA36E6}" type="slidenum">
              <a:rPr lang="en-US" altLang="en-US" sz="1200"/>
              <a:pPr eaLnBrk="1" hangingPunct="1"/>
              <a:t>18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13273901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98463" y="696913"/>
            <a:ext cx="6188075" cy="34813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3277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32D82832-0348-4A8B-97D2-BC0C1EDA36E6}" type="slidenum">
              <a:rPr lang="en-US" altLang="en-US" sz="1200"/>
              <a:pPr eaLnBrk="1" hangingPunct="1"/>
              <a:t>19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408693977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98463" y="696913"/>
            <a:ext cx="6188075" cy="34813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3277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32D82832-0348-4A8B-97D2-BC0C1EDA36E6}" type="slidenum">
              <a:rPr lang="en-US" altLang="en-US" sz="1200"/>
              <a:pPr eaLnBrk="1" hangingPunct="1"/>
              <a:t>20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650750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98463" y="696913"/>
            <a:ext cx="6188075" cy="34813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8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98463" y="696913"/>
            <a:ext cx="6188075" cy="34813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0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98463" y="696913"/>
            <a:ext cx="6188075" cy="34813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2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98463" y="696913"/>
            <a:ext cx="6188075" cy="34813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2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725343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98463" y="696913"/>
            <a:ext cx="6188075" cy="34813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2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836653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98463" y="696913"/>
            <a:ext cx="6188075" cy="34813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2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297591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98463" y="696913"/>
            <a:ext cx="6188075" cy="34813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2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807284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98463" y="696913"/>
            <a:ext cx="6188075" cy="34813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2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804396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" y="571500"/>
            <a:ext cx="8686800" cy="1102519"/>
          </a:xfrm>
          <a:solidFill>
            <a:srgbClr val="3399FF"/>
          </a:solidFill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 sz="3200" b="1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April 9-11,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sPHENIX  Director's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1615D7-3BC1-4233-BC99-0E8D4008AB5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544820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April 9-11,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sPHENIX  Director's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402D54-6124-4A07-84DF-DC258B2E3D6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490215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05600" y="663179"/>
            <a:ext cx="1981200" cy="42517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63178"/>
            <a:ext cx="5791200" cy="425172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April 9-11,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sPHENIX  Director's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8D13BC-AB3C-4A21-AA4D-4F8B67A1572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85615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April 9-11,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sPHENIX  Director's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932B3A-BA38-40C7-ADEE-2A1902CEB26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85410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343151"/>
            <a:ext cx="7772400" cy="5715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571501"/>
            <a:ext cx="8610600" cy="457200"/>
          </a:xfrm>
          <a:solidFill>
            <a:srgbClr val="3399FF"/>
          </a:solidFill>
        </p:spPr>
        <p:txBody>
          <a:bodyPr anchor="b"/>
          <a:lstStyle>
            <a:lvl1pPr marL="0" indent="0" algn="ctr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April 9-11,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sPHENIX  Director's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3FCDEC-F6B6-422E-BA54-90C8645EF9E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599730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April 9-11, 2019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sPHENIX  Director's Review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CB7689-1836-4D61-9E3B-BD5F97E6A30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024426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April 9-11, 2019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sPHENIX  Director's Review</a:t>
            </a: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E62ED1-0628-4F6E-8766-956371ABBD5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195426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April 9-11, 2019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00400" y="4926807"/>
            <a:ext cx="2895600" cy="216694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sPHENIX  Director's Review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E0C637-5835-444B-B8C0-92C25AFA208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341485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April 9-11, 2019</a:t>
            </a: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sPHENIX  Director's Review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AE5DAE-5A25-4D93-A5BA-3F3E3A62C8C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969232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April 9-11, 2019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sPHENIX  Director's Review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12F53E-39E3-4364-949C-11FEB55F898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748149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377190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685800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4229100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April 9-11, 2019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sPHENIX  Director's Review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7F5ED1-7F2B-4A78-A513-4A7819BDBA8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853118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5003"/>
            <a:ext cx="8229600" cy="546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4972050"/>
            <a:ext cx="2133600" cy="1714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r>
              <a:rPr lang="en-US" altLang="en-US"/>
              <a:t>April 9-11, 2019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71031" y="4914900"/>
            <a:ext cx="2895600" cy="2071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sPHENIX  Director's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09806" y="4869657"/>
            <a:ext cx="534194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C3C23168-0BC3-45A3-990F-8F7CC9491814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  <p:cxnSp>
        <p:nvCxnSpPr>
          <p:cNvPr id="7" name="Straight Connector 6"/>
          <p:cNvCxnSpPr>
            <a:cxnSpLocks noChangeShapeType="1"/>
          </p:cNvCxnSpPr>
          <p:nvPr userDrawn="1"/>
        </p:nvCxnSpPr>
        <p:spPr bwMode="auto">
          <a:xfrm>
            <a:off x="301626" y="571500"/>
            <a:ext cx="8634413" cy="0"/>
          </a:xfrm>
          <a:prstGeom prst="line">
            <a:avLst/>
          </a:prstGeom>
          <a:noFill/>
          <a:ln w="28575">
            <a:solidFill>
              <a:srgbClr val="0080FF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9" name="Picture 2" descr="https://www.sphenix.bnl.gov/web/system/files/u7/sphenix-logo-white-bg.png">
            <a:extLst>
              <a:ext uri="{FF2B5EF4-FFF2-40B4-BE49-F238E27FC236}">
                <a16:creationId xmlns:a16="http://schemas.microsoft.com/office/drawing/2014/main" id="{E21E0E1C-C51F-4944-BAEC-913171417A8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1"/>
            <a:ext cx="1149783" cy="571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83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itchFamily="34" charset="-128"/>
          <a:cs typeface="MS PGothic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b="1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1800" b="1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1600" b="1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1400" b="1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jpeg"/><Relationship Id="rId7" Type="http://schemas.openxmlformats.org/officeDocument/2006/relationships/image" Target="../media/image2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2"/>
          <p:cNvSpPr>
            <a:spLocks noGrp="1"/>
          </p:cNvSpPr>
          <p:nvPr>
            <p:ph type="ctrTitle"/>
          </p:nvPr>
        </p:nvSpPr>
        <p:spPr>
          <a:xfrm>
            <a:off x="287338" y="571500"/>
            <a:ext cx="8704262" cy="1200150"/>
          </a:xfrm>
          <a:solidFill>
            <a:srgbClr val="3399FF"/>
          </a:solidFill>
        </p:spPr>
        <p:txBody>
          <a:bodyPr/>
          <a:lstStyle/>
          <a:p>
            <a:br>
              <a:rPr lang="en-US" altLang="en-US" b="0" dirty="0">
                <a:solidFill>
                  <a:schemeClr val="bg1"/>
                </a:solidFill>
              </a:rPr>
            </a:br>
            <a:r>
              <a:rPr lang="en-US" altLang="en-US" b="0" dirty="0">
                <a:solidFill>
                  <a:schemeClr val="bg1"/>
                </a:solidFill>
              </a:rPr>
              <a:t>sPHENIX </a:t>
            </a:r>
            <a:r>
              <a:rPr lang="en-US" altLang="en-US" b="0" dirty="0"/>
              <a:t> Director’s </a:t>
            </a:r>
            <a:r>
              <a:rPr lang="en-US" altLang="en-US" b="0" dirty="0">
                <a:solidFill>
                  <a:schemeClr val="bg1"/>
                </a:solidFill>
              </a:rPr>
              <a:t>Review</a:t>
            </a:r>
            <a:br>
              <a:rPr lang="en-US" altLang="en-US" b="0" dirty="0">
                <a:solidFill>
                  <a:schemeClr val="bg1"/>
                </a:solidFill>
              </a:rPr>
            </a:br>
            <a:r>
              <a:rPr lang="en-US" dirty="0"/>
              <a:t>Time Projection Chamber Mechanics</a:t>
            </a:r>
            <a:br>
              <a:rPr lang="en-US" altLang="en-US" b="0" dirty="0">
                <a:solidFill>
                  <a:schemeClr val="bg1"/>
                </a:solidFill>
              </a:rPr>
            </a:br>
            <a:endParaRPr lang="en-US" altLang="en-US" b="0" dirty="0">
              <a:solidFill>
                <a:schemeClr val="bg1"/>
              </a:solidFill>
            </a:endParaRPr>
          </a:p>
        </p:txBody>
      </p:sp>
      <p:sp>
        <p:nvSpPr>
          <p:cNvPr id="15362" name="Subtitle 3"/>
          <p:cNvSpPr>
            <a:spLocks noGrp="1"/>
          </p:cNvSpPr>
          <p:nvPr>
            <p:ph type="subTitle" idx="1"/>
          </p:nvPr>
        </p:nvSpPr>
        <p:spPr>
          <a:xfrm>
            <a:off x="1404144" y="2266950"/>
            <a:ext cx="6400800" cy="2057400"/>
          </a:xfrm>
        </p:spPr>
        <p:txBody>
          <a:bodyPr/>
          <a:lstStyle/>
          <a:p>
            <a:r>
              <a:rPr lang="en-US" altLang="en-US" sz="4000" b="0" dirty="0"/>
              <a:t>Klaus Dehmelt</a:t>
            </a:r>
          </a:p>
          <a:p>
            <a:r>
              <a:rPr lang="en-US" altLang="en-US" sz="4000" b="0" dirty="0">
                <a:solidFill>
                  <a:srgbClr val="3399FF"/>
                </a:solidFill>
              </a:rPr>
              <a:t>April 9-11, 2019</a:t>
            </a:r>
          </a:p>
          <a:p>
            <a:r>
              <a:rPr lang="en-US" altLang="en-US" sz="4000" b="0" dirty="0">
                <a:solidFill>
                  <a:srgbClr val="3399FF"/>
                </a:solidFill>
              </a:rPr>
              <a:t>BNL</a:t>
            </a:r>
          </a:p>
        </p:txBody>
      </p:sp>
      <p:sp>
        <p:nvSpPr>
          <p:cNvPr id="15363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898989"/>
                </a:solidFill>
              </a:rPr>
              <a:t>April 9-11,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 Director's Review</a:t>
            </a:r>
            <a:endParaRPr lang="en-US" dirty="0"/>
          </a:p>
        </p:txBody>
      </p:sp>
      <p:sp>
        <p:nvSpPr>
          <p:cNvPr id="15365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77863702-4EAA-4F39-8171-E0F2AE3043F7}" type="slidenum">
              <a:rPr lang="en-US" altLang="en-US" sz="1200">
                <a:solidFill>
                  <a:srgbClr val="898989"/>
                </a:solidFill>
              </a:rPr>
              <a:pPr eaLnBrk="1" hangingPunct="1"/>
              <a:t>1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cxnSp>
        <p:nvCxnSpPr>
          <p:cNvPr id="7" name="Straight Connector 6"/>
          <p:cNvCxnSpPr>
            <a:cxnSpLocks noChangeShapeType="1"/>
          </p:cNvCxnSpPr>
          <p:nvPr/>
        </p:nvCxnSpPr>
        <p:spPr bwMode="auto">
          <a:xfrm>
            <a:off x="287338" y="578644"/>
            <a:ext cx="8634412" cy="0"/>
          </a:xfrm>
          <a:prstGeom prst="line">
            <a:avLst/>
          </a:prstGeom>
          <a:noFill/>
          <a:ln w="28575">
            <a:solidFill>
              <a:srgbClr val="0080FF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29651563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800" dirty="0">
                <a:solidFill>
                  <a:srgbClr val="000000"/>
                </a:solidFill>
              </a:rPr>
              <a:t>Status and Highlights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819150"/>
            <a:ext cx="8229600" cy="3394472"/>
          </a:xfrm>
        </p:spPr>
        <p:txBody>
          <a:bodyPr/>
          <a:lstStyle/>
          <a:p>
            <a:r>
              <a:rPr lang="en-US" dirty="0"/>
              <a:t>Test beam campaign at Fermilab Test Beam Facility FTBF</a:t>
            </a:r>
          </a:p>
          <a:p>
            <a:r>
              <a:rPr lang="en-US" dirty="0"/>
              <a:t>Main task: determine position resolution at B = 0 T and extrapolate to B = 1.4 T</a:t>
            </a:r>
          </a:p>
          <a:p>
            <a:endParaRPr lang="en-US" dirty="0"/>
          </a:p>
        </p:txBody>
      </p:sp>
      <p:sp>
        <p:nvSpPr>
          <p:cNvPr id="29703" name="Date Placeholder 1"/>
          <p:cNvSpPr>
            <a:spLocks noGrp="1"/>
          </p:cNvSpPr>
          <p:nvPr>
            <p:ph type="dt" sz="half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898989"/>
                </a:solidFill>
              </a:rPr>
              <a:t>April 9-11, 2019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 Director's Review</a:t>
            </a:r>
          </a:p>
        </p:txBody>
      </p:sp>
      <p:sp>
        <p:nvSpPr>
          <p:cNvPr id="29697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D0AC9DE8-C407-4789-A3B0-CCF044CC2A0C}" type="slidenum">
              <a:rPr lang="en-US" altLang="en-US" sz="1200">
                <a:solidFill>
                  <a:srgbClr val="000080"/>
                </a:solidFill>
              </a:rPr>
              <a:pPr eaLnBrk="1" hangingPunct="1"/>
              <a:t>10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6" name="&quot;Not Allowed&quot; Symbol 5">
            <a:extLst>
              <a:ext uri="{FF2B5EF4-FFF2-40B4-BE49-F238E27FC236}">
                <a16:creationId xmlns:a16="http://schemas.microsoft.com/office/drawing/2014/main" id="{46DEB44B-2B06-4BFB-B14D-C06C9E855670}"/>
              </a:ext>
            </a:extLst>
          </p:cNvPr>
          <p:cNvSpPr/>
          <p:nvPr/>
        </p:nvSpPr>
        <p:spPr>
          <a:xfrm>
            <a:off x="7411217" y="1989449"/>
            <a:ext cx="687003" cy="687003"/>
          </a:xfrm>
          <a:prstGeom prst="noSmoking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064D3716-2229-4555-981F-ADA3393B9501}"/>
              </a:ext>
            </a:extLst>
          </p:cNvPr>
          <p:cNvSpPr/>
          <p:nvPr/>
        </p:nvSpPr>
        <p:spPr>
          <a:xfrm>
            <a:off x="6518934" y="2243300"/>
            <a:ext cx="838667" cy="517914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5DEDA118-2926-48EE-AF84-1FAA5095FCA0}"/>
              </a:ext>
            </a:extLst>
          </p:cNvPr>
          <p:cNvSpPr/>
          <p:nvPr/>
        </p:nvSpPr>
        <p:spPr>
          <a:xfrm>
            <a:off x="5653165" y="2069880"/>
            <a:ext cx="762425" cy="523094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87CA306-82B1-4C88-A594-D58C0AE51FE1}"/>
              </a:ext>
            </a:extLst>
          </p:cNvPr>
          <p:cNvGrpSpPr/>
          <p:nvPr/>
        </p:nvGrpSpPr>
        <p:grpSpPr>
          <a:xfrm>
            <a:off x="1002375" y="1547251"/>
            <a:ext cx="7139251" cy="3562403"/>
            <a:chOff x="1002375" y="1547251"/>
            <a:chExt cx="7139251" cy="3562403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C9D98F65-7449-4104-A9A4-E08C1DA75AF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002375" y="1547251"/>
              <a:ext cx="7139251" cy="3562403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0248313-BD35-48D7-BFC1-52DC97208076}"/>
                </a:ext>
              </a:extLst>
            </p:cNvPr>
            <p:cNvSpPr txBox="1"/>
            <p:nvPr/>
          </p:nvSpPr>
          <p:spPr>
            <a:xfrm>
              <a:off x="7859232" y="4313840"/>
              <a:ext cx="26000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89848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0" grpId="0" animBg="1"/>
      <p:bldP spid="2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800" dirty="0">
                <a:solidFill>
                  <a:srgbClr val="000000"/>
                </a:solidFill>
              </a:rPr>
              <a:t>Status and Highlights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819150"/>
            <a:ext cx="8229600" cy="3394472"/>
          </a:xfrm>
        </p:spPr>
        <p:txBody>
          <a:bodyPr/>
          <a:lstStyle/>
          <a:p>
            <a:r>
              <a:rPr lang="en-US" dirty="0"/>
              <a:t>Test beam campaign at Fermilab Test Beam Facility FTBF</a:t>
            </a:r>
          </a:p>
          <a:p>
            <a:r>
              <a:rPr lang="en-US" dirty="0"/>
              <a:t>Main task: determine position resolution at B = 0 T and extrapolate to B = 1.4 T</a:t>
            </a:r>
          </a:p>
          <a:p>
            <a:endParaRPr lang="en-US" dirty="0"/>
          </a:p>
        </p:txBody>
      </p:sp>
      <p:sp>
        <p:nvSpPr>
          <p:cNvPr id="29703" name="Date Placeholder 1"/>
          <p:cNvSpPr>
            <a:spLocks noGrp="1"/>
          </p:cNvSpPr>
          <p:nvPr>
            <p:ph type="dt" sz="half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898989"/>
                </a:solidFill>
              </a:rPr>
              <a:t>April 9-11, 2019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 Director's Review</a:t>
            </a:r>
          </a:p>
        </p:txBody>
      </p:sp>
      <p:sp>
        <p:nvSpPr>
          <p:cNvPr id="29697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D0AC9DE8-C407-4789-A3B0-CCF044CC2A0C}" type="slidenum">
              <a:rPr lang="en-US" altLang="en-US" sz="1200">
                <a:solidFill>
                  <a:srgbClr val="000080"/>
                </a:solidFill>
              </a:rPr>
              <a:pPr eaLnBrk="1" hangingPunct="1"/>
              <a:t>11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048000" y="3257550"/>
            <a:ext cx="762000" cy="1714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C72BA67-F7DD-427D-A417-41E84C5C12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637" y="2065497"/>
            <a:ext cx="8312727" cy="263985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D3A9370-AF6A-49BE-B5CA-79F2961A90D2}"/>
                  </a:ext>
                </a:extLst>
              </p:cNvPr>
              <p:cNvSpPr txBox="1"/>
              <p:nvPr/>
            </p:nvSpPr>
            <p:spPr>
              <a:xfrm>
                <a:off x="1633535" y="2397026"/>
                <a:ext cx="5876930" cy="2308324"/>
              </a:xfrm>
              <a:prstGeom prst="rect">
                <a:avLst/>
              </a:prstGeom>
              <a:solidFill>
                <a:srgbClr val="FFC000"/>
              </a:solidFill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400" dirty="0"/>
                  <a:t>TPC simulation follows every electron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400" dirty="0"/>
                  <a:t>Simulation predicts resolution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sz="2400" dirty="0"/>
                  <a:t>Contains fudge factor on TPC resolution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sz="2400" dirty="0"/>
                  <a:t>Roughly matches prior parametrization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400" dirty="0"/>
                  <a:t>Measurement better than simulation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4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e>
                        </m:acc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𝑚𝑒𝑎𝑠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=114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𝑚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 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4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e>
                        </m:acc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𝑠𝑖𝑚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=138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𝑚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D3A9370-AF6A-49BE-B5CA-79F2961A90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33535" y="2397026"/>
                <a:ext cx="5876930" cy="2308324"/>
              </a:xfrm>
              <a:prstGeom prst="rect">
                <a:avLst/>
              </a:prstGeom>
              <a:blipFill>
                <a:blip r:embed="rId4"/>
                <a:stretch>
                  <a:fillRect l="-1452" t="-2111" r="-415" b="-39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16388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800" dirty="0">
                <a:solidFill>
                  <a:srgbClr val="000000"/>
                </a:solidFill>
              </a:rPr>
              <a:t>Status and Highlights</a:t>
            </a:r>
          </a:p>
        </p:txBody>
      </p:sp>
      <p:sp>
        <p:nvSpPr>
          <p:cNvPr id="29703" name="Date Placeholder 1"/>
          <p:cNvSpPr>
            <a:spLocks noGrp="1"/>
          </p:cNvSpPr>
          <p:nvPr>
            <p:ph type="dt" sz="half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898989"/>
                </a:solidFill>
              </a:rPr>
              <a:t>April 9-11, 2019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 Director's Review</a:t>
            </a:r>
          </a:p>
        </p:txBody>
      </p:sp>
      <p:sp>
        <p:nvSpPr>
          <p:cNvPr id="29697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D0AC9DE8-C407-4789-A3B0-CCF044CC2A0C}" type="slidenum">
              <a:rPr lang="en-US" altLang="en-US" sz="1200">
                <a:solidFill>
                  <a:srgbClr val="000080"/>
                </a:solidFill>
              </a:rPr>
              <a:pPr eaLnBrk="1" hangingPunct="1"/>
              <a:t>12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18" name="Content Placeholder 1">
            <a:extLst>
              <a:ext uri="{FF2B5EF4-FFF2-40B4-BE49-F238E27FC236}">
                <a16:creationId xmlns:a16="http://schemas.microsoft.com/office/drawing/2014/main" id="{ADA354CB-DDC7-4F92-A1A2-AD8C0B66D5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819150"/>
            <a:ext cx="8229600" cy="3394472"/>
          </a:xfrm>
        </p:spPr>
        <p:txBody>
          <a:bodyPr/>
          <a:lstStyle/>
          <a:p>
            <a:r>
              <a:rPr lang="en-US" dirty="0"/>
              <a:t>Field cage production well under way</a:t>
            </a:r>
          </a:p>
          <a:p>
            <a:pPr lvl="1"/>
            <a:r>
              <a:rPr lang="en-US" dirty="0"/>
              <a:t>Inner field cage finalized</a:t>
            </a:r>
          </a:p>
          <a:p>
            <a:pPr lvl="1"/>
            <a:r>
              <a:rPr lang="en-US" dirty="0"/>
              <a:t>Outer field cage in its final production</a:t>
            </a:r>
          </a:p>
          <a:p>
            <a:r>
              <a:rPr lang="en-US" dirty="0"/>
              <a:t>Endplates (wagon wheels) in hand, inspected and approved</a:t>
            </a:r>
          </a:p>
          <a:p>
            <a:r>
              <a:rPr lang="en-US" dirty="0"/>
              <a:t>GEM module v2 parts in hand</a:t>
            </a:r>
          </a:p>
          <a:p>
            <a:r>
              <a:rPr lang="en-US" dirty="0"/>
              <a:t>Structure for TPC assembly in hand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07894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800" dirty="0">
                <a:solidFill>
                  <a:srgbClr val="000000"/>
                </a:solidFill>
              </a:rPr>
              <a:t>Status and Highlights</a:t>
            </a:r>
          </a:p>
        </p:txBody>
      </p:sp>
      <p:sp>
        <p:nvSpPr>
          <p:cNvPr id="29703" name="Date Placeholder 1"/>
          <p:cNvSpPr>
            <a:spLocks noGrp="1"/>
          </p:cNvSpPr>
          <p:nvPr>
            <p:ph type="dt" sz="half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200" dirty="0">
                <a:solidFill>
                  <a:srgbClr val="898989"/>
                </a:solidFill>
              </a:rPr>
              <a:t>April 9-11, 2019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 Director's Review</a:t>
            </a:r>
          </a:p>
        </p:txBody>
      </p:sp>
      <p:sp>
        <p:nvSpPr>
          <p:cNvPr id="29697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D0AC9DE8-C407-4789-A3B0-CCF044CC2A0C}" type="slidenum">
              <a:rPr lang="en-US" altLang="en-US" sz="1200">
                <a:solidFill>
                  <a:srgbClr val="000080"/>
                </a:solidFill>
              </a:rPr>
              <a:pPr eaLnBrk="1" hangingPunct="1"/>
              <a:t>13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6200FCD-F729-4597-AF9C-9137D8E645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1850"/>
            <a:ext cx="6671889" cy="345979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F2E4442-2698-4711-B5F5-9FB36D6214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804234"/>
            <a:ext cx="4006850" cy="393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F110EF7-CBA9-4303-90F4-B7A618D293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3425" y="2074414"/>
            <a:ext cx="4423878" cy="274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54189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800" dirty="0">
                <a:solidFill>
                  <a:srgbClr val="000000"/>
                </a:solidFill>
              </a:rPr>
              <a:t>Status and Highlights</a:t>
            </a:r>
          </a:p>
        </p:txBody>
      </p:sp>
      <p:sp>
        <p:nvSpPr>
          <p:cNvPr id="29703" name="Date Placeholder 1"/>
          <p:cNvSpPr>
            <a:spLocks noGrp="1"/>
          </p:cNvSpPr>
          <p:nvPr>
            <p:ph type="dt" sz="half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200" dirty="0">
                <a:solidFill>
                  <a:srgbClr val="898989"/>
                </a:solidFill>
              </a:rPr>
              <a:t>April 9-11, 2019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 Director's Review</a:t>
            </a:r>
          </a:p>
        </p:txBody>
      </p:sp>
      <p:sp>
        <p:nvSpPr>
          <p:cNvPr id="29697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D0AC9DE8-C407-4789-A3B0-CCF044CC2A0C}" type="slidenum">
              <a:rPr lang="en-US" altLang="en-US" sz="1200">
                <a:solidFill>
                  <a:srgbClr val="000080"/>
                </a:solidFill>
              </a:rPr>
              <a:pPr eaLnBrk="1" hangingPunct="1"/>
              <a:t>14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ADE8BD9-9D52-4F3C-AA25-117D5ED484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065" y="690898"/>
            <a:ext cx="8833870" cy="271905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AC61839-896F-4C95-8DEA-FE51E5C773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5946" y="1026088"/>
            <a:ext cx="7712109" cy="3755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206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800" dirty="0">
                <a:solidFill>
                  <a:srgbClr val="000000"/>
                </a:solidFill>
              </a:rPr>
              <a:t>Status and Highlights</a:t>
            </a:r>
          </a:p>
        </p:txBody>
      </p:sp>
      <p:sp>
        <p:nvSpPr>
          <p:cNvPr id="29703" name="Date Placeholder 1"/>
          <p:cNvSpPr>
            <a:spLocks noGrp="1"/>
          </p:cNvSpPr>
          <p:nvPr>
            <p:ph type="dt" sz="half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898989"/>
                </a:solidFill>
              </a:rPr>
              <a:t>April 9-11, 2019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 Director's Review</a:t>
            </a:r>
          </a:p>
        </p:txBody>
      </p:sp>
      <p:sp>
        <p:nvSpPr>
          <p:cNvPr id="29697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D0AC9DE8-C407-4789-A3B0-CCF044CC2A0C}" type="slidenum">
              <a:rPr lang="en-US" altLang="en-US" sz="1200">
                <a:solidFill>
                  <a:srgbClr val="000080"/>
                </a:solidFill>
              </a:rPr>
              <a:pPr eaLnBrk="1" hangingPunct="1"/>
              <a:t>15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pic>
        <p:nvPicPr>
          <p:cNvPr id="3074" name="Picture 2" descr="https://lh3.googleusercontent.com/8RB61pCOLsKIasy4l3Wa44Hnmk1k7e2P_ebqMYEmeUnIyoY7Do54OMIR1usvhDFUCiiGlXngsLvD6MhUOBv_lrCqY_LJb3Gover-nbquTFK9u9xCsPL5OqK8XA2YysdzswcR1zX2No04KiCT78jojlBW-Jo_NmaB2WTK0dDC1bTcovGtCJp6dyIZofuf5UkfUeKfJPNiPbntalBA4QqBe7FSK5xxAYp9r0xQ8cavVJdz-bK5T74L_ywYFQ2lQSd7vZlWalQ6qjQ8iC7whdqyZucFT6hhaoVDNvcR4FjrgsSXJbE7dfNMC2F1PO2sr_iINgHVgDO0meTgKpehGokO-2T9HPap7KO4ptjdLSaTIJCPrCj_qm8rTDH-da2OCOwkEXSkBVsw_L7hyOX3oFqcishSOj2WM7bnPlomwXnrRylBGHvoNtsEamEqm_OTFYKw75meBvxaKgpHZgSvBPNqvSsVuSRo7QyGBSk8IhQwNInHjbTGPkmhTcx89WUfLzWgG7nWZv2AMS__09kma1NlWLDdljYoJ-DqxQGOdiJPJwPfDDLUssF1fOpWzO57ndsjMNBWY7wK0dnF6lLtLOl6tknOhCVcI_P5cWeUZL9prhbrX7tjOQHV_xBHEHQojegXOwrM8E3_apoyuo7SIHTj2pYGC75pgTHLQN4ITxEUW2EqOyhhFqzRD0sEjl6N2QNPeV6PpwRGcHlfUQ1neQsOrVO9=w1263-h947-no">
            <a:extLst>
              <a:ext uri="{FF2B5EF4-FFF2-40B4-BE49-F238E27FC236}">
                <a16:creationId xmlns:a16="http://schemas.microsoft.com/office/drawing/2014/main" id="{D4B72EC6-D5EC-4393-BA1B-4D30809CFC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6750"/>
            <a:ext cx="3872058" cy="2903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lh3.googleusercontent.com/7FKsfeuv3tdh15QIRlNxrbfVwbUfNbwpJrXIp2CnAzvs-hkR4K8gWX5vraUIcRDVYTRA96F2-tAIbm8kO5pl8bkx69Z69hnithEwMdGUeeiauTrJLgmQEWDqC2rApZPiOe1q8jbQcs81kjmxq2YrWBd5VSzN7-BTUI-83jt039sLovBypjZBCG5MYGuAEH548n_Re4yKYOmLyTCQUqLbZL70ilWtvPBe9orCR6gEx85i9jqoOtgLo5d1epCcjDJ4juz3NZ53tv4hJjGil6Ht_jDgXPUlL4QUPCLqO-rVqMMq1qo9-gpN_X6uy4b2NYaVWFhSgTqE_9bccqP9URjwW3mISjj-zeIokTbN7Sg1ChxMn4DqUQcXQIhuZUzn0ZYhAkk3zAyGPGFxAeVpzq1ioMMeLOdDX3edexyLyCs66begzR8SAe218DDvdghV9lHxSl6i0-DSH8rBMlEGgP9c3b_-d1daBP4_-A5uDhW8BvuCJSFhrivegR2EYmj-2chS1qMuUxPdD409MjVO6Xi0p2dieYZ2ez1Siw54kAMsG6kbaQosKepML3ZUykH9fiLNywMrorlEsxmFYkQRFax2vYumQh6MMnsrPF_fCABOYPtYCzyV5B6DnE0iojJJ6PwTjnOoQEpnkVYESzf9XDrZ31wPkIKbiPQi27qA1w0FAfMlI0noTxkOguPOMDrfkMSldoRtU71ZK_vlB22I1LMxViiA=w1263-h947-no">
            <a:extLst>
              <a:ext uri="{FF2B5EF4-FFF2-40B4-BE49-F238E27FC236}">
                <a16:creationId xmlns:a16="http://schemas.microsoft.com/office/drawing/2014/main" id="{CCEE5474-8294-47AB-8403-9D7A603971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6121" y="672336"/>
            <a:ext cx="3872058" cy="2903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s://lh3.googleusercontent.com/fN7teijyIibVr_VxS3c8WOoAkgkP6FKKRoTEdWNuC_AGpJiTtA_QS9d7fEBgnlbVJgVnaTqGZtXZ58poxaqxFwQ5PDzcm14aHhloma-wcUYbaNIG2LTFoVqWZnWC_V4F6K2uPplKPeVkjZzKmrCEe2GpJxko5P0txyyUz6ugJvp5AF-eTVzDQgykcUdFryYREhnUoHCQLHkGjFbb8TUjiDzSyGQ0CfGTRQckUM2KAAPB4-v-RZG-FTAuA2aZ3_ldQ7FODa-MlRdi8UI85GQvp7Hl4Wh6gIT466axZCx-bwI1OBvXMEJ8dNYhsz1s0SXTXpzsMTOOrHfdSGQAcrWm9XYzDKkmKOuRASxKFV8Z9n58S65bTwWdIWoPAiLe8pwdFT4EhT7vlzCXw1RLyX-HI_a3t5G9ezJGOFU72IFKEvTcUVurqtUVL5YVNKIrkuQ9nX7OF1mM9PKZOBu_Nj1p219KPoTB9NowmCu9V9UMRNwvbkXc0Ce0IeTPfMg41jH5uSY7Uuym-e8QtRQyr9j82zh8egKb2kCcrujqNg5Olpee5XYOqrke7OfUI95eW37NPwpxEjllkZFa0Sl7NqgkA5MiANuGOyvI3KZ7r7C9ZpbJahy3FUV5LlGi-0H7neiwiCmYPPXRwf4fmAuseLeB3tssRenGA6V7v20GoXEBoZag58uYdbkJBBdjd2kxd96ulHWgoIxW_CMEETXR8NNaOh19=w1263-h947-no">
            <a:extLst>
              <a:ext uri="{FF2B5EF4-FFF2-40B4-BE49-F238E27FC236}">
                <a16:creationId xmlns:a16="http://schemas.microsoft.com/office/drawing/2014/main" id="{162DBCD7-A95E-4AE1-B773-81BB0CCE7B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908" y="1428750"/>
            <a:ext cx="4259264" cy="3193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https://lh3.googleusercontent.com/ai5IntF7quy2d7DULHL-NvKLEJtA1VXMG7syUcSgS4Svl4j6T40zgsfRztV2xKYJSMhfGGPvSrQS_HUPEYk_vuwmj21YhGPBYCZ5Hvj1oSxdMiec3dMPC3Ytnsh0NDesRorVZy4k7Rasi5wCSI5PHt66hl1y6gUD4de740Alu0qm7tlk85e5deg0GE2r7Wr-95n2RhctlzuqCtnGChb9ZmiYRvWy4cA4OXqkN8RZVIcxreUzMt0WNZRNYT_wbAR2I7Movx50Y8LX6lGoVoyCMzOWCoIboNzl1mZk_pHn1Ykyr5H598d2DlZDhOkqD71pyZR3axZTdh4UrJVVL5dLwrg1UwcWc-LfzAqHva0_WPPLix_SggOd5UsV48Xy1AfEF3YLSGooMLcfetowx8dUa6Bk6bAF9Kru9vrfPP0O461_Fps_betMbgdKgUe3NdeWAuVXVagceUU1HvvDc6u2sIE3y-kbtC1efGP_Ijg6Ql-1fEq7RYwVuqsSe92y4G17MJjDlWDLVdldVe5CGJQWRr7e6QWbjJUMFp3A5e5lXU7HqHzIqercOxoZt8sFGrwLU9IdUaasBpQ2vag2njX190tcyAoaQxs5SSIYZfvTG_nZOhObqpTP1FBwwn-zXTG7pqm1SQpkEnPL-WY4cQRqofCXtHQ3remtQyUITC4iL9YlorUvNTDk4RI63V84JCost_vX0YvdSl_DrMImRj822iC-=w1600-h900-no">
            <a:extLst>
              <a:ext uri="{FF2B5EF4-FFF2-40B4-BE49-F238E27FC236}">
                <a16:creationId xmlns:a16="http://schemas.microsoft.com/office/drawing/2014/main" id="{488086D4-6044-4766-9E80-6AACC2FEC9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6250" y="1581150"/>
            <a:ext cx="5161550" cy="2903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A picture containing indoor, floor&#10;&#10;Description automatically generated">
            <a:extLst>
              <a:ext uri="{FF2B5EF4-FFF2-40B4-BE49-F238E27FC236}">
                <a16:creationId xmlns:a16="http://schemas.microsoft.com/office/drawing/2014/main" id="{F2A2FEE0-C122-4F8E-A793-2887C1B3C79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695" y="1293021"/>
            <a:ext cx="4684105" cy="351307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986DE28-8359-474F-80A4-F72897078FD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52800" y="1289698"/>
            <a:ext cx="5619750" cy="3514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097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10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800" dirty="0">
                <a:solidFill>
                  <a:srgbClr val="000000"/>
                </a:solidFill>
              </a:rPr>
              <a:t>Status and Highlights</a:t>
            </a:r>
          </a:p>
        </p:txBody>
      </p:sp>
      <p:sp>
        <p:nvSpPr>
          <p:cNvPr id="29703" name="Date Placeholder 1"/>
          <p:cNvSpPr>
            <a:spLocks noGrp="1"/>
          </p:cNvSpPr>
          <p:nvPr>
            <p:ph type="dt" sz="half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898989"/>
                </a:solidFill>
              </a:rPr>
              <a:t>April 9-11, 2019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 Director's Review</a:t>
            </a:r>
          </a:p>
        </p:txBody>
      </p:sp>
      <p:sp>
        <p:nvSpPr>
          <p:cNvPr id="29697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D0AC9DE8-C407-4789-A3B0-CCF044CC2A0C}" type="slidenum">
              <a:rPr lang="en-US" altLang="en-US" sz="1200">
                <a:solidFill>
                  <a:srgbClr val="000080"/>
                </a:solidFill>
              </a:rPr>
              <a:pPr eaLnBrk="1" hangingPunct="1"/>
              <a:t>16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048000" y="3257550"/>
            <a:ext cx="762000" cy="1714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3807FF3-2376-46C8-AF35-B9ECFC37F99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840" t="17350" b="16211"/>
          <a:stretch/>
        </p:blipFill>
        <p:spPr>
          <a:xfrm>
            <a:off x="76200" y="666750"/>
            <a:ext cx="3286663" cy="1738895"/>
          </a:xfrm>
          <a:prstGeom prst="rect">
            <a:avLst/>
          </a:prstGeom>
        </p:spPr>
      </p:pic>
      <p:pic>
        <p:nvPicPr>
          <p:cNvPr id="13" name="Picture 12" descr="A picture containing accessory&#10;&#10;Description automatically generated">
            <a:extLst>
              <a:ext uri="{FF2B5EF4-FFF2-40B4-BE49-F238E27FC236}">
                <a16:creationId xmlns:a16="http://schemas.microsoft.com/office/drawing/2014/main" id="{4A9A1DE8-A0E2-4114-8ED5-B0216FCEF30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73" r="24242"/>
          <a:stretch/>
        </p:blipFill>
        <p:spPr>
          <a:xfrm>
            <a:off x="3379548" y="595149"/>
            <a:ext cx="2752827" cy="277802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366C3CC-1A8E-40D2-BC66-F1BACEBED6E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6873"/>
          <a:stretch/>
        </p:blipFill>
        <p:spPr>
          <a:xfrm>
            <a:off x="6158852" y="729507"/>
            <a:ext cx="2950464" cy="237564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87E2AD0-8832-4DB6-B559-C3B9C0F4DA2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45" y="1511642"/>
            <a:ext cx="5631655" cy="319370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34494D6-9845-472A-BAA3-8FF385BED0A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33800" y="645368"/>
            <a:ext cx="5237283" cy="42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839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le 1"/>
          <p:cNvSpPr>
            <a:spLocks noGrp="1"/>
          </p:cNvSpPr>
          <p:nvPr>
            <p:ph type="title"/>
          </p:nvPr>
        </p:nvSpPr>
        <p:spPr>
          <a:xfrm>
            <a:off x="0" y="57150"/>
            <a:ext cx="8686800" cy="422672"/>
          </a:xfrm>
        </p:spPr>
        <p:txBody>
          <a:bodyPr/>
          <a:lstStyle/>
          <a:p>
            <a:r>
              <a:rPr lang="en-US" altLang="en-US" sz="4800" dirty="0"/>
              <a:t>Issues and Concerns  </a:t>
            </a:r>
          </a:p>
        </p:txBody>
      </p:sp>
      <p:sp>
        <p:nvSpPr>
          <p:cNvPr id="31746" name="Date Placeholder 2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898989"/>
                </a:solidFill>
              </a:rPr>
              <a:t>April 9-11, 2019</a:t>
            </a:r>
          </a:p>
        </p:txBody>
      </p:sp>
      <p:sp>
        <p:nvSpPr>
          <p:cNvPr id="317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3DB70812-2340-4974-80C2-2AB8525AEB44}" type="slidenum">
              <a:rPr lang="en-US" altLang="en-US" sz="1200">
                <a:solidFill>
                  <a:srgbClr val="898989"/>
                </a:solidFill>
              </a:rPr>
              <a:pPr eaLnBrk="1" hangingPunct="1"/>
              <a:t>17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 Director's Review</a:t>
            </a: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859E569-50D7-449C-9390-1782BB8278CE}"/>
              </a:ext>
            </a:extLst>
          </p:cNvPr>
          <p:cNvSpPr/>
          <p:nvPr/>
        </p:nvSpPr>
        <p:spPr>
          <a:xfrm>
            <a:off x="609600" y="1171367"/>
            <a:ext cx="7620000" cy="33301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1" indent="-342900" eaLnBrk="0" hangingPunct="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prstClr val="black"/>
                </a:solidFill>
                <a:latin typeface="Calibri"/>
              </a:rPr>
              <a:t>GEM production exclusively at CERN</a:t>
            </a:r>
          </a:p>
          <a:p>
            <a:pPr marL="1371600" lvl="2" indent="-457200" eaLnBrk="0" hangingPunct="0"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en-US" sz="2400" dirty="0">
                <a:solidFill>
                  <a:prstClr val="black"/>
                </a:solidFill>
                <a:latin typeface="Calibri"/>
              </a:rPr>
              <a:t>Mitigated by hiring employed technician at CERN Workshop exclusively for sPHENIX production</a:t>
            </a:r>
          </a:p>
          <a:p>
            <a:pPr marL="1371600" lvl="2" indent="-457200" eaLnBrk="0" hangingPunct="0">
              <a:spcBef>
                <a:spcPct val="20000"/>
              </a:spcBef>
              <a:buFont typeface="Wingdings" panose="05000000000000000000" pitchFamily="2" charset="2"/>
              <a:buChar char="ü"/>
            </a:pPr>
            <a:endParaRPr lang="en-US" sz="2400" dirty="0">
              <a:solidFill>
                <a:prstClr val="black"/>
              </a:solidFill>
              <a:latin typeface="Calibri"/>
            </a:endParaRPr>
          </a:p>
          <a:p>
            <a:pPr marL="1371600" lvl="2" indent="-457200" eaLnBrk="0" hangingPunct="0"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en-US" sz="2400" dirty="0">
                <a:solidFill>
                  <a:prstClr val="black"/>
                </a:solidFill>
                <a:latin typeface="Calibri"/>
              </a:rPr>
              <a:t>Big GEM production projects (ALICE TPC, CMS Forward Muon Detectors) have been completed in 2018 </a:t>
            </a:r>
            <a:r>
              <a:rPr lang="en-US" sz="2400" dirty="0">
                <a:solidFill>
                  <a:prstClr val="black"/>
                </a:solidFill>
                <a:latin typeface="Calibri"/>
                <a:sym typeface="Symbol" panose="05050102010706020507" pitchFamily="18" charset="2"/>
              </a:rPr>
              <a:t></a:t>
            </a:r>
            <a:r>
              <a:rPr lang="en-US" sz="2400" dirty="0">
                <a:solidFill>
                  <a:prstClr val="black"/>
                </a:solidFill>
                <a:latin typeface="Calibri"/>
              </a:rPr>
              <a:t> No interference with sPHENIX TPC GEM production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575629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le 1"/>
          <p:cNvSpPr>
            <a:spLocks noGrp="1"/>
          </p:cNvSpPr>
          <p:nvPr>
            <p:ph type="title"/>
          </p:nvPr>
        </p:nvSpPr>
        <p:spPr>
          <a:xfrm>
            <a:off x="0" y="57150"/>
            <a:ext cx="8686800" cy="422672"/>
          </a:xfrm>
        </p:spPr>
        <p:txBody>
          <a:bodyPr/>
          <a:lstStyle/>
          <a:p>
            <a:r>
              <a:rPr lang="en-US" sz="4000" dirty="0"/>
              <a:t>Activities Over the Next Few Months</a:t>
            </a:r>
            <a:r>
              <a:rPr lang="en-US" altLang="en-US" dirty="0"/>
              <a:t>  </a:t>
            </a:r>
          </a:p>
        </p:txBody>
      </p:sp>
      <p:sp>
        <p:nvSpPr>
          <p:cNvPr id="31746" name="Date Placeholder 2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898989"/>
                </a:solidFill>
              </a:rPr>
              <a:t>April 9-11, 2019</a:t>
            </a:r>
          </a:p>
        </p:txBody>
      </p:sp>
      <p:sp>
        <p:nvSpPr>
          <p:cNvPr id="317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3DB70812-2340-4974-80C2-2AB8525AEB44}" type="slidenum">
              <a:rPr lang="en-US" altLang="en-US" sz="1200">
                <a:solidFill>
                  <a:srgbClr val="898989"/>
                </a:solidFill>
              </a:rPr>
              <a:pPr eaLnBrk="1" hangingPunct="1"/>
              <a:t>18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 Director's Review</a:t>
            </a: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859E569-50D7-449C-9390-1782BB8278CE}"/>
              </a:ext>
            </a:extLst>
          </p:cNvPr>
          <p:cNvSpPr/>
          <p:nvPr/>
        </p:nvSpPr>
        <p:spPr>
          <a:xfrm>
            <a:off x="609600" y="1171367"/>
            <a:ext cx="7620000" cy="34532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1" indent="-342900" eaLnBrk="0" hangingPunct="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prstClr val="black"/>
                </a:solidFill>
                <a:latin typeface="Calibri"/>
              </a:rPr>
              <a:t>QA of field cage + end plates</a:t>
            </a:r>
          </a:p>
          <a:p>
            <a:pPr marL="800100" lvl="1" indent="-342900" eaLnBrk="0" hangingPunct="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prstClr val="black"/>
                </a:solidFill>
                <a:latin typeface="Calibri"/>
              </a:rPr>
              <a:t>Final R&amp;D efforts on GEM modules</a:t>
            </a:r>
          </a:p>
          <a:p>
            <a:pPr marL="800100" lvl="1" indent="-342900" eaLnBrk="0" hangingPunct="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prstClr val="black"/>
                </a:solidFill>
                <a:latin typeface="Calibri"/>
              </a:rPr>
              <a:t>Test beam campaign with TPC v2a GEM Module prototype at Fermilab FTBF</a:t>
            </a:r>
          </a:p>
          <a:p>
            <a:pPr marL="800100" lvl="1" indent="-342900" eaLnBrk="0" hangingPunct="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prstClr val="black"/>
                </a:solidFill>
                <a:latin typeface="Calibri"/>
              </a:rPr>
              <a:t>Establishing and testing QA procedure for GEM modules</a:t>
            </a:r>
          </a:p>
          <a:p>
            <a:pPr marL="800100" lvl="1" indent="-342900" eaLnBrk="0" hangingPunct="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prstClr val="black"/>
                </a:solidFill>
                <a:latin typeface="Calibri"/>
              </a:rPr>
              <a:t>Start of TPC Production GEM Acquisition  </a:t>
            </a:r>
          </a:p>
        </p:txBody>
      </p:sp>
    </p:spTree>
    <p:extLst>
      <p:ext uri="{BB962C8B-B14F-4D97-AF65-F5344CB8AC3E}">
        <p14:creationId xmlns:p14="http://schemas.microsoft.com/office/powerpoint/2010/main" val="2197280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le 1"/>
          <p:cNvSpPr>
            <a:spLocks noGrp="1"/>
          </p:cNvSpPr>
          <p:nvPr>
            <p:ph type="title"/>
          </p:nvPr>
        </p:nvSpPr>
        <p:spPr>
          <a:xfrm>
            <a:off x="0" y="57150"/>
            <a:ext cx="8686800" cy="422672"/>
          </a:xfrm>
        </p:spPr>
        <p:txBody>
          <a:bodyPr/>
          <a:lstStyle/>
          <a:p>
            <a:r>
              <a:rPr lang="en-US" sz="4000" dirty="0"/>
              <a:t>Milestones</a:t>
            </a:r>
            <a:endParaRPr lang="en-US" altLang="en-US" dirty="0"/>
          </a:p>
        </p:txBody>
      </p:sp>
      <p:sp>
        <p:nvSpPr>
          <p:cNvPr id="31746" name="Date Placeholder 2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898989"/>
                </a:solidFill>
              </a:rPr>
              <a:t>April 9-11, 2019</a:t>
            </a:r>
          </a:p>
        </p:txBody>
      </p:sp>
      <p:sp>
        <p:nvSpPr>
          <p:cNvPr id="317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3DB70812-2340-4974-80C2-2AB8525AEB44}" type="slidenum">
              <a:rPr lang="en-US" altLang="en-US" sz="1200">
                <a:solidFill>
                  <a:srgbClr val="898989"/>
                </a:solidFill>
              </a:rPr>
              <a:pPr eaLnBrk="1" hangingPunct="1"/>
              <a:t>19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 Director's Review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DD23EB9-E8E4-42F2-8B8B-0B4DE19832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33131"/>
            <a:ext cx="9144000" cy="3077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6657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8382000" y="4800600"/>
            <a:ext cx="762000" cy="27384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C5890263-FCCA-418A-AF2A-07636736DD99}" type="slidenum">
              <a:rPr lang="en-US" altLang="en-US" sz="1200">
                <a:solidFill>
                  <a:srgbClr val="000080"/>
                </a:solidFill>
                <a:cs typeface="Arial" pitchFamily="34" charset="0"/>
              </a:rPr>
              <a:pPr eaLnBrk="1" hangingPunct="1"/>
              <a:t>2</a:t>
            </a:fld>
            <a:endParaRPr lang="en-US" altLang="en-US" sz="1200">
              <a:solidFill>
                <a:srgbClr val="898989"/>
              </a:solidFill>
              <a:cs typeface="Arial" pitchFamily="34" charset="0"/>
            </a:endParaRPr>
          </a:p>
        </p:txBody>
      </p:sp>
      <p:sp>
        <p:nvSpPr>
          <p:cNvPr id="2053" name="Title 1"/>
          <p:cNvSpPr>
            <a:spLocks noGrp="1"/>
          </p:cNvSpPr>
          <p:nvPr>
            <p:ph type="title"/>
          </p:nvPr>
        </p:nvSpPr>
        <p:spPr>
          <a:xfrm>
            <a:off x="457200" y="57150"/>
            <a:ext cx="8229600" cy="571500"/>
          </a:xfrm>
        </p:spPr>
        <p:txBody>
          <a:bodyPr/>
          <a:lstStyle/>
          <a:p>
            <a:pPr eaLnBrk="1" hangingPunct="1">
              <a:defRPr/>
            </a:pPr>
            <a:r>
              <a:rPr lang="en-US" sz="4800" dirty="0">
                <a:solidFill>
                  <a:srgbClr val="000000"/>
                </a:solidFill>
                <a:ea typeface="MS PGothic" charset="0"/>
              </a:rPr>
              <a:t>The L3 Component: 1.02.01</a:t>
            </a:r>
            <a:endParaRPr lang="en-US" sz="4800" dirty="0">
              <a:solidFill>
                <a:srgbClr val="000000"/>
              </a:solidFill>
              <a:latin typeface="+mn-lt"/>
              <a:ea typeface="MS PGothic" charset="0"/>
            </a:endParaRPr>
          </a:p>
        </p:txBody>
      </p:sp>
      <p:sp>
        <p:nvSpPr>
          <p:cNvPr id="16388" name="Date Placeholder 1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898989"/>
                </a:solidFill>
              </a:rPr>
              <a:t>April 9-11, 2019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 Director's Review</a:t>
            </a:r>
          </a:p>
        </p:txBody>
      </p:sp>
      <p:sp>
        <p:nvSpPr>
          <p:cNvPr id="10" name="Content Placeholder 11">
            <a:extLst>
              <a:ext uri="{FF2B5EF4-FFF2-40B4-BE49-F238E27FC236}">
                <a16:creationId xmlns:a16="http://schemas.microsoft.com/office/drawing/2014/main" id="{E5AA71C0-F459-4CB0-A95A-97ED7C89AA2D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304800" y="922816"/>
            <a:ext cx="5228675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indent="0">
              <a:buNone/>
            </a:pPr>
            <a:r>
              <a:rPr lang="en-US" sz="2800" b="1" dirty="0">
                <a:latin typeface="+mn-lt"/>
              </a:rPr>
              <a:t>1.02.01: TPC Mechanics</a:t>
            </a:r>
          </a:p>
          <a:p>
            <a:r>
              <a:rPr lang="en-US" sz="2000" b="1" dirty="0">
                <a:latin typeface="+mn-lt"/>
              </a:rPr>
              <a:t>Outer Field Cage O-FC, R = 78 cm, L = 211 cm</a:t>
            </a:r>
          </a:p>
          <a:p>
            <a:r>
              <a:rPr lang="en-US" sz="2000" b="1" dirty="0">
                <a:latin typeface="+mn-lt"/>
              </a:rPr>
              <a:t>Inner Field Cage I-FC, R = 20 cm , L = 211 cm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97E43F5-8135-4C5A-AC2B-58F09EF8FC1B}"/>
              </a:ext>
            </a:extLst>
          </p:cNvPr>
          <p:cNvSpPr txBox="1"/>
          <p:nvPr/>
        </p:nvSpPr>
        <p:spPr>
          <a:xfrm>
            <a:off x="5638800" y="1439487"/>
            <a:ext cx="3505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2000" b="1" dirty="0">
                <a:latin typeface="+mn-lt"/>
              </a:rPr>
              <a:t>Central Membrane CM</a:t>
            </a:r>
          </a:p>
          <a:p>
            <a:pPr lvl="1"/>
            <a:r>
              <a:rPr lang="en-US" sz="2000" b="1" dirty="0">
                <a:latin typeface="+mn-lt"/>
              </a:rPr>
              <a:t>Endplates EP, 2 in z</a:t>
            </a:r>
          </a:p>
          <a:p>
            <a:pPr lvl="1"/>
            <a:r>
              <a:rPr lang="en-US" sz="2000" b="1" dirty="0">
                <a:latin typeface="+mn-lt"/>
              </a:rPr>
              <a:t>Modules, 12 in </a:t>
            </a:r>
            <a:r>
              <a:rPr lang="en-US" sz="2000" b="1" dirty="0">
                <a:latin typeface="Symbol" panose="05050102010706020507" pitchFamily="18" charset="2"/>
              </a:rPr>
              <a:t>f</a:t>
            </a:r>
            <a:r>
              <a:rPr lang="en-US" sz="2000" b="1" dirty="0">
                <a:latin typeface="+mn-lt"/>
              </a:rPr>
              <a:t>, 3 in r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013EA27-90CD-45DB-A9F5-4B2A16D5B57E}"/>
              </a:ext>
            </a:extLst>
          </p:cNvPr>
          <p:cNvGrpSpPr/>
          <p:nvPr/>
        </p:nvGrpSpPr>
        <p:grpSpPr>
          <a:xfrm>
            <a:off x="858015" y="2375460"/>
            <a:ext cx="8133585" cy="2634690"/>
            <a:chOff x="858015" y="2375460"/>
            <a:chExt cx="8133585" cy="2634690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21E994D4-60BE-4A8E-B00F-13E95857A367}"/>
                </a:ext>
              </a:extLst>
            </p:cNvPr>
            <p:cNvGrpSpPr/>
            <p:nvPr/>
          </p:nvGrpSpPr>
          <p:grpSpPr>
            <a:xfrm>
              <a:off x="858015" y="2375460"/>
              <a:ext cx="7427970" cy="2634690"/>
              <a:chOff x="545959" y="1024805"/>
              <a:chExt cx="7427970" cy="2634690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B8BD9853-1084-4EFF-8DBF-C26A273F07C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3922509" y="1104495"/>
                <a:ext cx="4051420" cy="2555000"/>
              </a:xfrm>
              <a:prstGeom prst="rect">
                <a:avLst/>
              </a:prstGeom>
            </p:spPr>
          </p:pic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9FF7282F-6017-42ED-8DE5-49EE6165B18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545959" y="1024805"/>
                <a:ext cx="3160568" cy="2623705"/>
              </a:xfrm>
              <a:prstGeom prst="rect">
                <a:avLst/>
              </a:prstGeom>
            </p:spPr>
          </p:pic>
        </p:grp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E4C1DAF9-A0D9-4AEC-B204-27F8E7427E59}"/>
                </a:ext>
              </a:extLst>
            </p:cNvPr>
            <p:cNvSpPr txBox="1"/>
            <p:nvPr/>
          </p:nvSpPr>
          <p:spPr>
            <a:xfrm>
              <a:off x="5882992" y="4246369"/>
              <a:ext cx="3108608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Quad-GEM Gain Stage</a:t>
              </a:r>
            </a:p>
            <a:p>
              <a:r>
                <a:rPr lang="en-US" dirty="0"/>
                <a:t>Operated @ Low Ion Back Flow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312024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le 1"/>
          <p:cNvSpPr>
            <a:spLocks noGrp="1"/>
          </p:cNvSpPr>
          <p:nvPr>
            <p:ph type="title"/>
          </p:nvPr>
        </p:nvSpPr>
        <p:spPr>
          <a:xfrm>
            <a:off x="0" y="57150"/>
            <a:ext cx="8686800" cy="422672"/>
          </a:xfrm>
        </p:spPr>
        <p:txBody>
          <a:bodyPr/>
          <a:lstStyle/>
          <a:p>
            <a:r>
              <a:rPr lang="en-US" altLang="en-US" sz="4800" dirty="0"/>
              <a:t>Summary</a:t>
            </a:r>
          </a:p>
        </p:txBody>
      </p:sp>
      <p:sp>
        <p:nvSpPr>
          <p:cNvPr id="31746" name="Date Placeholder 2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898989"/>
                </a:solidFill>
              </a:rPr>
              <a:t>April 9-11, 2019</a:t>
            </a:r>
          </a:p>
        </p:txBody>
      </p:sp>
      <p:sp>
        <p:nvSpPr>
          <p:cNvPr id="317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3DB70812-2340-4974-80C2-2AB8525AEB44}" type="slidenum">
              <a:rPr lang="en-US" altLang="en-US" sz="1200">
                <a:solidFill>
                  <a:srgbClr val="898989"/>
                </a:solidFill>
              </a:rPr>
              <a:pPr eaLnBrk="1" hangingPunct="1"/>
              <a:t>20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 Director's Review</a:t>
            </a: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859E569-50D7-449C-9390-1782BB8278CE}"/>
              </a:ext>
            </a:extLst>
          </p:cNvPr>
          <p:cNvSpPr/>
          <p:nvPr/>
        </p:nvSpPr>
        <p:spPr>
          <a:xfrm>
            <a:off x="609600" y="1171367"/>
            <a:ext cx="7620000" cy="44873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1" indent="-342900" eaLnBrk="0" hangingPunct="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prstClr val="black"/>
                </a:solidFill>
                <a:latin typeface="Calibri"/>
              </a:rPr>
              <a:t>TPC-Mechanics well understood</a:t>
            </a:r>
          </a:p>
          <a:p>
            <a:pPr marL="800100" lvl="1" indent="-342900" eaLnBrk="0" hangingPunct="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prstClr val="black"/>
                </a:solidFill>
                <a:latin typeface="Calibri"/>
              </a:rPr>
              <a:t>Design benefitted from previous/present TPC designs (STAR/ILC/ALICE)</a:t>
            </a:r>
          </a:p>
          <a:p>
            <a:pPr marL="800100" lvl="1" indent="-342900" eaLnBrk="0" hangingPunct="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prstClr val="black"/>
                </a:solidFill>
                <a:latin typeface="Calibri"/>
              </a:rPr>
              <a:t>TPC-Mechanics well on design and schedule</a:t>
            </a:r>
          </a:p>
          <a:p>
            <a:pPr marL="800100" lvl="1" indent="-342900" eaLnBrk="0" hangingPunct="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prstClr val="black"/>
                </a:solidFill>
                <a:latin typeface="Calibri"/>
              </a:rPr>
              <a:t>TPC-Mechanics will meet all performance goals for sPHENIX</a:t>
            </a:r>
          </a:p>
          <a:p>
            <a:pPr marL="800100" lvl="1" indent="-342900" eaLnBrk="0" hangingPunct="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prstClr val="black"/>
                </a:solidFill>
                <a:latin typeface="Calibri"/>
              </a:rPr>
              <a:t>TPC-Mechanics ready for PD2/3 approval</a:t>
            </a:r>
          </a:p>
          <a:p>
            <a:pPr marL="1257300" lvl="2" indent="-342900" eaLnBrk="0" hangingPunct="0">
              <a:spcBef>
                <a:spcPct val="20000"/>
              </a:spcBef>
              <a:buFont typeface="Arial" panose="020B0604020202020204" pitchFamily="34" charset="0"/>
              <a:buChar char="•"/>
            </a:pPr>
            <a:endParaRPr lang="en-US" sz="2800" b="1" dirty="0">
              <a:solidFill>
                <a:prstClr val="black"/>
              </a:solidFill>
              <a:latin typeface="Calibri"/>
            </a:endParaRPr>
          </a:p>
          <a:p>
            <a:pPr marL="800100" lvl="1" indent="-342900" eaLnBrk="0" hangingPunct="0">
              <a:spcBef>
                <a:spcPct val="20000"/>
              </a:spcBef>
              <a:buFont typeface="Arial" panose="020B0604020202020204" pitchFamily="34" charset="0"/>
              <a:buChar char="•"/>
            </a:pPr>
            <a:endParaRPr lang="en-US" sz="2800" b="1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165992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898989"/>
                </a:solidFill>
              </a:rPr>
              <a:t>April 9-11, 2019</a:t>
            </a:r>
          </a:p>
        </p:txBody>
      </p:sp>
      <p:sp>
        <p:nvSpPr>
          <p:cNvPr id="62467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CC2E0C8C-DEA0-44AF-A311-D9EF592947A3}" type="slidenum">
              <a:rPr lang="en-US" altLang="en-US" sz="1200">
                <a:solidFill>
                  <a:srgbClr val="898989"/>
                </a:solidFill>
              </a:rPr>
              <a:pPr eaLnBrk="1" hangingPunct="1"/>
              <a:t>21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 Director's Review</a:t>
            </a:r>
          </a:p>
        </p:txBody>
      </p:sp>
    </p:spTree>
    <p:extLst>
      <p:ext uri="{BB962C8B-B14F-4D97-AF65-F5344CB8AC3E}">
        <p14:creationId xmlns:p14="http://schemas.microsoft.com/office/powerpoint/2010/main" val="30336250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 dirty="0">
                <a:solidFill>
                  <a:srgbClr val="000000"/>
                </a:solidFill>
              </a:rPr>
              <a:t>1.02.01 Technical Overview</a:t>
            </a:r>
          </a:p>
        </p:txBody>
      </p:sp>
      <p:sp>
        <p:nvSpPr>
          <p:cNvPr id="18433" name="Date Placeholder 3"/>
          <p:cNvSpPr>
            <a:spLocks noGrp="1"/>
          </p:cNvSpPr>
          <p:nvPr>
            <p:ph type="dt" sz="half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000080"/>
                </a:solidFill>
                <a:cs typeface="Arial" pitchFamily="34" charset="0"/>
              </a:rPr>
              <a:t>April 9-11, 2019</a:t>
            </a:r>
          </a:p>
        </p:txBody>
      </p:sp>
      <p:sp>
        <p:nvSpPr>
          <p:cNvPr id="10243" name="Footer Placeholder 4"/>
          <p:cNvSpPr>
            <a:spLocks noGrp="1"/>
          </p:cNvSpPr>
          <p:nvPr>
            <p:ph type="ftr" sz="quarter" idx="1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>
                <a:solidFill>
                  <a:srgbClr val="000080"/>
                </a:solidFill>
                <a:latin typeface="Calibri" pitchFamily="34" charset="0"/>
              </a:rPr>
              <a:t>sPHENIX  Director's Review</a:t>
            </a:r>
          </a:p>
        </p:txBody>
      </p:sp>
      <p:sp>
        <p:nvSpPr>
          <p:cNvPr id="18435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38B60DC1-DF8C-4E24-95D7-F7AA864F5546}" type="slidenum">
              <a:rPr lang="en-US" altLang="en-US" sz="1200">
                <a:solidFill>
                  <a:srgbClr val="000080"/>
                </a:solidFill>
                <a:cs typeface="Arial" pitchFamily="34" charset="0"/>
              </a:rPr>
              <a:pPr eaLnBrk="1" hangingPunct="1"/>
              <a:t>3</a:t>
            </a:fld>
            <a:endParaRPr lang="en-US" altLang="en-US" sz="1200">
              <a:solidFill>
                <a:srgbClr val="898989"/>
              </a:solidFill>
              <a:cs typeface="Arial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CDA05EE-4CFB-4DA2-ADA5-BF8A4AF7863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9964" y="2265822"/>
            <a:ext cx="2310813" cy="2515728"/>
          </a:xfrm>
          <a:prstGeom prst="rect">
            <a:avLst/>
          </a:prstGeom>
        </p:spPr>
      </p:pic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FEFF4BC8-53EC-4E8A-812E-DBAC6FD9F4BA}"/>
              </a:ext>
            </a:extLst>
          </p:cNvPr>
          <p:cNvSpPr txBox="1">
            <a:spLocks/>
          </p:cNvSpPr>
          <p:nvPr/>
        </p:nvSpPr>
        <p:spPr>
          <a:xfrm>
            <a:off x="457200" y="819150"/>
            <a:ext cx="8229600" cy="4010498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600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400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Dimensions and designs dictated by</a:t>
            </a:r>
          </a:p>
          <a:p>
            <a:pPr lvl="1"/>
            <a:r>
              <a:rPr lang="en-US" dirty="0"/>
              <a:t>Inner/outer radius </a:t>
            </a:r>
            <a:r>
              <a:rPr lang="en-US" dirty="0">
                <a:sym typeface="Wingdings" panose="05000000000000000000" pitchFamily="2" charset="2"/>
              </a:rPr>
              <a:t></a:t>
            </a:r>
            <a:r>
              <a:rPr lang="en-US" dirty="0"/>
              <a:t> magnet and inner/outer detector design</a:t>
            </a:r>
          </a:p>
          <a:p>
            <a:pPr lvl="1"/>
            <a:r>
              <a:rPr lang="en-US" dirty="0"/>
              <a:t>Length </a:t>
            </a:r>
            <a:r>
              <a:rPr lang="en-US" dirty="0">
                <a:sym typeface="Wingdings" panose="05000000000000000000" pitchFamily="2" charset="2"/>
              </a:rPr>
              <a:t> pseudorapidity |</a:t>
            </a:r>
            <a:r>
              <a:rPr lang="en-US" dirty="0">
                <a:latin typeface="Symbol" panose="05050102010706020507" pitchFamily="18" charset="2"/>
                <a:sym typeface="Wingdings" panose="05000000000000000000" pitchFamily="2" charset="2"/>
              </a:rPr>
              <a:t>h</a:t>
            </a:r>
            <a:r>
              <a:rPr lang="en-US" dirty="0">
                <a:sym typeface="Wingdings" panose="05000000000000000000" pitchFamily="2" charset="2"/>
              </a:rPr>
              <a:t>| &lt; 1.1 (</a:t>
            </a:r>
            <a:r>
              <a:rPr lang="en-US" dirty="0">
                <a:sym typeface="Symbol" panose="05050102010706020507" pitchFamily="18" charset="2"/>
              </a:rPr>
              <a:t>&gt;</a:t>
            </a:r>
            <a:r>
              <a:rPr lang="en-US" dirty="0">
                <a:sym typeface="Wingdings" panose="05000000000000000000" pitchFamily="2" charset="2"/>
              </a:rPr>
              <a:t> 37</a:t>
            </a:r>
            <a:r>
              <a:rPr lang="en-US" dirty="0">
                <a:sym typeface="Symbol" panose="05050102010706020507" pitchFamily="18" charset="2"/>
              </a:rPr>
              <a:t> polar angle</a:t>
            </a:r>
            <a:r>
              <a:rPr lang="en-US" dirty="0">
                <a:sym typeface="Wingdings" panose="05000000000000000000" pitchFamily="2" charset="2"/>
              </a:rPr>
              <a:t>)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Design of field cages  minimum space</a:t>
            </a:r>
          </a:p>
          <a:p>
            <a:pPr marL="457200" lvl="1" indent="0">
              <a:buFont typeface="Arial" pitchFamily="34" charset="0"/>
              <a:buNone/>
            </a:pPr>
            <a:r>
              <a:rPr lang="en-US" dirty="0">
                <a:sym typeface="Wingdings" panose="05000000000000000000" pitchFamily="2" charset="2"/>
              </a:rPr>
              <a:t>	and maximum stability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Design endplates  minimum material</a:t>
            </a:r>
          </a:p>
          <a:p>
            <a:pPr marL="457200" lvl="1" indent="0">
              <a:buFont typeface="Arial" pitchFamily="34" charset="0"/>
              <a:buNone/>
            </a:pPr>
            <a:r>
              <a:rPr lang="en-US" dirty="0">
                <a:sym typeface="Wingdings" panose="05000000000000000000" pitchFamily="2" charset="2"/>
              </a:rPr>
              <a:t>	budget, maximum stability</a:t>
            </a:r>
          </a:p>
          <a:p>
            <a:pPr lvl="1"/>
            <a:r>
              <a:rPr lang="en-US" dirty="0"/>
              <a:t> Design m</a:t>
            </a:r>
            <a:r>
              <a:rPr lang="en-US" dirty="0">
                <a:sym typeface="Wingdings" panose="05000000000000000000" pitchFamily="2" charset="2"/>
              </a:rPr>
              <a:t>odules  maximum integrity, </a:t>
            </a:r>
            <a:r>
              <a:rPr lang="en-US" dirty="0"/>
              <a:t>simplest method of manufacture</a:t>
            </a:r>
            <a:r>
              <a:rPr lang="en-US" dirty="0">
                <a:sym typeface="Wingdings" panose="05000000000000000000" pitchFamily="2" charset="2"/>
              </a:rPr>
              <a:t>, maximum performance</a:t>
            </a:r>
          </a:p>
          <a:p>
            <a:r>
              <a:rPr lang="en-US" dirty="0">
                <a:sym typeface="Wingdings" panose="05000000000000000000" pitchFamily="2" charset="2"/>
              </a:rPr>
              <a:t>Full technical understanding of all components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57A30CC-6A28-480C-89FE-F97078145465}"/>
              </a:ext>
            </a:extLst>
          </p:cNvPr>
          <p:cNvSpPr txBox="1"/>
          <p:nvPr/>
        </p:nvSpPr>
        <p:spPr>
          <a:xfrm>
            <a:off x="6705600" y="4720763"/>
            <a:ext cx="14439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Photograph of readout board</a:t>
            </a:r>
          </a:p>
        </p:txBody>
      </p:sp>
    </p:spTree>
    <p:extLst>
      <p:ext uri="{BB962C8B-B14F-4D97-AF65-F5344CB8AC3E}">
        <p14:creationId xmlns:p14="http://schemas.microsoft.com/office/powerpoint/2010/main" val="4534302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6"/>
          <p:cNvSpPr>
            <a:spLocks noGrp="1"/>
          </p:cNvSpPr>
          <p:nvPr>
            <p:ph type="title"/>
          </p:nvPr>
        </p:nvSpPr>
        <p:spPr/>
        <p:txBody>
          <a:bodyPr lIns="38100" tIns="38100" rIns="38100" bIns="38100"/>
          <a:lstStyle/>
          <a:p>
            <a:r>
              <a:rPr lang="en-US" altLang="en-US" dirty="0"/>
              <a:t>1.02.01 Scope</a:t>
            </a:r>
          </a:p>
        </p:txBody>
      </p:sp>
      <p:sp>
        <p:nvSpPr>
          <p:cNvPr id="20483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10ADE29B-4D89-4838-B42B-E0BEB29A2576}" type="slidenum">
              <a:rPr lang="en-US" altLang="en-US" sz="1200">
                <a:solidFill>
                  <a:srgbClr val="898989"/>
                </a:solidFill>
              </a:rPr>
              <a:pPr eaLnBrk="1" hangingPunct="1"/>
              <a:t>4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April 9-11, 2019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 Director's Review</a:t>
            </a:r>
            <a:endParaRPr lang="en-US" dirty="0"/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E28D720A-20C8-4B26-AE23-426635826A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94472"/>
          </a:xfrm>
        </p:spPr>
        <p:txBody>
          <a:bodyPr/>
          <a:lstStyle/>
          <a:p>
            <a:r>
              <a:rPr lang="en-US" dirty="0"/>
              <a:t>WBS 1.02.01 contains all elements that lead to the successful assembly of the TPC mechanics (WBS 1.02.01.08) and eventually make the TPC ready to install</a:t>
            </a:r>
          </a:p>
          <a:p>
            <a:r>
              <a:rPr lang="en-US" dirty="0"/>
              <a:t>Dependences, all on items outside MIE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Detector Support Systems  sPHENIX Infrastructure WBS 2.09.02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Infrastructure Installation  sPHENIX Integration and Installation WBS 2.10.02</a:t>
            </a:r>
            <a:endParaRPr lang="en-US" dirty="0"/>
          </a:p>
          <a:p>
            <a:pPr lvl="1"/>
            <a:r>
              <a:rPr lang="en-US" dirty="0"/>
              <a:t>TPC Installation </a:t>
            </a:r>
            <a:r>
              <a:rPr lang="en-US" dirty="0">
                <a:sym typeface="Wingdings" panose="05000000000000000000" pitchFamily="2" charset="2"/>
              </a:rPr>
              <a:t> sPHENIX Integration and Installation WBS 2.10.08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7187255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6"/>
          <p:cNvSpPr>
            <a:spLocks noGrp="1"/>
          </p:cNvSpPr>
          <p:nvPr>
            <p:ph type="title"/>
          </p:nvPr>
        </p:nvSpPr>
        <p:spPr/>
        <p:txBody>
          <a:bodyPr lIns="38100" tIns="38100" rIns="38100" bIns="38100"/>
          <a:lstStyle/>
          <a:p>
            <a:r>
              <a:rPr lang="en-US" altLang="en-US" dirty="0"/>
              <a:t>1.02.01 Scope</a:t>
            </a:r>
          </a:p>
        </p:txBody>
      </p:sp>
      <p:sp>
        <p:nvSpPr>
          <p:cNvPr id="20483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10ADE29B-4D89-4838-B42B-E0BEB29A2576}" type="slidenum">
              <a:rPr lang="en-US" altLang="en-US" sz="1200">
                <a:solidFill>
                  <a:srgbClr val="898989"/>
                </a:solidFill>
              </a:rPr>
              <a:pPr eaLnBrk="1" hangingPunct="1"/>
              <a:t>5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April 9-11, 2019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 Director's Review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CE7A106-0935-44CF-850A-5D44E8E528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9329" y="631648"/>
            <a:ext cx="5325341" cy="4268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737456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D63A1899-4701-42E6-8733-94F76ABA496D}" type="slidenum">
              <a:rPr lang="en-US" altLang="en-US" sz="1200">
                <a:solidFill>
                  <a:srgbClr val="000080"/>
                </a:solidFill>
                <a:cs typeface="Arial" pitchFamily="34" charset="0"/>
              </a:rPr>
              <a:pPr eaLnBrk="1" hangingPunct="1"/>
              <a:t>6</a:t>
            </a:fld>
            <a:endParaRPr lang="en-US" altLang="en-US" sz="1200">
              <a:solidFill>
                <a:srgbClr val="898989"/>
              </a:solidFill>
              <a:cs typeface="Arial" pitchFamily="34" charset="0"/>
            </a:endParaRPr>
          </a:p>
        </p:txBody>
      </p:sp>
      <p:sp>
        <p:nvSpPr>
          <p:cNvPr id="2150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14350"/>
          </a:xfrm>
        </p:spPr>
        <p:txBody>
          <a:bodyPr/>
          <a:lstStyle/>
          <a:p>
            <a:pPr eaLnBrk="1" hangingPunct="1"/>
            <a:r>
              <a:rPr lang="en-US" altLang="en-US" sz="4800" dirty="0">
                <a:solidFill>
                  <a:srgbClr val="000000"/>
                </a:solidFill>
                <a:cs typeface="Times New Roman" pitchFamily="18" charset="0"/>
              </a:rPr>
              <a:t>L3 Collaborators</a:t>
            </a:r>
          </a:p>
        </p:txBody>
      </p:sp>
      <p:sp>
        <p:nvSpPr>
          <p:cNvPr id="21508" name="Date Placeholder 1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898989"/>
                </a:solidFill>
              </a:rPr>
              <a:t>April 9-11, 2019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 Director's Review</a:t>
            </a:r>
          </a:p>
        </p:txBody>
      </p:sp>
      <p:sp>
        <p:nvSpPr>
          <p:cNvPr id="10" name="Content Placeholder 1">
            <a:extLst>
              <a:ext uri="{FF2B5EF4-FFF2-40B4-BE49-F238E27FC236}">
                <a16:creationId xmlns:a16="http://schemas.microsoft.com/office/drawing/2014/main" id="{318AB4FA-97D1-462D-9919-148523C692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1" y="590550"/>
            <a:ext cx="8153399" cy="3714749"/>
          </a:xfrm>
        </p:spPr>
        <p:txBody>
          <a:bodyPr/>
          <a:lstStyle/>
          <a:p>
            <a:r>
              <a:rPr lang="en-US" sz="1800" dirty="0"/>
              <a:t>L2 Manager WBS 1.02 TPC: Thomas K. Hemmick (Stony Brook University)</a:t>
            </a:r>
          </a:p>
          <a:p>
            <a:pPr lvl="1"/>
            <a:r>
              <a:rPr lang="en-US" sz="1600" dirty="0"/>
              <a:t>Distinguished Teaching Professor</a:t>
            </a:r>
          </a:p>
          <a:p>
            <a:r>
              <a:rPr lang="en-US" sz="1800" dirty="0"/>
              <a:t>L3 Manager WBS 1.02.01 TPC Mechanics: Klaus Dehmelt (Stony Brook University)</a:t>
            </a:r>
          </a:p>
          <a:p>
            <a:pPr lvl="1"/>
            <a:r>
              <a:rPr lang="en-US" sz="1600" dirty="0"/>
              <a:t>Research Scientist</a:t>
            </a:r>
          </a:p>
          <a:p>
            <a:r>
              <a:rPr lang="en-US" sz="1800" dirty="0"/>
              <a:t>John Cozzolino (SMD BNL)</a:t>
            </a:r>
            <a:endParaRPr lang="en-US" sz="2000" dirty="0"/>
          </a:p>
          <a:p>
            <a:pPr lvl="1"/>
            <a:r>
              <a:rPr lang="en-US" sz="1600" dirty="0"/>
              <a:t>Senior engineer</a:t>
            </a:r>
          </a:p>
          <a:p>
            <a:r>
              <a:rPr lang="en-US" sz="1800" dirty="0"/>
              <a:t>Steven Bellavia (CAD BNL)</a:t>
            </a:r>
          </a:p>
          <a:p>
            <a:pPr lvl="1"/>
            <a:r>
              <a:rPr lang="en-US" sz="1600" dirty="0"/>
              <a:t>Senior engineer</a:t>
            </a:r>
          </a:p>
          <a:p>
            <a:r>
              <a:rPr lang="en-US" sz="1800" dirty="0"/>
              <a:t>Daniel </a:t>
            </a:r>
            <a:r>
              <a:rPr lang="en-US" sz="1800" dirty="0" err="1"/>
              <a:t>Cacace</a:t>
            </a:r>
            <a:r>
              <a:rPr lang="en-US" sz="1800" dirty="0"/>
              <a:t> (Physics Department BNL)</a:t>
            </a:r>
          </a:p>
          <a:p>
            <a:pPr lvl="1"/>
            <a:r>
              <a:rPr lang="en-US" sz="1600" dirty="0"/>
              <a:t>Mechanical engineer</a:t>
            </a:r>
          </a:p>
          <a:p>
            <a:r>
              <a:rPr lang="en-US" sz="1800" dirty="0"/>
              <a:t>Connor Miraval (Instrumentation Division BNL)</a:t>
            </a:r>
          </a:p>
          <a:p>
            <a:pPr lvl="1"/>
            <a:r>
              <a:rPr lang="en-US" sz="1600" dirty="0"/>
              <a:t>Mechanical engineer</a:t>
            </a:r>
          </a:p>
          <a:p>
            <a:r>
              <a:rPr lang="en-US" sz="1800" dirty="0"/>
              <a:t>Stony Brook Postdocs, graduate students, undergraduate students</a:t>
            </a:r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277223F-CB8F-4F4C-956F-A7FC842AAA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2800" y="1559853"/>
            <a:ext cx="729940" cy="10895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 descr="A group of people posing for the camera&#10;&#10;Description generated with very high confidence">
            <a:extLst>
              <a:ext uri="{FF2B5EF4-FFF2-40B4-BE49-F238E27FC236}">
                <a16:creationId xmlns:a16="http://schemas.microsoft.com/office/drawing/2014/main" id="{035A8627-8E11-49D8-8DD0-0CF57C9329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2868" y="1546775"/>
            <a:ext cx="3880132" cy="2180768"/>
          </a:xfrm>
          <a:prstGeom prst="rect">
            <a:avLst/>
          </a:prstGeom>
        </p:spPr>
      </p:pic>
      <p:pic>
        <p:nvPicPr>
          <p:cNvPr id="2054" name="Picture 6" descr="https://lh3.googleusercontent.com/8ZtIGuUcmSe5_EYDGydrAyD8Fn_sMg50wqbZi3zTsGnYXm-RbZylfcQTQsG-sfhb_D8GI4M_bSjnlfXif7eWeylPj06x1MlX_gFKEEolX3mr3I3TuRsR1SngjAnUzeONoB6AygIj0wbmUoUfbHM5Q8XU8ZQjd3Duxxqf_PA7DZonGjtlSiEcCHkeiLotewxzA8xflQ7v0iDnNBvFPsbb06JzzZfTYSm89NC0WaXAzl7TJZN6NBXjC9RvQ25L9NNBk2-RpSfhhq_sqNAifR_syZV-L_VK0sWfcATcxillTKl4Uvuvtkwqbkrx43NcxEx3hhKmpcsychuq9qOlWA6nXV_M5X0Vn1RvrRV6T1Csj2vV37PpopW1U0696YstMEggL1Hg_n7ZUYPWPyWKAz9F6gDBo4Vl5bDc7SrWPY4CAHEru8a0l23P-9RYM2hGB73JUQb07XsYDSLTWJaSRW2xkkj5JMqHwPNga88U0h6JBpfz5MWjTq-QKKH6H5GeNFM0_chboqPkfx6ydJsl0Mi0je9a2xSnMV2s0YzUanzzd1MUR52-XsCq1x2iBtLTq9fwjgbLVNrEEQEUuSWRpGO038NwAlRq2utQyY9Salh6SRjH9YsfYQzSDpWud1aDOAOzc38uDTp-kG2HeZS6yFwvzlgRB46jhRK70Fi9j0KCf91Qh60c3PN_iLzCwWjEVu-2j71-UpSWhOjn8-fGmpwof32A=w1263-h947-no">
            <a:extLst>
              <a:ext uri="{FF2B5EF4-FFF2-40B4-BE49-F238E27FC236}">
                <a16:creationId xmlns:a16="http://schemas.microsoft.com/office/drawing/2014/main" id="{68E9A727-A5D0-4602-8313-B85D3B719C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218" y="3750092"/>
            <a:ext cx="1834943" cy="1375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 result for klaus dehmelt">
            <a:extLst>
              <a:ext uri="{FF2B5EF4-FFF2-40B4-BE49-F238E27FC236}">
                <a16:creationId xmlns:a16="http://schemas.microsoft.com/office/drawing/2014/main" id="{9FF92F29-F526-4E1F-86E7-71685BBF8E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8550" y="1567960"/>
            <a:ext cx="779417" cy="1079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558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71500"/>
          </a:xfrm>
        </p:spPr>
        <p:txBody>
          <a:bodyPr/>
          <a:lstStyle/>
          <a:p>
            <a:r>
              <a:rPr lang="en-US" altLang="en-US" sz="4800" dirty="0"/>
              <a:t>Schedule Drivers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 Director's Review</a:t>
            </a:r>
            <a:endParaRPr lang="en-US" dirty="0"/>
          </a:p>
        </p:txBody>
      </p:sp>
      <p:sp>
        <p:nvSpPr>
          <p:cNvPr id="23556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0A7AB8A6-B572-47B0-BE28-D07C52C49F6A}" type="slidenum">
              <a:rPr lang="en-US" altLang="en-US" sz="1200">
                <a:solidFill>
                  <a:srgbClr val="898989"/>
                </a:solidFill>
              </a:rPr>
              <a:pPr eaLnBrk="1" hangingPunct="1"/>
              <a:t>7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23557" name="Date Placeholder 1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898989"/>
                </a:solidFill>
              </a:rPr>
              <a:t>April 9-11, 2019</a:t>
            </a:r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CE3AD137-E62C-43FA-918C-DF93AC600C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94472"/>
          </a:xfrm>
        </p:spPr>
        <p:txBody>
          <a:bodyPr/>
          <a:lstStyle/>
          <a:p>
            <a:r>
              <a:rPr lang="en-US" sz="3200" b="1" dirty="0"/>
              <a:t>WBS 1.02.01.06 TPC Production GEM Acquisition</a:t>
            </a:r>
          </a:p>
          <a:p>
            <a:pPr lvl="1"/>
            <a:r>
              <a:rPr lang="en-US" dirty="0"/>
              <a:t>Factory production follows a Start-Start relationship to GEM production</a:t>
            </a:r>
          </a:p>
          <a:p>
            <a:pPr lvl="1"/>
            <a:r>
              <a:rPr lang="en-US" dirty="0"/>
              <a:t>Module assembly takes less time than GEM production (PHENIX Hadron Blind Detector experience, ALICE TPC upgrade experience)</a:t>
            </a:r>
          </a:p>
          <a:p>
            <a:pPr lvl="1"/>
            <a:r>
              <a:rPr lang="en-US" dirty="0"/>
              <a:t>GEM schedule drives module production schedule and TPC overall schedule</a:t>
            </a:r>
            <a:endParaRPr lang="en-US" sz="24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7316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2"/>
          <p:cNvSpPr>
            <a:spLocks noGrp="1"/>
          </p:cNvSpPr>
          <p:nvPr>
            <p:ph type="title"/>
          </p:nvPr>
        </p:nvSpPr>
        <p:spPr>
          <a:xfrm>
            <a:off x="0" y="5953"/>
            <a:ext cx="9144000" cy="679847"/>
          </a:xfrm>
        </p:spPr>
        <p:txBody>
          <a:bodyPr/>
          <a:lstStyle/>
          <a:p>
            <a:r>
              <a:rPr lang="en-US" altLang="en-US" dirty="0">
                <a:solidFill>
                  <a:srgbClr val="000000"/>
                </a:solidFill>
                <a:cs typeface="Times New Roman" pitchFamily="18" charset="0"/>
              </a:rPr>
              <a:t>Cost Drivers</a:t>
            </a:r>
          </a:p>
        </p:txBody>
      </p:sp>
      <p:sp>
        <p:nvSpPr>
          <p:cNvPr id="24579" name="Date Placeholder 4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898989"/>
                </a:solidFill>
                <a:cs typeface="Arial" pitchFamily="34" charset="0"/>
              </a:rPr>
              <a:t>April 9-11, 2019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 Director's Review</a:t>
            </a:r>
          </a:p>
        </p:txBody>
      </p:sp>
      <p:sp>
        <p:nvSpPr>
          <p:cNvPr id="24581" name="Slide Number Placeholder 6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C912985E-5FF1-4BE4-8A02-6C894F614A5E}" type="slidenum">
              <a:rPr lang="en-US" altLang="en-US" sz="1200">
                <a:solidFill>
                  <a:srgbClr val="898989"/>
                </a:solidFill>
              </a:rPr>
              <a:pPr eaLnBrk="1" hangingPunct="1"/>
              <a:t>8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EE06AE5-C411-48ED-8E15-932D15E43D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058" y="742950"/>
            <a:ext cx="8203883" cy="3918585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ED345C7B-C8F7-4ECF-AB90-07392E77256E}"/>
              </a:ext>
            </a:extLst>
          </p:cNvPr>
          <p:cNvSpPr/>
          <p:nvPr/>
        </p:nvSpPr>
        <p:spPr>
          <a:xfrm>
            <a:off x="7467600" y="1885950"/>
            <a:ext cx="1371600" cy="38100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66A3821-D077-48E8-930D-A3CC59B9B0CA}"/>
              </a:ext>
            </a:extLst>
          </p:cNvPr>
          <p:cNvSpPr/>
          <p:nvPr/>
        </p:nvSpPr>
        <p:spPr>
          <a:xfrm>
            <a:off x="7467600" y="4019550"/>
            <a:ext cx="1371600" cy="38100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tar: 4 Points 6">
            <a:extLst>
              <a:ext uri="{FF2B5EF4-FFF2-40B4-BE49-F238E27FC236}">
                <a16:creationId xmlns:a16="http://schemas.microsoft.com/office/drawing/2014/main" id="{933CA7B1-0FE9-420C-B2E9-637B66228555}"/>
              </a:ext>
            </a:extLst>
          </p:cNvPr>
          <p:cNvSpPr/>
          <p:nvPr/>
        </p:nvSpPr>
        <p:spPr>
          <a:xfrm rot="2700000">
            <a:off x="8863461" y="1978188"/>
            <a:ext cx="164463" cy="180909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tar: 4 Points 11">
            <a:extLst>
              <a:ext uri="{FF2B5EF4-FFF2-40B4-BE49-F238E27FC236}">
                <a16:creationId xmlns:a16="http://schemas.microsoft.com/office/drawing/2014/main" id="{CF423F78-83F9-494F-855D-A710DED35D1F}"/>
              </a:ext>
            </a:extLst>
          </p:cNvPr>
          <p:cNvSpPr/>
          <p:nvPr/>
        </p:nvSpPr>
        <p:spPr>
          <a:xfrm rot="2700000">
            <a:off x="6745476" y="4721388"/>
            <a:ext cx="164463" cy="180909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A6ABF1D-27EF-4D29-BF61-37DA175FAFC2}"/>
              </a:ext>
            </a:extLst>
          </p:cNvPr>
          <p:cNvSpPr txBox="1"/>
          <p:nvPr/>
        </p:nvSpPr>
        <p:spPr>
          <a:xfrm>
            <a:off x="6868510" y="4629150"/>
            <a:ext cx="21180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Possible opportunity</a:t>
            </a:r>
          </a:p>
        </p:txBody>
      </p:sp>
    </p:spTree>
    <p:extLst>
      <p:ext uri="{BB962C8B-B14F-4D97-AF65-F5344CB8AC3E}">
        <p14:creationId xmlns:p14="http://schemas.microsoft.com/office/powerpoint/2010/main" val="27809118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800" dirty="0">
                <a:solidFill>
                  <a:srgbClr val="000000"/>
                </a:solidFill>
              </a:rPr>
              <a:t>Status and Highlights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819150"/>
            <a:ext cx="8229600" cy="3394472"/>
          </a:xfrm>
        </p:spPr>
        <p:txBody>
          <a:bodyPr/>
          <a:lstStyle/>
          <a:p>
            <a:r>
              <a:rPr lang="en-US" dirty="0"/>
              <a:t>Test beam campaign at Fermilab Test Beam Facility FTBF: R2 module</a:t>
            </a:r>
          </a:p>
        </p:txBody>
      </p:sp>
      <p:sp>
        <p:nvSpPr>
          <p:cNvPr id="29703" name="Date Placeholder 1"/>
          <p:cNvSpPr>
            <a:spLocks noGrp="1"/>
          </p:cNvSpPr>
          <p:nvPr>
            <p:ph type="dt" sz="half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898989"/>
                </a:solidFill>
              </a:rPr>
              <a:t>April 9-11, 2019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 Director's Review</a:t>
            </a:r>
          </a:p>
        </p:txBody>
      </p:sp>
      <p:sp>
        <p:nvSpPr>
          <p:cNvPr id="29697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D0AC9DE8-C407-4789-A3B0-CCF044CC2A0C}" type="slidenum">
              <a:rPr lang="en-US" altLang="en-US" sz="1200">
                <a:solidFill>
                  <a:srgbClr val="000080"/>
                </a:solidFill>
              </a:rPr>
              <a:pPr eaLnBrk="1" hangingPunct="1"/>
              <a:t>9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048000" y="3257550"/>
            <a:ext cx="762000" cy="1714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F97ECD8-E43E-4BFC-8208-1AAAF2FD67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7930" y="1200150"/>
            <a:ext cx="6148140" cy="3667967"/>
          </a:xfrm>
          <a:prstGeom prst="rect">
            <a:avLst/>
          </a:prstGeom>
        </p:spPr>
      </p:pic>
      <p:pic>
        <p:nvPicPr>
          <p:cNvPr id="1026" name="Picture 2" descr="https://lh3.googleusercontent.com/X3ATcz3W2GmWAy8YQ5ltmCtwPypeEdTBsBx8ZRP8MhgmcCOwPm6ALp7ljKXuvCH_sR38aCXX3Ds8AomQFpuVht4waO6T8G9WUeXztM8Np5gYzXPYbl18d3vkig7Uvz4skRZk7m9km8MbgnUi9wJFHb-1tYJJd7gibBJjWhP50Bcz3GWuaNOzU5StrWOQZc7OLcf0csh5ldzPup4H8qnzt9W6nJSQUpzjUuglOOsV4M5PKdZkNujbq9XLYXF-i7zIAp8q2GbI0qZ8HeaFfKdLF-IxS2yG54taNgVG1PQhIxJTrm_wo8a2aqEEIwq8zz_S5ELFZcYvcWZfMprIZRStKcoTVE1LuN9carGiJeOgHJsAh2ZwV0Dg84E6g9SulSfm4b9wmC33S3Q9kt_ncThr1N16amd96E1YzdiO87bUxWmCFouFxGsRLZz3sD9UDvptAKZmymRLxk_6352mJgEMPxbyRwDiSbYS6gLmtxGEvVPjroaaCdNqpddg8LXhUCRC-ezXRzAkkK5HPxwfTsDl0Awcbzpe6nGx2nVq9mfVc5_l0Z5M7IzCu7IuRKHETLaWOkSsRHvNziods5ZIRzuPeE5rhErVKF5f3S6MjoXTN9lxLK99r58OtbV_HO-MDEucMZMJq5pSRyqwLRxMNIRpndn87sP9LDd-jk2FJZZN765W8U7yVDY2cTHG1brrHXNNnfP6FkCfAdUUnGgB0ZhgzUpp=w1263-h947-no">
            <a:extLst>
              <a:ext uri="{FF2B5EF4-FFF2-40B4-BE49-F238E27FC236}">
                <a16:creationId xmlns:a16="http://schemas.microsoft.com/office/drawing/2014/main" id="{7F4D6743-CF48-4C60-BBB3-2B7CECF9A0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693" y="1274686"/>
            <a:ext cx="4855027" cy="3640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5337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33292</TotalTime>
  <Words>776</Words>
  <Application>Microsoft Office PowerPoint</Application>
  <PresentationFormat>On-screen Show (16:9)</PresentationFormat>
  <Paragraphs>163</Paragraphs>
  <Slides>21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0" baseType="lpstr">
      <vt:lpstr>MS PGothic</vt:lpstr>
      <vt:lpstr>MS PGothic</vt:lpstr>
      <vt:lpstr>Arial</vt:lpstr>
      <vt:lpstr>Calibri</vt:lpstr>
      <vt:lpstr>Cambria Math</vt:lpstr>
      <vt:lpstr>Symbol</vt:lpstr>
      <vt:lpstr>Times New Roman</vt:lpstr>
      <vt:lpstr>Wingdings</vt:lpstr>
      <vt:lpstr>Office Theme</vt:lpstr>
      <vt:lpstr> sPHENIX  Director’s Review Time Projection Chamber Mechanics </vt:lpstr>
      <vt:lpstr>The L3 Component: 1.02.01</vt:lpstr>
      <vt:lpstr>1.02.01 Technical Overview</vt:lpstr>
      <vt:lpstr>1.02.01 Scope</vt:lpstr>
      <vt:lpstr>1.02.01 Scope</vt:lpstr>
      <vt:lpstr>L3 Collaborators</vt:lpstr>
      <vt:lpstr>Schedule Drivers</vt:lpstr>
      <vt:lpstr>Cost Drivers</vt:lpstr>
      <vt:lpstr>Status and Highlights</vt:lpstr>
      <vt:lpstr>Status and Highlights</vt:lpstr>
      <vt:lpstr>Status and Highlights</vt:lpstr>
      <vt:lpstr>Status and Highlights</vt:lpstr>
      <vt:lpstr>Status and Highlights</vt:lpstr>
      <vt:lpstr>Status and Highlights</vt:lpstr>
      <vt:lpstr>Status and Highlights</vt:lpstr>
      <vt:lpstr>Status and Highlights</vt:lpstr>
      <vt:lpstr>Issues and Concerns  </vt:lpstr>
      <vt:lpstr>Activities Over the Next Few Months  </vt:lpstr>
      <vt:lpstr>Milestones</vt:lpstr>
      <vt:lpstr>Summary</vt:lpstr>
      <vt:lpstr>PowerPoint Presentation</vt:lpstr>
    </vt:vector>
  </TitlesOfParts>
  <Company>BNL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sPHENIX Labor Distribution Sorted by FY and Job Category</dc:title>
  <dc:creator>EdwardOBrien</dc:creator>
  <cp:lastModifiedBy>Klaus Dehmelt</cp:lastModifiedBy>
  <cp:revision>176</cp:revision>
  <cp:lastPrinted>2015-10-28T19:08:40Z</cp:lastPrinted>
  <dcterms:created xsi:type="dcterms:W3CDTF">2015-10-24T00:32:43Z</dcterms:created>
  <dcterms:modified xsi:type="dcterms:W3CDTF">2019-04-05T19:19:52Z</dcterms:modified>
</cp:coreProperties>
</file>