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16" r:id="rId3"/>
    <p:sldId id="317" r:id="rId4"/>
    <p:sldId id="256" r:id="rId5"/>
    <p:sldId id="318" r:id="rId6"/>
    <p:sldId id="319" r:id="rId7"/>
    <p:sldId id="327" r:id="rId8"/>
    <p:sldId id="320" r:id="rId9"/>
    <p:sldId id="392" r:id="rId10"/>
    <p:sldId id="321" r:id="rId11"/>
    <p:sldId id="324" r:id="rId12"/>
    <p:sldId id="325" r:id="rId13"/>
    <p:sldId id="391" r:id="rId14"/>
    <p:sldId id="326" r:id="rId15"/>
    <p:sldId id="378" r:id="rId16"/>
    <p:sldId id="384" r:id="rId17"/>
    <p:sldId id="383" r:id="rId18"/>
    <p:sldId id="386" r:id="rId19"/>
    <p:sldId id="387" r:id="rId20"/>
    <p:sldId id="389" r:id="rId21"/>
    <p:sldId id="390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6699"/>
    <a:srgbClr val="00FF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72" d="100"/>
          <a:sy n="172" d="100"/>
        </p:scale>
        <p:origin x="559" y="29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23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02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8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4024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it-IT" altLang="en-US" b="0" dirty="0"/>
              <a:t>1.2.6 TPC Data Aggregator Modules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Jin Huang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206" y="710292"/>
            <a:ext cx="8611394" cy="4261757"/>
          </a:xfrm>
        </p:spPr>
        <p:txBody>
          <a:bodyPr/>
          <a:lstStyle/>
          <a:p>
            <a:r>
              <a:rPr lang="en-US" dirty="0"/>
              <a:t>FELIX PCIe card: $74k (OPC) + $130k (TEC)</a:t>
            </a:r>
          </a:p>
          <a:p>
            <a:pPr lvl="1"/>
            <a:r>
              <a:rPr lang="en-US" dirty="0"/>
              <a:t>24 cards + 25% allowance for yield @ 8k / card</a:t>
            </a:r>
          </a:p>
          <a:p>
            <a:pPr lvl="1"/>
            <a:r>
              <a:rPr lang="en-US" dirty="0"/>
              <a:t>Driven by FPGA cost (maximized N</a:t>
            </a:r>
            <a:r>
              <a:rPr lang="en-US" baseline="-25000" dirty="0"/>
              <a:t>10-Gbps-transceiver</a:t>
            </a:r>
            <a:r>
              <a:rPr lang="en-US" dirty="0"/>
              <a:t> / FPGA cost)</a:t>
            </a:r>
          </a:p>
          <a:p>
            <a:pPr lvl="1"/>
            <a:r>
              <a:rPr lang="en-US" dirty="0"/>
              <a:t>Received substantial price break (~50%) with multiple orders from BNL</a:t>
            </a:r>
          </a:p>
          <a:p>
            <a:pPr lvl="1"/>
            <a:r>
              <a:rPr lang="en-US" dirty="0"/>
              <a:t>Further supplemented by university contributions</a:t>
            </a:r>
          </a:p>
          <a:p>
            <a:r>
              <a:rPr lang="en-US" dirty="0"/>
              <a:t>Commodity server: 211k$ </a:t>
            </a:r>
          </a:p>
          <a:p>
            <a:pPr lvl="1"/>
            <a:r>
              <a:rPr lang="en-US" dirty="0"/>
              <a:t>2U 24-core server supporting full size PCIe Gen3 x16 + SMBus</a:t>
            </a:r>
          </a:p>
          <a:p>
            <a:pPr lvl="1"/>
            <a:r>
              <a:rPr lang="en-US" dirty="0"/>
              <a:t>24 servers + 20% allowance for yield @ 6.5k / server </a:t>
            </a:r>
          </a:p>
          <a:p>
            <a:pPr lvl="1"/>
            <a:r>
              <a:rPr lang="en-US" dirty="0"/>
              <a:t>Cost uncertainty will reduce as prototyping, algorithm development and test with simulated FELIX output data. </a:t>
            </a:r>
          </a:p>
          <a:p>
            <a:r>
              <a:rPr lang="en-US" dirty="0"/>
              <a:t>Next leading cost – data fibers based on quote: 81k$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EC00D80-65A8-4D99-8528-A1ADBA9D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631" y="971550"/>
            <a:ext cx="1676400" cy="1257300"/>
          </a:xfrm>
          <a:prstGeom prst="rect">
            <a:avLst/>
          </a:prstGeom>
        </p:spPr>
      </p:pic>
      <p:pic>
        <p:nvPicPr>
          <p:cNvPr id="27" name="Picture 26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197FACD6-0D33-414E-8D03-85D03B8E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3474861" y="1770095"/>
            <a:ext cx="1249539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D06CC4-8D0D-477E-A2BF-8EAE93C53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2837402"/>
            <a:ext cx="2225661" cy="1373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C100C1-CEAE-440D-B5AE-02EBAF2571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4" r="1"/>
          <a:stretch/>
        </p:blipFill>
        <p:spPr>
          <a:xfrm>
            <a:off x="3960572" y="3712806"/>
            <a:ext cx="1630098" cy="1257300"/>
          </a:xfrm>
          <a:prstGeom prst="rect">
            <a:avLst/>
          </a:prstGeom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1" y="819150"/>
            <a:ext cx="3390214" cy="3886200"/>
          </a:xfrm>
        </p:spPr>
        <p:txBody>
          <a:bodyPr/>
          <a:lstStyle/>
          <a:p>
            <a:r>
              <a:rPr lang="en-US" dirty="0"/>
              <a:t>Completed the v1.5 FELIX test stand 1.2.6.1</a:t>
            </a:r>
          </a:p>
          <a:p>
            <a:r>
              <a:rPr lang="en-US" dirty="0"/>
              <a:t>Continuing the development with two FELIX v2.1 test stands</a:t>
            </a:r>
          </a:p>
          <a:p>
            <a:pPr lvl="1"/>
            <a:r>
              <a:rPr lang="en-US" dirty="0"/>
              <a:t>Achieved 4x FEE simultaneous readout via FELIX v2.1</a:t>
            </a:r>
          </a:p>
          <a:p>
            <a:r>
              <a:rPr lang="en-US" dirty="0"/>
              <a:t>Demonstrated stable data link to FEE and GTM prototypes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2" name="gem_movie (1)">
            <a:hlinkClick r:id="" action="ppaction://media"/>
            <a:extLst>
              <a:ext uri="{FF2B5EF4-FFF2-40B4-BE49-F238E27FC236}">
                <a16:creationId xmlns:a16="http://schemas.microsoft.com/office/drawing/2014/main" id="{5E17FE67-0184-461B-BEB2-9673FCDC5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9757" y="742950"/>
            <a:ext cx="2895600" cy="41599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22BA774-5CEB-4D84-B44F-B2F7685AA57D}"/>
              </a:ext>
            </a:extLst>
          </p:cNvPr>
          <p:cNvSpPr/>
          <p:nvPr/>
        </p:nvSpPr>
        <p:spPr>
          <a:xfrm>
            <a:off x="5943600" y="656433"/>
            <a:ext cx="241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GEM readout test stand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621589-76EB-4AED-8EF5-B2F429551D87}"/>
              </a:ext>
            </a:extLst>
          </p:cNvPr>
          <p:cNvSpPr/>
          <p:nvPr/>
        </p:nvSpPr>
        <p:spPr>
          <a:xfrm>
            <a:off x="6212293" y="2638237"/>
            <a:ext cx="19305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Reconstructed hits</a:t>
            </a:r>
          </a:p>
        </p:txBody>
      </p:sp>
      <p:sp>
        <p:nvSpPr>
          <p:cNvPr id="26" name="Arrow: Curved Right 25">
            <a:extLst>
              <a:ext uri="{FF2B5EF4-FFF2-40B4-BE49-F238E27FC236}">
                <a16:creationId xmlns:a16="http://schemas.microsoft.com/office/drawing/2014/main" id="{ACC1D9AA-C759-4729-BB07-4B3E469B0F74}"/>
              </a:ext>
            </a:extLst>
          </p:cNvPr>
          <p:cNvSpPr/>
          <p:nvPr/>
        </p:nvSpPr>
        <p:spPr>
          <a:xfrm>
            <a:off x="4925047" y="1708479"/>
            <a:ext cx="943290" cy="2209800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1720CA-0119-4E19-B1BC-485948AD43DB}"/>
              </a:ext>
            </a:extLst>
          </p:cNvPr>
          <p:cNvSpPr/>
          <p:nvPr/>
        </p:nvSpPr>
        <p:spPr>
          <a:xfrm>
            <a:off x="3685878" y="921850"/>
            <a:ext cx="193450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GEM + Zigzag pads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698192-AD4E-446D-9444-7761BE919882}"/>
              </a:ext>
            </a:extLst>
          </p:cNvPr>
          <p:cNvSpPr/>
          <p:nvPr/>
        </p:nvSpPr>
        <p:spPr>
          <a:xfrm>
            <a:off x="3485540" y="1770095"/>
            <a:ext cx="51488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CFE60B-ECBB-4B69-89C6-39F74A98048C}"/>
              </a:ext>
            </a:extLst>
          </p:cNvPr>
          <p:cNvSpPr/>
          <p:nvPr/>
        </p:nvSpPr>
        <p:spPr>
          <a:xfrm>
            <a:off x="3473038" y="2861188"/>
            <a:ext cx="171213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DAM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: FELIX v1.5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5A5912-207C-4512-B26F-BA31A130E4B6}"/>
              </a:ext>
            </a:extLst>
          </p:cNvPr>
          <p:cNvSpPr/>
          <p:nvPr/>
        </p:nvSpPr>
        <p:spPr>
          <a:xfrm>
            <a:off x="3965121" y="3695783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EBDC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BD56A-CC5A-4996-B565-8FFF0D2A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78" y="819150"/>
            <a:ext cx="8516021" cy="3962400"/>
          </a:xfrm>
        </p:spPr>
        <p:txBody>
          <a:bodyPr/>
          <a:lstStyle/>
          <a:p>
            <a:r>
              <a:rPr lang="en-US" sz="2000" dirty="0"/>
              <a:t>FELIX components phase out before production</a:t>
            </a:r>
          </a:p>
          <a:p>
            <a:pPr lvl="1"/>
            <a:r>
              <a:rPr lang="en-US" sz="1600" dirty="0"/>
              <a:t>Producing 10x FELIX cards now in advanced R&amp;D </a:t>
            </a:r>
          </a:p>
          <a:p>
            <a:pPr lvl="1"/>
            <a:r>
              <a:rPr lang="en-US" sz="1600" dirty="0"/>
              <a:t>Start final FELIX production promptly after PD-3 (as soon as fits in management plan)</a:t>
            </a:r>
          </a:p>
          <a:p>
            <a:r>
              <a:rPr lang="en-US" sz="2000" dirty="0"/>
              <a:t>TPC data rate may be higher than current expectation</a:t>
            </a:r>
          </a:p>
          <a:p>
            <a:pPr lvl="1"/>
            <a:r>
              <a:rPr lang="en-US" sz="1600" dirty="0"/>
              <a:t>FELIX IO bandwidth is 5-7 times higher than current estimated peak continuous data rate</a:t>
            </a:r>
          </a:p>
          <a:p>
            <a:pPr lvl="1"/>
            <a:r>
              <a:rPr lang="en-US" sz="1600" dirty="0"/>
              <a:t>Downstream to DAQ: addressed in DAQ-L2 WBS 1.6 Risk Registry </a:t>
            </a:r>
          </a:p>
          <a:p>
            <a:pPr lvl="1"/>
            <a:r>
              <a:rPr lang="en-US" sz="1600" dirty="0"/>
              <a:t>Improving estimation with TPC prototyping and testing</a:t>
            </a:r>
          </a:p>
          <a:p>
            <a:pPr lvl="1"/>
            <a:r>
              <a:rPr lang="en-US" sz="1600" dirty="0"/>
              <a:t>First two years of sPHENIX operation : expect lower data volume, which allows developing and qualifying clustering algorithms with real data </a:t>
            </a:r>
          </a:p>
          <a:p>
            <a:pPr lvl="1"/>
            <a:r>
              <a:rPr lang="en-US" sz="1600" dirty="0"/>
              <a:t>For later years: exploring possible on-FPGA clustering algorithm on FELIX, which would produce factor-of-two data reduction (based on ALICE/STAR offline experience)</a:t>
            </a:r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C5BB-007D-49AF-8A56-A940EE9C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3061A-DB06-4777-ABEC-2F4D57C1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1503"/>
            <a:ext cx="8229600" cy="3394472"/>
          </a:xfrm>
        </p:spPr>
        <p:txBody>
          <a:bodyPr/>
          <a:lstStyle/>
          <a:p>
            <a:r>
              <a:rPr lang="en-US" dirty="0"/>
              <a:t>DAM WBS 1.2.6: bridging custom front-end electronics and commodity computing with high-performance FPGA-based DAQ interface</a:t>
            </a:r>
          </a:p>
          <a:p>
            <a:r>
              <a:rPr lang="en-US" dirty="0"/>
              <a:t>Significantly reduced schedule and technical risks by using BNL-developed FELIX-DAQ interface card</a:t>
            </a:r>
          </a:p>
          <a:p>
            <a:r>
              <a:rPr lang="en-US" dirty="0"/>
              <a:t>Closely working with upstream 1.2.5 and downstream 1.6</a:t>
            </a:r>
          </a:p>
          <a:p>
            <a:r>
              <a:rPr lang="en-US" dirty="0"/>
              <a:t>Successfully completed FELIX v1.5 test stand WBS 1.2.6.1. Many progress in FELIX v2 test stands and productions. </a:t>
            </a:r>
          </a:p>
          <a:p>
            <a:r>
              <a:rPr lang="en-US" dirty="0"/>
              <a:t>The sPHENIX TPC DAM is ready for PD-2/3 approval.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7410D-8CBC-430C-96F6-5C0CD3173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FF19C-543A-443B-8459-A61C43A8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75A72-7B1A-4C53-A556-F395C042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2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2B73BE-079D-4A88-A9B0-2C801C2BA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8200" y="1513086"/>
            <a:ext cx="10589644" cy="352846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7D84A-3EDA-41B8-8D5D-B851A8D6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0BD6D-CBF0-4EC7-A0DA-C9EAE01E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6CE3A-4BAC-4905-9432-A148DBBA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5AB80F-BDF4-4C8B-ADE9-F121032C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Data Stream @ 170kHz </a:t>
            </a:r>
            <a:r>
              <a:rPr lang="en-US" dirty="0" err="1"/>
              <a:t>AuAu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2EF16-5216-4420-AF9D-895079270990}"/>
              </a:ext>
            </a:extLst>
          </p:cNvPr>
          <p:cNvSpPr/>
          <p:nvPr/>
        </p:nvSpPr>
        <p:spPr>
          <a:xfrm>
            <a:off x="76200" y="886908"/>
            <a:ext cx="91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Continous</a:t>
            </a:r>
            <a:r>
              <a:rPr lang="en-US" dirty="0"/>
              <a:t>-time simulation assuming cluster/layer =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and 3x5 sample /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reduction factor comes from triggering throttling, which reduce data by factor of ~4 </a:t>
            </a:r>
          </a:p>
        </p:txBody>
      </p:sp>
    </p:spTree>
    <p:extLst>
      <p:ext uri="{BB962C8B-B14F-4D97-AF65-F5344CB8AC3E}">
        <p14:creationId xmlns:p14="http://schemas.microsoft.com/office/powerpoint/2010/main" val="20537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01A736-E9DE-4A81-A998-2D7F7B5A8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4539"/>
            <a:ext cx="50292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a typeface="MS PGothic" pitchFamily="34" charset="-128"/>
                <a:cs typeface="MS PGothic" charset="0"/>
              </a:rPr>
              <a:t>Raw data size for single event</a:t>
            </a:r>
          </a:p>
          <a:p>
            <a:pPr lvl="1"/>
            <a:r>
              <a:rPr lang="en-US" u="sng" dirty="0">
                <a:ea typeface="MS PGothic" pitchFamily="34" charset="-128"/>
                <a:cs typeface="MS PGothic" charset="0"/>
              </a:rPr>
              <a:t>10Mbit</a:t>
            </a:r>
            <a:r>
              <a:rPr lang="en-US" dirty="0">
                <a:ea typeface="MS PGothic" pitchFamily="34" charset="-128"/>
                <a:cs typeface="MS PGothic" charset="0"/>
              </a:rPr>
              <a:t> for MB </a:t>
            </a:r>
            <a:r>
              <a:rPr lang="en-US" dirty="0" err="1">
                <a:ea typeface="MS PGothic" pitchFamily="34" charset="-128"/>
                <a:cs typeface="MS PGothic" charset="0"/>
              </a:rPr>
              <a:t>AuAu</a:t>
            </a:r>
            <a:r>
              <a:rPr lang="en-US" dirty="0">
                <a:ea typeface="MS PGothic" pitchFamily="34" charset="-128"/>
                <a:cs typeface="MS PGothic" charset="0"/>
              </a:rPr>
              <a:t>, and </a:t>
            </a:r>
            <a:r>
              <a:rPr lang="en-US" u="sng" dirty="0">
                <a:ea typeface="MS PGothic" pitchFamily="34" charset="-128"/>
                <a:cs typeface="MS PGothic" charset="0"/>
              </a:rPr>
              <a:t>130kbit</a:t>
            </a:r>
            <a:r>
              <a:rPr lang="en-US" dirty="0">
                <a:ea typeface="MS PGothic" pitchFamily="34" charset="-128"/>
                <a:cs typeface="MS PGothic" charset="0"/>
              </a:rPr>
              <a:t> for MB pp</a:t>
            </a:r>
            <a:r>
              <a:rPr lang="en-US" dirty="0"/>
              <a:t>.</a:t>
            </a:r>
            <a:endParaRPr lang="en-US" dirty="0">
              <a:ea typeface="MS PGothic" pitchFamily="34" charset="-128"/>
              <a:cs typeface="MS PGothic" charset="0"/>
            </a:endParaRPr>
          </a:p>
          <a:p>
            <a:pPr lvl="4"/>
            <a:endParaRPr lang="en-US" dirty="0">
              <a:ea typeface="MS PGothic" pitchFamily="34" charset="-128"/>
              <a:cs typeface="MS PGothic" charset="0"/>
            </a:endParaRPr>
          </a:p>
          <a:p>
            <a:r>
              <a:rPr lang="en-US" dirty="0">
                <a:ea typeface="MS PGothic" pitchFamily="34" charset="-128"/>
                <a:cs typeface="MS PGothic" charset="0"/>
              </a:rPr>
              <a:t>Associating with LVL-1 triggers (15kHz) reduces data size to be recorded.</a:t>
            </a:r>
          </a:p>
          <a:p>
            <a:pPr lvl="4"/>
            <a:endParaRPr lang="en-US" dirty="0">
              <a:ea typeface="MS PGothic" pitchFamily="34" charset="-128"/>
              <a:cs typeface="MS PGothic" charset="0"/>
            </a:endParaRPr>
          </a:p>
          <a:p>
            <a:r>
              <a:rPr lang="en-US" dirty="0">
                <a:ea typeface="MS PGothic" pitchFamily="34" charset="-128"/>
                <a:cs typeface="MS PGothic" charset="0"/>
              </a:rPr>
              <a:t>Lossless data compression (LZO algorithm) gives a reduction to </a:t>
            </a:r>
            <a:r>
              <a:rPr lang="en-US" u="sng" dirty="0">
                <a:ea typeface="MS PGothic" pitchFamily="34" charset="-128"/>
                <a:cs typeface="MS PGothic" charset="0"/>
              </a:rPr>
              <a:t>60%</a:t>
            </a:r>
            <a:r>
              <a:rPr lang="en-US" dirty="0">
                <a:ea typeface="MS PGothic" pitchFamily="34" charset="-128"/>
                <a:cs typeface="MS PGothic" charset="0"/>
              </a:rPr>
              <a:t> of the </a:t>
            </a:r>
            <a:r>
              <a:rPr lang="en-US" dirty="0"/>
              <a:t>original size</a:t>
            </a:r>
          </a:p>
          <a:p>
            <a:pPr lvl="4"/>
            <a:endParaRPr lang="en-US" dirty="0"/>
          </a:p>
          <a:p>
            <a:r>
              <a:rPr lang="en-US" dirty="0"/>
              <a:t>Final average per-event data sizes (TPC-only) are:</a:t>
            </a:r>
          </a:p>
          <a:p>
            <a:pPr lvl="1"/>
            <a:r>
              <a:rPr lang="en-US" dirty="0"/>
              <a:t>1.4MB/</a:t>
            </a:r>
            <a:r>
              <a:rPr lang="en-US" dirty="0" err="1"/>
              <a:t>evt</a:t>
            </a:r>
            <a:r>
              <a:rPr lang="en-US" dirty="0"/>
              <a:t> for MB </a:t>
            </a:r>
            <a:r>
              <a:rPr lang="en-US" dirty="0" err="1"/>
              <a:t>AuAu</a:t>
            </a:r>
            <a:r>
              <a:rPr lang="en-US" dirty="0"/>
              <a:t> in Year-1</a:t>
            </a:r>
          </a:p>
          <a:p>
            <a:pPr lvl="1"/>
            <a:r>
              <a:rPr lang="en-US" altLang="ja-JP" dirty="0"/>
              <a:t>2.0MB/</a:t>
            </a:r>
            <a:r>
              <a:rPr lang="en-US" altLang="ja-JP" dirty="0" err="1"/>
              <a:t>evt</a:t>
            </a:r>
            <a:r>
              <a:rPr lang="en-US" altLang="ja-JP" dirty="0"/>
              <a:t> for MB </a:t>
            </a:r>
            <a:r>
              <a:rPr lang="en-US" altLang="ja-JP" dirty="0" err="1"/>
              <a:t>AuAu</a:t>
            </a:r>
            <a:r>
              <a:rPr lang="en-US" altLang="ja-JP" dirty="0"/>
              <a:t> in Year-5</a:t>
            </a:r>
          </a:p>
          <a:p>
            <a:pPr lvl="1"/>
            <a:r>
              <a:rPr lang="en-US" altLang="ja-JP" dirty="0"/>
              <a:t>1.3MB/</a:t>
            </a:r>
            <a:r>
              <a:rPr lang="en-US" altLang="ja-JP" dirty="0" err="1"/>
              <a:t>evt</a:t>
            </a:r>
            <a:r>
              <a:rPr lang="en-US" altLang="ja-JP" dirty="0"/>
              <a:t> for MB pp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98BC5-208E-42AC-8C5E-F2969BF1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DE1B4-A9DB-403C-8EBF-8FAE9B77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4AA3A-36DE-46F6-BCF1-21CAE0C4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3B705-40C7-4EDC-988E-180F49BC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As shown in the DAQ review, June 2018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F1F0F3AF-2984-4BDB-B59E-84B1DD106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4399"/>
              </p:ext>
            </p:extLst>
          </p:nvPr>
        </p:nvGraphicFramePr>
        <p:xfrm>
          <a:off x="5939488" y="1125171"/>
          <a:ext cx="268605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>
                  <a:extLst>
                    <a:ext uri="{9D8B030D-6E8A-4147-A177-3AD203B41FA5}">
                      <a16:colId xmlns:a16="http://schemas.microsoft.com/office/drawing/2014/main" val="25395627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55958894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6079631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367970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System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 err="1"/>
                        <a:t>AuAu</a:t>
                      </a:r>
                      <a:r>
                        <a:rPr kumimoji="1" lang="en-US" altLang="ja-JP" sz="1300" dirty="0"/>
                        <a:t> (Y-1)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 err="1"/>
                        <a:t>AuAu</a:t>
                      </a:r>
                      <a:endParaRPr kumimoji="1" lang="en-US" altLang="ja-JP" sz="1300" dirty="0"/>
                    </a:p>
                    <a:p>
                      <a:r>
                        <a:rPr kumimoji="1" lang="en-US" altLang="ja-JP" sz="1300" dirty="0"/>
                        <a:t>(Y-5)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pp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187172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Collision rate [kHz]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170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12900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78714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Raw data rate</a:t>
                      </a:r>
                    </a:p>
                    <a:p>
                      <a:r>
                        <a:rPr kumimoji="1" lang="en-US" altLang="ja-JP" sz="1300" dirty="0"/>
                        <a:t>[Gbps]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1100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1800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1700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68696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After LVL-1 trigger [Gbps]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290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400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260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5666997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After lossless compression (Gbps)</a:t>
                      </a:r>
                      <a:endParaRPr kumimoji="1" lang="ja-JP" altLang="en-US" sz="13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170</a:t>
                      </a:r>
                      <a:endParaRPr kumimoji="1" lang="ja-JP" altLang="en-US" sz="13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240</a:t>
                      </a:r>
                      <a:endParaRPr kumimoji="1" lang="ja-JP" altLang="en-US" sz="13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160</a:t>
                      </a:r>
                      <a:endParaRPr kumimoji="1" lang="ja-JP" altLang="en-US" sz="13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78757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Per-event size [MB/</a:t>
                      </a:r>
                      <a:r>
                        <a:rPr kumimoji="1" lang="en-US" altLang="ja-JP" sz="1300" dirty="0" err="1"/>
                        <a:t>evt</a:t>
                      </a:r>
                      <a:r>
                        <a:rPr kumimoji="1" lang="en-US" altLang="ja-JP" sz="1300" dirty="0"/>
                        <a:t>]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1.4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2.0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1.3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676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58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A3F8A2-5047-41A4-AD7D-24ACB443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484" y="2611772"/>
            <a:ext cx="4108891" cy="22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1B1AD-9A92-4E97-BABA-820A6093F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r="33333" b="50000"/>
          <a:stretch/>
        </p:blipFill>
        <p:spPr>
          <a:xfrm>
            <a:off x="1143001" y="2571750"/>
            <a:ext cx="2853146" cy="23401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8CA53C-FABB-4E99-9904-77715C99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10997"/>
            <a:ext cx="8686795" cy="15921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After computing review, in July 2018, we improved the estimation in Geant4 based simulation: </a:t>
            </a:r>
            <a:r>
              <a:rPr lang="en-US" dirty="0">
                <a:hlinkClick r:id="rId4"/>
              </a:rPr>
              <a:t>https://indico.bnl.gov/event/4024/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Mean channel occupancy in inner rings ~25% for triggered event @ 170kHz collision, 30% @ 200kHz</a:t>
            </a:r>
          </a:p>
          <a:p>
            <a:pPr lvl="1"/>
            <a:r>
              <a:rPr lang="en-US" dirty="0"/>
              <a:t>Average single MB event data rate consistent between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estimation and Geant4 simulation (15% smaller)</a:t>
            </a:r>
          </a:p>
          <a:p>
            <a:pPr lvl="1"/>
            <a:r>
              <a:rPr lang="en-US" dirty="0"/>
              <a:t>Full pile up simulation suggest 25% higher data rate than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estimation (from longer ionization trail of off-time tracks?)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A0C3A-ABD9-4F8B-8A99-A6D18226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0A865-26E4-4450-98BD-259D32B4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7D43-29C8-4CBD-BFC1-1CBC5E26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47E799-F6BA-4310-B355-98201194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Followed up by Geant4 based simulation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945B02-A426-4252-BDBE-10959A0ECFC8}"/>
              </a:ext>
            </a:extLst>
          </p:cNvPr>
          <p:cNvSpPr/>
          <p:nvPr/>
        </p:nvSpPr>
        <p:spPr>
          <a:xfrm>
            <a:off x="1538521" y="2743200"/>
            <a:ext cx="21226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FEE Occupancy, </a:t>
            </a:r>
            <a:r>
              <a:rPr lang="en-US" sz="1050" dirty="0" err="1">
                <a:solidFill>
                  <a:srgbClr val="000000"/>
                </a:solidFill>
              </a:rPr>
              <a:t>AuAu</a:t>
            </a:r>
            <a:r>
              <a:rPr lang="en-US" sz="1050" dirty="0">
                <a:solidFill>
                  <a:srgbClr val="000000"/>
                </a:solidFill>
              </a:rPr>
              <a:t> MB + 170kHz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B0D1F-9049-445F-8290-3DB9F96251F6}"/>
              </a:ext>
            </a:extLst>
          </p:cNvPr>
          <p:cNvCxnSpPr/>
          <p:nvPr/>
        </p:nvCxnSpPr>
        <p:spPr>
          <a:xfrm>
            <a:off x="5200650" y="2974033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AFC13B-FBED-4CEB-8102-BEA4FAAC9BE1}"/>
              </a:ext>
            </a:extLst>
          </p:cNvPr>
          <p:cNvCxnSpPr/>
          <p:nvPr/>
        </p:nvCxnSpPr>
        <p:spPr>
          <a:xfrm flipH="1">
            <a:off x="5200650" y="3143250"/>
            <a:ext cx="171450" cy="57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1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E8C13B-45DE-46EC-98B9-39490B91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3" y="1110997"/>
            <a:ext cx="8076394" cy="946403"/>
          </a:xfrm>
        </p:spPr>
        <p:txBody>
          <a:bodyPr>
            <a:normAutofit fontScale="92500"/>
          </a:bodyPr>
          <a:lstStyle/>
          <a:p>
            <a:r>
              <a:rPr lang="en-US" dirty="0"/>
              <a:t>Estimating per-FELIX data at random time-window of 13us</a:t>
            </a:r>
          </a:p>
          <a:p>
            <a:r>
              <a:rPr lang="en-US" dirty="0"/>
              <a:t>Per FELIX data has mean of 0.16MB (100Gbps) and a very long tail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8FC40-141E-47EF-B877-2FF506C8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660F2-E98C-4A87-BA65-05EB1F0A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309E4-6AFE-471A-8D15-1108AE17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502C12-4209-4B06-92D5-C9D29315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Geant4 simulation of Per-FELIX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163BB-C761-4A1B-BD34-6379AD2FA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3713"/>
            <a:ext cx="6858000" cy="26354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7C4316-0BB5-481C-A586-1E20842C251D}"/>
              </a:ext>
            </a:extLst>
          </p:cNvPr>
          <p:cNvCxnSpPr/>
          <p:nvPr/>
        </p:nvCxnSpPr>
        <p:spPr>
          <a:xfrm>
            <a:off x="5543550" y="2731630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5303EE0-897E-4D14-94FB-B61602F6A8F0}"/>
              </a:ext>
            </a:extLst>
          </p:cNvPr>
          <p:cNvSpPr/>
          <p:nvPr/>
        </p:nvSpPr>
        <p:spPr>
          <a:xfrm>
            <a:off x="5543549" y="3692128"/>
            <a:ext cx="2076445" cy="53697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100Gbps * 13 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B9C587-45E4-42B0-AD0A-9C9AE6A598BF}"/>
              </a:ext>
            </a:extLst>
          </p:cNvPr>
          <p:cNvCxnSpPr/>
          <p:nvPr/>
        </p:nvCxnSpPr>
        <p:spPr>
          <a:xfrm>
            <a:off x="2114550" y="2697101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Left 13">
            <a:extLst>
              <a:ext uri="{FF2B5EF4-FFF2-40B4-BE49-F238E27FC236}">
                <a16:creationId xmlns:a16="http://schemas.microsoft.com/office/drawing/2014/main" id="{99D50A4C-B9F0-4D97-8E6D-632AD2627817}"/>
              </a:ext>
            </a:extLst>
          </p:cNvPr>
          <p:cNvSpPr/>
          <p:nvPr/>
        </p:nvSpPr>
        <p:spPr>
          <a:xfrm>
            <a:off x="2114549" y="2971800"/>
            <a:ext cx="1924047" cy="53697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100Gbps * 13 us</a:t>
            </a:r>
          </a:p>
        </p:txBody>
      </p:sp>
    </p:spTree>
    <p:extLst>
      <p:ext uri="{BB962C8B-B14F-4D97-AF65-F5344CB8AC3E}">
        <p14:creationId xmlns:p14="http://schemas.microsoft.com/office/powerpoint/2010/main" val="101351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14A39-08FB-4198-8BE2-07BF55F77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At ~100Gbps input and demonstrated FELIX output at a similar rate, transmitting all hits to the EBDC memory for trigger reduction is impractical. </a:t>
            </a:r>
          </a:p>
          <a:p>
            <a:r>
              <a:rPr lang="en-US" dirty="0"/>
              <a:t>However, if we throttle data on FELIX, we could dramatically reduce load on PCIe transmission</a:t>
            </a:r>
          </a:p>
          <a:p>
            <a:r>
              <a:rPr lang="en-US" dirty="0"/>
              <a:t>Required buffer depth ~ </a:t>
            </a:r>
            <a:r>
              <a:rPr lang="en-US" b="1" dirty="0"/>
              <a:t>70 Mb/9 MB</a:t>
            </a:r>
          </a:p>
          <a:p>
            <a:pPr lvl="1"/>
            <a:r>
              <a:rPr lang="en-US" dirty="0"/>
              <a:t>Guaranteed buffer for trigger delay = 16bit * 256 </a:t>
            </a:r>
            <a:r>
              <a:rPr lang="en-US" dirty="0" err="1"/>
              <a:t>chan</a:t>
            </a:r>
            <a:r>
              <a:rPr lang="en-US" dirty="0"/>
              <a:t>/FEE * 26 FEE * 20/us * </a:t>
            </a:r>
            <a:r>
              <a:rPr lang="en-US" b="1" dirty="0"/>
              <a:t>6.4us</a:t>
            </a:r>
            <a:r>
              <a:rPr lang="en-US" dirty="0"/>
              <a:t> = 14 Mb / </a:t>
            </a:r>
            <a:r>
              <a:rPr lang="en-US" b="1" dirty="0"/>
              <a:t>1.7 MB</a:t>
            </a:r>
          </a:p>
          <a:p>
            <a:pPr lvl="1"/>
            <a:r>
              <a:rPr lang="en-US" dirty="0"/>
              <a:t>FIFO for DMA transmission, next slides ~ </a:t>
            </a:r>
            <a:r>
              <a:rPr lang="en-US" b="1" dirty="0"/>
              <a:t>2MB</a:t>
            </a:r>
          </a:p>
          <a:p>
            <a:pPr lvl="1"/>
            <a:r>
              <a:rPr lang="en-US" dirty="0"/>
              <a:t>Guaranteed buffer for taking the current trigger before generating a real-time busy signal = 16bit * 256 </a:t>
            </a:r>
            <a:r>
              <a:rPr lang="en-US" dirty="0" err="1"/>
              <a:t>chan</a:t>
            </a:r>
            <a:r>
              <a:rPr lang="en-US" dirty="0"/>
              <a:t>/FEE * 26 FEE * 20/us * </a:t>
            </a:r>
            <a:r>
              <a:rPr lang="en-US" b="1" dirty="0"/>
              <a:t>13us </a:t>
            </a:r>
            <a:r>
              <a:rPr lang="en-US" dirty="0"/>
              <a:t>= 27 Mb/</a:t>
            </a:r>
            <a:r>
              <a:rPr lang="en-US" b="1" dirty="0"/>
              <a:t>3.5 MB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49C30-2373-40A0-B0D7-EBA06416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A6EFE-BD80-47A1-95FB-47DBC755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F4081-CD37-4D71-AF94-A061E8C1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FD8EB-5D07-4533-9ABC-9E5EFC72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buffer usage</a:t>
            </a:r>
          </a:p>
        </p:txBody>
      </p:sp>
    </p:spTree>
    <p:extLst>
      <p:ext uri="{BB962C8B-B14F-4D97-AF65-F5344CB8AC3E}">
        <p14:creationId xmlns:p14="http://schemas.microsoft.com/office/powerpoint/2010/main" val="324874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4E4EB3-2221-4B0D-837A-B0783329CAD9}"/>
              </a:ext>
            </a:extLst>
          </p:cNvPr>
          <p:cNvGrpSpPr/>
          <p:nvPr/>
        </p:nvGrpSpPr>
        <p:grpSpPr>
          <a:xfrm>
            <a:off x="306000" y="862436"/>
            <a:ext cx="8245357" cy="4147714"/>
            <a:chOff x="-380893" y="1950357"/>
            <a:chExt cx="9385183" cy="47210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91DAB4-79BB-4040-B6A3-D1DB9D5FC46B}"/>
                </a:ext>
              </a:extLst>
            </p:cNvPr>
            <p:cNvGrpSpPr/>
            <p:nvPr/>
          </p:nvGrpSpPr>
          <p:grpSpPr>
            <a:xfrm>
              <a:off x="1143000" y="3098197"/>
              <a:ext cx="6455664" cy="2919984"/>
              <a:chOff x="1447800" y="3918872"/>
              <a:chExt cx="6455664" cy="291998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2DD0487-E427-475C-8538-D64E81572C25}"/>
                  </a:ext>
                </a:extLst>
              </p:cNvPr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63B31E-7E4D-4DE5-9C80-B5118A8C34FD}"/>
                    </a:ext>
                  </a:extLst>
                </p:cNvPr>
                <p:cNvSpPr/>
                <p:nvPr/>
              </p:nvSpPr>
              <p:spPr>
                <a:xfrm>
                  <a:off x="6500013" y="5974585"/>
                  <a:ext cx="93634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rgbClr val="000000"/>
                      </a:solidFill>
                    </a:rPr>
                    <a:t>Buffer box</a:t>
                  </a:r>
                </a:p>
              </p:txBody>
            </p:sp>
            <p:pic>
              <p:nvPicPr>
                <p:cNvPr id="34" name="Content Placeholder 6">
                  <a:extLst>
                    <a:ext uri="{FF2B5EF4-FFF2-40B4-BE49-F238E27FC236}">
                      <a16:creationId xmlns:a16="http://schemas.microsoft.com/office/drawing/2014/main" id="{3C61442A-BBB0-49EC-9D86-1E383F89FD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0ED9F21-A604-4A03-8E72-CBFFB817C2B1}"/>
                  </a:ext>
                </a:extLst>
              </p:cNvPr>
              <p:cNvSpPr/>
              <p:nvPr/>
            </p:nvSpPr>
            <p:spPr>
              <a:xfrm>
                <a:off x="2438400" y="4871456"/>
                <a:ext cx="1600200" cy="1536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4456685-42C1-4640-85B4-2F58281DB179}"/>
                </a:ext>
              </a:extLst>
            </p:cNvPr>
            <p:cNvCxnSpPr/>
            <p:nvPr/>
          </p:nvCxnSpPr>
          <p:spPr>
            <a:xfrm flipH="1">
              <a:off x="3548014" y="2377561"/>
              <a:ext cx="439" cy="1834858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1208D0E-EBA5-4084-B0A4-9B0F11CC8A95}"/>
                </a:ext>
              </a:extLst>
            </p:cNvPr>
            <p:cNvCxnSpPr>
              <a:cxnSpLocks/>
            </p:cNvCxnSpPr>
            <p:nvPr/>
          </p:nvCxnSpPr>
          <p:spPr>
            <a:xfrm>
              <a:off x="2306488" y="2467260"/>
              <a:ext cx="1241526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61CBD3-8813-4768-BF9F-9F9F444E29FC}"/>
                </a:ext>
              </a:extLst>
            </p:cNvPr>
            <p:cNvSpPr/>
            <p:nvPr/>
          </p:nvSpPr>
          <p:spPr>
            <a:xfrm>
              <a:off x="-380893" y="1985331"/>
              <a:ext cx="2945780" cy="98090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b="1" u="sng" dirty="0">
                  <a:solidFill>
                    <a:schemeClr val="accent1"/>
                  </a:solidFill>
                </a:rPr>
                <a:t>Input data </a:t>
              </a:r>
              <a:r>
                <a:rPr lang="en-US" sz="1400" u="sng" dirty="0">
                  <a:solidFill>
                    <a:schemeClr val="accent1"/>
                  </a:solidFill>
                </a:rPr>
                <a:t>stream: 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960 6-Gbps bidirectional fibers links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Max continuous: 4 Gbps / fiber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Average continuous: 1.1-1.8 Tbps total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7A3707-6D5A-412B-AF71-ED2B51EE5148}"/>
                </a:ext>
              </a:extLst>
            </p:cNvPr>
            <p:cNvSpPr/>
            <p:nvPr/>
          </p:nvSpPr>
          <p:spPr>
            <a:xfrm>
              <a:off x="3624214" y="2993219"/>
              <a:ext cx="4114800" cy="1152008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5BCD8-F1EA-4137-AFFB-38E023047137}"/>
                </a:ext>
              </a:extLst>
            </p:cNvPr>
            <p:cNvSpPr/>
            <p:nvPr/>
          </p:nvSpPr>
          <p:spPr>
            <a:xfrm>
              <a:off x="3633974" y="4822019"/>
              <a:ext cx="2047640" cy="8795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0A3009-657B-45CF-8B0B-C99716118604}"/>
                </a:ext>
              </a:extLst>
            </p:cNvPr>
            <p:cNvSpPr/>
            <p:nvPr/>
          </p:nvSpPr>
          <p:spPr>
            <a:xfrm>
              <a:off x="3689758" y="2987213"/>
              <a:ext cx="2747847" cy="35032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b="1" u="sng" dirty="0">
                  <a:solidFill>
                    <a:srgbClr val="C00000"/>
                  </a:solidFill>
                  <a:highlight>
                    <a:srgbClr val="FFFF00"/>
                  </a:highlight>
                </a:rPr>
                <a:t>TPC DAM L3 Scope, WBS 1.2.6</a:t>
              </a:r>
            </a:p>
          </p:txBody>
        </p: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37747FED-3FBD-4DA1-96E3-7C8B7D5D71A2}"/>
                </a:ext>
              </a:extLst>
            </p:cNvPr>
            <p:cNvSpPr/>
            <p:nvPr/>
          </p:nvSpPr>
          <p:spPr>
            <a:xfrm>
              <a:off x="3620834" y="4364819"/>
              <a:ext cx="4118179" cy="1466943"/>
            </a:xfrm>
            <a:custGeom>
              <a:avLst/>
              <a:gdLst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0 w 4114800"/>
                <a:gd name="connsiteY3" fmla="*/ 1447800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2306269 w 4114800"/>
                <a:gd name="connsiteY3" fmla="*/ 425294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3226300 w 4114800"/>
                <a:gd name="connsiteY3" fmla="*/ 953438 h 1447800"/>
                <a:gd name="connsiteX4" fmla="*/ 2306269 w 4114800"/>
                <a:gd name="connsiteY4" fmla="*/ 425294 h 1447800"/>
                <a:gd name="connsiteX5" fmla="*/ 0 w 4114800"/>
                <a:gd name="connsiteY5" fmla="*/ 0 h 1447800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7800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149772 w 4114800"/>
                <a:gd name="connsiteY5" fmla="*/ 34534 h 1466943"/>
                <a:gd name="connsiteX6" fmla="*/ 0 w 4114800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43296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65818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8179" h="1466943">
                  <a:moveTo>
                    <a:pt x="3379" y="0"/>
                  </a:moveTo>
                  <a:lnTo>
                    <a:pt x="4118179" y="0"/>
                  </a:lnTo>
                  <a:lnTo>
                    <a:pt x="4118179" y="1465818"/>
                  </a:lnTo>
                  <a:lnTo>
                    <a:pt x="2274740" y="1466943"/>
                  </a:lnTo>
                  <a:cubicBezTo>
                    <a:pt x="2272863" y="1115222"/>
                    <a:pt x="2270985" y="763502"/>
                    <a:pt x="2269108" y="411781"/>
                  </a:cubicBezTo>
                  <a:lnTo>
                    <a:pt x="0" y="399393"/>
                  </a:lnTo>
                  <a:cubicBezTo>
                    <a:pt x="1126" y="266262"/>
                    <a:pt x="2253" y="133131"/>
                    <a:pt x="3379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3FD2D7-9E8C-4EE7-B3FE-A51751A18BC6}"/>
                </a:ext>
              </a:extLst>
            </p:cNvPr>
            <p:cNvCxnSpPr/>
            <p:nvPr/>
          </p:nvCxnSpPr>
          <p:spPr>
            <a:xfrm flipH="1">
              <a:off x="3829232" y="4244184"/>
              <a:ext cx="1657124" cy="6375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B04F31-C83C-4CD1-B95B-F6B1050C1BF0}"/>
                </a:ext>
              </a:extLst>
            </p:cNvPr>
            <p:cNvCxnSpPr/>
            <p:nvPr/>
          </p:nvCxnSpPr>
          <p:spPr>
            <a:xfrm flipH="1">
              <a:off x="6015134" y="4247371"/>
              <a:ext cx="2104880" cy="2950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31C80B-A185-44B3-BFFD-089C49ACBD7A}"/>
                </a:ext>
              </a:extLst>
            </p:cNvPr>
            <p:cNvCxnSpPr/>
            <p:nvPr/>
          </p:nvCxnSpPr>
          <p:spPr>
            <a:xfrm flipH="1" flipV="1">
              <a:off x="8127615" y="2377561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8F57E49-C3D4-4C11-801E-92E1ED64A131}"/>
                </a:ext>
              </a:extLst>
            </p:cNvPr>
            <p:cNvCxnSpPr/>
            <p:nvPr/>
          </p:nvCxnSpPr>
          <p:spPr>
            <a:xfrm>
              <a:off x="6300974" y="2471215"/>
              <a:ext cx="18288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578C9B-7700-4499-837A-5DADEE7B72A6}"/>
                </a:ext>
              </a:extLst>
            </p:cNvPr>
            <p:cNvSpPr/>
            <p:nvPr/>
          </p:nvSpPr>
          <p:spPr>
            <a:xfrm>
              <a:off x="5613175" y="1950357"/>
              <a:ext cx="3137144" cy="11735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b="1" u="sng" dirty="0">
                  <a:solidFill>
                    <a:schemeClr val="accent1"/>
                  </a:solidFill>
                </a:rPr>
                <a:t>Output data stream </a:t>
              </a:r>
              <a:r>
                <a:rPr lang="en-US" sz="1400" u="sng" dirty="0">
                  <a:solidFill>
                    <a:schemeClr val="accent1"/>
                  </a:solidFill>
                </a:rPr>
                <a:t>to buffer box: 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24 x 25 Gbps Ethernet via fiber</a:t>
              </a:r>
              <a:br>
                <a:rPr lang="en-US" sz="1200" dirty="0">
                  <a:solidFill>
                    <a:schemeClr val="accent1"/>
                  </a:solidFill>
                </a:rPr>
              </a:br>
              <a:r>
                <a:rPr lang="en-US" sz="1100" dirty="0">
                  <a:solidFill>
                    <a:schemeClr val="accent1"/>
                  </a:solidFill>
                </a:rPr>
                <a:t>After triggering and compression</a:t>
              </a:r>
            </a:p>
            <a:p>
              <a:r>
                <a:rPr lang="en-US" sz="12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KPP</a:t>
              </a:r>
              <a:r>
                <a:rPr lang="en-US" sz="1200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 Total continuous output: 80 Gbps</a:t>
              </a:r>
            </a:p>
            <a:p>
              <a:endParaRPr lang="en-US" sz="120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0728D6-EAAD-4408-9F8D-4369151D2B62}"/>
                </a:ext>
              </a:extLst>
            </p:cNvPr>
            <p:cNvSpPr/>
            <p:nvPr/>
          </p:nvSpPr>
          <p:spPr>
            <a:xfrm>
              <a:off x="6107422" y="5830669"/>
              <a:ext cx="1196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dirty="0"/>
                <a:t>DAQ L2 Scope</a:t>
              </a:r>
              <a:br>
                <a:rPr lang="en-US" sz="1400" dirty="0"/>
              </a:br>
              <a:r>
                <a:rPr lang="en-US" sz="1400" dirty="0"/>
                <a:t>WBS 1.6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164260-069F-44E4-8189-C86FA2F60FB4}"/>
                </a:ext>
              </a:extLst>
            </p:cNvPr>
            <p:cNvSpPr/>
            <p:nvPr/>
          </p:nvSpPr>
          <p:spPr>
            <a:xfrm>
              <a:off x="2176414" y="2989355"/>
              <a:ext cx="1313593" cy="274706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838725-D5B7-4AC3-BF58-1AC20A4CBB71}"/>
                </a:ext>
              </a:extLst>
            </p:cNvPr>
            <p:cNvSpPr/>
            <p:nvPr/>
          </p:nvSpPr>
          <p:spPr>
            <a:xfrm>
              <a:off x="1088278" y="2990627"/>
              <a:ext cx="1058217" cy="274706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A2BFEB-C307-4CB2-A11D-FE6AF5C5BB23}"/>
                </a:ext>
              </a:extLst>
            </p:cNvPr>
            <p:cNvCxnSpPr/>
            <p:nvPr/>
          </p:nvCxnSpPr>
          <p:spPr>
            <a:xfrm flipH="1" flipV="1">
              <a:off x="5491798" y="2365443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0C36DB6-1DB3-4CCB-9176-BDB1C0952A30}"/>
                </a:ext>
              </a:extLst>
            </p:cNvPr>
            <p:cNvCxnSpPr/>
            <p:nvPr/>
          </p:nvCxnSpPr>
          <p:spPr>
            <a:xfrm>
              <a:off x="3917754" y="2467260"/>
              <a:ext cx="1568602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6EEC4A-538F-4E21-8675-E01D6551ABCC}"/>
                </a:ext>
              </a:extLst>
            </p:cNvPr>
            <p:cNvSpPr/>
            <p:nvPr/>
          </p:nvSpPr>
          <p:spPr>
            <a:xfrm>
              <a:off x="3574511" y="1950615"/>
              <a:ext cx="2027861" cy="98090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lvl="0"/>
              <a:r>
                <a:rPr lang="en-US" sz="1400" b="1" u="sng" dirty="0">
                  <a:solidFill>
                    <a:schemeClr val="accent1"/>
                  </a:solidFill>
                </a:rPr>
                <a:t>Clock/Trigger </a:t>
              </a:r>
              <a:r>
                <a:rPr lang="en-US" sz="1400" u="sng" dirty="0">
                  <a:solidFill>
                    <a:schemeClr val="accent1"/>
                  </a:solidFill>
                </a:rPr>
                <a:t>input: </a:t>
              </a:r>
            </a:p>
            <a:p>
              <a:pPr lvl="0"/>
              <a:r>
                <a:rPr lang="en-US" sz="1200" dirty="0">
                  <a:solidFill>
                    <a:schemeClr val="accent1"/>
                  </a:solidFill>
                </a:rPr>
                <a:t>Optical links</a:t>
              </a:r>
            </a:p>
            <a:p>
              <a:pPr lvl="0"/>
              <a:r>
                <a:rPr lang="en-US" sz="1200" dirty="0">
                  <a:solidFill>
                    <a:schemeClr val="accent1"/>
                  </a:solidFill>
                </a:rPr>
                <a:t>Clock = 9.4 MHz</a:t>
              </a:r>
            </a:p>
            <a:p>
              <a:pPr lvl="0"/>
              <a:r>
                <a:rPr lang="en-US" sz="12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KPP</a:t>
              </a:r>
              <a:r>
                <a:rPr lang="en-US" sz="1200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 Trigger Rate = 15 kHz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446FAF-39B4-46FE-9CD2-B567EF74E67E}"/>
                </a:ext>
              </a:extLst>
            </p:cNvPr>
            <p:cNvSpPr/>
            <p:nvPr/>
          </p:nvSpPr>
          <p:spPr>
            <a:xfrm>
              <a:off x="2176414" y="5830670"/>
              <a:ext cx="1279556" cy="59554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dirty="0"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FEE L3 Scope</a:t>
              </a:r>
              <a:br>
                <a:rPr lang="en-US" sz="1400" dirty="0"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</a:br>
              <a:r>
                <a:rPr lang="en-US" sz="1400" dirty="0"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WBS 1.2.5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AE433F-B77D-48E3-B975-CA3E7135A084}"/>
                </a:ext>
              </a:extLst>
            </p:cNvPr>
            <p:cNvSpPr/>
            <p:nvPr/>
          </p:nvSpPr>
          <p:spPr>
            <a:xfrm>
              <a:off x="824961" y="5830670"/>
              <a:ext cx="1390857" cy="84077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rgbClr val="FFC000"/>
                  </a:solidFill>
                </a:rPr>
                <a:t>Structure/</a:t>
              </a:r>
            </a:p>
            <a:p>
              <a:pPr algn="r"/>
              <a:r>
                <a:rPr lang="en-US" sz="1400" dirty="0">
                  <a:solidFill>
                    <a:srgbClr val="FFC000"/>
                  </a:solidFill>
                </a:rPr>
                <a:t>GEM L3 Scope</a:t>
              </a:r>
              <a:br>
                <a:rPr lang="en-US" sz="1400" dirty="0">
                  <a:solidFill>
                    <a:srgbClr val="FFC000"/>
                  </a:solidFill>
                </a:rPr>
              </a:br>
              <a:r>
                <a:rPr lang="en-US" sz="1400" dirty="0">
                  <a:solidFill>
                    <a:srgbClr val="FFC000"/>
                  </a:solidFill>
                </a:rPr>
                <a:t>WBS 1.2.1-4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CF7DFE79-F159-4F03-B692-ECCB2441670A}"/>
                </a:ext>
              </a:extLst>
            </p:cNvPr>
            <p:cNvSpPr/>
            <p:nvPr/>
          </p:nvSpPr>
          <p:spPr>
            <a:xfrm>
              <a:off x="7286660" y="4808698"/>
              <a:ext cx="1717630" cy="75911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Transfer to RCF </a:t>
              </a:r>
              <a:br>
                <a:rPr lang="en-US" sz="1050" dirty="0"/>
              </a:br>
              <a:r>
                <a:rPr lang="en-US" sz="1050" dirty="0"/>
                <a:t>continuously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E24282-3060-4968-88D1-BEEAB5DE44D8}"/>
                </a:ext>
              </a:extLst>
            </p:cNvPr>
            <p:cNvSpPr/>
            <p:nvPr/>
          </p:nvSpPr>
          <p:spPr>
            <a:xfrm>
              <a:off x="2117977" y="4026136"/>
              <a:ext cx="1352394" cy="106848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160k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chan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624 FEEs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24 sectors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Continuous</a:t>
              </a:r>
              <a:b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readout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6EC454-EE94-4848-8AAF-152BDA479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110997"/>
            <a:ext cx="6172200" cy="7749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Using a leaky basket simulation to estimate buffer usage and probability of buffer full</a:t>
            </a:r>
          </a:p>
          <a:p>
            <a:r>
              <a:rPr lang="en-US" dirty="0"/>
              <a:t>At 100 Gbps DMA transfer (demonstrated throughput by ATLAS)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D13BE-5207-4641-8A32-34DA124B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83AC3-6FA3-4B7A-B800-F8FFA279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E232D-4D16-4372-833F-FFA2EBE6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C971CC-D84E-4C2D-B7C2-FBD0F075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buffer usage in simulation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007C8-4579-4252-9369-8BDC80B5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52152"/>
            <a:ext cx="6858000" cy="26521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E0D5D-71FE-428E-853D-4244C0283351}"/>
              </a:ext>
            </a:extLst>
          </p:cNvPr>
          <p:cNvCxnSpPr/>
          <p:nvPr/>
        </p:nvCxnSpPr>
        <p:spPr>
          <a:xfrm>
            <a:off x="6295718" y="2786936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04407B-292E-491F-8B54-6A6BAA10E535}"/>
              </a:ext>
            </a:extLst>
          </p:cNvPr>
          <p:cNvCxnSpPr>
            <a:cxnSpLocks/>
          </p:cNvCxnSpPr>
          <p:nvPr/>
        </p:nvCxnSpPr>
        <p:spPr>
          <a:xfrm flipH="1">
            <a:off x="5143500" y="3829050"/>
            <a:ext cx="2228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988BB50-481F-4D32-8B56-DEEB76A3583E}"/>
              </a:ext>
            </a:extLst>
          </p:cNvPr>
          <p:cNvSpPr/>
          <p:nvPr/>
        </p:nvSpPr>
        <p:spPr>
          <a:xfrm>
            <a:off x="5543551" y="2260523"/>
            <a:ext cx="3448047" cy="514350"/>
          </a:xfrm>
          <a:prstGeom prst="wedgeRoundRectCallout">
            <a:avLst>
              <a:gd name="adj1" fmla="val -28181"/>
              <a:gd name="adj2" fmla="val 67415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1MB buffer full once ~ 10s. </a:t>
            </a:r>
            <a:br>
              <a:rPr lang="en-US" dirty="0"/>
            </a:br>
            <a:r>
              <a:rPr lang="en-US" dirty="0"/>
              <a:t>2MB buffer almost never get full</a:t>
            </a:r>
          </a:p>
        </p:txBody>
      </p:sp>
    </p:spTree>
    <p:extLst>
      <p:ext uri="{BB962C8B-B14F-4D97-AF65-F5344CB8AC3E}">
        <p14:creationId xmlns:p14="http://schemas.microsoft.com/office/powerpoint/2010/main" val="3833714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6EC454-EE94-4848-8AAF-152BDA479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78588"/>
            <a:ext cx="8610600" cy="7749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about slower than expected DMA transfer? Say half speed, 50 Gbps</a:t>
            </a:r>
          </a:p>
          <a:p>
            <a:r>
              <a:rPr lang="en-US" dirty="0"/>
              <a:t>1 MB buffer would lead to 10</a:t>
            </a:r>
            <a:r>
              <a:rPr lang="en-US" baseline="30000" dirty="0"/>
              <a:t>-4</a:t>
            </a:r>
            <a:r>
              <a:rPr lang="en-US" dirty="0"/>
              <a:t> busy in any time frame. 2 MB would be quite comfortable.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D13BE-5207-4641-8A32-34DA124B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83AC3-6FA3-4B7A-B800-F8FFA279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E232D-4D16-4372-833F-FFA2EBE6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C971CC-D84E-4C2D-B7C2-FBD0F075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buffer usage in simulation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007C8-4579-4252-9369-8BDC80B5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7"/>
          <a:stretch/>
        </p:blipFill>
        <p:spPr>
          <a:xfrm>
            <a:off x="445025" y="1931479"/>
            <a:ext cx="3314700" cy="26521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47B2B6-9380-40E0-B8B2-D7B6A62EC60B}"/>
              </a:ext>
            </a:extLst>
          </p:cNvPr>
          <p:cNvGrpSpPr/>
          <p:nvPr/>
        </p:nvGrpSpPr>
        <p:grpSpPr>
          <a:xfrm>
            <a:off x="5097759" y="1931002"/>
            <a:ext cx="3314700" cy="2652146"/>
            <a:chOff x="4724400" y="1660903"/>
            <a:chExt cx="4419600" cy="35361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21CB09-AA10-48B5-8381-32692340A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667"/>
            <a:stretch/>
          </p:blipFill>
          <p:spPr>
            <a:xfrm>
              <a:off x="4724400" y="1660903"/>
              <a:ext cx="4419600" cy="35361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780593-360B-4EB5-AC3C-4E9F04C37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7" t="8783" r="58333" b="67514"/>
            <a:stretch/>
          </p:blipFill>
          <p:spPr>
            <a:xfrm>
              <a:off x="6291416" y="1950848"/>
              <a:ext cx="2057400" cy="8382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7839E0-6C3F-466B-9A6F-ACDE700DB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1" t="7731" r="59067" b="68079"/>
          <a:stretch/>
        </p:blipFill>
        <p:spPr>
          <a:xfrm>
            <a:off x="2595217" y="2160078"/>
            <a:ext cx="1503414" cy="6415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FA181E-668F-4198-924F-613DBBB9D056}"/>
              </a:ext>
            </a:extLst>
          </p:cNvPr>
          <p:cNvSpPr/>
          <p:nvPr/>
        </p:nvSpPr>
        <p:spPr>
          <a:xfrm>
            <a:off x="152400" y="1812854"/>
            <a:ext cx="490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 Gbps DMA transfer (shown possible by ATLAS)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508AA7-A49F-481E-AE26-E582A9475A60}"/>
              </a:ext>
            </a:extLst>
          </p:cNvPr>
          <p:cNvSpPr/>
          <p:nvPr/>
        </p:nvSpPr>
        <p:spPr>
          <a:xfrm>
            <a:off x="5487076" y="1812854"/>
            <a:ext cx="3580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Much slower 50 Gbps DMA transfer </a:t>
            </a:r>
          </a:p>
        </p:txBody>
      </p:sp>
    </p:spTree>
    <p:extLst>
      <p:ext uri="{BB962C8B-B14F-4D97-AF65-F5344CB8AC3E}">
        <p14:creationId xmlns:p14="http://schemas.microsoft.com/office/powerpoint/2010/main" val="100687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C7761-FAD5-4BD8-8DC0-71131424A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18" y="3399452"/>
            <a:ext cx="3403658" cy="1474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23F96-C71E-4516-B957-E0D8CEC73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" r="1"/>
          <a:stretch/>
        </p:blipFill>
        <p:spPr>
          <a:xfrm>
            <a:off x="7243665" y="3415454"/>
            <a:ext cx="1870747" cy="144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F0C1C-4238-4E0D-8B56-CDDC27ADF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" y="3339872"/>
            <a:ext cx="1987884" cy="1594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E8674E-6373-4342-95A2-6EE4476FC7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63" r="23227"/>
          <a:stretch/>
        </p:blipFill>
        <p:spPr>
          <a:xfrm>
            <a:off x="2321317" y="3386223"/>
            <a:ext cx="1295378" cy="1501377"/>
          </a:xfrm>
          <a:prstGeom prst="rect">
            <a:avLst/>
          </a:prstGeom>
        </p:spPr>
      </p:pic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819151"/>
            <a:ext cx="8000206" cy="2438400"/>
          </a:xfrm>
        </p:spPr>
        <p:txBody>
          <a:bodyPr/>
          <a:lstStyle/>
          <a:p>
            <a:r>
              <a:rPr lang="en-US" sz="1600" dirty="0"/>
              <a:t>Collect data from 960 bi-directional 4+ Gbps fiber links to FEEs at rate of 1100-1800 Gbps </a:t>
            </a:r>
          </a:p>
          <a:p>
            <a:r>
              <a:rPr lang="en-US" sz="1600" dirty="0"/>
              <a:t>Reducing data via triggering and compression:  reduce data to 160-240 Gbps </a:t>
            </a:r>
          </a:p>
          <a:p>
            <a:r>
              <a:rPr lang="en-US" sz="1600" dirty="0"/>
              <a:t>Driven to use FELIX DAQ interface cards: large-FPGA based data acquisition cards with multi-10Gbps input and PCIe Gen3 output, hosted on commodity servers.</a:t>
            </a:r>
          </a:p>
          <a:p>
            <a:pPr lvl="1"/>
            <a:r>
              <a:rPr lang="en-US" sz="1400" dirty="0"/>
              <a:t>Similar architecture adopted for ATLAS, LHCb, ALICE upgrade for 2020+</a:t>
            </a:r>
          </a:p>
          <a:p>
            <a:r>
              <a:rPr lang="en-US" sz="1600" dirty="0"/>
              <a:t>DAM design takes advantage of BNL-developed FELIX DAQ interface card</a:t>
            </a:r>
          </a:p>
          <a:p>
            <a:pPr lvl="1"/>
            <a:r>
              <a:rPr lang="en-US" sz="1400" dirty="0"/>
              <a:t>48-bidirectional 10+ Gbps optical link,  large FPGA: </a:t>
            </a:r>
            <a:r>
              <a:rPr lang="en-US" sz="1400" dirty="0" err="1"/>
              <a:t>Xlinx</a:t>
            </a:r>
            <a:r>
              <a:rPr lang="en-US" sz="1400" dirty="0"/>
              <a:t> </a:t>
            </a:r>
            <a:r>
              <a:rPr lang="en-US" sz="1400" dirty="0" err="1"/>
              <a:t>Ultrascale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0000"/>
                </a:solidFill>
              </a:rPr>
              <a:t>XCKU115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PCIe Gen3 x16 link to server, demonstrated to 101 Gbps</a:t>
            </a:r>
          </a:p>
          <a:p>
            <a:pPr lvl="1"/>
            <a:r>
              <a:rPr lang="en-US" sz="1400" dirty="0"/>
              <a:t>5-7 times higher bandwidth than KPP requirement  for 15kHz trigger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99514-E9A8-42EA-B7D3-4C441EF303A2}"/>
              </a:ext>
            </a:extLst>
          </p:cNvPr>
          <p:cNvSpPr/>
          <p:nvPr/>
        </p:nvSpPr>
        <p:spPr>
          <a:xfrm>
            <a:off x="5373136" y="4565171"/>
            <a:ext cx="16383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FELIX v2.1 card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87B18-42B8-4D4C-AD62-888B9143CB60}"/>
              </a:ext>
            </a:extLst>
          </p:cNvPr>
          <p:cNvSpPr/>
          <p:nvPr/>
        </p:nvSpPr>
        <p:spPr>
          <a:xfrm>
            <a:off x="7119615" y="4565497"/>
            <a:ext cx="193020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Commodity Server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78E869-89B5-462F-BE0A-5E38371922D4}"/>
              </a:ext>
            </a:extLst>
          </p:cNvPr>
          <p:cNvSpPr/>
          <p:nvPr/>
        </p:nvSpPr>
        <p:spPr>
          <a:xfrm>
            <a:off x="2054325" y="4561587"/>
            <a:ext cx="213667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MTP &lt;-&gt; LC Breakout</a:t>
            </a:r>
            <a:endParaRPr lang="en-US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52AD7-00E1-475C-B19D-6E4B8EAC7D0B}"/>
              </a:ext>
            </a:extLst>
          </p:cNvPr>
          <p:cNvSpPr/>
          <p:nvPr/>
        </p:nvSpPr>
        <p:spPr>
          <a:xfrm>
            <a:off x="644175" y="4532360"/>
            <a:ext cx="149957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FEE Prototype</a:t>
            </a:r>
          </a:p>
        </p:txBody>
      </p:sp>
      <p:sp>
        <p:nvSpPr>
          <p:cNvPr id="13" name="Left-Right Arrow 14">
            <a:extLst>
              <a:ext uri="{FF2B5EF4-FFF2-40B4-BE49-F238E27FC236}">
                <a16:creationId xmlns:a16="http://schemas.microsoft.com/office/drawing/2014/main" id="{B8A1F306-04C8-4AFB-B65D-F4B1DAF2E921}"/>
              </a:ext>
            </a:extLst>
          </p:cNvPr>
          <p:cNvSpPr/>
          <p:nvPr/>
        </p:nvSpPr>
        <p:spPr>
          <a:xfrm>
            <a:off x="1926261" y="3978598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Left-Right Arrow 15">
            <a:extLst>
              <a:ext uri="{FF2B5EF4-FFF2-40B4-BE49-F238E27FC236}">
                <a16:creationId xmlns:a16="http://schemas.microsoft.com/office/drawing/2014/main" id="{1C98DEC1-6513-409E-944D-CFEA8BAD0FAE}"/>
              </a:ext>
            </a:extLst>
          </p:cNvPr>
          <p:cNvSpPr/>
          <p:nvPr/>
        </p:nvSpPr>
        <p:spPr>
          <a:xfrm>
            <a:off x="3569859" y="3978598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Left-Right Arrow 16">
            <a:extLst>
              <a:ext uri="{FF2B5EF4-FFF2-40B4-BE49-F238E27FC236}">
                <a16:creationId xmlns:a16="http://schemas.microsoft.com/office/drawing/2014/main" id="{A3AD57BB-2266-4E82-BC02-E90951B4C076}"/>
              </a:ext>
            </a:extLst>
          </p:cNvPr>
          <p:cNvSpPr/>
          <p:nvPr/>
        </p:nvSpPr>
        <p:spPr>
          <a:xfrm>
            <a:off x="6934200" y="3978598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16988" y="4490240"/>
            <a:ext cx="8958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                 48F MTP Cable               MTP coupler            MTP-LC breakout                LC-duplex cable                   LC-duplex coupler          SFP+</a:t>
            </a:r>
            <a:endParaRPr sz="1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94288" y="31936"/>
            <a:ext cx="8958900" cy="754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Layout in sPHENIX</a:t>
            </a:r>
            <a:endParaRPr sz="3200" dirty="0"/>
          </a:p>
        </p:txBody>
      </p:sp>
      <p:sp>
        <p:nvSpPr>
          <p:cNvPr id="56" name="Google Shape;56;p13"/>
          <p:cNvSpPr/>
          <p:nvPr/>
        </p:nvSpPr>
        <p:spPr>
          <a:xfrm>
            <a:off x="745625" y="1654475"/>
            <a:ext cx="1269200" cy="243075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Rack</a:t>
            </a:r>
            <a:endParaRPr dirty="0"/>
          </a:p>
        </p:txBody>
      </p:sp>
      <p:sp>
        <p:nvSpPr>
          <p:cNvPr id="57" name="Google Shape;57;p13"/>
          <p:cNvSpPr/>
          <p:nvPr/>
        </p:nvSpPr>
        <p:spPr>
          <a:xfrm flipH="1">
            <a:off x="4359500" y="1017725"/>
            <a:ext cx="4108775" cy="3152825"/>
          </a:xfrm>
          <a:prstGeom prst="flowChartMagneticDrum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745575" y="2737800"/>
            <a:ext cx="1269300" cy="572700"/>
          </a:xfrm>
          <a:prstGeom prst="rect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EBDC</a:t>
            </a:r>
            <a:endParaRPr dirty="0"/>
          </a:p>
        </p:txBody>
      </p:sp>
      <p:sp>
        <p:nvSpPr>
          <p:cNvPr id="59" name="Google Shape;59;p13"/>
          <p:cNvSpPr/>
          <p:nvPr/>
        </p:nvSpPr>
        <p:spPr>
          <a:xfrm>
            <a:off x="745575" y="1654475"/>
            <a:ext cx="1269300" cy="162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</a:t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3796675" y="3217750"/>
            <a:ext cx="225900" cy="708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1449475" y="169572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1648050" y="169572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" name="Google Shape;67;p13"/>
          <p:cNvCxnSpPr>
            <a:stCxn id="61" idx="0"/>
            <a:endCxn id="68" idx="1"/>
          </p:cNvCxnSpPr>
          <p:nvPr/>
        </p:nvCxnSpPr>
        <p:spPr>
          <a:xfrm rot="-5400000" flipH="1">
            <a:off x="1833775" y="1374875"/>
            <a:ext cx="1691700" cy="2333400"/>
          </a:xfrm>
          <a:prstGeom prst="bentConnector4">
            <a:avLst>
              <a:gd name="adj1" fmla="val -15483"/>
              <a:gd name="adj2" fmla="val 34735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3846175" y="334717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3846175" y="351687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" name="Google Shape;70;p13"/>
          <p:cNvCxnSpPr>
            <a:stCxn id="62" idx="0"/>
            <a:endCxn id="69" idx="1"/>
          </p:cNvCxnSpPr>
          <p:nvPr/>
        </p:nvCxnSpPr>
        <p:spPr>
          <a:xfrm rot="-5400000" flipH="1">
            <a:off x="1848150" y="1559075"/>
            <a:ext cx="1861500" cy="2134800"/>
          </a:xfrm>
          <a:prstGeom prst="bentConnector4">
            <a:avLst>
              <a:gd name="adj1" fmla="val -7651"/>
              <a:gd name="adj2" fmla="val 20135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/>
          <p:nvPr/>
        </p:nvSpPr>
        <p:spPr>
          <a:xfrm rot="-5400000">
            <a:off x="5118150" y="877325"/>
            <a:ext cx="2164200" cy="3420900"/>
          </a:xfrm>
          <a:prstGeom prst="can">
            <a:avLst>
              <a:gd name="adj" fmla="val 5238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6772675" y="1112300"/>
            <a:ext cx="10551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sPHENIX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6901356" y="3149290"/>
            <a:ext cx="10551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TPC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4" name="Google Shape;74;p13"/>
          <p:cNvSpPr/>
          <p:nvPr/>
        </p:nvSpPr>
        <p:spPr>
          <a:xfrm>
            <a:off x="4913563" y="150580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5082625" y="150580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/>
          <p:nvPr/>
        </p:nvSpPr>
        <p:spPr>
          <a:xfrm rot="-5400000">
            <a:off x="4913563" y="1816647"/>
            <a:ext cx="126900" cy="80406"/>
          </a:xfrm>
          <a:prstGeom prst="flowChartTermina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3"/>
          <p:cNvSpPr/>
          <p:nvPr/>
        </p:nvSpPr>
        <p:spPr>
          <a:xfrm rot="-5400000">
            <a:off x="5082628" y="1816647"/>
            <a:ext cx="126900" cy="80406"/>
          </a:xfrm>
          <a:prstGeom prst="flowChartTermina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4759550" y="2560029"/>
            <a:ext cx="667332" cy="750492"/>
          </a:xfrm>
          <a:prstGeom prst="flowChartMultidocumen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3"/>
          <p:cNvSpPr/>
          <p:nvPr/>
        </p:nvSpPr>
        <p:spPr>
          <a:xfrm>
            <a:off x="4896438" y="2649113"/>
            <a:ext cx="80400" cy="126900"/>
          </a:xfrm>
          <a:prstGeom prst="flowChartOffpage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13"/>
          <p:cNvCxnSpPr>
            <a:stCxn id="74" idx="2"/>
            <a:endCxn id="76" idx="3"/>
          </p:cNvCxnSpPr>
          <p:nvPr/>
        </p:nvCxnSpPr>
        <p:spPr>
          <a:xfrm rot="-5400000" flipH="1">
            <a:off x="4873663" y="1689550"/>
            <a:ext cx="207300" cy="600"/>
          </a:xfrm>
          <a:prstGeom prst="bentConnector3">
            <a:avLst>
              <a:gd name="adj1" fmla="val 49976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3"/>
          <p:cNvSpPr/>
          <p:nvPr/>
        </p:nvSpPr>
        <p:spPr>
          <a:xfrm>
            <a:off x="4773738" y="224207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4977613" y="224207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5181488" y="224207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4" name="Google Shape;84;p13"/>
          <p:cNvCxnSpPr>
            <a:stCxn id="76" idx="1"/>
            <a:endCxn id="81" idx="0"/>
          </p:cNvCxnSpPr>
          <p:nvPr/>
        </p:nvCxnSpPr>
        <p:spPr>
          <a:xfrm rot="5400000">
            <a:off x="4746163" y="2011350"/>
            <a:ext cx="321900" cy="139800"/>
          </a:xfrm>
          <a:prstGeom prst="curvedConnector3">
            <a:avLst>
              <a:gd name="adj1" fmla="val 27811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3"/>
          <p:cNvSpPr txBox="1"/>
          <p:nvPr/>
        </p:nvSpPr>
        <p:spPr>
          <a:xfrm>
            <a:off x="5321300" y="2031225"/>
            <a:ext cx="22987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3CCCC"/>
                </a:solidFill>
              </a:rPr>
              <a:t>... </a:t>
            </a:r>
            <a:r>
              <a:rPr lang="en-US" dirty="0">
                <a:solidFill>
                  <a:srgbClr val="33CCCC"/>
                </a:solidFill>
              </a:rPr>
              <a:t>40x LC Duplex</a:t>
            </a:r>
            <a:endParaRPr dirty="0">
              <a:solidFill>
                <a:srgbClr val="33CCCC"/>
              </a:solidFill>
            </a:endParaRPr>
          </a:p>
        </p:txBody>
      </p:sp>
      <p:cxnSp>
        <p:nvCxnSpPr>
          <p:cNvPr id="86" name="Google Shape;86;p13"/>
          <p:cNvCxnSpPr>
            <a:stCxn id="76" idx="1"/>
            <a:endCxn id="82" idx="0"/>
          </p:cNvCxnSpPr>
          <p:nvPr/>
        </p:nvCxnSpPr>
        <p:spPr>
          <a:xfrm rot="-5400000" flipH="1">
            <a:off x="4848163" y="2049150"/>
            <a:ext cx="321900" cy="642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3"/>
          <p:cNvCxnSpPr>
            <a:stCxn id="76" idx="1"/>
            <a:endCxn id="83" idx="0"/>
          </p:cNvCxnSpPr>
          <p:nvPr/>
        </p:nvCxnSpPr>
        <p:spPr>
          <a:xfrm rot="-5400000" flipH="1">
            <a:off x="4950013" y="1947300"/>
            <a:ext cx="321900" cy="2679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>
            <a:stCxn id="77" idx="1"/>
          </p:cNvCxnSpPr>
          <p:nvPr/>
        </p:nvCxnSpPr>
        <p:spPr>
          <a:xfrm rot="-5400000" flipH="1">
            <a:off x="5079028" y="1987350"/>
            <a:ext cx="169500" cy="35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3"/>
          <p:cNvCxnSpPr>
            <a:stCxn id="77" idx="1"/>
          </p:cNvCxnSpPr>
          <p:nvPr/>
        </p:nvCxnSpPr>
        <p:spPr>
          <a:xfrm rot="-5400000" flipH="1">
            <a:off x="5180878" y="1885500"/>
            <a:ext cx="169500" cy="239100"/>
          </a:xfrm>
          <a:prstGeom prst="curvedConnector2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3"/>
          <p:cNvCxnSpPr>
            <a:stCxn id="75" idx="2"/>
            <a:endCxn id="77" idx="3"/>
          </p:cNvCxnSpPr>
          <p:nvPr/>
        </p:nvCxnSpPr>
        <p:spPr>
          <a:xfrm rot="-5400000" flipH="1">
            <a:off x="5042725" y="1689550"/>
            <a:ext cx="207300" cy="600"/>
          </a:xfrm>
          <a:prstGeom prst="bentConnector3">
            <a:avLst>
              <a:gd name="adj1" fmla="val 49976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3"/>
          <p:cNvCxnSpPr>
            <a:stCxn id="81" idx="2"/>
            <a:endCxn id="79" idx="0"/>
          </p:cNvCxnSpPr>
          <p:nvPr/>
        </p:nvCxnSpPr>
        <p:spPr>
          <a:xfrm rot="-5400000" flipH="1">
            <a:off x="4723638" y="2436025"/>
            <a:ext cx="326700" cy="996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3"/>
          <p:cNvCxnSpPr>
            <a:stCxn id="76" idx="1"/>
            <a:endCxn id="81" idx="0"/>
          </p:cNvCxnSpPr>
          <p:nvPr/>
        </p:nvCxnSpPr>
        <p:spPr>
          <a:xfrm rot="5400000">
            <a:off x="4746163" y="2011350"/>
            <a:ext cx="321900" cy="139800"/>
          </a:xfrm>
          <a:prstGeom prst="curvedConnector3">
            <a:avLst>
              <a:gd name="adj1" fmla="val 73346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3"/>
          <p:cNvCxnSpPr>
            <a:stCxn id="75" idx="0"/>
            <a:endCxn id="68" idx="3"/>
          </p:cNvCxnSpPr>
          <p:nvPr/>
        </p:nvCxnSpPr>
        <p:spPr>
          <a:xfrm rot="5400000">
            <a:off x="3618775" y="1860100"/>
            <a:ext cx="1881600" cy="1173000"/>
          </a:xfrm>
          <a:prstGeom prst="bentConnector4">
            <a:avLst>
              <a:gd name="adj1" fmla="val -19877"/>
              <a:gd name="adj2" fmla="val 88986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3"/>
          <p:cNvCxnSpPr>
            <a:stCxn id="74" idx="0"/>
            <a:endCxn id="69" idx="3"/>
          </p:cNvCxnSpPr>
          <p:nvPr/>
        </p:nvCxnSpPr>
        <p:spPr>
          <a:xfrm rot="5400000">
            <a:off x="3449413" y="2029600"/>
            <a:ext cx="2051400" cy="1003800"/>
          </a:xfrm>
          <a:prstGeom prst="bentConnector4">
            <a:avLst>
              <a:gd name="adj1" fmla="val -11608"/>
              <a:gd name="adj2" fmla="val 71838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3"/>
          <p:cNvCxnSpPr/>
          <p:nvPr/>
        </p:nvCxnSpPr>
        <p:spPr>
          <a:xfrm rot="10800000" flipH="1">
            <a:off x="468775" y="4637325"/>
            <a:ext cx="523500" cy="798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3"/>
          <p:cNvSpPr/>
          <p:nvPr/>
        </p:nvSpPr>
        <p:spPr>
          <a:xfrm>
            <a:off x="2311375" y="463702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-5400000">
            <a:off x="3584613" y="4637022"/>
            <a:ext cx="126900" cy="80406"/>
          </a:xfrm>
          <a:prstGeom prst="flowChartTermina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8" name="Google Shape;98;p13"/>
          <p:cNvCxnSpPr/>
          <p:nvPr/>
        </p:nvCxnSpPr>
        <p:spPr>
          <a:xfrm>
            <a:off x="5090175" y="4639825"/>
            <a:ext cx="246900" cy="51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3"/>
          <p:cNvSpPr/>
          <p:nvPr/>
        </p:nvSpPr>
        <p:spPr>
          <a:xfrm>
            <a:off x="8311663" y="4613775"/>
            <a:ext cx="80400" cy="126900"/>
          </a:xfrm>
          <a:prstGeom prst="flowChartOffpage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3647075" y="3892300"/>
            <a:ext cx="203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Patch panel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Exp. disconnect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5x 1U space requested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728825" y="1729975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 (F)</a:t>
            </a:r>
            <a:endParaRPr sz="1000">
              <a:solidFill>
                <a:srgbClr val="0B539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B539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3m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728825" y="2644375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</a:rPr>
              <a:t>MTP (F)</a:t>
            </a:r>
            <a:endParaRPr sz="1000">
              <a:solidFill>
                <a:srgbClr val="351C75"/>
              </a:solidFill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728825" y="1348975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 (M)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2825225" y="3477500"/>
            <a:ext cx="1173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58m   MTP (F)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3998575" y="3477506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</a:t>
            </a:r>
            <a:br>
              <a:rPr lang="en" sz="1000">
                <a:solidFill>
                  <a:srgbClr val="0B5394"/>
                </a:solidFill>
              </a:rPr>
            </a:br>
            <a:r>
              <a:rPr lang="en" sz="1000">
                <a:solidFill>
                  <a:srgbClr val="0B5394"/>
                </a:solidFill>
              </a:rPr>
              <a:t>(M)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6" name="Google Shape;106;p13"/>
          <p:cNvSpPr txBox="1"/>
          <p:nvPr/>
        </p:nvSpPr>
        <p:spPr>
          <a:xfrm>
            <a:off x="5065975" y="1256169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B5394"/>
                </a:solidFill>
              </a:rPr>
              <a:t>MTP (F)</a:t>
            </a:r>
            <a:endParaRPr sz="1000" dirty="0">
              <a:solidFill>
                <a:srgbClr val="0B5394"/>
              </a:solidFill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5065975" y="1484769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 (M)</a:t>
            </a:r>
            <a:endParaRPr sz="1000">
              <a:solidFill>
                <a:srgbClr val="0B5394"/>
              </a:solidFill>
            </a:endParaRPr>
          </a:p>
        </p:txBody>
      </p:sp>
      <p:cxnSp>
        <p:nvCxnSpPr>
          <p:cNvPr id="108" name="Google Shape;108;p13"/>
          <p:cNvCxnSpPr/>
          <p:nvPr/>
        </p:nvCxnSpPr>
        <p:spPr>
          <a:xfrm>
            <a:off x="2738775" y="1024150"/>
            <a:ext cx="0" cy="33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9" name="Google Shape;109;p13"/>
          <p:cNvSpPr txBox="1"/>
          <p:nvPr/>
        </p:nvSpPr>
        <p:spPr>
          <a:xfrm>
            <a:off x="1828800" y="998025"/>
            <a:ext cx="2160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DAQ Room      sPHENIX IR</a:t>
            </a:r>
            <a:endParaRPr sz="1200" dirty="0"/>
          </a:p>
        </p:txBody>
      </p:sp>
      <p:sp>
        <p:nvSpPr>
          <p:cNvPr id="110" name="Google Shape;110;p13"/>
          <p:cNvSpPr/>
          <p:nvPr/>
        </p:nvSpPr>
        <p:spPr>
          <a:xfrm>
            <a:off x="6757763" y="463702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4987394" y="2307525"/>
            <a:ext cx="15861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</a:rPr>
              <a:t>~1m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3308763" y="2590156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15m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473425" y="4798425"/>
            <a:ext cx="28353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One-way optical loss: 1.5dB</a:t>
            </a:r>
            <a:endParaRPr/>
          </a:p>
        </p:txBody>
      </p:sp>
      <p:sp>
        <p:nvSpPr>
          <p:cNvPr id="116" name="Google Shape;58;p13">
            <a:extLst>
              <a:ext uri="{FF2B5EF4-FFF2-40B4-BE49-F238E27FC236}">
                <a16:creationId xmlns:a16="http://schemas.microsoft.com/office/drawing/2014/main" id="{82DC6AFE-8317-46C2-B20D-96880D8FA102}"/>
              </a:ext>
            </a:extLst>
          </p:cNvPr>
          <p:cNvSpPr/>
          <p:nvPr/>
        </p:nvSpPr>
        <p:spPr>
          <a:xfrm>
            <a:off x="1388315" y="2908154"/>
            <a:ext cx="466485" cy="392671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4" name="Google Shape;114;p13"/>
          <p:cNvSpPr/>
          <p:nvPr/>
        </p:nvSpPr>
        <p:spPr>
          <a:xfrm>
            <a:off x="4972638" y="2649113"/>
            <a:ext cx="80400" cy="126900"/>
          </a:xfrm>
          <a:prstGeom prst="flowChartOffpage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5" name="Google Shape;115;p13"/>
          <p:cNvCxnSpPr>
            <a:stCxn id="82" idx="2"/>
            <a:endCxn id="114" idx="0"/>
          </p:cNvCxnSpPr>
          <p:nvPr/>
        </p:nvCxnSpPr>
        <p:spPr>
          <a:xfrm rot="5400000">
            <a:off x="4863613" y="2471725"/>
            <a:ext cx="326700" cy="282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3"/>
          <p:cNvSpPr/>
          <p:nvPr/>
        </p:nvSpPr>
        <p:spPr>
          <a:xfrm>
            <a:off x="1449475" y="298395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1648050" y="298395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13"/>
          <p:cNvCxnSpPr>
            <a:endCxn id="63" idx="0"/>
          </p:cNvCxnSpPr>
          <p:nvPr/>
        </p:nvCxnSpPr>
        <p:spPr>
          <a:xfrm rot="-5400000" flipH="1">
            <a:off x="908725" y="2379750"/>
            <a:ext cx="12078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13"/>
          <p:cNvCxnSpPr>
            <a:stCxn id="62" idx="2"/>
            <a:endCxn id="64" idx="0"/>
          </p:cNvCxnSpPr>
          <p:nvPr/>
        </p:nvCxnSpPr>
        <p:spPr>
          <a:xfrm rot="-5400000" flipH="1">
            <a:off x="1107900" y="2379725"/>
            <a:ext cx="1207800" cy="6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EE2A0E5-3096-47D3-96E1-36B1334AD199}"/>
              </a:ext>
            </a:extLst>
          </p:cNvPr>
          <p:cNvSpPr/>
          <p:nvPr/>
        </p:nvSpPr>
        <p:spPr>
          <a:xfrm>
            <a:off x="1296124" y="2997115"/>
            <a:ext cx="65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DAM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099195-9D07-435A-9C52-DEFD2FD850E1}"/>
              </a:ext>
            </a:extLst>
          </p:cNvPr>
          <p:cNvSpPr/>
          <p:nvPr/>
        </p:nvSpPr>
        <p:spPr>
          <a:xfrm>
            <a:off x="4755637" y="2702629"/>
            <a:ext cx="539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FEE</a:t>
            </a:r>
            <a:br>
              <a:rPr lang="en-US" dirty="0"/>
            </a:br>
            <a:r>
              <a:rPr lang="en-US" dirty="0"/>
              <a:t>x26</a:t>
            </a:r>
          </a:p>
        </p:txBody>
      </p:sp>
      <p:sp>
        <p:nvSpPr>
          <p:cNvPr id="117" name="Google Shape;85;p13">
            <a:extLst>
              <a:ext uri="{FF2B5EF4-FFF2-40B4-BE49-F238E27FC236}">
                <a16:creationId xmlns:a16="http://schemas.microsoft.com/office/drawing/2014/main" id="{3919B66F-BE59-43CC-AE67-07EDE91C1F57}"/>
              </a:ext>
            </a:extLst>
          </p:cNvPr>
          <p:cNvSpPr txBox="1"/>
          <p:nvPr/>
        </p:nvSpPr>
        <p:spPr>
          <a:xfrm>
            <a:off x="5515478" y="1611419"/>
            <a:ext cx="22987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3CCCC"/>
                </a:solidFill>
              </a:rPr>
              <a:t>2x 48-Fiber MTP</a:t>
            </a:r>
            <a:endParaRPr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0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123DB-3FAC-47CE-8657-8CA53264A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81" y="1029729"/>
            <a:ext cx="6217299" cy="3496014"/>
          </a:xfrm>
          <a:prstGeom prst="rect">
            <a:avLst/>
          </a:prstGeom>
        </p:spPr>
      </p:pic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95350"/>
            <a:ext cx="3352800" cy="3546873"/>
          </a:xfrm>
        </p:spPr>
        <p:txBody>
          <a:bodyPr/>
          <a:lstStyle/>
          <a:p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DAM</a:t>
            </a:r>
          </a:p>
          <a:p>
            <a:pPr lvl="1"/>
            <a:r>
              <a:rPr lang="en-US" sz="1600" dirty="0"/>
              <a:t>sPHENIX production of FELIX </a:t>
            </a:r>
          </a:p>
          <a:p>
            <a:pPr lvl="1"/>
            <a:r>
              <a:rPr lang="en-US" sz="1400" dirty="0"/>
              <a:t>Two batches: </a:t>
            </a:r>
            <a:br>
              <a:rPr lang="en-US" sz="1400" dirty="0"/>
            </a:br>
            <a:r>
              <a:rPr lang="en-US" sz="1400" dirty="0"/>
              <a:t>10 (OPC) + 20 (TEC) boards</a:t>
            </a:r>
          </a:p>
          <a:p>
            <a:pPr lvl="2"/>
            <a:r>
              <a:rPr lang="en-US" sz="1400" dirty="0"/>
              <a:t>Closely following the BNL ATLAS preproduction experience</a:t>
            </a:r>
          </a:p>
          <a:p>
            <a:pPr lvl="1"/>
            <a:r>
              <a:rPr lang="en-US" sz="1600" dirty="0"/>
              <a:t>Firmware development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EBDC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Procurement of 24 commodity servers</a:t>
            </a:r>
          </a:p>
          <a:p>
            <a:pPr lvl="1"/>
            <a:r>
              <a:rPr lang="en-US" sz="1600" dirty="0"/>
              <a:t>Running software </a:t>
            </a:r>
            <a:br>
              <a:rPr lang="en-US" sz="1600" dirty="0"/>
            </a:br>
            <a:r>
              <a:rPr lang="en-US" sz="1600" dirty="0"/>
              <a:t>interface to DAQ L2 1.6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Signal data fibers</a:t>
            </a:r>
          </a:p>
          <a:p>
            <a:pPr lvl="1"/>
            <a:r>
              <a:rPr lang="en-US" sz="1400" dirty="0"/>
              <a:t>Interface to the FEE L3 1.2.5</a:t>
            </a:r>
          </a:p>
          <a:p>
            <a:pPr marL="0" indent="0">
              <a:buNone/>
            </a:pP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736764"/>
            <a:ext cx="7819231" cy="4229100"/>
          </a:xfrm>
        </p:spPr>
        <p:txBody>
          <a:bodyPr/>
          <a:lstStyle/>
          <a:p>
            <a:r>
              <a:rPr lang="en-US" sz="1600" dirty="0"/>
              <a:t>Jin Huang  (BNL/Physics, L3)</a:t>
            </a:r>
          </a:p>
          <a:p>
            <a:pPr lvl="1"/>
            <a:r>
              <a:rPr lang="en-US" sz="1400" dirty="0"/>
              <a:t>Associate Physicist, heavy-flavor topical group co-convener</a:t>
            </a:r>
          </a:p>
          <a:p>
            <a:pPr lvl="1"/>
            <a:r>
              <a:rPr lang="en-US" sz="1400" dirty="0"/>
              <a:t>Past projects highlight: commissioned DAQ for PHENIX forward silicon tracker, a successful upgrade @ RHIC featuring 2-Tbps continuous readout</a:t>
            </a:r>
          </a:p>
          <a:p>
            <a:r>
              <a:rPr lang="en-US" sz="1600" dirty="0"/>
              <a:t>John Kuczewski  (BNL/Instrumentation Division)</a:t>
            </a:r>
          </a:p>
          <a:p>
            <a:pPr lvl="1"/>
            <a:r>
              <a:rPr lang="en-US" sz="1400" dirty="0"/>
              <a:t>Experienced digital developer. Expert in development for electronics, FPGA and drivers</a:t>
            </a:r>
          </a:p>
          <a:p>
            <a:pPr lvl="1"/>
            <a:r>
              <a:rPr lang="en-US" sz="1400" dirty="0"/>
              <a:t>Past projects highlight: LSST CCD readout electronics</a:t>
            </a:r>
          </a:p>
          <a:p>
            <a:r>
              <a:rPr lang="en-US" sz="1600" dirty="0"/>
              <a:t>Alfred </a:t>
            </a:r>
            <a:r>
              <a:rPr lang="en-US" sz="1600" dirty="0" err="1"/>
              <a:t>DellaPenna</a:t>
            </a:r>
            <a:r>
              <a:rPr lang="en-US" sz="1600" dirty="0"/>
              <a:t> (BNL/Instrumentation Division)</a:t>
            </a:r>
          </a:p>
          <a:p>
            <a:pPr lvl="1"/>
            <a:r>
              <a:rPr lang="en-US" sz="1400" dirty="0"/>
              <a:t>30 years of designing RF and Front End electronics. Analog receivers for high energy / electron /ION and Photon applications.</a:t>
            </a:r>
          </a:p>
          <a:p>
            <a:pPr lvl="1"/>
            <a:r>
              <a:rPr lang="en-US" sz="1400" dirty="0"/>
              <a:t>RHIC BPM front end electronics ,Current Monitors(1985-2011), SNS Beam position monitor/ High Current monitor (2002-2005),NSLSII BPM electronics ,</a:t>
            </a:r>
            <a:r>
              <a:rPr lang="en-US" sz="1400" dirty="0" err="1"/>
              <a:t>Xray</a:t>
            </a:r>
            <a:r>
              <a:rPr lang="en-US" sz="1400" dirty="0"/>
              <a:t> BPM front end electronics, Beam Top up electronics 2011-2015), LSST Raft tower module electronics 2016-present)</a:t>
            </a:r>
          </a:p>
          <a:p>
            <a:r>
              <a:rPr lang="en-US" sz="1600" dirty="0"/>
              <a:t>Joe Mead (BNL/NSLS-II), co-managing to FELIX production</a:t>
            </a:r>
          </a:p>
          <a:p>
            <a:r>
              <a:rPr lang="sv-SE" sz="1600" dirty="0"/>
              <a:t>Ivan Kotov </a:t>
            </a:r>
            <a:r>
              <a:rPr lang="en-US" sz="1600" dirty="0"/>
              <a:t>(BNL/Instrumentation Division), QA, algorithm development</a:t>
            </a:r>
          </a:p>
          <a:p>
            <a:r>
              <a:rPr lang="en-US" sz="1600" dirty="0"/>
              <a:t>Joint development with TPC FEE (WBS 1.2.5) and DAQ (WBS 1.6)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36C31-05AA-4E06-B924-52DD4EBC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Synergistic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28452-BDC6-42E7-AB6C-75F7FC294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1987309"/>
          </a:xfrm>
        </p:spPr>
        <p:txBody>
          <a:bodyPr/>
          <a:lstStyle/>
          <a:p>
            <a:r>
              <a:rPr lang="en-US" sz="1650" dirty="0"/>
              <a:t>The critical development for sPHENIX TPC DAM is the FELIX DAQ interface, initially developed by Kai Chen and colleagues at Omega group in BNL Physics Department for the ATLAS phase-I upgrade</a:t>
            </a:r>
          </a:p>
          <a:p>
            <a:r>
              <a:rPr lang="en-US" sz="1650" dirty="0"/>
              <a:t>Sharing resource in FELIX development in BNL: </a:t>
            </a:r>
          </a:p>
          <a:p>
            <a:pPr lvl="1"/>
            <a:r>
              <a:rPr lang="en-US" sz="1350" dirty="0"/>
              <a:t>For sPHENIX prototyping: </a:t>
            </a:r>
            <a:r>
              <a:rPr lang="en-US" sz="1400" dirty="0"/>
              <a:t>Omega group </a:t>
            </a:r>
            <a:r>
              <a:rPr lang="en-US" sz="1350" dirty="0"/>
              <a:t>lent one FELIX v1.5→v2, produced one FELIX v2</a:t>
            </a:r>
          </a:p>
          <a:p>
            <a:pPr lvl="1"/>
            <a:r>
              <a:rPr lang="en-US" sz="1350" dirty="0"/>
              <a:t>Sharing firmware blocks and PCIe driver software</a:t>
            </a:r>
          </a:p>
          <a:p>
            <a:pPr lvl="1"/>
            <a:r>
              <a:rPr lang="en-US" sz="1350" dirty="0"/>
              <a:t>Consultation on FELIX production, coordinating on FELIX v2 timing mezzanine design</a:t>
            </a:r>
          </a:p>
          <a:p>
            <a:r>
              <a:rPr lang="en-US" sz="1650" dirty="0"/>
              <a:t>Joint LDRD 19-028 on FELIX application to multiple applications, funded by BNL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DA2C-2CB2-428B-ADFE-DAD2B1EA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0D795-7C45-4D3B-AEB5-9B5FFE92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BB2EB-A6A9-445A-81CE-0E66AF08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 descr="https://lh3.googleusercontent.com/08MpUNf51jKOY4osaIGpLgnRQvCLb9jQcEHI6t1GxTVpbD-K7mMG-FdeTEsjG9Po8UdRNlrLkL2ZbEAPqRi5GCo2PHUs1iDEQWcq4ONaBvLo191bEtNDAH_dXBrcKFewNqaeymAxEnHRH3mXzHU94LKTUnkPcpGnCspZozbGUhyYvjNxDZVcmukHR0gxjaDzLvu7sNwClT1Cy6vRepOhv9dstzZIXKOgunMTX8nES_Y6SohhMQ3gL_S6wswwRS0sofzYenMm-jScwJyV_rJx3N6Of1ZHa3_gp9e-vD2ZgIT6Joq1fU4sw6tj_B3NTVdMkdZLriK-qwf6HT38CRZ6bhz9UzXVKkr4CIVl7y17kRovf5Zo8vbKWTnILu-Y2wtBInacDINK_lS6mpD8sNzIKGUGwx_wgC6XfCi4VLLzO8weA67wvA9GxSomO4MBtGchPWoFZgtUiXtjEHcmLrg5hq3oqLyBNrY6cfYh5L1PJ8mw16xGB-ujM_pMU1WNWb7II-ViNkEmJJgYM625BFI-e6AkwNtVz1LheoCtffaZF-DkIf2A_brIkNcGq6DqK2CCzHOOkKYxhpN_jOGAg0qFq8hYkCKMxOK0P2b1lnDx=w2118-h1589-no">
            <a:extLst>
              <a:ext uri="{FF2B5EF4-FFF2-40B4-BE49-F238E27FC236}">
                <a16:creationId xmlns:a16="http://schemas.microsoft.com/office/drawing/2014/main" id="{F202DE9D-B61F-4476-B4CD-3C19BEDB2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11638" r="13084" b="22870"/>
          <a:stretch/>
        </p:blipFill>
        <p:spPr bwMode="auto">
          <a:xfrm>
            <a:off x="4534752" y="3294346"/>
            <a:ext cx="1477170" cy="1200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57B51D-4EA6-4AFB-BC3E-D3593800CAAE}"/>
              </a:ext>
            </a:extLst>
          </p:cNvPr>
          <p:cNvSpPr/>
          <p:nvPr/>
        </p:nvSpPr>
        <p:spPr>
          <a:xfrm>
            <a:off x="4236992" y="4474814"/>
            <a:ext cx="479015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/>
              <a:t>FELIX v2.0 timing mezzanine and FPGA-PCIe card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D11B21-F8EF-4CA5-9869-77B638B3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0148"/>
          <a:stretch/>
        </p:blipFill>
        <p:spPr>
          <a:xfrm>
            <a:off x="6423789" y="3300648"/>
            <a:ext cx="2225763" cy="120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6921A2A-8DCB-44DF-BE57-C546D1FC7C20}"/>
              </a:ext>
            </a:extLst>
          </p:cNvPr>
          <p:cNvGrpSpPr/>
          <p:nvPr/>
        </p:nvGrpSpPr>
        <p:grpSpPr>
          <a:xfrm>
            <a:off x="447368" y="2952750"/>
            <a:ext cx="3789624" cy="2127491"/>
            <a:chOff x="447368" y="2730259"/>
            <a:chExt cx="3789624" cy="21274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95B3B5-CA6A-4CB6-ADD6-2B01666FD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192" y="2958790"/>
              <a:ext cx="3733800" cy="5814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B5AED-D313-4304-BD48-6F377CB1850C}"/>
                </a:ext>
              </a:extLst>
            </p:cNvPr>
            <p:cNvSpPr/>
            <p:nvPr/>
          </p:nvSpPr>
          <p:spPr>
            <a:xfrm>
              <a:off x="447368" y="2730259"/>
              <a:ext cx="15771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Submitted to IEEE TIM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828889-04E3-4F0A-94F3-D000671EA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000" y="3602987"/>
              <a:ext cx="2486836" cy="12547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396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2A960D-A0A6-4167-86A1-3A8FCFF9DAE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57396" y="742950"/>
            <a:ext cx="2814404" cy="399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/>
            <a:r>
              <a:rPr lang="en-US" sz="1400" dirty="0"/>
              <a:t>207-day schedule float on the non-commodity components (FELIX). </a:t>
            </a:r>
          </a:p>
          <a:p>
            <a:pPr marL="458788" lvl="1"/>
            <a:r>
              <a:rPr lang="en-US" sz="1200" dirty="0"/>
              <a:t>NOT on critical path</a:t>
            </a:r>
          </a:p>
          <a:p>
            <a:pPr marL="169863" indent="-169863"/>
            <a:r>
              <a:rPr lang="en-US" sz="1400" dirty="0"/>
              <a:t>Scheduling risk for FELIX production is low:</a:t>
            </a:r>
          </a:p>
          <a:p>
            <a:pPr marL="458788" lvl="1"/>
            <a:r>
              <a:rPr lang="en-US" sz="1200" dirty="0"/>
              <a:t>Already completed v1.5 test stand for the prototyping stage, 1.2.6.1</a:t>
            </a:r>
          </a:p>
          <a:p>
            <a:pPr marL="458788" lvl="1"/>
            <a:r>
              <a:rPr lang="en-US" sz="1200" dirty="0"/>
              <a:t>Closely follow BNL ATLAS pre-production experience</a:t>
            </a:r>
          </a:p>
          <a:p>
            <a:pPr marL="169863" indent="-169863"/>
            <a:r>
              <a:rPr lang="en-US" sz="1400" dirty="0"/>
              <a:t>Scheduling risk for EBDC production is low:</a:t>
            </a:r>
          </a:p>
          <a:p>
            <a:pPr marL="458788" lvl="1"/>
            <a:r>
              <a:rPr lang="en-US" sz="1200" dirty="0"/>
              <a:t>Commodity computing, and benefits from massive parallelism in industry</a:t>
            </a:r>
          </a:p>
          <a:p>
            <a:pPr marL="458788" lvl="1"/>
            <a:r>
              <a:rPr lang="en-US" sz="1200" dirty="0"/>
              <a:t>Procurement scheduled at the latest stage of the production to take advantage of commercial computing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13C4-B557-4E78-8F95-01315DCD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4"/>
          <a:stretch/>
        </p:blipFill>
        <p:spPr>
          <a:xfrm>
            <a:off x="2999382" y="1006078"/>
            <a:ext cx="6134497" cy="373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1A8D-18A6-4F3E-AF43-B501495B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5808B5-ACC5-4EE8-9E0D-1854F25A65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287596"/>
              </p:ext>
            </p:extLst>
          </p:nvPr>
        </p:nvGraphicFramePr>
        <p:xfrm>
          <a:off x="301689" y="742950"/>
          <a:ext cx="6556311" cy="389623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710162">
                  <a:extLst>
                    <a:ext uri="{9D8B030D-6E8A-4147-A177-3AD203B41FA5}">
                      <a16:colId xmlns:a16="http://schemas.microsoft.com/office/drawing/2014/main" val="3372310223"/>
                    </a:ext>
                  </a:extLst>
                </a:gridCol>
                <a:gridCol w="1499638">
                  <a:extLst>
                    <a:ext uri="{9D8B030D-6E8A-4147-A177-3AD203B41FA5}">
                      <a16:colId xmlns:a16="http://schemas.microsoft.com/office/drawing/2014/main" val="26158263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831551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65767240"/>
                    </a:ext>
                  </a:extLst>
                </a:gridCol>
                <a:gridCol w="384111">
                  <a:extLst>
                    <a:ext uri="{9D8B030D-6E8A-4147-A177-3AD203B41FA5}">
                      <a16:colId xmlns:a16="http://schemas.microsoft.com/office/drawing/2014/main" val="423184501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4524883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927603625"/>
                    </a:ext>
                  </a:extLst>
                </a:gridCol>
              </a:tblGrid>
              <a:tr h="24532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WBS Path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WBS Name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Activity ID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Activity Name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Milestone Level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Completed?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87409"/>
                  </a:ext>
                </a:extLst>
              </a:tr>
              <a:tr h="28807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1.02.06.01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Evaluation -- FELIX 1.5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S143900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pre CD-1 Conceptual Design Review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12-Dec-17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3636761834"/>
                  </a:ext>
                </a:extLst>
              </a:tr>
              <a:tr h="27097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Evaluation -- FELIX 2.0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S144400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Procure TPC DAM Felix 2.0 Boards Evaluation - Contract Award(s)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26-Mar-18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239436874"/>
                  </a:ext>
                </a:extLst>
              </a:tr>
              <a:tr h="33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Evaluation -- FELIX 2.0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S145100-S145500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Procure TPC DAM Felix 2.0 Boards - Contract Award(s)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18-Mar-19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9460763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Evaluation -- FELIX 2.0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S146500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Preproduction Readiness Review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9-Aug-19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1736539449"/>
                  </a:ext>
                </a:extLst>
              </a:tr>
              <a:tr h="21150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S147100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Procure TPC DAM Felix 2.0 Boards - Contract Award(s)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6-Nov-19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3313388827"/>
                  </a:ext>
                </a:extLst>
              </a:tr>
              <a:tr h="4200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S147350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Procure TPC DAM Felix 2.0 Optical Components - Contract Award(s)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6-Nov-19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88979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S147600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Felix 2.0 Production Complete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22-Jul-20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280762364"/>
                  </a:ext>
                </a:extLst>
              </a:tr>
              <a:tr h="4422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S148200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Procure TPC EDBC Computers &amp; Peripherals - Contract Award(s)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7-Oct-20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332324374"/>
                  </a:ext>
                </a:extLst>
              </a:tr>
              <a:tr h="40478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S148600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Production Complete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10-Sep-21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86142722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0347F-E072-4A38-B87F-11438F8F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1E81-A2AA-4368-BC05-FBA3F962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2A6B-FF71-4D2D-95FE-9D624E8E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B75AF2-9A96-4A38-8481-F47CE33B9812}"/>
              </a:ext>
            </a:extLst>
          </p:cNvPr>
          <p:cNvSpPr/>
          <p:nvPr/>
        </p:nvSpPr>
        <p:spPr>
          <a:xfrm>
            <a:off x="6451600" y="1995785"/>
            <a:ext cx="2602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FPGA contract awarded 3-Apr-19</a:t>
            </a:r>
          </a:p>
          <a:p>
            <a:r>
              <a:rPr lang="en-US" sz="1200" dirty="0"/>
              <a:t>Other components: POs in preparation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41D6D-8E69-4220-A07E-CEC0C70C5271}"/>
              </a:ext>
            </a:extLst>
          </p:cNvPr>
          <p:cNvGrpSpPr/>
          <p:nvPr/>
        </p:nvGrpSpPr>
        <p:grpSpPr>
          <a:xfrm>
            <a:off x="311182" y="2343150"/>
            <a:ext cx="8766803" cy="369332"/>
            <a:chOff x="301689" y="2140345"/>
            <a:chExt cx="8766803" cy="36933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152AA7-CB44-42F1-A6C8-834D46A2F582}"/>
                </a:ext>
              </a:extLst>
            </p:cNvPr>
            <p:cNvCxnSpPr>
              <a:cxnSpLocks/>
            </p:cNvCxnSpPr>
            <p:nvPr/>
          </p:nvCxnSpPr>
          <p:spPr>
            <a:xfrm>
              <a:off x="301689" y="2214077"/>
              <a:ext cx="8680418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D5B83D-CF52-42E7-8C47-9E864A4493BE}"/>
                </a:ext>
              </a:extLst>
            </p:cNvPr>
            <p:cNvSpPr/>
            <p:nvPr/>
          </p:nvSpPr>
          <p:spPr>
            <a:xfrm>
              <a:off x="8448707" y="2140345"/>
              <a:ext cx="619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619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32792</TotalTime>
  <Words>1954</Words>
  <Application>Microsoft Office PowerPoint</Application>
  <PresentationFormat>On-screen Show (16:9)</PresentationFormat>
  <Paragraphs>352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MS PGothic</vt:lpstr>
      <vt:lpstr>MS PGothic</vt:lpstr>
      <vt:lpstr>Arial</vt:lpstr>
      <vt:lpstr>Calibri</vt:lpstr>
      <vt:lpstr>Times New Roman</vt:lpstr>
      <vt:lpstr>Wingdings</vt:lpstr>
      <vt:lpstr>Office Theme</vt:lpstr>
      <vt:lpstr> sPHENIX  Director’s Review 1.2.6 TPC Data Aggregator Modules </vt:lpstr>
      <vt:lpstr>The L3 Component</vt:lpstr>
      <vt:lpstr>L3 Technical Overview</vt:lpstr>
      <vt:lpstr>Layout in sPHENIX</vt:lpstr>
      <vt:lpstr>L3 Scope </vt:lpstr>
      <vt:lpstr>L3 Collaborators</vt:lpstr>
      <vt:lpstr>Synergistic collaboration</vt:lpstr>
      <vt:lpstr>Schedule Drivers</vt:lpstr>
      <vt:lpstr>Milestones</vt:lpstr>
      <vt:lpstr>Cost Drivers</vt:lpstr>
      <vt:lpstr>Status and Highlights</vt:lpstr>
      <vt:lpstr>Issues and Concerns  </vt:lpstr>
      <vt:lpstr>Summary</vt:lpstr>
      <vt:lpstr>Back Up</vt:lpstr>
      <vt:lpstr>TPC Data Stream @ 170kHz AuAu</vt:lpstr>
      <vt:lpstr>As shown in the DAQ review, June 2018</vt:lpstr>
      <vt:lpstr>Followed up by Geant4 based simulation</vt:lpstr>
      <vt:lpstr>Geant4 simulation of Per-FELIX data</vt:lpstr>
      <vt:lpstr>FELIX buffer usage</vt:lpstr>
      <vt:lpstr>FELIX buffer usage in simulation</vt:lpstr>
      <vt:lpstr>FELIX buffer usage in simulation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Jin Huang</cp:lastModifiedBy>
  <cp:revision>290</cp:revision>
  <cp:lastPrinted>2015-10-28T19:08:40Z</cp:lastPrinted>
  <dcterms:created xsi:type="dcterms:W3CDTF">2015-10-24T00:32:43Z</dcterms:created>
  <dcterms:modified xsi:type="dcterms:W3CDTF">2019-04-05T03:20:34Z</dcterms:modified>
</cp:coreProperties>
</file>