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handoutMasterIdLst>
    <p:handoutMasterId r:id="rId15"/>
  </p:handoutMasterIdLst>
  <p:sldIdLst>
    <p:sldId id="305" r:id="rId2"/>
    <p:sldId id="318" r:id="rId3"/>
    <p:sldId id="328" r:id="rId4"/>
    <p:sldId id="335" r:id="rId5"/>
    <p:sldId id="303" r:id="rId6"/>
    <p:sldId id="339" r:id="rId7"/>
    <p:sldId id="336" r:id="rId8"/>
    <p:sldId id="334" r:id="rId9"/>
    <p:sldId id="338" r:id="rId10"/>
    <p:sldId id="293" r:id="rId11"/>
    <p:sldId id="333" r:id="rId12"/>
    <p:sldId id="331"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5EA22"/>
    <a:srgbClr val="DCE6F2"/>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4" autoAdjust="0"/>
    <p:restoredTop sz="95405" autoAdjust="0"/>
  </p:normalViewPr>
  <p:slideViewPr>
    <p:cSldViewPr snapToGrid="0">
      <p:cViewPr varScale="1">
        <p:scale>
          <a:sx n="103" d="100"/>
          <a:sy n="103" d="100"/>
        </p:scale>
        <p:origin x="2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wrap="square" lIns="91650" tIns="45825" rIns="91650" bIns="45825" numCol="1" anchor="t" anchorCtr="0" compatLnSpc="1">
            <a:prstTxWarp prst="textNoShape">
              <a:avLst/>
            </a:prstTxWarp>
          </a:bodyPr>
          <a:lstStyle>
            <a:lvl1pPr algn="r">
              <a:defRPr sz="1200"/>
            </a:lvl1pPr>
          </a:lstStyle>
          <a:p>
            <a:fld id="{E137DB6B-55ED-4249-BA1E-E948113C61F4}" type="datetimeFigureOut">
              <a:rPr lang="en-US" altLang="en-US"/>
              <a:pPr/>
              <a:t>4/5/2019</a:t>
            </a:fld>
            <a:endParaRPr lang="en-US" alt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wrap="square" lIns="91650" tIns="45825" rIns="91650" bIns="45825"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3172" tIns="46586" rIns="93172" bIns="4658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436" y="0"/>
            <a:ext cx="3038372" cy="464184"/>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fld id="{CF8C9284-E3F8-4D87-B0A8-5DBDDC2FC668}" type="datetimeFigureOut">
              <a:rPr lang="en-US" altLang="en-US"/>
              <a:pPr/>
              <a:t>4/5/2019</a:t>
            </a:fld>
            <a:endParaRPr lang="en-US" alt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6108"/>
            <a:ext cx="5608320" cy="4182427"/>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27"/>
            <a:ext cx="3038372" cy="464184"/>
          </a:xfrm>
          <a:prstGeom prst="rect">
            <a:avLst/>
          </a:prstGeom>
        </p:spPr>
        <p:txBody>
          <a:bodyPr vert="horz" lIns="93172" tIns="46586" rIns="93172" bIns="4658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436" y="8830627"/>
            <a:ext cx="3038372" cy="464184"/>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a:t>
            </a:fld>
            <a:endParaRPr lang="en-US" altLang="en-US"/>
          </a:p>
        </p:txBody>
      </p:sp>
    </p:spTree>
    <p:extLst>
      <p:ext uri="{BB962C8B-B14F-4D97-AF65-F5344CB8AC3E}">
        <p14:creationId xmlns:p14="http://schemas.microsoft.com/office/powerpoint/2010/main" val="181582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78584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2791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4659" indent="-286407" eaLnBrk="0" hangingPunct="0">
              <a:defRPr sz="2400">
                <a:solidFill>
                  <a:schemeClr val="tx1"/>
                </a:solidFill>
                <a:latin typeface="Calibri" pitchFamily="34" charset="0"/>
                <a:ea typeface="MS PGothic" pitchFamily="34" charset="-128"/>
              </a:defRPr>
            </a:lvl2pPr>
            <a:lvl3pPr marL="1145629" indent="-229126" eaLnBrk="0" hangingPunct="0">
              <a:defRPr sz="2400">
                <a:solidFill>
                  <a:schemeClr val="tx1"/>
                </a:solidFill>
                <a:latin typeface="Calibri" pitchFamily="34" charset="0"/>
                <a:ea typeface="MS PGothic" pitchFamily="34" charset="-128"/>
              </a:defRPr>
            </a:lvl3pPr>
            <a:lvl4pPr marL="1603880" indent="-229126" eaLnBrk="0" hangingPunct="0">
              <a:defRPr sz="2400">
                <a:solidFill>
                  <a:schemeClr val="tx1"/>
                </a:solidFill>
                <a:latin typeface="Calibri" pitchFamily="34" charset="0"/>
                <a:ea typeface="MS PGothic" pitchFamily="34" charset="-128"/>
              </a:defRPr>
            </a:lvl4pPr>
            <a:lvl5pPr marL="2062132" indent="-229126" eaLnBrk="0" hangingPunct="0">
              <a:defRPr sz="2400">
                <a:solidFill>
                  <a:schemeClr val="tx1"/>
                </a:solidFill>
                <a:latin typeface="Calibri" pitchFamily="34" charset="0"/>
                <a:ea typeface="MS PGothic" pitchFamily="34" charset="-128"/>
              </a:defRPr>
            </a:lvl5pPr>
            <a:lvl6pPr marL="2520384" indent="-229126" eaLnBrk="0" fontAlgn="base" hangingPunct="0">
              <a:spcBef>
                <a:spcPct val="0"/>
              </a:spcBef>
              <a:spcAft>
                <a:spcPct val="0"/>
              </a:spcAft>
              <a:defRPr sz="2400">
                <a:solidFill>
                  <a:schemeClr val="tx1"/>
                </a:solidFill>
                <a:latin typeface="Calibri" pitchFamily="34" charset="0"/>
                <a:ea typeface="MS PGothic" pitchFamily="34" charset="-128"/>
              </a:defRPr>
            </a:lvl6pPr>
            <a:lvl7pPr marL="2978635" indent="-229126" eaLnBrk="0" fontAlgn="base" hangingPunct="0">
              <a:spcBef>
                <a:spcPct val="0"/>
              </a:spcBef>
              <a:spcAft>
                <a:spcPct val="0"/>
              </a:spcAft>
              <a:defRPr sz="2400">
                <a:solidFill>
                  <a:schemeClr val="tx1"/>
                </a:solidFill>
                <a:latin typeface="Calibri" pitchFamily="34" charset="0"/>
                <a:ea typeface="MS PGothic" pitchFamily="34" charset="-128"/>
              </a:defRPr>
            </a:lvl7pPr>
            <a:lvl8pPr marL="3436887" indent="-229126" eaLnBrk="0" fontAlgn="base" hangingPunct="0">
              <a:spcBef>
                <a:spcPct val="0"/>
              </a:spcBef>
              <a:spcAft>
                <a:spcPct val="0"/>
              </a:spcAft>
              <a:defRPr sz="2400">
                <a:solidFill>
                  <a:schemeClr val="tx1"/>
                </a:solidFill>
                <a:latin typeface="Calibri" pitchFamily="34" charset="0"/>
                <a:ea typeface="MS PGothic" pitchFamily="34" charset="-128"/>
              </a:defRPr>
            </a:lvl8pPr>
            <a:lvl9pPr marL="3895138" indent="-22912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8AAFBC1-729B-4E4A-A6C4-DC8DEDA0C435}" type="slidenum">
              <a:rPr lang="en-US" altLang="en-US" sz="1200"/>
              <a:pPr eaLnBrk="1" hangingPunct="1"/>
              <a:t>7</a:t>
            </a:fld>
            <a:endParaRPr lang="en-US" altLang="en-US" sz="1200" dirty="0"/>
          </a:p>
        </p:txBody>
      </p:sp>
    </p:spTree>
    <p:extLst>
      <p:ext uri="{BB962C8B-B14F-4D97-AF65-F5344CB8AC3E}">
        <p14:creationId xmlns:p14="http://schemas.microsoft.com/office/powerpoint/2010/main" val="403525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4659" indent="-286407" eaLnBrk="0" hangingPunct="0">
              <a:defRPr sz="2400">
                <a:solidFill>
                  <a:schemeClr val="tx1"/>
                </a:solidFill>
                <a:latin typeface="Calibri" pitchFamily="34" charset="0"/>
                <a:ea typeface="MS PGothic" pitchFamily="34" charset="-128"/>
              </a:defRPr>
            </a:lvl2pPr>
            <a:lvl3pPr marL="1145629" indent="-229126" eaLnBrk="0" hangingPunct="0">
              <a:defRPr sz="2400">
                <a:solidFill>
                  <a:schemeClr val="tx1"/>
                </a:solidFill>
                <a:latin typeface="Calibri" pitchFamily="34" charset="0"/>
                <a:ea typeface="MS PGothic" pitchFamily="34" charset="-128"/>
              </a:defRPr>
            </a:lvl3pPr>
            <a:lvl4pPr marL="1603880" indent="-229126" eaLnBrk="0" hangingPunct="0">
              <a:defRPr sz="2400">
                <a:solidFill>
                  <a:schemeClr val="tx1"/>
                </a:solidFill>
                <a:latin typeface="Calibri" pitchFamily="34" charset="0"/>
                <a:ea typeface="MS PGothic" pitchFamily="34" charset="-128"/>
              </a:defRPr>
            </a:lvl4pPr>
            <a:lvl5pPr marL="2062132" indent="-229126" eaLnBrk="0" hangingPunct="0">
              <a:defRPr sz="2400">
                <a:solidFill>
                  <a:schemeClr val="tx1"/>
                </a:solidFill>
                <a:latin typeface="Calibri" pitchFamily="34" charset="0"/>
                <a:ea typeface="MS PGothic" pitchFamily="34" charset="-128"/>
              </a:defRPr>
            </a:lvl5pPr>
            <a:lvl6pPr marL="2520384" indent="-229126" eaLnBrk="0" fontAlgn="base" hangingPunct="0">
              <a:spcBef>
                <a:spcPct val="0"/>
              </a:spcBef>
              <a:spcAft>
                <a:spcPct val="0"/>
              </a:spcAft>
              <a:defRPr sz="2400">
                <a:solidFill>
                  <a:schemeClr val="tx1"/>
                </a:solidFill>
                <a:latin typeface="Calibri" pitchFamily="34" charset="0"/>
                <a:ea typeface="MS PGothic" pitchFamily="34" charset="-128"/>
              </a:defRPr>
            </a:lvl6pPr>
            <a:lvl7pPr marL="2978635" indent="-229126" eaLnBrk="0" fontAlgn="base" hangingPunct="0">
              <a:spcBef>
                <a:spcPct val="0"/>
              </a:spcBef>
              <a:spcAft>
                <a:spcPct val="0"/>
              </a:spcAft>
              <a:defRPr sz="2400">
                <a:solidFill>
                  <a:schemeClr val="tx1"/>
                </a:solidFill>
                <a:latin typeface="Calibri" pitchFamily="34" charset="0"/>
                <a:ea typeface="MS PGothic" pitchFamily="34" charset="-128"/>
              </a:defRPr>
            </a:lvl7pPr>
            <a:lvl8pPr marL="3436887" indent="-229126" eaLnBrk="0" fontAlgn="base" hangingPunct="0">
              <a:spcBef>
                <a:spcPct val="0"/>
              </a:spcBef>
              <a:spcAft>
                <a:spcPct val="0"/>
              </a:spcAft>
              <a:defRPr sz="2400">
                <a:solidFill>
                  <a:schemeClr val="tx1"/>
                </a:solidFill>
                <a:latin typeface="Calibri" pitchFamily="34" charset="0"/>
                <a:ea typeface="MS PGothic" pitchFamily="34" charset="-128"/>
              </a:defRPr>
            </a:lvl8pPr>
            <a:lvl9pPr marL="3895138" indent="-22912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8</a:t>
            </a:fld>
            <a:endParaRPr lang="en-US" altLang="en-US" sz="1200"/>
          </a:p>
        </p:txBody>
      </p:sp>
    </p:spTree>
    <p:extLst>
      <p:ext uri="{BB962C8B-B14F-4D97-AF65-F5344CB8AC3E}">
        <p14:creationId xmlns:p14="http://schemas.microsoft.com/office/powerpoint/2010/main" val="190078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4659" indent="-286407" eaLnBrk="0" hangingPunct="0">
              <a:defRPr sz="2400">
                <a:solidFill>
                  <a:schemeClr val="tx1"/>
                </a:solidFill>
                <a:latin typeface="Calibri" pitchFamily="34" charset="0"/>
                <a:ea typeface="MS PGothic" pitchFamily="34" charset="-128"/>
              </a:defRPr>
            </a:lvl2pPr>
            <a:lvl3pPr marL="1145629" indent="-229126" eaLnBrk="0" hangingPunct="0">
              <a:defRPr sz="2400">
                <a:solidFill>
                  <a:schemeClr val="tx1"/>
                </a:solidFill>
                <a:latin typeface="Calibri" pitchFamily="34" charset="0"/>
                <a:ea typeface="MS PGothic" pitchFamily="34" charset="-128"/>
              </a:defRPr>
            </a:lvl3pPr>
            <a:lvl4pPr marL="1603880" indent="-229126" eaLnBrk="0" hangingPunct="0">
              <a:defRPr sz="2400">
                <a:solidFill>
                  <a:schemeClr val="tx1"/>
                </a:solidFill>
                <a:latin typeface="Calibri" pitchFamily="34" charset="0"/>
                <a:ea typeface="MS PGothic" pitchFamily="34" charset="-128"/>
              </a:defRPr>
            </a:lvl4pPr>
            <a:lvl5pPr marL="2062132" indent="-229126" eaLnBrk="0" hangingPunct="0">
              <a:defRPr sz="2400">
                <a:solidFill>
                  <a:schemeClr val="tx1"/>
                </a:solidFill>
                <a:latin typeface="Calibri" pitchFamily="34" charset="0"/>
                <a:ea typeface="MS PGothic" pitchFamily="34" charset="-128"/>
              </a:defRPr>
            </a:lvl5pPr>
            <a:lvl6pPr marL="2520384" indent="-229126" eaLnBrk="0" fontAlgn="base" hangingPunct="0">
              <a:spcBef>
                <a:spcPct val="0"/>
              </a:spcBef>
              <a:spcAft>
                <a:spcPct val="0"/>
              </a:spcAft>
              <a:defRPr sz="2400">
                <a:solidFill>
                  <a:schemeClr val="tx1"/>
                </a:solidFill>
                <a:latin typeface="Calibri" pitchFamily="34" charset="0"/>
                <a:ea typeface="MS PGothic" pitchFamily="34" charset="-128"/>
              </a:defRPr>
            </a:lvl6pPr>
            <a:lvl7pPr marL="2978635" indent="-229126" eaLnBrk="0" fontAlgn="base" hangingPunct="0">
              <a:spcBef>
                <a:spcPct val="0"/>
              </a:spcBef>
              <a:spcAft>
                <a:spcPct val="0"/>
              </a:spcAft>
              <a:defRPr sz="2400">
                <a:solidFill>
                  <a:schemeClr val="tx1"/>
                </a:solidFill>
                <a:latin typeface="Calibri" pitchFamily="34" charset="0"/>
                <a:ea typeface="MS PGothic" pitchFamily="34" charset="-128"/>
              </a:defRPr>
            </a:lvl7pPr>
            <a:lvl8pPr marL="3436887" indent="-229126" eaLnBrk="0" fontAlgn="base" hangingPunct="0">
              <a:spcBef>
                <a:spcPct val="0"/>
              </a:spcBef>
              <a:spcAft>
                <a:spcPct val="0"/>
              </a:spcAft>
              <a:defRPr sz="2400">
                <a:solidFill>
                  <a:schemeClr val="tx1"/>
                </a:solidFill>
                <a:latin typeface="Calibri" pitchFamily="34" charset="0"/>
                <a:ea typeface="MS PGothic" pitchFamily="34" charset="-128"/>
              </a:defRPr>
            </a:lvl8pPr>
            <a:lvl9pPr marL="3895138" indent="-22912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9</a:t>
            </a:fld>
            <a:endParaRPr lang="en-US" altLang="en-US" sz="1200" dirty="0"/>
          </a:p>
        </p:txBody>
      </p:sp>
    </p:spTree>
    <p:extLst>
      <p:ext uri="{BB962C8B-B14F-4D97-AF65-F5344CB8AC3E}">
        <p14:creationId xmlns:p14="http://schemas.microsoft.com/office/powerpoint/2010/main" val="156708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1"/>
            <a:ext cx="8686800" cy="1470025"/>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4/10/2019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9776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424168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44"/>
            <a:ext cx="1981200" cy="5668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4237"/>
            <a:ext cx="57912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230294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15641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279920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93291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293193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4" name="Footer Placeholder 4"/>
          <p:cNvSpPr>
            <a:spLocks noGrp="1"/>
          </p:cNvSpPr>
          <p:nvPr>
            <p:ph type="ftr" sz="quarter" idx="11"/>
          </p:nvPr>
        </p:nvSpPr>
        <p:spPr>
          <a:xfrm>
            <a:off x="3200400" y="6569082"/>
            <a:ext cx="2895600" cy="288925"/>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39253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374645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22436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4/10/2019</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206744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4/10/2019</a:t>
            </a:r>
            <a:endParaRPr lang="en-US" altLang="en-US" dirty="0"/>
          </a:p>
        </p:txBody>
      </p:sp>
      <p:sp>
        <p:nvSpPr>
          <p:cNvPr id="5" name="Footer Placeholder 4"/>
          <p:cNvSpPr>
            <a:spLocks noGrp="1"/>
          </p:cNvSpPr>
          <p:nvPr>
            <p:ph type="ftr" sz="quarter" idx="3"/>
          </p:nvPr>
        </p:nvSpPr>
        <p:spPr>
          <a:xfrm>
            <a:off x="3171031" y="6553208"/>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6492882"/>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8"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3346" y="12700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21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solidFill>
            <a:srgbClr val="0099FF"/>
          </a:solidFill>
        </p:spPr>
        <p:txBody>
          <a:bodyPr/>
          <a:lstStyle/>
          <a:p>
            <a:pPr algn="ctr"/>
            <a:r>
              <a:rPr lang="en-US" altLang="en-US" dirty="0" smtClean="0">
                <a:solidFill>
                  <a:schemeClr val="bg1"/>
                </a:solidFill>
              </a:rPr>
              <a:t>sPHENIX </a:t>
            </a:r>
            <a:r>
              <a:rPr lang="en-US" altLang="en-US" dirty="0" smtClean="0"/>
              <a:t>Director’s</a:t>
            </a:r>
            <a:r>
              <a:rPr lang="en-US" altLang="en-US" dirty="0" smtClean="0">
                <a:solidFill>
                  <a:schemeClr val="bg1"/>
                </a:solidFill>
              </a:rPr>
              <a:t> Review</a:t>
            </a:r>
            <a:br>
              <a:rPr lang="en-US" altLang="en-US" dirty="0" smtClean="0">
                <a:solidFill>
                  <a:schemeClr val="bg1"/>
                </a:solidFill>
              </a:rPr>
            </a:br>
            <a:r>
              <a:rPr lang="en-US" altLang="en-US" dirty="0" smtClean="0">
                <a:solidFill>
                  <a:schemeClr val="bg1"/>
                </a:solidFill>
              </a:rPr>
              <a:t>TPC Laser Calibration System</a:t>
            </a:r>
          </a:p>
        </p:txBody>
      </p:sp>
      <p:sp>
        <p:nvSpPr>
          <p:cNvPr id="15362" name="Subtitle 3"/>
          <p:cNvSpPr>
            <a:spLocks noGrp="1"/>
          </p:cNvSpPr>
          <p:nvPr>
            <p:ph type="subTitle" idx="1"/>
          </p:nvPr>
        </p:nvSpPr>
        <p:spPr/>
        <p:txBody>
          <a:bodyPr/>
          <a:lstStyle/>
          <a:p>
            <a:r>
              <a:rPr lang="en-US" altLang="en-US" sz="4000" dirty="0" smtClean="0">
                <a:solidFill>
                  <a:srgbClr val="0099FF"/>
                </a:solidFill>
              </a:rPr>
              <a:t>April 10, 2019</a:t>
            </a:r>
          </a:p>
          <a:p>
            <a:r>
              <a:rPr lang="en-US" altLang="en-US" sz="4000" dirty="0" smtClean="0">
                <a:solidFill>
                  <a:srgbClr val="0099FF"/>
                </a:solidFill>
              </a:rPr>
              <a:t>BNL</a:t>
            </a:r>
          </a:p>
        </p:txBody>
      </p:sp>
      <p:cxnSp>
        <p:nvCxnSpPr>
          <p:cNvPr id="7" name="Straight Connector 6"/>
          <p:cNvCxnSpPr>
            <a:cxnSpLocks noChangeShapeType="1"/>
          </p:cNvCxnSpPr>
          <p:nvPr/>
        </p:nvCxnSpPr>
        <p:spPr bwMode="auto">
          <a:xfrm>
            <a:off x="287339" y="7715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 name="TextBox 7"/>
          <p:cNvSpPr txBox="1"/>
          <p:nvPr/>
        </p:nvSpPr>
        <p:spPr>
          <a:xfrm>
            <a:off x="3008500" y="3097111"/>
            <a:ext cx="3536546" cy="646331"/>
          </a:xfrm>
          <a:prstGeom prst="rect">
            <a:avLst/>
          </a:prstGeom>
          <a:noFill/>
        </p:spPr>
        <p:txBody>
          <a:bodyPr wrap="none" rtlCol="0">
            <a:spAutoFit/>
          </a:bodyPr>
          <a:lstStyle/>
          <a:p>
            <a:pPr algn="ctr"/>
            <a:r>
              <a:rPr lang="en-US" sz="3600" dirty="0" smtClean="0"/>
              <a:t>Bob Azmoun, BNL</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a:p>
        </p:txBody>
      </p:sp>
      <p:sp>
        <p:nvSpPr>
          <p:cNvPr id="6246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10</a:t>
            </a:fld>
            <a:endParaRPr lang="en-US" altLang="en-US" sz="1200">
              <a:solidFill>
                <a:srgbClr val="898989"/>
              </a:solidFill>
            </a:endParaRPr>
          </a:p>
        </p:txBody>
      </p:sp>
      <p:sp>
        <p:nvSpPr>
          <p:cNvPr id="62465" name="Title 6"/>
          <p:cNvSpPr>
            <a:spLocks noGrp="1"/>
          </p:cNvSpPr>
          <p:nvPr>
            <p:ph type="title" idx="4294967295"/>
          </p:nvPr>
        </p:nvSpPr>
        <p:spPr>
          <a:xfrm>
            <a:off x="0" y="2819400"/>
            <a:ext cx="8229600" cy="1143000"/>
          </a:xfrm>
          <a:prstGeom prst="rect">
            <a:avLst/>
          </a:prstGeom>
        </p:spPr>
        <p:txBody>
          <a:bodyPr/>
          <a:lstStyle/>
          <a:p>
            <a:pPr algn="ctr"/>
            <a:r>
              <a:rPr lang="en-US" altLang="en-US" smtClean="0"/>
              <a:t>Back Up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8AEB6D2-A806-486B-851D-EC8150D94541}"/>
              </a:ext>
            </a:extLst>
          </p:cNvPr>
          <p:cNvSpPr>
            <a:spLocks noGrp="1"/>
          </p:cNvSpPr>
          <p:nvPr>
            <p:ph type="dt" sz="half" idx="10"/>
          </p:nvPr>
        </p:nvSpPr>
        <p:spPr/>
        <p:txBody>
          <a:bodyPr/>
          <a:lstStyle/>
          <a:p>
            <a:pPr>
              <a:defRPr/>
            </a:pPr>
            <a:r>
              <a:rPr lang="en-US" altLang="en-US" smtClean="0"/>
              <a:t>4/10/2019</a:t>
            </a:r>
            <a:endParaRPr lang="en-US" altLang="en-US"/>
          </a:p>
        </p:txBody>
      </p:sp>
      <p:sp>
        <p:nvSpPr>
          <p:cNvPr id="4" name="Footer Placeholder 3">
            <a:extLst>
              <a:ext uri="{FF2B5EF4-FFF2-40B4-BE49-F238E27FC236}">
                <a16:creationId xmlns:a16="http://schemas.microsoft.com/office/drawing/2014/main" xmlns="" id="{4829570F-4A2A-4295-8F1E-F8CBB2437C32}"/>
              </a:ext>
            </a:extLst>
          </p:cNvPr>
          <p:cNvSpPr>
            <a:spLocks noGrp="1"/>
          </p:cNvSpPr>
          <p:nvPr>
            <p:ph type="ftr" sz="quarter" idx="11"/>
          </p:nvPr>
        </p:nvSpPr>
        <p:spPr/>
        <p:txBody>
          <a:bodyPr/>
          <a:lstStyle/>
          <a:p>
            <a:pPr>
              <a:defRPr/>
            </a:pPr>
            <a:r>
              <a:rPr lang="en-US"/>
              <a:t>sPHENIX Director's Review</a:t>
            </a:r>
            <a:endParaRPr lang="en-US" dirty="0"/>
          </a:p>
        </p:txBody>
      </p:sp>
      <p:sp>
        <p:nvSpPr>
          <p:cNvPr id="5" name="Slide Number Placeholder 4">
            <a:extLst>
              <a:ext uri="{FF2B5EF4-FFF2-40B4-BE49-F238E27FC236}">
                <a16:creationId xmlns:a16="http://schemas.microsoft.com/office/drawing/2014/main" xmlns="" id="{0EDB4658-D117-4BF4-8ACA-31F77E8DAE0F}"/>
              </a:ext>
            </a:extLst>
          </p:cNvPr>
          <p:cNvSpPr>
            <a:spLocks noGrp="1"/>
          </p:cNvSpPr>
          <p:nvPr>
            <p:ph type="sldNum" sz="quarter" idx="12"/>
          </p:nvPr>
        </p:nvSpPr>
        <p:spPr/>
        <p:txBody>
          <a:bodyPr/>
          <a:lstStyle/>
          <a:p>
            <a:fld id="{0AE0C637-5835-444B-B8C0-92C25AFA2084}" type="slidenum">
              <a:rPr lang="en-US" altLang="en-US" smtClean="0"/>
              <a:pPr/>
              <a:t>11</a:t>
            </a:fld>
            <a:endParaRPr lang="en-US" altLang="en-US"/>
          </a:p>
        </p:txBody>
      </p:sp>
      <p:sp>
        <p:nvSpPr>
          <p:cNvPr id="2" name="Title 1">
            <a:extLst>
              <a:ext uri="{FF2B5EF4-FFF2-40B4-BE49-F238E27FC236}">
                <a16:creationId xmlns:a16="http://schemas.microsoft.com/office/drawing/2014/main" xmlns="" id="{AAE8938A-D977-4ECF-A3E0-790FD1771038}"/>
              </a:ext>
            </a:extLst>
          </p:cNvPr>
          <p:cNvSpPr>
            <a:spLocks noGrp="1"/>
          </p:cNvSpPr>
          <p:nvPr>
            <p:ph type="title" idx="4294967295"/>
          </p:nvPr>
        </p:nvSpPr>
        <p:spPr>
          <a:xfrm>
            <a:off x="0" y="33338"/>
            <a:ext cx="8229600" cy="728662"/>
          </a:xfrm>
          <a:prstGeom prst="rect">
            <a:avLst/>
          </a:prstGeom>
        </p:spPr>
        <p:txBody>
          <a:bodyPr/>
          <a:lstStyle/>
          <a:p>
            <a:r>
              <a:rPr lang="en-US" sz="4000" dirty="0"/>
              <a:t>Laser Calibration Systems</a:t>
            </a:r>
          </a:p>
        </p:txBody>
      </p:sp>
      <p:pic>
        <p:nvPicPr>
          <p:cNvPr id="16" name="Picture 15">
            <a:extLst>
              <a:ext uri="{FF2B5EF4-FFF2-40B4-BE49-F238E27FC236}">
                <a16:creationId xmlns:a16="http://schemas.microsoft.com/office/drawing/2014/main" xmlns="" id="{44365726-781D-4E22-99F7-E771C2F8A30C}"/>
              </a:ext>
            </a:extLst>
          </p:cNvPr>
          <p:cNvPicPr>
            <a:picLocks noChangeAspect="1"/>
          </p:cNvPicPr>
          <p:nvPr/>
        </p:nvPicPr>
        <p:blipFill>
          <a:blip r:embed="rId2" cstate="print"/>
          <a:stretch>
            <a:fillRect/>
          </a:stretch>
        </p:blipFill>
        <p:spPr>
          <a:xfrm>
            <a:off x="457201" y="889000"/>
            <a:ext cx="3868973" cy="5667768"/>
          </a:xfrm>
          <a:prstGeom prst="rect">
            <a:avLst/>
          </a:prstGeom>
        </p:spPr>
      </p:pic>
      <p:sp>
        <p:nvSpPr>
          <p:cNvPr id="17" name="TextBox 16">
            <a:extLst>
              <a:ext uri="{FF2B5EF4-FFF2-40B4-BE49-F238E27FC236}">
                <a16:creationId xmlns:a16="http://schemas.microsoft.com/office/drawing/2014/main" xmlns="" id="{4524929C-D776-4563-9113-AEE963D74261}"/>
              </a:ext>
            </a:extLst>
          </p:cNvPr>
          <p:cNvSpPr txBox="1"/>
          <p:nvPr/>
        </p:nvSpPr>
        <p:spPr>
          <a:xfrm>
            <a:off x="457200" y="1050651"/>
            <a:ext cx="1066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STAR TPC</a:t>
            </a:r>
          </a:p>
        </p:txBody>
      </p:sp>
      <p:pic>
        <p:nvPicPr>
          <p:cNvPr id="18" name="Picture 17">
            <a:extLst>
              <a:ext uri="{FF2B5EF4-FFF2-40B4-BE49-F238E27FC236}">
                <a16:creationId xmlns:a16="http://schemas.microsoft.com/office/drawing/2014/main" xmlns="" id="{9226E2C4-BFC8-443D-AB00-8188D68D7F26}"/>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4190988" y="1319149"/>
            <a:ext cx="4953013" cy="5021995"/>
          </a:xfrm>
          <a:prstGeom prst="rect">
            <a:avLst/>
          </a:prstGeom>
        </p:spPr>
      </p:pic>
      <p:sp>
        <p:nvSpPr>
          <p:cNvPr id="19" name="TextBox 18">
            <a:extLst>
              <a:ext uri="{FF2B5EF4-FFF2-40B4-BE49-F238E27FC236}">
                <a16:creationId xmlns:a16="http://schemas.microsoft.com/office/drawing/2014/main" xmlns="" id="{7EA2130F-1439-4064-B61C-07EDADF68619}"/>
              </a:ext>
            </a:extLst>
          </p:cNvPr>
          <p:cNvSpPr txBox="1"/>
          <p:nvPr/>
        </p:nvSpPr>
        <p:spPr>
          <a:xfrm>
            <a:off x="4572000" y="1047707"/>
            <a:ext cx="1143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ALICE TPC</a:t>
            </a:r>
          </a:p>
        </p:txBody>
      </p:sp>
    </p:spTree>
    <p:extLst>
      <p:ext uri="{BB962C8B-B14F-4D97-AF65-F5344CB8AC3E}">
        <p14:creationId xmlns:p14="http://schemas.microsoft.com/office/powerpoint/2010/main" val="128204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4/10/2019</a:t>
            </a:r>
            <a:endParaRPr lang="en-US"/>
          </a:p>
        </p:txBody>
      </p:sp>
      <p:sp>
        <p:nvSpPr>
          <p:cNvPr id="15" name="Footer Placeholder 14"/>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8DF05ACF-53AB-4E24-ABAC-A50A9F175A26}" type="slidenum">
              <a:rPr lang="en-US" smtClean="0"/>
              <a:pPr/>
              <a:t>12</a:t>
            </a:fld>
            <a:endParaRPr lang="en-US"/>
          </a:p>
        </p:txBody>
      </p:sp>
      <p:sp>
        <p:nvSpPr>
          <p:cNvPr id="2" name="Title 1"/>
          <p:cNvSpPr>
            <a:spLocks noGrp="1"/>
          </p:cNvSpPr>
          <p:nvPr>
            <p:ph type="title" idx="4294967295"/>
          </p:nvPr>
        </p:nvSpPr>
        <p:spPr>
          <a:xfrm>
            <a:off x="0" y="152400"/>
            <a:ext cx="8458200" cy="639763"/>
          </a:xfrm>
          <a:prstGeom prst="rect">
            <a:avLst/>
          </a:prstGeom>
        </p:spPr>
        <p:txBody>
          <a:bodyPr>
            <a:noAutofit/>
          </a:bodyPr>
          <a:lstStyle/>
          <a:p>
            <a:r>
              <a:rPr lang="en-US" sz="3600" dirty="0"/>
              <a:t>Example of Working System</a:t>
            </a:r>
          </a:p>
        </p:txBody>
      </p:sp>
      <p:pic>
        <p:nvPicPr>
          <p:cNvPr id="24577" name="Picture 1"/>
          <p:cNvPicPr>
            <a:picLocks noChangeAspect="1" noChangeArrowheads="1"/>
          </p:cNvPicPr>
          <p:nvPr/>
        </p:nvPicPr>
        <p:blipFill>
          <a:blip r:embed="rId2" cstate="print"/>
          <a:srcRect/>
          <a:stretch>
            <a:fillRect/>
          </a:stretch>
        </p:blipFill>
        <p:spPr bwMode="auto">
          <a:xfrm>
            <a:off x="4399372" y="1145959"/>
            <a:ext cx="3734611" cy="2564821"/>
          </a:xfrm>
          <a:prstGeom prst="rect">
            <a:avLst/>
          </a:prstGeom>
          <a:noFill/>
          <a:ln w="9525">
            <a:noFill/>
            <a:miter lim="800000"/>
            <a:headEnd/>
            <a:tailEnd/>
          </a:ln>
        </p:spPr>
      </p:pic>
      <p:pic>
        <p:nvPicPr>
          <p:cNvPr id="24578" name="Picture 2"/>
          <p:cNvPicPr>
            <a:picLocks noChangeAspect="1" noChangeArrowheads="1"/>
          </p:cNvPicPr>
          <p:nvPr/>
        </p:nvPicPr>
        <p:blipFill rotWithShape="1">
          <a:blip r:embed="rId3" cstate="print"/>
          <a:srcRect l="42629" t="3652" r="13940" b="13248"/>
          <a:stretch/>
        </p:blipFill>
        <p:spPr bwMode="auto">
          <a:xfrm>
            <a:off x="594789" y="3880125"/>
            <a:ext cx="3118470" cy="2178843"/>
          </a:xfrm>
          <a:prstGeom prst="rect">
            <a:avLst/>
          </a:prstGeom>
          <a:noFill/>
          <a:ln w="9525">
            <a:noFill/>
            <a:miter lim="800000"/>
            <a:headEnd/>
            <a:tailEnd/>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47" t="4075" r="1837" b="2958"/>
          <a:stretch/>
        </p:blipFill>
        <p:spPr>
          <a:xfrm>
            <a:off x="4243281" y="3909337"/>
            <a:ext cx="4246568" cy="2168718"/>
          </a:xfrm>
          <a:prstGeom prst="rect">
            <a:avLst/>
          </a:prstGeom>
        </p:spPr>
      </p:pic>
      <p:pic>
        <p:nvPicPr>
          <p:cNvPr id="11" name="Picture 2"/>
          <p:cNvPicPr>
            <a:picLocks noChangeAspect="1" noChangeArrowheads="1"/>
          </p:cNvPicPr>
          <p:nvPr/>
        </p:nvPicPr>
        <p:blipFill rotWithShape="1">
          <a:blip r:embed="rId3" cstate="print"/>
          <a:srcRect r="57087" b="9931"/>
          <a:stretch/>
        </p:blipFill>
        <p:spPr bwMode="auto">
          <a:xfrm>
            <a:off x="709880" y="1282583"/>
            <a:ext cx="3003379" cy="2301871"/>
          </a:xfrm>
          <a:prstGeom prst="rect">
            <a:avLst/>
          </a:prstGeom>
          <a:noFill/>
          <a:ln w="9525">
            <a:noFill/>
            <a:miter lim="800000"/>
            <a:headEnd/>
            <a:tailEnd/>
          </a:ln>
        </p:spPr>
      </p:pic>
      <p:sp>
        <p:nvSpPr>
          <p:cNvPr id="6" name="TextBox 5"/>
          <p:cNvSpPr txBox="1"/>
          <p:nvPr/>
        </p:nvSpPr>
        <p:spPr>
          <a:xfrm>
            <a:off x="2437379" y="852706"/>
            <a:ext cx="4190891" cy="369332"/>
          </a:xfrm>
          <a:prstGeom prst="rect">
            <a:avLst/>
          </a:prstGeom>
          <a:noFill/>
        </p:spPr>
        <p:txBody>
          <a:bodyPr wrap="none" rtlCol="0">
            <a:spAutoFit/>
          </a:bodyPr>
          <a:lstStyle/>
          <a:p>
            <a:r>
              <a:rPr lang="en-US" dirty="0">
                <a:solidFill>
                  <a:schemeClr val="tx2">
                    <a:lumMod val="75000"/>
                  </a:schemeClr>
                </a:solidFill>
              </a:rPr>
              <a:t>ILC Prototype TPC Laser Calibration System</a:t>
            </a:r>
          </a:p>
        </p:txBody>
      </p:sp>
      <p:sp>
        <p:nvSpPr>
          <p:cNvPr id="8" name="TextBox 7"/>
          <p:cNvSpPr txBox="1"/>
          <p:nvPr/>
        </p:nvSpPr>
        <p:spPr>
          <a:xfrm>
            <a:off x="1395993" y="3156783"/>
            <a:ext cx="1631152" cy="369332"/>
          </a:xfrm>
          <a:prstGeom prst="rect">
            <a:avLst/>
          </a:prstGeom>
          <a:noFill/>
        </p:spPr>
        <p:txBody>
          <a:bodyPr wrap="none" rtlCol="0">
            <a:spAutoFit/>
          </a:bodyPr>
          <a:lstStyle/>
          <a:p>
            <a:r>
              <a:rPr lang="en-US" dirty="0"/>
              <a:t>Array of Al dots</a:t>
            </a:r>
          </a:p>
        </p:txBody>
      </p:sp>
      <p:sp>
        <p:nvSpPr>
          <p:cNvPr id="12" name="TextBox 11"/>
          <p:cNvSpPr txBox="1"/>
          <p:nvPr/>
        </p:nvSpPr>
        <p:spPr>
          <a:xfrm>
            <a:off x="682465" y="5913783"/>
            <a:ext cx="2902269" cy="461665"/>
          </a:xfrm>
          <a:prstGeom prst="rect">
            <a:avLst/>
          </a:prstGeom>
          <a:noFill/>
        </p:spPr>
        <p:txBody>
          <a:bodyPr wrap="none" rtlCol="0">
            <a:spAutoFit/>
          </a:bodyPr>
          <a:lstStyle/>
          <a:p>
            <a:r>
              <a:rPr lang="en-US" sz="1200" dirty="0"/>
              <a:t>Reconstructed position after drift, which</a:t>
            </a:r>
          </a:p>
          <a:p>
            <a:r>
              <a:rPr lang="en-US" sz="1200" dirty="0"/>
              <a:t>integrates all distortions and misalignments</a:t>
            </a:r>
          </a:p>
        </p:txBody>
      </p:sp>
      <p:sp>
        <p:nvSpPr>
          <p:cNvPr id="9" name="TextBox 8"/>
          <p:cNvSpPr txBox="1"/>
          <p:nvPr/>
        </p:nvSpPr>
        <p:spPr>
          <a:xfrm>
            <a:off x="4983892" y="6276612"/>
            <a:ext cx="1812163" cy="369332"/>
          </a:xfrm>
          <a:prstGeom prst="rect">
            <a:avLst/>
          </a:prstGeom>
          <a:noFill/>
        </p:spPr>
        <p:txBody>
          <a:bodyPr wrap="none" rtlCol="0">
            <a:spAutoFit/>
          </a:bodyPr>
          <a:lstStyle/>
          <a:p>
            <a:r>
              <a:rPr lang="en-US" dirty="0"/>
              <a:t>Diffuse laser light</a:t>
            </a:r>
          </a:p>
        </p:txBody>
      </p:sp>
      <p:cxnSp>
        <p:nvCxnSpPr>
          <p:cNvPr id="13" name="Straight Connector 12"/>
          <p:cNvCxnSpPr>
            <a:endCxn id="9" idx="0"/>
          </p:cNvCxnSpPr>
          <p:nvPr/>
        </p:nvCxnSpPr>
        <p:spPr>
          <a:xfrm>
            <a:off x="5461686" y="5684108"/>
            <a:ext cx="428288" cy="5925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3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709684" y="977772"/>
            <a:ext cx="8044079" cy="239225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ltLang="en-US" smtClean="0"/>
              <a:t>4/10/2019</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a:p>
        </p:txBody>
      </p:sp>
      <p:sp>
        <p:nvSpPr>
          <p:cNvPr id="2" name="Title 1"/>
          <p:cNvSpPr>
            <a:spLocks noGrp="1"/>
          </p:cNvSpPr>
          <p:nvPr>
            <p:ph type="title" idx="4294967295"/>
          </p:nvPr>
        </p:nvSpPr>
        <p:spPr>
          <a:xfrm>
            <a:off x="0" y="33338"/>
            <a:ext cx="8229600" cy="728662"/>
          </a:xfrm>
          <a:prstGeom prst="rect">
            <a:avLst/>
          </a:prstGeom>
        </p:spPr>
        <p:txBody>
          <a:bodyPr/>
          <a:lstStyle/>
          <a:p>
            <a:r>
              <a:rPr lang="en-US" dirty="0">
                <a:solidFill>
                  <a:srgbClr val="000000"/>
                </a:solidFill>
                <a:ea typeface="MS PGothic" charset="0"/>
              </a:rPr>
              <a:t>1.02.07.01</a:t>
            </a:r>
            <a:r>
              <a:rPr lang="en-US" altLang="en-US" dirty="0"/>
              <a:t> Scope </a:t>
            </a:r>
            <a:endParaRPr lang="en-US" dirty="0"/>
          </a:p>
        </p:txBody>
      </p:sp>
      <p:sp>
        <p:nvSpPr>
          <p:cNvPr id="3" name="Content Placeholder 2"/>
          <p:cNvSpPr>
            <a:spLocks noGrp="1"/>
          </p:cNvSpPr>
          <p:nvPr>
            <p:ph idx="4294967295"/>
          </p:nvPr>
        </p:nvSpPr>
        <p:spPr>
          <a:xfrm>
            <a:off x="0" y="3341688"/>
            <a:ext cx="8229600" cy="3455987"/>
          </a:xfrm>
          <a:prstGeom prst="rect">
            <a:avLst/>
          </a:prstGeom>
        </p:spPr>
        <p:txBody>
          <a:bodyPr/>
          <a:lstStyle/>
          <a:p>
            <a:r>
              <a:rPr lang="en-US" sz="1200" dirty="0" smtClean="0"/>
              <a:t>1.2.7</a:t>
            </a:r>
            <a:r>
              <a:rPr lang="en-US" sz="1200" dirty="0"/>
              <a:t>	</a:t>
            </a:r>
            <a:r>
              <a:rPr lang="en-US" sz="1200" b="1" dirty="0"/>
              <a:t>TPC Support </a:t>
            </a:r>
            <a:r>
              <a:rPr lang="en-US" sz="1200" b="1" dirty="0" smtClean="0"/>
              <a:t>Systems</a:t>
            </a:r>
            <a:r>
              <a:rPr lang="en-US" sz="1200" dirty="0"/>
              <a:t> </a:t>
            </a:r>
            <a:r>
              <a:rPr lang="en-US" sz="1200" dirty="0" smtClean="0"/>
              <a:t>TECHNICAL </a:t>
            </a:r>
            <a:r>
              <a:rPr lang="en-US" sz="1200" dirty="0"/>
              <a:t>SCOPE: CONTAINS ALL TASKS WHICH ARE REQUIRED TO PROVIDE NECESSARY SUPPORT SYSTEMS FOR THE TPC: LASER, GAS, COOLING SYSTEM. WORK STATEMENT: PROVIDE ALL PARTS TO SUPPORT TPC OPERATION.	</a:t>
            </a:r>
          </a:p>
          <a:p>
            <a:endParaRPr lang="en-US" sz="800" dirty="0"/>
          </a:p>
          <a:p>
            <a:pPr lvl="1"/>
            <a:r>
              <a:rPr lang="en-US" sz="1200" dirty="0" smtClean="0"/>
              <a:t>1.2.7.1 </a:t>
            </a:r>
            <a:r>
              <a:rPr lang="en-US" sz="1200" dirty="0"/>
              <a:t>TPC </a:t>
            </a:r>
            <a:r>
              <a:rPr lang="en-US" sz="1200" dirty="0" smtClean="0"/>
              <a:t>Laser </a:t>
            </a:r>
            <a:r>
              <a:rPr lang="en-US" sz="1200" dirty="0"/>
              <a:t>System </a:t>
            </a:r>
            <a:endParaRPr lang="en-US" sz="1200" dirty="0" smtClean="0"/>
          </a:p>
          <a:p>
            <a:pPr lvl="2"/>
            <a:r>
              <a:rPr lang="en-US" sz="1000" dirty="0" smtClean="0"/>
              <a:t>TECHNICAL </a:t>
            </a:r>
            <a:r>
              <a:rPr lang="en-US" sz="1000" dirty="0"/>
              <a:t>SCOPE</a:t>
            </a:r>
            <a:r>
              <a:rPr lang="en-US" sz="1000" b="0" dirty="0"/>
              <a:t>: </a:t>
            </a:r>
            <a:r>
              <a:rPr lang="en-US" sz="1000" b="0" dirty="0" smtClean="0"/>
              <a:t>THIS </a:t>
            </a:r>
            <a:r>
              <a:rPr lang="en-US" sz="1000" b="0" dirty="0"/>
              <a:t>ITEM CONTAINS ALL TASKS WHICH ARE REQUIRED TO IDENTITY COMPONENTS FOR THE TPC LASER CALIBRATION SYSTEM AND PROCURE AND CONSTRUCT THE ELEMENTS OF THE SYSTEM. </a:t>
            </a:r>
          </a:p>
          <a:p>
            <a:pPr lvl="2"/>
            <a:r>
              <a:rPr lang="en-US" sz="1000" dirty="0"/>
              <a:t>WORK STATEMENT</a:t>
            </a:r>
            <a:r>
              <a:rPr lang="en-US" sz="1000" b="0" dirty="0"/>
              <a:t>: </a:t>
            </a:r>
            <a:r>
              <a:rPr lang="en-US" sz="1000" b="0" dirty="0" smtClean="0"/>
              <a:t>PROVIDE </a:t>
            </a:r>
            <a:r>
              <a:rPr lang="en-US" sz="1000" b="0" dirty="0"/>
              <a:t>ALL PARTS TO PRODUCE THE LASER CALIBRATION SYSTEM AND ASSEMBLE/INSTALL ALL PARTS. 	</a:t>
            </a:r>
            <a:endParaRPr lang="en-US" sz="1200" b="0" dirty="0" smtClean="0"/>
          </a:p>
          <a:p>
            <a:pPr lvl="1"/>
            <a:r>
              <a:rPr lang="en-US" sz="1200" dirty="0" smtClean="0">
                <a:solidFill>
                  <a:schemeClr val="bg1">
                    <a:lumMod val="75000"/>
                  </a:schemeClr>
                </a:solidFill>
              </a:rPr>
              <a:t>1.2.7.2</a:t>
            </a:r>
            <a:r>
              <a:rPr lang="en-US" sz="1200" dirty="0">
                <a:solidFill>
                  <a:schemeClr val="bg1">
                    <a:lumMod val="75000"/>
                  </a:schemeClr>
                </a:solidFill>
              </a:rPr>
              <a:t> </a:t>
            </a:r>
            <a:r>
              <a:rPr lang="en-US" sz="1200" dirty="0" smtClean="0">
                <a:solidFill>
                  <a:schemeClr val="bg1">
                    <a:lumMod val="75000"/>
                  </a:schemeClr>
                </a:solidFill>
              </a:rPr>
              <a:t>TPC </a:t>
            </a:r>
            <a:r>
              <a:rPr lang="en-US" sz="1200" dirty="0">
                <a:solidFill>
                  <a:schemeClr val="bg1">
                    <a:lumMod val="75000"/>
                  </a:schemeClr>
                </a:solidFill>
              </a:rPr>
              <a:t>Gas </a:t>
            </a:r>
            <a:r>
              <a:rPr lang="en-US" sz="1200" dirty="0" smtClean="0">
                <a:solidFill>
                  <a:schemeClr val="bg1">
                    <a:lumMod val="75000"/>
                  </a:schemeClr>
                </a:solidFill>
              </a:rPr>
              <a:t>System</a:t>
            </a:r>
            <a:r>
              <a:rPr lang="en-US" sz="1200" dirty="0">
                <a:solidFill>
                  <a:schemeClr val="bg1">
                    <a:lumMod val="75000"/>
                  </a:schemeClr>
                </a:solidFill>
              </a:rPr>
              <a:t> </a:t>
            </a:r>
            <a:r>
              <a:rPr lang="en-US" sz="1200" b="0" dirty="0" smtClean="0">
                <a:solidFill>
                  <a:schemeClr val="bg1">
                    <a:lumMod val="75000"/>
                  </a:schemeClr>
                </a:solidFill>
              </a:rPr>
              <a:t>TECHNICAL </a:t>
            </a:r>
            <a:r>
              <a:rPr lang="en-US" sz="1200" b="0" dirty="0">
                <a:solidFill>
                  <a:schemeClr val="bg1">
                    <a:lumMod val="75000"/>
                  </a:schemeClr>
                </a:solidFill>
              </a:rPr>
              <a:t>SCOPE: THIS ITEM CONTAINS ALL TASKS WHICH ARE REQUIRED TO IDENTITY COMPONENTS FOR THE TPC GAS SYSTEM AND PROCURE AND CONSTRUCT THE ELEMENTS OF THE SYSTEM. WORK STATEMENT: PROVIDE ALL PARTS TO PRODUCE THE GAS SYSTEM AND ASSEMBLE/INSTALL ALL PARTS.	</a:t>
            </a:r>
          </a:p>
          <a:p>
            <a:endParaRPr lang="en-US" sz="1200" dirty="0" smtClean="0">
              <a:solidFill>
                <a:schemeClr val="bg1">
                  <a:lumMod val="75000"/>
                </a:schemeClr>
              </a:solidFill>
            </a:endParaRPr>
          </a:p>
          <a:p>
            <a:pPr lvl="1"/>
            <a:r>
              <a:rPr lang="en-US" sz="1200" dirty="0" smtClean="0">
                <a:solidFill>
                  <a:schemeClr val="bg1">
                    <a:lumMod val="75000"/>
                  </a:schemeClr>
                </a:solidFill>
              </a:rPr>
              <a:t>1.2.7.3</a:t>
            </a:r>
            <a:r>
              <a:rPr lang="en-US" sz="1200" dirty="0">
                <a:solidFill>
                  <a:schemeClr val="bg1">
                    <a:lumMod val="75000"/>
                  </a:schemeClr>
                </a:solidFill>
              </a:rPr>
              <a:t> </a:t>
            </a:r>
            <a:r>
              <a:rPr lang="en-US" sz="1200" dirty="0" smtClean="0">
                <a:solidFill>
                  <a:schemeClr val="bg1">
                    <a:lumMod val="75000"/>
                  </a:schemeClr>
                </a:solidFill>
              </a:rPr>
              <a:t>TPC </a:t>
            </a:r>
            <a:r>
              <a:rPr lang="en-US" sz="1200" dirty="0">
                <a:solidFill>
                  <a:schemeClr val="bg1">
                    <a:lumMod val="75000"/>
                  </a:schemeClr>
                </a:solidFill>
              </a:rPr>
              <a:t>Cooling </a:t>
            </a:r>
            <a:r>
              <a:rPr lang="en-US" sz="1200" dirty="0" smtClean="0">
                <a:solidFill>
                  <a:schemeClr val="bg1">
                    <a:lumMod val="75000"/>
                  </a:schemeClr>
                </a:solidFill>
              </a:rPr>
              <a:t>System</a:t>
            </a:r>
            <a:r>
              <a:rPr lang="en-US" sz="1200" dirty="0">
                <a:solidFill>
                  <a:schemeClr val="bg1">
                    <a:lumMod val="75000"/>
                  </a:schemeClr>
                </a:solidFill>
              </a:rPr>
              <a:t> </a:t>
            </a:r>
            <a:r>
              <a:rPr lang="en-US" sz="1200" b="0" dirty="0" smtClean="0">
                <a:solidFill>
                  <a:schemeClr val="bg1">
                    <a:lumMod val="75000"/>
                  </a:schemeClr>
                </a:solidFill>
              </a:rPr>
              <a:t>TECHNICAL </a:t>
            </a:r>
            <a:r>
              <a:rPr lang="en-US" sz="1200" b="0" dirty="0">
                <a:solidFill>
                  <a:schemeClr val="bg1">
                    <a:lumMod val="75000"/>
                  </a:schemeClr>
                </a:solidFill>
              </a:rPr>
              <a:t>SCOPE: THIS ITEM CONTAINS ALL TASKS WHICH ARE REQUIRED TO IDENTITY COMPONENTS FOR THE TPC GAS SYSTEM AND PROCURE AND CONSTRUCT THE ELEMENTS OF THE SYSTEM. WORK STATEMENT: PROVIDE ALL PARTS TO PRODUCE THE GAS SYSTEM AND ASSEMBLE/INSTALL ALL PARTS</a:t>
            </a:r>
            <a:r>
              <a:rPr lang="en-US" sz="1200" b="0" dirty="0" smtClean="0">
                <a:solidFill>
                  <a:schemeClr val="bg1">
                    <a:lumMod val="75000"/>
                  </a:schemeClr>
                </a:solidFill>
              </a:rPr>
              <a:t>.</a:t>
            </a:r>
            <a:endParaRPr lang="en-US" sz="1200" b="0" dirty="0">
              <a:solidFill>
                <a:schemeClr val="bg1">
                  <a:lumMod val="75000"/>
                </a:schemeClr>
              </a:solidFill>
            </a:endParaRPr>
          </a:p>
        </p:txBody>
      </p:sp>
      <p:sp>
        <p:nvSpPr>
          <p:cNvPr id="7" name="TextBox 6"/>
          <p:cNvSpPr txBox="1"/>
          <p:nvPr/>
        </p:nvSpPr>
        <p:spPr>
          <a:xfrm>
            <a:off x="293257" y="776424"/>
            <a:ext cx="2652329" cy="369332"/>
          </a:xfrm>
          <a:prstGeom prst="rect">
            <a:avLst/>
          </a:prstGeom>
          <a:noFill/>
        </p:spPr>
        <p:txBody>
          <a:bodyPr wrap="none" rtlCol="0">
            <a:spAutoFit/>
          </a:bodyPr>
          <a:lstStyle/>
          <a:p>
            <a:r>
              <a:rPr lang="en-US" dirty="0" smtClean="0"/>
              <a:t>From the WBS Definitions </a:t>
            </a:r>
            <a:endParaRPr lang="en-US" dirty="0"/>
          </a:p>
        </p:txBody>
      </p:sp>
      <p:sp>
        <p:nvSpPr>
          <p:cNvPr id="10" name="TextBox 9"/>
          <p:cNvSpPr txBox="1"/>
          <p:nvPr/>
        </p:nvSpPr>
        <p:spPr>
          <a:xfrm>
            <a:off x="321820" y="4936300"/>
            <a:ext cx="849429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400" dirty="0" smtClean="0"/>
              <a:t>A Laser System(1.2.7.1</a:t>
            </a:r>
            <a:r>
              <a:rPr lang="en-US" sz="1600" dirty="0" smtClean="0"/>
              <a:t>) </a:t>
            </a:r>
            <a:r>
              <a:rPr lang="en-US" sz="1200" dirty="0" smtClean="0"/>
              <a:t>Lasers can be used to produce ionization in the TPC volume that provides both a source of signals and a calibration.  This includes pattern applied to the central membrane ( STAR) as well as direct laser transmission through the gas (STAR and ALICE).  In the case of STAR and ALICE, the lasers going through the gas are directed via fibers and mirror bundles to </a:t>
            </a:r>
            <a:r>
              <a:rPr lang="en-US" sz="1200" dirty="0" err="1" smtClean="0"/>
              <a:t>criss</a:t>
            </a:r>
            <a:r>
              <a:rPr lang="en-US" sz="1200" dirty="0" smtClean="0"/>
              <a:t>-cross planes at several Z locations.  The fiber bundles take radial space that both STAR and ALICE can afford.  Due to the small size, </a:t>
            </a:r>
            <a:r>
              <a:rPr lang="en-US" sz="1200" dirty="0" err="1" smtClean="0"/>
              <a:t>sPHENIX</a:t>
            </a:r>
            <a:r>
              <a:rPr lang="en-US" sz="1200" dirty="0" smtClean="0"/>
              <a:t> cannot afford to have a bundle running along Z.  Therefore we shall use two solutions to laser calibration.  First, we will </a:t>
            </a:r>
            <a:r>
              <a:rPr lang="en-US" sz="1200" b="1" dirty="0" smtClean="0">
                <a:solidFill>
                  <a:schemeClr val="tx1"/>
                </a:solidFill>
              </a:rPr>
              <a:t>shine diffuse laser light onto the patterned central membrane</a:t>
            </a:r>
            <a:r>
              <a:rPr lang="en-US" sz="1200" dirty="0" smtClean="0"/>
              <a:t>.  Second, we will </a:t>
            </a:r>
            <a:r>
              <a:rPr lang="en-US" sz="1200" b="1" dirty="0" smtClean="0">
                <a:solidFill>
                  <a:schemeClr val="tx1"/>
                </a:solidFill>
              </a:rPr>
              <a:t>allow for angled\trajectories of laser light emanating from between the modules traveling at various angles through the gas</a:t>
            </a:r>
            <a:r>
              <a:rPr lang="en-US" sz="1200" dirty="0" smtClean="0"/>
              <a:t>.  While not ideal it is a better solution than losing radial space.</a:t>
            </a:r>
            <a:endParaRPr lang="en-US" sz="2000" dirty="0" smtClean="0"/>
          </a:p>
        </p:txBody>
      </p:sp>
      <p:sp>
        <p:nvSpPr>
          <p:cNvPr id="8" name="Rounded Rectangle 7"/>
          <p:cNvSpPr/>
          <p:nvPr/>
        </p:nvSpPr>
        <p:spPr>
          <a:xfrm>
            <a:off x="1876926" y="2669136"/>
            <a:ext cx="5547456" cy="17031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65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59082" y="3886351"/>
            <a:ext cx="3799229" cy="2657676"/>
          </a:xfrm>
          <a:prstGeom prst="rect">
            <a:avLst/>
          </a:prstGeom>
        </p:spPr>
      </p:pic>
      <p:sp>
        <p:nvSpPr>
          <p:cNvPr id="18433" name="Date Placeholder 3"/>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cs typeface="Arial" pitchFamily="34" charset="0"/>
              </a:rPr>
              <a:t>4/10/2019</a:t>
            </a:r>
            <a:endParaRPr lang="en-US" altLang="en-US" sz="1200" dirty="0">
              <a:cs typeface="Arial" pitchFamily="34" charset="0"/>
            </a:endParaRP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latin typeface="Calibri" pitchFamily="34" charset="0"/>
              </a:rPr>
              <a:t>sPHENIX Director's Review</a:t>
            </a:r>
            <a:endParaRPr lang="en-US" altLang="en-US" dirty="0">
              <a:latin typeface="Calibri" pitchFamily="34" charset="0"/>
            </a:endParaRP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cs typeface="Arial" pitchFamily="34" charset="0"/>
              </a:rPr>
              <a:pPr eaLnBrk="1" hangingPunct="1"/>
              <a:t>3</a:t>
            </a:fld>
            <a:endParaRPr lang="en-US" altLang="en-US" sz="1200" dirty="0">
              <a:cs typeface="Arial" pitchFamily="34" charset="0"/>
            </a:endParaRPr>
          </a:p>
        </p:txBody>
      </p:sp>
      <p:sp>
        <p:nvSpPr>
          <p:cNvPr id="18436" name="Title 3"/>
          <p:cNvSpPr>
            <a:spLocks noGrp="1"/>
          </p:cNvSpPr>
          <p:nvPr>
            <p:ph type="title" idx="4294967295"/>
          </p:nvPr>
        </p:nvSpPr>
        <p:spPr>
          <a:xfrm>
            <a:off x="0" y="0"/>
            <a:ext cx="9144000" cy="715963"/>
          </a:xfrm>
          <a:prstGeom prst="rect">
            <a:avLst/>
          </a:prstGeom>
        </p:spPr>
        <p:txBody>
          <a:bodyPr/>
          <a:lstStyle/>
          <a:p>
            <a:pPr eaLnBrk="1" hangingPunct="1"/>
            <a:r>
              <a:rPr lang="en-US" dirty="0">
                <a:solidFill>
                  <a:srgbClr val="000000"/>
                </a:solidFill>
                <a:ea typeface="MS PGothic" charset="0"/>
              </a:rPr>
              <a:t>The L3 Component: </a:t>
            </a:r>
            <a:r>
              <a:rPr lang="en-US" sz="4000" dirty="0" smtClean="0">
                <a:solidFill>
                  <a:srgbClr val="000000"/>
                </a:solidFill>
                <a:ea typeface="MS PGothic" charset="0"/>
              </a:rPr>
              <a:t>1.02.07.01</a:t>
            </a:r>
            <a:endParaRPr lang="en-US" altLang="en-US" dirty="0">
              <a:solidFill>
                <a:srgbClr val="000000"/>
              </a:solidFill>
            </a:endParaRPr>
          </a:p>
        </p:txBody>
      </p:sp>
      <p:sp>
        <p:nvSpPr>
          <p:cNvPr id="48" name="TextBox 47"/>
          <p:cNvSpPr txBox="1"/>
          <p:nvPr/>
        </p:nvSpPr>
        <p:spPr>
          <a:xfrm>
            <a:off x="7401111" y="4185576"/>
            <a:ext cx="1742889" cy="738664"/>
          </a:xfrm>
          <a:prstGeom prst="rect">
            <a:avLst/>
          </a:prstGeom>
          <a:noFill/>
        </p:spPr>
        <p:txBody>
          <a:bodyPr wrap="square" rtlCol="0">
            <a:spAutoFit/>
          </a:bodyPr>
          <a:lstStyle/>
          <a:p>
            <a:r>
              <a:rPr lang="en-US" sz="1400" dirty="0"/>
              <a:t>Pattern of Al </a:t>
            </a:r>
            <a:r>
              <a:rPr lang="en-US" sz="1400" dirty="0" smtClean="0"/>
              <a:t>dots</a:t>
            </a:r>
            <a:r>
              <a:rPr lang="en-US" sz="1400" dirty="0" smtClean="0">
                <a:sym typeface="Wingdings" panose="05000000000000000000" pitchFamily="2" charset="2"/>
              </a:rPr>
              <a:t> (low </a:t>
            </a:r>
            <a:r>
              <a:rPr lang="en-US" sz="1400" dirty="0">
                <a:sym typeface="Wingdings" panose="05000000000000000000" pitchFamily="2" charset="2"/>
              </a:rPr>
              <a:t>work function </a:t>
            </a:r>
            <a:r>
              <a:rPr lang="en-US" sz="1200" dirty="0">
                <a:sym typeface="Wingdings" panose="05000000000000000000" pitchFamily="2" charset="2"/>
              </a:rPr>
              <a:t></a:t>
            </a:r>
            <a:r>
              <a:rPr lang="en-US" sz="1400" dirty="0">
                <a:sym typeface="Wingdings" panose="05000000000000000000" pitchFamily="2" charset="2"/>
              </a:rPr>
              <a:t>release of </a:t>
            </a:r>
            <a:r>
              <a:rPr lang="en-US" sz="1400" dirty="0" smtClean="0">
                <a:sym typeface="Wingdings" panose="05000000000000000000" pitchFamily="2" charset="2"/>
              </a:rPr>
              <a:t>e-’s)</a:t>
            </a:r>
            <a:endParaRPr lang="en-US" sz="1400" dirty="0"/>
          </a:p>
        </p:txBody>
      </p:sp>
      <p:cxnSp>
        <p:nvCxnSpPr>
          <p:cNvPr id="50" name="Straight Connector 49"/>
          <p:cNvCxnSpPr>
            <a:endCxn id="48" idx="1"/>
          </p:cNvCxnSpPr>
          <p:nvPr/>
        </p:nvCxnSpPr>
        <p:spPr>
          <a:xfrm>
            <a:off x="5873522" y="4477557"/>
            <a:ext cx="1527589" cy="77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759082" y="3849287"/>
            <a:ext cx="1452449" cy="307777"/>
          </a:xfrm>
          <a:prstGeom prst="rect">
            <a:avLst/>
          </a:prstGeom>
          <a:noFill/>
        </p:spPr>
        <p:txBody>
          <a:bodyPr wrap="none" rtlCol="0">
            <a:spAutoFit/>
          </a:bodyPr>
          <a:lstStyle/>
          <a:p>
            <a:r>
              <a:rPr lang="en-US" sz="1400" dirty="0"/>
              <a:t>Diffuse laser light</a:t>
            </a:r>
          </a:p>
        </p:txBody>
      </p:sp>
      <p:sp>
        <p:nvSpPr>
          <p:cNvPr id="58" name="TextBox 57"/>
          <p:cNvSpPr txBox="1"/>
          <p:nvPr/>
        </p:nvSpPr>
        <p:spPr>
          <a:xfrm>
            <a:off x="2135682" y="6278648"/>
            <a:ext cx="1984710" cy="307777"/>
          </a:xfrm>
          <a:prstGeom prst="rect">
            <a:avLst/>
          </a:prstGeom>
          <a:noFill/>
        </p:spPr>
        <p:txBody>
          <a:bodyPr wrap="none" rtlCol="0">
            <a:spAutoFit/>
          </a:bodyPr>
          <a:lstStyle/>
          <a:p>
            <a:r>
              <a:rPr lang="en-US" sz="1400" dirty="0"/>
              <a:t>Laser beam tracks ~MIPs</a:t>
            </a:r>
          </a:p>
        </p:txBody>
      </p:sp>
      <p:cxnSp>
        <p:nvCxnSpPr>
          <p:cNvPr id="55" name="Straight Connector 54"/>
          <p:cNvCxnSpPr>
            <a:stCxn id="53" idx="2"/>
          </p:cNvCxnSpPr>
          <p:nvPr/>
        </p:nvCxnSpPr>
        <p:spPr>
          <a:xfrm>
            <a:off x="4485307" y="4157064"/>
            <a:ext cx="627122" cy="504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759082" y="6018245"/>
            <a:ext cx="859749" cy="26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0891" y="1350940"/>
            <a:ext cx="3648191" cy="2062103"/>
          </a:xfrm>
          <a:prstGeom prst="rect">
            <a:avLst/>
          </a:prstGeom>
          <a:noFill/>
        </p:spPr>
        <p:txBody>
          <a:bodyPr wrap="square" rtlCol="0">
            <a:spAutoFit/>
          </a:bodyPr>
          <a:lstStyle/>
          <a:p>
            <a:r>
              <a:rPr lang="en-US" sz="1600" b="1" dirty="0" smtClean="0"/>
              <a:t>PURPOSE: Calibration</a:t>
            </a:r>
            <a:r>
              <a:rPr lang="en-US" sz="1600" b="1" dirty="0"/>
              <a:t> </a:t>
            </a:r>
            <a:r>
              <a:rPr lang="en-US" sz="1600" b="1" dirty="0" smtClean="0"/>
              <a:t>System</a:t>
            </a:r>
            <a:endParaRPr lang="en-US" sz="1600" b="1" dirty="0"/>
          </a:p>
          <a:p>
            <a:pPr marL="171450" indent="-171450">
              <a:buFont typeface="Arial" panose="020B0604020202020204" pitchFamily="34" charset="0"/>
              <a:buChar char="•"/>
            </a:pPr>
            <a:r>
              <a:rPr lang="en-US" sz="1600" dirty="0"/>
              <a:t>Determine drift </a:t>
            </a:r>
            <a:r>
              <a:rPr lang="en-US" sz="1600" dirty="0" smtClean="0"/>
              <a:t>velocity </a:t>
            </a:r>
            <a:r>
              <a:rPr lang="en-US" sz="1600" dirty="0"/>
              <a:t>throughout TPC vol.</a:t>
            </a:r>
          </a:p>
          <a:p>
            <a:pPr marL="171450" indent="-171450">
              <a:buFont typeface="Arial" panose="020B0604020202020204" pitchFamily="34" charset="0"/>
              <a:buChar char="•"/>
            </a:pPr>
            <a:r>
              <a:rPr lang="en-US" sz="1600" dirty="0">
                <a:sym typeface="Wingdings" panose="05000000000000000000" pitchFamily="2" charset="2"/>
              </a:rPr>
              <a:t>Determine electric field </a:t>
            </a:r>
            <a:r>
              <a:rPr lang="en-US" sz="1600" dirty="0" smtClean="0">
                <a:sym typeface="Wingdings" panose="05000000000000000000" pitchFamily="2" charset="2"/>
              </a:rPr>
              <a:t>distortions</a:t>
            </a:r>
          </a:p>
          <a:p>
            <a:r>
              <a:rPr lang="en-US" sz="1600" dirty="0" smtClean="0">
                <a:sym typeface="Wingdings" panose="05000000000000000000" pitchFamily="2" charset="2"/>
              </a:rPr>
              <a:t>    (due to space charge)</a:t>
            </a:r>
            <a:endParaRPr lang="en-US" sz="1600" dirty="0">
              <a:sym typeface="Wingdings" panose="05000000000000000000" pitchFamily="2" charset="2"/>
            </a:endParaRPr>
          </a:p>
          <a:p>
            <a:pPr marL="171450" indent="-171450">
              <a:buFont typeface="Arial" panose="020B0604020202020204" pitchFamily="34" charset="0"/>
              <a:buChar char="•"/>
            </a:pPr>
            <a:r>
              <a:rPr lang="en-US" sz="1600" dirty="0">
                <a:sym typeface="Wingdings" panose="05000000000000000000" pitchFamily="2" charset="2"/>
              </a:rPr>
              <a:t>Determine precise alignment of field cage w.r.t. endcap and magnetic </a:t>
            </a:r>
            <a:r>
              <a:rPr lang="en-US" sz="1600" dirty="0" smtClean="0">
                <a:sym typeface="Wingdings" panose="05000000000000000000" pitchFamily="2" charset="2"/>
              </a:rPr>
              <a:t>field</a:t>
            </a:r>
          </a:p>
          <a:p>
            <a:r>
              <a:rPr lang="en-US" sz="1600" dirty="0" smtClean="0">
                <a:sym typeface="Wingdings" panose="05000000000000000000" pitchFamily="2" charset="2"/>
              </a:rPr>
              <a:t>    (</a:t>
            </a:r>
            <a:r>
              <a:rPr lang="en-US" sz="1600" b="1" dirty="0" err="1" smtClean="0">
                <a:sym typeface="Wingdings" panose="05000000000000000000" pitchFamily="2" charset="2"/>
              </a:rPr>
              <a:t>E</a:t>
            </a:r>
            <a:r>
              <a:rPr lang="en-US" sz="1600" dirty="0" err="1" smtClean="0">
                <a:sym typeface="Wingdings" panose="05000000000000000000" pitchFamily="2" charset="2"/>
              </a:rPr>
              <a:t>x</a:t>
            </a:r>
            <a:r>
              <a:rPr lang="en-US" sz="1600" b="1" dirty="0" err="1" smtClean="0">
                <a:sym typeface="Wingdings" panose="05000000000000000000" pitchFamily="2" charset="2"/>
              </a:rPr>
              <a:t>B</a:t>
            </a:r>
            <a:r>
              <a:rPr lang="en-US" sz="1600" dirty="0" smtClean="0">
                <a:sym typeface="Wingdings" panose="05000000000000000000" pitchFamily="2" charset="2"/>
              </a:rPr>
              <a:t> corrections)</a:t>
            </a:r>
            <a:endParaRPr lang="en-US" sz="1600" dirty="0"/>
          </a:p>
        </p:txBody>
      </p:sp>
      <p:sp>
        <p:nvSpPr>
          <p:cNvPr id="22" name="TextBox 21"/>
          <p:cNvSpPr txBox="1"/>
          <p:nvPr/>
        </p:nvSpPr>
        <p:spPr>
          <a:xfrm>
            <a:off x="110891" y="3867231"/>
            <a:ext cx="3406569" cy="2062103"/>
          </a:xfrm>
          <a:prstGeom prst="rect">
            <a:avLst/>
          </a:prstGeom>
          <a:noFill/>
        </p:spPr>
        <p:txBody>
          <a:bodyPr wrap="square" rtlCol="0">
            <a:spAutoFit/>
          </a:bodyPr>
          <a:lstStyle/>
          <a:p>
            <a:r>
              <a:rPr lang="en-US" sz="1600" b="1" dirty="0"/>
              <a:t>STRATEGY</a:t>
            </a:r>
          </a:p>
          <a:p>
            <a:pPr marL="171450" indent="-171450">
              <a:buFont typeface="Arial" panose="020B0604020202020204" pitchFamily="34" charset="0"/>
              <a:buChar char="•"/>
            </a:pPr>
            <a:r>
              <a:rPr lang="en-US" sz="1600" dirty="0"/>
              <a:t>Shine </a:t>
            </a:r>
            <a:r>
              <a:rPr lang="en-US" sz="1600" b="1" dirty="0"/>
              <a:t>diffuse </a:t>
            </a:r>
            <a:r>
              <a:rPr lang="en-US" sz="1600" b="1" dirty="0" smtClean="0"/>
              <a:t>laser light </a:t>
            </a:r>
            <a:r>
              <a:rPr lang="en-US" sz="1600" dirty="0"/>
              <a:t>onto </a:t>
            </a:r>
            <a:r>
              <a:rPr lang="en-US" sz="1600" dirty="0" smtClean="0"/>
              <a:t>central membrane </a:t>
            </a:r>
            <a:r>
              <a:rPr lang="en-US" sz="1600" dirty="0"/>
              <a:t>to liberate clusters of charge</a:t>
            </a:r>
          </a:p>
          <a:p>
            <a:pPr marL="171450" indent="-171450">
              <a:buFont typeface="Arial" panose="020B0604020202020204" pitchFamily="34" charset="0"/>
              <a:buChar char="•"/>
            </a:pPr>
            <a:r>
              <a:rPr lang="en-US" sz="1600" dirty="0"/>
              <a:t>Shoot </a:t>
            </a:r>
            <a:r>
              <a:rPr lang="en-US" sz="1600" b="1" dirty="0"/>
              <a:t>laser beams </a:t>
            </a:r>
            <a:r>
              <a:rPr lang="en-US" sz="1600" dirty="0"/>
              <a:t>into TPC volume to mimic particle </a:t>
            </a:r>
            <a:r>
              <a:rPr lang="en-US" sz="1600" dirty="0" smtClean="0"/>
              <a:t>tracks</a:t>
            </a:r>
          </a:p>
          <a:p>
            <a:pPr marL="171450" indent="-171450">
              <a:buFont typeface="Arial" panose="020B0604020202020204" pitchFamily="34" charset="0"/>
              <a:buChar char="•"/>
            </a:pPr>
            <a:r>
              <a:rPr lang="en-US" sz="1600" dirty="0" smtClean="0"/>
              <a:t>Compare </a:t>
            </a:r>
            <a:r>
              <a:rPr lang="en-US" sz="1600" b="1" dirty="0" smtClean="0"/>
              <a:t>straight tracks </a:t>
            </a:r>
            <a:r>
              <a:rPr lang="en-US" sz="1600" dirty="0" smtClean="0"/>
              <a:t>(w/o beam) to </a:t>
            </a:r>
            <a:r>
              <a:rPr lang="en-US" sz="1600" b="1" dirty="0" smtClean="0"/>
              <a:t>distorted tracks </a:t>
            </a:r>
            <a:r>
              <a:rPr lang="en-US" sz="1600" dirty="0" smtClean="0"/>
              <a:t>(w/ beam)</a:t>
            </a:r>
            <a:endParaRPr lang="en-US" sz="1600" dirty="0"/>
          </a:p>
        </p:txBody>
      </p:sp>
      <p:sp>
        <p:nvSpPr>
          <p:cNvPr id="7" name="Rectangle 6"/>
          <p:cNvSpPr/>
          <p:nvPr/>
        </p:nvSpPr>
        <p:spPr>
          <a:xfrm>
            <a:off x="6637316" y="1170151"/>
            <a:ext cx="658834" cy="292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0029" y="891664"/>
            <a:ext cx="2299629" cy="2862322"/>
          </a:xfrm>
          <a:prstGeom prst="rect">
            <a:avLst/>
          </a:prstGeom>
          <a:solidFill>
            <a:schemeClr val="bg1"/>
          </a:solidFill>
          <a:ln w="19050">
            <a:solidFill>
              <a:srgbClr val="FF0000"/>
            </a:solidFill>
          </a:ln>
        </p:spPr>
        <p:txBody>
          <a:bodyPr wrap="square" rtlCol="0">
            <a:spAutoFit/>
          </a:bodyPr>
          <a:lstStyle/>
          <a:p>
            <a:pPr marL="285750" indent="-285750">
              <a:buFont typeface="Arial" panose="020B0604020202020204" pitchFamily="34" charset="0"/>
              <a:buChar char="•"/>
            </a:pPr>
            <a:r>
              <a:rPr lang="en-US" sz="1200" dirty="0" smtClean="0"/>
              <a:t>Charge liberated from the central membrane travels the full drift distance and reveals the absolute integrated drift velocity</a:t>
            </a:r>
          </a:p>
          <a:p>
            <a:pPr marL="285750" indent="-285750">
              <a:buFont typeface="Arial" panose="020B0604020202020204" pitchFamily="34" charset="0"/>
              <a:buChar char="•"/>
            </a:pPr>
            <a:r>
              <a:rPr lang="en-US" sz="1200" dirty="0" smtClean="0"/>
              <a:t>A single sweeping laser beam allows for a continuous sampling of the drift velocity over a quadrant of the TPC volume </a:t>
            </a:r>
          </a:p>
          <a:p>
            <a:pPr marL="285750" indent="-285750">
              <a:buFont typeface="Arial" panose="020B0604020202020204" pitchFamily="34" charset="0"/>
              <a:buChar char="•"/>
            </a:pPr>
            <a:r>
              <a:rPr lang="en-US" sz="1200" dirty="0" smtClean="0"/>
              <a:t>The integrated drift time serves as a hard constraint for the point by point determination of the drift velocity</a:t>
            </a:r>
            <a:endParaRPr lang="en-US" sz="1200" dirty="0"/>
          </a:p>
        </p:txBody>
      </p:sp>
      <p:grpSp>
        <p:nvGrpSpPr>
          <p:cNvPr id="13" name="Group 12"/>
          <p:cNvGrpSpPr/>
          <p:nvPr/>
        </p:nvGrpSpPr>
        <p:grpSpPr>
          <a:xfrm>
            <a:off x="3356806" y="1137152"/>
            <a:ext cx="3429078" cy="2385519"/>
            <a:chOff x="3356806" y="1137152"/>
            <a:chExt cx="3429078" cy="2385519"/>
          </a:xfrm>
        </p:grpSpPr>
        <p:sp>
          <p:nvSpPr>
            <p:cNvPr id="2" name="TextBox 1"/>
            <p:cNvSpPr txBox="1"/>
            <p:nvPr/>
          </p:nvSpPr>
          <p:spPr>
            <a:xfrm>
              <a:off x="3356806" y="1137152"/>
              <a:ext cx="1021433" cy="261610"/>
            </a:xfrm>
            <a:prstGeom prst="rect">
              <a:avLst/>
            </a:prstGeom>
            <a:noFill/>
          </p:spPr>
          <p:txBody>
            <a:bodyPr wrap="none" rtlCol="0">
              <a:spAutoFit/>
            </a:bodyPr>
            <a:lstStyle/>
            <a:p>
              <a:r>
                <a:rPr lang="en-US" sz="1100" dirty="0"/>
                <a:t>Charge Cluster</a:t>
              </a:r>
            </a:p>
          </p:txBody>
        </p:sp>
        <p:cxnSp>
          <p:nvCxnSpPr>
            <p:cNvPr id="4" name="Straight Connector 3"/>
            <p:cNvCxnSpPr/>
            <p:nvPr/>
          </p:nvCxnSpPr>
          <p:spPr>
            <a:xfrm flipH="1" flipV="1">
              <a:off x="3605478" y="1370631"/>
              <a:ext cx="33461" cy="318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140" y="1161229"/>
              <a:ext cx="3161744" cy="2361442"/>
            </a:xfrm>
            <a:prstGeom prst="rect">
              <a:avLst/>
            </a:prstGeom>
          </p:spPr>
        </p:pic>
        <p:sp>
          <p:nvSpPr>
            <p:cNvPr id="12" name="TextBox 11"/>
            <p:cNvSpPr txBox="1"/>
            <p:nvPr/>
          </p:nvSpPr>
          <p:spPr>
            <a:xfrm rot="16200000">
              <a:off x="2921771" y="2145390"/>
              <a:ext cx="1269899" cy="261610"/>
            </a:xfrm>
            <a:prstGeom prst="rect">
              <a:avLst/>
            </a:prstGeom>
            <a:noFill/>
          </p:spPr>
          <p:txBody>
            <a:bodyPr wrap="none" rtlCol="0">
              <a:spAutoFit/>
            </a:bodyPr>
            <a:lstStyle/>
            <a:p>
              <a:r>
                <a:rPr lang="en-US" sz="1100" dirty="0" smtClean="0"/>
                <a:t>Central Membrane</a:t>
              </a:r>
              <a:endParaRPr lang="en-US" sz="1100" dirty="0"/>
            </a:p>
          </p:txBody>
        </p:sp>
      </p:grpSp>
    </p:spTree>
    <p:extLst>
      <p:ext uri="{BB962C8B-B14F-4D97-AF65-F5344CB8AC3E}">
        <p14:creationId xmlns:p14="http://schemas.microsoft.com/office/powerpoint/2010/main" val="279350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p:cNvPicPr>
            <a:picLocks noChangeAspect="1"/>
          </p:cNvPicPr>
          <p:nvPr/>
        </p:nvPicPr>
        <p:blipFill rotWithShape="1">
          <a:blip r:embed="rId2"/>
          <a:srcRect r="47360"/>
          <a:stretch/>
        </p:blipFill>
        <p:spPr>
          <a:xfrm>
            <a:off x="2103031" y="429866"/>
            <a:ext cx="2493927" cy="3584860"/>
          </a:xfrm>
          <a:prstGeom prst="rect">
            <a:avLst/>
          </a:prstGeom>
        </p:spPr>
      </p:pic>
      <p:sp>
        <p:nvSpPr>
          <p:cNvPr id="3" name="Date Placeholder 2"/>
          <p:cNvSpPr>
            <a:spLocks noGrp="1"/>
          </p:cNvSpPr>
          <p:nvPr>
            <p:ph type="dt" sz="half" idx="10"/>
          </p:nvPr>
        </p:nvSpPr>
        <p:spPr/>
        <p:txBody>
          <a:bodyPr/>
          <a:lstStyle/>
          <a:p>
            <a:pPr>
              <a:defRPr/>
            </a:pPr>
            <a:r>
              <a:rPr lang="en-US" altLang="en-US" smtClean="0"/>
              <a:t>4/10/2019</a:t>
            </a:r>
            <a:endParaRPr lang="en-US" altLang="en-US"/>
          </a:p>
        </p:txBody>
      </p:sp>
      <p:sp>
        <p:nvSpPr>
          <p:cNvPr id="4" name="Footer Placeholder 3"/>
          <p:cNvSpPr>
            <a:spLocks noGrp="1"/>
          </p:cNvSpPr>
          <p:nvPr>
            <p:ph type="ftr" sz="quarter" idx="11"/>
          </p:nvPr>
        </p:nvSpPr>
        <p:spPr/>
        <p:txBody>
          <a:bodyPr/>
          <a:lstStyle/>
          <a:p>
            <a:pPr>
              <a:defRPr/>
            </a:pPr>
            <a:r>
              <a:rPr lang="en-US" dirty="0" err="1" smtClean="0"/>
              <a:t>sPHENIX</a:t>
            </a:r>
            <a:r>
              <a:rPr lang="en-US" dirty="0" smtClean="0"/>
              <a:t>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4</a:t>
            </a:fld>
            <a:endParaRPr lang="en-US" altLang="en-US"/>
          </a:p>
        </p:txBody>
      </p:sp>
      <p:sp>
        <p:nvSpPr>
          <p:cNvPr id="6" name="Title 1"/>
          <p:cNvSpPr txBox="1">
            <a:spLocks/>
          </p:cNvSpPr>
          <p:nvPr/>
        </p:nvSpPr>
        <p:spPr bwMode="auto">
          <a:xfrm>
            <a:off x="266700" y="0"/>
            <a:ext cx="8229600"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dirty="0" smtClean="0">
                <a:solidFill>
                  <a:srgbClr val="000000"/>
                </a:solidFill>
                <a:ea typeface="MS PGothic" charset="0"/>
              </a:rPr>
              <a:t>1.02.07.01</a:t>
            </a:r>
            <a:r>
              <a:rPr lang="en-US" altLang="en-US" dirty="0" smtClean="0">
                <a:solidFill>
                  <a:srgbClr val="000000"/>
                </a:solidFill>
              </a:rPr>
              <a:t> Technical Overview</a:t>
            </a:r>
            <a:endParaRPr lang="en-US" sz="3600" dirty="0"/>
          </a:p>
        </p:txBody>
      </p:sp>
      <p:pic>
        <p:nvPicPr>
          <p:cNvPr id="8" name="Picture 7"/>
          <p:cNvPicPr>
            <a:picLocks noChangeAspect="1"/>
          </p:cNvPicPr>
          <p:nvPr/>
        </p:nvPicPr>
        <p:blipFill>
          <a:blip r:embed="rId3"/>
          <a:stretch>
            <a:fillRect/>
          </a:stretch>
        </p:blipFill>
        <p:spPr>
          <a:xfrm flipH="1">
            <a:off x="145742" y="1675401"/>
            <a:ext cx="1625154" cy="1393817"/>
          </a:xfrm>
          <a:prstGeom prst="rect">
            <a:avLst/>
          </a:prstGeom>
        </p:spPr>
      </p:pic>
      <p:sp>
        <p:nvSpPr>
          <p:cNvPr id="82" name="TextBox 81"/>
          <p:cNvSpPr txBox="1"/>
          <p:nvPr/>
        </p:nvSpPr>
        <p:spPr>
          <a:xfrm>
            <a:off x="4981548" y="849077"/>
            <a:ext cx="3887098" cy="584775"/>
          </a:xfrm>
          <a:prstGeom prst="rect">
            <a:avLst/>
          </a:prstGeom>
          <a:noFill/>
        </p:spPr>
        <p:txBody>
          <a:bodyPr wrap="square" rtlCol="0">
            <a:spAutoFit/>
          </a:bodyPr>
          <a:lstStyle/>
          <a:p>
            <a:r>
              <a:rPr lang="en-US" sz="1600" b="1" dirty="0" smtClean="0"/>
              <a:t>Layout of TPC Wagon Wheel entrance ports</a:t>
            </a:r>
          </a:p>
          <a:p>
            <a:pPr marL="285750" indent="-285750">
              <a:buFont typeface="Wingdings" panose="05000000000000000000" pitchFamily="2" charset="2"/>
              <a:buChar char="Ø"/>
            </a:pPr>
            <a:r>
              <a:rPr lang="en-US" sz="1600" dirty="0" smtClean="0"/>
              <a:t>Two </a:t>
            </a:r>
            <a:r>
              <a:rPr lang="en-US" sz="1600" dirty="0"/>
              <a:t>rings of </a:t>
            </a:r>
            <a:r>
              <a:rPr lang="en-US" sz="1600" dirty="0" smtClean="0"/>
              <a:t>12 ¼” </a:t>
            </a:r>
            <a:r>
              <a:rPr lang="en-US" sz="1600" dirty="0"/>
              <a:t>NPT </a:t>
            </a:r>
            <a:r>
              <a:rPr lang="en-US" sz="1600" dirty="0" smtClean="0"/>
              <a:t>Feedthrough’s</a:t>
            </a:r>
            <a:endParaRPr lang="en-US" sz="1400" dirty="0"/>
          </a:p>
        </p:txBody>
      </p:sp>
      <p:grpSp>
        <p:nvGrpSpPr>
          <p:cNvPr id="151" name="Group 150"/>
          <p:cNvGrpSpPr/>
          <p:nvPr/>
        </p:nvGrpSpPr>
        <p:grpSpPr>
          <a:xfrm>
            <a:off x="2458070" y="3056764"/>
            <a:ext cx="551210" cy="585788"/>
            <a:chOff x="2494044" y="2329129"/>
            <a:chExt cx="551210" cy="585788"/>
          </a:xfrm>
        </p:grpSpPr>
        <p:sp>
          <p:nvSpPr>
            <p:cNvPr id="150" name="Can 149"/>
            <p:cNvSpPr/>
            <p:nvPr/>
          </p:nvSpPr>
          <p:spPr>
            <a:xfrm rot="5400000">
              <a:off x="2801301" y="2292138"/>
              <a:ext cx="46234" cy="4416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ube 148"/>
            <p:cNvSpPr/>
            <p:nvPr/>
          </p:nvSpPr>
          <p:spPr>
            <a:xfrm rot="16200000">
              <a:off x="2310688" y="2512485"/>
              <a:ext cx="585788" cy="219075"/>
            </a:xfrm>
            <a:prstGeom prst="cube">
              <a:avLst>
                <a:gd name="adj" fmla="val 62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810" y="4039024"/>
            <a:ext cx="2218512" cy="1482647"/>
          </a:xfrm>
          <a:prstGeom prst="rect">
            <a:avLst/>
          </a:prstGeom>
        </p:spPr>
      </p:pic>
      <p:sp>
        <p:nvSpPr>
          <p:cNvPr id="188" name="TextBox 187"/>
          <p:cNvSpPr txBox="1"/>
          <p:nvPr/>
        </p:nvSpPr>
        <p:spPr>
          <a:xfrm>
            <a:off x="71363" y="849077"/>
            <a:ext cx="228131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266nm light coupled to fused silica fiber with large N.A.</a:t>
            </a:r>
            <a:endParaRPr lang="en-US" sz="1600" dirty="0"/>
          </a:p>
        </p:txBody>
      </p:sp>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743" y="3505860"/>
            <a:ext cx="2015811" cy="2015811"/>
          </a:xfrm>
          <a:prstGeom prst="rect">
            <a:avLst/>
          </a:prstGeom>
        </p:spPr>
      </p:pic>
      <p:sp>
        <p:nvSpPr>
          <p:cNvPr id="193" name="TextBox 192"/>
          <p:cNvSpPr txBox="1"/>
          <p:nvPr/>
        </p:nvSpPr>
        <p:spPr>
          <a:xfrm>
            <a:off x="71364" y="5576680"/>
            <a:ext cx="516738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Rigid waveguide delivers laser beam at controlled angles into TPC volume</a:t>
            </a:r>
          </a:p>
          <a:p>
            <a:pPr marL="285750" indent="-285750">
              <a:buFont typeface="Arial" panose="020B0604020202020204" pitchFamily="34" charset="0"/>
              <a:buChar char="•"/>
            </a:pPr>
            <a:r>
              <a:rPr lang="en-US" dirty="0" smtClean="0"/>
              <a:t>Micro-actuated mirror allows a single laser beam to sweep an entire quadrant of the TPC volume</a:t>
            </a:r>
            <a:endParaRPr lang="en-US" dirty="0"/>
          </a:p>
        </p:txBody>
      </p:sp>
      <p:sp>
        <p:nvSpPr>
          <p:cNvPr id="194" name="TextBox 193"/>
          <p:cNvSpPr txBox="1"/>
          <p:nvPr/>
        </p:nvSpPr>
        <p:spPr>
          <a:xfrm>
            <a:off x="2190128" y="5007127"/>
            <a:ext cx="1867521" cy="523220"/>
          </a:xfrm>
          <a:prstGeom prst="rect">
            <a:avLst/>
          </a:prstGeom>
          <a:noFill/>
        </p:spPr>
        <p:txBody>
          <a:bodyPr wrap="square" rtlCol="0">
            <a:spAutoFit/>
          </a:bodyPr>
          <a:lstStyle/>
          <a:p>
            <a:r>
              <a:rPr lang="en-US" sz="1400" dirty="0" smtClean="0"/>
              <a:t>Wide aperture </a:t>
            </a:r>
          </a:p>
          <a:p>
            <a:r>
              <a:rPr lang="en-US" sz="1400" dirty="0" smtClean="0"/>
              <a:t>rigid core silica fiber </a:t>
            </a:r>
            <a:endParaRPr lang="en-US" sz="1400" dirty="0"/>
          </a:p>
        </p:txBody>
      </p:sp>
      <p:cxnSp>
        <p:nvCxnSpPr>
          <p:cNvPr id="197" name="Straight Connector 196"/>
          <p:cNvCxnSpPr/>
          <p:nvPr/>
        </p:nvCxnSpPr>
        <p:spPr>
          <a:xfrm flipV="1">
            <a:off x="2897147" y="4838701"/>
            <a:ext cx="112134" cy="202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327969" y="3227191"/>
            <a:ext cx="1478546" cy="369332"/>
          </a:xfrm>
          <a:prstGeom prst="rect">
            <a:avLst/>
          </a:prstGeom>
          <a:noFill/>
        </p:spPr>
        <p:txBody>
          <a:bodyPr wrap="none" rtlCol="0">
            <a:spAutoFit/>
          </a:bodyPr>
          <a:lstStyle/>
          <a:p>
            <a:r>
              <a:rPr lang="en-US" dirty="0" smtClean="0"/>
              <a:t>Optical bench</a:t>
            </a:r>
            <a:endParaRPr lang="en-US" dirty="0"/>
          </a:p>
        </p:txBody>
      </p:sp>
      <p:sp>
        <p:nvSpPr>
          <p:cNvPr id="199" name="TextBox 198"/>
          <p:cNvSpPr txBox="1"/>
          <p:nvPr/>
        </p:nvSpPr>
        <p:spPr>
          <a:xfrm>
            <a:off x="5696454" y="1549203"/>
            <a:ext cx="2066615" cy="523220"/>
          </a:xfrm>
          <a:prstGeom prst="rect">
            <a:avLst/>
          </a:prstGeom>
          <a:noFill/>
        </p:spPr>
        <p:txBody>
          <a:bodyPr wrap="square" rtlCol="0">
            <a:spAutoFit/>
          </a:bodyPr>
          <a:lstStyle/>
          <a:p>
            <a:r>
              <a:rPr lang="en-US" sz="1400" dirty="0" smtClean="0">
                <a:solidFill>
                  <a:schemeClr val="accent1">
                    <a:lumMod val="75000"/>
                  </a:schemeClr>
                </a:solidFill>
              </a:rPr>
              <a:t>Optical bench supported by wagon wheel</a:t>
            </a:r>
            <a:endParaRPr lang="en-US" sz="1400" dirty="0">
              <a:solidFill>
                <a:schemeClr val="accent1">
                  <a:lumMod val="75000"/>
                </a:schemeClr>
              </a:solidFill>
            </a:endParaRPr>
          </a:p>
        </p:txBody>
      </p:sp>
      <p:cxnSp>
        <p:nvCxnSpPr>
          <p:cNvPr id="201" name="Straight Connector 200"/>
          <p:cNvCxnSpPr/>
          <p:nvPr/>
        </p:nvCxnSpPr>
        <p:spPr>
          <a:xfrm>
            <a:off x="6547074" y="2088564"/>
            <a:ext cx="73338" cy="406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 name="Picture 204"/>
          <p:cNvPicPr>
            <a:picLocks noChangeAspect="1"/>
          </p:cNvPicPr>
          <p:nvPr/>
        </p:nvPicPr>
        <p:blipFill>
          <a:blip r:embed="rId6"/>
          <a:stretch>
            <a:fillRect/>
          </a:stretch>
        </p:blipFill>
        <p:spPr>
          <a:xfrm>
            <a:off x="4674214" y="2178703"/>
            <a:ext cx="4265811" cy="4142758"/>
          </a:xfrm>
          <a:prstGeom prst="rect">
            <a:avLst/>
          </a:prstGeom>
        </p:spPr>
      </p:pic>
      <p:sp>
        <p:nvSpPr>
          <p:cNvPr id="206" name="TextBox 205"/>
          <p:cNvSpPr txBox="1"/>
          <p:nvPr/>
        </p:nvSpPr>
        <p:spPr>
          <a:xfrm>
            <a:off x="7916214" y="1954063"/>
            <a:ext cx="1170000" cy="523220"/>
          </a:xfrm>
          <a:prstGeom prst="rect">
            <a:avLst/>
          </a:prstGeom>
          <a:noFill/>
        </p:spPr>
        <p:txBody>
          <a:bodyPr wrap="none" rtlCol="0">
            <a:spAutoFit/>
          </a:bodyPr>
          <a:lstStyle/>
          <a:p>
            <a:r>
              <a:rPr lang="en-US" sz="1400" dirty="0" smtClean="0">
                <a:solidFill>
                  <a:schemeClr val="accent1">
                    <a:lumMod val="75000"/>
                  </a:schemeClr>
                </a:solidFill>
              </a:rPr>
              <a:t>Diffuse </a:t>
            </a:r>
            <a:r>
              <a:rPr lang="en-US" sz="1400" dirty="0">
                <a:solidFill>
                  <a:schemeClr val="accent1">
                    <a:lumMod val="75000"/>
                  </a:schemeClr>
                </a:solidFill>
              </a:rPr>
              <a:t>L</a:t>
            </a:r>
            <a:r>
              <a:rPr lang="en-US" sz="1400" dirty="0" smtClean="0">
                <a:solidFill>
                  <a:schemeClr val="accent1">
                    <a:lumMod val="75000"/>
                  </a:schemeClr>
                </a:solidFill>
              </a:rPr>
              <a:t>ight</a:t>
            </a:r>
          </a:p>
          <a:p>
            <a:r>
              <a:rPr lang="en-US" sz="1400" dirty="0" smtClean="0">
                <a:solidFill>
                  <a:schemeClr val="accent1">
                    <a:lumMod val="75000"/>
                  </a:schemeClr>
                </a:solidFill>
              </a:rPr>
              <a:t>at membrane</a:t>
            </a:r>
            <a:endParaRPr lang="en-US" sz="1400" dirty="0">
              <a:solidFill>
                <a:schemeClr val="accent1">
                  <a:lumMod val="75000"/>
                </a:schemeClr>
              </a:solidFill>
            </a:endParaRPr>
          </a:p>
        </p:txBody>
      </p:sp>
      <p:cxnSp>
        <p:nvCxnSpPr>
          <p:cNvPr id="207" name="Straight Connector 206"/>
          <p:cNvCxnSpPr/>
          <p:nvPr/>
        </p:nvCxnSpPr>
        <p:spPr>
          <a:xfrm flipV="1">
            <a:off x="8382154" y="2528319"/>
            <a:ext cx="188374" cy="559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4757162" y="2007282"/>
            <a:ext cx="633058" cy="523220"/>
          </a:xfrm>
          <a:prstGeom prst="rect">
            <a:avLst/>
          </a:prstGeom>
          <a:noFill/>
        </p:spPr>
        <p:txBody>
          <a:bodyPr wrap="none" rtlCol="0">
            <a:spAutoFit/>
          </a:bodyPr>
          <a:lstStyle/>
          <a:p>
            <a:r>
              <a:rPr lang="en-US" sz="1400" dirty="0" smtClean="0">
                <a:solidFill>
                  <a:schemeClr val="accent1">
                    <a:lumMod val="75000"/>
                  </a:schemeClr>
                </a:solidFill>
              </a:rPr>
              <a:t>Laser </a:t>
            </a:r>
          </a:p>
          <a:p>
            <a:r>
              <a:rPr lang="en-US" sz="1400" dirty="0" smtClean="0">
                <a:solidFill>
                  <a:schemeClr val="accent1">
                    <a:lumMod val="75000"/>
                  </a:schemeClr>
                </a:solidFill>
              </a:rPr>
              <a:t>Tracks</a:t>
            </a:r>
            <a:endParaRPr lang="en-US" sz="1400" dirty="0">
              <a:solidFill>
                <a:schemeClr val="accent1">
                  <a:lumMod val="75000"/>
                </a:schemeClr>
              </a:solidFill>
            </a:endParaRPr>
          </a:p>
        </p:txBody>
      </p:sp>
      <p:cxnSp>
        <p:nvCxnSpPr>
          <p:cNvPr id="211" name="Straight Connector 210"/>
          <p:cNvCxnSpPr>
            <a:stCxn id="209" idx="2"/>
          </p:cNvCxnSpPr>
          <p:nvPr/>
        </p:nvCxnSpPr>
        <p:spPr>
          <a:xfrm flipH="1">
            <a:off x="5062899" y="2530502"/>
            <a:ext cx="10792" cy="1038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Box 216"/>
          <p:cNvSpPr txBox="1"/>
          <p:nvPr/>
        </p:nvSpPr>
        <p:spPr>
          <a:xfrm>
            <a:off x="2220987" y="4403991"/>
            <a:ext cx="421793" cy="369332"/>
          </a:xfrm>
          <a:prstGeom prst="rect">
            <a:avLst/>
          </a:prstGeom>
          <a:noFill/>
        </p:spPr>
        <p:txBody>
          <a:bodyPr wrap="square" rtlCol="0">
            <a:spAutoFit/>
          </a:bodyPr>
          <a:lstStyle/>
          <a:p>
            <a:r>
              <a:rPr lang="en-US" i="1" dirty="0" smtClean="0">
                <a:latin typeface="Symbol" panose="05050102010706020507" pitchFamily="18" charset="2"/>
              </a:rPr>
              <a:t>q</a:t>
            </a:r>
            <a:r>
              <a:rPr lang="en-US" i="1" baseline="-25000" dirty="0" smtClean="0">
                <a:latin typeface="+mn-lt"/>
              </a:rPr>
              <a:t>i</a:t>
            </a:r>
            <a:endParaRPr lang="en-US" i="1" baseline="-25000" dirty="0">
              <a:latin typeface="+mn-lt"/>
            </a:endParaRPr>
          </a:p>
        </p:txBody>
      </p:sp>
      <p:sp>
        <p:nvSpPr>
          <p:cNvPr id="218" name="TextBox 217"/>
          <p:cNvSpPr txBox="1"/>
          <p:nvPr/>
        </p:nvSpPr>
        <p:spPr>
          <a:xfrm>
            <a:off x="3811413" y="4707134"/>
            <a:ext cx="421793" cy="369332"/>
          </a:xfrm>
          <a:prstGeom prst="rect">
            <a:avLst/>
          </a:prstGeom>
          <a:noFill/>
        </p:spPr>
        <p:txBody>
          <a:bodyPr wrap="square" rtlCol="0">
            <a:spAutoFit/>
          </a:bodyPr>
          <a:lstStyle/>
          <a:p>
            <a:r>
              <a:rPr lang="en-US" i="1" dirty="0" err="1" smtClean="0">
                <a:latin typeface="Symbol" panose="05050102010706020507" pitchFamily="18" charset="2"/>
              </a:rPr>
              <a:t>q</a:t>
            </a:r>
            <a:r>
              <a:rPr lang="en-US" i="1" baseline="-25000" dirty="0" err="1">
                <a:latin typeface="Symbol" panose="05050102010706020507" pitchFamily="18" charset="2"/>
              </a:rPr>
              <a:t>a</a:t>
            </a:r>
            <a:endParaRPr lang="en-US" i="1" baseline="-25000" dirty="0">
              <a:latin typeface="Symbol" panose="05050102010706020507" pitchFamily="18" charset="2"/>
            </a:endParaRPr>
          </a:p>
        </p:txBody>
      </p:sp>
      <p:cxnSp>
        <p:nvCxnSpPr>
          <p:cNvPr id="220" name="Straight Connector 219"/>
          <p:cNvCxnSpPr/>
          <p:nvPr/>
        </p:nvCxnSpPr>
        <p:spPr>
          <a:xfrm>
            <a:off x="2265086" y="4817134"/>
            <a:ext cx="33359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2271713" y="4806526"/>
            <a:ext cx="194109" cy="1046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593388" y="4641258"/>
            <a:ext cx="320475" cy="16851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593388" y="4805284"/>
            <a:ext cx="33359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2210236" y="4013867"/>
            <a:ext cx="1651183" cy="276999"/>
          </a:xfrm>
          <a:prstGeom prst="rect">
            <a:avLst/>
          </a:prstGeom>
          <a:noFill/>
        </p:spPr>
        <p:txBody>
          <a:bodyPr wrap="square" rtlCol="0">
            <a:spAutoFit/>
          </a:bodyPr>
          <a:lstStyle/>
          <a:p>
            <a:r>
              <a:rPr lang="en-US" sz="1200" dirty="0" smtClean="0"/>
              <a:t>Wagon Wheel NPT port</a:t>
            </a:r>
            <a:endParaRPr lang="en-US" sz="1200" dirty="0"/>
          </a:p>
        </p:txBody>
      </p:sp>
      <p:sp>
        <p:nvSpPr>
          <p:cNvPr id="229" name="TextBox 228"/>
          <p:cNvSpPr txBox="1"/>
          <p:nvPr/>
        </p:nvSpPr>
        <p:spPr>
          <a:xfrm>
            <a:off x="3599887" y="4214262"/>
            <a:ext cx="692754" cy="276999"/>
          </a:xfrm>
          <a:prstGeom prst="rect">
            <a:avLst/>
          </a:prstGeom>
          <a:noFill/>
        </p:spPr>
        <p:txBody>
          <a:bodyPr wrap="none" rtlCol="0">
            <a:spAutoFit/>
          </a:bodyPr>
          <a:lstStyle/>
          <a:p>
            <a:r>
              <a:rPr lang="en-US" sz="1200" dirty="0" smtClean="0"/>
              <a:t>TPC Vol.</a:t>
            </a:r>
            <a:endParaRPr lang="en-US" sz="1200" dirty="0"/>
          </a:p>
        </p:txBody>
      </p:sp>
      <p:cxnSp>
        <p:nvCxnSpPr>
          <p:cNvPr id="231" name="Straight Connector 230"/>
          <p:cNvCxnSpPr>
            <a:endCxn id="228" idx="2"/>
          </p:cNvCxnSpPr>
          <p:nvPr/>
        </p:nvCxnSpPr>
        <p:spPr>
          <a:xfrm flipH="1" flipV="1">
            <a:off x="3035828" y="4290866"/>
            <a:ext cx="218487" cy="37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a:stretch>
            <a:fillRect/>
          </a:stretch>
        </p:blipFill>
        <p:spPr>
          <a:xfrm>
            <a:off x="7689802" y="6088022"/>
            <a:ext cx="1384705" cy="721725"/>
          </a:xfrm>
          <a:prstGeom prst="rect">
            <a:avLst/>
          </a:prstGeom>
        </p:spPr>
      </p:pic>
      <p:sp>
        <p:nvSpPr>
          <p:cNvPr id="2" name="TextBox 1"/>
          <p:cNvSpPr txBox="1"/>
          <p:nvPr/>
        </p:nvSpPr>
        <p:spPr>
          <a:xfrm>
            <a:off x="221969" y="5007127"/>
            <a:ext cx="1708468" cy="461665"/>
          </a:xfrm>
          <a:prstGeom prst="rect">
            <a:avLst/>
          </a:prstGeom>
          <a:noFill/>
        </p:spPr>
        <p:txBody>
          <a:bodyPr wrap="square" rtlCol="0">
            <a:spAutoFit/>
          </a:bodyPr>
          <a:lstStyle/>
          <a:p>
            <a:r>
              <a:rPr lang="en-US" sz="1200" b="1" dirty="0" smtClean="0"/>
              <a:t>Compact DPSS UV laser (200uJ, &lt;2ns pulse )</a:t>
            </a:r>
            <a:endParaRPr lang="en-US" sz="1200" b="1" dirty="0"/>
          </a:p>
        </p:txBody>
      </p:sp>
      <p:sp>
        <p:nvSpPr>
          <p:cNvPr id="7" name="TextBox 6"/>
          <p:cNvSpPr txBox="1"/>
          <p:nvPr/>
        </p:nvSpPr>
        <p:spPr>
          <a:xfrm>
            <a:off x="99194" y="3505860"/>
            <a:ext cx="1301597" cy="461665"/>
          </a:xfrm>
          <a:prstGeom prst="rect">
            <a:avLst/>
          </a:prstGeom>
          <a:noFill/>
        </p:spPr>
        <p:txBody>
          <a:bodyPr wrap="square" rtlCol="0">
            <a:spAutoFit/>
          </a:bodyPr>
          <a:lstStyle/>
          <a:p>
            <a:r>
              <a:rPr lang="en-US" sz="1200" b="1" dirty="0" smtClean="0"/>
              <a:t>Piezo-actuated mirror</a:t>
            </a:r>
            <a:endParaRPr lang="en-US" sz="1200" b="1" dirty="0"/>
          </a:p>
        </p:txBody>
      </p:sp>
      <p:sp>
        <p:nvSpPr>
          <p:cNvPr id="15" name="TextBox 14"/>
          <p:cNvSpPr txBox="1"/>
          <p:nvPr/>
        </p:nvSpPr>
        <p:spPr>
          <a:xfrm>
            <a:off x="117910" y="2463382"/>
            <a:ext cx="1938574" cy="646331"/>
          </a:xfrm>
          <a:prstGeom prst="rect">
            <a:avLst/>
          </a:prstGeom>
          <a:noFill/>
        </p:spPr>
        <p:txBody>
          <a:bodyPr wrap="square" rtlCol="0">
            <a:spAutoFit/>
          </a:bodyPr>
          <a:lstStyle/>
          <a:p>
            <a:r>
              <a:rPr lang="en-US" sz="1200" b="1" dirty="0" smtClean="0">
                <a:solidFill>
                  <a:schemeClr val="accent3">
                    <a:lumMod val="60000"/>
                    <a:lumOff val="40000"/>
                  </a:schemeClr>
                </a:solidFill>
              </a:rPr>
              <a:t>Placed in rack:</a:t>
            </a:r>
          </a:p>
          <a:p>
            <a:r>
              <a:rPr lang="en-US" sz="1200" b="1" dirty="0" smtClean="0">
                <a:solidFill>
                  <a:schemeClr val="accent3">
                    <a:lumMod val="60000"/>
                    <a:lumOff val="40000"/>
                  </a:schemeClr>
                </a:solidFill>
              </a:rPr>
              <a:t>High energy laser </a:t>
            </a:r>
            <a:r>
              <a:rPr lang="en-US" sz="1200" b="1" dirty="0">
                <a:solidFill>
                  <a:schemeClr val="accent3">
                    <a:lumMod val="60000"/>
                    <a:lumOff val="40000"/>
                  </a:schemeClr>
                </a:solidFill>
              </a:rPr>
              <a:t>(</a:t>
            </a:r>
            <a:r>
              <a:rPr lang="en-US" sz="1200" b="1" dirty="0" smtClean="0">
                <a:solidFill>
                  <a:schemeClr val="accent3">
                    <a:lumMod val="60000"/>
                    <a:lumOff val="40000"/>
                  </a:schemeClr>
                </a:solidFill>
              </a:rPr>
              <a:t>60mJ, 4ns) </a:t>
            </a:r>
            <a:r>
              <a:rPr lang="en-US" sz="1200" b="1" dirty="0">
                <a:solidFill>
                  <a:schemeClr val="accent3">
                    <a:lumMod val="60000"/>
                    <a:lumOff val="40000"/>
                  </a:schemeClr>
                </a:solidFill>
              </a:rPr>
              <a:t>+ beam </a:t>
            </a:r>
            <a:r>
              <a:rPr lang="en-US" sz="1200" b="1" dirty="0" smtClean="0">
                <a:solidFill>
                  <a:schemeClr val="accent3">
                    <a:lumMod val="60000"/>
                    <a:lumOff val="40000"/>
                  </a:schemeClr>
                </a:solidFill>
              </a:rPr>
              <a:t>splitter</a:t>
            </a:r>
            <a:endParaRPr lang="en-US" sz="1200" b="1" dirty="0">
              <a:solidFill>
                <a:schemeClr val="accent3">
                  <a:lumMod val="60000"/>
                  <a:lumOff val="40000"/>
                </a:schemeClr>
              </a:solidFill>
            </a:endParaRPr>
          </a:p>
        </p:txBody>
      </p:sp>
      <p:sp>
        <p:nvSpPr>
          <p:cNvPr id="18" name="Freeform 17"/>
          <p:cNvSpPr/>
          <p:nvPr/>
        </p:nvSpPr>
        <p:spPr>
          <a:xfrm>
            <a:off x="1536589" y="1549203"/>
            <a:ext cx="1738456" cy="1138181"/>
          </a:xfrm>
          <a:custGeom>
            <a:avLst/>
            <a:gdLst>
              <a:gd name="connsiteX0" fmla="*/ 142921 w 1738456"/>
              <a:gd name="connsiteY0" fmla="*/ 858095 h 1138181"/>
              <a:gd name="connsiteX1" fmla="*/ 768072 w 1738456"/>
              <a:gd name="connsiteY1" fmla="*/ 1119352 h 1138181"/>
              <a:gd name="connsiteX2" fmla="*/ 2962 w 1738456"/>
              <a:gd name="connsiteY2" fmla="*/ 400895 h 1138181"/>
              <a:gd name="connsiteX3" fmla="*/ 1113305 w 1738456"/>
              <a:gd name="connsiteY3" fmla="*/ 923409 h 1138181"/>
              <a:gd name="connsiteX4" fmla="*/ 217566 w 1738456"/>
              <a:gd name="connsiteY4" fmla="*/ 111646 h 1138181"/>
              <a:gd name="connsiteX5" fmla="*/ 1738456 w 1738456"/>
              <a:gd name="connsiteY5" fmla="*/ 27670 h 113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456" h="1138181">
                <a:moveTo>
                  <a:pt x="142921" y="858095"/>
                </a:moveTo>
                <a:cubicBezTo>
                  <a:pt x="467159" y="1026823"/>
                  <a:pt x="791398" y="1195552"/>
                  <a:pt x="768072" y="1119352"/>
                </a:cubicBezTo>
                <a:cubicBezTo>
                  <a:pt x="744746" y="1043152"/>
                  <a:pt x="-54577" y="433552"/>
                  <a:pt x="2962" y="400895"/>
                </a:cubicBezTo>
                <a:cubicBezTo>
                  <a:pt x="60501" y="368238"/>
                  <a:pt x="1077538" y="971617"/>
                  <a:pt x="1113305" y="923409"/>
                </a:cubicBezTo>
                <a:cubicBezTo>
                  <a:pt x="1149072" y="875201"/>
                  <a:pt x="113374" y="260936"/>
                  <a:pt x="217566" y="111646"/>
                </a:cubicBezTo>
                <a:cubicBezTo>
                  <a:pt x="321758" y="-37644"/>
                  <a:pt x="1030107" y="-4987"/>
                  <a:pt x="1738456" y="2767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1806515" y="3315868"/>
            <a:ext cx="574299" cy="95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6200000">
            <a:off x="3340050" y="4927634"/>
            <a:ext cx="550151" cy="276999"/>
          </a:xfrm>
          <a:prstGeom prst="rect">
            <a:avLst/>
          </a:prstGeom>
          <a:noFill/>
        </p:spPr>
        <p:txBody>
          <a:bodyPr wrap="none" rtlCol="0">
            <a:spAutoFit/>
          </a:bodyPr>
          <a:lstStyle/>
          <a:p>
            <a:r>
              <a:rPr lang="en-US" sz="1200" dirty="0" smtClean="0"/>
              <a:t>GEMs</a:t>
            </a:r>
            <a:endParaRPr lang="en-US" sz="1200" dirty="0"/>
          </a:p>
        </p:txBody>
      </p:sp>
    </p:spTree>
    <p:extLst>
      <p:ext uri="{BB962C8B-B14F-4D97-AF65-F5344CB8AC3E}">
        <p14:creationId xmlns:p14="http://schemas.microsoft.com/office/powerpoint/2010/main" val="21115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Date Placeholder 1"/>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2150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5</a:t>
            </a:fld>
            <a:endParaRPr lang="en-US" altLang="en-US" sz="1200">
              <a:solidFill>
                <a:srgbClr val="898989"/>
              </a:solidFill>
              <a:cs typeface="Arial" pitchFamily="34" charset="0"/>
            </a:endParaRPr>
          </a:p>
        </p:txBody>
      </p:sp>
      <p:sp>
        <p:nvSpPr>
          <p:cNvPr id="21506" name="Title 1"/>
          <p:cNvSpPr>
            <a:spLocks noGrp="1"/>
          </p:cNvSpPr>
          <p:nvPr>
            <p:ph type="title" idx="4294967295"/>
          </p:nvPr>
        </p:nvSpPr>
        <p:spPr>
          <a:xfrm>
            <a:off x="0" y="0"/>
            <a:ext cx="9144000" cy="685800"/>
          </a:xfrm>
          <a:prstGeom prst="rect">
            <a:avLst/>
          </a:prstGeom>
        </p:spPr>
        <p:txBody>
          <a:bodyPr/>
          <a:lstStyle/>
          <a:p>
            <a:pPr eaLnBrk="1" hangingPunct="1"/>
            <a:r>
              <a:rPr lang="en-US" altLang="en-US" sz="4800" dirty="0">
                <a:solidFill>
                  <a:srgbClr val="000000"/>
                </a:solidFill>
                <a:cs typeface="Times New Roman" pitchFamily="18" charset="0"/>
              </a:rPr>
              <a:t>L3 </a:t>
            </a:r>
            <a:r>
              <a:rPr lang="en-US" altLang="en-US" sz="4800" dirty="0" smtClean="0">
                <a:solidFill>
                  <a:srgbClr val="000000"/>
                </a:solidFill>
                <a:cs typeface="Times New Roman" pitchFamily="18" charset="0"/>
              </a:rPr>
              <a:t>Collaborators</a:t>
            </a:r>
          </a:p>
        </p:txBody>
      </p:sp>
      <p:sp>
        <p:nvSpPr>
          <p:cNvPr id="2" name="Rectangle 1"/>
          <p:cNvSpPr/>
          <p:nvPr/>
        </p:nvSpPr>
        <p:spPr>
          <a:xfrm>
            <a:off x="2311685" y="1342417"/>
            <a:ext cx="472612" cy="65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8609" y="1797148"/>
            <a:ext cx="2539541" cy="3970318"/>
          </a:xfrm>
          <a:prstGeom prst="rect">
            <a:avLst/>
          </a:prstGeom>
          <a:noFill/>
        </p:spPr>
        <p:txBody>
          <a:bodyPr wrap="none" rtlCol="0">
            <a:spAutoFit/>
          </a:bodyPr>
          <a:lstStyle/>
          <a:p>
            <a:r>
              <a:rPr lang="en-US" dirty="0" smtClean="0"/>
              <a:t>Brookhaven staff</a:t>
            </a:r>
          </a:p>
          <a:p>
            <a:pPr marL="285750" indent="-285750">
              <a:buFont typeface="Arial" panose="020B0604020202020204" pitchFamily="34" charset="0"/>
              <a:buChar char="•"/>
            </a:pPr>
            <a:r>
              <a:rPr lang="en-US" dirty="0" smtClean="0"/>
              <a:t>2 Scientists</a:t>
            </a:r>
          </a:p>
          <a:p>
            <a:pPr marL="285750" indent="-285750">
              <a:buFont typeface="Arial" panose="020B0604020202020204" pitchFamily="34" charset="0"/>
              <a:buChar char="•"/>
            </a:pPr>
            <a:r>
              <a:rPr lang="en-US" dirty="0" smtClean="0"/>
              <a:t>3 </a:t>
            </a:r>
            <a:r>
              <a:rPr lang="en-US" dirty="0"/>
              <a:t>R</a:t>
            </a:r>
            <a:r>
              <a:rPr lang="en-US" dirty="0" smtClean="0"/>
              <a:t>esearch Associates</a:t>
            </a:r>
          </a:p>
          <a:p>
            <a:pPr marL="285750" indent="-285750">
              <a:buFont typeface="Arial" panose="020B0604020202020204" pitchFamily="34" charset="0"/>
              <a:buChar char="•"/>
            </a:pPr>
            <a:r>
              <a:rPr lang="en-US" dirty="0" smtClean="0"/>
              <a:t>2 Design Engineers</a:t>
            </a:r>
          </a:p>
          <a:p>
            <a:pPr marL="285750" indent="-285750">
              <a:buFont typeface="Arial" panose="020B0604020202020204" pitchFamily="34" charset="0"/>
              <a:buChar char="•"/>
            </a:pPr>
            <a:r>
              <a:rPr lang="en-US" dirty="0" smtClean="0"/>
              <a:t>2 Technical staff</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smtClean="0"/>
              <a:t>Stony Brook Staff</a:t>
            </a:r>
          </a:p>
          <a:p>
            <a:pPr marL="285750" indent="-285750">
              <a:buFont typeface="Arial" panose="020B0604020202020204" pitchFamily="34" charset="0"/>
              <a:buChar char="•"/>
            </a:pPr>
            <a:r>
              <a:rPr lang="en-US" dirty="0" smtClean="0"/>
              <a:t>2 Faculty</a:t>
            </a:r>
          </a:p>
          <a:p>
            <a:pPr marL="285750" indent="-285750">
              <a:buFont typeface="Arial" panose="020B0604020202020204" pitchFamily="34" charset="0"/>
              <a:buChar char="•"/>
            </a:pPr>
            <a:r>
              <a:rPr lang="en-US" dirty="0" smtClean="0"/>
              <a:t>2 Postdocs</a:t>
            </a:r>
          </a:p>
          <a:p>
            <a:pPr marL="285750" indent="-285750">
              <a:buFont typeface="Arial" panose="020B0604020202020204" pitchFamily="34" charset="0"/>
              <a:buChar char="•"/>
            </a:pPr>
            <a:r>
              <a:rPr lang="en-US" dirty="0" smtClean="0"/>
              <a:t>Several grad. students</a:t>
            </a:r>
          </a:p>
          <a:p>
            <a:pPr marL="285750" indent="-285750">
              <a:buFont typeface="Arial" panose="020B0604020202020204" pitchFamily="34" charset="0"/>
              <a:buChar char="•"/>
            </a:pPr>
            <a:r>
              <a:rPr lang="en-US" dirty="0" smtClean="0"/>
              <a:t>Undergrad. students</a:t>
            </a:r>
          </a:p>
          <a:p>
            <a:endParaRPr lang="en-US" dirty="0"/>
          </a:p>
        </p:txBody>
      </p:sp>
      <p:pic>
        <p:nvPicPr>
          <p:cNvPr id="5" name="Picture 4"/>
          <p:cNvPicPr>
            <a:picLocks noChangeAspect="1"/>
          </p:cNvPicPr>
          <p:nvPr/>
        </p:nvPicPr>
        <p:blipFill>
          <a:blip r:embed="rId3"/>
          <a:stretch>
            <a:fillRect/>
          </a:stretch>
        </p:blipFill>
        <p:spPr>
          <a:xfrm>
            <a:off x="4415111" y="1896787"/>
            <a:ext cx="3077369" cy="1128369"/>
          </a:xfrm>
          <a:prstGeom prst="rect">
            <a:avLst/>
          </a:prstGeom>
        </p:spPr>
      </p:pic>
      <p:pic>
        <p:nvPicPr>
          <p:cNvPr id="6" name="Picture 5"/>
          <p:cNvPicPr>
            <a:picLocks noChangeAspect="1"/>
          </p:cNvPicPr>
          <p:nvPr/>
        </p:nvPicPr>
        <p:blipFill>
          <a:blip r:embed="rId4"/>
          <a:stretch>
            <a:fillRect/>
          </a:stretch>
        </p:blipFill>
        <p:spPr>
          <a:xfrm>
            <a:off x="4324737" y="4190909"/>
            <a:ext cx="3258115" cy="11965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6</a:t>
            </a:fld>
            <a:endParaRPr lang="en-US" altLang="en-US" sz="1200">
              <a:solidFill>
                <a:srgbClr val="898989"/>
              </a:solidFill>
            </a:endParaRPr>
          </a:p>
        </p:txBody>
      </p:sp>
      <p:sp>
        <p:nvSpPr>
          <p:cNvPr id="23553" name="Title 1"/>
          <p:cNvSpPr>
            <a:spLocks noGrp="1"/>
          </p:cNvSpPr>
          <p:nvPr>
            <p:ph type="title" idx="4294967295"/>
          </p:nvPr>
        </p:nvSpPr>
        <p:spPr>
          <a:xfrm>
            <a:off x="0" y="12700"/>
            <a:ext cx="9144000" cy="762000"/>
          </a:xfrm>
          <a:prstGeom prst="rect">
            <a:avLst/>
          </a:prstGeom>
        </p:spPr>
        <p:txBody>
          <a:bodyPr/>
          <a:lstStyle/>
          <a:p>
            <a:r>
              <a:rPr lang="en-US" dirty="0">
                <a:solidFill>
                  <a:srgbClr val="000000"/>
                </a:solidFill>
                <a:ea typeface="MS PGothic" charset="0"/>
              </a:rPr>
              <a:t>1.02.07.01 </a:t>
            </a:r>
            <a:r>
              <a:rPr lang="en-US" altLang="en-US" dirty="0"/>
              <a:t>Schedule </a:t>
            </a:r>
            <a:r>
              <a:rPr lang="en-US" altLang="en-US" dirty="0" smtClean="0"/>
              <a:t>Drivers</a:t>
            </a:r>
          </a:p>
        </p:txBody>
      </p:sp>
      <p:sp>
        <p:nvSpPr>
          <p:cNvPr id="8" name="Content Placeholder 1"/>
          <p:cNvSpPr txBox="1">
            <a:spLocks/>
          </p:cNvSpPr>
          <p:nvPr/>
        </p:nvSpPr>
        <p:spPr bwMode="auto">
          <a:xfrm>
            <a:off x="5374082" y="2878419"/>
            <a:ext cx="3680708" cy="2485024"/>
          </a:xfrm>
          <a:prstGeom prst="rect">
            <a:avLst/>
          </a:prstGeom>
          <a:noFill/>
          <a:ln w="38100">
            <a:solidFill>
              <a:schemeClr val="tx2"/>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mn-lt"/>
                <a:ea typeface="MS PGothic" pitchFamily="34" charset="-128"/>
                <a:cs typeface="MS PGothic" charset="0"/>
              </a:rPr>
              <a:t>Laser system milestones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S PGothic" pitchFamily="34" charset="-128"/>
                <a:cs typeface="MS PGothic" charset="0"/>
              </a:rPr>
              <a:t>Design Fall 2019</a:t>
            </a:r>
          </a:p>
          <a:p>
            <a:pPr marL="742950" lvl="1" indent="-285750" eaLnBrk="0" hangingPunct="0">
              <a:spcBef>
                <a:spcPct val="20000"/>
              </a:spcBef>
              <a:buFont typeface="Arial" pitchFamily="34" charset="0"/>
              <a:buChar char="–"/>
              <a:defRPr/>
            </a:pPr>
            <a:r>
              <a:rPr lang="en-US" sz="1600" dirty="0" smtClean="0">
                <a:cs typeface="MS PGothic" charset="0"/>
              </a:rPr>
              <a:t>Safety &amp; Design Review November 2019</a:t>
            </a:r>
          </a:p>
          <a:p>
            <a:pPr marL="742950" lvl="1" indent="-285750" eaLnBrk="0" hangingPunct="0">
              <a:spcBef>
                <a:spcPct val="20000"/>
              </a:spcBef>
              <a:buFont typeface="Arial" pitchFamily="34" charset="0"/>
              <a:buChar char="–"/>
              <a:defRPr/>
            </a:pPr>
            <a:r>
              <a:rPr lang="en-US" sz="1600" dirty="0" smtClean="0">
                <a:cs typeface="MS PGothic" charset="0"/>
              </a:rPr>
              <a:t>Procurement </a:t>
            </a:r>
            <a:r>
              <a:rPr kumimoji="0" lang="en-US" sz="1600" b="0" i="0" u="none" strike="noStrike" kern="1200" cap="none" spc="0" normalizeH="0" baseline="0" noProof="0" dirty="0" smtClean="0">
                <a:ln>
                  <a:noFill/>
                </a:ln>
                <a:solidFill>
                  <a:schemeClr val="tx1"/>
                </a:solidFill>
                <a:effectLst/>
                <a:uLnTx/>
                <a:uFillTx/>
                <a:latin typeface="+mn-lt"/>
                <a:ea typeface="MS PGothic" pitchFamily="34" charset="-128"/>
                <a:cs typeface="MS PGothic" charset="0"/>
              </a:rPr>
              <a:t>Assembly of system Winter 2019/2020</a:t>
            </a:r>
          </a:p>
          <a:p>
            <a:pPr marL="742950" lvl="1" indent="-285750" eaLnBrk="0" hangingPunct="0">
              <a:spcBef>
                <a:spcPct val="20000"/>
              </a:spcBef>
              <a:buFont typeface="Arial" pitchFamily="34" charset="0"/>
              <a:buChar char="–"/>
              <a:defRPr/>
            </a:pPr>
            <a:r>
              <a:rPr lang="en-US" sz="1600" dirty="0" smtClean="0">
                <a:cs typeface="MS PGothic" charset="0"/>
              </a:rPr>
              <a:t>Assembly of system Spring 2020</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S PGothic" pitchFamily="34" charset="-128"/>
                <a:cs typeface="MS PGothic" charset="0"/>
              </a:rPr>
              <a:t>System Complete</a:t>
            </a:r>
            <a:r>
              <a:rPr kumimoji="0" lang="en-US" sz="1600" b="0" i="0" u="none" strike="noStrike" kern="1200" cap="none" spc="0" normalizeH="0" noProof="0" dirty="0" smtClean="0">
                <a:ln>
                  <a:noFill/>
                </a:ln>
                <a:solidFill>
                  <a:schemeClr val="tx1"/>
                </a:solidFill>
                <a:effectLst/>
                <a:uLnTx/>
                <a:uFillTx/>
                <a:latin typeface="+mn-lt"/>
                <a:ea typeface="MS PGothic" pitchFamily="34" charset="-128"/>
                <a:cs typeface="MS PGothic" charset="0"/>
              </a:rPr>
              <a:t> July 2020</a:t>
            </a:r>
            <a:endParaRPr kumimoji="0" lang="en-US" sz="1600" b="0" i="0" u="none" strike="noStrike" kern="1200" cap="none" spc="0" normalizeH="0" baseline="0" noProof="0" dirty="0">
              <a:ln>
                <a:noFill/>
              </a:ln>
              <a:solidFill>
                <a:schemeClr val="tx1"/>
              </a:solidFill>
              <a:effectLst/>
              <a:uLnTx/>
              <a:uFillTx/>
              <a:latin typeface="+mn-lt"/>
              <a:ea typeface="MS PGothic" pitchFamily="34" charset="-128"/>
              <a:cs typeface="MS PGothic" charset="0"/>
            </a:endParaRPr>
          </a:p>
        </p:txBody>
      </p:sp>
      <p:sp>
        <p:nvSpPr>
          <p:cNvPr id="2" name="Rectangle 1"/>
          <p:cNvSpPr/>
          <p:nvPr/>
        </p:nvSpPr>
        <p:spPr>
          <a:xfrm>
            <a:off x="1340963" y="1142033"/>
            <a:ext cx="6219334" cy="923330"/>
          </a:xfrm>
          <a:prstGeom prst="rect">
            <a:avLst/>
          </a:prstGeom>
        </p:spPr>
        <p:txBody>
          <a:bodyPr wrap="square">
            <a:spAutoFit/>
          </a:bodyPr>
          <a:lstStyle/>
          <a:p>
            <a:pPr marL="285750" indent="-285750">
              <a:buFont typeface="Wingdings" panose="05000000000000000000" pitchFamily="2" charset="2"/>
              <a:buChar char="q"/>
            </a:pPr>
            <a:r>
              <a:rPr lang="en-US" dirty="0"/>
              <a:t>The schedule for the TPC Laser System will be driven by</a:t>
            </a:r>
          </a:p>
          <a:p>
            <a:pPr marL="742950" lvl="1" indent="-285750">
              <a:buFont typeface="Arial" panose="020B0604020202020204" pitchFamily="34" charset="0"/>
              <a:buChar char="•"/>
            </a:pPr>
            <a:r>
              <a:rPr lang="en-US" dirty="0"/>
              <a:t>S139300 Procure TPC Lasers - Contract/PO - </a:t>
            </a:r>
            <a:r>
              <a:rPr lang="en-US" dirty="0" err="1"/>
              <a:t>Leadtime</a:t>
            </a:r>
            <a:r>
              <a:rPr lang="en-US" dirty="0"/>
              <a:t> 120 days, from 13-Jan-2020 to 1-Jul-2020 </a:t>
            </a:r>
          </a:p>
        </p:txBody>
      </p:sp>
      <p:sp>
        <p:nvSpPr>
          <p:cNvPr id="9" name="TextBox 8"/>
          <p:cNvSpPr txBox="1"/>
          <p:nvPr/>
        </p:nvSpPr>
        <p:spPr>
          <a:xfrm>
            <a:off x="2547518" y="5913911"/>
            <a:ext cx="4447051" cy="246221"/>
          </a:xfrm>
          <a:prstGeom prst="rect">
            <a:avLst/>
          </a:prstGeom>
          <a:noFill/>
        </p:spPr>
        <p:txBody>
          <a:bodyPr wrap="none" rtlCol="0">
            <a:spAutoFit/>
          </a:bodyPr>
          <a:lstStyle/>
          <a:p>
            <a:r>
              <a:rPr lang="en-US" sz="1000" dirty="0" smtClean="0"/>
              <a:t>https://docdb.sphenix.bnl.gov/0001/000112/036/180423%20P6%20sPHENIX.xlsx</a:t>
            </a:r>
            <a:endParaRPr lang="en-US" sz="1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0976"/>
          <a:stretch/>
        </p:blipFill>
        <p:spPr>
          <a:xfrm>
            <a:off x="-23108" y="2615831"/>
            <a:ext cx="5397190" cy="3035311"/>
          </a:xfrm>
          <a:prstGeom prst="rect">
            <a:avLst/>
          </a:prstGeom>
        </p:spPr>
      </p:pic>
    </p:spTree>
    <p:extLst>
      <p:ext uri="{BB962C8B-B14F-4D97-AF65-F5344CB8AC3E}">
        <p14:creationId xmlns:p14="http://schemas.microsoft.com/office/powerpoint/2010/main" val="1285244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2" indent="-285744" eaLnBrk="0" hangingPunct="0">
              <a:defRPr sz="2400">
                <a:solidFill>
                  <a:schemeClr val="tx1"/>
                </a:solidFill>
                <a:latin typeface="Calibri" pitchFamily="34" charset="0"/>
                <a:ea typeface="MS PGothic" pitchFamily="34" charset="-128"/>
              </a:defRPr>
            </a:lvl2pPr>
            <a:lvl3pPr marL="1142971"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9"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4"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endParaRPr lang="en-US" altLang="en-US" sz="1200" dirty="0" smtClean="0">
              <a:solidFill>
                <a:srgbClr val="898989"/>
              </a:solidFill>
            </a:endParaRP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2" indent="-285744" eaLnBrk="0" hangingPunct="0">
              <a:defRPr sz="2400">
                <a:solidFill>
                  <a:schemeClr val="tx1"/>
                </a:solidFill>
                <a:latin typeface="Calibri" pitchFamily="34" charset="0"/>
                <a:ea typeface="MS PGothic" pitchFamily="34" charset="-128"/>
              </a:defRPr>
            </a:lvl2pPr>
            <a:lvl3pPr marL="1142971"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9"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4"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0B90B3-3CD6-41A9-8EAF-9B5CBA6B7522}" type="slidenum">
              <a:rPr lang="en-US" altLang="en-US" sz="1200">
                <a:solidFill>
                  <a:srgbClr val="898989"/>
                </a:solidFill>
              </a:rPr>
              <a:pPr eaLnBrk="1" hangingPunct="1"/>
              <a:t>7</a:t>
            </a:fld>
            <a:endParaRPr lang="en-US" altLang="en-US" sz="1200" dirty="0">
              <a:solidFill>
                <a:srgbClr val="898989"/>
              </a:solidFill>
            </a:endParaRPr>
          </a:p>
        </p:txBody>
      </p:sp>
      <p:sp>
        <p:nvSpPr>
          <p:cNvPr id="25601" name="Title 1"/>
          <p:cNvSpPr>
            <a:spLocks noGrp="1"/>
          </p:cNvSpPr>
          <p:nvPr>
            <p:ph type="title" idx="4294967295"/>
          </p:nvPr>
        </p:nvSpPr>
        <p:spPr>
          <a:xfrm>
            <a:off x="0" y="19050"/>
            <a:ext cx="8229600" cy="728663"/>
          </a:xfrm>
          <a:prstGeom prst="rect">
            <a:avLst/>
          </a:prstGeom>
        </p:spPr>
        <p:txBody>
          <a:bodyPr/>
          <a:lstStyle/>
          <a:p>
            <a:r>
              <a:rPr lang="en-US" dirty="0">
                <a:solidFill>
                  <a:srgbClr val="000000"/>
                </a:solidFill>
                <a:ea typeface="MS PGothic" charset="0"/>
              </a:rPr>
              <a:t>1.02.07.01 </a:t>
            </a:r>
            <a:r>
              <a:rPr lang="en-US" altLang="en-US" dirty="0">
                <a:solidFill>
                  <a:srgbClr val="000000"/>
                </a:solidFill>
                <a:cs typeface="Times New Roman" pitchFamily="18" charset="0"/>
              </a:rPr>
              <a:t>Cost </a:t>
            </a:r>
            <a:r>
              <a:rPr lang="en-US" altLang="en-US" dirty="0" smtClean="0">
                <a:solidFill>
                  <a:srgbClr val="000000"/>
                </a:solidFill>
                <a:cs typeface="Times New Roman" pitchFamily="18" charset="0"/>
              </a:rPr>
              <a:t>Drivers</a:t>
            </a:r>
            <a:endParaRPr lang="en-US" altLang="en-US" dirty="0" smtClean="0"/>
          </a:p>
        </p:txBody>
      </p:sp>
      <p:sp>
        <p:nvSpPr>
          <p:cNvPr id="10" name="TextBox 9"/>
          <p:cNvSpPr txBox="1"/>
          <p:nvPr/>
        </p:nvSpPr>
        <p:spPr>
          <a:xfrm>
            <a:off x="226167" y="4309604"/>
            <a:ext cx="8604524" cy="276997"/>
          </a:xfrm>
          <a:prstGeom prst="rect">
            <a:avLst/>
          </a:prstGeom>
          <a:solidFill>
            <a:srgbClr val="FFFF00"/>
          </a:solidFill>
          <a:ln>
            <a:solidFill>
              <a:schemeClr val="tx1"/>
            </a:solidFill>
          </a:ln>
        </p:spPr>
        <p:txBody>
          <a:bodyPr wrap="square" lIns="91438" tIns="45719" rIns="91438" bIns="45719" rtlCol="0">
            <a:spAutoFit/>
          </a:bodyPr>
          <a:lstStyle/>
          <a:p>
            <a:r>
              <a:rPr lang="en-US" sz="1200" b="1" dirty="0" smtClean="0"/>
              <a:t>We have costed the laser system to include both </a:t>
            </a:r>
            <a:r>
              <a:rPr lang="en-US" sz="1200" b="1" dirty="0"/>
              <a:t>membrane</a:t>
            </a:r>
            <a:r>
              <a:rPr lang="en-US" sz="1200" b="1" dirty="0" smtClean="0"/>
              <a:t> illumination and laser beam tracks so as to capture the highest estimate.</a:t>
            </a:r>
            <a:endParaRPr lang="en-US" sz="1200" b="1" dirty="0"/>
          </a:p>
        </p:txBody>
      </p:sp>
      <p:sp>
        <p:nvSpPr>
          <p:cNvPr id="9" name="TextBox 8"/>
          <p:cNvSpPr txBox="1"/>
          <p:nvPr/>
        </p:nvSpPr>
        <p:spPr>
          <a:xfrm>
            <a:off x="4159249" y="931712"/>
            <a:ext cx="4779451" cy="800217"/>
          </a:xfrm>
          <a:prstGeom prst="rect">
            <a:avLst/>
          </a:prstGeom>
        </p:spPr>
        <p:style>
          <a:lnRef idx="2">
            <a:schemeClr val="dk1"/>
          </a:lnRef>
          <a:fillRef idx="1">
            <a:schemeClr val="lt1"/>
          </a:fillRef>
          <a:effectRef idx="0">
            <a:schemeClr val="dk1"/>
          </a:effectRef>
          <a:fontRef idx="minor">
            <a:schemeClr val="dk1"/>
          </a:fontRef>
        </p:style>
        <p:txBody>
          <a:bodyPr wrap="square" lIns="91438" tIns="45719" rIns="91438" bIns="45719" rtlCol="0">
            <a:spAutoFit/>
          </a:bodyPr>
          <a:lstStyle/>
          <a:p>
            <a:r>
              <a:rPr lang="en-US" sz="1600" b="1" dirty="0" smtClean="0"/>
              <a:t>TPC Laser Components and Hardware</a:t>
            </a:r>
          </a:p>
          <a:p>
            <a:pPr marL="171446" indent="-171446">
              <a:buFont typeface="Wingdings" panose="05000000000000000000" pitchFamily="2" charset="2"/>
              <a:buChar char="§"/>
            </a:pPr>
            <a:r>
              <a:rPr lang="en-US" sz="1500" dirty="0" smtClean="0">
                <a:sym typeface="Wingdings" panose="05000000000000000000" pitchFamily="2" charset="2"/>
              </a:rPr>
              <a:t>Table below is updated from </a:t>
            </a:r>
            <a:r>
              <a:rPr lang="en-US" sz="1500" dirty="0" err="1" smtClean="0">
                <a:sym typeface="Wingdings" panose="05000000000000000000" pitchFamily="2" charset="2"/>
              </a:rPr>
              <a:t>docdb</a:t>
            </a:r>
            <a:endParaRPr lang="en-US" sz="1500" dirty="0" smtClean="0">
              <a:sym typeface="Wingdings" panose="05000000000000000000" pitchFamily="2" charset="2"/>
            </a:endParaRPr>
          </a:p>
          <a:p>
            <a:pPr marL="171446" indent="-171446">
              <a:buFont typeface="Wingdings" panose="05000000000000000000" pitchFamily="2" charset="2"/>
              <a:buChar char="§"/>
            </a:pPr>
            <a:r>
              <a:rPr lang="en-US" sz="1500" dirty="0" smtClean="0"/>
              <a:t>The </a:t>
            </a:r>
            <a:r>
              <a:rPr lang="en-US" sz="1500" dirty="0"/>
              <a:t>full </a:t>
            </a:r>
            <a:r>
              <a:rPr lang="en-US" sz="1500" dirty="0" smtClean="0"/>
              <a:t>material cost </a:t>
            </a:r>
            <a:r>
              <a:rPr lang="en-US" sz="1500" dirty="0"/>
              <a:t>of the laser system </a:t>
            </a:r>
            <a:r>
              <a:rPr lang="en-US" sz="1500" dirty="0" smtClean="0"/>
              <a:t>is </a:t>
            </a:r>
            <a:r>
              <a:rPr lang="en-US" sz="1500" b="1" dirty="0" smtClean="0">
                <a:solidFill>
                  <a:schemeClr val="accent5">
                    <a:lumMod val="75000"/>
                  </a:schemeClr>
                </a:solidFill>
              </a:rPr>
              <a:t>$222k</a:t>
            </a:r>
          </a:p>
        </p:txBody>
      </p:sp>
      <p:sp>
        <p:nvSpPr>
          <p:cNvPr id="3" name="TextBox 2"/>
          <p:cNvSpPr txBox="1"/>
          <p:nvPr/>
        </p:nvSpPr>
        <p:spPr>
          <a:xfrm>
            <a:off x="226169" y="914819"/>
            <a:ext cx="3611899" cy="830995"/>
          </a:xfrm>
          <a:prstGeom prst="rect">
            <a:avLst/>
          </a:prstGeom>
          <a:noFill/>
          <a:ln w="25400">
            <a:solidFill>
              <a:schemeClr val="tx1"/>
            </a:solidFill>
          </a:ln>
        </p:spPr>
        <p:txBody>
          <a:bodyPr wrap="square" lIns="91438" tIns="45719" rIns="91438" bIns="45719" rtlCol="0">
            <a:spAutoFit/>
          </a:bodyPr>
          <a:lstStyle/>
          <a:p>
            <a:r>
              <a:rPr lang="en-US" b="1" dirty="0" smtClean="0"/>
              <a:t>Cost Drivers:</a:t>
            </a:r>
          </a:p>
          <a:p>
            <a:pPr marL="285744" indent="-285744">
              <a:buFont typeface="Arial" panose="020B0604020202020204" pitchFamily="34" charset="0"/>
              <a:buChar char="•"/>
            </a:pPr>
            <a:r>
              <a:rPr lang="en-US" sz="1500" b="1" dirty="0" smtClean="0"/>
              <a:t>Procure Lasers: $146K</a:t>
            </a:r>
          </a:p>
          <a:p>
            <a:pPr marL="285744" indent="-285744">
              <a:buFont typeface="Arial" panose="020B0604020202020204" pitchFamily="34" charset="0"/>
              <a:buChar char="•"/>
            </a:pPr>
            <a:r>
              <a:rPr lang="en-US" sz="1500" b="1" dirty="0" smtClean="0"/>
              <a:t>Procure necessary beam optics: $59K </a:t>
            </a:r>
          </a:p>
        </p:txBody>
      </p:sp>
      <p:pic>
        <p:nvPicPr>
          <p:cNvPr id="14" name="Picture 13"/>
          <p:cNvPicPr>
            <a:picLocks noChangeAspect="1"/>
          </p:cNvPicPr>
          <p:nvPr/>
        </p:nvPicPr>
        <p:blipFill>
          <a:blip r:embed="rId3" cstate="print"/>
          <a:stretch>
            <a:fillRect/>
          </a:stretch>
        </p:blipFill>
        <p:spPr>
          <a:xfrm>
            <a:off x="1790703" y="1976730"/>
            <a:ext cx="5448299" cy="2077895"/>
          </a:xfrm>
          <a:prstGeom prst="rect">
            <a:avLst/>
          </a:prstGeom>
        </p:spPr>
      </p:pic>
      <p:sp>
        <p:nvSpPr>
          <p:cNvPr id="15" name="Oval 14"/>
          <p:cNvSpPr/>
          <p:nvPr/>
        </p:nvSpPr>
        <p:spPr>
          <a:xfrm>
            <a:off x="6848477" y="3869878"/>
            <a:ext cx="447675" cy="209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7" name="TextBox 16"/>
          <p:cNvSpPr txBox="1"/>
          <p:nvPr/>
        </p:nvSpPr>
        <p:spPr>
          <a:xfrm>
            <a:off x="7552553" y="3356135"/>
            <a:ext cx="1386145" cy="646329"/>
          </a:xfrm>
          <a:prstGeom prst="rect">
            <a:avLst/>
          </a:prstGeom>
          <a:noFill/>
        </p:spPr>
        <p:txBody>
          <a:bodyPr wrap="none" lIns="91438" tIns="45719" rIns="91438" bIns="45719" rtlCol="0">
            <a:spAutoFit/>
          </a:bodyPr>
          <a:lstStyle/>
          <a:p>
            <a:r>
              <a:rPr lang="en-US" dirty="0" smtClean="0"/>
              <a:t>Labor Hours:</a:t>
            </a:r>
          </a:p>
          <a:p>
            <a:r>
              <a:rPr lang="en-US" dirty="0" smtClean="0"/>
              <a:t>1392</a:t>
            </a:r>
            <a:endParaRPr lang="en-US" dirty="0"/>
          </a:p>
        </p:txBody>
      </p:sp>
      <p:sp>
        <p:nvSpPr>
          <p:cNvPr id="18" name="TextBox 17"/>
          <p:cNvSpPr txBox="1"/>
          <p:nvPr/>
        </p:nvSpPr>
        <p:spPr>
          <a:xfrm>
            <a:off x="352428" y="2924176"/>
            <a:ext cx="1085037" cy="369330"/>
          </a:xfrm>
          <a:prstGeom prst="rect">
            <a:avLst/>
          </a:prstGeom>
          <a:noFill/>
        </p:spPr>
        <p:txBody>
          <a:bodyPr wrap="none" lIns="91438" tIns="45719" rIns="91438" bIns="45719" rtlCol="0">
            <a:spAutoFit/>
          </a:bodyPr>
          <a:lstStyle/>
          <a:p>
            <a:r>
              <a:rPr lang="en-US" dirty="0" smtClean="0"/>
              <a:t>From BoE</a:t>
            </a:r>
            <a:endParaRPr lang="en-US" dirty="0"/>
          </a:p>
        </p:txBody>
      </p:sp>
      <p:cxnSp>
        <p:nvCxnSpPr>
          <p:cNvPr id="6" name="Straight Connector 5"/>
          <p:cNvCxnSpPr>
            <a:stCxn id="17" idx="1"/>
            <a:endCxn id="15" idx="7"/>
          </p:cNvCxnSpPr>
          <p:nvPr/>
        </p:nvCxnSpPr>
        <p:spPr>
          <a:xfrm flipH="1">
            <a:off x="7230591" y="3679300"/>
            <a:ext cx="321962" cy="22126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74386" y="4049484"/>
            <a:ext cx="4860622" cy="261608"/>
          </a:xfrm>
          <a:prstGeom prst="rect">
            <a:avLst/>
          </a:prstGeom>
          <a:noFill/>
        </p:spPr>
        <p:txBody>
          <a:bodyPr wrap="none" lIns="91438" tIns="45719" rIns="91438" bIns="45719" rtlCol="0">
            <a:spAutoFit/>
          </a:bodyPr>
          <a:lstStyle/>
          <a:p>
            <a:r>
              <a:rPr lang="en-US" sz="1100" dirty="0" smtClean="0"/>
              <a:t>https://docdb.sphenix.bnl.gov/0001/000112/036/180423%20P6%20sPHENIX.xlsx</a:t>
            </a:r>
            <a:endParaRPr lang="en-US" sz="11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1" y="4566071"/>
            <a:ext cx="9144000" cy="2102264"/>
          </a:xfrm>
          <a:prstGeom prst="rect">
            <a:avLst/>
          </a:prstGeom>
        </p:spPr>
      </p:pic>
    </p:spTree>
    <p:extLst>
      <p:ext uri="{BB962C8B-B14F-4D97-AF65-F5344CB8AC3E}">
        <p14:creationId xmlns:p14="http://schemas.microsoft.com/office/powerpoint/2010/main" val="42446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dirty="0" err="1"/>
              <a:t>sPHENIX</a:t>
            </a:r>
            <a:r>
              <a:rPr lang="en-US" dirty="0"/>
              <a:t> Director's Review</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8</a:t>
            </a:fld>
            <a:endParaRPr lang="en-US" altLang="en-US" sz="1200">
              <a:solidFill>
                <a:srgbClr val="898989"/>
              </a:solidFill>
            </a:endParaRPr>
          </a:p>
        </p:txBody>
      </p:sp>
      <p:sp>
        <p:nvSpPr>
          <p:cNvPr id="31745" name="Title 1"/>
          <p:cNvSpPr>
            <a:spLocks noGrp="1"/>
          </p:cNvSpPr>
          <p:nvPr>
            <p:ph type="title" idx="4294967295"/>
          </p:nvPr>
        </p:nvSpPr>
        <p:spPr>
          <a:xfrm>
            <a:off x="0" y="76200"/>
            <a:ext cx="8686800" cy="563563"/>
          </a:xfrm>
          <a:prstGeom prst="rect">
            <a:avLst/>
          </a:prstGeom>
        </p:spPr>
        <p:txBody>
          <a:bodyPr/>
          <a:lstStyle/>
          <a:p>
            <a:r>
              <a:rPr lang="en-US" sz="4800" dirty="0">
                <a:solidFill>
                  <a:srgbClr val="000000"/>
                </a:solidFill>
                <a:ea typeface="MS PGothic" charset="0"/>
              </a:rPr>
              <a:t>1.02.07.01 </a:t>
            </a:r>
            <a:r>
              <a:rPr lang="en-US" altLang="en-US" sz="4800" dirty="0"/>
              <a:t>Issues and Concerns  </a:t>
            </a:r>
          </a:p>
        </p:txBody>
      </p:sp>
      <p:sp>
        <p:nvSpPr>
          <p:cNvPr id="6" name="Content Placeholder 1">
            <a:extLst>
              <a:ext uri="{FF2B5EF4-FFF2-40B4-BE49-F238E27FC236}">
                <a16:creationId xmlns:a16="http://schemas.microsoft.com/office/drawing/2014/main" xmlns="" id="{B11D4422-A496-46D1-A1B3-9F5D844E8409}"/>
              </a:ext>
            </a:extLst>
          </p:cNvPr>
          <p:cNvSpPr txBox="1">
            <a:spLocks/>
          </p:cNvSpPr>
          <p:nvPr/>
        </p:nvSpPr>
        <p:spPr>
          <a:xfrm>
            <a:off x="457200" y="1600201"/>
            <a:ext cx="82296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Prototyping of the optical apparatus to illuminate the central membrane effectively </a:t>
            </a:r>
          </a:p>
          <a:p>
            <a:r>
              <a:rPr lang="en-US" dirty="0" smtClean="0"/>
              <a:t>Prototyping of the optical system to deliver a laser beam at specific angles into the TPC volume</a:t>
            </a:r>
          </a:p>
          <a:p>
            <a:r>
              <a:rPr lang="en-US" dirty="0" smtClean="0"/>
              <a:t>Operability/performance of laser in strong magnetic field</a:t>
            </a:r>
          </a:p>
          <a:p>
            <a:r>
              <a:rPr lang="en-US" dirty="0" smtClean="0"/>
              <a:t>Long term operability/performance </a:t>
            </a:r>
            <a:r>
              <a:rPr lang="en-US" dirty="0"/>
              <a:t>of laser </a:t>
            </a:r>
            <a:r>
              <a:rPr lang="en-US" dirty="0" smtClean="0"/>
              <a:t>in a high radiation environment</a:t>
            </a:r>
          </a:p>
          <a:p>
            <a:r>
              <a:rPr lang="en-US" dirty="0" smtClean="0"/>
              <a:t>Space constraints for optical bench at TPC endcaps</a:t>
            </a:r>
          </a:p>
          <a:p>
            <a:r>
              <a:rPr lang="en-US" dirty="0" smtClean="0"/>
              <a:t>Engineering designs needed</a:t>
            </a:r>
            <a:endParaRPr lang="en-US" dirty="0"/>
          </a:p>
        </p:txBody>
      </p:sp>
    </p:spTree>
    <p:extLst>
      <p:ext uri="{BB962C8B-B14F-4D97-AF65-F5344CB8AC3E}">
        <p14:creationId xmlns:p14="http://schemas.microsoft.com/office/powerpoint/2010/main" val="140687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2" indent="-285744" eaLnBrk="0" hangingPunct="0">
              <a:defRPr sz="2400">
                <a:solidFill>
                  <a:schemeClr val="tx1"/>
                </a:solidFill>
                <a:latin typeface="Calibri" pitchFamily="34" charset="0"/>
                <a:ea typeface="MS PGothic" pitchFamily="34" charset="-128"/>
              </a:defRPr>
            </a:lvl2pPr>
            <a:lvl3pPr marL="1142971"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9"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4"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4/10/2019</a:t>
            </a:r>
            <a:endParaRPr lang="en-US" altLang="en-US" sz="1200" dirty="0" smtClean="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2" indent="-285744" eaLnBrk="0" hangingPunct="0">
              <a:defRPr sz="2400">
                <a:solidFill>
                  <a:schemeClr val="tx1"/>
                </a:solidFill>
                <a:latin typeface="Calibri" pitchFamily="34" charset="0"/>
                <a:ea typeface="MS PGothic" pitchFamily="34" charset="-128"/>
              </a:defRPr>
            </a:lvl2pPr>
            <a:lvl3pPr marL="1142971"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9"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4"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9</a:t>
            </a:fld>
            <a:endParaRPr lang="en-US" altLang="en-US" sz="1200" dirty="0">
              <a:solidFill>
                <a:srgbClr val="898989"/>
              </a:solidFill>
            </a:endParaRPr>
          </a:p>
        </p:txBody>
      </p:sp>
      <p:sp>
        <p:nvSpPr>
          <p:cNvPr id="31745" name="Title 1"/>
          <p:cNvSpPr>
            <a:spLocks noGrp="1"/>
          </p:cNvSpPr>
          <p:nvPr>
            <p:ph type="title" idx="4294967295"/>
          </p:nvPr>
        </p:nvSpPr>
        <p:spPr>
          <a:xfrm>
            <a:off x="0" y="188913"/>
            <a:ext cx="7696200" cy="563562"/>
          </a:xfrm>
          <a:prstGeom prst="rect">
            <a:avLst/>
          </a:prstGeom>
        </p:spPr>
        <p:txBody>
          <a:bodyPr/>
          <a:lstStyle/>
          <a:p>
            <a:r>
              <a:rPr lang="en-US" altLang="en-US" dirty="0" smtClean="0"/>
              <a:t>Summary</a:t>
            </a:r>
          </a:p>
        </p:txBody>
      </p:sp>
      <p:sp>
        <p:nvSpPr>
          <p:cNvPr id="3" name="TextBox 2"/>
          <p:cNvSpPr txBox="1"/>
          <p:nvPr/>
        </p:nvSpPr>
        <p:spPr>
          <a:xfrm>
            <a:off x="449379" y="885773"/>
            <a:ext cx="7848600" cy="5247588"/>
          </a:xfrm>
          <a:prstGeom prst="rect">
            <a:avLst/>
          </a:prstGeom>
          <a:noFill/>
        </p:spPr>
        <p:txBody>
          <a:bodyPr wrap="square" lIns="91438" tIns="45719" rIns="91438" bIns="45719" rtlCol="0">
            <a:spAutoFit/>
          </a:bodyPr>
          <a:lstStyle/>
          <a:p>
            <a:pPr marL="171446" indent="-171446">
              <a:buFont typeface="Arial" panose="020B0604020202020204" pitchFamily="34" charset="0"/>
              <a:buChar char="•"/>
            </a:pPr>
            <a:endParaRPr lang="en-US" sz="1500" dirty="0" smtClean="0"/>
          </a:p>
          <a:p>
            <a:pPr marL="169858" indent="-169858">
              <a:buFont typeface="Arial" panose="020B0604020202020204" pitchFamily="34" charset="0"/>
              <a:buChar char="•"/>
            </a:pPr>
            <a:r>
              <a:rPr lang="en-US" sz="1600" b="1" dirty="0" smtClean="0"/>
              <a:t>Purpose</a:t>
            </a:r>
            <a:r>
              <a:rPr lang="en-US" sz="1600" dirty="0" smtClean="0"/>
              <a:t>: field cage alignment and measurement of drift velocity and space </a:t>
            </a:r>
            <a:r>
              <a:rPr lang="en-US" sz="1600" dirty="0"/>
              <a:t>charge </a:t>
            </a:r>
            <a:r>
              <a:rPr lang="en-US" sz="1600" dirty="0" smtClean="0"/>
              <a:t>distortions</a:t>
            </a:r>
          </a:p>
          <a:p>
            <a:pPr marL="169858" indent="-169858"/>
            <a:endParaRPr lang="en-US" sz="1600" dirty="0" smtClean="0"/>
          </a:p>
          <a:p>
            <a:pPr marL="169858" indent="-169858">
              <a:buFont typeface="Arial" panose="020B0604020202020204" pitchFamily="34" charset="0"/>
              <a:buChar char="•"/>
            </a:pPr>
            <a:r>
              <a:rPr lang="en-US" sz="1600" b="1" dirty="0" smtClean="0"/>
              <a:t>Concept</a:t>
            </a:r>
            <a:r>
              <a:rPr lang="en-US" sz="1600" dirty="0"/>
              <a:t>: illuminate pattern on membrane to liberate charge and shoot beams into TPC volume to simulate </a:t>
            </a:r>
            <a:r>
              <a:rPr lang="en-US" sz="1600" b="1" dirty="0" smtClean="0"/>
              <a:t>straight</a:t>
            </a:r>
            <a:r>
              <a:rPr lang="en-US" sz="1600" dirty="0" smtClean="0"/>
              <a:t> tracks </a:t>
            </a:r>
            <a:r>
              <a:rPr lang="en-US" sz="1600" dirty="0"/>
              <a:t>from MIPS</a:t>
            </a:r>
          </a:p>
          <a:p>
            <a:endParaRPr lang="en-US" sz="1600" b="1" dirty="0" smtClean="0"/>
          </a:p>
          <a:p>
            <a:pPr marL="171446" indent="-171446">
              <a:buFont typeface="Arial" panose="020B0604020202020204" pitchFamily="34" charset="0"/>
              <a:buChar char="•"/>
            </a:pPr>
            <a:r>
              <a:rPr lang="en-US" sz="1600" b="1" dirty="0" smtClean="0"/>
              <a:t>The concept is based on </a:t>
            </a:r>
            <a:r>
              <a:rPr lang="en-US" sz="1600" b="1" dirty="0"/>
              <a:t>existing and successful TPC laser calibration systems in STAR, ALICE and the ILC </a:t>
            </a:r>
            <a:r>
              <a:rPr lang="en-US" sz="1600" b="1" dirty="0" smtClean="0"/>
              <a:t>TPC</a:t>
            </a:r>
          </a:p>
          <a:p>
            <a:pPr marL="171446" indent="-171446">
              <a:buFont typeface="Arial" panose="020B0604020202020204" pitchFamily="34" charset="0"/>
              <a:buChar char="•"/>
            </a:pPr>
            <a:endParaRPr lang="en-US" sz="1600" dirty="0" smtClean="0"/>
          </a:p>
          <a:p>
            <a:pPr marL="171446" indent="-171446">
              <a:buFont typeface="Arial" panose="020B0604020202020204" pitchFamily="34" charset="0"/>
              <a:buChar char="•"/>
            </a:pPr>
            <a:r>
              <a:rPr lang="en-US" sz="1600" dirty="0" smtClean="0"/>
              <a:t>We have costed the laser system to capture the highest estimate </a:t>
            </a:r>
          </a:p>
          <a:p>
            <a:pPr marL="171446" indent="-171446">
              <a:buFont typeface="Arial" panose="020B0604020202020204" pitchFamily="34" charset="0"/>
              <a:buChar char="•"/>
            </a:pPr>
            <a:endParaRPr lang="en-US" sz="1600" dirty="0" smtClean="0"/>
          </a:p>
          <a:p>
            <a:pPr marL="171446" indent="-171446">
              <a:buFont typeface="Arial" panose="020B0604020202020204" pitchFamily="34" charset="0"/>
              <a:buChar char="•"/>
            </a:pPr>
            <a:r>
              <a:rPr lang="en-US" sz="1600" dirty="0" smtClean="0"/>
              <a:t>The full cost of the laser system is $222K</a:t>
            </a:r>
          </a:p>
          <a:p>
            <a:pPr marL="171446" indent="-171446">
              <a:buFont typeface="Arial" panose="020B0604020202020204" pitchFamily="34" charset="0"/>
              <a:buChar char="•"/>
            </a:pPr>
            <a:endParaRPr lang="en-US" sz="1600" dirty="0"/>
          </a:p>
          <a:p>
            <a:pPr marL="171446" indent="-171446">
              <a:buFont typeface="Arial" panose="020B0604020202020204" pitchFamily="34" charset="0"/>
              <a:buChar char="•"/>
            </a:pPr>
            <a:r>
              <a:rPr lang="en-US" sz="1600" dirty="0" smtClean="0"/>
              <a:t>The full labor cost of the laser system is 1392 man hours</a:t>
            </a:r>
          </a:p>
          <a:p>
            <a:pPr marL="171446" indent="-171446">
              <a:buFont typeface="Arial" panose="020B0604020202020204" pitchFamily="34" charset="0"/>
              <a:buChar char="•"/>
            </a:pPr>
            <a:endParaRPr lang="en-US" sz="1600" dirty="0" smtClean="0"/>
          </a:p>
          <a:p>
            <a:pPr marL="171446" indent="-171446">
              <a:buFont typeface="Arial" panose="020B0604020202020204" pitchFamily="34" charset="0"/>
              <a:buChar char="•"/>
            </a:pPr>
            <a:r>
              <a:rPr lang="en-US" sz="1600" dirty="0" smtClean="0"/>
              <a:t>We have a skilled set of people in the collaboration and department with decades of experience to bring this project to realization</a:t>
            </a:r>
          </a:p>
          <a:p>
            <a:pPr marL="171446" indent="-171446">
              <a:buFont typeface="Arial" panose="020B0604020202020204" pitchFamily="34" charset="0"/>
              <a:buChar char="•"/>
            </a:pPr>
            <a:endParaRPr lang="en-US" sz="1600" dirty="0"/>
          </a:p>
          <a:p>
            <a:pPr marL="171446" indent="-171446">
              <a:buFont typeface="Arial" panose="020B0604020202020204" pitchFamily="34" charset="0"/>
              <a:buChar char="•"/>
            </a:pPr>
            <a:r>
              <a:rPr lang="en-US" sz="1600" dirty="0" smtClean="0"/>
              <a:t>The TPC Laser </a:t>
            </a:r>
            <a:r>
              <a:rPr lang="en-US" sz="1600" dirty="0"/>
              <a:t>C</a:t>
            </a:r>
            <a:r>
              <a:rPr lang="en-US" sz="1600" dirty="0" smtClean="0"/>
              <a:t>alibration System is ready for PD-2/3 approval</a:t>
            </a:r>
          </a:p>
          <a:p>
            <a:endParaRPr lang="en-US" sz="1600" dirty="0" smtClean="0"/>
          </a:p>
        </p:txBody>
      </p:sp>
    </p:spTree>
    <p:extLst>
      <p:ext uri="{BB962C8B-B14F-4D97-AF65-F5344CB8AC3E}">
        <p14:creationId xmlns:p14="http://schemas.microsoft.com/office/powerpoint/2010/main" val="206209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26846</TotalTime>
  <Words>905</Words>
  <Application>Microsoft Office PowerPoint</Application>
  <PresentationFormat>On-screen Show (4:3)</PresentationFormat>
  <Paragraphs>164</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MS PGothic</vt:lpstr>
      <vt:lpstr>Arial</vt:lpstr>
      <vt:lpstr>Calibri</vt:lpstr>
      <vt:lpstr>Symbol</vt:lpstr>
      <vt:lpstr>Times New Roman</vt:lpstr>
      <vt:lpstr>Wingdings</vt:lpstr>
      <vt:lpstr>1_Office Theme</vt:lpstr>
      <vt:lpstr>sPHENIX Director’s Review TPC Laser Calibration System</vt:lpstr>
      <vt:lpstr>1.02.07.01 Scope </vt:lpstr>
      <vt:lpstr>The L3 Component: 1.02.07.01</vt:lpstr>
      <vt:lpstr>PowerPoint Presentation</vt:lpstr>
      <vt:lpstr>L3 Collaborators</vt:lpstr>
      <vt:lpstr>1.02.07.01 Schedule Drivers</vt:lpstr>
      <vt:lpstr>1.02.07.01 Cost Drivers</vt:lpstr>
      <vt:lpstr>1.02.07.01 Issues and Concerns  </vt:lpstr>
      <vt:lpstr>Summary</vt:lpstr>
      <vt:lpstr>Back Up</vt:lpstr>
      <vt:lpstr>Laser Calibration Systems</vt:lpstr>
      <vt:lpstr>Example of Working System</vt:lpstr>
    </vt:vector>
  </TitlesOfParts>
  <Company>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Director's Review</dc:title>
  <dc:creator>Bob Azmoun</dc:creator>
  <cp:lastModifiedBy>Bob Azmoun</cp:lastModifiedBy>
  <cp:revision>256</cp:revision>
  <cp:lastPrinted>2015-10-28T19:08:40Z</cp:lastPrinted>
  <dcterms:created xsi:type="dcterms:W3CDTF">2015-10-24T00:32:43Z</dcterms:created>
  <dcterms:modified xsi:type="dcterms:W3CDTF">2019-04-05T21:45:40Z</dcterms:modified>
</cp:coreProperties>
</file>