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315" r:id="rId2"/>
    <p:sldId id="316" r:id="rId3"/>
    <p:sldId id="327" r:id="rId4"/>
    <p:sldId id="319" r:id="rId5"/>
    <p:sldId id="318" r:id="rId6"/>
    <p:sldId id="320" r:id="rId7"/>
    <p:sldId id="321" r:id="rId8"/>
    <p:sldId id="328" r:id="rId9"/>
    <p:sldId id="324" r:id="rId10"/>
    <p:sldId id="325" r:id="rId11"/>
    <p:sldId id="329" r:id="rId12"/>
  </p:sldIdLst>
  <p:sldSz cx="9144000" cy="5143500" type="screen16x9"/>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5" d="100"/>
          <a:sy n="95" d="100"/>
        </p:scale>
        <p:origin x="1494" y="-990"/>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137DB6B-55ED-4249-BA1E-E948113C61F4}" type="datetimeFigureOut">
              <a:rPr lang="en-US" altLang="en-US"/>
              <a:pPr/>
              <a:t>4/2/2019</a:t>
            </a:fld>
            <a:endParaRPr lang="en-US" alt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D366E04-6360-4839-8AA2-1749D5CA7F4C}" type="slidenum">
              <a:rPr lang="en-US" altLang="en-US"/>
              <a:pPr/>
              <a:t>‹#›</a:t>
            </a:fld>
            <a:endParaRPr lang="en-US" altLang="en-US"/>
          </a:p>
        </p:txBody>
      </p:sp>
    </p:spTree>
    <p:extLst>
      <p:ext uri="{BB962C8B-B14F-4D97-AF65-F5344CB8AC3E}">
        <p14:creationId xmlns:p14="http://schemas.microsoft.com/office/powerpoint/2010/main" val="3868674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wrap="square" lIns="92958" tIns="46479" rIns="92958" bIns="46479" numCol="1" anchor="t" anchorCtr="0" compatLnSpc="1">
            <a:prstTxWarp prst="textNoShape">
              <a:avLst/>
            </a:prstTxWarp>
          </a:bodyPr>
          <a:lstStyle>
            <a:lvl1pPr algn="r">
              <a:defRPr sz="1200"/>
            </a:lvl1pPr>
          </a:lstStyle>
          <a:p>
            <a:fld id="{CF8C9284-E3F8-4D87-B0A8-5DBDDC2FC668}" type="datetimeFigureOut">
              <a:rPr lang="en-US" altLang="en-US"/>
              <a:pPr/>
              <a:t>4/2/2019</a:t>
            </a:fld>
            <a:endParaRPr lang="en-US" alt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wrap="square" lIns="92958" tIns="46479" rIns="92958" bIns="46479" numCol="1" anchor="b" anchorCtr="0" compatLnSpc="1">
            <a:prstTxWarp prst="textNoShape">
              <a:avLst/>
            </a:prstTxWarp>
          </a:bodyPr>
          <a:lstStyle>
            <a:lvl1pPr algn="r">
              <a:defRPr sz="1200"/>
            </a:lvl1pPr>
          </a:lstStyle>
          <a:p>
            <a:fld id="{E0B0354B-7771-4630-B454-53C09215E4B9}" type="slidenum">
              <a:rPr lang="en-US" altLang="en-US"/>
              <a:pPr/>
              <a:t>‹#›</a:t>
            </a:fld>
            <a:endParaRPr lang="en-US" altLang="en-US"/>
          </a:p>
        </p:txBody>
      </p:sp>
    </p:spTree>
    <p:extLst>
      <p:ext uri="{BB962C8B-B14F-4D97-AF65-F5344CB8AC3E}">
        <p14:creationId xmlns:p14="http://schemas.microsoft.com/office/powerpoint/2010/main" val="21460839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86610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10</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398463" y="696913"/>
            <a:ext cx="6188075" cy="34813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2D82832-0348-4A8B-97D2-BC0C1EDA36E6}" type="slidenum">
              <a:rPr lang="en-US" altLang="en-US" sz="1200"/>
              <a:pPr eaLnBrk="1" hangingPunct="1"/>
              <a:t>11</a:t>
            </a:fld>
            <a:endParaRPr lang="en-US" altLang="en-US" sz="1200"/>
          </a:p>
        </p:txBody>
      </p:sp>
    </p:spTree>
    <p:extLst>
      <p:ext uri="{BB962C8B-B14F-4D97-AF65-F5344CB8AC3E}">
        <p14:creationId xmlns:p14="http://schemas.microsoft.com/office/powerpoint/2010/main" val="226671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71500"/>
            <a:ext cx="8686800" cy="1102519"/>
          </a:xfrm>
          <a:solidFill>
            <a:srgbClr val="3399FF"/>
          </a:solidFill>
        </p:spPr>
        <p:txBody>
          <a:bodyPr/>
          <a:lstStyle>
            <a:lvl1pPr algn="ctr">
              <a:defRPr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sz="32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821615D7-3BC1-4233-BC99-0E8D4008AB52}" type="slidenum">
              <a:rPr lang="en-US" altLang="en-US"/>
              <a:pPr/>
              <a:t>‹#›</a:t>
            </a:fld>
            <a:endParaRPr lang="en-US" altLang="en-US"/>
          </a:p>
        </p:txBody>
      </p:sp>
    </p:spTree>
    <p:extLst>
      <p:ext uri="{BB962C8B-B14F-4D97-AF65-F5344CB8AC3E}">
        <p14:creationId xmlns:p14="http://schemas.microsoft.com/office/powerpoint/2010/main" val="225448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A9402D54-6124-4A07-84DF-DC258B2E3D64}" type="slidenum">
              <a:rPr lang="en-US" altLang="en-US"/>
              <a:pPr/>
              <a:t>‹#›</a:t>
            </a:fld>
            <a:endParaRPr lang="en-US" altLang="en-US"/>
          </a:p>
        </p:txBody>
      </p:sp>
    </p:spTree>
    <p:extLst>
      <p:ext uri="{BB962C8B-B14F-4D97-AF65-F5344CB8AC3E}">
        <p14:creationId xmlns:p14="http://schemas.microsoft.com/office/powerpoint/2010/main" val="134902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63179"/>
            <a:ext cx="1981200" cy="42517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63178"/>
            <a:ext cx="5791200" cy="42517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578D13BC-AB3C-4A21-AA4D-4F8B67A1572E}" type="slidenum">
              <a:rPr lang="en-US" altLang="en-US"/>
              <a:pPr/>
              <a:t>‹#›</a:t>
            </a:fld>
            <a:endParaRPr lang="en-US" altLang="en-US"/>
          </a:p>
        </p:txBody>
      </p:sp>
    </p:spTree>
    <p:extLst>
      <p:ext uri="{BB962C8B-B14F-4D97-AF65-F5344CB8AC3E}">
        <p14:creationId xmlns:p14="http://schemas.microsoft.com/office/powerpoint/2010/main" val="11856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4B932B3A-BA38-40C7-ADEE-2A1902CEB265}" type="slidenum">
              <a:rPr lang="en-US" altLang="en-US"/>
              <a:pPr/>
              <a:t>‹#›</a:t>
            </a:fld>
            <a:endParaRPr lang="en-US" altLang="en-US"/>
          </a:p>
        </p:txBody>
      </p:sp>
    </p:spTree>
    <p:extLst>
      <p:ext uri="{BB962C8B-B14F-4D97-AF65-F5344CB8AC3E}">
        <p14:creationId xmlns:p14="http://schemas.microsoft.com/office/powerpoint/2010/main" val="42854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343151"/>
            <a:ext cx="7772400" cy="5715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04800" y="571501"/>
            <a:ext cx="8610600" cy="457200"/>
          </a:xfrm>
          <a:solidFill>
            <a:srgbClr val="3399FF"/>
          </a:solidFill>
        </p:spPr>
        <p:txBody>
          <a:bodyPr anchor="b"/>
          <a:lstStyle>
            <a:lvl1pPr marL="0" indent="0" algn="ctr">
              <a:buNone/>
              <a:defRPr sz="2400" b="1">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a:t>April 9-11, 2019</a:t>
            </a:r>
          </a:p>
        </p:txBody>
      </p:sp>
      <p:sp>
        <p:nvSpPr>
          <p:cNvPr id="5"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6" name="Slide Number Placeholder 5"/>
          <p:cNvSpPr>
            <a:spLocks noGrp="1"/>
          </p:cNvSpPr>
          <p:nvPr>
            <p:ph type="sldNum" sz="quarter" idx="12"/>
          </p:nvPr>
        </p:nvSpPr>
        <p:spPr/>
        <p:txBody>
          <a:bodyPr/>
          <a:lstStyle>
            <a:lvl1pPr>
              <a:defRPr/>
            </a:lvl1pPr>
          </a:lstStyle>
          <a:p>
            <a:fld id="{EB3FCDEC-F6B6-422E-BA54-90C8645EF9E1}" type="slidenum">
              <a:rPr lang="en-US" altLang="en-US"/>
              <a:pPr/>
              <a:t>‹#›</a:t>
            </a:fld>
            <a:endParaRPr lang="en-US" altLang="en-US"/>
          </a:p>
        </p:txBody>
      </p:sp>
    </p:spTree>
    <p:extLst>
      <p:ext uri="{BB962C8B-B14F-4D97-AF65-F5344CB8AC3E}">
        <p14:creationId xmlns:p14="http://schemas.microsoft.com/office/powerpoint/2010/main" val="335997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27CB7689-1836-4D61-9E3B-BD5F97E6A309}" type="slidenum">
              <a:rPr lang="en-US" altLang="en-US"/>
              <a:pPr/>
              <a:t>‹#›</a:t>
            </a:fld>
            <a:endParaRPr lang="en-US" altLang="en-US"/>
          </a:p>
        </p:txBody>
      </p:sp>
    </p:spTree>
    <p:extLst>
      <p:ext uri="{BB962C8B-B14F-4D97-AF65-F5344CB8AC3E}">
        <p14:creationId xmlns:p14="http://schemas.microsoft.com/office/powerpoint/2010/main" val="1302442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ltLang="en-US"/>
              <a:t>April 9-11, 2019</a:t>
            </a:r>
          </a:p>
        </p:txBody>
      </p:sp>
      <p:sp>
        <p:nvSpPr>
          <p:cNvPr id="8"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9" name="Slide Number Placeholder 5"/>
          <p:cNvSpPr>
            <a:spLocks noGrp="1"/>
          </p:cNvSpPr>
          <p:nvPr>
            <p:ph type="sldNum" sz="quarter" idx="12"/>
          </p:nvPr>
        </p:nvSpPr>
        <p:spPr/>
        <p:txBody>
          <a:bodyPr/>
          <a:lstStyle>
            <a:lvl1pPr>
              <a:defRPr/>
            </a:lvl1pPr>
          </a:lstStyle>
          <a:p>
            <a:fld id="{6BE62ED1-0628-4F6E-8766-956371ABBD5B}" type="slidenum">
              <a:rPr lang="en-US" altLang="en-US"/>
              <a:pPr/>
              <a:t>‹#›</a:t>
            </a:fld>
            <a:endParaRPr lang="en-US" altLang="en-US"/>
          </a:p>
        </p:txBody>
      </p:sp>
    </p:spTree>
    <p:extLst>
      <p:ext uri="{BB962C8B-B14F-4D97-AF65-F5344CB8AC3E}">
        <p14:creationId xmlns:p14="http://schemas.microsoft.com/office/powerpoint/2010/main" val="381954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ltLang="en-US"/>
              <a:t>April 9-11, 2019</a:t>
            </a:r>
          </a:p>
        </p:txBody>
      </p:sp>
      <p:sp>
        <p:nvSpPr>
          <p:cNvPr id="4" name="Footer Placeholder 4"/>
          <p:cNvSpPr>
            <a:spLocks noGrp="1"/>
          </p:cNvSpPr>
          <p:nvPr>
            <p:ph type="ftr" sz="quarter" idx="11"/>
          </p:nvPr>
        </p:nvSpPr>
        <p:spPr>
          <a:xfrm>
            <a:off x="3200400" y="4926807"/>
            <a:ext cx="2895600" cy="216694"/>
          </a:xfrm>
        </p:spPr>
        <p:txBody>
          <a:bodyPr/>
          <a:lstStyle>
            <a:lvl1pPr>
              <a:defRPr/>
            </a:lvl1pPr>
          </a:lstStyle>
          <a:p>
            <a:pPr>
              <a:defRPr/>
            </a:pPr>
            <a:r>
              <a:rPr lang="en-US"/>
              <a:t>sPHENIX  Director's Review</a:t>
            </a:r>
            <a:endParaRPr lang="en-US" dirty="0"/>
          </a:p>
        </p:txBody>
      </p:sp>
      <p:sp>
        <p:nvSpPr>
          <p:cNvPr id="5" name="Slide Number Placeholder 5"/>
          <p:cNvSpPr>
            <a:spLocks noGrp="1"/>
          </p:cNvSpPr>
          <p:nvPr>
            <p:ph type="sldNum" sz="quarter" idx="12"/>
          </p:nvPr>
        </p:nvSpPr>
        <p:spPr/>
        <p:txBody>
          <a:bodyPr/>
          <a:lstStyle>
            <a:lvl1pPr>
              <a:defRPr/>
            </a:lvl1pPr>
          </a:lstStyle>
          <a:p>
            <a:fld id="{0AE0C637-5835-444B-B8C0-92C25AFA2084}" type="slidenum">
              <a:rPr lang="en-US" altLang="en-US"/>
              <a:pPr/>
              <a:t>‹#›</a:t>
            </a:fld>
            <a:endParaRPr lang="en-US" altLang="en-US"/>
          </a:p>
        </p:txBody>
      </p:sp>
    </p:spTree>
    <p:extLst>
      <p:ext uri="{BB962C8B-B14F-4D97-AF65-F5344CB8AC3E}">
        <p14:creationId xmlns:p14="http://schemas.microsoft.com/office/powerpoint/2010/main" val="1434148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a:t>April 9-11, 2019</a:t>
            </a:r>
          </a:p>
        </p:txBody>
      </p:sp>
      <p:sp>
        <p:nvSpPr>
          <p:cNvPr id="3"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4" name="Slide Number Placeholder 5"/>
          <p:cNvSpPr>
            <a:spLocks noGrp="1"/>
          </p:cNvSpPr>
          <p:nvPr>
            <p:ph type="sldNum" sz="quarter" idx="12"/>
          </p:nvPr>
        </p:nvSpPr>
        <p:spPr/>
        <p:txBody>
          <a:bodyPr/>
          <a:lstStyle>
            <a:lvl1pPr>
              <a:defRPr/>
            </a:lvl1pPr>
          </a:lstStyle>
          <a:p>
            <a:fld id="{07AE5DAE-5A25-4D93-A5BA-3F3E3A62C8C6}" type="slidenum">
              <a:rPr lang="en-US" altLang="en-US"/>
              <a:pPr/>
              <a:t>‹#›</a:t>
            </a:fld>
            <a:endParaRPr lang="en-US" altLang="en-US"/>
          </a:p>
        </p:txBody>
      </p:sp>
    </p:spTree>
    <p:extLst>
      <p:ext uri="{BB962C8B-B14F-4D97-AF65-F5344CB8AC3E}">
        <p14:creationId xmlns:p14="http://schemas.microsoft.com/office/powerpoint/2010/main" val="99692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A512F53E-39E3-4364-949C-11FEB55F8985}" type="slidenum">
              <a:rPr lang="en-US" altLang="en-US"/>
              <a:pPr/>
              <a:t>‹#›</a:t>
            </a:fld>
            <a:endParaRPr lang="en-US" altLang="en-US"/>
          </a:p>
        </p:txBody>
      </p:sp>
    </p:spTree>
    <p:extLst>
      <p:ext uri="{BB962C8B-B14F-4D97-AF65-F5344CB8AC3E}">
        <p14:creationId xmlns:p14="http://schemas.microsoft.com/office/powerpoint/2010/main" val="137481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377190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685800"/>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28800" y="422910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a:t>April 9-11, 2019</a:t>
            </a:r>
          </a:p>
        </p:txBody>
      </p:sp>
      <p:sp>
        <p:nvSpPr>
          <p:cNvPr id="6" name="Footer Placeholder 4"/>
          <p:cNvSpPr>
            <a:spLocks noGrp="1"/>
          </p:cNvSpPr>
          <p:nvPr>
            <p:ph type="ftr" sz="quarter" idx="11"/>
          </p:nvPr>
        </p:nvSpPr>
        <p:spPr/>
        <p:txBody>
          <a:bodyPr/>
          <a:lstStyle>
            <a:lvl1pPr>
              <a:defRPr/>
            </a:lvl1pPr>
          </a:lstStyle>
          <a:p>
            <a:pPr>
              <a:defRPr/>
            </a:pPr>
            <a:r>
              <a:rPr lang="en-US"/>
              <a:t>sPHENIX  Director's Review</a:t>
            </a:r>
            <a:endParaRPr lang="en-US" dirty="0"/>
          </a:p>
        </p:txBody>
      </p:sp>
      <p:sp>
        <p:nvSpPr>
          <p:cNvPr id="7" name="Slide Number Placeholder 5"/>
          <p:cNvSpPr>
            <a:spLocks noGrp="1"/>
          </p:cNvSpPr>
          <p:nvPr>
            <p:ph type="sldNum" sz="quarter" idx="12"/>
          </p:nvPr>
        </p:nvSpPr>
        <p:spPr/>
        <p:txBody>
          <a:bodyPr/>
          <a:lstStyle>
            <a:lvl1pPr>
              <a:defRPr/>
            </a:lvl1pPr>
          </a:lstStyle>
          <a:p>
            <a:fld id="{527F5ED1-7F2B-4A78-A513-4A7819BDBA8F}" type="slidenum">
              <a:rPr lang="en-US" altLang="en-US"/>
              <a:pPr/>
              <a:t>‹#›</a:t>
            </a:fld>
            <a:endParaRPr lang="en-US" altLang="en-US"/>
          </a:p>
        </p:txBody>
      </p:sp>
    </p:spTree>
    <p:extLst>
      <p:ext uri="{BB962C8B-B14F-4D97-AF65-F5344CB8AC3E}">
        <p14:creationId xmlns:p14="http://schemas.microsoft.com/office/powerpoint/2010/main" val="48531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5003"/>
            <a:ext cx="8229600" cy="546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0" y="4972050"/>
            <a:ext cx="2133600" cy="17145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34" charset="0"/>
                <a:ea typeface="MS PGothic" pitchFamily="34" charset="-128"/>
                <a:cs typeface="+mn-cs"/>
              </a:defRPr>
            </a:lvl1pPr>
          </a:lstStyle>
          <a:p>
            <a:pPr>
              <a:defRPr/>
            </a:pPr>
            <a:r>
              <a:rPr lang="en-US" altLang="en-US"/>
              <a:t>April 9-11, 2019</a:t>
            </a:r>
            <a:endParaRPr lang="en-US" altLang="en-US" dirty="0"/>
          </a:p>
        </p:txBody>
      </p:sp>
      <p:sp>
        <p:nvSpPr>
          <p:cNvPr id="5" name="Footer Placeholder 4"/>
          <p:cNvSpPr>
            <a:spLocks noGrp="1"/>
          </p:cNvSpPr>
          <p:nvPr>
            <p:ph type="ftr" sz="quarter" idx="3"/>
          </p:nvPr>
        </p:nvSpPr>
        <p:spPr>
          <a:xfrm>
            <a:off x="3171031" y="4914900"/>
            <a:ext cx="2895600" cy="207169"/>
          </a:xfrm>
          <a:prstGeom prst="rect">
            <a:avLst/>
          </a:prstGeom>
        </p:spPr>
        <p:txBody>
          <a:bodyPr vert="horz" lIns="91440" tIns="45720" rIns="91440" bIns="45720" rtlCol="0" anchor="ctr"/>
          <a:lstStyle>
            <a:lvl1pPr algn="ctr" fontAlgn="auto">
              <a:spcBef>
                <a:spcPts val="0"/>
              </a:spcBef>
              <a:spcAft>
                <a:spcPts val="0"/>
              </a:spcAft>
              <a:defRPr sz="1200" b="0">
                <a:solidFill>
                  <a:schemeClr val="tx1"/>
                </a:solidFill>
                <a:latin typeface="+mn-lt"/>
                <a:ea typeface="+mn-ea"/>
                <a:cs typeface="+mn-cs"/>
              </a:defRPr>
            </a:lvl1pPr>
          </a:lstStyle>
          <a:p>
            <a:pPr>
              <a:defRPr/>
            </a:pPr>
            <a:r>
              <a:rPr lang="en-US"/>
              <a:t>sPHENIX  Director's Review</a:t>
            </a:r>
            <a:endParaRPr lang="en-US" dirty="0"/>
          </a:p>
        </p:txBody>
      </p:sp>
      <p:sp>
        <p:nvSpPr>
          <p:cNvPr id="6" name="Slide Number Placeholder 5"/>
          <p:cNvSpPr>
            <a:spLocks noGrp="1"/>
          </p:cNvSpPr>
          <p:nvPr>
            <p:ph type="sldNum" sz="quarter" idx="4"/>
          </p:nvPr>
        </p:nvSpPr>
        <p:spPr>
          <a:xfrm>
            <a:off x="8609806" y="4869657"/>
            <a:ext cx="534194"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defRPr>
            </a:lvl1pPr>
          </a:lstStyle>
          <a:p>
            <a:fld id="{C3C23168-0BC3-45A3-990F-8F7CC9491814}" type="slidenum">
              <a:rPr lang="en-US" altLang="en-US" smtClean="0"/>
              <a:pPr/>
              <a:t>‹#›</a:t>
            </a:fld>
            <a:endParaRPr lang="en-US" altLang="en-US" dirty="0"/>
          </a:p>
        </p:txBody>
      </p:sp>
      <p:cxnSp>
        <p:nvCxnSpPr>
          <p:cNvPr id="7" name="Straight Connector 6"/>
          <p:cNvCxnSpPr>
            <a:cxnSpLocks noChangeShapeType="1"/>
          </p:cNvCxnSpPr>
          <p:nvPr userDrawn="1"/>
        </p:nvCxnSpPr>
        <p:spPr bwMode="auto">
          <a:xfrm>
            <a:off x="301626" y="571500"/>
            <a:ext cx="8634413"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 name="Picture 2" descr="https://www.sphenix.bnl.gov/web/system/files/u7/sphenix-logo-white-bg.png">
            <a:extLst>
              <a:ext uri="{FF2B5EF4-FFF2-40B4-BE49-F238E27FC236}">
                <a16:creationId xmlns:a16="http://schemas.microsoft.com/office/drawing/2014/main" id="{E21E0E1C-C51F-4944-BAEC-913171417A8F}"/>
              </a:ext>
            </a:extLst>
          </p:cNvPr>
          <p:cNvPicPr>
            <a:picLocks noChangeAspect="1" noChangeArrowheads="1"/>
          </p:cNvPicPr>
          <p:nvPr userDrawn="1"/>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
            <a:ext cx="1149783" cy="57149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hf hdr="0"/>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000" b="1"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1800" b="1"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1600" b="1"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1400" b="1"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p:cNvSpPr>
            <a:spLocks noGrp="1"/>
          </p:cNvSpPr>
          <p:nvPr>
            <p:ph type="ctrTitle"/>
          </p:nvPr>
        </p:nvSpPr>
        <p:spPr>
          <a:xfrm>
            <a:off x="287338" y="666751"/>
            <a:ext cx="8704262" cy="1676400"/>
          </a:xfrm>
          <a:solidFill>
            <a:srgbClr val="3399FF"/>
          </a:solidFill>
        </p:spPr>
        <p:txBody>
          <a:bodyPr/>
          <a:lstStyle/>
          <a:p>
            <a:pPr algn="ctr"/>
            <a:r>
              <a:rPr lang="en-US" altLang="en-US" sz="2800" b="0" dirty="0" err="1">
                <a:solidFill>
                  <a:schemeClr val="bg1"/>
                </a:solidFill>
              </a:rPr>
              <a:t>sPHENIX</a:t>
            </a:r>
            <a:r>
              <a:rPr lang="en-US" altLang="en-US" sz="2800" b="0" dirty="0">
                <a:solidFill>
                  <a:schemeClr val="bg1"/>
                </a:solidFill>
              </a:rPr>
              <a:t> </a:t>
            </a:r>
            <a:r>
              <a:rPr lang="en-US" altLang="en-US" sz="2800" b="0" dirty="0"/>
              <a:t> Director’s </a:t>
            </a:r>
            <a:r>
              <a:rPr lang="en-US" altLang="en-US" sz="2800" b="0" dirty="0">
                <a:solidFill>
                  <a:schemeClr val="bg1"/>
                </a:solidFill>
              </a:rPr>
              <a:t>Review</a:t>
            </a:r>
            <a:br>
              <a:rPr lang="en-US" altLang="en-US" b="0" dirty="0">
                <a:solidFill>
                  <a:schemeClr val="bg1"/>
                </a:solidFill>
              </a:rPr>
            </a:br>
            <a:r>
              <a:rPr lang="en-US" altLang="en-US" b="0" dirty="0" err="1">
                <a:solidFill>
                  <a:schemeClr val="bg1"/>
                </a:solidFill>
              </a:rPr>
              <a:t>EMCal</a:t>
            </a:r>
            <a:r>
              <a:rPr lang="en-US" altLang="en-US" b="0" dirty="0">
                <a:solidFill>
                  <a:schemeClr val="bg1"/>
                </a:solidFill>
              </a:rPr>
              <a:t> Module Production and Sector Assembly</a:t>
            </a:r>
          </a:p>
        </p:txBody>
      </p:sp>
      <p:sp>
        <p:nvSpPr>
          <p:cNvPr id="15362" name="Subtitle 3"/>
          <p:cNvSpPr>
            <a:spLocks noGrp="1"/>
          </p:cNvSpPr>
          <p:nvPr>
            <p:ph type="subTitle" idx="1"/>
          </p:nvPr>
        </p:nvSpPr>
        <p:spPr>
          <a:xfrm>
            <a:off x="1371600" y="2629671"/>
            <a:ext cx="6400800" cy="1981200"/>
          </a:xfrm>
        </p:spPr>
        <p:txBody>
          <a:bodyPr/>
          <a:lstStyle/>
          <a:p>
            <a:r>
              <a:rPr lang="en-US" altLang="en-US" b="0" dirty="0"/>
              <a:t>Sean Stoll</a:t>
            </a:r>
          </a:p>
          <a:p>
            <a:r>
              <a:rPr lang="en-US" altLang="en-US" b="0" dirty="0">
                <a:solidFill>
                  <a:srgbClr val="3399FF"/>
                </a:solidFill>
              </a:rPr>
              <a:t>April 9-11, 2019</a:t>
            </a:r>
          </a:p>
          <a:p>
            <a:r>
              <a:rPr lang="en-US" altLang="en-US" b="0" dirty="0">
                <a:solidFill>
                  <a:srgbClr val="3399FF"/>
                </a:solidFill>
              </a:rPr>
              <a:t>BNL</a:t>
            </a:r>
          </a:p>
        </p:txBody>
      </p:sp>
      <p:sp>
        <p:nvSpPr>
          <p:cNvPr id="1536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1536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77863702-4EAA-4F39-8171-E0F2AE3043F7}" type="slidenum">
              <a:rPr lang="en-US" altLang="en-US" sz="1200">
                <a:solidFill>
                  <a:srgbClr val="898989"/>
                </a:solidFill>
              </a:rPr>
              <a:pPr eaLnBrk="1" hangingPunct="1"/>
              <a:t>1</a:t>
            </a:fld>
            <a:endParaRPr lang="en-US" altLang="en-US" sz="1200">
              <a:solidFill>
                <a:srgbClr val="898989"/>
              </a:solidFill>
            </a:endParaRPr>
          </a:p>
        </p:txBody>
      </p:sp>
      <p:cxnSp>
        <p:nvCxnSpPr>
          <p:cNvPr id="7" name="Straight Connector 6"/>
          <p:cNvCxnSpPr>
            <a:cxnSpLocks noChangeShapeType="1"/>
          </p:cNvCxnSpPr>
          <p:nvPr/>
        </p:nvCxnSpPr>
        <p:spPr bwMode="auto">
          <a:xfrm>
            <a:off x="287338" y="578644"/>
            <a:ext cx="8634412" cy="0"/>
          </a:xfrm>
          <a:prstGeom prst="line">
            <a:avLst/>
          </a:prstGeom>
          <a:noFill/>
          <a:ln w="28575">
            <a:solidFill>
              <a:srgbClr val="0080F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65156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57150"/>
            <a:ext cx="8686800" cy="422672"/>
          </a:xfrm>
        </p:spPr>
        <p:txBody>
          <a:bodyPr/>
          <a:lstStyle/>
          <a:p>
            <a:r>
              <a:rPr lang="en-US" altLang="en-US" sz="3200" dirty="0"/>
              <a:t>  Issues and Concerns</a:t>
            </a:r>
            <a:r>
              <a:rPr lang="en-US" altLang="en-US" sz="4800" dirty="0"/>
              <a:t>  </a:t>
            </a:r>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10</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a:t>sPHENIX  Director's Review</a:t>
            </a:r>
            <a:endParaRPr lang="en-US" dirty="0"/>
          </a:p>
        </p:txBody>
      </p:sp>
      <p:sp>
        <p:nvSpPr>
          <p:cNvPr id="3" name="Rectangle 2">
            <a:extLst>
              <a:ext uri="{FF2B5EF4-FFF2-40B4-BE49-F238E27FC236}">
                <a16:creationId xmlns:a16="http://schemas.microsoft.com/office/drawing/2014/main" id="{A37F43E4-405C-4A71-97F9-A25E23B4A670}"/>
              </a:ext>
            </a:extLst>
          </p:cNvPr>
          <p:cNvSpPr/>
          <p:nvPr/>
        </p:nvSpPr>
        <p:spPr>
          <a:xfrm>
            <a:off x="152400" y="618981"/>
            <a:ext cx="8915399" cy="4401205"/>
          </a:xfrm>
          <a:prstGeom prst="rect">
            <a:avLst/>
          </a:prstGeom>
        </p:spPr>
        <p:txBody>
          <a:bodyPr wrap="square">
            <a:spAutoFit/>
          </a:bodyPr>
          <a:lstStyle/>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We are assembling and testing our first full sector prototype (Sector 0).  We will need to streamline procedures and workflow to scale up for full production. </a:t>
            </a:r>
          </a:p>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We need to develop procedures to test, certify, and calibrate production sectors and enlist student help from the collaboration to do this.</a:t>
            </a:r>
          </a:p>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Maintaining the critical path module production and sector assembly production lines over  &gt; 1 year time periods will be challenging with little float built into the schedule.  Delays could be mitigated by allowing for storage of partially assembled components and sectors. </a:t>
            </a:r>
          </a:p>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The allocated radial space for the </a:t>
            </a:r>
            <a:r>
              <a:rPr lang="en-US" sz="2000" dirty="0" err="1">
                <a:solidFill>
                  <a:schemeClr val="tx2">
                    <a:lumMod val="60000"/>
                    <a:lumOff val="40000"/>
                  </a:schemeClr>
                </a:solidFill>
              </a:rPr>
              <a:t>EMCal</a:t>
            </a:r>
            <a:r>
              <a:rPr lang="en-US" sz="2000" dirty="0">
                <a:solidFill>
                  <a:schemeClr val="tx2">
                    <a:lumMod val="60000"/>
                    <a:lumOff val="40000"/>
                  </a:schemeClr>
                </a:solidFill>
              </a:rPr>
              <a:t> is very tight. We need to fit all cabling and cooling in with some safety factor to allow for any variation during production.  We will test this with the Sector 0 prototype. </a:t>
            </a:r>
          </a:p>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We need to establish procedures for shipping and receiving production quantities of blocks from UIUC to BNL. </a:t>
            </a:r>
          </a:p>
        </p:txBody>
      </p:sp>
    </p:spTree>
    <p:extLst>
      <p:ext uri="{BB962C8B-B14F-4D97-AF65-F5344CB8AC3E}">
        <p14:creationId xmlns:p14="http://schemas.microsoft.com/office/powerpoint/2010/main" val="57562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57150"/>
            <a:ext cx="8686800" cy="422672"/>
          </a:xfrm>
        </p:spPr>
        <p:txBody>
          <a:bodyPr/>
          <a:lstStyle/>
          <a:p>
            <a:r>
              <a:rPr lang="en-US" altLang="en-US" sz="3200" dirty="0"/>
              <a:t>   Summary</a:t>
            </a:r>
            <a:r>
              <a:rPr lang="en-US" altLang="en-US" sz="4800" dirty="0"/>
              <a:t>  </a:t>
            </a:r>
          </a:p>
        </p:txBody>
      </p:sp>
      <p:sp>
        <p:nvSpPr>
          <p:cNvPr id="31746" name="Date Placeholder 2"/>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174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DB70812-2340-4974-80C2-2AB8525AEB44}" type="slidenum">
              <a:rPr lang="en-US" altLang="en-US" sz="1200">
                <a:solidFill>
                  <a:srgbClr val="898989"/>
                </a:solidFill>
              </a:rPr>
              <a:pPr eaLnBrk="1" hangingPunct="1"/>
              <a:t>11</a:t>
            </a:fld>
            <a:endParaRPr lang="en-US" altLang="en-US" sz="1200">
              <a:solidFill>
                <a:srgbClr val="898989"/>
              </a:solidFill>
            </a:endParaRPr>
          </a:p>
        </p:txBody>
      </p:sp>
      <p:sp>
        <p:nvSpPr>
          <p:cNvPr id="2" name="Footer Placeholder 1"/>
          <p:cNvSpPr>
            <a:spLocks noGrp="1"/>
          </p:cNvSpPr>
          <p:nvPr>
            <p:ph type="ftr" sz="quarter" idx="11"/>
          </p:nvPr>
        </p:nvSpPr>
        <p:spPr/>
        <p:txBody>
          <a:bodyPr/>
          <a:lstStyle/>
          <a:p>
            <a:pPr>
              <a:defRPr/>
            </a:pPr>
            <a:r>
              <a:rPr lang="en-US"/>
              <a:t>sPHENIX  Director's Review</a:t>
            </a:r>
            <a:endParaRPr lang="en-US" dirty="0"/>
          </a:p>
        </p:txBody>
      </p:sp>
      <p:sp>
        <p:nvSpPr>
          <p:cNvPr id="3" name="Rectangle 2">
            <a:extLst>
              <a:ext uri="{FF2B5EF4-FFF2-40B4-BE49-F238E27FC236}">
                <a16:creationId xmlns:a16="http://schemas.microsoft.com/office/drawing/2014/main" id="{A37F43E4-405C-4A71-97F9-A25E23B4A670}"/>
              </a:ext>
            </a:extLst>
          </p:cNvPr>
          <p:cNvSpPr/>
          <p:nvPr/>
        </p:nvSpPr>
        <p:spPr>
          <a:xfrm>
            <a:off x="152401" y="618981"/>
            <a:ext cx="8457406" cy="3785652"/>
          </a:xfrm>
          <a:prstGeom prst="rect">
            <a:avLst/>
          </a:prstGeom>
        </p:spPr>
        <p:txBody>
          <a:bodyPr wrap="square">
            <a:spAutoFit/>
          </a:bodyPr>
          <a:lstStyle/>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We have made progress developing our engineering design and testing it through our prototypes. We are progressing from CAD designs to manufactured parts and systems. We are assembling and testing our first full sector prototype (Sector 0).  This will verify the design and fit of all parts prior to full production.</a:t>
            </a:r>
          </a:p>
          <a:p>
            <a:pPr marL="685800" lvl="1" indent="-342900">
              <a:buClr>
                <a:srgbClr val="C00000"/>
              </a:buClr>
              <a:buSzPct val="70000"/>
              <a:buFont typeface="Arial" panose="020B0604020202020204" pitchFamily="34" charset="0"/>
              <a:buChar char="•"/>
            </a:pPr>
            <a:endParaRPr lang="en-US" sz="2000" dirty="0">
              <a:solidFill>
                <a:schemeClr val="tx2">
                  <a:lumMod val="60000"/>
                  <a:lumOff val="40000"/>
                </a:schemeClr>
              </a:solidFill>
            </a:endParaRPr>
          </a:p>
          <a:p>
            <a:pPr marL="685800" lvl="1" indent="-342900">
              <a:buClr>
                <a:srgbClr val="C00000"/>
              </a:buClr>
              <a:buSzPct val="70000"/>
              <a:buFont typeface="Arial" panose="020B0604020202020204" pitchFamily="34" charset="0"/>
              <a:buChar char="•"/>
            </a:pPr>
            <a:r>
              <a:rPr lang="en-US" sz="2000" dirty="0">
                <a:solidFill>
                  <a:schemeClr val="tx2">
                    <a:lumMod val="60000"/>
                    <a:lumOff val="40000"/>
                  </a:schemeClr>
                </a:solidFill>
              </a:rPr>
              <a:t> We are currently streamlining procedures and organizing workflow to scale up for full production. We are training technicians to do the work and also benefiting from the experience that they bring.   </a:t>
            </a:r>
          </a:p>
          <a:p>
            <a:pPr marL="685800" lvl="1" indent="-342900">
              <a:buClr>
                <a:srgbClr val="C00000"/>
              </a:buClr>
              <a:buSzPct val="70000"/>
              <a:buFont typeface="Arial" panose="020B0604020202020204" pitchFamily="34" charset="0"/>
              <a:buChar char="•"/>
            </a:pPr>
            <a:endParaRPr lang="en-US" sz="2000" dirty="0">
              <a:solidFill>
                <a:schemeClr val="tx2">
                  <a:lumMod val="60000"/>
                  <a:lumOff val="40000"/>
                </a:schemeClr>
              </a:solidFill>
            </a:endParaRPr>
          </a:p>
          <a:p>
            <a:pPr marL="685800" lvl="1" indent="-342900">
              <a:buClr>
                <a:srgbClr val="C00000"/>
              </a:buClr>
              <a:buSzPct val="70000"/>
              <a:buFont typeface="Arial" panose="020B0604020202020204" pitchFamily="34" charset="0"/>
              <a:buChar char="•"/>
            </a:pPr>
            <a:r>
              <a:rPr lang="en-US" sz="2000" dirty="0" err="1"/>
              <a:t>EMCal</a:t>
            </a:r>
            <a:r>
              <a:rPr lang="en-US" sz="2000" dirty="0"/>
              <a:t> Module Production and Sector Assembly is ready for PD-2/3 approval.</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181866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bwMode="auto">
          <a:xfrm>
            <a:off x="8382000" y="4800600"/>
            <a:ext cx="762000" cy="273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5890263-FCCA-418A-AF2A-07636736DD99}" type="slidenum">
              <a:rPr lang="en-US" altLang="en-US" sz="1200">
                <a:solidFill>
                  <a:srgbClr val="000080"/>
                </a:solidFill>
                <a:cs typeface="Arial" pitchFamily="34" charset="0"/>
              </a:rPr>
              <a:pPr eaLnBrk="1" hangingPunct="1"/>
              <a:t>2</a:t>
            </a:fld>
            <a:endParaRPr lang="en-US" altLang="en-US" sz="1200">
              <a:solidFill>
                <a:srgbClr val="898989"/>
              </a:solidFill>
              <a:cs typeface="Arial" pitchFamily="34" charset="0"/>
            </a:endParaRPr>
          </a:p>
        </p:txBody>
      </p:sp>
      <p:sp>
        <p:nvSpPr>
          <p:cNvPr id="2053" name="Title 1"/>
          <p:cNvSpPr>
            <a:spLocks noGrp="1"/>
          </p:cNvSpPr>
          <p:nvPr>
            <p:ph type="title"/>
          </p:nvPr>
        </p:nvSpPr>
        <p:spPr>
          <a:xfrm>
            <a:off x="457200" y="57150"/>
            <a:ext cx="8229600" cy="571500"/>
          </a:xfrm>
        </p:spPr>
        <p:txBody>
          <a:bodyPr/>
          <a:lstStyle/>
          <a:p>
            <a:pPr eaLnBrk="1" hangingPunct="1">
              <a:defRPr/>
            </a:pPr>
            <a:r>
              <a:rPr lang="en-US" sz="3200" dirty="0">
                <a:solidFill>
                  <a:srgbClr val="000000"/>
                </a:solidFill>
                <a:latin typeface="+mn-lt"/>
                <a:ea typeface="MS PGothic" charset="0"/>
              </a:rPr>
              <a:t>The L3 Component</a:t>
            </a:r>
          </a:p>
        </p:txBody>
      </p:sp>
      <p:sp>
        <p:nvSpPr>
          <p:cNvPr id="1638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2" name="Content Placeholder 1"/>
          <p:cNvSpPr>
            <a:spLocks noGrp="1"/>
          </p:cNvSpPr>
          <p:nvPr>
            <p:ph idx="1"/>
          </p:nvPr>
        </p:nvSpPr>
        <p:spPr>
          <a:xfrm>
            <a:off x="457200" y="874514"/>
            <a:ext cx="8229600" cy="3754636"/>
          </a:xfrm>
        </p:spPr>
        <p:txBody>
          <a:bodyPr/>
          <a:lstStyle/>
          <a:p>
            <a:r>
              <a:rPr lang="en-US" altLang="en-US" dirty="0">
                <a:solidFill>
                  <a:schemeClr val="tx2">
                    <a:lumMod val="50000"/>
                  </a:schemeClr>
                </a:solidFill>
              </a:rPr>
              <a:t>1.03.02 </a:t>
            </a:r>
            <a:r>
              <a:rPr lang="en-US" altLang="en-US" dirty="0" err="1">
                <a:solidFill>
                  <a:schemeClr val="tx2">
                    <a:lumMod val="50000"/>
                  </a:schemeClr>
                </a:solidFill>
              </a:rPr>
              <a:t>EMCal</a:t>
            </a:r>
            <a:r>
              <a:rPr lang="en-US" altLang="en-US" dirty="0">
                <a:solidFill>
                  <a:schemeClr val="tx2">
                    <a:lumMod val="50000"/>
                  </a:schemeClr>
                </a:solidFill>
              </a:rPr>
              <a:t> – Module Production and Sector Assembly </a:t>
            </a:r>
          </a:p>
          <a:p>
            <a:pPr lvl="1"/>
            <a:r>
              <a:rPr lang="en-US" sz="1800" dirty="0">
                <a:solidFill>
                  <a:schemeClr val="tx2">
                    <a:lumMod val="75000"/>
                  </a:schemeClr>
                </a:solidFill>
              </a:rPr>
              <a:t>The goal of this WBS item is to assemble the </a:t>
            </a:r>
            <a:r>
              <a:rPr lang="en-US" sz="1800" dirty="0" err="1">
                <a:solidFill>
                  <a:schemeClr val="tx2">
                    <a:lumMod val="75000"/>
                  </a:schemeClr>
                </a:solidFill>
              </a:rPr>
              <a:t>EMCal</a:t>
            </a:r>
            <a:r>
              <a:rPr lang="en-US" sz="1800" dirty="0">
                <a:solidFill>
                  <a:schemeClr val="tx2">
                    <a:lumMod val="75000"/>
                  </a:schemeClr>
                </a:solidFill>
              </a:rPr>
              <a:t> blocks, optics, electronics, and cooling components into finished sectors that can then be installed into the </a:t>
            </a:r>
            <a:r>
              <a:rPr lang="en-US" sz="1800" dirty="0" err="1">
                <a:solidFill>
                  <a:schemeClr val="tx2">
                    <a:lumMod val="75000"/>
                  </a:schemeClr>
                </a:solidFill>
              </a:rPr>
              <a:t>EMCal</a:t>
            </a:r>
            <a:r>
              <a:rPr lang="en-US" sz="1800" dirty="0">
                <a:solidFill>
                  <a:schemeClr val="tx2">
                    <a:lumMod val="75000"/>
                  </a:schemeClr>
                </a:solidFill>
              </a:rPr>
              <a:t> structural framework in the experimental hall.</a:t>
            </a:r>
          </a:p>
          <a:p>
            <a:pPr lvl="1"/>
            <a:r>
              <a:rPr lang="en-US" sz="1800" dirty="0">
                <a:solidFill>
                  <a:schemeClr val="tx2">
                    <a:lumMod val="75000"/>
                  </a:schemeClr>
                </a:solidFill>
              </a:rPr>
              <a:t>The Module Production and Sector Assembly work will be performed at BNL </a:t>
            </a:r>
          </a:p>
          <a:p>
            <a:pPr lvl="2"/>
            <a:r>
              <a:rPr lang="en-US" sz="1600" dirty="0">
                <a:solidFill>
                  <a:schemeClr val="tx2">
                    <a:lumMod val="75000"/>
                  </a:schemeClr>
                </a:solidFill>
              </a:rPr>
              <a:t>1.03.02.01</a:t>
            </a:r>
            <a:r>
              <a:rPr lang="en-US" sz="1600" dirty="0">
                <a:solidFill>
                  <a:schemeClr val="bg2">
                    <a:lumMod val="75000"/>
                  </a:schemeClr>
                </a:solidFill>
              </a:rPr>
              <a:t>   </a:t>
            </a:r>
            <a:r>
              <a:rPr lang="en-US" sz="1600" dirty="0">
                <a:solidFill>
                  <a:schemeClr val="tx2">
                    <a:lumMod val="60000"/>
                    <a:lumOff val="40000"/>
                  </a:schemeClr>
                </a:solidFill>
              </a:rPr>
              <a:t>Set Up Module Production,  Sector Assembly and Test Area</a:t>
            </a:r>
          </a:p>
          <a:p>
            <a:pPr lvl="2"/>
            <a:r>
              <a:rPr lang="en-US" sz="1600" dirty="0">
                <a:solidFill>
                  <a:schemeClr val="tx2">
                    <a:lumMod val="75000"/>
                  </a:schemeClr>
                </a:solidFill>
              </a:rPr>
              <a:t>1.03.02.02</a:t>
            </a:r>
            <a:r>
              <a:rPr lang="en-US" sz="1600" dirty="0">
                <a:solidFill>
                  <a:schemeClr val="bg2">
                    <a:lumMod val="75000"/>
                  </a:schemeClr>
                </a:solidFill>
              </a:rPr>
              <a:t>   </a:t>
            </a:r>
            <a:r>
              <a:rPr lang="en-US" sz="1600" dirty="0" err="1">
                <a:solidFill>
                  <a:schemeClr val="tx2">
                    <a:lumMod val="60000"/>
                    <a:lumOff val="40000"/>
                  </a:schemeClr>
                </a:solidFill>
              </a:rPr>
              <a:t>EMCal</a:t>
            </a:r>
            <a:r>
              <a:rPr lang="en-US" sz="1600" dirty="0">
                <a:solidFill>
                  <a:schemeClr val="tx2">
                    <a:lumMod val="60000"/>
                    <a:lumOff val="40000"/>
                  </a:schemeClr>
                </a:solidFill>
              </a:rPr>
              <a:t> Module Production</a:t>
            </a:r>
          </a:p>
          <a:p>
            <a:pPr lvl="4"/>
            <a:r>
              <a:rPr lang="en-US" sz="1600" dirty="0">
                <a:solidFill>
                  <a:schemeClr val="tx2">
                    <a:lumMod val="20000"/>
                    <a:lumOff val="80000"/>
                  </a:schemeClr>
                </a:solidFill>
              </a:rPr>
              <a:t>V2.1 Prototype   </a:t>
            </a:r>
            <a:r>
              <a:rPr lang="en-US" sz="1600" dirty="0">
                <a:solidFill>
                  <a:schemeClr val="tx2">
                    <a:lumMod val="60000"/>
                    <a:lumOff val="40000"/>
                  </a:schemeClr>
                </a:solidFill>
                <a:sym typeface="Wingdings 3" panose="05040102010807070707" pitchFamily="18" charset="2"/>
              </a:rPr>
              <a:t></a:t>
            </a:r>
            <a:r>
              <a:rPr lang="en-US" sz="1600" dirty="0">
                <a:solidFill>
                  <a:schemeClr val="tx2">
                    <a:lumMod val="60000"/>
                    <a:lumOff val="40000"/>
                  </a:schemeClr>
                </a:solidFill>
              </a:rPr>
              <a:t>  Preproduction Phase (1+12 sectors)  </a:t>
            </a:r>
            <a:r>
              <a:rPr lang="en-US" sz="1600" dirty="0">
                <a:solidFill>
                  <a:schemeClr val="tx2">
                    <a:lumMod val="60000"/>
                    <a:lumOff val="40000"/>
                  </a:schemeClr>
                </a:solidFill>
                <a:sym typeface="Wingdings 3" panose="05040102010807070707" pitchFamily="18" charset="2"/>
              </a:rPr>
              <a:t>  </a:t>
            </a:r>
            <a:r>
              <a:rPr lang="en-US" sz="1600" dirty="0">
                <a:solidFill>
                  <a:schemeClr val="tx2">
                    <a:lumMod val="60000"/>
                    <a:lumOff val="40000"/>
                  </a:schemeClr>
                </a:solidFill>
              </a:rPr>
              <a:t> Final Production (52 sectors)</a:t>
            </a:r>
          </a:p>
          <a:p>
            <a:pPr lvl="2"/>
            <a:r>
              <a:rPr lang="en-US" sz="1600" dirty="0">
                <a:solidFill>
                  <a:schemeClr val="tx2">
                    <a:lumMod val="75000"/>
                  </a:schemeClr>
                </a:solidFill>
              </a:rPr>
              <a:t>1.03.02.03</a:t>
            </a:r>
            <a:r>
              <a:rPr lang="en-US" sz="1600" dirty="0">
                <a:solidFill>
                  <a:schemeClr val="bg2">
                    <a:lumMod val="50000"/>
                  </a:schemeClr>
                </a:solidFill>
              </a:rPr>
              <a:t> </a:t>
            </a:r>
            <a:r>
              <a:rPr lang="en-US" sz="1600" dirty="0">
                <a:solidFill>
                  <a:schemeClr val="bg2">
                    <a:lumMod val="75000"/>
                  </a:schemeClr>
                </a:solidFill>
              </a:rPr>
              <a:t>  </a:t>
            </a:r>
            <a:r>
              <a:rPr lang="en-US" sz="1600" dirty="0" err="1">
                <a:solidFill>
                  <a:schemeClr val="tx2">
                    <a:lumMod val="60000"/>
                    <a:lumOff val="40000"/>
                  </a:schemeClr>
                </a:solidFill>
              </a:rPr>
              <a:t>EMCal</a:t>
            </a:r>
            <a:r>
              <a:rPr lang="en-US" sz="1600" dirty="0">
                <a:solidFill>
                  <a:schemeClr val="tx2">
                    <a:lumMod val="60000"/>
                    <a:lumOff val="40000"/>
                  </a:schemeClr>
                </a:solidFill>
              </a:rPr>
              <a:t> Sector Assembly</a:t>
            </a:r>
          </a:p>
          <a:p>
            <a:pPr lvl="4"/>
            <a:r>
              <a:rPr lang="en-US" sz="1600" dirty="0">
                <a:solidFill>
                  <a:schemeClr val="tx2">
                    <a:lumMod val="60000"/>
                    <a:lumOff val="40000"/>
                  </a:schemeClr>
                </a:solidFill>
              </a:rPr>
              <a:t> </a:t>
            </a:r>
            <a:r>
              <a:rPr lang="en-US" sz="1600" dirty="0">
                <a:solidFill>
                  <a:schemeClr val="tx2">
                    <a:lumMod val="20000"/>
                    <a:lumOff val="80000"/>
                  </a:schemeClr>
                </a:solidFill>
              </a:rPr>
              <a:t>V2.1 Prototype   </a:t>
            </a:r>
            <a:r>
              <a:rPr lang="en-US" sz="1600" dirty="0">
                <a:solidFill>
                  <a:schemeClr val="tx2">
                    <a:lumMod val="60000"/>
                    <a:lumOff val="40000"/>
                  </a:schemeClr>
                </a:solidFill>
                <a:sym typeface="Wingdings 3" panose="05040102010807070707" pitchFamily="18" charset="2"/>
              </a:rPr>
              <a:t> </a:t>
            </a:r>
            <a:r>
              <a:rPr lang="en-US" sz="1600" dirty="0">
                <a:solidFill>
                  <a:schemeClr val="tx2">
                    <a:lumMod val="60000"/>
                    <a:lumOff val="40000"/>
                  </a:schemeClr>
                </a:solidFill>
              </a:rPr>
              <a:t>Preproduction Phase (1+12 sectors)   </a:t>
            </a:r>
            <a:r>
              <a:rPr lang="en-US" sz="1600" dirty="0">
                <a:solidFill>
                  <a:schemeClr val="tx2">
                    <a:lumMod val="60000"/>
                    <a:lumOff val="40000"/>
                  </a:schemeClr>
                </a:solidFill>
                <a:sym typeface="Wingdings 3" panose="05040102010807070707" pitchFamily="18" charset="2"/>
              </a:rPr>
              <a:t>  </a:t>
            </a:r>
            <a:r>
              <a:rPr lang="en-US" sz="1600" dirty="0">
                <a:solidFill>
                  <a:schemeClr val="tx2">
                    <a:lumMod val="60000"/>
                    <a:lumOff val="40000"/>
                  </a:schemeClr>
                </a:solidFill>
              </a:rPr>
              <a:t> Final  Production (52 sectors)</a:t>
            </a:r>
          </a:p>
          <a:p>
            <a:pPr lvl="4"/>
            <a:endParaRPr lang="en-US" sz="1600" dirty="0">
              <a:solidFill>
                <a:schemeClr val="tx2">
                  <a:lumMod val="60000"/>
                  <a:lumOff val="40000"/>
                </a:schemeClr>
              </a:solidFill>
            </a:endParaRPr>
          </a:p>
          <a:p>
            <a:endParaRPr lang="en-US" dirty="0"/>
          </a:p>
        </p:txBody>
      </p:sp>
    </p:spTree>
    <p:extLst>
      <p:ext uri="{BB962C8B-B14F-4D97-AF65-F5344CB8AC3E}">
        <p14:creationId xmlns:p14="http://schemas.microsoft.com/office/powerpoint/2010/main" val="123120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3"/>
          <p:cNvSpPr>
            <a:spLocks noGrp="1"/>
          </p:cNvSpPr>
          <p:nvPr>
            <p:ph type="title"/>
          </p:nvPr>
        </p:nvSpPr>
        <p:spPr/>
        <p:txBody>
          <a:bodyPr/>
          <a:lstStyle/>
          <a:p>
            <a:pPr eaLnBrk="1" hangingPunct="1"/>
            <a:r>
              <a:rPr lang="en-US" altLang="en-US" sz="3200" dirty="0">
                <a:solidFill>
                  <a:srgbClr val="000000"/>
                </a:solidFill>
              </a:rPr>
              <a:t>L3 Technical Overview</a:t>
            </a:r>
          </a:p>
        </p:txBody>
      </p:sp>
      <p:sp>
        <p:nvSpPr>
          <p:cNvPr id="18433"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000080"/>
                </a:solidFill>
                <a:cs typeface="Arial" pitchFamily="34" charset="0"/>
              </a:rPr>
              <a:t>April 9-11, 2019</a:t>
            </a:r>
          </a:p>
        </p:txBody>
      </p:sp>
      <p:sp>
        <p:nvSpPr>
          <p:cNvPr id="1024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a:solidFill>
                  <a:srgbClr val="000080"/>
                </a:solidFill>
                <a:latin typeface="Calibri" pitchFamily="34" charset="0"/>
              </a:rPr>
              <a:t>sPHENIX  Director's Review</a:t>
            </a:r>
          </a:p>
        </p:txBody>
      </p:sp>
      <p:sp>
        <p:nvSpPr>
          <p:cNvPr id="1843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38B60DC1-DF8C-4E24-95D7-F7AA864F5546}" type="slidenum">
              <a:rPr lang="en-US" altLang="en-US" sz="1200">
                <a:solidFill>
                  <a:srgbClr val="000080"/>
                </a:solidFill>
                <a:cs typeface="Arial" pitchFamily="34" charset="0"/>
              </a:rPr>
              <a:pPr eaLnBrk="1" hangingPunct="1"/>
              <a:t>3</a:t>
            </a:fld>
            <a:endParaRPr lang="en-US" altLang="en-US" sz="1200">
              <a:solidFill>
                <a:srgbClr val="898989"/>
              </a:solidFill>
              <a:cs typeface="Arial" pitchFamily="34" charset="0"/>
            </a:endParaRPr>
          </a:p>
        </p:txBody>
      </p:sp>
      <p:pic>
        <p:nvPicPr>
          <p:cNvPr id="9" name="Picture 8">
            <a:extLst>
              <a:ext uri="{FF2B5EF4-FFF2-40B4-BE49-F238E27FC236}">
                <a16:creationId xmlns:a16="http://schemas.microsoft.com/office/drawing/2014/main" id="{F08CA372-903C-4032-80DB-D178045741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65"/>
          <a:stretch/>
        </p:blipFill>
        <p:spPr>
          <a:xfrm>
            <a:off x="457200" y="2407234"/>
            <a:ext cx="3661217" cy="2347153"/>
          </a:xfrm>
          <a:prstGeom prst="rect">
            <a:avLst/>
          </a:prstGeom>
        </p:spPr>
      </p:pic>
      <p:pic>
        <p:nvPicPr>
          <p:cNvPr id="10" name="Picture 2">
            <a:extLst>
              <a:ext uri="{FF2B5EF4-FFF2-40B4-BE49-F238E27FC236}">
                <a16:creationId xmlns:a16="http://schemas.microsoft.com/office/drawing/2014/main" id="{8F66F9F4-F7AE-4489-A79D-39DA753F95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960" y="658720"/>
            <a:ext cx="1598444" cy="2131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B045A436-153C-43A0-8FA2-31085347E00C}"/>
              </a:ext>
            </a:extLst>
          </p:cNvPr>
          <p:cNvSpPr txBox="1"/>
          <p:nvPr/>
        </p:nvSpPr>
        <p:spPr>
          <a:xfrm>
            <a:off x="439615" y="1969722"/>
            <a:ext cx="2180405" cy="553998"/>
          </a:xfrm>
          <a:prstGeom prst="rect">
            <a:avLst/>
          </a:prstGeom>
          <a:noFill/>
        </p:spPr>
        <p:txBody>
          <a:bodyPr wrap="none" rtlCol="0">
            <a:spAutoFit/>
          </a:bodyPr>
          <a:lstStyle/>
          <a:p>
            <a:r>
              <a:rPr lang="en-US" sz="1400" dirty="0">
                <a:solidFill>
                  <a:schemeClr val="tx2">
                    <a:lumMod val="75000"/>
                  </a:schemeClr>
                </a:solidFill>
              </a:rPr>
              <a:t>2(±</a:t>
            </a:r>
            <a:r>
              <a:rPr lang="en-US" sz="1400" dirty="0">
                <a:solidFill>
                  <a:schemeClr val="tx2">
                    <a:lumMod val="75000"/>
                  </a:schemeClr>
                </a:solidFill>
                <a:latin typeface="Symbol" panose="05050102010706020507" pitchFamily="18" charset="2"/>
              </a:rPr>
              <a:t>h</a:t>
            </a:r>
            <a:r>
              <a:rPr lang="en-US" sz="1400" dirty="0">
                <a:solidFill>
                  <a:schemeClr val="tx2">
                    <a:lumMod val="75000"/>
                  </a:schemeClr>
                </a:solidFill>
              </a:rPr>
              <a:t>) x 32 (</a:t>
            </a:r>
            <a:r>
              <a:rPr lang="en-US" sz="1400" dirty="0">
                <a:solidFill>
                  <a:schemeClr val="tx2">
                    <a:lumMod val="75000"/>
                  </a:schemeClr>
                </a:solidFill>
                <a:latin typeface="Symbol" panose="05050102010706020507" pitchFamily="18" charset="2"/>
              </a:rPr>
              <a:t>f</a:t>
            </a:r>
            <a:r>
              <a:rPr lang="en-US" sz="1400" dirty="0">
                <a:solidFill>
                  <a:schemeClr val="tx2">
                    <a:lumMod val="75000"/>
                  </a:schemeClr>
                </a:solidFill>
              </a:rPr>
              <a:t>) = 64 Sectors</a:t>
            </a:r>
          </a:p>
          <a:p>
            <a:endParaRPr lang="en-US" sz="1600" dirty="0">
              <a:solidFill>
                <a:srgbClr val="C00000"/>
              </a:solidFill>
            </a:endParaRPr>
          </a:p>
        </p:txBody>
      </p:sp>
      <p:sp>
        <p:nvSpPr>
          <p:cNvPr id="12" name="TextBox 11">
            <a:extLst>
              <a:ext uri="{FF2B5EF4-FFF2-40B4-BE49-F238E27FC236}">
                <a16:creationId xmlns:a16="http://schemas.microsoft.com/office/drawing/2014/main" id="{DFEC2FA3-0118-4430-A158-14E8B5243E24}"/>
              </a:ext>
            </a:extLst>
          </p:cNvPr>
          <p:cNvSpPr txBox="1"/>
          <p:nvPr/>
        </p:nvSpPr>
        <p:spPr>
          <a:xfrm>
            <a:off x="6464453" y="1811683"/>
            <a:ext cx="727463" cy="369332"/>
          </a:xfrm>
          <a:prstGeom prst="rect">
            <a:avLst/>
          </a:prstGeom>
          <a:noFill/>
        </p:spPr>
        <p:txBody>
          <a:bodyPr wrap="square" rtlCol="0">
            <a:spAutoFit/>
          </a:bodyPr>
          <a:lstStyle/>
          <a:p>
            <a:pPr algn="ctr"/>
            <a:r>
              <a:rPr lang="en-US" sz="900" dirty="0">
                <a:solidFill>
                  <a:srgbClr val="003399"/>
                </a:solidFill>
              </a:rPr>
              <a:t>7.5 cm </a:t>
            </a:r>
          </a:p>
          <a:p>
            <a:pPr algn="ctr"/>
            <a:r>
              <a:rPr lang="en-US" sz="900" dirty="0">
                <a:solidFill>
                  <a:srgbClr val="003399"/>
                </a:solidFill>
              </a:rPr>
              <a:t>readout</a:t>
            </a:r>
          </a:p>
        </p:txBody>
      </p:sp>
      <p:sp>
        <p:nvSpPr>
          <p:cNvPr id="13" name="TextBox 12">
            <a:extLst>
              <a:ext uri="{FF2B5EF4-FFF2-40B4-BE49-F238E27FC236}">
                <a16:creationId xmlns:a16="http://schemas.microsoft.com/office/drawing/2014/main" id="{C050FD75-7DF4-4B39-A119-5EFE26AB5C64}"/>
              </a:ext>
            </a:extLst>
          </p:cNvPr>
          <p:cNvSpPr txBox="1"/>
          <p:nvPr/>
        </p:nvSpPr>
        <p:spPr>
          <a:xfrm>
            <a:off x="3611729" y="3284970"/>
            <a:ext cx="1842531" cy="461665"/>
          </a:xfrm>
          <a:prstGeom prst="rect">
            <a:avLst/>
          </a:prstGeom>
          <a:noFill/>
        </p:spPr>
        <p:txBody>
          <a:bodyPr wrap="square" rtlCol="0">
            <a:spAutoFit/>
          </a:bodyPr>
          <a:lstStyle/>
          <a:p>
            <a:r>
              <a:rPr lang="en-US" sz="1200" b="1" dirty="0">
                <a:solidFill>
                  <a:schemeClr val="accent1">
                    <a:lumMod val="75000"/>
                  </a:schemeClr>
                </a:solidFill>
              </a:rPr>
              <a:t>1 Full Sector = 72 Blocks</a:t>
            </a:r>
          </a:p>
          <a:p>
            <a:r>
              <a:rPr lang="en-US" sz="1200" b="1" dirty="0">
                <a:solidFill>
                  <a:schemeClr val="accent1">
                    <a:lumMod val="75000"/>
                  </a:schemeClr>
                </a:solidFill>
              </a:rPr>
              <a:t>               = 288 towers</a:t>
            </a:r>
          </a:p>
        </p:txBody>
      </p:sp>
      <p:sp>
        <p:nvSpPr>
          <p:cNvPr id="14" name="TextBox 13">
            <a:extLst>
              <a:ext uri="{FF2B5EF4-FFF2-40B4-BE49-F238E27FC236}">
                <a16:creationId xmlns:a16="http://schemas.microsoft.com/office/drawing/2014/main" id="{0C21945C-8FE6-4CEB-A702-7B772AED9A43}"/>
              </a:ext>
            </a:extLst>
          </p:cNvPr>
          <p:cNvSpPr txBox="1"/>
          <p:nvPr/>
        </p:nvSpPr>
        <p:spPr>
          <a:xfrm>
            <a:off x="6235292" y="1229849"/>
            <a:ext cx="1069161" cy="577081"/>
          </a:xfrm>
          <a:prstGeom prst="rect">
            <a:avLst/>
          </a:prstGeom>
          <a:noFill/>
        </p:spPr>
        <p:txBody>
          <a:bodyPr wrap="square" rtlCol="0">
            <a:spAutoFit/>
          </a:bodyPr>
          <a:lstStyle/>
          <a:p>
            <a:pPr algn="ctr"/>
            <a:r>
              <a:rPr lang="en-US" sz="1050" dirty="0">
                <a:solidFill>
                  <a:srgbClr val="003399"/>
                </a:solidFill>
              </a:rPr>
              <a:t>~14 cm absorber</a:t>
            </a:r>
          </a:p>
          <a:p>
            <a:pPr algn="ctr"/>
            <a:r>
              <a:rPr lang="en-US" sz="1050" dirty="0">
                <a:solidFill>
                  <a:srgbClr val="003399"/>
                </a:solidFill>
              </a:rPr>
              <a:t> (</a:t>
            </a:r>
            <a:r>
              <a:rPr lang="en-US" sz="1050" dirty="0">
                <a:solidFill>
                  <a:srgbClr val="003399"/>
                </a:solidFill>
                <a:latin typeface="Symbol" panose="05050102010706020507" pitchFamily="18" charset="2"/>
              </a:rPr>
              <a:t>h</a:t>
            </a:r>
            <a:r>
              <a:rPr lang="en-US" sz="1050" dirty="0">
                <a:solidFill>
                  <a:srgbClr val="003399"/>
                </a:solidFill>
              </a:rPr>
              <a:t>=0)</a:t>
            </a:r>
          </a:p>
        </p:txBody>
      </p:sp>
      <p:pic>
        <p:nvPicPr>
          <p:cNvPr id="16" name="Picture 15">
            <a:extLst>
              <a:ext uri="{FF2B5EF4-FFF2-40B4-BE49-F238E27FC236}">
                <a16:creationId xmlns:a16="http://schemas.microsoft.com/office/drawing/2014/main" id="{B0A9A040-73AE-49F2-BB05-FF495F43CA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5513" y="2877580"/>
            <a:ext cx="2886600" cy="2074400"/>
          </a:xfrm>
          <a:prstGeom prst="rect">
            <a:avLst/>
          </a:prstGeom>
        </p:spPr>
      </p:pic>
      <p:sp>
        <p:nvSpPr>
          <p:cNvPr id="17" name="TextBox 16">
            <a:extLst>
              <a:ext uri="{FF2B5EF4-FFF2-40B4-BE49-F238E27FC236}">
                <a16:creationId xmlns:a16="http://schemas.microsoft.com/office/drawing/2014/main" id="{1C9EBDB9-F817-4A84-B944-8F0A8EA646E5}"/>
              </a:ext>
            </a:extLst>
          </p:cNvPr>
          <p:cNvSpPr txBox="1"/>
          <p:nvPr/>
        </p:nvSpPr>
        <p:spPr>
          <a:xfrm>
            <a:off x="6075108" y="705985"/>
            <a:ext cx="1458197" cy="461665"/>
          </a:xfrm>
          <a:prstGeom prst="rect">
            <a:avLst/>
          </a:prstGeom>
          <a:noFill/>
        </p:spPr>
        <p:txBody>
          <a:bodyPr wrap="square" rtlCol="0">
            <a:spAutoFit/>
          </a:bodyPr>
          <a:lstStyle/>
          <a:p>
            <a:pPr algn="ctr"/>
            <a:r>
              <a:rPr lang="en-US" sz="1200" b="1" dirty="0">
                <a:solidFill>
                  <a:schemeClr val="accent1">
                    <a:lumMod val="75000"/>
                  </a:schemeClr>
                </a:solidFill>
              </a:rPr>
              <a:t>EMCAL radial </a:t>
            </a:r>
          </a:p>
          <a:p>
            <a:pPr algn="ctr"/>
            <a:r>
              <a:rPr lang="en-US" sz="1200" b="1" dirty="0">
                <a:solidFill>
                  <a:schemeClr val="accent1">
                    <a:lumMod val="75000"/>
                  </a:schemeClr>
                </a:solidFill>
              </a:rPr>
              <a:t>space allocation</a:t>
            </a:r>
          </a:p>
        </p:txBody>
      </p:sp>
      <p:sp>
        <p:nvSpPr>
          <p:cNvPr id="15" name="TextBox 14">
            <a:extLst>
              <a:ext uri="{FF2B5EF4-FFF2-40B4-BE49-F238E27FC236}">
                <a16:creationId xmlns:a16="http://schemas.microsoft.com/office/drawing/2014/main" id="{75433BD0-DC95-4190-8EBF-0098DAEE55C7}"/>
              </a:ext>
            </a:extLst>
          </p:cNvPr>
          <p:cNvSpPr txBox="1"/>
          <p:nvPr/>
        </p:nvSpPr>
        <p:spPr>
          <a:xfrm>
            <a:off x="5580439" y="2924463"/>
            <a:ext cx="2356881" cy="276999"/>
          </a:xfrm>
          <a:prstGeom prst="rect">
            <a:avLst/>
          </a:prstGeom>
          <a:noFill/>
        </p:spPr>
        <p:txBody>
          <a:bodyPr wrap="square" rtlCol="0">
            <a:spAutoFit/>
          </a:bodyPr>
          <a:lstStyle/>
          <a:p>
            <a:pPr algn="ctr"/>
            <a:r>
              <a:rPr lang="en-US" sz="1200" b="1" dirty="0">
                <a:solidFill>
                  <a:schemeClr val="accent1">
                    <a:lumMod val="75000"/>
                  </a:schemeClr>
                </a:solidFill>
              </a:rPr>
              <a:t>Deliverable: 64 EMCAL Sectors</a:t>
            </a:r>
          </a:p>
        </p:txBody>
      </p:sp>
      <p:sp>
        <p:nvSpPr>
          <p:cNvPr id="6" name="Rectangle 5">
            <a:extLst>
              <a:ext uri="{FF2B5EF4-FFF2-40B4-BE49-F238E27FC236}">
                <a16:creationId xmlns:a16="http://schemas.microsoft.com/office/drawing/2014/main" id="{EF9B93E3-D781-46BF-8851-27FB915555DF}"/>
              </a:ext>
            </a:extLst>
          </p:cNvPr>
          <p:cNvSpPr/>
          <p:nvPr/>
        </p:nvSpPr>
        <p:spPr>
          <a:xfrm>
            <a:off x="320559" y="672022"/>
            <a:ext cx="3317720" cy="1200329"/>
          </a:xfrm>
          <a:prstGeom prst="rect">
            <a:avLst/>
          </a:prstGeom>
        </p:spPr>
        <p:txBody>
          <a:bodyPr wrap="square">
            <a:spAutoFit/>
          </a:bodyPr>
          <a:lstStyle/>
          <a:p>
            <a:r>
              <a:rPr lang="en-US" dirty="0">
                <a:solidFill>
                  <a:schemeClr val="accent2"/>
                </a:solidFill>
              </a:rPr>
              <a:t>We have an advanced and detailed design, and are in the process of assembling our first full prototype sector.</a:t>
            </a:r>
          </a:p>
        </p:txBody>
      </p:sp>
      <p:pic>
        <p:nvPicPr>
          <p:cNvPr id="19" name="Picture 18" descr="A picture containing sky, outdoor&#10;&#10;Description generated with high confidence">
            <a:extLst>
              <a:ext uri="{FF2B5EF4-FFF2-40B4-BE49-F238E27FC236}">
                <a16:creationId xmlns:a16="http://schemas.microsoft.com/office/drawing/2014/main" id="{1511051A-E0EB-4A16-8939-6DEF54982D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6635" t="9981" r="25900" b="4186"/>
          <a:stretch/>
        </p:blipFill>
        <p:spPr>
          <a:xfrm>
            <a:off x="3276600" y="590550"/>
            <a:ext cx="2499802" cy="2542742"/>
          </a:xfrm>
          <a:prstGeom prst="rect">
            <a:avLst/>
          </a:prstGeom>
        </p:spPr>
      </p:pic>
    </p:spTree>
    <p:extLst>
      <p:ext uri="{BB962C8B-B14F-4D97-AF65-F5344CB8AC3E}">
        <p14:creationId xmlns:p14="http://schemas.microsoft.com/office/powerpoint/2010/main" val="20463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63A1899-4701-42E6-8733-94F76ABA496D}" type="slidenum">
              <a:rPr lang="en-US" altLang="en-US" sz="1200">
                <a:solidFill>
                  <a:srgbClr val="000080"/>
                </a:solidFill>
                <a:cs typeface="Arial" pitchFamily="34" charset="0"/>
              </a:rPr>
              <a:pPr eaLnBrk="1" hangingPunct="1"/>
              <a:t>4</a:t>
            </a:fld>
            <a:endParaRPr lang="en-US" altLang="en-US" sz="1200">
              <a:solidFill>
                <a:srgbClr val="898989"/>
              </a:solidFill>
              <a:cs typeface="Arial" pitchFamily="34" charset="0"/>
            </a:endParaRPr>
          </a:p>
        </p:txBody>
      </p:sp>
      <p:sp>
        <p:nvSpPr>
          <p:cNvPr id="21506" name="Title 1"/>
          <p:cNvSpPr>
            <a:spLocks noGrp="1"/>
          </p:cNvSpPr>
          <p:nvPr>
            <p:ph type="title"/>
          </p:nvPr>
        </p:nvSpPr>
        <p:spPr>
          <a:xfrm>
            <a:off x="0" y="0"/>
            <a:ext cx="9144000" cy="514350"/>
          </a:xfrm>
        </p:spPr>
        <p:txBody>
          <a:bodyPr/>
          <a:lstStyle/>
          <a:p>
            <a:pPr eaLnBrk="1" hangingPunct="1"/>
            <a:r>
              <a:rPr lang="en-US" altLang="en-US" sz="3200" dirty="0" err="1">
                <a:solidFill>
                  <a:srgbClr val="000000"/>
                </a:solidFill>
                <a:cs typeface="Times New Roman" pitchFamily="18" charset="0"/>
              </a:rPr>
              <a:t>EMCal</a:t>
            </a:r>
            <a:r>
              <a:rPr lang="en-US" altLang="en-US" sz="3200" dirty="0">
                <a:solidFill>
                  <a:srgbClr val="000000"/>
                </a:solidFill>
                <a:cs typeface="Times New Roman" pitchFamily="18" charset="0"/>
              </a:rPr>
              <a:t> Modules and Sectors Team</a:t>
            </a:r>
          </a:p>
        </p:txBody>
      </p:sp>
      <p:sp>
        <p:nvSpPr>
          <p:cNvPr id="21508"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7" name="TextBox 6">
            <a:extLst>
              <a:ext uri="{FF2B5EF4-FFF2-40B4-BE49-F238E27FC236}">
                <a16:creationId xmlns:a16="http://schemas.microsoft.com/office/drawing/2014/main" id="{A7B0A1CC-BF00-4E6E-8BEE-A0527AFF73BF}"/>
              </a:ext>
            </a:extLst>
          </p:cNvPr>
          <p:cNvSpPr txBox="1"/>
          <p:nvPr/>
        </p:nvSpPr>
        <p:spPr>
          <a:xfrm>
            <a:off x="1600200" y="785417"/>
            <a:ext cx="5334001" cy="2246769"/>
          </a:xfrm>
          <a:prstGeom prst="rect">
            <a:avLst/>
          </a:prstGeom>
          <a:noFill/>
        </p:spPr>
        <p:txBody>
          <a:bodyPr wrap="square" rtlCol="0">
            <a:spAutoFit/>
          </a:bodyPr>
          <a:lstStyle/>
          <a:p>
            <a:r>
              <a:rPr lang="en-US" sz="1400" dirty="0">
                <a:solidFill>
                  <a:srgbClr val="003399"/>
                </a:solidFill>
              </a:rPr>
              <a:t>L2 Manager  </a:t>
            </a:r>
          </a:p>
          <a:p>
            <a:r>
              <a:rPr lang="en-US" sz="1400" dirty="0">
                <a:solidFill>
                  <a:srgbClr val="C00000"/>
                </a:solidFill>
              </a:rPr>
              <a:t>  Craig Woody</a:t>
            </a:r>
            <a:r>
              <a:rPr lang="en-US" sz="1400" dirty="0">
                <a:solidFill>
                  <a:srgbClr val="385D8A"/>
                </a:solidFill>
              </a:rPr>
              <a:t>, Senior Physicist (BNL)</a:t>
            </a:r>
          </a:p>
          <a:p>
            <a:r>
              <a:rPr lang="en-US" sz="1400" dirty="0">
                <a:solidFill>
                  <a:srgbClr val="385D8A"/>
                </a:solidFill>
              </a:rPr>
              <a:t>    40+ years of detector experience (much of it with calorimetry)</a:t>
            </a:r>
          </a:p>
          <a:p>
            <a:r>
              <a:rPr lang="en-US" sz="1400" dirty="0">
                <a:solidFill>
                  <a:srgbClr val="003399"/>
                </a:solidFill>
              </a:rPr>
              <a:t>L3 Managers</a:t>
            </a:r>
          </a:p>
          <a:p>
            <a:r>
              <a:rPr lang="en-US" sz="1400" dirty="0">
                <a:solidFill>
                  <a:srgbClr val="C00000"/>
                </a:solidFill>
              </a:rPr>
              <a:t>  Caroline </a:t>
            </a:r>
            <a:r>
              <a:rPr lang="en-US" sz="1400" dirty="0" err="1">
                <a:solidFill>
                  <a:srgbClr val="C00000"/>
                </a:solidFill>
              </a:rPr>
              <a:t>Riedl</a:t>
            </a:r>
            <a:r>
              <a:rPr lang="en-US" sz="1400" dirty="0">
                <a:solidFill>
                  <a:srgbClr val="385D8A"/>
                </a:solidFill>
              </a:rPr>
              <a:t>, Research Scientist (UIUC)</a:t>
            </a:r>
          </a:p>
          <a:p>
            <a:r>
              <a:rPr lang="en-US" sz="1400" dirty="0">
                <a:solidFill>
                  <a:srgbClr val="385D8A"/>
                </a:solidFill>
              </a:rPr>
              <a:t>    Access to large construction facilities with experienced staff in </a:t>
            </a:r>
          </a:p>
          <a:p>
            <a:r>
              <a:rPr lang="en-US" sz="1400" dirty="0">
                <a:solidFill>
                  <a:srgbClr val="385D8A"/>
                </a:solidFill>
              </a:rPr>
              <a:t>    building large detectors</a:t>
            </a:r>
          </a:p>
          <a:p>
            <a:r>
              <a:rPr lang="en-US" sz="1400" dirty="0">
                <a:solidFill>
                  <a:srgbClr val="C00000"/>
                </a:solidFill>
              </a:rPr>
              <a:t> Sean Stoll, </a:t>
            </a:r>
            <a:r>
              <a:rPr lang="en-US" sz="1400" dirty="0">
                <a:solidFill>
                  <a:srgbClr val="385D8A"/>
                </a:solidFill>
              </a:rPr>
              <a:t>Physics Associate (BNL)</a:t>
            </a:r>
          </a:p>
          <a:p>
            <a:r>
              <a:rPr lang="en-US" sz="1400" dirty="0">
                <a:solidFill>
                  <a:srgbClr val="385D8A"/>
                </a:solidFill>
              </a:rPr>
              <a:t>    25+ years in building and operating detectors </a:t>
            </a:r>
          </a:p>
          <a:p>
            <a:r>
              <a:rPr lang="en-US" sz="1400" dirty="0">
                <a:solidFill>
                  <a:srgbClr val="385D8A"/>
                </a:solidFill>
              </a:rPr>
              <a:t>    (including the PHENIX EMCAL)</a:t>
            </a:r>
          </a:p>
        </p:txBody>
      </p:sp>
      <p:sp>
        <p:nvSpPr>
          <p:cNvPr id="8" name="TextBox 7">
            <a:extLst>
              <a:ext uri="{FF2B5EF4-FFF2-40B4-BE49-F238E27FC236}">
                <a16:creationId xmlns:a16="http://schemas.microsoft.com/office/drawing/2014/main" id="{4E8A3CE9-0042-4C9A-96BD-EF00DA7053AA}"/>
              </a:ext>
            </a:extLst>
          </p:cNvPr>
          <p:cNvSpPr txBox="1"/>
          <p:nvPr/>
        </p:nvSpPr>
        <p:spPr>
          <a:xfrm>
            <a:off x="197581" y="3069917"/>
            <a:ext cx="5181600" cy="1692771"/>
          </a:xfrm>
          <a:prstGeom prst="rect">
            <a:avLst/>
          </a:prstGeom>
          <a:noFill/>
        </p:spPr>
        <p:txBody>
          <a:bodyPr wrap="square" rtlCol="0">
            <a:spAutoFit/>
          </a:bodyPr>
          <a:lstStyle/>
          <a:p>
            <a:r>
              <a:rPr lang="en-US" sz="2000" u="sng" dirty="0">
                <a:solidFill>
                  <a:srgbClr val="003399"/>
                </a:solidFill>
              </a:rPr>
              <a:t>BNL Team</a:t>
            </a:r>
          </a:p>
          <a:p>
            <a:r>
              <a:rPr lang="en-US" sz="1400" dirty="0">
                <a:solidFill>
                  <a:srgbClr val="003399"/>
                </a:solidFill>
              </a:rPr>
              <a:t>Physicists: Craig Woody, </a:t>
            </a:r>
            <a:r>
              <a:rPr lang="en-US" sz="1400" dirty="0" err="1">
                <a:solidFill>
                  <a:srgbClr val="003399"/>
                </a:solidFill>
              </a:rPr>
              <a:t>Jin</a:t>
            </a:r>
            <a:r>
              <a:rPr lang="en-US" sz="1400" dirty="0">
                <a:solidFill>
                  <a:srgbClr val="003399"/>
                </a:solidFill>
              </a:rPr>
              <a:t> Huang, John Haggerty, Martin </a:t>
            </a:r>
            <a:r>
              <a:rPr lang="en-US" sz="1400" dirty="0" err="1">
                <a:solidFill>
                  <a:srgbClr val="003399"/>
                </a:solidFill>
              </a:rPr>
              <a:t>Purschke</a:t>
            </a:r>
            <a:r>
              <a:rPr lang="en-US" sz="1400" dirty="0">
                <a:solidFill>
                  <a:srgbClr val="003399"/>
                </a:solidFill>
              </a:rPr>
              <a:t> </a:t>
            </a:r>
          </a:p>
          <a:p>
            <a:r>
              <a:rPr lang="en-US" sz="1400" dirty="0">
                <a:solidFill>
                  <a:srgbClr val="003399"/>
                </a:solidFill>
              </a:rPr>
              <a:t>Chief Engineer: Russell Feder</a:t>
            </a:r>
          </a:p>
          <a:p>
            <a:r>
              <a:rPr lang="en-US" sz="1400" dirty="0">
                <a:solidFill>
                  <a:srgbClr val="003399"/>
                </a:solidFill>
              </a:rPr>
              <a:t>Mechanical Technicians:  Bill Lenz, Mike Lenz</a:t>
            </a:r>
          </a:p>
          <a:p>
            <a:r>
              <a:rPr lang="en-US" sz="1400" dirty="0">
                <a:solidFill>
                  <a:srgbClr val="003399"/>
                </a:solidFill>
              </a:rPr>
              <a:t>Engineers &amp; Designers: Rich Ruggiero, Dan </a:t>
            </a:r>
            <a:r>
              <a:rPr lang="en-US" sz="1400" dirty="0" err="1">
                <a:solidFill>
                  <a:srgbClr val="003399"/>
                </a:solidFill>
              </a:rPr>
              <a:t>Cacace</a:t>
            </a:r>
            <a:r>
              <a:rPr lang="en-US" sz="1400" dirty="0">
                <a:solidFill>
                  <a:srgbClr val="003399"/>
                </a:solidFill>
              </a:rPr>
              <a:t>, Chris </a:t>
            </a:r>
            <a:r>
              <a:rPr lang="en-US" sz="1400" dirty="0" err="1">
                <a:solidFill>
                  <a:srgbClr val="003399"/>
                </a:solidFill>
              </a:rPr>
              <a:t>Pontieri</a:t>
            </a:r>
            <a:endParaRPr lang="en-US" sz="1400" dirty="0">
              <a:solidFill>
                <a:srgbClr val="003399"/>
              </a:solidFill>
            </a:endParaRPr>
          </a:p>
          <a:p>
            <a:r>
              <a:rPr lang="en-US" sz="1400" dirty="0">
                <a:solidFill>
                  <a:srgbClr val="003399"/>
                </a:solidFill>
              </a:rPr>
              <a:t>Physics Associates: Sean Stoll, Rob </a:t>
            </a:r>
            <a:r>
              <a:rPr lang="en-US" sz="1400" dirty="0" err="1">
                <a:solidFill>
                  <a:srgbClr val="003399"/>
                </a:solidFill>
              </a:rPr>
              <a:t>Pisani</a:t>
            </a:r>
            <a:endParaRPr lang="en-US" sz="1400" dirty="0">
              <a:solidFill>
                <a:srgbClr val="003399"/>
              </a:solidFill>
            </a:endParaRPr>
          </a:p>
          <a:p>
            <a:r>
              <a:rPr lang="en-US" sz="1400" dirty="0">
                <a:solidFill>
                  <a:srgbClr val="003399"/>
                </a:solidFill>
              </a:rPr>
              <a:t>Electrical Engineer and Technician:  Steve </a:t>
            </a:r>
            <a:r>
              <a:rPr lang="en-US" sz="1400" dirty="0" err="1">
                <a:solidFill>
                  <a:srgbClr val="003399"/>
                </a:solidFill>
              </a:rPr>
              <a:t>Boose</a:t>
            </a:r>
            <a:r>
              <a:rPr lang="en-US" sz="1400" dirty="0">
                <a:solidFill>
                  <a:srgbClr val="003399"/>
                </a:solidFill>
              </a:rPr>
              <a:t>, Sal </a:t>
            </a:r>
            <a:r>
              <a:rPr lang="en-US" sz="1400" dirty="0" err="1">
                <a:solidFill>
                  <a:srgbClr val="003399"/>
                </a:solidFill>
              </a:rPr>
              <a:t>Polizzo</a:t>
            </a:r>
            <a:endParaRPr lang="en-US" sz="1400" dirty="0">
              <a:solidFill>
                <a:srgbClr val="003399"/>
              </a:solidFill>
            </a:endParaRPr>
          </a:p>
        </p:txBody>
      </p:sp>
      <p:pic>
        <p:nvPicPr>
          <p:cNvPr id="9" name="Picture 8">
            <a:extLst>
              <a:ext uri="{FF2B5EF4-FFF2-40B4-BE49-F238E27FC236}">
                <a16:creationId xmlns:a16="http://schemas.microsoft.com/office/drawing/2014/main" id="{54D03C97-B8FE-47E0-8E55-F6BC3F889A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622" t="30269" r="25576" b="18918"/>
          <a:stretch/>
        </p:blipFill>
        <p:spPr>
          <a:xfrm>
            <a:off x="6540859" y="747779"/>
            <a:ext cx="2382353" cy="175259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F5E004C9-538B-46F6-AFBA-A1BCC5864C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9259" r="3334" b="1112"/>
          <a:stretch/>
        </p:blipFill>
        <p:spPr>
          <a:xfrm>
            <a:off x="5873122" y="2952750"/>
            <a:ext cx="3015572" cy="1840674"/>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id="{04D63E93-284D-45CC-A4A2-B4FE011D7041}"/>
              </a:ext>
            </a:extLst>
          </p:cNvPr>
          <p:cNvGrpSpPr/>
          <p:nvPr/>
        </p:nvGrpSpPr>
        <p:grpSpPr>
          <a:xfrm>
            <a:off x="197581" y="671233"/>
            <a:ext cx="1463310" cy="2154675"/>
            <a:chOff x="197581" y="671233"/>
            <a:chExt cx="1463310" cy="2154675"/>
          </a:xfrm>
        </p:grpSpPr>
        <p:pic>
          <p:nvPicPr>
            <p:cNvPr id="10" name="Picture 9">
              <a:extLst>
                <a:ext uri="{FF2B5EF4-FFF2-40B4-BE49-F238E27FC236}">
                  <a16:creationId xmlns:a16="http://schemas.microsoft.com/office/drawing/2014/main" id="{4B02E58B-0021-4BA2-BEB6-D7688FD429B0}"/>
                </a:ext>
              </a:extLst>
            </p:cNvPr>
            <p:cNvPicPr>
              <a:picLocks noChangeAspect="1"/>
            </p:cNvPicPr>
            <p:nvPr/>
          </p:nvPicPr>
          <p:blipFill>
            <a:blip r:embed="rId5"/>
            <a:stretch>
              <a:fillRect/>
            </a:stretch>
          </p:blipFill>
          <p:spPr>
            <a:xfrm>
              <a:off x="197581" y="671233"/>
              <a:ext cx="1463310" cy="2154675"/>
            </a:xfrm>
            <a:prstGeom prst="rect">
              <a:avLst/>
            </a:prstGeom>
          </p:spPr>
        </p:pic>
        <p:sp>
          <p:nvSpPr>
            <p:cNvPr id="4" name="TextBox 3">
              <a:extLst>
                <a:ext uri="{FF2B5EF4-FFF2-40B4-BE49-F238E27FC236}">
                  <a16:creationId xmlns:a16="http://schemas.microsoft.com/office/drawing/2014/main" id="{077CC26F-0698-4DB3-B563-BEA14237E607}"/>
                </a:ext>
              </a:extLst>
            </p:cNvPr>
            <p:cNvSpPr txBox="1"/>
            <p:nvPr/>
          </p:nvSpPr>
          <p:spPr>
            <a:xfrm>
              <a:off x="762000" y="1700540"/>
              <a:ext cx="609600" cy="261610"/>
            </a:xfrm>
            <a:prstGeom prst="rect">
              <a:avLst/>
            </a:prstGeom>
            <a:solidFill>
              <a:schemeClr val="bg1"/>
            </a:solidFill>
          </p:spPr>
          <p:txBody>
            <a:bodyPr wrap="square" rtlCol="0">
              <a:spAutoFit/>
            </a:bodyPr>
            <a:lstStyle/>
            <a:p>
              <a:pPr algn="r"/>
              <a:r>
                <a:rPr lang="en-US" sz="1100" dirty="0"/>
                <a:t>C. </a:t>
              </a:r>
              <a:r>
                <a:rPr lang="en-US" sz="1100" dirty="0" err="1"/>
                <a:t>Riedl</a:t>
              </a:r>
              <a:endParaRPr lang="en-US" sz="1100" dirty="0"/>
            </a:p>
          </p:txBody>
        </p:sp>
      </p:grpSp>
      <p:sp>
        <p:nvSpPr>
          <p:cNvPr id="6" name="TextBox 5">
            <a:extLst>
              <a:ext uri="{FF2B5EF4-FFF2-40B4-BE49-F238E27FC236}">
                <a16:creationId xmlns:a16="http://schemas.microsoft.com/office/drawing/2014/main" id="{99219C8A-8BA3-47C5-9160-DB18E8AF6F9F}"/>
              </a:ext>
            </a:extLst>
          </p:cNvPr>
          <p:cNvSpPr txBox="1"/>
          <p:nvPr/>
        </p:nvSpPr>
        <p:spPr>
          <a:xfrm>
            <a:off x="5788638" y="4780427"/>
            <a:ext cx="2630848" cy="246221"/>
          </a:xfrm>
          <a:prstGeom prst="rect">
            <a:avLst/>
          </a:prstGeom>
          <a:noFill/>
        </p:spPr>
        <p:txBody>
          <a:bodyPr wrap="none" rtlCol="0">
            <a:spAutoFit/>
          </a:bodyPr>
          <a:lstStyle/>
          <a:p>
            <a:r>
              <a:rPr lang="en-US" sz="1000" dirty="0"/>
              <a:t>Technicians and engineers with V2.1 prototype</a:t>
            </a:r>
          </a:p>
        </p:txBody>
      </p:sp>
      <p:sp>
        <p:nvSpPr>
          <p:cNvPr id="15" name="TextBox 14">
            <a:extLst>
              <a:ext uri="{FF2B5EF4-FFF2-40B4-BE49-F238E27FC236}">
                <a16:creationId xmlns:a16="http://schemas.microsoft.com/office/drawing/2014/main" id="{3B1C6C8B-400D-4865-88D5-248BC545985C}"/>
              </a:ext>
            </a:extLst>
          </p:cNvPr>
          <p:cNvSpPr txBox="1"/>
          <p:nvPr/>
        </p:nvSpPr>
        <p:spPr>
          <a:xfrm>
            <a:off x="6415866" y="2464812"/>
            <a:ext cx="2962671" cy="400110"/>
          </a:xfrm>
          <a:prstGeom prst="rect">
            <a:avLst/>
          </a:prstGeom>
          <a:noFill/>
        </p:spPr>
        <p:txBody>
          <a:bodyPr wrap="none" rtlCol="0">
            <a:spAutoFit/>
          </a:bodyPr>
          <a:lstStyle/>
          <a:p>
            <a:r>
              <a:rPr lang="en-US" sz="1000" dirty="0"/>
              <a:t>BNL scientists and engineer with V2.1 prototype at </a:t>
            </a:r>
          </a:p>
          <a:p>
            <a:r>
              <a:rPr lang="en-US" sz="1000" dirty="0" err="1"/>
              <a:t>FermiLab</a:t>
            </a:r>
            <a:r>
              <a:rPr lang="en-US" sz="1000" dirty="0"/>
              <a:t> for beam test.</a:t>
            </a:r>
          </a:p>
        </p:txBody>
      </p:sp>
    </p:spTree>
    <p:extLst>
      <p:ext uri="{BB962C8B-B14F-4D97-AF65-F5344CB8AC3E}">
        <p14:creationId xmlns:p14="http://schemas.microsoft.com/office/powerpoint/2010/main" val="8955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Grp="1"/>
          </p:cNvSpPr>
          <p:nvPr>
            <p:ph type="title"/>
          </p:nvPr>
        </p:nvSpPr>
        <p:spPr/>
        <p:txBody>
          <a:bodyPr lIns="38100" tIns="38100" rIns="38100" bIns="38100"/>
          <a:lstStyle/>
          <a:p>
            <a:r>
              <a:rPr lang="en-US" altLang="en-US" sz="3200" dirty="0"/>
              <a:t>L3 Scope </a:t>
            </a:r>
            <a:r>
              <a:rPr lang="en-US" altLang="en-US" sz="2800" dirty="0"/>
              <a:t>– Production Steps and Deliverables</a:t>
            </a:r>
            <a:r>
              <a:rPr lang="en-US" altLang="en-US" sz="4000" dirty="0"/>
              <a:t> </a:t>
            </a:r>
          </a:p>
        </p:txBody>
      </p:sp>
      <p:sp>
        <p:nvSpPr>
          <p:cNvPr id="204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10ADE29B-4D89-4838-B42B-E0BEB29A2576}" type="slidenum">
              <a:rPr lang="en-US" altLang="en-US" sz="1200">
                <a:solidFill>
                  <a:srgbClr val="898989"/>
                </a:solidFill>
              </a:rPr>
              <a:pPr eaLnBrk="1" hangingPunct="1"/>
              <a:t>5</a:t>
            </a:fld>
            <a:endParaRPr lang="en-US" altLang="en-US" sz="1200">
              <a:solidFill>
                <a:srgbClr val="898989"/>
              </a:solidFill>
            </a:endParaRPr>
          </a:p>
        </p:txBody>
      </p:sp>
      <p:sp>
        <p:nvSpPr>
          <p:cNvPr id="5" name="Date Placeholder 4"/>
          <p:cNvSpPr>
            <a:spLocks noGrp="1"/>
          </p:cNvSpPr>
          <p:nvPr>
            <p:ph type="dt" sz="half" idx="10"/>
          </p:nvPr>
        </p:nvSpPr>
        <p:spPr/>
        <p:txBody>
          <a:bodyPr/>
          <a:lstStyle/>
          <a:p>
            <a:pPr>
              <a:defRPr/>
            </a:pPr>
            <a:r>
              <a:rPr lang="en-US" altLang="en-US"/>
              <a:t>April 9-11, 2019</a:t>
            </a:r>
          </a:p>
        </p:txBody>
      </p:sp>
      <p:sp>
        <p:nvSpPr>
          <p:cNvPr id="6" name="Footer Placeholder 5"/>
          <p:cNvSpPr>
            <a:spLocks noGrp="1"/>
          </p:cNvSpPr>
          <p:nvPr>
            <p:ph type="ftr" sz="quarter" idx="11"/>
          </p:nvPr>
        </p:nvSpPr>
        <p:spPr/>
        <p:txBody>
          <a:bodyPr/>
          <a:lstStyle/>
          <a:p>
            <a:pPr>
              <a:defRPr/>
            </a:pPr>
            <a:r>
              <a:rPr lang="en-US"/>
              <a:t>sPHENIX  Director's Review</a:t>
            </a:r>
            <a:endParaRPr lang="en-US" dirty="0"/>
          </a:p>
        </p:txBody>
      </p:sp>
      <p:sp>
        <p:nvSpPr>
          <p:cNvPr id="9" name="TextBox 8">
            <a:extLst>
              <a:ext uri="{FF2B5EF4-FFF2-40B4-BE49-F238E27FC236}">
                <a16:creationId xmlns:a16="http://schemas.microsoft.com/office/drawing/2014/main" id="{A9450FB6-679F-475C-B7BE-A4C777676F33}"/>
              </a:ext>
            </a:extLst>
          </p:cNvPr>
          <p:cNvSpPr txBox="1"/>
          <p:nvPr/>
        </p:nvSpPr>
        <p:spPr>
          <a:xfrm>
            <a:off x="2044627" y="1292501"/>
            <a:ext cx="800037" cy="370342"/>
          </a:xfrm>
          <a:prstGeom prst="rect">
            <a:avLst/>
          </a:prstGeom>
          <a:noFill/>
        </p:spPr>
        <p:txBody>
          <a:bodyPr wrap="none" rtlCol="0">
            <a:spAutoFit/>
          </a:bodyPr>
          <a:lstStyle/>
          <a:p>
            <a:pPr marL="160735" indent="-160735">
              <a:buFont typeface="Arial" panose="020B0604020202020204" pitchFamily="34" charset="0"/>
              <a:buChar char="•"/>
            </a:pPr>
            <a:r>
              <a:rPr lang="en-US" sz="900" dirty="0"/>
              <a:t>W powder</a:t>
            </a:r>
          </a:p>
          <a:p>
            <a:pPr marL="160735" indent="-160735">
              <a:buFont typeface="Arial" panose="020B0604020202020204" pitchFamily="34" charset="0"/>
              <a:buChar char="•"/>
            </a:pPr>
            <a:r>
              <a:rPr lang="en-US" sz="900" dirty="0"/>
              <a:t>epoxy</a:t>
            </a:r>
          </a:p>
        </p:txBody>
      </p:sp>
      <p:sp>
        <p:nvSpPr>
          <p:cNvPr id="10" name="TextBox 9">
            <a:extLst>
              <a:ext uri="{FF2B5EF4-FFF2-40B4-BE49-F238E27FC236}">
                <a16:creationId xmlns:a16="http://schemas.microsoft.com/office/drawing/2014/main" id="{FD82CECD-0E0C-4807-B501-43FE2A73017A}"/>
              </a:ext>
            </a:extLst>
          </p:cNvPr>
          <p:cNvSpPr txBox="1"/>
          <p:nvPr/>
        </p:nvSpPr>
        <p:spPr>
          <a:xfrm>
            <a:off x="861302" y="1150769"/>
            <a:ext cx="898516" cy="509219"/>
          </a:xfrm>
          <a:prstGeom prst="rect">
            <a:avLst/>
          </a:prstGeom>
          <a:noFill/>
        </p:spPr>
        <p:txBody>
          <a:bodyPr wrap="square" rtlCol="0">
            <a:spAutoFit/>
          </a:bodyPr>
          <a:lstStyle/>
          <a:p>
            <a:pPr marL="160735" indent="-160735">
              <a:buFont typeface="Arial" panose="020B0604020202020204" pitchFamily="34" charset="0"/>
              <a:buChar char="•"/>
            </a:pPr>
            <a:r>
              <a:rPr lang="en-US" sz="900" dirty="0"/>
              <a:t>mold parts</a:t>
            </a:r>
          </a:p>
          <a:p>
            <a:pPr marL="160735" indent="-160735">
              <a:buFont typeface="Arial" panose="020B0604020202020204" pitchFamily="34" charset="0"/>
              <a:buChar char="•"/>
            </a:pPr>
            <a:r>
              <a:rPr lang="en-US" sz="900" dirty="0"/>
              <a:t>fixtures</a:t>
            </a:r>
          </a:p>
          <a:p>
            <a:pPr marL="160735" indent="-160735">
              <a:buFont typeface="Arial" panose="020B0604020202020204" pitchFamily="34" charset="0"/>
              <a:buChar char="•"/>
            </a:pPr>
            <a:r>
              <a:rPr lang="en-US" sz="900" dirty="0"/>
              <a:t>set up</a:t>
            </a:r>
          </a:p>
        </p:txBody>
      </p:sp>
      <p:sp>
        <p:nvSpPr>
          <p:cNvPr id="11" name="TextBox 10">
            <a:extLst>
              <a:ext uri="{FF2B5EF4-FFF2-40B4-BE49-F238E27FC236}">
                <a16:creationId xmlns:a16="http://schemas.microsoft.com/office/drawing/2014/main" id="{D824452C-63C5-48E6-B5D9-683D06FEC861}"/>
              </a:ext>
            </a:extLst>
          </p:cNvPr>
          <p:cNvSpPr txBox="1"/>
          <p:nvPr/>
        </p:nvSpPr>
        <p:spPr>
          <a:xfrm>
            <a:off x="3426296" y="1105022"/>
            <a:ext cx="490375" cy="370342"/>
          </a:xfrm>
          <a:prstGeom prst="rect">
            <a:avLst/>
          </a:prstGeom>
          <a:noFill/>
        </p:spPr>
        <p:txBody>
          <a:bodyPr wrap="none" rtlCol="0">
            <a:spAutoFit/>
          </a:bodyPr>
          <a:lstStyle/>
          <a:p>
            <a:r>
              <a:rPr lang="en-US" sz="900" dirty="0"/>
              <a:t>Block </a:t>
            </a:r>
          </a:p>
          <a:p>
            <a:r>
              <a:rPr lang="en-US" sz="900" dirty="0"/>
              <a:t>casting</a:t>
            </a:r>
          </a:p>
        </p:txBody>
      </p:sp>
      <p:sp>
        <p:nvSpPr>
          <p:cNvPr id="12" name="TextBox 11">
            <a:extLst>
              <a:ext uri="{FF2B5EF4-FFF2-40B4-BE49-F238E27FC236}">
                <a16:creationId xmlns:a16="http://schemas.microsoft.com/office/drawing/2014/main" id="{D7E2E369-0C45-4719-8FA1-8E0112DD17F0}"/>
              </a:ext>
            </a:extLst>
          </p:cNvPr>
          <p:cNvSpPr txBox="1"/>
          <p:nvPr/>
        </p:nvSpPr>
        <p:spPr>
          <a:xfrm>
            <a:off x="4226068" y="1108096"/>
            <a:ext cx="726221" cy="370342"/>
          </a:xfrm>
          <a:prstGeom prst="rect">
            <a:avLst/>
          </a:prstGeom>
          <a:noFill/>
        </p:spPr>
        <p:txBody>
          <a:bodyPr wrap="none" rtlCol="0">
            <a:spAutoFit/>
          </a:bodyPr>
          <a:lstStyle/>
          <a:p>
            <a:r>
              <a:rPr lang="en-US" sz="900" dirty="0"/>
              <a:t>dimensional</a:t>
            </a:r>
          </a:p>
          <a:p>
            <a:r>
              <a:rPr lang="en-US" sz="900" dirty="0"/>
              <a:t>machining</a:t>
            </a:r>
          </a:p>
        </p:txBody>
      </p:sp>
      <p:sp>
        <p:nvSpPr>
          <p:cNvPr id="13" name="TextBox 12">
            <a:extLst>
              <a:ext uri="{FF2B5EF4-FFF2-40B4-BE49-F238E27FC236}">
                <a16:creationId xmlns:a16="http://schemas.microsoft.com/office/drawing/2014/main" id="{3D4F19B7-27AF-420D-AEB0-D6F33CF590D7}"/>
              </a:ext>
            </a:extLst>
          </p:cNvPr>
          <p:cNvSpPr txBox="1"/>
          <p:nvPr/>
        </p:nvSpPr>
        <p:spPr>
          <a:xfrm>
            <a:off x="5204574" y="1069417"/>
            <a:ext cx="703328" cy="370342"/>
          </a:xfrm>
          <a:prstGeom prst="rect">
            <a:avLst/>
          </a:prstGeom>
          <a:noFill/>
        </p:spPr>
        <p:txBody>
          <a:bodyPr wrap="square" rtlCol="0">
            <a:spAutoFit/>
          </a:bodyPr>
          <a:lstStyle/>
          <a:p>
            <a:r>
              <a:rPr lang="en-US" sz="900" dirty="0"/>
              <a:t>end-cut</a:t>
            </a:r>
          </a:p>
          <a:p>
            <a:r>
              <a:rPr lang="en-US" sz="900" dirty="0"/>
              <a:t>machining</a:t>
            </a:r>
          </a:p>
        </p:txBody>
      </p:sp>
      <p:sp>
        <p:nvSpPr>
          <p:cNvPr id="14" name="Rectangle 13">
            <a:extLst>
              <a:ext uri="{FF2B5EF4-FFF2-40B4-BE49-F238E27FC236}">
                <a16:creationId xmlns:a16="http://schemas.microsoft.com/office/drawing/2014/main" id="{50EB5025-68DD-4797-8072-E1C263AB7999}"/>
              </a:ext>
            </a:extLst>
          </p:cNvPr>
          <p:cNvSpPr/>
          <p:nvPr/>
        </p:nvSpPr>
        <p:spPr>
          <a:xfrm>
            <a:off x="856330" y="1167787"/>
            <a:ext cx="793592" cy="4471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40A0CB1-B1D2-4F24-BDC9-E4B184314870}"/>
              </a:ext>
            </a:extLst>
          </p:cNvPr>
          <p:cNvSpPr/>
          <p:nvPr/>
        </p:nvSpPr>
        <p:spPr>
          <a:xfrm>
            <a:off x="2040214" y="1281894"/>
            <a:ext cx="844892" cy="3891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B25D936-4AB5-44C2-9279-F6B0C12B3C2A}"/>
              </a:ext>
            </a:extLst>
          </p:cNvPr>
          <p:cNvSpPr/>
          <p:nvPr/>
        </p:nvSpPr>
        <p:spPr>
          <a:xfrm>
            <a:off x="3321059" y="1050691"/>
            <a:ext cx="643002" cy="4819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673CE33-C1C4-450E-AD12-046B81D19709}"/>
              </a:ext>
            </a:extLst>
          </p:cNvPr>
          <p:cNvSpPr/>
          <p:nvPr/>
        </p:nvSpPr>
        <p:spPr>
          <a:xfrm>
            <a:off x="4157992" y="1046219"/>
            <a:ext cx="796816" cy="475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AEF63F-A98A-4BFE-A9E2-7D86F9C79935}"/>
              </a:ext>
            </a:extLst>
          </p:cNvPr>
          <p:cNvSpPr/>
          <p:nvPr/>
        </p:nvSpPr>
        <p:spPr>
          <a:xfrm>
            <a:off x="5145850" y="1035702"/>
            <a:ext cx="729680" cy="4777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6D53D79D-45CA-4C9C-BC3C-7BDD3A7613B1}"/>
              </a:ext>
            </a:extLst>
          </p:cNvPr>
          <p:cNvSpPr/>
          <p:nvPr/>
        </p:nvSpPr>
        <p:spPr>
          <a:xfrm>
            <a:off x="7148414" y="903995"/>
            <a:ext cx="255795" cy="707916"/>
          </a:xfrm>
          <a:prstGeom prst="trapezoid">
            <a:avLst>
              <a:gd name="adj" fmla="val 1184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52D096-E58D-42AC-9D5A-F4F7125B5C99}"/>
              </a:ext>
            </a:extLst>
          </p:cNvPr>
          <p:cNvSpPr txBox="1"/>
          <p:nvPr/>
        </p:nvSpPr>
        <p:spPr>
          <a:xfrm>
            <a:off x="7369701" y="1010577"/>
            <a:ext cx="801262" cy="578658"/>
          </a:xfrm>
          <a:prstGeom prst="rect">
            <a:avLst/>
          </a:prstGeom>
          <a:noFill/>
        </p:spPr>
        <p:txBody>
          <a:bodyPr wrap="none" rtlCol="0">
            <a:spAutoFit/>
          </a:bodyPr>
          <a:lstStyle/>
          <a:p>
            <a:pPr algn="ctr"/>
            <a:r>
              <a:rPr lang="en-US" sz="1050" dirty="0"/>
              <a:t>Deliverable:</a:t>
            </a:r>
          </a:p>
          <a:p>
            <a:pPr algn="ctr"/>
            <a:r>
              <a:rPr lang="en-US" sz="1050" dirty="0"/>
              <a:t>block</a:t>
            </a:r>
          </a:p>
          <a:p>
            <a:pPr algn="ctr"/>
            <a:r>
              <a:rPr lang="en-US" sz="1050" dirty="0">
                <a:solidFill>
                  <a:srgbClr val="FF0000"/>
                </a:solidFill>
              </a:rPr>
              <a:t>(4896)</a:t>
            </a:r>
          </a:p>
        </p:txBody>
      </p:sp>
      <p:sp>
        <p:nvSpPr>
          <p:cNvPr id="21" name="Right Arrow 14">
            <a:extLst>
              <a:ext uri="{FF2B5EF4-FFF2-40B4-BE49-F238E27FC236}">
                <a16:creationId xmlns:a16="http://schemas.microsoft.com/office/drawing/2014/main" id="{95CEA6ED-F7E7-4599-86A4-A397D4A9BFD1}"/>
              </a:ext>
            </a:extLst>
          </p:cNvPr>
          <p:cNvSpPr/>
          <p:nvPr/>
        </p:nvSpPr>
        <p:spPr>
          <a:xfrm>
            <a:off x="6712022" y="1185900"/>
            <a:ext cx="314060" cy="2262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23305683-EF23-4DB6-8BD8-CE032639381A}"/>
              </a:ext>
            </a:extLst>
          </p:cNvPr>
          <p:cNvCxnSpPr/>
          <p:nvPr/>
        </p:nvCxnSpPr>
        <p:spPr>
          <a:xfrm>
            <a:off x="1689680" y="1395571"/>
            <a:ext cx="334355" cy="3360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28BB5B2-BA40-4F9E-9B0B-51907BD218C9}"/>
              </a:ext>
            </a:extLst>
          </p:cNvPr>
          <p:cNvSpPr txBox="1"/>
          <p:nvPr/>
        </p:nvSpPr>
        <p:spPr>
          <a:xfrm>
            <a:off x="3902309" y="571500"/>
            <a:ext cx="2238144" cy="370342"/>
          </a:xfrm>
          <a:prstGeom prst="rect">
            <a:avLst/>
          </a:prstGeom>
          <a:solidFill>
            <a:srgbClr val="FFFF66"/>
          </a:solidFill>
        </p:spPr>
        <p:txBody>
          <a:bodyPr wrap="none" rtlCol="0">
            <a:spAutoFit/>
          </a:bodyPr>
          <a:lstStyle/>
          <a:p>
            <a:r>
              <a:rPr lang="en-US" b="1" u="sng" dirty="0">
                <a:solidFill>
                  <a:schemeClr val="bg1">
                    <a:lumMod val="50000"/>
                  </a:schemeClr>
                </a:solidFill>
              </a:rPr>
              <a:t>UIUC Block Production</a:t>
            </a:r>
          </a:p>
        </p:txBody>
      </p:sp>
      <p:sp>
        <p:nvSpPr>
          <p:cNvPr id="24" name="Trapezoid 23">
            <a:extLst>
              <a:ext uri="{FF2B5EF4-FFF2-40B4-BE49-F238E27FC236}">
                <a16:creationId xmlns:a16="http://schemas.microsoft.com/office/drawing/2014/main" id="{8F4F5386-05CC-4A3A-9CC5-BBFC48A3DC94}"/>
              </a:ext>
            </a:extLst>
          </p:cNvPr>
          <p:cNvSpPr/>
          <p:nvPr/>
        </p:nvSpPr>
        <p:spPr>
          <a:xfrm>
            <a:off x="1136166" y="2366543"/>
            <a:ext cx="255795" cy="707916"/>
          </a:xfrm>
          <a:prstGeom prst="trapezoid">
            <a:avLst>
              <a:gd name="adj" fmla="val 1219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9EC581B-708F-4150-9F20-ACFB3F77ECC7}"/>
              </a:ext>
            </a:extLst>
          </p:cNvPr>
          <p:cNvSpPr txBox="1"/>
          <p:nvPr/>
        </p:nvSpPr>
        <p:spPr>
          <a:xfrm>
            <a:off x="687697" y="2586555"/>
            <a:ext cx="453620" cy="254610"/>
          </a:xfrm>
          <a:prstGeom prst="rect">
            <a:avLst/>
          </a:prstGeom>
          <a:noFill/>
        </p:spPr>
        <p:txBody>
          <a:bodyPr wrap="none" rtlCol="0">
            <a:spAutoFit/>
          </a:bodyPr>
          <a:lstStyle/>
          <a:p>
            <a:r>
              <a:rPr lang="en-US" sz="1050" dirty="0"/>
              <a:t>block</a:t>
            </a:r>
          </a:p>
        </p:txBody>
      </p:sp>
      <p:sp>
        <p:nvSpPr>
          <p:cNvPr id="26" name="TextBox 25">
            <a:extLst>
              <a:ext uri="{FF2B5EF4-FFF2-40B4-BE49-F238E27FC236}">
                <a16:creationId xmlns:a16="http://schemas.microsoft.com/office/drawing/2014/main" id="{AF6BA01E-8A01-4968-BDB0-67359F70E84D}"/>
              </a:ext>
            </a:extLst>
          </p:cNvPr>
          <p:cNvSpPr txBox="1"/>
          <p:nvPr/>
        </p:nvSpPr>
        <p:spPr>
          <a:xfrm>
            <a:off x="1876113" y="2625760"/>
            <a:ext cx="1231604" cy="254610"/>
          </a:xfrm>
          <a:prstGeom prst="rect">
            <a:avLst/>
          </a:prstGeom>
          <a:noFill/>
        </p:spPr>
        <p:txBody>
          <a:bodyPr wrap="none" rtlCol="0">
            <a:spAutoFit/>
          </a:bodyPr>
          <a:lstStyle/>
          <a:p>
            <a:r>
              <a:rPr lang="en-US" sz="1050" dirty="0"/>
              <a:t>gluing jigs &amp; fixtures</a:t>
            </a:r>
          </a:p>
        </p:txBody>
      </p:sp>
      <p:sp>
        <p:nvSpPr>
          <p:cNvPr id="27" name="TextBox 26">
            <a:extLst>
              <a:ext uri="{FF2B5EF4-FFF2-40B4-BE49-F238E27FC236}">
                <a16:creationId xmlns:a16="http://schemas.microsoft.com/office/drawing/2014/main" id="{E9DCD810-16AF-44E0-B5F4-4E4167087957}"/>
              </a:ext>
            </a:extLst>
          </p:cNvPr>
          <p:cNvSpPr txBox="1"/>
          <p:nvPr/>
        </p:nvSpPr>
        <p:spPr>
          <a:xfrm>
            <a:off x="3238833" y="2043387"/>
            <a:ext cx="1202076" cy="416634"/>
          </a:xfrm>
          <a:prstGeom prst="rect">
            <a:avLst/>
          </a:prstGeom>
          <a:noFill/>
        </p:spPr>
        <p:txBody>
          <a:bodyPr wrap="square" rtlCol="0">
            <a:spAutoFit/>
          </a:bodyPr>
          <a:lstStyle/>
          <a:p>
            <a:pPr marL="160735" indent="-160735">
              <a:buFont typeface="Arial" panose="020B0604020202020204" pitchFamily="34" charset="0"/>
              <a:buChar char="•"/>
            </a:pPr>
            <a:r>
              <a:rPr lang="en-US" sz="1050" dirty="0"/>
              <a:t>light guides</a:t>
            </a:r>
          </a:p>
          <a:p>
            <a:pPr marL="160735" indent="-160735">
              <a:buFont typeface="Arial" panose="020B0604020202020204" pitchFamily="34" charset="0"/>
              <a:buChar char="•"/>
            </a:pPr>
            <a:r>
              <a:rPr lang="en-US" sz="1050" dirty="0"/>
              <a:t>end reflectors</a:t>
            </a:r>
          </a:p>
        </p:txBody>
      </p:sp>
      <p:sp>
        <p:nvSpPr>
          <p:cNvPr id="28" name="Oval 27">
            <a:extLst>
              <a:ext uri="{FF2B5EF4-FFF2-40B4-BE49-F238E27FC236}">
                <a16:creationId xmlns:a16="http://schemas.microsoft.com/office/drawing/2014/main" id="{E6AB736F-B156-4B45-AC06-6B012B32E9F4}"/>
              </a:ext>
            </a:extLst>
          </p:cNvPr>
          <p:cNvSpPr/>
          <p:nvPr/>
        </p:nvSpPr>
        <p:spPr>
          <a:xfrm>
            <a:off x="3492016" y="2614751"/>
            <a:ext cx="1030672" cy="6766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7FD5BB6-1CC3-45EA-AE07-071590227CDC}"/>
              </a:ext>
            </a:extLst>
          </p:cNvPr>
          <p:cNvSpPr txBox="1"/>
          <p:nvPr/>
        </p:nvSpPr>
        <p:spPr>
          <a:xfrm>
            <a:off x="3555411" y="2685941"/>
            <a:ext cx="906934" cy="578658"/>
          </a:xfrm>
          <a:prstGeom prst="rect">
            <a:avLst/>
          </a:prstGeom>
          <a:noFill/>
        </p:spPr>
        <p:txBody>
          <a:bodyPr wrap="none" rtlCol="0">
            <a:spAutoFit/>
          </a:bodyPr>
          <a:lstStyle/>
          <a:p>
            <a:r>
              <a:rPr lang="en-US" sz="1050" dirty="0"/>
              <a:t>glue on</a:t>
            </a:r>
          </a:p>
          <a:p>
            <a:r>
              <a:rPr lang="en-US" sz="1050" dirty="0"/>
              <a:t>light guides &amp;</a:t>
            </a:r>
          </a:p>
          <a:p>
            <a:r>
              <a:rPr lang="en-US" sz="1050" dirty="0"/>
              <a:t>end reflectors</a:t>
            </a:r>
          </a:p>
        </p:txBody>
      </p:sp>
      <p:sp>
        <p:nvSpPr>
          <p:cNvPr id="30" name="Oval 29">
            <a:extLst>
              <a:ext uri="{FF2B5EF4-FFF2-40B4-BE49-F238E27FC236}">
                <a16:creationId xmlns:a16="http://schemas.microsoft.com/office/drawing/2014/main" id="{B44D0A17-D93B-4F0D-A7A0-1DE9BF462E85}"/>
              </a:ext>
            </a:extLst>
          </p:cNvPr>
          <p:cNvSpPr/>
          <p:nvPr/>
        </p:nvSpPr>
        <p:spPr>
          <a:xfrm>
            <a:off x="4371716" y="4122559"/>
            <a:ext cx="1094218" cy="5813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90F5058-F2E6-435C-B802-3247230C9DA7}"/>
              </a:ext>
            </a:extLst>
          </p:cNvPr>
          <p:cNvSpPr txBox="1"/>
          <p:nvPr/>
        </p:nvSpPr>
        <p:spPr>
          <a:xfrm>
            <a:off x="4960557" y="2782531"/>
            <a:ext cx="726221" cy="416634"/>
          </a:xfrm>
          <a:prstGeom prst="rect">
            <a:avLst/>
          </a:prstGeom>
          <a:noFill/>
        </p:spPr>
        <p:txBody>
          <a:bodyPr wrap="none" rtlCol="0">
            <a:spAutoFit/>
          </a:bodyPr>
          <a:lstStyle/>
          <a:p>
            <a:r>
              <a:rPr lang="en-US" sz="1050" dirty="0"/>
              <a:t>attach </a:t>
            </a:r>
            <a:r>
              <a:rPr lang="en-US" sz="1050" dirty="0" err="1"/>
              <a:t>pcb</a:t>
            </a:r>
            <a:endParaRPr lang="en-US" sz="1050" dirty="0"/>
          </a:p>
          <a:p>
            <a:r>
              <a:rPr lang="en-US" sz="1050" dirty="0"/>
              <a:t> w/ </a:t>
            </a:r>
            <a:r>
              <a:rPr lang="en-US" sz="1050" dirty="0" err="1"/>
              <a:t>sipms</a:t>
            </a:r>
            <a:endParaRPr lang="en-US" sz="1050" dirty="0"/>
          </a:p>
        </p:txBody>
      </p:sp>
      <p:sp>
        <p:nvSpPr>
          <p:cNvPr id="32" name="TextBox 31">
            <a:extLst>
              <a:ext uri="{FF2B5EF4-FFF2-40B4-BE49-F238E27FC236}">
                <a16:creationId xmlns:a16="http://schemas.microsoft.com/office/drawing/2014/main" id="{3DF5125E-10C3-41F4-A398-0478E28C320A}"/>
              </a:ext>
            </a:extLst>
          </p:cNvPr>
          <p:cNvSpPr txBox="1"/>
          <p:nvPr/>
        </p:nvSpPr>
        <p:spPr>
          <a:xfrm>
            <a:off x="4668924" y="2124655"/>
            <a:ext cx="1042008" cy="254610"/>
          </a:xfrm>
          <a:prstGeom prst="rect">
            <a:avLst/>
          </a:prstGeom>
          <a:noFill/>
        </p:spPr>
        <p:txBody>
          <a:bodyPr wrap="none" rtlCol="0">
            <a:spAutoFit/>
          </a:bodyPr>
          <a:lstStyle/>
          <a:p>
            <a:pPr marL="160735" indent="-160735">
              <a:buFont typeface="Arial" panose="020B0604020202020204" pitchFamily="34" charset="0"/>
              <a:buChar char="•"/>
            </a:pPr>
            <a:r>
              <a:rPr lang="en-US" sz="1050" dirty="0" err="1"/>
              <a:t>pcbs</a:t>
            </a:r>
            <a:r>
              <a:rPr lang="en-US" sz="1050" dirty="0"/>
              <a:t> w/</a:t>
            </a:r>
            <a:r>
              <a:rPr lang="en-US" sz="1050" dirty="0" err="1"/>
              <a:t>sipms</a:t>
            </a:r>
            <a:endParaRPr lang="en-US" sz="1050" dirty="0"/>
          </a:p>
        </p:txBody>
      </p:sp>
      <p:sp>
        <p:nvSpPr>
          <p:cNvPr id="33" name="Rectangle 32">
            <a:extLst>
              <a:ext uri="{FF2B5EF4-FFF2-40B4-BE49-F238E27FC236}">
                <a16:creationId xmlns:a16="http://schemas.microsoft.com/office/drawing/2014/main" id="{D36EF3B0-2631-4318-B9C5-B880CE40065A}"/>
              </a:ext>
            </a:extLst>
          </p:cNvPr>
          <p:cNvSpPr/>
          <p:nvPr/>
        </p:nvSpPr>
        <p:spPr>
          <a:xfrm>
            <a:off x="3197238" y="2043076"/>
            <a:ext cx="1166579" cy="4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C09A40-36B2-4438-928F-2D6FD0CE1F6A}"/>
              </a:ext>
            </a:extLst>
          </p:cNvPr>
          <p:cNvSpPr/>
          <p:nvPr/>
        </p:nvSpPr>
        <p:spPr>
          <a:xfrm>
            <a:off x="4656432" y="2063227"/>
            <a:ext cx="1095484" cy="3645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077ADC3-3AFA-4486-A802-29D4C03055E9}"/>
              </a:ext>
            </a:extLst>
          </p:cNvPr>
          <p:cNvSpPr/>
          <p:nvPr/>
        </p:nvSpPr>
        <p:spPr>
          <a:xfrm>
            <a:off x="1832041" y="2587887"/>
            <a:ext cx="1297196" cy="3023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a:extLst>
              <a:ext uri="{FF2B5EF4-FFF2-40B4-BE49-F238E27FC236}">
                <a16:creationId xmlns:a16="http://schemas.microsoft.com/office/drawing/2014/main" id="{F2781841-F7BB-41BC-96C5-35E807AC1AE2}"/>
              </a:ext>
            </a:extLst>
          </p:cNvPr>
          <p:cNvCxnSpPr/>
          <p:nvPr/>
        </p:nvCxnSpPr>
        <p:spPr>
          <a:xfrm>
            <a:off x="3614395" y="2448332"/>
            <a:ext cx="102651" cy="237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9FF3C14-6CA2-431D-AD48-2CFCC2FEA50A}"/>
              </a:ext>
            </a:extLst>
          </p:cNvPr>
          <p:cNvCxnSpPr/>
          <p:nvPr/>
        </p:nvCxnSpPr>
        <p:spPr>
          <a:xfrm>
            <a:off x="5053346" y="2454635"/>
            <a:ext cx="47957" cy="230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ight Arrow 36">
            <a:extLst>
              <a:ext uri="{FF2B5EF4-FFF2-40B4-BE49-F238E27FC236}">
                <a16:creationId xmlns:a16="http://schemas.microsoft.com/office/drawing/2014/main" id="{E3ECBEE6-1B85-4BB4-A531-21873A21E90A}"/>
              </a:ext>
            </a:extLst>
          </p:cNvPr>
          <p:cNvSpPr/>
          <p:nvPr/>
        </p:nvSpPr>
        <p:spPr>
          <a:xfrm>
            <a:off x="5939502" y="2662652"/>
            <a:ext cx="407808" cy="2731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3BDDCBC-36DC-4143-A709-E85156A16A6A}"/>
              </a:ext>
            </a:extLst>
          </p:cNvPr>
          <p:cNvGrpSpPr/>
          <p:nvPr/>
        </p:nvGrpSpPr>
        <p:grpSpPr>
          <a:xfrm>
            <a:off x="6777930" y="2311522"/>
            <a:ext cx="257523" cy="890192"/>
            <a:chOff x="9707670" y="4134791"/>
            <a:chExt cx="479203" cy="1578251"/>
          </a:xfrm>
        </p:grpSpPr>
        <p:sp>
          <p:nvSpPr>
            <p:cNvPr id="54" name="Trapezoid 53">
              <a:extLst>
                <a:ext uri="{FF2B5EF4-FFF2-40B4-BE49-F238E27FC236}">
                  <a16:creationId xmlns:a16="http://schemas.microsoft.com/office/drawing/2014/main" id="{0EEB032E-A96E-4F5C-9826-3C543F0742B4}"/>
                </a:ext>
              </a:extLst>
            </p:cNvPr>
            <p:cNvSpPr/>
            <p:nvPr/>
          </p:nvSpPr>
          <p:spPr>
            <a:xfrm>
              <a:off x="9710884" y="4391205"/>
              <a:ext cx="475989" cy="1255086"/>
            </a:xfrm>
            <a:prstGeom prst="trapezoid">
              <a:avLst>
                <a:gd name="adj" fmla="val 92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01B43FF7-6BC0-41E5-AC83-EFC81083305C}"/>
                </a:ext>
              </a:extLst>
            </p:cNvPr>
            <p:cNvSpPr/>
            <p:nvPr/>
          </p:nvSpPr>
          <p:spPr>
            <a:xfrm>
              <a:off x="9759352" y="4186687"/>
              <a:ext cx="193838"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1681663F-D501-4B62-8E65-8BB06E970845}"/>
                </a:ext>
              </a:extLst>
            </p:cNvPr>
            <p:cNvSpPr/>
            <p:nvPr/>
          </p:nvSpPr>
          <p:spPr>
            <a:xfrm>
              <a:off x="9960581" y="4183810"/>
              <a:ext cx="176056"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8BB0B21-58ED-446A-B66E-8E604DAD37B9}"/>
                </a:ext>
              </a:extLst>
            </p:cNvPr>
            <p:cNvSpPr/>
            <p:nvPr/>
          </p:nvSpPr>
          <p:spPr>
            <a:xfrm>
              <a:off x="9759352" y="4134791"/>
              <a:ext cx="377285"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4E095CD-9EC5-4B17-BCD6-D132D6759DF2}"/>
                </a:ext>
              </a:extLst>
            </p:cNvPr>
            <p:cNvSpPr/>
            <p:nvPr/>
          </p:nvSpPr>
          <p:spPr>
            <a:xfrm>
              <a:off x="9707670" y="5654964"/>
              <a:ext cx="479203" cy="58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Box 63">
            <a:extLst>
              <a:ext uri="{FF2B5EF4-FFF2-40B4-BE49-F238E27FC236}">
                <a16:creationId xmlns:a16="http://schemas.microsoft.com/office/drawing/2014/main" id="{0AD85E21-FB16-47FA-91C3-562170FC9DB4}"/>
              </a:ext>
            </a:extLst>
          </p:cNvPr>
          <p:cNvSpPr txBox="1"/>
          <p:nvPr/>
        </p:nvSpPr>
        <p:spPr>
          <a:xfrm>
            <a:off x="6810891" y="2425319"/>
            <a:ext cx="1278350" cy="577081"/>
          </a:xfrm>
          <a:prstGeom prst="rect">
            <a:avLst/>
          </a:prstGeom>
          <a:noFill/>
        </p:spPr>
        <p:txBody>
          <a:bodyPr wrap="square" rtlCol="0">
            <a:spAutoFit/>
          </a:bodyPr>
          <a:lstStyle/>
          <a:p>
            <a:pPr algn="ctr"/>
            <a:r>
              <a:rPr lang="en-US" sz="1050" dirty="0"/>
              <a:t>Deliverable:  module</a:t>
            </a:r>
          </a:p>
          <a:p>
            <a:pPr algn="ctr"/>
            <a:r>
              <a:rPr lang="en-US" sz="1050" dirty="0"/>
              <a:t> </a:t>
            </a:r>
            <a:r>
              <a:rPr lang="en-US" sz="1050" dirty="0">
                <a:solidFill>
                  <a:srgbClr val="FF0000"/>
                </a:solidFill>
              </a:rPr>
              <a:t>(4896)</a:t>
            </a:r>
          </a:p>
        </p:txBody>
      </p:sp>
      <p:sp>
        <p:nvSpPr>
          <p:cNvPr id="65" name="TextBox 64">
            <a:extLst>
              <a:ext uri="{FF2B5EF4-FFF2-40B4-BE49-F238E27FC236}">
                <a16:creationId xmlns:a16="http://schemas.microsoft.com/office/drawing/2014/main" id="{2C87DEF9-A527-4473-A92B-2AA92E0D9018}"/>
              </a:ext>
            </a:extLst>
          </p:cNvPr>
          <p:cNvSpPr txBox="1"/>
          <p:nvPr/>
        </p:nvSpPr>
        <p:spPr>
          <a:xfrm>
            <a:off x="228600" y="1886941"/>
            <a:ext cx="2356067" cy="370342"/>
          </a:xfrm>
          <a:prstGeom prst="rect">
            <a:avLst/>
          </a:prstGeom>
          <a:solidFill>
            <a:srgbClr val="FFFF66"/>
          </a:solidFill>
        </p:spPr>
        <p:txBody>
          <a:bodyPr wrap="none" rtlCol="0">
            <a:spAutoFit/>
          </a:bodyPr>
          <a:lstStyle/>
          <a:p>
            <a:r>
              <a:rPr lang="en-US" b="1" u="sng" dirty="0"/>
              <a:t>BNL Module Production</a:t>
            </a:r>
          </a:p>
        </p:txBody>
      </p:sp>
      <p:cxnSp>
        <p:nvCxnSpPr>
          <p:cNvPr id="66" name="Straight Arrow Connector 65">
            <a:extLst>
              <a:ext uri="{FF2B5EF4-FFF2-40B4-BE49-F238E27FC236}">
                <a16:creationId xmlns:a16="http://schemas.microsoft.com/office/drawing/2014/main" id="{D7486E3A-E42D-4763-8D05-EC1A1356366E}"/>
              </a:ext>
            </a:extLst>
          </p:cNvPr>
          <p:cNvCxnSpPr/>
          <p:nvPr/>
        </p:nvCxnSpPr>
        <p:spPr>
          <a:xfrm>
            <a:off x="3185146" y="2851130"/>
            <a:ext cx="305243" cy="633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13373C0-1571-4A65-B56E-FAFE5BE205BA}"/>
              </a:ext>
            </a:extLst>
          </p:cNvPr>
          <p:cNvCxnSpPr>
            <a:endCxn id="79" idx="2"/>
          </p:cNvCxnSpPr>
          <p:nvPr/>
        </p:nvCxnSpPr>
        <p:spPr>
          <a:xfrm flipV="1">
            <a:off x="4546579" y="2944437"/>
            <a:ext cx="319490" cy="2661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6C65C564-372C-49CF-B01C-0994F453DEC6}"/>
              </a:ext>
            </a:extLst>
          </p:cNvPr>
          <p:cNvCxnSpPr/>
          <p:nvPr/>
        </p:nvCxnSpPr>
        <p:spPr>
          <a:xfrm>
            <a:off x="4972225" y="1288750"/>
            <a:ext cx="207433" cy="5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305CD47-0BE4-41B6-B35E-BB15AF1C1893}"/>
              </a:ext>
            </a:extLst>
          </p:cNvPr>
          <p:cNvCxnSpPr>
            <a:stCxn id="16" idx="6"/>
            <a:endCxn id="12" idx="1"/>
          </p:cNvCxnSpPr>
          <p:nvPr/>
        </p:nvCxnSpPr>
        <p:spPr>
          <a:xfrm>
            <a:off x="3964061" y="1291679"/>
            <a:ext cx="262007" cy="15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7414F39-52E6-4FEA-9A83-A14E413F38A6}"/>
              </a:ext>
            </a:extLst>
          </p:cNvPr>
          <p:cNvCxnSpPr/>
          <p:nvPr/>
        </p:nvCxnSpPr>
        <p:spPr>
          <a:xfrm flipV="1">
            <a:off x="2933183" y="1380797"/>
            <a:ext cx="401724" cy="9263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A7FD489-B71C-4E7C-BEC4-312243F1C3B0}"/>
              </a:ext>
            </a:extLst>
          </p:cNvPr>
          <p:cNvSpPr txBox="1"/>
          <p:nvPr/>
        </p:nvSpPr>
        <p:spPr>
          <a:xfrm>
            <a:off x="298031" y="3449931"/>
            <a:ext cx="1676648" cy="370342"/>
          </a:xfrm>
          <a:prstGeom prst="rect">
            <a:avLst/>
          </a:prstGeom>
          <a:solidFill>
            <a:srgbClr val="FFFF66"/>
          </a:solidFill>
        </p:spPr>
        <p:txBody>
          <a:bodyPr wrap="none" rtlCol="0">
            <a:spAutoFit/>
          </a:bodyPr>
          <a:lstStyle/>
          <a:p>
            <a:r>
              <a:rPr lang="en-US" b="1" u="sng" dirty="0"/>
              <a:t>Sector Assembly</a:t>
            </a:r>
          </a:p>
        </p:txBody>
      </p:sp>
      <p:grpSp>
        <p:nvGrpSpPr>
          <p:cNvPr id="72" name="Group 71">
            <a:extLst>
              <a:ext uri="{FF2B5EF4-FFF2-40B4-BE49-F238E27FC236}">
                <a16:creationId xmlns:a16="http://schemas.microsoft.com/office/drawing/2014/main" id="{46644339-BA38-477D-BCBC-368F8983396E}"/>
              </a:ext>
            </a:extLst>
          </p:cNvPr>
          <p:cNvGrpSpPr/>
          <p:nvPr/>
        </p:nvGrpSpPr>
        <p:grpSpPr>
          <a:xfrm>
            <a:off x="3366792" y="4175517"/>
            <a:ext cx="828184" cy="364555"/>
            <a:chOff x="1747550" y="6194295"/>
            <a:chExt cx="1410161" cy="484748"/>
          </a:xfrm>
        </p:grpSpPr>
        <p:sp>
          <p:nvSpPr>
            <p:cNvPr id="73" name="Rectangle 72">
              <a:extLst>
                <a:ext uri="{FF2B5EF4-FFF2-40B4-BE49-F238E27FC236}">
                  <a16:creationId xmlns:a16="http://schemas.microsoft.com/office/drawing/2014/main" id="{A49B9E1F-8D15-44EE-ADA8-47ABE63AB1BF}"/>
                </a:ext>
              </a:extLst>
            </p:cNvPr>
            <p:cNvSpPr/>
            <p:nvPr/>
          </p:nvSpPr>
          <p:spPr>
            <a:xfrm>
              <a:off x="1794713" y="6194295"/>
              <a:ext cx="1362998" cy="4847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37B27015-484D-4A49-9AA9-30EE5278602A}"/>
                </a:ext>
              </a:extLst>
            </p:cNvPr>
            <p:cNvSpPr txBox="1"/>
            <p:nvPr/>
          </p:nvSpPr>
          <p:spPr>
            <a:xfrm>
              <a:off x="1747550" y="6246788"/>
              <a:ext cx="1372666" cy="369332"/>
            </a:xfrm>
            <a:prstGeom prst="rect">
              <a:avLst/>
            </a:prstGeom>
            <a:noFill/>
          </p:spPr>
          <p:txBody>
            <a:bodyPr wrap="none" rtlCol="0">
              <a:spAutoFit/>
            </a:bodyPr>
            <a:lstStyle/>
            <a:p>
              <a:r>
                <a:rPr lang="en-US" sz="1200" dirty="0"/>
                <a:t>Sector box</a:t>
              </a:r>
            </a:p>
          </p:txBody>
        </p:sp>
      </p:grpSp>
      <p:cxnSp>
        <p:nvCxnSpPr>
          <p:cNvPr id="75" name="Straight Arrow Connector 74">
            <a:extLst>
              <a:ext uri="{FF2B5EF4-FFF2-40B4-BE49-F238E27FC236}">
                <a16:creationId xmlns:a16="http://schemas.microsoft.com/office/drawing/2014/main" id="{0BD157DB-8B53-4DB9-82B7-DA0B7412FAD3}"/>
              </a:ext>
            </a:extLst>
          </p:cNvPr>
          <p:cNvCxnSpPr/>
          <p:nvPr/>
        </p:nvCxnSpPr>
        <p:spPr>
          <a:xfrm>
            <a:off x="3073392" y="4359436"/>
            <a:ext cx="304462" cy="22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2BDB0A9A-C542-465C-9991-AEE991B1C32F}"/>
              </a:ext>
            </a:extLst>
          </p:cNvPr>
          <p:cNvSpPr txBox="1"/>
          <p:nvPr/>
        </p:nvSpPr>
        <p:spPr>
          <a:xfrm>
            <a:off x="1911016" y="4086018"/>
            <a:ext cx="1047828" cy="416634"/>
          </a:xfrm>
          <a:prstGeom prst="rect">
            <a:avLst/>
          </a:prstGeom>
          <a:noFill/>
        </p:spPr>
        <p:txBody>
          <a:bodyPr wrap="none" rtlCol="0">
            <a:spAutoFit/>
          </a:bodyPr>
          <a:lstStyle/>
          <a:p>
            <a:r>
              <a:rPr lang="en-US" sz="1050" dirty="0"/>
              <a:t>Mechanically </a:t>
            </a:r>
          </a:p>
          <a:p>
            <a:r>
              <a:rPr lang="en-US" sz="1050" dirty="0"/>
              <a:t>Mount and Align</a:t>
            </a:r>
          </a:p>
        </p:txBody>
      </p:sp>
      <p:sp>
        <p:nvSpPr>
          <p:cNvPr id="77" name="Oval 76">
            <a:extLst>
              <a:ext uri="{FF2B5EF4-FFF2-40B4-BE49-F238E27FC236}">
                <a16:creationId xmlns:a16="http://schemas.microsoft.com/office/drawing/2014/main" id="{8962C7F1-97B5-40FA-A52E-675B18486FE6}"/>
              </a:ext>
            </a:extLst>
          </p:cNvPr>
          <p:cNvSpPr/>
          <p:nvPr/>
        </p:nvSpPr>
        <p:spPr>
          <a:xfrm>
            <a:off x="1839398" y="4034414"/>
            <a:ext cx="1207171" cy="5934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Arrow Connector 77">
            <a:extLst>
              <a:ext uri="{FF2B5EF4-FFF2-40B4-BE49-F238E27FC236}">
                <a16:creationId xmlns:a16="http://schemas.microsoft.com/office/drawing/2014/main" id="{AB41F5C4-4BA3-4A2B-8334-709A83F0E719}"/>
              </a:ext>
            </a:extLst>
          </p:cNvPr>
          <p:cNvCxnSpPr>
            <a:endCxn id="77" idx="2"/>
          </p:cNvCxnSpPr>
          <p:nvPr/>
        </p:nvCxnSpPr>
        <p:spPr>
          <a:xfrm>
            <a:off x="1576858" y="4306979"/>
            <a:ext cx="262540" cy="241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DC344926-92F2-4E02-9B33-62951205E106}"/>
              </a:ext>
            </a:extLst>
          </p:cNvPr>
          <p:cNvSpPr/>
          <p:nvPr/>
        </p:nvSpPr>
        <p:spPr>
          <a:xfrm>
            <a:off x="4866069" y="2633644"/>
            <a:ext cx="949458" cy="6215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3FE757D-2252-42B8-BBCC-C674E31E14BF}"/>
              </a:ext>
            </a:extLst>
          </p:cNvPr>
          <p:cNvSpPr/>
          <p:nvPr/>
        </p:nvSpPr>
        <p:spPr>
          <a:xfrm>
            <a:off x="3653833" y="3620485"/>
            <a:ext cx="845665" cy="368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DFC1A2B-7E1C-405C-ACA1-AE755699848E}"/>
              </a:ext>
            </a:extLst>
          </p:cNvPr>
          <p:cNvSpPr/>
          <p:nvPr/>
        </p:nvSpPr>
        <p:spPr>
          <a:xfrm>
            <a:off x="4601413" y="3676028"/>
            <a:ext cx="546870" cy="278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DAB4486-078B-45A2-8934-09C5E072415F}"/>
              </a:ext>
            </a:extLst>
          </p:cNvPr>
          <p:cNvSpPr txBox="1"/>
          <p:nvPr/>
        </p:nvSpPr>
        <p:spPr>
          <a:xfrm>
            <a:off x="3604533" y="3603304"/>
            <a:ext cx="887024" cy="416634"/>
          </a:xfrm>
          <a:prstGeom prst="rect">
            <a:avLst/>
          </a:prstGeom>
          <a:noFill/>
        </p:spPr>
        <p:txBody>
          <a:bodyPr wrap="none" rtlCol="0">
            <a:spAutoFit/>
          </a:bodyPr>
          <a:lstStyle/>
          <a:p>
            <a:r>
              <a:rPr lang="en-US" sz="1050" dirty="0"/>
              <a:t>Preamps and </a:t>
            </a:r>
          </a:p>
          <a:p>
            <a:r>
              <a:rPr lang="en-US" sz="1050" dirty="0"/>
              <a:t>Interface </a:t>
            </a:r>
            <a:r>
              <a:rPr lang="en-US" sz="1050" dirty="0" err="1"/>
              <a:t>pcb</a:t>
            </a:r>
            <a:endParaRPr lang="en-US" sz="1050" dirty="0"/>
          </a:p>
        </p:txBody>
      </p:sp>
      <p:sp>
        <p:nvSpPr>
          <p:cNvPr id="83" name="TextBox 82">
            <a:extLst>
              <a:ext uri="{FF2B5EF4-FFF2-40B4-BE49-F238E27FC236}">
                <a16:creationId xmlns:a16="http://schemas.microsoft.com/office/drawing/2014/main" id="{404E8352-BEEE-45CD-8B5E-6B60852D9BFB}"/>
              </a:ext>
            </a:extLst>
          </p:cNvPr>
          <p:cNvSpPr txBox="1"/>
          <p:nvPr/>
        </p:nvSpPr>
        <p:spPr>
          <a:xfrm>
            <a:off x="4558616" y="3662404"/>
            <a:ext cx="553165" cy="254610"/>
          </a:xfrm>
          <a:prstGeom prst="rect">
            <a:avLst/>
          </a:prstGeom>
          <a:noFill/>
        </p:spPr>
        <p:txBody>
          <a:bodyPr wrap="none" rtlCol="0">
            <a:spAutoFit/>
          </a:bodyPr>
          <a:lstStyle/>
          <a:p>
            <a:r>
              <a:rPr lang="en-US" sz="1050" dirty="0"/>
              <a:t>cooling</a:t>
            </a:r>
          </a:p>
        </p:txBody>
      </p:sp>
      <p:cxnSp>
        <p:nvCxnSpPr>
          <p:cNvPr id="84" name="Straight Arrow Connector 83">
            <a:extLst>
              <a:ext uri="{FF2B5EF4-FFF2-40B4-BE49-F238E27FC236}">
                <a16:creationId xmlns:a16="http://schemas.microsoft.com/office/drawing/2014/main" id="{0249A615-5159-4C8E-B8FF-50FC28CED27D}"/>
              </a:ext>
            </a:extLst>
          </p:cNvPr>
          <p:cNvCxnSpPr/>
          <p:nvPr/>
        </p:nvCxnSpPr>
        <p:spPr>
          <a:xfrm flipV="1">
            <a:off x="4231398" y="4404098"/>
            <a:ext cx="160161" cy="1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C40D1180-E04E-4248-B213-1CFF61E0A642}"/>
              </a:ext>
            </a:extLst>
          </p:cNvPr>
          <p:cNvSpPr txBox="1"/>
          <p:nvPr/>
        </p:nvSpPr>
        <p:spPr>
          <a:xfrm>
            <a:off x="4405191" y="4218041"/>
            <a:ext cx="1087646" cy="416634"/>
          </a:xfrm>
          <a:prstGeom prst="rect">
            <a:avLst/>
          </a:prstGeom>
          <a:noFill/>
        </p:spPr>
        <p:txBody>
          <a:bodyPr wrap="none" rtlCol="0">
            <a:spAutoFit/>
          </a:bodyPr>
          <a:lstStyle/>
          <a:p>
            <a:r>
              <a:rPr lang="en-US" sz="1050" dirty="0"/>
              <a:t>Install electronics</a:t>
            </a:r>
          </a:p>
          <a:p>
            <a:r>
              <a:rPr lang="en-US" sz="1050" dirty="0"/>
              <a:t>Cabling, cooling</a:t>
            </a:r>
          </a:p>
        </p:txBody>
      </p:sp>
      <p:cxnSp>
        <p:nvCxnSpPr>
          <p:cNvPr id="86" name="Straight Arrow Connector 85">
            <a:extLst>
              <a:ext uri="{FF2B5EF4-FFF2-40B4-BE49-F238E27FC236}">
                <a16:creationId xmlns:a16="http://schemas.microsoft.com/office/drawing/2014/main" id="{8FBC43B8-8C36-4860-AADD-91BC100C1309}"/>
              </a:ext>
            </a:extLst>
          </p:cNvPr>
          <p:cNvCxnSpPr>
            <a:endCxn id="30" idx="0"/>
          </p:cNvCxnSpPr>
          <p:nvPr/>
        </p:nvCxnSpPr>
        <p:spPr>
          <a:xfrm>
            <a:off x="4847751" y="3938193"/>
            <a:ext cx="71075" cy="184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E8FAA82-52E4-4C73-8CEF-AF6EC274230F}"/>
              </a:ext>
            </a:extLst>
          </p:cNvPr>
          <p:cNvCxnSpPr>
            <a:endCxn id="30" idx="1"/>
          </p:cNvCxnSpPr>
          <p:nvPr/>
        </p:nvCxnSpPr>
        <p:spPr>
          <a:xfrm>
            <a:off x="4456878" y="4029247"/>
            <a:ext cx="75083" cy="178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28C4155-5238-42E4-A259-1FAFF14B644C}"/>
              </a:ext>
            </a:extLst>
          </p:cNvPr>
          <p:cNvSpPr txBox="1"/>
          <p:nvPr/>
        </p:nvSpPr>
        <p:spPr>
          <a:xfrm>
            <a:off x="5167219" y="3718281"/>
            <a:ext cx="547039" cy="254610"/>
          </a:xfrm>
          <a:prstGeom prst="rect">
            <a:avLst/>
          </a:prstGeom>
          <a:noFill/>
        </p:spPr>
        <p:txBody>
          <a:bodyPr wrap="none" rtlCol="0">
            <a:spAutoFit/>
          </a:bodyPr>
          <a:lstStyle/>
          <a:p>
            <a:r>
              <a:rPr lang="en-US" sz="1050" dirty="0"/>
              <a:t>cabling</a:t>
            </a:r>
          </a:p>
        </p:txBody>
      </p:sp>
      <p:sp>
        <p:nvSpPr>
          <p:cNvPr id="89" name="Rectangle 88">
            <a:extLst>
              <a:ext uri="{FF2B5EF4-FFF2-40B4-BE49-F238E27FC236}">
                <a16:creationId xmlns:a16="http://schemas.microsoft.com/office/drawing/2014/main" id="{CE198D88-357E-442F-84C8-FD39BD0967E6}"/>
              </a:ext>
            </a:extLst>
          </p:cNvPr>
          <p:cNvSpPr/>
          <p:nvPr/>
        </p:nvSpPr>
        <p:spPr>
          <a:xfrm>
            <a:off x="5220180" y="3694983"/>
            <a:ext cx="466597" cy="278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a:extLst>
              <a:ext uri="{FF2B5EF4-FFF2-40B4-BE49-F238E27FC236}">
                <a16:creationId xmlns:a16="http://schemas.microsoft.com/office/drawing/2014/main" id="{51C77C15-1AAC-4D4D-A31E-1A28B926CC8D}"/>
              </a:ext>
            </a:extLst>
          </p:cNvPr>
          <p:cNvCxnSpPr/>
          <p:nvPr/>
        </p:nvCxnSpPr>
        <p:spPr>
          <a:xfrm flipH="1">
            <a:off x="5150845" y="3969711"/>
            <a:ext cx="81674" cy="168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1" name="Picture 90">
            <a:extLst>
              <a:ext uri="{FF2B5EF4-FFF2-40B4-BE49-F238E27FC236}">
                <a16:creationId xmlns:a16="http://schemas.microsoft.com/office/drawing/2014/main" id="{2A297A5A-0835-461B-8F1B-02A8E21C8F4A}"/>
              </a:ext>
            </a:extLst>
          </p:cNvPr>
          <p:cNvPicPr>
            <a:picLocks noChangeAspect="1"/>
          </p:cNvPicPr>
          <p:nvPr/>
        </p:nvPicPr>
        <p:blipFill>
          <a:blip r:embed="rId2"/>
          <a:stretch>
            <a:fillRect/>
          </a:stretch>
        </p:blipFill>
        <p:spPr>
          <a:xfrm>
            <a:off x="6810249" y="3445148"/>
            <a:ext cx="1682205" cy="1281740"/>
          </a:xfrm>
          <a:prstGeom prst="rect">
            <a:avLst/>
          </a:prstGeom>
        </p:spPr>
      </p:pic>
      <p:sp>
        <p:nvSpPr>
          <p:cNvPr id="92" name="TextBox 91">
            <a:extLst>
              <a:ext uri="{FF2B5EF4-FFF2-40B4-BE49-F238E27FC236}">
                <a16:creationId xmlns:a16="http://schemas.microsoft.com/office/drawing/2014/main" id="{30372277-0E98-4B12-9C8E-A7D896410649}"/>
              </a:ext>
            </a:extLst>
          </p:cNvPr>
          <p:cNvSpPr txBox="1"/>
          <p:nvPr/>
        </p:nvSpPr>
        <p:spPr>
          <a:xfrm>
            <a:off x="7463071" y="4383966"/>
            <a:ext cx="1278350" cy="416634"/>
          </a:xfrm>
          <a:prstGeom prst="rect">
            <a:avLst/>
          </a:prstGeom>
          <a:noFill/>
        </p:spPr>
        <p:txBody>
          <a:bodyPr wrap="square" rtlCol="0">
            <a:spAutoFit/>
          </a:bodyPr>
          <a:lstStyle/>
          <a:p>
            <a:pPr algn="ctr"/>
            <a:r>
              <a:rPr lang="en-US" sz="1050" dirty="0"/>
              <a:t>Deliverable: sector</a:t>
            </a:r>
          </a:p>
          <a:p>
            <a:pPr algn="ctr"/>
            <a:r>
              <a:rPr lang="en-US" sz="1050" dirty="0"/>
              <a:t> </a:t>
            </a:r>
            <a:r>
              <a:rPr lang="en-US" sz="1050" dirty="0">
                <a:solidFill>
                  <a:srgbClr val="FF0000"/>
                </a:solidFill>
              </a:rPr>
              <a:t>(64)</a:t>
            </a:r>
          </a:p>
        </p:txBody>
      </p:sp>
      <p:sp>
        <p:nvSpPr>
          <p:cNvPr id="93" name="Right Arrow 134">
            <a:extLst>
              <a:ext uri="{FF2B5EF4-FFF2-40B4-BE49-F238E27FC236}">
                <a16:creationId xmlns:a16="http://schemas.microsoft.com/office/drawing/2014/main" id="{677FB3DE-2F52-459A-9886-0C8F331D03D4}"/>
              </a:ext>
            </a:extLst>
          </p:cNvPr>
          <p:cNvSpPr/>
          <p:nvPr/>
        </p:nvSpPr>
        <p:spPr>
          <a:xfrm>
            <a:off x="6391468" y="4308019"/>
            <a:ext cx="282721" cy="182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94" name="Oval 93">
            <a:extLst>
              <a:ext uri="{FF2B5EF4-FFF2-40B4-BE49-F238E27FC236}">
                <a16:creationId xmlns:a16="http://schemas.microsoft.com/office/drawing/2014/main" id="{394BF416-F8D2-463A-B928-1BF91F44DD4E}"/>
              </a:ext>
            </a:extLst>
          </p:cNvPr>
          <p:cNvSpPr/>
          <p:nvPr/>
        </p:nvSpPr>
        <p:spPr>
          <a:xfrm>
            <a:off x="5691701" y="4169559"/>
            <a:ext cx="538294" cy="3888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57B77713-6CD0-4BD3-BAE6-5D370E0191AC}"/>
              </a:ext>
            </a:extLst>
          </p:cNvPr>
          <p:cNvSpPr txBox="1"/>
          <p:nvPr/>
        </p:nvSpPr>
        <p:spPr>
          <a:xfrm>
            <a:off x="5689824" y="4233231"/>
            <a:ext cx="563886" cy="254610"/>
          </a:xfrm>
          <a:prstGeom prst="rect">
            <a:avLst/>
          </a:prstGeom>
          <a:noFill/>
        </p:spPr>
        <p:txBody>
          <a:bodyPr wrap="none" rtlCol="0">
            <a:spAutoFit/>
          </a:bodyPr>
          <a:lstStyle/>
          <a:p>
            <a:r>
              <a:rPr lang="en-US" sz="1050" dirty="0"/>
              <a:t>testing </a:t>
            </a:r>
          </a:p>
        </p:txBody>
      </p:sp>
      <p:cxnSp>
        <p:nvCxnSpPr>
          <p:cNvPr id="96" name="Straight Arrow Connector 95">
            <a:extLst>
              <a:ext uri="{FF2B5EF4-FFF2-40B4-BE49-F238E27FC236}">
                <a16:creationId xmlns:a16="http://schemas.microsoft.com/office/drawing/2014/main" id="{7A27FBCD-00FA-480D-BB69-D185311F36A2}"/>
              </a:ext>
            </a:extLst>
          </p:cNvPr>
          <p:cNvCxnSpPr/>
          <p:nvPr/>
        </p:nvCxnSpPr>
        <p:spPr>
          <a:xfrm flipV="1">
            <a:off x="5506469" y="4357165"/>
            <a:ext cx="160161" cy="1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Oval 96">
            <a:extLst>
              <a:ext uri="{FF2B5EF4-FFF2-40B4-BE49-F238E27FC236}">
                <a16:creationId xmlns:a16="http://schemas.microsoft.com/office/drawing/2014/main" id="{5497D52B-834C-4123-BD5B-A9FAA685C224}"/>
              </a:ext>
            </a:extLst>
          </p:cNvPr>
          <p:cNvSpPr/>
          <p:nvPr/>
        </p:nvSpPr>
        <p:spPr>
          <a:xfrm>
            <a:off x="6015345" y="1082134"/>
            <a:ext cx="574547" cy="4103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7259A068-307E-4C7C-832E-9C5C1B35487D}"/>
              </a:ext>
            </a:extLst>
          </p:cNvPr>
          <p:cNvSpPr txBox="1"/>
          <p:nvPr/>
        </p:nvSpPr>
        <p:spPr>
          <a:xfrm>
            <a:off x="6012250" y="1095540"/>
            <a:ext cx="590110" cy="370342"/>
          </a:xfrm>
          <a:prstGeom prst="rect">
            <a:avLst/>
          </a:prstGeom>
          <a:noFill/>
        </p:spPr>
        <p:txBody>
          <a:bodyPr wrap="square" rtlCol="0">
            <a:spAutoFit/>
          </a:bodyPr>
          <a:lstStyle/>
          <a:p>
            <a:pPr algn="ctr"/>
            <a:r>
              <a:rPr lang="en-US" sz="900" dirty="0"/>
              <a:t>QC</a:t>
            </a:r>
          </a:p>
          <a:p>
            <a:pPr algn="ctr"/>
            <a:r>
              <a:rPr lang="en-US" sz="900" dirty="0"/>
              <a:t>testing</a:t>
            </a:r>
          </a:p>
        </p:txBody>
      </p:sp>
      <p:cxnSp>
        <p:nvCxnSpPr>
          <p:cNvPr id="99" name="Straight Arrow Connector 98">
            <a:extLst>
              <a:ext uri="{FF2B5EF4-FFF2-40B4-BE49-F238E27FC236}">
                <a16:creationId xmlns:a16="http://schemas.microsoft.com/office/drawing/2014/main" id="{CBA01E0A-E302-4109-BBF2-DD382F26BFE3}"/>
              </a:ext>
            </a:extLst>
          </p:cNvPr>
          <p:cNvCxnSpPr>
            <a:endCxn id="98" idx="1"/>
          </p:cNvCxnSpPr>
          <p:nvPr/>
        </p:nvCxnSpPr>
        <p:spPr>
          <a:xfrm>
            <a:off x="5863370" y="1273419"/>
            <a:ext cx="148880" cy="72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78976830-A3A0-4D68-B98A-F925B1092400}"/>
              </a:ext>
            </a:extLst>
          </p:cNvPr>
          <p:cNvGrpSpPr/>
          <p:nvPr/>
        </p:nvGrpSpPr>
        <p:grpSpPr>
          <a:xfrm>
            <a:off x="856330" y="675878"/>
            <a:ext cx="884704" cy="370342"/>
            <a:chOff x="324359" y="1013021"/>
            <a:chExt cx="1084485" cy="492442"/>
          </a:xfrm>
        </p:grpSpPr>
        <p:sp>
          <p:nvSpPr>
            <p:cNvPr id="101" name="TextBox 100">
              <a:extLst>
                <a:ext uri="{FF2B5EF4-FFF2-40B4-BE49-F238E27FC236}">
                  <a16:creationId xmlns:a16="http://schemas.microsoft.com/office/drawing/2014/main" id="{E66E255D-8D70-4A02-9F99-35128AA7D0E6}"/>
                </a:ext>
              </a:extLst>
            </p:cNvPr>
            <p:cNvSpPr txBox="1"/>
            <p:nvPr/>
          </p:nvSpPr>
          <p:spPr>
            <a:xfrm>
              <a:off x="324359" y="1013021"/>
              <a:ext cx="1084485" cy="492442"/>
            </a:xfrm>
            <a:prstGeom prst="rect">
              <a:avLst/>
            </a:prstGeom>
            <a:noFill/>
          </p:spPr>
          <p:txBody>
            <a:bodyPr wrap="none" rtlCol="0">
              <a:spAutoFit/>
            </a:bodyPr>
            <a:lstStyle/>
            <a:p>
              <a:pPr marL="160735" indent="-160735">
                <a:buFont typeface="Arial" panose="020B0604020202020204" pitchFamily="34" charset="0"/>
                <a:buChar char="•"/>
              </a:pPr>
              <a:r>
                <a:rPr lang="en-US" sz="900" dirty="0" err="1"/>
                <a:t>scint</a:t>
              </a:r>
              <a:r>
                <a:rPr lang="en-US" sz="900" dirty="0"/>
                <a:t> fiber</a:t>
              </a:r>
            </a:p>
            <a:p>
              <a:pPr marL="160735" indent="-160735">
                <a:buFont typeface="Arial" panose="020B0604020202020204" pitchFamily="34" charset="0"/>
                <a:buChar char="•"/>
              </a:pPr>
              <a:r>
                <a:rPr lang="en-US" sz="900" dirty="0"/>
                <a:t>screens</a:t>
              </a:r>
            </a:p>
          </p:txBody>
        </p:sp>
        <p:sp>
          <p:nvSpPr>
            <p:cNvPr id="102" name="Rectangle 101">
              <a:extLst>
                <a:ext uri="{FF2B5EF4-FFF2-40B4-BE49-F238E27FC236}">
                  <a16:creationId xmlns:a16="http://schemas.microsoft.com/office/drawing/2014/main" id="{F1629260-100A-417F-A929-CD228E2C94B9}"/>
                </a:ext>
              </a:extLst>
            </p:cNvPr>
            <p:cNvSpPr/>
            <p:nvPr/>
          </p:nvSpPr>
          <p:spPr>
            <a:xfrm>
              <a:off x="357271" y="1014070"/>
              <a:ext cx="941422" cy="4425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a:extLst>
              <a:ext uri="{FF2B5EF4-FFF2-40B4-BE49-F238E27FC236}">
                <a16:creationId xmlns:a16="http://schemas.microsoft.com/office/drawing/2014/main" id="{925972E7-BB2F-4978-B51F-4C54AB69FCDF}"/>
              </a:ext>
            </a:extLst>
          </p:cNvPr>
          <p:cNvGrpSpPr/>
          <p:nvPr/>
        </p:nvGrpSpPr>
        <p:grpSpPr>
          <a:xfrm>
            <a:off x="2024035" y="576973"/>
            <a:ext cx="947484" cy="606781"/>
            <a:chOff x="1436508" y="1008481"/>
            <a:chExt cx="909894" cy="556065"/>
          </a:xfrm>
        </p:grpSpPr>
        <p:sp>
          <p:nvSpPr>
            <p:cNvPr id="104" name="Oval 103">
              <a:extLst>
                <a:ext uri="{FF2B5EF4-FFF2-40B4-BE49-F238E27FC236}">
                  <a16:creationId xmlns:a16="http://schemas.microsoft.com/office/drawing/2014/main" id="{82CA9D4F-BFD2-4C66-88BF-295A1BEBD416}"/>
                </a:ext>
              </a:extLst>
            </p:cNvPr>
            <p:cNvSpPr/>
            <p:nvPr/>
          </p:nvSpPr>
          <p:spPr>
            <a:xfrm>
              <a:off x="1436508" y="1008481"/>
              <a:ext cx="878165" cy="556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14E72B09-AE3B-4543-90CC-397FE97AE25D}"/>
                </a:ext>
              </a:extLst>
            </p:cNvPr>
            <p:cNvSpPr txBox="1"/>
            <p:nvPr/>
          </p:nvSpPr>
          <p:spPr>
            <a:xfrm>
              <a:off x="1612447" y="1047109"/>
              <a:ext cx="733955" cy="403023"/>
            </a:xfrm>
            <a:prstGeom prst="rect">
              <a:avLst/>
            </a:prstGeom>
            <a:noFill/>
          </p:spPr>
          <p:txBody>
            <a:bodyPr wrap="square" rtlCol="0">
              <a:spAutoFit/>
            </a:bodyPr>
            <a:lstStyle/>
            <a:p>
              <a:r>
                <a:rPr lang="en-US" sz="750" dirty="0"/>
                <a:t>create</a:t>
              </a:r>
            </a:p>
            <a:p>
              <a:r>
                <a:rPr lang="en-US" sz="750" dirty="0"/>
                <a:t>Fiber-screen</a:t>
              </a:r>
            </a:p>
            <a:p>
              <a:r>
                <a:rPr lang="en-US" sz="750" dirty="0"/>
                <a:t>assemblies</a:t>
              </a:r>
            </a:p>
          </p:txBody>
        </p:sp>
      </p:grpSp>
      <p:cxnSp>
        <p:nvCxnSpPr>
          <p:cNvPr id="106" name="Straight Arrow Connector 105">
            <a:extLst>
              <a:ext uri="{FF2B5EF4-FFF2-40B4-BE49-F238E27FC236}">
                <a16:creationId xmlns:a16="http://schemas.microsoft.com/office/drawing/2014/main" id="{B2C57194-48CA-4D9C-A924-B62D67A47787}"/>
              </a:ext>
            </a:extLst>
          </p:cNvPr>
          <p:cNvCxnSpPr/>
          <p:nvPr/>
        </p:nvCxnSpPr>
        <p:spPr>
          <a:xfrm>
            <a:off x="1671702" y="846464"/>
            <a:ext cx="320679" cy="1458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7E4C287-733F-42AD-9CD2-22CE421CA57E}"/>
              </a:ext>
            </a:extLst>
          </p:cNvPr>
          <p:cNvCxnSpPr/>
          <p:nvPr/>
        </p:nvCxnSpPr>
        <p:spPr>
          <a:xfrm>
            <a:off x="2978650" y="934181"/>
            <a:ext cx="396901" cy="146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CF6D6DD-B193-4BD4-AE52-422D1831A4B4}"/>
              </a:ext>
            </a:extLst>
          </p:cNvPr>
          <p:cNvCxnSpPr/>
          <p:nvPr/>
        </p:nvCxnSpPr>
        <p:spPr>
          <a:xfrm flipV="1">
            <a:off x="1441549" y="2720501"/>
            <a:ext cx="380003" cy="41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C90E4B72-FA19-4F0B-A772-0C41D91FFB5E}"/>
              </a:ext>
            </a:extLst>
          </p:cNvPr>
          <p:cNvSpPr txBox="1"/>
          <p:nvPr/>
        </p:nvSpPr>
        <p:spPr>
          <a:xfrm>
            <a:off x="298276" y="635788"/>
            <a:ext cx="597578" cy="401204"/>
          </a:xfrm>
          <a:prstGeom prst="rect">
            <a:avLst/>
          </a:prstGeom>
          <a:noFill/>
        </p:spPr>
        <p:txBody>
          <a:bodyPr wrap="none" rtlCol="0">
            <a:spAutoFit/>
          </a:bodyPr>
          <a:lstStyle/>
          <a:p>
            <a:r>
              <a:rPr lang="en-US" sz="1000" dirty="0">
                <a:solidFill>
                  <a:schemeClr val="accent6">
                    <a:lumMod val="75000"/>
                  </a:schemeClr>
                </a:solidFill>
              </a:rPr>
              <a:t>Material</a:t>
            </a:r>
          </a:p>
          <a:p>
            <a:r>
              <a:rPr lang="en-US" sz="1000" dirty="0">
                <a:solidFill>
                  <a:schemeClr val="accent6">
                    <a:lumMod val="75000"/>
                  </a:schemeClr>
                </a:solidFill>
              </a:rPr>
              <a:t>inputs</a:t>
            </a:r>
          </a:p>
        </p:txBody>
      </p:sp>
      <p:sp>
        <p:nvSpPr>
          <p:cNvPr id="135" name="TextBox 134">
            <a:extLst>
              <a:ext uri="{FF2B5EF4-FFF2-40B4-BE49-F238E27FC236}">
                <a16:creationId xmlns:a16="http://schemas.microsoft.com/office/drawing/2014/main" id="{6E7D54A0-3468-4B9A-B726-853C9B937D78}"/>
              </a:ext>
            </a:extLst>
          </p:cNvPr>
          <p:cNvSpPr txBox="1"/>
          <p:nvPr/>
        </p:nvSpPr>
        <p:spPr>
          <a:xfrm>
            <a:off x="3079393" y="587284"/>
            <a:ext cx="458214" cy="401204"/>
          </a:xfrm>
          <a:prstGeom prst="rect">
            <a:avLst/>
          </a:prstGeom>
          <a:noFill/>
        </p:spPr>
        <p:txBody>
          <a:bodyPr wrap="none" rtlCol="0">
            <a:spAutoFit/>
          </a:bodyPr>
          <a:lstStyle/>
          <a:p>
            <a:r>
              <a:rPr lang="en-US" sz="1000" dirty="0">
                <a:solidFill>
                  <a:schemeClr val="accent6">
                    <a:lumMod val="75000"/>
                  </a:schemeClr>
                </a:solidFill>
              </a:rPr>
              <a:t>Labor</a:t>
            </a:r>
          </a:p>
          <a:p>
            <a:r>
              <a:rPr lang="en-US" sz="1000" dirty="0">
                <a:solidFill>
                  <a:schemeClr val="accent6">
                    <a:lumMod val="75000"/>
                  </a:schemeClr>
                </a:solidFill>
              </a:rPr>
              <a:t>tasks</a:t>
            </a:r>
          </a:p>
        </p:txBody>
      </p:sp>
      <p:pic>
        <p:nvPicPr>
          <p:cNvPr id="137" name="Picture 136">
            <a:extLst>
              <a:ext uri="{FF2B5EF4-FFF2-40B4-BE49-F238E27FC236}">
                <a16:creationId xmlns:a16="http://schemas.microsoft.com/office/drawing/2014/main" id="{BA20C761-D0DE-4474-80A5-7409944DE6CD}"/>
              </a:ext>
            </a:extLst>
          </p:cNvPr>
          <p:cNvPicPr>
            <a:picLocks noChangeAspect="1"/>
          </p:cNvPicPr>
          <p:nvPr/>
        </p:nvPicPr>
        <p:blipFill rotWithShape="1">
          <a:blip r:embed="rId3"/>
          <a:srcRect l="9156" t="4055" r="8454" b="5712"/>
          <a:stretch/>
        </p:blipFill>
        <p:spPr>
          <a:xfrm>
            <a:off x="8165560" y="897988"/>
            <a:ext cx="749840" cy="791498"/>
          </a:xfrm>
          <a:prstGeom prst="rect">
            <a:avLst/>
          </a:prstGeom>
        </p:spPr>
      </p:pic>
      <p:pic>
        <p:nvPicPr>
          <p:cNvPr id="20480" name="Picture 20479">
            <a:extLst>
              <a:ext uri="{FF2B5EF4-FFF2-40B4-BE49-F238E27FC236}">
                <a16:creationId xmlns:a16="http://schemas.microsoft.com/office/drawing/2014/main" id="{E83222A9-C334-4504-A108-30F21D685D3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94" t="19774" r="3272" b="20629"/>
          <a:stretch/>
        </p:blipFill>
        <p:spPr>
          <a:xfrm rot="5400000">
            <a:off x="7646762" y="2297537"/>
            <a:ext cx="1388460" cy="691616"/>
          </a:xfrm>
          <a:prstGeom prst="rect">
            <a:avLst/>
          </a:prstGeom>
        </p:spPr>
      </p:pic>
      <p:grpSp>
        <p:nvGrpSpPr>
          <p:cNvPr id="140" name="Group 139">
            <a:extLst>
              <a:ext uri="{FF2B5EF4-FFF2-40B4-BE49-F238E27FC236}">
                <a16:creationId xmlns:a16="http://schemas.microsoft.com/office/drawing/2014/main" id="{13884E82-9DF6-4BCB-A5A4-7D3A26DA60C0}"/>
              </a:ext>
            </a:extLst>
          </p:cNvPr>
          <p:cNvGrpSpPr/>
          <p:nvPr/>
        </p:nvGrpSpPr>
        <p:grpSpPr>
          <a:xfrm>
            <a:off x="364545" y="3873962"/>
            <a:ext cx="257523" cy="890192"/>
            <a:chOff x="9707670" y="4134791"/>
            <a:chExt cx="479203" cy="1578251"/>
          </a:xfrm>
        </p:grpSpPr>
        <p:sp>
          <p:nvSpPr>
            <p:cNvPr id="141" name="Trapezoid 140">
              <a:extLst>
                <a:ext uri="{FF2B5EF4-FFF2-40B4-BE49-F238E27FC236}">
                  <a16:creationId xmlns:a16="http://schemas.microsoft.com/office/drawing/2014/main" id="{D53D846F-1654-40A0-8F31-B05558D034D2}"/>
                </a:ext>
              </a:extLst>
            </p:cNvPr>
            <p:cNvSpPr/>
            <p:nvPr/>
          </p:nvSpPr>
          <p:spPr>
            <a:xfrm>
              <a:off x="9710884" y="4391205"/>
              <a:ext cx="475989" cy="1255086"/>
            </a:xfrm>
            <a:prstGeom prst="trapezoid">
              <a:avLst>
                <a:gd name="adj" fmla="val 92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id="{4AABC560-4D98-49CE-A78D-8E17F08518B0}"/>
                </a:ext>
              </a:extLst>
            </p:cNvPr>
            <p:cNvSpPr/>
            <p:nvPr/>
          </p:nvSpPr>
          <p:spPr>
            <a:xfrm>
              <a:off x="9759352" y="4186687"/>
              <a:ext cx="193838"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id="{8E5BC6AB-E2D8-46BD-A29F-752FE4036263}"/>
                </a:ext>
              </a:extLst>
            </p:cNvPr>
            <p:cNvSpPr/>
            <p:nvPr/>
          </p:nvSpPr>
          <p:spPr>
            <a:xfrm>
              <a:off x="9960581" y="4183810"/>
              <a:ext cx="176056"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7E06B2F4-F731-4C99-AFEC-9A3979F5E382}"/>
                </a:ext>
              </a:extLst>
            </p:cNvPr>
            <p:cNvSpPr/>
            <p:nvPr/>
          </p:nvSpPr>
          <p:spPr>
            <a:xfrm>
              <a:off x="9759352" y="4134791"/>
              <a:ext cx="377285"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8FB5DEB-1684-4220-A403-AF6AC778CCC7}"/>
                </a:ext>
              </a:extLst>
            </p:cNvPr>
            <p:cNvSpPr/>
            <p:nvPr/>
          </p:nvSpPr>
          <p:spPr>
            <a:xfrm>
              <a:off x="9707670" y="5654964"/>
              <a:ext cx="479203" cy="58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A80B7E9A-1D1A-481E-BB61-DF17A0820854}"/>
              </a:ext>
            </a:extLst>
          </p:cNvPr>
          <p:cNvGrpSpPr/>
          <p:nvPr/>
        </p:nvGrpSpPr>
        <p:grpSpPr>
          <a:xfrm>
            <a:off x="1263096" y="3878994"/>
            <a:ext cx="257523" cy="890192"/>
            <a:chOff x="9707670" y="4134791"/>
            <a:chExt cx="479203" cy="1578251"/>
          </a:xfrm>
        </p:grpSpPr>
        <p:sp>
          <p:nvSpPr>
            <p:cNvPr id="147" name="Trapezoid 146">
              <a:extLst>
                <a:ext uri="{FF2B5EF4-FFF2-40B4-BE49-F238E27FC236}">
                  <a16:creationId xmlns:a16="http://schemas.microsoft.com/office/drawing/2014/main" id="{154B7937-49DB-4F3E-8CD9-1C47B6F8F641}"/>
                </a:ext>
              </a:extLst>
            </p:cNvPr>
            <p:cNvSpPr/>
            <p:nvPr/>
          </p:nvSpPr>
          <p:spPr>
            <a:xfrm>
              <a:off x="9710884" y="4391205"/>
              <a:ext cx="475989" cy="1255086"/>
            </a:xfrm>
            <a:prstGeom prst="trapezoid">
              <a:avLst>
                <a:gd name="adj" fmla="val 92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4F09665B-011B-4831-A6DD-EE53B6BFF1ED}"/>
                </a:ext>
              </a:extLst>
            </p:cNvPr>
            <p:cNvSpPr/>
            <p:nvPr/>
          </p:nvSpPr>
          <p:spPr>
            <a:xfrm>
              <a:off x="9759352" y="4186687"/>
              <a:ext cx="193838"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id="{0127A34E-E161-40A7-8A2F-8A08DB5CB505}"/>
                </a:ext>
              </a:extLst>
            </p:cNvPr>
            <p:cNvSpPr/>
            <p:nvPr/>
          </p:nvSpPr>
          <p:spPr>
            <a:xfrm>
              <a:off x="9960581" y="4183810"/>
              <a:ext cx="176056"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4CCAFB4-4267-46DD-9F22-7BCB54BB7A2E}"/>
                </a:ext>
              </a:extLst>
            </p:cNvPr>
            <p:cNvSpPr/>
            <p:nvPr/>
          </p:nvSpPr>
          <p:spPr>
            <a:xfrm>
              <a:off x="9759352" y="4134791"/>
              <a:ext cx="377285"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AF3FA0CE-469B-44D5-A359-2389B29FF8F1}"/>
                </a:ext>
              </a:extLst>
            </p:cNvPr>
            <p:cNvSpPr/>
            <p:nvPr/>
          </p:nvSpPr>
          <p:spPr>
            <a:xfrm>
              <a:off x="9707670" y="5654964"/>
              <a:ext cx="479203" cy="58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a:extLst>
              <a:ext uri="{FF2B5EF4-FFF2-40B4-BE49-F238E27FC236}">
                <a16:creationId xmlns:a16="http://schemas.microsoft.com/office/drawing/2014/main" id="{7A0AE003-31BA-48EC-B908-DBBABFCDAF49}"/>
              </a:ext>
            </a:extLst>
          </p:cNvPr>
          <p:cNvGrpSpPr/>
          <p:nvPr/>
        </p:nvGrpSpPr>
        <p:grpSpPr>
          <a:xfrm>
            <a:off x="963235" y="3873962"/>
            <a:ext cx="257523" cy="890192"/>
            <a:chOff x="9707670" y="4134791"/>
            <a:chExt cx="479203" cy="1578251"/>
          </a:xfrm>
        </p:grpSpPr>
        <p:sp>
          <p:nvSpPr>
            <p:cNvPr id="153" name="Trapezoid 152">
              <a:extLst>
                <a:ext uri="{FF2B5EF4-FFF2-40B4-BE49-F238E27FC236}">
                  <a16:creationId xmlns:a16="http://schemas.microsoft.com/office/drawing/2014/main" id="{7761B734-76C0-473C-BF83-2AEFDCFD156F}"/>
                </a:ext>
              </a:extLst>
            </p:cNvPr>
            <p:cNvSpPr/>
            <p:nvPr/>
          </p:nvSpPr>
          <p:spPr>
            <a:xfrm>
              <a:off x="9710884" y="4391205"/>
              <a:ext cx="475989" cy="1255086"/>
            </a:xfrm>
            <a:prstGeom prst="trapezoid">
              <a:avLst>
                <a:gd name="adj" fmla="val 92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a:extLst>
                <a:ext uri="{FF2B5EF4-FFF2-40B4-BE49-F238E27FC236}">
                  <a16:creationId xmlns:a16="http://schemas.microsoft.com/office/drawing/2014/main" id="{05BC39DC-88AC-4EB4-B3D4-48713FA72667}"/>
                </a:ext>
              </a:extLst>
            </p:cNvPr>
            <p:cNvSpPr/>
            <p:nvPr/>
          </p:nvSpPr>
          <p:spPr>
            <a:xfrm>
              <a:off x="9759352" y="4186687"/>
              <a:ext cx="193838"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a:extLst>
                <a:ext uri="{FF2B5EF4-FFF2-40B4-BE49-F238E27FC236}">
                  <a16:creationId xmlns:a16="http://schemas.microsoft.com/office/drawing/2014/main" id="{EFFB14AB-9D2C-4F64-AD07-D484F6E7DDF6}"/>
                </a:ext>
              </a:extLst>
            </p:cNvPr>
            <p:cNvSpPr/>
            <p:nvPr/>
          </p:nvSpPr>
          <p:spPr>
            <a:xfrm>
              <a:off x="9960581" y="4183810"/>
              <a:ext cx="176056"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21C3F71C-FC2C-4FD1-93BF-0CB461783070}"/>
                </a:ext>
              </a:extLst>
            </p:cNvPr>
            <p:cNvSpPr/>
            <p:nvPr/>
          </p:nvSpPr>
          <p:spPr>
            <a:xfrm>
              <a:off x="9759352" y="4134791"/>
              <a:ext cx="377285"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235DCA1-E28B-436C-B86A-088F2E42B2D3}"/>
                </a:ext>
              </a:extLst>
            </p:cNvPr>
            <p:cNvSpPr/>
            <p:nvPr/>
          </p:nvSpPr>
          <p:spPr>
            <a:xfrm>
              <a:off x="9707670" y="5654964"/>
              <a:ext cx="479203" cy="58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a:extLst>
              <a:ext uri="{FF2B5EF4-FFF2-40B4-BE49-F238E27FC236}">
                <a16:creationId xmlns:a16="http://schemas.microsoft.com/office/drawing/2014/main" id="{02158B9D-D2D3-44A4-ACF5-1C1A0A67918C}"/>
              </a:ext>
            </a:extLst>
          </p:cNvPr>
          <p:cNvGrpSpPr/>
          <p:nvPr/>
        </p:nvGrpSpPr>
        <p:grpSpPr>
          <a:xfrm>
            <a:off x="663758" y="3861883"/>
            <a:ext cx="257523" cy="890192"/>
            <a:chOff x="9707670" y="4134791"/>
            <a:chExt cx="479203" cy="1578251"/>
          </a:xfrm>
        </p:grpSpPr>
        <p:sp>
          <p:nvSpPr>
            <p:cNvPr id="159" name="Trapezoid 158">
              <a:extLst>
                <a:ext uri="{FF2B5EF4-FFF2-40B4-BE49-F238E27FC236}">
                  <a16:creationId xmlns:a16="http://schemas.microsoft.com/office/drawing/2014/main" id="{BD103952-5566-4415-BAB1-D9547D49053A}"/>
                </a:ext>
              </a:extLst>
            </p:cNvPr>
            <p:cNvSpPr/>
            <p:nvPr/>
          </p:nvSpPr>
          <p:spPr>
            <a:xfrm>
              <a:off x="9710884" y="4391205"/>
              <a:ext cx="475989" cy="1255086"/>
            </a:xfrm>
            <a:prstGeom prst="trapezoid">
              <a:avLst>
                <a:gd name="adj" fmla="val 9211"/>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46D68B54-C393-4960-AB1A-128091C1DB85}"/>
                </a:ext>
              </a:extLst>
            </p:cNvPr>
            <p:cNvSpPr/>
            <p:nvPr/>
          </p:nvSpPr>
          <p:spPr>
            <a:xfrm>
              <a:off x="9759352" y="4186687"/>
              <a:ext cx="193838"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EBA57DD4-AB9F-4ACB-8C5C-53A2B9B9EA90}"/>
                </a:ext>
              </a:extLst>
            </p:cNvPr>
            <p:cNvSpPr/>
            <p:nvPr/>
          </p:nvSpPr>
          <p:spPr>
            <a:xfrm>
              <a:off x="9960581" y="4183810"/>
              <a:ext cx="176056" cy="195845"/>
            </a:xfrm>
            <a:prstGeom prst="trapezoi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73A89218-9D75-48BE-B37E-BC4882F27360}"/>
                </a:ext>
              </a:extLst>
            </p:cNvPr>
            <p:cNvSpPr/>
            <p:nvPr/>
          </p:nvSpPr>
          <p:spPr>
            <a:xfrm>
              <a:off x="9759352" y="4134791"/>
              <a:ext cx="377285" cy="4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F52F164-122F-47DA-B88D-4BB46EF9CB4F}"/>
                </a:ext>
              </a:extLst>
            </p:cNvPr>
            <p:cNvSpPr/>
            <p:nvPr/>
          </p:nvSpPr>
          <p:spPr>
            <a:xfrm>
              <a:off x="9707670" y="5654964"/>
              <a:ext cx="479203" cy="5807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71872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0" y="0"/>
            <a:ext cx="9144000" cy="571500"/>
          </a:xfrm>
        </p:spPr>
        <p:txBody>
          <a:bodyPr/>
          <a:lstStyle/>
          <a:p>
            <a:r>
              <a:rPr lang="en-US" altLang="en-US" sz="3200" dirty="0"/>
              <a:t>Schedule Drivers</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6</a:t>
            </a:fld>
            <a:endParaRPr lang="en-US" altLang="en-US" sz="120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8" name="TextBox 7">
            <a:extLst>
              <a:ext uri="{FF2B5EF4-FFF2-40B4-BE49-F238E27FC236}">
                <a16:creationId xmlns:a16="http://schemas.microsoft.com/office/drawing/2014/main" id="{E6B9F452-01C3-41D4-88F4-2040623F2D3D}"/>
              </a:ext>
            </a:extLst>
          </p:cNvPr>
          <p:cNvSpPr txBox="1"/>
          <p:nvPr/>
        </p:nvSpPr>
        <p:spPr>
          <a:xfrm>
            <a:off x="351631" y="1676417"/>
            <a:ext cx="8534400" cy="1600438"/>
          </a:xfrm>
          <a:prstGeom prst="rect">
            <a:avLst/>
          </a:prstGeom>
          <a:noFill/>
        </p:spPr>
        <p:txBody>
          <a:bodyPr wrap="square" rtlCol="0">
            <a:spAutoFit/>
          </a:bodyPr>
          <a:lstStyle/>
          <a:p>
            <a:r>
              <a:rPr lang="en-US" dirty="0">
                <a:solidFill>
                  <a:schemeClr val="tx2">
                    <a:lumMod val="75000"/>
                  </a:schemeClr>
                </a:solidFill>
              </a:rPr>
              <a:t>Main Schedule Drivers:</a:t>
            </a:r>
          </a:p>
          <a:p>
            <a:pPr marL="557213" lvl="1" indent="-214313">
              <a:buFont typeface="Arial" panose="020B0604020202020204" pitchFamily="34" charset="0"/>
              <a:buChar char="•"/>
            </a:pPr>
            <a:r>
              <a:rPr lang="en-US" sz="1600" dirty="0">
                <a:solidFill>
                  <a:schemeClr val="accent1">
                    <a:lumMod val="75000"/>
                  </a:schemeClr>
                </a:solidFill>
              </a:rPr>
              <a:t>Production of absorber blocks at UIUC and receipt of blocks at BNL</a:t>
            </a:r>
          </a:p>
          <a:p>
            <a:pPr marL="557213" lvl="1" indent="-214313">
              <a:buFont typeface="Arial" panose="020B0604020202020204" pitchFamily="34" charset="0"/>
              <a:buChar char="•"/>
            </a:pPr>
            <a:r>
              <a:rPr lang="en-US" sz="1600" dirty="0">
                <a:solidFill>
                  <a:schemeClr val="accent1">
                    <a:lumMod val="75000"/>
                  </a:schemeClr>
                </a:solidFill>
              </a:rPr>
              <a:t>Production of Electronics at BNL – receipt of assembled </a:t>
            </a:r>
            <a:r>
              <a:rPr lang="en-US" sz="1600" dirty="0" err="1">
                <a:solidFill>
                  <a:schemeClr val="accent1">
                    <a:lumMod val="75000"/>
                  </a:schemeClr>
                </a:solidFill>
              </a:rPr>
              <a:t>SiPM</a:t>
            </a:r>
            <a:r>
              <a:rPr lang="en-US" sz="1600" dirty="0">
                <a:solidFill>
                  <a:schemeClr val="accent1">
                    <a:lumMod val="75000"/>
                  </a:schemeClr>
                </a:solidFill>
              </a:rPr>
              <a:t> daughterboards </a:t>
            </a:r>
            <a:r>
              <a:rPr lang="en-US" sz="1600" dirty="0">
                <a:solidFill>
                  <a:srgbClr val="C00000"/>
                </a:solidFill>
              </a:rPr>
              <a:t>(Critical Path)</a:t>
            </a:r>
          </a:p>
          <a:p>
            <a:pPr marL="557213" lvl="1" indent="-214313">
              <a:buFont typeface="Arial" panose="020B0604020202020204" pitchFamily="34" charset="0"/>
              <a:buChar char="•"/>
            </a:pPr>
            <a:r>
              <a:rPr lang="en-US" sz="1600" dirty="0">
                <a:solidFill>
                  <a:schemeClr val="accent1">
                    <a:lumMod val="75000"/>
                  </a:schemeClr>
                </a:solidFill>
              </a:rPr>
              <a:t>Obtaining components such as light guides, cooling assemblies, mechanical parts – </a:t>
            </a:r>
            <a:r>
              <a:rPr lang="en-US" sz="1600" dirty="0">
                <a:solidFill>
                  <a:srgbClr val="FFC000"/>
                </a:solidFill>
              </a:rPr>
              <a:t>Getting PO’s out on schedule</a:t>
            </a:r>
          </a:p>
          <a:p>
            <a:pPr marL="557213" lvl="1" indent="-214313">
              <a:buFont typeface="Arial" panose="020B0604020202020204" pitchFamily="34" charset="0"/>
              <a:buChar char="•"/>
            </a:pPr>
            <a:r>
              <a:rPr lang="en-US" sz="1600" dirty="0">
                <a:solidFill>
                  <a:schemeClr val="accent1">
                    <a:lumMod val="75000"/>
                  </a:schemeClr>
                </a:solidFill>
              </a:rPr>
              <a:t>Maintaining module production and sector assembly production schedules     </a:t>
            </a:r>
          </a:p>
        </p:txBody>
      </p:sp>
      <p:sp>
        <p:nvSpPr>
          <p:cNvPr id="9" name="TextBox 8">
            <a:extLst>
              <a:ext uri="{FF2B5EF4-FFF2-40B4-BE49-F238E27FC236}">
                <a16:creationId xmlns:a16="http://schemas.microsoft.com/office/drawing/2014/main" id="{E0C24836-1290-41B5-85A8-5727E18CDEA2}"/>
              </a:ext>
            </a:extLst>
          </p:cNvPr>
          <p:cNvSpPr txBox="1"/>
          <p:nvPr/>
        </p:nvSpPr>
        <p:spPr>
          <a:xfrm>
            <a:off x="333375" y="611873"/>
            <a:ext cx="8239125" cy="1107996"/>
          </a:xfrm>
          <a:prstGeom prst="rect">
            <a:avLst/>
          </a:prstGeom>
          <a:noFill/>
        </p:spPr>
        <p:txBody>
          <a:bodyPr wrap="square" rtlCol="0">
            <a:spAutoFit/>
          </a:bodyPr>
          <a:lstStyle/>
          <a:p>
            <a:r>
              <a:rPr lang="en-US" dirty="0"/>
              <a:t>1.03.02  consists of  a series of  assembly steps, and so relies on:</a:t>
            </a:r>
          </a:p>
          <a:p>
            <a:pPr marL="557213" lvl="1" indent="-214313">
              <a:buFont typeface="Arial" panose="020B0604020202020204" pitchFamily="34" charset="0"/>
              <a:buChar char="•"/>
            </a:pPr>
            <a:r>
              <a:rPr lang="en-US" sz="1600" dirty="0"/>
              <a:t>	Having  all of the components available when needed </a:t>
            </a:r>
          </a:p>
          <a:p>
            <a:pPr marL="557213" lvl="1" indent="-214313">
              <a:buFont typeface="Arial" panose="020B0604020202020204" pitchFamily="34" charset="0"/>
              <a:buChar char="•"/>
            </a:pPr>
            <a:r>
              <a:rPr lang="en-US" sz="1600" dirty="0"/>
              <a:t>	Maintaining steady production/assembly rates - Our average production rate is 1   	assembled sector every 6 days </a:t>
            </a:r>
          </a:p>
        </p:txBody>
      </p:sp>
      <p:sp>
        <p:nvSpPr>
          <p:cNvPr id="10" name="TextBox 9">
            <a:extLst>
              <a:ext uri="{FF2B5EF4-FFF2-40B4-BE49-F238E27FC236}">
                <a16:creationId xmlns:a16="http://schemas.microsoft.com/office/drawing/2014/main" id="{D0A67C27-6C8B-42FA-BF2B-9F2637DEE1E2}"/>
              </a:ext>
            </a:extLst>
          </p:cNvPr>
          <p:cNvSpPr txBox="1"/>
          <p:nvPr/>
        </p:nvSpPr>
        <p:spPr>
          <a:xfrm>
            <a:off x="730044" y="3914608"/>
            <a:ext cx="1416670" cy="323165"/>
          </a:xfrm>
          <a:prstGeom prst="rect">
            <a:avLst/>
          </a:prstGeom>
          <a:noFill/>
        </p:spPr>
        <p:txBody>
          <a:bodyPr wrap="none" rtlCol="0">
            <a:spAutoFit/>
          </a:bodyPr>
          <a:lstStyle/>
          <a:p>
            <a:r>
              <a:rPr lang="en-US" sz="1500" dirty="0">
                <a:solidFill>
                  <a:schemeClr val="tx2">
                    <a:lumMod val="75000"/>
                  </a:schemeClr>
                </a:solidFill>
              </a:rPr>
              <a:t>Key Milestones:</a:t>
            </a:r>
          </a:p>
        </p:txBody>
      </p:sp>
      <p:graphicFrame>
        <p:nvGraphicFramePr>
          <p:cNvPr id="11" name="Table 10">
            <a:extLst>
              <a:ext uri="{FF2B5EF4-FFF2-40B4-BE49-F238E27FC236}">
                <a16:creationId xmlns:a16="http://schemas.microsoft.com/office/drawing/2014/main" id="{7EB63778-26EA-47BA-86C9-97A2D9E25000}"/>
              </a:ext>
            </a:extLst>
          </p:cNvPr>
          <p:cNvGraphicFramePr>
            <a:graphicFrameLocks noGrp="1"/>
          </p:cNvGraphicFramePr>
          <p:nvPr>
            <p:extLst>
              <p:ext uri="{D42A27DB-BD31-4B8C-83A1-F6EECF244321}">
                <p14:modId xmlns:p14="http://schemas.microsoft.com/office/powerpoint/2010/main" val="4056770278"/>
              </p:ext>
            </p:extLst>
          </p:nvPr>
        </p:nvGraphicFramePr>
        <p:xfrm>
          <a:off x="2449872" y="3299683"/>
          <a:ext cx="5136352" cy="1483995"/>
        </p:xfrm>
        <a:graphic>
          <a:graphicData uri="http://schemas.openxmlformats.org/drawingml/2006/table">
            <a:tbl>
              <a:tblPr>
                <a:tableStyleId>{5C22544A-7EE6-4342-B048-85BDC9FD1C3A}</a:tableStyleId>
              </a:tblPr>
              <a:tblGrid>
                <a:gridCol w="3540092">
                  <a:extLst>
                    <a:ext uri="{9D8B030D-6E8A-4147-A177-3AD203B41FA5}">
                      <a16:colId xmlns:a16="http://schemas.microsoft.com/office/drawing/2014/main" val="20000"/>
                    </a:ext>
                  </a:extLst>
                </a:gridCol>
                <a:gridCol w="1596260">
                  <a:extLst>
                    <a:ext uri="{9D8B030D-6E8A-4147-A177-3AD203B41FA5}">
                      <a16:colId xmlns:a16="http://schemas.microsoft.com/office/drawing/2014/main" val="20001"/>
                    </a:ext>
                  </a:extLst>
                </a:gridCol>
              </a:tblGrid>
              <a:tr h="190500">
                <a:tc>
                  <a:txBody>
                    <a:bodyPr/>
                    <a:lstStyle/>
                    <a:p>
                      <a:pPr algn="l" fontAlgn="b"/>
                      <a:r>
                        <a:rPr lang="en-US" sz="1100" u="none" strike="noStrike" dirty="0">
                          <a:effectLst/>
                        </a:rPr>
                        <a:t>Completion of V2.1 Prototype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9/28/2018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0"/>
                  </a:ext>
                </a:extLst>
              </a:tr>
              <a:tr h="72167">
                <a:tc>
                  <a:txBody>
                    <a:bodyPr/>
                    <a:lstStyle/>
                    <a:p>
                      <a:pPr algn="l" fontAlgn="b"/>
                      <a:r>
                        <a:rPr lang="en-US" sz="1100" b="0" i="0" u="none" strike="noStrike" dirty="0">
                          <a:solidFill>
                            <a:srgbClr val="000000"/>
                          </a:solidFill>
                          <a:effectLst/>
                          <a:latin typeface="Calibri" panose="020F0502020204030204" pitchFamily="34" charset="0"/>
                        </a:rPr>
                        <a:t>Procure Light Guides for Sectors 1-12 – Contract Award</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3/5/2019</a:t>
                      </a:r>
                    </a:p>
                  </a:txBody>
                  <a:tcPr marL="9525" marR="9525" marT="9525" marB="0" anchor="b"/>
                </a:tc>
                <a:extLst>
                  <a:ext uri="{0D108BD9-81ED-4DB2-BD59-A6C34878D82A}">
                    <a16:rowId xmlns:a16="http://schemas.microsoft.com/office/drawing/2014/main" val="10001"/>
                  </a:ext>
                </a:extLst>
              </a:tr>
              <a:tr h="190500">
                <a:tc>
                  <a:txBody>
                    <a:bodyPr/>
                    <a:lstStyle/>
                    <a:p>
                      <a:pPr algn="l" fontAlgn="b"/>
                      <a:r>
                        <a:rPr lang="en-US" sz="1100" u="none" strike="noStrike" dirty="0">
                          <a:effectLst/>
                        </a:rPr>
                        <a:t>Completion of Sector 0 Prototype</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8/20/2019</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72167">
                <a:tc>
                  <a:txBody>
                    <a:bodyPr/>
                    <a:lstStyle/>
                    <a:p>
                      <a:pPr algn="l" fontAlgn="b"/>
                      <a:r>
                        <a:rPr lang="en-US" sz="1100" b="0" i="0" u="none" strike="noStrike" dirty="0">
                          <a:solidFill>
                            <a:srgbClr val="000000"/>
                          </a:solidFill>
                          <a:effectLst/>
                          <a:latin typeface="Calibri" panose="020F0502020204030204" pitchFamily="34" charset="0"/>
                        </a:rPr>
                        <a:t>Procure Mechanical and Cooling Parts for Sectors 1-12</a:t>
                      </a: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9/13/2019</a:t>
                      </a:r>
                    </a:p>
                  </a:txBody>
                  <a:tcPr marL="9525" marR="9525" marT="9525" marB="0" anchor="b"/>
                </a:tc>
                <a:extLst>
                  <a:ext uri="{0D108BD9-81ED-4DB2-BD59-A6C34878D82A}">
                    <a16:rowId xmlns:a16="http://schemas.microsoft.com/office/drawing/2014/main" val="10003"/>
                  </a:ext>
                </a:extLst>
              </a:tr>
              <a:tr h="190500">
                <a:tc>
                  <a:txBody>
                    <a:bodyPr/>
                    <a:lstStyle/>
                    <a:p>
                      <a:pPr algn="l" fontAlgn="b"/>
                      <a:r>
                        <a:rPr lang="en-US" sz="1100" u="none" strike="noStrike" dirty="0">
                          <a:effectLst/>
                        </a:rPr>
                        <a:t>Procure Light Guides for Sectors 13-64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3/4/2020</a:t>
                      </a:r>
                    </a:p>
                  </a:txBody>
                  <a:tcPr marL="9525" marR="9525" marT="9525" marB="0" anchor="b"/>
                </a:tc>
                <a:extLst>
                  <a:ext uri="{0D108BD9-81ED-4DB2-BD59-A6C34878D82A}">
                    <a16:rowId xmlns:a16="http://schemas.microsoft.com/office/drawing/2014/main" val="10004"/>
                  </a:ext>
                </a:extLst>
              </a:tr>
              <a:tr h="7216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u="none" strike="noStrike" dirty="0">
                          <a:effectLst/>
                        </a:rPr>
                        <a:t>Completion of Preproduction Sectors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0" i="0" u="none" strike="noStrike" dirty="0">
                          <a:solidFill>
                            <a:srgbClr val="000000"/>
                          </a:solidFill>
                          <a:effectLst/>
                          <a:latin typeface="Calibri" panose="020F0502020204030204" pitchFamily="34" charset="0"/>
                        </a:rPr>
                        <a:t>7/16/2020</a:t>
                      </a:r>
                    </a:p>
                  </a:txBody>
                  <a:tcPr marL="9525" marR="9525" marT="9525" marB="0" anchor="b"/>
                </a:tc>
                <a:extLst>
                  <a:ext uri="{0D108BD9-81ED-4DB2-BD59-A6C34878D82A}">
                    <a16:rowId xmlns:a16="http://schemas.microsoft.com/office/drawing/2014/main" val="10005"/>
                  </a:ext>
                </a:extLst>
              </a:tr>
              <a:tr h="190500">
                <a:tc>
                  <a:txBody>
                    <a:bodyPr/>
                    <a:lstStyle/>
                    <a:p>
                      <a:pPr algn="l" fontAlgn="b"/>
                      <a:r>
                        <a:rPr lang="en-US" sz="1100" u="none" strike="noStrike" dirty="0">
                          <a:effectLst/>
                        </a:rPr>
                        <a:t>Completion of All Sectors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10/13/2021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6"/>
                  </a:ext>
                </a:extLst>
              </a:tr>
              <a:tr h="190500">
                <a:tc>
                  <a:txBody>
                    <a:bodyPr/>
                    <a:lstStyle/>
                    <a:p>
                      <a:pPr algn="l" fontAlgn="b"/>
                      <a:r>
                        <a:rPr lang="en-US" sz="1100" u="none" strike="noStrike" dirty="0">
                          <a:effectLst/>
                        </a:rPr>
                        <a:t>Ready to Install </a:t>
                      </a:r>
                      <a:r>
                        <a:rPr lang="en-US" sz="1100" u="none" strike="noStrike" dirty="0" err="1">
                          <a:effectLst/>
                        </a:rPr>
                        <a:t>EMCal</a:t>
                      </a:r>
                      <a:r>
                        <a:rPr lang="en-US" sz="1100" u="none" strike="noStrike" dirty="0">
                          <a:effectLst/>
                        </a:rPr>
                        <a:t> Sectors Into </a:t>
                      </a:r>
                      <a:r>
                        <a:rPr lang="en-US" sz="1100" u="none" strike="noStrike" dirty="0" err="1">
                          <a:effectLst/>
                        </a:rPr>
                        <a:t>sPHENIX</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10/15/2021</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7"/>
                  </a:ext>
                </a:extLst>
              </a:tr>
            </a:tbl>
          </a:graphicData>
        </a:graphic>
      </p:graphicFrame>
      <p:sp>
        <p:nvSpPr>
          <p:cNvPr id="12" name="TextBox 11">
            <a:extLst>
              <a:ext uri="{FF2B5EF4-FFF2-40B4-BE49-F238E27FC236}">
                <a16:creationId xmlns:a16="http://schemas.microsoft.com/office/drawing/2014/main" id="{3A94256D-677F-4B9E-BA11-18B6ED94C71A}"/>
              </a:ext>
            </a:extLst>
          </p:cNvPr>
          <p:cNvSpPr txBox="1"/>
          <p:nvPr/>
        </p:nvSpPr>
        <p:spPr>
          <a:xfrm>
            <a:off x="2146714" y="3190200"/>
            <a:ext cx="412257" cy="461665"/>
          </a:xfrm>
          <a:prstGeom prst="rect">
            <a:avLst/>
          </a:prstGeom>
          <a:noFill/>
        </p:spPr>
        <p:txBody>
          <a:bodyPr wrap="square" rtlCol="0">
            <a:spAutoFit/>
          </a:bodyPr>
          <a:lstStyle/>
          <a:p>
            <a:r>
              <a:rPr lang="en-US" sz="2400" dirty="0">
                <a:sym typeface="Wingdings" panose="05000000000000000000" pitchFamily="2" charset="2"/>
              </a:rPr>
              <a:t></a:t>
            </a:r>
            <a:endParaRPr lang="en-US" sz="2400" dirty="0"/>
          </a:p>
        </p:txBody>
      </p:sp>
      <p:sp>
        <p:nvSpPr>
          <p:cNvPr id="13" name="TextBox 12">
            <a:extLst>
              <a:ext uri="{FF2B5EF4-FFF2-40B4-BE49-F238E27FC236}">
                <a16:creationId xmlns:a16="http://schemas.microsoft.com/office/drawing/2014/main" id="{22101424-A46F-4D67-B6CA-296F06A55B6F}"/>
              </a:ext>
            </a:extLst>
          </p:cNvPr>
          <p:cNvSpPr txBox="1"/>
          <p:nvPr/>
        </p:nvSpPr>
        <p:spPr>
          <a:xfrm>
            <a:off x="7589493" y="3254027"/>
            <a:ext cx="1143000" cy="646331"/>
          </a:xfrm>
          <a:prstGeom prst="rect">
            <a:avLst/>
          </a:prstGeom>
          <a:noFill/>
        </p:spPr>
        <p:txBody>
          <a:bodyPr wrap="square" rtlCol="0">
            <a:spAutoFit/>
          </a:bodyPr>
          <a:lstStyle/>
          <a:p>
            <a:r>
              <a:rPr lang="en-US" sz="1200" dirty="0">
                <a:solidFill>
                  <a:srgbClr val="00B050"/>
                </a:solidFill>
              </a:rPr>
              <a:t>Complete</a:t>
            </a:r>
          </a:p>
          <a:p>
            <a:r>
              <a:rPr lang="en-US" sz="1200" dirty="0">
                <a:solidFill>
                  <a:srgbClr val="00B050"/>
                </a:solidFill>
              </a:rPr>
              <a:t>Complete</a:t>
            </a:r>
          </a:p>
          <a:p>
            <a:r>
              <a:rPr lang="en-US" sz="1200" dirty="0">
                <a:solidFill>
                  <a:srgbClr val="FFC000"/>
                </a:solidFill>
              </a:rPr>
              <a:t>In progress…</a:t>
            </a:r>
          </a:p>
        </p:txBody>
      </p:sp>
      <p:sp>
        <p:nvSpPr>
          <p:cNvPr id="14" name="TextBox 13">
            <a:extLst>
              <a:ext uri="{FF2B5EF4-FFF2-40B4-BE49-F238E27FC236}">
                <a16:creationId xmlns:a16="http://schemas.microsoft.com/office/drawing/2014/main" id="{F3E742F6-FDED-4127-975E-EBAF96AE9F65}"/>
              </a:ext>
            </a:extLst>
          </p:cNvPr>
          <p:cNvSpPr txBox="1"/>
          <p:nvPr/>
        </p:nvSpPr>
        <p:spPr>
          <a:xfrm>
            <a:off x="2146714" y="3364899"/>
            <a:ext cx="412257" cy="461665"/>
          </a:xfrm>
          <a:prstGeom prst="rect">
            <a:avLst/>
          </a:prstGeom>
          <a:noFill/>
        </p:spPr>
        <p:txBody>
          <a:bodyPr wrap="square" rtlCol="0">
            <a:spAutoFit/>
          </a:bodyPr>
          <a:lstStyle/>
          <a:p>
            <a:r>
              <a:rPr lang="en-US" sz="2400" dirty="0">
                <a:sym typeface="Wingdings" panose="05000000000000000000" pitchFamily="2" charset="2"/>
              </a:rPr>
              <a:t></a:t>
            </a:r>
            <a:endParaRPr lang="en-US" sz="2400" dirty="0"/>
          </a:p>
        </p:txBody>
      </p:sp>
    </p:spTree>
    <p:extLst>
      <p:ext uri="{BB962C8B-B14F-4D97-AF65-F5344CB8AC3E}">
        <p14:creationId xmlns:p14="http://schemas.microsoft.com/office/powerpoint/2010/main" val="221731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a:xfrm>
            <a:off x="0" y="5953"/>
            <a:ext cx="9144000" cy="679847"/>
          </a:xfrm>
        </p:spPr>
        <p:txBody>
          <a:bodyPr/>
          <a:lstStyle/>
          <a:p>
            <a:r>
              <a:rPr lang="en-US" altLang="en-US" sz="3200" dirty="0">
                <a:solidFill>
                  <a:srgbClr val="000000"/>
                </a:solidFill>
                <a:cs typeface="Times New Roman" pitchFamily="18" charset="0"/>
              </a:rPr>
              <a:t>Cost Drivers</a:t>
            </a:r>
          </a:p>
        </p:txBody>
      </p:sp>
      <p:sp>
        <p:nvSpPr>
          <p:cNvPr id="24579" name="Date Placeholder 4"/>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cs typeface="Arial" pitchFamily="34" charset="0"/>
              </a:rPr>
              <a:t>April 9-11, 2019</a:t>
            </a:r>
          </a:p>
        </p:txBody>
      </p:sp>
      <p:sp>
        <p:nvSpPr>
          <p:cNvPr id="6" name="Footer Placeholder 5"/>
          <p:cNvSpPr>
            <a:spLocks noGrp="1"/>
          </p:cNvSpPr>
          <p:nvPr>
            <p:ph type="ftr" sz="quarter" idx="11"/>
          </p:nvPr>
        </p:nvSpPr>
        <p:spPr/>
        <p:txBody>
          <a:bodyPr/>
          <a:lstStyle/>
          <a:p>
            <a:pPr>
              <a:defRPr/>
            </a:pPr>
            <a:r>
              <a:rPr lang="en-US"/>
              <a:t>sPHENIX  Director's Review</a:t>
            </a:r>
          </a:p>
        </p:txBody>
      </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C912985E-5FF1-4BE4-8A02-6C894F614A5E}" type="slidenum">
              <a:rPr lang="en-US" altLang="en-US" sz="1200">
                <a:solidFill>
                  <a:srgbClr val="898989"/>
                </a:solidFill>
              </a:rPr>
              <a:pPr eaLnBrk="1" hangingPunct="1"/>
              <a:t>7</a:t>
            </a:fld>
            <a:endParaRPr lang="en-US" altLang="en-US" sz="1200">
              <a:solidFill>
                <a:srgbClr val="898989"/>
              </a:solidFill>
            </a:endParaRPr>
          </a:p>
        </p:txBody>
      </p:sp>
      <p:sp>
        <p:nvSpPr>
          <p:cNvPr id="7" name="Content Placeholder 1">
            <a:extLst>
              <a:ext uri="{FF2B5EF4-FFF2-40B4-BE49-F238E27FC236}">
                <a16:creationId xmlns:a16="http://schemas.microsoft.com/office/drawing/2014/main" id="{9B5DB491-8BE8-476E-B508-442BD3318A49}"/>
              </a:ext>
            </a:extLst>
          </p:cNvPr>
          <p:cNvSpPr>
            <a:spLocks noGrp="1"/>
          </p:cNvSpPr>
          <p:nvPr>
            <p:ph idx="1"/>
          </p:nvPr>
        </p:nvSpPr>
        <p:spPr>
          <a:xfrm>
            <a:off x="228600" y="800350"/>
            <a:ext cx="5029200" cy="3394075"/>
          </a:xfrm>
        </p:spPr>
        <p:txBody>
          <a:bodyPr/>
          <a:lstStyle/>
          <a:p>
            <a:r>
              <a:rPr lang="en-US" sz="2200" dirty="0"/>
              <a:t>Total material costs </a:t>
            </a:r>
            <a:r>
              <a:rPr lang="en-US" sz="2200" dirty="0">
                <a:solidFill>
                  <a:schemeClr val="accent3">
                    <a:lumMod val="75000"/>
                  </a:schemeClr>
                </a:solidFill>
              </a:rPr>
              <a:t>$860k</a:t>
            </a:r>
          </a:p>
          <a:p>
            <a:r>
              <a:rPr lang="en-US" sz="2200" dirty="0"/>
              <a:t>Labor is BNL Contributed</a:t>
            </a:r>
          </a:p>
          <a:p>
            <a:r>
              <a:rPr lang="en-US" sz="2200" dirty="0"/>
              <a:t>Mechanical support and enclosure </a:t>
            </a:r>
            <a:r>
              <a:rPr lang="en-US" sz="2000" dirty="0"/>
              <a:t>		</a:t>
            </a:r>
            <a:r>
              <a:rPr lang="en-US" sz="2000" dirty="0">
                <a:solidFill>
                  <a:schemeClr val="accent3">
                    <a:lumMod val="75000"/>
                  </a:schemeClr>
                </a:solidFill>
              </a:rPr>
              <a:t>$390k</a:t>
            </a:r>
          </a:p>
          <a:p>
            <a:pPr lvl="1"/>
            <a:r>
              <a:rPr lang="en-US" dirty="0"/>
              <a:t>Box parts, block mounting, rails, rail blocks, reflective end-plates</a:t>
            </a:r>
          </a:p>
          <a:p>
            <a:r>
              <a:rPr lang="en-US" sz="2200" dirty="0"/>
              <a:t>Acrylic Light Guides   - </a:t>
            </a:r>
            <a:r>
              <a:rPr lang="en-US" dirty="0">
                <a:solidFill>
                  <a:schemeClr val="accent3">
                    <a:lumMod val="75000"/>
                  </a:schemeClr>
                </a:solidFill>
              </a:rPr>
              <a:t>$292k</a:t>
            </a:r>
          </a:p>
          <a:p>
            <a:pPr lvl="1"/>
            <a:r>
              <a:rPr lang="en-US" dirty="0"/>
              <a:t>mold + production run,  processing </a:t>
            </a:r>
          </a:p>
          <a:p>
            <a:r>
              <a:rPr lang="en-US" sz="2200" dirty="0"/>
              <a:t>Cooling System (internal to sectors)</a:t>
            </a:r>
            <a:r>
              <a:rPr lang="en-US" dirty="0"/>
              <a:t>		</a:t>
            </a:r>
            <a:r>
              <a:rPr lang="en-US" dirty="0">
                <a:solidFill>
                  <a:schemeClr val="accent3">
                    <a:lumMod val="75000"/>
                  </a:schemeClr>
                </a:solidFill>
              </a:rPr>
              <a:t>$90k    </a:t>
            </a:r>
            <a:r>
              <a:rPr lang="en-US" sz="2200" dirty="0"/>
              <a:t>for 64 sectors</a:t>
            </a:r>
          </a:p>
          <a:p>
            <a:endParaRPr lang="en-US" dirty="0"/>
          </a:p>
        </p:txBody>
      </p:sp>
      <p:pic>
        <p:nvPicPr>
          <p:cNvPr id="4" name="Picture 3">
            <a:extLst>
              <a:ext uri="{FF2B5EF4-FFF2-40B4-BE49-F238E27FC236}">
                <a16:creationId xmlns:a16="http://schemas.microsoft.com/office/drawing/2014/main" id="{47AF163C-DF8B-4063-B320-D263E898ED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41" r="4445"/>
          <a:stretch/>
        </p:blipFill>
        <p:spPr>
          <a:xfrm>
            <a:off x="5334000" y="685334"/>
            <a:ext cx="3429000" cy="2587860"/>
          </a:xfrm>
          <a:prstGeom prst="rect">
            <a:avLst/>
          </a:prstGeom>
          <a:ln>
            <a:noFill/>
          </a:ln>
          <a:effectLst>
            <a:outerShdw blurRad="292100" dist="139700" dir="2700000" algn="tl" rotWithShape="0">
              <a:srgbClr val="333333">
                <a:alpha val="65000"/>
              </a:srgbClr>
            </a:outerShdw>
          </a:effectLst>
        </p:spPr>
      </p:pic>
      <p:pic>
        <p:nvPicPr>
          <p:cNvPr id="10" name="Picture 9" descr="A picture containing indoor&#10;&#10;Description generated with high confidence">
            <a:extLst>
              <a:ext uri="{FF2B5EF4-FFF2-40B4-BE49-F238E27FC236}">
                <a16:creationId xmlns:a16="http://schemas.microsoft.com/office/drawing/2014/main" id="{28EB44FE-EFC6-4E91-B8D4-6EC37827E524}"/>
              </a:ext>
            </a:extLst>
          </p:cNvPr>
          <p:cNvPicPr>
            <a:picLocks noChangeAspect="1"/>
          </p:cNvPicPr>
          <p:nvPr/>
        </p:nvPicPr>
        <p:blipFill rotWithShape="1">
          <a:blip r:embed="rId3">
            <a:extLst>
              <a:ext uri="{28A0092B-C50C-407E-A947-70E740481C1C}">
                <a14:useLocalDpi xmlns:a14="http://schemas.microsoft.com/office/drawing/2010/main" val="0"/>
              </a:ext>
            </a:extLst>
          </a:blip>
          <a:srcRect l="69477" t="76834" r="20399" b="12918"/>
          <a:stretch/>
        </p:blipFill>
        <p:spPr>
          <a:xfrm>
            <a:off x="5079133" y="3387744"/>
            <a:ext cx="1753394" cy="133118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CD95CA7-DEFB-4281-B40A-05D2BE291B65}"/>
              </a:ext>
            </a:extLst>
          </p:cNvPr>
          <p:cNvPicPr>
            <a:picLocks noChangeAspect="1"/>
          </p:cNvPicPr>
          <p:nvPr/>
        </p:nvPicPr>
        <p:blipFill rotWithShape="1">
          <a:blip r:embed="rId4"/>
          <a:srcRect l="319" t="8255" r="1"/>
          <a:stretch/>
        </p:blipFill>
        <p:spPr>
          <a:xfrm>
            <a:off x="7011296" y="3387744"/>
            <a:ext cx="1811440" cy="133118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D19C48F8-E3B8-4272-B014-03D84677061F}"/>
              </a:ext>
            </a:extLst>
          </p:cNvPr>
          <p:cNvSpPr txBox="1"/>
          <p:nvPr/>
        </p:nvSpPr>
        <p:spPr>
          <a:xfrm>
            <a:off x="5955830" y="4680653"/>
            <a:ext cx="825867" cy="246221"/>
          </a:xfrm>
          <a:prstGeom prst="rect">
            <a:avLst/>
          </a:prstGeom>
          <a:noFill/>
        </p:spPr>
        <p:txBody>
          <a:bodyPr wrap="none" rtlCol="0">
            <a:spAutoFit/>
          </a:bodyPr>
          <a:lstStyle/>
          <a:p>
            <a:r>
              <a:rPr lang="en-US" sz="1000" dirty="0"/>
              <a:t>Light Guides</a:t>
            </a:r>
          </a:p>
        </p:txBody>
      </p:sp>
      <p:sp>
        <p:nvSpPr>
          <p:cNvPr id="16" name="TextBox 15">
            <a:extLst>
              <a:ext uri="{FF2B5EF4-FFF2-40B4-BE49-F238E27FC236}">
                <a16:creationId xmlns:a16="http://schemas.microsoft.com/office/drawing/2014/main" id="{5A64998B-E3B7-4C3D-B933-7C0F9CF6FD60}"/>
              </a:ext>
            </a:extLst>
          </p:cNvPr>
          <p:cNvSpPr txBox="1"/>
          <p:nvPr/>
        </p:nvSpPr>
        <p:spPr>
          <a:xfrm>
            <a:off x="7834769" y="4680652"/>
            <a:ext cx="917239" cy="246221"/>
          </a:xfrm>
          <a:prstGeom prst="rect">
            <a:avLst/>
          </a:prstGeom>
          <a:noFill/>
        </p:spPr>
        <p:txBody>
          <a:bodyPr wrap="none" rtlCol="0">
            <a:spAutoFit/>
          </a:bodyPr>
          <a:lstStyle/>
          <a:p>
            <a:r>
              <a:rPr lang="en-US" sz="1000" dirty="0"/>
              <a:t>Cooling plates</a:t>
            </a:r>
          </a:p>
        </p:txBody>
      </p:sp>
    </p:spTree>
    <p:extLst>
      <p:ext uri="{BB962C8B-B14F-4D97-AF65-F5344CB8AC3E}">
        <p14:creationId xmlns:p14="http://schemas.microsoft.com/office/powerpoint/2010/main" val="278091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8709" y="45924"/>
            <a:ext cx="9144000" cy="571500"/>
          </a:xfrm>
        </p:spPr>
        <p:txBody>
          <a:bodyPr/>
          <a:lstStyle/>
          <a:p>
            <a:r>
              <a:rPr lang="en-US" altLang="en-US" sz="3200" dirty="0"/>
              <a:t>   More Schedule and Costs</a:t>
            </a:r>
          </a:p>
        </p:txBody>
      </p:sp>
      <p:sp>
        <p:nvSpPr>
          <p:cNvPr id="5" name="Footer Placeholder 4"/>
          <p:cNvSpPr>
            <a:spLocks noGrp="1"/>
          </p:cNvSpPr>
          <p:nvPr>
            <p:ph type="ftr" sz="quarter" idx="11"/>
          </p:nvPr>
        </p:nvSpPr>
        <p:spPr/>
        <p:txBody>
          <a:bodyPr/>
          <a:lstStyle/>
          <a:p>
            <a:pPr>
              <a:defRPr/>
            </a:pPr>
            <a:r>
              <a:rPr lang="en-US"/>
              <a:t>sPHENIX  Director's Review</a:t>
            </a:r>
            <a:endParaRPr lang="en-US" dirty="0"/>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0A7AB8A6-B572-47B0-BE28-D07C52C49F6A}" type="slidenum">
              <a:rPr lang="en-US" altLang="en-US" sz="1200">
                <a:solidFill>
                  <a:srgbClr val="898989"/>
                </a:solidFill>
              </a:rPr>
              <a:pPr eaLnBrk="1" hangingPunct="1"/>
              <a:t>8</a:t>
            </a:fld>
            <a:endParaRPr lang="en-US" altLang="en-US" sz="1200">
              <a:solidFill>
                <a:srgbClr val="898989"/>
              </a:solidFill>
            </a:endParaRPr>
          </a:p>
        </p:txBody>
      </p:sp>
      <p:sp>
        <p:nvSpPr>
          <p:cNvPr id="23557" name="Date Placeholder 1"/>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14" name="TextBox 13">
            <a:extLst>
              <a:ext uri="{FF2B5EF4-FFF2-40B4-BE49-F238E27FC236}">
                <a16:creationId xmlns:a16="http://schemas.microsoft.com/office/drawing/2014/main" id="{9C5B3CD0-1503-4105-9C5A-AF4A52F968D1}"/>
              </a:ext>
            </a:extLst>
          </p:cNvPr>
          <p:cNvSpPr txBox="1"/>
          <p:nvPr/>
        </p:nvSpPr>
        <p:spPr>
          <a:xfrm>
            <a:off x="269397" y="771257"/>
            <a:ext cx="8605205" cy="3600986"/>
          </a:xfrm>
          <a:prstGeom prst="rect">
            <a:avLst/>
          </a:prstGeom>
          <a:noFill/>
        </p:spPr>
        <p:txBody>
          <a:bodyPr wrap="square" rtlCol="0">
            <a:spAutoFit/>
          </a:bodyPr>
          <a:lstStyle/>
          <a:p>
            <a:r>
              <a:rPr lang="en-US" sz="2000" dirty="0"/>
              <a:t>1.03.02   Consists mainly of assembly processes and is dominated by labor costs</a:t>
            </a:r>
          </a:p>
          <a:p>
            <a:endParaRPr lang="en-US" sz="1600" dirty="0"/>
          </a:p>
          <a:p>
            <a:pPr marL="214313" indent="-214313">
              <a:buFont typeface="Arial" panose="020B0604020202020204" pitchFamily="34" charset="0"/>
              <a:buChar char="•"/>
            </a:pPr>
            <a:r>
              <a:rPr lang="en-US" sz="1600" dirty="0"/>
              <a:t>Labor Estimates are based on experience with the production of our prototypes, and prior experience working on similar projects. </a:t>
            </a:r>
          </a:p>
          <a:p>
            <a:pPr marL="214313" indent="-214313">
              <a:buFont typeface="Arial" panose="020B0604020202020204" pitchFamily="34" charset="0"/>
              <a:buChar char="•"/>
            </a:pPr>
            <a:r>
              <a:rPr lang="en-US" sz="1600" dirty="0"/>
              <a:t>The module production steps are well understood. </a:t>
            </a:r>
            <a:r>
              <a:rPr lang="en-US" sz="1600" i="1" dirty="0">
                <a:solidFill>
                  <a:schemeClr val="tx2">
                    <a:lumMod val="60000"/>
                    <a:lumOff val="40000"/>
                  </a:schemeClr>
                </a:solidFill>
              </a:rPr>
              <a:t>Production will involve scaling up the procedures and adding parallel production lines. </a:t>
            </a:r>
          </a:p>
          <a:p>
            <a:pPr marL="214313" indent="-214313">
              <a:buFont typeface="Arial" panose="020B0604020202020204" pitchFamily="34" charset="0"/>
              <a:buChar char="•"/>
            </a:pPr>
            <a:r>
              <a:rPr lang="en-US" sz="1600" dirty="0"/>
              <a:t>For the sector assembly, we have had experience assembling prototypes, but the final sectors are more complicated given the greater number of blocks, connections, cabling, and cooling. </a:t>
            </a:r>
            <a:r>
              <a:rPr lang="en-US" sz="1600" i="1" dirty="0">
                <a:solidFill>
                  <a:schemeClr val="tx2">
                    <a:lumMod val="60000"/>
                    <a:lumOff val="40000"/>
                  </a:schemeClr>
                </a:solidFill>
              </a:rPr>
              <a:t>We are learning from the Sector 0 prototype about any challenges introduced as processes are scaled up.</a:t>
            </a:r>
          </a:p>
          <a:p>
            <a:pPr marL="214313" indent="-214313">
              <a:buFont typeface="Arial" panose="020B0604020202020204" pitchFamily="34" charset="0"/>
              <a:buChar char="•"/>
            </a:pPr>
            <a:r>
              <a:rPr lang="en-US" sz="1600" dirty="0"/>
              <a:t>Estimates for fixed-cost items such as light guides are based on manufacturer’s quotes. </a:t>
            </a:r>
            <a:r>
              <a:rPr lang="en-US" sz="1600" i="1" dirty="0">
                <a:solidFill>
                  <a:schemeClr val="tx2">
                    <a:lumMod val="60000"/>
                    <a:lumOff val="40000"/>
                  </a:schemeClr>
                </a:solidFill>
              </a:rPr>
              <a:t>We have ordered light guides for sectors 1-12 with an option to buy additional parts for sectors 13-64. </a:t>
            </a:r>
          </a:p>
          <a:p>
            <a:pPr marL="214313" indent="-214313">
              <a:buFont typeface="Arial" panose="020B0604020202020204" pitchFamily="34" charset="0"/>
              <a:buChar char="•"/>
            </a:pPr>
            <a:r>
              <a:rPr lang="en-US" sz="1600" dirty="0"/>
              <a:t>Estimates for mechanical support and enclosures are based on manufacturer’s quotations and engineer’s estimates for designing and producing custom parts. </a:t>
            </a:r>
            <a:r>
              <a:rPr lang="en-US" sz="1600" i="1" dirty="0">
                <a:solidFill>
                  <a:schemeClr val="tx2">
                    <a:lumMod val="60000"/>
                    <a:lumOff val="40000"/>
                  </a:schemeClr>
                </a:solidFill>
              </a:rPr>
              <a:t>We are evaluating the performance of mechanical parts purchased for Sector 0 before proceeding with the subsequent  orders. </a:t>
            </a:r>
          </a:p>
        </p:txBody>
      </p:sp>
    </p:spTree>
    <p:extLst>
      <p:ext uri="{BB962C8B-B14F-4D97-AF65-F5344CB8AC3E}">
        <p14:creationId xmlns:p14="http://schemas.microsoft.com/office/powerpoint/2010/main" val="363079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z="3200" dirty="0">
                <a:solidFill>
                  <a:srgbClr val="000000"/>
                </a:solidFill>
              </a:rPr>
              <a:t>Status and Highlights</a:t>
            </a:r>
          </a:p>
        </p:txBody>
      </p:sp>
      <p:sp>
        <p:nvSpPr>
          <p:cNvPr id="2" name="Content Placeholder 1"/>
          <p:cNvSpPr>
            <a:spLocks noGrp="1"/>
          </p:cNvSpPr>
          <p:nvPr>
            <p:ph idx="1"/>
          </p:nvPr>
        </p:nvSpPr>
        <p:spPr>
          <a:xfrm>
            <a:off x="152400" y="689200"/>
            <a:ext cx="5124053" cy="3754636"/>
          </a:xfrm>
        </p:spPr>
        <p:txBody>
          <a:bodyPr/>
          <a:lstStyle/>
          <a:p>
            <a:r>
              <a:rPr lang="en-US" sz="2000" dirty="0"/>
              <a:t>   We refitted the V2.1 prototype with updated electronics and cooling for an </a:t>
            </a:r>
            <a:r>
              <a:rPr lang="en-US" sz="2000" dirty="0" err="1"/>
              <a:t>SiPM</a:t>
            </a:r>
            <a:r>
              <a:rPr lang="en-US" sz="2000" dirty="0"/>
              <a:t>/system radiation damage study</a:t>
            </a:r>
          </a:p>
          <a:p>
            <a:r>
              <a:rPr lang="en-US" sz="2000" dirty="0"/>
              <a:t>   We have set up our sector assembly area in the Physics Hi-bay. We have been producing and calibrating fixtures for epoxying sectors, and test-fitting blocks. </a:t>
            </a:r>
          </a:p>
          <a:p>
            <a:r>
              <a:rPr lang="en-US" sz="2000" dirty="0"/>
              <a:t>   We have been testing blocks and </a:t>
            </a:r>
            <a:r>
              <a:rPr lang="en-US" sz="2000" dirty="0" err="1"/>
              <a:t>SiPM</a:t>
            </a:r>
            <a:r>
              <a:rPr lang="en-US" sz="2000" dirty="0"/>
              <a:t> </a:t>
            </a:r>
            <a:r>
              <a:rPr lang="en-US" sz="2000" dirty="0" err="1"/>
              <a:t>pcbs</a:t>
            </a:r>
            <a:r>
              <a:rPr lang="en-US" sz="2000" dirty="0"/>
              <a:t>, and we plan to assemble Sector 0 during April.</a:t>
            </a:r>
          </a:p>
          <a:p>
            <a:r>
              <a:rPr lang="en-US" sz="2000" dirty="0"/>
              <a:t>   We have made major procurements of light guides and will verify mechanical parts vendors with parts made for Sector 0.</a:t>
            </a:r>
          </a:p>
        </p:txBody>
      </p:sp>
      <p:sp>
        <p:nvSpPr>
          <p:cNvPr id="29703" name="Date Placeholder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200">
                <a:solidFill>
                  <a:srgbClr val="898989"/>
                </a:solidFill>
              </a:rPr>
              <a:t>April 9-11, 2019</a:t>
            </a:r>
          </a:p>
        </p:txBody>
      </p:sp>
      <p:sp>
        <p:nvSpPr>
          <p:cNvPr id="3" name="Footer Placeholder 2"/>
          <p:cNvSpPr>
            <a:spLocks noGrp="1"/>
          </p:cNvSpPr>
          <p:nvPr>
            <p:ph type="ftr" sz="quarter" idx="11"/>
          </p:nvPr>
        </p:nvSpPr>
        <p:spPr/>
        <p:txBody>
          <a:bodyPr/>
          <a:lstStyle/>
          <a:p>
            <a:pPr>
              <a:defRPr/>
            </a:pPr>
            <a:r>
              <a:rPr lang="en-US"/>
              <a:t>sPHENIX  Director's Review</a:t>
            </a:r>
          </a:p>
        </p:txBody>
      </p:sp>
      <p:sp>
        <p:nvSpPr>
          <p:cNvPr id="2969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D0AC9DE8-C407-4789-A3B0-CCF044CC2A0C}" type="slidenum">
              <a:rPr lang="en-US" altLang="en-US" sz="1200">
                <a:solidFill>
                  <a:srgbClr val="000080"/>
                </a:solidFill>
              </a:rPr>
              <a:pPr eaLnBrk="1" hangingPunct="1"/>
              <a:t>9</a:t>
            </a:fld>
            <a:endParaRPr lang="en-US" altLang="en-US" sz="1200">
              <a:solidFill>
                <a:srgbClr val="898989"/>
              </a:solidFill>
            </a:endParaRPr>
          </a:p>
        </p:txBody>
      </p:sp>
      <p:pic>
        <p:nvPicPr>
          <p:cNvPr id="5" name="Picture 4">
            <a:extLst>
              <a:ext uri="{FF2B5EF4-FFF2-40B4-BE49-F238E27FC236}">
                <a16:creationId xmlns:a16="http://schemas.microsoft.com/office/drawing/2014/main" id="{C1782ADB-1A15-4097-9DA9-4CBA2B6CA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3130" y="689200"/>
            <a:ext cx="2002066" cy="1501550"/>
          </a:xfrm>
          <a:prstGeom prst="rect">
            <a:avLst/>
          </a:prstGeom>
          <a:ln>
            <a:noFill/>
          </a:ln>
          <a:effectLst>
            <a:outerShdw blurRad="292100" dist="139700" dir="2700000" algn="tl" rotWithShape="0">
              <a:srgbClr val="333333">
                <a:alpha val="65000"/>
              </a:srgbClr>
            </a:outerShdw>
          </a:effectLst>
        </p:spPr>
      </p:pic>
      <p:pic>
        <p:nvPicPr>
          <p:cNvPr id="7" name="Picture 6" descr="A large room&#10;&#10;Description generated with high confidence">
            <a:extLst>
              <a:ext uri="{FF2B5EF4-FFF2-40B4-BE49-F238E27FC236}">
                <a16:creationId xmlns:a16="http://schemas.microsoft.com/office/drawing/2014/main" id="{74DA9A83-0DFC-4A1C-96E9-D0651AA06A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89" t="12963" r="3333" b="5324"/>
          <a:stretch/>
        </p:blipFill>
        <p:spPr>
          <a:xfrm>
            <a:off x="5498722" y="2451920"/>
            <a:ext cx="3359131" cy="234528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6FBFAC3D-D060-4372-AB4A-967D21AC2C73}"/>
              </a:ext>
            </a:extLst>
          </p:cNvPr>
          <p:cNvSpPr txBox="1"/>
          <p:nvPr/>
        </p:nvSpPr>
        <p:spPr>
          <a:xfrm>
            <a:off x="6765353" y="2133242"/>
            <a:ext cx="1422184" cy="246221"/>
          </a:xfrm>
          <a:prstGeom prst="rect">
            <a:avLst/>
          </a:prstGeom>
          <a:noFill/>
        </p:spPr>
        <p:txBody>
          <a:bodyPr wrap="none" rtlCol="0">
            <a:spAutoFit/>
          </a:bodyPr>
          <a:lstStyle/>
          <a:p>
            <a:r>
              <a:rPr lang="en-US" sz="1000" dirty="0" err="1"/>
              <a:t>SiPM</a:t>
            </a:r>
            <a:r>
              <a:rPr lang="en-US" sz="1000" dirty="0"/>
              <a:t> </a:t>
            </a:r>
            <a:r>
              <a:rPr lang="en-US" sz="1000" dirty="0" err="1"/>
              <a:t>pcbs</a:t>
            </a:r>
            <a:r>
              <a:rPr lang="en-US" sz="1000" dirty="0"/>
              <a:t>, light guides</a:t>
            </a:r>
          </a:p>
        </p:txBody>
      </p:sp>
      <p:sp>
        <p:nvSpPr>
          <p:cNvPr id="14" name="TextBox 13">
            <a:extLst>
              <a:ext uri="{FF2B5EF4-FFF2-40B4-BE49-F238E27FC236}">
                <a16:creationId xmlns:a16="http://schemas.microsoft.com/office/drawing/2014/main" id="{F2F348A3-D709-401D-B2AE-B465D87F428A}"/>
              </a:ext>
            </a:extLst>
          </p:cNvPr>
          <p:cNvSpPr txBox="1"/>
          <p:nvPr/>
        </p:nvSpPr>
        <p:spPr>
          <a:xfrm>
            <a:off x="6627126" y="4771241"/>
            <a:ext cx="2249334" cy="246221"/>
          </a:xfrm>
          <a:prstGeom prst="rect">
            <a:avLst/>
          </a:prstGeom>
          <a:noFill/>
        </p:spPr>
        <p:txBody>
          <a:bodyPr wrap="none" rtlCol="0">
            <a:spAutoFit/>
          </a:bodyPr>
          <a:lstStyle/>
          <a:p>
            <a:r>
              <a:rPr lang="en-US" sz="1000" dirty="0"/>
              <a:t>Sector assembly area, Physics high-bay</a:t>
            </a:r>
          </a:p>
        </p:txBody>
      </p:sp>
    </p:spTree>
    <p:extLst>
      <p:ext uri="{BB962C8B-B14F-4D97-AF65-F5344CB8AC3E}">
        <p14:creationId xmlns:p14="http://schemas.microsoft.com/office/powerpoint/2010/main" val="1085337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36642</TotalTime>
  <Words>1262</Words>
  <Application>Microsoft Office PowerPoint</Application>
  <PresentationFormat>On-screen Show (16:9)</PresentationFormat>
  <Paragraphs>204</Paragraphs>
  <Slides>11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MS PGothic</vt:lpstr>
      <vt:lpstr>MS PGothic</vt:lpstr>
      <vt:lpstr>Arial</vt:lpstr>
      <vt:lpstr>Calibri</vt:lpstr>
      <vt:lpstr>Symbol</vt:lpstr>
      <vt:lpstr>Times New Roman</vt:lpstr>
      <vt:lpstr>Wingdings</vt:lpstr>
      <vt:lpstr>Wingdings 3</vt:lpstr>
      <vt:lpstr>Office Theme</vt:lpstr>
      <vt:lpstr>sPHENIX  Director’s Review EMCal Module Production and Sector Assembly</vt:lpstr>
      <vt:lpstr>The L3 Component</vt:lpstr>
      <vt:lpstr>L3 Technical Overview</vt:lpstr>
      <vt:lpstr>EMCal Modules and Sectors Team</vt:lpstr>
      <vt:lpstr>L3 Scope – Production Steps and Deliverables </vt:lpstr>
      <vt:lpstr>Schedule Drivers</vt:lpstr>
      <vt:lpstr>Cost Drivers</vt:lpstr>
      <vt:lpstr>   More Schedule and Costs</vt:lpstr>
      <vt:lpstr>Status and Highlights</vt:lpstr>
      <vt:lpstr>  Issues and Concerns  </vt:lpstr>
      <vt:lpstr>   Summary  </vt:lpstr>
    </vt:vector>
  </TitlesOfParts>
  <Company>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sPHENIX Labor Distribution Sorted by FY and Job Category</dc:title>
  <dc:creator>EdwardOBrien</dc:creator>
  <cp:lastModifiedBy>Stoll, Sean</cp:lastModifiedBy>
  <cp:revision>153</cp:revision>
  <cp:lastPrinted>2015-10-28T19:08:40Z</cp:lastPrinted>
  <dcterms:created xsi:type="dcterms:W3CDTF">2015-10-24T00:32:43Z</dcterms:created>
  <dcterms:modified xsi:type="dcterms:W3CDTF">2019-04-05T21:37:00Z</dcterms:modified>
</cp:coreProperties>
</file>