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15" r:id="rId2"/>
    <p:sldId id="331" r:id="rId3"/>
    <p:sldId id="334" r:id="rId4"/>
    <p:sldId id="316" r:id="rId5"/>
    <p:sldId id="318" r:id="rId6"/>
    <p:sldId id="335" r:id="rId7"/>
    <p:sldId id="329" r:id="rId8"/>
    <p:sldId id="317" r:id="rId9"/>
    <p:sldId id="319" r:id="rId10"/>
    <p:sldId id="320" r:id="rId11"/>
    <p:sldId id="321" r:id="rId12"/>
    <p:sldId id="324" r:id="rId13"/>
    <p:sldId id="333" r:id="rId14"/>
    <p:sldId id="332" r:id="rId15"/>
    <p:sldId id="325" r:id="rId16"/>
    <p:sldId id="330" r:id="rId17"/>
    <p:sldId id="326" r:id="rId18"/>
    <p:sldId id="327" r:id="rId19"/>
    <p:sldId id="328" r:id="rId20"/>
  </p:sldIdLst>
  <p:sldSz cx="9144000" cy="5143500" type="screen16x9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76" autoAdjust="0"/>
  </p:normalViewPr>
  <p:slideViewPr>
    <p:cSldViewPr>
      <p:cViewPr varScale="1">
        <p:scale>
          <a:sx n="104" d="100"/>
          <a:sy n="104" d="100"/>
        </p:scale>
        <p:origin x="842" y="2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37DB6B-55ED-4249-BA1E-E948113C61F4}" type="datetimeFigureOut">
              <a:rPr lang="en-US" altLang="en-US"/>
              <a:pPr/>
              <a:t>4/7/2019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366E04-6360-4839-8AA2-1749D5CA7F4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8674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8C9284-E3F8-4D87-B0A8-5DBDDC2FC668}" type="datetimeFigureOut">
              <a:rPr lang="en-US" altLang="en-US"/>
              <a:pPr/>
              <a:t>4/7/2019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B0354B-7771-4630-B454-53C09215E4B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608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2D82832-0348-4A8B-97D2-BC0C1EDA36E6}" type="slidenum">
              <a:rPr lang="en-US" altLang="en-US" sz="1200"/>
              <a:pPr eaLnBrk="1" hangingPunct="1"/>
              <a:t>15</a:t>
            </a:fld>
            <a:endParaRPr lang="en-US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71500"/>
            <a:ext cx="8686800" cy="1102519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15D7-3BC1-4233-BC99-0E8D4008AB5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44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02D54-6124-4A07-84DF-DC258B2E3D6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902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63179"/>
            <a:ext cx="1981200" cy="42517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63178"/>
            <a:ext cx="5791200" cy="42517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13BC-AB3C-4A21-AA4D-4F8B67A1572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56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2B3A-BA38-40C7-ADEE-2A1902CEB26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54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43151"/>
            <a:ext cx="7772400" cy="5715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571501"/>
            <a:ext cx="8610600" cy="4572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FCDEC-F6B6-422E-BA54-90C8645EF9E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997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7689-1836-4D61-9E3B-BD5F97E6A30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244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2ED1-0628-4F6E-8766-956371ABBD5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954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4926807"/>
            <a:ext cx="2895600" cy="2166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C637-5835-444B-B8C0-92C25AFA208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414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5DAE-5A25-4D93-A5BA-3F3E3A62C8C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692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F53E-39E3-4364-949C-11FEB55F898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481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77190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85800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22910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5ED1-7F2B-4A78-A513-4A7819BDBA8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531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003"/>
            <a:ext cx="8229600" cy="54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2133600" cy="171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1031" y="4914900"/>
            <a:ext cx="2895600" cy="207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806" y="4869657"/>
            <a:ext cx="534194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C23168-0BC3-45A3-990F-8F7CC94918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301626" y="571500"/>
            <a:ext cx="863441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" descr="https://www.sphenix.bnl.gov/web/system/files/u7/sphenix-logo-white-bg.png">
            <a:extLst>
              <a:ext uri="{FF2B5EF4-FFF2-40B4-BE49-F238E27FC236}">
                <a16:creationId xmlns:a16="http://schemas.microsoft.com/office/drawing/2014/main" id="{E21E0E1C-C51F-4944-BAEC-913171417A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"/>
            <a:ext cx="1149783" cy="57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3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b="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b="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b="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2"/>
          <p:cNvSpPr>
            <a:spLocks noGrp="1"/>
          </p:cNvSpPr>
          <p:nvPr>
            <p:ph type="ctrTitle"/>
          </p:nvPr>
        </p:nvSpPr>
        <p:spPr>
          <a:xfrm>
            <a:off x="287338" y="571500"/>
            <a:ext cx="8704262" cy="1200150"/>
          </a:xfrm>
          <a:solidFill>
            <a:srgbClr val="3399FF"/>
          </a:solidFill>
        </p:spPr>
        <p:txBody>
          <a:bodyPr/>
          <a:lstStyle/>
          <a:p>
            <a:pPr algn="ctr"/>
            <a:br>
              <a:rPr lang="en-US" altLang="en-US" b="0" dirty="0">
                <a:solidFill>
                  <a:schemeClr val="bg1"/>
                </a:solidFill>
              </a:rPr>
            </a:br>
            <a:r>
              <a:rPr lang="en-US" altLang="en-US" b="0" dirty="0">
                <a:solidFill>
                  <a:schemeClr val="bg1"/>
                </a:solidFill>
              </a:rPr>
              <a:t>sPHENIX </a:t>
            </a:r>
            <a:r>
              <a:rPr lang="en-US" altLang="en-US" b="0" dirty="0"/>
              <a:t> Director’s </a:t>
            </a:r>
            <a:r>
              <a:rPr lang="en-US" altLang="en-US" b="0" dirty="0">
                <a:solidFill>
                  <a:schemeClr val="bg1"/>
                </a:solidFill>
              </a:rPr>
              <a:t>Review</a:t>
            </a:r>
            <a:br>
              <a:rPr lang="en-US" altLang="en-US" b="0" dirty="0">
                <a:solidFill>
                  <a:schemeClr val="bg1"/>
                </a:solidFill>
              </a:rPr>
            </a:br>
            <a:r>
              <a:rPr lang="en-US" altLang="en-US" b="0" dirty="0">
                <a:solidFill>
                  <a:schemeClr val="bg1"/>
                </a:solidFill>
              </a:rPr>
              <a:t>1.04.02 </a:t>
            </a:r>
            <a:r>
              <a:rPr lang="en-US" altLang="en-US" b="0" dirty="0"/>
              <a:t>HCal Sector Mechanics</a:t>
            </a:r>
            <a:br>
              <a:rPr lang="en-US" altLang="en-US" b="0" dirty="0">
                <a:solidFill>
                  <a:schemeClr val="bg1"/>
                </a:solidFill>
              </a:rPr>
            </a:br>
            <a:endParaRPr lang="en-US" altLang="en-US" b="0" dirty="0">
              <a:solidFill>
                <a:schemeClr val="bg1"/>
              </a:solidFill>
            </a:endParaRPr>
          </a:p>
        </p:txBody>
      </p:sp>
      <p:sp>
        <p:nvSpPr>
          <p:cNvPr id="15362" name="Subtitle 3"/>
          <p:cNvSpPr>
            <a:spLocks noGrp="1"/>
          </p:cNvSpPr>
          <p:nvPr>
            <p:ph type="subTitle" idx="1"/>
          </p:nvPr>
        </p:nvSpPr>
        <p:spPr>
          <a:xfrm>
            <a:off x="1404144" y="2266950"/>
            <a:ext cx="6400800" cy="2057400"/>
          </a:xfrm>
        </p:spPr>
        <p:txBody>
          <a:bodyPr/>
          <a:lstStyle/>
          <a:p>
            <a:r>
              <a:rPr lang="en-US" altLang="en-US" sz="4000" b="0" dirty="0"/>
              <a:t>John Lajoie</a:t>
            </a:r>
          </a:p>
          <a:p>
            <a:r>
              <a:rPr lang="en-US" altLang="en-US" sz="4000" b="0" dirty="0">
                <a:solidFill>
                  <a:srgbClr val="3399FF"/>
                </a:solidFill>
              </a:rPr>
              <a:t>April 9-11, 2019</a:t>
            </a:r>
          </a:p>
          <a:p>
            <a:r>
              <a:rPr lang="en-US" altLang="en-US" sz="4000" b="0" dirty="0">
                <a:solidFill>
                  <a:srgbClr val="3399FF"/>
                </a:solidFill>
              </a:rPr>
              <a:t>BNL</a:t>
            </a: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77863702-4EAA-4F39-8171-E0F2AE3043F7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87338" y="578644"/>
            <a:ext cx="863441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65156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"/>
          </a:xfrm>
        </p:spPr>
        <p:txBody>
          <a:bodyPr/>
          <a:lstStyle/>
          <a:p>
            <a:r>
              <a:rPr lang="en-US" altLang="en-US" sz="4000" dirty="0"/>
              <a:t>Schedule Drivers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0A7AB8A6-B572-47B0-BE28-D07C52C49F6A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10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23557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B042D42-B72D-47AE-8421-1B91D6BA0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666750"/>
            <a:ext cx="6096000" cy="2209800"/>
          </a:xfrm>
        </p:spPr>
        <p:txBody>
          <a:bodyPr/>
          <a:lstStyle/>
          <a:p>
            <a:r>
              <a:rPr lang="en-US" sz="1600" dirty="0"/>
              <a:t>Splice Plates</a:t>
            </a:r>
          </a:p>
          <a:p>
            <a:pPr lvl="1"/>
            <a:r>
              <a:rPr lang="en-US" sz="1400" dirty="0"/>
              <a:t>Testing sectors in assembly</a:t>
            </a:r>
          </a:p>
          <a:p>
            <a:pPr lvl="2"/>
            <a:r>
              <a:rPr lang="en-US" sz="1200" dirty="0"/>
              <a:t>Any changes to design need to go through a design review</a:t>
            </a:r>
          </a:p>
          <a:p>
            <a:pPr lvl="1"/>
            <a:r>
              <a:rPr lang="en-US" sz="1400" dirty="0"/>
              <a:t>Lead time for fabrication of splice plates</a:t>
            </a:r>
            <a:endParaRPr lang="en-US" sz="1200" b="0" dirty="0"/>
          </a:p>
          <a:p>
            <a:pPr lvl="1"/>
            <a:r>
              <a:rPr lang="en-US" sz="1400" b="0" dirty="0"/>
              <a:t>At current time we are well ahead of the critical path</a:t>
            </a:r>
          </a:p>
          <a:p>
            <a:r>
              <a:rPr lang="en-US" sz="1600" b="0" dirty="0"/>
              <a:t>Lifting Fixtures and Supports</a:t>
            </a:r>
          </a:p>
          <a:p>
            <a:pPr lvl="1"/>
            <a:r>
              <a:rPr lang="en-US" sz="1400" dirty="0"/>
              <a:t>Outer HCAL Lifting Fixture and Supports Design Complete (6-Sep-19)</a:t>
            </a:r>
            <a:endParaRPr lang="en-US" sz="1400" b="0" dirty="0"/>
          </a:p>
          <a:p>
            <a:pPr lvl="1"/>
            <a:r>
              <a:rPr lang="en-US" sz="1400" b="0" dirty="0"/>
              <a:t>Vendor fabrication time</a:t>
            </a:r>
          </a:p>
          <a:p>
            <a:pPr marL="457200" lvl="1" indent="0">
              <a:buNone/>
            </a:pPr>
            <a:endParaRPr lang="en-US" sz="1400" b="0" dirty="0"/>
          </a:p>
          <a:p>
            <a:pPr lvl="1"/>
            <a:endParaRPr lang="en-US" sz="1400" b="0" dirty="0"/>
          </a:p>
          <a:p>
            <a:endParaRPr lang="en-US" sz="1600" b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32614E-2976-46CF-9AB3-3BC0932BB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724150"/>
            <a:ext cx="6171803" cy="21213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03F03A-6A24-4EFA-A442-91E22EEDE447}"/>
              </a:ext>
            </a:extLst>
          </p:cNvPr>
          <p:cNvSpPr txBox="1"/>
          <p:nvPr/>
        </p:nvSpPr>
        <p:spPr>
          <a:xfrm>
            <a:off x="914400" y="3415491"/>
            <a:ext cx="168071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Snapshot of RLS</a:t>
            </a:r>
          </a:p>
        </p:txBody>
      </p:sp>
    </p:spTree>
    <p:extLst>
      <p:ext uri="{BB962C8B-B14F-4D97-AF65-F5344CB8AC3E}">
        <p14:creationId xmlns:p14="http://schemas.microsoft.com/office/powerpoint/2010/main" val="221731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"/>
          <p:cNvSpPr>
            <a:spLocks noGrp="1"/>
          </p:cNvSpPr>
          <p:nvPr>
            <p:ph type="title"/>
          </p:nvPr>
        </p:nvSpPr>
        <p:spPr>
          <a:xfrm>
            <a:off x="0" y="5953"/>
            <a:ext cx="9144000" cy="679847"/>
          </a:xfrm>
        </p:spPr>
        <p:txBody>
          <a:bodyPr/>
          <a:lstStyle/>
          <a:p>
            <a:r>
              <a:rPr lang="en-US" altLang="en-US" sz="4000" dirty="0">
                <a:solidFill>
                  <a:srgbClr val="000000"/>
                </a:solidFill>
                <a:cs typeface="Times New Roman" pitchFamily="18" charset="0"/>
              </a:rPr>
              <a:t>Cost Drivers</a:t>
            </a:r>
          </a:p>
        </p:txBody>
      </p:sp>
      <p:sp>
        <p:nvSpPr>
          <p:cNvPr id="24579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898989"/>
                </a:solidFill>
                <a:cs typeface="Arial" pitchFamily="34" charset="0"/>
              </a:rPr>
              <a:t>April 9-11,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2458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912985E-5FF1-4BE4-8A02-6C894F614A5E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11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656291"/>
            <a:ext cx="4572000" cy="2677459"/>
          </a:xfrm>
        </p:spPr>
        <p:txBody>
          <a:bodyPr/>
          <a:lstStyle/>
          <a:p>
            <a:r>
              <a:rPr lang="en-US" dirty="0"/>
              <a:t>Splice Plates</a:t>
            </a:r>
          </a:p>
          <a:p>
            <a:pPr lvl="1"/>
            <a:r>
              <a:rPr lang="en-US" dirty="0"/>
              <a:t>Fabrication of all parts</a:t>
            </a:r>
          </a:p>
          <a:p>
            <a:pPr lvl="2"/>
            <a:r>
              <a:rPr lang="en-US" dirty="0"/>
              <a:t>Preproduction PO was for 4 splice plates/16 pins/8 pucks (17k)</a:t>
            </a:r>
          </a:p>
          <a:p>
            <a:pPr lvl="2"/>
            <a:r>
              <a:rPr lang="en-US" b="0" dirty="0"/>
              <a:t>Price of material (4140 HT Steel)</a:t>
            </a:r>
          </a:p>
          <a:p>
            <a:pPr lvl="2"/>
            <a:r>
              <a:rPr lang="en-US" dirty="0"/>
              <a:t>Any changes to current design</a:t>
            </a:r>
            <a:endParaRPr lang="en-US" b="0" dirty="0"/>
          </a:p>
          <a:p>
            <a:r>
              <a:rPr lang="en-US" dirty="0"/>
              <a:t>Lifting Fixtures and Supports</a:t>
            </a:r>
          </a:p>
          <a:p>
            <a:pPr lvl="1"/>
            <a:r>
              <a:rPr lang="en-US" dirty="0"/>
              <a:t>Off shelf items</a:t>
            </a:r>
          </a:p>
          <a:p>
            <a:pPr lvl="1"/>
            <a:r>
              <a:rPr lang="en-US" dirty="0"/>
              <a:t>Fabrication of supports</a:t>
            </a:r>
          </a:p>
          <a:p>
            <a:pPr lvl="1"/>
            <a:r>
              <a:rPr lang="en-US" dirty="0"/>
              <a:t>Fabrication of additional rotation fixturing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BD64354-2C92-4E51-B55F-EE0D3E480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840096"/>
            <a:ext cx="2153163" cy="407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C44CC1-97D3-4EE8-9DBF-961510B32ECD}"/>
              </a:ext>
            </a:extLst>
          </p:cNvPr>
          <p:cNvSpPr txBox="1"/>
          <p:nvPr/>
        </p:nvSpPr>
        <p:spPr>
          <a:xfrm>
            <a:off x="4844304" y="2087112"/>
            <a:ext cx="101784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Splice Plate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E19523-E185-4B78-B4D1-45E534CAB366}"/>
              </a:ext>
            </a:extLst>
          </p:cNvPr>
          <p:cNvSpPr txBox="1"/>
          <p:nvPr/>
        </p:nvSpPr>
        <p:spPr>
          <a:xfrm>
            <a:off x="5111012" y="2801298"/>
            <a:ext cx="41389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Pin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2F09F0-1260-4640-B8FA-E872CFA1F554}"/>
              </a:ext>
            </a:extLst>
          </p:cNvPr>
          <p:cNvSpPr txBox="1"/>
          <p:nvPr/>
        </p:nvSpPr>
        <p:spPr>
          <a:xfrm>
            <a:off x="5054138" y="3479057"/>
            <a:ext cx="52931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Puck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8B7CDAA-0B31-490F-93F2-5472DB3D7648}"/>
              </a:ext>
            </a:extLst>
          </p:cNvPr>
          <p:cNvCxnSpPr>
            <a:stCxn id="8" idx="3"/>
          </p:cNvCxnSpPr>
          <p:nvPr/>
        </p:nvCxnSpPr>
        <p:spPr>
          <a:xfrm>
            <a:off x="5862147" y="2241001"/>
            <a:ext cx="1096418" cy="3287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ED15B94-2AF6-40FD-B930-4475A9ABA2CF}"/>
              </a:ext>
            </a:extLst>
          </p:cNvPr>
          <p:cNvCxnSpPr>
            <a:stCxn id="9" idx="3"/>
          </p:cNvCxnSpPr>
          <p:nvPr/>
        </p:nvCxnSpPr>
        <p:spPr>
          <a:xfrm flipV="1">
            <a:off x="5524908" y="2801299"/>
            <a:ext cx="1433657" cy="1538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A0A2416-4774-46A0-8545-5D7A17F379BA}"/>
              </a:ext>
            </a:extLst>
          </p:cNvPr>
          <p:cNvCxnSpPr>
            <a:stCxn id="10" idx="3"/>
          </p:cNvCxnSpPr>
          <p:nvPr/>
        </p:nvCxnSpPr>
        <p:spPr>
          <a:xfrm flipV="1">
            <a:off x="5583450" y="3180810"/>
            <a:ext cx="1375115" cy="4521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911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000000"/>
                </a:solidFill>
              </a:rPr>
              <a:t>Status and Highlights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62552" y="634534"/>
            <a:ext cx="8229600" cy="1524000"/>
          </a:xfrm>
        </p:spPr>
        <p:txBody>
          <a:bodyPr/>
          <a:lstStyle/>
          <a:p>
            <a:r>
              <a:rPr lang="en-US" sz="1800" dirty="0"/>
              <a:t>Splice Plates</a:t>
            </a:r>
          </a:p>
          <a:p>
            <a:pPr lvl="1"/>
            <a:r>
              <a:rPr lang="en-US" sz="1600" dirty="0"/>
              <a:t>Preproduction Splice Plates specifications have been achieved by vendor</a:t>
            </a:r>
          </a:p>
          <a:p>
            <a:pPr lvl="1"/>
            <a:r>
              <a:rPr lang="en-US" sz="1600" dirty="0"/>
              <a:t>Test fits to date have been successful</a:t>
            </a:r>
          </a:p>
          <a:p>
            <a:pPr marL="457200" lvl="1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29703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2969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0AC9DE8-C407-4789-A3B0-CCF044CC2A0C}" type="slidenum">
              <a:rPr lang="en-US" altLang="en-US" sz="1200">
                <a:solidFill>
                  <a:srgbClr val="000080"/>
                </a:solidFill>
              </a:rPr>
              <a:pPr eaLnBrk="1" hangingPunct="1"/>
              <a:t>12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3257550"/>
            <a:ext cx="762000" cy="17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27FD67-B982-4F02-87E7-DAAD6CF007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7" t="11439" r="9963" b="14391"/>
          <a:stretch/>
        </p:blipFill>
        <p:spPr>
          <a:xfrm>
            <a:off x="5110850" y="1504950"/>
            <a:ext cx="3527344" cy="3109632"/>
          </a:xfrm>
          <a:prstGeom prst="rect">
            <a:avLst/>
          </a:prstGeom>
        </p:spPr>
      </p:pic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891CD4C9-A746-4224-BBF6-F32F425F05E7}"/>
              </a:ext>
            </a:extLst>
          </p:cNvPr>
          <p:cNvSpPr txBox="1">
            <a:spLocks/>
          </p:cNvSpPr>
          <p:nvPr/>
        </p:nvSpPr>
        <p:spPr bwMode="auto">
          <a:xfrm>
            <a:off x="-88710" y="1696851"/>
            <a:ext cx="5105400" cy="257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Lifting Fixtures and Supports</a:t>
            </a:r>
          </a:p>
          <a:p>
            <a:pPr lvl="1"/>
            <a:r>
              <a:rPr lang="en-US" sz="1600" dirty="0"/>
              <a:t>Rotation fixture requires additional engineering and design which will be resolved in the coming months </a:t>
            </a:r>
          </a:p>
          <a:p>
            <a:pPr marL="457200" lvl="1" indent="0">
              <a:buFont typeface="Arial" pitchFamily="34" charset="0"/>
              <a:buNone/>
            </a:pPr>
            <a:endParaRPr lang="en-US" sz="1600" dirty="0"/>
          </a:p>
          <a:p>
            <a:pPr marL="0" indent="0">
              <a:buFont typeface="Arial" pitchFamily="34" charset="0"/>
              <a:buNone/>
            </a:pP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69F7B0-1456-4688-8A60-EDDD136193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75"/>
          <a:stretch/>
        </p:blipFill>
        <p:spPr>
          <a:xfrm>
            <a:off x="504849" y="2800351"/>
            <a:ext cx="4038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37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051E3-4560-4E18-BDA3-6A854337A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7148A-2FDC-4BE2-BC04-6A43BEFA8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A0E69-0D69-4ED0-931C-CA9531B74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3996A-C4BF-4011-8D91-02CA9C3AD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F622A0-605C-44C8-8D42-FFAF2F1E9F74}"/>
              </a:ext>
            </a:extLst>
          </p:cNvPr>
          <p:cNvSpPr txBox="1"/>
          <p:nvPr/>
        </p:nvSpPr>
        <p:spPr>
          <a:xfrm>
            <a:off x="487680" y="1200150"/>
            <a:ext cx="78373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Procure Outer HCAL Splice Plates - Contract Award(s)- 1-Oct-19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Installation of Barrel Steel, including splice plates is in June 2021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300+ days of float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Procure Outer HCAL Lifting Fixtures &amp; Supports - Contract Award(s)- 13-Dec-19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773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F702-1F2F-4495-8A77-5ACACC65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Activities over the next few months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B697C2-7CF4-45C7-9E40-6F598AA17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1F3C92-1CC6-42A1-A88D-6A2BE294E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FDFCE4-B718-44D4-A903-4E1303761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A303E5-94ED-49CF-A3C7-FD3D1125633D}"/>
              </a:ext>
            </a:extLst>
          </p:cNvPr>
          <p:cNvSpPr txBox="1"/>
          <p:nvPr/>
        </p:nvSpPr>
        <p:spPr>
          <a:xfrm>
            <a:off x="253722" y="1047750"/>
            <a:ext cx="84330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Continue to utilize splice plates and accompanied hardware in sector to sector fit 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Ensure that pin/puck sizes are appropriate for installation of all sectors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Continue to develop fixture to ensure a safe and effective rotation of sector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4769D1-8633-4F60-8E7F-967D42BF57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07624"/>
            <a:ext cx="1757363" cy="2343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45DECC-F127-4AA7-B8B4-624D0A3B69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0" y="2460024"/>
            <a:ext cx="2717800" cy="20383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3539C1-C05F-40BB-9052-4D09156DEC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59549" y="2600518"/>
            <a:ext cx="2343150" cy="175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90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0" y="57150"/>
            <a:ext cx="8686800" cy="422672"/>
          </a:xfrm>
        </p:spPr>
        <p:txBody>
          <a:bodyPr/>
          <a:lstStyle/>
          <a:p>
            <a:r>
              <a:rPr lang="en-US" altLang="en-US" sz="4800" dirty="0"/>
              <a:t>Issues and Concerns  </a:t>
            </a:r>
          </a:p>
        </p:txBody>
      </p:sp>
      <p:sp>
        <p:nvSpPr>
          <p:cNvPr id="31746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DB70812-2340-4974-80C2-2AB8525AEB44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15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CCEE81-9B1E-4943-A4BF-60DD50C395F6}"/>
              </a:ext>
            </a:extLst>
          </p:cNvPr>
          <p:cNvSpPr txBox="1"/>
          <p:nvPr/>
        </p:nvSpPr>
        <p:spPr>
          <a:xfrm>
            <a:off x="990600" y="666750"/>
            <a:ext cx="8382000" cy="40011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000" u="sng" dirty="0"/>
              <a:t>Issues/Concerns</a:t>
            </a:r>
          </a:p>
          <a:p>
            <a:r>
              <a:rPr lang="en-US" sz="2000" u="sng" dirty="0"/>
              <a:t>Proposed Action/Resolution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3900143B-8B9C-4514-B9C3-960DFF15866A}"/>
              </a:ext>
            </a:extLst>
          </p:cNvPr>
          <p:cNvSpPr txBox="1">
            <a:spLocks/>
          </p:cNvSpPr>
          <p:nvPr/>
        </p:nvSpPr>
        <p:spPr>
          <a:xfrm>
            <a:off x="265906" y="1352551"/>
            <a:ext cx="8763000" cy="2743200"/>
          </a:xfrm>
          <a:prstGeom prst="rect">
            <a:avLst/>
          </a:prstGeom>
        </p:spPr>
        <p:txBody>
          <a:bodyPr numCol="2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/>
              <a:t>Potential increase in material cost for splice plates</a:t>
            </a:r>
          </a:p>
          <a:p>
            <a:pPr lvl="1">
              <a:spcBef>
                <a:spcPts val="0"/>
              </a:spcBef>
            </a:pPr>
            <a:endParaRPr lang="en-US" sz="1800" dirty="0"/>
          </a:p>
          <a:p>
            <a:pPr marL="457200" lvl="1" indent="0">
              <a:spcBef>
                <a:spcPts val="0"/>
              </a:spcBef>
              <a:buNone/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/>
              <a:t>Potential need to redesign rotating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       fixture</a:t>
            </a:r>
          </a:p>
          <a:p>
            <a:pPr lvl="1">
              <a:spcBef>
                <a:spcPts val="0"/>
              </a:spcBef>
            </a:pPr>
            <a:endParaRPr lang="en-US" sz="1800" dirty="0"/>
          </a:p>
          <a:p>
            <a:pPr lvl="1">
              <a:spcBef>
                <a:spcPts val="0"/>
              </a:spcBef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/>
              <a:t>Review preproduction splice plates and obtain quote as soon as possible for final production amount</a:t>
            </a:r>
          </a:p>
          <a:p>
            <a:pPr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/>
              <a:t>Utilize as much of current fixture as possible with minimal redesign </a:t>
            </a:r>
          </a:p>
          <a:p>
            <a:pPr>
              <a:spcBef>
                <a:spcPts val="0"/>
              </a:spcBef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7562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5C3F4-CFCB-4439-91FB-AA5D86F1C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FD2BA1-A4CB-4ED5-9A30-43C8B442E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880EF4-D295-43D1-BC47-EB9450451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042009-B308-4E60-A503-A20832335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6E89CB-C358-4C44-A968-DB981C8D49BA}"/>
              </a:ext>
            </a:extLst>
          </p:cNvPr>
          <p:cNvSpPr txBox="1"/>
          <p:nvPr/>
        </p:nvSpPr>
        <p:spPr>
          <a:xfrm>
            <a:off x="990601" y="971550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Vendor was able to meet the tight tolerances on the preproduction purchases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sPHENIX team will continue to test fit sectors to each other using these preproduction parts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will hold additional meetings to discuss any changes that may need to be made to the splice plates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are preparing for an internal design review in late August for any revisions of the lifting fixture and supports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fully expect to be well within the schedule to complete the design and procurement process of this subsystem.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HCal Sector Mechanics are ready for PD-2/3 approval</a:t>
            </a:r>
          </a:p>
        </p:txBody>
      </p:sp>
    </p:spTree>
    <p:extLst>
      <p:ext uri="{BB962C8B-B14F-4D97-AF65-F5344CB8AC3E}">
        <p14:creationId xmlns:p14="http://schemas.microsoft.com/office/powerpoint/2010/main" val="1280107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6"/>
          <p:cNvSpPr>
            <a:spLocks noGrp="1"/>
          </p:cNvSpPr>
          <p:nvPr>
            <p:ph type="title"/>
          </p:nvPr>
        </p:nvSpPr>
        <p:spPr>
          <a:xfrm>
            <a:off x="381000" y="2114550"/>
            <a:ext cx="8229600" cy="857250"/>
          </a:xfrm>
        </p:spPr>
        <p:txBody>
          <a:bodyPr/>
          <a:lstStyle/>
          <a:p>
            <a:pPr algn="ctr"/>
            <a:r>
              <a:rPr lang="en-US" altLang="en-US" dirty="0"/>
              <a:t>Back Up</a:t>
            </a:r>
          </a:p>
        </p:txBody>
      </p:sp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C2E0C8C-DEA0-44AF-A311-D9EF592947A3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17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sPHENIX  Director's Review</a:t>
            </a:r>
          </a:p>
        </p:txBody>
      </p:sp>
    </p:spTree>
    <p:extLst>
      <p:ext uri="{BB962C8B-B14F-4D97-AF65-F5344CB8AC3E}">
        <p14:creationId xmlns:p14="http://schemas.microsoft.com/office/powerpoint/2010/main" val="3033625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60C43-EFB9-474E-B0DB-0B7A3EA4B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Spreader Beam Information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7E7614-2297-46DD-B033-1DBCA01D3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A1A3AF-1663-43C2-8C4D-2445AAFD5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FA8214-2525-4900-86DC-6A7010FB8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5F26990-5ED3-475A-A0BB-4A533F58D2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50674"/>
              </p:ext>
            </p:extLst>
          </p:nvPr>
        </p:nvGraphicFramePr>
        <p:xfrm>
          <a:off x="76200" y="651606"/>
          <a:ext cx="3304790" cy="4275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Acrobat Document" r:id="rId3" imgW="4663185" imgH="6035040" progId="AcroExch.Document.DC">
                  <p:embed/>
                </p:oleObj>
              </mc:Choice>
              <mc:Fallback>
                <p:oleObj name="Acrobat Document" r:id="rId3" imgW="4663185" imgH="603504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651606"/>
                        <a:ext cx="3304790" cy="4275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2C9361F-3BB0-4E3D-B7CC-38D54747B4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349451"/>
              </p:ext>
            </p:extLst>
          </p:nvPr>
        </p:nvGraphicFramePr>
        <p:xfrm>
          <a:off x="3714976" y="1027081"/>
          <a:ext cx="5320398" cy="3444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Acrobat Document" r:id="rId5" imgW="9326741" imgH="6035040" progId="AcroExch.Document.DC">
                  <p:embed/>
                </p:oleObj>
              </mc:Choice>
              <mc:Fallback>
                <p:oleObj name="Acrobat Document" r:id="rId5" imgW="9326741" imgH="603504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14976" y="1027081"/>
                        <a:ext cx="5320398" cy="3444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A86A58B-EDC3-43EE-A1C7-308402FA50D6}"/>
              </a:ext>
            </a:extLst>
          </p:cNvPr>
          <p:cNvSpPr txBox="1"/>
          <p:nvPr/>
        </p:nvSpPr>
        <p:spPr>
          <a:xfrm>
            <a:off x="1728595" y="2647950"/>
            <a:ext cx="1905000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/>
              <a:t>Working Load Limit: 40,000lbs</a:t>
            </a:r>
          </a:p>
          <a:p>
            <a:r>
              <a:rPr lang="en-US" sz="1100" dirty="0"/>
              <a:t>Proof Test: 80,000lbs</a:t>
            </a:r>
          </a:p>
        </p:txBody>
      </p:sp>
    </p:spTree>
    <p:extLst>
      <p:ext uri="{BB962C8B-B14F-4D97-AF65-F5344CB8AC3E}">
        <p14:creationId xmlns:p14="http://schemas.microsoft.com/office/powerpoint/2010/main" val="3796549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60C43-EFB9-474E-B0DB-0B7A3EA4B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Splice Plate Information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7E7614-2297-46DD-B033-1DBCA01D3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A1A3AF-1663-43C2-8C4D-2445AAFD5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FA8214-2525-4900-86DC-6A7010FB8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3F51012-C39C-4836-9F49-267CE4206E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925752"/>
              </p:ext>
            </p:extLst>
          </p:nvPr>
        </p:nvGraphicFramePr>
        <p:xfrm>
          <a:off x="615715" y="819150"/>
          <a:ext cx="2919530" cy="3788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Acrobat Document" r:id="rId3" imgW="1973520" imgH="2560680" progId="AcroExch.Document.DC">
                  <p:embed/>
                </p:oleObj>
              </mc:Choice>
              <mc:Fallback>
                <p:oleObj name="Acrobat Document" r:id="rId3" imgW="1973520" imgH="25606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5715" y="819150"/>
                        <a:ext cx="2919530" cy="37885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2279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FA3AF-5DD6-4155-95B4-88DE39644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7502"/>
            <a:ext cx="8229600" cy="546497"/>
          </a:xfrm>
        </p:spPr>
        <p:txBody>
          <a:bodyPr/>
          <a:lstStyle/>
          <a:p>
            <a:r>
              <a:rPr lang="en-US" dirty="0"/>
              <a:t>Outer Hadronic Calorimeter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A359F-33F8-49CA-9ECD-F89B7971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63EAC-063D-4111-B09F-FEB1AB805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AE43D-5F0A-44DE-8EBE-8D2E05834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361B6B-6195-4A1A-8175-B82F4BD01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676274"/>
            <a:ext cx="4267200" cy="4186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DBE6E4-76B7-4612-95E2-555641C0C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75" b="94939" l="8166" r="960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8148" y="537576"/>
            <a:ext cx="1944308" cy="141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9C2413-75A3-455B-B985-735E0ECD1CCB}"/>
              </a:ext>
            </a:extLst>
          </p:cNvPr>
          <p:cNvSpPr txBox="1"/>
          <p:nvPr/>
        </p:nvSpPr>
        <p:spPr>
          <a:xfrm>
            <a:off x="1295400" y="900868"/>
            <a:ext cx="2015167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32 Sector Assemblies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20’ long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15 Tons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1020 steel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FF4A86-FE54-4CEC-A26D-A76FE2F66B86}"/>
              </a:ext>
            </a:extLst>
          </p:cNvPr>
          <p:cNvSpPr txBox="1"/>
          <p:nvPr/>
        </p:nvSpPr>
        <p:spPr>
          <a:xfrm>
            <a:off x="72390" y="2021395"/>
            <a:ext cx="538330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Barrel Steel from WBS 2.03.03 will be populated with electronics and scintillating tile and then transported to bldg. 1008 where they will be installed around the sPHENIX magnet.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1EA77B3-85F2-40FC-B895-CA17FD3E6599}"/>
              </a:ext>
            </a:extLst>
          </p:cNvPr>
          <p:cNvCxnSpPr>
            <a:cxnSpLocks/>
          </p:cNvCxnSpPr>
          <p:nvPr/>
        </p:nvCxnSpPr>
        <p:spPr>
          <a:xfrm>
            <a:off x="5181600" y="1246574"/>
            <a:ext cx="1178430" cy="7615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B0DB4B6-82F4-4154-A314-A0BEAD28B093}"/>
              </a:ext>
            </a:extLst>
          </p:cNvPr>
          <p:cNvCxnSpPr>
            <a:cxnSpLocks/>
          </p:cNvCxnSpPr>
          <p:nvPr/>
        </p:nvCxnSpPr>
        <p:spPr>
          <a:xfrm>
            <a:off x="5181600" y="1246574"/>
            <a:ext cx="685800" cy="16945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ACCDAC3-A627-4B0B-B737-DD968E62C972}"/>
              </a:ext>
            </a:extLst>
          </p:cNvPr>
          <p:cNvSpPr txBox="1"/>
          <p:nvPr/>
        </p:nvSpPr>
        <p:spPr>
          <a:xfrm>
            <a:off x="171450" y="3436024"/>
            <a:ext cx="46863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WBS 1.04.02 HCal Sector Mechanics includes lifting fixtures and splice plates, together with 2.03.03 they enable the construction and assembly of the entire outer HCAL. </a:t>
            </a:r>
          </a:p>
        </p:txBody>
      </p:sp>
    </p:spTree>
    <p:extLst>
      <p:ext uri="{BB962C8B-B14F-4D97-AF65-F5344CB8AC3E}">
        <p14:creationId xmlns:p14="http://schemas.microsoft.com/office/powerpoint/2010/main" val="1946303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942E9-76B1-4D25-B2B0-1CE096DD7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1.04.02 HCal Sector Mechanics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18DF0-C521-458B-862C-7052E564F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C336E-CA18-4FE0-AD21-F5A788347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9730F-13CB-42D9-81A8-01CC9F1F1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ED38E1-0B88-41E7-BE9D-374938B15F90}"/>
              </a:ext>
            </a:extLst>
          </p:cNvPr>
          <p:cNvSpPr txBox="1"/>
          <p:nvPr/>
        </p:nvSpPr>
        <p:spPr>
          <a:xfrm>
            <a:off x="177423" y="971550"/>
            <a:ext cx="86120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O-HCal will consist of 32 sectors that will be assembled around the sPHENIX magnet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carriage cradle will support the lower 15 sectors, this will occur through bolted connections from the cradle into the sector combs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the sPHENIX magnet and Inner Detector Structural Supports are in place, the remaining 17 sectors will be installed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7C9793-C99C-42C6-A58F-D0F52AC14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740486"/>
            <a:ext cx="2711117" cy="18649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6BBFA1-988D-4C29-8245-E7F1B43E8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503004"/>
            <a:ext cx="2908838" cy="21230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053DC2-8387-4899-A755-3EE3DC70E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5149" y="2254300"/>
            <a:ext cx="2553449" cy="235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0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4800600"/>
            <a:ext cx="7620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5890263-FCCA-418A-AF2A-07636736DD99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4</a:t>
            </a:fld>
            <a:endParaRPr lang="en-US" altLang="en-US" sz="1200" dirty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2053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rgbClr val="000000"/>
                </a:solidFill>
                <a:latin typeface="+mn-lt"/>
                <a:ea typeface="MS PGothic" charset="0"/>
              </a:rPr>
              <a:t>1.04.02 HCal Sector Mechanics</a:t>
            </a:r>
          </a:p>
        </p:txBody>
      </p:sp>
      <p:sp>
        <p:nvSpPr>
          <p:cNvPr id="1638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27188D-B331-41CE-90A7-8ACA19A89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08" y="2721220"/>
            <a:ext cx="1332413" cy="219368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C044A13-F0C4-4D42-AD54-369D9430B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2804117"/>
            <a:ext cx="2438056" cy="1956181"/>
          </a:xfrm>
          <a:prstGeom prst="rect">
            <a:avLst/>
          </a:prstGeom>
        </p:spPr>
      </p:pic>
      <p:pic>
        <p:nvPicPr>
          <p:cNvPr id="16384" name="Picture 16383">
            <a:extLst>
              <a:ext uri="{FF2B5EF4-FFF2-40B4-BE49-F238E27FC236}">
                <a16:creationId xmlns:a16="http://schemas.microsoft.com/office/drawing/2014/main" id="{D6D2A4B7-DACD-4CCC-815E-9F0A3F0F3E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4483" y="2755128"/>
            <a:ext cx="1206577" cy="21597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E363A1-5749-4268-B6A8-046354801BE7}"/>
              </a:ext>
            </a:extLst>
          </p:cNvPr>
          <p:cNvSpPr txBox="1"/>
          <p:nvPr/>
        </p:nvSpPr>
        <p:spPr>
          <a:xfrm>
            <a:off x="1654077" y="3881281"/>
            <a:ext cx="959045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Splice Plates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4BA570-B05C-49AF-BE95-350D39D6EB37}"/>
              </a:ext>
            </a:extLst>
          </p:cNvPr>
          <p:cNvSpPr txBox="1"/>
          <p:nvPr/>
        </p:nvSpPr>
        <p:spPr>
          <a:xfrm>
            <a:off x="285859" y="4621799"/>
            <a:ext cx="540725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Pucks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D3550C-4166-4522-B290-661B716B383E}"/>
              </a:ext>
            </a:extLst>
          </p:cNvPr>
          <p:cNvSpPr txBox="1"/>
          <p:nvPr/>
        </p:nvSpPr>
        <p:spPr>
          <a:xfrm>
            <a:off x="123826" y="3773594"/>
            <a:ext cx="441146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Pins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F7A754-E11A-4D42-9320-33ECD8F344E5}"/>
              </a:ext>
            </a:extLst>
          </p:cNvPr>
          <p:cNvSpPr txBox="1"/>
          <p:nvPr/>
        </p:nvSpPr>
        <p:spPr>
          <a:xfrm>
            <a:off x="5410200" y="4075383"/>
            <a:ext cx="1139607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Spreader Beam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41FCADF-3E5E-47AD-8D53-D818D3E286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0408" y="2649439"/>
            <a:ext cx="1927556" cy="178177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C80A55B-351B-45A5-B705-3DFD397A56DE}"/>
              </a:ext>
            </a:extLst>
          </p:cNvPr>
          <p:cNvSpPr txBox="1"/>
          <p:nvPr/>
        </p:nvSpPr>
        <p:spPr>
          <a:xfrm>
            <a:off x="7497865" y="4462009"/>
            <a:ext cx="1131785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Support Stands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E659B7-3F12-4C7B-B374-5BB7C7A42B4C}"/>
              </a:ext>
            </a:extLst>
          </p:cNvPr>
          <p:cNvSpPr txBox="1"/>
          <p:nvPr/>
        </p:nvSpPr>
        <p:spPr>
          <a:xfrm>
            <a:off x="3579543" y="3121383"/>
            <a:ext cx="1245854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Rotation Fixtures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FAAC4E-91A4-46D7-AF60-5ED19F133271}"/>
              </a:ext>
            </a:extLst>
          </p:cNvPr>
          <p:cNvSpPr/>
          <p:nvPr/>
        </p:nvSpPr>
        <p:spPr>
          <a:xfrm>
            <a:off x="228600" y="773761"/>
            <a:ext cx="838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WBS 1.04.02 Sector Mechanics provides the following for this installation process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Splice plates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Pins and bolts will be the main connection from sector to sector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Pucks will be used to maintain a nominal gap of 2mm in between sectors at endplates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Rotation Fixture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Sectors will be rotated in support stands and pinned into nominal installation angles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Lifting Fixture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Will be utilized to pin sector into nominal installation angle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Take sector from support stands to installation area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358A0C-68EE-44EE-A732-7B908DB3DD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39" b="90502" l="4708" r="95942">
                        <a14:foregroundMark x1="23539" y1="23835" x2="9740" y2="37455"/>
                        <a14:foregroundMark x1="9740" y1="37455" x2="4708" y2="45878"/>
                        <a14:foregroundMark x1="21591" y1="28136" x2="47078" y2="13441"/>
                        <a14:foregroundMark x1="44968" y1="21864" x2="50000" y2="18100"/>
                        <a14:foregroundMark x1="50812" y1="17563" x2="38474" y2="23835"/>
                        <a14:foregroundMark x1="46591" y1="13262" x2="63636" y2="4839"/>
                        <a14:foregroundMark x1="63636" y1="4839" x2="58442" y2="4839"/>
                        <a14:foregroundMark x1="76461" y1="8961" x2="89123" y2="23477"/>
                        <a14:foregroundMark x1="89123" y1="23477" x2="94156" y2="41756"/>
                        <a14:foregroundMark x1="94156" y1="41756" x2="91558" y2="61290"/>
                        <a14:foregroundMark x1="91558" y1="61290" x2="87662" y2="64337"/>
                        <a14:foregroundMark x1="89610" y1="24731" x2="95942" y2="43011"/>
                        <a14:foregroundMark x1="95942" y1="43011" x2="91234" y2="62724"/>
                        <a14:foregroundMark x1="91234" y1="62724" x2="87825" y2="66308"/>
                        <a14:foregroundMark x1="25812" y1="90860" x2="43506" y2="90502"/>
                        <a14:foregroundMark x1="43506" y1="90502" x2="48539" y2="90502"/>
                        <a14:foregroundMark x1="74675" y1="8781" x2="86851" y2="23656"/>
                        <a14:foregroundMark x1="86851" y1="23656" x2="77110" y2="7706"/>
                        <a14:foregroundMark x1="77110" y1="7706" x2="90422" y2="29928"/>
                        <a14:backgroundMark x1="19643" y1="17384" x2="23539" y2="132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843" y="3121383"/>
            <a:ext cx="729935" cy="6612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BDE1BB-3870-485A-A287-E65706CDBD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104" y="4084504"/>
            <a:ext cx="484507" cy="50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02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B7DB2A8-0382-44D7-B478-ACD26FFD6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374" y="2414062"/>
            <a:ext cx="4008529" cy="24540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E82583-2F65-4DB9-99D6-43AB6FB32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487" y="3052376"/>
            <a:ext cx="2298887" cy="14148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AA0F344-73E4-4B36-99DD-82BBD4F491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052376"/>
            <a:ext cx="2307300" cy="1421078"/>
          </a:xfrm>
          <a:prstGeom prst="rect">
            <a:avLst/>
          </a:prstGeom>
        </p:spPr>
      </p:pic>
      <p:sp>
        <p:nvSpPr>
          <p:cNvPr id="20481" name="Rectangle 6"/>
          <p:cNvSpPr>
            <a:spLocks noGrp="1"/>
          </p:cNvSpPr>
          <p:nvPr>
            <p:ph type="title"/>
          </p:nvPr>
        </p:nvSpPr>
        <p:spPr/>
        <p:txBody>
          <a:bodyPr lIns="38100" tIns="38100" rIns="38100" bIns="38100"/>
          <a:lstStyle/>
          <a:p>
            <a:r>
              <a:rPr lang="en-US" altLang="en-US" sz="4000" dirty="0"/>
              <a:t> Scope 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0ADE29B-4D89-4838-B42B-E0BEB29A2576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5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EA37D7-FF55-4EC1-BD06-7233CF548685}"/>
              </a:ext>
            </a:extLst>
          </p:cNvPr>
          <p:cNvSpPr txBox="1"/>
          <p:nvPr/>
        </p:nvSpPr>
        <p:spPr>
          <a:xfrm>
            <a:off x="228600" y="676275"/>
            <a:ext cx="6285584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Engineer, analyze, design and procure a splice plate along with associated parts that will aid in the support of the Barrel Flux Return Steel individual sectors.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Deliverables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Splice Plates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64 Splice Plates (32 North, 32 South)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246 Pins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128 Pucks</a:t>
            </a:r>
            <a:r>
              <a:rPr lang="en-US" dirty="0"/>
              <a:t>	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9FF6B350-D344-4466-8F8F-AAD1116B9D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609" b="90217" l="8103" r="90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01" t="8780" r="9969" b="9512"/>
          <a:stretch/>
        </p:blipFill>
        <p:spPr bwMode="auto">
          <a:xfrm>
            <a:off x="6760525" y="580922"/>
            <a:ext cx="2300768" cy="173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8813852-D336-475A-8F30-AF18D1582CB5}"/>
              </a:ext>
            </a:extLst>
          </p:cNvPr>
          <p:cNvSpPr/>
          <p:nvPr/>
        </p:nvSpPr>
        <p:spPr>
          <a:xfrm>
            <a:off x="6640683" y="1226830"/>
            <a:ext cx="486436" cy="6230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F8FD4A-68CC-4F8A-9B9E-CEACDA767587}"/>
              </a:ext>
            </a:extLst>
          </p:cNvPr>
          <p:cNvSpPr/>
          <p:nvPr/>
        </p:nvSpPr>
        <p:spPr>
          <a:xfrm>
            <a:off x="228600" y="1538339"/>
            <a:ext cx="4343400" cy="1362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18725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A4AF9-4156-42D9-BF41-B05DE0992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50F3-11AF-421F-8451-A8D5543F3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3BBF2-90B5-45B6-AB82-F09D8ABA2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65E5B8D-F798-4B73-A08F-304314EA4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22504"/>
            <a:ext cx="2381763" cy="450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723C8F-4935-47A0-9A1C-499E5E84E58C}"/>
              </a:ext>
            </a:extLst>
          </p:cNvPr>
          <p:cNvCxnSpPr>
            <a:cxnSpLocks/>
          </p:cNvCxnSpPr>
          <p:nvPr/>
        </p:nvCxnSpPr>
        <p:spPr>
          <a:xfrm>
            <a:off x="5854406" y="2312358"/>
            <a:ext cx="1697419" cy="145565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A4D2F6-DEA9-4E3A-B881-E1A641787942}"/>
              </a:ext>
            </a:extLst>
          </p:cNvPr>
          <p:cNvCxnSpPr/>
          <p:nvPr/>
        </p:nvCxnSpPr>
        <p:spPr>
          <a:xfrm>
            <a:off x="5867400" y="2226432"/>
            <a:ext cx="1676400" cy="144780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41BDC70-AB24-493A-B123-F3050C2822A3}"/>
              </a:ext>
            </a:extLst>
          </p:cNvPr>
          <p:cNvCxnSpPr>
            <a:cxnSpLocks/>
          </p:cNvCxnSpPr>
          <p:nvPr/>
        </p:nvCxnSpPr>
        <p:spPr>
          <a:xfrm flipH="1">
            <a:off x="5867400" y="1061204"/>
            <a:ext cx="152400" cy="1146884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648D05E-5130-48D2-A288-E34C83FC36BE}"/>
              </a:ext>
            </a:extLst>
          </p:cNvPr>
          <p:cNvCxnSpPr>
            <a:cxnSpLocks/>
          </p:cNvCxnSpPr>
          <p:nvPr/>
        </p:nvCxnSpPr>
        <p:spPr>
          <a:xfrm>
            <a:off x="6019800" y="1061204"/>
            <a:ext cx="1524000" cy="1586746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DAAB943-025B-4DC8-AA51-B09BE62C8EA1}"/>
              </a:ext>
            </a:extLst>
          </p:cNvPr>
          <p:cNvCxnSpPr>
            <a:cxnSpLocks/>
          </p:cNvCxnSpPr>
          <p:nvPr/>
        </p:nvCxnSpPr>
        <p:spPr>
          <a:xfrm>
            <a:off x="7543800" y="2647950"/>
            <a:ext cx="0" cy="981016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02E269D-DBCE-491D-9481-863B3E20DEE5}"/>
              </a:ext>
            </a:extLst>
          </p:cNvPr>
          <p:cNvCxnSpPr>
            <a:cxnSpLocks/>
          </p:cNvCxnSpPr>
          <p:nvPr/>
        </p:nvCxnSpPr>
        <p:spPr>
          <a:xfrm>
            <a:off x="7539990" y="3714750"/>
            <a:ext cx="80010" cy="91440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01D07A5-CB07-4CBD-A923-A838E45C23C2}"/>
              </a:ext>
            </a:extLst>
          </p:cNvPr>
          <p:cNvCxnSpPr>
            <a:cxnSpLocks/>
          </p:cNvCxnSpPr>
          <p:nvPr/>
        </p:nvCxnSpPr>
        <p:spPr>
          <a:xfrm>
            <a:off x="5864725" y="3590925"/>
            <a:ext cx="1755275" cy="1038225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B46B9FB-5264-4488-B069-CA562C4E2E4D}"/>
              </a:ext>
            </a:extLst>
          </p:cNvPr>
          <p:cNvCxnSpPr>
            <a:cxnSpLocks/>
          </p:cNvCxnSpPr>
          <p:nvPr/>
        </p:nvCxnSpPr>
        <p:spPr>
          <a:xfrm>
            <a:off x="5854406" y="2266950"/>
            <a:ext cx="0" cy="1362016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EDE22A7-1230-4EDC-A3E7-B23E2AE44539}"/>
              </a:ext>
            </a:extLst>
          </p:cNvPr>
          <p:cNvCxnSpPr>
            <a:cxnSpLocks/>
            <a:stCxn id="7" idx="0"/>
          </p:cNvCxnSpPr>
          <p:nvPr/>
        </p:nvCxnSpPr>
        <p:spPr>
          <a:xfrm flipH="1">
            <a:off x="6017125" y="622504"/>
            <a:ext cx="888757" cy="43870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D3BD53A-4C7F-4828-A84C-66A071AF1606}"/>
              </a:ext>
            </a:extLst>
          </p:cNvPr>
          <p:cNvCxnSpPr>
            <a:cxnSpLocks/>
          </p:cNvCxnSpPr>
          <p:nvPr/>
        </p:nvCxnSpPr>
        <p:spPr>
          <a:xfrm flipH="1">
            <a:off x="7556793" y="2222429"/>
            <a:ext cx="888757" cy="43870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28A2910-A4D6-46C7-9BDD-57C2AECA7278}"/>
              </a:ext>
            </a:extLst>
          </p:cNvPr>
          <p:cNvCxnSpPr>
            <a:cxnSpLocks/>
          </p:cNvCxnSpPr>
          <p:nvPr/>
        </p:nvCxnSpPr>
        <p:spPr>
          <a:xfrm flipH="1">
            <a:off x="7546475" y="3190266"/>
            <a:ext cx="888757" cy="43870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D7C8EF3-0473-4AD3-B586-2E6D4F37F7F6}"/>
              </a:ext>
            </a:extLst>
          </p:cNvPr>
          <p:cNvCxnSpPr>
            <a:cxnSpLocks/>
          </p:cNvCxnSpPr>
          <p:nvPr/>
        </p:nvCxnSpPr>
        <p:spPr>
          <a:xfrm flipH="1">
            <a:off x="7546475" y="3270264"/>
            <a:ext cx="888757" cy="43870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3AF3B21-C0D3-4E03-9361-0AEFBCE0BB21}"/>
              </a:ext>
            </a:extLst>
          </p:cNvPr>
          <p:cNvCxnSpPr>
            <a:cxnSpLocks/>
          </p:cNvCxnSpPr>
          <p:nvPr/>
        </p:nvCxnSpPr>
        <p:spPr>
          <a:xfrm flipH="1">
            <a:off x="7610476" y="4109623"/>
            <a:ext cx="835074" cy="502205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>
            <a:extLst>
              <a:ext uri="{FF2B5EF4-FFF2-40B4-BE49-F238E27FC236}">
                <a16:creationId xmlns:a16="http://schemas.microsoft.com/office/drawing/2014/main" id="{F5633BD2-06CD-45E2-896A-77B16EDC7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rgbClr val="000000"/>
                </a:solidFill>
                <a:latin typeface="+mn-lt"/>
                <a:ea typeface="MS PGothic" charset="0"/>
              </a:rPr>
              <a:t>Preproduction M&amp;S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CFBEA47-355E-49AF-9A88-71C60DD5FD22}"/>
              </a:ext>
            </a:extLst>
          </p:cNvPr>
          <p:cNvSpPr/>
          <p:nvPr/>
        </p:nvSpPr>
        <p:spPr>
          <a:xfrm>
            <a:off x="4876800" y="2208088"/>
            <a:ext cx="619358" cy="453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4D91FD9-2D0B-43BD-983B-F7E919464997}"/>
              </a:ext>
            </a:extLst>
          </p:cNvPr>
          <p:cNvSpPr txBox="1"/>
          <p:nvPr/>
        </p:nvSpPr>
        <p:spPr>
          <a:xfrm>
            <a:off x="6711248" y="1752838"/>
            <a:ext cx="5677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Pins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945E740-32A7-44C4-BBAA-FA3495FBC4D5}"/>
              </a:ext>
            </a:extLst>
          </p:cNvPr>
          <p:cNvSpPr txBox="1"/>
          <p:nvPr/>
        </p:nvSpPr>
        <p:spPr>
          <a:xfrm>
            <a:off x="6145408" y="4285878"/>
            <a:ext cx="71474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Pucks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FD1CB4A-7ADB-4C1F-8D28-C296D8DD75A7}"/>
              </a:ext>
            </a:extLst>
          </p:cNvPr>
          <p:cNvCxnSpPr>
            <a:cxnSpLocks/>
            <a:stCxn id="51" idx="0"/>
          </p:cNvCxnSpPr>
          <p:nvPr/>
        </p:nvCxnSpPr>
        <p:spPr>
          <a:xfrm flipH="1" flipV="1">
            <a:off x="6145408" y="3270264"/>
            <a:ext cx="357374" cy="10156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B7E9B2A-F9D0-40D9-9DB7-996E88DF1BC0}"/>
              </a:ext>
            </a:extLst>
          </p:cNvPr>
          <p:cNvCxnSpPr>
            <a:cxnSpLocks/>
          </p:cNvCxnSpPr>
          <p:nvPr/>
        </p:nvCxnSpPr>
        <p:spPr>
          <a:xfrm flipV="1">
            <a:off x="6502782" y="3943350"/>
            <a:ext cx="660018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321D5A5-94F7-48EA-ADDE-F534ADEA33B2}"/>
              </a:ext>
            </a:extLst>
          </p:cNvPr>
          <p:cNvCxnSpPr>
            <a:cxnSpLocks/>
            <a:stCxn id="50" idx="2"/>
          </p:cNvCxnSpPr>
          <p:nvPr/>
        </p:nvCxnSpPr>
        <p:spPr>
          <a:xfrm flipH="1">
            <a:off x="6145408" y="2122170"/>
            <a:ext cx="849732" cy="2971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7158916-1A2B-445D-B39D-41DD2436B0C9}"/>
              </a:ext>
            </a:extLst>
          </p:cNvPr>
          <p:cNvCxnSpPr>
            <a:cxnSpLocks/>
            <a:stCxn id="50" idx="2"/>
          </p:cNvCxnSpPr>
          <p:nvPr/>
        </p:nvCxnSpPr>
        <p:spPr>
          <a:xfrm>
            <a:off x="6995140" y="2122170"/>
            <a:ext cx="167660" cy="11480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735A5175-E148-4089-BD4A-E986B4D95AA2}"/>
              </a:ext>
            </a:extLst>
          </p:cNvPr>
          <p:cNvSpPr txBox="1"/>
          <p:nvPr/>
        </p:nvSpPr>
        <p:spPr>
          <a:xfrm>
            <a:off x="1025324" y="783491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 Preproduction Splice Plates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Made to production level specifications (material, tolerances)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D9B672E6-FC8B-4789-A875-17A183D812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22346" r="4074" b="12469"/>
          <a:stretch/>
        </p:blipFill>
        <p:spPr>
          <a:xfrm>
            <a:off x="2689055" y="3190266"/>
            <a:ext cx="3064045" cy="163086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3AD4DF22-E3CE-4D52-A6EE-99792B4320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59" r="6666" b="6751"/>
          <a:stretch/>
        </p:blipFill>
        <p:spPr>
          <a:xfrm>
            <a:off x="185670" y="1391694"/>
            <a:ext cx="3419146" cy="1758132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BFEDCAEC-6C51-4D16-A8A3-B6AFE8B4B487}"/>
              </a:ext>
            </a:extLst>
          </p:cNvPr>
          <p:cNvSpPr txBox="1"/>
          <p:nvPr/>
        </p:nvSpPr>
        <p:spPr>
          <a:xfrm>
            <a:off x="299529" y="3367356"/>
            <a:ext cx="227790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Pins/Pucks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Made to production level specifications (material, tolerances)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2 sizes made to perform fit up tests</a:t>
            </a:r>
          </a:p>
        </p:txBody>
      </p:sp>
    </p:spTree>
    <p:extLst>
      <p:ext uri="{BB962C8B-B14F-4D97-AF65-F5344CB8AC3E}">
        <p14:creationId xmlns:p14="http://schemas.microsoft.com/office/powerpoint/2010/main" val="3303108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Grp="1"/>
          </p:cNvSpPr>
          <p:nvPr>
            <p:ph type="title"/>
          </p:nvPr>
        </p:nvSpPr>
        <p:spPr/>
        <p:txBody>
          <a:bodyPr lIns="38100" tIns="38100" rIns="38100" bIns="38100"/>
          <a:lstStyle/>
          <a:p>
            <a:r>
              <a:rPr lang="en-US" altLang="en-US" sz="4000" dirty="0"/>
              <a:t> Scope 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0ADE29B-4D89-4838-B42B-E0BEB29A2576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7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April 9-11,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9FF6B350-D344-4466-8F8F-AAD1116B9D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09" b="90217" l="8103" r="90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01" t="8780" r="9969" b="9512"/>
          <a:stretch/>
        </p:blipFill>
        <p:spPr bwMode="auto">
          <a:xfrm>
            <a:off x="6760525" y="580922"/>
            <a:ext cx="2300768" cy="173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FF8FD4A-68CC-4F8A-9B9E-CEACDA767587}"/>
              </a:ext>
            </a:extLst>
          </p:cNvPr>
          <p:cNvSpPr/>
          <p:nvPr/>
        </p:nvSpPr>
        <p:spPr>
          <a:xfrm>
            <a:off x="155812" y="2423864"/>
            <a:ext cx="434340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D2777C-A3FB-447C-8DF7-EBF301CDC73F}"/>
              </a:ext>
            </a:extLst>
          </p:cNvPr>
          <p:cNvSpPr/>
          <p:nvPr/>
        </p:nvSpPr>
        <p:spPr>
          <a:xfrm>
            <a:off x="152400" y="68156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Engineer and design a lifting fixture that will be utilized to rotate each sector to its nominal installation position.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Engineer and design a set of supports that will hold each sector during the rotation process.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CC7D6D-8093-49BD-9EF5-9C494F0FBA3A}"/>
              </a:ext>
            </a:extLst>
          </p:cNvPr>
          <p:cNvSpPr/>
          <p:nvPr/>
        </p:nvSpPr>
        <p:spPr>
          <a:xfrm>
            <a:off x="-304800" y="252645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Deliverables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Lifting Fixtures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/>
              <a:t>Spreader Beams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/>
              <a:t>Fixtures that permits rotating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/>
              <a:t>Sector Stands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821454-0841-4F23-BB87-D38EC112D5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96"/>
          <a:stretch/>
        </p:blipFill>
        <p:spPr>
          <a:xfrm>
            <a:off x="5486400" y="3144617"/>
            <a:ext cx="3478094" cy="19121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3F76D1-9321-4999-879B-3887FD1F57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558" y="1558778"/>
            <a:ext cx="1967552" cy="14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4092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000000"/>
                </a:solidFill>
              </a:rPr>
              <a:t>Technical Overview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09550"/>
            <a:ext cx="8153400" cy="3775473"/>
          </a:xfrm>
        </p:spPr>
        <p:txBody>
          <a:bodyPr/>
          <a:lstStyle/>
          <a:p>
            <a:endParaRPr lang="en-US" sz="1800" dirty="0"/>
          </a:p>
          <a:p>
            <a:r>
              <a:rPr lang="en-US" sz="1800" dirty="0"/>
              <a:t>Splice Plates</a:t>
            </a:r>
          </a:p>
          <a:p>
            <a:pPr lvl="1"/>
            <a:r>
              <a:rPr lang="en-US" sz="1600" dirty="0"/>
              <a:t>Testing of Preproduction splice plates began 3/29/2019</a:t>
            </a:r>
          </a:p>
          <a:p>
            <a:pPr lvl="2"/>
            <a:r>
              <a:rPr lang="en-US" sz="1400" dirty="0"/>
              <a:t>Confirming tolerances levels(plates, pins, pucks)</a:t>
            </a:r>
          </a:p>
          <a:p>
            <a:pPr lvl="2"/>
            <a:r>
              <a:rPr lang="en-US" sz="1400" dirty="0"/>
              <a:t>Continuing to develop installation and assembly plan</a:t>
            </a:r>
          </a:p>
          <a:p>
            <a:r>
              <a:rPr lang="en-US" sz="1800" dirty="0"/>
              <a:t>Lifting Fixtures &amp; Supports</a:t>
            </a:r>
          </a:p>
          <a:p>
            <a:pPr lvl="1"/>
            <a:r>
              <a:rPr lang="en-US" sz="1600" dirty="0"/>
              <a:t>Spreader beam has proven to be adequate</a:t>
            </a:r>
          </a:p>
          <a:p>
            <a:pPr lvl="1"/>
            <a:r>
              <a:rPr lang="en-US" sz="1600" dirty="0"/>
              <a:t>Support stands are adequate</a:t>
            </a:r>
          </a:p>
          <a:p>
            <a:pPr lvl="1"/>
            <a:r>
              <a:rPr lang="en-US" sz="1600" dirty="0"/>
              <a:t>Additional engineering is required on the rotation fixtures</a:t>
            </a:r>
          </a:p>
        </p:txBody>
      </p:sp>
      <p:sp>
        <p:nvSpPr>
          <p:cNvPr id="18433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0080"/>
                </a:solidFill>
                <a:cs typeface="Arial" pitchFamily="34" charset="0"/>
              </a:rPr>
              <a:t>April 9-11, 2019</a:t>
            </a: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srgbClr val="000080"/>
                </a:solidFill>
                <a:latin typeface="Calibri" pitchFamily="34" charset="0"/>
              </a:rPr>
              <a:t>sPHENIX  Director's Review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8B60DC1-DF8C-4E24-95D7-F7AA864F5546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8</a:t>
            </a:fld>
            <a:endParaRPr lang="en-US" altLang="en-US" sz="1200" dirty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9DA44A-48DF-4962-BF87-70F81360C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18" y="3028950"/>
            <a:ext cx="2133600" cy="160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F79B7C-471D-48FE-92D0-81C0339FC7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65172" y="1570305"/>
            <a:ext cx="3294625" cy="2470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481ED7-3C87-4738-AA5D-D65A01B49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0035" y="3078549"/>
            <a:ext cx="4089041" cy="181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30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63A1899-4701-42E6-8733-94F76ABA496D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9</a:t>
            </a:fld>
            <a:endParaRPr lang="en-US" altLang="en-US" sz="1200" dirty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000000"/>
                </a:solidFill>
                <a:cs typeface="Times New Roman" pitchFamily="18" charset="0"/>
              </a:rPr>
              <a:t> Collaborators</a:t>
            </a:r>
          </a:p>
        </p:txBody>
      </p:sp>
      <p:sp>
        <p:nvSpPr>
          <p:cNvPr id="2150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DFEC9A8-7021-46C0-9323-47A2170D2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688" y="2061954"/>
            <a:ext cx="1851223" cy="111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AA31B3-ADE5-4D73-A9E7-F6DBA0B1E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914" y="956759"/>
            <a:ext cx="2966763" cy="10441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D51A37-C490-42F0-8323-0D7A8000744E}"/>
              </a:ext>
            </a:extLst>
          </p:cNvPr>
          <p:cNvSpPr txBox="1"/>
          <p:nvPr/>
        </p:nvSpPr>
        <p:spPr>
          <a:xfrm>
            <a:off x="457200" y="2507337"/>
            <a:ext cx="216007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Iowa State University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9D684D-2614-44E1-9DC4-0C81A42213AF}"/>
              </a:ext>
            </a:extLst>
          </p:cNvPr>
          <p:cNvSpPr txBox="1"/>
          <p:nvPr/>
        </p:nvSpPr>
        <p:spPr>
          <a:xfrm>
            <a:off x="436123" y="2819892"/>
            <a:ext cx="3971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John Lajoie (Outer HCAL L2 Manager)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FD1311-030E-4CE4-A64E-80D24A76FEF9}"/>
              </a:ext>
            </a:extLst>
          </p:cNvPr>
          <p:cNvSpPr txBox="1"/>
          <p:nvPr/>
        </p:nvSpPr>
        <p:spPr>
          <a:xfrm>
            <a:off x="457200" y="971550"/>
            <a:ext cx="32201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Brookhaven National Laboratory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350F16-65D8-49DD-9FAC-8E6FFC5849A7}"/>
              </a:ext>
            </a:extLst>
          </p:cNvPr>
          <p:cNvSpPr txBox="1"/>
          <p:nvPr/>
        </p:nvSpPr>
        <p:spPr>
          <a:xfrm>
            <a:off x="457200" y="1340882"/>
            <a:ext cx="5330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Rich Ruggiero (Design/Integration)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Dan Cacace (Engineering/Analysis)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Carter Biggs (Lead Technician)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009E84-5B5F-4BFB-B732-6F05EB71F252}"/>
              </a:ext>
            </a:extLst>
          </p:cNvPr>
          <p:cNvSpPr txBox="1"/>
          <p:nvPr/>
        </p:nvSpPr>
        <p:spPr>
          <a:xfrm>
            <a:off x="457200" y="3142388"/>
            <a:ext cx="24409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Georgia State University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A5EB13-9437-4960-BE6F-CF13B69A0C18}"/>
              </a:ext>
            </a:extLst>
          </p:cNvPr>
          <p:cNvSpPr txBox="1"/>
          <p:nvPr/>
        </p:nvSpPr>
        <p:spPr>
          <a:xfrm>
            <a:off x="436123" y="3498064"/>
            <a:ext cx="4107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Megan Connors(HCal Scintillating Tiles)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40DD07-604C-4116-B6C3-C1C9F0633B3D}"/>
              </a:ext>
            </a:extLst>
          </p:cNvPr>
          <p:cNvSpPr txBox="1"/>
          <p:nvPr/>
        </p:nvSpPr>
        <p:spPr>
          <a:xfrm>
            <a:off x="457199" y="3839071"/>
            <a:ext cx="158376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Baruch College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2519A5-1A82-43C9-BB6F-E85E35A0FB98}"/>
              </a:ext>
            </a:extLst>
          </p:cNvPr>
          <p:cNvSpPr txBox="1"/>
          <p:nvPr/>
        </p:nvSpPr>
        <p:spPr>
          <a:xfrm>
            <a:off x="436122" y="4216086"/>
            <a:ext cx="4100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Stefan Bathe(HCal Assembly &amp; Testing)</a:t>
            </a:r>
          </a:p>
        </p:txBody>
      </p:sp>
      <p:pic>
        <p:nvPicPr>
          <p:cNvPr id="1026" name="Picture 2" descr="Image result for georgia state university">
            <a:extLst>
              <a:ext uri="{FF2B5EF4-FFF2-40B4-BE49-F238E27FC236}">
                <a16:creationId xmlns:a16="http://schemas.microsoft.com/office/drawing/2014/main" id="{0AF66344-8F13-4C23-8718-1641084DD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617321"/>
            <a:ext cx="1272377" cy="127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aruch college">
            <a:extLst>
              <a:ext uri="{FF2B5EF4-FFF2-40B4-BE49-F238E27FC236}">
                <a16:creationId xmlns:a16="http://schemas.microsoft.com/office/drawing/2014/main" id="{2F773CAA-BCD0-4586-8803-2E53303D8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787" y="3469274"/>
            <a:ext cx="1400086" cy="140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5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35419</TotalTime>
  <Words>1036</Words>
  <Application>Microsoft Office PowerPoint</Application>
  <PresentationFormat>On-screen Show (16:9)</PresentationFormat>
  <Paragraphs>198</Paragraphs>
  <Slides>19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MS PGothic</vt:lpstr>
      <vt:lpstr>MS PGothic</vt:lpstr>
      <vt:lpstr>Arial</vt:lpstr>
      <vt:lpstr>Calibri</vt:lpstr>
      <vt:lpstr>Times New Roman</vt:lpstr>
      <vt:lpstr>Office Theme</vt:lpstr>
      <vt:lpstr>Acrobat Document</vt:lpstr>
      <vt:lpstr> sPHENIX  Director’s Review 1.04.02 HCal Sector Mechanics </vt:lpstr>
      <vt:lpstr>Outer Hadronic Calorimeter</vt:lpstr>
      <vt:lpstr>1.04.02 HCal Sector Mechanics</vt:lpstr>
      <vt:lpstr>1.04.02 HCal Sector Mechanics</vt:lpstr>
      <vt:lpstr> Scope </vt:lpstr>
      <vt:lpstr>Preproduction M&amp;S</vt:lpstr>
      <vt:lpstr> Scope </vt:lpstr>
      <vt:lpstr>Technical Overview</vt:lpstr>
      <vt:lpstr> Collaborators</vt:lpstr>
      <vt:lpstr>Schedule Drivers</vt:lpstr>
      <vt:lpstr>Cost Drivers</vt:lpstr>
      <vt:lpstr>Status and Highlights</vt:lpstr>
      <vt:lpstr>Milestones</vt:lpstr>
      <vt:lpstr>Activities over the next few months</vt:lpstr>
      <vt:lpstr>Issues and Concerns  </vt:lpstr>
      <vt:lpstr>Summary</vt:lpstr>
      <vt:lpstr>Back Up</vt:lpstr>
      <vt:lpstr>Spreader Beam Information</vt:lpstr>
      <vt:lpstr>Splice Plate Information</vt:lpstr>
    </vt:vector>
  </TitlesOfParts>
  <Company>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Labor Distribution Sorted by FY and Job Category</dc:title>
  <dc:creator>EdwardOBrien</dc:creator>
  <cp:lastModifiedBy>Pontieri, Chris</cp:lastModifiedBy>
  <cp:revision>185</cp:revision>
  <cp:lastPrinted>2015-10-28T19:08:40Z</cp:lastPrinted>
  <dcterms:created xsi:type="dcterms:W3CDTF">2015-10-24T00:32:43Z</dcterms:created>
  <dcterms:modified xsi:type="dcterms:W3CDTF">2019-04-08T01:29:23Z</dcterms:modified>
</cp:coreProperties>
</file>