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5" r:id="rId2"/>
    <p:sldId id="327" r:id="rId3"/>
    <p:sldId id="328" r:id="rId4"/>
    <p:sldId id="329" r:id="rId5"/>
    <p:sldId id="343" r:id="rId6"/>
    <p:sldId id="342" r:id="rId7"/>
    <p:sldId id="344" r:id="rId8"/>
    <p:sldId id="332" r:id="rId9"/>
    <p:sldId id="320" r:id="rId10"/>
    <p:sldId id="321" r:id="rId11"/>
    <p:sldId id="335" r:id="rId12"/>
    <p:sldId id="341" r:id="rId13"/>
    <p:sldId id="348" r:id="rId14"/>
    <p:sldId id="350" r:id="rId15"/>
    <p:sldId id="345" r:id="rId16"/>
    <p:sldId id="325" r:id="rId17"/>
    <p:sldId id="351" r:id="rId18"/>
    <p:sldId id="326" r:id="rId19"/>
    <p:sldId id="338" r:id="rId20"/>
    <p:sldId id="339" r:id="rId21"/>
    <p:sldId id="340" r:id="rId22"/>
    <p:sldId id="346" r:id="rId2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4" autoAdjust="0"/>
    <p:restoredTop sz="94660"/>
  </p:normalViewPr>
  <p:slideViewPr>
    <p:cSldViewPr>
      <p:cViewPr>
        <p:scale>
          <a:sx n="140" d="100"/>
          <a:sy n="140" d="100"/>
        </p:scale>
        <p:origin x="-80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4/2/19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4/2/19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purchase fiber and wrapping and we need to do QA </a:t>
            </a:r>
          </a:p>
          <a:p>
            <a:r>
              <a:rPr lang="en-US" dirty="0" smtClean="0"/>
              <a:t>Vendor should confirm acceptance testing</a:t>
            </a:r>
          </a:p>
          <a:p>
            <a:r>
              <a:rPr lang="en-US" dirty="0" smtClean="0"/>
              <a:t>Sampling testing of fibers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when</a:t>
            </a:r>
            <a:r>
              <a:rPr lang="en-US" baseline="0" dirty="0" smtClean="0"/>
              <a:t> is barcode applied? how to keep track before hand </a:t>
            </a:r>
            <a:endParaRPr lang="en-US" dirty="0" smtClean="0"/>
          </a:p>
          <a:p>
            <a:r>
              <a:rPr lang="en-US" dirty="0" smtClean="0"/>
              <a:t>spares 2% yield allowance </a:t>
            </a:r>
          </a:p>
          <a:p>
            <a:r>
              <a:rPr lang="en-US" dirty="0" smtClean="0"/>
              <a:t>LED QA to confirm?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07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8063" y="523875"/>
            <a:ext cx="4654550" cy="2617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18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=""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2000250"/>
          </a:xfrm>
          <a:solidFill>
            <a:srgbClr val="3399FF"/>
          </a:solidFill>
        </p:spPr>
        <p:txBody>
          <a:bodyPr/>
          <a:lstStyle/>
          <a:p>
            <a:r>
              <a:rPr lang="en-US" altLang="en-US" b="0" dirty="0" smtClean="0">
                <a:solidFill>
                  <a:schemeClr val="bg1"/>
                </a:solidFill>
              </a:rPr>
              <a:t/>
            </a:r>
            <a:br>
              <a:rPr lang="en-US" altLang="en-US" b="0" dirty="0" smtClean="0">
                <a:solidFill>
                  <a:schemeClr val="bg1"/>
                </a:solidFill>
              </a:rPr>
            </a:br>
            <a:r>
              <a:rPr lang="en-US" altLang="en-US" b="0" dirty="0" smtClean="0">
                <a:solidFill>
                  <a:schemeClr val="bg1"/>
                </a:solidFill>
              </a:rPr>
              <a:t>sPHENIX </a:t>
            </a:r>
            <a:r>
              <a:rPr lang="en-US" altLang="en-US" b="0" dirty="0" smtClean="0"/>
              <a:t>DOE-SC CD-1/3a</a:t>
            </a:r>
            <a:r>
              <a:rPr lang="en-US" altLang="en-US" b="0" dirty="0" smtClean="0">
                <a:solidFill>
                  <a:schemeClr val="bg1"/>
                </a:solidFill>
              </a:rPr>
              <a:t> </a:t>
            </a:r>
            <a:r>
              <a:rPr lang="en-US" altLang="en-US" b="0" dirty="0"/>
              <a:t>Review</a:t>
            </a:r>
            <a:br>
              <a:rPr lang="en-US" altLang="en-US" b="0" dirty="0"/>
            </a:br>
            <a:r>
              <a:rPr lang="en-US" altLang="en-US" sz="4000" b="0" dirty="0"/>
              <a:t>WBS </a:t>
            </a:r>
            <a:r>
              <a:rPr lang="en-US" altLang="en-US" sz="4000" b="0" dirty="0" smtClean="0"/>
              <a:t>1.04.03</a:t>
            </a:r>
            <a:r>
              <a:rPr lang="en-US" altLang="en-US" sz="4000" b="0" dirty="0"/>
              <a:t/>
            </a:r>
            <a:br>
              <a:rPr lang="en-US" altLang="en-US" sz="4000" b="0" dirty="0"/>
            </a:br>
            <a:r>
              <a:rPr lang="en-US" altLang="en-US" sz="4000" b="0" dirty="0"/>
              <a:t>HCAL Scintillating </a:t>
            </a:r>
            <a:r>
              <a:rPr lang="en-US" altLang="en-US" sz="4000" b="0" dirty="0" smtClean="0"/>
              <a:t>Tiles</a:t>
            </a:r>
            <a:r>
              <a:rPr lang="en-US" altLang="en-US" sz="4000" b="0" dirty="0" smtClean="0">
                <a:solidFill>
                  <a:schemeClr val="bg1"/>
                </a:solidFill>
              </a:rPr>
              <a:t/>
            </a:r>
            <a:br>
              <a:rPr lang="en-US" altLang="en-US" sz="4000" b="0" dirty="0" smtClean="0">
                <a:solidFill>
                  <a:schemeClr val="bg1"/>
                </a:solidFill>
              </a:rPr>
            </a:br>
            <a:endParaRPr lang="en-US" altLang="en-US" sz="4000" b="0" dirty="0" smtClean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381000" y="2628900"/>
            <a:ext cx="8763000" cy="1314450"/>
          </a:xfrm>
        </p:spPr>
        <p:txBody>
          <a:bodyPr/>
          <a:lstStyle/>
          <a:p>
            <a:r>
              <a:rPr lang="en-US" altLang="en-US" sz="4000" b="0" dirty="0" smtClean="0">
                <a:solidFill>
                  <a:srgbClr val="000000"/>
                </a:solidFill>
              </a:rPr>
              <a:t>Megan Connors</a:t>
            </a:r>
          </a:p>
          <a:p>
            <a:r>
              <a:rPr lang="en-US" altLang="en-US" sz="4000" b="0" dirty="0" smtClean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 smtClean="0">
                <a:solidFill>
                  <a:srgbClr val="3399FF"/>
                </a:solidFill>
              </a:rPr>
              <a:t>Brookhaven National Laboratory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Scintillator tile </a:t>
            </a:r>
            <a:r>
              <a:rPr lang="en-US" dirty="0" smtClean="0"/>
              <a:t>production ($</a:t>
            </a:r>
            <a:r>
              <a:rPr lang="en-US" dirty="0" smtClean="0"/>
              <a:t>1.55M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b="0" dirty="0"/>
              <a:t>Surface flatness over long distances a key specification</a:t>
            </a:r>
          </a:p>
          <a:p>
            <a:pPr lvl="1"/>
            <a:r>
              <a:rPr lang="en-US" b="0" dirty="0"/>
              <a:t>Identified </a:t>
            </a:r>
            <a:r>
              <a:rPr lang="en-US" b="0" dirty="0" err="1"/>
              <a:t>Uniplast</a:t>
            </a:r>
            <a:r>
              <a:rPr lang="en-US" b="0" dirty="0"/>
              <a:t> (T2K, PHENIX)</a:t>
            </a:r>
          </a:p>
          <a:p>
            <a:pPr lvl="2"/>
            <a:r>
              <a:rPr lang="en-US" b="0" dirty="0"/>
              <a:t>Wrapped tile thickness &lt; </a:t>
            </a:r>
            <a:r>
              <a:rPr lang="en-US" b="0" dirty="0" smtClean="0"/>
              <a:t>8.0mm</a:t>
            </a:r>
            <a:r>
              <a:rPr lang="en-US" b="0" dirty="0"/>
              <a:t>, </a:t>
            </a:r>
            <a:r>
              <a:rPr lang="en-US" b="0" dirty="0" err="1"/>
              <a:t>Uniplast</a:t>
            </a:r>
            <a:r>
              <a:rPr lang="en-US" b="0" dirty="0"/>
              <a:t> has met this spec.  </a:t>
            </a:r>
          </a:p>
          <a:p>
            <a:pPr lvl="2"/>
            <a:r>
              <a:rPr lang="en-US" b="0" dirty="0"/>
              <a:t>FNAL/</a:t>
            </a:r>
            <a:r>
              <a:rPr lang="en-US" b="0" dirty="0" err="1"/>
              <a:t>Eljen</a:t>
            </a:r>
            <a:r>
              <a:rPr lang="en-US" b="0" dirty="0"/>
              <a:t> also investigated, </a:t>
            </a:r>
            <a:br>
              <a:rPr lang="en-US" b="0" dirty="0"/>
            </a:br>
            <a:r>
              <a:rPr lang="en-US" b="0" dirty="0" err="1"/>
              <a:t>Uniplast</a:t>
            </a:r>
            <a:r>
              <a:rPr lang="en-US" b="0" dirty="0"/>
              <a:t> most economical for complete tile assemblies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6637" r="21605" b="32370"/>
          <a:stretch/>
        </p:blipFill>
        <p:spPr bwMode="auto">
          <a:xfrm>
            <a:off x="2362200" y="666750"/>
            <a:ext cx="2513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6637" r="21605" b="32370"/>
          <a:stretch/>
        </p:blipFill>
        <p:spPr bwMode="auto">
          <a:xfrm>
            <a:off x="2439771" y="1885950"/>
            <a:ext cx="25132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66750"/>
            <a:ext cx="47244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2016 Test Beam</a:t>
            </a:r>
          </a:p>
          <a:p>
            <a:pPr lvl="1"/>
            <a:r>
              <a:rPr lang="en-US" dirty="0" smtClean="0"/>
              <a:t>Mid-rapidity tiles</a:t>
            </a:r>
          </a:p>
          <a:p>
            <a:pPr lvl="2"/>
            <a:r>
              <a:rPr lang="en-US" dirty="0" smtClean="0"/>
              <a:t>Good agreement between data and simulation</a:t>
            </a:r>
          </a:p>
          <a:p>
            <a:pPr lvl="2"/>
            <a:r>
              <a:rPr lang="en-US" dirty="0" smtClean="0"/>
              <a:t>Satisfies energy resolution requirement </a:t>
            </a:r>
          </a:p>
          <a:p>
            <a:r>
              <a:rPr lang="en-US" dirty="0" smtClean="0"/>
              <a:t>2017 Test Beam</a:t>
            </a:r>
          </a:p>
          <a:p>
            <a:pPr lvl="1"/>
            <a:r>
              <a:rPr lang="en-US" dirty="0" smtClean="0"/>
              <a:t>High rapidity tiles</a:t>
            </a:r>
          </a:p>
          <a:p>
            <a:pPr lvl="2"/>
            <a:r>
              <a:rPr lang="en-US" dirty="0"/>
              <a:t>Good agreement between data and simulation</a:t>
            </a:r>
          </a:p>
          <a:p>
            <a:pPr lvl="2"/>
            <a:r>
              <a:rPr lang="en-US" dirty="0"/>
              <a:t>Satisfies energy resolution requirement </a:t>
            </a:r>
            <a:endParaRPr lang="en-US" dirty="0" smtClean="0"/>
          </a:p>
          <a:p>
            <a:pPr lvl="2"/>
            <a:r>
              <a:rPr lang="en-US" dirty="0" smtClean="0"/>
              <a:t>Consistent response for positive and negative </a:t>
            </a:r>
            <a:r>
              <a:rPr lang="en-US" dirty="0" err="1" smtClean="0"/>
              <a:t>pions</a:t>
            </a:r>
            <a:endParaRPr lang="en-US" dirty="0" smtClean="0"/>
          </a:p>
          <a:p>
            <a:r>
              <a:rPr lang="en-US" dirty="0" smtClean="0"/>
              <a:t>2018 Test Beam</a:t>
            </a:r>
          </a:p>
          <a:p>
            <a:pPr lvl="1"/>
            <a:r>
              <a:rPr lang="en-US" dirty="0" smtClean="0"/>
              <a:t>High rapidity tiles</a:t>
            </a:r>
          </a:p>
          <a:p>
            <a:pPr lvl="1"/>
            <a:r>
              <a:rPr lang="en-US" dirty="0" smtClean="0"/>
              <a:t>Pre-production tiles and electronics</a:t>
            </a:r>
          </a:p>
          <a:p>
            <a:pPr lvl="1"/>
            <a:r>
              <a:rPr lang="en-US" dirty="0" smtClean="0"/>
              <a:t>Ongoing</a:t>
            </a:r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6846" t="51325" r="24595"/>
          <a:stretch/>
        </p:blipFill>
        <p:spPr>
          <a:xfrm>
            <a:off x="5029200" y="742950"/>
            <a:ext cx="2601528" cy="1600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266950"/>
            <a:ext cx="3073400" cy="2311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0" y="81915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264795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9000" y="666750"/>
            <a:ext cx="381000" cy="457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4343400" y="1847850"/>
            <a:ext cx="381000" cy="53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/>
          <a:lstStyle/>
          <a:p>
            <a:r>
              <a:rPr lang="en-US" dirty="0" smtClean="0"/>
              <a:t>All aspects of the scintillating tile design are highly advanced</a:t>
            </a:r>
          </a:p>
          <a:p>
            <a:pPr lvl="1"/>
            <a:r>
              <a:rPr lang="en-US" b="0" dirty="0">
                <a:solidFill>
                  <a:prstClr val="black"/>
                </a:solidFill>
              </a:rPr>
              <a:t>Completed four rounds of prototyping </a:t>
            </a:r>
            <a:endParaRPr lang="en-US" b="0" dirty="0" smtClean="0">
              <a:solidFill>
                <a:prstClr val="black"/>
              </a:solidFill>
            </a:endParaRPr>
          </a:p>
          <a:p>
            <a:pPr lvl="1"/>
            <a:r>
              <a:rPr lang="en-US" b="0" dirty="0" smtClean="0">
                <a:solidFill>
                  <a:prstClr val="black"/>
                </a:solidFill>
              </a:rPr>
              <a:t>preproduction testing underway</a:t>
            </a:r>
            <a:endParaRPr lang="en-US" b="0" dirty="0" smtClean="0"/>
          </a:p>
          <a:p>
            <a:r>
              <a:rPr lang="en-US" dirty="0" smtClean="0"/>
              <a:t>Currently testing tiles in Advanced R&amp;D contract (OPC funds):</a:t>
            </a:r>
            <a:endParaRPr lang="en-US" dirty="0"/>
          </a:p>
          <a:p>
            <a:pPr lvl="1"/>
            <a:r>
              <a:rPr lang="en-US" b="0" dirty="0" smtClean="0"/>
              <a:t>5</a:t>
            </a:r>
            <a:r>
              <a:rPr lang="en-US" b="0" baseline="30000" dirty="0" smtClean="0"/>
              <a:t>th</a:t>
            </a:r>
            <a:r>
              <a:rPr lang="en-US" b="0" dirty="0" smtClean="0"/>
              <a:t> prototyping round (pre-production)</a:t>
            </a:r>
          </a:p>
          <a:p>
            <a:pPr lvl="2"/>
            <a:r>
              <a:rPr lang="en-US" b="0" dirty="0" smtClean="0"/>
              <a:t>~20% of production total (1560 tiles)</a:t>
            </a:r>
          </a:p>
          <a:p>
            <a:pPr lvl="2"/>
            <a:r>
              <a:rPr lang="en-US" b="0" dirty="0" smtClean="0"/>
              <a:t>Includes tiles, clips, light blockers, </a:t>
            </a:r>
            <a:r>
              <a:rPr lang="en-US" b="0" dirty="0" err="1" smtClean="0"/>
              <a:t>SiPM</a:t>
            </a:r>
            <a:r>
              <a:rPr lang="en-US" b="0" dirty="0" smtClean="0"/>
              <a:t> mount, fiber bundles</a:t>
            </a:r>
          </a:p>
          <a:p>
            <a:pPr lvl="2"/>
            <a:r>
              <a:rPr lang="en-US" b="0" dirty="0" smtClean="0"/>
              <a:t>Exercise vendor production capabilities</a:t>
            </a:r>
          </a:p>
          <a:p>
            <a:r>
              <a:rPr lang="en-US" dirty="0" smtClean="0"/>
              <a:t>Currently procuring </a:t>
            </a:r>
            <a:r>
              <a:rPr lang="en-US" dirty="0"/>
              <a:t>CD1/</a:t>
            </a:r>
            <a:r>
              <a:rPr lang="en-US" dirty="0" smtClean="0"/>
              <a:t>3a contract for production </a:t>
            </a:r>
            <a:r>
              <a:rPr lang="en-US" dirty="0" smtClean="0"/>
              <a:t>tiles purchase through GSU (Site visit being scheduled)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9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03"/>
            <a:ext cx="8686800" cy="546497"/>
          </a:xfrm>
        </p:spPr>
        <p:txBody>
          <a:bodyPr/>
          <a:lstStyle/>
          <a:p>
            <a:r>
              <a:rPr lang="en-US" dirty="0"/>
              <a:t>Status and </a:t>
            </a:r>
            <a:r>
              <a:rPr lang="en-US" dirty="0" err="1" smtClean="0"/>
              <a:t>Highlights:Preproduction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9150"/>
            <a:ext cx="4114800" cy="3394472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nly 5 tested tiles (3%) outside of 20% benchmark</a:t>
            </a:r>
          </a:p>
          <a:p>
            <a:pPr lvl="1"/>
            <a:r>
              <a:rPr lang="en-US" dirty="0" smtClean="0"/>
              <a:t>Goal: to tower tiles with same performance so tiles clustered in tails may still be useful</a:t>
            </a:r>
          </a:p>
          <a:p>
            <a:r>
              <a:rPr lang="en-US" dirty="0" smtClean="0"/>
              <a:t>~1K tiles received by GSU </a:t>
            </a:r>
          </a:p>
          <a:p>
            <a:pPr lvl="1"/>
            <a:r>
              <a:rPr lang="en-US" dirty="0" smtClean="0"/>
              <a:t>sample of all shapes received</a:t>
            </a:r>
          </a:p>
          <a:p>
            <a:pPr lvl="1"/>
            <a:r>
              <a:rPr lang="en-US" dirty="0" smtClean="0"/>
              <a:t>first set of tested tiles heading to BNL soon</a:t>
            </a:r>
          </a:p>
          <a:p>
            <a:r>
              <a:rPr lang="en-US" dirty="0" smtClean="0"/>
              <a:t>Any questionable tiles will undergo additional testing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sPHENIX</a:t>
            </a:r>
            <a:r>
              <a:rPr lang="en-US" dirty="0" smtClean="0"/>
              <a:t>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660400"/>
            <a:ext cx="4892596" cy="3282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385822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-Using two reference tiles for triggering on </a:t>
            </a:r>
            <a:r>
              <a:rPr lang="en-US" dirty="0" err="1" smtClean="0"/>
              <a:t>cosmics</a:t>
            </a:r>
            <a:endParaRPr lang="en-US" dirty="0" smtClean="0"/>
          </a:p>
          <a:p>
            <a:r>
              <a:rPr lang="en-US" dirty="0" smtClean="0"/>
              <a:t>-Corrections for effects due to </a:t>
            </a:r>
            <a:r>
              <a:rPr lang="en-US" dirty="0" err="1" smtClean="0"/>
              <a:t>SiPM</a:t>
            </a:r>
            <a:r>
              <a:rPr lang="en-US" dirty="0"/>
              <a:t>,</a:t>
            </a:r>
            <a:r>
              <a:rPr lang="en-US" dirty="0" smtClean="0"/>
              <a:t> operating conditions or tile shape are applied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590550"/>
            <a:ext cx="28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176 tiles from First Shipment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9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" b="4103"/>
          <a:stretch/>
        </p:blipFill>
        <p:spPr>
          <a:xfrm>
            <a:off x="323528" y="627534"/>
            <a:ext cx="3906562" cy="3907126"/>
          </a:xfrm>
          <a:prstGeom prst="rect">
            <a:avLst/>
          </a:prstGeom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0" y="4644420"/>
            <a:ext cx="9109075" cy="46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MEPHI: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Muon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hodoscope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“good” and “bad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” tile maps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b="4291"/>
          <a:stretch/>
        </p:blipFill>
        <p:spPr>
          <a:xfrm>
            <a:off x="4788025" y="627534"/>
            <a:ext cx="3928782" cy="39071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5003"/>
            <a:ext cx="8686800" cy="546497"/>
          </a:xfrm>
        </p:spPr>
        <p:txBody>
          <a:bodyPr/>
          <a:lstStyle/>
          <a:p>
            <a:r>
              <a:rPr lang="en-US" dirty="0"/>
              <a:t>Status and </a:t>
            </a:r>
            <a:r>
              <a:rPr lang="en-US" dirty="0" err="1" smtClean="0"/>
              <a:t>Highlights:Preproduction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6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" y="666750"/>
            <a:ext cx="7373469" cy="4476749"/>
          </a:xfrm>
          <a:prstGeom prst="rect">
            <a:avLst/>
          </a:prstGeom>
        </p:spPr>
      </p:pic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 smtClean="0"/>
              <a:t>1.04.03 </a:t>
            </a:r>
            <a:r>
              <a:rPr lang="en-US" sz="1500" dirty="0"/>
              <a:t>Outer HCal</a:t>
            </a:r>
            <a:r>
              <a:rPr lang="en-US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Milestones</a:t>
            </a:r>
            <a:endParaRPr lang="en-US" sz="1500" dirty="0"/>
          </a:p>
        </p:txBody>
      </p:sp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C5890263-FCCA-418A-AF2A-07636736DD99}" type="slidenum">
              <a:rPr lang="en-US" altLang="en-US" sz="900">
                <a:solidFill>
                  <a:schemeClr val="tx2">
                    <a:lumMod val="75000"/>
                  </a:schemeClr>
                </a:solidFill>
              </a:rPr>
              <a:pPr/>
              <a:t>15</a:t>
            </a:fld>
            <a:endParaRPr lang="en-US" altLang="en-US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4629150"/>
            <a:ext cx="5715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Tile Acceptance Testing (GSU) – 20 Sept 2019 – 1 Apr 2020</a:t>
            </a:r>
          </a:p>
        </p:txBody>
      </p:sp>
    </p:spTree>
    <p:extLst>
      <p:ext uri="{BB962C8B-B14F-4D97-AF65-F5344CB8AC3E}">
        <p14:creationId xmlns:p14="http://schemas.microsoft.com/office/powerpoint/2010/main" val="42558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 smtClean="0"/>
              <a:t>Issues and Concerns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01278"/>
            <a:ext cx="8610600" cy="3851672"/>
          </a:xfrm>
        </p:spPr>
        <p:txBody>
          <a:bodyPr/>
          <a:lstStyle/>
          <a:p>
            <a:r>
              <a:rPr lang="en-US" dirty="0" smtClean="0"/>
              <a:t>Loss </a:t>
            </a:r>
            <a:r>
              <a:rPr lang="en-US" dirty="0"/>
              <a:t>of Scintillating Tile Provider (</a:t>
            </a:r>
            <a:r>
              <a:rPr lang="en-US" dirty="0" err="1"/>
              <a:t>Uniplast</a:t>
            </a:r>
            <a:r>
              <a:rPr lang="en-US" dirty="0"/>
              <a:t>)</a:t>
            </a:r>
          </a:p>
          <a:p>
            <a:pPr lvl="1"/>
            <a:r>
              <a:rPr lang="en-US" b="0" dirty="0" err="1"/>
              <a:t>Uniplast</a:t>
            </a:r>
            <a:r>
              <a:rPr lang="en-US" b="0" dirty="0"/>
              <a:t> is manufacturing scintillator sheets and providing completed scintillating tile assemblies, wrapped and tested, to </a:t>
            </a:r>
            <a:r>
              <a:rPr lang="en-US" b="0" dirty="0" err="1"/>
              <a:t>sPHENIX</a:t>
            </a:r>
            <a:r>
              <a:rPr lang="en-US" b="0" dirty="0"/>
              <a:t> specifications. </a:t>
            </a:r>
          </a:p>
          <a:p>
            <a:pPr lvl="2"/>
            <a:r>
              <a:rPr lang="en-US" b="0" dirty="0"/>
              <a:t>A</a:t>
            </a:r>
            <a:r>
              <a:rPr lang="en-US" b="0" dirty="0" smtClean="0"/>
              <a:t>lso providing </a:t>
            </a:r>
            <a:r>
              <a:rPr lang="en-US" b="0" dirty="0"/>
              <a:t>access to inexpensive injection molding for key parts (light block/</a:t>
            </a:r>
            <a:r>
              <a:rPr lang="en-US" b="0" dirty="0" err="1"/>
              <a:t>SiPM</a:t>
            </a:r>
            <a:r>
              <a:rPr lang="en-US" b="0" dirty="0"/>
              <a:t> mount, tile clips)</a:t>
            </a:r>
          </a:p>
          <a:p>
            <a:pPr lvl="1"/>
            <a:r>
              <a:rPr lang="en-US" b="0" dirty="0" err="1" smtClean="0"/>
              <a:t>Uniplast</a:t>
            </a:r>
            <a:r>
              <a:rPr lang="en-US" b="0" dirty="0" smtClean="0"/>
              <a:t> has been </a:t>
            </a:r>
            <a:r>
              <a:rPr lang="en-US" b="0" u="sng" dirty="0" smtClean="0"/>
              <a:t>extremely</a:t>
            </a:r>
            <a:r>
              <a:rPr lang="en-US" b="0" dirty="0" smtClean="0"/>
              <a:t> reliable </a:t>
            </a:r>
          </a:p>
          <a:p>
            <a:pPr lvl="2"/>
            <a:r>
              <a:rPr lang="en-US" b="0" dirty="0" smtClean="0"/>
              <a:t>Concerns centered on challenges executing a contract with a Russian vendor</a:t>
            </a:r>
          </a:p>
          <a:p>
            <a:pPr lvl="1"/>
            <a:r>
              <a:rPr lang="en-US" dirty="0" smtClean="0"/>
              <a:t>Unlikely</a:t>
            </a:r>
            <a:r>
              <a:rPr lang="en-US" b="0" dirty="0" smtClean="0"/>
              <a:t> </a:t>
            </a:r>
            <a:r>
              <a:rPr lang="en-US" b="0" dirty="0"/>
              <a:t>but impact is large</a:t>
            </a:r>
          </a:p>
          <a:p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590550"/>
            <a:ext cx="8229600" cy="38862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Hadronic Calorimeter provides coverage for jet reconstruction between </a:t>
            </a:r>
            <a:r>
              <a:rPr lang="en-US" dirty="0">
                <a:cs typeface="Helvetica Neue Light"/>
              </a:rPr>
              <a:t>-1</a:t>
            </a:r>
            <a:r>
              <a:rPr lang="en-US" dirty="0" smtClean="0">
                <a:cs typeface="Helvetica Neue Light"/>
              </a:rPr>
              <a:t>&lt;</a:t>
            </a:r>
            <a:r>
              <a:rPr lang="en-US" dirty="0" err="1" smtClean="0">
                <a:cs typeface="Helvetica Neue Light"/>
              </a:rPr>
              <a:t>η</a:t>
            </a:r>
            <a:r>
              <a:rPr lang="en-US" dirty="0" smtClean="0">
                <a:cs typeface="Helvetica Neue Light"/>
              </a:rPr>
              <a:t>&lt;</a:t>
            </a:r>
            <a:r>
              <a:rPr lang="en-US" dirty="0">
                <a:cs typeface="Helvetica Neue Light"/>
              </a:rPr>
              <a:t>1 and </a:t>
            </a:r>
            <a:r>
              <a:rPr lang="en-US" dirty="0" smtClean="0">
                <a:cs typeface="Helvetica Neue Light"/>
              </a:rPr>
              <a:t>0&lt;φ&lt;2π with an energy resolution better than </a:t>
            </a:r>
          </a:p>
          <a:p>
            <a:pPr lvl="1"/>
            <a:r>
              <a:rPr lang="en-US" dirty="0" smtClean="0"/>
              <a:t>Performance requirements driven by underlying event in jet reconstruction in Heavy Ion collisions</a:t>
            </a:r>
          </a:p>
          <a:p>
            <a:r>
              <a:rPr lang="en-US" dirty="0" smtClean="0"/>
              <a:t>Design is highly advanced; multiple test beams establish performance within specifications</a:t>
            </a:r>
          </a:p>
          <a:p>
            <a:pPr lvl="1"/>
            <a:r>
              <a:rPr lang="en-US" dirty="0" smtClean="0"/>
              <a:t>Four rounds of scintillating tile prototyping</a:t>
            </a:r>
          </a:p>
          <a:p>
            <a:r>
              <a:rPr lang="en-US" dirty="0" smtClean="0"/>
              <a:t>Advanced R&amp;D program sets the foundation for CD3A purchase</a:t>
            </a:r>
            <a:r>
              <a:rPr lang="en-US" dirty="0"/>
              <a:t> </a:t>
            </a:r>
            <a:r>
              <a:rPr lang="en-US" dirty="0" smtClean="0"/>
              <a:t>and sector </a:t>
            </a:r>
            <a:r>
              <a:rPr lang="en-US" dirty="0" smtClean="0"/>
              <a:t>production</a:t>
            </a:r>
          </a:p>
          <a:p>
            <a:r>
              <a:rPr lang="en-US" dirty="0" err="1" smtClean="0"/>
              <a:t>HCal</a:t>
            </a:r>
            <a:r>
              <a:rPr lang="en-US" dirty="0" smtClean="0"/>
              <a:t> tiles are ready for PD-2/3 approval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sPHENIX</a:t>
            </a:r>
            <a:r>
              <a:rPr lang="en-US" dirty="0" smtClean="0"/>
              <a:t> Directors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186885"/>
              </p:ext>
            </p:extLst>
          </p:nvPr>
        </p:nvGraphicFramePr>
        <p:xfrm>
          <a:off x="3733800" y="1344047"/>
          <a:ext cx="762000" cy="46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698400" imgH="419040" progId="Equation.3">
                  <p:embed/>
                </p:oleObj>
              </mc:Choice>
              <mc:Fallback>
                <p:oleObj name="Equation" r:id="rId3" imgW="69840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1344047"/>
                        <a:ext cx="762000" cy="465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494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smtClean="0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/>
              <a:t>H</a:t>
            </a:r>
            <a:r>
              <a:rPr lang="en-US" dirty="0" err="1" smtClean="0"/>
              <a:t>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3632596"/>
            <a:ext cx="5076002" cy="99774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Resolution within </a:t>
            </a:r>
            <a:r>
              <a:rPr lang="en-US" dirty="0" err="1" smtClean="0"/>
              <a:t>sPHENIX</a:t>
            </a:r>
            <a:r>
              <a:rPr lang="en-US" dirty="0" smtClean="0"/>
              <a:t> expectations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8" y="978694"/>
            <a:ext cx="8948779" cy="2394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846" t="51325" r="24595"/>
          <a:stretch/>
        </p:blipFill>
        <p:spPr>
          <a:xfrm>
            <a:off x="304726" y="3373576"/>
            <a:ext cx="3755104" cy="17323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32729" y="-1591"/>
            <a:ext cx="2133600" cy="273844"/>
          </a:xfrm>
        </p:spPr>
        <p:txBody>
          <a:bodyPr/>
          <a:lstStyle/>
          <a:p>
            <a:fld id="{D6617F4B-CAC4-6541-BED8-A36775B8904E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247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  <a:endParaRPr lang="en-US" sz="4800" dirty="0">
              <a:solidFill>
                <a:srgbClr val="000000"/>
              </a:solidFill>
              <a:latin typeface="+mn-lt"/>
              <a:ea typeface="MS PGothic" charset="0"/>
            </a:endParaRP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14549"/>
            <a:ext cx="8229600" cy="2480073"/>
          </a:xfrm>
        </p:spPr>
        <p:txBody>
          <a:bodyPr/>
          <a:lstStyle/>
          <a:p>
            <a:r>
              <a:rPr lang="en-US" dirty="0" err="1" smtClean="0"/>
              <a:t>Hcal</a:t>
            </a:r>
            <a:r>
              <a:rPr lang="en-US" dirty="0" smtClean="0"/>
              <a:t> Tiles (7,680): </a:t>
            </a:r>
          </a:p>
          <a:p>
            <a:pPr lvl="1"/>
            <a:r>
              <a:rPr lang="en-US" dirty="0"/>
              <a:t>5 scintillators/tower</a:t>
            </a:r>
          </a:p>
          <a:p>
            <a:pPr lvl="1"/>
            <a:r>
              <a:rPr lang="en-US" dirty="0"/>
              <a:t>48 towers per sector</a:t>
            </a:r>
          </a:p>
          <a:p>
            <a:pPr lvl="1"/>
            <a:r>
              <a:rPr lang="en-US" dirty="0"/>
              <a:t>32 </a:t>
            </a:r>
            <a:r>
              <a:rPr lang="en-US" dirty="0" smtClean="0"/>
              <a:t>sectors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6637" r="21605" b="32370"/>
          <a:stretch/>
        </p:blipFill>
        <p:spPr bwMode="auto">
          <a:xfrm>
            <a:off x="1676400" y="666750"/>
            <a:ext cx="7262090" cy="13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3714750"/>
            <a:ext cx="297108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Four rounds of prototyping with </a:t>
            </a:r>
            <a:r>
              <a:rPr lang="en-US" dirty="0" err="1" smtClean="0"/>
              <a:t>Uniplast</a:t>
            </a:r>
            <a:r>
              <a:rPr lang="en-US" dirty="0"/>
              <a:t> </a:t>
            </a:r>
            <a:r>
              <a:rPr lang="en-US" dirty="0" smtClean="0"/>
              <a:t>– scintillating tile design very advanced.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38350"/>
            <a:ext cx="134017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9" t="11107" r="6260" b="3817"/>
          <a:stretch/>
        </p:blipFill>
        <p:spPr>
          <a:xfrm>
            <a:off x="6477000" y="1993900"/>
            <a:ext cx="1493882" cy="3117850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71031" y="4914900"/>
            <a:ext cx="289560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7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</a:t>
            </a:r>
            <a:r>
              <a:rPr lang="en-US" dirty="0" err="1" smtClean="0"/>
              <a:t>HCal</a:t>
            </a:r>
            <a:r>
              <a:rPr lang="en-US" dirty="0" smtClean="0"/>
              <a:t> Performance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456" y="848010"/>
            <a:ext cx="4147345" cy="17999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Agreement between data and π- simulation demonstrated in 2016</a:t>
            </a:r>
          </a:p>
          <a:p>
            <a:r>
              <a:rPr lang="en-US" dirty="0" smtClean="0"/>
              <a:t>2017 demonstrates agreement for both </a:t>
            </a:r>
            <a:r>
              <a:rPr lang="en-US" dirty="0"/>
              <a:t>π</a:t>
            </a:r>
            <a:r>
              <a:rPr lang="en-US" baseline="30000" dirty="0" smtClean="0"/>
              <a:t>+ </a:t>
            </a:r>
            <a:r>
              <a:rPr lang="en-US" dirty="0" smtClean="0"/>
              <a:t>and </a:t>
            </a:r>
            <a:r>
              <a:rPr lang="en-US" dirty="0"/>
              <a:t>π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B396-54A3-9A4C-A2EF-065E160FFF4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74" y="1011618"/>
            <a:ext cx="4233281" cy="1896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70191"/>
            <a:ext cx="4539455" cy="2073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879" y="1108934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719" y="3271502"/>
            <a:ext cx="38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π-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647950"/>
            <a:ext cx="3073400" cy="23114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822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calorimeter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78472"/>
            <a:ext cx="8686799" cy="3616151"/>
          </a:xfrm>
        </p:spPr>
        <p:txBody>
          <a:bodyPr/>
          <a:lstStyle/>
          <a:p>
            <a:r>
              <a:rPr lang="en-US" dirty="0" smtClean="0"/>
              <a:t>Energy resolution satisfies </a:t>
            </a:r>
            <a:r>
              <a:rPr lang="en-US" dirty="0" err="1" smtClean="0"/>
              <a:t>sPHENIX</a:t>
            </a:r>
            <a:r>
              <a:rPr lang="en-US" dirty="0"/>
              <a:t> </a:t>
            </a:r>
            <a:r>
              <a:rPr lang="en-US" dirty="0" smtClean="0"/>
              <a:t>requirement</a:t>
            </a:r>
          </a:p>
          <a:p>
            <a:r>
              <a:rPr lang="en-US" dirty="0" smtClean="0"/>
              <a:t>Good linearity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5B396-54A3-9A4C-A2EF-065E160FFF4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2380"/>
            <a:ext cx="8746320" cy="247607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618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Testing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95350"/>
            <a:ext cx="7239000" cy="3775473"/>
          </a:xfrm>
        </p:spPr>
        <p:txBody>
          <a:bodyPr/>
          <a:lstStyle/>
          <a:p>
            <a:r>
              <a:rPr lang="en-US" dirty="0" smtClean="0"/>
              <a:t>Tile Mapper used at FNAL test beam </a:t>
            </a:r>
          </a:p>
          <a:p>
            <a:r>
              <a:rPr lang="en-US" dirty="0"/>
              <a:t>T</a:t>
            </a:r>
            <a:r>
              <a:rPr lang="en-US" dirty="0" smtClean="0"/>
              <a:t>est stand with source/LED at Colorado</a:t>
            </a:r>
          </a:p>
          <a:p>
            <a:pPr lvl="1"/>
            <a:r>
              <a:rPr lang="en-US" dirty="0" smtClean="0"/>
              <a:t>Led to light blocker implementation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Test </a:t>
            </a:r>
            <a:r>
              <a:rPr lang="en-US" dirty="0"/>
              <a:t>stand using cosmic rays </a:t>
            </a:r>
            <a:r>
              <a:rPr lang="en-US" dirty="0" smtClean="0"/>
              <a:t>GSU/any where</a:t>
            </a:r>
          </a:p>
          <a:p>
            <a:pPr lvl="1"/>
            <a:r>
              <a:rPr lang="en-US" dirty="0" smtClean="0"/>
              <a:t>Observed acceptable uniformity for tiles with light blocker</a:t>
            </a:r>
          </a:p>
          <a:p>
            <a:pPr lvl="1"/>
            <a:r>
              <a:rPr lang="en-US" dirty="0" smtClean="0"/>
              <a:t>Move toward QA for production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46" b="27786"/>
          <a:stretch/>
        </p:blipFill>
        <p:spPr>
          <a:xfrm rot="5400000">
            <a:off x="-1437007" y="2205357"/>
            <a:ext cx="4097867" cy="1173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114550"/>
            <a:ext cx="4876800" cy="1496291"/>
          </a:xfrm>
          <a:prstGeom prst="rect">
            <a:avLst/>
          </a:prstGeom>
        </p:spPr>
      </p:pic>
      <p:pic>
        <p:nvPicPr>
          <p:cNvPr id="9" name="Picture 8" descr="160900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74"/>
          <a:stretch/>
        </p:blipFill>
        <p:spPr>
          <a:xfrm>
            <a:off x="6781800" y="1123950"/>
            <a:ext cx="1761459" cy="15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7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514350"/>
            <a:ext cx="8153400" cy="3775473"/>
          </a:xfrm>
        </p:spPr>
        <p:txBody>
          <a:bodyPr/>
          <a:lstStyle/>
          <a:p>
            <a:r>
              <a:rPr lang="en-US" dirty="0" smtClean="0"/>
              <a:t>Scintillating Tile Assemblies:</a:t>
            </a:r>
          </a:p>
          <a:p>
            <a:pPr lvl="1"/>
            <a:r>
              <a:rPr lang="en-US" dirty="0" smtClean="0"/>
              <a:t>Extruded polystyrene (98.46%) plus</a:t>
            </a:r>
            <a:r>
              <a:rPr lang="en-US" dirty="0"/>
              <a:t> </a:t>
            </a:r>
            <a:r>
              <a:rPr lang="en-US" dirty="0" smtClean="0"/>
              <a:t>1.5% PTP and 0.04% POPOP</a:t>
            </a:r>
          </a:p>
          <a:p>
            <a:pPr lvl="1"/>
            <a:r>
              <a:rPr lang="en-US" dirty="0" smtClean="0"/>
              <a:t>Reflective coating (&lt;0.05mm)</a:t>
            </a:r>
          </a:p>
          <a:p>
            <a:pPr lvl="1"/>
            <a:r>
              <a:rPr lang="en-US" dirty="0" smtClean="0"/>
              <a:t>1 mm Single Clad Kuraray Y11 Wave Length Shifting Fiber</a:t>
            </a:r>
          </a:p>
          <a:p>
            <a:pPr lvl="1"/>
            <a:r>
              <a:rPr lang="en-US" dirty="0" smtClean="0"/>
              <a:t>Wrapped with Al foil, </a:t>
            </a:r>
            <a:r>
              <a:rPr lang="en-US" dirty="0" err="1" smtClean="0"/>
              <a:t>Tedlar</a:t>
            </a:r>
            <a:r>
              <a:rPr lang="en-US" dirty="0" smtClean="0"/>
              <a:t> and </a:t>
            </a:r>
            <a:r>
              <a:rPr lang="en-US" dirty="0" err="1" smtClean="0"/>
              <a:t>Tyvek</a:t>
            </a:r>
            <a:endParaRPr lang="en-US" dirty="0" smtClean="0"/>
          </a:p>
          <a:p>
            <a:pPr lvl="1"/>
            <a:r>
              <a:rPr lang="en-US" dirty="0" smtClean="0"/>
              <a:t>*Integrated Light blocker and </a:t>
            </a:r>
            <a:r>
              <a:rPr lang="en-US" dirty="0" err="1" smtClean="0"/>
              <a:t>SiPM</a:t>
            </a:r>
            <a:r>
              <a:rPr lang="en-US" dirty="0" smtClean="0"/>
              <a:t> mount*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89" t="3740" b="-1"/>
          <a:stretch/>
        </p:blipFill>
        <p:spPr>
          <a:xfrm rot="10800000" flipV="1">
            <a:off x="-1" y="3537857"/>
            <a:ext cx="4136571" cy="1331039"/>
          </a:xfrm>
          <a:prstGeom prst="rect">
            <a:avLst/>
          </a:prstGeom>
        </p:spPr>
      </p:pic>
      <p:pic>
        <p:nvPicPr>
          <p:cNvPr id="8" name="Picture 7" descr="160900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74"/>
          <a:stretch/>
        </p:blipFill>
        <p:spPr>
          <a:xfrm>
            <a:off x="4191000" y="3257550"/>
            <a:ext cx="1761459" cy="1586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 t="48043" r="34352"/>
          <a:stretch/>
        </p:blipFill>
        <p:spPr>
          <a:xfrm>
            <a:off x="6553200" y="3333750"/>
            <a:ext cx="2438400" cy="1503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25755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71031" y="4914900"/>
            <a:ext cx="289560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0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 smtClean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1550"/>
            <a:ext cx="6096000" cy="3394472"/>
          </a:xfrm>
        </p:spPr>
        <p:txBody>
          <a:bodyPr/>
          <a:lstStyle/>
          <a:p>
            <a:r>
              <a:rPr lang="en-US" dirty="0" err="1" smtClean="0"/>
              <a:t>HCal</a:t>
            </a:r>
            <a:r>
              <a:rPr lang="en-US" dirty="0" smtClean="0"/>
              <a:t> measures the </a:t>
            </a:r>
            <a:r>
              <a:rPr lang="en-US" dirty="0" err="1" smtClean="0"/>
              <a:t>hadronic</a:t>
            </a:r>
            <a:r>
              <a:rPr lang="en-US" dirty="0" smtClean="0"/>
              <a:t> component of the jet energy </a:t>
            </a:r>
          </a:p>
          <a:p>
            <a:r>
              <a:rPr lang="en-US" dirty="0" smtClean="0"/>
              <a:t>Tiles fit between steel plates and the light collected in the fiber is read out by </a:t>
            </a:r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b="0" dirty="0" smtClean="0"/>
              <a:t>unwrapped: 7.0</a:t>
            </a:r>
            <a:r>
              <a:rPr lang="en-US" b="0" dirty="0"/>
              <a:t>±</a:t>
            </a:r>
            <a:r>
              <a:rPr lang="en-US" b="0" dirty="0" smtClean="0"/>
              <a:t>0.1mm; wrapped: &lt; 8.0mm</a:t>
            </a:r>
            <a:r>
              <a:rPr lang="en-US" b="0" dirty="0"/>
              <a:t>, </a:t>
            </a:r>
            <a:endParaRPr lang="en-US" b="0" dirty="0" smtClean="0"/>
          </a:p>
          <a:p>
            <a:pPr lvl="1"/>
            <a:r>
              <a:rPr lang="en-US" b="0" dirty="0" err="1" smtClean="0"/>
              <a:t>Uniplast</a:t>
            </a:r>
            <a:r>
              <a:rPr lang="en-US" b="0" dirty="0" smtClean="0"/>
              <a:t> </a:t>
            </a:r>
            <a:r>
              <a:rPr lang="en-US" b="0" dirty="0"/>
              <a:t>has met this spec </a:t>
            </a:r>
            <a:endParaRPr lang="en-US" dirty="0" smtClean="0"/>
          </a:p>
          <a:p>
            <a:r>
              <a:rPr lang="en-US" dirty="0" smtClean="0"/>
              <a:t>Tiles are tested individually before assembly into sectors for calibrations with cosmic ray measurements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 dirty="0"/>
          </a:p>
        </p:txBody>
      </p:sp>
      <p:pic>
        <p:nvPicPr>
          <p:cNvPr id="7" name="Picture 6" descr="calorimeter_schematic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14350"/>
            <a:ext cx="2133600" cy="2761129"/>
          </a:xfrm>
          <a:prstGeom prst="rect">
            <a:avLst/>
          </a:prstGeom>
        </p:spPr>
      </p:pic>
      <p:pic>
        <p:nvPicPr>
          <p:cNvPr id="8" name="Picture 7" descr="prototyp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1" r="69336"/>
          <a:stretch/>
        </p:blipFill>
        <p:spPr>
          <a:xfrm>
            <a:off x="6172200" y="3362455"/>
            <a:ext cx="2803867" cy="1774695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71031" y="4914900"/>
            <a:ext cx="2895600" cy="207169"/>
          </a:xfrm>
        </p:spPr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7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534400" cy="3394472"/>
          </a:xfrm>
        </p:spPr>
        <p:txBody>
          <a:bodyPr/>
          <a:lstStyle/>
          <a:p>
            <a:r>
              <a:rPr lang="en-US" dirty="0" smtClean="0"/>
              <a:t>Tiles will be assigned a number indicating its shape and batch</a:t>
            </a:r>
          </a:p>
          <a:p>
            <a:r>
              <a:rPr lang="en-US" dirty="0" smtClean="0"/>
              <a:t>Thickness measurements before wrapping recorded by vendor satisfying specification of 7.0±</a:t>
            </a:r>
            <a:r>
              <a:rPr lang="en-US" dirty="0"/>
              <a:t>0.1mm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hickness gauge &lt;8.0mm to ensure wrapped tiles will fit between the steel plates</a:t>
            </a:r>
          </a:p>
          <a:p>
            <a:r>
              <a:rPr lang="en-US" dirty="0"/>
              <a:t>S</a:t>
            </a:r>
            <a:r>
              <a:rPr lang="en-US" dirty="0" smtClean="0"/>
              <a:t>cintillator performance </a:t>
            </a:r>
          </a:p>
          <a:p>
            <a:r>
              <a:rPr lang="en-US" dirty="0" smtClean="0"/>
              <a:t>Wrapped tiles response to cosmic rays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0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881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T1044 2018 Tile Data </a:t>
            </a:r>
            <a:r>
              <a:rPr lang="en-US" b="1" dirty="0" smtClean="0">
                <a:solidFill>
                  <a:schemeClr val="bg1"/>
                </a:solidFill>
              </a:rPr>
              <a:t>Base - </a:t>
            </a:r>
            <a:r>
              <a:rPr lang="en-US" b="1" dirty="0" err="1" smtClean="0">
                <a:solidFill>
                  <a:schemeClr val="bg1"/>
                </a:solidFill>
              </a:rPr>
              <a:t>Uniplast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66D0-CEBB-9B43-AB05-D1802D98397E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22" y="589700"/>
            <a:ext cx="7227157" cy="2671630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  <a:endParaRPr lang="en-US" altLang="en-US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9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Testing for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April 9-11, 2019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95350"/>
            <a:ext cx="2971800" cy="19571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3200" y="666750"/>
            <a:ext cx="20755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selected set of </a:t>
            </a:r>
            <a:r>
              <a:rPr lang="en-US" dirty="0" err="1" smtClean="0"/>
              <a:t>SiPM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581" y="590550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2018 tiles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77000" y="2876550"/>
            <a:ext cx="23775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Simple GUI for </a:t>
            </a:r>
            <a:r>
              <a:rPr lang="en-US" dirty="0" err="1" smtClean="0"/>
              <a:t>Uniplast</a:t>
            </a:r>
            <a:endParaRPr lang="en-US" dirty="0"/>
          </a:p>
        </p:txBody>
      </p:sp>
      <p:pic>
        <p:nvPicPr>
          <p:cNvPr id="7" name="Picture 6" descr="tiletester_may201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7" b="13814"/>
          <a:stretch/>
        </p:blipFill>
        <p:spPr>
          <a:xfrm>
            <a:off x="76200" y="3638550"/>
            <a:ext cx="2630099" cy="838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9400" y="2876550"/>
            <a:ext cx="36576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Developed </a:t>
            </a:r>
            <a:r>
              <a:rPr lang="en-US" dirty="0" smtClean="0"/>
              <a:t>for use at: 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Uniplast</a:t>
            </a:r>
            <a:r>
              <a:rPr lang="en-US" dirty="0" smtClean="0"/>
              <a:t> during production</a:t>
            </a:r>
          </a:p>
          <a:p>
            <a:r>
              <a:rPr lang="en-US" dirty="0" smtClean="0"/>
              <a:t>	-Immediate feedback</a:t>
            </a:r>
          </a:p>
          <a:p>
            <a:r>
              <a:rPr lang="en-US" dirty="0" smtClean="0"/>
              <a:t>	-Results saved for remote 	monitoring</a:t>
            </a:r>
            <a:endParaRPr lang="en-US" dirty="0"/>
          </a:p>
          <a:p>
            <a:r>
              <a:rPr lang="en-US" dirty="0" smtClean="0"/>
              <a:t>2.  GSU or elsewhere for testing with 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SiPM</a:t>
            </a:r>
            <a:r>
              <a:rPr lang="en-US" dirty="0" smtClean="0"/>
              <a:t> before installation</a:t>
            </a:r>
            <a:endParaRPr lang="en-US" dirty="0"/>
          </a:p>
        </p:txBody>
      </p:sp>
      <p:pic>
        <p:nvPicPr>
          <p:cNvPr id="8" name="Picture 7" descr="GUIRunning24Chans_fi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r="63274" b="48853"/>
          <a:stretch/>
        </p:blipFill>
        <p:spPr>
          <a:xfrm>
            <a:off x="6629400" y="3181350"/>
            <a:ext cx="2211476" cy="1962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AA9220-50B7-824A-A93E-F36C9CFC91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90" b="18011"/>
          <a:stretch/>
        </p:blipFill>
        <p:spPr>
          <a:xfrm>
            <a:off x="304800" y="971550"/>
            <a:ext cx="555811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rgbClr val="000000"/>
                </a:solidFill>
                <a:cs typeface="Times New Roman" pitchFamily="18" charset="0"/>
              </a:rPr>
              <a:t>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590550"/>
            <a:ext cx="7819231" cy="3118247"/>
          </a:xfrm>
        </p:spPr>
        <p:txBody>
          <a:bodyPr/>
          <a:lstStyle/>
          <a:p>
            <a:r>
              <a:rPr lang="en-US" dirty="0" smtClean="0"/>
              <a:t>Georgia </a:t>
            </a:r>
            <a:r>
              <a:rPr lang="en-US" dirty="0"/>
              <a:t>State </a:t>
            </a:r>
            <a:r>
              <a:rPr lang="en-US" dirty="0" smtClean="0"/>
              <a:t>University</a:t>
            </a:r>
          </a:p>
          <a:p>
            <a:pPr lvl="1"/>
            <a:r>
              <a:rPr lang="en-US" dirty="0" smtClean="0"/>
              <a:t>Faculty: M</a:t>
            </a:r>
            <a:r>
              <a:rPr lang="en-US" dirty="0" smtClean="0"/>
              <a:t>. </a:t>
            </a:r>
            <a:r>
              <a:rPr lang="en-US" dirty="0" smtClean="0"/>
              <a:t>Connors, X</a:t>
            </a:r>
            <a:r>
              <a:rPr lang="en-US" dirty="0" smtClean="0"/>
              <a:t>. </a:t>
            </a:r>
            <a:r>
              <a:rPr lang="en-US" dirty="0" smtClean="0"/>
              <a:t>He, M. </a:t>
            </a:r>
            <a:r>
              <a:rPr lang="en-US" dirty="0" err="1" smtClean="0"/>
              <a:t>Sarsour</a:t>
            </a:r>
            <a:endParaRPr lang="en-US" dirty="0" smtClean="0"/>
          </a:p>
          <a:p>
            <a:pPr lvl="1"/>
            <a:r>
              <a:rPr lang="en-US" dirty="0" smtClean="0"/>
              <a:t>Graduate Students: A</a:t>
            </a:r>
            <a:r>
              <a:rPr lang="en-US" dirty="0" smtClean="0"/>
              <a:t>. Hodges </a:t>
            </a:r>
            <a:r>
              <a:rPr lang="en-US" dirty="0" smtClean="0"/>
              <a:t>&amp; U</a:t>
            </a:r>
            <a:r>
              <a:rPr lang="en-US" dirty="0"/>
              <a:t>. </a:t>
            </a:r>
            <a:r>
              <a:rPr lang="en-US" dirty="0" err="1"/>
              <a:t>Acharya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Several Undergraduates</a:t>
            </a:r>
            <a:endParaRPr lang="en-US" dirty="0"/>
          </a:p>
          <a:p>
            <a:pPr lvl="1"/>
            <a:r>
              <a:rPr lang="en-US" b="0" dirty="0"/>
              <a:t>Tile Testing</a:t>
            </a:r>
          </a:p>
          <a:p>
            <a:r>
              <a:rPr lang="en-US" dirty="0" smtClean="0"/>
              <a:t>Brookhaven </a:t>
            </a:r>
            <a:r>
              <a:rPr lang="en-US" dirty="0"/>
              <a:t>National </a:t>
            </a:r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E. </a:t>
            </a:r>
            <a:r>
              <a:rPr lang="en-US" dirty="0" err="1" smtClean="0"/>
              <a:t>Kistenev</a:t>
            </a:r>
            <a:r>
              <a:rPr lang="en-US" dirty="0" smtClean="0"/>
              <a:t>/J. Haggerty</a:t>
            </a:r>
          </a:p>
          <a:p>
            <a:r>
              <a:rPr lang="en-US" dirty="0" smtClean="0"/>
              <a:t>MEPHI</a:t>
            </a:r>
          </a:p>
          <a:p>
            <a:pPr lvl="1"/>
            <a:r>
              <a:rPr lang="en-US" dirty="0" smtClean="0"/>
              <a:t>Igor </a:t>
            </a:r>
            <a:r>
              <a:rPr lang="en-US" dirty="0" err="1" smtClean="0"/>
              <a:t>Yahin</a:t>
            </a:r>
            <a:endParaRPr lang="en-US" dirty="0" smtClean="0"/>
          </a:p>
          <a:p>
            <a:pPr lvl="1"/>
            <a:r>
              <a:rPr lang="en-US" dirty="0" smtClean="0"/>
              <a:t>Mapping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05150"/>
            <a:ext cx="2089150" cy="1489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74295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0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 smtClean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Scintillating Tile Assemblies:</a:t>
            </a:r>
          </a:p>
          <a:p>
            <a:pPr lvl="1"/>
            <a:r>
              <a:rPr lang="en-US" b="0" dirty="0"/>
              <a:t>CD3A </a:t>
            </a:r>
            <a:r>
              <a:rPr lang="en-US" b="0" dirty="0" smtClean="0"/>
              <a:t>approved (</a:t>
            </a:r>
            <a:r>
              <a:rPr lang="en-US" b="0" dirty="0"/>
              <a:t>$</a:t>
            </a:r>
            <a:r>
              <a:rPr lang="en-US" b="0" dirty="0" smtClean="0"/>
              <a:t>1.55M</a:t>
            </a:r>
            <a:r>
              <a:rPr lang="en-US" b="0" dirty="0"/>
              <a:t>)</a:t>
            </a:r>
          </a:p>
          <a:p>
            <a:pPr lvl="1"/>
            <a:r>
              <a:rPr lang="en-US" b="0" dirty="0"/>
              <a:t>Key component for outer HCAL assembly</a:t>
            </a:r>
          </a:p>
          <a:p>
            <a:pPr lvl="1"/>
            <a:r>
              <a:rPr lang="en-US" b="0" dirty="0"/>
              <a:t>Contract lead time 60 days</a:t>
            </a:r>
          </a:p>
          <a:p>
            <a:pPr lvl="1"/>
            <a:r>
              <a:rPr lang="en-US" b="0" dirty="0"/>
              <a:t>First deliveries 130 days ARO</a:t>
            </a:r>
          </a:p>
          <a:p>
            <a:pPr lvl="2"/>
            <a:r>
              <a:rPr lang="en-US" b="0" dirty="0"/>
              <a:t>Tile testing done at </a:t>
            </a:r>
            <a:r>
              <a:rPr lang="en-US" b="0" dirty="0" err="1"/>
              <a:t>Uniplast</a:t>
            </a:r>
            <a:r>
              <a:rPr lang="en-US" b="0" dirty="0"/>
              <a:t>, results </a:t>
            </a:r>
            <a:r>
              <a:rPr lang="en-US" b="0" dirty="0" err="1"/>
              <a:t>databased</a:t>
            </a:r>
            <a:endParaRPr lang="en-US" b="0" dirty="0"/>
          </a:p>
          <a:p>
            <a:pPr lvl="2"/>
            <a:r>
              <a:rPr lang="en-US" b="0" dirty="0"/>
              <a:t>Acceptance testing at BNL/GSU</a:t>
            </a:r>
          </a:p>
          <a:p>
            <a:pPr lvl="1"/>
            <a:r>
              <a:rPr lang="en-US" b="0" dirty="0" smtClean="0"/>
              <a:t> Early </a:t>
            </a:r>
            <a:r>
              <a:rPr lang="en-US" b="0" dirty="0"/>
              <a:t>procurement reduces risk associated with Russian vendor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45975</TotalTime>
  <Words>1151</Words>
  <Application>Microsoft Macintosh PowerPoint</Application>
  <PresentationFormat>On-screen Show (16:9)</PresentationFormat>
  <Paragraphs>219</Paragraphs>
  <Slides>22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Microsoft Equation</vt:lpstr>
      <vt:lpstr> sPHENIX DOE-SC CD-1/3a Review WBS 1.04.03 HCAL Scintillating Tiles </vt:lpstr>
      <vt:lpstr>The L3 Component</vt:lpstr>
      <vt:lpstr>L3 Technical Overview</vt:lpstr>
      <vt:lpstr>L3 Scope </vt:lpstr>
      <vt:lpstr>QA</vt:lpstr>
      <vt:lpstr>T1044 2018 Tile Data Base - Uniplast</vt:lpstr>
      <vt:lpstr>Tile Testing for production</vt:lpstr>
      <vt:lpstr> Collaborators</vt:lpstr>
      <vt:lpstr>Schedule Drivers</vt:lpstr>
      <vt:lpstr>Cost Drivers</vt:lpstr>
      <vt:lpstr>Status and Highlights</vt:lpstr>
      <vt:lpstr>Status and Highlights</vt:lpstr>
      <vt:lpstr>Status and Highlights:Preproduction</vt:lpstr>
      <vt:lpstr>Status and Highlights:Preproduction</vt:lpstr>
      <vt:lpstr>1.04.03 Outer HCal Milestones</vt:lpstr>
      <vt:lpstr>Issues and Concerns  </vt:lpstr>
      <vt:lpstr>Summary</vt:lpstr>
      <vt:lpstr>Back Up</vt:lpstr>
      <vt:lpstr>Test Beam 2016 – HCal Results</vt:lpstr>
      <vt:lpstr>2017 HCal Performance </vt:lpstr>
      <vt:lpstr>2017 calorimeter Performance</vt:lpstr>
      <vt:lpstr>Tile Testing Studies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Megan Connors</cp:lastModifiedBy>
  <cp:revision>173</cp:revision>
  <cp:lastPrinted>2015-10-28T19:08:40Z</cp:lastPrinted>
  <dcterms:created xsi:type="dcterms:W3CDTF">2015-10-24T00:32:43Z</dcterms:created>
  <dcterms:modified xsi:type="dcterms:W3CDTF">2019-04-10T19:42:18Z</dcterms:modified>
</cp:coreProperties>
</file>