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15" r:id="rId2"/>
    <p:sldId id="316" r:id="rId3"/>
    <p:sldId id="317" r:id="rId4"/>
    <p:sldId id="318" r:id="rId5"/>
    <p:sldId id="327" r:id="rId6"/>
    <p:sldId id="319" r:id="rId7"/>
    <p:sldId id="320" r:id="rId8"/>
    <p:sldId id="328" r:id="rId9"/>
    <p:sldId id="321" r:id="rId10"/>
    <p:sldId id="324" r:id="rId11"/>
    <p:sldId id="329" r:id="rId12"/>
    <p:sldId id="332" r:id="rId13"/>
    <p:sldId id="330" r:id="rId14"/>
    <p:sldId id="331" r:id="rId15"/>
    <p:sldId id="325" r:id="rId16"/>
    <p:sldId id="334" r:id="rId17"/>
    <p:sldId id="326" r:id="rId18"/>
    <p:sldId id="333" r:id="rId19"/>
  </p:sldIdLst>
  <p:sldSz cx="9144000" cy="5143500" type="screen16x9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61"/>
    <p:restoredTop sz="94427"/>
  </p:normalViewPr>
  <p:slideViewPr>
    <p:cSldViewPr>
      <p:cViewPr>
        <p:scale>
          <a:sx n="140" d="100"/>
          <a:sy n="140" d="100"/>
        </p:scale>
        <p:origin x="568" y="1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37DB6B-55ED-4249-BA1E-E948113C61F4}" type="datetimeFigureOut">
              <a:rPr lang="en-US" altLang="en-US"/>
              <a:pPr/>
              <a:t>4/4/19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D366E04-6360-4839-8AA2-1749D5CA7F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6746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8C9284-E3F8-4D87-B0A8-5DBDDC2FC668}" type="datetimeFigureOut">
              <a:rPr lang="en-US" altLang="en-US"/>
              <a:pPr/>
              <a:t>4/4/19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0B0354B-7771-4630-B454-53C09215E4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0839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2D82832-0348-4A8B-97D2-BC0C1EDA36E6}" type="slidenum">
              <a:rPr lang="en-US" altLang="en-US" sz="1200"/>
              <a:pPr eaLnBrk="1" hangingPunct="1"/>
              <a:t>15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2D82832-0348-4A8B-97D2-BC0C1EDA36E6}" type="slidenum">
              <a:rPr lang="en-US" altLang="en-US" sz="1200"/>
              <a:pPr eaLnBrk="1" hangingPunct="1"/>
              <a:t>16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464630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571500"/>
            <a:ext cx="8686800" cy="1102519"/>
          </a:xfrm>
          <a:solidFill>
            <a:srgbClr val="3399FF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April 9-11, 2019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615D7-3BC1-4233-BC99-0E8D4008AB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48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April 9-11, 2019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02D54-6124-4A07-84DF-DC258B2E3D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9021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663179"/>
            <a:ext cx="1981200" cy="42517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63178"/>
            <a:ext cx="5791200" cy="425172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April 9-11, 2019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D13BC-AB3C-4A21-AA4D-4F8B67A157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561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April 9-11, 2019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32B3A-BA38-40C7-ADEE-2A1902CEB2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541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43151"/>
            <a:ext cx="7772400" cy="5715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571501"/>
            <a:ext cx="8610600" cy="457200"/>
          </a:xfrm>
          <a:solidFill>
            <a:srgbClr val="3399FF"/>
          </a:solidFill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April 9-11, 2019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FCDEC-F6B6-422E-BA54-90C8645EF9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973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April 9-11, 2019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sPHENIX 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B7689-1836-4D61-9E3B-BD5F97E6A3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44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April 9-11, 2019</a:t>
            </a: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sPHENIX  Director's Review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62ED1-0628-4F6E-8766-956371AB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542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April 9-11, 2019</a:t>
            </a: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4926807"/>
            <a:ext cx="2895600" cy="21669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sPHENIX  Director's Review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0C637-5835-444B-B8C0-92C25AFA20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14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April 9-11, 2019</a:t>
            </a:r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sPHENIX  Director's Review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E5DAE-5A25-4D93-A5BA-3F3E3A62C8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923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April 9-11, 2019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sPHENIX 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2F53E-39E3-4364-949C-11FEB55F89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814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77190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85800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422910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April 9-11, 2019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sPHENIX 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F5ED1-7F2B-4A78-A513-4A7819BDBA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311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en-US" smtClean="0"/>
              <a:t>April 9-11, 2019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C23168-0BC3-45A3-990F-8F7CC949181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301626" y="571500"/>
            <a:ext cx="8634413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2" descr="https://www.sphenix.bnl.gov/web/system/files/u7/sphenix-logo-white-bg.png">
            <a:extLst>
              <a:ext uri="{FF2B5EF4-FFF2-40B4-BE49-F238E27FC236}">
                <a16:creationId xmlns="" xmlns:a16="http://schemas.microsoft.com/office/drawing/2014/main" id="{E21E0E1C-C51F-4944-BAEC-913171417A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"/>
            <a:ext cx="1149783" cy="57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83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3.jp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png"/><Relationship Id="rId1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jpg"/><Relationship Id="rId6" Type="http://schemas.openxmlformats.org/officeDocument/2006/relationships/image" Target="../media/image8.png"/><Relationship Id="rId7" Type="http://schemas.openxmlformats.org/officeDocument/2006/relationships/image" Target="../media/image9.jpeg"/><Relationship Id="rId8" Type="http://schemas.openxmlformats.org/officeDocument/2006/relationships/image" Target="../media/image10.png"/><Relationship Id="rId9" Type="http://schemas.openxmlformats.org/officeDocument/2006/relationships/image" Target="../media/image11.jpeg"/><Relationship Id="rId10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2"/>
          <p:cNvSpPr>
            <a:spLocks noGrp="1"/>
          </p:cNvSpPr>
          <p:nvPr>
            <p:ph type="ctrTitle"/>
          </p:nvPr>
        </p:nvSpPr>
        <p:spPr>
          <a:xfrm>
            <a:off x="287338" y="209550"/>
            <a:ext cx="8704262" cy="1828800"/>
          </a:xfrm>
          <a:solidFill>
            <a:srgbClr val="3399FF"/>
          </a:solidFill>
        </p:spPr>
        <p:txBody>
          <a:bodyPr/>
          <a:lstStyle/>
          <a:p>
            <a:r>
              <a:rPr lang="en-US" altLang="en-US" b="0" dirty="0" err="1" smtClean="0">
                <a:solidFill>
                  <a:schemeClr val="bg1"/>
                </a:solidFill>
              </a:rPr>
              <a:t>sPHENIX</a:t>
            </a:r>
            <a:r>
              <a:rPr lang="en-US" altLang="en-US" b="0" dirty="0" smtClean="0">
                <a:solidFill>
                  <a:schemeClr val="bg1"/>
                </a:solidFill>
              </a:rPr>
              <a:t> </a:t>
            </a:r>
            <a:r>
              <a:rPr lang="en-US" altLang="en-US" b="0" dirty="0" smtClean="0"/>
              <a:t> Director’s </a:t>
            </a:r>
            <a:r>
              <a:rPr lang="en-US" altLang="en-US" b="0" dirty="0" smtClean="0">
                <a:solidFill>
                  <a:schemeClr val="bg1"/>
                </a:solidFill>
              </a:rPr>
              <a:t>Review</a:t>
            </a:r>
            <a:br>
              <a:rPr lang="en-US" altLang="en-US" b="0" dirty="0" smtClean="0">
                <a:solidFill>
                  <a:schemeClr val="bg1"/>
                </a:solidFill>
              </a:rPr>
            </a:br>
            <a:r>
              <a:rPr lang="en-US" altLang="en-US" b="0" dirty="0"/>
              <a:t> WBS </a:t>
            </a:r>
            <a:r>
              <a:rPr lang="en-US" altLang="en-US" b="0" dirty="0" smtClean="0"/>
              <a:t>1.04.04 </a:t>
            </a:r>
            <a:br>
              <a:rPr lang="en-US" altLang="en-US" b="0" dirty="0" smtClean="0"/>
            </a:br>
            <a:r>
              <a:rPr lang="en-US" altLang="en-US" b="0" dirty="0" smtClean="0"/>
              <a:t>Outer </a:t>
            </a:r>
            <a:r>
              <a:rPr lang="en-US" altLang="en-US" b="0" dirty="0" err="1" smtClean="0"/>
              <a:t>HCal</a:t>
            </a:r>
            <a:r>
              <a:rPr lang="en-US" altLang="en-US" b="0" dirty="0" smtClean="0"/>
              <a:t> Assembly and Testing</a:t>
            </a:r>
            <a:endParaRPr lang="en-US" altLang="en-US" b="0" dirty="0" smtClean="0">
              <a:solidFill>
                <a:schemeClr val="bg1"/>
              </a:solidFill>
            </a:endParaRPr>
          </a:p>
        </p:txBody>
      </p:sp>
      <p:sp>
        <p:nvSpPr>
          <p:cNvPr id="15362" name="Subtitle 3"/>
          <p:cNvSpPr>
            <a:spLocks noGrp="1"/>
          </p:cNvSpPr>
          <p:nvPr>
            <p:ph type="subTitle" idx="1"/>
          </p:nvPr>
        </p:nvSpPr>
        <p:spPr>
          <a:xfrm>
            <a:off x="1404144" y="2266950"/>
            <a:ext cx="6400800" cy="2057400"/>
          </a:xfrm>
        </p:spPr>
        <p:txBody>
          <a:bodyPr/>
          <a:lstStyle/>
          <a:p>
            <a:r>
              <a:rPr lang="en-US" altLang="en-US" sz="4000" b="0" dirty="0" smtClean="0"/>
              <a:t>Stefan Bathe</a:t>
            </a:r>
          </a:p>
          <a:p>
            <a:r>
              <a:rPr lang="en-US" altLang="en-US" sz="4000" b="0" dirty="0" smtClean="0">
                <a:solidFill>
                  <a:srgbClr val="3399FF"/>
                </a:solidFill>
              </a:rPr>
              <a:t>April 9-11, 2019</a:t>
            </a:r>
          </a:p>
          <a:p>
            <a:r>
              <a:rPr lang="en-US" altLang="en-US" sz="4000" b="0" dirty="0" smtClean="0">
                <a:solidFill>
                  <a:srgbClr val="3399FF"/>
                </a:solidFill>
              </a:rPr>
              <a:t>BNL</a:t>
            </a: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 smtClean="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 Director's Review</a:t>
            </a:r>
            <a:endParaRPr lang="en-US" dirty="0"/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77863702-4EAA-4F39-8171-E0F2AE3043F7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15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 dirty="0" smtClean="0">
                <a:solidFill>
                  <a:srgbClr val="000000"/>
                </a:solidFill>
              </a:rPr>
              <a:t>Status and Highlights</a:t>
            </a:r>
          </a:p>
        </p:txBody>
      </p:sp>
      <p:sp>
        <p:nvSpPr>
          <p:cNvPr id="29703" name="Date Placeholder 1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 smtClean="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 Director's Review</a:t>
            </a:r>
            <a:endParaRPr lang="en-US"/>
          </a:p>
        </p:txBody>
      </p:sp>
      <p:sp>
        <p:nvSpPr>
          <p:cNvPr id="2969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0AC9DE8-C407-4789-A3B0-CCF044CC2A0C}" type="slidenum">
              <a:rPr lang="en-US" altLang="en-US" sz="1200">
                <a:solidFill>
                  <a:srgbClr val="000080"/>
                </a:solidFill>
              </a:rPr>
              <a:pPr eaLnBrk="1" hangingPunct="1"/>
              <a:t>10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0" y="3257550"/>
            <a:ext cx="762000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48000" y="3257550"/>
            <a:ext cx="762000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895350"/>
            <a:ext cx="3177461" cy="29864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693" y="930788"/>
            <a:ext cx="2980993" cy="21787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TextBox 11"/>
          <p:cNvSpPr txBox="1"/>
          <p:nvPr/>
        </p:nvSpPr>
        <p:spPr>
          <a:xfrm flipH="1">
            <a:off x="169533" y="3819504"/>
            <a:ext cx="3309169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all cases, the combined system meets the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sPHENIX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spec!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7" y="628650"/>
            <a:ext cx="3827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Test beams (2014/16/17/18):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311454" y="786243"/>
            <a:ext cx="4638883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21</a:t>
            </a:r>
            <a:r>
              <a:rPr lang="en-US" dirty="0" smtClean="0"/>
              <a:t>/32 </a:t>
            </a:r>
            <a:r>
              <a:rPr lang="en-US" dirty="0" smtClean="0"/>
              <a:t>Flux Return Steel Sectors at BNL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311454" y="3722700"/>
            <a:ext cx="321024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Five rounds of prototyping with </a:t>
            </a:r>
            <a:r>
              <a:rPr lang="en-US" dirty="0" err="1" smtClean="0"/>
              <a:t>Uniplast</a:t>
            </a:r>
            <a:r>
              <a:rPr lang="en-US" dirty="0"/>
              <a:t> </a:t>
            </a:r>
            <a:r>
              <a:rPr lang="en-US" dirty="0" smtClean="0"/>
              <a:t>– scintillating tile design very advanced.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756607" y="1465253"/>
            <a:ext cx="14771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Outer HCAL Mechanical Prototype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flipH="1">
            <a:off x="6858000" y="4006022"/>
            <a:ext cx="1249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Frame Prototype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367" y="3199189"/>
            <a:ext cx="914400" cy="1715711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 flipV="1">
            <a:off x="7529968" y="3881816"/>
            <a:ext cx="422399" cy="3670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Screen Shot 2019-03-21 at 4.45.20 PM.png">
            <a:extLst>
              <a:ext uri="{FF2B5EF4-FFF2-40B4-BE49-F238E27FC236}">
                <a16:creationId xmlns:a16="http://schemas.microsoft.com/office/drawing/2014/main" xmlns="" id="{A17848FD-5BE3-5F4A-A3CD-F84B562E954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79" t="48543" b="14342"/>
          <a:stretch/>
        </p:blipFill>
        <p:spPr>
          <a:xfrm>
            <a:off x="4274849" y="1227230"/>
            <a:ext cx="4653131" cy="193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33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 and Highlights (cont.)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April 9-11, 2019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11</a:t>
            </a:fld>
            <a:endParaRPr lang="en-US" altLang="en-US"/>
          </a:p>
        </p:txBody>
      </p:sp>
      <p:pic>
        <p:nvPicPr>
          <p:cNvPr id="7" name="Picture 5" descr="C:\Users\cpontieri\Desktop\SPHENIX OUTER HCAL\IMG_46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295" y="3105150"/>
            <a:ext cx="1930399" cy="144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1"/>
          <p:cNvSpPr>
            <a:spLocks noGrp="1"/>
          </p:cNvSpPr>
          <p:nvPr>
            <p:ph idx="1"/>
          </p:nvPr>
        </p:nvSpPr>
        <p:spPr>
          <a:xfrm>
            <a:off x="314324" y="742950"/>
            <a:ext cx="5934076" cy="457200"/>
          </a:xfrm>
          <a:ln>
            <a:solidFill>
              <a:srgbClr val="0099FF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Outer HCAL Assembly </a:t>
            </a:r>
            <a:r>
              <a:rPr lang="en-US" sz="2000" smtClean="0"/>
              <a:t>Factory prepared:  BNL  Bldg. </a:t>
            </a:r>
            <a:r>
              <a:rPr lang="en-US" sz="2000" dirty="0" smtClean="0"/>
              <a:t>912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223" y="1352550"/>
            <a:ext cx="4817356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 flipH="1">
            <a:off x="6129094" y="1328405"/>
            <a:ext cx="1414706" cy="147194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20" idx="1"/>
          </p:cNvCxnSpPr>
          <p:nvPr/>
        </p:nvCxnSpPr>
        <p:spPr>
          <a:xfrm flipH="1" flipV="1">
            <a:off x="6593329" y="4316538"/>
            <a:ext cx="497966" cy="54121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920047" y="1275287"/>
            <a:ext cx="2286000" cy="771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054054" y="2991482"/>
            <a:ext cx="1116977" cy="87886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20516" y="4575225"/>
            <a:ext cx="1892567" cy="282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large staging area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843273" y="2402380"/>
            <a:ext cx="2286000" cy="516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Fully equipped tent </a:t>
            </a:r>
            <a:r>
              <a:rPr lang="en-US" sz="1400">
                <a:solidFill>
                  <a:schemeClr val="tx1"/>
                </a:solidFill>
              </a:rPr>
              <a:t>for </a:t>
            </a:r>
            <a:r>
              <a:rPr lang="en-US" sz="1400" smtClean="0">
                <a:solidFill>
                  <a:schemeClr val="tx1"/>
                </a:solidFill>
              </a:rPr>
              <a:t>testing (power</a:t>
            </a:r>
            <a:r>
              <a:rPr lang="en-US" sz="1400" dirty="0">
                <a:solidFill>
                  <a:schemeClr val="tx1"/>
                </a:solidFill>
              </a:rPr>
              <a:t>, AC, heat, storage racks, etc.)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133600" y="1371600"/>
            <a:ext cx="1892567" cy="444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smtClean="0">
                <a:solidFill>
                  <a:schemeClr val="tx1"/>
                </a:solidFill>
              </a:rPr>
              <a:t>40-ton </a:t>
            </a:r>
            <a:r>
              <a:rPr lang="en-US" sz="1400" dirty="0">
                <a:solidFill>
                  <a:schemeClr val="tx1"/>
                </a:solidFill>
              </a:rPr>
              <a:t>overhead crane to move sectors around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091295" y="4599662"/>
            <a:ext cx="1892567" cy="516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Roll-up </a:t>
            </a:r>
            <a:r>
              <a:rPr lang="en-US" sz="1400" dirty="0">
                <a:solidFill>
                  <a:schemeClr val="tx1"/>
                </a:solidFill>
              </a:rPr>
              <a:t>door </a:t>
            </a:r>
            <a:r>
              <a:rPr lang="en-US" sz="1400" dirty="0" smtClean="0">
                <a:solidFill>
                  <a:schemeClr val="tx1"/>
                </a:solidFill>
              </a:rPr>
              <a:t>for </a:t>
            </a:r>
            <a:r>
              <a:rPr lang="en-US" sz="1400" dirty="0">
                <a:solidFill>
                  <a:schemeClr val="tx1"/>
                </a:solidFill>
              </a:rPr>
              <a:t>vendor </a:t>
            </a:r>
            <a:r>
              <a:rPr lang="en-US" sz="1400" dirty="0" smtClean="0">
                <a:solidFill>
                  <a:schemeClr val="tx1"/>
                </a:solidFill>
              </a:rPr>
              <a:t>drop-off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22" name="Picture 21" descr="A picture containing indoor, wall, building, ground&#10;&#10;Description generated with very high confidence">
            <a:extLst>
              <a:ext uri="{FF2B5EF4-FFF2-40B4-BE49-F238E27FC236}">
                <a16:creationId xmlns="" xmlns:a16="http://schemas.microsoft.com/office/drawing/2014/main" id="{C33E17F2-100A-4370-8CD2-BB301C3A29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3" y="1289870"/>
            <a:ext cx="1955431" cy="1466573"/>
          </a:xfrm>
          <a:prstGeom prst="rect">
            <a:avLst/>
          </a:prstGeom>
        </p:spPr>
      </p:pic>
      <p:pic>
        <p:nvPicPr>
          <p:cNvPr id="23" name="Picture 22" descr="Screen Shot 2019-03-21 at 4.45.20 PM.png">
            <a:extLst>
              <a:ext uri="{FF2B5EF4-FFF2-40B4-BE49-F238E27FC236}">
                <a16:creationId xmlns:a16="http://schemas.microsoft.com/office/drawing/2014/main" xmlns="" id="{A17848FD-5BE3-5F4A-A3CD-F84B562E95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37" r="80182" b="26884"/>
          <a:stretch/>
        </p:blipFill>
        <p:spPr>
          <a:xfrm>
            <a:off x="7467600" y="624444"/>
            <a:ext cx="1537028" cy="1654788"/>
          </a:xfrm>
          <a:prstGeom prst="rect">
            <a:avLst/>
          </a:prstGeom>
        </p:spPr>
      </p:pic>
      <p:pic>
        <p:nvPicPr>
          <p:cNvPr id="24" name="Picture 23" descr="Screen Shot 2019-03-21 at 4.45.20 PM.png">
            <a:extLst>
              <a:ext uri="{FF2B5EF4-FFF2-40B4-BE49-F238E27FC236}">
                <a16:creationId xmlns:a16="http://schemas.microsoft.com/office/drawing/2014/main" xmlns="" id="{A17848FD-5BE3-5F4A-A3CD-F84B562E95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7" t="18736" b="385"/>
          <a:stretch/>
        </p:blipFill>
        <p:spPr>
          <a:xfrm>
            <a:off x="0" y="3095433"/>
            <a:ext cx="2044835" cy="127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59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and Highlights (cont.)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April 9-11, 2019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5867400" y="706437"/>
            <a:ext cx="3093244" cy="39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Set up four stands for factory-style assembly and testing</a:t>
            </a:r>
            <a:endParaRPr lang="en-US" b="0" dirty="0"/>
          </a:p>
        </p:txBody>
      </p:sp>
      <p:pic>
        <p:nvPicPr>
          <p:cNvPr id="9" name="Picture 8" descr="Screen Shot 2019-03-21 at 4.45.20 PM.png">
            <a:extLst>
              <a:ext uri="{FF2B5EF4-FFF2-40B4-BE49-F238E27FC236}">
                <a16:creationId xmlns:a16="http://schemas.microsoft.com/office/drawing/2014/main" xmlns="" id="{A17848FD-5BE3-5F4A-A3CD-F84B562E95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44"/>
          <a:stretch/>
        </p:blipFill>
        <p:spPr>
          <a:xfrm>
            <a:off x="618331" y="821365"/>
            <a:ext cx="5105400" cy="403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30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and Highlights (cont.)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April 9-11, 2019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13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725389"/>
            <a:ext cx="5304631" cy="3978473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867400" y="706437"/>
            <a:ext cx="3093244" cy="3997425"/>
          </a:xfrm>
        </p:spPr>
        <p:txBody>
          <a:bodyPr/>
          <a:lstStyle/>
          <a:p>
            <a:r>
              <a:rPr lang="en-US" dirty="0" smtClean="0"/>
              <a:t>cabling mock-up to</a:t>
            </a:r>
          </a:p>
          <a:p>
            <a:pPr lvl="1"/>
            <a:r>
              <a:rPr lang="en-US" b="0" dirty="0" smtClean="0"/>
              <a:t>determine cable and fiber lengths</a:t>
            </a:r>
          </a:p>
          <a:p>
            <a:pPr lvl="1"/>
            <a:r>
              <a:rPr lang="en-US" b="0" dirty="0" smtClean="0"/>
              <a:t>decide cable routing</a:t>
            </a:r>
          </a:p>
          <a:p>
            <a:pPr lvl="1"/>
            <a:r>
              <a:rPr lang="en-US" b="0" dirty="0" smtClean="0"/>
              <a:t>demonstrate feasibility given space constraints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40751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and Highlights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3600" y="894477"/>
            <a:ext cx="3047999" cy="3394472"/>
          </a:xfrm>
        </p:spPr>
        <p:txBody>
          <a:bodyPr/>
          <a:lstStyle/>
          <a:p>
            <a:r>
              <a:rPr lang="en-US" dirty="0" smtClean="0"/>
              <a:t>Set up electronics for sector LED testing and </a:t>
            </a:r>
            <a:r>
              <a:rPr lang="en-US" dirty="0" err="1" smtClean="0"/>
              <a:t>cosmics</a:t>
            </a:r>
            <a:r>
              <a:rPr lang="en-US" dirty="0" smtClean="0"/>
              <a:t> calibration</a:t>
            </a:r>
          </a:p>
          <a:p>
            <a:r>
              <a:rPr lang="en-US" dirty="0" smtClean="0"/>
              <a:t>Testing with </a:t>
            </a:r>
            <a:r>
              <a:rPr lang="en-US" dirty="0" err="1" smtClean="0"/>
              <a:t>HCal</a:t>
            </a:r>
            <a:r>
              <a:rPr lang="en-US" dirty="0" smtClean="0"/>
              <a:t> prototype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April 9-11, 2019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14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92150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82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8686800" cy="422672"/>
          </a:xfrm>
        </p:spPr>
        <p:txBody>
          <a:bodyPr/>
          <a:lstStyle/>
          <a:p>
            <a:r>
              <a:rPr lang="en-US" altLang="en-US" sz="4800" dirty="0" smtClean="0"/>
              <a:t>Issues and Concerns  </a:t>
            </a:r>
          </a:p>
        </p:txBody>
      </p:sp>
      <p:sp>
        <p:nvSpPr>
          <p:cNvPr id="31746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 smtClean="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17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 Director's Review</a:t>
            </a:r>
            <a:endParaRPr lang="en-US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457200" y="971550"/>
            <a:ext cx="8229600" cy="362307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</a:t>
            </a:r>
            <a:r>
              <a:rPr lang="en-US" dirty="0" smtClean="0"/>
              <a:t>vailability </a:t>
            </a:r>
            <a:r>
              <a:rPr lang="en-US" dirty="0"/>
              <a:t>of contributed </a:t>
            </a:r>
            <a:r>
              <a:rPr lang="en-US" dirty="0" smtClean="0"/>
              <a:t>labor</a:t>
            </a:r>
          </a:p>
          <a:p>
            <a:pPr lvl="1"/>
            <a:r>
              <a:rPr lang="en-US" b="0" dirty="0" smtClean="0"/>
              <a:t>need ca. 5 person-years of labor total</a:t>
            </a:r>
          </a:p>
          <a:p>
            <a:pPr lvl="1"/>
            <a:r>
              <a:rPr lang="en-US" b="0" dirty="0" smtClean="0"/>
              <a:t>so far have commitments of ca. 3.5 person-years from collaborating institutions</a:t>
            </a:r>
            <a:endParaRPr lang="en-US" b="0" dirty="0" smtClean="0"/>
          </a:p>
          <a:p>
            <a:pPr lvl="1"/>
            <a:r>
              <a:rPr lang="en-US" b="0" dirty="0" smtClean="0"/>
              <a:t>working on </a:t>
            </a:r>
            <a:r>
              <a:rPr lang="en-US" b="0" dirty="0"/>
              <a:t>obtaining </a:t>
            </a:r>
            <a:r>
              <a:rPr lang="en-US" b="0" dirty="0" smtClean="0"/>
              <a:t>further </a:t>
            </a:r>
            <a:r>
              <a:rPr lang="en-US" b="0" dirty="0" err="1" smtClean="0"/>
              <a:t>committments</a:t>
            </a: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6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8686800" cy="422672"/>
          </a:xfrm>
        </p:spPr>
        <p:txBody>
          <a:bodyPr/>
          <a:lstStyle/>
          <a:p>
            <a:r>
              <a:rPr lang="en-US" altLang="en-US" sz="4800" dirty="0" smtClean="0"/>
              <a:t>Summary</a:t>
            </a:r>
            <a:endParaRPr lang="en-US" altLang="en-US" sz="4800" dirty="0" smtClean="0"/>
          </a:p>
        </p:txBody>
      </p:sp>
      <p:sp>
        <p:nvSpPr>
          <p:cNvPr id="31746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 smtClean="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17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 Director's Review</a:t>
            </a:r>
            <a:endParaRPr lang="en-US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457200" y="971550"/>
            <a:ext cx="8229600" cy="362307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Assembly area prepared and ready to start assembly as planned in August, 2019</a:t>
            </a:r>
          </a:p>
          <a:p>
            <a:r>
              <a:rPr lang="en-US" dirty="0" smtClean="0"/>
              <a:t>No major issues to be resolved</a:t>
            </a:r>
          </a:p>
          <a:p>
            <a:r>
              <a:rPr lang="en-US" dirty="0" smtClean="0"/>
              <a:t>The </a:t>
            </a:r>
            <a:r>
              <a:rPr lang="en-US" i="1" dirty="0" smtClean="0"/>
              <a:t>Outer </a:t>
            </a:r>
            <a:r>
              <a:rPr lang="en-US" i="1" dirty="0" err="1" smtClean="0"/>
              <a:t>HCal</a:t>
            </a:r>
            <a:r>
              <a:rPr lang="en-US" i="1" dirty="0" smtClean="0"/>
              <a:t> </a:t>
            </a:r>
            <a:r>
              <a:rPr lang="en-US" i="1" dirty="0"/>
              <a:t>A</a:t>
            </a:r>
            <a:r>
              <a:rPr lang="en-US" i="1" dirty="0" smtClean="0"/>
              <a:t>ssembly </a:t>
            </a:r>
            <a:r>
              <a:rPr lang="en-US" i="1" dirty="0"/>
              <a:t>A</a:t>
            </a:r>
            <a:r>
              <a:rPr lang="en-US" i="1" dirty="0" smtClean="0"/>
              <a:t>nd </a:t>
            </a:r>
            <a:r>
              <a:rPr lang="en-US" i="1" dirty="0"/>
              <a:t>T</a:t>
            </a:r>
            <a:r>
              <a:rPr lang="en-US" i="1" dirty="0" smtClean="0"/>
              <a:t>esting </a:t>
            </a:r>
            <a:r>
              <a:rPr lang="en-US" dirty="0"/>
              <a:t>is ready for PD-2/3 </a:t>
            </a:r>
            <a:r>
              <a:rPr lang="en-US" dirty="0" smtClean="0"/>
              <a:t>approval</a:t>
            </a:r>
          </a:p>
        </p:txBody>
      </p:sp>
    </p:spTree>
    <p:extLst>
      <p:ext uri="{BB962C8B-B14F-4D97-AF65-F5344CB8AC3E}">
        <p14:creationId xmlns:p14="http://schemas.microsoft.com/office/powerpoint/2010/main" val="22036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6"/>
          <p:cNvSpPr>
            <a:spLocks noGrp="1"/>
          </p:cNvSpPr>
          <p:nvPr>
            <p:ph type="title"/>
          </p:nvPr>
        </p:nvSpPr>
        <p:spPr>
          <a:xfrm>
            <a:off x="381000" y="2114550"/>
            <a:ext cx="8229600" cy="857250"/>
          </a:xfrm>
        </p:spPr>
        <p:txBody>
          <a:bodyPr/>
          <a:lstStyle/>
          <a:p>
            <a:pPr algn="ctr"/>
            <a:r>
              <a:rPr lang="en-US" altLang="en-US" smtClean="0"/>
              <a:t>Back Up</a:t>
            </a:r>
          </a:p>
        </p:txBody>
      </p:sp>
      <p:sp>
        <p:nvSpPr>
          <p:cNvPr id="62466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 smtClean="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6246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C2E0C8C-DEA0-44AF-A311-D9EF592947A3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 Director's Review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62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April 9-11, 2019</a:t>
            </a: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 Director's Review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18</a:t>
            </a:fld>
            <a:endParaRPr lang="en-US" altLang="en-US"/>
          </a:p>
        </p:txBody>
      </p:sp>
      <p:pic>
        <p:nvPicPr>
          <p:cNvPr id="6" name="Content Placeholder 6" descr="Screen Shot 2019-02-06 at 2.33.58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39599"/>
            <a:ext cx="6400800" cy="428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6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382000" y="4800600"/>
            <a:ext cx="762000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5890263-FCCA-418A-AF2A-07636736DD99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2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2053" name="Titl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8229600" cy="5715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 smtClean="0">
                <a:solidFill>
                  <a:srgbClr val="000000"/>
                </a:solidFill>
                <a:latin typeface="+mn-lt"/>
                <a:ea typeface="MS PGothic" charset="0"/>
              </a:rPr>
              <a:t>The L3 Component</a:t>
            </a:r>
            <a:endParaRPr lang="en-US" sz="4800" dirty="0">
              <a:solidFill>
                <a:srgbClr val="000000"/>
              </a:solidFill>
              <a:latin typeface="+mn-lt"/>
              <a:ea typeface="MS PGothic" charset="0"/>
            </a:endParaRPr>
          </a:p>
        </p:txBody>
      </p:sp>
      <p:sp>
        <p:nvSpPr>
          <p:cNvPr id="1638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 smtClean="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 Director's Review</a:t>
            </a:r>
            <a:endParaRPr lang="en-US"/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457200" y="858032"/>
            <a:ext cx="8229600" cy="3736591"/>
          </a:xfrm>
        </p:spPr>
        <p:txBody>
          <a:bodyPr/>
          <a:lstStyle/>
          <a:p>
            <a:r>
              <a:rPr lang="en-US" b="1" dirty="0" smtClean="0"/>
              <a:t>Populate barrel-flux-return-steel sectors </a:t>
            </a:r>
            <a:r>
              <a:rPr lang="en-US" b="1" dirty="0"/>
              <a:t>with scintillating tiles and </a:t>
            </a:r>
            <a:r>
              <a:rPr lang="en-US" b="1" dirty="0" smtClean="0"/>
              <a:t>electronics to create outer hadronic calorimeter</a:t>
            </a:r>
            <a:endParaRPr lang="en-US" b="1" dirty="0"/>
          </a:p>
          <a:p>
            <a:pPr lvl="1"/>
            <a:r>
              <a:rPr lang="en-US" b="0" dirty="0"/>
              <a:t>From a collection of parts to a working detector</a:t>
            </a:r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696" y="3429000"/>
            <a:ext cx="726364" cy="1362895"/>
          </a:xfrm>
          <a:prstGeom prst="rect">
            <a:avLst/>
          </a:prstGeom>
        </p:spPr>
      </p:pic>
      <p:sp>
        <p:nvSpPr>
          <p:cNvPr id="11" name="Plus 10"/>
          <p:cNvSpPr/>
          <p:nvPr/>
        </p:nvSpPr>
        <p:spPr>
          <a:xfrm>
            <a:off x="3221688" y="2858815"/>
            <a:ext cx="304800" cy="2286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qual 11"/>
          <p:cNvSpPr/>
          <p:nvPr/>
        </p:nvSpPr>
        <p:spPr>
          <a:xfrm>
            <a:off x="4081173" y="3562350"/>
            <a:ext cx="414627" cy="30480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3" name="Picture 12" descr="A picture containing indoor, wall, building, ground&#10;&#10;Description generated with very high confidence">
            <a:extLst>
              <a:ext uri="{FF2B5EF4-FFF2-40B4-BE49-F238E27FC236}">
                <a16:creationId xmlns="" xmlns:a16="http://schemas.microsoft.com/office/drawing/2014/main" id="{C33E17F2-100A-4370-8CD2-BB301C3A29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2079729"/>
            <a:ext cx="2988196" cy="22411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500" y="2057400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20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 smtClean="0">
                <a:solidFill>
                  <a:srgbClr val="000000"/>
                </a:solidFill>
              </a:rPr>
              <a:t>L3 Technical Overview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819150"/>
            <a:ext cx="8153400" cy="3775473"/>
          </a:xfrm>
        </p:spPr>
        <p:txBody>
          <a:bodyPr/>
          <a:lstStyle/>
          <a:p>
            <a:r>
              <a:rPr lang="en-US" dirty="0" smtClean="0"/>
              <a:t>Technical </a:t>
            </a:r>
            <a:r>
              <a:rPr lang="en-US" dirty="0"/>
              <a:t>steps for assembly and testing very similar to prototype assembly and testing:  solved</a:t>
            </a:r>
          </a:p>
          <a:p>
            <a:r>
              <a:rPr lang="en-US" dirty="0"/>
              <a:t>Three main differences</a:t>
            </a:r>
          </a:p>
          <a:p>
            <a:pPr lvl="1"/>
            <a:r>
              <a:rPr lang="en-US" b="0" dirty="0"/>
              <a:t>Size (prototype was </a:t>
            </a:r>
            <a:r>
              <a:rPr lang="en-US" b="0" dirty="0" smtClean="0"/>
              <a:t>smaller): </a:t>
            </a:r>
            <a:r>
              <a:rPr lang="en-US" b="0" dirty="0"/>
              <a:t>stand to hold steel sectors </a:t>
            </a:r>
            <a:r>
              <a:rPr lang="en-US" b="0" dirty="0" smtClean="0"/>
              <a:t>horizontally</a:t>
            </a:r>
          </a:p>
          <a:p>
            <a:pPr lvl="1"/>
            <a:r>
              <a:rPr lang="en-US" b="0" dirty="0" err="1" smtClean="0"/>
              <a:t>Cosmics</a:t>
            </a:r>
            <a:r>
              <a:rPr lang="en-US" b="0" dirty="0" smtClean="0"/>
              <a:t> trigger:  reconfigure electronics self-trigger </a:t>
            </a:r>
            <a:r>
              <a:rPr lang="en-US" b="0" dirty="0"/>
              <a:t>for cosmic </a:t>
            </a:r>
            <a:r>
              <a:rPr lang="en-US" b="0" dirty="0" smtClean="0"/>
              <a:t>calibration</a:t>
            </a:r>
            <a:endParaRPr lang="en-US" b="0" dirty="0"/>
          </a:p>
          <a:p>
            <a:pPr lvl="1"/>
            <a:r>
              <a:rPr lang="en-US" b="0" dirty="0"/>
              <a:t>Mass production:  </a:t>
            </a:r>
            <a:r>
              <a:rPr lang="en-US" b="0" dirty="0" smtClean="0"/>
              <a:t>set </a:t>
            </a:r>
            <a:r>
              <a:rPr lang="en-US" b="0" dirty="0"/>
              <a:t>up several stations for efficient assembly/testing  </a:t>
            </a:r>
            <a:endParaRPr lang="en-US" b="0" dirty="0" smtClean="0"/>
          </a:p>
          <a:p>
            <a:r>
              <a:rPr lang="en-US" dirty="0" smtClean="0"/>
              <a:t>No technical issues that still need to be resolved</a:t>
            </a:r>
            <a:endParaRPr lang="en-US" b="0" dirty="0"/>
          </a:p>
        </p:txBody>
      </p:sp>
      <p:sp>
        <p:nvSpPr>
          <p:cNvPr id="18433" name="Date Placeholder 3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 smtClean="0">
                <a:solidFill>
                  <a:srgbClr val="000080"/>
                </a:solidFill>
                <a:cs typeface="Arial" pitchFamily="34" charset="0"/>
              </a:rPr>
              <a:t>April 9-11, 2019</a:t>
            </a:r>
          </a:p>
        </p:txBody>
      </p:sp>
      <p:sp>
        <p:nvSpPr>
          <p:cNvPr id="10243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mtClean="0">
                <a:solidFill>
                  <a:srgbClr val="000080"/>
                </a:solidFill>
                <a:latin typeface="Calibri" pitchFamily="34" charset="0"/>
              </a:rPr>
              <a:t>sPHENIX  Director's Review</a:t>
            </a:r>
            <a:endParaRPr lang="en-US" altLang="en-US">
              <a:solidFill>
                <a:srgbClr val="000080"/>
              </a:solidFill>
              <a:latin typeface="Calibri" pitchFamily="34" charset="0"/>
            </a:endParaRPr>
          </a:p>
        </p:txBody>
      </p:sp>
      <p:sp>
        <p:nvSpPr>
          <p:cNvPr id="1843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8B60DC1-DF8C-4E24-95D7-F7AA864F5546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3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43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6"/>
          <p:cNvSpPr>
            <a:spLocks noGrp="1"/>
          </p:cNvSpPr>
          <p:nvPr>
            <p:ph type="title"/>
          </p:nvPr>
        </p:nvSpPr>
        <p:spPr/>
        <p:txBody>
          <a:bodyPr lIns="38100" tIns="38100" rIns="38100" bIns="38100"/>
          <a:lstStyle/>
          <a:p>
            <a:r>
              <a:rPr lang="en-US" altLang="en-US" dirty="0" smtClean="0"/>
              <a:t>L3 Scope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0206" y="742950"/>
            <a:ext cx="8229600" cy="4038600"/>
          </a:xfrm>
        </p:spPr>
        <p:txBody>
          <a:bodyPr/>
          <a:lstStyle/>
          <a:p>
            <a:r>
              <a:rPr lang="en-US" b="1" dirty="0"/>
              <a:t>HCAL assembly will involve four separate steps</a:t>
            </a:r>
          </a:p>
          <a:p>
            <a:pPr lvl="1"/>
            <a:r>
              <a:rPr lang="en-US" b="0" dirty="0"/>
              <a:t>Install Scintillating Tiles in steel sector</a:t>
            </a:r>
          </a:p>
          <a:p>
            <a:pPr lvl="2"/>
            <a:r>
              <a:rPr lang="en-US" b="0" dirty="0"/>
              <a:t>Scintillating tiles tested at </a:t>
            </a:r>
            <a:r>
              <a:rPr lang="en-US" b="0" dirty="0" err="1"/>
              <a:t>Uniplast</a:t>
            </a:r>
            <a:r>
              <a:rPr lang="en-US" b="0" dirty="0"/>
              <a:t> and GSU</a:t>
            </a:r>
          </a:p>
          <a:p>
            <a:pPr lvl="2"/>
            <a:r>
              <a:rPr lang="en-US" b="0" dirty="0"/>
              <a:t>Sort tiles by response and install in gap with clips</a:t>
            </a:r>
          </a:p>
          <a:p>
            <a:pPr lvl="2"/>
            <a:r>
              <a:rPr lang="en-US" b="0" dirty="0"/>
              <a:t>12 different tile shapes x 2 per gap, 10 gaps/sector</a:t>
            </a:r>
          </a:p>
          <a:p>
            <a:pPr lvl="1"/>
            <a:r>
              <a:rPr lang="en-US" b="0" dirty="0"/>
              <a:t>Populate Sector with Electronics</a:t>
            </a:r>
          </a:p>
          <a:p>
            <a:pPr lvl="2"/>
            <a:r>
              <a:rPr lang="en-US" b="0" dirty="0"/>
              <a:t>Install and wire pre-amplifiers, LED fibers, RO boards</a:t>
            </a:r>
          </a:p>
          <a:p>
            <a:pPr lvl="1"/>
            <a:r>
              <a:rPr lang="en-US" b="0" dirty="0"/>
              <a:t>LED testing and Light </a:t>
            </a:r>
            <a:r>
              <a:rPr lang="en-US" b="0" dirty="0" err="1"/>
              <a:t>Tighting</a:t>
            </a:r>
            <a:r>
              <a:rPr lang="en-US" b="0" dirty="0"/>
              <a:t> </a:t>
            </a:r>
          </a:p>
          <a:p>
            <a:pPr lvl="2"/>
            <a:r>
              <a:rPr lang="en-US" b="0" dirty="0"/>
              <a:t>Replace/Repair as necessary</a:t>
            </a:r>
          </a:p>
          <a:p>
            <a:pPr lvl="1"/>
            <a:r>
              <a:rPr lang="en-US" b="0" dirty="0" err="1"/>
              <a:t>Cosmics</a:t>
            </a:r>
            <a:r>
              <a:rPr lang="en-US" b="0" dirty="0"/>
              <a:t> Testing and Final Validation </a:t>
            </a:r>
          </a:p>
          <a:p>
            <a:pPr lvl="2"/>
            <a:r>
              <a:rPr lang="en-US" b="0" dirty="0" err="1"/>
              <a:t>Cosmics</a:t>
            </a:r>
            <a:r>
              <a:rPr lang="en-US" b="0" dirty="0"/>
              <a:t> results for each tower to be databased for initial </a:t>
            </a:r>
            <a:r>
              <a:rPr lang="en-US" b="0" dirty="0" smtClean="0"/>
              <a:t>calibration</a:t>
            </a:r>
            <a:endParaRPr lang="en-US" b="0" dirty="0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10ADE29B-4D89-4838-B42B-E0BEB29A2576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April 9-11, 2019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 Director's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1872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6"/>
          <p:cNvSpPr>
            <a:spLocks noGrp="1"/>
          </p:cNvSpPr>
          <p:nvPr>
            <p:ph type="title"/>
          </p:nvPr>
        </p:nvSpPr>
        <p:spPr/>
        <p:txBody>
          <a:bodyPr lIns="38100" tIns="38100" rIns="38100" bIns="38100"/>
          <a:lstStyle/>
          <a:p>
            <a:r>
              <a:rPr lang="en-US" altLang="en-US" dirty="0" smtClean="0"/>
              <a:t>L3 Scope (continued)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0206" y="742950"/>
            <a:ext cx="8229600" cy="4038600"/>
          </a:xfrm>
        </p:spPr>
        <p:txBody>
          <a:bodyPr/>
          <a:lstStyle/>
          <a:p>
            <a:r>
              <a:rPr lang="en-US" b="1" dirty="0"/>
              <a:t>Four sectors will be worked on in parallel, one at each step</a:t>
            </a:r>
          </a:p>
          <a:p>
            <a:r>
              <a:rPr lang="en-US" b="1" dirty="0"/>
              <a:t>Four stations (one for each step) will be cycled through the four sectors</a:t>
            </a:r>
          </a:p>
          <a:p>
            <a:pPr lvl="1"/>
            <a:r>
              <a:rPr lang="en-US" dirty="0"/>
              <a:t>easier than moving sectors around</a:t>
            </a:r>
          </a:p>
          <a:p>
            <a:r>
              <a:rPr lang="en-US" b="1" dirty="0"/>
              <a:t>5 days per sector, per step/station (assuming day shift only)</a:t>
            </a:r>
          </a:p>
          <a:p>
            <a:r>
              <a:rPr lang="en-US" b="1" dirty="0"/>
              <a:t>Full production will crank out </a:t>
            </a:r>
            <a:r>
              <a:rPr lang="en-US" b="1" dirty="0" smtClean="0"/>
              <a:t>one sector </a:t>
            </a:r>
            <a:r>
              <a:rPr lang="en-US" b="1" dirty="0"/>
              <a:t>per week</a:t>
            </a:r>
          </a:p>
          <a:p>
            <a:endParaRPr lang="en-US" b="0" dirty="0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10ADE29B-4D89-4838-B42B-E0BEB29A2576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April 9-11, 2019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 Director's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6922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63A1899-4701-42E6-8733-94F76ABA496D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6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4350"/>
          </a:xfrm>
        </p:spPr>
        <p:txBody>
          <a:bodyPr/>
          <a:lstStyle/>
          <a:p>
            <a:pPr eaLnBrk="1" hangingPunct="1"/>
            <a:r>
              <a:rPr lang="en-US" altLang="en-US" sz="4800" dirty="0" smtClean="0">
                <a:solidFill>
                  <a:srgbClr val="000000"/>
                </a:solidFill>
                <a:cs typeface="Times New Roman" pitchFamily="18" charset="0"/>
              </a:rPr>
              <a:t>L3 Collaborators</a:t>
            </a:r>
          </a:p>
        </p:txBody>
      </p:sp>
      <p:sp>
        <p:nvSpPr>
          <p:cNvPr id="2150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 smtClean="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 Director's Review</a:t>
            </a:r>
            <a:endParaRPr lang="en-US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 bwMode="auto">
          <a:xfrm>
            <a:off x="8609806" y="4869657"/>
            <a:ext cx="534194" cy="27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/>
            <a:fld id="{D63A1899-4701-42E6-8733-94F76ABA496D}" type="slidenum">
              <a:rPr lang="en-US" altLang="en-US" sz="1200" smtClean="0">
                <a:solidFill>
                  <a:srgbClr val="000080"/>
                </a:solidFill>
                <a:cs typeface="Arial" pitchFamily="34" charset="0"/>
              </a:rPr>
              <a:pPr eaLnBrk="1" hangingPunct="1"/>
              <a:t>6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8" name="Date Placeholder 1"/>
          <p:cNvSpPr txBox="1">
            <a:spLocks/>
          </p:cNvSpPr>
          <p:nvPr/>
        </p:nvSpPr>
        <p:spPr bwMode="auto">
          <a:xfrm>
            <a:off x="0" y="4972050"/>
            <a:ext cx="213360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/>
            <a:r>
              <a:rPr lang="en-US" altLang="en-US" sz="1200" smtClean="0">
                <a:solidFill>
                  <a:srgbClr val="898989"/>
                </a:solidFill>
              </a:rPr>
              <a:t>May 23-25, 2018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877" y="4097679"/>
            <a:ext cx="1595990" cy="8743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47" y="2171248"/>
            <a:ext cx="992981" cy="9929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01362"/>
            <a:ext cx="1133475" cy="15808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9E5A33C-1054-4CD9-8F59-875F1B4AF4F5}"/>
              </a:ext>
            </a:extLst>
          </p:cNvPr>
          <p:cNvSpPr txBox="1"/>
          <p:nvPr/>
        </p:nvSpPr>
        <p:spPr>
          <a:xfrm>
            <a:off x="7156700" y="1846733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John </a:t>
            </a:r>
            <a:r>
              <a:rPr lang="en-US" dirty="0" err="1"/>
              <a:t>Lajoie</a:t>
            </a:r>
            <a:endParaRPr lang="en-US" dirty="0"/>
          </a:p>
          <a:p>
            <a:pPr algn="ctr"/>
            <a:r>
              <a:rPr lang="en-US" sz="1400" dirty="0"/>
              <a:t>L2 Manager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1996C619-AD21-46A5-99BD-794FBE522A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6090" y="1828866"/>
            <a:ext cx="817161" cy="103045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9E5A33C-1054-4CD9-8F59-875F1B4AF4F5}"/>
              </a:ext>
            </a:extLst>
          </p:cNvPr>
          <p:cNvSpPr txBox="1"/>
          <p:nvPr/>
        </p:nvSpPr>
        <p:spPr>
          <a:xfrm>
            <a:off x="2209800" y="1123830"/>
            <a:ext cx="17526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Stefan Bathe</a:t>
            </a:r>
            <a:endParaRPr lang="en-US" dirty="0"/>
          </a:p>
          <a:p>
            <a:pPr algn="ctr"/>
            <a:r>
              <a:rPr lang="en-US" sz="1400" dirty="0" smtClean="0"/>
              <a:t>L3 Manager</a:t>
            </a:r>
          </a:p>
          <a:p>
            <a:pPr algn="ctr"/>
            <a:r>
              <a:rPr lang="en-US" sz="1400" i="1" dirty="0" smtClean="0"/>
              <a:t>HCAL Assembly</a:t>
            </a:r>
            <a:endParaRPr lang="en-US" sz="1400" i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821" y="3257550"/>
            <a:ext cx="976358" cy="118699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9E5A33C-1054-4CD9-8F59-875F1B4AF4F5}"/>
              </a:ext>
            </a:extLst>
          </p:cNvPr>
          <p:cNvSpPr txBox="1"/>
          <p:nvPr/>
        </p:nvSpPr>
        <p:spPr>
          <a:xfrm>
            <a:off x="6360558" y="3333917"/>
            <a:ext cx="17526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Megan Connors</a:t>
            </a:r>
            <a:endParaRPr lang="en-US" dirty="0"/>
          </a:p>
          <a:p>
            <a:pPr algn="ctr"/>
            <a:r>
              <a:rPr lang="en-US" sz="1400" dirty="0" smtClean="0"/>
              <a:t>L3 Manager</a:t>
            </a:r>
          </a:p>
          <a:p>
            <a:pPr algn="ctr"/>
            <a:r>
              <a:rPr lang="en-US" sz="1400" i="1" dirty="0" smtClean="0"/>
              <a:t>Scintillating Tiles</a:t>
            </a:r>
            <a:endParaRPr lang="en-US" sz="1400" i="1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226" y="2449375"/>
            <a:ext cx="783992" cy="78399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BE49FE1D-B3E1-4453-AA38-6CBAA58AB753}"/>
              </a:ext>
            </a:extLst>
          </p:cNvPr>
          <p:cNvSpPr txBox="1"/>
          <p:nvPr/>
        </p:nvSpPr>
        <p:spPr>
          <a:xfrm>
            <a:off x="981714" y="4206360"/>
            <a:ext cx="196906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Chris </a:t>
            </a:r>
            <a:r>
              <a:rPr lang="en-US" dirty="0" err="1"/>
              <a:t>Pontieri</a:t>
            </a:r>
            <a:endParaRPr lang="en-US" dirty="0"/>
          </a:p>
          <a:p>
            <a:pPr algn="ctr"/>
            <a:r>
              <a:rPr lang="en-US" sz="1400" dirty="0" smtClean="0"/>
              <a:t>L3 Manager</a:t>
            </a:r>
            <a:br>
              <a:rPr lang="en-US" sz="1400" dirty="0" smtClean="0"/>
            </a:br>
            <a:r>
              <a:rPr lang="en-US" sz="1400" i="1" dirty="0"/>
              <a:t>F</a:t>
            </a:r>
            <a:r>
              <a:rPr lang="en-US" sz="1400" i="1" dirty="0" smtClean="0"/>
              <a:t>lux Return Sector Steel </a:t>
            </a:r>
            <a:endParaRPr lang="en-US" sz="1400" i="1" dirty="0"/>
          </a:p>
        </p:txBody>
      </p:sp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491" y="3851047"/>
            <a:ext cx="813881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BE65F216-CA74-462F-A398-A34C4E8581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92085" y="3703368"/>
            <a:ext cx="1171925" cy="4307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73" y="2918000"/>
            <a:ext cx="860054" cy="41591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795070" y="840869"/>
            <a:ext cx="1913122" cy="7386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also:</a:t>
            </a:r>
          </a:p>
          <a:p>
            <a:r>
              <a:rPr lang="en-US" sz="1400" dirty="0" smtClean="0"/>
              <a:t>Colorado, UTK, Rutgers</a:t>
            </a:r>
          </a:p>
          <a:p>
            <a:r>
              <a:rPr lang="en-US" sz="1400" dirty="0" smtClean="0"/>
              <a:t>UNCG,</a:t>
            </a:r>
            <a:r>
              <a:rPr lang="en-US" sz="1400" dirty="0"/>
              <a:t> </a:t>
            </a:r>
            <a:r>
              <a:rPr lang="en-US" sz="1400" dirty="0" smtClean="0"/>
              <a:t>WSU</a:t>
            </a:r>
          </a:p>
        </p:txBody>
      </p:sp>
      <p:pic>
        <p:nvPicPr>
          <p:cNvPr id="25" name="Picture 24" descr="A picture containing indoor, wall, building, ground&#10;&#10;Description generated with very high confidence">
            <a:extLst>
              <a:ext uri="{FF2B5EF4-FFF2-40B4-BE49-F238E27FC236}">
                <a16:creationId xmlns="" xmlns:a16="http://schemas.microsoft.com/office/drawing/2014/main" id="{C33E17F2-100A-4370-8CD2-BB301C3A29D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6" t="29394" r="4886" b="32845"/>
          <a:stretch/>
        </p:blipFill>
        <p:spPr>
          <a:xfrm>
            <a:off x="2602370" y="1924335"/>
            <a:ext cx="3695937" cy="129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1500"/>
          </a:xfrm>
        </p:spPr>
        <p:txBody>
          <a:bodyPr/>
          <a:lstStyle/>
          <a:p>
            <a:r>
              <a:rPr lang="en-US" altLang="en-US" sz="4800" dirty="0" smtClean="0"/>
              <a:t>Schedule Drivers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 Director's Review</a:t>
            </a:r>
            <a:endParaRPr lang="en-US" dirty="0"/>
          </a:p>
        </p:txBody>
      </p:sp>
      <p:sp>
        <p:nvSpPr>
          <p:cNvPr id="2355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0A7AB8A6-B572-47B0-BE28-D07C52C49F6A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3557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 smtClean="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666750"/>
            <a:ext cx="8229600" cy="3927873"/>
          </a:xfrm>
        </p:spPr>
        <p:txBody>
          <a:bodyPr/>
          <a:lstStyle/>
          <a:p>
            <a:r>
              <a:rPr lang="en-US" b="1" dirty="0"/>
              <a:t>Assembly requires components:</a:t>
            </a:r>
          </a:p>
          <a:p>
            <a:pPr lvl="1"/>
            <a:r>
              <a:rPr lang="en-US" b="0" dirty="0"/>
              <a:t>Flux Return Steel </a:t>
            </a:r>
            <a:r>
              <a:rPr lang="en-US" b="0" dirty="0" smtClean="0"/>
              <a:t>Sectors (infrastructure upgrade)</a:t>
            </a:r>
            <a:endParaRPr lang="en-US" b="0" dirty="0"/>
          </a:p>
          <a:p>
            <a:pPr lvl="1"/>
            <a:r>
              <a:rPr lang="en-US" b="0" dirty="0"/>
              <a:t>Scintillating Tile Assemblies </a:t>
            </a:r>
            <a:r>
              <a:rPr lang="en-US" b="0" dirty="0" smtClean="0"/>
              <a:t>(CD3A approved)</a:t>
            </a:r>
            <a:endParaRPr lang="en-US" b="0" dirty="0"/>
          </a:p>
          <a:p>
            <a:pPr lvl="1"/>
            <a:r>
              <a:rPr lang="en-US" b="0" dirty="0"/>
              <a:t>Calorimeter Electronics (WBS 1.05)</a:t>
            </a:r>
          </a:p>
          <a:p>
            <a:r>
              <a:rPr lang="en-US" b="1" dirty="0"/>
              <a:t>The assembly schedule itself is driven by labor:</a:t>
            </a:r>
          </a:p>
          <a:p>
            <a:pPr lvl="1"/>
            <a:r>
              <a:rPr lang="en-US" b="0" dirty="0"/>
              <a:t>Time estimates based on experience with test beam prototypes:</a:t>
            </a:r>
          </a:p>
          <a:p>
            <a:pPr lvl="2"/>
            <a:r>
              <a:rPr lang="en-US" b="0" dirty="0"/>
              <a:t>Two technicians assigned to factory</a:t>
            </a:r>
          </a:p>
          <a:p>
            <a:pPr lvl="2"/>
            <a:r>
              <a:rPr lang="en-US" b="0" dirty="0"/>
              <a:t>One postdoc</a:t>
            </a:r>
          </a:p>
          <a:p>
            <a:pPr lvl="2"/>
            <a:r>
              <a:rPr lang="en-US" b="0" dirty="0"/>
              <a:t>Two students per station</a:t>
            </a:r>
          </a:p>
          <a:p>
            <a:pPr lvl="1"/>
            <a:r>
              <a:rPr lang="en-US" b="0" dirty="0"/>
              <a:t>Can add additional labor/shifts to maintain schedule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3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Advanced R&amp;D:</a:t>
            </a:r>
          </a:p>
          <a:p>
            <a:pPr lvl="1"/>
            <a:r>
              <a:rPr lang="en-US" b="0" dirty="0"/>
              <a:t>Populate Outer HCAL Sectors with Tiles Start :  </a:t>
            </a:r>
            <a:r>
              <a:rPr lang="en-US" b="0" dirty="0" smtClean="0"/>
              <a:t>19 Aug </a:t>
            </a:r>
            <a:r>
              <a:rPr lang="en-US" b="0" dirty="0"/>
              <a:t>2019</a:t>
            </a:r>
          </a:p>
          <a:p>
            <a:pPr lvl="1"/>
            <a:r>
              <a:rPr lang="en-US" b="0" dirty="0"/>
              <a:t>HCAL Advanced R&amp;D Complete:  </a:t>
            </a:r>
            <a:r>
              <a:rPr lang="en-US" b="0" dirty="0" smtClean="0"/>
              <a:t>21</a:t>
            </a:r>
            <a:r>
              <a:rPr lang="en-US" b="0" dirty="0" smtClean="0"/>
              <a:t> Jan 2020</a:t>
            </a:r>
            <a:endParaRPr lang="en-US" b="0" dirty="0"/>
          </a:p>
          <a:p>
            <a:r>
              <a:rPr lang="en-US" dirty="0"/>
              <a:t>Production:</a:t>
            </a:r>
          </a:p>
          <a:p>
            <a:pPr lvl="1"/>
            <a:r>
              <a:rPr lang="en-US" b="0" dirty="0"/>
              <a:t>Populate Outer HCAL Sectors with Tiles Start:  </a:t>
            </a:r>
            <a:r>
              <a:rPr lang="en-US" b="0" dirty="0" smtClean="0"/>
              <a:t>27</a:t>
            </a:r>
            <a:r>
              <a:rPr lang="en-US" b="0" dirty="0" smtClean="0"/>
              <a:t> Jul </a:t>
            </a:r>
            <a:r>
              <a:rPr lang="en-US" b="0" dirty="0" smtClean="0"/>
              <a:t>2020</a:t>
            </a:r>
            <a:endParaRPr lang="en-US" b="0" dirty="0"/>
          </a:p>
          <a:p>
            <a:pPr lvl="1"/>
            <a:r>
              <a:rPr lang="en-US" b="0" dirty="0"/>
              <a:t>First Outer HCAL Sector Ready to Install:  </a:t>
            </a:r>
            <a:r>
              <a:rPr lang="en-US" b="0" dirty="0" smtClean="0"/>
              <a:t>04</a:t>
            </a:r>
            <a:r>
              <a:rPr lang="en-US" b="0" dirty="0" smtClean="0"/>
              <a:t> Sep </a:t>
            </a:r>
            <a:r>
              <a:rPr lang="en-US" b="0" dirty="0"/>
              <a:t>2020</a:t>
            </a:r>
          </a:p>
          <a:p>
            <a:pPr lvl="1"/>
            <a:r>
              <a:rPr lang="en-US" b="0" dirty="0"/>
              <a:t>Last Outer HCAL Sector Ready to Install:  </a:t>
            </a:r>
            <a:r>
              <a:rPr lang="en-US" b="0" dirty="0"/>
              <a:t>1</a:t>
            </a:r>
            <a:r>
              <a:rPr lang="en-US" b="0" dirty="0" smtClean="0"/>
              <a:t>1 Mar </a:t>
            </a:r>
            <a:r>
              <a:rPr lang="en-US" b="0" dirty="0" smtClean="0"/>
              <a:t>2021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April 9-11, 2019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29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"/>
          <p:cNvSpPr>
            <a:spLocks noGrp="1"/>
          </p:cNvSpPr>
          <p:nvPr>
            <p:ph type="title"/>
          </p:nvPr>
        </p:nvSpPr>
        <p:spPr>
          <a:xfrm>
            <a:off x="0" y="5953"/>
            <a:ext cx="9144000" cy="679847"/>
          </a:xfrm>
        </p:spPr>
        <p:txBody>
          <a:bodyPr/>
          <a:lstStyle/>
          <a:p>
            <a:r>
              <a:rPr lang="en-US" altLang="en-US" dirty="0" smtClean="0">
                <a:solidFill>
                  <a:srgbClr val="000000"/>
                </a:solidFill>
                <a:cs typeface="Times New Roman" pitchFamily="18" charset="0"/>
              </a:rPr>
              <a:t>Cost Drivers</a:t>
            </a:r>
          </a:p>
        </p:txBody>
      </p:sp>
      <p:sp>
        <p:nvSpPr>
          <p:cNvPr id="24579" name="Date Placeholder 4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 smtClean="0">
                <a:solidFill>
                  <a:srgbClr val="898989"/>
                </a:solidFill>
                <a:cs typeface="Arial" pitchFamily="34" charset="0"/>
              </a:rPr>
              <a:t>April 9-11,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 Director's Review</a:t>
            </a:r>
            <a:endParaRPr lang="en-US"/>
          </a:p>
        </p:txBody>
      </p:sp>
      <p:sp>
        <p:nvSpPr>
          <p:cNvPr id="24581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912985E-5FF1-4BE4-8A02-6C894F614A5E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Preparation of Assembly Area ($25k/station)</a:t>
            </a:r>
          </a:p>
          <a:p>
            <a:pPr lvl="1"/>
            <a:r>
              <a:rPr lang="en-US" b="0" dirty="0"/>
              <a:t>One assembly station as part of pre-production</a:t>
            </a:r>
          </a:p>
          <a:p>
            <a:pPr lvl="1"/>
            <a:r>
              <a:rPr lang="en-US" b="0" dirty="0"/>
              <a:t>Remaining three for full production</a:t>
            </a:r>
          </a:p>
          <a:p>
            <a:r>
              <a:rPr lang="en-US" b="1" dirty="0"/>
              <a:t>Light </a:t>
            </a:r>
            <a:r>
              <a:rPr lang="en-US" b="1" dirty="0" err="1"/>
              <a:t>Tighting</a:t>
            </a:r>
            <a:r>
              <a:rPr lang="en-US" b="1" dirty="0"/>
              <a:t> Materials ($0.6k/sector)</a:t>
            </a:r>
          </a:p>
          <a:p>
            <a:r>
              <a:rPr lang="en-US" b="1" dirty="0"/>
              <a:t>University Fixed Cost Contract (Labor, $61k)</a:t>
            </a:r>
          </a:p>
          <a:p>
            <a:pPr lvl="1"/>
            <a:r>
              <a:rPr lang="en-US" b="0" dirty="0"/>
              <a:t>Support for students (travel, lodging, payroll)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91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33855</TotalTime>
  <Words>806</Words>
  <Application>Microsoft Macintosh PowerPoint</Application>
  <PresentationFormat>On-screen Show (16:9)</PresentationFormat>
  <Paragraphs>163</Paragraphs>
  <Slides>18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Calibri</vt:lpstr>
      <vt:lpstr>MS PGothic</vt:lpstr>
      <vt:lpstr>ＭＳ Ｐゴシック</vt:lpstr>
      <vt:lpstr>Times New Roman</vt:lpstr>
      <vt:lpstr>Arial</vt:lpstr>
      <vt:lpstr>Office Theme</vt:lpstr>
      <vt:lpstr>sPHENIX  Director’s Review  WBS 1.04.04  Outer HCal Assembly and Testing</vt:lpstr>
      <vt:lpstr>The L3 Component</vt:lpstr>
      <vt:lpstr>L3 Technical Overview</vt:lpstr>
      <vt:lpstr>L3 Scope </vt:lpstr>
      <vt:lpstr>L3 Scope (continued) </vt:lpstr>
      <vt:lpstr>L3 Collaborators</vt:lpstr>
      <vt:lpstr>Schedule Drivers</vt:lpstr>
      <vt:lpstr>Schedule</vt:lpstr>
      <vt:lpstr>Cost Drivers</vt:lpstr>
      <vt:lpstr>Status and Highlights</vt:lpstr>
      <vt:lpstr>Status and Highlights (cont.)</vt:lpstr>
      <vt:lpstr>Status and Highlights (cont.)</vt:lpstr>
      <vt:lpstr>Status and Highlights (cont.)</vt:lpstr>
      <vt:lpstr>Status and Highlights (cont.)</vt:lpstr>
      <vt:lpstr>Issues and Concerns  </vt:lpstr>
      <vt:lpstr>Summary</vt:lpstr>
      <vt:lpstr>Back Up</vt:lpstr>
      <vt:lpstr>PowerPoint Presentation</vt:lpstr>
    </vt:vector>
  </TitlesOfParts>
  <Company>BNL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sPHENIX Labor Distribution Sorted by FY and Job Category</dc:title>
  <dc:creator>EdwardOBrien</dc:creator>
  <cp:lastModifiedBy>Stefan Bathe</cp:lastModifiedBy>
  <cp:revision>129</cp:revision>
  <cp:lastPrinted>2019-04-05T20:08:19Z</cp:lastPrinted>
  <dcterms:created xsi:type="dcterms:W3CDTF">2015-10-24T00:32:43Z</dcterms:created>
  <dcterms:modified xsi:type="dcterms:W3CDTF">2019-04-05T20:09:37Z</dcterms:modified>
</cp:coreProperties>
</file>