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15" r:id="rId2"/>
    <p:sldId id="316" r:id="rId3"/>
    <p:sldId id="317" r:id="rId4"/>
    <p:sldId id="342" r:id="rId5"/>
    <p:sldId id="319" r:id="rId6"/>
    <p:sldId id="343" r:id="rId7"/>
    <p:sldId id="350" r:id="rId8"/>
    <p:sldId id="321" r:id="rId9"/>
    <p:sldId id="351" r:id="rId10"/>
    <p:sldId id="352" r:id="rId11"/>
    <p:sldId id="327" r:id="rId12"/>
    <p:sldId id="355" r:id="rId13"/>
    <p:sldId id="354" r:id="rId14"/>
    <p:sldId id="345" r:id="rId15"/>
    <p:sldId id="353" r:id="rId16"/>
    <p:sldId id="346" r:id="rId17"/>
    <p:sldId id="347" r:id="rId18"/>
    <p:sldId id="326" r:id="rId19"/>
    <p:sldId id="340" r:id="rId20"/>
  </p:sldIdLst>
  <p:sldSz cx="9144000" cy="5143500" type="screen16x9"/>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3"/>
  </p:normalViewPr>
  <p:slideViewPr>
    <p:cSldViewPr>
      <p:cViewPr varScale="1">
        <p:scale>
          <a:sx n="91" d="100"/>
          <a:sy n="91" d="100"/>
        </p:scale>
        <p:origin x="134"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4/4/2019</a:t>
            </a:fld>
            <a:endParaRPr lang="en-US" altLang="en-US" dirty="0"/>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4/4/2019</a:t>
            </a:fld>
            <a:endParaRPr lang="en-US" alt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16</a:t>
            </a:fld>
            <a:endParaRPr lang="en-US" altLang="en-US" sz="1200" dirty="0"/>
          </a:p>
        </p:txBody>
      </p:sp>
    </p:spTree>
    <p:extLst>
      <p:ext uri="{BB962C8B-B14F-4D97-AF65-F5344CB8AC3E}">
        <p14:creationId xmlns:p14="http://schemas.microsoft.com/office/powerpoint/2010/main" val="47338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8AAFBC1-729B-4E4A-A6C4-DC8DEDA0C435}" type="slidenum">
              <a:rPr lang="en-US" altLang="en-US" sz="1200"/>
              <a:pPr eaLnBrk="1" hangingPunct="1"/>
              <a:t>19</a:t>
            </a:fld>
            <a:endParaRPr lang="en-US" altLang="en-US" sz="1200" dirty="0"/>
          </a:p>
        </p:txBody>
      </p:sp>
    </p:spTree>
    <p:extLst>
      <p:ext uri="{BB962C8B-B14F-4D97-AF65-F5344CB8AC3E}">
        <p14:creationId xmlns:p14="http://schemas.microsoft.com/office/powerpoint/2010/main" val="60420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6477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958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90077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9742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07882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13</a:t>
            </a:fld>
            <a:endParaRPr lang="en-US" altLang="en-US" sz="1200" dirty="0"/>
          </a:p>
        </p:txBody>
      </p:sp>
    </p:spTree>
    <p:extLst>
      <p:ext uri="{BB962C8B-B14F-4D97-AF65-F5344CB8AC3E}">
        <p14:creationId xmlns:p14="http://schemas.microsoft.com/office/powerpoint/2010/main" val="58148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April 9-11,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87338" y="571500"/>
            <a:ext cx="8704262" cy="1200150"/>
          </a:xfrm>
          <a:solidFill>
            <a:srgbClr val="3399FF"/>
          </a:solidFill>
        </p:spPr>
        <p:txBody>
          <a:bodyPr/>
          <a:lstStyle/>
          <a:p>
            <a:pPr algn="ctr"/>
            <a:r>
              <a:rPr lang="en-US" altLang="en-US" b="0" dirty="0">
                <a:solidFill>
                  <a:schemeClr val="bg1"/>
                </a:solidFill>
              </a:rPr>
              <a:t/>
            </a:r>
            <a:br>
              <a:rPr lang="en-US" altLang="en-US" b="0" dirty="0">
                <a:solidFill>
                  <a:schemeClr val="bg1"/>
                </a:solidFill>
              </a:rPr>
            </a:br>
            <a:r>
              <a:rPr lang="en-US" altLang="en-US" b="0" dirty="0" err="1">
                <a:solidFill>
                  <a:schemeClr val="bg1"/>
                </a:solidFill>
              </a:rPr>
              <a:t>sPHENIX</a:t>
            </a:r>
            <a:r>
              <a:rPr lang="en-US" altLang="en-US" b="0" dirty="0">
                <a:solidFill>
                  <a:schemeClr val="bg1"/>
                </a:solidFill>
              </a:rPr>
              <a:t> </a:t>
            </a:r>
            <a:r>
              <a:rPr lang="en-US" altLang="en-US" b="0" dirty="0" smtClean="0"/>
              <a:t>Director’s</a:t>
            </a:r>
            <a:r>
              <a:rPr lang="en-US" altLang="en-US" b="0" dirty="0" smtClean="0">
                <a:solidFill>
                  <a:schemeClr val="bg1"/>
                </a:solidFill>
              </a:rPr>
              <a:t> </a:t>
            </a:r>
            <a:r>
              <a:rPr lang="en-US" altLang="en-US" b="0" dirty="0">
                <a:solidFill>
                  <a:schemeClr val="bg1"/>
                </a:solidFill>
              </a:rPr>
              <a:t>Review</a:t>
            </a:r>
            <a:br>
              <a:rPr lang="en-US" altLang="en-US" b="0" dirty="0">
                <a:solidFill>
                  <a:schemeClr val="bg1"/>
                </a:solidFill>
              </a:rPr>
            </a:br>
            <a:endParaRPr lang="en-US" altLang="en-US" b="0" dirty="0">
              <a:solidFill>
                <a:schemeClr val="bg1"/>
              </a:solidFill>
            </a:endParaRPr>
          </a:p>
        </p:txBody>
      </p:sp>
      <p:sp>
        <p:nvSpPr>
          <p:cNvPr id="15362" name="Subtitle 3"/>
          <p:cNvSpPr>
            <a:spLocks noGrp="1"/>
          </p:cNvSpPr>
          <p:nvPr>
            <p:ph type="subTitle" idx="1"/>
          </p:nvPr>
        </p:nvSpPr>
        <p:spPr>
          <a:xfrm>
            <a:off x="1371600" y="1778794"/>
            <a:ext cx="6400800" cy="2450306"/>
          </a:xfrm>
        </p:spPr>
        <p:txBody>
          <a:bodyPr/>
          <a:lstStyle/>
          <a:p>
            <a:r>
              <a:rPr lang="en-US" altLang="en-US" sz="3000" dirty="0">
                <a:solidFill>
                  <a:srgbClr val="3399FF"/>
                </a:solidFill>
              </a:rPr>
              <a:t>Calorimeter Electronics:</a:t>
            </a:r>
          </a:p>
          <a:p>
            <a:r>
              <a:rPr lang="en-US" altLang="en-US" sz="3000" dirty="0">
                <a:solidFill>
                  <a:srgbClr val="3399FF"/>
                </a:solidFill>
              </a:rPr>
              <a:t>WBS 1.05.01 Silicon Photomultipliers</a:t>
            </a:r>
            <a:endParaRPr lang="en-US" altLang="en-US" sz="2400" b="0" dirty="0">
              <a:solidFill>
                <a:srgbClr val="3399FF"/>
              </a:solidFill>
            </a:endParaRPr>
          </a:p>
          <a:p>
            <a:r>
              <a:rPr lang="en-US" altLang="en-US" sz="2400" b="0" dirty="0"/>
              <a:t>Christine Aidala</a:t>
            </a:r>
            <a:br>
              <a:rPr lang="en-US" altLang="en-US" sz="2400" b="0" dirty="0"/>
            </a:br>
            <a:r>
              <a:rPr lang="en-US" altLang="en-US" sz="2400" b="0" dirty="0"/>
              <a:t>University of Michigan</a:t>
            </a:r>
          </a:p>
          <a:p>
            <a:r>
              <a:rPr lang="en-US" altLang="en-US" sz="2400" b="0" dirty="0" smtClean="0">
                <a:solidFill>
                  <a:srgbClr val="3399FF"/>
                </a:solidFill>
              </a:rPr>
              <a:t>April 9-11, 2019</a:t>
            </a:r>
            <a:r>
              <a:rPr lang="en-US" altLang="en-US" sz="2400" b="0" dirty="0">
                <a:solidFill>
                  <a:srgbClr val="3399FF"/>
                </a:solidFill>
              </a:rPr>
              <a:t/>
            </a:r>
            <a:br>
              <a:rPr lang="en-US" altLang="en-US" sz="2400" b="0" dirty="0">
                <a:solidFill>
                  <a:srgbClr val="3399FF"/>
                </a:solidFill>
              </a:rPr>
            </a:br>
            <a:r>
              <a:rPr lang="en-US" altLang="en-US" sz="2400" b="0" dirty="0">
                <a:solidFill>
                  <a:srgbClr val="3399FF"/>
                </a:solidFill>
              </a:rPr>
              <a:t>BNL</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dirty="0">
              <a:solidFill>
                <a:srgbClr val="898989"/>
              </a:solidFill>
            </a:endParaRPr>
          </a:p>
        </p:txBody>
      </p:sp>
      <p:cxnSp>
        <p:nvCxnSpPr>
          <p:cNvPr id="7" name="Straight Connector 6"/>
          <p:cNvCxnSpPr>
            <a:cxnSpLocks noChangeShapeType="1"/>
          </p:cNvCxnSpPr>
          <p:nvPr/>
        </p:nvCxnSpPr>
        <p:spPr bwMode="auto">
          <a:xfrm>
            <a:off x="287338" y="578644"/>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9651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5003"/>
            <a:ext cx="8382000" cy="546497"/>
          </a:xfrm>
        </p:spPr>
        <p:txBody>
          <a:bodyPr/>
          <a:lstStyle/>
          <a:p>
            <a:pPr eaLnBrk="1" hangingPunct="1"/>
            <a:r>
              <a:rPr lang="en-US" altLang="en-US" sz="3200" dirty="0">
                <a:solidFill>
                  <a:srgbClr val="000000"/>
                </a:solidFill>
              </a:rPr>
              <a:t>WBS 1.05.01 Status and Highlights</a:t>
            </a:r>
          </a:p>
        </p:txBody>
      </p:sp>
      <p:sp>
        <p:nvSpPr>
          <p:cNvPr id="29703" name="Date Placeholder 1"/>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10</a:t>
            </a:fld>
            <a:endParaRPr lang="en-US" altLang="en-US" sz="1200" dirty="0">
              <a:solidFill>
                <a:srgbClr val="898989"/>
              </a:solidFill>
            </a:endParaRPr>
          </a:p>
        </p:txBody>
      </p:sp>
      <p:sp>
        <p:nvSpPr>
          <p:cNvPr id="8" name="Rectangle 7"/>
          <p:cNvSpPr/>
          <p:nvPr/>
        </p:nvSpPr>
        <p:spPr>
          <a:xfrm>
            <a:off x="3048000" y="3257550"/>
            <a:ext cx="762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66750"/>
            <a:ext cx="2362200" cy="42393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630" y="666750"/>
            <a:ext cx="2362597" cy="4240016"/>
          </a:xfrm>
          <a:prstGeom prst="rect">
            <a:avLst/>
          </a:prstGeom>
        </p:spPr>
      </p:pic>
      <p:sp>
        <p:nvSpPr>
          <p:cNvPr id="9" name="TextBox 8"/>
          <p:cNvSpPr txBox="1"/>
          <p:nvPr/>
        </p:nvSpPr>
        <p:spPr>
          <a:xfrm>
            <a:off x="262156" y="1163419"/>
            <a:ext cx="1752600" cy="646331"/>
          </a:xfrm>
          <a:prstGeom prst="rect">
            <a:avLst/>
          </a:prstGeom>
          <a:noFill/>
        </p:spPr>
        <p:txBody>
          <a:bodyPr wrap="square" rtlCol="0">
            <a:spAutoFit/>
          </a:bodyPr>
          <a:lstStyle/>
          <a:p>
            <a:r>
              <a:rPr lang="en-US" dirty="0" smtClean="0"/>
              <a:t>Robotic arm of testing device</a:t>
            </a:r>
            <a:endParaRPr lang="en-US" dirty="0"/>
          </a:p>
        </p:txBody>
      </p:sp>
      <p:sp>
        <p:nvSpPr>
          <p:cNvPr id="13" name="TextBox 12"/>
          <p:cNvSpPr txBox="1"/>
          <p:nvPr/>
        </p:nvSpPr>
        <p:spPr>
          <a:xfrm>
            <a:off x="4715312" y="1157506"/>
            <a:ext cx="1533088" cy="646331"/>
          </a:xfrm>
          <a:prstGeom prst="rect">
            <a:avLst/>
          </a:prstGeom>
          <a:noFill/>
        </p:spPr>
        <p:txBody>
          <a:bodyPr wrap="square" rtlCol="0">
            <a:spAutoFit/>
          </a:bodyPr>
          <a:lstStyle/>
          <a:p>
            <a:r>
              <a:rPr lang="en-US" dirty="0" smtClean="0"/>
              <a:t>Test stand at Debrecen</a:t>
            </a:r>
            <a:endParaRPr lang="en-US" dirty="0"/>
          </a:p>
        </p:txBody>
      </p:sp>
    </p:spTree>
    <p:extLst>
      <p:ext uri="{BB962C8B-B14F-4D97-AF65-F5344CB8AC3E}">
        <p14:creationId xmlns:p14="http://schemas.microsoft.com/office/powerpoint/2010/main" val="108151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838200" y="2821683"/>
            <a:ext cx="4536063" cy="2103298"/>
          </a:xfrm>
          <a:prstGeom prst="rect">
            <a:avLst/>
          </a:prstGeom>
        </p:spPr>
      </p:pic>
      <p:sp>
        <p:nvSpPr>
          <p:cNvPr id="29698" name="Title 1"/>
          <p:cNvSpPr>
            <a:spLocks noGrp="1"/>
          </p:cNvSpPr>
          <p:nvPr>
            <p:ph type="title"/>
          </p:nvPr>
        </p:nvSpPr>
        <p:spPr>
          <a:xfrm>
            <a:off x="304800" y="25003"/>
            <a:ext cx="8382000" cy="546497"/>
          </a:xfrm>
        </p:spPr>
        <p:txBody>
          <a:bodyPr/>
          <a:lstStyle/>
          <a:p>
            <a:pPr eaLnBrk="1" hangingPunct="1"/>
            <a:r>
              <a:rPr lang="en-US" altLang="en-US" sz="3200" dirty="0">
                <a:solidFill>
                  <a:srgbClr val="000000"/>
                </a:solidFill>
              </a:rPr>
              <a:t>WBS 1.05.01 Status and Highlights</a:t>
            </a:r>
          </a:p>
        </p:txBody>
      </p:sp>
      <p:sp>
        <p:nvSpPr>
          <p:cNvPr id="29703" name="Date Placeholder 1"/>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11</a:t>
            </a:fld>
            <a:endParaRPr lang="en-US" altLang="en-US" sz="1200" dirty="0">
              <a:solidFill>
                <a:srgbClr val="898989"/>
              </a:solidFill>
            </a:endParaRPr>
          </a:p>
        </p:txBody>
      </p:sp>
      <p:sp>
        <p:nvSpPr>
          <p:cNvPr id="8" name="Rectangle 7"/>
          <p:cNvSpPr/>
          <p:nvPr/>
        </p:nvSpPr>
        <p:spPr>
          <a:xfrm>
            <a:off x="1676400" y="2647950"/>
            <a:ext cx="2133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Content Placeholder 1"/>
          <p:cNvSpPr>
            <a:spLocks noGrp="1"/>
          </p:cNvSpPr>
          <p:nvPr>
            <p:ph idx="1"/>
          </p:nvPr>
        </p:nvSpPr>
        <p:spPr>
          <a:xfrm>
            <a:off x="457200" y="636587"/>
            <a:ext cx="5105400" cy="2449513"/>
          </a:xfrm>
        </p:spPr>
        <p:txBody>
          <a:bodyPr/>
          <a:lstStyle/>
          <a:p>
            <a:r>
              <a:rPr lang="en-US" sz="1600" dirty="0"/>
              <a:t>Testing and sorting of 1428 SiPMs for Sector 0 prototype calorimeter was performed at Michigan in December 2017 over 6 days by personnel from Michigan and Debrecen</a:t>
            </a:r>
          </a:p>
          <a:p>
            <a:endParaRPr lang="en-US" sz="1600" dirty="0"/>
          </a:p>
          <a:p>
            <a:r>
              <a:rPr lang="en-US" sz="1600" dirty="0"/>
              <a:t>Experience gained during this larger-scale testing </a:t>
            </a:r>
            <a:r>
              <a:rPr lang="en-US" sz="1600" dirty="0" smtClean="0"/>
              <a:t>was useful </a:t>
            </a:r>
            <a:r>
              <a:rPr lang="en-US" sz="1600" dirty="0"/>
              <a:t>to finalize the design of the large </a:t>
            </a:r>
            <a:r>
              <a:rPr lang="en-US" sz="1600" dirty="0" err="1" smtClean="0"/>
              <a:t>SiPM</a:t>
            </a:r>
            <a:r>
              <a:rPr lang="en-US" sz="1600" dirty="0" smtClean="0"/>
              <a:t> </a:t>
            </a:r>
            <a:r>
              <a:rPr lang="en-US" sz="1600" dirty="0"/>
              <a:t>testing </a:t>
            </a:r>
            <a:r>
              <a:rPr lang="en-US" sz="1600" dirty="0" smtClean="0"/>
              <a:t>device built </a:t>
            </a:r>
            <a:r>
              <a:rPr lang="en-US" sz="1600" dirty="0"/>
              <a:t>by Debrecen</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647" y="666750"/>
            <a:ext cx="2685255" cy="201394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144" y="2952750"/>
            <a:ext cx="2685255" cy="2013941"/>
          </a:xfrm>
          <a:prstGeom prst="rect">
            <a:avLst/>
          </a:prstGeom>
        </p:spPr>
      </p:pic>
      <p:sp>
        <p:nvSpPr>
          <p:cNvPr id="25" name="TextBox 24"/>
          <p:cNvSpPr txBox="1"/>
          <p:nvPr/>
        </p:nvSpPr>
        <p:spPr>
          <a:xfrm>
            <a:off x="6172200" y="2647950"/>
            <a:ext cx="2860078" cy="307777"/>
          </a:xfrm>
          <a:prstGeom prst="rect">
            <a:avLst/>
          </a:prstGeom>
          <a:noFill/>
        </p:spPr>
        <p:txBody>
          <a:bodyPr wrap="none" rtlCol="0">
            <a:spAutoFit/>
          </a:bodyPr>
          <a:lstStyle/>
          <a:p>
            <a:r>
              <a:rPr lang="en-US" sz="1400" dirty="0"/>
              <a:t>Prototype testing device at Michigan</a:t>
            </a:r>
          </a:p>
        </p:txBody>
      </p:sp>
      <p:sp>
        <p:nvSpPr>
          <p:cNvPr id="27" name="TextBox 26"/>
          <p:cNvSpPr txBox="1"/>
          <p:nvPr/>
        </p:nvSpPr>
        <p:spPr>
          <a:xfrm>
            <a:off x="1828800" y="2797373"/>
            <a:ext cx="2543068" cy="307777"/>
          </a:xfrm>
          <a:prstGeom prst="rect">
            <a:avLst/>
          </a:prstGeom>
          <a:noFill/>
        </p:spPr>
        <p:txBody>
          <a:bodyPr wrap="none" rtlCol="0">
            <a:spAutoFit/>
          </a:bodyPr>
          <a:lstStyle/>
          <a:p>
            <a:r>
              <a:rPr lang="en-US" sz="1400" dirty="0">
                <a:solidFill>
                  <a:schemeClr val="bg1"/>
                </a:solidFill>
              </a:rPr>
              <a:t>SiPMs sorted by V</a:t>
            </a:r>
            <a:r>
              <a:rPr lang="en-US" sz="1400" baseline="-25000" dirty="0">
                <a:solidFill>
                  <a:schemeClr val="bg1"/>
                </a:solidFill>
              </a:rPr>
              <a:t>op</a:t>
            </a:r>
            <a:r>
              <a:rPr lang="en-US" sz="1400" dirty="0">
                <a:solidFill>
                  <a:schemeClr val="bg1"/>
                </a:solidFill>
              </a:rPr>
              <a:t> after testing</a:t>
            </a:r>
          </a:p>
        </p:txBody>
      </p:sp>
    </p:spTree>
    <p:extLst>
      <p:ext uri="{BB962C8B-B14F-4D97-AF65-F5344CB8AC3E}">
        <p14:creationId xmlns:p14="http://schemas.microsoft.com/office/powerpoint/2010/main" val="261560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5003"/>
            <a:ext cx="8382000" cy="546497"/>
          </a:xfrm>
        </p:spPr>
        <p:txBody>
          <a:bodyPr/>
          <a:lstStyle/>
          <a:p>
            <a:pPr eaLnBrk="1" hangingPunct="1"/>
            <a:r>
              <a:rPr lang="en-US" altLang="en-US" sz="2800" dirty="0">
                <a:solidFill>
                  <a:srgbClr val="000000"/>
                </a:solidFill>
              </a:rPr>
              <a:t>WBS 1.05.01 </a:t>
            </a:r>
            <a:r>
              <a:rPr lang="en-US" altLang="en-US" sz="2800" dirty="0" smtClean="0">
                <a:solidFill>
                  <a:srgbClr val="000000"/>
                </a:solidFill>
              </a:rPr>
              <a:t>Activities Over the Next Months</a:t>
            </a:r>
            <a:endParaRPr lang="en-US" altLang="en-US" sz="2800" dirty="0">
              <a:solidFill>
                <a:srgbClr val="000000"/>
              </a:solidFill>
            </a:endParaRPr>
          </a:p>
        </p:txBody>
      </p:sp>
      <p:sp>
        <p:nvSpPr>
          <p:cNvPr id="29703" name="Date Placeholder 1"/>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12</a:t>
            </a:fld>
            <a:endParaRPr lang="en-US" altLang="en-US" sz="1200" dirty="0">
              <a:solidFill>
                <a:srgbClr val="898989"/>
              </a:solidFill>
            </a:endParaRPr>
          </a:p>
        </p:txBody>
      </p:sp>
      <p:sp>
        <p:nvSpPr>
          <p:cNvPr id="8" name="Rectangle 7"/>
          <p:cNvSpPr/>
          <p:nvPr/>
        </p:nvSpPr>
        <p:spPr>
          <a:xfrm>
            <a:off x="1676400" y="2647950"/>
            <a:ext cx="2133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Content Placeholder 1"/>
          <p:cNvSpPr>
            <a:spLocks noGrp="1"/>
          </p:cNvSpPr>
          <p:nvPr>
            <p:ph idx="1"/>
          </p:nvPr>
        </p:nvSpPr>
        <p:spPr>
          <a:xfrm>
            <a:off x="457200" y="895350"/>
            <a:ext cx="8458200" cy="3657600"/>
          </a:xfrm>
        </p:spPr>
        <p:txBody>
          <a:bodyPr/>
          <a:lstStyle/>
          <a:p>
            <a:r>
              <a:rPr lang="en-US" dirty="0" smtClean="0"/>
              <a:t>The automated testing device built by Debrecen is just getting set up now at Michigan, after delays getting through customs.</a:t>
            </a:r>
          </a:p>
          <a:p>
            <a:endParaRPr lang="en-US" dirty="0" smtClean="0"/>
          </a:p>
          <a:p>
            <a:r>
              <a:rPr lang="en-US" dirty="0" smtClean="0"/>
              <a:t>Over the next two months, we will begin production testing at Michigan, including extra shifts.</a:t>
            </a:r>
          </a:p>
          <a:p>
            <a:endParaRPr lang="en-US" dirty="0" smtClean="0"/>
          </a:p>
          <a:p>
            <a:r>
              <a:rPr lang="en-US" dirty="0" smtClean="0"/>
              <a:t>The following months will be steady-state production testing.</a:t>
            </a:r>
            <a:endParaRPr lang="en-US" dirty="0"/>
          </a:p>
        </p:txBody>
      </p:sp>
    </p:spTree>
    <p:extLst>
      <p:ext uri="{BB962C8B-B14F-4D97-AF65-F5344CB8AC3E}">
        <p14:creationId xmlns:p14="http://schemas.microsoft.com/office/powerpoint/2010/main" val="127506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25003"/>
            <a:ext cx="8382000" cy="546497"/>
          </a:xfrm>
        </p:spPr>
        <p:txBody>
          <a:bodyPr/>
          <a:lstStyle/>
          <a:p>
            <a:r>
              <a:rPr lang="en-US" altLang="en-US" sz="3200" dirty="0"/>
              <a:t>WBS 1.05.01. Issues and Concerns  </a:t>
            </a:r>
          </a:p>
        </p:txBody>
      </p:sp>
      <p:sp>
        <p:nvSpPr>
          <p:cNvPr id="3" name="Content Placeholder 2"/>
          <p:cNvSpPr>
            <a:spLocks noGrp="1"/>
          </p:cNvSpPr>
          <p:nvPr>
            <p:ph idx="1"/>
          </p:nvPr>
        </p:nvSpPr>
        <p:spPr>
          <a:xfrm>
            <a:off x="457200" y="666750"/>
            <a:ext cx="8229600" cy="2209800"/>
          </a:xfrm>
        </p:spPr>
        <p:txBody>
          <a:bodyPr/>
          <a:lstStyle/>
          <a:p>
            <a:r>
              <a:rPr lang="en-US" sz="1900" dirty="0"/>
              <a:t>SiPMs are susceptible to damage from neutrons </a:t>
            </a:r>
            <a:br>
              <a:rPr lang="en-US" sz="1900" dirty="0"/>
            </a:br>
            <a:r>
              <a:rPr lang="en-US" sz="1900" dirty="0">
                <a:sym typeface="Wingdings" panose="05000000000000000000" pitchFamily="2" charset="2"/>
              </a:rPr>
              <a:t> increased leakage current, most significant for EMCal</a:t>
            </a:r>
          </a:p>
          <a:p>
            <a:pPr lvl="1"/>
            <a:r>
              <a:rPr lang="en-US" sz="1500" b="0" dirty="0">
                <a:sym typeface="Wingdings" panose="05000000000000000000" pitchFamily="2" charset="2"/>
              </a:rPr>
              <a:t>Extrapolated from measurements during PHENIX running, EMCal will expect:</a:t>
            </a:r>
          </a:p>
          <a:p>
            <a:pPr lvl="2"/>
            <a:r>
              <a:rPr lang="en-US" sz="1300" b="0" dirty="0">
                <a:sym typeface="Wingdings" panose="05000000000000000000" pitchFamily="2" charset="2"/>
              </a:rPr>
              <a:t>of order </a:t>
            </a:r>
            <a:r>
              <a:rPr lang="en-US" sz="1300" b="0" dirty="0" smtClean="0">
                <a:sym typeface="Wingdings" panose="05000000000000000000" pitchFamily="2" charset="2"/>
              </a:rPr>
              <a:t>5 </a:t>
            </a:r>
            <a:r>
              <a:rPr lang="en-US" sz="1300" b="0" dirty="0">
                <a:sym typeface="Wingdings" panose="05000000000000000000" pitchFamily="2" charset="2"/>
              </a:rPr>
              <a:t>x </a:t>
            </a:r>
            <a:r>
              <a:rPr lang="en-US" sz="1300" b="0" dirty="0" smtClean="0">
                <a:sym typeface="Wingdings" panose="05000000000000000000" pitchFamily="2" charset="2"/>
              </a:rPr>
              <a:t>10</a:t>
            </a:r>
            <a:r>
              <a:rPr lang="en-US" sz="1300" b="0" baseline="30000" dirty="0" smtClean="0">
                <a:sym typeface="Wingdings" panose="05000000000000000000" pitchFamily="2" charset="2"/>
              </a:rPr>
              <a:t>10</a:t>
            </a:r>
            <a:r>
              <a:rPr lang="en-US" sz="1300" b="0" dirty="0" smtClean="0">
                <a:sym typeface="Wingdings" panose="05000000000000000000" pitchFamily="2" charset="2"/>
              </a:rPr>
              <a:t>-</a:t>
            </a:r>
            <a:r>
              <a:rPr lang="en-US" sz="1300" b="0" dirty="0" smtClean="0">
                <a:sym typeface="Wingdings" panose="05000000000000000000" pitchFamily="2" charset="2"/>
              </a:rPr>
              <a:t>10</a:t>
            </a:r>
            <a:r>
              <a:rPr lang="en-US" sz="1300" b="0" baseline="30000" dirty="0" smtClean="0">
                <a:sym typeface="Wingdings" panose="05000000000000000000" pitchFamily="2" charset="2"/>
              </a:rPr>
              <a:t>11 </a:t>
            </a:r>
            <a:r>
              <a:rPr lang="en-US" sz="1300" b="0" dirty="0">
                <a:sym typeface="Wingdings" panose="05000000000000000000" pitchFamily="2" charset="2"/>
              </a:rPr>
              <a:t>n/cm</a:t>
            </a:r>
            <a:r>
              <a:rPr lang="en-US" sz="1300" b="0" baseline="30000" dirty="0">
                <a:sym typeface="Wingdings" panose="05000000000000000000" pitchFamily="2" charset="2"/>
              </a:rPr>
              <a:t>2</a:t>
            </a:r>
            <a:r>
              <a:rPr lang="en-US" sz="1300" b="0" dirty="0">
                <a:sym typeface="Wingdings" panose="05000000000000000000" pitchFamily="2" charset="2"/>
              </a:rPr>
              <a:t> per run</a:t>
            </a:r>
          </a:p>
          <a:p>
            <a:endParaRPr lang="en-US" sz="1900" dirty="0" smtClean="0"/>
          </a:p>
          <a:p>
            <a:endParaRPr lang="en-US" sz="1900" dirty="0"/>
          </a:p>
          <a:p>
            <a:r>
              <a:rPr lang="en-US" sz="1900" dirty="0" smtClean="0"/>
              <a:t>Performed </a:t>
            </a:r>
            <a:r>
              <a:rPr lang="en-US" sz="1900" dirty="0"/>
              <a:t>neutron flux measurements in PHENIX using RadMONs from CERN:</a:t>
            </a:r>
          </a:p>
          <a:p>
            <a:pPr marL="0" indent="0">
              <a:buNone/>
            </a:pPr>
            <a:endParaRPr lang="en-US" sz="1900" dirty="0"/>
          </a:p>
        </p:txBody>
      </p:sp>
      <p:sp>
        <p:nvSpPr>
          <p:cNvPr id="31746" name="Date Placeholder 2"/>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latin typeface="+mn-lt"/>
              </a:rPr>
              <a:pPr eaLnBrk="1" hangingPunct="1"/>
              <a:t>13</a:t>
            </a:fld>
            <a:endParaRPr lang="en-US" altLang="en-US" sz="1200" dirty="0">
              <a:latin typeface="+mn-lt"/>
            </a:endParaRPr>
          </a:p>
        </p:txBody>
      </p:sp>
      <p:sp>
        <p:nvSpPr>
          <p:cNvPr id="7" name="Content Placeholder 13"/>
          <p:cNvSpPr txBox="1">
            <a:spLocks/>
          </p:cNvSpPr>
          <p:nvPr/>
        </p:nvSpPr>
        <p:spPr bwMode="auto">
          <a:xfrm>
            <a:off x="457200" y="2895600"/>
            <a:ext cx="4038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b="0" dirty="0"/>
              <a:t>PIN diode sensitive to neutrons</a:t>
            </a:r>
          </a:p>
          <a:p>
            <a:r>
              <a:rPr lang="en-US" sz="1700" dirty="0"/>
              <a:t>I</a:t>
            </a:r>
            <a:r>
              <a:rPr lang="en-US" sz="1700" b="0" dirty="0"/>
              <a:t>ntegrating devices</a:t>
            </a:r>
          </a:p>
          <a:p>
            <a:r>
              <a:rPr lang="en-US" sz="1700" dirty="0"/>
              <a:t>Locations: </a:t>
            </a:r>
          </a:p>
          <a:p>
            <a:pPr lvl="1"/>
            <a:r>
              <a:rPr lang="en-US" sz="1200" b="0" dirty="0"/>
              <a:t>3 radial positions on North Nose Cone @ ~3 cm, ~8 cm and ~16 cm</a:t>
            </a:r>
          </a:p>
          <a:p>
            <a:pPr lvl="1"/>
            <a:r>
              <a:rPr lang="en-US" sz="1200" b="0" dirty="0"/>
              <a:t>Mild radial dependence on fluence. </a:t>
            </a:r>
          </a:p>
          <a:p>
            <a:pPr lvl="1"/>
            <a:endParaRPr lang="en-US" sz="1200" b="0" dirty="0"/>
          </a:p>
          <a:p>
            <a:endParaRPr lang="en-US" sz="1700" b="0" dirty="0"/>
          </a:p>
          <a:p>
            <a:endParaRPr lang="en-US" sz="1700" dirty="0"/>
          </a:p>
        </p:txBody>
      </p:sp>
      <p:sp>
        <p:nvSpPr>
          <p:cNvPr id="8" name="Content Placeholder 14"/>
          <p:cNvSpPr txBox="1">
            <a:spLocks/>
          </p:cNvSpPr>
          <p:nvPr/>
        </p:nvSpPr>
        <p:spPr>
          <a:xfrm>
            <a:off x="4572000" y="2895600"/>
            <a:ext cx="4038600" cy="16764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t>Placed in the IP8 interaction region for RHIC Runs 14-16</a:t>
            </a:r>
          </a:p>
          <a:p>
            <a:pPr lvl="1"/>
            <a:r>
              <a:rPr lang="en-US" sz="1200" b="0" dirty="0"/>
              <a:t>Run 14: Mixed heavy ion running</a:t>
            </a:r>
          </a:p>
          <a:p>
            <a:pPr lvl="1"/>
            <a:r>
              <a:rPr lang="en-US" sz="1200" b="0" dirty="0"/>
              <a:t>Run 15: 200 GeV p+p and p+A</a:t>
            </a:r>
          </a:p>
          <a:p>
            <a:pPr lvl="1"/>
            <a:r>
              <a:rPr lang="en-US" sz="1200" b="0" dirty="0"/>
              <a:t>Run 16: 200 GeV Au+Au</a:t>
            </a:r>
            <a:endParaRPr lang="en-US" sz="1500" b="0" dirty="0"/>
          </a:p>
        </p:txBody>
      </p:sp>
    </p:spTree>
    <p:extLst>
      <p:ext uri="{BB962C8B-B14F-4D97-AF65-F5344CB8AC3E}">
        <p14:creationId xmlns:p14="http://schemas.microsoft.com/office/powerpoint/2010/main" val="334664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546497"/>
          </a:xfrm>
        </p:spPr>
        <p:txBody>
          <a:bodyPr/>
          <a:lstStyle/>
          <a:p>
            <a:r>
              <a:rPr lang="en-US" sz="3000" dirty="0"/>
              <a:t>Issues and Concerns: Radiation Dose in sPHENIX</a:t>
            </a:r>
          </a:p>
        </p:txBody>
      </p:sp>
      <p:sp>
        <p:nvSpPr>
          <p:cNvPr id="5" name="Date Placeholder 4"/>
          <p:cNvSpPr>
            <a:spLocks noGrp="1"/>
          </p:cNvSpPr>
          <p:nvPr>
            <p:ph type="dt" sz="half" idx="10"/>
          </p:nvPr>
        </p:nvSpPr>
        <p:spPr/>
        <p:txBody>
          <a:bodyPr/>
          <a:lstStyle/>
          <a:p>
            <a:pPr>
              <a:defRPr/>
            </a:pPr>
            <a:r>
              <a:rPr lang="en-US" altLang="en-US" smtClean="0"/>
              <a:t>April 9-11, 2019</a:t>
            </a:r>
            <a:endParaRPr lang="en-US" altLang="en-US" dirty="0"/>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
        <p:nvSpPr>
          <p:cNvPr id="7" name="Slide Number Placeholder 6"/>
          <p:cNvSpPr>
            <a:spLocks noGrp="1"/>
          </p:cNvSpPr>
          <p:nvPr>
            <p:ph type="sldNum" sz="quarter" idx="12"/>
          </p:nvPr>
        </p:nvSpPr>
        <p:spPr/>
        <p:txBody>
          <a:bodyPr/>
          <a:lstStyle/>
          <a:p>
            <a:fld id="{27CB7689-1836-4D61-9E3B-BD5F97E6A309}" type="slidenum">
              <a:rPr lang="en-US" altLang="en-US" smtClean="0"/>
              <a:pPr/>
              <a:t>14</a:t>
            </a:fld>
            <a:endParaRPr lang="en-US" altLang="en-US" dirty="0"/>
          </a:p>
        </p:txBody>
      </p:sp>
      <p:sp>
        <p:nvSpPr>
          <p:cNvPr id="20" name="TextBox 19"/>
          <p:cNvSpPr txBox="1"/>
          <p:nvPr/>
        </p:nvSpPr>
        <p:spPr>
          <a:xfrm>
            <a:off x="2584951" y="666750"/>
            <a:ext cx="3975640" cy="400110"/>
          </a:xfrm>
          <a:prstGeom prst="rect">
            <a:avLst/>
          </a:prstGeom>
          <a:noFill/>
        </p:spPr>
        <p:txBody>
          <a:bodyPr wrap="none" rtlCol="0">
            <a:spAutoFit/>
          </a:bodyPr>
          <a:lstStyle/>
          <a:p>
            <a:pPr algn="ctr"/>
            <a:r>
              <a:rPr lang="en-US" sz="2000" dirty="0"/>
              <a:t>PIN diode measurements at PHENIX </a:t>
            </a:r>
          </a:p>
        </p:txBody>
      </p:sp>
      <p:pic>
        <p:nvPicPr>
          <p:cNvPr id="18" name="Content Placeholder 1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73939" y="1041241"/>
            <a:ext cx="4038600" cy="2902109"/>
          </a:xfr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32" y="1042551"/>
            <a:ext cx="4007268" cy="2879595"/>
          </a:xfrm>
          <a:prstGeom prst="rect">
            <a:avLst/>
          </a:prstGeom>
        </p:spPr>
      </p:pic>
      <p:sp>
        <p:nvSpPr>
          <p:cNvPr id="30" name="TextBox 29"/>
          <p:cNvSpPr txBox="1"/>
          <p:nvPr/>
        </p:nvSpPr>
        <p:spPr>
          <a:xfrm>
            <a:off x="1143000" y="1409697"/>
            <a:ext cx="762000" cy="415498"/>
          </a:xfrm>
          <a:prstGeom prst="rect">
            <a:avLst/>
          </a:prstGeom>
          <a:solidFill>
            <a:schemeClr val="bg1"/>
          </a:solidFill>
        </p:spPr>
        <p:txBody>
          <a:bodyPr wrap="square" rtlCol="0">
            <a:spAutoFit/>
          </a:bodyPr>
          <a:lstStyle/>
          <a:p>
            <a:r>
              <a:rPr lang="en-US" sz="700" dirty="0"/>
              <a:t>R =3.5 cm</a:t>
            </a:r>
          </a:p>
          <a:p>
            <a:r>
              <a:rPr lang="en-US" sz="700" dirty="0"/>
              <a:t>R =8.5 cm</a:t>
            </a:r>
          </a:p>
          <a:p>
            <a:r>
              <a:rPr lang="en-US" sz="700" dirty="0"/>
              <a:t>R =16.2 cm</a:t>
            </a:r>
          </a:p>
        </p:txBody>
      </p:sp>
      <p:sp>
        <p:nvSpPr>
          <p:cNvPr id="31" name="TextBox 30"/>
          <p:cNvSpPr txBox="1"/>
          <p:nvPr/>
        </p:nvSpPr>
        <p:spPr>
          <a:xfrm>
            <a:off x="5715000" y="1402770"/>
            <a:ext cx="762000" cy="415498"/>
          </a:xfrm>
          <a:prstGeom prst="rect">
            <a:avLst/>
          </a:prstGeom>
          <a:solidFill>
            <a:schemeClr val="bg1"/>
          </a:solidFill>
        </p:spPr>
        <p:txBody>
          <a:bodyPr wrap="square" rtlCol="0">
            <a:spAutoFit/>
          </a:bodyPr>
          <a:lstStyle/>
          <a:p>
            <a:r>
              <a:rPr lang="en-US" sz="700" dirty="0"/>
              <a:t>R =3.5 cm</a:t>
            </a:r>
          </a:p>
          <a:p>
            <a:r>
              <a:rPr lang="en-US" sz="700" dirty="0"/>
              <a:t>R =8.5 cm</a:t>
            </a:r>
          </a:p>
          <a:p>
            <a:r>
              <a:rPr lang="en-US" sz="700" dirty="0"/>
              <a:t>R =16.2 cm</a:t>
            </a:r>
          </a:p>
        </p:txBody>
      </p:sp>
      <p:sp>
        <p:nvSpPr>
          <p:cNvPr id="32" name="TextBox 31"/>
          <p:cNvSpPr txBox="1"/>
          <p:nvPr/>
        </p:nvSpPr>
        <p:spPr>
          <a:xfrm>
            <a:off x="1676400" y="2021679"/>
            <a:ext cx="1768433" cy="523220"/>
          </a:xfrm>
          <a:prstGeom prst="rect">
            <a:avLst/>
          </a:prstGeom>
          <a:noFill/>
        </p:spPr>
        <p:txBody>
          <a:bodyPr wrap="none" rtlCol="0">
            <a:spAutoFit/>
          </a:bodyPr>
          <a:lstStyle/>
          <a:p>
            <a:r>
              <a:rPr lang="en-US" sz="1400" dirty="0"/>
              <a:t>Run-15</a:t>
            </a:r>
          </a:p>
          <a:p>
            <a:r>
              <a:rPr lang="en-US" sz="1400" dirty="0"/>
              <a:t>200 GeV p+p and p+A</a:t>
            </a:r>
          </a:p>
        </p:txBody>
      </p:sp>
      <p:sp>
        <p:nvSpPr>
          <p:cNvPr id="33" name="TextBox 32"/>
          <p:cNvSpPr txBox="1"/>
          <p:nvPr/>
        </p:nvSpPr>
        <p:spPr>
          <a:xfrm>
            <a:off x="6363784" y="2012370"/>
            <a:ext cx="1332416" cy="523220"/>
          </a:xfrm>
          <a:prstGeom prst="rect">
            <a:avLst/>
          </a:prstGeom>
          <a:noFill/>
        </p:spPr>
        <p:txBody>
          <a:bodyPr wrap="none" rtlCol="0">
            <a:spAutoFit/>
          </a:bodyPr>
          <a:lstStyle/>
          <a:p>
            <a:r>
              <a:rPr lang="en-US" sz="1400" dirty="0"/>
              <a:t>Run-16</a:t>
            </a:r>
          </a:p>
          <a:p>
            <a:r>
              <a:rPr lang="en-US" sz="1400" dirty="0"/>
              <a:t>200 GeV Au+Au</a:t>
            </a:r>
          </a:p>
        </p:txBody>
      </p:sp>
      <p:sp>
        <p:nvSpPr>
          <p:cNvPr id="28" name="TextBox 27"/>
          <p:cNvSpPr txBox="1"/>
          <p:nvPr/>
        </p:nvSpPr>
        <p:spPr>
          <a:xfrm>
            <a:off x="407437" y="4195286"/>
            <a:ext cx="7432740" cy="738664"/>
          </a:xfrm>
          <a:prstGeom prst="rect">
            <a:avLst/>
          </a:prstGeom>
          <a:noFill/>
        </p:spPr>
        <p:txBody>
          <a:bodyPr wrap="none" rtlCol="0">
            <a:spAutoFit/>
          </a:bodyPr>
          <a:lstStyle/>
          <a:p>
            <a:r>
              <a:rPr lang="en-US" sz="1400" dirty="0"/>
              <a:t>Independent measurements at STAR during Run-13 510 GeV p+p (Fisyak et al., NIM A756:68, 2014):</a:t>
            </a:r>
          </a:p>
          <a:p>
            <a:r>
              <a:rPr lang="en-US" sz="1400" dirty="0"/>
              <a:t>R = 3-8 cm, |z| &lt; 10 cm: </a:t>
            </a:r>
            <a:r>
              <a:rPr lang="en-US" sz="1400" dirty="0">
                <a:latin typeface="Symbol" panose="05050102010706020507" pitchFamily="18" charset="2"/>
              </a:rPr>
              <a:t>F</a:t>
            </a:r>
            <a:r>
              <a:rPr lang="en-US" sz="1400" baseline="-25000" dirty="0"/>
              <a:t>eq</a:t>
            </a:r>
            <a:r>
              <a:rPr lang="en-US" sz="1400" dirty="0"/>
              <a:t> ~ 8x10</a:t>
            </a:r>
            <a:r>
              <a:rPr lang="en-US" sz="1400" baseline="30000" dirty="0"/>
              <a:t>10 </a:t>
            </a:r>
            <a:r>
              <a:rPr lang="en-US" sz="1400" dirty="0"/>
              <a:t>n/cm</a:t>
            </a:r>
            <a:r>
              <a:rPr lang="en-US" sz="1400" baseline="30000" dirty="0"/>
              <a:t>2</a:t>
            </a:r>
          </a:p>
          <a:p>
            <a:r>
              <a:rPr lang="en-US" sz="1400" dirty="0"/>
              <a:t>R= 100 cm, z = 675 cm : </a:t>
            </a:r>
            <a:r>
              <a:rPr lang="en-US" sz="1400" dirty="0">
                <a:latin typeface="Symbol" panose="05050102010706020507" pitchFamily="18" charset="2"/>
              </a:rPr>
              <a:t>F</a:t>
            </a:r>
            <a:r>
              <a:rPr lang="en-US" sz="1400" baseline="-25000" dirty="0"/>
              <a:t>eq  </a:t>
            </a:r>
            <a:r>
              <a:rPr lang="en-US" sz="1400" dirty="0"/>
              <a:t>~ 2.2x10</a:t>
            </a:r>
            <a:r>
              <a:rPr lang="en-US" sz="1400" baseline="30000" dirty="0"/>
              <a:t>10</a:t>
            </a:r>
            <a:r>
              <a:rPr lang="en-US" sz="1400" dirty="0"/>
              <a:t> n/cm</a:t>
            </a:r>
            <a:r>
              <a:rPr lang="en-US" sz="1400" baseline="30000" dirty="0"/>
              <a:t>2</a:t>
            </a:r>
          </a:p>
        </p:txBody>
      </p:sp>
      <p:sp>
        <p:nvSpPr>
          <p:cNvPr id="36" name="TextBox 35"/>
          <p:cNvSpPr txBox="1"/>
          <p:nvPr/>
        </p:nvSpPr>
        <p:spPr>
          <a:xfrm>
            <a:off x="5189805" y="4580007"/>
            <a:ext cx="3268395" cy="353943"/>
          </a:xfrm>
          <a:prstGeom prst="rect">
            <a:avLst/>
          </a:prstGeom>
          <a:noFill/>
          <a:ln>
            <a:solidFill>
              <a:schemeClr val="tx1"/>
            </a:solidFill>
          </a:ln>
        </p:spPr>
        <p:txBody>
          <a:bodyPr wrap="none" rtlCol="0">
            <a:spAutoFit/>
          </a:bodyPr>
          <a:lstStyle/>
          <a:p>
            <a:r>
              <a:rPr lang="en-US" sz="1700" dirty="0"/>
              <a:t>sPHENIX EMCal SiPMs at R = 90 cm</a:t>
            </a:r>
          </a:p>
        </p:txBody>
      </p:sp>
    </p:spTree>
    <p:extLst>
      <p:ext uri="{BB962C8B-B14F-4D97-AF65-F5344CB8AC3E}">
        <p14:creationId xmlns:p14="http://schemas.microsoft.com/office/powerpoint/2010/main" val="138662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4"/>
            <a:ext cx="8229600" cy="546497"/>
          </a:xfrm>
        </p:spPr>
        <p:txBody>
          <a:bodyPr/>
          <a:lstStyle/>
          <a:p>
            <a:r>
              <a:rPr lang="en-US" sz="3000" dirty="0"/>
              <a:t>Issues and Concerns: Radiation Dose in </a:t>
            </a:r>
            <a:r>
              <a:rPr lang="en-US" sz="3000" dirty="0" err="1"/>
              <a:t>sPHENIX</a:t>
            </a:r>
            <a:endParaRPr lang="en-US" sz="3000" dirty="0"/>
          </a:p>
        </p:txBody>
      </p:sp>
      <p:pic>
        <p:nvPicPr>
          <p:cNvPr id="11" name="Content Placeholder 10"/>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49662"/>
          <a:stretch/>
        </p:blipFill>
        <p:spPr>
          <a:xfrm>
            <a:off x="196388" y="2417435"/>
            <a:ext cx="4299412" cy="2287915"/>
          </a:xfrm>
        </p:spPr>
      </p:pic>
      <p:sp>
        <p:nvSpPr>
          <p:cNvPr id="4" name="Content Placeholder 3"/>
          <p:cNvSpPr>
            <a:spLocks noGrp="1"/>
          </p:cNvSpPr>
          <p:nvPr>
            <p:ph sz="half" idx="2"/>
          </p:nvPr>
        </p:nvSpPr>
        <p:spPr>
          <a:xfrm>
            <a:off x="457200" y="929877"/>
            <a:ext cx="8229600" cy="956073"/>
          </a:xfrm>
        </p:spPr>
        <p:txBody>
          <a:bodyPr/>
          <a:lstStyle/>
          <a:p>
            <a:r>
              <a:rPr lang="en-US" dirty="0" smtClean="0"/>
              <a:t>Simulation studies have also been performed and are in line with measurements at STAR and PHENIX.</a:t>
            </a:r>
            <a:endParaRPr lang="en-US" dirty="0"/>
          </a:p>
        </p:txBody>
      </p:sp>
      <p:sp>
        <p:nvSpPr>
          <p:cNvPr id="5" name="Date Placeholder 4"/>
          <p:cNvSpPr>
            <a:spLocks noGrp="1"/>
          </p:cNvSpPr>
          <p:nvPr>
            <p:ph type="dt" sz="half" idx="10"/>
          </p:nvPr>
        </p:nvSpPr>
        <p:spPr/>
        <p:txBody>
          <a:bodyPr/>
          <a:lstStyle/>
          <a:p>
            <a:pPr>
              <a:defRPr/>
            </a:pPr>
            <a:r>
              <a:rPr lang="en-US" altLang="en-US" smtClean="0"/>
              <a:t>April 9-11, 2019</a:t>
            </a:r>
            <a:endParaRPr lang="en-US" altLang="en-US" dirty="0"/>
          </a:p>
        </p:txBody>
      </p:sp>
      <p:sp>
        <p:nvSpPr>
          <p:cNvPr id="6" name="Footer Placeholder 5"/>
          <p:cNvSpPr>
            <a:spLocks noGrp="1"/>
          </p:cNvSpPr>
          <p:nvPr>
            <p:ph type="ftr" sz="quarter" idx="11"/>
          </p:nvPr>
        </p:nvSpPr>
        <p:spPr/>
        <p:txBody>
          <a:bodyPr/>
          <a:lstStyle/>
          <a:p>
            <a:pPr>
              <a:defRPr/>
            </a:pPr>
            <a:r>
              <a:rPr lang="en-US" dirty="0" err="1" smtClean="0"/>
              <a:t>sPHENIX</a:t>
            </a:r>
            <a:r>
              <a:rPr lang="en-US" dirty="0" smtClean="0"/>
              <a:t> Director's Review</a:t>
            </a:r>
            <a:endParaRPr lang="en-US" dirty="0"/>
          </a:p>
        </p:txBody>
      </p:sp>
      <p:sp>
        <p:nvSpPr>
          <p:cNvPr id="7" name="Slide Number Placeholder 6"/>
          <p:cNvSpPr>
            <a:spLocks noGrp="1"/>
          </p:cNvSpPr>
          <p:nvPr>
            <p:ph type="sldNum" sz="quarter" idx="12"/>
          </p:nvPr>
        </p:nvSpPr>
        <p:spPr/>
        <p:txBody>
          <a:bodyPr/>
          <a:lstStyle/>
          <a:p>
            <a:fld id="{27CB7689-1836-4D61-9E3B-BD5F97E6A309}" type="slidenum">
              <a:rPr lang="en-US" altLang="en-US" smtClean="0"/>
              <a:pPr/>
              <a:t>15</a:t>
            </a:fld>
            <a:endParaRPr lang="en-US" altLang="en-US" dirty="0"/>
          </a:p>
        </p:txBody>
      </p:sp>
      <p:pic>
        <p:nvPicPr>
          <p:cNvPr id="12" name="Content Placeholder 10"/>
          <p:cNvPicPr>
            <a:picLocks noChangeAspect="1"/>
          </p:cNvPicPr>
          <p:nvPr/>
        </p:nvPicPr>
        <p:blipFill rotWithShape="1">
          <a:blip r:embed="rId2" cstate="print">
            <a:extLst>
              <a:ext uri="{28A0092B-C50C-407E-A947-70E740481C1C}">
                <a14:useLocalDpi xmlns:a14="http://schemas.microsoft.com/office/drawing/2010/main" val="0"/>
              </a:ext>
            </a:extLst>
          </a:blip>
          <a:srcRect t="48093"/>
          <a:stretch/>
        </p:blipFill>
        <p:spPr bwMode="auto">
          <a:xfrm>
            <a:off x="4724400" y="2346131"/>
            <a:ext cx="4299412" cy="2359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627776" y="2631172"/>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46764" y="2651166"/>
            <a:ext cx="568236" cy="134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26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25003"/>
            <a:ext cx="8382000" cy="546497"/>
          </a:xfrm>
        </p:spPr>
        <p:txBody>
          <a:bodyPr/>
          <a:lstStyle/>
          <a:p>
            <a:r>
              <a:rPr lang="en-US" altLang="en-US" sz="2700" dirty="0">
                <a:latin typeface="+mn-lt"/>
              </a:rPr>
              <a:t>Issues and Concerns: Leakage Current from Radiation </a:t>
            </a:r>
          </a:p>
        </p:txBody>
      </p:sp>
      <p:sp>
        <p:nvSpPr>
          <p:cNvPr id="4" name="Content Placeholder 3"/>
          <p:cNvSpPr>
            <a:spLocks noGrp="1"/>
          </p:cNvSpPr>
          <p:nvPr>
            <p:ph idx="1"/>
          </p:nvPr>
        </p:nvSpPr>
        <p:spPr>
          <a:xfrm>
            <a:off x="457200" y="666750"/>
            <a:ext cx="8229600" cy="3851674"/>
          </a:xfrm>
        </p:spPr>
        <p:txBody>
          <a:bodyPr/>
          <a:lstStyle/>
          <a:p>
            <a:r>
              <a:rPr lang="en-US" dirty="0"/>
              <a:t>SiPM neutron irradiation performed at ATOMKI in Hungary and at BNL to study increase in dark current</a:t>
            </a:r>
          </a:p>
        </p:txBody>
      </p:sp>
      <p:sp>
        <p:nvSpPr>
          <p:cNvPr id="31746" name="Date Placeholder 2"/>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r>
              <a:rPr lang="en-US" altLang="en-US" sz="900" smtClean="0">
                <a:solidFill>
                  <a:srgbClr val="898989"/>
                </a:solidFill>
              </a:rPr>
              <a:t>April 9-11, 2019</a:t>
            </a:r>
            <a:endParaRPr lang="en-US" altLang="en-US" sz="9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fld id="{3DB70812-2340-4974-80C2-2AB8525AEB44}" type="slidenum">
              <a:rPr lang="en-US" altLang="en-US" sz="900">
                <a:solidFill>
                  <a:srgbClr val="898989"/>
                </a:solidFill>
              </a:rPr>
              <a:pPr eaLnBrk="1" hangingPunct="1"/>
              <a:t>16</a:t>
            </a:fld>
            <a:endParaRPr lang="en-US" altLang="en-US" sz="900" dirty="0">
              <a:solidFill>
                <a:srgbClr val="898989"/>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38350"/>
            <a:ext cx="4475653" cy="28325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5107" y="1719003"/>
            <a:ext cx="3345546" cy="3193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399453" y="1352550"/>
            <a:ext cx="932756" cy="369332"/>
          </a:xfrm>
          <a:prstGeom prst="rect">
            <a:avLst/>
          </a:prstGeom>
          <a:noFill/>
        </p:spPr>
        <p:txBody>
          <a:bodyPr wrap="none" rtlCol="0">
            <a:spAutoFit/>
          </a:bodyPr>
          <a:lstStyle/>
          <a:p>
            <a:r>
              <a:rPr lang="en-US" dirty="0"/>
              <a:t>ATOMKI</a:t>
            </a:r>
          </a:p>
        </p:txBody>
      </p:sp>
      <p:sp>
        <p:nvSpPr>
          <p:cNvPr id="6" name="Oval 5"/>
          <p:cNvSpPr/>
          <p:nvPr/>
        </p:nvSpPr>
        <p:spPr>
          <a:xfrm>
            <a:off x="5618653" y="2495550"/>
            <a:ext cx="685800" cy="3810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3180253" y="2717223"/>
            <a:ext cx="2438400" cy="69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8600" y="1690627"/>
            <a:ext cx="2209800" cy="2308324"/>
          </a:xfrm>
          <a:prstGeom prst="rect">
            <a:avLst/>
          </a:prstGeom>
          <a:noFill/>
        </p:spPr>
        <p:txBody>
          <a:bodyPr wrap="square" rtlCol="0">
            <a:spAutoFit/>
          </a:bodyPr>
          <a:lstStyle/>
          <a:p>
            <a:pPr marL="285750" indent="-285750">
              <a:buFont typeface="Arial"/>
              <a:buChar char="•"/>
            </a:pPr>
            <a:r>
              <a:rPr lang="en-US" sz="1600" dirty="0" smtClean="0"/>
              <a:t>With a </a:t>
            </a:r>
            <a:r>
              <a:rPr lang="en-US" sz="1600" dirty="0" err="1" smtClean="0"/>
              <a:t>fluence</a:t>
            </a:r>
            <a:r>
              <a:rPr lang="en-US" sz="1600" dirty="0" smtClean="0"/>
              <a:t> </a:t>
            </a:r>
            <a:r>
              <a:rPr lang="en-US" sz="1600" dirty="0"/>
              <a:t>of </a:t>
            </a:r>
            <a:r>
              <a:rPr lang="en-US" sz="1600" dirty="0" smtClean="0"/>
              <a:t>10</a:t>
            </a:r>
            <a:r>
              <a:rPr lang="en-US" sz="1600" baseline="30000" dirty="0" smtClean="0"/>
              <a:t>11</a:t>
            </a:r>
            <a:r>
              <a:rPr lang="en-US" sz="1600" dirty="0" smtClean="0"/>
              <a:t> n/cm</a:t>
            </a:r>
            <a:r>
              <a:rPr lang="en-US" sz="1600" baseline="30000" dirty="0" smtClean="0"/>
              <a:t>2</a:t>
            </a:r>
            <a:r>
              <a:rPr lang="en-US" sz="1600" dirty="0" smtClean="0"/>
              <a:t>, </a:t>
            </a:r>
            <a:r>
              <a:rPr lang="en-US" sz="1600" dirty="0"/>
              <a:t>leakage current is estimated to increase to 100 </a:t>
            </a:r>
            <a:r>
              <a:rPr lang="en-US" sz="1600" dirty="0">
                <a:latin typeface="Symbol" charset="2"/>
                <a:cs typeface="Symbol" charset="2"/>
              </a:rPr>
              <a:t>m</a:t>
            </a:r>
            <a:r>
              <a:rPr lang="en-US" sz="1600" dirty="0"/>
              <a:t>A at T = 23 </a:t>
            </a:r>
            <a:r>
              <a:rPr lang="en-US" sz="1600" baseline="30000" dirty="0"/>
              <a:t>o</a:t>
            </a:r>
            <a:r>
              <a:rPr lang="en-US" sz="1600" dirty="0"/>
              <a:t>C. </a:t>
            </a:r>
          </a:p>
          <a:p>
            <a:pPr marL="285750" indent="-285750">
              <a:buFont typeface="Arial"/>
              <a:buChar char="•"/>
            </a:pPr>
            <a:r>
              <a:rPr lang="en-US" sz="1600" dirty="0" smtClean="0"/>
              <a:t>With cooling, expect an upper current limit of 400 </a:t>
            </a:r>
            <a:r>
              <a:rPr lang="en-US" sz="1600" dirty="0" smtClean="0">
                <a:latin typeface="Symbol" charset="2"/>
                <a:cs typeface="Symbol" charset="2"/>
              </a:rPr>
              <a:t>m</a:t>
            </a:r>
            <a:r>
              <a:rPr lang="en-US" sz="1600" dirty="0" smtClean="0"/>
              <a:t>A </a:t>
            </a:r>
            <a:r>
              <a:rPr lang="en-US" sz="1600" dirty="0"/>
              <a:t>per device </a:t>
            </a:r>
            <a:r>
              <a:rPr lang="en-US" sz="1600" dirty="0" smtClean="0"/>
              <a:t>after 5 years</a:t>
            </a:r>
            <a:r>
              <a:rPr lang="en-US" sz="1600" dirty="0" smtClean="0"/>
              <a:t>.</a:t>
            </a:r>
            <a:endParaRPr lang="en-US" sz="1600" dirty="0"/>
          </a:p>
        </p:txBody>
      </p:sp>
      <p:sp>
        <p:nvSpPr>
          <p:cNvPr id="3" name="TextBox 2"/>
          <p:cNvSpPr txBox="1"/>
          <p:nvPr/>
        </p:nvSpPr>
        <p:spPr>
          <a:xfrm>
            <a:off x="6781800" y="2038350"/>
            <a:ext cx="2438400" cy="2031325"/>
          </a:xfrm>
          <a:prstGeom prst="rect">
            <a:avLst/>
          </a:prstGeom>
          <a:noFill/>
        </p:spPr>
        <p:txBody>
          <a:bodyPr wrap="square" rtlCol="0">
            <a:spAutoFit/>
          </a:bodyPr>
          <a:lstStyle/>
          <a:p>
            <a:r>
              <a:rPr lang="en-US" dirty="0"/>
              <a:t>More details on the effect of neutron radiation damage on the Hamamatsu S12572-015P are discussed </a:t>
            </a:r>
            <a:r>
              <a:rPr lang="en-US" dirty="0" smtClean="0"/>
              <a:t>in arXiv:1809.04594</a:t>
            </a:r>
            <a:endParaRPr lang="en-US" dirty="0"/>
          </a:p>
        </p:txBody>
      </p:sp>
    </p:spTree>
    <p:extLst>
      <p:ext uri="{BB962C8B-B14F-4D97-AF65-F5344CB8AC3E}">
        <p14:creationId xmlns:p14="http://schemas.microsoft.com/office/powerpoint/2010/main" val="215245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03"/>
            <a:ext cx="8458200" cy="546497"/>
          </a:xfrm>
        </p:spPr>
        <p:txBody>
          <a:bodyPr/>
          <a:lstStyle/>
          <a:p>
            <a:r>
              <a:rPr lang="en-US" sz="3200" dirty="0"/>
              <a:t>WBS 1.05.01 Summary:</a:t>
            </a:r>
          </a:p>
        </p:txBody>
      </p:sp>
      <p:sp>
        <p:nvSpPr>
          <p:cNvPr id="3" name="Content Placeholder 2"/>
          <p:cNvSpPr>
            <a:spLocks noGrp="1"/>
          </p:cNvSpPr>
          <p:nvPr>
            <p:ph idx="1"/>
          </p:nvPr>
        </p:nvSpPr>
        <p:spPr>
          <a:xfrm>
            <a:off x="457200" y="742950"/>
            <a:ext cx="8229600" cy="4126707"/>
          </a:xfrm>
        </p:spPr>
        <p:txBody>
          <a:bodyPr/>
          <a:lstStyle/>
          <a:p>
            <a:r>
              <a:rPr lang="en-US" sz="1700" dirty="0"/>
              <a:t>The Hamamatsu S12572-015P SiPM is our selected device and meets the performance requirements (e.g. </a:t>
            </a:r>
            <a:r>
              <a:rPr lang="en-US" sz="1700" dirty="0" smtClean="0"/>
              <a:t>photon detection efficiency</a:t>
            </a:r>
            <a:r>
              <a:rPr lang="en-US" sz="1700" dirty="0" smtClean="0"/>
              <a:t>, </a:t>
            </a:r>
            <a:r>
              <a:rPr lang="en-US" sz="1700" dirty="0"/>
              <a:t>gain, dynamic range).</a:t>
            </a:r>
          </a:p>
          <a:p>
            <a:r>
              <a:rPr lang="en-US" sz="1700" dirty="0"/>
              <a:t>We have a detailed testing and Q/A process in place to certify the devices.</a:t>
            </a:r>
          </a:p>
          <a:p>
            <a:r>
              <a:rPr lang="en-US" sz="1700" dirty="0"/>
              <a:t>The damage due to neutrons has been measured along with its impact on the performance of the </a:t>
            </a:r>
            <a:r>
              <a:rPr lang="en-US" sz="1700" dirty="0" smtClean="0"/>
              <a:t>device, with further </a:t>
            </a:r>
            <a:r>
              <a:rPr lang="en-US" sz="1700" smtClean="0"/>
              <a:t>studies ongoing.</a:t>
            </a:r>
            <a:endParaRPr lang="en-US" sz="1700" dirty="0"/>
          </a:p>
          <a:p>
            <a:pPr lvl="1"/>
            <a:r>
              <a:rPr lang="en-US" sz="1500" b="0" dirty="0"/>
              <a:t>We performed additional studies for neutron damage to </a:t>
            </a:r>
            <a:r>
              <a:rPr lang="en-US" sz="1500" b="0" dirty="0" err="1"/>
              <a:t>SiPMs</a:t>
            </a:r>
            <a:r>
              <a:rPr lang="en-US" sz="1500" b="0" dirty="0"/>
              <a:t> </a:t>
            </a:r>
            <a:r>
              <a:rPr lang="en-US" sz="1500" b="0" dirty="0" smtClean="0"/>
              <a:t>(arXiv:1809.04594)</a:t>
            </a:r>
            <a:endParaRPr lang="en-US" sz="1500" b="0" dirty="0"/>
          </a:p>
          <a:p>
            <a:pPr lvl="1"/>
            <a:r>
              <a:rPr lang="en-US" sz="1500" b="0" dirty="0" smtClean="0"/>
              <a:t>It </a:t>
            </a:r>
            <a:r>
              <a:rPr lang="en-US" sz="1500" b="0" dirty="0"/>
              <a:t>will be necessary to cool the devices to below room temperature, ~10 </a:t>
            </a:r>
            <a:r>
              <a:rPr lang="en-US" sz="1500" b="0" baseline="30000" dirty="0"/>
              <a:t>o</a:t>
            </a:r>
            <a:r>
              <a:rPr lang="en-US" sz="1500" b="0" dirty="0"/>
              <a:t>C,  after a few years of operations. The cooling system is being designed to meet these requirements. (WBS 1.03)</a:t>
            </a:r>
          </a:p>
          <a:p>
            <a:pPr lvl="1"/>
            <a:r>
              <a:rPr lang="en-US" sz="1500" b="0" dirty="0"/>
              <a:t>The electronics is designed to provide the required power (WBS 1.05.02).</a:t>
            </a:r>
          </a:p>
          <a:p>
            <a:pPr lvl="1"/>
            <a:r>
              <a:rPr lang="en-US" sz="1500" b="0" dirty="0"/>
              <a:t>Calibration of the EMCal is based on the physics measurements which are not expected to be significantly impacted by expected increases in leakage current</a:t>
            </a:r>
            <a:r>
              <a:rPr lang="en-US" sz="1500" b="0" dirty="0" smtClean="0"/>
              <a:t>.</a:t>
            </a:r>
          </a:p>
          <a:p>
            <a:r>
              <a:rPr lang="en-US" sz="1700" dirty="0" smtClean="0"/>
              <a:t>Procurement </a:t>
            </a:r>
            <a:r>
              <a:rPr lang="en-US" sz="1700" dirty="0"/>
              <a:t>of </a:t>
            </a:r>
            <a:r>
              <a:rPr lang="en-US" sz="1700" dirty="0" smtClean="0"/>
              <a:t>77k </a:t>
            </a:r>
            <a:r>
              <a:rPr lang="en-US" sz="1700" dirty="0"/>
              <a:t>devices </a:t>
            </a:r>
            <a:r>
              <a:rPr lang="en-US" sz="1700" dirty="0" smtClean="0"/>
              <a:t>has started.  First delivery was March 2019.  Last delivery estimated February 2020</a:t>
            </a:r>
            <a:r>
              <a:rPr lang="en-US" sz="1700" dirty="0" smtClean="0"/>
              <a:t>.</a:t>
            </a:r>
          </a:p>
          <a:p>
            <a:r>
              <a:rPr lang="en-US" sz="1700" dirty="0" smtClean="0"/>
              <a:t>WBS 1.05.01 Calorimeter Electronics: Silicon Photomultipliers is ready for PD-2/3 approval.</a:t>
            </a:r>
            <a:endParaRPr lang="en-US" sz="1700" dirty="0"/>
          </a:p>
          <a:p>
            <a:endParaRPr lang="en-US" sz="1800" b="0" dirty="0"/>
          </a:p>
          <a:p>
            <a:endParaRPr lang="en-US" sz="1800" b="0" dirty="0"/>
          </a:p>
          <a:p>
            <a:endParaRPr lang="en-US" sz="1600" dirty="0"/>
          </a:p>
        </p:txBody>
      </p:sp>
      <p:sp>
        <p:nvSpPr>
          <p:cNvPr id="4" name="Date Placeholder 3"/>
          <p:cNvSpPr>
            <a:spLocks noGrp="1"/>
          </p:cNvSpPr>
          <p:nvPr>
            <p:ph type="dt" sz="half" idx="10"/>
          </p:nvPr>
        </p:nvSpPr>
        <p:spPr/>
        <p:txBody>
          <a:body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p>
            <a:pPr>
              <a:defRPr/>
            </a:pPr>
            <a:r>
              <a:rPr lang="en-US" dirty="0" err="1" smtClean="0"/>
              <a:t>sPHENIX</a:t>
            </a:r>
            <a:r>
              <a:rPr lang="en-US" dirty="0" smtClean="0"/>
              <a:t>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17</a:t>
            </a:fld>
            <a:endParaRPr lang="en-US" altLang="en-US" dirty="0"/>
          </a:p>
        </p:txBody>
      </p:sp>
    </p:spTree>
    <p:extLst>
      <p:ext uri="{BB962C8B-B14F-4D97-AF65-F5344CB8AC3E}">
        <p14:creationId xmlns:p14="http://schemas.microsoft.com/office/powerpoint/2010/main" val="385676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6"/>
          <p:cNvSpPr>
            <a:spLocks noGrp="1"/>
          </p:cNvSpPr>
          <p:nvPr>
            <p:ph type="title"/>
          </p:nvPr>
        </p:nvSpPr>
        <p:spPr>
          <a:xfrm>
            <a:off x="381000" y="2114550"/>
            <a:ext cx="8229600" cy="857250"/>
          </a:xfrm>
        </p:spPr>
        <p:txBody>
          <a:bodyPr/>
          <a:lstStyle/>
          <a:p>
            <a:pPr algn="ctr"/>
            <a:r>
              <a:rPr lang="en-US" altLang="en-US" dirty="0"/>
              <a:t>Back Up</a:t>
            </a:r>
          </a:p>
        </p:txBody>
      </p:sp>
      <p:sp>
        <p:nvSpPr>
          <p:cNvPr id="62466"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18</a:t>
            </a:fld>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303362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04800" y="25003"/>
            <a:ext cx="6324600" cy="546497"/>
          </a:xfrm>
        </p:spPr>
        <p:txBody>
          <a:bodyPr/>
          <a:lstStyle/>
          <a:p>
            <a:r>
              <a:rPr lang="en-US" altLang="en-US" sz="3600" dirty="0"/>
              <a:t>Testing Plan</a:t>
            </a:r>
          </a:p>
        </p:txBody>
      </p:sp>
      <p:sp>
        <p:nvSpPr>
          <p:cNvPr id="2" name="Content Placeholder 1"/>
          <p:cNvSpPr>
            <a:spLocks noGrp="1"/>
          </p:cNvSpPr>
          <p:nvPr>
            <p:ph idx="1"/>
          </p:nvPr>
        </p:nvSpPr>
        <p:spPr>
          <a:xfrm>
            <a:off x="304800" y="685801"/>
            <a:ext cx="8458200" cy="4183856"/>
          </a:xfrm>
        </p:spPr>
        <p:txBody>
          <a:bodyPr/>
          <a:lstStyle/>
          <a:p>
            <a:r>
              <a:rPr lang="en-US" sz="1400" dirty="0" smtClean="0"/>
              <a:t>Starting </a:t>
            </a:r>
            <a:r>
              <a:rPr lang="en-US" sz="1400" dirty="0"/>
              <a:t>in </a:t>
            </a:r>
            <a:r>
              <a:rPr lang="en-US" sz="1400" dirty="0" smtClean="0"/>
              <a:t> March 2019</a:t>
            </a:r>
            <a:r>
              <a:rPr lang="en-US" sz="1400" dirty="0"/>
              <a:t>, Hamamatsu will </a:t>
            </a:r>
            <a:r>
              <a:rPr lang="en-US" sz="1400" dirty="0" smtClean="0"/>
              <a:t>ship 8.5k </a:t>
            </a:r>
            <a:r>
              <a:rPr lang="en-US" sz="1400" dirty="0" err="1" smtClean="0"/>
              <a:t>SiPMs</a:t>
            </a:r>
            <a:r>
              <a:rPr lang="en-US" sz="1400" dirty="0" smtClean="0"/>
              <a:t> to Michigan every month, </a:t>
            </a:r>
            <a:r>
              <a:rPr lang="en-US" sz="1400" dirty="0"/>
              <a:t>requiring about </a:t>
            </a:r>
            <a:r>
              <a:rPr lang="en-US" sz="1400" dirty="0" smtClean="0"/>
              <a:t>425 </a:t>
            </a:r>
            <a:r>
              <a:rPr lang="en-US" sz="1400" dirty="0"/>
              <a:t>devices to be tested each day (5 days a week).  The SiPMs will be shipped </a:t>
            </a:r>
            <a:r>
              <a:rPr lang="en-US" sz="1400" dirty="0" smtClean="0"/>
              <a:t>in trays with V</a:t>
            </a:r>
            <a:r>
              <a:rPr lang="en-US" sz="1400" baseline="-25000" dirty="0" smtClean="0"/>
              <a:t>op</a:t>
            </a:r>
            <a:r>
              <a:rPr lang="en-US" sz="1400" dirty="0" smtClean="0"/>
              <a:t> matched within 0.04 V. </a:t>
            </a:r>
            <a:endParaRPr lang="en-US" sz="1400" dirty="0"/>
          </a:p>
          <a:p>
            <a:endParaRPr lang="en-US" sz="1400" dirty="0"/>
          </a:p>
          <a:p>
            <a:r>
              <a:rPr lang="en-US" sz="1400" dirty="0"/>
              <a:t>The SiPMs will have an accompanying traveler sheet that lists the SiPMs by tray position and serial number.  Hamamatsu will also provide the operating voltage and gain for </a:t>
            </a:r>
            <a:r>
              <a:rPr lang="en-US" sz="1400" dirty="0" smtClean="0"/>
              <a:t>30 of </a:t>
            </a:r>
            <a:r>
              <a:rPr lang="en-US" sz="1400" dirty="0"/>
              <a:t>the </a:t>
            </a:r>
            <a:r>
              <a:rPr lang="en-US" sz="1400" dirty="0" smtClean="0"/>
              <a:t>devices per shipment.  </a:t>
            </a:r>
            <a:r>
              <a:rPr lang="en-US" sz="1400" dirty="0"/>
              <a:t>Before testing begins on an individual tray, the traveler sheet will be scanned and its information uploaded into </a:t>
            </a:r>
            <a:r>
              <a:rPr lang="en-US" sz="1400" dirty="0" smtClean="0"/>
              <a:t>a database</a:t>
            </a:r>
            <a:r>
              <a:rPr lang="en-US" sz="1400" dirty="0"/>
              <a:t>.  This database will be part of the testing device software and is being developed by </a:t>
            </a:r>
            <a:r>
              <a:rPr lang="en-US" sz="1400" dirty="0" smtClean="0"/>
              <a:t>Debrecen and </a:t>
            </a:r>
            <a:r>
              <a:rPr lang="en-US" sz="1400" dirty="0" err="1" smtClean="0"/>
              <a:t>Augustana</a:t>
            </a:r>
            <a:r>
              <a:rPr lang="en-US" sz="1400" dirty="0" smtClean="0"/>
              <a:t> collaborators</a:t>
            </a:r>
            <a:r>
              <a:rPr lang="en-US" sz="1400" dirty="0"/>
              <a:t>.  </a:t>
            </a:r>
          </a:p>
          <a:p>
            <a:endParaRPr lang="en-US" sz="1400" dirty="0"/>
          </a:p>
          <a:p>
            <a:r>
              <a:rPr lang="en-US" sz="1400" dirty="0" smtClean="0"/>
              <a:t>[Describe that it’s an automated process] Next</a:t>
            </a:r>
            <a:r>
              <a:rPr lang="en-US" sz="1400" dirty="0"/>
              <a:t>, each SiPM will be placed in the 8x8 testing array and the SiPM array position will be recorded in the database.  The handling of the SiPMs will only require common tweezers.  Once the SiPMs are in place, the testing device will measure the gain at a series of supply voltage settings, determine the operating voltage (breakdown voltage +  4V) for each SiPM, measure the corresponding temperature, and automatically record this information into the database (TBD).  The testing device will require about 4 hours (TBD) to complete measurements for all 64 </a:t>
            </a:r>
            <a:r>
              <a:rPr lang="en-US" sz="1400" dirty="0" err="1"/>
              <a:t>SiPMs</a:t>
            </a:r>
            <a:r>
              <a:rPr lang="en-US" sz="1400" dirty="0" smtClean="0"/>
              <a:t>.</a:t>
            </a:r>
            <a:endParaRPr lang="en-US" sz="1400" dirty="0"/>
          </a:p>
          <a:p>
            <a:endParaRPr lang="en-US" sz="1400" dirty="0"/>
          </a:p>
          <a:p>
            <a:r>
              <a:rPr lang="en-US" sz="1400" dirty="0" smtClean="0"/>
              <a:t>Tested </a:t>
            </a:r>
            <a:r>
              <a:rPr lang="en-US" sz="1400" dirty="0" err="1"/>
              <a:t>SiPMs</a:t>
            </a:r>
            <a:r>
              <a:rPr lang="en-US" sz="1400" dirty="0"/>
              <a:t> </a:t>
            </a:r>
            <a:r>
              <a:rPr lang="en-US" sz="1400" dirty="0" smtClean="0"/>
              <a:t>will be shipped from Michigan </a:t>
            </a:r>
            <a:r>
              <a:rPr lang="en-US" sz="1400" dirty="0"/>
              <a:t>to </a:t>
            </a:r>
            <a:r>
              <a:rPr lang="en-US" sz="1400" dirty="0" smtClean="0"/>
              <a:t>BNL for assembly on a regular schedule.</a:t>
            </a:r>
            <a:endParaRPr lang="en-US" sz="1400" dirty="0"/>
          </a:p>
          <a:p>
            <a:endParaRPr lang="en-US" sz="1050" dirty="0"/>
          </a:p>
        </p:txBody>
      </p:sp>
      <p:sp>
        <p:nvSpPr>
          <p:cNvPr id="25602" name="Date Placeholder 2"/>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r>
              <a:rPr lang="en-US" altLang="en-US" sz="900" smtClean="0">
                <a:solidFill>
                  <a:srgbClr val="898989"/>
                </a:solidFill>
              </a:rPr>
              <a:t>April 9-11, 2019</a:t>
            </a:r>
            <a:endParaRPr lang="en-US" altLang="en-US" sz="900" dirty="0">
              <a:solidFill>
                <a:srgbClr val="898989"/>
              </a:solidFill>
            </a:endParaRP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fld id="{D60B90B3-3CD6-41A9-8EAF-9B5CBA6B7522}" type="slidenum">
              <a:rPr lang="en-US" altLang="en-US" sz="900">
                <a:solidFill>
                  <a:srgbClr val="898989"/>
                </a:solidFill>
              </a:rPr>
              <a:pPr eaLnBrk="1" hangingPunct="1"/>
              <a:t>19</a:t>
            </a:fld>
            <a:endParaRPr lang="en-US" altLang="en-US" sz="900" dirty="0">
              <a:solidFill>
                <a:srgbClr val="898989"/>
              </a:solidFill>
            </a:endParaRPr>
          </a:p>
        </p:txBody>
      </p:sp>
    </p:spTree>
    <p:extLst>
      <p:ext uri="{BB962C8B-B14F-4D97-AF65-F5344CB8AC3E}">
        <p14:creationId xmlns:p14="http://schemas.microsoft.com/office/powerpoint/2010/main" val="299267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4800600"/>
            <a:ext cx="76200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2</a:t>
            </a:fld>
            <a:endParaRPr lang="en-US" altLang="en-US" sz="1200" dirty="0">
              <a:solidFill>
                <a:srgbClr val="898989"/>
              </a:solidFill>
              <a:cs typeface="Arial" pitchFamily="34" charset="0"/>
            </a:endParaRPr>
          </a:p>
        </p:txBody>
      </p:sp>
      <p:sp>
        <p:nvSpPr>
          <p:cNvPr id="2053" name="Title 1"/>
          <p:cNvSpPr>
            <a:spLocks noGrp="1"/>
          </p:cNvSpPr>
          <p:nvPr>
            <p:ph type="title"/>
          </p:nvPr>
        </p:nvSpPr>
        <p:spPr>
          <a:xfrm>
            <a:off x="304800" y="0"/>
            <a:ext cx="8229600" cy="571500"/>
          </a:xfrm>
        </p:spPr>
        <p:txBody>
          <a:bodyPr/>
          <a:lstStyle/>
          <a:p>
            <a:pPr eaLnBrk="1" hangingPunct="1">
              <a:defRPr/>
            </a:pPr>
            <a:r>
              <a:rPr lang="en-US" sz="3200" dirty="0">
                <a:solidFill>
                  <a:srgbClr val="000000"/>
                </a:solidFill>
                <a:latin typeface="+mn-lt"/>
                <a:ea typeface="MS PGothic" charset="0"/>
              </a:rPr>
              <a:t>The WBS 1.05.01 Component</a:t>
            </a: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 name="Content Placeholder 1"/>
          <p:cNvSpPr>
            <a:spLocks noGrp="1"/>
          </p:cNvSpPr>
          <p:nvPr>
            <p:ph idx="1"/>
          </p:nvPr>
        </p:nvSpPr>
        <p:spPr>
          <a:xfrm>
            <a:off x="457200" y="819150"/>
            <a:ext cx="8229600" cy="3775473"/>
          </a:xfrm>
        </p:spPr>
        <p:txBody>
          <a:bodyPr/>
          <a:lstStyle/>
          <a:p>
            <a:r>
              <a:rPr lang="en-US" dirty="0"/>
              <a:t>Silicon photomultipliers (SiPMs) – choice of optical sensors for both the EMCal and HCal </a:t>
            </a:r>
          </a:p>
          <a:p>
            <a:r>
              <a:rPr lang="en-US" dirty="0"/>
              <a:t>Capable of detecting single photons</a:t>
            </a:r>
          </a:p>
          <a:p>
            <a:r>
              <a:rPr lang="en-US" dirty="0"/>
              <a:t>Advantages compared to photomultiplier tubes</a:t>
            </a:r>
          </a:p>
          <a:p>
            <a:pPr lvl="1"/>
            <a:r>
              <a:rPr lang="en-US" b="0" dirty="0"/>
              <a:t>Insensitive to magnetic fields – critical for calorimetry inside solenoid</a:t>
            </a:r>
          </a:p>
          <a:p>
            <a:pPr lvl="1"/>
            <a:r>
              <a:rPr lang="en-US" b="0" dirty="0"/>
              <a:t>Significantly lower operating voltages (&lt; 100 V rather than &gt; 1000 V)</a:t>
            </a:r>
          </a:p>
          <a:p>
            <a:r>
              <a:rPr lang="en-US" dirty="0"/>
              <a:t>Disadvantages</a:t>
            </a:r>
          </a:p>
          <a:p>
            <a:pPr lvl="1"/>
            <a:r>
              <a:rPr lang="en-US" b="0" dirty="0"/>
              <a:t>Temperature sensitive: temperature must be monitored</a:t>
            </a:r>
          </a:p>
          <a:p>
            <a:pPr lvl="1"/>
            <a:r>
              <a:rPr lang="en-US" b="0" dirty="0"/>
              <a:t>Susceptible to neutron damage: increased leakage current</a:t>
            </a:r>
          </a:p>
          <a:p>
            <a:endParaRPr lang="en-US" dirty="0"/>
          </a:p>
        </p:txBody>
      </p:sp>
    </p:spTree>
    <p:extLst>
      <p:ext uri="{BB962C8B-B14F-4D97-AF65-F5344CB8AC3E}">
        <p14:creationId xmlns:p14="http://schemas.microsoft.com/office/powerpoint/2010/main" val="123120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3"/>
          <p:cNvSpPr>
            <a:spLocks noGrp="1"/>
          </p:cNvSpPr>
          <p:nvPr>
            <p:ph type="title"/>
          </p:nvPr>
        </p:nvSpPr>
        <p:spPr>
          <a:xfrm>
            <a:off x="304800" y="0"/>
            <a:ext cx="8229600" cy="546497"/>
          </a:xfrm>
        </p:spPr>
        <p:txBody>
          <a:bodyPr/>
          <a:lstStyle/>
          <a:p>
            <a:pPr eaLnBrk="1" hangingPunct="1"/>
            <a:r>
              <a:rPr lang="en-US" altLang="en-US" sz="3200" dirty="0">
                <a:solidFill>
                  <a:srgbClr val="000000"/>
                </a:solidFill>
              </a:rPr>
              <a:t>WBS 1.05.01 Technical Overview</a:t>
            </a:r>
          </a:p>
        </p:txBody>
      </p:sp>
      <p:sp>
        <p:nvSpPr>
          <p:cNvPr id="18433" name="Date Placeholder 3"/>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000080"/>
                </a:solidFill>
                <a:cs typeface="Arial" pitchFamily="34" charset="0"/>
              </a:rPr>
              <a:t>April 9-11, 2019</a:t>
            </a:r>
            <a:endParaRPr lang="en-US" altLang="en-US" sz="1200" dirty="0">
              <a:solidFill>
                <a:srgbClr val="000080"/>
              </a:solidFill>
              <a:cs typeface="Arial" pitchFamily="34" charset="0"/>
            </a:endParaRPr>
          </a:p>
        </p:txBody>
      </p:sp>
      <p:sp>
        <p:nvSpPr>
          <p:cNvPr id="10243"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mtClean="0">
                <a:solidFill>
                  <a:srgbClr val="000080"/>
                </a:solidFill>
                <a:latin typeface="Calibri" pitchFamily="34" charset="0"/>
              </a:rPr>
              <a:t>sPHENIX Director's Review</a:t>
            </a:r>
            <a:endParaRPr lang="en-US" altLang="en-US" dirty="0">
              <a:solidFill>
                <a:srgbClr val="000080"/>
              </a:solidFill>
              <a:latin typeface="Calibri" pitchFamily="34" charset="0"/>
            </a:endParaRP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B60DC1-DF8C-4E24-95D7-F7AA864F5546}" type="slidenum">
              <a:rPr lang="en-US" altLang="en-US" sz="1200">
                <a:solidFill>
                  <a:srgbClr val="000080"/>
                </a:solidFill>
                <a:cs typeface="Arial" pitchFamily="34" charset="0"/>
              </a:rPr>
              <a:pPr eaLnBrk="1" hangingPunct="1"/>
              <a:t>3</a:t>
            </a:fld>
            <a:endParaRPr lang="en-US" altLang="en-US" sz="1200" dirty="0">
              <a:solidFill>
                <a:srgbClr val="898989"/>
              </a:solidFill>
              <a:cs typeface="Arial" pitchFamily="34" charset="0"/>
            </a:endParaRPr>
          </a:p>
        </p:txBody>
      </p:sp>
      <p:sp>
        <p:nvSpPr>
          <p:cNvPr id="3" name="Content Placeholder 2"/>
          <p:cNvSpPr>
            <a:spLocks noGrp="1"/>
          </p:cNvSpPr>
          <p:nvPr>
            <p:ph idx="1"/>
          </p:nvPr>
        </p:nvSpPr>
        <p:spPr>
          <a:xfrm>
            <a:off x="457200" y="819150"/>
            <a:ext cx="8229600" cy="3775473"/>
          </a:xfrm>
        </p:spPr>
        <p:txBody>
          <a:bodyPr/>
          <a:lstStyle/>
          <a:p>
            <a:r>
              <a:rPr lang="en-US" sz="2600" dirty="0" smtClean="0"/>
              <a:t>Hamamatsu </a:t>
            </a:r>
            <a:r>
              <a:rPr lang="en-US" sz="2600" dirty="0"/>
              <a:t>S12572-015P SiPM</a:t>
            </a:r>
          </a:p>
          <a:p>
            <a:pPr lvl="1"/>
            <a:r>
              <a:rPr lang="en-US" sz="2200" b="0" dirty="0"/>
              <a:t>Catalog item</a:t>
            </a:r>
          </a:p>
          <a:p>
            <a:pPr lvl="1"/>
            <a:r>
              <a:rPr lang="en-US" sz="2200" b="0" dirty="0"/>
              <a:t>15 x 15 </a:t>
            </a:r>
            <a:r>
              <a:rPr lang="en-US" sz="2200" b="0" dirty="0">
                <a:latin typeface="Symbol" charset="2"/>
                <a:cs typeface="Symbol" charset="2"/>
              </a:rPr>
              <a:t>m</a:t>
            </a:r>
            <a:r>
              <a:rPr lang="en-US" sz="2200" b="0" dirty="0"/>
              <a:t>m</a:t>
            </a:r>
            <a:r>
              <a:rPr lang="en-US" sz="2200" b="0" baseline="30000" dirty="0"/>
              <a:t>2 </a:t>
            </a:r>
            <a:r>
              <a:rPr lang="en-US" sz="2200" b="0" dirty="0"/>
              <a:t>pixel size</a:t>
            </a:r>
          </a:p>
          <a:p>
            <a:pPr lvl="1"/>
            <a:r>
              <a:rPr lang="en-US" sz="2200" b="0" dirty="0"/>
              <a:t>40,000 </a:t>
            </a:r>
            <a:r>
              <a:rPr lang="en-US" sz="2200" b="0" dirty="0">
                <a:latin typeface="Symbol" charset="2"/>
                <a:cs typeface="Symbol" charset="2"/>
              </a:rPr>
              <a:t>m</a:t>
            </a:r>
            <a:r>
              <a:rPr lang="en-US" sz="2200" b="0" dirty="0"/>
              <a:t>-cells</a:t>
            </a:r>
          </a:p>
          <a:p>
            <a:pPr lvl="1"/>
            <a:r>
              <a:rPr lang="en-US" sz="2200" b="0" dirty="0"/>
              <a:t>Dynamic range: 10</a:t>
            </a:r>
            <a:r>
              <a:rPr lang="en-US" sz="2200" b="0" baseline="30000" dirty="0"/>
              <a:t>4</a:t>
            </a:r>
          </a:p>
          <a:p>
            <a:pPr lvl="1"/>
            <a:r>
              <a:rPr lang="en-US" sz="2200" b="0" dirty="0"/>
              <a:t>Gain: 2x10</a:t>
            </a:r>
            <a:r>
              <a:rPr lang="en-US" sz="2200" b="0" baseline="30000" dirty="0"/>
              <a:t>5</a:t>
            </a:r>
          </a:p>
          <a:p>
            <a:pPr lvl="1"/>
            <a:r>
              <a:rPr lang="en-US" sz="2200" b="0" dirty="0"/>
              <a:t>Device: 3 x 3 mm</a:t>
            </a:r>
            <a:r>
              <a:rPr lang="en-US" sz="2200" b="0" baseline="30000" dirty="0"/>
              <a:t>2</a:t>
            </a:r>
          </a:p>
          <a:p>
            <a:endParaRPr lang="en-US" dirty="0"/>
          </a:p>
        </p:txBody>
      </p:sp>
      <p:pic>
        <p:nvPicPr>
          <p:cNvPr id="9" name="Picture 8"/>
          <p:cNvPicPr>
            <a:picLocks noChangeAspect="1"/>
          </p:cNvPicPr>
          <p:nvPr/>
        </p:nvPicPr>
        <p:blipFill>
          <a:blip r:embed="rId3"/>
          <a:stretch>
            <a:fillRect/>
          </a:stretch>
        </p:blipFill>
        <p:spPr>
          <a:xfrm>
            <a:off x="5638800" y="1504950"/>
            <a:ext cx="2874264" cy="2977219"/>
          </a:xfrm>
          <a:prstGeom prst="rect">
            <a:avLst/>
          </a:prstGeom>
        </p:spPr>
      </p:pic>
    </p:spTree>
    <p:extLst>
      <p:ext uri="{BB962C8B-B14F-4D97-AF65-F5344CB8AC3E}">
        <p14:creationId xmlns:p14="http://schemas.microsoft.com/office/powerpoint/2010/main" val="45343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p:cNvSpPr>
          <p:nvPr>
            <p:ph type="title"/>
          </p:nvPr>
        </p:nvSpPr>
        <p:spPr>
          <a:xfrm>
            <a:off x="304800" y="0"/>
            <a:ext cx="8229600" cy="546497"/>
          </a:xfrm>
        </p:spPr>
        <p:txBody>
          <a:bodyPr lIns="38100" tIns="38100" rIns="38100" bIns="38100"/>
          <a:lstStyle/>
          <a:p>
            <a:r>
              <a:rPr lang="en-US" altLang="en-US" sz="3200" dirty="0"/>
              <a:t>WBS 1.05.01 Scope </a:t>
            </a:r>
          </a:p>
        </p:txBody>
      </p:sp>
      <p:sp>
        <p:nvSpPr>
          <p:cNvPr id="4" name="Content Placeholder 3"/>
          <p:cNvSpPr>
            <a:spLocks noGrp="1"/>
          </p:cNvSpPr>
          <p:nvPr>
            <p:ph idx="1"/>
          </p:nvPr>
        </p:nvSpPr>
        <p:spPr>
          <a:xfrm>
            <a:off x="457200" y="666749"/>
            <a:ext cx="8229600" cy="4202907"/>
          </a:xfrm>
        </p:spPr>
        <p:txBody>
          <a:bodyPr/>
          <a:lstStyle/>
          <a:p>
            <a:r>
              <a:rPr lang="en-US" dirty="0"/>
              <a:t>WBS 1.05.01 Optical </a:t>
            </a:r>
            <a:r>
              <a:rPr lang="en-US" dirty="0" smtClean="0"/>
              <a:t>Sensors: </a:t>
            </a:r>
            <a:endParaRPr lang="en-US" dirty="0"/>
          </a:p>
          <a:p>
            <a:pPr lvl="1"/>
            <a:r>
              <a:rPr lang="en-US" sz="2400" b="0" dirty="0"/>
              <a:t>77000 SiPMs for Production: </a:t>
            </a:r>
          </a:p>
          <a:p>
            <a:pPr lvl="2"/>
            <a:r>
              <a:rPr lang="en-US" sz="2200" b="0" dirty="0"/>
              <a:t>EMCal: 70000 SiPMS </a:t>
            </a:r>
          </a:p>
          <a:p>
            <a:pPr lvl="2"/>
            <a:r>
              <a:rPr lang="en-US" sz="2200" b="0" dirty="0"/>
              <a:t>HCal: 7000 SiPMs</a:t>
            </a:r>
            <a:endParaRPr lang="en-US" dirty="0"/>
          </a:p>
          <a:p>
            <a:r>
              <a:rPr lang="en-US" dirty="0"/>
              <a:t>SiPM procurement, testing, and sorting </a:t>
            </a:r>
          </a:p>
          <a:p>
            <a:pPr lvl="1"/>
            <a:r>
              <a:rPr lang="en-US" b="0" dirty="0"/>
              <a:t>Q/A testing: measure gain as a function of operating voltage for a fraction of  SiPMs  for the EMCal and HCal </a:t>
            </a:r>
          </a:p>
          <a:p>
            <a:pPr lvl="1"/>
            <a:r>
              <a:rPr lang="en-US" b="0" dirty="0"/>
              <a:t>Sort SiPMs into sets with operating voltage matched for shipment to assembly house</a:t>
            </a:r>
          </a:p>
          <a:p>
            <a:pPr lvl="2"/>
            <a:r>
              <a:rPr lang="en-US" b="0" dirty="0"/>
              <a:t>For final detector, operating voltage will be controlled for individual calorimeter towers, i.e. groups of 4 SiPMs in </a:t>
            </a:r>
            <a:r>
              <a:rPr lang="en-US" b="0" dirty="0" err="1"/>
              <a:t>EMCal</a:t>
            </a:r>
            <a:r>
              <a:rPr lang="en-US" b="0" dirty="0"/>
              <a:t>/5 </a:t>
            </a:r>
            <a:r>
              <a:rPr lang="en-US" b="0" dirty="0" err="1" smtClean="0"/>
              <a:t>SiPMs</a:t>
            </a:r>
            <a:r>
              <a:rPr lang="en-US" b="0" dirty="0" smtClean="0"/>
              <a:t> </a:t>
            </a:r>
            <a:r>
              <a:rPr lang="en-US" b="0" dirty="0"/>
              <a:t>in HCal</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ADE29B-4D89-4838-B42B-E0BEB29A2576}" type="slidenum">
              <a:rPr lang="en-US" altLang="en-US" sz="1200">
                <a:solidFill>
                  <a:srgbClr val="898989"/>
                </a:solidFill>
              </a:rPr>
              <a:pPr eaLnBrk="1" hangingPunct="1"/>
              <a:t>4</a:t>
            </a:fld>
            <a:endParaRPr lang="en-US" altLang="en-US" sz="1200" dirty="0">
              <a:solidFill>
                <a:srgbClr val="898989"/>
              </a:solidFill>
            </a:endParaRPr>
          </a:p>
        </p:txBody>
      </p:sp>
      <p:sp>
        <p:nvSpPr>
          <p:cNvPr id="5" name="Date Placeholder 4"/>
          <p:cNvSpPr>
            <a:spLocks noGrp="1"/>
          </p:cNvSpPr>
          <p:nvPr>
            <p:ph type="dt" sz="half" idx="10"/>
          </p:nvPr>
        </p:nvSpPr>
        <p:spPr/>
        <p:txBody>
          <a:bodyPr/>
          <a:lstStyle/>
          <a:p>
            <a:pPr>
              <a:defRPr/>
            </a:pPr>
            <a:r>
              <a:rPr lang="en-US" altLang="en-US" smtClean="0"/>
              <a:t>April 9-11, 2019</a:t>
            </a:r>
            <a:endParaRPr lang="en-US" altLang="en-US" dirty="0"/>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5351202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3A1899-4701-42E6-8733-94F76ABA496D}" type="slidenum">
              <a:rPr lang="en-US" altLang="en-US" sz="1200">
                <a:solidFill>
                  <a:srgbClr val="000080"/>
                </a:solidFill>
                <a:cs typeface="Arial" pitchFamily="34" charset="0"/>
              </a:rPr>
              <a:pPr eaLnBrk="1" hangingPunct="1"/>
              <a:t>5</a:t>
            </a:fld>
            <a:endParaRPr lang="en-US" altLang="en-US" sz="1200" dirty="0">
              <a:solidFill>
                <a:srgbClr val="898989"/>
              </a:solidFill>
              <a:cs typeface="Arial" pitchFamily="34" charset="0"/>
            </a:endParaRPr>
          </a:p>
        </p:txBody>
      </p:sp>
      <p:sp>
        <p:nvSpPr>
          <p:cNvPr id="21506" name="Title 1"/>
          <p:cNvSpPr>
            <a:spLocks noGrp="1"/>
          </p:cNvSpPr>
          <p:nvPr>
            <p:ph type="title"/>
          </p:nvPr>
        </p:nvSpPr>
        <p:spPr>
          <a:xfrm>
            <a:off x="304800" y="0"/>
            <a:ext cx="8839200" cy="514350"/>
          </a:xfrm>
        </p:spPr>
        <p:txBody>
          <a:bodyPr/>
          <a:lstStyle/>
          <a:p>
            <a:pPr eaLnBrk="1" hangingPunct="1"/>
            <a:r>
              <a:rPr lang="en-US" altLang="en-US" sz="3200" dirty="0">
                <a:solidFill>
                  <a:srgbClr val="000000"/>
                </a:solidFill>
                <a:cs typeface="Times New Roman" pitchFamily="18" charset="0"/>
              </a:rPr>
              <a:t>WBS 1.05.01 Collaborators</a:t>
            </a:r>
          </a:p>
        </p:txBody>
      </p:sp>
      <p:sp>
        <p:nvSpPr>
          <p:cNvPr id="21508" name="Date Placeholder 1"/>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 name="Content Placeholder 1"/>
          <p:cNvSpPr>
            <a:spLocks noGrp="1"/>
          </p:cNvSpPr>
          <p:nvPr>
            <p:ph idx="1"/>
          </p:nvPr>
        </p:nvSpPr>
        <p:spPr>
          <a:xfrm>
            <a:off x="381001" y="590550"/>
            <a:ext cx="7819231" cy="4324350"/>
          </a:xfrm>
        </p:spPr>
        <p:txBody>
          <a:bodyPr/>
          <a:lstStyle/>
          <a:p>
            <a:r>
              <a:rPr lang="en-US" sz="1400" b="1" dirty="0"/>
              <a:t>University of Michigan</a:t>
            </a:r>
          </a:p>
          <a:p>
            <a:pPr lvl="1"/>
            <a:r>
              <a:rPr lang="en-US" sz="1400" b="0" dirty="0"/>
              <a:t>Christine Aidala – L3 Manager, Associate Professor</a:t>
            </a:r>
          </a:p>
          <a:p>
            <a:pPr lvl="1"/>
            <a:r>
              <a:rPr lang="en-US" sz="1400" b="0" dirty="0" smtClean="0"/>
              <a:t>Graduate </a:t>
            </a:r>
            <a:r>
              <a:rPr lang="en-US" sz="1400" b="0" dirty="0"/>
              <a:t>students – currently Nicole Lewis as lead + 6</a:t>
            </a:r>
            <a:r>
              <a:rPr lang="en-US" sz="1400" b="0" dirty="0" smtClean="0"/>
              <a:t> </a:t>
            </a:r>
            <a:r>
              <a:rPr lang="en-US" sz="1400" b="0" dirty="0"/>
              <a:t>additional</a:t>
            </a:r>
          </a:p>
          <a:p>
            <a:pPr lvl="1"/>
            <a:r>
              <a:rPr lang="en-US" sz="1400" b="0" dirty="0"/>
              <a:t>Undergraduates</a:t>
            </a:r>
            <a:endParaRPr lang="en-US" sz="1400" dirty="0"/>
          </a:p>
          <a:p>
            <a:r>
              <a:rPr lang="en-US" sz="1400" b="1" dirty="0"/>
              <a:t>Augustana University</a:t>
            </a:r>
          </a:p>
          <a:p>
            <a:pPr lvl="1"/>
            <a:r>
              <a:rPr lang="en-US" sz="1400" b="0" dirty="0"/>
              <a:t>Nathan Grau – Associate Professor</a:t>
            </a:r>
          </a:p>
          <a:p>
            <a:pPr lvl="1"/>
            <a:r>
              <a:rPr lang="en-US" sz="1400" b="0" dirty="0"/>
              <a:t>Undergraduates</a:t>
            </a:r>
            <a:endParaRPr lang="en-US" sz="1400" dirty="0"/>
          </a:p>
          <a:p>
            <a:r>
              <a:rPr lang="en-US" sz="1400" b="1" dirty="0"/>
              <a:t>Debrecen University</a:t>
            </a:r>
            <a:r>
              <a:rPr lang="en-US" sz="1400" dirty="0"/>
              <a:t> – </a:t>
            </a:r>
            <a:r>
              <a:rPr lang="en-US" sz="1400" dirty="0" smtClean="0"/>
              <a:t>built </a:t>
            </a:r>
            <a:r>
              <a:rPr lang="en-US" sz="1400" dirty="0"/>
              <a:t>the testing </a:t>
            </a:r>
            <a:r>
              <a:rPr lang="en-US" sz="1400" dirty="0" smtClean="0"/>
              <a:t>device</a:t>
            </a:r>
            <a:endParaRPr lang="en-US" sz="1400" dirty="0"/>
          </a:p>
          <a:p>
            <a:pPr lvl="1"/>
            <a:r>
              <a:rPr lang="en-US" sz="1400" b="0" dirty="0"/>
              <a:t>Balazs Ujvary – Associate Professor</a:t>
            </a:r>
          </a:p>
          <a:p>
            <a:pPr lvl="1"/>
            <a:r>
              <a:rPr lang="en-US" sz="1400" b="0" dirty="0"/>
              <a:t>Jozsef Imrek – FPGA expert</a:t>
            </a:r>
          </a:p>
          <a:p>
            <a:pPr lvl="1"/>
            <a:r>
              <a:rPr lang="en-US" sz="1400" b="0" dirty="0"/>
              <a:t>Graduate students </a:t>
            </a:r>
            <a:r>
              <a:rPr lang="en-US" sz="1400" b="0" dirty="0" smtClean="0"/>
              <a:t>in physics, IT, and electrical engineering - </a:t>
            </a:r>
            <a:r>
              <a:rPr lang="en-US" sz="1400" b="0" dirty="0"/>
              <a:t>Tamas Majoros, </a:t>
            </a:r>
            <a:r>
              <a:rPr lang="en-US" sz="1400" b="0" dirty="0" err="1"/>
              <a:t>Zhandong</a:t>
            </a:r>
            <a:r>
              <a:rPr lang="en-US" sz="1400" b="0" dirty="0"/>
              <a:t> </a:t>
            </a:r>
            <a:r>
              <a:rPr lang="en-US" sz="1400" b="0" dirty="0" smtClean="0"/>
              <a:t>Sun, David </a:t>
            </a:r>
            <a:r>
              <a:rPr lang="en-US" sz="1400" b="0" dirty="0" err="1" smtClean="0"/>
              <a:t>Baranyai</a:t>
            </a:r>
            <a:r>
              <a:rPr lang="en-US" sz="1400" b="0" dirty="0" smtClean="0"/>
              <a:t>, </a:t>
            </a:r>
            <a:r>
              <a:rPr lang="en-US" sz="1400" b="0" dirty="0" err="1" smtClean="0"/>
              <a:t>Balazs</a:t>
            </a:r>
            <a:r>
              <a:rPr lang="en-US" sz="1400" b="0" dirty="0" smtClean="0"/>
              <a:t> </a:t>
            </a:r>
            <a:r>
              <a:rPr lang="en-US" sz="1400" b="0" dirty="0" err="1" smtClean="0"/>
              <a:t>Gyongyosi</a:t>
            </a:r>
            <a:endParaRPr lang="en-US" sz="1400" b="0" dirty="0"/>
          </a:p>
          <a:p>
            <a:r>
              <a:rPr lang="en-US" sz="1400" b="1" dirty="0" smtClean="0"/>
              <a:t>BNL</a:t>
            </a:r>
            <a:endParaRPr lang="en-US" sz="1400" b="1" dirty="0"/>
          </a:p>
          <a:p>
            <a:pPr lvl="1"/>
            <a:r>
              <a:rPr lang="en-US" sz="1400" b="0" dirty="0"/>
              <a:t>Eric Mannel, Sean Stoll, Craig Woody</a:t>
            </a:r>
          </a:p>
          <a:p>
            <a:endParaRPr lang="en-US" sz="2200" b="0" dirty="0"/>
          </a:p>
          <a:p>
            <a:endParaRPr lang="en-US" sz="1800" dirty="0"/>
          </a:p>
        </p:txBody>
      </p:sp>
    </p:spTree>
    <p:extLst>
      <p:ext uri="{BB962C8B-B14F-4D97-AF65-F5344CB8AC3E}">
        <p14:creationId xmlns:p14="http://schemas.microsoft.com/office/powerpoint/2010/main" val="895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04800" y="0"/>
            <a:ext cx="8839200" cy="571500"/>
          </a:xfrm>
        </p:spPr>
        <p:txBody>
          <a:bodyPr/>
          <a:lstStyle/>
          <a:p>
            <a:r>
              <a:rPr lang="en-US" altLang="en-US" sz="3200" dirty="0"/>
              <a:t>WBS 1.05.01 Schedule Drivers</a:t>
            </a: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6</a:t>
            </a:fld>
            <a:endParaRPr lang="en-US" altLang="en-US" sz="1200" dirty="0">
              <a:solidFill>
                <a:srgbClr val="898989"/>
              </a:solidFill>
            </a:endParaRPr>
          </a:p>
        </p:txBody>
      </p:sp>
      <p:sp>
        <p:nvSpPr>
          <p:cNvPr id="23557" name="Date Placeholder 1"/>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2" name="Content Placeholder 1"/>
          <p:cNvSpPr>
            <a:spLocks noGrp="1"/>
          </p:cNvSpPr>
          <p:nvPr>
            <p:ph idx="1"/>
          </p:nvPr>
        </p:nvSpPr>
        <p:spPr>
          <a:xfrm>
            <a:off x="457200" y="666750"/>
            <a:ext cx="8229600" cy="3927873"/>
          </a:xfrm>
        </p:spPr>
        <p:txBody>
          <a:bodyPr/>
          <a:lstStyle/>
          <a:p>
            <a:r>
              <a:rPr lang="en-US" sz="2000" dirty="0"/>
              <a:t>CD3A request: Order 77k devices in batches of </a:t>
            </a:r>
            <a:r>
              <a:rPr lang="en-US" sz="2000" dirty="0" smtClean="0"/>
              <a:t>8.5k </a:t>
            </a:r>
            <a:r>
              <a:rPr lang="en-US" sz="2000" dirty="0"/>
              <a:t>every </a:t>
            </a:r>
            <a:r>
              <a:rPr lang="en-US" sz="2000" dirty="0" smtClean="0"/>
              <a:t>month </a:t>
            </a:r>
            <a:r>
              <a:rPr lang="en-US" sz="2000" dirty="0"/>
              <a:t>starting </a:t>
            </a:r>
            <a:r>
              <a:rPr lang="en-US" sz="2000" dirty="0" smtClean="0"/>
              <a:t>March </a:t>
            </a:r>
            <a:r>
              <a:rPr lang="en-US" sz="2000" dirty="0"/>
              <a:t>2019.</a:t>
            </a:r>
          </a:p>
          <a:p>
            <a:r>
              <a:rPr lang="en-US" sz="2000" dirty="0" smtClean="0"/>
              <a:t>Availability of working </a:t>
            </a:r>
            <a:r>
              <a:rPr lang="en-US" sz="2000" dirty="0" err="1" smtClean="0"/>
              <a:t>SiPM</a:t>
            </a:r>
            <a:r>
              <a:rPr lang="en-US" sz="2000" dirty="0" smtClean="0"/>
              <a:t> testing device capable of testing 156 </a:t>
            </a:r>
            <a:r>
              <a:rPr lang="en-US" sz="2000" dirty="0" err="1" smtClean="0"/>
              <a:t>SiPMs</a:t>
            </a:r>
            <a:r>
              <a:rPr lang="en-US" sz="2000" dirty="0" smtClean="0"/>
              <a:t> in a period of 10 hours or less</a:t>
            </a:r>
          </a:p>
          <a:p>
            <a:r>
              <a:rPr lang="en-US" sz="2000" dirty="0" smtClean="0"/>
              <a:t>Means </a:t>
            </a:r>
            <a:r>
              <a:rPr lang="en-US" sz="2000" dirty="0"/>
              <a:t>of recovering schedule slippage:</a:t>
            </a:r>
          </a:p>
          <a:p>
            <a:pPr lvl="1"/>
            <a:r>
              <a:rPr lang="en-US" b="0" dirty="0"/>
              <a:t>Continue testing during </a:t>
            </a:r>
            <a:r>
              <a:rPr lang="en-US" b="0" dirty="0" smtClean="0"/>
              <a:t>weekends and nights</a:t>
            </a:r>
          </a:p>
          <a:p>
            <a:pPr lvl="1"/>
            <a:r>
              <a:rPr lang="en-US" b="0" dirty="0" smtClean="0"/>
              <a:t>Test only a fraction of </a:t>
            </a:r>
            <a:r>
              <a:rPr lang="en-US" b="0" dirty="0" err="1" smtClean="0"/>
              <a:t>SiPMs</a:t>
            </a:r>
            <a:endParaRPr lang="en-US" b="0" dirty="0" smtClean="0"/>
          </a:p>
          <a:p>
            <a:pPr lvl="1"/>
            <a:endParaRPr lang="en-US" b="0" dirty="0"/>
          </a:p>
          <a:p>
            <a:endParaRPr lang="en-US" sz="2000" dirty="0"/>
          </a:p>
        </p:txBody>
      </p:sp>
    </p:spTree>
    <p:extLst>
      <p:ext uri="{BB962C8B-B14F-4D97-AF65-F5344CB8AC3E}">
        <p14:creationId xmlns:p14="http://schemas.microsoft.com/office/powerpoint/2010/main" val="267111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304800" y="25003"/>
            <a:ext cx="8382000" cy="546497"/>
          </a:xfrm>
        </p:spPr>
        <p:txBody>
          <a:bodyPr/>
          <a:lstStyle/>
          <a:p>
            <a:r>
              <a:rPr lang="en-US" sz="3200" dirty="0"/>
              <a:t>1.05.01 Optical Sensors</a:t>
            </a:r>
            <a:r>
              <a:rPr lang="en-US" sz="3200" dirty="0">
                <a:solidFill>
                  <a:sysClr val="windowText" lastClr="000000">
                    <a:lumMod val="65000"/>
                    <a:lumOff val="35000"/>
                  </a:sysClr>
                </a:solidFill>
              </a:rPr>
              <a:t> </a:t>
            </a:r>
            <a:r>
              <a:rPr lang="en-US" sz="3200" dirty="0"/>
              <a:t>Milestones</a:t>
            </a:r>
          </a:p>
        </p:txBody>
      </p:sp>
      <p:sp>
        <p:nvSpPr>
          <p:cNvPr id="16385" name="Slide Number Placeholder 5"/>
          <p:cNvSpPr>
            <a:spLocks noGrp="1"/>
          </p:cNvSpPr>
          <p:nvPr>
            <p:ph type="sldNum" sz="quarter" idx="12"/>
          </p:nvPr>
        </p:nvSpPr>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fld id="{C5890263-FCCA-418A-AF2A-07636736DD99}" type="slidenum">
              <a:rPr lang="en-US" altLang="en-US" sz="900">
                <a:solidFill>
                  <a:schemeClr val="tx2">
                    <a:lumMod val="75000"/>
                  </a:schemeClr>
                </a:solidFill>
              </a:rPr>
              <a:pPr/>
              <a:t>7</a:t>
            </a:fld>
            <a:endParaRPr lang="en-US" altLang="en-US" sz="900" dirty="0">
              <a:solidFill>
                <a:schemeClr val="tx2">
                  <a:lumMod val="75000"/>
                </a:schemeClr>
              </a:solidFill>
            </a:endParaRPr>
          </a:p>
        </p:txBody>
      </p:sp>
      <p:sp>
        <p:nvSpPr>
          <p:cNvPr id="11" name="Date Placeholder 3"/>
          <p:cNvSpPr txBox="1">
            <a:spLocks/>
          </p:cNvSpPr>
          <p:nvPr/>
        </p:nvSpPr>
        <p:spPr bwMode="auto">
          <a:xfrm>
            <a:off x="1143000" y="4914901"/>
            <a:ext cx="1600200" cy="128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9pPr>
          </a:lstStyle>
          <a:p>
            <a:pPr eaLnBrk="1" hangingPunct="1"/>
            <a:endParaRPr lang="en-US" altLang="en-US" sz="900" dirty="0">
              <a:solidFill>
                <a:srgbClr val="000080"/>
              </a:solidFill>
              <a:cs typeface="Arial" pitchFamily="34" charset="0"/>
            </a:endParaRPr>
          </a:p>
        </p:txBody>
      </p:sp>
      <p:sp>
        <p:nvSpPr>
          <p:cNvPr id="3" name="Date Placeholder 2">
            <a:extLst>
              <a:ext uri="{FF2B5EF4-FFF2-40B4-BE49-F238E27FC236}">
                <a16:creationId xmlns:a16="http://schemas.microsoft.com/office/drawing/2014/main" id="{898BE58E-F5A9-CC46-8035-B834244C65B4}"/>
              </a:ext>
            </a:extLst>
          </p:cNvPr>
          <p:cNvSpPr>
            <a:spLocks noGrp="1"/>
          </p:cNvSpPr>
          <p:nvPr>
            <p:ph type="dt" sz="half" idx="10"/>
          </p:nvPr>
        </p:nvSpPr>
        <p:spPr/>
        <p:txBody>
          <a:bodyPr/>
          <a:lstStyle/>
          <a:p>
            <a:pPr>
              <a:defRPr/>
            </a:pPr>
            <a:r>
              <a:rPr lang="en-US" altLang="en-US" smtClean="0"/>
              <a:t>April 9-11, 2019</a:t>
            </a:r>
            <a:endParaRPr lang="en-US" altLang="en-US" dirty="0"/>
          </a:p>
        </p:txBody>
      </p:sp>
      <p:sp>
        <p:nvSpPr>
          <p:cNvPr id="4" name="Footer Placeholder 3">
            <a:extLst>
              <a:ext uri="{FF2B5EF4-FFF2-40B4-BE49-F238E27FC236}">
                <a16:creationId xmlns:a16="http://schemas.microsoft.com/office/drawing/2014/main" id="{A7715EC2-7F53-8E48-B854-A6B7420448B4}"/>
              </a:ext>
            </a:extLst>
          </p:cNvPr>
          <p:cNvSpPr>
            <a:spLocks noGrp="1"/>
          </p:cNvSpPr>
          <p:nvPr>
            <p:ph type="ftr" sz="quarter" idx="11"/>
          </p:nvPr>
        </p:nvSpPr>
        <p:spPr/>
        <p:txBody>
          <a:bodyPr/>
          <a:lstStyle/>
          <a:p>
            <a:pPr>
              <a:defRPr/>
            </a:pPr>
            <a:r>
              <a:rPr lang="en-US" smtClean="0"/>
              <a:t>sPHENIX Director's Review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9" y="1809750"/>
            <a:ext cx="8944769" cy="996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450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152400" y="5953"/>
            <a:ext cx="8991600" cy="679847"/>
          </a:xfrm>
        </p:spPr>
        <p:txBody>
          <a:bodyPr/>
          <a:lstStyle/>
          <a:p>
            <a:r>
              <a:rPr lang="en-US" altLang="en-US" sz="3200" dirty="0">
                <a:solidFill>
                  <a:srgbClr val="000000"/>
                </a:solidFill>
                <a:cs typeface="Times New Roman" pitchFamily="18" charset="0"/>
              </a:rPr>
              <a:t>WBS 1.05.01 Cost Drivers</a:t>
            </a:r>
          </a:p>
        </p:txBody>
      </p:sp>
      <p:sp>
        <p:nvSpPr>
          <p:cNvPr id="24579"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cs typeface="Arial" pitchFamily="34" charset="0"/>
              </a:rPr>
              <a:t>April 9-11, 2019</a:t>
            </a:r>
            <a:endParaRPr lang="en-US" altLang="en-US" sz="1200" dirty="0">
              <a:solidFill>
                <a:srgbClr val="898989"/>
              </a:solidFill>
              <a:cs typeface="Arial" pitchFamily="34" charset="0"/>
            </a:endParaRPr>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912985E-5FF1-4BE4-8A02-6C894F614A5E}" type="slidenum">
              <a:rPr lang="en-US" altLang="en-US" sz="1200">
                <a:solidFill>
                  <a:srgbClr val="898989"/>
                </a:solidFill>
              </a:rPr>
              <a:pPr eaLnBrk="1" hangingPunct="1"/>
              <a:t>8</a:t>
            </a:fld>
            <a:endParaRPr lang="en-US" altLang="en-US" sz="1200" dirty="0">
              <a:solidFill>
                <a:srgbClr val="898989"/>
              </a:solidFill>
            </a:endParaRPr>
          </a:p>
        </p:txBody>
      </p:sp>
      <p:sp>
        <p:nvSpPr>
          <p:cNvPr id="2" name="Content Placeholder 1"/>
          <p:cNvSpPr>
            <a:spLocks noGrp="1"/>
          </p:cNvSpPr>
          <p:nvPr>
            <p:ph idx="1"/>
          </p:nvPr>
        </p:nvSpPr>
        <p:spPr>
          <a:xfrm>
            <a:off x="457200" y="971550"/>
            <a:ext cx="8229600" cy="3394472"/>
          </a:xfrm>
        </p:spPr>
        <p:txBody>
          <a:bodyPr/>
          <a:lstStyle/>
          <a:p>
            <a:r>
              <a:rPr lang="en-US" dirty="0"/>
              <a:t>SiPM procurement: Final cost negotiated with Hamamatsu for SiPMs and </a:t>
            </a:r>
            <a:r>
              <a:rPr lang="en-US" dirty="0" smtClean="0"/>
              <a:t>testing </a:t>
            </a:r>
            <a:r>
              <a:rPr lang="en-US" dirty="0"/>
              <a:t>performed by Hamamatsu</a:t>
            </a:r>
          </a:p>
          <a:p>
            <a:r>
              <a:rPr lang="en-US" dirty="0"/>
              <a:t>Hours of labor needed for SiPM testing </a:t>
            </a:r>
          </a:p>
          <a:p>
            <a:pPr lvl="1"/>
            <a:r>
              <a:rPr lang="en-US" b="0" dirty="0" smtClean="0"/>
              <a:t>Process is largely automated.  Over the course of the year, 3-4 hours anticipated on average per day for setup and documentation</a:t>
            </a:r>
            <a:endParaRPr lang="en-US" b="0" dirty="0"/>
          </a:p>
          <a:p>
            <a:pPr lvl="1"/>
            <a:r>
              <a:rPr lang="en-US" b="0" dirty="0"/>
              <a:t>Significant fraction of the time is contributed</a:t>
            </a:r>
          </a:p>
          <a:p>
            <a:endParaRPr lang="en-US" dirty="0"/>
          </a:p>
        </p:txBody>
      </p:sp>
    </p:spTree>
    <p:extLst>
      <p:ext uri="{BB962C8B-B14F-4D97-AF65-F5344CB8AC3E}">
        <p14:creationId xmlns:p14="http://schemas.microsoft.com/office/powerpoint/2010/main" val="278091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5003"/>
            <a:ext cx="8382000" cy="546497"/>
          </a:xfrm>
        </p:spPr>
        <p:txBody>
          <a:bodyPr/>
          <a:lstStyle/>
          <a:p>
            <a:pPr eaLnBrk="1" hangingPunct="1"/>
            <a:r>
              <a:rPr lang="en-US" altLang="en-US" sz="3200" dirty="0">
                <a:solidFill>
                  <a:srgbClr val="000000"/>
                </a:solidFill>
              </a:rPr>
              <a:t>WBS 1.05.01 Status and Highlights</a:t>
            </a:r>
          </a:p>
        </p:txBody>
      </p:sp>
      <p:sp>
        <p:nvSpPr>
          <p:cNvPr id="2" name="Content Placeholder 1"/>
          <p:cNvSpPr>
            <a:spLocks noGrp="1"/>
          </p:cNvSpPr>
          <p:nvPr>
            <p:ph idx="1"/>
          </p:nvPr>
        </p:nvSpPr>
        <p:spPr>
          <a:xfrm>
            <a:off x="457200" y="590550"/>
            <a:ext cx="8229600" cy="2862763"/>
          </a:xfrm>
        </p:spPr>
        <p:txBody>
          <a:bodyPr/>
          <a:lstStyle/>
          <a:p>
            <a:r>
              <a:rPr lang="en-US" sz="1300" dirty="0" smtClean="0"/>
              <a:t>First two shipments of 8.5k </a:t>
            </a:r>
            <a:r>
              <a:rPr lang="en-US" sz="1300" dirty="0" err="1" smtClean="0"/>
              <a:t>SiPMs</a:t>
            </a:r>
            <a:r>
              <a:rPr lang="en-US" sz="1300" dirty="0" smtClean="0"/>
              <a:t> delivered to Michigan in March and April 2019</a:t>
            </a:r>
          </a:p>
          <a:p>
            <a:r>
              <a:rPr lang="en-US" sz="1300" dirty="0" smtClean="0"/>
              <a:t>Debrecen has developed testing </a:t>
            </a:r>
            <a:r>
              <a:rPr lang="en-US" sz="1300" dirty="0"/>
              <a:t>hardware</a:t>
            </a:r>
          </a:p>
          <a:p>
            <a:pPr lvl="1"/>
            <a:r>
              <a:rPr lang="en-US" sz="1300" b="0" dirty="0" smtClean="0"/>
              <a:t>Device </a:t>
            </a:r>
            <a:r>
              <a:rPr lang="en-US" sz="1300" b="0" dirty="0"/>
              <a:t>self-contained including LED and power supplies, requiring only dedicated computer with Ethernet and virtual </a:t>
            </a:r>
            <a:r>
              <a:rPr lang="en-US" sz="1300" b="0" dirty="0" smtClean="0"/>
              <a:t>machine, and vacuum pump for robotic arm to pick up </a:t>
            </a:r>
            <a:r>
              <a:rPr lang="en-US" sz="1300" b="0" dirty="0" err="1" smtClean="0"/>
              <a:t>SiPMs</a:t>
            </a:r>
            <a:r>
              <a:rPr lang="en-US" sz="1300" b="0" dirty="0" smtClean="0"/>
              <a:t> </a:t>
            </a:r>
            <a:endParaRPr lang="en-US" sz="1300" dirty="0"/>
          </a:p>
          <a:p>
            <a:r>
              <a:rPr lang="en-US" sz="1300" dirty="0"/>
              <a:t>Michigan </a:t>
            </a:r>
            <a:r>
              <a:rPr lang="en-US" sz="1300" dirty="0" smtClean="0"/>
              <a:t>performing </a:t>
            </a:r>
            <a:r>
              <a:rPr lang="en-US" sz="1300" dirty="0"/>
              <a:t>the testing efforts</a:t>
            </a:r>
          </a:p>
          <a:p>
            <a:pPr lvl="1"/>
            <a:r>
              <a:rPr lang="en-US" sz="1300" b="0" dirty="0"/>
              <a:t>Lab space of C. Aidala, 867 sq. ft. (~81 sq. m</a:t>
            </a:r>
            <a:r>
              <a:rPr lang="en-US" sz="1300" b="0" dirty="0" smtClean="0"/>
              <a:t>)</a:t>
            </a:r>
            <a:endParaRPr lang="en-US" sz="1300" b="0" dirty="0"/>
          </a:p>
          <a:p>
            <a:r>
              <a:rPr lang="en-US" sz="1300" dirty="0" smtClean="0"/>
              <a:t>Measurements</a:t>
            </a:r>
            <a:endParaRPr lang="en-US" sz="1300" dirty="0"/>
          </a:p>
          <a:p>
            <a:pPr lvl="1"/>
            <a:r>
              <a:rPr lang="en-US" sz="1300" b="0" dirty="0"/>
              <a:t>Current as a function of bias voltage, allowing determination of breakdown voltage</a:t>
            </a:r>
          </a:p>
          <a:p>
            <a:pPr lvl="1"/>
            <a:r>
              <a:rPr lang="en-US" sz="1300" b="0" dirty="0"/>
              <a:t>Integrated charge at 11 operating voltages, showing 1-, 2-, </a:t>
            </a:r>
            <a:r>
              <a:rPr lang="en-US" sz="1300" b="0" dirty="0" smtClean="0"/>
              <a:t>3-pixel </a:t>
            </a:r>
            <a:r>
              <a:rPr lang="en-US" sz="1300" b="0" dirty="0"/>
              <a:t>peaks, etc.  Allows calculation of gain in order to determine operating voltage within 0.02 V</a:t>
            </a:r>
          </a:p>
          <a:p>
            <a:endParaRPr lang="en-US" sz="1300" dirty="0"/>
          </a:p>
          <a:p>
            <a:endParaRPr lang="en-US" sz="1300" dirty="0"/>
          </a:p>
        </p:txBody>
      </p:sp>
      <p:sp>
        <p:nvSpPr>
          <p:cNvPr id="29703" name="Date Placeholder 1"/>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9</a:t>
            </a:fld>
            <a:endParaRPr lang="en-US" altLang="en-US" sz="1200" dirty="0">
              <a:solidFill>
                <a:srgbClr val="898989"/>
              </a:solidFill>
            </a:endParaRPr>
          </a:p>
        </p:txBody>
      </p:sp>
      <p:sp>
        <p:nvSpPr>
          <p:cNvPr id="8" name="Rectangle 7"/>
          <p:cNvSpPr/>
          <p:nvPr/>
        </p:nvSpPr>
        <p:spPr>
          <a:xfrm>
            <a:off x="3048000" y="3257550"/>
            <a:ext cx="762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450" y="2898402"/>
            <a:ext cx="4618700" cy="2016498"/>
          </a:xfrm>
          <a:prstGeom prst="rect">
            <a:avLst/>
          </a:prstGeom>
        </p:spPr>
      </p:pic>
      <p:sp>
        <p:nvSpPr>
          <p:cNvPr id="7" name="TextBox 6"/>
          <p:cNvSpPr txBox="1"/>
          <p:nvPr/>
        </p:nvSpPr>
        <p:spPr>
          <a:xfrm>
            <a:off x="3454508" y="3086443"/>
            <a:ext cx="383438" cy="323165"/>
          </a:xfrm>
          <a:prstGeom prst="rect">
            <a:avLst/>
          </a:prstGeom>
          <a:solidFill>
            <a:schemeClr val="bg1"/>
          </a:solidFill>
        </p:spPr>
        <p:txBody>
          <a:bodyPr wrap="none" rtlCol="0">
            <a:spAutoFit/>
          </a:bodyPr>
          <a:lstStyle/>
          <a:p>
            <a:r>
              <a:rPr lang="en-US" sz="1500" dirty="0" smtClean="0"/>
              <a:t>1p</a:t>
            </a:r>
            <a:endParaRPr lang="en-US" sz="1500" dirty="0"/>
          </a:p>
        </p:txBody>
      </p:sp>
      <p:sp>
        <p:nvSpPr>
          <p:cNvPr id="25" name="TextBox 24"/>
          <p:cNvSpPr txBox="1"/>
          <p:nvPr/>
        </p:nvSpPr>
        <p:spPr>
          <a:xfrm>
            <a:off x="4096393" y="2957747"/>
            <a:ext cx="383438" cy="323165"/>
          </a:xfrm>
          <a:prstGeom prst="rect">
            <a:avLst/>
          </a:prstGeom>
          <a:solidFill>
            <a:schemeClr val="bg1"/>
          </a:solidFill>
        </p:spPr>
        <p:txBody>
          <a:bodyPr wrap="none" rtlCol="0">
            <a:spAutoFit/>
          </a:bodyPr>
          <a:lstStyle/>
          <a:p>
            <a:r>
              <a:rPr lang="en-US" sz="1500" dirty="0"/>
              <a:t>2</a:t>
            </a:r>
            <a:r>
              <a:rPr lang="en-US" sz="1500" dirty="0" smtClean="0"/>
              <a:t>p</a:t>
            </a:r>
            <a:endParaRPr lang="en-US" sz="1500" dirty="0"/>
          </a:p>
        </p:txBody>
      </p:sp>
      <p:sp>
        <p:nvSpPr>
          <p:cNvPr id="26" name="TextBox 25"/>
          <p:cNvSpPr txBox="1"/>
          <p:nvPr/>
        </p:nvSpPr>
        <p:spPr>
          <a:xfrm>
            <a:off x="4479831" y="3391255"/>
            <a:ext cx="383438" cy="323165"/>
          </a:xfrm>
          <a:prstGeom prst="rect">
            <a:avLst/>
          </a:prstGeom>
          <a:solidFill>
            <a:schemeClr val="bg1"/>
          </a:solidFill>
        </p:spPr>
        <p:txBody>
          <a:bodyPr wrap="none" rtlCol="0">
            <a:spAutoFit/>
          </a:bodyPr>
          <a:lstStyle/>
          <a:p>
            <a:r>
              <a:rPr lang="en-US" sz="1500" dirty="0" smtClean="0"/>
              <a:t>3p</a:t>
            </a:r>
            <a:endParaRPr lang="en-US" sz="1500" dirty="0"/>
          </a:p>
        </p:txBody>
      </p:sp>
      <p:sp>
        <p:nvSpPr>
          <p:cNvPr id="27" name="TextBox 26"/>
          <p:cNvSpPr txBox="1"/>
          <p:nvPr/>
        </p:nvSpPr>
        <p:spPr>
          <a:xfrm>
            <a:off x="4827942" y="3860941"/>
            <a:ext cx="406508" cy="323165"/>
          </a:xfrm>
          <a:prstGeom prst="rect">
            <a:avLst/>
          </a:prstGeom>
          <a:solidFill>
            <a:schemeClr val="bg1"/>
          </a:solidFill>
        </p:spPr>
        <p:txBody>
          <a:bodyPr wrap="square" rtlCol="0">
            <a:spAutoFit/>
          </a:bodyPr>
          <a:lstStyle/>
          <a:p>
            <a:r>
              <a:rPr lang="en-US" sz="1500" dirty="0"/>
              <a:t>4</a:t>
            </a:r>
            <a:r>
              <a:rPr lang="en-US" sz="1500" dirty="0" smtClean="0"/>
              <a:t>p</a:t>
            </a:r>
            <a:endParaRPr lang="en-US" sz="1500" dirty="0"/>
          </a:p>
        </p:txBody>
      </p:sp>
      <p:sp>
        <p:nvSpPr>
          <p:cNvPr id="28" name="TextBox 27"/>
          <p:cNvSpPr txBox="1"/>
          <p:nvPr/>
        </p:nvSpPr>
        <p:spPr>
          <a:xfrm>
            <a:off x="3100688" y="3752605"/>
            <a:ext cx="406508" cy="323165"/>
          </a:xfrm>
          <a:prstGeom prst="rect">
            <a:avLst/>
          </a:prstGeom>
          <a:solidFill>
            <a:schemeClr val="bg1"/>
          </a:solidFill>
        </p:spPr>
        <p:txBody>
          <a:bodyPr wrap="square" rtlCol="0">
            <a:spAutoFit/>
          </a:bodyPr>
          <a:lstStyle/>
          <a:p>
            <a:r>
              <a:rPr lang="en-US" sz="1500" dirty="0"/>
              <a:t>0</a:t>
            </a:r>
            <a:r>
              <a:rPr lang="en-US" sz="1500" dirty="0" smtClean="0"/>
              <a:t>p</a:t>
            </a:r>
            <a:endParaRPr lang="en-US" sz="1500" dirty="0"/>
          </a:p>
        </p:txBody>
      </p:sp>
    </p:spTree>
    <p:extLst>
      <p:ext uri="{BB962C8B-B14F-4D97-AF65-F5344CB8AC3E}">
        <p14:creationId xmlns:p14="http://schemas.microsoft.com/office/powerpoint/2010/main" val="139664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26123</TotalTime>
  <Words>1541</Words>
  <Application>Microsoft Office PowerPoint</Application>
  <PresentationFormat>On-screen Show (16:9)</PresentationFormat>
  <Paragraphs>207</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ＭＳ Ｐゴシック</vt:lpstr>
      <vt:lpstr>Arial</vt:lpstr>
      <vt:lpstr>Calibri</vt:lpstr>
      <vt:lpstr>Symbol</vt:lpstr>
      <vt:lpstr>Times New Roman</vt:lpstr>
      <vt:lpstr>Wingdings</vt:lpstr>
      <vt:lpstr>Office Theme</vt:lpstr>
      <vt:lpstr> sPHENIX Director’s Review </vt:lpstr>
      <vt:lpstr>The WBS 1.05.01 Component</vt:lpstr>
      <vt:lpstr>WBS 1.05.01 Technical Overview</vt:lpstr>
      <vt:lpstr>WBS 1.05.01 Scope </vt:lpstr>
      <vt:lpstr>WBS 1.05.01 Collaborators</vt:lpstr>
      <vt:lpstr>WBS 1.05.01 Schedule Drivers</vt:lpstr>
      <vt:lpstr>1.05.01 Optical Sensors Milestones</vt:lpstr>
      <vt:lpstr>WBS 1.05.01 Cost Drivers</vt:lpstr>
      <vt:lpstr>WBS 1.05.01 Status and Highlights</vt:lpstr>
      <vt:lpstr>WBS 1.05.01 Status and Highlights</vt:lpstr>
      <vt:lpstr>WBS 1.05.01 Status and Highlights</vt:lpstr>
      <vt:lpstr>WBS 1.05.01 Activities Over the Next Months</vt:lpstr>
      <vt:lpstr>WBS 1.05.01. Issues and Concerns  </vt:lpstr>
      <vt:lpstr>Issues and Concerns: Radiation Dose in sPHENIX</vt:lpstr>
      <vt:lpstr>Issues and Concerns: Radiation Dose in sPHENIX</vt:lpstr>
      <vt:lpstr>Issues and Concerns: Leakage Current from Radiation </vt:lpstr>
      <vt:lpstr>WBS 1.05.01 Summary:</vt:lpstr>
      <vt:lpstr>Back Up</vt:lpstr>
      <vt:lpstr>Testing Plan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Aidala, Christine</cp:lastModifiedBy>
  <cp:revision>243</cp:revision>
  <cp:lastPrinted>2015-10-28T19:08:40Z</cp:lastPrinted>
  <dcterms:created xsi:type="dcterms:W3CDTF">2015-10-24T00:32:43Z</dcterms:created>
  <dcterms:modified xsi:type="dcterms:W3CDTF">2019-04-05T21:08:38Z</dcterms:modified>
</cp:coreProperties>
</file>